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Barlow Bold" charset="1" panose="00000800000000000000"/>
      <p:regular r:id="rId18"/>
    </p:embeddedFont>
    <p:embeddedFont>
      <p:font typeface="Barlow" charset="1" panose="00000500000000000000"/>
      <p:regular r:id="rId19"/>
    </p:embeddedFont>
    <p:embeddedFont>
      <p:font typeface="Handy Casual" charset="1" panose="00000500000000000000"/>
      <p:regular r:id="rId20"/>
    </p:embeddedFont>
    <p:embeddedFont>
      <p:font typeface="Aristotelica Pro Bold" charset="1" panose="00000800000000000000"/>
      <p:regular r:id="rId21"/>
    </p:embeddedFont>
    <p:embeddedFont>
      <p:font typeface="Dreaming Outloud Sans" charset="1" panose="000005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9.jpeg" Type="http://schemas.openxmlformats.org/officeDocument/2006/relationships/image"/><Relationship Id="rId11" Target="../media/image50.png" Type="http://schemas.openxmlformats.org/officeDocument/2006/relationships/image"/><Relationship Id="rId12" Target="../media/image51.png" Type="http://schemas.openxmlformats.org/officeDocument/2006/relationships/image"/><Relationship Id="rId13" Target="../media/image52.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44.png" Type="http://schemas.openxmlformats.org/officeDocument/2006/relationships/image"/><Relationship Id="rId9" Target="../media/image4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 Id="rId3" Target="../media/image5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55.png" Type="http://schemas.openxmlformats.org/officeDocument/2006/relationships/image"/><Relationship Id="rId9" Target="../media/image5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6.png" Type="http://schemas.openxmlformats.org/officeDocument/2006/relationships/image"/><Relationship Id="rId11" Target="../media/image27.svg" Type="http://schemas.openxmlformats.org/officeDocument/2006/relationships/image"/><Relationship Id="rId12" Target="../media/image28.png" Type="http://schemas.openxmlformats.org/officeDocument/2006/relationships/image"/><Relationship Id="rId13" Target="../media/image29.svg" Type="http://schemas.openxmlformats.org/officeDocument/2006/relationships/image"/><Relationship Id="rId14" Target="../media/image30.png" Type="http://schemas.openxmlformats.org/officeDocument/2006/relationships/image"/><Relationship Id="rId15" Target="../media/image31.png" Type="http://schemas.openxmlformats.org/officeDocument/2006/relationships/image"/><Relationship Id="rId16" Target="../media/image32.png" Type="http://schemas.openxmlformats.org/officeDocument/2006/relationships/image"/><Relationship Id="rId17" Target="../media/image33.svg" Type="http://schemas.openxmlformats.org/officeDocument/2006/relationships/image"/><Relationship Id="rId18" Target="../media/image34.png" Type="http://schemas.openxmlformats.org/officeDocument/2006/relationships/image"/><Relationship Id="rId19" Target="../media/image35.png" Type="http://schemas.openxmlformats.org/officeDocument/2006/relationships/image"/><Relationship Id="rId2" Target="../media/image1.png" Type="http://schemas.openxmlformats.org/officeDocument/2006/relationships/image"/><Relationship Id="rId20" Target="../media/image36.svg" Type="http://schemas.openxmlformats.org/officeDocument/2006/relationships/image"/><Relationship Id="rId21" Target="../media/image37.png" Type="http://schemas.openxmlformats.org/officeDocument/2006/relationships/image"/><Relationship Id="rId22" Target="../media/image38.svg" Type="http://schemas.openxmlformats.org/officeDocument/2006/relationships/image"/><Relationship Id="rId23" Target="../media/image39.png" Type="http://schemas.openxmlformats.org/officeDocument/2006/relationships/image"/><Relationship Id="rId24" Target="../media/image40.svg" Type="http://schemas.openxmlformats.org/officeDocument/2006/relationships/image"/><Relationship Id="rId3" Target="../media/image2.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png" Type="http://schemas.openxmlformats.org/officeDocument/2006/relationships/image"/><Relationship Id="rId11" Target="../media/image47.png" Type="http://schemas.openxmlformats.org/officeDocument/2006/relationships/image"/><Relationship Id="rId12" Target="../media/image48.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44.png" Type="http://schemas.openxmlformats.org/officeDocument/2006/relationships/image"/><Relationship Id="rId9" Target="../media/image4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229783">
            <a:off x="14948236" y="-1152429"/>
            <a:ext cx="5633499" cy="3971617"/>
          </a:xfrm>
          <a:custGeom>
            <a:avLst/>
            <a:gdLst/>
            <a:ahLst/>
            <a:cxnLst/>
            <a:rect r="r" b="b" t="t" l="l"/>
            <a:pathLst>
              <a:path h="3971617" w="5633499">
                <a:moveTo>
                  <a:pt x="0" y="0"/>
                </a:moveTo>
                <a:lnTo>
                  <a:pt x="5633499" y="0"/>
                </a:lnTo>
                <a:lnTo>
                  <a:pt x="5633499" y="3971617"/>
                </a:lnTo>
                <a:lnTo>
                  <a:pt x="0" y="39716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850281" y="-208658"/>
            <a:ext cx="9005545" cy="3241996"/>
          </a:xfrm>
          <a:custGeom>
            <a:avLst/>
            <a:gdLst/>
            <a:ahLst/>
            <a:cxnLst/>
            <a:rect r="r" b="b" t="t" l="l"/>
            <a:pathLst>
              <a:path h="3241996" w="9005545">
                <a:moveTo>
                  <a:pt x="9005545" y="3241996"/>
                </a:moveTo>
                <a:lnTo>
                  <a:pt x="0" y="3241996"/>
                </a:lnTo>
                <a:lnTo>
                  <a:pt x="0" y="0"/>
                </a:lnTo>
                <a:lnTo>
                  <a:pt x="9005545" y="0"/>
                </a:lnTo>
                <a:lnTo>
                  <a:pt x="9005545" y="3241996"/>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7235436">
            <a:off x="-2039986" y="-1061160"/>
            <a:ext cx="5111790" cy="3603812"/>
          </a:xfrm>
          <a:custGeom>
            <a:avLst/>
            <a:gdLst/>
            <a:ahLst/>
            <a:cxnLst/>
            <a:rect r="r" b="b" t="t" l="l"/>
            <a:pathLst>
              <a:path h="3603812" w="5111790">
                <a:moveTo>
                  <a:pt x="0" y="0"/>
                </a:moveTo>
                <a:lnTo>
                  <a:pt x="5111790" y="0"/>
                </a:lnTo>
                <a:lnTo>
                  <a:pt x="5111790" y="3603813"/>
                </a:lnTo>
                <a:lnTo>
                  <a:pt x="0" y="36038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722340" y="3481870"/>
            <a:ext cx="10031839" cy="1925576"/>
          </a:xfrm>
          <a:prstGeom prst="rect">
            <a:avLst/>
          </a:prstGeom>
        </p:spPr>
        <p:txBody>
          <a:bodyPr anchor="t" rtlCol="false" tIns="0" lIns="0" bIns="0" rIns="0">
            <a:spAutoFit/>
          </a:bodyPr>
          <a:lstStyle/>
          <a:p>
            <a:pPr algn="ctr" marL="0" indent="0" lvl="0">
              <a:lnSpc>
                <a:spcPts val="7548"/>
              </a:lnSpc>
            </a:pPr>
            <a:r>
              <a:rPr lang="en-US" b="true" sz="6800">
                <a:solidFill>
                  <a:srgbClr val="000000"/>
                </a:solidFill>
                <a:latin typeface="Barlow Bold"/>
                <a:ea typeface="Barlow Bold"/>
                <a:cs typeface="Barlow Bold"/>
                <a:sym typeface="Barlow Bold"/>
              </a:rPr>
              <a:t>Avances de Proyecto MyGoalFinance</a:t>
            </a:r>
          </a:p>
        </p:txBody>
      </p:sp>
      <p:sp>
        <p:nvSpPr>
          <p:cNvPr name="Freeform 6" id="6"/>
          <p:cNvSpPr/>
          <p:nvPr/>
        </p:nvSpPr>
        <p:spPr>
          <a:xfrm flipH="false" flipV="false" rot="0">
            <a:off x="12546768" y="7828408"/>
            <a:ext cx="7260559" cy="2613801"/>
          </a:xfrm>
          <a:custGeom>
            <a:avLst/>
            <a:gdLst/>
            <a:ahLst/>
            <a:cxnLst/>
            <a:rect r="r" b="b" t="t" l="l"/>
            <a:pathLst>
              <a:path h="2613801" w="7260559">
                <a:moveTo>
                  <a:pt x="0" y="0"/>
                </a:moveTo>
                <a:lnTo>
                  <a:pt x="7260558" y="0"/>
                </a:lnTo>
                <a:lnTo>
                  <a:pt x="7260558" y="2613801"/>
                </a:lnTo>
                <a:lnTo>
                  <a:pt x="0" y="26138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7" id="7"/>
          <p:cNvSpPr/>
          <p:nvPr/>
        </p:nvSpPr>
        <p:spPr>
          <a:xfrm flipH="false" flipV="false" rot="0">
            <a:off x="-2483586" y="-1316653"/>
            <a:ext cx="3512286" cy="4114800"/>
          </a:xfrm>
          <a:custGeom>
            <a:avLst/>
            <a:gdLst/>
            <a:ahLst/>
            <a:cxnLst/>
            <a:rect r="r" b="b" t="t" l="l"/>
            <a:pathLst>
              <a:path h="4114800" w="3512286">
                <a:moveTo>
                  <a:pt x="0" y="0"/>
                </a:moveTo>
                <a:lnTo>
                  <a:pt x="3512286" y="0"/>
                </a:lnTo>
                <a:lnTo>
                  <a:pt x="351228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621526" y="8692287"/>
            <a:ext cx="7300452" cy="4114800"/>
          </a:xfrm>
          <a:custGeom>
            <a:avLst/>
            <a:gdLst/>
            <a:ahLst/>
            <a:cxnLst/>
            <a:rect r="r" b="b" t="t" l="l"/>
            <a:pathLst>
              <a:path h="4114800" w="7300452">
                <a:moveTo>
                  <a:pt x="0" y="0"/>
                </a:moveTo>
                <a:lnTo>
                  <a:pt x="7300452" y="0"/>
                </a:lnTo>
                <a:lnTo>
                  <a:pt x="730045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9229783">
            <a:off x="6325328" y="10866756"/>
            <a:ext cx="5633499" cy="3971617"/>
          </a:xfrm>
          <a:custGeom>
            <a:avLst/>
            <a:gdLst/>
            <a:ahLst/>
            <a:cxnLst/>
            <a:rect r="r" b="b" t="t" l="l"/>
            <a:pathLst>
              <a:path h="3971617" w="5633499">
                <a:moveTo>
                  <a:pt x="0" y="0"/>
                </a:moveTo>
                <a:lnTo>
                  <a:pt x="5633499" y="0"/>
                </a:lnTo>
                <a:lnTo>
                  <a:pt x="5633499" y="3971616"/>
                </a:lnTo>
                <a:lnTo>
                  <a:pt x="0" y="397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556696" y="2462395"/>
            <a:ext cx="6963908" cy="5362209"/>
          </a:xfrm>
          <a:custGeom>
            <a:avLst/>
            <a:gdLst/>
            <a:ahLst/>
            <a:cxnLst/>
            <a:rect r="r" b="b" t="t" l="l"/>
            <a:pathLst>
              <a:path h="5362209" w="6963908">
                <a:moveTo>
                  <a:pt x="0" y="0"/>
                </a:moveTo>
                <a:lnTo>
                  <a:pt x="6963908" y="0"/>
                </a:lnTo>
                <a:lnTo>
                  <a:pt x="6963908" y="5362210"/>
                </a:lnTo>
                <a:lnTo>
                  <a:pt x="0" y="536221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1793053" y="5585577"/>
            <a:ext cx="6603368" cy="3775313"/>
          </a:xfrm>
          <a:prstGeom prst="rect">
            <a:avLst/>
          </a:prstGeom>
        </p:spPr>
        <p:txBody>
          <a:bodyPr anchor="t" rtlCol="false" tIns="0" lIns="0" bIns="0" rIns="0">
            <a:spAutoFit/>
          </a:bodyPr>
          <a:lstStyle/>
          <a:p>
            <a:pPr algn="l" marL="574752" indent="-287376" lvl="1">
              <a:lnSpc>
                <a:spcPts val="3726"/>
              </a:lnSpc>
              <a:buFont typeface="Arial"/>
              <a:buChar char="•"/>
            </a:pPr>
            <a:r>
              <a:rPr lang="en-US" sz="2662">
                <a:solidFill>
                  <a:srgbClr val="000000"/>
                </a:solidFill>
                <a:latin typeface="Barlow"/>
                <a:ea typeface="Barlow"/>
                <a:cs typeface="Barlow"/>
                <a:sym typeface="Barlow"/>
              </a:rPr>
              <a:t>Autores:</a:t>
            </a:r>
          </a:p>
          <a:p>
            <a:pPr algn="l" marL="1149504" indent="-383168" lvl="2">
              <a:lnSpc>
                <a:spcPts val="3726"/>
              </a:lnSpc>
              <a:buFont typeface="Arial"/>
              <a:buChar char="⚬"/>
            </a:pPr>
            <a:r>
              <a:rPr lang="en-US" sz="2662">
                <a:solidFill>
                  <a:srgbClr val="000000"/>
                </a:solidFill>
                <a:latin typeface="Barlow"/>
                <a:ea typeface="Barlow"/>
                <a:cs typeface="Barlow"/>
                <a:sym typeface="Barlow"/>
              </a:rPr>
              <a:t>Lucas Riffo</a:t>
            </a:r>
          </a:p>
          <a:p>
            <a:pPr algn="l" marL="1149504" indent="-383168" lvl="2">
              <a:lnSpc>
                <a:spcPts val="3726"/>
              </a:lnSpc>
              <a:buFont typeface="Arial"/>
              <a:buChar char="⚬"/>
            </a:pPr>
            <a:r>
              <a:rPr lang="en-US" sz="2662">
                <a:solidFill>
                  <a:srgbClr val="000000"/>
                </a:solidFill>
                <a:latin typeface="Barlow"/>
                <a:ea typeface="Barlow"/>
                <a:cs typeface="Barlow"/>
                <a:sym typeface="Barlow"/>
              </a:rPr>
              <a:t>Alfredo Muñoz</a:t>
            </a:r>
          </a:p>
          <a:p>
            <a:pPr algn="l" marL="1149504" indent="-383168" lvl="2">
              <a:lnSpc>
                <a:spcPts val="3726"/>
              </a:lnSpc>
              <a:buFont typeface="Arial"/>
              <a:buChar char="⚬"/>
            </a:pPr>
            <a:r>
              <a:rPr lang="en-US" sz="2662">
                <a:solidFill>
                  <a:srgbClr val="000000"/>
                </a:solidFill>
                <a:latin typeface="Barlow"/>
                <a:ea typeface="Barlow"/>
                <a:cs typeface="Barlow"/>
                <a:sym typeface="Barlow"/>
              </a:rPr>
              <a:t>Luis Alarcón</a:t>
            </a:r>
          </a:p>
          <a:p>
            <a:pPr algn="l" marL="1149504" indent="-383168" lvl="2">
              <a:lnSpc>
                <a:spcPts val="3726"/>
              </a:lnSpc>
              <a:buFont typeface="Arial"/>
              <a:buChar char="⚬"/>
            </a:pPr>
            <a:r>
              <a:rPr lang="en-US" sz="2662">
                <a:solidFill>
                  <a:srgbClr val="000000"/>
                </a:solidFill>
                <a:latin typeface="Barlow"/>
                <a:ea typeface="Barlow"/>
                <a:cs typeface="Barlow"/>
                <a:sym typeface="Barlow"/>
              </a:rPr>
              <a:t>Benjamín Pérez</a:t>
            </a:r>
          </a:p>
          <a:p>
            <a:pPr algn="l" marL="574752" indent="-287376" lvl="1">
              <a:lnSpc>
                <a:spcPts val="3726"/>
              </a:lnSpc>
              <a:buFont typeface="Arial"/>
              <a:buChar char="•"/>
            </a:pPr>
            <a:r>
              <a:rPr lang="en-US" sz="2662">
                <a:solidFill>
                  <a:srgbClr val="000000"/>
                </a:solidFill>
                <a:latin typeface="Barlow"/>
                <a:ea typeface="Barlow"/>
                <a:cs typeface="Barlow"/>
                <a:sym typeface="Barlow"/>
              </a:rPr>
              <a:t>Docente: Aldo Alberto Martínez Órdenes</a:t>
            </a:r>
          </a:p>
          <a:p>
            <a:pPr algn="l" marL="574752" indent="-287376" lvl="1">
              <a:lnSpc>
                <a:spcPts val="3726"/>
              </a:lnSpc>
              <a:buFont typeface="Arial"/>
              <a:buChar char="•"/>
            </a:pPr>
            <a:r>
              <a:rPr lang="en-US" sz="2662">
                <a:solidFill>
                  <a:srgbClr val="000000"/>
                </a:solidFill>
                <a:latin typeface="Barlow"/>
                <a:ea typeface="Barlow"/>
                <a:cs typeface="Barlow"/>
                <a:sym typeface="Barlow"/>
              </a:rPr>
              <a:t>Carrera: Ingeniería Informática</a:t>
            </a:r>
          </a:p>
          <a:p>
            <a:pPr algn="l">
              <a:lnSpc>
                <a:spcPts val="3726"/>
              </a:lnSpc>
            </a:pPr>
          </a:p>
          <a:p>
            <a:pPr algn="l">
              <a:lnSpc>
                <a:spcPts val="3726"/>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877289">
            <a:off x="7115691" y="-1172418"/>
            <a:ext cx="13147569" cy="4733125"/>
          </a:xfrm>
          <a:custGeom>
            <a:avLst/>
            <a:gdLst/>
            <a:ahLst/>
            <a:cxnLst/>
            <a:rect r="r" b="b" t="t" l="l"/>
            <a:pathLst>
              <a:path h="4733125" w="13147569">
                <a:moveTo>
                  <a:pt x="13147569" y="4733125"/>
                </a:moveTo>
                <a:lnTo>
                  <a:pt x="0" y="4733125"/>
                </a:lnTo>
                <a:lnTo>
                  <a:pt x="0" y="0"/>
                </a:lnTo>
                <a:lnTo>
                  <a:pt x="13147569" y="0"/>
                </a:lnTo>
                <a:lnTo>
                  <a:pt x="13147569" y="4733125"/>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751270">
            <a:off x="-3361789" y="7578901"/>
            <a:ext cx="10630837" cy="3827101"/>
          </a:xfrm>
          <a:custGeom>
            <a:avLst/>
            <a:gdLst/>
            <a:ahLst/>
            <a:cxnLst/>
            <a:rect r="r" b="b" t="t" l="l"/>
            <a:pathLst>
              <a:path h="3827101" w="10630837">
                <a:moveTo>
                  <a:pt x="0" y="0"/>
                </a:moveTo>
                <a:lnTo>
                  <a:pt x="10630837" y="0"/>
                </a:lnTo>
                <a:lnTo>
                  <a:pt x="10630837" y="3827102"/>
                </a:lnTo>
                <a:lnTo>
                  <a:pt x="0" y="38271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10676830">
            <a:off x="11346233" y="8450064"/>
            <a:ext cx="4329861" cy="3052552"/>
          </a:xfrm>
          <a:custGeom>
            <a:avLst/>
            <a:gdLst/>
            <a:ahLst/>
            <a:cxnLst/>
            <a:rect r="r" b="b" t="t" l="l"/>
            <a:pathLst>
              <a:path h="3052552" w="4329861">
                <a:moveTo>
                  <a:pt x="0" y="0"/>
                </a:moveTo>
                <a:lnTo>
                  <a:pt x="4329862" y="0"/>
                </a:lnTo>
                <a:lnTo>
                  <a:pt x="4329862" y="3052552"/>
                </a:lnTo>
                <a:lnTo>
                  <a:pt x="0" y="30525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650226" y="-1832867"/>
            <a:ext cx="7300452" cy="4114800"/>
          </a:xfrm>
          <a:custGeom>
            <a:avLst/>
            <a:gdLst/>
            <a:ahLst/>
            <a:cxnLst/>
            <a:rect r="r" b="b" t="t" l="l"/>
            <a:pathLst>
              <a:path h="4114800" w="7300452">
                <a:moveTo>
                  <a:pt x="0" y="0"/>
                </a:moveTo>
                <a:lnTo>
                  <a:pt x="7300452" y="0"/>
                </a:lnTo>
                <a:lnTo>
                  <a:pt x="7300452"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560094">
            <a:off x="15284066" y="8124513"/>
            <a:ext cx="4329861" cy="3052552"/>
          </a:xfrm>
          <a:custGeom>
            <a:avLst/>
            <a:gdLst/>
            <a:ahLst/>
            <a:cxnLst/>
            <a:rect r="r" b="b" t="t" l="l"/>
            <a:pathLst>
              <a:path h="3052552" w="4329861">
                <a:moveTo>
                  <a:pt x="0" y="0"/>
                </a:moveTo>
                <a:lnTo>
                  <a:pt x="4329862" y="0"/>
                </a:lnTo>
                <a:lnTo>
                  <a:pt x="4329862" y="3052552"/>
                </a:lnTo>
                <a:lnTo>
                  <a:pt x="0" y="30525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716583" y="577086"/>
            <a:ext cx="1464828" cy="1234118"/>
          </a:xfrm>
          <a:custGeom>
            <a:avLst/>
            <a:gdLst/>
            <a:ahLst/>
            <a:cxnLst/>
            <a:rect r="r" b="b" t="t" l="l"/>
            <a:pathLst>
              <a:path h="1234118" w="1464828">
                <a:moveTo>
                  <a:pt x="0" y="0"/>
                </a:moveTo>
                <a:lnTo>
                  <a:pt x="1464828" y="0"/>
                </a:lnTo>
                <a:lnTo>
                  <a:pt x="1464828" y="1234117"/>
                </a:lnTo>
                <a:lnTo>
                  <a:pt x="0" y="12341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8" id="8"/>
          <p:cNvGrpSpPr>
            <a:grpSpLocks noChangeAspect="true"/>
          </p:cNvGrpSpPr>
          <p:nvPr/>
        </p:nvGrpSpPr>
        <p:grpSpPr>
          <a:xfrm rot="0">
            <a:off x="7337131" y="188317"/>
            <a:ext cx="4504758" cy="9069983"/>
            <a:chOff x="0" y="0"/>
            <a:chExt cx="9461500" cy="19050000"/>
          </a:xfrm>
        </p:grpSpPr>
        <p:sp>
          <p:nvSpPr>
            <p:cNvPr name="Freeform 9" id="9"/>
            <p:cNvSpPr/>
            <p:nvPr/>
          </p:nvSpPr>
          <p:spPr>
            <a:xfrm flipH="false" flipV="false" rot="0">
              <a:off x="400304" y="312801"/>
              <a:ext cx="8650859" cy="18424398"/>
            </a:xfrm>
            <a:custGeom>
              <a:avLst/>
              <a:gdLst/>
              <a:ahLst/>
              <a:cxnLst/>
              <a:rect r="r" b="b" t="t" l="l"/>
              <a:pathLst>
                <a:path h="18424398" w="8650859">
                  <a:moveTo>
                    <a:pt x="7532370" y="18424398"/>
                  </a:moveTo>
                  <a:lnTo>
                    <a:pt x="1118489" y="18424398"/>
                  </a:lnTo>
                  <a:cubicBezTo>
                    <a:pt x="500761" y="18424398"/>
                    <a:pt x="0" y="17923636"/>
                    <a:pt x="0" y="17305910"/>
                  </a:cubicBezTo>
                  <a:lnTo>
                    <a:pt x="0" y="1118489"/>
                  </a:lnTo>
                  <a:cubicBezTo>
                    <a:pt x="0" y="500761"/>
                    <a:pt x="500761" y="0"/>
                    <a:pt x="1118489" y="0"/>
                  </a:cubicBezTo>
                  <a:lnTo>
                    <a:pt x="7532370" y="0"/>
                  </a:lnTo>
                  <a:cubicBezTo>
                    <a:pt x="8150098" y="0"/>
                    <a:pt x="8650859" y="500761"/>
                    <a:pt x="8650859" y="1118489"/>
                  </a:cubicBezTo>
                  <a:lnTo>
                    <a:pt x="8650859" y="17305910"/>
                  </a:lnTo>
                  <a:cubicBezTo>
                    <a:pt x="8650732" y="17923636"/>
                    <a:pt x="8150098" y="18424398"/>
                    <a:pt x="7532370" y="18424398"/>
                  </a:cubicBezTo>
                  <a:close/>
                </a:path>
              </a:pathLst>
            </a:custGeom>
            <a:blipFill>
              <a:blip r:embed="rId10"/>
              <a:stretch>
                <a:fillRect l="0" t="-866" r="0" b="-866"/>
              </a:stretch>
            </a:blipFill>
          </p:spPr>
        </p:sp>
        <p:sp>
          <p:nvSpPr>
            <p:cNvPr name="Freeform 10" id="10"/>
            <p:cNvSpPr/>
            <p:nvPr/>
          </p:nvSpPr>
          <p:spPr>
            <a:xfrm flipH="false" flipV="false" rot="0">
              <a:off x="0" y="0"/>
              <a:ext cx="9461500" cy="19050000"/>
            </a:xfrm>
            <a:custGeom>
              <a:avLst/>
              <a:gdLst/>
              <a:ahLst/>
              <a:cxnLst/>
              <a:rect r="r" b="b" t="t" l="l"/>
              <a:pathLst>
                <a:path h="19050000" w="9461500">
                  <a:moveTo>
                    <a:pt x="9461500" y="19050000"/>
                  </a:moveTo>
                  <a:lnTo>
                    <a:pt x="0" y="19050000"/>
                  </a:lnTo>
                  <a:lnTo>
                    <a:pt x="0" y="0"/>
                  </a:lnTo>
                  <a:lnTo>
                    <a:pt x="9461500" y="0"/>
                  </a:lnTo>
                  <a:lnTo>
                    <a:pt x="9461500" y="19050000"/>
                  </a:lnTo>
                  <a:close/>
                </a:path>
              </a:pathLst>
            </a:custGeom>
            <a:blipFill>
              <a:blip r:embed="rId11"/>
              <a:stretch>
                <a:fillRect l="-83" t="0" r="-83" b="0"/>
              </a:stretch>
            </a:blipFill>
          </p:spPr>
        </p:sp>
      </p:grpSp>
      <p:sp>
        <p:nvSpPr>
          <p:cNvPr name="Freeform 11" id="11"/>
          <p:cNvSpPr/>
          <p:nvPr/>
        </p:nvSpPr>
        <p:spPr>
          <a:xfrm flipH="false" flipV="false" rot="9204317">
            <a:off x="-676448" y="-763387"/>
            <a:ext cx="6682327" cy="2405638"/>
          </a:xfrm>
          <a:custGeom>
            <a:avLst/>
            <a:gdLst/>
            <a:ahLst/>
            <a:cxnLst/>
            <a:rect r="r" b="b" t="t" l="l"/>
            <a:pathLst>
              <a:path h="2405638" w="6682327">
                <a:moveTo>
                  <a:pt x="0" y="0"/>
                </a:moveTo>
                <a:lnTo>
                  <a:pt x="6682327" y="0"/>
                </a:lnTo>
                <a:lnTo>
                  <a:pt x="6682327" y="2405638"/>
                </a:lnTo>
                <a:lnTo>
                  <a:pt x="0" y="24056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12" id="12"/>
          <p:cNvSpPr/>
          <p:nvPr/>
        </p:nvSpPr>
        <p:spPr>
          <a:xfrm flipH="false" flipV="false" rot="1105645">
            <a:off x="2261946" y="4597967"/>
            <a:ext cx="4039726" cy="1257365"/>
          </a:xfrm>
          <a:custGeom>
            <a:avLst/>
            <a:gdLst/>
            <a:ahLst/>
            <a:cxnLst/>
            <a:rect r="r" b="b" t="t" l="l"/>
            <a:pathLst>
              <a:path h="1257365" w="4039726">
                <a:moveTo>
                  <a:pt x="0" y="0"/>
                </a:moveTo>
                <a:lnTo>
                  <a:pt x="4039726" y="0"/>
                </a:lnTo>
                <a:lnTo>
                  <a:pt x="4039726" y="1257365"/>
                </a:lnTo>
                <a:lnTo>
                  <a:pt x="0" y="125736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3" id="13"/>
          <p:cNvSpPr txBox="true"/>
          <p:nvPr/>
        </p:nvSpPr>
        <p:spPr>
          <a:xfrm rot="0">
            <a:off x="636102" y="2886922"/>
            <a:ext cx="6095087" cy="1094349"/>
          </a:xfrm>
          <a:prstGeom prst="rect">
            <a:avLst/>
          </a:prstGeom>
        </p:spPr>
        <p:txBody>
          <a:bodyPr anchor="t" rtlCol="false" tIns="0" lIns="0" bIns="0" rIns="0">
            <a:spAutoFit/>
          </a:bodyPr>
          <a:lstStyle/>
          <a:p>
            <a:pPr algn="l" marL="0" indent="0" lvl="0">
              <a:lnSpc>
                <a:spcPts val="8981"/>
              </a:lnSpc>
              <a:spcBef>
                <a:spcPct val="0"/>
              </a:spcBef>
            </a:pPr>
            <a:r>
              <a:rPr lang="en-US" b="true" sz="6415">
                <a:solidFill>
                  <a:srgbClr val="000000"/>
                </a:solidFill>
                <a:latin typeface="Barlow Bold"/>
                <a:ea typeface="Barlow Bold"/>
                <a:cs typeface="Barlow Bold"/>
                <a:sym typeface="Barlow Bold"/>
              </a:rPr>
              <a:t>Producto Actual</a:t>
            </a: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E166"/>
        </a:solidFill>
      </p:bgPr>
    </p:bg>
    <p:spTree>
      <p:nvGrpSpPr>
        <p:cNvPr id="1" name=""/>
        <p:cNvGrpSpPr/>
        <p:nvPr/>
      </p:nvGrpSpPr>
      <p:grpSpPr>
        <a:xfrm>
          <a:off x="0" y="0"/>
          <a:ext cx="0" cy="0"/>
          <a:chOff x="0" y="0"/>
          <a:chExt cx="0" cy="0"/>
        </a:xfrm>
      </p:grpSpPr>
      <p:grpSp>
        <p:nvGrpSpPr>
          <p:cNvPr name="Group 2" id="2"/>
          <p:cNvGrpSpPr/>
          <p:nvPr/>
        </p:nvGrpSpPr>
        <p:grpSpPr>
          <a:xfrm rot="0">
            <a:off x="1204189" y="1409778"/>
            <a:ext cx="15879622" cy="7467443"/>
            <a:chOff x="0" y="0"/>
            <a:chExt cx="4182287" cy="1966734"/>
          </a:xfrm>
        </p:grpSpPr>
        <p:sp>
          <p:nvSpPr>
            <p:cNvPr name="Freeform 3" id="3"/>
            <p:cNvSpPr/>
            <p:nvPr/>
          </p:nvSpPr>
          <p:spPr>
            <a:xfrm flipH="false" flipV="false" rot="0">
              <a:off x="0" y="0"/>
              <a:ext cx="4182287" cy="1966734"/>
            </a:xfrm>
            <a:custGeom>
              <a:avLst/>
              <a:gdLst/>
              <a:ahLst/>
              <a:cxnLst/>
              <a:rect r="r" b="b" t="t" l="l"/>
              <a:pathLst>
                <a:path h="1966734" w="4182287">
                  <a:moveTo>
                    <a:pt x="9751" y="0"/>
                  </a:moveTo>
                  <a:lnTo>
                    <a:pt x="4172537" y="0"/>
                  </a:lnTo>
                  <a:cubicBezTo>
                    <a:pt x="4177922" y="0"/>
                    <a:pt x="4182287" y="4366"/>
                    <a:pt x="4182287" y="9751"/>
                  </a:cubicBezTo>
                  <a:lnTo>
                    <a:pt x="4182287" y="1956983"/>
                  </a:lnTo>
                  <a:cubicBezTo>
                    <a:pt x="4182287" y="1962368"/>
                    <a:pt x="4177922" y="1966734"/>
                    <a:pt x="4172537" y="1966734"/>
                  </a:cubicBezTo>
                  <a:lnTo>
                    <a:pt x="9751" y="1966734"/>
                  </a:lnTo>
                  <a:cubicBezTo>
                    <a:pt x="4366" y="1966734"/>
                    <a:pt x="0" y="1962368"/>
                    <a:pt x="0" y="1956983"/>
                  </a:cubicBezTo>
                  <a:lnTo>
                    <a:pt x="0" y="9751"/>
                  </a:lnTo>
                  <a:cubicBezTo>
                    <a:pt x="0" y="4366"/>
                    <a:pt x="4366" y="0"/>
                    <a:pt x="9751" y="0"/>
                  </a:cubicBezTo>
                  <a:close/>
                </a:path>
              </a:pathLst>
            </a:custGeom>
            <a:solidFill>
              <a:srgbClr val="FFFFFF"/>
            </a:solidFill>
          </p:spPr>
        </p:sp>
        <p:sp>
          <p:nvSpPr>
            <p:cNvPr name="TextBox 4" id="4"/>
            <p:cNvSpPr txBox="true"/>
            <p:nvPr/>
          </p:nvSpPr>
          <p:spPr>
            <a:xfrm>
              <a:off x="0" y="-152400"/>
              <a:ext cx="4182287" cy="2119134"/>
            </a:xfrm>
            <a:prstGeom prst="rect">
              <a:avLst/>
            </a:prstGeom>
          </p:spPr>
          <p:txBody>
            <a:bodyPr anchor="ctr" rtlCol="false" tIns="50800" lIns="50800" bIns="50800" rIns="50800"/>
            <a:lstStyle/>
            <a:p>
              <a:pPr algn="ctr">
                <a:lnSpc>
                  <a:spcPts val="4508"/>
                </a:lnSpc>
              </a:pPr>
            </a:p>
          </p:txBody>
        </p:sp>
      </p:grpSp>
      <p:sp>
        <p:nvSpPr>
          <p:cNvPr name="Freeform 5" id="5"/>
          <p:cNvSpPr/>
          <p:nvPr/>
        </p:nvSpPr>
        <p:spPr>
          <a:xfrm flipH="false" flipV="false" rot="0">
            <a:off x="15443359" y="7334984"/>
            <a:ext cx="2948772" cy="2827135"/>
          </a:xfrm>
          <a:custGeom>
            <a:avLst/>
            <a:gdLst/>
            <a:ahLst/>
            <a:cxnLst/>
            <a:rect r="r" b="b" t="t" l="l"/>
            <a:pathLst>
              <a:path h="2827135" w="2948772">
                <a:moveTo>
                  <a:pt x="0" y="0"/>
                </a:moveTo>
                <a:lnTo>
                  <a:pt x="2948772" y="0"/>
                </a:lnTo>
                <a:lnTo>
                  <a:pt x="2948772" y="2827135"/>
                </a:lnTo>
                <a:lnTo>
                  <a:pt x="0" y="28271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false" flipV="false" rot="-7500936">
            <a:off x="14357789" y="-623649"/>
            <a:ext cx="4042848" cy="2850208"/>
          </a:xfrm>
          <a:custGeom>
            <a:avLst/>
            <a:gdLst/>
            <a:ahLst/>
            <a:cxnLst/>
            <a:rect r="r" b="b" t="t" l="l"/>
            <a:pathLst>
              <a:path h="2850208" w="4042848">
                <a:moveTo>
                  <a:pt x="0" y="0"/>
                </a:moveTo>
                <a:lnTo>
                  <a:pt x="4042848" y="0"/>
                </a:lnTo>
                <a:lnTo>
                  <a:pt x="4042848" y="2850207"/>
                </a:lnTo>
                <a:lnTo>
                  <a:pt x="0" y="28502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7500936">
            <a:off x="272125" y="9533559"/>
            <a:ext cx="5130009" cy="3616656"/>
          </a:xfrm>
          <a:custGeom>
            <a:avLst/>
            <a:gdLst/>
            <a:ahLst/>
            <a:cxnLst/>
            <a:rect r="r" b="b" t="t" l="l"/>
            <a:pathLst>
              <a:path h="3616656" w="5130009">
                <a:moveTo>
                  <a:pt x="0" y="0"/>
                </a:moveTo>
                <a:lnTo>
                  <a:pt x="5130008" y="0"/>
                </a:lnTo>
                <a:lnTo>
                  <a:pt x="5130008" y="3616656"/>
                </a:lnTo>
                <a:lnTo>
                  <a:pt x="0" y="36166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1738450" y="1735722"/>
            <a:ext cx="13704909" cy="5903876"/>
            <a:chOff x="0" y="0"/>
            <a:chExt cx="18273212" cy="7871835"/>
          </a:xfrm>
        </p:grpSpPr>
        <p:sp>
          <p:nvSpPr>
            <p:cNvPr name="TextBox 9" id="9"/>
            <p:cNvSpPr txBox="true"/>
            <p:nvPr/>
          </p:nvSpPr>
          <p:spPr>
            <a:xfrm rot="0">
              <a:off x="0" y="1410048"/>
              <a:ext cx="18273212" cy="6461787"/>
            </a:xfrm>
            <a:prstGeom prst="rect">
              <a:avLst/>
            </a:prstGeom>
          </p:spPr>
          <p:txBody>
            <a:bodyPr anchor="t" rtlCol="false" tIns="0" lIns="0" bIns="0" rIns="0">
              <a:spAutoFit/>
            </a:bodyPr>
            <a:lstStyle/>
            <a:p>
              <a:pPr algn="just" marL="0" indent="0" lvl="0">
                <a:lnSpc>
                  <a:spcPts val="4828"/>
                </a:lnSpc>
                <a:spcBef>
                  <a:spcPct val="0"/>
                </a:spcBef>
              </a:pPr>
              <a:r>
                <a:rPr lang="en-US" sz="3449">
                  <a:solidFill>
                    <a:srgbClr val="000000"/>
                  </a:solidFill>
                  <a:latin typeface="Barlow"/>
                  <a:ea typeface="Barlow"/>
                  <a:cs typeface="Barlow"/>
                  <a:sym typeface="Barlow"/>
                </a:rPr>
                <a:t>El proyecto ha avanzado de manera eficiente gracias a la experiencia del equipo y al dominio previo de los lenguajes utilizados, lo que permitió cumplir adecuadamente el cronograma establecido hasta la fecha. Sin embargo, uno de los principales desafíos fue la definición del lenguaje para el backend, debiendo reemplazarse por TypeScript debido a las dificultades presentadas en la conexión con la base de datos. A pesar de este ajuste técnico, las actividades del plan de trabajo se han mantenido sin afectación mayor en la planificación general.</a:t>
              </a:r>
            </a:p>
          </p:txBody>
        </p:sp>
        <p:sp>
          <p:nvSpPr>
            <p:cNvPr name="TextBox 10" id="10"/>
            <p:cNvSpPr txBox="true"/>
            <p:nvPr/>
          </p:nvSpPr>
          <p:spPr>
            <a:xfrm rot="0">
              <a:off x="0" y="38100"/>
              <a:ext cx="13050761" cy="1125892"/>
            </a:xfrm>
            <a:prstGeom prst="rect">
              <a:avLst/>
            </a:prstGeom>
          </p:spPr>
          <p:txBody>
            <a:bodyPr anchor="t" rtlCol="false" tIns="0" lIns="0" bIns="0" rIns="0">
              <a:spAutoFit/>
            </a:bodyPr>
            <a:lstStyle/>
            <a:p>
              <a:pPr algn="l" marL="0" indent="0" lvl="0">
                <a:lnSpc>
                  <a:spcPts val="6402"/>
                </a:lnSpc>
                <a:spcBef>
                  <a:spcPct val="0"/>
                </a:spcBef>
              </a:pPr>
              <a:r>
                <a:rPr lang="en-US" b="true" sz="5768">
                  <a:solidFill>
                    <a:srgbClr val="000000"/>
                  </a:solidFill>
                  <a:latin typeface="Barlow Bold"/>
                  <a:ea typeface="Barlow Bold"/>
                  <a:cs typeface="Barlow Bold"/>
                  <a:sym typeface="Barlow Bold"/>
                </a:rPr>
                <a:t>Conclusión</a:t>
              </a:r>
            </a:p>
          </p:txBody>
        </p:sp>
      </p:gr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652638" y="-381773"/>
            <a:ext cx="13147569" cy="4733125"/>
          </a:xfrm>
          <a:custGeom>
            <a:avLst/>
            <a:gdLst/>
            <a:ahLst/>
            <a:cxnLst/>
            <a:rect r="r" b="b" t="t" l="l"/>
            <a:pathLst>
              <a:path h="4733125" w="13147569">
                <a:moveTo>
                  <a:pt x="13147569" y="4733124"/>
                </a:moveTo>
                <a:lnTo>
                  <a:pt x="0" y="4733124"/>
                </a:lnTo>
                <a:lnTo>
                  <a:pt x="0" y="0"/>
                </a:lnTo>
                <a:lnTo>
                  <a:pt x="13147569" y="0"/>
                </a:lnTo>
                <a:lnTo>
                  <a:pt x="13147569" y="4733124"/>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8668723" y="6459899"/>
            <a:ext cx="10630837" cy="3827101"/>
          </a:xfrm>
          <a:custGeom>
            <a:avLst/>
            <a:gdLst/>
            <a:ahLst/>
            <a:cxnLst/>
            <a:rect r="r" b="b" t="t" l="l"/>
            <a:pathLst>
              <a:path h="3827101" w="10630837">
                <a:moveTo>
                  <a:pt x="0" y="0"/>
                </a:moveTo>
                <a:lnTo>
                  <a:pt x="10630837" y="0"/>
                </a:lnTo>
                <a:lnTo>
                  <a:pt x="10630837" y="3827101"/>
                </a:lnTo>
                <a:lnTo>
                  <a:pt x="0" y="38271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10676830">
            <a:off x="13494407" y="-1071722"/>
            <a:ext cx="4329861" cy="3052552"/>
          </a:xfrm>
          <a:custGeom>
            <a:avLst/>
            <a:gdLst/>
            <a:ahLst/>
            <a:cxnLst/>
            <a:rect r="r" b="b" t="t" l="l"/>
            <a:pathLst>
              <a:path h="3052552" w="4329861">
                <a:moveTo>
                  <a:pt x="0" y="0"/>
                </a:moveTo>
                <a:lnTo>
                  <a:pt x="4329862" y="0"/>
                </a:lnTo>
                <a:lnTo>
                  <a:pt x="4329862" y="3052552"/>
                </a:lnTo>
                <a:lnTo>
                  <a:pt x="0" y="30525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621526" y="8766921"/>
            <a:ext cx="7300452" cy="4114800"/>
          </a:xfrm>
          <a:custGeom>
            <a:avLst/>
            <a:gdLst/>
            <a:ahLst/>
            <a:cxnLst/>
            <a:rect r="r" b="b" t="t" l="l"/>
            <a:pathLst>
              <a:path h="4114800" w="7300452">
                <a:moveTo>
                  <a:pt x="0" y="0"/>
                </a:moveTo>
                <a:lnTo>
                  <a:pt x="7300452" y="0"/>
                </a:lnTo>
                <a:lnTo>
                  <a:pt x="7300452"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728287">
            <a:off x="-2694504" y="-798150"/>
            <a:ext cx="4329861" cy="3052552"/>
          </a:xfrm>
          <a:custGeom>
            <a:avLst/>
            <a:gdLst/>
            <a:ahLst/>
            <a:cxnLst/>
            <a:rect r="r" b="b" t="t" l="l"/>
            <a:pathLst>
              <a:path h="3052552" w="4329861">
                <a:moveTo>
                  <a:pt x="0" y="0"/>
                </a:moveTo>
                <a:lnTo>
                  <a:pt x="4329861" y="0"/>
                </a:lnTo>
                <a:lnTo>
                  <a:pt x="4329861" y="3052552"/>
                </a:lnTo>
                <a:lnTo>
                  <a:pt x="0" y="30525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718060" y="4207034"/>
            <a:ext cx="9932597" cy="1550691"/>
          </a:xfrm>
          <a:prstGeom prst="rect">
            <a:avLst/>
          </a:prstGeom>
        </p:spPr>
        <p:txBody>
          <a:bodyPr anchor="t" rtlCol="false" tIns="0" lIns="0" bIns="0" rIns="0">
            <a:spAutoFit/>
          </a:bodyPr>
          <a:lstStyle/>
          <a:p>
            <a:pPr algn="l" marL="0" indent="0" lvl="0">
              <a:lnSpc>
                <a:spcPts val="12760"/>
              </a:lnSpc>
              <a:spcBef>
                <a:spcPct val="0"/>
              </a:spcBef>
            </a:pPr>
            <a:r>
              <a:rPr lang="en-US" b="true" sz="9114" strike="noStrike" u="none">
                <a:solidFill>
                  <a:srgbClr val="000000"/>
                </a:solidFill>
                <a:latin typeface="Barlow Bold"/>
                <a:ea typeface="Barlow Bold"/>
                <a:cs typeface="Barlow Bold"/>
                <a:sym typeface="Barlow Bold"/>
              </a:rPr>
              <a:t>Muchas Gracias</a:t>
            </a:r>
          </a:p>
        </p:txBody>
      </p:sp>
      <p:sp>
        <p:nvSpPr>
          <p:cNvPr name="Freeform 8" id="8"/>
          <p:cNvSpPr/>
          <p:nvPr/>
        </p:nvSpPr>
        <p:spPr>
          <a:xfrm flipH="false" flipV="false" rot="0">
            <a:off x="10539170" y="1702089"/>
            <a:ext cx="7338382" cy="7644148"/>
          </a:xfrm>
          <a:custGeom>
            <a:avLst/>
            <a:gdLst/>
            <a:ahLst/>
            <a:cxnLst/>
            <a:rect r="r" b="b" t="t" l="l"/>
            <a:pathLst>
              <a:path h="7644148" w="7338382">
                <a:moveTo>
                  <a:pt x="0" y="0"/>
                </a:moveTo>
                <a:lnTo>
                  <a:pt x="7338382" y="0"/>
                </a:lnTo>
                <a:lnTo>
                  <a:pt x="7338382" y="7644148"/>
                </a:lnTo>
                <a:lnTo>
                  <a:pt x="0" y="76441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763013" y="4509421"/>
            <a:ext cx="6524987" cy="5777579"/>
          </a:xfrm>
          <a:custGeom>
            <a:avLst/>
            <a:gdLst/>
            <a:ahLst/>
            <a:cxnLst/>
            <a:rect r="r" b="b" t="t" l="l"/>
            <a:pathLst>
              <a:path h="5777579" w="6524987">
                <a:moveTo>
                  <a:pt x="0" y="0"/>
                </a:moveTo>
                <a:lnTo>
                  <a:pt x="6524987" y="0"/>
                </a:lnTo>
                <a:lnTo>
                  <a:pt x="6524987" y="5777579"/>
                </a:lnTo>
                <a:lnTo>
                  <a:pt x="0" y="57775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9471976" y="1988417"/>
            <a:ext cx="6794206" cy="6556408"/>
          </a:xfrm>
          <a:custGeom>
            <a:avLst/>
            <a:gdLst/>
            <a:ahLst/>
            <a:cxnLst/>
            <a:rect r="r" b="b" t="t" l="l"/>
            <a:pathLst>
              <a:path h="6556408" w="6794206">
                <a:moveTo>
                  <a:pt x="0" y="0"/>
                </a:moveTo>
                <a:lnTo>
                  <a:pt x="6794206" y="0"/>
                </a:lnTo>
                <a:lnTo>
                  <a:pt x="6794206" y="6556409"/>
                </a:lnTo>
                <a:lnTo>
                  <a:pt x="0" y="65564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10800000">
            <a:off x="0" y="0"/>
            <a:ext cx="5165663" cy="4573960"/>
          </a:xfrm>
          <a:custGeom>
            <a:avLst/>
            <a:gdLst/>
            <a:ahLst/>
            <a:cxnLst/>
            <a:rect r="r" b="b" t="t" l="l"/>
            <a:pathLst>
              <a:path h="4573960" w="5165663">
                <a:moveTo>
                  <a:pt x="0" y="0"/>
                </a:moveTo>
                <a:lnTo>
                  <a:pt x="5165663" y="0"/>
                </a:lnTo>
                <a:lnTo>
                  <a:pt x="5165663" y="4573960"/>
                </a:lnTo>
                <a:lnTo>
                  <a:pt x="0" y="45739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2161316">
            <a:off x="15857187" y="7932615"/>
            <a:ext cx="3760807" cy="2651369"/>
          </a:xfrm>
          <a:custGeom>
            <a:avLst/>
            <a:gdLst/>
            <a:ahLst/>
            <a:cxnLst/>
            <a:rect r="r" b="b" t="t" l="l"/>
            <a:pathLst>
              <a:path h="2651369" w="3760807">
                <a:moveTo>
                  <a:pt x="0" y="0"/>
                </a:moveTo>
                <a:lnTo>
                  <a:pt x="3760808" y="0"/>
                </a:lnTo>
                <a:lnTo>
                  <a:pt x="3760808" y="2651370"/>
                </a:lnTo>
                <a:lnTo>
                  <a:pt x="0" y="26513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0676830">
            <a:off x="-1385158" y="-1005683"/>
            <a:ext cx="3760807" cy="2651369"/>
          </a:xfrm>
          <a:custGeom>
            <a:avLst/>
            <a:gdLst/>
            <a:ahLst/>
            <a:cxnLst/>
            <a:rect r="r" b="b" t="t" l="l"/>
            <a:pathLst>
              <a:path h="2651369" w="3760807">
                <a:moveTo>
                  <a:pt x="0" y="0"/>
                </a:moveTo>
                <a:lnTo>
                  <a:pt x="3760807" y="0"/>
                </a:lnTo>
                <a:lnTo>
                  <a:pt x="3760807" y="2651369"/>
                </a:lnTo>
                <a:lnTo>
                  <a:pt x="0" y="26513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887715" y="1182875"/>
            <a:ext cx="6719159" cy="1115784"/>
          </a:xfrm>
          <a:prstGeom prst="rect">
            <a:avLst/>
          </a:prstGeom>
        </p:spPr>
        <p:txBody>
          <a:bodyPr anchor="t" rtlCol="false" tIns="0" lIns="0" bIns="0" rIns="0">
            <a:spAutoFit/>
          </a:bodyPr>
          <a:lstStyle/>
          <a:p>
            <a:pPr algn="l" marL="0" indent="0" lvl="0">
              <a:lnSpc>
                <a:spcPts val="8609"/>
              </a:lnSpc>
              <a:spcBef>
                <a:spcPct val="0"/>
              </a:spcBef>
            </a:pPr>
            <a:r>
              <a:rPr lang="en-US" b="true" sz="7756">
                <a:solidFill>
                  <a:srgbClr val="000000"/>
                </a:solidFill>
                <a:latin typeface="Barlow Bold"/>
                <a:ea typeface="Barlow Bold"/>
                <a:cs typeface="Barlow Bold"/>
                <a:sym typeface="Barlow Bold"/>
              </a:rPr>
              <a:t>ÍNDICE</a:t>
            </a:r>
          </a:p>
        </p:txBody>
      </p:sp>
      <p:sp>
        <p:nvSpPr>
          <p:cNvPr name="TextBox 8" id="8"/>
          <p:cNvSpPr txBox="true"/>
          <p:nvPr/>
        </p:nvSpPr>
        <p:spPr>
          <a:xfrm rot="0">
            <a:off x="2780799" y="2077430"/>
            <a:ext cx="6363201" cy="8212836"/>
          </a:xfrm>
          <a:prstGeom prst="rect">
            <a:avLst/>
          </a:prstGeom>
        </p:spPr>
        <p:txBody>
          <a:bodyPr anchor="t" rtlCol="false" tIns="0" lIns="0" bIns="0" rIns="0">
            <a:spAutoFit/>
          </a:bodyPr>
          <a:lstStyle/>
          <a:p>
            <a:pPr algn="l">
              <a:lnSpc>
                <a:spcPts val="6552"/>
              </a:lnSpc>
            </a:pPr>
            <a:r>
              <a:rPr lang="en-US" sz="3600" spc="126">
                <a:solidFill>
                  <a:srgbClr val="000000"/>
                </a:solidFill>
                <a:latin typeface="Barlow"/>
                <a:ea typeface="Barlow"/>
                <a:cs typeface="Barlow"/>
                <a:sym typeface="Barlow"/>
              </a:rPr>
              <a:t>Introducción</a:t>
            </a:r>
          </a:p>
          <a:p>
            <a:pPr algn="l">
              <a:lnSpc>
                <a:spcPts val="6552"/>
              </a:lnSpc>
            </a:pPr>
            <a:r>
              <a:rPr lang="en-US" sz="3600" spc="126">
                <a:solidFill>
                  <a:srgbClr val="000000"/>
                </a:solidFill>
                <a:latin typeface="Barlow"/>
                <a:ea typeface="Barlow"/>
                <a:cs typeface="Barlow"/>
                <a:sym typeface="Barlow"/>
              </a:rPr>
              <a:t>Ajustes realizados</a:t>
            </a:r>
          </a:p>
          <a:p>
            <a:pPr algn="l">
              <a:lnSpc>
                <a:spcPts val="6552"/>
              </a:lnSpc>
            </a:pPr>
            <a:r>
              <a:rPr lang="en-US" sz="3600" spc="126">
                <a:solidFill>
                  <a:srgbClr val="000000"/>
                </a:solidFill>
                <a:latin typeface="Barlow"/>
                <a:ea typeface="Barlow"/>
                <a:cs typeface="Barlow"/>
                <a:sym typeface="Barlow"/>
              </a:rPr>
              <a:t>Flujo de trabajo</a:t>
            </a:r>
          </a:p>
          <a:p>
            <a:pPr algn="l">
              <a:lnSpc>
                <a:spcPts val="6552"/>
              </a:lnSpc>
            </a:pPr>
            <a:r>
              <a:rPr lang="en-US" sz="3600" spc="126">
                <a:solidFill>
                  <a:srgbClr val="000000"/>
                </a:solidFill>
                <a:latin typeface="Barlow"/>
                <a:ea typeface="Barlow"/>
                <a:cs typeface="Barlow"/>
                <a:sym typeface="Barlow"/>
              </a:rPr>
              <a:t>Gestión actividades Trello</a:t>
            </a:r>
          </a:p>
          <a:p>
            <a:pPr algn="l">
              <a:lnSpc>
                <a:spcPts val="6552"/>
              </a:lnSpc>
            </a:pPr>
            <a:r>
              <a:rPr lang="en-US" sz="3600" spc="126">
                <a:solidFill>
                  <a:srgbClr val="000000"/>
                </a:solidFill>
                <a:latin typeface="Barlow"/>
                <a:ea typeface="Barlow"/>
                <a:cs typeface="Barlow"/>
                <a:sym typeface="Barlow"/>
              </a:rPr>
              <a:t>Gestión actividades Trello ll</a:t>
            </a:r>
          </a:p>
          <a:p>
            <a:pPr algn="l">
              <a:lnSpc>
                <a:spcPts val="6552"/>
              </a:lnSpc>
            </a:pPr>
            <a:r>
              <a:rPr lang="en-US" sz="3600" spc="126">
                <a:solidFill>
                  <a:srgbClr val="000000"/>
                </a:solidFill>
                <a:latin typeface="Barlow"/>
                <a:ea typeface="Barlow"/>
                <a:cs typeface="Barlow"/>
                <a:sym typeface="Barlow"/>
              </a:rPr>
              <a:t>Gestión actividades Trello lll</a:t>
            </a:r>
          </a:p>
          <a:p>
            <a:pPr algn="l">
              <a:lnSpc>
                <a:spcPts val="6552"/>
              </a:lnSpc>
            </a:pPr>
            <a:r>
              <a:rPr lang="en-US" sz="3600" spc="126">
                <a:solidFill>
                  <a:srgbClr val="000000"/>
                </a:solidFill>
                <a:latin typeface="Barlow"/>
                <a:ea typeface="Barlow"/>
                <a:cs typeface="Barlow"/>
                <a:sym typeface="Barlow"/>
              </a:rPr>
              <a:t>Mockups iniciales</a:t>
            </a:r>
          </a:p>
          <a:p>
            <a:pPr algn="l">
              <a:lnSpc>
                <a:spcPts val="6552"/>
              </a:lnSpc>
            </a:pPr>
            <a:r>
              <a:rPr lang="en-US" sz="3600" spc="126">
                <a:solidFill>
                  <a:srgbClr val="000000"/>
                </a:solidFill>
                <a:latin typeface="Barlow"/>
                <a:ea typeface="Barlow"/>
                <a:cs typeface="Barlow"/>
                <a:sym typeface="Barlow"/>
              </a:rPr>
              <a:t>Producto actual</a:t>
            </a:r>
          </a:p>
          <a:p>
            <a:pPr algn="l">
              <a:lnSpc>
                <a:spcPts val="6552"/>
              </a:lnSpc>
            </a:pPr>
            <a:r>
              <a:rPr lang="en-US" sz="3600" spc="126">
                <a:solidFill>
                  <a:srgbClr val="000000"/>
                </a:solidFill>
                <a:latin typeface="Barlow"/>
                <a:ea typeface="Barlow"/>
                <a:cs typeface="Barlow"/>
                <a:sym typeface="Barlow"/>
              </a:rPr>
              <a:t>Conclusión</a:t>
            </a:r>
          </a:p>
          <a:p>
            <a:pPr algn="l" marL="0" indent="0" lvl="0">
              <a:lnSpc>
                <a:spcPts val="6552"/>
              </a:lnSpc>
            </a:pPr>
          </a:p>
        </p:txBody>
      </p:sp>
      <p:sp>
        <p:nvSpPr>
          <p:cNvPr name="TextBox 9" id="9"/>
          <p:cNvSpPr txBox="true"/>
          <p:nvPr/>
        </p:nvSpPr>
        <p:spPr>
          <a:xfrm rot="0">
            <a:off x="1887715" y="2089109"/>
            <a:ext cx="803705" cy="7384161"/>
          </a:xfrm>
          <a:prstGeom prst="rect">
            <a:avLst/>
          </a:prstGeom>
        </p:spPr>
        <p:txBody>
          <a:bodyPr anchor="t" rtlCol="false" tIns="0" lIns="0" bIns="0" rIns="0">
            <a:spAutoFit/>
          </a:bodyPr>
          <a:lstStyle/>
          <a:p>
            <a:pPr algn="ctr">
              <a:lnSpc>
                <a:spcPts val="6551"/>
              </a:lnSpc>
            </a:pPr>
            <a:r>
              <a:rPr lang="en-US" b="true" sz="3599" spc="125">
                <a:solidFill>
                  <a:srgbClr val="000000"/>
                </a:solidFill>
                <a:latin typeface="Barlow Bold"/>
                <a:ea typeface="Barlow Bold"/>
                <a:cs typeface="Barlow Bold"/>
                <a:sym typeface="Barlow Bold"/>
              </a:rPr>
              <a:t>01</a:t>
            </a:r>
          </a:p>
          <a:p>
            <a:pPr algn="ctr">
              <a:lnSpc>
                <a:spcPts val="6551"/>
              </a:lnSpc>
            </a:pPr>
            <a:r>
              <a:rPr lang="en-US" b="true" sz="3599" spc="125">
                <a:solidFill>
                  <a:srgbClr val="000000"/>
                </a:solidFill>
                <a:latin typeface="Barlow Bold"/>
                <a:ea typeface="Barlow Bold"/>
                <a:cs typeface="Barlow Bold"/>
                <a:sym typeface="Barlow Bold"/>
              </a:rPr>
              <a:t>02</a:t>
            </a:r>
          </a:p>
          <a:p>
            <a:pPr algn="ctr">
              <a:lnSpc>
                <a:spcPts val="6551"/>
              </a:lnSpc>
            </a:pPr>
            <a:r>
              <a:rPr lang="en-US" b="true" sz="3599" spc="125">
                <a:solidFill>
                  <a:srgbClr val="000000"/>
                </a:solidFill>
                <a:latin typeface="Barlow Bold"/>
                <a:ea typeface="Barlow Bold"/>
                <a:cs typeface="Barlow Bold"/>
                <a:sym typeface="Barlow Bold"/>
              </a:rPr>
              <a:t>03</a:t>
            </a:r>
          </a:p>
          <a:p>
            <a:pPr algn="ctr">
              <a:lnSpc>
                <a:spcPts val="6551"/>
              </a:lnSpc>
            </a:pPr>
            <a:r>
              <a:rPr lang="en-US" b="true" sz="3599" spc="125">
                <a:solidFill>
                  <a:srgbClr val="000000"/>
                </a:solidFill>
                <a:latin typeface="Barlow Bold"/>
                <a:ea typeface="Barlow Bold"/>
                <a:cs typeface="Barlow Bold"/>
                <a:sym typeface="Barlow Bold"/>
              </a:rPr>
              <a:t>04</a:t>
            </a:r>
          </a:p>
          <a:p>
            <a:pPr algn="ctr">
              <a:lnSpc>
                <a:spcPts val="6551"/>
              </a:lnSpc>
            </a:pPr>
            <a:r>
              <a:rPr lang="en-US" b="true" sz="3599" spc="125">
                <a:solidFill>
                  <a:srgbClr val="000000"/>
                </a:solidFill>
                <a:latin typeface="Barlow Bold"/>
                <a:ea typeface="Barlow Bold"/>
                <a:cs typeface="Barlow Bold"/>
                <a:sym typeface="Barlow Bold"/>
              </a:rPr>
              <a:t>05</a:t>
            </a:r>
          </a:p>
          <a:p>
            <a:pPr algn="ctr">
              <a:lnSpc>
                <a:spcPts val="6551"/>
              </a:lnSpc>
            </a:pPr>
            <a:r>
              <a:rPr lang="en-US" b="true" sz="3599" spc="125">
                <a:solidFill>
                  <a:srgbClr val="000000"/>
                </a:solidFill>
                <a:latin typeface="Barlow Bold"/>
                <a:ea typeface="Barlow Bold"/>
                <a:cs typeface="Barlow Bold"/>
                <a:sym typeface="Barlow Bold"/>
              </a:rPr>
              <a:t>06</a:t>
            </a:r>
          </a:p>
          <a:p>
            <a:pPr algn="ctr">
              <a:lnSpc>
                <a:spcPts val="6551"/>
              </a:lnSpc>
            </a:pPr>
            <a:r>
              <a:rPr lang="en-US" b="true" sz="3599" spc="125">
                <a:solidFill>
                  <a:srgbClr val="000000"/>
                </a:solidFill>
                <a:latin typeface="Barlow Bold"/>
                <a:ea typeface="Barlow Bold"/>
                <a:cs typeface="Barlow Bold"/>
                <a:sym typeface="Barlow Bold"/>
              </a:rPr>
              <a:t>07</a:t>
            </a:r>
          </a:p>
          <a:p>
            <a:pPr algn="ctr">
              <a:lnSpc>
                <a:spcPts val="6551"/>
              </a:lnSpc>
            </a:pPr>
            <a:r>
              <a:rPr lang="en-US" b="true" sz="3599" spc="125">
                <a:solidFill>
                  <a:srgbClr val="000000"/>
                </a:solidFill>
                <a:latin typeface="Barlow Bold"/>
                <a:ea typeface="Barlow Bold"/>
                <a:cs typeface="Barlow Bold"/>
                <a:sym typeface="Barlow Bold"/>
              </a:rPr>
              <a:t>08</a:t>
            </a:r>
          </a:p>
          <a:p>
            <a:pPr algn="ctr" marL="0" indent="0" lvl="0">
              <a:lnSpc>
                <a:spcPts val="6551"/>
              </a:lnSpc>
            </a:pPr>
            <a:r>
              <a:rPr lang="en-US" b="true" sz="3599" spc="125">
                <a:solidFill>
                  <a:srgbClr val="000000"/>
                </a:solidFill>
                <a:latin typeface="Barlow Bold"/>
                <a:ea typeface="Barlow Bold"/>
                <a:cs typeface="Barlow Bold"/>
                <a:sym typeface="Barlow Bold"/>
              </a:rPr>
              <a:t>09</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794742" y="0"/>
            <a:ext cx="5493258" cy="10287000"/>
          </a:xfrm>
          <a:custGeom>
            <a:avLst/>
            <a:gdLst/>
            <a:ahLst/>
            <a:cxnLst/>
            <a:rect r="r" b="b" t="t" l="l"/>
            <a:pathLst>
              <a:path h="10287000" w="5493258">
                <a:moveTo>
                  <a:pt x="0" y="0"/>
                </a:moveTo>
                <a:lnTo>
                  <a:pt x="5493258" y="0"/>
                </a:lnTo>
                <a:lnTo>
                  <a:pt x="5493258" y="10287000"/>
                </a:lnTo>
                <a:lnTo>
                  <a:pt x="0" y="10287000"/>
                </a:lnTo>
                <a:lnTo>
                  <a:pt x="0" y="0"/>
                </a:lnTo>
                <a:close/>
              </a:path>
            </a:pathLst>
          </a:custGeom>
          <a:blipFill>
            <a:blip r:embed="rId2"/>
            <a:stretch>
              <a:fillRect l="0" t="0" r="-25000" b="0"/>
            </a:stretch>
          </a:blipFill>
        </p:spPr>
      </p:sp>
      <p:sp>
        <p:nvSpPr>
          <p:cNvPr name="Freeform 3" id="3"/>
          <p:cNvSpPr/>
          <p:nvPr/>
        </p:nvSpPr>
        <p:spPr>
          <a:xfrm flipH="false" flipV="false" rot="5400000">
            <a:off x="6372730" y="3431743"/>
            <a:ext cx="10287000" cy="3423514"/>
          </a:xfrm>
          <a:custGeom>
            <a:avLst/>
            <a:gdLst/>
            <a:ahLst/>
            <a:cxnLst/>
            <a:rect r="r" b="b" t="t" l="l"/>
            <a:pathLst>
              <a:path h="3423514" w="10287000">
                <a:moveTo>
                  <a:pt x="0" y="0"/>
                </a:moveTo>
                <a:lnTo>
                  <a:pt x="10287000" y="0"/>
                </a:lnTo>
                <a:lnTo>
                  <a:pt x="10287000" y="3423514"/>
                </a:lnTo>
                <a:lnTo>
                  <a:pt x="0" y="34235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644793" y="2979966"/>
            <a:ext cx="8775773" cy="6278334"/>
          </a:xfrm>
          <a:prstGeom prst="rect">
            <a:avLst/>
          </a:prstGeom>
        </p:spPr>
        <p:txBody>
          <a:bodyPr anchor="t" rtlCol="false" tIns="0" lIns="0" bIns="0" rIns="0">
            <a:spAutoFit/>
          </a:bodyPr>
          <a:lstStyle/>
          <a:p>
            <a:pPr algn="just" marL="0" indent="0" lvl="0">
              <a:lnSpc>
                <a:spcPts val="4125"/>
              </a:lnSpc>
              <a:spcBef>
                <a:spcPct val="0"/>
              </a:spcBef>
            </a:pPr>
            <a:r>
              <a:rPr lang="en-US" b="true" sz="2946">
                <a:solidFill>
                  <a:srgbClr val="F9CE46"/>
                </a:solidFill>
                <a:latin typeface="Barlow Bold"/>
                <a:ea typeface="Barlow Bold"/>
                <a:cs typeface="Barlow Bold"/>
                <a:sym typeface="Barlow Bold"/>
              </a:rPr>
              <a:t>MyGoalFinance</a:t>
            </a:r>
            <a:r>
              <a:rPr lang="en-US" b="true" sz="2946">
                <a:solidFill>
                  <a:srgbClr val="000000"/>
                </a:solidFill>
                <a:latin typeface="Barlow Bold"/>
                <a:ea typeface="Barlow Bold"/>
                <a:cs typeface="Barlow Bold"/>
                <a:sym typeface="Barlow Bold"/>
              </a:rPr>
              <a:t> </a:t>
            </a:r>
            <a:r>
              <a:rPr lang="en-US" sz="2946" strike="noStrike" u="none">
                <a:solidFill>
                  <a:srgbClr val="000000"/>
                </a:solidFill>
                <a:latin typeface="Barlow"/>
                <a:ea typeface="Barlow"/>
                <a:cs typeface="Barlow"/>
                <a:sym typeface="Barlow"/>
              </a:rPr>
              <a:t>es una app de </a:t>
            </a:r>
            <a:r>
              <a:rPr lang="en-US" b="true" sz="2946" strike="noStrike" u="none">
                <a:solidFill>
                  <a:srgbClr val="41B93C"/>
                </a:solidFill>
                <a:latin typeface="Barlow Bold"/>
                <a:ea typeface="Barlow Bold"/>
                <a:cs typeface="Barlow Bold"/>
                <a:sym typeface="Barlow Bold"/>
              </a:rPr>
              <a:t>Educación Financiera Personalizada </a:t>
            </a:r>
            <a:r>
              <a:rPr lang="en-US" sz="2946" strike="noStrike" u="none">
                <a:solidFill>
                  <a:srgbClr val="000000"/>
                </a:solidFill>
                <a:latin typeface="Barlow"/>
                <a:ea typeface="Barlow"/>
                <a:cs typeface="Barlow"/>
                <a:sym typeface="Barlow"/>
              </a:rPr>
              <a:t>con un </a:t>
            </a:r>
            <a:r>
              <a:rPr lang="en-US" b="true" sz="2946" strike="noStrike" u="none">
                <a:solidFill>
                  <a:srgbClr val="000000"/>
                </a:solidFill>
                <a:latin typeface="Barlow Bold"/>
                <a:ea typeface="Barlow Bold"/>
                <a:cs typeface="Barlow Bold"/>
                <a:sym typeface="Barlow Bold"/>
              </a:rPr>
              <a:t>Agente de IA especializado</a:t>
            </a:r>
            <a:r>
              <a:rPr lang="en-US" sz="2946" strike="noStrike" u="none">
                <a:solidFill>
                  <a:srgbClr val="000000"/>
                </a:solidFill>
                <a:latin typeface="Barlow"/>
                <a:ea typeface="Barlow"/>
                <a:cs typeface="Barlow"/>
                <a:sym typeface="Barlow"/>
              </a:rPr>
              <a:t>. </a:t>
            </a:r>
          </a:p>
          <a:p>
            <a:pPr algn="just" marL="0" indent="0" lvl="0">
              <a:lnSpc>
                <a:spcPts val="4125"/>
              </a:lnSpc>
              <a:spcBef>
                <a:spcPct val="0"/>
              </a:spcBef>
            </a:pPr>
          </a:p>
          <a:p>
            <a:pPr algn="just" marL="0" indent="0" lvl="0">
              <a:lnSpc>
                <a:spcPts val="4125"/>
              </a:lnSpc>
              <a:spcBef>
                <a:spcPct val="0"/>
              </a:spcBef>
            </a:pPr>
            <a:r>
              <a:rPr lang="en-US" sz="2946" strike="noStrike" u="none">
                <a:solidFill>
                  <a:srgbClr val="000000"/>
                </a:solidFill>
                <a:latin typeface="Barlow"/>
                <a:ea typeface="Barlow"/>
                <a:cs typeface="Barlow"/>
                <a:sym typeface="Barlow"/>
              </a:rPr>
              <a:t>Aborda la </a:t>
            </a:r>
            <a:r>
              <a:rPr lang="en-US" b="true" sz="2946" strike="noStrike" u="none">
                <a:solidFill>
                  <a:srgbClr val="000000"/>
                </a:solidFill>
                <a:latin typeface="Barlow Bold"/>
                <a:ea typeface="Barlow Bold"/>
                <a:cs typeface="Barlow Bold"/>
                <a:sym typeface="Barlow Bold"/>
              </a:rPr>
              <a:t>alfabetización financiera</a:t>
            </a:r>
            <a:r>
              <a:rPr lang="en-US" sz="2946" strike="noStrike" u="none">
                <a:solidFill>
                  <a:srgbClr val="000000"/>
                </a:solidFill>
                <a:latin typeface="Barlow"/>
                <a:ea typeface="Barlow"/>
                <a:cs typeface="Barlow"/>
                <a:sym typeface="Barlow"/>
              </a:rPr>
              <a:t>, otorgando a los usuarios las herramientas necesarias para la toma de decisiones economicas informadas.</a:t>
            </a:r>
          </a:p>
          <a:p>
            <a:pPr algn="just" marL="0" indent="0" lvl="0">
              <a:lnSpc>
                <a:spcPts val="4125"/>
              </a:lnSpc>
              <a:spcBef>
                <a:spcPct val="0"/>
              </a:spcBef>
            </a:pPr>
          </a:p>
          <a:p>
            <a:pPr algn="just" marL="0" indent="0" lvl="0">
              <a:lnSpc>
                <a:spcPts val="4125"/>
              </a:lnSpc>
              <a:spcBef>
                <a:spcPct val="0"/>
              </a:spcBef>
            </a:pPr>
            <a:r>
              <a:rPr lang="en-US" sz="2946" strike="noStrike" u="none">
                <a:solidFill>
                  <a:srgbClr val="000000"/>
                </a:solidFill>
                <a:latin typeface="Barlow"/>
                <a:ea typeface="Barlow"/>
                <a:cs typeface="Barlow"/>
                <a:sym typeface="Barlow"/>
              </a:rPr>
              <a:t>La aplicación se encuentra en una </a:t>
            </a:r>
            <a:r>
              <a:rPr lang="en-US" b="true" sz="2946" strike="noStrike" u="none">
                <a:solidFill>
                  <a:srgbClr val="000000"/>
                </a:solidFill>
                <a:latin typeface="Barlow Bold"/>
                <a:ea typeface="Barlow Bold"/>
                <a:cs typeface="Barlow Bold"/>
                <a:sym typeface="Barlow Bold"/>
              </a:rPr>
              <a:t>etapa de pulido final siendo completamente funcional</a:t>
            </a:r>
            <a:r>
              <a:rPr lang="en-US" sz="2946" strike="noStrike" u="none">
                <a:solidFill>
                  <a:srgbClr val="000000"/>
                </a:solidFill>
                <a:latin typeface="Barlow"/>
                <a:ea typeface="Barlow"/>
                <a:cs typeface="Barlow"/>
                <a:sym typeface="Barlow"/>
              </a:rPr>
              <a:t>. El foco actual esta en la recolección de feedback de los usuarios para una validación final y posterior lanzamiento.</a:t>
            </a:r>
          </a:p>
          <a:p>
            <a:pPr algn="just" marL="0" indent="0" lvl="0">
              <a:lnSpc>
                <a:spcPts val="4125"/>
              </a:lnSpc>
              <a:spcBef>
                <a:spcPct val="0"/>
              </a:spcBef>
            </a:pPr>
          </a:p>
        </p:txBody>
      </p:sp>
      <p:sp>
        <p:nvSpPr>
          <p:cNvPr name="TextBox 5" id="5"/>
          <p:cNvSpPr txBox="true"/>
          <p:nvPr/>
        </p:nvSpPr>
        <p:spPr>
          <a:xfrm rot="0">
            <a:off x="1644793" y="1843038"/>
            <a:ext cx="9196348" cy="936982"/>
          </a:xfrm>
          <a:prstGeom prst="rect">
            <a:avLst/>
          </a:prstGeom>
        </p:spPr>
        <p:txBody>
          <a:bodyPr anchor="t" rtlCol="false" tIns="0" lIns="0" bIns="0" rIns="0">
            <a:spAutoFit/>
          </a:bodyPr>
          <a:lstStyle/>
          <a:p>
            <a:pPr algn="l" marL="0" indent="0" lvl="0">
              <a:lnSpc>
                <a:spcPts val="7185"/>
              </a:lnSpc>
              <a:spcBef>
                <a:spcPct val="0"/>
              </a:spcBef>
            </a:pPr>
            <a:r>
              <a:rPr lang="en-US" b="true" sz="6472">
                <a:solidFill>
                  <a:srgbClr val="000000"/>
                </a:solidFill>
                <a:latin typeface="Barlow Bold"/>
                <a:ea typeface="Barlow Bold"/>
                <a:cs typeface="Barlow Bold"/>
                <a:sym typeface="Barlow Bold"/>
              </a:rPr>
              <a:t>Introducción</a:t>
            </a:r>
          </a:p>
        </p:txBody>
      </p:sp>
      <p:sp>
        <p:nvSpPr>
          <p:cNvPr name="Freeform 6" id="6"/>
          <p:cNvSpPr/>
          <p:nvPr/>
        </p:nvSpPr>
        <p:spPr>
          <a:xfrm flipH="false" flipV="false" rot="-9229783">
            <a:off x="11223922" y="-806363"/>
            <a:ext cx="3673149" cy="2589570"/>
          </a:xfrm>
          <a:custGeom>
            <a:avLst/>
            <a:gdLst/>
            <a:ahLst/>
            <a:cxnLst/>
            <a:rect r="r" b="b" t="t" l="l"/>
            <a:pathLst>
              <a:path h="2589570" w="3673149">
                <a:moveTo>
                  <a:pt x="0" y="0"/>
                </a:moveTo>
                <a:lnTo>
                  <a:pt x="3673149" y="0"/>
                </a:lnTo>
                <a:lnTo>
                  <a:pt x="3673149" y="2589570"/>
                </a:lnTo>
                <a:lnTo>
                  <a:pt x="0" y="2589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0958167" y="8639966"/>
            <a:ext cx="3673149" cy="2589570"/>
          </a:xfrm>
          <a:custGeom>
            <a:avLst/>
            <a:gdLst/>
            <a:ahLst/>
            <a:cxnLst/>
            <a:rect r="r" b="b" t="t" l="l"/>
            <a:pathLst>
              <a:path h="2589570" w="3673149">
                <a:moveTo>
                  <a:pt x="0" y="0"/>
                </a:moveTo>
                <a:lnTo>
                  <a:pt x="3673150" y="0"/>
                </a:lnTo>
                <a:lnTo>
                  <a:pt x="3673150" y="2589570"/>
                </a:lnTo>
                <a:lnTo>
                  <a:pt x="0" y="2589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586259" y="6123822"/>
            <a:ext cx="4701741" cy="4163178"/>
          </a:xfrm>
          <a:custGeom>
            <a:avLst/>
            <a:gdLst/>
            <a:ahLst/>
            <a:cxnLst/>
            <a:rect r="r" b="b" t="t" l="l"/>
            <a:pathLst>
              <a:path h="4163178" w="4701741">
                <a:moveTo>
                  <a:pt x="0" y="0"/>
                </a:moveTo>
                <a:lnTo>
                  <a:pt x="4701741" y="0"/>
                </a:lnTo>
                <a:lnTo>
                  <a:pt x="4701741" y="4163178"/>
                </a:lnTo>
                <a:lnTo>
                  <a:pt x="0" y="41631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10800000">
            <a:off x="0" y="0"/>
            <a:ext cx="5165663" cy="4573960"/>
          </a:xfrm>
          <a:custGeom>
            <a:avLst/>
            <a:gdLst/>
            <a:ahLst/>
            <a:cxnLst/>
            <a:rect r="r" b="b" t="t" l="l"/>
            <a:pathLst>
              <a:path h="4573960" w="5165663">
                <a:moveTo>
                  <a:pt x="0" y="0"/>
                </a:moveTo>
                <a:lnTo>
                  <a:pt x="5165663" y="0"/>
                </a:lnTo>
                <a:lnTo>
                  <a:pt x="5165663" y="4573960"/>
                </a:lnTo>
                <a:lnTo>
                  <a:pt x="0" y="45739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2161316">
            <a:off x="15152573" y="7614306"/>
            <a:ext cx="5104027" cy="3598339"/>
          </a:xfrm>
          <a:custGeom>
            <a:avLst/>
            <a:gdLst/>
            <a:ahLst/>
            <a:cxnLst/>
            <a:rect r="r" b="b" t="t" l="l"/>
            <a:pathLst>
              <a:path h="3598339" w="5104027">
                <a:moveTo>
                  <a:pt x="0" y="0"/>
                </a:moveTo>
                <a:lnTo>
                  <a:pt x="5104027" y="0"/>
                </a:lnTo>
                <a:lnTo>
                  <a:pt x="5104027" y="3598339"/>
                </a:lnTo>
                <a:lnTo>
                  <a:pt x="0" y="35983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779830" y="3223171"/>
            <a:ext cx="3411180" cy="503875"/>
            <a:chOff x="0" y="0"/>
            <a:chExt cx="812800" cy="120061"/>
          </a:xfrm>
        </p:grpSpPr>
        <p:sp>
          <p:nvSpPr>
            <p:cNvPr name="Freeform 6" id="6"/>
            <p:cNvSpPr/>
            <p:nvPr/>
          </p:nvSpPr>
          <p:spPr>
            <a:xfrm flipH="false" flipV="false" rot="0">
              <a:off x="0" y="0"/>
              <a:ext cx="812800" cy="120061"/>
            </a:xfrm>
            <a:custGeom>
              <a:avLst/>
              <a:gdLst/>
              <a:ahLst/>
              <a:cxnLst/>
              <a:rect r="r" b="b" t="t" l="l"/>
              <a:pathLst>
                <a:path h="120061" w="812800">
                  <a:moveTo>
                    <a:pt x="60030" y="0"/>
                  </a:moveTo>
                  <a:lnTo>
                    <a:pt x="752770" y="0"/>
                  </a:lnTo>
                  <a:cubicBezTo>
                    <a:pt x="785923" y="0"/>
                    <a:pt x="812800" y="26877"/>
                    <a:pt x="812800" y="60030"/>
                  </a:cubicBezTo>
                  <a:lnTo>
                    <a:pt x="812800" y="60030"/>
                  </a:lnTo>
                  <a:cubicBezTo>
                    <a:pt x="812800" y="93184"/>
                    <a:pt x="785923" y="120061"/>
                    <a:pt x="752770" y="120061"/>
                  </a:cubicBezTo>
                  <a:lnTo>
                    <a:pt x="60030" y="120061"/>
                  </a:lnTo>
                  <a:cubicBezTo>
                    <a:pt x="26877" y="120061"/>
                    <a:pt x="0" y="93184"/>
                    <a:pt x="0" y="60030"/>
                  </a:cubicBezTo>
                  <a:lnTo>
                    <a:pt x="0" y="60030"/>
                  </a:lnTo>
                  <a:cubicBezTo>
                    <a:pt x="0" y="26877"/>
                    <a:pt x="26877" y="0"/>
                    <a:pt x="60030" y="0"/>
                  </a:cubicBezTo>
                  <a:close/>
                </a:path>
              </a:pathLst>
            </a:custGeom>
            <a:solidFill>
              <a:srgbClr val="FFE166"/>
            </a:solidFill>
            <a:ln w="28575" cap="rnd">
              <a:solidFill>
                <a:srgbClr val="000000"/>
              </a:solidFill>
              <a:prstDash val="solid"/>
              <a:round/>
            </a:ln>
          </p:spPr>
        </p:sp>
        <p:sp>
          <p:nvSpPr>
            <p:cNvPr name="TextBox 7" id="7"/>
            <p:cNvSpPr txBox="true"/>
            <p:nvPr/>
          </p:nvSpPr>
          <p:spPr>
            <a:xfrm>
              <a:off x="0" y="-38100"/>
              <a:ext cx="812800" cy="158161"/>
            </a:xfrm>
            <a:prstGeom prst="rect">
              <a:avLst/>
            </a:prstGeom>
          </p:spPr>
          <p:txBody>
            <a:bodyPr anchor="ctr" rtlCol="false" tIns="50800" lIns="50800" bIns="50800" rIns="50800"/>
            <a:lstStyle/>
            <a:p>
              <a:pPr algn="ctr" marL="0" indent="0" lvl="0">
                <a:lnSpc>
                  <a:spcPts val="2810"/>
                </a:lnSpc>
                <a:spcBef>
                  <a:spcPct val="0"/>
                </a:spcBef>
              </a:pPr>
              <a:r>
                <a:rPr lang="en-US" b="true" sz="2007" spc="70" strike="noStrike" u="none">
                  <a:solidFill>
                    <a:srgbClr val="000000"/>
                  </a:solidFill>
                  <a:latin typeface="Barlow Bold"/>
                  <a:ea typeface="Barlow Bold"/>
                  <a:cs typeface="Barlow Bold"/>
                  <a:sym typeface="Barlow Bold"/>
                </a:rPr>
                <a:t>Frontend</a:t>
              </a:r>
            </a:p>
          </p:txBody>
        </p:sp>
      </p:grpSp>
      <p:grpSp>
        <p:nvGrpSpPr>
          <p:cNvPr name="Group 8" id="8"/>
          <p:cNvGrpSpPr/>
          <p:nvPr/>
        </p:nvGrpSpPr>
        <p:grpSpPr>
          <a:xfrm rot="0">
            <a:off x="1779830" y="5051860"/>
            <a:ext cx="477338" cy="47733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 id="10"/>
            <p:cNvSpPr txBox="true"/>
            <p:nvPr/>
          </p:nvSpPr>
          <p:spPr>
            <a:xfrm>
              <a:off x="76200" y="-76200"/>
              <a:ext cx="660400" cy="812800"/>
            </a:xfrm>
            <a:prstGeom prst="rect">
              <a:avLst/>
            </a:prstGeom>
          </p:spPr>
          <p:txBody>
            <a:bodyPr anchor="ctr" rtlCol="false" tIns="50800" lIns="50800" bIns="50800" rIns="50800"/>
            <a:lstStyle/>
            <a:p>
              <a:pPr algn="ctr">
                <a:lnSpc>
                  <a:spcPts val="4508"/>
                </a:lnSpc>
              </a:pPr>
            </a:p>
          </p:txBody>
        </p:sp>
      </p:grpSp>
      <p:sp>
        <p:nvSpPr>
          <p:cNvPr name="TextBox 11" id="11"/>
          <p:cNvSpPr txBox="true"/>
          <p:nvPr/>
        </p:nvSpPr>
        <p:spPr>
          <a:xfrm rot="0">
            <a:off x="1779830" y="3860396"/>
            <a:ext cx="9329115" cy="714972"/>
          </a:xfrm>
          <a:prstGeom prst="rect">
            <a:avLst/>
          </a:prstGeom>
        </p:spPr>
        <p:txBody>
          <a:bodyPr anchor="t" rtlCol="false" tIns="0" lIns="0" bIns="0" rIns="0">
            <a:spAutoFit/>
          </a:bodyPr>
          <a:lstStyle/>
          <a:p>
            <a:pPr algn="l" marL="0" indent="0" lvl="0">
              <a:lnSpc>
                <a:spcPts val="2920"/>
              </a:lnSpc>
              <a:spcBef>
                <a:spcPct val="0"/>
              </a:spcBef>
            </a:pPr>
            <a:r>
              <a:rPr lang="en-US" sz="2086">
                <a:solidFill>
                  <a:srgbClr val="000000"/>
                </a:solidFill>
                <a:latin typeface="Barlow"/>
                <a:ea typeface="Barlow"/>
                <a:cs typeface="Barlow"/>
                <a:sym typeface="Barlow"/>
              </a:rPr>
              <a:t>Mejoras en la experiencia del usuario, navegación dentro de la app, usabilidad, dashboards para una mejor visualización de ingresos, gastos, etc</a:t>
            </a:r>
          </a:p>
        </p:txBody>
      </p:sp>
      <p:sp>
        <p:nvSpPr>
          <p:cNvPr name="TextBox 12" id="12"/>
          <p:cNvSpPr txBox="true"/>
          <p:nvPr/>
        </p:nvSpPr>
        <p:spPr>
          <a:xfrm rot="0">
            <a:off x="1779830" y="1361203"/>
            <a:ext cx="9569348" cy="925777"/>
          </a:xfrm>
          <a:prstGeom prst="rect">
            <a:avLst/>
          </a:prstGeom>
        </p:spPr>
        <p:txBody>
          <a:bodyPr anchor="t" rtlCol="false" tIns="0" lIns="0" bIns="0" rIns="0">
            <a:spAutoFit/>
          </a:bodyPr>
          <a:lstStyle/>
          <a:p>
            <a:pPr algn="l">
              <a:lnSpc>
                <a:spcPts val="7130"/>
              </a:lnSpc>
            </a:pPr>
            <a:r>
              <a:rPr lang="en-US" b="true" sz="6423">
                <a:solidFill>
                  <a:srgbClr val="000000"/>
                </a:solidFill>
                <a:latin typeface="Barlow Bold"/>
                <a:ea typeface="Barlow Bold"/>
                <a:cs typeface="Barlow Bold"/>
                <a:sym typeface="Barlow Bold"/>
              </a:rPr>
              <a:t>Ajustes realizados</a:t>
            </a:r>
          </a:p>
        </p:txBody>
      </p:sp>
      <p:grpSp>
        <p:nvGrpSpPr>
          <p:cNvPr name="Group 13" id="13"/>
          <p:cNvGrpSpPr/>
          <p:nvPr/>
        </p:nvGrpSpPr>
        <p:grpSpPr>
          <a:xfrm rot="0">
            <a:off x="1823815" y="4842068"/>
            <a:ext cx="3411180" cy="503875"/>
            <a:chOff x="0" y="0"/>
            <a:chExt cx="812800" cy="120061"/>
          </a:xfrm>
        </p:grpSpPr>
        <p:sp>
          <p:nvSpPr>
            <p:cNvPr name="Freeform 14" id="14"/>
            <p:cNvSpPr/>
            <p:nvPr/>
          </p:nvSpPr>
          <p:spPr>
            <a:xfrm flipH="false" flipV="false" rot="0">
              <a:off x="0" y="0"/>
              <a:ext cx="812800" cy="120061"/>
            </a:xfrm>
            <a:custGeom>
              <a:avLst/>
              <a:gdLst/>
              <a:ahLst/>
              <a:cxnLst/>
              <a:rect r="r" b="b" t="t" l="l"/>
              <a:pathLst>
                <a:path h="120061" w="812800">
                  <a:moveTo>
                    <a:pt x="60030" y="0"/>
                  </a:moveTo>
                  <a:lnTo>
                    <a:pt x="752770" y="0"/>
                  </a:lnTo>
                  <a:cubicBezTo>
                    <a:pt x="785923" y="0"/>
                    <a:pt x="812800" y="26877"/>
                    <a:pt x="812800" y="60030"/>
                  </a:cubicBezTo>
                  <a:lnTo>
                    <a:pt x="812800" y="60030"/>
                  </a:lnTo>
                  <a:cubicBezTo>
                    <a:pt x="812800" y="93184"/>
                    <a:pt x="785923" y="120061"/>
                    <a:pt x="752770" y="120061"/>
                  </a:cubicBezTo>
                  <a:lnTo>
                    <a:pt x="60030" y="120061"/>
                  </a:lnTo>
                  <a:cubicBezTo>
                    <a:pt x="26877" y="120061"/>
                    <a:pt x="0" y="93184"/>
                    <a:pt x="0" y="60030"/>
                  </a:cubicBezTo>
                  <a:lnTo>
                    <a:pt x="0" y="60030"/>
                  </a:lnTo>
                  <a:cubicBezTo>
                    <a:pt x="0" y="26877"/>
                    <a:pt x="26877" y="0"/>
                    <a:pt x="60030" y="0"/>
                  </a:cubicBezTo>
                  <a:close/>
                </a:path>
              </a:pathLst>
            </a:custGeom>
            <a:solidFill>
              <a:srgbClr val="FFE166"/>
            </a:solidFill>
            <a:ln w="28575" cap="rnd">
              <a:solidFill>
                <a:srgbClr val="000000"/>
              </a:solidFill>
              <a:prstDash val="solid"/>
              <a:round/>
            </a:ln>
          </p:spPr>
        </p:sp>
        <p:sp>
          <p:nvSpPr>
            <p:cNvPr name="TextBox 15" id="15"/>
            <p:cNvSpPr txBox="true"/>
            <p:nvPr/>
          </p:nvSpPr>
          <p:spPr>
            <a:xfrm>
              <a:off x="0" y="-38100"/>
              <a:ext cx="812800" cy="158161"/>
            </a:xfrm>
            <a:prstGeom prst="rect">
              <a:avLst/>
            </a:prstGeom>
          </p:spPr>
          <p:txBody>
            <a:bodyPr anchor="ctr" rtlCol="false" tIns="50800" lIns="50800" bIns="50800" rIns="50800"/>
            <a:lstStyle/>
            <a:p>
              <a:pPr algn="ctr" marL="0" indent="0" lvl="0">
                <a:lnSpc>
                  <a:spcPts val="2810"/>
                </a:lnSpc>
                <a:spcBef>
                  <a:spcPct val="0"/>
                </a:spcBef>
              </a:pPr>
              <a:r>
                <a:rPr lang="en-US" b="true" sz="2007" spc="70" strike="noStrike" u="none">
                  <a:solidFill>
                    <a:srgbClr val="000000"/>
                  </a:solidFill>
                  <a:latin typeface="Barlow Bold"/>
                  <a:ea typeface="Barlow Bold"/>
                  <a:cs typeface="Barlow Bold"/>
                  <a:sym typeface="Barlow Bold"/>
                </a:rPr>
                <a:t>  Backend</a:t>
              </a:r>
            </a:p>
          </p:txBody>
        </p:sp>
      </p:grpSp>
      <p:grpSp>
        <p:nvGrpSpPr>
          <p:cNvPr name="Group 16" id="16"/>
          <p:cNvGrpSpPr/>
          <p:nvPr/>
        </p:nvGrpSpPr>
        <p:grpSpPr>
          <a:xfrm rot="0">
            <a:off x="1823815" y="6714623"/>
            <a:ext cx="477338" cy="477338"/>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8" id="18"/>
            <p:cNvSpPr txBox="true"/>
            <p:nvPr/>
          </p:nvSpPr>
          <p:spPr>
            <a:xfrm>
              <a:off x="76200" y="-76200"/>
              <a:ext cx="660400" cy="812800"/>
            </a:xfrm>
            <a:prstGeom prst="rect">
              <a:avLst/>
            </a:prstGeom>
          </p:spPr>
          <p:txBody>
            <a:bodyPr anchor="ctr" rtlCol="false" tIns="50800" lIns="50800" bIns="50800" rIns="50800"/>
            <a:lstStyle/>
            <a:p>
              <a:pPr algn="ctr">
                <a:lnSpc>
                  <a:spcPts val="4508"/>
                </a:lnSpc>
              </a:pPr>
            </a:p>
          </p:txBody>
        </p:sp>
      </p:grpSp>
      <p:sp>
        <p:nvSpPr>
          <p:cNvPr name="Freeform 19" id="19"/>
          <p:cNvSpPr/>
          <p:nvPr/>
        </p:nvSpPr>
        <p:spPr>
          <a:xfrm flipH="false" flipV="false" rot="0">
            <a:off x="13980245" y="-2053613"/>
            <a:ext cx="6253479" cy="3524688"/>
          </a:xfrm>
          <a:custGeom>
            <a:avLst/>
            <a:gdLst/>
            <a:ahLst/>
            <a:cxnLst/>
            <a:rect r="r" b="b" t="t" l="l"/>
            <a:pathLst>
              <a:path h="3524688" w="6253479">
                <a:moveTo>
                  <a:pt x="0" y="0"/>
                </a:moveTo>
                <a:lnTo>
                  <a:pt x="6253478" y="0"/>
                </a:lnTo>
                <a:lnTo>
                  <a:pt x="6253478" y="3524687"/>
                </a:lnTo>
                <a:lnTo>
                  <a:pt x="0" y="35246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3360891" y="8652160"/>
            <a:ext cx="6253479" cy="3524688"/>
          </a:xfrm>
          <a:custGeom>
            <a:avLst/>
            <a:gdLst/>
            <a:ahLst/>
            <a:cxnLst/>
            <a:rect r="r" b="b" t="t" l="l"/>
            <a:pathLst>
              <a:path h="3524688" w="6253479">
                <a:moveTo>
                  <a:pt x="0" y="0"/>
                </a:moveTo>
                <a:lnTo>
                  <a:pt x="6253478" y="0"/>
                </a:lnTo>
                <a:lnTo>
                  <a:pt x="6253478" y="3524688"/>
                </a:lnTo>
                <a:lnTo>
                  <a:pt x="0" y="35246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2161316">
            <a:off x="1598817" y="-1627293"/>
            <a:ext cx="5104027" cy="3598339"/>
          </a:xfrm>
          <a:custGeom>
            <a:avLst/>
            <a:gdLst/>
            <a:ahLst/>
            <a:cxnLst/>
            <a:rect r="r" b="b" t="t" l="l"/>
            <a:pathLst>
              <a:path h="3598339" w="5104027">
                <a:moveTo>
                  <a:pt x="0" y="0"/>
                </a:moveTo>
                <a:lnTo>
                  <a:pt x="5104026" y="0"/>
                </a:lnTo>
                <a:lnTo>
                  <a:pt x="5104026" y="3598339"/>
                </a:lnTo>
                <a:lnTo>
                  <a:pt x="0" y="35983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2" id="22"/>
          <p:cNvGrpSpPr/>
          <p:nvPr/>
        </p:nvGrpSpPr>
        <p:grpSpPr>
          <a:xfrm rot="0">
            <a:off x="1823815" y="6806451"/>
            <a:ext cx="3411180" cy="503875"/>
            <a:chOff x="0" y="0"/>
            <a:chExt cx="812800" cy="120061"/>
          </a:xfrm>
        </p:grpSpPr>
        <p:sp>
          <p:nvSpPr>
            <p:cNvPr name="Freeform 23" id="23"/>
            <p:cNvSpPr/>
            <p:nvPr/>
          </p:nvSpPr>
          <p:spPr>
            <a:xfrm flipH="false" flipV="false" rot="0">
              <a:off x="0" y="0"/>
              <a:ext cx="812800" cy="120061"/>
            </a:xfrm>
            <a:custGeom>
              <a:avLst/>
              <a:gdLst/>
              <a:ahLst/>
              <a:cxnLst/>
              <a:rect r="r" b="b" t="t" l="l"/>
              <a:pathLst>
                <a:path h="120061" w="812800">
                  <a:moveTo>
                    <a:pt x="60030" y="0"/>
                  </a:moveTo>
                  <a:lnTo>
                    <a:pt x="752770" y="0"/>
                  </a:lnTo>
                  <a:cubicBezTo>
                    <a:pt x="785923" y="0"/>
                    <a:pt x="812800" y="26877"/>
                    <a:pt x="812800" y="60030"/>
                  </a:cubicBezTo>
                  <a:lnTo>
                    <a:pt x="812800" y="60030"/>
                  </a:lnTo>
                  <a:cubicBezTo>
                    <a:pt x="812800" y="93184"/>
                    <a:pt x="785923" y="120061"/>
                    <a:pt x="752770" y="120061"/>
                  </a:cubicBezTo>
                  <a:lnTo>
                    <a:pt x="60030" y="120061"/>
                  </a:lnTo>
                  <a:cubicBezTo>
                    <a:pt x="26877" y="120061"/>
                    <a:pt x="0" y="93184"/>
                    <a:pt x="0" y="60030"/>
                  </a:cubicBezTo>
                  <a:lnTo>
                    <a:pt x="0" y="60030"/>
                  </a:lnTo>
                  <a:cubicBezTo>
                    <a:pt x="0" y="26877"/>
                    <a:pt x="26877" y="0"/>
                    <a:pt x="60030" y="0"/>
                  </a:cubicBezTo>
                  <a:close/>
                </a:path>
              </a:pathLst>
            </a:custGeom>
            <a:solidFill>
              <a:srgbClr val="FFE166"/>
            </a:solidFill>
            <a:ln w="28575" cap="rnd">
              <a:solidFill>
                <a:srgbClr val="000000"/>
              </a:solidFill>
              <a:prstDash val="solid"/>
              <a:round/>
            </a:ln>
          </p:spPr>
        </p:sp>
        <p:sp>
          <p:nvSpPr>
            <p:cNvPr name="TextBox 24" id="24"/>
            <p:cNvSpPr txBox="true"/>
            <p:nvPr/>
          </p:nvSpPr>
          <p:spPr>
            <a:xfrm>
              <a:off x="0" y="-38100"/>
              <a:ext cx="812800" cy="158161"/>
            </a:xfrm>
            <a:prstGeom prst="rect">
              <a:avLst/>
            </a:prstGeom>
          </p:spPr>
          <p:txBody>
            <a:bodyPr anchor="ctr" rtlCol="false" tIns="50800" lIns="50800" bIns="50800" rIns="50800"/>
            <a:lstStyle/>
            <a:p>
              <a:pPr algn="ctr" marL="0" indent="0" lvl="0">
                <a:lnSpc>
                  <a:spcPts val="2810"/>
                </a:lnSpc>
                <a:spcBef>
                  <a:spcPct val="0"/>
                </a:spcBef>
              </a:pPr>
              <a:r>
                <a:rPr lang="en-US" b="true" sz="2007" spc="70" strike="noStrike" u="none">
                  <a:solidFill>
                    <a:srgbClr val="000000"/>
                  </a:solidFill>
                  <a:latin typeface="Barlow Bold"/>
                  <a:ea typeface="Barlow Bold"/>
                  <a:cs typeface="Barlow Bold"/>
                  <a:sym typeface="Barlow Bold"/>
                </a:rPr>
                <a:t>IA y Análisis de datos</a:t>
              </a:r>
            </a:p>
          </p:txBody>
        </p:sp>
      </p:grpSp>
      <p:sp>
        <p:nvSpPr>
          <p:cNvPr name="Freeform 25" id="25"/>
          <p:cNvSpPr/>
          <p:nvPr/>
        </p:nvSpPr>
        <p:spPr>
          <a:xfrm flipH="false" flipV="false" rot="0">
            <a:off x="11778568" y="1323575"/>
            <a:ext cx="5926019" cy="5629718"/>
          </a:xfrm>
          <a:custGeom>
            <a:avLst/>
            <a:gdLst/>
            <a:ahLst/>
            <a:cxnLst/>
            <a:rect r="r" b="b" t="t" l="l"/>
            <a:pathLst>
              <a:path h="5629718" w="5926019">
                <a:moveTo>
                  <a:pt x="0" y="0"/>
                </a:moveTo>
                <a:lnTo>
                  <a:pt x="5926018" y="0"/>
                </a:lnTo>
                <a:lnTo>
                  <a:pt x="5926018" y="5629717"/>
                </a:lnTo>
                <a:lnTo>
                  <a:pt x="0" y="56297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6" id="26"/>
          <p:cNvSpPr txBox="true"/>
          <p:nvPr/>
        </p:nvSpPr>
        <p:spPr>
          <a:xfrm rot="0">
            <a:off x="1823815" y="5463387"/>
            <a:ext cx="9842894" cy="1075142"/>
          </a:xfrm>
          <a:prstGeom prst="rect">
            <a:avLst/>
          </a:prstGeom>
        </p:spPr>
        <p:txBody>
          <a:bodyPr anchor="t" rtlCol="false" tIns="0" lIns="0" bIns="0" rIns="0">
            <a:spAutoFit/>
          </a:bodyPr>
          <a:lstStyle/>
          <a:p>
            <a:pPr algn="l" marL="0" indent="0" lvl="0">
              <a:lnSpc>
                <a:spcPts val="2920"/>
              </a:lnSpc>
              <a:spcBef>
                <a:spcPct val="0"/>
              </a:spcBef>
            </a:pPr>
            <a:r>
              <a:rPr lang="en-US" sz="2086">
                <a:solidFill>
                  <a:srgbClr val="000000"/>
                </a:solidFill>
                <a:latin typeface="Barlow"/>
                <a:ea typeface="Barlow"/>
                <a:cs typeface="Barlow"/>
                <a:sym typeface="Barlow"/>
              </a:rPr>
              <a:t>Ajuste del lenguaje para backend a TypeScript y se han mantenido las dos actividades del plan de trabajo. Se modifica el lenguaje por las dificultades que hubo para la conexión de base de datos.</a:t>
            </a:r>
          </a:p>
        </p:txBody>
      </p:sp>
      <p:sp>
        <p:nvSpPr>
          <p:cNvPr name="TextBox 27" id="27"/>
          <p:cNvSpPr txBox="true"/>
          <p:nvPr/>
        </p:nvSpPr>
        <p:spPr>
          <a:xfrm rot="0">
            <a:off x="1823815" y="7357950"/>
            <a:ext cx="9052798" cy="1075142"/>
          </a:xfrm>
          <a:prstGeom prst="rect">
            <a:avLst/>
          </a:prstGeom>
        </p:spPr>
        <p:txBody>
          <a:bodyPr anchor="t" rtlCol="false" tIns="0" lIns="0" bIns="0" rIns="0">
            <a:spAutoFit/>
          </a:bodyPr>
          <a:lstStyle/>
          <a:p>
            <a:pPr algn="l" marL="0" indent="0" lvl="0">
              <a:lnSpc>
                <a:spcPts val="2920"/>
              </a:lnSpc>
              <a:spcBef>
                <a:spcPct val="0"/>
              </a:spcBef>
            </a:pPr>
            <a:r>
              <a:rPr lang="en-US" sz="2086">
                <a:solidFill>
                  <a:srgbClr val="000000"/>
                </a:solidFill>
                <a:latin typeface="Barlow"/>
                <a:ea typeface="Barlow"/>
                <a:cs typeface="Barlow"/>
                <a:sym typeface="Barlow"/>
              </a:rPr>
              <a:t>Ajuste de Agente de IA mediante la integración de la API de Groq y el modelo Llama 3.1 de Meta. Debido a su baja latencia y alta velocidad de inferencia, lo cual es esencial para un chat-bot.</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E166"/>
        </a:solidFill>
      </p:bgPr>
    </p:bg>
    <p:spTree>
      <p:nvGrpSpPr>
        <p:cNvPr id="1" name=""/>
        <p:cNvGrpSpPr/>
        <p:nvPr/>
      </p:nvGrpSpPr>
      <p:grpSpPr>
        <a:xfrm>
          <a:off x="0" y="0"/>
          <a:ext cx="0" cy="0"/>
          <a:chOff x="0" y="0"/>
          <a:chExt cx="0" cy="0"/>
        </a:xfrm>
      </p:grpSpPr>
      <p:grpSp>
        <p:nvGrpSpPr>
          <p:cNvPr name="Group 2" id="2"/>
          <p:cNvGrpSpPr/>
          <p:nvPr/>
        </p:nvGrpSpPr>
        <p:grpSpPr>
          <a:xfrm rot="0">
            <a:off x="432078" y="328823"/>
            <a:ext cx="17335603" cy="9563173"/>
            <a:chOff x="0" y="0"/>
            <a:chExt cx="4565755" cy="2518696"/>
          </a:xfrm>
        </p:grpSpPr>
        <p:sp>
          <p:nvSpPr>
            <p:cNvPr name="Freeform 3" id="3"/>
            <p:cNvSpPr/>
            <p:nvPr/>
          </p:nvSpPr>
          <p:spPr>
            <a:xfrm flipH="false" flipV="false" rot="0">
              <a:off x="0" y="0"/>
              <a:ext cx="4565755" cy="2518696"/>
            </a:xfrm>
            <a:custGeom>
              <a:avLst/>
              <a:gdLst/>
              <a:ahLst/>
              <a:cxnLst/>
              <a:rect r="r" b="b" t="t" l="l"/>
              <a:pathLst>
                <a:path h="2518696" w="4565755">
                  <a:moveTo>
                    <a:pt x="8932" y="0"/>
                  </a:moveTo>
                  <a:lnTo>
                    <a:pt x="4556824" y="0"/>
                  </a:lnTo>
                  <a:cubicBezTo>
                    <a:pt x="4561756" y="0"/>
                    <a:pt x="4565755" y="3999"/>
                    <a:pt x="4565755" y="8932"/>
                  </a:cubicBezTo>
                  <a:lnTo>
                    <a:pt x="4565755" y="2509764"/>
                  </a:lnTo>
                  <a:cubicBezTo>
                    <a:pt x="4565755" y="2512133"/>
                    <a:pt x="4564814" y="2514405"/>
                    <a:pt x="4563139" y="2516080"/>
                  </a:cubicBezTo>
                  <a:cubicBezTo>
                    <a:pt x="4561464" y="2517755"/>
                    <a:pt x="4559193" y="2518696"/>
                    <a:pt x="4556824" y="2518696"/>
                  </a:cubicBezTo>
                  <a:lnTo>
                    <a:pt x="8932" y="2518696"/>
                  </a:lnTo>
                  <a:cubicBezTo>
                    <a:pt x="3999" y="2518696"/>
                    <a:pt x="0" y="2514697"/>
                    <a:pt x="0" y="2509764"/>
                  </a:cubicBezTo>
                  <a:lnTo>
                    <a:pt x="0" y="8932"/>
                  </a:lnTo>
                  <a:cubicBezTo>
                    <a:pt x="0" y="6563"/>
                    <a:pt x="941" y="4291"/>
                    <a:pt x="2616" y="2616"/>
                  </a:cubicBezTo>
                  <a:cubicBezTo>
                    <a:pt x="4291" y="941"/>
                    <a:pt x="6563" y="0"/>
                    <a:pt x="8932" y="0"/>
                  </a:cubicBezTo>
                  <a:close/>
                </a:path>
              </a:pathLst>
            </a:custGeom>
            <a:solidFill>
              <a:srgbClr val="FFFFFF"/>
            </a:solidFill>
          </p:spPr>
        </p:sp>
        <p:sp>
          <p:nvSpPr>
            <p:cNvPr name="TextBox 4" id="4"/>
            <p:cNvSpPr txBox="true"/>
            <p:nvPr/>
          </p:nvSpPr>
          <p:spPr>
            <a:xfrm>
              <a:off x="0" y="-152400"/>
              <a:ext cx="4565755" cy="2671096"/>
            </a:xfrm>
            <a:prstGeom prst="rect">
              <a:avLst/>
            </a:prstGeom>
          </p:spPr>
          <p:txBody>
            <a:bodyPr anchor="ctr" rtlCol="false" tIns="50800" lIns="50800" bIns="50800" rIns="50800"/>
            <a:lstStyle/>
            <a:p>
              <a:pPr algn="ctr">
                <a:lnSpc>
                  <a:spcPts val="4508"/>
                </a:lnSpc>
              </a:pPr>
            </a:p>
          </p:txBody>
        </p:sp>
      </p:grpSp>
      <p:sp>
        <p:nvSpPr>
          <p:cNvPr name="Freeform 5" id="5"/>
          <p:cNvSpPr/>
          <p:nvPr/>
        </p:nvSpPr>
        <p:spPr>
          <a:xfrm flipH="false" flipV="false" rot="-7500936">
            <a:off x="16336585" y="-495826"/>
            <a:ext cx="2862192" cy="2017845"/>
          </a:xfrm>
          <a:custGeom>
            <a:avLst/>
            <a:gdLst/>
            <a:ahLst/>
            <a:cxnLst/>
            <a:rect r="r" b="b" t="t" l="l"/>
            <a:pathLst>
              <a:path h="2017845" w="2862192">
                <a:moveTo>
                  <a:pt x="0" y="0"/>
                </a:moveTo>
                <a:lnTo>
                  <a:pt x="2862192" y="0"/>
                </a:lnTo>
                <a:lnTo>
                  <a:pt x="2862192" y="2017845"/>
                </a:lnTo>
                <a:lnTo>
                  <a:pt x="0" y="20178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500936">
            <a:off x="489079" y="9408365"/>
            <a:ext cx="4207458" cy="2966258"/>
          </a:xfrm>
          <a:custGeom>
            <a:avLst/>
            <a:gdLst/>
            <a:ahLst/>
            <a:cxnLst/>
            <a:rect r="r" b="b" t="t" l="l"/>
            <a:pathLst>
              <a:path h="2966258" w="4207458">
                <a:moveTo>
                  <a:pt x="0" y="0"/>
                </a:moveTo>
                <a:lnTo>
                  <a:pt x="4207459" y="0"/>
                </a:lnTo>
                <a:lnTo>
                  <a:pt x="4207459" y="2966258"/>
                </a:lnTo>
                <a:lnTo>
                  <a:pt x="0" y="29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031916" y="3525672"/>
            <a:ext cx="525756" cy="504726"/>
          </a:xfrm>
          <a:custGeom>
            <a:avLst/>
            <a:gdLst/>
            <a:ahLst/>
            <a:cxnLst/>
            <a:rect r="r" b="b" t="t" l="l"/>
            <a:pathLst>
              <a:path h="504726" w="525756">
                <a:moveTo>
                  <a:pt x="0" y="0"/>
                </a:moveTo>
                <a:lnTo>
                  <a:pt x="525756" y="0"/>
                </a:lnTo>
                <a:lnTo>
                  <a:pt x="525756" y="504726"/>
                </a:lnTo>
                <a:lnTo>
                  <a:pt x="0" y="5047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3263983" y="4610291"/>
            <a:ext cx="933045" cy="282246"/>
          </a:xfrm>
          <a:custGeom>
            <a:avLst/>
            <a:gdLst/>
            <a:ahLst/>
            <a:cxnLst/>
            <a:rect r="r" b="b" t="t" l="l"/>
            <a:pathLst>
              <a:path h="282246" w="933045">
                <a:moveTo>
                  <a:pt x="0" y="0"/>
                </a:moveTo>
                <a:lnTo>
                  <a:pt x="933045" y="0"/>
                </a:lnTo>
                <a:lnTo>
                  <a:pt x="933045" y="282246"/>
                </a:lnTo>
                <a:lnTo>
                  <a:pt x="0" y="2822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5185275" y="3525672"/>
            <a:ext cx="539814" cy="504726"/>
          </a:xfrm>
          <a:custGeom>
            <a:avLst/>
            <a:gdLst/>
            <a:ahLst/>
            <a:cxnLst/>
            <a:rect r="r" b="b" t="t" l="l"/>
            <a:pathLst>
              <a:path h="504726" w="539814">
                <a:moveTo>
                  <a:pt x="0" y="0"/>
                </a:moveTo>
                <a:lnTo>
                  <a:pt x="539814" y="0"/>
                </a:lnTo>
                <a:lnTo>
                  <a:pt x="539814" y="504726"/>
                </a:lnTo>
                <a:lnTo>
                  <a:pt x="0" y="50472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6547553" y="4610291"/>
            <a:ext cx="933045" cy="282246"/>
          </a:xfrm>
          <a:custGeom>
            <a:avLst/>
            <a:gdLst/>
            <a:ahLst/>
            <a:cxnLst/>
            <a:rect r="r" b="b" t="t" l="l"/>
            <a:pathLst>
              <a:path h="282246" w="933045">
                <a:moveTo>
                  <a:pt x="0" y="0"/>
                </a:moveTo>
                <a:lnTo>
                  <a:pt x="933045" y="0"/>
                </a:lnTo>
                <a:lnTo>
                  <a:pt x="933045" y="282246"/>
                </a:lnTo>
                <a:lnTo>
                  <a:pt x="0" y="2822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8647752" y="3525672"/>
            <a:ext cx="503464" cy="504726"/>
          </a:xfrm>
          <a:custGeom>
            <a:avLst/>
            <a:gdLst/>
            <a:ahLst/>
            <a:cxnLst/>
            <a:rect r="r" b="b" t="t" l="l"/>
            <a:pathLst>
              <a:path h="504726" w="503464">
                <a:moveTo>
                  <a:pt x="0" y="0"/>
                </a:moveTo>
                <a:lnTo>
                  <a:pt x="503464" y="0"/>
                </a:lnTo>
                <a:lnTo>
                  <a:pt x="503464" y="504726"/>
                </a:lnTo>
                <a:lnTo>
                  <a:pt x="0" y="5047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10324877" y="4610291"/>
            <a:ext cx="933045" cy="282246"/>
          </a:xfrm>
          <a:custGeom>
            <a:avLst/>
            <a:gdLst/>
            <a:ahLst/>
            <a:cxnLst/>
            <a:rect r="r" b="b" t="t" l="l"/>
            <a:pathLst>
              <a:path h="282246" w="933045">
                <a:moveTo>
                  <a:pt x="0" y="0"/>
                </a:moveTo>
                <a:lnTo>
                  <a:pt x="933045" y="0"/>
                </a:lnTo>
                <a:lnTo>
                  <a:pt x="933045" y="282246"/>
                </a:lnTo>
                <a:lnTo>
                  <a:pt x="0" y="2822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904627" y="3525672"/>
            <a:ext cx="419553" cy="504726"/>
          </a:xfrm>
          <a:custGeom>
            <a:avLst/>
            <a:gdLst/>
            <a:ahLst/>
            <a:cxnLst/>
            <a:rect r="r" b="b" t="t" l="l"/>
            <a:pathLst>
              <a:path h="504726" w="419553">
                <a:moveTo>
                  <a:pt x="0" y="0"/>
                </a:moveTo>
                <a:lnTo>
                  <a:pt x="419553" y="0"/>
                </a:lnTo>
                <a:lnTo>
                  <a:pt x="419553" y="504726"/>
                </a:lnTo>
                <a:lnTo>
                  <a:pt x="0" y="50472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13939276" y="4610291"/>
            <a:ext cx="933045" cy="282246"/>
          </a:xfrm>
          <a:custGeom>
            <a:avLst/>
            <a:gdLst/>
            <a:ahLst/>
            <a:cxnLst/>
            <a:rect r="r" b="b" t="t" l="l"/>
            <a:pathLst>
              <a:path h="282246" w="933045">
                <a:moveTo>
                  <a:pt x="0" y="0"/>
                </a:moveTo>
                <a:lnTo>
                  <a:pt x="933045" y="0"/>
                </a:lnTo>
                <a:lnTo>
                  <a:pt x="933045" y="282246"/>
                </a:lnTo>
                <a:lnTo>
                  <a:pt x="0" y="2822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685520" y="328823"/>
            <a:ext cx="3693319" cy="2077492"/>
          </a:xfrm>
          <a:custGeom>
            <a:avLst/>
            <a:gdLst/>
            <a:ahLst/>
            <a:cxnLst/>
            <a:rect r="r" b="b" t="t" l="l"/>
            <a:pathLst>
              <a:path h="2077492" w="3693319">
                <a:moveTo>
                  <a:pt x="0" y="0"/>
                </a:moveTo>
                <a:lnTo>
                  <a:pt x="3693319" y="0"/>
                </a:lnTo>
                <a:lnTo>
                  <a:pt x="3693319" y="2077492"/>
                </a:lnTo>
                <a:lnTo>
                  <a:pt x="0" y="2077492"/>
                </a:lnTo>
                <a:lnTo>
                  <a:pt x="0" y="0"/>
                </a:lnTo>
                <a:close/>
              </a:path>
            </a:pathLst>
          </a:custGeom>
          <a:blipFill>
            <a:blip r:embed="rId14"/>
            <a:stretch>
              <a:fillRect l="0" t="0" r="0" b="0"/>
            </a:stretch>
          </a:blipFill>
        </p:spPr>
      </p:sp>
      <p:sp>
        <p:nvSpPr>
          <p:cNvPr name="Freeform 16" id="16"/>
          <p:cNvSpPr/>
          <p:nvPr/>
        </p:nvSpPr>
        <p:spPr>
          <a:xfrm flipH="false" flipV="false" rot="4991529">
            <a:off x="4118332" y="719892"/>
            <a:ext cx="870892" cy="637811"/>
          </a:xfrm>
          <a:custGeom>
            <a:avLst/>
            <a:gdLst/>
            <a:ahLst/>
            <a:cxnLst/>
            <a:rect r="r" b="b" t="t" l="l"/>
            <a:pathLst>
              <a:path h="637811" w="870892">
                <a:moveTo>
                  <a:pt x="0" y="0"/>
                </a:moveTo>
                <a:lnTo>
                  <a:pt x="870892" y="0"/>
                </a:lnTo>
                <a:lnTo>
                  <a:pt x="870892" y="637811"/>
                </a:lnTo>
                <a:lnTo>
                  <a:pt x="0" y="637811"/>
                </a:lnTo>
                <a:lnTo>
                  <a:pt x="0" y="0"/>
                </a:lnTo>
                <a:close/>
              </a:path>
            </a:pathLst>
          </a:custGeom>
          <a:blipFill>
            <a:blip r:embed="rId15"/>
            <a:stretch>
              <a:fillRect l="0" t="-8287" r="0" b="-8287"/>
            </a:stretch>
          </a:blipFill>
        </p:spPr>
      </p:sp>
      <p:sp>
        <p:nvSpPr>
          <p:cNvPr name="Freeform 17" id="17"/>
          <p:cNvSpPr/>
          <p:nvPr/>
        </p:nvSpPr>
        <p:spPr>
          <a:xfrm flipH="false" flipV="false" rot="0">
            <a:off x="12261521" y="3525672"/>
            <a:ext cx="504726" cy="504726"/>
          </a:xfrm>
          <a:custGeom>
            <a:avLst/>
            <a:gdLst/>
            <a:ahLst/>
            <a:cxnLst/>
            <a:rect r="r" b="b" t="t" l="l"/>
            <a:pathLst>
              <a:path h="504726" w="504726">
                <a:moveTo>
                  <a:pt x="0" y="0"/>
                </a:moveTo>
                <a:lnTo>
                  <a:pt x="504726" y="0"/>
                </a:lnTo>
                <a:lnTo>
                  <a:pt x="504726" y="504726"/>
                </a:lnTo>
                <a:lnTo>
                  <a:pt x="0" y="50472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8" id="18"/>
          <p:cNvSpPr/>
          <p:nvPr/>
        </p:nvSpPr>
        <p:spPr>
          <a:xfrm flipH="false" flipV="false" rot="-7929657">
            <a:off x="16088153" y="2570809"/>
            <a:ext cx="1786140" cy="504585"/>
          </a:xfrm>
          <a:custGeom>
            <a:avLst/>
            <a:gdLst/>
            <a:ahLst/>
            <a:cxnLst/>
            <a:rect r="r" b="b" t="t" l="l"/>
            <a:pathLst>
              <a:path h="504585" w="1786140">
                <a:moveTo>
                  <a:pt x="0" y="0"/>
                </a:moveTo>
                <a:lnTo>
                  <a:pt x="1786140" y="0"/>
                </a:lnTo>
                <a:lnTo>
                  <a:pt x="1786140" y="504585"/>
                </a:lnTo>
                <a:lnTo>
                  <a:pt x="0" y="504585"/>
                </a:lnTo>
                <a:lnTo>
                  <a:pt x="0" y="0"/>
                </a:lnTo>
                <a:close/>
              </a:path>
            </a:pathLst>
          </a:custGeom>
          <a:blipFill>
            <a:blip r:embed="rId18"/>
            <a:stretch>
              <a:fillRect l="0" t="0" r="0" b="0"/>
            </a:stretch>
          </a:blipFill>
        </p:spPr>
      </p:sp>
      <p:sp>
        <p:nvSpPr>
          <p:cNvPr name="TextBox 19" id="19"/>
          <p:cNvSpPr txBox="true"/>
          <p:nvPr/>
        </p:nvSpPr>
        <p:spPr>
          <a:xfrm rot="0">
            <a:off x="1019840" y="4106598"/>
            <a:ext cx="2189127" cy="1083586"/>
          </a:xfrm>
          <a:prstGeom prst="rect">
            <a:avLst/>
          </a:prstGeom>
        </p:spPr>
        <p:txBody>
          <a:bodyPr anchor="t" rtlCol="false" tIns="0" lIns="0" bIns="0" rIns="0">
            <a:spAutoFit/>
          </a:bodyPr>
          <a:lstStyle/>
          <a:p>
            <a:pPr algn="ctr" marL="0" indent="0" lvl="0">
              <a:lnSpc>
                <a:spcPts val="4135"/>
              </a:lnSpc>
            </a:pPr>
            <a:r>
              <a:rPr lang="en-US" sz="4177">
                <a:solidFill>
                  <a:srgbClr val="000000"/>
                </a:solidFill>
                <a:latin typeface="Handy Casual"/>
                <a:ea typeface="Handy Casual"/>
                <a:cs typeface="Handy Casual"/>
                <a:sym typeface="Handy Casual"/>
              </a:rPr>
              <a:t>PRODUCT BACKLOG</a:t>
            </a:r>
          </a:p>
        </p:txBody>
      </p:sp>
      <p:sp>
        <p:nvSpPr>
          <p:cNvPr name="TextBox 20" id="20"/>
          <p:cNvSpPr txBox="true"/>
          <p:nvPr/>
        </p:nvSpPr>
        <p:spPr>
          <a:xfrm rot="0">
            <a:off x="858442" y="6658276"/>
            <a:ext cx="2511924" cy="352615"/>
          </a:xfrm>
          <a:prstGeom prst="rect">
            <a:avLst/>
          </a:prstGeom>
        </p:spPr>
        <p:txBody>
          <a:bodyPr anchor="t" rtlCol="false" tIns="0" lIns="0" bIns="0" rIns="0">
            <a:spAutoFit/>
          </a:bodyPr>
          <a:lstStyle/>
          <a:p>
            <a:pPr algn="ctr" marL="0" indent="0" lvl="0">
              <a:lnSpc>
                <a:spcPts val="2811"/>
              </a:lnSpc>
              <a:spcBef>
                <a:spcPct val="0"/>
              </a:spcBef>
            </a:pPr>
            <a:r>
              <a:rPr lang="en-US" b="true" sz="2082">
                <a:solidFill>
                  <a:srgbClr val="FF5757"/>
                </a:solidFill>
                <a:latin typeface="Aristotelica Pro Bold"/>
                <a:ea typeface="Aristotelica Pro Bold"/>
                <a:cs typeface="Aristotelica Pro Bold"/>
                <a:sym typeface="Aristotelica Pro Bold"/>
              </a:rPr>
              <a:t>Historia de usuario</a:t>
            </a:r>
          </a:p>
        </p:txBody>
      </p:sp>
      <p:sp>
        <p:nvSpPr>
          <p:cNvPr name="TextBox 21" id="21"/>
          <p:cNvSpPr txBox="true"/>
          <p:nvPr/>
        </p:nvSpPr>
        <p:spPr>
          <a:xfrm rot="0">
            <a:off x="868656" y="5220265"/>
            <a:ext cx="2501710" cy="308272"/>
          </a:xfrm>
          <a:prstGeom prst="rect">
            <a:avLst/>
          </a:prstGeom>
        </p:spPr>
        <p:txBody>
          <a:bodyPr anchor="t" rtlCol="false" tIns="0" lIns="0" bIns="0" rIns="0">
            <a:spAutoFit/>
          </a:bodyPr>
          <a:lstStyle/>
          <a:p>
            <a:pPr algn="ctr" marL="0" indent="0" lvl="0">
              <a:lnSpc>
                <a:spcPts val="2439"/>
              </a:lnSpc>
              <a:spcBef>
                <a:spcPct val="0"/>
              </a:spcBef>
            </a:pPr>
            <a:r>
              <a:rPr lang="en-US" sz="1807">
                <a:solidFill>
                  <a:srgbClr val="000000"/>
                </a:solidFill>
                <a:latin typeface="Dreaming Outloud Sans"/>
                <a:ea typeface="Dreaming Outloud Sans"/>
                <a:cs typeface="Dreaming Outloud Sans"/>
                <a:sym typeface="Dreaming Outloud Sans"/>
              </a:rPr>
              <a:t>HU-01 | Login de usuario</a:t>
            </a:r>
          </a:p>
        </p:txBody>
      </p:sp>
      <p:sp>
        <p:nvSpPr>
          <p:cNvPr name="TextBox 22" id="22"/>
          <p:cNvSpPr txBox="true"/>
          <p:nvPr/>
        </p:nvSpPr>
        <p:spPr>
          <a:xfrm rot="0">
            <a:off x="4358426" y="4106598"/>
            <a:ext cx="2189127" cy="1083586"/>
          </a:xfrm>
          <a:prstGeom prst="rect">
            <a:avLst/>
          </a:prstGeom>
        </p:spPr>
        <p:txBody>
          <a:bodyPr anchor="t" rtlCol="false" tIns="0" lIns="0" bIns="0" rIns="0">
            <a:spAutoFit/>
          </a:bodyPr>
          <a:lstStyle/>
          <a:p>
            <a:pPr algn="ctr" marL="0" indent="0" lvl="0">
              <a:lnSpc>
                <a:spcPts val="4135"/>
              </a:lnSpc>
            </a:pPr>
            <a:r>
              <a:rPr lang="en-US" sz="4177">
                <a:solidFill>
                  <a:srgbClr val="000000"/>
                </a:solidFill>
                <a:latin typeface="Handy Casual"/>
                <a:ea typeface="Handy Casual"/>
                <a:cs typeface="Handy Casual"/>
                <a:sym typeface="Handy Casual"/>
              </a:rPr>
              <a:t>SPRINT</a:t>
            </a:r>
            <a:r>
              <a:rPr lang="en-US" sz="4177">
                <a:solidFill>
                  <a:srgbClr val="000000"/>
                </a:solidFill>
                <a:latin typeface="Handy Casual"/>
                <a:ea typeface="Handy Casual"/>
                <a:cs typeface="Handy Casual"/>
                <a:sym typeface="Handy Casual"/>
              </a:rPr>
              <a:t> </a:t>
            </a:r>
            <a:r>
              <a:rPr lang="en-US" sz="4177">
                <a:solidFill>
                  <a:srgbClr val="000000"/>
                </a:solidFill>
                <a:latin typeface="Handy Casual"/>
                <a:ea typeface="Handy Casual"/>
                <a:cs typeface="Handy Casual"/>
                <a:sym typeface="Handy Casual"/>
              </a:rPr>
              <a:t>BACKLOG</a:t>
            </a:r>
          </a:p>
        </p:txBody>
      </p:sp>
      <p:sp>
        <p:nvSpPr>
          <p:cNvPr name="TextBox 23" id="23"/>
          <p:cNvSpPr txBox="true"/>
          <p:nvPr/>
        </p:nvSpPr>
        <p:spPr>
          <a:xfrm rot="0">
            <a:off x="4197028" y="6658276"/>
            <a:ext cx="2511924" cy="706798"/>
          </a:xfrm>
          <a:prstGeom prst="rect">
            <a:avLst/>
          </a:prstGeom>
        </p:spPr>
        <p:txBody>
          <a:bodyPr anchor="t" rtlCol="false" tIns="0" lIns="0" bIns="0" rIns="0">
            <a:spAutoFit/>
          </a:bodyPr>
          <a:lstStyle/>
          <a:p>
            <a:pPr algn="ctr" marL="0" indent="0" lvl="0">
              <a:lnSpc>
                <a:spcPts val="2811"/>
              </a:lnSpc>
              <a:spcBef>
                <a:spcPct val="0"/>
              </a:spcBef>
            </a:pPr>
            <a:r>
              <a:rPr lang="en-US" b="true" sz="2082">
                <a:solidFill>
                  <a:srgbClr val="FF5757"/>
                </a:solidFill>
                <a:latin typeface="Aristotelica Pro Bold"/>
                <a:ea typeface="Aristotelica Pro Bold"/>
                <a:cs typeface="Aristotelica Pro Bold"/>
                <a:sym typeface="Aristotelica Pro Bold"/>
              </a:rPr>
              <a:t>Tareas del sprint actual</a:t>
            </a:r>
          </a:p>
        </p:txBody>
      </p:sp>
      <p:sp>
        <p:nvSpPr>
          <p:cNvPr name="TextBox 24" id="24"/>
          <p:cNvSpPr txBox="true"/>
          <p:nvPr/>
        </p:nvSpPr>
        <p:spPr>
          <a:xfrm rot="0">
            <a:off x="4567381" y="5213632"/>
            <a:ext cx="1775602" cy="308272"/>
          </a:xfrm>
          <a:prstGeom prst="rect">
            <a:avLst/>
          </a:prstGeom>
        </p:spPr>
        <p:txBody>
          <a:bodyPr anchor="t" rtlCol="false" tIns="0" lIns="0" bIns="0" rIns="0">
            <a:spAutoFit/>
          </a:bodyPr>
          <a:lstStyle/>
          <a:p>
            <a:pPr algn="ctr" marL="0" indent="0" lvl="0">
              <a:lnSpc>
                <a:spcPts val="2439"/>
              </a:lnSpc>
              <a:spcBef>
                <a:spcPct val="0"/>
              </a:spcBef>
            </a:pPr>
            <a:r>
              <a:rPr lang="en-US" sz="1807">
                <a:solidFill>
                  <a:srgbClr val="000000"/>
                </a:solidFill>
                <a:latin typeface="Dreaming Outloud Sans"/>
                <a:ea typeface="Dreaming Outloud Sans"/>
                <a:cs typeface="Dreaming Outloud Sans"/>
                <a:sym typeface="Dreaming Outloud Sans"/>
              </a:rPr>
              <a:t>Diseñar</a:t>
            </a:r>
            <a:r>
              <a:rPr lang="en-US" sz="1807">
                <a:solidFill>
                  <a:srgbClr val="000000"/>
                </a:solidFill>
                <a:latin typeface="Dreaming Outloud Sans"/>
                <a:ea typeface="Dreaming Outloud Sans"/>
                <a:cs typeface="Dreaming Outloud Sans"/>
                <a:sym typeface="Dreaming Outloud Sans"/>
              </a:rPr>
              <a:t> UI login</a:t>
            </a:r>
          </a:p>
        </p:txBody>
      </p:sp>
      <p:sp>
        <p:nvSpPr>
          <p:cNvPr name="TextBox 25" id="25"/>
          <p:cNvSpPr txBox="true"/>
          <p:nvPr/>
        </p:nvSpPr>
        <p:spPr>
          <a:xfrm rot="0">
            <a:off x="4567381" y="5717121"/>
            <a:ext cx="1775602" cy="308272"/>
          </a:xfrm>
          <a:prstGeom prst="rect">
            <a:avLst/>
          </a:prstGeom>
        </p:spPr>
        <p:txBody>
          <a:bodyPr anchor="t" rtlCol="false" tIns="0" lIns="0" bIns="0" rIns="0">
            <a:spAutoFit/>
          </a:bodyPr>
          <a:lstStyle/>
          <a:p>
            <a:pPr algn="ctr" marL="0" indent="0" lvl="0">
              <a:lnSpc>
                <a:spcPts val="2439"/>
              </a:lnSpc>
              <a:spcBef>
                <a:spcPct val="0"/>
              </a:spcBef>
            </a:pPr>
            <a:r>
              <a:rPr lang="en-US" sz="1807">
                <a:solidFill>
                  <a:srgbClr val="000000"/>
                </a:solidFill>
                <a:latin typeface="Dreaming Outloud Sans"/>
                <a:ea typeface="Dreaming Outloud Sans"/>
                <a:cs typeface="Dreaming Outloud Sans"/>
                <a:sym typeface="Dreaming Outloud Sans"/>
              </a:rPr>
              <a:t>Back-end Auth</a:t>
            </a:r>
          </a:p>
        </p:txBody>
      </p:sp>
      <p:sp>
        <p:nvSpPr>
          <p:cNvPr name="TextBox 26" id="26"/>
          <p:cNvSpPr txBox="true"/>
          <p:nvPr/>
        </p:nvSpPr>
        <p:spPr>
          <a:xfrm rot="0">
            <a:off x="7807113" y="4333143"/>
            <a:ext cx="2189127" cy="559395"/>
          </a:xfrm>
          <a:prstGeom prst="rect">
            <a:avLst/>
          </a:prstGeom>
        </p:spPr>
        <p:txBody>
          <a:bodyPr anchor="t" rtlCol="false" tIns="0" lIns="0" bIns="0" rIns="0">
            <a:spAutoFit/>
          </a:bodyPr>
          <a:lstStyle/>
          <a:p>
            <a:pPr algn="ctr" marL="0" indent="0" lvl="0">
              <a:lnSpc>
                <a:spcPts val="4135"/>
              </a:lnSpc>
            </a:pPr>
            <a:r>
              <a:rPr lang="en-US" sz="4177">
                <a:solidFill>
                  <a:srgbClr val="000000"/>
                </a:solidFill>
                <a:latin typeface="Handy Casual"/>
                <a:ea typeface="Handy Casual"/>
                <a:cs typeface="Handy Casual"/>
                <a:sym typeface="Handy Casual"/>
              </a:rPr>
              <a:t>EN</a:t>
            </a:r>
            <a:r>
              <a:rPr lang="en-US" sz="4177">
                <a:solidFill>
                  <a:srgbClr val="000000"/>
                </a:solidFill>
                <a:latin typeface="Handy Casual"/>
                <a:ea typeface="Handy Casual"/>
                <a:cs typeface="Handy Casual"/>
                <a:sym typeface="Handy Casual"/>
              </a:rPr>
              <a:t> PROGRESO</a:t>
            </a:r>
          </a:p>
        </p:txBody>
      </p:sp>
      <p:sp>
        <p:nvSpPr>
          <p:cNvPr name="TextBox 27" id="27"/>
          <p:cNvSpPr txBox="true"/>
          <p:nvPr/>
        </p:nvSpPr>
        <p:spPr>
          <a:xfrm rot="0">
            <a:off x="7645715" y="6658276"/>
            <a:ext cx="2511924" cy="352615"/>
          </a:xfrm>
          <a:prstGeom prst="rect">
            <a:avLst/>
          </a:prstGeom>
        </p:spPr>
        <p:txBody>
          <a:bodyPr anchor="t" rtlCol="false" tIns="0" lIns="0" bIns="0" rIns="0">
            <a:spAutoFit/>
          </a:bodyPr>
          <a:lstStyle/>
          <a:p>
            <a:pPr algn="ctr" marL="0" indent="0" lvl="0">
              <a:lnSpc>
                <a:spcPts val="2811"/>
              </a:lnSpc>
              <a:spcBef>
                <a:spcPct val="0"/>
              </a:spcBef>
            </a:pPr>
            <a:r>
              <a:rPr lang="en-US" b="true" sz="2082">
                <a:solidFill>
                  <a:srgbClr val="FF5757"/>
                </a:solidFill>
                <a:latin typeface="Aristotelica Pro Bold"/>
                <a:ea typeface="Aristotelica Pro Bold"/>
                <a:cs typeface="Aristotelica Pro Bold"/>
                <a:sym typeface="Aristotelica Pro Bold"/>
              </a:rPr>
              <a:t>Desarrollo</a:t>
            </a:r>
            <a:r>
              <a:rPr lang="en-US" b="true" sz="2082">
                <a:solidFill>
                  <a:srgbClr val="FF5757"/>
                </a:solidFill>
                <a:latin typeface="Aristotelica Pro Bold"/>
                <a:ea typeface="Aristotelica Pro Bold"/>
                <a:cs typeface="Aristotelica Pro Bold"/>
                <a:sym typeface="Aristotelica Pro Bold"/>
              </a:rPr>
              <a:t> activo</a:t>
            </a:r>
          </a:p>
        </p:txBody>
      </p:sp>
      <p:sp>
        <p:nvSpPr>
          <p:cNvPr name="TextBox 28" id="28"/>
          <p:cNvSpPr txBox="true"/>
          <p:nvPr/>
        </p:nvSpPr>
        <p:spPr>
          <a:xfrm rot="0">
            <a:off x="7908302" y="5213632"/>
            <a:ext cx="1982365" cy="308272"/>
          </a:xfrm>
          <a:prstGeom prst="rect">
            <a:avLst/>
          </a:prstGeom>
        </p:spPr>
        <p:txBody>
          <a:bodyPr anchor="t" rtlCol="false" tIns="0" lIns="0" bIns="0" rIns="0">
            <a:spAutoFit/>
          </a:bodyPr>
          <a:lstStyle/>
          <a:p>
            <a:pPr algn="ctr" marL="0" indent="0" lvl="0">
              <a:lnSpc>
                <a:spcPts val="2439"/>
              </a:lnSpc>
              <a:spcBef>
                <a:spcPct val="0"/>
              </a:spcBef>
            </a:pPr>
            <a:r>
              <a:rPr lang="en-US" sz="1807">
                <a:solidFill>
                  <a:srgbClr val="000000"/>
                </a:solidFill>
                <a:latin typeface="Dreaming Outloud Sans"/>
                <a:ea typeface="Dreaming Outloud Sans"/>
                <a:cs typeface="Dreaming Outloud Sans"/>
                <a:sym typeface="Dreaming Outloud Sans"/>
              </a:rPr>
              <a:t>Desarrollar UI login</a:t>
            </a:r>
          </a:p>
        </p:txBody>
      </p:sp>
      <p:sp>
        <p:nvSpPr>
          <p:cNvPr name="TextBox 29" id="29"/>
          <p:cNvSpPr txBox="true"/>
          <p:nvPr/>
        </p:nvSpPr>
        <p:spPr>
          <a:xfrm rot="0">
            <a:off x="8013876" y="5717121"/>
            <a:ext cx="1775602" cy="612870"/>
          </a:xfrm>
          <a:prstGeom prst="rect">
            <a:avLst/>
          </a:prstGeom>
        </p:spPr>
        <p:txBody>
          <a:bodyPr anchor="t" rtlCol="false" tIns="0" lIns="0" bIns="0" rIns="0">
            <a:spAutoFit/>
          </a:bodyPr>
          <a:lstStyle/>
          <a:p>
            <a:pPr algn="ctr" marL="0" indent="0" lvl="0">
              <a:lnSpc>
                <a:spcPts val="2439"/>
              </a:lnSpc>
              <a:spcBef>
                <a:spcPct val="0"/>
              </a:spcBef>
            </a:pPr>
            <a:r>
              <a:rPr lang="en-US" sz="1807">
                <a:solidFill>
                  <a:srgbClr val="000000"/>
                </a:solidFill>
                <a:latin typeface="Dreaming Outloud Sans"/>
                <a:ea typeface="Dreaming Outloud Sans"/>
                <a:cs typeface="Dreaming Outloud Sans"/>
                <a:sym typeface="Dreaming Outloud Sans"/>
              </a:rPr>
              <a:t>Desarrollar formulario login</a:t>
            </a:r>
          </a:p>
        </p:txBody>
      </p:sp>
      <p:sp>
        <p:nvSpPr>
          <p:cNvPr name="TextBox 30" id="30"/>
          <p:cNvSpPr txBox="true"/>
          <p:nvPr/>
        </p:nvSpPr>
        <p:spPr>
          <a:xfrm rot="0">
            <a:off x="11421513" y="4333143"/>
            <a:ext cx="2189127" cy="559395"/>
          </a:xfrm>
          <a:prstGeom prst="rect">
            <a:avLst/>
          </a:prstGeom>
        </p:spPr>
        <p:txBody>
          <a:bodyPr anchor="t" rtlCol="false" tIns="0" lIns="0" bIns="0" rIns="0">
            <a:spAutoFit/>
          </a:bodyPr>
          <a:lstStyle/>
          <a:p>
            <a:pPr algn="ctr" marL="0" indent="0" lvl="0">
              <a:lnSpc>
                <a:spcPts val="4135"/>
              </a:lnSpc>
            </a:pPr>
            <a:r>
              <a:rPr lang="en-US" sz="4177">
                <a:solidFill>
                  <a:srgbClr val="000000"/>
                </a:solidFill>
                <a:latin typeface="Handy Casual"/>
                <a:ea typeface="Handy Casual"/>
                <a:cs typeface="Handy Casual"/>
                <a:sym typeface="Handy Casual"/>
              </a:rPr>
              <a:t>EN REVISIÓN</a:t>
            </a:r>
          </a:p>
        </p:txBody>
      </p:sp>
      <p:sp>
        <p:nvSpPr>
          <p:cNvPr name="TextBox 31" id="31"/>
          <p:cNvSpPr txBox="true"/>
          <p:nvPr/>
        </p:nvSpPr>
        <p:spPr>
          <a:xfrm rot="0">
            <a:off x="11257922" y="6658276"/>
            <a:ext cx="2511924" cy="352615"/>
          </a:xfrm>
          <a:prstGeom prst="rect">
            <a:avLst/>
          </a:prstGeom>
        </p:spPr>
        <p:txBody>
          <a:bodyPr anchor="t" rtlCol="false" tIns="0" lIns="0" bIns="0" rIns="0">
            <a:spAutoFit/>
          </a:bodyPr>
          <a:lstStyle/>
          <a:p>
            <a:pPr algn="ctr" marL="0" indent="0" lvl="0">
              <a:lnSpc>
                <a:spcPts val="2811"/>
              </a:lnSpc>
              <a:spcBef>
                <a:spcPct val="0"/>
              </a:spcBef>
            </a:pPr>
            <a:r>
              <a:rPr lang="en-US" b="true" sz="2082">
                <a:solidFill>
                  <a:srgbClr val="FF5757"/>
                </a:solidFill>
                <a:latin typeface="Aristotelica Pro Bold"/>
                <a:ea typeface="Aristotelica Pro Bold"/>
                <a:cs typeface="Aristotelica Pro Bold"/>
                <a:sym typeface="Aristotelica Pro Bold"/>
              </a:rPr>
              <a:t>Control de calidad</a:t>
            </a:r>
          </a:p>
        </p:txBody>
      </p:sp>
      <p:sp>
        <p:nvSpPr>
          <p:cNvPr name="TextBox 32" id="32"/>
          <p:cNvSpPr txBox="true"/>
          <p:nvPr/>
        </p:nvSpPr>
        <p:spPr>
          <a:xfrm rot="0">
            <a:off x="11276915" y="5220265"/>
            <a:ext cx="2478322" cy="612870"/>
          </a:xfrm>
          <a:prstGeom prst="rect">
            <a:avLst/>
          </a:prstGeom>
        </p:spPr>
        <p:txBody>
          <a:bodyPr anchor="t" rtlCol="false" tIns="0" lIns="0" bIns="0" rIns="0">
            <a:spAutoFit/>
          </a:bodyPr>
          <a:lstStyle/>
          <a:p>
            <a:pPr algn="ctr" marL="0" indent="0" lvl="0">
              <a:lnSpc>
                <a:spcPts val="2439"/>
              </a:lnSpc>
              <a:spcBef>
                <a:spcPct val="0"/>
              </a:spcBef>
            </a:pPr>
            <a:r>
              <a:rPr lang="en-US" sz="1807">
                <a:solidFill>
                  <a:srgbClr val="000000"/>
                </a:solidFill>
                <a:latin typeface="Dreaming Outloud Sans"/>
                <a:ea typeface="Dreaming Outloud Sans"/>
                <a:cs typeface="Dreaming Outloud Sans"/>
                <a:sym typeface="Dreaming Outloud Sans"/>
              </a:rPr>
              <a:t>Testear funcionalidad login</a:t>
            </a:r>
          </a:p>
        </p:txBody>
      </p:sp>
      <p:sp>
        <p:nvSpPr>
          <p:cNvPr name="TextBox 33" id="33"/>
          <p:cNvSpPr txBox="true"/>
          <p:nvPr/>
        </p:nvSpPr>
        <p:spPr>
          <a:xfrm rot="0">
            <a:off x="11628275" y="6004505"/>
            <a:ext cx="1775602" cy="308272"/>
          </a:xfrm>
          <a:prstGeom prst="rect">
            <a:avLst/>
          </a:prstGeom>
        </p:spPr>
        <p:txBody>
          <a:bodyPr anchor="t" rtlCol="false" tIns="0" lIns="0" bIns="0" rIns="0">
            <a:spAutoFit/>
          </a:bodyPr>
          <a:lstStyle/>
          <a:p>
            <a:pPr algn="ctr" marL="0" indent="0" lvl="0">
              <a:lnSpc>
                <a:spcPts val="2439"/>
              </a:lnSpc>
              <a:spcBef>
                <a:spcPct val="0"/>
              </a:spcBef>
            </a:pPr>
            <a:r>
              <a:rPr lang="en-US" sz="1807">
                <a:solidFill>
                  <a:srgbClr val="000000"/>
                </a:solidFill>
                <a:latin typeface="Dreaming Outloud Sans"/>
                <a:ea typeface="Dreaming Outloud Sans"/>
                <a:cs typeface="Dreaming Outloud Sans"/>
                <a:sym typeface="Dreaming Outloud Sans"/>
              </a:rPr>
              <a:t>Revisar código</a:t>
            </a:r>
          </a:p>
        </p:txBody>
      </p:sp>
      <p:sp>
        <p:nvSpPr>
          <p:cNvPr name="TextBox 34" id="34"/>
          <p:cNvSpPr txBox="true"/>
          <p:nvPr/>
        </p:nvSpPr>
        <p:spPr>
          <a:xfrm rot="0">
            <a:off x="15200230" y="4333143"/>
            <a:ext cx="2189127" cy="559395"/>
          </a:xfrm>
          <a:prstGeom prst="rect">
            <a:avLst/>
          </a:prstGeom>
        </p:spPr>
        <p:txBody>
          <a:bodyPr anchor="t" rtlCol="false" tIns="0" lIns="0" bIns="0" rIns="0">
            <a:spAutoFit/>
          </a:bodyPr>
          <a:lstStyle/>
          <a:p>
            <a:pPr algn="ctr" marL="0" indent="0" lvl="0">
              <a:lnSpc>
                <a:spcPts val="4135"/>
              </a:lnSpc>
            </a:pPr>
            <a:r>
              <a:rPr lang="en-US" sz="4177">
                <a:solidFill>
                  <a:srgbClr val="000000"/>
                </a:solidFill>
                <a:latin typeface="Handy Casual"/>
                <a:ea typeface="Handy Casual"/>
                <a:cs typeface="Handy Casual"/>
                <a:sym typeface="Handy Casual"/>
              </a:rPr>
              <a:t>HECHO</a:t>
            </a:r>
          </a:p>
        </p:txBody>
      </p:sp>
      <p:sp>
        <p:nvSpPr>
          <p:cNvPr name="TextBox 35" id="35"/>
          <p:cNvSpPr txBox="true"/>
          <p:nvPr/>
        </p:nvSpPr>
        <p:spPr>
          <a:xfrm rot="0">
            <a:off x="15036639" y="6658276"/>
            <a:ext cx="2511924" cy="352615"/>
          </a:xfrm>
          <a:prstGeom prst="rect">
            <a:avLst/>
          </a:prstGeom>
        </p:spPr>
        <p:txBody>
          <a:bodyPr anchor="t" rtlCol="false" tIns="0" lIns="0" bIns="0" rIns="0">
            <a:spAutoFit/>
          </a:bodyPr>
          <a:lstStyle/>
          <a:p>
            <a:pPr algn="ctr" marL="0" indent="0" lvl="0">
              <a:lnSpc>
                <a:spcPts val="2811"/>
              </a:lnSpc>
              <a:spcBef>
                <a:spcPct val="0"/>
              </a:spcBef>
            </a:pPr>
            <a:r>
              <a:rPr lang="en-US" b="true" sz="2082">
                <a:solidFill>
                  <a:srgbClr val="FF5757"/>
                </a:solidFill>
                <a:latin typeface="Aristotelica Pro Bold"/>
                <a:ea typeface="Aristotelica Pro Bold"/>
                <a:cs typeface="Aristotelica Pro Bold"/>
                <a:sym typeface="Aristotelica Pro Bold"/>
              </a:rPr>
              <a:t>Listo para entregar</a:t>
            </a:r>
          </a:p>
        </p:txBody>
      </p:sp>
      <p:sp>
        <p:nvSpPr>
          <p:cNvPr name="Freeform 36" id="36"/>
          <p:cNvSpPr/>
          <p:nvPr/>
        </p:nvSpPr>
        <p:spPr>
          <a:xfrm flipH="false" flipV="false" rot="0">
            <a:off x="12513884" y="647174"/>
            <a:ext cx="3595406" cy="2727002"/>
          </a:xfrm>
          <a:custGeom>
            <a:avLst/>
            <a:gdLst/>
            <a:ahLst/>
            <a:cxnLst/>
            <a:rect r="r" b="b" t="t" l="l"/>
            <a:pathLst>
              <a:path h="2727002" w="3595406">
                <a:moveTo>
                  <a:pt x="0" y="0"/>
                </a:moveTo>
                <a:lnTo>
                  <a:pt x="3595405" y="0"/>
                </a:lnTo>
                <a:lnTo>
                  <a:pt x="3595405" y="2727002"/>
                </a:lnTo>
                <a:lnTo>
                  <a:pt x="0" y="2727002"/>
                </a:lnTo>
                <a:lnTo>
                  <a:pt x="0" y="0"/>
                </a:lnTo>
                <a:close/>
              </a:path>
            </a:pathLst>
          </a:custGeom>
          <a:blipFill>
            <a:blip r:embed="rId19">
              <a:extLst>
                <a:ext uri="{96DAC541-7B7A-43D3-8B79-37D633B846F1}">
                  <asvg:svgBlip xmlns:asvg="http://schemas.microsoft.com/office/drawing/2016/SVG/main" r:embed="rId20"/>
                </a:ext>
              </a:extLst>
            </a:blip>
            <a:stretch>
              <a:fillRect l="-6287" t="0" r="-6287" b="0"/>
            </a:stretch>
          </a:blipFill>
        </p:spPr>
      </p:sp>
      <p:sp>
        <p:nvSpPr>
          <p:cNvPr name="Freeform 37" id="37"/>
          <p:cNvSpPr/>
          <p:nvPr/>
        </p:nvSpPr>
        <p:spPr>
          <a:xfrm flipH="false" flipV="false" rot="0">
            <a:off x="12782390" y="1482504"/>
            <a:ext cx="1020220" cy="1002367"/>
          </a:xfrm>
          <a:custGeom>
            <a:avLst/>
            <a:gdLst/>
            <a:ahLst/>
            <a:cxnLst/>
            <a:rect r="r" b="b" t="t" l="l"/>
            <a:pathLst>
              <a:path h="1002367" w="1020220">
                <a:moveTo>
                  <a:pt x="0" y="0"/>
                </a:moveTo>
                <a:lnTo>
                  <a:pt x="1020220" y="0"/>
                </a:lnTo>
                <a:lnTo>
                  <a:pt x="1020220" y="1002367"/>
                </a:lnTo>
                <a:lnTo>
                  <a:pt x="0" y="1002367"/>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TextBox 38" id="38"/>
          <p:cNvSpPr txBox="true"/>
          <p:nvPr/>
        </p:nvSpPr>
        <p:spPr>
          <a:xfrm rot="0">
            <a:off x="14059224" y="1567403"/>
            <a:ext cx="1775602" cy="1222065"/>
          </a:xfrm>
          <a:prstGeom prst="rect">
            <a:avLst/>
          </a:prstGeom>
        </p:spPr>
        <p:txBody>
          <a:bodyPr anchor="t" rtlCol="false" tIns="0" lIns="0" bIns="0" rIns="0">
            <a:spAutoFit/>
          </a:bodyPr>
          <a:lstStyle/>
          <a:p>
            <a:pPr algn="ctr" marL="0" indent="0" lvl="0">
              <a:lnSpc>
                <a:spcPts val="2439"/>
              </a:lnSpc>
              <a:spcBef>
                <a:spcPct val="0"/>
              </a:spcBef>
            </a:pPr>
            <a:r>
              <a:rPr lang="en-US" sz="1807">
                <a:solidFill>
                  <a:srgbClr val="000000"/>
                </a:solidFill>
                <a:latin typeface="Dreaming Outloud Sans"/>
                <a:ea typeface="Dreaming Outloud Sans"/>
                <a:cs typeface="Dreaming Outloud Sans"/>
                <a:sym typeface="Dreaming Outloud Sans"/>
              </a:rPr>
              <a:t>Ya hecha la tarea mover a listas</a:t>
            </a:r>
            <a:r>
              <a:rPr lang="en-US" sz="1807">
                <a:solidFill>
                  <a:srgbClr val="000000"/>
                </a:solidFill>
                <a:latin typeface="Dreaming Outloud Sans"/>
                <a:ea typeface="Dreaming Outloud Sans"/>
                <a:cs typeface="Dreaming Outloud Sans"/>
                <a:sym typeface="Dreaming Outloud Sans"/>
              </a:rPr>
              <a:t> </a:t>
            </a:r>
            <a:r>
              <a:rPr lang="en-US" sz="1807">
                <a:solidFill>
                  <a:srgbClr val="000000"/>
                </a:solidFill>
                <a:latin typeface="Dreaming Outloud Sans"/>
                <a:ea typeface="Dreaming Outloud Sans"/>
                <a:cs typeface="Dreaming Outloud Sans"/>
                <a:sym typeface="Dreaming Outloud Sans"/>
              </a:rPr>
              <a:t>historico de Sprints</a:t>
            </a:r>
          </a:p>
        </p:txBody>
      </p:sp>
      <p:sp>
        <p:nvSpPr>
          <p:cNvPr name="TextBox 39" id="39"/>
          <p:cNvSpPr txBox="true"/>
          <p:nvPr/>
        </p:nvSpPr>
        <p:spPr>
          <a:xfrm rot="0">
            <a:off x="6258979" y="989457"/>
            <a:ext cx="5770042" cy="880048"/>
          </a:xfrm>
          <a:prstGeom prst="rect">
            <a:avLst/>
          </a:prstGeom>
        </p:spPr>
        <p:txBody>
          <a:bodyPr anchor="t" rtlCol="false" tIns="0" lIns="0" bIns="0" rIns="0">
            <a:spAutoFit/>
          </a:bodyPr>
          <a:lstStyle/>
          <a:p>
            <a:pPr algn="ctr" marL="0" indent="0" lvl="0">
              <a:lnSpc>
                <a:spcPts val="6531"/>
              </a:lnSpc>
            </a:pPr>
            <a:r>
              <a:rPr lang="en-US" sz="6597">
                <a:solidFill>
                  <a:srgbClr val="000000"/>
                </a:solidFill>
                <a:latin typeface="Handy Casual"/>
                <a:ea typeface="Handy Casual"/>
                <a:cs typeface="Handy Casual"/>
                <a:sym typeface="Handy Casual"/>
              </a:rPr>
              <a:t>FLUJO DE TRABAJO </a:t>
            </a:r>
          </a:p>
        </p:txBody>
      </p:sp>
      <p:sp>
        <p:nvSpPr>
          <p:cNvPr name="TextBox 40" id="40"/>
          <p:cNvSpPr txBox="true"/>
          <p:nvPr/>
        </p:nvSpPr>
        <p:spPr>
          <a:xfrm rot="0">
            <a:off x="868656" y="7555194"/>
            <a:ext cx="2511924" cy="1286917"/>
          </a:xfrm>
          <a:prstGeom prst="rect">
            <a:avLst/>
          </a:prstGeom>
        </p:spPr>
        <p:txBody>
          <a:bodyPr anchor="t" rtlCol="false" tIns="0" lIns="0" bIns="0" rIns="0">
            <a:spAutoFit/>
          </a:bodyPr>
          <a:lstStyle/>
          <a:p>
            <a:pPr algn="l" marL="331070" indent="-165535" lvl="1">
              <a:lnSpc>
                <a:spcPts val="2070"/>
              </a:lnSpc>
              <a:buFont typeface="Arial"/>
              <a:buChar char="•"/>
            </a:pPr>
            <a:r>
              <a:rPr lang="en-US" b="true" sz="1533">
                <a:solidFill>
                  <a:srgbClr val="000000"/>
                </a:solidFill>
                <a:latin typeface="Aristotelica Pro Bold"/>
                <a:ea typeface="Aristotelica Pro Bold"/>
                <a:cs typeface="Aristotelica Pro Bold"/>
                <a:sym typeface="Aristotelica Pro Bold"/>
              </a:rPr>
              <a:t>Descripción</a:t>
            </a:r>
          </a:p>
          <a:p>
            <a:pPr algn="l" marL="331070" indent="-165535" lvl="1">
              <a:lnSpc>
                <a:spcPts val="2070"/>
              </a:lnSpc>
              <a:buFont typeface="Arial"/>
              <a:buChar char="•"/>
            </a:pPr>
            <a:r>
              <a:rPr lang="en-US" b="true" sz="1533">
                <a:solidFill>
                  <a:srgbClr val="000000"/>
                </a:solidFill>
                <a:latin typeface="Aristotelica Pro Bold"/>
                <a:ea typeface="Aristotelica Pro Bold"/>
                <a:cs typeface="Aristotelica Pro Bold"/>
                <a:sym typeface="Aristotelica Pro Bold"/>
              </a:rPr>
              <a:t>Etiqueta de prioridad</a:t>
            </a:r>
          </a:p>
          <a:p>
            <a:pPr algn="l" marL="331070" indent="-165535" lvl="1">
              <a:lnSpc>
                <a:spcPts val="2070"/>
              </a:lnSpc>
              <a:buFont typeface="Arial"/>
              <a:buChar char="•"/>
            </a:pPr>
            <a:r>
              <a:rPr lang="en-US" b="true" sz="1533">
                <a:solidFill>
                  <a:srgbClr val="000000"/>
                </a:solidFill>
                <a:latin typeface="Aristotelica Pro Bold"/>
                <a:ea typeface="Aristotelica Pro Bold"/>
                <a:cs typeface="Aristotelica Pro Bold"/>
                <a:sym typeface="Aristotelica Pro Bold"/>
              </a:rPr>
              <a:t>Sin asignar aún</a:t>
            </a:r>
          </a:p>
          <a:p>
            <a:pPr algn="l" marL="331070" indent="-165535" lvl="1">
              <a:lnSpc>
                <a:spcPts val="2070"/>
              </a:lnSpc>
              <a:spcBef>
                <a:spcPct val="0"/>
              </a:spcBef>
              <a:buFont typeface="Arial"/>
              <a:buChar char="•"/>
            </a:pPr>
            <a:r>
              <a:rPr lang="en-US" b="true" sz="1533">
                <a:solidFill>
                  <a:srgbClr val="000000"/>
                </a:solidFill>
                <a:latin typeface="Aristotelica Pro Bold"/>
                <a:ea typeface="Aristotelica Pro Bold"/>
                <a:cs typeface="Aristotelica Pro Bold"/>
                <a:sym typeface="Aristotelica Pro Bold"/>
              </a:rPr>
              <a:t>Tareas pendientes o futuras</a:t>
            </a:r>
          </a:p>
        </p:txBody>
      </p:sp>
      <p:sp>
        <p:nvSpPr>
          <p:cNvPr name="TextBox 41" id="41"/>
          <p:cNvSpPr txBox="true"/>
          <p:nvPr/>
        </p:nvSpPr>
        <p:spPr>
          <a:xfrm rot="0">
            <a:off x="4199220" y="7555194"/>
            <a:ext cx="2511924" cy="1286917"/>
          </a:xfrm>
          <a:prstGeom prst="rect">
            <a:avLst/>
          </a:prstGeom>
        </p:spPr>
        <p:txBody>
          <a:bodyPr anchor="t" rtlCol="false" tIns="0" lIns="0" bIns="0" rIns="0">
            <a:spAutoFit/>
          </a:bodyPr>
          <a:lstStyle/>
          <a:p>
            <a:pPr algn="l" marL="331070" indent="-165535" lvl="1">
              <a:lnSpc>
                <a:spcPts val="2070"/>
              </a:lnSpc>
              <a:buFont typeface="Arial"/>
              <a:buChar char="•"/>
            </a:pPr>
            <a:r>
              <a:rPr lang="en-US" b="true" sz="1533">
                <a:solidFill>
                  <a:srgbClr val="000000"/>
                </a:solidFill>
                <a:latin typeface="Aristotelica Pro Bold"/>
                <a:ea typeface="Aristotelica Pro Bold"/>
                <a:cs typeface="Aristotelica Pro Bold"/>
                <a:sym typeface="Aristotelica Pro Bold"/>
              </a:rPr>
              <a:t>Asignar Sprint</a:t>
            </a:r>
          </a:p>
          <a:p>
            <a:pPr algn="l" marL="331070" indent="-165535" lvl="1">
              <a:lnSpc>
                <a:spcPts val="2070"/>
              </a:lnSpc>
              <a:buFont typeface="Arial"/>
              <a:buChar char="•"/>
            </a:pPr>
            <a:r>
              <a:rPr lang="en-US" b="true" sz="1533">
                <a:solidFill>
                  <a:srgbClr val="000000"/>
                </a:solidFill>
                <a:latin typeface="Aristotelica Pro Bold"/>
                <a:ea typeface="Aristotelica Pro Bold"/>
                <a:cs typeface="Aristotelica Pro Bold"/>
                <a:sym typeface="Aristotelica Pro Bold"/>
              </a:rPr>
              <a:t>Asignar miembro(s)</a:t>
            </a:r>
          </a:p>
          <a:p>
            <a:pPr algn="l" marL="331070" indent="-165535" lvl="1">
              <a:lnSpc>
                <a:spcPts val="2070"/>
              </a:lnSpc>
              <a:spcBef>
                <a:spcPct val="0"/>
              </a:spcBef>
              <a:buFont typeface="Arial"/>
              <a:buChar char="•"/>
            </a:pPr>
            <a:r>
              <a:rPr lang="en-US" b="true" sz="1533">
                <a:solidFill>
                  <a:srgbClr val="000000"/>
                </a:solidFill>
                <a:latin typeface="Aristotelica Pro Bold"/>
                <a:ea typeface="Aristotelica Pro Bold"/>
                <a:cs typeface="Aristotelica Pro Bold"/>
                <a:sym typeface="Aristotelica Pro Bold"/>
              </a:rPr>
              <a:t>Añadir checklist: Diseño de UI, Back-end auth, Pruebas, Documentación</a:t>
            </a:r>
          </a:p>
        </p:txBody>
      </p:sp>
      <p:sp>
        <p:nvSpPr>
          <p:cNvPr name="TextBox 42" id="42"/>
          <p:cNvSpPr txBox="true"/>
          <p:nvPr/>
        </p:nvSpPr>
        <p:spPr>
          <a:xfrm rot="0">
            <a:off x="7643523" y="7555194"/>
            <a:ext cx="2511924" cy="1542523"/>
          </a:xfrm>
          <a:prstGeom prst="rect">
            <a:avLst/>
          </a:prstGeom>
        </p:spPr>
        <p:txBody>
          <a:bodyPr anchor="t" rtlCol="false" tIns="0" lIns="0" bIns="0" rIns="0">
            <a:spAutoFit/>
          </a:bodyPr>
          <a:lstStyle/>
          <a:p>
            <a:pPr algn="l" marL="331070" indent="-165535" lvl="1">
              <a:lnSpc>
                <a:spcPts val="2070"/>
              </a:lnSpc>
              <a:buFont typeface="Arial"/>
              <a:buChar char="•"/>
            </a:pPr>
            <a:r>
              <a:rPr lang="en-US" b="true" sz="1533">
                <a:solidFill>
                  <a:srgbClr val="000000"/>
                </a:solidFill>
                <a:latin typeface="Aristotelica Pro Bold"/>
                <a:ea typeface="Aristotelica Pro Bold"/>
                <a:cs typeface="Aristotelica Pro Bold"/>
                <a:sym typeface="Aristotelica Pro Bold"/>
              </a:rPr>
              <a:t>Los miembros empiezan a trabajar en la tarea</a:t>
            </a:r>
          </a:p>
          <a:p>
            <a:pPr algn="l" marL="331070" indent="-165535" lvl="1">
              <a:lnSpc>
                <a:spcPts val="2070"/>
              </a:lnSpc>
              <a:buFont typeface="Arial"/>
              <a:buChar char="•"/>
            </a:pPr>
            <a:r>
              <a:rPr lang="en-US" b="true" sz="1533">
                <a:solidFill>
                  <a:srgbClr val="000000"/>
                </a:solidFill>
                <a:latin typeface="Aristotelica Pro Bold"/>
                <a:ea typeface="Aristotelica Pro Bold"/>
                <a:cs typeface="Aristotelica Pro Bold"/>
                <a:sym typeface="Aristotelica Pro Bold"/>
              </a:rPr>
              <a:t>Se actualiza checklist de sub-tareas</a:t>
            </a:r>
          </a:p>
          <a:p>
            <a:pPr algn="l" marL="331070" indent="-165535" lvl="1">
              <a:lnSpc>
                <a:spcPts val="2070"/>
              </a:lnSpc>
              <a:spcBef>
                <a:spcPct val="0"/>
              </a:spcBef>
              <a:buFont typeface="Arial"/>
              <a:buChar char="•"/>
            </a:pPr>
            <a:r>
              <a:rPr lang="en-US" b="true" sz="1533">
                <a:solidFill>
                  <a:srgbClr val="000000"/>
                </a:solidFill>
                <a:latin typeface="Aristotelica Pro Bold"/>
                <a:ea typeface="Aristotelica Pro Bold"/>
                <a:cs typeface="Aristotelica Pro Bold"/>
                <a:sym typeface="Aristotelica Pro Bold"/>
              </a:rPr>
              <a:t>Añadir comentarios si surgen dudas o bloqueos</a:t>
            </a:r>
          </a:p>
        </p:txBody>
      </p:sp>
      <p:sp>
        <p:nvSpPr>
          <p:cNvPr name="TextBox 43" id="43"/>
          <p:cNvSpPr txBox="true"/>
          <p:nvPr/>
        </p:nvSpPr>
        <p:spPr>
          <a:xfrm rot="0">
            <a:off x="11510285" y="7555194"/>
            <a:ext cx="2511924" cy="1542523"/>
          </a:xfrm>
          <a:prstGeom prst="rect">
            <a:avLst/>
          </a:prstGeom>
        </p:spPr>
        <p:txBody>
          <a:bodyPr anchor="t" rtlCol="false" tIns="0" lIns="0" bIns="0" rIns="0">
            <a:spAutoFit/>
          </a:bodyPr>
          <a:lstStyle/>
          <a:p>
            <a:pPr algn="l" marL="331070" indent="-165535" lvl="1">
              <a:lnSpc>
                <a:spcPts val="2070"/>
              </a:lnSpc>
              <a:buFont typeface="Arial"/>
              <a:buChar char="•"/>
            </a:pPr>
            <a:r>
              <a:rPr lang="en-US" b="true" sz="1533">
                <a:solidFill>
                  <a:srgbClr val="000000"/>
                </a:solidFill>
                <a:latin typeface="Aristotelica Pro Bold"/>
                <a:ea typeface="Aristotelica Pro Bold"/>
                <a:cs typeface="Aristotelica Pro Bold"/>
                <a:sym typeface="Aristotelica Pro Bold"/>
              </a:rPr>
              <a:t>Otro miembro o el mismo revisa la tarea, pruebas y criterios de aceptación.</a:t>
            </a:r>
          </a:p>
          <a:p>
            <a:pPr algn="l" marL="331070" indent="-165535" lvl="1">
              <a:lnSpc>
                <a:spcPts val="2070"/>
              </a:lnSpc>
              <a:spcBef>
                <a:spcPct val="0"/>
              </a:spcBef>
              <a:buFont typeface="Arial"/>
              <a:buChar char="•"/>
            </a:pPr>
            <a:r>
              <a:rPr lang="en-US" b="true" sz="1533">
                <a:solidFill>
                  <a:srgbClr val="000000"/>
                </a:solidFill>
                <a:latin typeface="Aristotelica Pro Bold"/>
                <a:ea typeface="Aristotelica Pro Bold"/>
                <a:cs typeface="Aristotelica Pro Bold"/>
                <a:sym typeface="Aristotelica Pro Bold"/>
              </a:rPr>
              <a:t>Se deja feedback en comentarios si hay ajusten pendientes.</a:t>
            </a:r>
          </a:p>
        </p:txBody>
      </p:sp>
      <p:sp>
        <p:nvSpPr>
          <p:cNvPr name="TextBox 44" id="44"/>
          <p:cNvSpPr txBox="true"/>
          <p:nvPr/>
        </p:nvSpPr>
        <p:spPr>
          <a:xfrm rot="0">
            <a:off x="15036639" y="7569800"/>
            <a:ext cx="2511924" cy="775706"/>
          </a:xfrm>
          <a:prstGeom prst="rect">
            <a:avLst/>
          </a:prstGeom>
        </p:spPr>
        <p:txBody>
          <a:bodyPr anchor="t" rtlCol="false" tIns="0" lIns="0" bIns="0" rIns="0">
            <a:spAutoFit/>
          </a:bodyPr>
          <a:lstStyle/>
          <a:p>
            <a:pPr algn="l" marL="331070" indent="-165535" lvl="1">
              <a:lnSpc>
                <a:spcPts val="2070"/>
              </a:lnSpc>
              <a:spcBef>
                <a:spcPct val="0"/>
              </a:spcBef>
              <a:buFont typeface="Arial"/>
              <a:buChar char="•"/>
            </a:pPr>
            <a:r>
              <a:rPr lang="en-US" b="true" sz="1533">
                <a:solidFill>
                  <a:srgbClr val="000000"/>
                </a:solidFill>
                <a:latin typeface="Aristotelica Pro Bold"/>
                <a:ea typeface="Aristotelica Pro Bold"/>
                <a:cs typeface="Aristotelica Pro Bold"/>
                <a:sym typeface="Aristotelica Pro Bold"/>
              </a:rPr>
              <a:t>Ya esta oficialmente completada la tarea y lista para su entrega.</a:t>
            </a:r>
          </a:p>
        </p:txBody>
      </p:sp>
      <p:sp>
        <p:nvSpPr>
          <p:cNvPr name="TextBox 45" id="45"/>
          <p:cNvSpPr txBox="true"/>
          <p:nvPr/>
        </p:nvSpPr>
        <p:spPr>
          <a:xfrm rot="0">
            <a:off x="15145972" y="5220265"/>
            <a:ext cx="2297643" cy="612870"/>
          </a:xfrm>
          <a:prstGeom prst="rect">
            <a:avLst/>
          </a:prstGeom>
        </p:spPr>
        <p:txBody>
          <a:bodyPr anchor="t" rtlCol="false" tIns="0" lIns="0" bIns="0" rIns="0">
            <a:spAutoFit/>
          </a:bodyPr>
          <a:lstStyle/>
          <a:p>
            <a:pPr algn="ctr" marL="0" indent="0" lvl="0">
              <a:lnSpc>
                <a:spcPts val="2439"/>
              </a:lnSpc>
              <a:spcBef>
                <a:spcPct val="0"/>
              </a:spcBef>
            </a:pPr>
            <a:r>
              <a:rPr lang="en-US" sz="1807">
                <a:solidFill>
                  <a:srgbClr val="000000"/>
                </a:solidFill>
                <a:latin typeface="Dreaming Outloud Sans"/>
                <a:ea typeface="Dreaming Outloud Sans"/>
                <a:cs typeface="Dreaming Outloud Sans"/>
                <a:sym typeface="Dreaming Outloud Sans"/>
              </a:rPr>
              <a:t>HU-01 | Login de usuario</a:t>
            </a:r>
          </a:p>
        </p:txBody>
      </p:sp>
      <p:sp>
        <p:nvSpPr>
          <p:cNvPr name="Freeform 46" id="46"/>
          <p:cNvSpPr/>
          <p:nvPr/>
        </p:nvSpPr>
        <p:spPr>
          <a:xfrm flipH="false" flipV="false" rot="0">
            <a:off x="16777156" y="5528536"/>
            <a:ext cx="408134" cy="408134"/>
          </a:xfrm>
          <a:custGeom>
            <a:avLst/>
            <a:gdLst/>
            <a:ahLst/>
            <a:cxnLst/>
            <a:rect r="r" b="b" t="t" l="l"/>
            <a:pathLst>
              <a:path h="408134" w="408134">
                <a:moveTo>
                  <a:pt x="0" y="0"/>
                </a:moveTo>
                <a:lnTo>
                  <a:pt x="408134" y="0"/>
                </a:lnTo>
                <a:lnTo>
                  <a:pt x="408134" y="408134"/>
                </a:lnTo>
                <a:lnTo>
                  <a:pt x="0" y="408134"/>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E166"/>
        </a:solidFill>
      </p:bgPr>
    </p:bg>
    <p:spTree>
      <p:nvGrpSpPr>
        <p:cNvPr id="1" name=""/>
        <p:cNvGrpSpPr/>
        <p:nvPr/>
      </p:nvGrpSpPr>
      <p:grpSpPr>
        <a:xfrm>
          <a:off x="0" y="0"/>
          <a:ext cx="0" cy="0"/>
          <a:chOff x="0" y="0"/>
          <a:chExt cx="0" cy="0"/>
        </a:xfrm>
      </p:grpSpPr>
      <p:grpSp>
        <p:nvGrpSpPr>
          <p:cNvPr name="Group 2" id="2"/>
          <p:cNvGrpSpPr/>
          <p:nvPr/>
        </p:nvGrpSpPr>
        <p:grpSpPr>
          <a:xfrm rot="0">
            <a:off x="432078" y="328823"/>
            <a:ext cx="17335603" cy="9563173"/>
            <a:chOff x="0" y="0"/>
            <a:chExt cx="4565755" cy="2518696"/>
          </a:xfrm>
        </p:grpSpPr>
        <p:sp>
          <p:nvSpPr>
            <p:cNvPr name="Freeform 3" id="3"/>
            <p:cNvSpPr/>
            <p:nvPr/>
          </p:nvSpPr>
          <p:spPr>
            <a:xfrm flipH="false" flipV="false" rot="0">
              <a:off x="0" y="0"/>
              <a:ext cx="4565755" cy="2518696"/>
            </a:xfrm>
            <a:custGeom>
              <a:avLst/>
              <a:gdLst/>
              <a:ahLst/>
              <a:cxnLst/>
              <a:rect r="r" b="b" t="t" l="l"/>
              <a:pathLst>
                <a:path h="2518696" w="4565755">
                  <a:moveTo>
                    <a:pt x="8932" y="0"/>
                  </a:moveTo>
                  <a:lnTo>
                    <a:pt x="4556824" y="0"/>
                  </a:lnTo>
                  <a:cubicBezTo>
                    <a:pt x="4561756" y="0"/>
                    <a:pt x="4565755" y="3999"/>
                    <a:pt x="4565755" y="8932"/>
                  </a:cubicBezTo>
                  <a:lnTo>
                    <a:pt x="4565755" y="2509764"/>
                  </a:lnTo>
                  <a:cubicBezTo>
                    <a:pt x="4565755" y="2512133"/>
                    <a:pt x="4564814" y="2514405"/>
                    <a:pt x="4563139" y="2516080"/>
                  </a:cubicBezTo>
                  <a:cubicBezTo>
                    <a:pt x="4561464" y="2517755"/>
                    <a:pt x="4559193" y="2518696"/>
                    <a:pt x="4556824" y="2518696"/>
                  </a:cubicBezTo>
                  <a:lnTo>
                    <a:pt x="8932" y="2518696"/>
                  </a:lnTo>
                  <a:cubicBezTo>
                    <a:pt x="3999" y="2518696"/>
                    <a:pt x="0" y="2514697"/>
                    <a:pt x="0" y="2509764"/>
                  </a:cubicBezTo>
                  <a:lnTo>
                    <a:pt x="0" y="8932"/>
                  </a:lnTo>
                  <a:cubicBezTo>
                    <a:pt x="0" y="6563"/>
                    <a:pt x="941" y="4291"/>
                    <a:pt x="2616" y="2616"/>
                  </a:cubicBezTo>
                  <a:cubicBezTo>
                    <a:pt x="4291" y="941"/>
                    <a:pt x="6563" y="0"/>
                    <a:pt x="8932" y="0"/>
                  </a:cubicBezTo>
                  <a:close/>
                </a:path>
              </a:pathLst>
            </a:custGeom>
            <a:solidFill>
              <a:srgbClr val="FFFFFF"/>
            </a:solidFill>
          </p:spPr>
        </p:sp>
        <p:sp>
          <p:nvSpPr>
            <p:cNvPr name="TextBox 4" id="4"/>
            <p:cNvSpPr txBox="true"/>
            <p:nvPr/>
          </p:nvSpPr>
          <p:spPr>
            <a:xfrm>
              <a:off x="0" y="-152400"/>
              <a:ext cx="4565755" cy="2671096"/>
            </a:xfrm>
            <a:prstGeom prst="rect">
              <a:avLst/>
            </a:prstGeom>
          </p:spPr>
          <p:txBody>
            <a:bodyPr anchor="ctr" rtlCol="false" tIns="50800" lIns="50800" bIns="50800" rIns="50800"/>
            <a:lstStyle/>
            <a:p>
              <a:pPr algn="ctr">
                <a:lnSpc>
                  <a:spcPts val="4508"/>
                </a:lnSpc>
              </a:pPr>
            </a:p>
          </p:txBody>
        </p:sp>
      </p:grpSp>
      <p:sp>
        <p:nvSpPr>
          <p:cNvPr name="Freeform 5" id="5"/>
          <p:cNvSpPr/>
          <p:nvPr/>
        </p:nvSpPr>
        <p:spPr>
          <a:xfrm flipH="false" flipV="false" rot="-7500936">
            <a:off x="16336585" y="-495826"/>
            <a:ext cx="2862192" cy="2017845"/>
          </a:xfrm>
          <a:custGeom>
            <a:avLst/>
            <a:gdLst/>
            <a:ahLst/>
            <a:cxnLst/>
            <a:rect r="r" b="b" t="t" l="l"/>
            <a:pathLst>
              <a:path h="2017845" w="2862192">
                <a:moveTo>
                  <a:pt x="0" y="0"/>
                </a:moveTo>
                <a:lnTo>
                  <a:pt x="2862192" y="0"/>
                </a:lnTo>
                <a:lnTo>
                  <a:pt x="2862192" y="2017845"/>
                </a:lnTo>
                <a:lnTo>
                  <a:pt x="0" y="20178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500936">
            <a:off x="489079" y="9408365"/>
            <a:ext cx="4207458" cy="2966258"/>
          </a:xfrm>
          <a:custGeom>
            <a:avLst/>
            <a:gdLst/>
            <a:ahLst/>
            <a:cxnLst/>
            <a:rect r="r" b="b" t="t" l="l"/>
            <a:pathLst>
              <a:path h="2966258" w="4207458">
                <a:moveTo>
                  <a:pt x="0" y="0"/>
                </a:moveTo>
                <a:lnTo>
                  <a:pt x="4207459" y="0"/>
                </a:lnTo>
                <a:lnTo>
                  <a:pt x="4207459" y="2966258"/>
                </a:lnTo>
                <a:lnTo>
                  <a:pt x="0" y="29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58573" y="328823"/>
            <a:ext cx="15424472" cy="9563173"/>
          </a:xfrm>
          <a:custGeom>
            <a:avLst/>
            <a:gdLst/>
            <a:ahLst/>
            <a:cxnLst/>
            <a:rect r="r" b="b" t="t" l="l"/>
            <a:pathLst>
              <a:path h="9563173" w="15424472">
                <a:moveTo>
                  <a:pt x="0" y="0"/>
                </a:moveTo>
                <a:lnTo>
                  <a:pt x="15424473" y="0"/>
                </a:lnTo>
                <a:lnTo>
                  <a:pt x="15424473" y="9563173"/>
                </a:lnTo>
                <a:lnTo>
                  <a:pt x="0" y="9563173"/>
                </a:lnTo>
                <a:lnTo>
                  <a:pt x="0" y="0"/>
                </a:lnTo>
                <a:close/>
              </a:path>
            </a:pathLst>
          </a:custGeom>
          <a:blipFill>
            <a:blip r:embed="rId4"/>
            <a:stretch>
              <a:fillRect l="0" t="0" r="0" b="0"/>
            </a:stretch>
          </a:blipFill>
        </p:spPr>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E166"/>
        </a:solidFill>
      </p:bgPr>
    </p:bg>
    <p:spTree>
      <p:nvGrpSpPr>
        <p:cNvPr id="1" name=""/>
        <p:cNvGrpSpPr/>
        <p:nvPr/>
      </p:nvGrpSpPr>
      <p:grpSpPr>
        <a:xfrm>
          <a:off x="0" y="0"/>
          <a:ext cx="0" cy="0"/>
          <a:chOff x="0" y="0"/>
          <a:chExt cx="0" cy="0"/>
        </a:xfrm>
      </p:grpSpPr>
      <p:grpSp>
        <p:nvGrpSpPr>
          <p:cNvPr name="Group 2" id="2"/>
          <p:cNvGrpSpPr/>
          <p:nvPr/>
        </p:nvGrpSpPr>
        <p:grpSpPr>
          <a:xfrm rot="0">
            <a:off x="432078" y="328823"/>
            <a:ext cx="17335603" cy="9563173"/>
            <a:chOff x="0" y="0"/>
            <a:chExt cx="4565755" cy="2518696"/>
          </a:xfrm>
        </p:grpSpPr>
        <p:sp>
          <p:nvSpPr>
            <p:cNvPr name="Freeform 3" id="3"/>
            <p:cNvSpPr/>
            <p:nvPr/>
          </p:nvSpPr>
          <p:spPr>
            <a:xfrm flipH="false" flipV="false" rot="0">
              <a:off x="0" y="0"/>
              <a:ext cx="4565755" cy="2518696"/>
            </a:xfrm>
            <a:custGeom>
              <a:avLst/>
              <a:gdLst/>
              <a:ahLst/>
              <a:cxnLst/>
              <a:rect r="r" b="b" t="t" l="l"/>
              <a:pathLst>
                <a:path h="2518696" w="4565755">
                  <a:moveTo>
                    <a:pt x="8932" y="0"/>
                  </a:moveTo>
                  <a:lnTo>
                    <a:pt x="4556824" y="0"/>
                  </a:lnTo>
                  <a:cubicBezTo>
                    <a:pt x="4561756" y="0"/>
                    <a:pt x="4565755" y="3999"/>
                    <a:pt x="4565755" y="8932"/>
                  </a:cubicBezTo>
                  <a:lnTo>
                    <a:pt x="4565755" y="2509764"/>
                  </a:lnTo>
                  <a:cubicBezTo>
                    <a:pt x="4565755" y="2512133"/>
                    <a:pt x="4564814" y="2514405"/>
                    <a:pt x="4563139" y="2516080"/>
                  </a:cubicBezTo>
                  <a:cubicBezTo>
                    <a:pt x="4561464" y="2517755"/>
                    <a:pt x="4559193" y="2518696"/>
                    <a:pt x="4556824" y="2518696"/>
                  </a:cubicBezTo>
                  <a:lnTo>
                    <a:pt x="8932" y="2518696"/>
                  </a:lnTo>
                  <a:cubicBezTo>
                    <a:pt x="3999" y="2518696"/>
                    <a:pt x="0" y="2514697"/>
                    <a:pt x="0" y="2509764"/>
                  </a:cubicBezTo>
                  <a:lnTo>
                    <a:pt x="0" y="8932"/>
                  </a:lnTo>
                  <a:cubicBezTo>
                    <a:pt x="0" y="6563"/>
                    <a:pt x="941" y="4291"/>
                    <a:pt x="2616" y="2616"/>
                  </a:cubicBezTo>
                  <a:cubicBezTo>
                    <a:pt x="4291" y="941"/>
                    <a:pt x="6563" y="0"/>
                    <a:pt x="8932" y="0"/>
                  </a:cubicBezTo>
                  <a:close/>
                </a:path>
              </a:pathLst>
            </a:custGeom>
            <a:solidFill>
              <a:srgbClr val="FFFFFF"/>
            </a:solidFill>
          </p:spPr>
        </p:sp>
        <p:sp>
          <p:nvSpPr>
            <p:cNvPr name="TextBox 4" id="4"/>
            <p:cNvSpPr txBox="true"/>
            <p:nvPr/>
          </p:nvSpPr>
          <p:spPr>
            <a:xfrm>
              <a:off x="0" y="-152400"/>
              <a:ext cx="4565755" cy="2671096"/>
            </a:xfrm>
            <a:prstGeom prst="rect">
              <a:avLst/>
            </a:prstGeom>
          </p:spPr>
          <p:txBody>
            <a:bodyPr anchor="ctr" rtlCol="false" tIns="50800" lIns="50800" bIns="50800" rIns="50800"/>
            <a:lstStyle/>
            <a:p>
              <a:pPr algn="ctr">
                <a:lnSpc>
                  <a:spcPts val="4508"/>
                </a:lnSpc>
              </a:pPr>
            </a:p>
          </p:txBody>
        </p:sp>
      </p:grpSp>
      <p:sp>
        <p:nvSpPr>
          <p:cNvPr name="Freeform 5" id="5"/>
          <p:cNvSpPr/>
          <p:nvPr/>
        </p:nvSpPr>
        <p:spPr>
          <a:xfrm flipH="false" flipV="false" rot="-7500936">
            <a:off x="16336585" y="-495826"/>
            <a:ext cx="2862192" cy="2017845"/>
          </a:xfrm>
          <a:custGeom>
            <a:avLst/>
            <a:gdLst/>
            <a:ahLst/>
            <a:cxnLst/>
            <a:rect r="r" b="b" t="t" l="l"/>
            <a:pathLst>
              <a:path h="2017845" w="2862192">
                <a:moveTo>
                  <a:pt x="0" y="0"/>
                </a:moveTo>
                <a:lnTo>
                  <a:pt x="2862192" y="0"/>
                </a:lnTo>
                <a:lnTo>
                  <a:pt x="2862192" y="2017845"/>
                </a:lnTo>
                <a:lnTo>
                  <a:pt x="0" y="20178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500936">
            <a:off x="489079" y="9408365"/>
            <a:ext cx="4207458" cy="2966258"/>
          </a:xfrm>
          <a:custGeom>
            <a:avLst/>
            <a:gdLst/>
            <a:ahLst/>
            <a:cxnLst/>
            <a:rect r="r" b="b" t="t" l="l"/>
            <a:pathLst>
              <a:path h="2966258" w="4207458">
                <a:moveTo>
                  <a:pt x="0" y="0"/>
                </a:moveTo>
                <a:lnTo>
                  <a:pt x="4207459" y="0"/>
                </a:lnTo>
                <a:lnTo>
                  <a:pt x="4207459" y="2966258"/>
                </a:lnTo>
                <a:lnTo>
                  <a:pt x="0" y="29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828927" y="328823"/>
            <a:ext cx="14630146" cy="9563173"/>
          </a:xfrm>
          <a:custGeom>
            <a:avLst/>
            <a:gdLst/>
            <a:ahLst/>
            <a:cxnLst/>
            <a:rect r="r" b="b" t="t" l="l"/>
            <a:pathLst>
              <a:path h="9563173" w="14630146">
                <a:moveTo>
                  <a:pt x="0" y="0"/>
                </a:moveTo>
                <a:lnTo>
                  <a:pt x="14630146" y="0"/>
                </a:lnTo>
                <a:lnTo>
                  <a:pt x="14630146" y="9563173"/>
                </a:lnTo>
                <a:lnTo>
                  <a:pt x="0" y="9563173"/>
                </a:lnTo>
                <a:lnTo>
                  <a:pt x="0" y="0"/>
                </a:lnTo>
                <a:close/>
              </a:path>
            </a:pathLst>
          </a:custGeom>
          <a:blipFill>
            <a:blip r:embed="rId4"/>
            <a:stretch>
              <a:fillRect l="0" t="0" r="-33376" b="-492"/>
            </a:stretch>
          </a:blipFill>
        </p:spPr>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E166"/>
        </a:solidFill>
      </p:bgPr>
    </p:bg>
    <p:spTree>
      <p:nvGrpSpPr>
        <p:cNvPr id="1" name=""/>
        <p:cNvGrpSpPr/>
        <p:nvPr/>
      </p:nvGrpSpPr>
      <p:grpSpPr>
        <a:xfrm>
          <a:off x="0" y="0"/>
          <a:ext cx="0" cy="0"/>
          <a:chOff x="0" y="0"/>
          <a:chExt cx="0" cy="0"/>
        </a:xfrm>
      </p:grpSpPr>
      <p:grpSp>
        <p:nvGrpSpPr>
          <p:cNvPr name="Group 2" id="2"/>
          <p:cNvGrpSpPr/>
          <p:nvPr/>
        </p:nvGrpSpPr>
        <p:grpSpPr>
          <a:xfrm rot="0">
            <a:off x="432078" y="328823"/>
            <a:ext cx="17335603" cy="9563173"/>
            <a:chOff x="0" y="0"/>
            <a:chExt cx="4565755" cy="2518696"/>
          </a:xfrm>
        </p:grpSpPr>
        <p:sp>
          <p:nvSpPr>
            <p:cNvPr name="Freeform 3" id="3"/>
            <p:cNvSpPr/>
            <p:nvPr/>
          </p:nvSpPr>
          <p:spPr>
            <a:xfrm flipH="false" flipV="false" rot="0">
              <a:off x="0" y="0"/>
              <a:ext cx="4565755" cy="2518696"/>
            </a:xfrm>
            <a:custGeom>
              <a:avLst/>
              <a:gdLst/>
              <a:ahLst/>
              <a:cxnLst/>
              <a:rect r="r" b="b" t="t" l="l"/>
              <a:pathLst>
                <a:path h="2518696" w="4565755">
                  <a:moveTo>
                    <a:pt x="8932" y="0"/>
                  </a:moveTo>
                  <a:lnTo>
                    <a:pt x="4556824" y="0"/>
                  </a:lnTo>
                  <a:cubicBezTo>
                    <a:pt x="4561756" y="0"/>
                    <a:pt x="4565755" y="3999"/>
                    <a:pt x="4565755" y="8932"/>
                  </a:cubicBezTo>
                  <a:lnTo>
                    <a:pt x="4565755" y="2509764"/>
                  </a:lnTo>
                  <a:cubicBezTo>
                    <a:pt x="4565755" y="2512133"/>
                    <a:pt x="4564814" y="2514405"/>
                    <a:pt x="4563139" y="2516080"/>
                  </a:cubicBezTo>
                  <a:cubicBezTo>
                    <a:pt x="4561464" y="2517755"/>
                    <a:pt x="4559193" y="2518696"/>
                    <a:pt x="4556824" y="2518696"/>
                  </a:cubicBezTo>
                  <a:lnTo>
                    <a:pt x="8932" y="2518696"/>
                  </a:lnTo>
                  <a:cubicBezTo>
                    <a:pt x="3999" y="2518696"/>
                    <a:pt x="0" y="2514697"/>
                    <a:pt x="0" y="2509764"/>
                  </a:cubicBezTo>
                  <a:lnTo>
                    <a:pt x="0" y="8932"/>
                  </a:lnTo>
                  <a:cubicBezTo>
                    <a:pt x="0" y="6563"/>
                    <a:pt x="941" y="4291"/>
                    <a:pt x="2616" y="2616"/>
                  </a:cubicBezTo>
                  <a:cubicBezTo>
                    <a:pt x="4291" y="941"/>
                    <a:pt x="6563" y="0"/>
                    <a:pt x="8932" y="0"/>
                  </a:cubicBezTo>
                  <a:close/>
                </a:path>
              </a:pathLst>
            </a:custGeom>
            <a:solidFill>
              <a:srgbClr val="FFFFFF"/>
            </a:solidFill>
          </p:spPr>
        </p:sp>
        <p:sp>
          <p:nvSpPr>
            <p:cNvPr name="TextBox 4" id="4"/>
            <p:cNvSpPr txBox="true"/>
            <p:nvPr/>
          </p:nvSpPr>
          <p:spPr>
            <a:xfrm>
              <a:off x="0" y="-152400"/>
              <a:ext cx="4565755" cy="2671096"/>
            </a:xfrm>
            <a:prstGeom prst="rect">
              <a:avLst/>
            </a:prstGeom>
          </p:spPr>
          <p:txBody>
            <a:bodyPr anchor="ctr" rtlCol="false" tIns="50800" lIns="50800" bIns="50800" rIns="50800"/>
            <a:lstStyle/>
            <a:p>
              <a:pPr algn="ctr">
                <a:lnSpc>
                  <a:spcPts val="4508"/>
                </a:lnSpc>
              </a:pPr>
            </a:p>
          </p:txBody>
        </p:sp>
      </p:grpSp>
      <p:sp>
        <p:nvSpPr>
          <p:cNvPr name="Freeform 5" id="5"/>
          <p:cNvSpPr/>
          <p:nvPr/>
        </p:nvSpPr>
        <p:spPr>
          <a:xfrm flipH="false" flipV="false" rot="-7500936">
            <a:off x="16336585" y="-495826"/>
            <a:ext cx="2862192" cy="2017845"/>
          </a:xfrm>
          <a:custGeom>
            <a:avLst/>
            <a:gdLst/>
            <a:ahLst/>
            <a:cxnLst/>
            <a:rect r="r" b="b" t="t" l="l"/>
            <a:pathLst>
              <a:path h="2017845" w="2862192">
                <a:moveTo>
                  <a:pt x="0" y="0"/>
                </a:moveTo>
                <a:lnTo>
                  <a:pt x="2862192" y="0"/>
                </a:lnTo>
                <a:lnTo>
                  <a:pt x="2862192" y="2017845"/>
                </a:lnTo>
                <a:lnTo>
                  <a:pt x="0" y="20178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7500936">
            <a:off x="489079" y="9408365"/>
            <a:ext cx="4207458" cy="2966258"/>
          </a:xfrm>
          <a:custGeom>
            <a:avLst/>
            <a:gdLst/>
            <a:ahLst/>
            <a:cxnLst/>
            <a:rect r="r" b="b" t="t" l="l"/>
            <a:pathLst>
              <a:path h="2966258" w="4207458">
                <a:moveTo>
                  <a:pt x="0" y="0"/>
                </a:moveTo>
                <a:lnTo>
                  <a:pt x="4207459" y="0"/>
                </a:lnTo>
                <a:lnTo>
                  <a:pt x="4207459" y="2966258"/>
                </a:lnTo>
                <a:lnTo>
                  <a:pt x="0" y="2966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5476418" y="328823"/>
            <a:ext cx="7284751" cy="9563173"/>
          </a:xfrm>
          <a:custGeom>
            <a:avLst/>
            <a:gdLst/>
            <a:ahLst/>
            <a:cxnLst/>
            <a:rect r="r" b="b" t="t" l="l"/>
            <a:pathLst>
              <a:path h="9563173" w="7284751">
                <a:moveTo>
                  <a:pt x="0" y="0"/>
                </a:moveTo>
                <a:lnTo>
                  <a:pt x="7284751" y="0"/>
                </a:lnTo>
                <a:lnTo>
                  <a:pt x="7284751" y="9563173"/>
                </a:lnTo>
                <a:lnTo>
                  <a:pt x="0" y="9563173"/>
                </a:lnTo>
                <a:lnTo>
                  <a:pt x="0" y="0"/>
                </a:lnTo>
                <a:close/>
              </a:path>
            </a:pathLst>
          </a:custGeom>
          <a:blipFill>
            <a:blip r:embed="rId4"/>
            <a:stretch>
              <a:fillRect l="0" t="0" r="0" b="0"/>
            </a:stretch>
          </a:blipFill>
        </p:spPr>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877289">
            <a:off x="5405819" y="-1391783"/>
            <a:ext cx="14808856" cy="5331188"/>
          </a:xfrm>
          <a:custGeom>
            <a:avLst/>
            <a:gdLst/>
            <a:ahLst/>
            <a:cxnLst/>
            <a:rect r="r" b="b" t="t" l="l"/>
            <a:pathLst>
              <a:path h="5331188" w="14808856">
                <a:moveTo>
                  <a:pt x="14808856" y="5331188"/>
                </a:moveTo>
                <a:lnTo>
                  <a:pt x="0" y="5331188"/>
                </a:lnTo>
                <a:lnTo>
                  <a:pt x="0" y="0"/>
                </a:lnTo>
                <a:lnTo>
                  <a:pt x="14808856" y="0"/>
                </a:lnTo>
                <a:lnTo>
                  <a:pt x="14808856" y="5331188"/>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751270">
            <a:off x="-3361789" y="7578901"/>
            <a:ext cx="10630837" cy="3827101"/>
          </a:xfrm>
          <a:custGeom>
            <a:avLst/>
            <a:gdLst/>
            <a:ahLst/>
            <a:cxnLst/>
            <a:rect r="r" b="b" t="t" l="l"/>
            <a:pathLst>
              <a:path h="3827101" w="10630837">
                <a:moveTo>
                  <a:pt x="0" y="0"/>
                </a:moveTo>
                <a:lnTo>
                  <a:pt x="10630837" y="0"/>
                </a:lnTo>
                <a:lnTo>
                  <a:pt x="10630837" y="3827102"/>
                </a:lnTo>
                <a:lnTo>
                  <a:pt x="0" y="38271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10676830">
            <a:off x="11346233" y="8450064"/>
            <a:ext cx="4329861" cy="3052552"/>
          </a:xfrm>
          <a:custGeom>
            <a:avLst/>
            <a:gdLst/>
            <a:ahLst/>
            <a:cxnLst/>
            <a:rect r="r" b="b" t="t" l="l"/>
            <a:pathLst>
              <a:path h="3052552" w="4329861">
                <a:moveTo>
                  <a:pt x="0" y="0"/>
                </a:moveTo>
                <a:lnTo>
                  <a:pt x="4329862" y="0"/>
                </a:lnTo>
                <a:lnTo>
                  <a:pt x="4329862" y="3052552"/>
                </a:lnTo>
                <a:lnTo>
                  <a:pt x="0" y="30525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650226" y="-1832867"/>
            <a:ext cx="7300452" cy="4114800"/>
          </a:xfrm>
          <a:custGeom>
            <a:avLst/>
            <a:gdLst/>
            <a:ahLst/>
            <a:cxnLst/>
            <a:rect r="r" b="b" t="t" l="l"/>
            <a:pathLst>
              <a:path h="4114800" w="7300452">
                <a:moveTo>
                  <a:pt x="0" y="0"/>
                </a:moveTo>
                <a:lnTo>
                  <a:pt x="7300452" y="0"/>
                </a:lnTo>
                <a:lnTo>
                  <a:pt x="7300452"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560094">
            <a:off x="15284066" y="8124513"/>
            <a:ext cx="4329861" cy="3052552"/>
          </a:xfrm>
          <a:custGeom>
            <a:avLst/>
            <a:gdLst/>
            <a:ahLst/>
            <a:cxnLst/>
            <a:rect r="r" b="b" t="t" l="l"/>
            <a:pathLst>
              <a:path h="3052552" w="4329861">
                <a:moveTo>
                  <a:pt x="0" y="0"/>
                </a:moveTo>
                <a:lnTo>
                  <a:pt x="4329862" y="0"/>
                </a:lnTo>
                <a:lnTo>
                  <a:pt x="4329862" y="3052552"/>
                </a:lnTo>
                <a:lnTo>
                  <a:pt x="0" y="30525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716583" y="577086"/>
            <a:ext cx="1464828" cy="1234118"/>
          </a:xfrm>
          <a:custGeom>
            <a:avLst/>
            <a:gdLst/>
            <a:ahLst/>
            <a:cxnLst/>
            <a:rect r="r" b="b" t="t" l="l"/>
            <a:pathLst>
              <a:path h="1234118" w="1464828">
                <a:moveTo>
                  <a:pt x="0" y="0"/>
                </a:moveTo>
                <a:lnTo>
                  <a:pt x="1464828" y="0"/>
                </a:lnTo>
                <a:lnTo>
                  <a:pt x="1464828" y="1234117"/>
                </a:lnTo>
                <a:lnTo>
                  <a:pt x="0" y="12341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028700" y="1811203"/>
            <a:ext cx="2746387" cy="6125423"/>
          </a:xfrm>
          <a:custGeom>
            <a:avLst/>
            <a:gdLst/>
            <a:ahLst/>
            <a:cxnLst/>
            <a:rect r="r" b="b" t="t" l="l"/>
            <a:pathLst>
              <a:path h="6125423" w="2746387">
                <a:moveTo>
                  <a:pt x="0" y="0"/>
                </a:moveTo>
                <a:lnTo>
                  <a:pt x="2746387" y="0"/>
                </a:lnTo>
                <a:lnTo>
                  <a:pt x="2746387" y="6125423"/>
                </a:lnTo>
                <a:lnTo>
                  <a:pt x="0" y="6125423"/>
                </a:lnTo>
                <a:lnTo>
                  <a:pt x="0" y="0"/>
                </a:lnTo>
                <a:close/>
              </a:path>
            </a:pathLst>
          </a:custGeom>
          <a:blipFill>
            <a:blip r:embed="rId10"/>
            <a:stretch>
              <a:fillRect l="0" t="0" r="-2875" b="0"/>
            </a:stretch>
          </a:blipFill>
          <a:ln w="38100" cap="sq">
            <a:solidFill>
              <a:srgbClr val="000000"/>
            </a:solidFill>
            <a:prstDash val="solid"/>
            <a:miter/>
          </a:ln>
        </p:spPr>
      </p:sp>
      <p:sp>
        <p:nvSpPr>
          <p:cNvPr name="Freeform 9" id="9"/>
          <p:cNvSpPr/>
          <p:nvPr/>
        </p:nvSpPr>
        <p:spPr>
          <a:xfrm flipH="false" flipV="false" rot="0">
            <a:off x="13934661" y="1535815"/>
            <a:ext cx="2980928" cy="6400811"/>
          </a:xfrm>
          <a:custGeom>
            <a:avLst/>
            <a:gdLst/>
            <a:ahLst/>
            <a:cxnLst/>
            <a:rect r="r" b="b" t="t" l="l"/>
            <a:pathLst>
              <a:path h="6400811" w="2980928">
                <a:moveTo>
                  <a:pt x="0" y="0"/>
                </a:moveTo>
                <a:lnTo>
                  <a:pt x="2980928" y="0"/>
                </a:lnTo>
                <a:lnTo>
                  <a:pt x="2980928" y="6400811"/>
                </a:lnTo>
                <a:lnTo>
                  <a:pt x="0" y="6400811"/>
                </a:lnTo>
                <a:lnTo>
                  <a:pt x="0" y="0"/>
                </a:lnTo>
                <a:close/>
              </a:path>
            </a:pathLst>
          </a:custGeom>
          <a:blipFill>
            <a:blip r:embed="rId11"/>
            <a:stretch>
              <a:fillRect l="0" t="-483" r="0" b="-483"/>
            </a:stretch>
          </a:blipFill>
          <a:ln w="38100" cap="sq">
            <a:solidFill>
              <a:srgbClr val="000000"/>
            </a:solidFill>
            <a:prstDash val="solid"/>
            <a:miter/>
          </a:ln>
        </p:spPr>
      </p:sp>
      <p:sp>
        <p:nvSpPr>
          <p:cNvPr name="Freeform 10" id="10"/>
          <p:cNvSpPr/>
          <p:nvPr/>
        </p:nvSpPr>
        <p:spPr>
          <a:xfrm flipH="false" flipV="false" rot="0">
            <a:off x="5509459" y="3378240"/>
            <a:ext cx="6850563" cy="6187577"/>
          </a:xfrm>
          <a:custGeom>
            <a:avLst/>
            <a:gdLst/>
            <a:ahLst/>
            <a:cxnLst/>
            <a:rect r="r" b="b" t="t" l="l"/>
            <a:pathLst>
              <a:path h="6187577" w="6850563">
                <a:moveTo>
                  <a:pt x="0" y="0"/>
                </a:moveTo>
                <a:lnTo>
                  <a:pt x="6850563" y="0"/>
                </a:lnTo>
                <a:lnTo>
                  <a:pt x="6850563" y="6187577"/>
                </a:lnTo>
                <a:lnTo>
                  <a:pt x="0" y="6187577"/>
                </a:lnTo>
                <a:lnTo>
                  <a:pt x="0" y="0"/>
                </a:lnTo>
                <a:close/>
              </a:path>
            </a:pathLst>
          </a:custGeom>
          <a:blipFill>
            <a:blip r:embed="rId12"/>
            <a:stretch>
              <a:fillRect l="0" t="-140" r="-2346" b="-140"/>
            </a:stretch>
          </a:blipFill>
        </p:spPr>
      </p:sp>
      <p:sp>
        <p:nvSpPr>
          <p:cNvPr name="TextBox 11" id="11"/>
          <p:cNvSpPr txBox="true"/>
          <p:nvPr/>
        </p:nvSpPr>
        <p:spPr>
          <a:xfrm rot="0">
            <a:off x="6249932" y="100708"/>
            <a:ext cx="5788135" cy="1094349"/>
          </a:xfrm>
          <a:prstGeom prst="rect">
            <a:avLst/>
          </a:prstGeom>
        </p:spPr>
        <p:txBody>
          <a:bodyPr anchor="t" rtlCol="false" tIns="0" lIns="0" bIns="0" rIns="0">
            <a:spAutoFit/>
          </a:bodyPr>
          <a:lstStyle/>
          <a:p>
            <a:pPr algn="l" marL="0" indent="0" lvl="0">
              <a:lnSpc>
                <a:spcPts val="8981"/>
              </a:lnSpc>
              <a:spcBef>
                <a:spcPct val="0"/>
              </a:spcBef>
            </a:pPr>
            <a:r>
              <a:rPr lang="en-US" b="true" sz="6415">
                <a:solidFill>
                  <a:srgbClr val="000000"/>
                </a:solidFill>
                <a:latin typeface="Barlow Bold"/>
                <a:ea typeface="Barlow Bold"/>
                <a:cs typeface="Barlow Bold"/>
                <a:sym typeface="Barlow Bold"/>
              </a:rPr>
              <a:t>Mockup Inicial</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DAG2TKqyGEo</dc:identifier>
  <dcterms:modified xsi:type="dcterms:W3CDTF">2011-08-01T06:04:30Z</dcterms:modified>
  <cp:revision>1</cp:revision>
  <dc:title>AVANCES PROYECTO APP MYGOALFINANCE</dc:title>
</cp:coreProperties>
</file>