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1" r:id="rId4"/>
    <p:sldId id="258" r:id="rId5"/>
    <p:sldId id="259" r:id="rId6"/>
    <p:sldId id="264" r:id="rId7"/>
    <p:sldId id="260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D22DC-67ED-4D35-B8C6-2E84197E1C86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1CB8D-45B8-4294-81B0-3A1EA478BA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738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9DF8-D5F7-4938-A4C2-632FC8DC99B4}" type="datetime1">
              <a:rPr lang="es-CL" smtClean="0"/>
              <a:t>23-06-2021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C1E5-934C-44A9-B46F-D59DFF8110CE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18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6408-F5ED-41E0-B740-996382D9FA7E}" type="datetime1">
              <a:rPr lang="es-CL" smtClean="0"/>
              <a:t>23-06-2021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C1E5-934C-44A9-B46F-D59DFF8110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75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E6B4-EE67-49F0-922F-F228CD06F38A}" type="datetime1">
              <a:rPr lang="es-CL" smtClean="0"/>
              <a:t>23-06-2021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C1E5-934C-44A9-B46F-D59DFF8110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254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0FA7-E3AB-43C2-9188-ECE2948347A2}" type="datetime1">
              <a:rPr lang="es-CL" smtClean="0"/>
              <a:t>23-06-2021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C1E5-934C-44A9-B46F-D59DFF8110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863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B6A1-7D5F-47DA-94E0-ED628545272E}" type="datetime1">
              <a:rPr lang="es-CL" smtClean="0"/>
              <a:t>23-06-2021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C1E5-934C-44A9-B46F-D59DFF8110CE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3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53EC-CF4E-49F9-8419-AC83F0466D8F}" type="datetime1">
              <a:rPr lang="es-CL" smtClean="0"/>
              <a:t>23-06-2021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C1E5-934C-44A9-B46F-D59DFF8110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151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C29B-2783-43DA-BB18-61314940DF9F}" type="datetime1">
              <a:rPr lang="es-CL" smtClean="0"/>
              <a:t>23-06-2021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C1E5-934C-44A9-B46F-D59DFF8110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29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8FDC-A381-4F53-9E6F-878A14671686}" type="datetime1">
              <a:rPr lang="es-CL" smtClean="0"/>
              <a:t>23-06-2021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C1E5-934C-44A9-B46F-D59DFF8110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51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0B72-2F56-4FD4-A034-B12AB7AD85FB}" type="datetime1">
              <a:rPr lang="es-CL" smtClean="0"/>
              <a:t>23-06-2021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C1E5-934C-44A9-B46F-D59DFF8110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023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B270C9-A7A3-4349-96D1-497DC72E6B19}" type="datetime1">
              <a:rPr lang="es-CL" smtClean="0"/>
              <a:t>23-06-2021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B7C1E5-934C-44A9-B46F-D59DFF8110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78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4B7-383E-476B-B842-BA9EDC2E9CB0}" type="datetime1">
              <a:rPr lang="es-CL" smtClean="0"/>
              <a:t>23-06-2021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C1E5-934C-44A9-B46F-D59DFF8110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928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49FC5F-8CCB-4E9C-8D02-97A89E6FB272}" type="datetime1">
              <a:rPr lang="es-CL" smtClean="0"/>
              <a:t>23-06-2021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B7C1E5-934C-44A9-B46F-D59DFF8110CE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77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B8FE82-8FAD-423D-9CBB-E297D989A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s-CL" dirty="0"/>
              <a:t>Actividad sumativa 2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30EE7D-B57C-47BE-9127-C64CCA208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s-CL" dirty="0"/>
              <a:t>Lucas Orozco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279E0A-C85B-4F3A-B16E-38447F14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C1E5-934C-44A9-B46F-D59DFF8110CE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324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392E6-4ADE-4C13-A9C6-7E669860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Sprint </a:t>
            </a:r>
            <a:r>
              <a:rPr lang="es-CL" dirty="0" err="1"/>
              <a:t>Retrospective</a:t>
            </a:r>
            <a:r>
              <a:rPr lang="es-CL" dirty="0"/>
              <a:t> (2/2)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E00FFC-E29E-4266-9F55-07FB63A5B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 mejorar: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Mejora de prácticas de código limpio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Usar de mejor forma los beneficios que ofrece Angular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Mejorar manejo de Angular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Optimizar mejor el tiempo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720C4-1716-47D8-9CD2-111A1620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C1E5-934C-44A9-B46F-D59DFF8110CE}" type="slidenum">
              <a:rPr lang="es-CL" smtClean="0"/>
              <a:t>10</a:t>
            </a:fld>
            <a:endParaRPr lang="es-CL"/>
          </a:p>
        </p:txBody>
      </p:sp>
      <p:pic>
        <p:nvPicPr>
          <p:cNvPr id="6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698A84A-E263-4205-BB48-8F913C789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69" y="2881846"/>
            <a:ext cx="3282593" cy="328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1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9F6E0-B497-4262-9FEF-54FF373F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1175AC-E897-47FB-ABC0-6D7B66DA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 solicita construir un sitio web para una Tienda Virtual, utilizando Angular.</a:t>
            </a:r>
          </a:p>
          <a:p>
            <a:endParaRPr lang="es-C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s-CL" dirty="0"/>
              <a:t>Se solicita que la aplicación pueda agregar productos a la orden de compra</a:t>
            </a:r>
          </a:p>
          <a:p>
            <a:pPr marL="201168" lvl="1" indent="0">
              <a:buNone/>
            </a:pPr>
            <a:endParaRPr lang="es-C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s-CL" dirty="0"/>
              <a:t>Se solicita que la aplicación permita listar, agregar, actualizar y eliminar productos a la vez mostrar por pantalla los resultados</a:t>
            </a:r>
          </a:p>
          <a:p>
            <a:pPr marL="201168" lvl="1" indent="0">
              <a:buNone/>
            </a:pPr>
            <a:endParaRPr lang="es-C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s-CL" dirty="0"/>
              <a:t>Se solicita que la aplicación muestre la compra de un producto  indicando su nombre, precio ,cantidad y descripción, incluyendo la aplicación de IVA al total a pagar.</a:t>
            </a:r>
          </a:p>
        </p:txBody>
      </p:sp>
      <p:pic>
        <p:nvPicPr>
          <p:cNvPr id="5" name="Imagen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3B70B78C-5870-465B-9B43-800B34C52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573" y="4582274"/>
            <a:ext cx="1530103" cy="1530103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3FCB05-7028-4D2A-8656-820ED54E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C1E5-934C-44A9-B46F-D59DFF8110CE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415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E0DC3-9586-4185-B003-232E57F5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Roles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D6B3354-CE74-4B1B-B0EE-2246843C5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307829"/>
              </p:ext>
            </p:extLst>
          </p:nvPr>
        </p:nvGraphicFramePr>
        <p:xfrm>
          <a:off x="1097280" y="2175035"/>
          <a:ext cx="4759308" cy="1801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654">
                  <a:extLst>
                    <a:ext uri="{9D8B030D-6E8A-4147-A177-3AD203B41FA5}">
                      <a16:colId xmlns:a16="http://schemas.microsoft.com/office/drawing/2014/main" val="2969104753"/>
                    </a:ext>
                  </a:extLst>
                </a:gridCol>
                <a:gridCol w="2379654">
                  <a:extLst>
                    <a:ext uri="{9D8B030D-6E8A-4147-A177-3AD203B41FA5}">
                      <a16:colId xmlns:a16="http://schemas.microsoft.com/office/drawing/2014/main" val="651786274"/>
                    </a:ext>
                  </a:extLst>
                </a:gridCol>
              </a:tblGrid>
              <a:tr h="450266">
                <a:tc>
                  <a:txBody>
                    <a:bodyPr/>
                    <a:lstStyle/>
                    <a:p>
                      <a:r>
                        <a:rPr lang="es-CL"/>
                        <a:t>Roles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Encargado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70764"/>
                  </a:ext>
                </a:extLst>
              </a:tr>
              <a:tr h="450266">
                <a:tc>
                  <a:txBody>
                    <a:bodyPr/>
                    <a:lstStyle/>
                    <a:p>
                      <a:r>
                        <a:rPr lang="es-CL"/>
                        <a:t>Scrum Master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Lucas Orozco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857511"/>
                  </a:ext>
                </a:extLst>
              </a:tr>
              <a:tr h="450266">
                <a:tc>
                  <a:txBody>
                    <a:bodyPr/>
                    <a:lstStyle/>
                    <a:p>
                      <a:r>
                        <a:rPr lang="es-CL"/>
                        <a:t>Product Owner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Cristian Inzulza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806316"/>
                  </a:ext>
                </a:extLst>
              </a:tr>
              <a:tr h="450266">
                <a:tc>
                  <a:txBody>
                    <a:bodyPr/>
                    <a:lstStyle/>
                    <a:p>
                      <a:r>
                        <a:rPr lang="es-CL"/>
                        <a:t>Scrum Team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Lucas Orozco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9833"/>
                  </a:ext>
                </a:extLst>
              </a:tr>
            </a:tbl>
          </a:graphicData>
        </a:graphic>
      </p:graphicFrame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877336EE-8B6D-4917-8043-F6D5E8E5E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420" y="3438764"/>
            <a:ext cx="2200260" cy="2200260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7B2B1C-4350-44F5-9839-3FBFB71E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C1E5-934C-44A9-B46F-D59DFF8110CE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702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76E76-DF7E-417F-92BB-98410E6D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Product</a:t>
            </a:r>
            <a:r>
              <a:rPr lang="es-CL" dirty="0"/>
              <a:t> backlog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A1D4CEA2-B4FA-4FA7-B22B-AF101FD9E2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945030"/>
              </p:ext>
            </p:extLst>
          </p:nvPr>
        </p:nvGraphicFramePr>
        <p:xfrm>
          <a:off x="1096963" y="1846261"/>
          <a:ext cx="5817545" cy="307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7545">
                  <a:extLst>
                    <a:ext uri="{9D8B030D-6E8A-4147-A177-3AD203B41FA5}">
                      <a16:colId xmlns:a16="http://schemas.microsoft.com/office/drawing/2014/main" val="219233960"/>
                    </a:ext>
                  </a:extLst>
                </a:gridCol>
              </a:tblGrid>
              <a:tr h="512510">
                <a:tc>
                  <a:txBody>
                    <a:bodyPr/>
                    <a:lstStyle/>
                    <a:p>
                      <a:r>
                        <a:rPr lang="es-CL" dirty="0" err="1"/>
                        <a:t>Product</a:t>
                      </a:r>
                      <a:r>
                        <a:rPr lang="es-CL" dirty="0"/>
                        <a:t> Backlog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132349"/>
                  </a:ext>
                </a:extLst>
              </a:tr>
              <a:tr h="512510">
                <a:tc>
                  <a:txBody>
                    <a:bodyPr/>
                    <a:lstStyle/>
                    <a:p>
                      <a:r>
                        <a:rPr lang="es-CL" dirty="0"/>
                        <a:t>Construir proyecto web Angular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589712"/>
                  </a:ext>
                </a:extLst>
              </a:tr>
              <a:tr h="512510">
                <a:tc>
                  <a:txBody>
                    <a:bodyPr/>
                    <a:lstStyle/>
                    <a:p>
                      <a:r>
                        <a:rPr lang="es-CL" dirty="0"/>
                        <a:t>Listar y agregar productos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01107"/>
                  </a:ext>
                </a:extLst>
              </a:tr>
              <a:tr h="512510">
                <a:tc>
                  <a:txBody>
                    <a:bodyPr/>
                    <a:lstStyle/>
                    <a:p>
                      <a:r>
                        <a:rPr lang="es-CL" dirty="0"/>
                        <a:t>Eliminar producto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807479"/>
                  </a:ext>
                </a:extLst>
              </a:tr>
              <a:tr h="512510">
                <a:tc>
                  <a:txBody>
                    <a:bodyPr/>
                    <a:lstStyle/>
                    <a:p>
                      <a:r>
                        <a:rPr lang="es-CL" dirty="0"/>
                        <a:t>Función pago con aplicación de 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96686"/>
                  </a:ext>
                </a:extLst>
              </a:tr>
              <a:tr h="512510">
                <a:tc>
                  <a:txBody>
                    <a:bodyPr/>
                    <a:lstStyle/>
                    <a:p>
                      <a:r>
                        <a:rPr lang="es-CL" dirty="0"/>
                        <a:t>Crear repositorio </a:t>
                      </a:r>
                      <a:r>
                        <a:rPr lang="es-CL" dirty="0" err="1"/>
                        <a:t>Github</a:t>
                      </a:r>
                      <a:r>
                        <a:rPr lang="es-CL" dirty="0"/>
                        <a:t> del proyecto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56086"/>
                  </a:ext>
                </a:extLst>
              </a:tr>
            </a:tbl>
          </a:graphicData>
        </a:graphic>
      </p:graphicFrame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4BF0F7CC-ADCB-4E1F-AB14-4575F02A4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867" y="3898907"/>
            <a:ext cx="2225041" cy="2225041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B3C306-8B06-4A75-B719-D1ED9C64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C1E5-934C-44A9-B46F-D59DFF8110CE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105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F2B0C-10FD-4F30-A41A-136A3149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Historias de usuario (1/2)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14BA1289-3DB5-4442-9F17-735DDC5ABE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243396"/>
              </p:ext>
            </p:extLst>
          </p:nvPr>
        </p:nvGraphicFramePr>
        <p:xfrm>
          <a:off x="1096963" y="1846263"/>
          <a:ext cx="10058401" cy="359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609">
                  <a:extLst>
                    <a:ext uri="{9D8B030D-6E8A-4147-A177-3AD203B41FA5}">
                      <a16:colId xmlns:a16="http://schemas.microsoft.com/office/drawing/2014/main" val="1341603367"/>
                    </a:ext>
                  </a:extLst>
                </a:gridCol>
                <a:gridCol w="7921792">
                  <a:extLst>
                    <a:ext uri="{9D8B030D-6E8A-4147-A177-3AD203B41FA5}">
                      <a16:colId xmlns:a16="http://schemas.microsoft.com/office/drawing/2014/main" val="2525947048"/>
                    </a:ext>
                  </a:extLst>
                </a:gridCol>
              </a:tblGrid>
              <a:tr h="449880">
                <a:tc>
                  <a:txBody>
                    <a:bodyPr/>
                    <a:lstStyle/>
                    <a:p>
                      <a:r>
                        <a:rPr lang="es-CL" dirty="0"/>
                        <a:t>Id Historia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62920"/>
                  </a:ext>
                </a:extLst>
              </a:tr>
              <a:tr h="787290">
                <a:tc>
                  <a:txBody>
                    <a:bodyPr/>
                    <a:lstStyle/>
                    <a:p>
                      <a:r>
                        <a:rPr lang="es-CL" dirty="0"/>
                        <a:t>01. Proyecto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Yo como Tienda necesito una página web funcional para realizar la orden de compra de mis productos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473680"/>
                  </a:ext>
                </a:extLst>
              </a:tr>
              <a:tr h="787290">
                <a:tc>
                  <a:txBody>
                    <a:bodyPr/>
                    <a:lstStyle/>
                    <a:p>
                      <a:r>
                        <a:rPr lang="es-CL" dirty="0"/>
                        <a:t>02. Agregar 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Yo como cliente necesito poder agregar productos a mi orden de compra para efectivamente realizar la compra de productos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370428"/>
                  </a:ext>
                </a:extLst>
              </a:tr>
              <a:tr h="787290">
                <a:tc>
                  <a:txBody>
                    <a:bodyPr/>
                    <a:lstStyle/>
                    <a:p>
                      <a:r>
                        <a:rPr lang="es-CL" dirty="0"/>
                        <a:t>03. Listar 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Yo como cliente necesito listar mis productos para tener mayor conciencia de que estoy comprando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69721"/>
                  </a:ext>
                </a:extLst>
              </a:tr>
              <a:tr h="787290">
                <a:tc>
                  <a:txBody>
                    <a:bodyPr/>
                    <a:lstStyle/>
                    <a:p>
                      <a:r>
                        <a:rPr lang="es-CL" dirty="0"/>
                        <a:t>04. Eliminar 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Yo como cliente necesito poder eliminar algún producto para evitar problemas en caso de ingresar un producto por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635581"/>
                  </a:ext>
                </a:extLst>
              </a:tr>
            </a:tbl>
          </a:graphicData>
        </a:graphic>
      </p:graphicFrame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099A84-3295-409E-9926-321C1053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C1E5-934C-44A9-B46F-D59DFF8110CE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416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50D7D-F90D-439E-8AE2-D4356E5C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Historias de usuario (2/2)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02BA410-40C1-45F1-9502-252F017788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421146"/>
              </p:ext>
            </p:extLst>
          </p:nvPr>
        </p:nvGraphicFramePr>
        <p:xfrm>
          <a:off x="1096963" y="1846263"/>
          <a:ext cx="10058400" cy="3075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235">
                  <a:extLst>
                    <a:ext uri="{9D8B030D-6E8A-4147-A177-3AD203B41FA5}">
                      <a16:colId xmlns:a16="http://schemas.microsoft.com/office/drawing/2014/main" val="108342344"/>
                    </a:ext>
                  </a:extLst>
                </a:gridCol>
                <a:gridCol w="7640165">
                  <a:extLst>
                    <a:ext uri="{9D8B030D-6E8A-4147-A177-3AD203B41FA5}">
                      <a16:colId xmlns:a16="http://schemas.microsoft.com/office/drawing/2014/main" val="4269476963"/>
                    </a:ext>
                  </a:extLst>
                </a:gridCol>
              </a:tblGrid>
              <a:tr h="1025019">
                <a:tc>
                  <a:txBody>
                    <a:bodyPr/>
                    <a:lstStyle/>
                    <a:p>
                      <a:r>
                        <a:rPr lang="es-CL" dirty="0"/>
                        <a:t>05. Pagar orden de compra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Yo como cliente necesito poder efectuar el pago de mis productos para evitar el uso de otros medios de pago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451609"/>
                  </a:ext>
                </a:extLst>
              </a:tr>
              <a:tr h="1025019">
                <a:tc>
                  <a:txBody>
                    <a:bodyPr/>
                    <a:lstStyle/>
                    <a:p>
                      <a:r>
                        <a:rPr lang="es-CL" dirty="0"/>
                        <a:t>06. Calcular IVA precio total.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Yo como Tienda necesito que se calcule el precio a pagar con IVA para poder pagar los impuestos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489457"/>
                  </a:ext>
                </a:extLst>
              </a:tr>
              <a:tr h="1025019">
                <a:tc>
                  <a:txBody>
                    <a:bodyPr/>
                    <a:lstStyle/>
                    <a:p>
                      <a:r>
                        <a:rPr lang="es-CL" dirty="0"/>
                        <a:t>07. Repositorio </a:t>
                      </a:r>
                      <a:r>
                        <a:rPr lang="es-CL" dirty="0" err="1"/>
                        <a:t>Github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Yo como Tienda necesito que el proyecto cuente con respaldo para evitar perdida de este mismo.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22029"/>
                  </a:ext>
                </a:extLst>
              </a:tr>
            </a:tbl>
          </a:graphicData>
        </a:graphic>
      </p:graphicFrame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04E801-AE8F-4B03-A12B-10F45E70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C1E5-934C-44A9-B46F-D59DFF8110CE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798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CC6C5-7524-462F-A83F-71E5F992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Priorización de Historias de usuario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96EF4E54-38E9-4D1D-AA94-14800E76A0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253522"/>
              </p:ext>
            </p:extLst>
          </p:nvPr>
        </p:nvGraphicFramePr>
        <p:xfrm>
          <a:off x="1096962" y="1846263"/>
          <a:ext cx="6197690" cy="3038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845">
                  <a:extLst>
                    <a:ext uri="{9D8B030D-6E8A-4147-A177-3AD203B41FA5}">
                      <a16:colId xmlns:a16="http://schemas.microsoft.com/office/drawing/2014/main" val="3317301429"/>
                    </a:ext>
                  </a:extLst>
                </a:gridCol>
                <a:gridCol w="3098845">
                  <a:extLst>
                    <a:ext uri="{9D8B030D-6E8A-4147-A177-3AD203B41FA5}">
                      <a16:colId xmlns:a16="http://schemas.microsoft.com/office/drawing/2014/main" val="439521953"/>
                    </a:ext>
                  </a:extLst>
                </a:gridCol>
              </a:tblGrid>
              <a:tr h="374607">
                <a:tc>
                  <a:txBody>
                    <a:bodyPr/>
                    <a:lstStyle/>
                    <a:p>
                      <a:r>
                        <a:rPr lang="es-CL" dirty="0"/>
                        <a:t>Id Historia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Prioridad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29530"/>
                  </a:ext>
                </a:extLst>
              </a:tr>
              <a:tr h="374607">
                <a:tc>
                  <a:txBody>
                    <a:bodyPr/>
                    <a:lstStyle/>
                    <a:p>
                      <a:r>
                        <a:rPr lang="es-CL" dirty="0"/>
                        <a:t>01. Proyecto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061778"/>
                  </a:ext>
                </a:extLst>
              </a:tr>
              <a:tr h="374607">
                <a:tc>
                  <a:txBody>
                    <a:bodyPr/>
                    <a:lstStyle/>
                    <a:p>
                      <a:r>
                        <a:rPr lang="es-CL" dirty="0"/>
                        <a:t>02. Agregar 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955"/>
                  </a:ext>
                </a:extLst>
              </a:tr>
              <a:tr h="374607">
                <a:tc>
                  <a:txBody>
                    <a:bodyPr/>
                    <a:lstStyle/>
                    <a:p>
                      <a:r>
                        <a:rPr lang="es-CL" dirty="0"/>
                        <a:t>03. Listar 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873304"/>
                  </a:ext>
                </a:extLst>
              </a:tr>
              <a:tr h="374607">
                <a:tc>
                  <a:txBody>
                    <a:bodyPr/>
                    <a:lstStyle/>
                    <a:p>
                      <a:r>
                        <a:rPr lang="es-CL" dirty="0"/>
                        <a:t>04. Eliminar 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91195"/>
                  </a:ext>
                </a:extLst>
              </a:tr>
              <a:tr h="374607">
                <a:tc>
                  <a:txBody>
                    <a:bodyPr/>
                    <a:lstStyle/>
                    <a:p>
                      <a:r>
                        <a:rPr lang="es-CL" dirty="0"/>
                        <a:t>05. Pagar orden de compra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021427"/>
                  </a:ext>
                </a:extLst>
              </a:tr>
              <a:tr h="416450">
                <a:tc>
                  <a:txBody>
                    <a:bodyPr/>
                    <a:lstStyle/>
                    <a:p>
                      <a:r>
                        <a:rPr lang="es-CL" dirty="0"/>
                        <a:t>06. Calcular IVA precio total.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919508"/>
                  </a:ext>
                </a:extLst>
              </a:tr>
              <a:tr h="374607">
                <a:tc>
                  <a:txBody>
                    <a:bodyPr/>
                    <a:lstStyle/>
                    <a:p>
                      <a:r>
                        <a:rPr lang="es-CL" dirty="0"/>
                        <a:t>07. Repositorio </a:t>
                      </a:r>
                      <a:r>
                        <a:rPr lang="es-CL" dirty="0" err="1"/>
                        <a:t>Github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829379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255D9C-EBAE-4DD4-8DE5-65D57464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C1E5-934C-44A9-B46F-D59DFF8110CE}" type="slidenum">
              <a:rPr lang="es-CL" smtClean="0"/>
              <a:t>7</a:t>
            </a:fld>
            <a:endParaRPr lang="es-CL"/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DB8F41CA-6942-47D6-932F-C8404C905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73" y="4155041"/>
            <a:ext cx="1661723" cy="166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2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7A508-FE91-4707-AF20-26CDC112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Sprint </a:t>
            </a:r>
            <a:r>
              <a:rPr lang="es-CL" dirty="0" err="1"/>
              <a:t>Planning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3C1C0938-3B95-422A-B100-CFA4856B9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826062"/>
              </p:ext>
            </p:extLst>
          </p:nvPr>
        </p:nvGraphicFramePr>
        <p:xfrm>
          <a:off x="1096963" y="1846263"/>
          <a:ext cx="6197690" cy="3038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845">
                  <a:extLst>
                    <a:ext uri="{9D8B030D-6E8A-4147-A177-3AD203B41FA5}">
                      <a16:colId xmlns:a16="http://schemas.microsoft.com/office/drawing/2014/main" val="2139348224"/>
                    </a:ext>
                  </a:extLst>
                </a:gridCol>
                <a:gridCol w="3098845">
                  <a:extLst>
                    <a:ext uri="{9D8B030D-6E8A-4147-A177-3AD203B41FA5}">
                      <a16:colId xmlns:a16="http://schemas.microsoft.com/office/drawing/2014/main" val="3422411608"/>
                    </a:ext>
                  </a:extLst>
                </a:gridCol>
              </a:tblGrid>
              <a:tr h="374607">
                <a:tc>
                  <a:txBody>
                    <a:bodyPr/>
                    <a:lstStyle/>
                    <a:p>
                      <a:r>
                        <a:rPr lang="es-CL" dirty="0"/>
                        <a:t>Id Historia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Tiempo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199284"/>
                  </a:ext>
                </a:extLst>
              </a:tr>
              <a:tr h="374607">
                <a:tc>
                  <a:txBody>
                    <a:bodyPr/>
                    <a:lstStyle/>
                    <a:p>
                      <a:r>
                        <a:rPr lang="es-CL" dirty="0"/>
                        <a:t>01. Proyecto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5 días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701043"/>
                  </a:ext>
                </a:extLst>
              </a:tr>
              <a:tr h="374607">
                <a:tc>
                  <a:txBody>
                    <a:bodyPr/>
                    <a:lstStyle/>
                    <a:p>
                      <a:r>
                        <a:rPr lang="es-CL" dirty="0"/>
                        <a:t>02. Agregar 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 día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090521"/>
                  </a:ext>
                </a:extLst>
              </a:tr>
              <a:tr h="374607">
                <a:tc>
                  <a:txBody>
                    <a:bodyPr/>
                    <a:lstStyle/>
                    <a:p>
                      <a:r>
                        <a:rPr lang="es-CL" dirty="0"/>
                        <a:t>03. Listar 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 Día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4489"/>
                  </a:ext>
                </a:extLst>
              </a:tr>
              <a:tr h="374607">
                <a:tc>
                  <a:txBody>
                    <a:bodyPr/>
                    <a:lstStyle/>
                    <a:p>
                      <a:r>
                        <a:rPr lang="es-CL" dirty="0"/>
                        <a:t>04. Eliminar 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 Días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53019"/>
                  </a:ext>
                </a:extLst>
              </a:tr>
              <a:tr h="374607">
                <a:tc>
                  <a:txBody>
                    <a:bodyPr/>
                    <a:lstStyle/>
                    <a:p>
                      <a:r>
                        <a:rPr lang="es-CL" dirty="0"/>
                        <a:t>05. Pagar orden de compra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 Días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323361"/>
                  </a:ext>
                </a:extLst>
              </a:tr>
              <a:tr h="416450">
                <a:tc>
                  <a:txBody>
                    <a:bodyPr/>
                    <a:lstStyle/>
                    <a:p>
                      <a:r>
                        <a:rPr lang="es-CL" dirty="0"/>
                        <a:t>06. Calcular IVA precio total.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 Días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39408"/>
                  </a:ext>
                </a:extLst>
              </a:tr>
              <a:tr h="374607">
                <a:tc>
                  <a:txBody>
                    <a:bodyPr/>
                    <a:lstStyle/>
                    <a:p>
                      <a:r>
                        <a:rPr lang="es-CL" dirty="0"/>
                        <a:t>07. Repositorio </a:t>
                      </a:r>
                      <a:r>
                        <a:rPr lang="es-CL" dirty="0" err="1"/>
                        <a:t>Github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 Día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166633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89C71A-9C88-4DBF-BA79-5EF8AC36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C1E5-934C-44A9-B46F-D59DFF8110CE}" type="slidenum">
              <a:rPr lang="es-CL" smtClean="0"/>
              <a:t>8</a:t>
            </a:fld>
            <a:endParaRPr lang="es-CL"/>
          </a:p>
        </p:txBody>
      </p:sp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0873A41-0C71-4BBA-A3E1-479F102A1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930" y="3852809"/>
            <a:ext cx="2231083" cy="223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78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03444-0580-421C-8785-B0D633A7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Sprint </a:t>
            </a:r>
            <a:r>
              <a:rPr lang="es-CL" dirty="0" err="1"/>
              <a:t>Retrospective</a:t>
            </a:r>
            <a:r>
              <a:rPr lang="es-CL" dirty="0"/>
              <a:t> (1/2)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30755EFD-6F0F-4036-AF54-52C7F9D9A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126724"/>
              </p:ext>
            </p:extLst>
          </p:nvPr>
        </p:nvGraphicFramePr>
        <p:xfrm>
          <a:off x="1096963" y="1846263"/>
          <a:ext cx="6197690" cy="3038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845">
                  <a:extLst>
                    <a:ext uri="{9D8B030D-6E8A-4147-A177-3AD203B41FA5}">
                      <a16:colId xmlns:a16="http://schemas.microsoft.com/office/drawing/2014/main" val="1579975124"/>
                    </a:ext>
                  </a:extLst>
                </a:gridCol>
                <a:gridCol w="3098845">
                  <a:extLst>
                    <a:ext uri="{9D8B030D-6E8A-4147-A177-3AD203B41FA5}">
                      <a16:colId xmlns:a16="http://schemas.microsoft.com/office/drawing/2014/main" val="947315258"/>
                    </a:ext>
                  </a:extLst>
                </a:gridCol>
              </a:tblGrid>
              <a:tr h="374607">
                <a:tc>
                  <a:txBody>
                    <a:bodyPr/>
                    <a:lstStyle/>
                    <a:p>
                      <a:r>
                        <a:rPr lang="es-CL" dirty="0"/>
                        <a:t>Id Historia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75137"/>
                  </a:ext>
                </a:extLst>
              </a:tr>
              <a:tr h="374607">
                <a:tc>
                  <a:txBody>
                    <a:bodyPr/>
                    <a:lstStyle/>
                    <a:p>
                      <a:r>
                        <a:rPr lang="es-CL" dirty="0"/>
                        <a:t>01. Proyecto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Completado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314222"/>
                  </a:ext>
                </a:extLst>
              </a:tr>
              <a:tr h="374607">
                <a:tc>
                  <a:txBody>
                    <a:bodyPr/>
                    <a:lstStyle/>
                    <a:p>
                      <a:r>
                        <a:rPr lang="es-CL" dirty="0"/>
                        <a:t>02. Agregar 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Completado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285017"/>
                  </a:ext>
                </a:extLst>
              </a:tr>
              <a:tr h="374607">
                <a:tc>
                  <a:txBody>
                    <a:bodyPr/>
                    <a:lstStyle/>
                    <a:p>
                      <a:r>
                        <a:rPr lang="es-CL" dirty="0"/>
                        <a:t>03. Listar 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Completado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233784"/>
                  </a:ext>
                </a:extLst>
              </a:tr>
              <a:tr h="374607">
                <a:tc>
                  <a:txBody>
                    <a:bodyPr/>
                    <a:lstStyle/>
                    <a:p>
                      <a:r>
                        <a:rPr lang="es-CL" dirty="0"/>
                        <a:t>04. Eliminar 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Completado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555946"/>
                  </a:ext>
                </a:extLst>
              </a:tr>
              <a:tr h="374607">
                <a:tc>
                  <a:txBody>
                    <a:bodyPr/>
                    <a:lstStyle/>
                    <a:p>
                      <a:r>
                        <a:rPr lang="es-CL" dirty="0"/>
                        <a:t>05. Pagar orden de compra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Pendiente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405796"/>
                  </a:ext>
                </a:extLst>
              </a:tr>
              <a:tr h="416450">
                <a:tc>
                  <a:txBody>
                    <a:bodyPr/>
                    <a:lstStyle/>
                    <a:p>
                      <a:r>
                        <a:rPr lang="es-CL" dirty="0"/>
                        <a:t>06. Calcular IVA precio total.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Pendiente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919322"/>
                  </a:ext>
                </a:extLst>
              </a:tr>
              <a:tr h="374607">
                <a:tc>
                  <a:txBody>
                    <a:bodyPr/>
                    <a:lstStyle/>
                    <a:p>
                      <a:r>
                        <a:rPr lang="es-CL" dirty="0"/>
                        <a:t>07. Repositorio </a:t>
                      </a:r>
                      <a:r>
                        <a:rPr lang="es-CL" dirty="0" err="1"/>
                        <a:t>Github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Completado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512027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823610-041B-4ECA-9653-8CF0D27E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C1E5-934C-44A9-B46F-D59DFF8110CE}" type="slidenum">
              <a:rPr lang="es-CL" smtClean="0"/>
              <a:t>9</a:t>
            </a:fld>
            <a:endParaRPr lang="es-CL"/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B2C4BAD6-9AC7-4D99-A892-B41CEF22E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287" y="4131049"/>
            <a:ext cx="1979183" cy="197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46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488</Words>
  <Application>Microsoft Office PowerPoint</Application>
  <PresentationFormat>Panorámica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Retrospección</vt:lpstr>
      <vt:lpstr>Actividad sumativa 2</vt:lpstr>
      <vt:lpstr>Contexto</vt:lpstr>
      <vt:lpstr>Roles</vt:lpstr>
      <vt:lpstr>Product backlog</vt:lpstr>
      <vt:lpstr>Historias de usuario (1/2)</vt:lpstr>
      <vt:lpstr>Historias de usuario (2/2)</vt:lpstr>
      <vt:lpstr>Priorización de Historias de usuario</vt:lpstr>
      <vt:lpstr>Sprint Planning</vt:lpstr>
      <vt:lpstr>Sprint Retrospective (1/2)</vt:lpstr>
      <vt:lpstr>Sprint Retrospective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sumativa 2</dc:title>
  <dc:creator>Lucas Orozco Elguin</dc:creator>
  <cp:lastModifiedBy>Lucas Orozco Elguin</cp:lastModifiedBy>
  <cp:revision>8</cp:revision>
  <dcterms:created xsi:type="dcterms:W3CDTF">2021-06-23T21:18:56Z</dcterms:created>
  <dcterms:modified xsi:type="dcterms:W3CDTF">2021-06-23T21:51:39Z</dcterms:modified>
</cp:coreProperties>
</file>