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1D5B8-AC51-48C7-985F-F71CF7A9946A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CB1C-92AC-497C-8458-6ED80DF754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638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AC3CA6-9DD5-460D-9232-F2F0699226BB}" type="datetime1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678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69ED-EB52-40FE-8D39-C05C2229552A}" type="datetime1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14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DFB5-DDD5-422E-AAF5-E822F337CD2E}" type="datetime1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10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094D-FBCD-4BD4-8387-573CEBFF2753}" type="datetime1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956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FF13F9-079D-4A8B-95C1-0DE1B664B6A0}" type="datetime1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977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127-D3B5-4F6F-AC45-F787C0055656}" type="datetime1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078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20D-81C1-4CDF-A64E-4B0347716C1A}" type="datetime1">
              <a:rPr lang="es-CL" smtClean="0"/>
              <a:t>29-06-2021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781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BED-4167-4149-9295-7E671555D39F}" type="datetime1">
              <a:rPr lang="es-CL" smtClean="0"/>
              <a:t>29-06-2021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894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98A-FA76-4DFB-AB39-6BB9CB5AC41C}" type="datetime1">
              <a:rPr lang="es-CL" smtClean="0"/>
              <a:t>29-06-2021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89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7C4AB0-C9B6-4218-BC2B-99B4F30D536A}" type="datetime1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15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575FF1-977E-4BAB-BC69-11FD802F9CC5}" type="datetime1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087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D29529-B22C-41F2-852B-DF624B87B945}" type="datetime1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3F7A52-FBFB-4203-8D53-2E1940E4E04D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2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9CF49-6BFB-4961-A6F1-7D87FB6E9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Actividad sumativa 3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9F793-73D8-47FC-931D-F7C771683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Lucas Orozco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F316E9-30C4-4B35-B660-82DB57C7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46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4E68-3C9C-4FED-83D0-5F914407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Backlog inicial</a:t>
            </a:r>
            <a:endParaRPr lang="es-CL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7E9FB2A-FC7D-425C-99B4-C8FA32B83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513454"/>
              </p:ext>
            </p:extLst>
          </p:nvPr>
        </p:nvGraphicFramePr>
        <p:xfrm>
          <a:off x="1371600" y="2286000"/>
          <a:ext cx="960120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734">
                  <a:extLst>
                    <a:ext uri="{9D8B030D-6E8A-4147-A177-3AD203B41FA5}">
                      <a16:colId xmlns:a16="http://schemas.microsoft.com/office/drawing/2014/main" val="3399231344"/>
                    </a:ext>
                  </a:extLst>
                </a:gridCol>
                <a:gridCol w="7368466">
                  <a:extLst>
                    <a:ext uri="{9D8B030D-6E8A-4147-A177-3AD203B41FA5}">
                      <a16:colId xmlns:a16="http://schemas.microsoft.com/office/drawing/2014/main" val="3540628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 actividad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Actividad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4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ES" dirty="0"/>
                        <a:t>Login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Login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5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2. Buscador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Buscador de producto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3. Carrito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Carro de compras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3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4. Orden de despacho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Despacho a domicilio 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4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5. Productos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Galería productos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6. Validadores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Validaciones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9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7. Respaldo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Respaldo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98456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3F695-D920-47E1-BA32-EC887D94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876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8F600-463E-4664-9A32-E73B5DB7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ES" dirty="0"/>
              <a:t>Roles</a:t>
            </a: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B3AB7B9-7ACA-4867-859F-82AC899CC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278189"/>
              </p:ext>
            </p:extLst>
          </p:nvPr>
        </p:nvGraphicFramePr>
        <p:xfrm>
          <a:off x="1371600" y="1735837"/>
          <a:ext cx="6859271" cy="2950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8294">
                  <a:extLst>
                    <a:ext uri="{9D8B030D-6E8A-4147-A177-3AD203B41FA5}">
                      <a16:colId xmlns:a16="http://schemas.microsoft.com/office/drawing/2014/main" val="3787824913"/>
                    </a:ext>
                  </a:extLst>
                </a:gridCol>
                <a:gridCol w="3580977">
                  <a:extLst>
                    <a:ext uri="{9D8B030D-6E8A-4147-A177-3AD203B41FA5}">
                      <a16:colId xmlns:a16="http://schemas.microsoft.com/office/drawing/2014/main" val="218467244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s-ES" sz="3300" dirty="0"/>
                        <a:t>Rol</a:t>
                      </a:r>
                      <a:endParaRPr lang="es-CL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ES" sz="3300"/>
                        <a:t>Encargado</a:t>
                      </a:r>
                      <a:endParaRPr lang="es-CL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8385428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s-ES" sz="3300"/>
                        <a:t>Scrum Master</a:t>
                      </a:r>
                      <a:endParaRPr lang="es-C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ES" sz="3300"/>
                        <a:t>Lucas Orozco</a:t>
                      </a:r>
                      <a:endParaRPr lang="es-CL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9460220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s-ES" sz="3300"/>
                        <a:t>Product owner</a:t>
                      </a:r>
                      <a:endParaRPr lang="es-C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ES" sz="3300"/>
                        <a:t>Cristian Inzunza</a:t>
                      </a:r>
                      <a:endParaRPr lang="es-CL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858742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s-ES" sz="3300"/>
                        <a:t>Scrum Team</a:t>
                      </a:r>
                      <a:endParaRPr lang="es-C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ES" sz="3300" dirty="0"/>
                        <a:t>Lucas Orozco</a:t>
                      </a:r>
                      <a:endParaRPr lang="es-CL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575262485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D6968AD9-6092-467F-AB29-794CA2E5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079" y="3850945"/>
            <a:ext cx="2321255" cy="2321255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2BC0E5-E17B-46CE-8332-647FB725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079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C05F4-D5DA-4976-9739-7349C6D2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ES"/>
              <a:t>Historias de usuarios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60CBF8-1F9F-4354-BA31-A857B26E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3F7A52-FBFB-4203-8D53-2E1940E4E04D}" type="slidenum">
              <a:rPr lang="es-CL" smtClean="0"/>
              <a:pPr>
                <a:spcAft>
                  <a:spcPts val="600"/>
                </a:spcAft>
              </a:pPr>
              <a:t>4</a:t>
            </a:fld>
            <a:endParaRPr lang="es-CL"/>
          </a:p>
        </p:txBody>
      </p:sp>
      <p:graphicFrame>
        <p:nvGraphicFramePr>
          <p:cNvPr id="28" name="Tabla 6">
            <a:extLst>
              <a:ext uri="{FF2B5EF4-FFF2-40B4-BE49-F238E27FC236}">
                <a16:creationId xmlns:a16="http://schemas.microsoft.com/office/drawing/2014/main" id="{20DCEC44-EFBB-48EF-BF76-FB053706F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213917"/>
              </p:ext>
            </p:extLst>
          </p:nvPr>
        </p:nvGraphicFramePr>
        <p:xfrm>
          <a:off x="1384574" y="1428750"/>
          <a:ext cx="9575251" cy="4667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0326">
                  <a:extLst>
                    <a:ext uri="{9D8B030D-6E8A-4147-A177-3AD203B41FA5}">
                      <a16:colId xmlns:a16="http://schemas.microsoft.com/office/drawing/2014/main" val="917560729"/>
                    </a:ext>
                  </a:extLst>
                </a:gridCol>
                <a:gridCol w="6864925">
                  <a:extLst>
                    <a:ext uri="{9D8B030D-6E8A-4147-A177-3AD203B41FA5}">
                      <a16:colId xmlns:a16="http://schemas.microsoft.com/office/drawing/2014/main" val="799312436"/>
                    </a:ext>
                  </a:extLst>
                </a:gridCol>
              </a:tblGrid>
              <a:tr h="352892">
                <a:tc>
                  <a:txBody>
                    <a:bodyPr/>
                    <a:lstStyle/>
                    <a:p>
                      <a:r>
                        <a:rPr lang="es-CL" sz="1200"/>
                        <a:t>Id Historia</a:t>
                      </a:r>
                    </a:p>
                  </a:txBody>
                  <a:tcPr marL="63562" marR="63562" marT="31781" marB="31781"/>
                </a:tc>
                <a:tc>
                  <a:txBody>
                    <a:bodyPr/>
                    <a:lstStyle/>
                    <a:p>
                      <a:r>
                        <a:rPr lang="es-CL" sz="1200"/>
                        <a:t>Descripción</a:t>
                      </a:r>
                    </a:p>
                  </a:txBody>
                  <a:tcPr marL="63562" marR="63562" marT="31781" marB="31781"/>
                </a:tc>
                <a:extLst>
                  <a:ext uri="{0D108BD9-81ED-4DB2-BD59-A6C34878D82A}">
                    <a16:rowId xmlns:a16="http://schemas.microsoft.com/office/drawing/2014/main" val="1003320419"/>
                  </a:ext>
                </a:extLst>
              </a:tr>
              <a:tr h="58658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ES" sz="1800" dirty="0"/>
                        <a:t>Login</a:t>
                      </a:r>
                      <a:endParaRPr lang="es-CL" sz="1800" dirty="0"/>
                    </a:p>
                  </a:txBody>
                  <a:tcPr marL="63562" marR="63562" marT="31781" marB="31781"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Como cliente deseo contar con una sesión/</a:t>
                      </a:r>
                      <a:r>
                        <a:rPr lang="es-CL" sz="1600" dirty="0" err="1"/>
                        <a:t>login</a:t>
                      </a:r>
                      <a:r>
                        <a:rPr lang="es-CL" sz="1600" dirty="0"/>
                        <a:t> a mi plataforma para que sea más confidencial y customizable mis próximas visitas a la página </a:t>
                      </a:r>
                    </a:p>
                  </a:txBody>
                  <a:tcPr marL="63562" marR="63562" marT="31781" marB="31781"/>
                </a:tc>
                <a:extLst>
                  <a:ext uri="{0D108BD9-81ED-4DB2-BD59-A6C34878D82A}">
                    <a16:rowId xmlns:a16="http://schemas.microsoft.com/office/drawing/2014/main" val="721478276"/>
                  </a:ext>
                </a:extLst>
              </a:tr>
              <a:tr h="586585">
                <a:tc>
                  <a:txBody>
                    <a:bodyPr/>
                    <a:lstStyle/>
                    <a:p>
                      <a:r>
                        <a:rPr lang="es-ES" sz="1800"/>
                        <a:t>2. Buscador</a:t>
                      </a:r>
                      <a:endParaRPr lang="es-CL" sz="1800"/>
                    </a:p>
                  </a:txBody>
                  <a:tcPr marL="63562" marR="63562" marT="31781" marB="31781"/>
                </a:tc>
                <a:tc>
                  <a:txBody>
                    <a:bodyPr/>
                    <a:lstStyle/>
                    <a:p>
                      <a:r>
                        <a:rPr lang="es-CL" sz="1600"/>
                        <a:t>Como cliente deseo que la página cuente con un buscador de productos para que el usuario pueda buscar lo que desee cotizar o comprar</a:t>
                      </a:r>
                    </a:p>
                  </a:txBody>
                  <a:tcPr marL="63562" marR="63562" marT="31781" marB="31781"/>
                </a:tc>
                <a:extLst>
                  <a:ext uri="{0D108BD9-81ED-4DB2-BD59-A6C34878D82A}">
                    <a16:rowId xmlns:a16="http://schemas.microsoft.com/office/drawing/2014/main" val="2104900569"/>
                  </a:ext>
                </a:extLst>
              </a:tr>
              <a:tr h="586585">
                <a:tc>
                  <a:txBody>
                    <a:bodyPr/>
                    <a:lstStyle/>
                    <a:p>
                      <a:r>
                        <a:rPr lang="es-ES" sz="1800"/>
                        <a:t>3. Carrito</a:t>
                      </a:r>
                      <a:endParaRPr lang="es-CL" sz="1800"/>
                    </a:p>
                  </a:txBody>
                  <a:tcPr marL="63562" marR="63562" marT="31781" marB="31781"/>
                </a:tc>
                <a:tc>
                  <a:txBody>
                    <a:bodyPr/>
                    <a:lstStyle/>
                    <a:p>
                      <a:r>
                        <a:rPr lang="es-CL" sz="1600"/>
                        <a:t>Como cliente deseo que la página cuente con un carro de compras para que el usuario pueda efectuar sus pagos y revisar que productos y su cantidad que lleva</a:t>
                      </a:r>
                    </a:p>
                  </a:txBody>
                  <a:tcPr marL="63562" marR="63562" marT="31781" marB="31781"/>
                </a:tc>
                <a:extLst>
                  <a:ext uri="{0D108BD9-81ED-4DB2-BD59-A6C34878D82A}">
                    <a16:rowId xmlns:a16="http://schemas.microsoft.com/office/drawing/2014/main" val="1188876297"/>
                  </a:ext>
                </a:extLst>
              </a:tr>
              <a:tr h="586585">
                <a:tc>
                  <a:txBody>
                    <a:bodyPr/>
                    <a:lstStyle/>
                    <a:p>
                      <a:r>
                        <a:rPr lang="es-ES" sz="1800" dirty="0"/>
                        <a:t>4. Orden de despacho</a:t>
                      </a:r>
                      <a:endParaRPr lang="es-CL" sz="1800" dirty="0"/>
                    </a:p>
                  </a:txBody>
                  <a:tcPr marL="63562" marR="63562" marT="31781" marB="31781"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Como cliente deseo que el usuario pueda ingresar su dirección para poder realizar el envió de el/los productos comprados</a:t>
                      </a:r>
                    </a:p>
                  </a:txBody>
                  <a:tcPr marL="63562" marR="63562" marT="31781" marB="31781"/>
                </a:tc>
                <a:extLst>
                  <a:ext uri="{0D108BD9-81ED-4DB2-BD59-A6C34878D82A}">
                    <a16:rowId xmlns:a16="http://schemas.microsoft.com/office/drawing/2014/main" val="4107678803"/>
                  </a:ext>
                </a:extLst>
              </a:tr>
              <a:tr h="586585">
                <a:tc>
                  <a:txBody>
                    <a:bodyPr/>
                    <a:lstStyle/>
                    <a:p>
                      <a:r>
                        <a:rPr lang="es-ES" sz="1800"/>
                        <a:t>5. Productos</a:t>
                      </a:r>
                      <a:endParaRPr lang="es-CL" sz="1800"/>
                    </a:p>
                  </a:txBody>
                  <a:tcPr marL="63562" marR="63562" marT="31781" marB="31781"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Como cliente deseo que la página muestre una imagen del producto a la venta para que el usuario tenga vista de lo que comprara</a:t>
                      </a:r>
                    </a:p>
                  </a:txBody>
                  <a:tcPr marL="63562" marR="63562" marT="31781" marB="31781"/>
                </a:tc>
                <a:extLst>
                  <a:ext uri="{0D108BD9-81ED-4DB2-BD59-A6C34878D82A}">
                    <a16:rowId xmlns:a16="http://schemas.microsoft.com/office/drawing/2014/main" val="1243356092"/>
                  </a:ext>
                </a:extLst>
              </a:tr>
              <a:tr h="586585">
                <a:tc>
                  <a:txBody>
                    <a:bodyPr/>
                    <a:lstStyle/>
                    <a:p>
                      <a:r>
                        <a:rPr lang="es-ES" sz="1800"/>
                        <a:t>6. Validadores</a:t>
                      </a:r>
                      <a:endParaRPr lang="es-CL" sz="1800"/>
                    </a:p>
                  </a:txBody>
                  <a:tcPr marL="63562" marR="63562" marT="31781" marB="31781"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Como cliente deseo que la página cuente con validadores para que no se ingrese con valores desmedidos o información errónea</a:t>
                      </a:r>
                    </a:p>
                  </a:txBody>
                  <a:tcPr marL="63562" marR="63562" marT="31781" marB="31781"/>
                </a:tc>
                <a:extLst>
                  <a:ext uri="{0D108BD9-81ED-4DB2-BD59-A6C34878D82A}">
                    <a16:rowId xmlns:a16="http://schemas.microsoft.com/office/drawing/2014/main" val="3916383470"/>
                  </a:ext>
                </a:extLst>
              </a:tr>
              <a:tr h="586585">
                <a:tc>
                  <a:txBody>
                    <a:bodyPr/>
                    <a:lstStyle/>
                    <a:p>
                      <a:r>
                        <a:rPr lang="es-ES" sz="1800" dirty="0"/>
                        <a:t>7. Respaldo</a:t>
                      </a:r>
                      <a:endParaRPr lang="es-CL" sz="1800" dirty="0"/>
                    </a:p>
                  </a:txBody>
                  <a:tcPr marL="63562" marR="63562" marT="31781" marB="31781"/>
                </a:tc>
                <a:tc>
                  <a:txBody>
                    <a:bodyPr/>
                    <a:lstStyle/>
                    <a:p>
                      <a:r>
                        <a:rPr lang="es-CL" sz="1600" dirty="0"/>
                        <a:t>Como cliente deseo que la página cuente con un respaldo para que se tenga un control de los cambios que se agreguen en el camino.</a:t>
                      </a:r>
                    </a:p>
                  </a:txBody>
                  <a:tcPr marL="63562" marR="63562" marT="31781" marB="31781"/>
                </a:tc>
                <a:extLst>
                  <a:ext uri="{0D108BD9-81ED-4DB2-BD59-A6C34878D82A}">
                    <a16:rowId xmlns:a16="http://schemas.microsoft.com/office/drawing/2014/main" val="243285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87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DD78E-B64E-451F-A1E6-52E413A3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 prioridad</a:t>
            </a:r>
            <a:endParaRPr lang="es-CL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30121BE-9C3A-446A-B66C-24D6A816D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337460"/>
              </p:ext>
            </p:extLst>
          </p:nvPr>
        </p:nvGraphicFramePr>
        <p:xfrm>
          <a:off x="1371600" y="2286000"/>
          <a:ext cx="96012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5076493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504951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Id historia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9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ES" sz="1800" dirty="0"/>
                        <a:t>Login</a:t>
                      </a:r>
                      <a:endParaRPr lang="es-CL" sz="1800" dirty="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 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2. Buscador</a:t>
                      </a:r>
                      <a:endParaRPr lang="es-CL" sz="1800" dirty="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/>
                        <a:t>3. Carrito</a:t>
                      </a:r>
                      <a:endParaRPr lang="es-CL" sz="180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4. Orden de despacho</a:t>
                      </a:r>
                      <a:endParaRPr lang="es-CL" sz="1800" dirty="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0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/>
                        <a:t>5. Productos</a:t>
                      </a:r>
                      <a:endParaRPr lang="es-CL" sz="180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/>
                        <a:t>6. Validadores</a:t>
                      </a:r>
                      <a:endParaRPr lang="es-CL" sz="180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0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7. Respaldo</a:t>
                      </a:r>
                      <a:endParaRPr lang="es-CL" sz="1800" dirty="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37188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CA9C8-3FC7-4539-A649-FF74E56D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040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F54D0-1F51-41C8-8A77-B1607FA2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</a:t>
            </a:r>
            <a:r>
              <a:rPr lang="es-ES" dirty="0" err="1"/>
              <a:t>planning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DCAE921-FF94-4076-B1C5-E41097165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848468"/>
              </p:ext>
            </p:extLst>
          </p:nvPr>
        </p:nvGraphicFramePr>
        <p:xfrm>
          <a:off x="6172200" y="1719581"/>
          <a:ext cx="505488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7443">
                  <a:extLst>
                    <a:ext uri="{9D8B030D-6E8A-4147-A177-3AD203B41FA5}">
                      <a16:colId xmlns:a16="http://schemas.microsoft.com/office/drawing/2014/main" val="200054836"/>
                    </a:ext>
                  </a:extLst>
                </a:gridCol>
                <a:gridCol w="2527443">
                  <a:extLst>
                    <a:ext uri="{9D8B030D-6E8A-4147-A177-3AD203B41FA5}">
                      <a16:colId xmlns:a16="http://schemas.microsoft.com/office/drawing/2014/main" val="379389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Id historia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Tiempo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9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ES" sz="1800" dirty="0"/>
                        <a:t>Login</a:t>
                      </a:r>
                      <a:endParaRPr lang="es-CL" sz="1800" dirty="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3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2. Buscador</a:t>
                      </a:r>
                      <a:endParaRPr lang="es-CL" sz="1800" dirty="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7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/>
                        <a:t>3. Carrito</a:t>
                      </a:r>
                      <a:endParaRPr lang="es-CL" sz="180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7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4. Orden de despacho</a:t>
                      </a:r>
                      <a:endParaRPr lang="es-CL" sz="1800" dirty="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8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/>
                        <a:t>5. Productos</a:t>
                      </a:r>
                      <a:endParaRPr lang="es-CL" sz="180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/>
                        <a:t>6. Validadores</a:t>
                      </a:r>
                      <a:endParaRPr lang="es-CL" sz="180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7. Respaldo</a:t>
                      </a:r>
                      <a:endParaRPr lang="es-CL" sz="1800" dirty="0"/>
                    </a:p>
                  </a:txBody>
                  <a:tcPr marL="72252" marR="72252" marT="36126" marB="36126"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79007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B426A1-BDDA-4D56-86B4-8F4C74F7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6</a:t>
            </a:fld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5104FF-1214-4467-8349-5FE4AF28EEEF}"/>
              </a:ext>
            </a:extLst>
          </p:cNvPr>
          <p:cNvSpPr txBox="1"/>
          <p:nvPr/>
        </p:nvSpPr>
        <p:spPr>
          <a:xfrm>
            <a:off x="1602769" y="1931542"/>
            <a:ext cx="4027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Duración sprint: 12 días de este sprint</a:t>
            </a:r>
          </a:p>
          <a:p>
            <a:endParaRPr lang="es-CL" dirty="0"/>
          </a:p>
          <a:p>
            <a:r>
              <a:rPr lang="es-CL" dirty="0"/>
              <a:t>Actividades a realizar durante el sprint:</a:t>
            </a:r>
          </a:p>
          <a:p>
            <a:endParaRPr lang="es-CL" dirty="0"/>
          </a:p>
        </p:txBody>
      </p:sp>
      <p:pic>
        <p:nvPicPr>
          <p:cNvPr id="8" name="Imagen 7" descr="Imagen que contiene Forma&#10;&#10;Descripción generada automáticamente">
            <a:extLst>
              <a:ext uri="{FF2B5EF4-FFF2-40B4-BE49-F238E27FC236}">
                <a16:creationId xmlns:a16="http://schemas.microsoft.com/office/drawing/2014/main" id="{5925CF90-5C57-49E8-A5F3-0C433951B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68" y="3131871"/>
            <a:ext cx="1908208" cy="19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4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EA5FD-630A-4ED3-8A9F-F400ED4D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ES" dirty="0"/>
              <a:t>Sprint </a:t>
            </a:r>
            <a:r>
              <a:rPr lang="es-ES" dirty="0" err="1"/>
              <a:t>retrospective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02558-3071-46CA-996E-1814D481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3F7A52-FBFB-4203-8D53-2E1940E4E04D}" type="slidenum">
              <a:rPr lang="es-CL" smtClean="0"/>
              <a:pPr>
                <a:spcAft>
                  <a:spcPts val="600"/>
                </a:spcAft>
              </a:pPr>
              <a:t>7</a:t>
            </a:fld>
            <a:endParaRPr lang="es-CL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B233739-198F-4708-A93E-C84B9EDAE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554"/>
              </p:ext>
            </p:extLst>
          </p:nvPr>
        </p:nvGraphicFramePr>
        <p:xfrm>
          <a:off x="2459306" y="1936679"/>
          <a:ext cx="8361094" cy="4108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7893">
                  <a:extLst>
                    <a:ext uri="{9D8B030D-6E8A-4147-A177-3AD203B41FA5}">
                      <a16:colId xmlns:a16="http://schemas.microsoft.com/office/drawing/2014/main" val="3918524032"/>
                    </a:ext>
                  </a:extLst>
                </a:gridCol>
                <a:gridCol w="5123201">
                  <a:extLst>
                    <a:ext uri="{9D8B030D-6E8A-4147-A177-3AD203B41FA5}">
                      <a16:colId xmlns:a16="http://schemas.microsoft.com/office/drawing/2014/main" val="2229233814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r>
                        <a:rPr lang="es-CL" sz="2000"/>
                        <a:t>Id historia</a:t>
                      </a:r>
                    </a:p>
                  </a:txBody>
                  <a:tcPr marL="101744" marR="101744" marT="50872" marB="50872"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Estado tarea</a:t>
                      </a:r>
                    </a:p>
                  </a:txBody>
                  <a:tcPr marL="101744" marR="101744" marT="50872" marB="50872"/>
                </a:tc>
                <a:extLst>
                  <a:ext uri="{0D108BD9-81ED-4DB2-BD59-A6C34878D82A}">
                    <a16:rowId xmlns:a16="http://schemas.microsoft.com/office/drawing/2014/main" val="40959218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ES" sz="2000"/>
                        <a:t>Login</a:t>
                      </a:r>
                      <a:endParaRPr lang="es-CL" sz="2000"/>
                    </a:p>
                  </a:txBody>
                  <a:tcPr marL="80394" marR="80394" marT="40197" marB="40197"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Terminado</a:t>
                      </a:r>
                    </a:p>
                  </a:txBody>
                  <a:tcPr marL="101744" marR="101744" marT="50872" marB="50872"/>
                </a:tc>
                <a:extLst>
                  <a:ext uri="{0D108BD9-81ED-4DB2-BD59-A6C34878D82A}">
                    <a16:rowId xmlns:a16="http://schemas.microsoft.com/office/drawing/2014/main" val="297880264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s-ES" sz="2000"/>
                        <a:t>2. Buscador</a:t>
                      </a:r>
                      <a:endParaRPr lang="es-CL" sz="2000"/>
                    </a:p>
                  </a:txBody>
                  <a:tcPr marL="80394" marR="80394" marT="40197" marB="40197"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Terminado</a:t>
                      </a:r>
                    </a:p>
                  </a:txBody>
                  <a:tcPr marL="101744" marR="101744" marT="50872" marB="50872"/>
                </a:tc>
                <a:extLst>
                  <a:ext uri="{0D108BD9-81ED-4DB2-BD59-A6C34878D82A}">
                    <a16:rowId xmlns:a16="http://schemas.microsoft.com/office/drawing/2014/main" val="191893431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s-ES" sz="2000"/>
                        <a:t>3. Carrito</a:t>
                      </a:r>
                      <a:endParaRPr lang="es-CL" sz="2000"/>
                    </a:p>
                  </a:txBody>
                  <a:tcPr marL="80394" marR="80394" marT="40197" marB="40197"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Terminado, falta validadores </a:t>
                      </a:r>
                    </a:p>
                  </a:txBody>
                  <a:tcPr marL="101744" marR="101744" marT="50872" marB="50872"/>
                </a:tc>
                <a:extLst>
                  <a:ext uri="{0D108BD9-81ED-4DB2-BD59-A6C34878D82A}">
                    <a16:rowId xmlns:a16="http://schemas.microsoft.com/office/drawing/2014/main" val="424394843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s-ES" sz="2000"/>
                        <a:t>4. Orden de despacho</a:t>
                      </a:r>
                      <a:endParaRPr lang="es-CL" sz="2000"/>
                    </a:p>
                  </a:txBody>
                  <a:tcPr marL="80394" marR="80394" marT="40197" marB="40197"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Terminado, falta validar que los campos no sean nulos</a:t>
                      </a:r>
                    </a:p>
                  </a:txBody>
                  <a:tcPr marL="101744" marR="101744" marT="50872" marB="50872"/>
                </a:tc>
                <a:extLst>
                  <a:ext uri="{0D108BD9-81ED-4DB2-BD59-A6C34878D82A}">
                    <a16:rowId xmlns:a16="http://schemas.microsoft.com/office/drawing/2014/main" val="25588273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s-ES" sz="2000"/>
                        <a:t>5. Productos</a:t>
                      </a:r>
                      <a:endParaRPr lang="es-CL" sz="2000"/>
                    </a:p>
                  </a:txBody>
                  <a:tcPr marL="80394" marR="80394" marT="40197" marB="40197"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Terminado</a:t>
                      </a:r>
                    </a:p>
                  </a:txBody>
                  <a:tcPr marL="101744" marR="101744" marT="50872" marB="50872"/>
                </a:tc>
                <a:extLst>
                  <a:ext uri="{0D108BD9-81ED-4DB2-BD59-A6C34878D82A}">
                    <a16:rowId xmlns:a16="http://schemas.microsoft.com/office/drawing/2014/main" val="212091146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s-ES" sz="2000"/>
                        <a:t>6. Validadores</a:t>
                      </a:r>
                      <a:endParaRPr lang="es-CL" sz="2000"/>
                    </a:p>
                  </a:txBody>
                  <a:tcPr marL="80394" marR="80394" marT="40197" marB="40197"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Terminado, solo validadores visuales y algunos funcionales</a:t>
                      </a:r>
                    </a:p>
                  </a:txBody>
                  <a:tcPr marL="101744" marR="101744" marT="50872" marB="50872"/>
                </a:tc>
                <a:extLst>
                  <a:ext uri="{0D108BD9-81ED-4DB2-BD59-A6C34878D82A}">
                    <a16:rowId xmlns:a16="http://schemas.microsoft.com/office/drawing/2014/main" val="5934948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s-ES" sz="2000"/>
                        <a:t>7. Respaldo</a:t>
                      </a:r>
                      <a:endParaRPr lang="es-CL" sz="2000"/>
                    </a:p>
                  </a:txBody>
                  <a:tcPr marL="80394" marR="80394" marT="40197" marB="40197"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Terminado</a:t>
                      </a:r>
                    </a:p>
                  </a:txBody>
                  <a:tcPr marL="101744" marR="101744" marT="50872" marB="50872"/>
                </a:tc>
                <a:extLst>
                  <a:ext uri="{0D108BD9-81ED-4DB2-BD59-A6C34878D82A}">
                    <a16:rowId xmlns:a16="http://schemas.microsoft.com/office/drawing/2014/main" val="214788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45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734AF-FB34-4288-91B9-6DA8C6B4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</a:t>
            </a:r>
            <a:r>
              <a:rPr lang="es-ES" dirty="0" err="1"/>
              <a:t>retrospective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A7DFF-83FA-4DE3-AD77-1C0EE99A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siguiente sprint tener en cuenta:</a:t>
            </a:r>
          </a:p>
          <a:p>
            <a:pPr lvl="1"/>
            <a:r>
              <a:rPr lang="es-CL" dirty="0"/>
              <a:t>Mejorar manejo de tiempo por parte del equipo.</a:t>
            </a:r>
          </a:p>
          <a:p>
            <a:pPr lvl="1"/>
            <a:r>
              <a:rPr lang="es-CL" dirty="0"/>
              <a:t>Aprender más sobre la tecnología a usar</a:t>
            </a:r>
          </a:p>
          <a:p>
            <a:pPr lvl="1"/>
            <a:r>
              <a:rPr lang="es-CL" dirty="0"/>
              <a:t>Consultar al equipo ante las dudas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2198F-8231-4A87-990F-314771CD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A52-FBFB-4203-8D53-2E1940E4E04D}" type="slidenum">
              <a:rPr lang="es-CL" smtClean="0"/>
              <a:t>8</a:t>
            </a:fld>
            <a:endParaRPr lang="es-CL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B1C5716-385F-4070-8B9E-9431193A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92" y="3259723"/>
            <a:ext cx="3005036" cy="30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0498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436</TotalTime>
  <Words>440</Words>
  <Application>Microsoft Office PowerPoint</Application>
  <PresentationFormat>Panorámica</PresentationFormat>
  <Paragraphs>112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Recorte</vt:lpstr>
      <vt:lpstr>Actividad sumativa 3</vt:lpstr>
      <vt:lpstr>Backlog inicial</vt:lpstr>
      <vt:lpstr>Roles</vt:lpstr>
      <vt:lpstr>Historias de usuarios</vt:lpstr>
      <vt:lpstr>Historias de usuario prioridad</vt:lpstr>
      <vt:lpstr>Sprint planning</vt:lpstr>
      <vt:lpstr>Sprint retrospective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sumativa 3</dc:title>
  <dc:creator>Lucas lml</dc:creator>
  <cp:lastModifiedBy>Lucas Orozco Elguin</cp:lastModifiedBy>
  <cp:revision>7</cp:revision>
  <dcterms:created xsi:type="dcterms:W3CDTF">2021-06-28T22:41:08Z</dcterms:created>
  <dcterms:modified xsi:type="dcterms:W3CDTF">2021-06-29T14:22:48Z</dcterms:modified>
</cp:coreProperties>
</file>