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8" r:id="rId7"/>
    <p:sldId id="263" r:id="rId8"/>
    <p:sldId id="276" r:id="rId9"/>
    <p:sldId id="272" r:id="rId10"/>
    <p:sldId id="264" r:id="rId11"/>
    <p:sldId id="277" r:id="rId12"/>
    <p:sldId id="275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Pech" initials="LP" lastIdx="2" clrIdx="0">
    <p:extLst>
      <p:ext uri="{19B8F6BF-5375-455C-9EA6-DF929625EA0E}">
        <p15:presenceInfo xmlns:p15="http://schemas.microsoft.com/office/powerpoint/2012/main" userId="dc2c432ee4475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8T02:32:31.750" idx="2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8T02:32:31.750" idx="2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2DAC2-5283-4C8B-A935-A21662FF7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ADE895-926F-441E-8A35-A27C10376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6178F-87BB-43AA-AFFD-E55B37EA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2624-D539-4421-8196-A438BF141A9D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403B9A-2E0C-42C6-9BFB-DD102C4A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FD9704-1F0D-4605-ACFF-ADA9B289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9A80-A1BC-4E98-88DC-44B9C9CC5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8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13892-5B08-4EB6-92BD-52188927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688ACB-B6F0-4AA8-9EF6-AB898918C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4D6F04-97D5-483C-AFF9-5138752B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2624-D539-4421-8196-A438BF141A9D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9FA2C-8058-4242-85FD-20C634EB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F74143-DF0D-469D-AB46-8EBCCAED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9A80-A1BC-4E98-88DC-44B9C9CC5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14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8112E1-FF96-46C1-BA49-665523B88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C8BFFC-BC3A-4828-B878-FE3D65834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A28627-0029-4AB2-9EEB-CE6386D1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2624-D539-4421-8196-A438BF141A9D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489176-EDE3-40E6-A268-025CF233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03684B-015B-4C0B-A3D6-D5914BBB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9A80-A1BC-4E98-88DC-44B9C9CC5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60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45A92-7776-4A57-A5E9-D2C5CE48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52E37-31A8-4C50-97FB-CF396887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B8575-5D31-494B-9694-1D376699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2624-D539-4421-8196-A438BF141A9D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497C29-CDAD-4CEC-AF2F-2A46FCE3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284F56-390A-4E6A-B1B9-BC830326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9A80-A1BC-4E98-88DC-44B9C9CC5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913E3-88C1-477D-BAD3-6DCC52D4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104CC1-1C9B-4A65-9DA9-E361E2EE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C9EE5F-6C4C-46AB-9142-BFA1CDB9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2624-D539-4421-8196-A438BF141A9D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F846B-DB8E-4F78-8F0D-C7FFD224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83AAB-5AA2-4F3B-97B3-EE028F21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9A80-A1BC-4E98-88DC-44B9C9CC5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42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6775F-386E-4AF0-86B1-469C29DE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119FDE-AB67-413E-8977-70DAA1794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EE9995-4390-43E3-B4C9-E139F32E5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84F122-0448-44D3-A1CB-F976F795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2624-D539-4421-8196-A438BF141A9D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184046-0F25-4250-ADC4-5692AA93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211A2-25A7-4BFD-9FD4-C0B6043E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9A80-A1BC-4E98-88DC-44B9C9CC5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45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56C6E-25A3-4649-868B-8F874F53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318E97-5670-43A8-B026-FF0DF67A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4E34B0-8A1F-4F3A-A5A5-6EA3E835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E3B7CC-5C76-4800-8C35-5048655DB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DE7D46E-334C-48C1-A4A7-F7406DE62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5A0521-4173-41B1-8231-1B9FFBD3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2624-D539-4421-8196-A438BF141A9D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C721EE-28B3-4E14-A3E5-675A22C4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F8F08B-DB61-41C6-B34E-5DFA6888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9A80-A1BC-4E98-88DC-44B9C9CC5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46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E5B6B-B6AA-4A9C-909D-6B36AB35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86A484-8DC2-4357-84A7-A43A8AEE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2624-D539-4421-8196-A438BF141A9D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195540-6DFA-413B-87CA-11A0A1FF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1130C9-8509-481B-B636-E5B392B7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9A80-A1BC-4E98-88DC-44B9C9CC5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37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A35413-7B75-4326-AA14-04337E6B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2624-D539-4421-8196-A438BF141A9D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4E2AD6-7D05-4775-9A6E-E3D548B0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E6F4D1-B7FC-4F59-8628-45754ED8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9A80-A1BC-4E98-88DC-44B9C9CC5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3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0DB63F-DB85-47DA-BE1D-72A45AB0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44CEF-C59A-4613-9570-BAAE743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D5A908-16E3-47F5-B62A-10D8CBFA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FD4637-BC34-4998-BB5B-89896F41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2624-D539-4421-8196-A438BF141A9D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72722A-EDA3-44A6-9DD1-A7DEA937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7FEAA8-D7FF-49E3-AFF2-67E8ECE6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9A80-A1BC-4E98-88DC-44B9C9CC5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79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AFC68-07AE-47B3-9C53-8B840BFF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3F9595-3882-4F30-AB3A-D49D2F2C1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31E634-7F86-4937-BAB3-A6D2CFB0B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153B86-49FB-4875-9880-43E182B2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2624-D539-4421-8196-A438BF141A9D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DE8E8F-12CC-46BC-A8C6-39F2C291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2F90B2-319E-4111-A2B5-CD931ADD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9A80-A1BC-4E98-88DC-44B9C9CC5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7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6ED712-2489-4135-A128-E6AB155D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F63E54-06CF-49D2-9EE3-6268AEF2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786A3B-52D3-4816-95C2-D324989D6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12624-D539-4421-8196-A438BF141A9D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A23AEC-4FDE-4A9E-92F8-064E9E7C5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8793A6-4B9D-4848-A290-CB5A0B9FE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79A80-A1BC-4E98-88DC-44B9C9CC5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54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491EFEF-0D03-461C-843F-107A288C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798320"/>
            <a:ext cx="12330545" cy="86563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757ED08-F5F0-40FC-A4A5-ADF26DA7D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17" y="1544699"/>
            <a:ext cx="4795234" cy="479523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7AD824B-7E8D-4F80-AE0D-27447F061D24}"/>
              </a:ext>
            </a:extLst>
          </p:cNvPr>
          <p:cNvSpPr txBox="1"/>
          <p:nvPr/>
        </p:nvSpPr>
        <p:spPr>
          <a:xfrm>
            <a:off x="1320800" y="1335897"/>
            <a:ext cx="67136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Franklin Gothic Demi Cond" panose="020B0706030402020204" pitchFamily="34" charset="0"/>
              </a:rPr>
              <a:t>OUR YAHTZEE GAME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C829846-F027-442F-AA31-581E17094443}"/>
              </a:ext>
            </a:extLst>
          </p:cNvPr>
          <p:cNvSpPr txBox="1"/>
          <p:nvPr/>
        </p:nvSpPr>
        <p:spPr>
          <a:xfrm>
            <a:off x="2722880" y="2145119"/>
            <a:ext cx="36519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Bahnschrift Light SemiCondensed" panose="020B0502040204020203" pitchFamily="34" charset="0"/>
              </a:rPr>
              <a:t>-a java </a:t>
            </a:r>
            <a:r>
              <a:rPr lang="fr-FR" sz="4400" dirty="0" err="1">
                <a:latin typeface="Bahnschrift Light SemiCondensed" panose="020B0502040204020203" pitchFamily="34" charset="0"/>
              </a:rPr>
              <a:t>project</a:t>
            </a:r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029AE02-581A-442C-82F9-A9C4F0F7DC82}"/>
              </a:ext>
            </a:extLst>
          </p:cNvPr>
          <p:cNvSpPr txBox="1"/>
          <p:nvPr/>
        </p:nvSpPr>
        <p:spPr>
          <a:xfrm>
            <a:off x="6506697" y="6339933"/>
            <a:ext cx="70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>
                <a:latin typeface="Bahnschrift Light SemiCondensed" panose="020B0502040204020203" pitchFamily="34" charset="0"/>
              </a:rPr>
              <a:t>Lucas PECH – Arthur RAPP – Lucas CHAMPSAUR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89C4A1D-265B-4A35-9D8C-F837C30C9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097" y="193082"/>
            <a:ext cx="4086447" cy="103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5131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1A90BC3-ACE1-4169-B02C-85CEC983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12192000" cy="4064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09DD30E-5BB3-4847-A5EF-10D3056A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2192000" cy="42062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B769FB2-9CCE-4338-8595-116363C5EC9C}"/>
              </a:ext>
            </a:extLst>
          </p:cNvPr>
          <p:cNvSpPr txBox="1"/>
          <p:nvPr/>
        </p:nvSpPr>
        <p:spPr>
          <a:xfrm>
            <a:off x="181380" y="5678884"/>
            <a:ext cx="63834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Franklin Gothic Demi Cond" panose="020B0706030402020204" pitchFamily="34" charset="0"/>
              </a:rPr>
              <a:t>II. Our </a:t>
            </a:r>
            <a:r>
              <a:rPr lang="fr-FR" sz="6600" dirty="0" err="1">
                <a:latin typeface="Franklin Gothic Demi Cond" panose="020B0706030402020204" pitchFamily="34" charset="0"/>
              </a:rPr>
              <a:t>game</a:t>
            </a:r>
            <a:r>
              <a:rPr lang="fr-FR" sz="6600" dirty="0">
                <a:latin typeface="Franklin Gothic Demi Cond" panose="020B0706030402020204" pitchFamily="34" charset="0"/>
              </a:rPr>
              <a:t> design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695C00-25E0-4DF0-A48F-4F1721A6C2B9}"/>
              </a:ext>
            </a:extLst>
          </p:cNvPr>
          <p:cNvSpPr txBox="1"/>
          <p:nvPr/>
        </p:nvSpPr>
        <p:spPr>
          <a:xfrm>
            <a:off x="1981200" y="1690062"/>
            <a:ext cx="35509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>
                <a:latin typeface="Bahnschrift Light SemiCondensed" panose="020B0502040204020203" pitchFamily="34" charset="0"/>
              </a:rPr>
              <a:t>4 classes: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Dices</a:t>
            </a:r>
            <a:endParaRPr lang="fr-FR" sz="4400" dirty="0">
              <a:latin typeface="Bahnschrift Light SemiCondensed" panose="020B0502040204020203" pitchFamily="34" charset="0"/>
            </a:endParaRP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-Rolls</a:t>
            </a:r>
          </a:p>
          <a:p>
            <a:r>
              <a:rPr lang="fr-FR" sz="4400" b="1" dirty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-Scoreboard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UserInterface</a:t>
            </a:r>
            <a:endParaRPr lang="fr-FR" sz="4400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C478FD8-3E0F-4A08-8F8A-47CDCEA9253A}"/>
              </a:ext>
            </a:extLst>
          </p:cNvPr>
          <p:cNvCxnSpPr/>
          <p:nvPr/>
        </p:nvCxnSpPr>
        <p:spPr>
          <a:xfrm>
            <a:off x="5791200" y="1690062"/>
            <a:ext cx="0" cy="34778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phique 6" descr="Engrenages">
            <a:extLst>
              <a:ext uri="{FF2B5EF4-FFF2-40B4-BE49-F238E27FC236}">
                <a16:creationId xmlns:a16="http://schemas.microsoft.com/office/drawing/2014/main" id="{1EC6E4D8-94FF-49AC-B7D8-F350B9309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6343" y="1173180"/>
            <a:ext cx="2342606" cy="2342606"/>
          </a:xfrm>
          <a:prstGeom prst="rect">
            <a:avLst/>
          </a:prstGeom>
        </p:spPr>
      </p:pic>
      <p:pic>
        <p:nvPicPr>
          <p:cNvPr id="9" name="Graphique 8" descr="Pièces de puzzle">
            <a:extLst>
              <a:ext uri="{FF2B5EF4-FFF2-40B4-BE49-F238E27FC236}">
                <a16:creationId xmlns:a16="http://schemas.microsoft.com/office/drawing/2014/main" id="{648D8E72-769C-404D-B6CE-20043D237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98958" y="1690062"/>
            <a:ext cx="2056334" cy="205633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F9EDAC5-8909-44FD-83B5-8C49320AC84A}"/>
              </a:ext>
            </a:extLst>
          </p:cNvPr>
          <p:cNvSpPr txBox="1"/>
          <p:nvPr/>
        </p:nvSpPr>
        <p:spPr>
          <a:xfrm>
            <a:off x="13355379" y="3535314"/>
            <a:ext cx="4668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store and check the </a:t>
            </a:r>
          </a:p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dice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rolls</a:t>
            </a:r>
            <a:endParaRPr lang="fr-FR" sz="4400" dirty="0">
              <a:latin typeface="Bahnschrift Light SemiCondensed" panose="020B0502040204020203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9331E7B-DFE7-4B6F-A8A8-48528AF245F9}"/>
              </a:ext>
            </a:extLst>
          </p:cNvPr>
          <p:cNvSpPr txBox="1"/>
          <p:nvPr/>
        </p:nvSpPr>
        <p:spPr>
          <a:xfrm>
            <a:off x="5902360" y="3535314"/>
            <a:ext cx="53270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display the scoreboard,</a:t>
            </a:r>
          </a:p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save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game</a:t>
            </a:r>
            <a:r>
              <a:rPr lang="fr-FR" sz="4400" dirty="0">
                <a:latin typeface="Bahnschrift Light SemiCondensed" panose="020B0502040204020203" pitchFamily="34" charset="0"/>
              </a:rPr>
              <a:t>… </a:t>
            </a:r>
          </a:p>
        </p:txBody>
      </p:sp>
      <p:pic>
        <p:nvPicPr>
          <p:cNvPr id="13" name="Graphique 12" descr="Œil">
            <a:extLst>
              <a:ext uri="{FF2B5EF4-FFF2-40B4-BE49-F238E27FC236}">
                <a16:creationId xmlns:a16="http://schemas.microsoft.com/office/drawing/2014/main" id="{AF7F4BD1-8A2D-4B92-9543-B993135BAB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59452" y="-4714105"/>
            <a:ext cx="2170649" cy="217064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9FCB2C3-2438-46BE-89FF-AC0C06363951}"/>
              </a:ext>
            </a:extLst>
          </p:cNvPr>
          <p:cNvSpPr txBox="1"/>
          <p:nvPr/>
        </p:nvSpPr>
        <p:spPr>
          <a:xfrm>
            <a:off x="5902360" y="-2919194"/>
            <a:ext cx="55851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creates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game</a:t>
            </a:r>
            <a:r>
              <a:rPr lang="fr-FR" sz="4400" dirty="0">
                <a:latin typeface="Bahnschrift Light SemiCondensed" panose="020B0502040204020203" pitchFamily="34" charset="0"/>
              </a:rPr>
              <a:t> frame,</a:t>
            </a:r>
          </a:p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launches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functions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604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1A90BC3-ACE1-4169-B02C-85CEC983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12192000" cy="4064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09DD30E-5BB3-4847-A5EF-10D3056A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2192000" cy="42062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B769FB2-9CCE-4338-8595-116363C5EC9C}"/>
              </a:ext>
            </a:extLst>
          </p:cNvPr>
          <p:cNvSpPr txBox="1"/>
          <p:nvPr/>
        </p:nvSpPr>
        <p:spPr>
          <a:xfrm>
            <a:off x="181380" y="5678884"/>
            <a:ext cx="63834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Franklin Gothic Demi Cond" panose="020B0706030402020204" pitchFamily="34" charset="0"/>
              </a:rPr>
              <a:t>II. Our </a:t>
            </a:r>
            <a:r>
              <a:rPr lang="fr-FR" sz="6600" dirty="0" err="1">
                <a:latin typeface="Franklin Gothic Demi Cond" panose="020B0706030402020204" pitchFamily="34" charset="0"/>
              </a:rPr>
              <a:t>game</a:t>
            </a:r>
            <a:r>
              <a:rPr lang="fr-FR" sz="6600" dirty="0">
                <a:latin typeface="Franklin Gothic Demi Cond" panose="020B0706030402020204" pitchFamily="34" charset="0"/>
              </a:rPr>
              <a:t> design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695C00-25E0-4DF0-A48F-4F1721A6C2B9}"/>
              </a:ext>
            </a:extLst>
          </p:cNvPr>
          <p:cNvSpPr txBox="1"/>
          <p:nvPr/>
        </p:nvSpPr>
        <p:spPr>
          <a:xfrm>
            <a:off x="1981200" y="1690062"/>
            <a:ext cx="35509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>
                <a:latin typeface="Bahnschrift Light SemiCondensed" panose="020B0502040204020203" pitchFamily="34" charset="0"/>
              </a:rPr>
              <a:t>4 classes: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Dices</a:t>
            </a:r>
            <a:endParaRPr lang="fr-FR" sz="4400" dirty="0">
              <a:latin typeface="Bahnschrift Light SemiCondensed" panose="020B0502040204020203" pitchFamily="34" charset="0"/>
            </a:endParaRP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-Rolls</a:t>
            </a:r>
          </a:p>
          <a:p>
            <a:r>
              <a:rPr lang="fr-FR" sz="4400" b="1" dirty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-Scoreboard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UserInterface</a:t>
            </a:r>
            <a:endParaRPr lang="fr-FR" sz="4400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C478FD8-3E0F-4A08-8F8A-47CDCEA9253A}"/>
              </a:ext>
            </a:extLst>
          </p:cNvPr>
          <p:cNvCxnSpPr/>
          <p:nvPr/>
        </p:nvCxnSpPr>
        <p:spPr>
          <a:xfrm>
            <a:off x="5791200" y="1690062"/>
            <a:ext cx="0" cy="34778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que 8" descr="Pièces de puzzle">
            <a:extLst>
              <a:ext uri="{FF2B5EF4-FFF2-40B4-BE49-F238E27FC236}">
                <a16:creationId xmlns:a16="http://schemas.microsoft.com/office/drawing/2014/main" id="{648D8E72-769C-404D-B6CE-20043D237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98958" y="1690062"/>
            <a:ext cx="2056334" cy="205633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F9EDAC5-8909-44FD-83B5-8C49320AC84A}"/>
              </a:ext>
            </a:extLst>
          </p:cNvPr>
          <p:cNvSpPr txBox="1"/>
          <p:nvPr/>
        </p:nvSpPr>
        <p:spPr>
          <a:xfrm>
            <a:off x="13355379" y="3535314"/>
            <a:ext cx="4668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store and check the </a:t>
            </a:r>
          </a:p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dice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rolls</a:t>
            </a:r>
            <a:endParaRPr lang="fr-FR" sz="4400" dirty="0">
              <a:latin typeface="Bahnschrift Light SemiCondensed" panose="020B0502040204020203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9331E7B-DFE7-4B6F-A8A8-48528AF245F9}"/>
              </a:ext>
            </a:extLst>
          </p:cNvPr>
          <p:cNvSpPr txBox="1"/>
          <p:nvPr/>
        </p:nvSpPr>
        <p:spPr>
          <a:xfrm>
            <a:off x="5994401" y="1834019"/>
            <a:ext cx="55270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Bahnschrift Light SemiCondensed" panose="020B0502040204020203" pitchFamily="34" charset="0"/>
              </a:rPr>
              <a:t>private int </a:t>
            </a:r>
            <a:r>
              <a:rPr lang="en-US" sz="2800" dirty="0" err="1">
                <a:latin typeface="Bahnschrift Light SemiCondensed" panose="020B0502040204020203" pitchFamily="34" charset="0"/>
              </a:rPr>
              <a:t>highscore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Bahnschrift Light Semi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Light SemiCondensed" panose="020B0502040204020203" pitchFamily="34" charset="0"/>
              </a:rPr>
              <a:t>private int </a:t>
            </a:r>
            <a:r>
              <a:rPr lang="en-US" sz="2800" dirty="0" err="1">
                <a:latin typeface="Bahnschrift Light SemiCondensed" panose="020B0502040204020203" pitchFamily="34" charset="0"/>
              </a:rPr>
              <a:t>int_nbPlayer</a:t>
            </a:r>
            <a:endParaRPr lang="en-US" sz="2800" dirty="0">
              <a:latin typeface="Bahnschrift Light Semi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2800" dirty="0">
              <a:latin typeface="Bahnschrift Light Semi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Light SemiCondensed" panose="020B0502040204020203" pitchFamily="34" charset="0"/>
              </a:rPr>
              <a:t>private int [][] scoresheet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Bahnschrift Light Semi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Light SemiCondensed" panose="020B0502040204020203" pitchFamily="34" charset="0"/>
              </a:rPr>
              <a:t>private </a:t>
            </a:r>
            <a:r>
              <a:rPr lang="en-US" sz="2800" dirty="0" err="1">
                <a:latin typeface="Bahnschrift Light SemiCondensed" panose="020B0502040204020203" pitchFamily="34" charset="0"/>
              </a:rPr>
              <a:t>boolean</a:t>
            </a:r>
            <a:r>
              <a:rPr lang="en-US" sz="2800" dirty="0">
                <a:latin typeface="Bahnschrift Light SemiCondensed" panose="020B0502040204020203" pitchFamily="34" charset="0"/>
              </a:rPr>
              <a:t> [][] </a:t>
            </a:r>
            <a:r>
              <a:rPr lang="en-US" sz="2800" dirty="0" err="1">
                <a:latin typeface="Bahnschrift Light SemiCondensed" panose="020B0502040204020203" pitchFamily="34" charset="0"/>
              </a:rPr>
              <a:t>alreadyFill</a:t>
            </a:r>
            <a:endParaRPr lang="fr-FR" sz="2800" dirty="0">
              <a:latin typeface="Bahnschrift Light SemiCondensed" panose="020B0502040204020203" pitchFamily="34" charset="0"/>
            </a:endParaRPr>
          </a:p>
        </p:txBody>
      </p:sp>
      <p:pic>
        <p:nvPicPr>
          <p:cNvPr id="13" name="Graphique 12" descr="Œil">
            <a:extLst>
              <a:ext uri="{FF2B5EF4-FFF2-40B4-BE49-F238E27FC236}">
                <a16:creationId xmlns:a16="http://schemas.microsoft.com/office/drawing/2014/main" id="{AF7F4BD1-8A2D-4B92-9543-B993135BAB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9452" y="-4714105"/>
            <a:ext cx="2170649" cy="217064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9FCB2C3-2438-46BE-89FF-AC0C06363951}"/>
              </a:ext>
            </a:extLst>
          </p:cNvPr>
          <p:cNvSpPr txBox="1"/>
          <p:nvPr/>
        </p:nvSpPr>
        <p:spPr>
          <a:xfrm>
            <a:off x="5902360" y="-2919194"/>
            <a:ext cx="55851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creates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game</a:t>
            </a:r>
            <a:r>
              <a:rPr lang="fr-FR" sz="4400" dirty="0">
                <a:latin typeface="Bahnschrift Light SemiCondensed" panose="020B0502040204020203" pitchFamily="34" charset="0"/>
              </a:rPr>
              <a:t> frame,</a:t>
            </a:r>
          </a:p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launches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functions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9076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1A90BC3-ACE1-4169-B02C-85CEC983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12192000" cy="4064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09DD30E-5BB3-4847-A5EF-10D3056A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2192000" cy="42062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B769FB2-9CCE-4338-8595-116363C5EC9C}"/>
              </a:ext>
            </a:extLst>
          </p:cNvPr>
          <p:cNvSpPr txBox="1"/>
          <p:nvPr/>
        </p:nvSpPr>
        <p:spPr>
          <a:xfrm>
            <a:off x="181380" y="5678884"/>
            <a:ext cx="63834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Franklin Gothic Demi Cond" panose="020B0706030402020204" pitchFamily="34" charset="0"/>
              </a:rPr>
              <a:t>II. Our </a:t>
            </a:r>
            <a:r>
              <a:rPr lang="fr-FR" sz="6600" dirty="0" err="1">
                <a:latin typeface="Franklin Gothic Demi Cond" panose="020B0706030402020204" pitchFamily="34" charset="0"/>
              </a:rPr>
              <a:t>game</a:t>
            </a:r>
            <a:r>
              <a:rPr lang="fr-FR" sz="6600" dirty="0">
                <a:latin typeface="Franklin Gothic Demi Cond" panose="020B0706030402020204" pitchFamily="34" charset="0"/>
              </a:rPr>
              <a:t> design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695C00-25E0-4DF0-A48F-4F1721A6C2B9}"/>
              </a:ext>
            </a:extLst>
          </p:cNvPr>
          <p:cNvSpPr txBox="1"/>
          <p:nvPr/>
        </p:nvSpPr>
        <p:spPr>
          <a:xfrm>
            <a:off x="1981200" y="1690062"/>
            <a:ext cx="35509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>
                <a:latin typeface="Bahnschrift Light SemiCondensed" panose="020B0502040204020203" pitchFamily="34" charset="0"/>
              </a:rPr>
              <a:t>4 classes: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Dices</a:t>
            </a:r>
            <a:endParaRPr lang="fr-FR" sz="4400" dirty="0">
              <a:latin typeface="Bahnschrift Light SemiCondensed" panose="020B0502040204020203" pitchFamily="34" charset="0"/>
            </a:endParaRP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-Rolls</a:t>
            </a:r>
          </a:p>
          <a:p>
            <a:r>
              <a:rPr lang="fr-FR" sz="4400" b="1" dirty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-Scoreboard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UserInterface</a:t>
            </a:r>
            <a:endParaRPr lang="fr-FR" sz="4400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C478FD8-3E0F-4A08-8F8A-47CDCEA9253A}"/>
              </a:ext>
            </a:extLst>
          </p:cNvPr>
          <p:cNvCxnSpPr/>
          <p:nvPr/>
        </p:nvCxnSpPr>
        <p:spPr>
          <a:xfrm>
            <a:off x="5791200" y="1690062"/>
            <a:ext cx="0" cy="34778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que 8" descr="Pièces de puzzle">
            <a:extLst>
              <a:ext uri="{FF2B5EF4-FFF2-40B4-BE49-F238E27FC236}">
                <a16:creationId xmlns:a16="http://schemas.microsoft.com/office/drawing/2014/main" id="{648D8E72-769C-404D-B6CE-20043D237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98958" y="1690062"/>
            <a:ext cx="2056334" cy="205633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F9EDAC5-8909-44FD-83B5-8C49320AC84A}"/>
              </a:ext>
            </a:extLst>
          </p:cNvPr>
          <p:cNvSpPr txBox="1"/>
          <p:nvPr/>
        </p:nvSpPr>
        <p:spPr>
          <a:xfrm>
            <a:off x="13355379" y="3535314"/>
            <a:ext cx="4668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store and check the </a:t>
            </a:r>
          </a:p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dice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rolls</a:t>
            </a:r>
            <a:endParaRPr lang="fr-FR" sz="4400" dirty="0">
              <a:latin typeface="Bahnschrift Light SemiCondensed" panose="020B0502040204020203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9331E7B-DFE7-4B6F-A8A8-48528AF245F9}"/>
              </a:ext>
            </a:extLst>
          </p:cNvPr>
          <p:cNvSpPr txBox="1"/>
          <p:nvPr/>
        </p:nvSpPr>
        <p:spPr>
          <a:xfrm>
            <a:off x="6112798" y="1637759"/>
            <a:ext cx="55270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1600" dirty="0">
                <a:latin typeface="Bahnschrift Light SemiCondensed" panose="020B0502040204020203" pitchFamily="34" charset="0"/>
              </a:rPr>
              <a:t>public Scoreboard()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>
                <a:latin typeface="Bahnschrift Light SemiCondensed" panose="020B0502040204020203" pitchFamily="34" charset="0"/>
              </a:rPr>
              <a:t>public void Score(Rolls roll, int </a:t>
            </a:r>
            <a:r>
              <a:rPr lang="en-US" sz="1600" dirty="0" err="1">
                <a:latin typeface="Bahnschrift Light SemiCondensed" panose="020B0502040204020203" pitchFamily="34" charset="0"/>
              </a:rPr>
              <a:t>playerNb</a:t>
            </a:r>
            <a:r>
              <a:rPr lang="en-US" sz="1600" dirty="0">
                <a:latin typeface="Bahnschrift Light SemiCondensed" panose="020B0502040204020203" pitchFamily="34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1600" dirty="0">
                <a:latin typeface="Bahnschrift Light SemiCondensed" panose="020B0502040204020203" pitchFamily="34" charset="0"/>
              </a:rPr>
              <a:t>public </a:t>
            </a:r>
            <a:r>
              <a:rPr lang="fr-FR" sz="1600" dirty="0" err="1">
                <a:latin typeface="Bahnschrift Light SemiCondensed" panose="020B0502040204020203" pitchFamily="34" charset="0"/>
              </a:rPr>
              <a:t>void</a:t>
            </a:r>
            <a:r>
              <a:rPr lang="fr-FR" sz="1600" dirty="0">
                <a:latin typeface="Bahnschrift Light SemiCondensed" panose="020B0502040204020203" pitchFamily="34" charset="0"/>
              </a:rPr>
              <a:t> </a:t>
            </a:r>
            <a:r>
              <a:rPr lang="fr-FR" sz="1600" dirty="0" err="1">
                <a:latin typeface="Bahnschrift Light SemiCondensed" panose="020B0502040204020203" pitchFamily="34" charset="0"/>
              </a:rPr>
              <a:t>ReinitializeScoreSheet</a:t>
            </a:r>
            <a:r>
              <a:rPr lang="fr-FR" sz="1600" dirty="0">
                <a:latin typeface="Bahnschrift Light SemiCondensed" panose="020B0502040204020203" pitchFamily="34" charset="0"/>
              </a:rPr>
              <a:t>()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1600" dirty="0">
                <a:latin typeface="Bahnschrift Light SemiCondensed" panose="020B0502040204020203" pitchFamily="34" charset="0"/>
              </a:rPr>
              <a:t>public </a:t>
            </a:r>
            <a:r>
              <a:rPr lang="fr-FR" sz="1600" dirty="0" err="1">
                <a:latin typeface="Bahnschrift Light SemiCondensed" panose="020B0502040204020203" pitchFamily="34" charset="0"/>
              </a:rPr>
              <a:t>boolean</a:t>
            </a:r>
            <a:r>
              <a:rPr lang="fr-FR" sz="1600" dirty="0">
                <a:latin typeface="Bahnschrift Light SemiCondensed" panose="020B0502040204020203" pitchFamily="34" charset="0"/>
              </a:rPr>
              <a:t> End()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>
                <a:latin typeface="Bahnschrift Light SemiCondensed" panose="020B0502040204020203" pitchFamily="34" charset="0"/>
              </a:rPr>
              <a:t>public int </a:t>
            </a:r>
            <a:r>
              <a:rPr lang="en-US" sz="1600" dirty="0" err="1">
                <a:latin typeface="Bahnschrift Light SemiCondensed" panose="020B0502040204020203" pitchFamily="34" charset="0"/>
              </a:rPr>
              <a:t>TotalGame</a:t>
            </a:r>
            <a:r>
              <a:rPr lang="en-US" sz="1600" dirty="0">
                <a:latin typeface="Bahnschrift Light SemiCondensed" panose="020B0502040204020203" pitchFamily="34" charset="0"/>
              </a:rPr>
              <a:t>(int </a:t>
            </a:r>
            <a:r>
              <a:rPr lang="en-US" sz="1600" dirty="0" err="1">
                <a:latin typeface="Bahnschrift Light SemiCondensed" panose="020B0502040204020203" pitchFamily="34" charset="0"/>
              </a:rPr>
              <a:t>playerNb</a:t>
            </a:r>
            <a:r>
              <a:rPr lang="en-US" sz="1600" dirty="0">
                <a:latin typeface="Bahnschrift Light SemiCondensed" panose="020B0502040204020203" pitchFamily="34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sz="1600" dirty="0">
                <a:latin typeface="Bahnschrift Light SemiCondensed" panose="020B0502040204020203" pitchFamily="34" charset="0"/>
              </a:rPr>
              <a:t>public </a:t>
            </a:r>
            <a:r>
              <a:rPr lang="fr-FR" sz="1600" dirty="0" err="1">
                <a:latin typeface="Bahnschrift Light SemiCondensed" panose="020B0502040204020203" pitchFamily="34" charset="0"/>
              </a:rPr>
              <a:t>void</a:t>
            </a:r>
            <a:r>
              <a:rPr lang="fr-FR" sz="1600" dirty="0">
                <a:latin typeface="Bahnschrift Light SemiCondensed" panose="020B0502040204020203" pitchFamily="34" charset="0"/>
              </a:rPr>
              <a:t> </a:t>
            </a:r>
            <a:r>
              <a:rPr lang="fr-FR" sz="1600" dirty="0" err="1">
                <a:latin typeface="Bahnschrift Light SemiCondensed" panose="020B0502040204020203" pitchFamily="34" charset="0"/>
              </a:rPr>
              <a:t>findWinner</a:t>
            </a:r>
            <a:r>
              <a:rPr lang="fr-FR" sz="1600" dirty="0">
                <a:latin typeface="Bahnschrift Light SemiCondensed" panose="020B0502040204020203" pitchFamily="34" charset="0"/>
              </a:rPr>
              <a:t>(</a:t>
            </a:r>
            <a:r>
              <a:rPr lang="fr-FR" sz="1600" dirty="0" err="1">
                <a:latin typeface="Bahnschrift Light SemiCondensed" panose="020B0502040204020203" pitchFamily="34" charset="0"/>
              </a:rPr>
              <a:t>int</a:t>
            </a:r>
            <a:r>
              <a:rPr lang="fr-FR" sz="1600" dirty="0">
                <a:latin typeface="Bahnschrift Light SemiCondensed" panose="020B0502040204020203" pitchFamily="34" charset="0"/>
              </a:rPr>
              <a:t> </a:t>
            </a:r>
            <a:r>
              <a:rPr lang="fr-FR" sz="1600" dirty="0" err="1">
                <a:latin typeface="Bahnschrift Light SemiCondensed" panose="020B0502040204020203" pitchFamily="34" charset="0"/>
              </a:rPr>
              <a:t>int_nbPlayer</a:t>
            </a:r>
            <a:r>
              <a:rPr lang="fr-FR" sz="1600" dirty="0">
                <a:latin typeface="Bahnschrift Light SemiCondensed" panose="020B0502040204020203" pitchFamily="34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>
                <a:latin typeface="Bahnschrift Light SemiCondensed" panose="020B0502040204020203" pitchFamily="34" charset="0"/>
              </a:rPr>
              <a:t>public void </a:t>
            </a:r>
            <a:r>
              <a:rPr lang="en-US" sz="1600" dirty="0" err="1">
                <a:latin typeface="Bahnschrift Light SemiCondensed" panose="020B0502040204020203" pitchFamily="34" charset="0"/>
              </a:rPr>
              <a:t>saveGame</a:t>
            </a:r>
            <a:r>
              <a:rPr lang="en-US" sz="1600" dirty="0">
                <a:latin typeface="Bahnschrift Light SemiCondensed" panose="020B0502040204020203" pitchFamily="34" charset="0"/>
              </a:rPr>
              <a:t>(int </a:t>
            </a:r>
            <a:r>
              <a:rPr lang="en-US" sz="1600" dirty="0" err="1">
                <a:latin typeface="Bahnschrift Light SemiCondensed" panose="020B0502040204020203" pitchFamily="34" charset="0"/>
              </a:rPr>
              <a:t>playerTurn</a:t>
            </a:r>
            <a:r>
              <a:rPr lang="en-US" sz="1600" dirty="0">
                <a:latin typeface="Bahnschrift Light SemiCondensed" panose="020B0502040204020203" pitchFamily="34" charset="0"/>
              </a:rPr>
              <a:t>, int </a:t>
            </a:r>
            <a:r>
              <a:rPr lang="en-US" sz="1600" dirty="0" err="1">
                <a:latin typeface="Bahnschrift Light SemiCondensed" panose="020B0502040204020203" pitchFamily="34" charset="0"/>
              </a:rPr>
              <a:t>nbReroll</a:t>
            </a:r>
            <a:r>
              <a:rPr lang="en-US" sz="1600" dirty="0">
                <a:latin typeface="Bahnschrift Light SemiCondensed" panose="020B0502040204020203" pitchFamily="34" charset="0"/>
              </a:rPr>
              <a:t>, int[] </a:t>
            </a:r>
            <a:r>
              <a:rPr lang="en-US" sz="1600" dirty="0" err="1">
                <a:latin typeface="Bahnschrift Light SemiCondensed" panose="020B0502040204020203" pitchFamily="34" charset="0"/>
              </a:rPr>
              <a:t>myRoll</a:t>
            </a:r>
            <a:r>
              <a:rPr lang="en-US" sz="1600" dirty="0">
                <a:latin typeface="Bahnschrift Light SemiCondensed" panose="020B0502040204020203" pitchFamily="34" charset="0"/>
              </a:rPr>
              <a:t>)</a:t>
            </a:r>
            <a:endParaRPr lang="fr-FR" sz="1600" dirty="0">
              <a:latin typeface="Bahnschrift Light SemiCondensed" panose="020B0502040204020203" pitchFamily="34" charset="0"/>
            </a:endParaRPr>
          </a:p>
          <a:p>
            <a:pPr marL="285750" indent="-285750" algn="ctr">
              <a:buFontTx/>
              <a:buChar char="-"/>
            </a:pPr>
            <a:endParaRPr lang="fr-FR" sz="1600" dirty="0">
              <a:latin typeface="Bahnschrift Light SemiCondensed" panose="020B0502040204020203" pitchFamily="34" charset="0"/>
            </a:endParaRPr>
          </a:p>
        </p:txBody>
      </p:sp>
      <p:pic>
        <p:nvPicPr>
          <p:cNvPr id="13" name="Graphique 12" descr="Œil">
            <a:extLst>
              <a:ext uri="{FF2B5EF4-FFF2-40B4-BE49-F238E27FC236}">
                <a16:creationId xmlns:a16="http://schemas.microsoft.com/office/drawing/2014/main" id="{AF7F4BD1-8A2D-4B92-9543-B993135BAB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9452" y="-4714105"/>
            <a:ext cx="2170649" cy="217064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9FCB2C3-2438-46BE-89FF-AC0C06363951}"/>
              </a:ext>
            </a:extLst>
          </p:cNvPr>
          <p:cNvSpPr txBox="1"/>
          <p:nvPr/>
        </p:nvSpPr>
        <p:spPr>
          <a:xfrm>
            <a:off x="5902360" y="-2919194"/>
            <a:ext cx="55851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creates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game</a:t>
            </a:r>
            <a:r>
              <a:rPr lang="fr-FR" sz="4400" dirty="0">
                <a:latin typeface="Bahnschrift Light SemiCondensed" panose="020B0502040204020203" pitchFamily="34" charset="0"/>
              </a:rPr>
              <a:t> frame,</a:t>
            </a:r>
          </a:p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launches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functions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2161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1A90BC3-ACE1-4169-B02C-85CEC983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12192000" cy="4064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09DD30E-5BB3-4847-A5EF-10D3056A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2192000" cy="42062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B769FB2-9CCE-4338-8595-116363C5EC9C}"/>
              </a:ext>
            </a:extLst>
          </p:cNvPr>
          <p:cNvSpPr txBox="1"/>
          <p:nvPr/>
        </p:nvSpPr>
        <p:spPr>
          <a:xfrm>
            <a:off x="181380" y="5678884"/>
            <a:ext cx="63834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Franklin Gothic Demi Cond" panose="020B0706030402020204" pitchFamily="34" charset="0"/>
              </a:rPr>
              <a:t>II. Our </a:t>
            </a:r>
            <a:r>
              <a:rPr lang="fr-FR" sz="6600" dirty="0" err="1">
                <a:latin typeface="Franklin Gothic Demi Cond" panose="020B0706030402020204" pitchFamily="34" charset="0"/>
              </a:rPr>
              <a:t>game</a:t>
            </a:r>
            <a:r>
              <a:rPr lang="fr-FR" sz="6600" dirty="0">
                <a:latin typeface="Franklin Gothic Demi Cond" panose="020B0706030402020204" pitchFamily="34" charset="0"/>
              </a:rPr>
              <a:t> design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695C00-25E0-4DF0-A48F-4F1721A6C2B9}"/>
              </a:ext>
            </a:extLst>
          </p:cNvPr>
          <p:cNvSpPr txBox="1"/>
          <p:nvPr/>
        </p:nvSpPr>
        <p:spPr>
          <a:xfrm>
            <a:off x="1981200" y="1690062"/>
            <a:ext cx="35509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>
                <a:latin typeface="Bahnschrift Light SemiCondensed" panose="020B0502040204020203" pitchFamily="34" charset="0"/>
              </a:rPr>
              <a:t>4 classes: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Dices</a:t>
            </a:r>
            <a:endParaRPr lang="fr-FR" sz="4400" dirty="0">
              <a:latin typeface="Bahnschrift Light SemiCondensed" panose="020B0502040204020203" pitchFamily="34" charset="0"/>
            </a:endParaRP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-Rolls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-Scoreboard</a:t>
            </a:r>
          </a:p>
          <a:p>
            <a:r>
              <a:rPr lang="fr-FR" sz="4400" b="1" dirty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-</a:t>
            </a:r>
            <a:r>
              <a:rPr lang="fr-FR" sz="4400" b="1" dirty="0" err="1">
                <a:solidFill>
                  <a:srgbClr val="00B050"/>
                </a:solidFill>
                <a:latin typeface="Bahnschrift Light SemiCondensed" panose="020B0502040204020203" pitchFamily="34" charset="0"/>
              </a:rPr>
              <a:t>UserInterface</a:t>
            </a:r>
            <a:endParaRPr lang="fr-FR" sz="4400" b="1" dirty="0">
              <a:solidFill>
                <a:srgbClr val="00B050"/>
              </a:solidFill>
              <a:latin typeface="Bahnschrift Light SemiCondensed" panose="020B0502040204020203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C478FD8-3E0F-4A08-8F8A-47CDCEA9253A}"/>
              </a:ext>
            </a:extLst>
          </p:cNvPr>
          <p:cNvCxnSpPr/>
          <p:nvPr/>
        </p:nvCxnSpPr>
        <p:spPr>
          <a:xfrm>
            <a:off x="5791200" y="1690062"/>
            <a:ext cx="0" cy="34778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phique 6" descr="Engrenages">
            <a:extLst>
              <a:ext uri="{FF2B5EF4-FFF2-40B4-BE49-F238E27FC236}">
                <a16:creationId xmlns:a16="http://schemas.microsoft.com/office/drawing/2014/main" id="{6A94E1AC-475E-4A5E-90A7-C6885232E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69292" y="1690062"/>
            <a:ext cx="2342606" cy="234260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AA75264-EDE8-4F95-814B-75F363B4A6F7}"/>
              </a:ext>
            </a:extLst>
          </p:cNvPr>
          <p:cNvSpPr txBox="1"/>
          <p:nvPr/>
        </p:nvSpPr>
        <p:spPr>
          <a:xfrm>
            <a:off x="13165309" y="4052196"/>
            <a:ext cx="53270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display the scoreboard,</a:t>
            </a:r>
          </a:p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save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game</a:t>
            </a:r>
            <a:r>
              <a:rPr lang="fr-FR" sz="4400" dirty="0">
                <a:latin typeface="Bahnschrift Light SemiCondensed" panose="020B0502040204020203" pitchFamily="34" charset="0"/>
              </a:rPr>
              <a:t>… </a:t>
            </a:r>
          </a:p>
        </p:txBody>
      </p:sp>
      <p:pic>
        <p:nvPicPr>
          <p:cNvPr id="10" name="Graphique 9" descr="Œil">
            <a:extLst>
              <a:ext uri="{FF2B5EF4-FFF2-40B4-BE49-F238E27FC236}">
                <a16:creationId xmlns:a16="http://schemas.microsoft.com/office/drawing/2014/main" id="{98719C72-794B-4A70-86B0-64633F938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8282" y="1475726"/>
            <a:ext cx="2170649" cy="217064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941F822-1010-403E-9E3F-E457FCCEFACE}"/>
              </a:ext>
            </a:extLst>
          </p:cNvPr>
          <p:cNvSpPr txBox="1"/>
          <p:nvPr/>
        </p:nvSpPr>
        <p:spPr>
          <a:xfrm>
            <a:off x="5921190" y="3270637"/>
            <a:ext cx="55851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creates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game</a:t>
            </a:r>
            <a:r>
              <a:rPr lang="fr-FR" sz="4400" dirty="0">
                <a:latin typeface="Bahnschrift Light SemiCondensed" panose="020B0502040204020203" pitchFamily="34" charset="0"/>
              </a:rPr>
              <a:t> frame,</a:t>
            </a:r>
          </a:p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launches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functions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8428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C01C3C8-DBCC-487A-89AD-64EEDED45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98320"/>
            <a:ext cx="12330545" cy="865632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265AB52-168A-42C5-9209-4737861F6D9A}"/>
              </a:ext>
            </a:extLst>
          </p:cNvPr>
          <p:cNvSpPr txBox="1"/>
          <p:nvPr/>
        </p:nvSpPr>
        <p:spPr>
          <a:xfrm>
            <a:off x="664706" y="127170"/>
            <a:ext cx="85678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Franklin Gothic Demi Cond" panose="020B0706030402020204" pitchFamily="34" charset="0"/>
              </a:rPr>
              <a:t>III. </a:t>
            </a:r>
            <a:r>
              <a:rPr lang="fr-FR" sz="6600" dirty="0" err="1">
                <a:latin typeface="Franklin Gothic Demi Cond" panose="020B0706030402020204" pitchFamily="34" charset="0"/>
              </a:rPr>
              <a:t>What</a:t>
            </a:r>
            <a:r>
              <a:rPr lang="fr-FR" sz="6600" dirty="0">
                <a:latin typeface="Franklin Gothic Demi Cond" panose="020B0706030402020204" pitchFamily="34" charset="0"/>
              </a:rPr>
              <a:t> can </a:t>
            </a:r>
            <a:r>
              <a:rPr lang="fr-FR" sz="6600" dirty="0" err="1">
                <a:latin typeface="Franklin Gothic Demi Cond" panose="020B0706030402020204" pitchFamily="34" charset="0"/>
              </a:rPr>
              <a:t>we</a:t>
            </a:r>
            <a:r>
              <a:rPr lang="fr-FR" sz="6600" dirty="0">
                <a:latin typeface="Franklin Gothic Demi Cond" panose="020B0706030402020204" pitchFamily="34" charset="0"/>
              </a:rPr>
              <a:t> </a:t>
            </a:r>
            <a:r>
              <a:rPr lang="fr-FR" sz="6600" dirty="0" err="1">
                <a:latin typeface="Franklin Gothic Demi Cond" panose="020B0706030402020204" pitchFamily="34" charset="0"/>
              </a:rPr>
              <a:t>improve</a:t>
            </a:r>
            <a:r>
              <a:rPr lang="fr-FR" sz="6600" dirty="0">
                <a:latin typeface="Franklin Gothic Demi Cond" panose="020B0706030402020204" pitchFamily="34" charset="0"/>
              </a:rPr>
              <a:t>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0E12E6-4137-4888-8830-8FB71AB3171A}"/>
              </a:ext>
            </a:extLst>
          </p:cNvPr>
          <p:cNvSpPr txBox="1"/>
          <p:nvPr/>
        </p:nvSpPr>
        <p:spPr>
          <a:xfrm>
            <a:off x="4157426" y="2037021"/>
            <a:ext cx="55707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>
                <a:latin typeface="Bahnschrift Light SemiCondensed" panose="020B0502040204020203" pitchFamily="34" charset="0"/>
              </a:rPr>
              <a:t>Code </a:t>
            </a:r>
            <a:r>
              <a:rPr lang="fr-FR" sz="6000" dirty="0" err="1">
                <a:latin typeface="Bahnschrift Light SemiCondensed" panose="020B0502040204020203" pitchFamily="34" charset="0"/>
              </a:rPr>
              <a:t>organization</a:t>
            </a:r>
            <a:endParaRPr lang="fr-FR" sz="6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fr-FR" sz="6000" dirty="0" err="1">
                <a:latin typeface="Bahnschrift Light SemiCondensed" panose="020B0502040204020203" pitchFamily="34" charset="0"/>
              </a:rPr>
              <a:t>Visuals</a:t>
            </a:r>
            <a:endParaRPr lang="fr-FR" sz="6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fr-FR" sz="6000" dirty="0">
                <a:latin typeface="Bahnschrift Light SemiCondensed" panose="020B0502040204020203" pitchFamily="34" charset="0"/>
              </a:rPr>
              <a:t>New </a:t>
            </a:r>
            <a:r>
              <a:rPr lang="fr-FR" sz="6000" dirty="0" err="1">
                <a:latin typeface="Bahnschrift Light SemiCondensed" panose="020B0502040204020203" pitchFamily="34" charset="0"/>
              </a:rPr>
              <a:t>Features</a:t>
            </a:r>
            <a:endParaRPr lang="fr-FR" sz="6000" dirty="0">
              <a:latin typeface="Bahnschrift Light SemiCondensed" panose="020B0502040204020203" pitchFamily="34" charset="0"/>
            </a:endParaRPr>
          </a:p>
        </p:txBody>
      </p:sp>
      <p:pic>
        <p:nvPicPr>
          <p:cNvPr id="6" name="Graphique 5" descr="Flèche : courbe légère">
            <a:extLst>
              <a:ext uri="{FF2B5EF4-FFF2-40B4-BE49-F238E27FC236}">
                <a16:creationId xmlns:a16="http://schemas.microsoft.com/office/drawing/2014/main" id="{96CF6EF5-16FA-4D89-A6A4-0D12A5CDA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766121">
            <a:off x="7787926" y="2706241"/>
            <a:ext cx="4068264" cy="406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8208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98969EB0-1298-4D71-9ECC-20787DF7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3291840"/>
            <a:ext cx="12192000" cy="35661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FB22E-5AB7-42B8-9987-25FA69F7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2818"/>
            <a:ext cx="10485120" cy="427518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18B558E-3AA1-4D1A-B580-4139B4075ADD}"/>
              </a:ext>
            </a:extLst>
          </p:cNvPr>
          <p:cNvSpPr txBox="1"/>
          <p:nvPr/>
        </p:nvSpPr>
        <p:spPr>
          <a:xfrm>
            <a:off x="246694" y="205547"/>
            <a:ext cx="73909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Franklin Gothic Demi Cond" panose="020B0706030402020204" pitchFamily="34" charset="0"/>
              </a:rPr>
              <a:t>IV. Our </a:t>
            </a:r>
            <a:r>
              <a:rPr lang="fr-FR" sz="6600" dirty="0" err="1">
                <a:latin typeface="Franklin Gothic Demi Cond" panose="020B0706030402020204" pitchFamily="34" charset="0"/>
              </a:rPr>
              <a:t>game</a:t>
            </a:r>
            <a:r>
              <a:rPr lang="fr-FR" sz="6600" dirty="0">
                <a:latin typeface="Franklin Gothic Demi Cond" panose="020B0706030402020204" pitchFamily="34" charset="0"/>
              </a:rPr>
              <a:t> in figures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1B2F6443-BD49-4A7B-9F0A-ABEE2D65A7DD}"/>
              </a:ext>
            </a:extLst>
          </p:cNvPr>
          <p:cNvGrpSpPr/>
          <p:nvPr/>
        </p:nvGrpSpPr>
        <p:grpSpPr>
          <a:xfrm>
            <a:off x="763719" y="1844572"/>
            <a:ext cx="11145416" cy="3521004"/>
            <a:chOff x="567775" y="2040515"/>
            <a:chExt cx="11145416" cy="3521004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20864869-4BC8-4B52-A148-DF1098AA60B6}"/>
                </a:ext>
              </a:extLst>
            </p:cNvPr>
            <p:cNvSpPr txBox="1"/>
            <p:nvPr/>
          </p:nvSpPr>
          <p:spPr>
            <a:xfrm>
              <a:off x="1021728" y="2040516"/>
              <a:ext cx="427232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6000" b="1" dirty="0">
                  <a:latin typeface="Bahnschrift Light SemiCondensed" panose="020B0502040204020203" pitchFamily="34" charset="0"/>
                </a:rPr>
                <a:t>40</a:t>
              </a:r>
              <a:r>
                <a:rPr lang="fr-FR" sz="4400" dirty="0">
                  <a:latin typeface="Bahnschrift Light SemiCondensed" panose="020B0502040204020203" pitchFamily="34" charset="0"/>
                </a:rPr>
                <a:t>  </a:t>
              </a:r>
              <a:r>
                <a:rPr lang="fr-FR" sz="4400" dirty="0" err="1">
                  <a:latin typeface="Bahnschrift Light SemiCondensed" panose="020B0502040204020203" pitchFamily="34" charset="0"/>
                </a:rPr>
                <a:t>hours</a:t>
              </a:r>
              <a:r>
                <a:rPr lang="fr-FR" sz="4400" dirty="0">
                  <a:latin typeface="Bahnschrift Light SemiCondensed" panose="020B0502040204020203" pitchFamily="34" charset="0"/>
                </a:rPr>
                <a:t> of </a:t>
              </a:r>
              <a:r>
                <a:rPr lang="fr-FR" sz="4400" dirty="0" err="1">
                  <a:latin typeface="Bahnschrift Light SemiCondensed" panose="020B0502040204020203" pitchFamily="34" charset="0"/>
                </a:rPr>
                <a:t>work</a:t>
              </a:r>
              <a:endParaRPr lang="fr-FR" sz="4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9B3B7D3-EB8E-47CA-9123-F9C2C9ACD28B}"/>
                </a:ext>
              </a:extLst>
            </p:cNvPr>
            <p:cNvSpPr txBox="1"/>
            <p:nvPr/>
          </p:nvSpPr>
          <p:spPr>
            <a:xfrm>
              <a:off x="567775" y="3275320"/>
              <a:ext cx="473398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6000" b="1" dirty="0">
                  <a:latin typeface="Bahnschrift Light SemiCondensed" panose="020B0502040204020203" pitchFamily="34" charset="0"/>
                </a:rPr>
                <a:t>+1500</a:t>
              </a:r>
              <a:r>
                <a:rPr lang="fr-FR" sz="4400" dirty="0">
                  <a:latin typeface="Bahnschrift Light SemiCondensed" panose="020B0502040204020203" pitchFamily="34" charset="0"/>
                </a:rPr>
                <a:t> </a:t>
              </a:r>
              <a:r>
                <a:rPr lang="fr-FR" sz="4400" dirty="0" err="1">
                  <a:latin typeface="Bahnschrift Light SemiCondensed" panose="020B0502040204020203" pitchFamily="34" charset="0"/>
                </a:rPr>
                <a:t>lines</a:t>
              </a:r>
              <a:r>
                <a:rPr lang="fr-FR" sz="4400" dirty="0">
                  <a:latin typeface="Bahnschrift Light SemiCondensed" panose="020B0502040204020203" pitchFamily="34" charset="0"/>
                </a:rPr>
                <a:t> of code 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87CC29D-5ACC-44A3-BC08-D52F437C3BC4}"/>
                </a:ext>
              </a:extLst>
            </p:cNvPr>
            <p:cNvSpPr txBox="1"/>
            <p:nvPr/>
          </p:nvSpPr>
          <p:spPr>
            <a:xfrm>
              <a:off x="6096000" y="2040515"/>
              <a:ext cx="47933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6000" b="1" dirty="0">
                  <a:latin typeface="Bahnschrift Light SemiCondensed" panose="020B0502040204020203" pitchFamily="34" charset="0"/>
                </a:rPr>
                <a:t>~100</a:t>
              </a:r>
              <a:r>
                <a:rPr lang="fr-FR" sz="4400" dirty="0">
                  <a:latin typeface="Bahnschrift Light SemiCondensed" panose="020B0502040204020203" pitchFamily="34" charset="0"/>
                </a:rPr>
                <a:t> </a:t>
              </a:r>
              <a:r>
                <a:rPr lang="fr-FR" sz="4400" dirty="0" err="1">
                  <a:latin typeface="Bahnschrift Light SemiCondensed" panose="020B0502040204020203" pitchFamily="34" charset="0"/>
                </a:rPr>
                <a:t>games</a:t>
              </a:r>
              <a:r>
                <a:rPr lang="fr-FR" sz="4400" dirty="0">
                  <a:latin typeface="Bahnschrift Light SemiCondensed" panose="020B0502040204020203" pitchFamily="34" charset="0"/>
                </a:rPr>
                <a:t> </a:t>
              </a:r>
              <a:r>
                <a:rPr lang="fr-FR" sz="4400" dirty="0" err="1">
                  <a:latin typeface="Bahnschrift Light SemiCondensed" panose="020B0502040204020203" pitchFamily="34" charset="0"/>
                </a:rPr>
                <a:t>played</a:t>
              </a:r>
              <a:r>
                <a:rPr lang="fr-FR" sz="4400" dirty="0">
                  <a:latin typeface="Bahnschrift Light SemiCondensed" panose="020B0502040204020203" pitchFamily="34" charset="0"/>
                </a:rPr>
                <a:t> 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F20A266-8060-4ECB-A5CF-E119DF2FA8FF}"/>
                </a:ext>
              </a:extLst>
            </p:cNvPr>
            <p:cNvSpPr txBox="1"/>
            <p:nvPr/>
          </p:nvSpPr>
          <p:spPr>
            <a:xfrm>
              <a:off x="4487173" y="4545856"/>
              <a:ext cx="28905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6000" b="1" dirty="0">
                  <a:latin typeface="Bahnschrift Light SemiCondensed" panose="020B0502040204020203" pitchFamily="34" charset="0"/>
                </a:rPr>
                <a:t>3</a:t>
              </a:r>
              <a:r>
                <a:rPr lang="fr-FR" sz="4400" dirty="0">
                  <a:latin typeface="Bahnschrift Light SemiCondensed" panose="020B0502040204020203" pitchFamily="34" charset="0"/>
                </a:rPr>
                <a:t> </a:t>
              </a:r>
              <a:r>
                <a:rPr lang="fr-FR" sz="4400" dirty="0" err="1">
                  <a:latin typeface="Bahnschrift Light SemiCondensed" panose="020B0502040204020203" pitchFamily="34" charset="0"/>
                </a:rPr>
                <a:t>members</a:t>
              </a:r>
              <a:r>
                <a:rPr lang="fr-FR" sz="4400" dirty="0">
                  <a:latin typeface="Bahnschrift Light SemiCondensed" panose="020B0502040204020203" pitchFamily="34" charset="0"/>
                </a:rPr>
                <a:t> 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DB66F22-3845-41E1-8D44-9D6C7624F197}"/>
                </a:ext>
              </a:extLst>
            </p:cNvPr>
            <p:cNvSpPr txBox="1"/>
            <p:nvPr/>
          </p:nvSpPr>
          <p:spPr>
            <a:xfrm>
              <a:off x="5932441" y="3311051"/>
              <a:ext cx="578075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6000" b="1" dirty="0">
                  <a:latin typeface="Bahnschrift Light SemiCondensed" panose="020B0502040204020203" pitchFamily="34" charset="0"/>
                </a:rPr>
                <a:t>+300</a:t>
              </a:r>
              <a:r>
                <a:rPr lang="fr-FR" sz="4400" dirty="0">
                  <a:latin typeface="Bahnschrift Light SemiCondensed" panose="020B0502040204020203" pitchFamily="34" charset="0"/>
                </a:rPr>
                <a:t> </a:t>
              </a:r>
              <a:r>
                <a:rPr lang="fr-FR" sz="4400" dirty="0" err="1">
                  <a:latin typeface="Bahnschrift Light SemiCondensed" panose="020B0502040204020203" pitchFamily="34" charset="0"/>
                </a:rPr>
                <a:t>errors</a:t>
              </a:r>
              <a:r>
                <a:rPr lang="fr-FR" sz="4400" dirty="0">
                  <a:latin typeface="Bahnschrift Light SemiCondensed" panose="020B0502040204020203" pitchFamily="34" charset="0"/>
                </a:rPr>
                <a:t> &amp; warnings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37415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59AAF4E-E0A1-4B4D-9AB3-EFC5FC05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798320"/>
            <a:ext cx="12330545" cy="865632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46F21C1-130B-4AFD-B8E8-6DCE3B4A9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12192000" cy="865632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CFC97F1-430E-4456-9994-299566796E05}"/>
              </a:ext>
            </a:extLst>
          </p:cNvPr>
          <p:cNvSpPr txBox="1"/>
          <p:nvPr/>
        </p:nvSpPr>
        <p:spPr>
          <a:xfrm>
            <a:off x="1320800" y="1335897"/>
            <a:ext cx="40095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Franklin Gothic Demi Cond" panose="020B0706030402020204" pitchFamily="34" charset="0"/>
              </a:rPr>
              <a:t>THANK YOU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D25E5C9-87AF-4B3D-955F-7CDA3FC2D68F}"/>
              </a:ext>
            </a:extLst>
          </p:cNvPr>
          <p:cNvSpPr txBox="1"/>
          <p:nvPr/>
        </p:nvSpPr>
        <p:spPr>
          <a:xfrm>
            <a:off x="2343749" y="2705725"/>
            <a:ext cx="75488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« </a:t>
            </a:r>
            <a:r>
              <a:rPr lang="fr-FR" sz="4400" i="1" dirty="0">
                <a:latin typeface="Bahnschrift Light SemiCondensed" panose="020B0502040204020203" pitchFamily="34" charset="0"/>
              </a:rPr>
              <a:t>One </a:t>
            </a:r>
            <a:r>
              <a:rPr lang="fr-FR" sz="4400" i="1" dirty="0" err="1">
                <a:latin typeface="Bahnschrift Light SemiCondensed" panose="020B0502040204020203" pitchFamily="34" charset="0"/>
              </a:rPr>
              <a:t>who</a:t>
            </a:r>
            <a:r>
              <a:rPr lang="fr-FR" sz="4400" i="1" dirty="0">
                <a:latin typeface="Bahnschrift Light SemiCondensed" panose="020B0502040204020203" pitchFamily="34" charset="0"/>
              </a:rPr>
              <a:t> </a:t>
            </a:r>
            <a:r>
              <a:rPr lang="fr-FR" sz="4400" i="1" dirty="0" err="1">
                <a:latin typeface="Bahnschrift Light SemiCondensed" panose="020B0502040204020203" pitchFamily="34" charset="0"/>
              </a:rPr>
              <a:t>doesn’t</a:t>
            </a:r>
            <a:r>
              <a:rPr lang="fr-FR" sz="4400" i="1" dirty="0">
                <a:latin typeface="Bahnschrift Light SemiCondensed" panose="020B0502040204020203" pitchFamily="34" charset="0"/>
              </a:rPr>
              <a:t> </a:t>
            </a:r>
            <a:r>
              <a:rPr lang="fr-FR" sz="4400" i="1" dirty="0" err="1">
                <a:latin typeface="Bahnschrift Light SemiCondensed" panose="020B0502040204020203" pitchFamily="34" charset="0"/>
              </a:rPr>
              <a:t>throw</a:t>
            </a:r>
            <a:r>
              <a:rPr lang="fr-FR" sz="4400" i="1" dirty="0">
                <a:latin typeface="Bahnschrift Light SemiCondensed" panose="020B0502040204020203" pitchFamily="34" charset="0"/>
              </a:rPr>
              <a:t> the </a:t>
            </a:r>
            <a:r>
              <a:rPr lang="fr-FR" sz="4400" i="1" dirty="0" err="1">
                <a:latin typeface="Bahnschrift Light SemiCondensed" panose="020B0502040204020203" pitchFamily="34" charset="0"/>
              </a:rPr>
              <a:t>dice</a:t>
            </a:r>
            <a:endParaRPr lang="fr-FR" sz="4400" i="1" dirty="0">
              <a:latin typeface="Bahnschrift Light SemiCondensed" panose="020B0502040204020203" pitchFamily="34" charset="0"/>
            </a:endParaRPr>
          </a:p>
          <a:p>
            <a:pPr algn="ctr"/>
            <a:r>
              <a:rPr lang="fr-FR" sz="4400" i="1" dirty="0">
                <a:latin typeface="Bahnschrift Light SemiCondensed" panose="020B0502040204020203" pitchFamily="34" charset="0"/>
              </a:rPr>
              <a:t>can </a:t>
            </a:r>
            <a:r>
              <a:rPr lang="fr-FR" sz="4400" i="1" dirty="0" err="1">
                <a:latin typeface="Bahnschrift Light SemiCondensed" panose="020B0502040204020203" pitchFamily="34" charset="0"/>
              </a:rPr>
              <a:t>never</a:t>
            </a:r>
            <a:r>
              <a:rPr lang="fr-FR" sz="4400" i="1" dirty="0">
                <a:latin typeface="Bahnschrift Light SemiCondensed" panose="020B0502040204020203" pitchFamily="34" charset="0"/>
              </a:rPr>
              <a:t> </a:t>
            </a:r>
            <a:r>
              <a:rPr lang="fr-FR" sz="4400" i="1" dirty="0" err="1">
                <a:latin typeface="Bahnschrift Light SemiCondensed" panose="020B0502040204020203" pitchFamily="34" charset="0"/>
              </a:rPr>
              <a:t>expect</a:t>
            </a:r>
            <a:r>
              <a:rPr lang="fr-FR" sz="4400" i="1" dirty="0">
                <a:latin typeface="Bahnschrift Light SemiCondensed" panose="020B0502040204020203" pitchFamily="34" charset="0"/>
              </a:rPr>
              <a:t> to score a six.</a:t>
            </a:r>
            <a:r>
              <a:rPr lang="fr-FR" sz="4400" dirty="0">
                <a:latin typeface="Bahnschrift Light SemiCondensed" panose="020B0502040204020203" pitchFamily="34" charset="0"/>
              </a:rPr>
              <a:t> »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DF469C-8829-4A4A-92BB-3CB0B04ABEC2}"/>
              </a:ext>
            </a:extLst>
          </p:cNvPr>
          <p:cNvSpPr txBox="1"/>
          <p:nvPr/>
        </p:nvSpPr>
        <p:spPr>
          <a:xfrm>
            <a:off x="6537235" y="4152275"/>
            <a:ext cx="42883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Navjot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Sing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Sidhu</a:t>
            </a:r>
            <a:endParaRPr lang="fr-FR" sz="44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5256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507A75-527F-4771-904E-69435C8E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12192000" cy="865632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7FF954D-968C-4B68-8D74-3A822C0CBFDD}"/>
              </a:ext>
            </a:extLst>
          </p:cNvPr>
          <p:cNvSpPr txBox="1"/>
          <p:nvPr/>
        </p:nvSpPr>
        <p:spPr>
          <a:xfrm>
            <a:off x="650239" y="1498457"/>
            <a:ext cx="2175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Franklin Gothic Demi Cond" panose="020B0706030402020204" pitchFamily="34" charset="0"/>
              </a:rPr>
              <a:t>INDEX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28F1C8-20FA-4791-980B-FE4AE57201D9}"/>
              </a:ext>
            </a:extLst>
          </p:cNvPr>
          <p:cNvSpPr txBox="1"/>
          <p:nvPr/>
        </p:nvSpPr>
        <p:spPr>
          <a:xfrm>
            <a:off x="650239" y="2836336"/>
            <a:ext cx="918071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AutoNum type="romanUcPeriod"/>
            </a:pPr>
            <a:r>
              <a:rPr lang="fr-FR" sz="4400" dirty="0" err="1">
                <a:latin typeface="Bahnschrift Light SemiCondensed" panose="020B0502040204020203" pitchFamily="34" charset="0"/>
              </a:rPr>
              <a:t>What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did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we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learn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from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this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project</a:t>
            </a:r>
            <a:r>
              <a:rPr lang="fr-FR" sz="4400" dirty="0">
                <a:latin typeface="Bahnschrift Light SemiCondensed" panose="020B0502040204020203" pitchFamily="34" charset="0"/>
              </a:rPr>
              <a:t> ?</a:t>
            </a:r>
          </a:p>
          <a:p>
            <a:pPr marL="857250" indent="-857250">
              <a:buAutoNum type="romanUcPeriod"/>
            </a:pPr>
            <a:r>
              <a:rPr lang="fr-FR" sz="4400" dirty="0">
                <a:latin typeface="Bahnschrift Light SemiCondensed" panose="020B0502040204020203" pitchFamily="34" charset="0"/>
              </a:rPr>
              <a:t>Our </a:t>
            </a:r>
            <a:r>
              <a:rPr lang="fr-FR" sz="4400" dirty="0" err="1">
                <a:latin typeface="Bahnschrift Light SemiCondensed" panose="020B0502040204020203" pitchFamily="34" charset="0"/>
              </a:rPr>
              <a:t>game</a:t>
            </a:r>
            <a:r>
              <a:rPr lang="fr-FR" sz="4400" dirty="0">
                <a:latin typeface="Bahnschrift Light SemiCondensed" panose="020B0502040204020203" pitchFamily="34" charset="0"/>
              </a:rPr>
              <a:t> design</a:t>
            </a:r>
          </a:p>
          <a:p>
            <a:pPr marL="857250" indent="-857250">
              <a:buAutoNum type="romanUcPeriod"/>
            </a:pPr>
            <a:r>
              <a:rPr lang="fr-FR" sz="4400" dirty="0" err="1">
                <a:latin typeface="Bahnschrift Light SemiCondensed" panose="020B0502040204020203" pitchFamily="34" charset="0"/>
              </a:rPr>
              <a:t>What</a:t>
            </a:r>
            <a:r>
              <a:rPr lang="fr-FR" sz="4400" dirty="0">
                <a:latin typeface="Bahnschrift Light SemiCondensed" panose="020B0502040204020203" pitchFamily="34" charset="0"/>
              </a:rPr>
              <a:t> can </a:t>
            </a:r>
            <a:r>
              <a:rPr lang="fr-FR" sz="4400" dirty="0" err="1">
                <a:latin typeface="Bahnschrift Light SemiCondensed" panose="020B0502040204020203" pitchFamily="34" charset="0"/>
              </a:rPr>
              <a:t>we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improve</a:t>
            </a:r>
            <a:r>
              <a:rPr lang="fr-FR" sz="4400" dirty="0">
                <a:latin typeface="Bahnschrift Light SemiCondensed" panose="020B0502040204020203" pitchFamily="34" charset="0"/>
              </a:rPr>
              <a:t> ?</a:t>
            </a:r>
          </a:p>
          <a:p>
            <a:pPr marL="857250" indent="-857250">
              <a:buAutoNum type="romanUcPeriod"/>
            </a:pPr>
            <a:r>
              <a:rPr lang="fr-FR" sz="4400" dirty="0">
                <a:latin typeface="Bahnschrift Light SemiCondensed" panose="020B0502040204020203" pitchFamily="34" charset="0"/>
              </a:rPr>
              <a:t>Our </a:t>
            </a:r>
            <a:r>
              <a:rPr lang="fr-FR" sz="4400" dirty="0" err="1">
                <a:latin typeface="Bahnschrift Light SemiCondensed" panose="020B0502040204020203" pitchFamily="34" charset="0"/>
              </a:rPr>
              <a:t>yahtzee</a:t>
            </a:r>
            <a:r>
              <a:rPr lang="fr-FR" sz="4400" dirty="0">
                <a:latin typeface="Bahnschrift Light SemiCondensed" panose="020B0502040204020203" pitchFamily="34" charset="0"/>
              </a:rPr>
              <a:t> in figures</a:t>
            </a:r>
          </a:p>
        </p:txBody>
      </p:sp>
    </p:spTree>
    <p:extLst>
      <p:ext uri="{BB962C8B-B14F-4D97-AF65-F5344CB8AC3E}">
        <p14:creationId xmlns:p14="http://schemas.microsoft.com/office/powerpoint/2010/main" val="23045212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6798AF2-5D85-4EA9-8DC9-718F154A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8058"/>
            <a:ext cx="12192000" cy="351994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6BAD436-AF00-4CFB-9973-2D6C2BFC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3417426"/>
            <a:ext cx="12192000" cy="344057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C3C9A5D-E61E-4144-8D53-4B3501214281}"/>
              </a:ext>
            </a:extLst>
          </p:cNvPr>
          <p:cNvSpPr txBox="1"/>
          <p:nvPr/>
        </p:nvSpPr>
        <p:spPr>
          <a:xfrm>
            <a:off x="250346" y="66422"/>
            <a:ext cx="70439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Franklin Gothic Demi Cond" panose="020B0706030402020204" pitchFamily="34" charset="0"/>
              </a:rPr>
              <a:t>I. </a:t>
            </a:r>
            <a:r>
              <a:rPr lang="fr-FR" sz="6600" dirty="0" err="1">
                <a:latin typeface="Franklin Gothic Demi Cond" panose="020B0706030402020204" pitchFamily="34" charset="0"/>
              </a:rPr>
              <a:t>What</a:t>
            </a:r>
            <a:r>
              <a:rPr lang="fr-FR" sz="6600" dirty="0">
                <a:latin typeface="Franklin Gothic Demi Cond" panose="020B0706030402020204" pitchFamily="34" charset="0"/>
              </a:rPr>
              <a:t> </a:t>
            </a:r>
            <a:r>
              <a:rPr lang="fr-FR" sz="6600" dirty="0" err="1">
                <a:latin typeface="Franklin Gothic Demi Cond" panose="020B0706030402020204" pitchFamily="34" charset="0"/>
              </a:rPr>
              <a:t>did</a:t>
            </a:r>
            <a:r>
              <a:rPr lang="fr-FR" sz="6600" dirty="0">
                <a:latin typeface="Franklin Gothic Demi Cond" panose="020B0706030402020204" pitchFamily="34" charset="0"/>
              </a:rPr>
              <a:t> </a:t>
            </a:r>
            <a:r>
              <a:rPr lang="fr-FR" sz="6600" dirty="0" err="1">
                <a:latin typeface="Franklin Gothic Demi Cond" panose="020B0706030402020204" pitchFamily="34" charset="0"/>
              </a:rPr>
              <a:t>we</a:t>
            </a:r>
            <a:r>
              <a:rPr lang="fr-FR" sz="6600" dirty="0">
                <a:latin typeface="Franklin Gothic Demi Cond" panose="020B0706030402020204" pitchFamily="34" charset="0"/>
              </a:rPr>
              <a:t> </a:t>
            </a:r>
            <a:r>
              <a:rPr lang="fr-FR" sz="6600" dirty="0" err="1">
                <a:latin typeface="Franklin Gothic Demi Cond" panose="020B0706030402020204" pitchFamily="34" charset="0"/>
              </a:rPr>
              <a:t>learn</a:t>
            </a:r>
            <a:r>
              <a:rPr lang="fr-FR" sz="6600" dirty="0">
                <a:latin typeface="Franklin Gothic Demi Cond" panose="020B0706030402020204" pitchFamily="34" charset="0"/>
              </a:rPr>
              <a:t> ?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535136E-E8BB-48AD-AE22-D257AC139C2B}"/>
              </a:ext>
            </a:extLst>
          </p:cNvPr>
          <p:cNvGrpSpPr/>
          <p:nvPr/>
        </p:nvGrpSpPr>
        <p:grpSpPr>
          <a:xfrm>
            <a:off x="2031864" y="1815025"/>
            <a:ext cx="8128272" cy="3227950"/>
            <a:chOff x="2003652" y="1639447"/>
            <a:chExt cx="8128272" cy="3227950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EA59BF94-9DAF-4FAE-8BBA-57D3B2630391}"/>
                </a:ext>
              </a:extLst>
            </p:cNvPr>
            <p:cNvGrpSpPr/>
            <p:nvPr/>
          </p:nvGrpSpPr>
          <p:grpSpPr>
            <a:xfrm>
              <a:off x="2003652" y="1888087"/>
              <a:ext cx="8128272" cy="2979310"/>
              <a:chOff x="3186710" y="1725751"/>
              <a:chExt cx="8128272" cy="2979310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CFDEE85-B0E8-479C-AC33-F8764469C853}"/>
                  </a:ext>
                </a:extLst>
              </p:cNvPr>
              <p:cNvSpPr txBox="1"/>
              <p:nvPr/>
            </p:nvSpPr>
            <p:spPr>
              <a:xfrm>
                <a:off x="4185920" y="1725751"/>
                <a:ext cx="3393878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3800" dirty="0">
                    <a:latin typeface="Bahnschrift Light SemiCondensed" panose="020B0502040204020203" pitchFamily="34" charset="0"/>
                  </a:rPr>
                  <a:t>Java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3B72FA3-B689-4C1A-ADCA-BD71E53EFAB5}"/>
                  </a:ext>
                </a:extLst>
              </p:cNvPr>
              <p:cNvSpPr txBox="1"/>
              <p:nvPr/>
            </p:nvSpPr>
            <p:spPr>
              <a:xfrm>
                <a:off x="5097573" y="3381622"/>
                <a:ext cx="434766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0" dirty="0" err="1">
                    <a:latin typeface="Bahnschrift Light SemiCondensed" panose="020B0502040204020203" pitchFamily="34" charset="0"/>
                  </a:rPr>
                  <a:t>Teamwork</a:t>
                </a:r>
                <a:endParaRPr lang="fr-FR" sz="8000" dirty="0">
                  <a:latin typeface="Bahnschrift Light SemiCondensed" panose="020B0502040204020203" pitchFamily="34" charset="0"/>
                </a:endParaRP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163A523-3E21-47EE-9A4A-D018D89C17C3}"/>
                  </a:ext>
                </a:extLst>
              </p:cNvPr>
              <p:cNvSpPr txBox="1"/>
              <p:nvPr/>
            </p:nvSpPr>
            <p:spPr>
              <a:xfrm>
                <a:off x="3977952" y="3387744"/>
                <a:ext cx="119135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000" dirty="0">
                    <a:latin typeface="Bahnschrift Light SemiCondensed" panose="020B0502040204020203" pitchFamily="34" charset="0"/>
                  </a:rPr>
                  <a:t>GUI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9E1B207-64BC-46F9-AF57-B1A7E7649009}"/>
                  </a:ext>
                </a:extLst>
              </p:cNvPr>
              <p:cNvSpPr txBox="1"/>
              <p:nvPr/>
            </p:nvSpPr>
            <p:spPr>
              <a:xfrm>
                <a:off x="4955362" y="1958548"/>
                <a:ext cx="26244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3600" dirty="0" err="1">
                    <a:latin typeface="Bahnschrift Light SemiCondensed" panose="020B0502040204020203" pitchFamily="34" charset="0"/>
                  </a:rPr>
                  <a:t>Yahtzee</a:t>
                </a:r>
                <a:r>
                  <a:rPr lang="fr-FR" sz="3600" dirty="0">
                    <a:latin typeface="Bahnschrift Light SemiCondensed" panose="020B0502040204020203" pitchFamily="34" charset="0"/>
                  </a:rPr>
                  <a:t> </a:t>
                </a:r>
                <a:r>
                  <a:rPr lang="fr-FR" sz="3600" dirty="0" err="1">
                    <a:latin typeface="Bahnschrift Light SemiCondensed" panose="020B0502040204020203" pitchFamily="34" charset="0"/>
                  </a:rPr>
                  <a:t>rules</a:t>
                </a:r>
                <a:endParaRPr lang="fr-FR" sz="3600" dirty="0">
                  <a:latin typeface="Bahnschrift Light SemiCondensed" panose="020B0502040204020203" pitchFamily="34" charset="0"/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38A79C1-B52B-4C47-9009-64DB02DC23E0}"/>
                  </a:ext>
                </a:extLst>
              </p:cNvPr>
              <p:cNvSpPr txBox="1"/>
              <p:nvPr/>
            </p:nvSpPr>
            <p:spPr>
              <a:xfrm>
                <a:off x="7415583" y="2474463"/>
                <a:ext cx="30315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3200" dirty="0">
                    <a:latin typeface="Bahnschrift Light SemiCondensed" panose="020B0502040204020203" pitchFamily="34" charset="0"/>
                  </a:rPr>
                  <a:t>Code </a:t>
                </a:r>
                <a:r>
                  <a:rPr lang="fr-FR" sz="3200" dirty="0" err="1">
                    <a:latin typeface="Bahnschrift Light SemiCondensed" panose="020B0502040204020203" pitchFamily="34" charset="0"/>
                  </a:rPr>
                  <a:t>optimization</a:t>
                </a:r>
                <a:endParaRPr lang="fr-FR" sz="3200" dirty="0">
                  <a:latin typeface="Bahnschrift Light SemiCondensed" panose="020B0502040204020203" pitchFamily="34" charset="0"/>
                </a:endParaRP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531FB65-C55E-4D22-9694-1F5C0547BA8F}"/>
                  </a:ext>
                </a:extLst>
              </p:cNvPr>
              <p:cNvSpPr txBox="1"/>
              <p:nvPr/>
            </p:nvSpPr>
            <p:spPr>
              <a:xfrm>
                <a:off x="7462645" y="2824602"/>
                <a:ext cx="385233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000" dirty="0" err="1">
                    <a:latin typeface="Bahnschrift Light SemiCondensed" panose="020B0502040204020203" pitchFamily="34" charset="0"/>
                  </a:rPr>
                  <a:t>Intell</a:t>
                </a:r>
                <a:r>
                  <a:rPr lang="fr-FR" sz="6000" dirty="0">
                    <a:latin typeface="Bahnschrift Light SemiCondensed" panose="020B0502040204020203" pitchFamily="34" charset="0"/>
                  </a:rPr>
                  <a:t> IJ </a:t>
                </a:r>
                <a:r>
                  <a:rPr lang="fr-FR" sz="6000" dirty="0" err="1">
                    <a:latin typeface="Bahnschrift Light SemiCondensed" panose="020B0502040204020203" pitchFamily="34" charset="0"/>
                  </a:rPr>
                  <a:t>Idea</a:t>
                </a:r>
                <a:endParaRPr lang="fr-FR" sz="6000" dirty="0">
                  <a:latin typeface="Bahnschrift Light SemiCondensed" panose="020B0502040204020203" pitchFamily="34" charset="0"/>
                </a:endParaRP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522DB71-B860-464A-A291-6D5B3D0D11B7}"/>
                  </a:ext>
                </a:extLst>
              </p:cNvPr>
              <p:cNvSpPr txBox="1"/>
              <p:nvPr/>
            </p:nvSpPr>
            <p:spPr>
              <a:xfrm>
                <a:off x="3186710" y="2568446"/>
                <a:ext cx="158248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4000" dirty="0" err="1">
                    <a:latin typeface="Bahnschrift Light SemiCondensed" panose="020B0502040204020203" pitchFamily="34" charset="0"/>
                  </a:rPr>
                  <a:t>DrJava</a:t>
                </a:r>
                <a:endParaRPr lang="fr-FR" sz="4000" dirty="0">
                  <a:latin typeface="Bahnschrift Light SemiCondensed" panose="020B0502040204020203" pitchFamily="34" charset="0"/>
                </a:endParaRPr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09E2B963-D953-4D33-9252-D2AFC12F121B}"/>
                </a:ext>
              </a:extLst>
            </p:cNvPr>
            <p:cNvSpPr txBox="1"/>
            <p:nvPr/>
          </p:nvSpPr>
          <p:spPr>
            <a:xfrm>
              <a:off x="6336011" y="1639447"/>
              <a:ext cx="27638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200" dirty="0" err="1">
                  <a:latin typeface="Bahnschrift Light SemiCondensed" panose="020B0502040204020203" pitchFamily="34" charset="0"/>
                </a:rPr>
                <a:t>Testing</a:t>
              </a:r>
              <a:endParaRPr lang="fr-FR" sz="7200" dirty="0">
                <a:latin typeface="Bahnschrift Light SemiCondensed" panose="020B0502040204020203" pitchFamily="34" charset="0"/>
              </a:endParaRP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31F5B733-C114-4375-8B68-8898E2A65145}"/>
              </a:ext>
            </a:extLst>
          </p:cNvPr>
          <p:cNvSpPr txBox="1"/>
          <p:nvPr/>
        </p:nvSpPr>
        <p:spPr>
          <a:xfrm>
            <a:off x="8133619" y="4063731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Bahnschrift Light SemiCondensed" panose="020B0502040204020203" pitchFamily="34" charset="0"/>
              </a:rPr>
              <a:t>GitKraken</a:t>
            </a:r>
            <a:endParaRPr lang="fr-FR" sz="28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006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1A90BC3-ACE1-4169-B02C-85CEC983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12192000" cy="4064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09DD30E-5BB3-4847-A5EF-10D3056A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2192000" cy="42062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B769FB2-9CCE-4338-8595-116363C5EC9C}"/>
              </a:ext>
            </a:extLst>
          </p:cNvPr>
          <p:cNvSpPr txBox="1"/>
          <p:nvPr/>
        </p:nvSpPr>
        <p:spPr>
          <a:xfrm>
            <a:off x="181380" y="5678884"/>
            <a:ext cx="63834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Franklin Gothic Demi Cond" panose="020B0706030402020204" pitchFamily="34" charset="0"/>
              </a:rPr>
              <a:t>II. Our </a:t>
            </a:r>
            <a:r>
              <a:rPr lang="fr-FR" sz="6600" dirty="0" err="1">
                <a:latin typeface="Franklin Gothic Demi Cond" panose="020B0706030402020204" pitchFamily="34" charset="0"/>
              </a:rPr>
              <a:t>game</a:t>
            </a:r>
            <a:r>
              <a:rPr lang="fr-FR" sz="6600" dirty="0">
                <a:latin typeface="Franklin Gothic Demi Cond" panose="020B0706030402020204" pitchFamily="34" charset="0"/>
              </a:rPr>
              <a:t> design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695C00-25E0-4DF0-A48F-4F1721A6C2B9}"/>
              </a:ext>
            </a:extLst>
          </p:cNvPr>
          <p:cNvSpPr txBox="1"/>
          <p:nvPr/>
        </p:nvSpPr>
        <p:spPr>
          <a:xfrm>
            <a:off x="1981200" y="1690062"/>
            <a:ext cx="35509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>
                <a:latin typeface="Bahnschrift Light SemiCondensed" panose="020B0502040204020203" pitchFamily="34" charset="0"/>
              </a:rPr>
              <a:t>4 classes: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Dices</a:t>
            </a:r>
            <a:endParaRPr lang="fr-FR" sz="4400" dirty="0">
              <a:latin typeface="Bahnschrift Light SemiCondensed" panose="020B0502040204020203" pitchFamily="34" charset="0"/>
            </a:endParaRP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-Rolls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-Scoreboard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UserInterface</a:t>
            </a:r>
            <a:endParaRPr lang="fr-FR" sz="4400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C478FD8-3E0F-4A08-8F8A-47CDCEA9253A}"/>
              </a:ext>
            </a:extLst>
          </p:cNvPr>
          <p:cNvCxnSpPr/>
          <p:nvPr/>
        </p:nvCxnSpPr>
        <p:spPr>
          <a:xfrm>
            <a:off x="6014720" y="-3857298"/>
            <a:ext cx="0" cy="34778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1A61490E-ECF1-44E4-8123-941816ACF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404" y="2150987"/>
            <a:ext cx="1508629" cy="151768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9CE5ACB-6D96-4631-99EB-C5D6D3C92D88}"/>
              </a:ext>
            </a:extLst>
          </p:cNvPr>
          <p:cNvSpPr txBox="1"/>
          <p:nvPr/>
        </p:nvSpPr>
        <p:spPr>
          <a:xfrm>
            <a:off x="13343302" y="3721387"/>
            <a:ext cx="45913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handles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random</a:t>
            </a:r>
            <a:endParaRPr lang="fr-FR" sz="44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13844624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1A90BC3-ACE1-4169-B02C-85CEC983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12192000" cy="4064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09DD30E-5BB3-4847-A5EF-10D3056A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2192000" cy="42062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B769FB2-9CCE-4338-8595-116363C5EC9C}"/>
              </a:ext>
            </a:extLst>
          </p:cNvPr>
          <p:cNvSpPr txBox="1"/>
          <p:nvPr/>
        </p:nvSpPr>
        <p:spPr>
          <a:xfrm>
            <a:off x="181380" y="5678884"/>
            <a:ext cx="63834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Franklin Gothic Demi Cond" panose="020B0706030402020204" pitchFamily="34" charset="0"/>
              </a:rPr>
              <a:t>II. Our </a:t>
            </a:r>
            <a:r>
              <a:rPr lang="fr-FR" sz="6600" dirty="0" err="1">
                <a:latin typeface="Franklin Gothic Demi Cond" panose="020B0706030402020204" pitchFamily="34" charset="0"/>
              </a:rPr>
              <a:t>game</a:t>
            </a:r>
            <a:r>
              <a:rPr lang="fr-FR" sz="6600" dirty="0">
                <a:latin typeface="Franklin Gothic Demi Cond" panose="020B0706030402020204" pitchFamily="34" charset="0"/>
              </a:rPr>
              <a:t> design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695C00-25E0-4DF0-A48F-4F1721A6C2B9}"/>
              </a:ext>
            </a:extLst>
          </p:cNvPr>
          <p:cNvSpPr txBox="1"/>
          <p:nvPr/>
        </p:nvSpPr>
        <p:spPr>
          <a:xfrm>
            <a:off x="1981200" y="1690062"/>
            <a:ext cx="35509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>
                <a:latin typeface="Bahnschrift Light SemiCondensed" panose="020B0502040204020203" pitchFamily="34" charset="0"/>
              </a:rPr>
              <a:t>4 classes:</a:t>
            </a:r>
          </a:p>
          <a:p>
            <a:r>
              <a:rPr lang="fr-FR" sz="4400" dirty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-</a:t>
            </a:r>
            <a:r>
              <a:rPr lang="fr-FR" sz="4400" b="1" dirty="0" err="1">
                <a:solidFill>
                  <a:srgbClr val="00B050"/>
                </a:solidFill>
                <a:latin typeface="Bahnschrift Light SemiCondensed" panose="020B0502040204020203" pitchFamily="34" charset="0"/>
              </a:rPr>
              <a:t>Dices</a:t>
            </a:r>
            <a:endParaRPr lang="fr-FR" sz="4400" b="1" dirty="0">
              <a:solidFill>
                <a:srgbClr val="00B050"/>
              </a:solidFill>
              <a:latin typeface="Bahnschrift Light SemiCondensed" panose="020B0502040204020203" pitchFamily="34" charset="0"/>
            </a:endParaRP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-Rolls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-Scoreboard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UserInterface</a:t>
            </a:r>
            <a:endParaRPr lang="fr-FR" sz="4400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C478FD8-3E0F-4A08-8F8A-47CDCEA9253A}"/>
              </a:ext>
            </a:extLst>
          </p:cNvPr>
          <p:cNvCxnSpPr/>
          <p:nvPr/>
        </p:nvCxnSpPr>
        <p:spPr>
          <a:xfrm>
            <a:off x="5791200" y="1690062"/>
            <a:ext cx="0" cy="34778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995785A5-77FC-4CB5-9929-2577CEA5D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102" y="1858599"/>
            <a:ext cx="1508629" cy="151768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FB4DFE5-8CB3-4949-8512-ED44DB5E0CAD}"/>
              </a:ext>
            </a:extLst>
          </p:cNvPr>
          <p:cNvSpPr txBox="1"/>
          <p:nvPr/>
        </p:nvSpPr>
        <p:spPr>
          <a:xfrm>
            <a:off x="6096000" y="3428999"/>
            <a:ext cx="45913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handles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random</a:t>
            </a:r>
            <a:endParaRPr lang="fr-FR" sz="44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sampling</a:t>
            </a:r>
          </a:p>
        </p:txBody>
      </p:sp>
      <p:pic>
        <p:nvPicPr>
          <p:cNvPr id="14" name="Graphique 13" descr="Pièces de puzzle">
            <a:extLst>
              <a:ext uri="{FF2B5EF4-FFF2-40B4-BE49-F238E27FC236}">
                <a16:creationId xmlns:a16="http://schemas.microsoft.com/office/drawing/2014/main" id="{1E77FA86-4623-47B6-92E7-3B7C0D316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9579" y="-4631534"/>
            <a:ext cx="2056334" cy="205633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97218D3-3287-4A20-96F2-C95EAB569D7D}"/>
              </a:ext>
            </a:extLst>
          </p:cNvPr>
          <p:cNvSpPr txBox="1"/>
          <p:nvPr/>
        </p:nvSpPr>
        <p:spPr>
          <a:xfrm>
            <a:off x="6096000" y="-2786282"/>
            <a:ext cx="4668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store and check the </a:t>
            </a:r>
          </a:p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dice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rolls</a:t>
            </a:r>
            <a:endParaRPr lang="fr-FR" sz="44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86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1A90BC3-ACE1-4169-B02C-85CEC983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12192000" cy="4064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09DD30E-5BB3-4847-A5EF-10D3056A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2192000" cy="42062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B769FB2-9CCE-4338-8595-116363C5EC9C}"/>
              </a:ext>
            </a:extLst>
          </p:cNvPr>
          <p:cNvSpPr txBox="1"/>
          <p:nvPr/>
        </p:nvSpPr>
        <p:spPr>
          <a:xfrm>
            <a:off x="181380" y="5678884"/>
            <a:ext cx="63834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Franklin Gothic Demi Cond" panose="020B0706030402020204" pitchFamily="34" charset="0"/>
              </a:rPr>
              <a:t>II. Our </a:t>
            </a:r>
            <a:r>
              <a:rPr lang="fr-FR" sz="6600" dirty="0" err="1">
                <a:latin typeface="Franklin Gothic Demi Cond" panose="020B0706030402020204" pitchFamily="34" charset="0"/>
              </a:rPr>
              <a:t>game</a:t>
            </a:r>
            <a:r>
              <a:rPr lang="fr-FR" sz="6600" dirty="0">
                <a:latin typeface="Franklin Gothic Demi Cond" panose="020B0706030402020204" pitchFamily="34" charset="0"/>
              </a:rPr>
              <a:t> design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695C00-25E0-4DF0-A48F-4F1721A6C2B9}"/>
              </a:ext>
            </a:extLst>
          </p:cNvPr>
          <p:cNvSpPr txBox="1"/>
          <p:nvPr/>
        </p:nvSpPr>
        <p:spPr>
          <a:xfrm>
            <a:off x="1981200" y="1690062"/>
            <a:ext cx="35509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>
                <a:latin typeface="Bahnschrift Light SemiCondensed" panose="020B0502040204020203" pitchFamily="34" charset="0"/>
              </a:rPr>
              <a:t>4 classes:</a:t>
            </a:r>
          </a:p>
          <a:p>
            <a:r>
              <a:rPr lang="fr-FR" sz="4400" dirty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-</a:t>
            </a:r>
            <a:r>
              <a:rPr lang="fr-FR" sz="4400" b="1" dirty="0" err="1">
                <a:solidFill>
                  <a:srgbClr val="00B050"/>
                </a:solidFill>
                <a:latin typeface="Bahnschrift Light SemiCondensed" panose="020B0502040204020203" pitchFamily="34" charset="0"/>
              </a:rPr>
              <a:t>Dices</a:t>
            </a:r>
            <a:endParaRPr lang="fr-FR" sz="4400" b="1" dirty="0">
              <a:solidFill>
                <a:srgbClr val="00B050"/>
              </a:solidFill>
              <a:latin typeface="Bahnschrift Light SemiCondensed" panose="020B0502040204020203" pitchFamily="34" charset="0"/>
            </a:endParaRP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-Rolls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-Scoreboard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UserInterface</a:t>
            </a:r>
            <a:endParaRPr lang="fr-FR" sz="4400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C478FD8-3E0F-4A08-8F8A-47CDCEA9253A}"/>
              </a:ext>
            </a:extLst>
          </p:cNvPr>
          <p:cNvCxnSpPr/>
          <p:nvPr/>
        </p:nvCxnSpPr>
        <p:spPr>
          <a:xfrm>
            <a:off x="5791200" y="1690062"/>
            <a:ext cx="0" cy="34778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FB4DFE5-8CB3-4949-8512-ED44DB5E0CAD}"/>
              </a:ext>
            </a:extLst>
          </p:cNvPr>
          <p:cNvSpPr txBox="1"/>
          <p:nvPr/>
        </p:nvSpPr>
        <p:spPr>
          <a:xfrm>
            <a:off x="6198700" y="2367170"/>
            <a:ext cx="425469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4400" dirty="0" err="1">
                <a:latin typeface="Bahnschrift Light SemiCondensed" panose="020B0502040204020203" pitchFamily="34" charset="0"/>
              </a:rPr>
              <a:t>private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int</a:t>
            </a:r>
            <a:r>
              <a:rPr lang="fr-FR" sz="4400" dirty="0">
                <a:latin typeface="Bahnschrift Light SemiCondensed" panose="020B0502040204020203" pitchFamily="34" charset="0"/>
              </a:rPr>
              <a:t> value</a:t>
            </a:r>
          </a:p>
          <a:p>
            <a:endParaRPr lang="fr-FR" sz="4400" dirty="0">
              <a:latin typeface="Bahnschrift Light SemiCondensed" panose="020B0502040204020203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4400" dirty="0">
                <a:latin typeface="Bahnschrift Light SemiCondensed" panose="020B0502040204020203" pitchFamily="34" charset="0"/>
              </a:rPr>
              <a:t>public </a:t>
            </a:r>
            <a:r>
              <a:rPr lang="fr-FR" sz="4400" dirty="0" err="1">
                <a:latin typeface="Bahnschrift Light SemiCondensed" panose="020B0502040204020203" pitchFamily="34" charset="0"/>
              </a:rPr>
              <a:t>Dice</a:t>
            </a:r>
            <a:r>
              <a:rPr lang="fr-FR" sz="4400" dirty="0">
                <a:latin typeface="Bahnschrift Light SemiCondensed" panose="020B0502040204020203" pitchFamily="34" charset="0"/>
              </a:rPr>
              <a:t>()</a:t>
            </a:r>
          </a:p>
        </p:txBody>
      </p:sp>
      <p:pic>
        <p:nvPicPr>
          <p:cNvPr id="14" name="Graphique 13" descr="Pièces de puzzle">
            <a:extLst>
              <a:ext uri="{FF2B5EF4-FFF2-40B4-BE49-F238E27FC236}">
                <a16:creationId xmlns:a16="http://schemas.microsoft.com/office/drawing/2014/main" id="{1E77FA86-4623-47B6-92E7-3B7C0D316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9579" y="-4631534"/>
            <a:ext cx="2056334" cy="205633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97218D3-3287-4A20-96F2-C95EAB569D7D}"/>
              </a:ext>
            </a:extLst>
          </p:cNvPr>
          <p:cNvSpPr txBox="1"/>
          <p:nvPr/>
        </p:nvSpPr>
        <p:spPr>
          <a:xfrm>
            <a:off x="6096000" y="-2786282"/>
            <a:ext cx="4668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store and check the </a:t>
            </a:r>
          </a:p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dice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rolls</a:t>
            </a:r>
            <a:endParaRPr lang="fr-FR" sz="44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7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1A90BC3-ACE1-4169-B02C-85CEC983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12192000" cy="4064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09DD30E-5BB3-4847-A5EF-10D3056A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2192000" cy="42062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B769FB2-9CCE-4338-8595-116363C5EC9C}"/>
              </a:ext>
            </a:extLst>
          </p:cNvPr>
          <p:cNvSpPr txBox="1"/>
          <p:nvPr/>
        </p:nvSpPr>
        <p:spPr>
          <a:xfrm>
            <a:off x="181380" y="5678884"/>
            <a:ext cx="63834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Franklin Gothic Demi Cond" panose="020B0706030402020204" pitchFamily="34" charset="0"/>
              </a:rPr>
              <a:t>II. Our </a:t>
            </a:r>
            <a:r>
              <a:rPr lang="fr-FR" sz="6600" dirty="0" err="1">
                <a:latin typeface="Franklin Gothic Demi Cond" panose="020B0706030402020204" pitchFamily="34" charset="0"/>
              </a:rPr>
              <a:t>game</a:t>
            </a:r>
            <a:r>
              <a:rPr lang="fr-FR" sz="6600" dirty="0">
                <a:latin typeface="Franklin Gothic Demi Cond" panose="020B0706030402020204" pitchFamily="34" charset="0"/>
              </a:rPr>
              <a:t> design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695C00-25E0-4DF0-A48F-4F1721A6C2B9}"/>
              </a:ext>
            </a:extLst>
          </p:cNvPr>
          <p:cNvSpPr txBox="1"/>
          <p:nvPr/>
        </p:nvSpPr>
        <p:spPr>
          <a:xfrm>
            <a:off x="1981200" y="1690062"/>
            <a:ext cx="35509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>
                <a:latin typeface="Bahnschrift Light SemiCondensed" panose="020B0502040204020203" pitchFamily="34" charset="0"/>
              </a:rPr>
              <a:t>4 classes: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Dices</a:t>
            </a:r>
            <a:endParaRPr lang="fr-FR" sz="4400" dirty="0">
              <a:latin typeface="Bahnschrift Light SemiCondensed" panose="020B0502040204020203" pitchFamily="34" charset="0"/>
            </a:endParaRPr>
          </a:p>
          <a:p>
            <a:r>
              <a:rPr lang="fr-FR" sz="4400" b="1" dirty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-Rolls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-Scoreboard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UserInterface</a:t>
            </a:r>
            <a:endParaRPr lang="fr-FR" sz="4400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C478FD8-3E0F-4A08-8F8A-47CDCEA9253A}"/>
              </a:ext>
            </a:extLst>
          </p:cNvPr>
          <p:cNvCxnSpPr/>
          <p:nvPr/>
        </p:nvCxnSpPr>
        <p:spPr>
          <a:xfrm>
            <a:off x="5791200" y="1690062"/>
            <a:ext cx="0" cy="34778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8FF3BD24-F826-4FE6-8842-137035616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841" y="1911319"/>
            <a:ext cx="1508629" cy="151768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BA0BBEC-2179-4EBA-991D-436236266D8E}"/>
              </a:ext>
            </a:extLst>
          </p:cNvPr>
          <p:cNvSpPr txBox="1"/>
          <p:nvPr/>
        </p:nvSpPr>
        <p:spPr>
          <a:xfrm>
            <a:off x="13096739" y="3481719"/>
            <a:ext cx="45913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handles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random</a:t>
            </a:r>
            <a:endParaRPr lang="fr-FR" sz="44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sampling</a:t>
            </a:r>
          </a:p>
        </p:txBody>
      </p:sp>
      <p:pic>
        <p:nvPicPr>
          <p:cNvPr id="10" name="Graphique 9" descr="Pièces de puzzle">
            <a:extLst>
              <a:ext uri="{FF2B5EF4-FFF2-40B4-BE49-F238E27FC236}">
                <a16:creationId xmlns:a16="http://schemas.microsoft.com/office/drawing/2014/main" id="{169E5FAF-DB0A-458E-BF17-4E82EFB88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3372" y="1425385"/>
            <a:ext cx="2056334" cy="205633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E894626-D926-43CC-A813-458413848272}"/>
              </a:ext>
            </a:extLst>
          </p:cNvPr>
          <p:cNvSpPr txBox="1"/>
          <p:nvPr/>
        </p:nvSpPr>
        <p:spPr>
          <a:xfrm>
            <a:off x="6169793" y="3270637"/>
            <a:ext cx="4668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store and check the </a:t>
            </a:r>
          </a:p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dice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rolls</a:t>
            </a:r>
            <a:endParaRPr lang="fr-FR" sz="4400" dirty="0">
              <a:latin typeface="Bahnschrift Light SemiCondensed" panose="020B0502040204020203" pitchFamily="34" charset="0"/>
            </a:endParaRPr>
          </a:p>
        </p:txBody>
      </p:sp>
      <p:pic>
        <p:nvPicPr>
          <p:cNvPr id="12" name="Graphique 11" descr="Engrenages">
            <a:extLst>
              <a:ext uri="{FF2B5EF4-FFF2-40B4-BE49-F238E27FC236}">
                <a16:creationId xmlns:a16="http://schemas.microsoft.com/office/drawing/2014/main" id="{E41EA957-C128-4B0E-A3B5-DC16769E4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9983" y="-5023963"/>
            <a:ext cx="2342606" cy="234260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1049A9C-86D4-45B9-BD38-B5B290DFF743}"/>
              </a:ext>
            </a:extLst>
          </p:cNvPr>
          <p:cNvSpPr txBox="1"/>
          <p:nvPr/>
        </p:nvSpPr>
        <p:spPr>
          <a:xfrm>
            <a:off x="6096000" y="-2661829"/>
            <a:ext cx="53270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display the scoreboard,</a:t>
            </a:r>
          </a:p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save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game</a:t>
            </a:r>
            <a:r>
              <a:rPr lang="fr-FR" sz="4400" dirty="0">
                <a:latin typeface="Bahnschrift Light SemiCondensed" panose="020B0502040204020203" pitchFamily="34" charset="0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19920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1A90BC3-ACE1-4169-B02C-85CEC983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12192000" cy="4064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09DD30E-5BB3-4847-A5EF-10D3056A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2192000" cy="42062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B769FB2-9CCE-4338-8595-116363C5EC9C}"/>
              </a:ext>
            </a:extLst>
          </p:cNvPr>
          <p:cNvSpPr txBox="1"/>
          <p:nvPr/>
        </p:nvSpPr>
        <p:spPr>
          <a:xfrm>
            <a:off x="181380" y="5678884"/>
            <a:ext cx="63834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Franklin Gothic Demi Cond" panose="020B0706030402020204" pitchFamily="34" charset="0"/>
              </a:rPr>
              <a:t>II. Our </a:t>
            </a:r>
            <a:r>
              <a:rPr lang="fr-FR" sz="6600" dirty="0" err="1">
                <a:latin typeface="Franklin Gothic Demi Cond" panose="020B0706030402020204" pitchFamily="34" charset="0"/>
              </a:rPr>
              <a:t>game</a:t>
            </a:r>
            <a:r>
              <a:rPr lang="fr-FR" sz="6600" dirty="0">
                <a:latin typeface="Franklin Gothic Demi Cond" panose="020B0706030402020204" pitchFamily="34" charset="0"/>
              </a:rPr>
              <a:t> design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695C00-25E0-4DF0-A48F-4F1721A6C2B9}"/>
              </a:ext>
            </a:extLst>
          </p:cNvPr>
          <p:cNvSpPr txBox="1"/>
          <p:nvPr/>
        </p:nvSpPr>
        <p:spPr>
          <a:xfrm>
            <a:off x="1981200" y="1690062"/>
            <a:ext cx="35509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>
                <a:latin typeface="Bahnschrift Light SemiCondensed" panose="020B0502040204020203" pitchFamily="34" charset="0"/>
              </a:rPr>
              <a:t>4 classes: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Dices</a:t>
            </a:r>
            <a:endParaRPr lang="fr-FR" sz="4400" dirty="0">
              <a:latin typeface="Bahnschrift Light SemiCondensed" panose="020B0502040204020203" pitchFamily="34" charset="0"/>
            </a:endParaRPr>
          </a:p>
          <a:p>
            <a:r>
              <a:rPr lang="fr-FR" sz="4400" b="1" dirty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-Rolls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-Scoreboard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UserInterface</a:t>
            </a:r>
            <a:endParaRPr lang="fr-FR" sz="4400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C478FD8-3E0F-4A08-8F8A-47CDCEA9253A}"/>
              </a:ext>
            </a:extLst>
          </p:cNvPr>
          <p:cNvCxnSpPr/>
          <p:nvPr/>
        </p:nvCxnSpPr>
        <p:spPr>
          <a:xfrm>
            <a:off x="5791200" y="1690062"/>
            <a:ext cx="0" cy="34778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8FF3BD24-F826-4FE6-8842-137035616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841" y="1911319"/>
            <a:ext cx="1508629" cy="151768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BA0BBEC-2179-4EBA-991D-436236266D8E}"/>
              </a:ext>
            </a:extLst>
          </p:cNvPr>
          <p:cNvSpPr txBox="1"/>
          <p:nvPr/>
        </p:nvSpPr>
        <p:spPr>
          <a:xfrm>
            <a:off x="13096739" y="3481719"/>
            <a:ext cx="45913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handles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random</a:t>
            </a:r>
            <a:endParaRPr lang="fr-FR" sz="44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sampling</a:t>
            </a:r>
          </a:p>
        </p:txBody>
      </p:sp>
      <p:pic>
        <p:nvPicPr>
          <p:cNvPr id="12" name="Graphique 11" descr="Engrenages">
            <a:extLst>
              <a:ext uri="{FF2B5EF4-FFF2-40B4-BE49-F238E27FC236}">
                <a16:creationId xmlns:a16="http://schemas.microsoft.com/office/drawing/2014/main" id="{E41EA957-C128-4B0E-A3B5-DC16769E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9983" y="-5023963"/>
            <a:ext cx="2342606" cy="234260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1049A9C-86D4-45B9-BD38-B5B290DFF743}"/>
              </a:ext>
            </a:extLst>
          </p:cNvPr>
          <p:cNvSpPr txBox="1"/>
          <p:nvPr/>
        </p:nvSpPr>
        <p:spPr>
          <a:xfrm>
            <a:off x="6096000" y="-2661829"/>
            <a:ext cx="53270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display the scoreboard,</a:t>
            </a:r>
          </a:p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save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game</a:t>
            </a:r>
            <a:r>
              <a:rPr lang="fr-FR" sz="4400" dirty="0">
                <a:latin typeface="Bahnschrift Light SemiCondensed" panose="020B0502040204020203" pitchFamily="34" charset="0"/>
              </a:rPr>
              <a:t>…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C0AEFA-6944-4622-A0C3-C9D5F83E2A0F}"/>
              </a:ext>
            </a:extLst>
          </p:cNvPr>
          <p:cNvSpPr txBox="1"/>
          <p:nvPr/>
        </p:nvSpPr>
        <p:spPr>
          <a:xfrm>
            <a:off x="6365292" y="2594545"/>
            <a:ext cx="47345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>
              <a:latin typeface="Bahnschrift SemiBold 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2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private</a:t>
            </a:r>
            <a:r>
              <a:rPr lang="fr-FR" sz="4400" dirty="0">
                <a:latin typeface="Bahnschrift Light SemiCondensed" panose="020B0502040204020203" pitchFamily="34" charset="0"/>
              </a:rPr>
              <a:t> </a:t>
            </a:r>
            <a:r>
              <a:rPr lang="fr-FR" sz="4400" dirty="0" err="1">
                <a:latin typeface="Bahnschrift Light SemiCondensed" panose="020B0502040204020203" pitchFamily="34" charset="0"/>
              </a:rPr>
              <a:t>Dice</a:t>
            </a:r>
            <a:r>
              <a:rPr lang="fr-FR" sz="4400" dirty="0">
                <a:latin typeface="Bahnschrift Light SemiCondensed" panose="020B0502040204020203" pitchFamily="34" charset="0"/>
              </a:rPr>
              <a:t> [] roll </a:t>
            </a:r>
          </a:p>
        </p:txBody>
      </p:sp>
    </p:spTree>
    <p:extLst>
      <p:ext uri="{BB962C8B-B14F-4D97-AF65-F5344CB8AC3E}">
        <p14:creationId xmlns:p14="http://schemas.microsoft.com/office/powerpoint/2010/main" val="268061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1A90BC3-ACE1-4169-B02C-85CEC983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12192000" cy="4064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09DD30E-5BB3-4847-A5EF-10D3056A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2192000" cy="42062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B769FB2-9CCE-4338-8595-116363C5EC9C}"/>
              </a:ext>
            </a:extLst>
          </p:cNvPr>
          <p:cNvSpPr txBox="1"/>
          <p:nvPr/>
        </p:nvSpPr>
        <p:spPr>
          <a:xfrm>
            <a:off x="181380" y="5678884"/>
            <a:ext cx="63834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Franklin Gothic Demi Cond" panose="020B0706030402020204" pitchFamily="34" charset="0"/>
              </a:rPr>
              <a:t>II. Our </a:t>
            </a:r>
            <a:r>
              <a:rPr lang="fr-FR" sz="6600" dirty="0" err="1">
                <a:latin typeface="Franklin Gothic Demi Cond" panose="020B0706030402020204" pitchFamily="34" charset="0"/>
              </a:rPr>
              <a:t>game</a:t>
            </a:r>
            <a:r>
              <a:rPr lang="fr-FR" sz="6600" dirty="0">
                <a:latin typeface="Franklin Gothic Demi Cond" panose="020B0706030402020204" pitchFamily="34" charset="0"/>
              </a:rPr>
              <a:t> design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695C00-25E0-4DF0-A48F-4F1721A6C2B9}"/>
              </a:ext>
            </a:extLst>
          </p:cNvPr>
          <p:cNvSpPr txBox="1"/>
          <p:nvPr/>
        </p:nvSpPr>
        <p:spPr>
          <a:xfrm>
            <a:off x="1981200" y="1690062"/>
            <a:ext cx="35509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>
                <a:latin typeface="Bahnschrift Light SemiCondensed" panose="020B0502040204020203" pitchFamily="34" charset="0"/>
              </a:rPr>
              <a:t>4 classes: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Dices</a:t>
            </a:r>
            <a:endParaRPr lang="fr-FR" sz="4400" dirty="0">
              <a:latin typeface="Bahnschrift Light SemiCondensed" panose="020B0502040204020203" pitchFamily="34" charset="0"/>
            </a:endParaRPr>
          </a:p>
          <a:p>
            <a:r>
              <a:rPr lang="fr-FR" sz="4400" b="1" dirty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-Rolls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-Scoreboard</a:t>
            </a:r>
          </a:p>
          <a:p>
            <a:r>
              <a:rPr lang="fr-FR" sz="4400" dirty="0">
                <a:latin typeface="Bahnschrift Light SemiCondensed" panose="020B0502040204020203" pitchFamily="34" charset="0"/>
              </a:rPr>
              <a:t>-</a:t>
            </a:r>
            <a:r>
              <a:rPr lang="fr-FR" sz="4400" dirty="0" err="1">
                <a:latin typeface="Bahnschrift Light SemiCondensed" panose="020B0502040204020203" pitchFamily="34" charset="0"/>
              </a:rPr>
              <a:t>UserInterface</a:t>
            </a:r>
            <a:endParaRPr lang="fr-FR" sz="4400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C478FD8-3E0F-4A08-8F8A-47CDCEA9253A}"/>
              </a:ext>
            </a:extLst>
          </p:cNvPr>
          <p:cNvCxnSpPr/>
          <p:nvPr/>
        </p:nvCxnSpPr>
        <p:spPr>
          <a:xfrm>
            <a:off x="5791200" y="1690062"/>
            <a:ext cx="0" cy="34778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8FF3BD24-F826-4FE6-8842-137035616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841" y="1911319"/>
            <a:ext cx="1508629" cy="151768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BA0BBEC-2179-4EBA-991D-436236266D8E}"/>
              </a:ext>
            </a:extLst>
          </p:cNvPr>
          <p:cNvSpPr txBox="1"/>
          <p:nvPr/>
        </p:nvSpPr>
        <p:spPr>
          <a:xfrm>
            <a:off x="13096739" y="3481719"/>
            <a:ext cx="45913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handles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random</a:t>
            </a:r>
            <a:endParaRPr lang="fr-FR" sz="44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sampling</a:t>
            </a:r>
          </a:p>
        </p:txBody>
      </p:sp>
      <p:pic>
        <p:nvPicPr>
          <p:cNvPr id="12" name="Graphique 11" descr="Engrenages">
            <a:extLst>
              <a:ext uri="{FF2B5EF4-FFF2-40B4-BE49-F238E27FC236}">
                <a16:creationId xmlns:a16="http://schemas.microsoft.com/office/drawing/2014/main" id="{E41EA957-C128-4B0E-A3B5-DC16769E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9983" y="-5023963"/>
            <a:ext cx="2342606" cy="234260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1049A9C-86D4-45B9-BD38-B5B290DFF743}"/>
              </a:ext>
            </a:extLst>
          </p:cNvPr>
          <p:cNvSpPr txBox="1"/>
          <p:nvPr/>
        </p:nvSpPr>
        <p:spPr>
          <a:xfrm>
            <a:off x="6096000" y="-2661829"/>
            <a:ext cx="53270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ahnschrift Light SemiCondensed" panose="020B0502040204020203" pitchFamily="34" charset="0"/>
              </a:rPr>
              <a:t>display the scoreboard,</a:t>
            </a:r>
          </a:p>
          <a:p>
            <a:pPr algn="ctr"/>
            <a:r>
              <a:rPr lang="fr-FR" sz="4400" dirty="0" err="1">
                <a:latin typeface="Bahnschrift Light SemiCondensed" panose="020B0502040204020203" pitchFamily="34" charset="0"/>
              </a:rPr>
              <a:t>save</a:t>
            </a:r>
            <a:r>
              <a:rPr lang="fr-FR" sz="4400" dirty="0">
                <a:latin typeface="Bahnschrift Light SemiCondensed" panose="020B0502040204020203" pitchFamily="34" charset="0"/>
              </a:rPr>
              <a:t> the </a:t>
            </a:r>
            <a:r>
              <a:rPr lang="fr-FR" sz="4400" dirty="0" err="1">
                <a:latin typeface="Bahnschrift Light SemiCondensed" panose="020B0502040204020203" pitchFamily="34" charset="0"/>
              </a:rPr>
              <a:t>game</a:t>
            </a:r>
            <a:r>
              <a:rPr lang="fr-FR" sz="4400" dirty="0">
                <a:latin typeface="Bahnschrift Light SemiCondensed" panose="020B0502040204020203" pitchFamily="34" charset="0"/>
              </a:rPr>
              <a:t>…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C0AEFA-6944-4622-A0C3-C9D5F83E2A0F}"/>
              </a:ext>
            </a:extLst>
          </p:cNvPr>
          <p:cNvSpPr txBox="1"/>
          <p:nvPr/>
        </p:nvSpPr>
        <p:spPr>
          <a:xfrm>
            <a:off x="6203450" y="1526242"/>
            <a:ext cx="53491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>
                <a:latin typeface="Bahnschrift Light SemiCondensed" panose="020B0502040204020203" pitchFamily="34" charset="0"/>
              </a:rPr>
              <a:t>public </a:t>
            </a:r>
            <a:r>
              <a:rPr lang="fr-FR" sz="2400" dirty="0" err="1">
                <a:latin typeface="Bahnschrift Light SemiCondensed" panose="020B0502040204020203" pitchFamily="34" charset="0"/>
              </a:rPr>
              <a:t>void</a:t>
            </a:r>
            <a:r>
              <a:rPr lang="fr-FR" sz="2400" dirty="0">
                <a:latin typeface="Bahnschrift Light SemiCondensed" panose="020B0502040204020203" pitchFamily="34" charset="0"/>
              </a:rPr>
              <a:t> </a:t>
            </a:r>
            <a:r>
              <a:rPr lang="fr-FR" sz="2400" dirty="0" err="1">
                <a:latin typeface="Bahnschrift Light SemiCondensed" panose="020B0502040204020203" pitchFamily="34" charset="0"/>
              </a:rPr>
              <a:t>InitalRoll</a:t>
            </a:r>
            <a:r>
              <a:rPr lang="fr-FR" sz="2400" dirty="0">
                <a:latin typeface="Bahnschrift Light SemiCondensed" panose="020B0502040204020203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endParaRPr lang="fr-FR" sz="2400" dirty="0">
              <a:latin typeface="Bahnschrift Light Semi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Bahnschrift Light SemiCondensed" panose="020B0502040204020203" pitchFamily="34" charset="0"/>
              </a:rPr>
              <a:t>public </a:t>
            </a:r>
            <a:r>
              <a:rPr lang="en-US" sz="2400" dirty="0" err="1">
                <a:latin typeface="Bahnschrift Light SemiCondensed" panose="020B0502040204020203" pitchFamily="34" charset="0"/>
              </a:rPr>
              <a:t>boolean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IsThere_n_SameDice</a:t>
            </a:r>
            <a:r>
              <a:rPr lang="en-US" sz="2400" dirty="0">
                <a:latin typeface="Bahnschrift Light SemiCondensed" panose="020B0502040204020203" pitchFamily="34" charset="0"/>
              </a:rPr>
              <a:t>(int n)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Bahnschrift Light Semi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2400" dirty="0">
                <a:latin typeface="Bahnschrift Light SemiCondensed" panose="020B0502040204020203" pitchFamily="34" charset="0"/>
              </a:rPr>
              <a:t>public </a:t>
            </a:r>
            <a:r>
              <a:rPr lang="fr-FR" sz="2400" dirty="0" err="1">
                <a:latin typeface="Bahnschrift Light SemiCondensed" panose="020B0502040204020203" pitchFamily="34" charset="0"/>
              </a:rPr>
              <a:t>boolean</a:t>
            </a:r>
            <a:r>
              <a:rPr lang="fr-FR" sz="2400" dirty="0">
                <a:latin typeface="Bahnschrift Light SemiCondensed" panose="020B0502040204020203" pitchFamily="34" charset="0"/>
              </a:rPr>
              <a:t> </a:t>
            </a:r>
            <a:r>
              <a:rPr lang="fr-FR" sz="2400" dirty="0" err="1">
                <a:latin typeface="Bahnschrift Light SemiCondensed" panose="020B0502040204020203" pitchFamily="34" charset="0"/>
              </a:rPr>
              <a:t>SmallStraight</a:t>
            </a:r>
            <a:r>
              <a:rPr lang="fr-FR" sz="2400" dirty="0">
                <a:latin typeface="Bahnschrift Light SemiCondensed" panose="020B0502040204020203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endParaRPr lang="fr-FR" sz="2400" dirty="0">
              <a:latin typeface="Bahnschrift Light Semi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2400" dirty="0">
                <a:latin typeface="Bahnschrift Light SemiCondensed" panose="020B0502040204020203" pitchFamily="34" charset="0"/>
              </a:rPr>
              <a:t>public </a:t>
            </a:r>
            <a:r>
              <a:rPr lang="fr-FR" sz="2400" dirty="0" err="1">
                <a:latin typeface="Bahnschrift Light SemiCondensed" panose="020B0502040204020203" pitchFamily="34" charset="0"/>
              </a:rPr>
              <a:t>int</a:t>
            </a:r>
            <a:r>
              <a:rPr lang="fr-FR" sz="2400" dirty="0">
                <a:latin typeface="Bahnschrift Light SemiCondensed" panose="020B0502040204020203" pitchFamily="34" charset="0"/>
              </a:rPr>
              <a:t> min()</a:t>
            </a:r>
          </a:p>
          <a:p>
            <a:pPr marL="285750" indent="-285750">
              <a:buFontTx/>
              <a:buChar char="-"/>
            </a:pPr>
            <a:endParaRPr lang="fr-FR" sz="2400" dirty="0">
              <a:latin typeface="Bahnschrift Light SemiCondensed" panose="020B0502040204020203" pitchFamily="34" charset="0"/>
            </a:endParaRPr>
          </a:p>
          <a:p>
            <a:r>
              <a:rPr lang="fr-FR" sz="2400" dirty="0">
                <a:latin typeface="Bahnschrift Light SemiCondensed" panose="020B0502040204020203" pitchFamily="34" charset="0"/>
              </a:rPr>
              <a:t>-    public </a:t>
            </a:r>
            <a:r>
              <a:rPr lang="fr-FR" sz="2400" dirty="0" err="1">
                <a:latin typeface="Bahnschrift Light SemiCondensed" panose="020B0502040204020203" pitchFamily="34" charset="0"/>
              </a:rPr>
              <a:t>int</a:t>
            </a:r>
            <a:r>
              <a:rPr lang="fr-FR" sz="2400" dirty="0">
                <a:latin typeface="Bahnschrift Light SemiCondensed" panose="020B0502040204020203" pitchFamily="34" charset="0"/>
              </a:rPr>
              <a:t> </a:t>
            </a:r>
            <a:r>
              <a:rPr lang="fr-FR" sz="2400" dirty="0" err="1">
                <a:latin typeface="Bahnschrift Light SemiCondensed" panose="020B0502040204020203" pitchFamily="34" charset="0"/>
              </a:rPr>
              <a:t>RollSum</a:t>
            </a:r>
            <a:r>
              <a:rPr lang="fr-FR" sz="2400" dirty="0">
                <a:latin typeface="Bahnschrift Light SemiCondensed" panose="020B0502040204020203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882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495</Words>
  <Application>Microsoft Office PowerPoint</Application>
  <PresentationFormat>Grand écran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Bahnschrift Light SemiCondensed</vt:lpstr>
      <vt:lpstr>Bahnschrift SemiBold Condensed</vt:lpstr>
      <vt:lpstr>Calibri</vt:lpstr>
      <vt:lpstr>Calibri Light</vt:lpstr>
      <vt:lpstr>Franklin Gothic Demi Cond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Lucas CHAMPSAUR</dc:creator>
  <cp:lastModifiedBy>Lucas Pech</cp:lastModifiedBy>
  <cp:revision>20</cp:revision>
  <dcterms:created xsi:type="dcterms:W3CDTF">2019-09-17T22:52:23Z</dcterms:created>
  <dcterms:modified xsi:type="dcterms:W3CDTF">2019-09-19T13:40:14Z</dcterms:modified>
</cp:coreProperties>
</file>