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3" r:id="rId10"/>
    <p:sldId id="262" r:id="rId11"/>
    <p:sldId id="264" r:id="rId12"/>
    <p:sldId id="265"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B69202-80FD-44A0-B668-429AC7305525}"/>
              </a:ext>
            </a:extLst>
          </p:cNvPr>
          <p:cNvSpPr>
            <a:spLocks noGrp="1"/>
          </p:cNvSpPr>
          <p:nvPr>
            <p:ph type="ctrTitle"/>
          </p:nvPr>
        </p:nvSpPr>
        <p:spPr>
          <a:xfrm>
            <a:off x="1876422" y="296827"/>
            <a:ext cx="8791575" cy="2387600"/>
          </a:xfrm>
        </p:spPr>
        <p:txBody>
          <a:bodyPr>
            <a:normAutofit fontScale="90000"/>
          </a:bodyPr>
          <a:lstStyle/>
          <a:p>
            <a:r>
              <a:rPr lang="es-ES" dirty="0" err="1"/>
              <a:t>Presentaci</a:t>
            </a:r>
            <a:r>
              <a:rPr lang="es-AR" dirty="0" err="1"/>
              <a:t>ó</a:t>
            </a:r>
            <a:r>
              <a:rPr lang="es-ES" dirty="0"/>
              <a:t>n de </a:t>
            </a:r>
            <a:r>
              <a:rPr lang="es-ES" dirty="0" err="1"/>
              <a:t>documentacion</a:t>
            </a:r>
            <a:r>
              <a:rPr lang="es-ES" dirty="0"/>
              <a:t> </a:t>
            </a:r>
            <a:br>
              <a:rPr lang="es-ES" dirty="0"/>
            </a:br>
            <a:r>
              <a:rPr lang="es-ES" dirty="0" err="1"/>
              <a:t>Force</a:t>
            </a:r>
            <a:r>
              <a:rPr lang="es-ES" dirty="0"/>
              <a:t> </a:t>
            </a:r>
            <a:r>
              <a:rPr lang="es-ES" dirty="0" err="1"/>
              <a:t>transport</a:t>
            </a:r>
            <a:br>
              <a:rPr lang="es-ES" dirty="0"/>
            </a:br>
            <a:endParaRPr lang="es-AR" dirty="0"/>
          </a:p>
        </p:txBody>
      </p:sp>
      <p:sp>
        <p:nvSpPr>
          <p:cNvPr id="3" name="Subtítulo 2">
            <a:extLst>
              <a:ext uri="{FF2B5EF4-FFF2-40B4-BE49-F238E27FC236}">
                <a16:creationId xmlns:a16="http://schemas.microsoft.com/office/drawing/2014/main" id="{3827E124-8D24-4C33-91D7-49E9B082A6B1}"/>
              </a:ext>
            </a:extLst>
          </p:cNvPr>
          <p:cNvSpPr>
            <a:spLocks noGrp="1"/>
          </p:cNvSpPr>
          <p:nvPr>
            <p:ph type="subTitle" idx="1"/>
          </p:nvPr>
        </p:nvSpPr>
        <p:spPr>
          <a:xfrm>
            <a:off x="1876421" y="3854302"/>
            <a:ext cx="8791575" cy="1655762"/>
          </a:xfrm>
        </p:spPr>
        <p:txBody>
          <a:bodyPr/>
          <a:lstStyle/>
          <a:p>
            <a:r>
              <a:rPr lang="es-AR" dirty="0"/>
              <a:t>Lucas Miranda</a:t>
            </a:r>
          </a:p>
        </p:txBody>
      </p:sp>
      <p:sp>
        <p:nvSpPr>
          <p:cNvPr id="4" name="CuadroTexto 3">
            <a:extLst>
              <a:ext uri="{FF2B5EF4-FFF2-40B4-BE49-F238E27FC236}">
                <a16:creationId xmlns:a16="http://schemas.microsoft.com/office/drawing/2014/main" id="{2423DC6C-2719-4836-8B03-3F91EA684D79}"/>
              </a:ext>
            </a:extLst>
          </p:cNvPr>
          <p:cNvSpPr txBox="1"/>
          <p:nvPr/>
        </p:nvSpPr>
        <p:spPr>
          <a:xfrm>
            <a:off x="8560755" y="6191841"/>
            <a:ext cx="5148154" cy="369332"/>
          </a:xfrm>
          <a:prstGeom prst="rect">
            <a:avLst/>
          </a:prstGeom>
          <a:noFill/>
        </p:spPr>
        <p:txBody>
          <a:bodyPr wrap="square" rtlCol="0">
            <a:spAutoFit/>
          </a:bodyPr>
          <a:lstStyle/>
          <a:p>
            <a:r>
              <a:rPr lang="es-AR" dirty="0" err="1"/>
              <a:t>Powered</a:t>
            </a:r>
            <a:r>
              <a:rPr lang="es-AR" dirty="0"/>
              <a:t> </a:t>
            </a:r>
            <a:r>
              <a:rPr lang="es-AR" dirty="0" err="1"/>
              <a:t>by</a:t>
            </a:r>
            <a:r>
              <a:rPr lang="es-AR" dirty="0"/>
              <a:t> </a:t>
            </a:r>
            <a:r>
              <a:rPr lang="es-AR" dirty="0" err="1"/>
              <a:t>PowerSolution</a:t>
            </a:r>
            <a:endParaRPr lang="es-AR" dirty="0"/>
          </a:p>
        </p:txBody>
      </p:sp>
    </p:spTree>
    <p:extLst>
      <p:ext uri="{BB962C8B-B14F-4D97-AF65-F5344CB8AC3E}">
        <p14:creationId xmlns:p14="http://schemas.microsoft.com/office/powerpoint/2010/main" val="245519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3CD73-7FBE-44DA-A2B8-69E0C9654673}"/>
              </a:ext>
            </a:extLst>
          </p:cNvPr>
          <p:cNvSpPr>
            <a:spLocks noGrp="1"/>
          </p:cNvSpPr>
          <p:nvPr>
            <p:ph type="title"/>
          </p:nvPr>
        </p:nvSpPr>
        <p:spPr>
          <a:xfrm>
            <a:off x="1141412" y="154692"/>
            <a:ext cx="9905998" cy="1478570"/>
          </a:xfrm>
        </p:spPr>
        <p:txBody>
          <a:bodyPr/>
          <a:lstStyle/>
          <a:p>
            <a:r>
              <a:rPr lang="es-ES" dirty="0"/>
              <a:t>Sugerencias</a:t>
            </a:r>
            <a:endParaRPr lang="es-AR" dirty="0"/>
          </a:p>
        </p:txBody>
      </p:sp>
      <p:sp>
        <p:nvSpPr>
          <p:cNvPr id="3" name="Marcador de contenido 2">
            <a:extLst>
              <a:ext uri="{FF2B5EF4-FFF2-40B4-BE49-F238E27FC236}">
                <a16:creationId xmlns:a16="http://schemas.microsoft.com/office/drawing/2014/main" id="{80FC13E2-03BA-492E-8D26-AB92C6B2F1EF}"/>
              </a:ext>
            </a:extLst>
          </p:cNvPr>
          <p:cNvSpPr>
            <a:spLocks noGrp="1"/>
          </p:cNvSpPr>
          <p:nvPr>
            <p:ph idx="1"/>
          </p:nvPr>
        </p:nvSpPr>
        <p:spPr>
          <a:xfrm>
            <a:off x="1141412" y="1855304"/>
            <a:ext cx="9905999" cy="3935897"/>
          </a:xfrm>
        </p:spPr>
        <p:txBody>
          <a:bodyPr>
            <a:normAutofit fontScale="85000" lnSpcReduction="10000"/>
          </a:bodyPr>
          <a:lstStyle/>
          <a:p>
            <a:r>
              <a:rPr lang="es-ES" dirty="0" err="1"/>
              <a:t>Force</a:t>
            </a:r>
            <a:r>
              <a:rPr lang="es-ES" dirty="0"/>
              <a:t> </a:t>
            </a:r>
            <a:r>
              <a:rPr lang="es-ES" dirty="0" err="1"/>
              <a:t>Transport</a:t>
            </a:r>
            <a:r>
              <a:rPr lang="es-ES" dirty="0"/>
              <a:t> al ser una empresa con objetivos de crecimiento, Salesforce ofrece para acompañar en esta meta ofreciendo Marketing Cloud para mejorar la </a:t>
            </a:r>
            <a:r>
              <a:rPr lang="es-ES" dirty="0" err="1"/>
              <a:t>atencio</a:t>
            </a:r>
            <a:r>
              <a:rPr lang="es-ES" dirty="0"/>
              <a:t> y obtener una vista de 360° de nuestros clientes, </a:t>
            </a:r>
            <a:r>
              <a:rPr lang="es-ES" dirty="0" err="1"/>
              <a:t>Experience</a:t>
            </a:r>
            <a:r>
              <a:rPr lang="es-ES" dirty="0"/>
              <a:t> Cloud donde </a:t>
            </a:r>
            <a:r>
              <a:rPr lang="es-ES" dirty="0" err="1"/>
              <a:t>pordrá</a:t>
            </a:r>
            <a:r>
              <a:rPr lang="es-ES" dirty="0"/>
              <a:t> ofrecer soporte, podrá ver interacciones entre sus clientes y permite crear micrositios donde sus clientes podrán interactuar con sus productos y también la Commerce Cloud que permite recolectar las </a:t>
            </a:r>
            <a:r>
              <a:rPr lang="es-ES" dirty="0" err="1"/>
              <a:t>iteracciones</a:t>
            </a:r>
            <a:r>
              <a:rPr lang="es-ES" dirty="0"/>
              <a:t> de los clientes con nuestra pagina mediante IA permitiendo tener una plataforma ágil, escalable y siempre bajo estricta protección de datos que posee Salesforce. </a:t>
            </a:r>
          </a:p>
          <a:p>
            <a:r>
              <a:rPr lang="es-AR" dirty="0"/>
              <a:t>Como si fuera poco, tenemos una nueva incorporación como </a:t>
            </a:r>
            <a:r>
              <a:rPr lang="es-AR" dirty="0" err="1"/>
              <a:t>Slak</a:t>
            </a:r>
            <a:r>
              <a:rPr lang="es-AR" dirty="0"/>
              <a:t> </a:t>
            </a:r>
            <a:r>
              <a:rPr lang="es-AR" dirty="0" err="1"/>
              <a:t>for</a:t>
            </a:r>
            <a:r>
              <a:rPr lang="es-AR" dirty="0"/>
              <a:t> </a:t>
            </a:r>
            <a:r>
              <a:rPr lang="es-AR" dirty="0" err="1"/>
              <a:t>Bussiness</a:t>
            </a:r>
            <a:r>
              <a:rPr lang="es-AR" dirty="0"/>
              <a:t>, que lleva la comunicación dentro de la empresa y con sus clientes al próximo nivel, si el objetivo es brindar una atención personalizada a cada cliente, ésta es la oportunidad de </a:t>
            </a:r>
            <a:r>
              <a:rPr lang="es-AR"/>
              <a:t>hacerlo.</a:t>
            </a:r>
            <a:endParaRPr lang="es-AR" dirty="0"/>
          </a:p>
          <a:p>
            <a:endParaRPr lang="es-AR" dirty="0"/>
          </a:p>
          <a:p>
            <a:pPr marL="0" indent="0">
              <a:buNone/>
            </a:pPr>
            <a:endParaRPr lang="es-AR" dirty="0"/>
          </a:p>
          <a:p>
            <a:pPr marL="0" indent="0">
              <a:buNone/>
            </a:pPr>
            <a:endParaRPr lang="es-AR" dirty="0"/>
          </a:p>
        </p:txBody>
      </p:sp>
    </p:spTree>
    <p:extLst>
      <p:ext uri="{BB962C8B-B14F-4D97-AF65-F5344CB8AC3E}">
        <p14:creationId xmlns:p14="http://schemas.microsoft.com/office/powerpoint/2010/main" val="31160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B77BB-3D9C-40F6-AA13-9E4A6C674F01}"/>
              </a:ext>
            </a:extLst>
          </p:cNvPr>
          <p:cNvSpPr>
            <a:spLocks noGrp="1"/>
          </p:cNvSpPr>
          <p:nvPr>
            <p:ph type="title"/>
          </p:nvPr>
        </p:nvSpPr>
        <p:spPr>
          <a:xfrm>
            <a:off x="1143001" y="0"/>
            <a:ext cx="9905998" cy="1478570"/>
          </a:xfrm>
        </p:spPr>
        <p:txBody>
          <a:bodyPr/>
          <a:lstStyle/>
          <a:p>
            <a:r>
              <a:rPr lang="es-AR" dirty="0" err="1"/>
              <a:t>Force</a:t>
            </a:r>
            <a:r>
              <a:rPr lang="es-AR" dirty="0"/>
              <a:t> </a:t>
            </a:r>
            <a:r>
              <a:rPr lang="es-AR" dirty="0" err="1"/>
              <a:t>Transport</a:t>
            </a:r>
            <a:r>
              <a:rPr lang="es-AR" dirty="0"/>
              <a:t> Modelo de datos</a:t>
            </a:r>
          </a:p>
        </p:txBody>
      </p:sp>
      <p:pic>
        <p:nvPicPr>
          <p:cNvPr id="5" name="Marcador de contenido 4">
            <a:extLst>
              <a:ext uri="{FF2B5EF4-FFF2-40B4-BE49-F238E27FC236}">
                <a16:creationId xmlns:a16="http://schemas.microsoft.com/office/drawing/2014/main" id="{86A9823E-4DA8-4C7B-AE84-950500879490}"/>
              </a:ext>
            </a:extLst>
          </p:cNvPr>
          <p:cNvPicPr>
            <a:picLocks noGrp="1" noChangeAspect="1"/>
          </p:cNvPicPr>
          <p:nvPr>
            <p:ph idx="1"/>
          </p:nvPr>
        </p:nvPicPr>
        <p:blipFill>
          <a:blip r:embed="rId2"/>
          <a:stretch>
            <a:fillRect/>
          </a:stretch>
        </p:blipFill>
        <p:spPr>
          <a:xfrm>
            <a:off x="0" y="1134014"/>
            <a:ext cx="4267906" cy="5723985"/>
          </a:xfrm>
        </p:spPr>
      </p:pic>
      <p:sp>
        <p:nvSpPr>
          <p:cNvPr id="6" name="CuadroTexto 5">
            <a:extLst>
              <a:ext uri="{FF2B5EF4-FFF2-40B4-BE49-F238E27FC236}">
                <a16:creationId xmlns:a16="http://schemas.microsoft.com/office/drawing/2014/main" id="{6BC8BC7B-86C2-4DC3-B005-BDAEC75847F8}"/>
              </a:ext>
            </a:extLst>
          </p:cNvPr>
          <p:cNvSpPr txBox="1"/>
          <p:nvPr/>
        </p:nvSpPr>
        <p:spPr>
          <a:xfrm>
            <a:off x="4731025" y="1456849"/>
            <a:ext cx="7063409" cy="5078313"/>
          </a:xfrm>
          <a:prstGeom prst="rect">
            <a:avLst/>
          </a:prstGeom>
          <a:noFill/>
        </p:spPr>
        <p:txBody>
          <a:bodyPr wrap="square" rtlCol="0">
            <a:spAutoFit/>
          </a:bodyPr>
          <a:lstStyle/>
          <a:p>
            <a:r>
              <a:rPr lang="es-AR" dirty="0"/>
              <a:t>El siguiente modelo de datos se presenta de la siguiente manera ya que en el centro podemos ver que se ubican las cuentas, en este caso va a ser el objeto que mas relaciones va a tener y desde el cual vamos a poder visualizar toda la información necesaria(oportunidades, servicios vendidos, facturas con alertas de incumplimientos de pago, tareas, envíos de mail, entre otros). Se relaciona con Oportunidades y Contactos por defecto, ya que desde la finalización de un Lead se pueden crear estos objetos.</a:t>
            </a:r>
          </a:p>
          <a:p>
            <a:endParaRPr lang="es-AR" dirty="0"/>
          </a:p>
          <a:p>
            <a:r>
              <a:rPr lang="es-AR" dirty="0"/>
              <a:t>No obstante, el proceso de venta de los servicios se realiza desde oportunidades. El motivo es hacer que, indirectamente, los vendedores tomen como filosofía que a lo que le deben tomar importancia son las oportunidades, las cuales no hay que dejar pasar.</a:t>
            </a:r>
          </a:p>
          <a:p>
            <a:endParaRPr lang="es-AR" dirty="0"/>
          </a:p>
          <a:p>
            <a:r>
              <a:rPr lang="es-AR" dirty="0"/>
              <a:t>Cuando una oportunidad se gana, esto se plasma en cuentas, pero también, genera nueva documentación, Facturas, Detalles de Facturas y Servicios vendidos. Servicios vendidos sirve para llevar un registro de las oportunidades que se ganaron, mientras que las facturas contienen la información del negocio que se cerró. </a:t>
            </a:r>
          </a:p>
        </p:txBody>
      </p:sp>
    </p:spTree>
    <p:extLst>
      <p:ext uri="{BB962C8B-B14F-4D97-AF65-F5344CB8AC3E}">
        <p14:creationId xmlns:p14="http://schemas.microsoft.com/office/powerpoint/2010/main" val="114248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83C07E-60A8-4100-874F-E5B11F0EE8F1}"/>
              </a:ext>
            </a:extLst>
          </p:cNvPr>
          <p:cNvSpPr>
            <a:spLocks noGrp="1"/>
          </p:cNvSpPr>
          <p:nvPr>
            <p:ph type="title"/>
          </p:nvPr>
        </p:nvSpPr>
        <p:spPr/>
        <p:txBody>
          <a:bodyPr/>
          <a:lstStyle/>
          <a:p>
            <a:r>
              <a:rPr lang="es-AR" dirty="0"/>
              <a:t>Salesforce </a:t>
            </a:r>
            <a:r>
              <a:rPr lang="es-AR" dirty="0" err="1"/>
              <a:t>Clouds</a:t>
            </a:r>
            <a:br>
              <a:rPr lang="es-AR" dirty="0"/>
            </a:br>
            <a:endParaRPr lang="es-AR" dirty="0"/>
          </a:p>
        </p:txBody>
      </p:sp>
      <p:sp>
        <p:nvSpPr>
          <p:cNvPr id="3" name="Marcador de contenido 2">
            <a:extLst>
              <a:ext uri="{FF2B5EF4-FFF2-40B4-BE49-F238E27FC236}">
                <a16:creationId xmlns:a16="http://schemas.microsoft.com/office/drawing/2014/main" id="{A7E4F401-E3BD-4ECB-9FAC-5A669D1D9296}"/>
              </a:ext>
            </a:extLst>
          </p:cNvPr>
          <p:cNvSpPr>
            <a:spLocks noGrp="1"/>
          </p:cNvSpPr>
          <p:nvPr>
            <p:ph idx="1"/>
          </p:nvPr>
        </p:nvSpPr>
        <p:spPr>
          <a:xfrm>
            <a:off x="993982" y="1677986"/>
            <a:ext cx="5100430" cy="3989995"/>
          </a:xfrm>
        </p:spPr>
        <p:txBody>
          <a:bodyPr>
            <a:normAutofit fontScale="85000" lnSpcReduction="10000"/>
          </a:bodyPr>
          <a:lstStyle/>
          <a:p>
            <a:r>
              <a:rPr lang="es-AR" dirty="0"/>
              <a:t>Las nubes que se utilizaron son las de: </a:t>
            </a:r>
          </a:p>
          <a:p>
            <a:pPr marL="0" indent="0">
              <a:buNone/>
            </a:pPr>
            <a:r>
              <a:rPr lang="es-AR" dirty="0" err="1"/>
              <a:t>Service</a:t>
            </a:r>
            <a:r>
              <a:rPr lang="es-AR" dirty="0"/>
              <a:t> Cloud: </a:t>
            </a:r>
          </a:p>
          <a:p>
            <a:pPr lvl="1"/>
            <a:r>
              <a:rPr lang="es-ES" dirty="0"/>
              <a:t>Gestión de casos</a:t>
            </a:r>
          </a:p>
          <a:p>
            <a:pPr lvl="1"/>
            <a:r>
              <a:rPr lang="es-ES" dirty="0"/>
              <a:t>Acceso al cliente en todos los canales </a:t>
            </a:r>
          </a:p>
          <a:p>
            <a:pPr lvl="1"/>
            <a:r>
              <a:rPr lang="es-ES" dirty="0"/>
              <a:t>Integración a los sistemas de datos preexistentes </a:t>
            </a:r>
          </a:p>
          <a:p>
            <a:pPr lvl="1"/>
            <a:r>
              <a:rPr lang="es-ES" dirty="0"/>
              <a:t>Aplicaciones de integración pre incorporadas </a:t>
            </a:r>
          </a:p>
          <a:p>
            <a:pPr lvl="1"/>
            <a:r>
              <a:rPr lang="es-ES" dirty="0"/>
              <a:t>Generación de tickets de soporte</a:t>
            </a:r>
          </a:p>
          <a:p>
            <a:pPr lvl="1"/>
            <a:r>
              <a:rPr lang="es-ES" dirty="0"/>
              <a:t>Base de conocimientos </a:t>
            </a:r>
          </a:p>
          <a:p>
            <a:pPr lvl="1"/>
            <a:r>
              <a:rPr lang="es-ES" dirty="0"/>
              <a:t>Enrutamiento, escalamiento y gestión de colas</a:t>
            </a:r>
          </a:p>
          <a:p>
            <a:pPr lvl="1"/>
            <a:endParaRPr lang="es-AR" dirty="0"/>
          </a:p>
          <a:p>
            <a:endParaRPr lang="es-AR" dirty="0"/>
          </a:p>
          <a:p>
            <a:endParaRPr lang="es-AR" dirty="0"/>
          </a:p>
        </p:txBody>
      </p:sp>
      <p:sp>
        <p:nvSpPr>
          <p:cNvPr id="6" name="Marcador de contenido 2">
            <a:extLst>
              <a:ext uri="{FF2B5EF4-FFF2-40B4-BE49-F238E27FC236}">
                <a16:creationId xmlns:a16="http://schemas.microsoft.com/office/drawing/2014/main" id="{D2EA997F-A9A0-4FA2-996F-C0342DEEFEFC}"/>
              </a:ext>
            </a:extLst>
          </p:cNvPr>
          <p:cNvSpPr txBox="1">
            <a:spLocks/>
          </p:cNvSpPr>
          <p:nvPr/>
        </p:nvSpPr>
        <p:spPr>
          <a:xfrm>
            <a:off x="5649802" y="1677985"/>
            <a:ext cx="5100430" cy="398999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s-AR" dirty="0"/>
          </a:p>
          <a:p>
            <a:pPr marL="0" indent="0">
              <a:buFont typeface="Arial" panose="020B0604020202020204" pitchFamily="34" charset="0"/>
              <a:buNone/>
            </a:pPr>
            <a:r>
              <a:rPr lang="es-AR" dirty="0"/>
              <a:t>Sales Cloud: </a:t>
            </a:r>
          </a:p>
          <a:p>
            <a:pPr lvl="1"/>
            <a:r>
              <a:rPr lang="es-ES" dirty="0"/>
              <a:t>Gestión de contactos</a:t>
            </a:r>
          </a:p>
          <a:p>
            <a:pPr lvl="1"/>
            <a:r>
              <a:rPr lang="es-ES" dirty="0" err="1"/>
              <a:t>Gestion</a:t>
            </a:r>
            <a:r>
              <a:rPr lang="es-ES" dirty="0"/>
              <a:t> de Oportunidades </a:t>
            </a:r>
          </a:p>
          <a:p>
            <a:pPr lvl="1"/>
            <a:r>
              <a:rPr lang="es-ES" dirty="0"/>
              <a:t>Pronóstico de ventas</a:t>
            </a:r>
          </a:p>
          <a:p>
            <a:pPr lvl="1"/>
            <a:r>
              <a:rPr lang="es-ES" dirty="0"/>
              <a:t>Automatización de procesos</a:t>
            </a:r>
          </a:p>
          <a:p>
            <a:pPr lvl="1"/>
            <a:r>
              <a:rPr lang="es-ES" dirty="0"/>
              <a:t>CRM Móvil</a:t>
            </a:r>
          </a:p>
          <a:p>
            <a:pPr lvl="1"/>
            <a:r>
              <a:rPr lang="es-ES" dirty="0"/>
              <a:t>Inteligencia de Ingresos </a:t>
            </a:r>
          </a:p>
          <a:p>
            <a:pPr marL="457200" lvl="1" indent="0">
              <a:buNone/>
            </a:pPr>
            <a:endParaRPr lang="es-AR" dirty="0"/>
          </a:p>
          <a:p>
            <a:endParaRPr lang="es-AR" dirty="0"/>
          </a:p>
          <a:p>
            <a:endParaRPr lang="es-AR" dirty="0"/>
          </a:p>
        </p:txBody>
      </p:sp>
    </p:spTree>
    <p:extLst>
      <p:ext uri="{BB962C8B-B14F-4D97-AF65-F5344CB8AC3E}">
        <p14:creationId xmlns:p14="http://schemas.microsoft.com/office/powerpoint/2010/main" val="2648450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21A1-98F0-47D4-AAE3-E6A880B5FD35}"/>
              </a:ext>
            </a:extLst>
          </p:cNvPr>
          <p:cNvSpPr>
            <a:spLocks noGrp="1"/>
          </p:cNvSpPr>
          <p:nvPr>
            <p:ph type="title"/>
          </p:nvPr>
        </p:nvSpPr>
        <p:spPr/>
        <p:txBody>
          <a:bodyPr/>
          <a:lstStyle/>
          <a:p>
            <a:r>
              <a:rPr lang="es-AR" dirty="0"/>
              <a:t>Lista de configuraciones:</a:t>
            </a:r>
          </a:p>
        </p:txBody>
      </p:sp>
      <p:sp>
        <p:nvSpPr>
          <p:cNvPr id="3" name="Marcador de contenido 2">
            <a:extLst>
              <a:ext uri="{FF2B5EF4-FFF2-40B4-BE49-F238E27FC236}">
                <a16:creationId xmlns:a16="http://schemas.microsoft.com/office/drawing/2014/main" id="{EED6F34A-C35E-4615-A64D-D26C71A2CB12}"/>
              </a:ext>
            </a:extLst>
          </p:cNvPr>
          <p:cNvSpPr>
            <a:spLocks noGrp="1"/>
          </p:cNvSpPr>
          <p:nvPr>
            <p:ph idx="1"/>
          </p:nvPr>
        </p:nvSpPr>
        <p:spPr/>
        <p:txBody>
          <a:bodyPr/>
          <a:lstStyle/>
          <a:p>
            <a:r>
              <a:rPr lang="es-AR" dirty="0"/>
              <a:t>Luego de analizar las peticiones del Cliente se procedió a:</a:t>
            </a:r>
          </a:p>
          <a:p>
            <a:pPr lvl="1"/>
            <a:r>
              <a:rPr lang="es-AR" dirty="0"/>
              <a:t>Realizar un esquema con los roles de la empresa del cliente.</a:t>
            </a:r>
          </a:p>
          <a:p>
            <a:pPr lvl="1"/>
            <a:r>
              <a:rPr lang="es-AR" dirty="0"/>
              <a:t>Creación de 2 usuarios y dos perfiles para llevar a cabo el piloto. </a:t>
            </a:r>
          </a:p>
          <a:p>
            <a:pPr lvl="1"/>
            <a:r>
              <a:rPr lang="es-AR" dirty="0"/>
              <a:t>Creación de Campo “servicios” de tipo </a:t>
            </a:r>
            <a:r>
              <a:rPr lang="es-AR" dirty="0" err="1"/>
              <a:t>picklist</a:t>
            </a:r>
            <a:r>
              <a:rPr lang="es-AR" dirty="0"/>
              <a:t> en </a:t>
            </a:r>
            <a:r>
              <a:rPr lang="es-AR" dirty="0" err="1"/>
              <a:t>Accounts</a:t>
            </a:r>
            <a:r>
              <a:rPr lang="es-AR" dirty="0"/>
              <a:t> y </a:t>
            </a:r>
            <a:r>
              <a:rPr lang="es-AR" dirty="0" err="1"/>
              <a:t>Opportunities</a:t>
            </a:r>
            <a:r>
              <a:rPr lang="es-AR" dirty="0"/>
              <a:t>, también, se crea el mismo campo en Leads para que cuando Lead sea ganado se plasme la </a:t>
            </a:r>
            <a:r>
              <a:rPr lang="es-AR" dirty="0" err="1"/>
              <a:t>info</a:t>
            </a:r>
            <a:r>
              <a:rPr lang="es-AR" dirty="0"/>
              <a:t> en </a:t>
            </a:r>
            <a:r>
              <a:rPr lang="es-AR" dirty="0" err="1"/>
              <a:t>Acc</a:t>
            </a:r>
            <a:r>
              <a:rPr lang="es-AR" dirty="0"/>
              <a:t> y </a:t>
            </a:r>
            <a:r>
              <a:rPr lang="es-AR" dirty="0" err="1"/>
              <a:t>Opp</a:t>
            </a:r>
            <a:r>
              <a:rPr lang="es-AR" dirty="0"/>
              <a:t>.</a:t>
            </a:r>
          </a:p>
          <a:p>
            <a:pPr lvl="1"/>
            <a:r>
              <a:rPr lang="es-AR" dirty="0"/>
              <a:t>Creación del </a:t>
            </a:r>
            <a:r>
              <a:rPr lang="es-AR" dirty="0" err="1"/>
              <a:t>Form</a:t>
            </a:r>
            <a:r>
              <a:rPr lang="es-AR" dirty="0"/>
              <a:t> con los </a:t>
            </a:r>
            <a:r>
              <a:rPr lang="es-AR" dirty="0" err="1"/>
              <a:t>labels</a:t>
            </a:r>
            <a:r>
              <a:rPr lang="es-AR" dirty="0"/>
              <a:t> correspondientes, subida de pagina a un host para que el </a:t>
            </a:r>
            <a:r>
              <a:rPr lang="es-AR" dirty="0" err="1"/>
              <a:t>form</a:t>
            </a:r>
            <a:r>
              <a:rPr lang="es-AR" dirty="0"/>
              <a:t> este online. Diseño con </a:t>
            </a:r>
            <a:r>
              <a:rPr lang="es-AR" dirty="0" err="1"/>
              <a:t>css</a:t>
            </a:r>
            <a:r>
              <a:rPr lang="es-AR" dirty="0"/>
              <a:t> para que el formulario quede agradable a la vista.</a:t>
            </a:r>
          </a:p>
          <a:p>
            <a:pPr lvl="1"/>
            <a:endParaRPr lang="es-AR" dirty="0"/>
          </a:p>
        </p:txBody>
      </p:sp>
    </p:spTree>
    <p:extLst>
      <p:ext uri="{BB962C8B-B14F-4D97-AF65-F5344CB8AC3E}">
        <p14:creationId xmlns:p14="http://schemas.microsoft.com/office/powerpoint/2010/main" val="148615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55557E-12D0-43DF-8B9F-2AE55EE2BB95}"/>
              </a:ext>
            </a:extLst>
          </p:cNvPr>
          <p:cNvSpPr>
            <a:spLocks noGrp="1"/>
          </p:cNvSpPr>
          <p:nvPr>
            <p:ph type="title"/>
          </p:nvPr>
        </p:nvSpPr>
        <p:spPr>
          <a:xfrm>
            <a:off x="7368209" y="0"/>
            <a:ext cx="4333461" cy="507917"/>
          </a:xfrm>
        </p:spPr>
        <p:txBody>
          <a:bodyPr>
            <a:normAutofit fontScale="90000"/>
          </a:bodyPr>
          <a:lstStyle/>
          <a:p>
            <a:r>
              <a:rPr lang="es-AR" sz="2800" dirty="0"/>
              <a:t>Lista de configuraciones</a:t>
            </a:r>
          </a:p>
        </p:txBody>
      </p:sp>
      <p:sp>
        <p:nvSpPr>
          <p:cNvPr id="3" name="Marcador de contenido 2">
            <a:extLst>
              <a:ext uri="{FF2B5EF4-FFF2-40B4-BE49-F238E27FC236}">
                <a16:creationId xmlns:a16="http://schemas.microsoft.com/office/drawing/2014/main" id="{BB525F67-FFB8-4729-A91C-3C9EA0E13F38}"/>
              </a:ext>
            </a:extLst>
          </p:cNvPr>
          <p:cNvSpPr>
            <a:spLocks noGrp="1"/>
          </p:cNvSpPr>
          <p:nvPr>
            <p:ph idx="1"/>
          </p:nvPr>
        </p:nvSpPr>
        <p:spPr>
          <a:xfrm>
            <a:off x="1141412" y="507917"/>
            <a:ext cx="9905999" cy="6157926"/>
          </a:xfrm>
        </p:spPr>
        <p:txBody>
          <a:bodyPr>
            <a:normAutofit/>
          </a:bodyPr>
          <a:lstStyle/>
          <a:p>
            <a:pPr marL="0" indent="0">
              <a:buNone/>
            </a:pPr>
            <a:r>
              <a:rPr lang="es-AR" dirty="0"/>
              <a:t>ETAPA 2: </a:t>
            </a:r>
            <a:r>
              <a:rPr lang="es-AR" dirty="0" err="1"/>
              <a:t>Logica</a:t>
            </a:r>
            <a:r>
              <a:rPr lang="es-AR" dirty="0"/>
              <a:t> de Negocio.</a:t>
            </a:r>
          </a:p>
          <a:p>
            <a:r>
              <a:rPr lang="es-AR" dirty="0"/>
              <a:t>Creación de 4 objetos. Transportes, Servicios Vendidos, Detalles de Facturas y Facturas. (</a:t>
            </a:r>
            <a:r>
              <a:rPr lang="es-AR" dirty="0" err="1"/>
              <a:t>Relacion</a:t>
            </a:r>
            <a:r>
              <a:rPr lang="es-AR" dirty="0"/>
              <a:t> Master entre Detalle y Factura)</a:t>
            </a:r>
          </a:p>
          <a:p>
            <a:r>
              <a:rPr lang="es-AR" dirty="0"/>
              <a:t>Renombre del objeto Productos por “</a:t>
            </a:r>
            <a:r>
              <a:rPr lang="es-AR" dirty="0" err="1"/>
              <a:t>Vehiculos</a:t>
            </a:r>
            <a:r>
              <a:rPr lang="es-AR" dirty="0"/>
              <a:t>”.</a:t>
            </a:r>
          </a:p>
          <a:p>
            <a:r>
              <a:rPr lang="es-AR" dirty="0" err="1"/>
              <a:t>Seteo</a:t>
            </a:r>
            <a:r>
              <a:rPr lang="es-AR" dirty="0"/>
              <a:t> de relaciones </a:t>
            </a:r>
            <a:r>
              <a:rPr lang="es-AR" dirty="0" err="1"/>
              <a:t>lookup</a:t>
            </a:r>
            <a:r>
              <a:rPr lang="es-AR" dirty="0"/>
              <a:t> entre Facturas, Servicios Vendidos, </a:t>
            </a:r>
            <a:r>
              <a:rPr lang="es-AR" dirty="0" err="1"/>
              <a:t>Vehiculos</a:t>
            </a:r>
            <a:r>
              <a:rPr lang="es-AR" dirty="0"/>
              <a:t> y Transportes con </a:t>
            </a:r>
            <a:r>
              <a:rPr lang="es-AR" dirty="0" err="1"/>
              <a:t>Opp</a:t>
            </a:r>
            <a:r>
              <a:rPr lang="es-AR" dirty="0"/>
              <a:t> y; Facturas y Servicios Vendidos con </a:t>
            </a:r>
            <a:r>
              <a:rPr lang="es-AR" dirty="0" err="1"/>
              <a:t>Accounts</a:t>
            </a:r>
            <a:r>
              <a:rPr lang="es-AR" dirty="0"/>
              <a:t>.</a:t>
            </a:r>
          </a:p>
          <a:p>
            <a:r>
              <a:rPr lang="es-AR" dirty="0"/>
              <a:t>Modificaciones en </a:t>
            </a:r>
            <a:r>
              <a:rPr lang="es-AR" dirty="0" err="1"/>
              <a:t>Account</a:t>
            </a:r>
            <a:r>
              <a:rPr lang="es-AR" dirty="0"/>
              <a:t>: </a:t>
            </a:r>
          </a:p>
          <a:p>
            <a:pPr lvl="1"/>
            <a:r>
              <a:rPr lang="es-AR" dirty="0"/>
              <a:t>Se ponen como obligatorios campos de email, identificación y Teléfono.</a:t>
            </a:r>
          </a:p>
          <a:p>
            <a:pPr lvl="1"/>
            <a:r>
              <a:rPr lang="es-AR" dirty="0"/>
              <a:t>Se crea una sección llamada </a:t>
            </a:r>
            <a:r>
              <a:rPr lang="es-AR" dirty="0" err="1"/>
              <a:t>contactabilidad</a:t>
            </a:r>
            <a:r>
              <a:rPr lang="es-AR" dirty="0"/>
              <a:t> con los datos para contactar a la Organización, al igual que sección llamada información del sistema.</a:t>
            </a:r>
          </a:p>
          <a:p>
            <a:pPr lvl="1"/>
            <a:r>
              <a:rPr lang="es-AR" dirty="0" err="1"/>
              <a:t>Configuracion</a:t>
            </a:r>
            <a:r>
              <a:rPr lang="es-AR" dirty="0"/>
              <a:t> de </a:t>
            </a:r>
            <a:r>
              <a:rPr lang="es-AR" dirty="0" err="1"/>
              <a:t>related</a:t>
            </a:r>
            <a:r>
              <a:rPr lang="es-AR" dirty="0"/>
              <a:t> </a:t>
            </a:r>
            <a:r>
              <a:rPr lang="es-AR" dirty="0" err="1"/>
              <a:t>list</a:t>
            </a:r>
            <a:r>
              <a:rPr lang="es-AR" dirty="0"/>
              <a:t> con Contactos, clientes, oportunidades, servicios Vendidos, Facturas.</a:t>
            </a:r>
          </a:p>
        </p:txBody>
      </p:sp>
    </p:spTree>
    <p:extLst>
      <p:ext uri="{BB962C8B-B14F-4D97-AF65-F5344CB8AC3E}">
        <p14:creationId xmlns:p14="http://schemas.microsoft.com/office/powerpoint/2010/main" val="3626900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55557E-12D0-43DF-8B9F-2AE55EE2BB95}"/>
              </a:ext>
            </a:extLst>
          </p:cNvPr>
          <p:cNvSpPr>
            <a:spLocks noGrp="1"/>
          </p:cNvSpPr>
          <p:nvPr>
            <p:ph type="title"/>
          </p:nvPr>
        </p:nvSpPr>
        <p:spPr>
          <a:xfrm>
            <a:off x="7368209" y="0"/>
            <a:ext cx="4333461" cy="507917"/>
          </a:xfrm>
        </p:spPr>
        <p:txBody>
          <a:bodyPr>
            <a:normAutofit fontScale="90000"/>
          </a:bodyPr>
          <a:lstStyle/>
          <a:p>
            <a:r>
              <a:rPr lang="es-AR" sz="2800" dirty="0"/>
              <a:t>Lista de configuraciones</a:t>
            </a:r>
          </a:p>
        </p:txBody>
      </p:sp>
      <p:sp>
        <p:nvSpPr>
          <p:cNvPr id="3" name="Marcador de contenido 2">
            <a:extLst>
              <a:ext uri="{FF2B5EF4-FFF2-40B4-BE49-F238E27FC236}">
                <a16:creationId xmlns:a16="http://schemas.microsoft.com/office/drawing/2014/main" id="{BB525F67-FFB8-4729-A91C-3C9EA0E13F38}"/>
              </a:ext>
            </a:extLst>
          </p:cNvPr>
          <p:cNvSpPr>
            <a:spLocks noGrp="1"/>
          </p:cNvSpPr>
          <p:nvPr>
            <p:ph idx="1"/>
          </p:nvPr>
        </p:nvSpPr>
        <p:spPr>
          <a:xfrm>
            <a:off x="1141412" y="507917"/>
            <a:ext cx="9905999" cy="6157926"/>
          </a:xfrm>
        </p:spPr>
        <p:txBody>
          <a:bodyPr>
            <a:normAutofit/>
          </a:bodyPr>
          <a:lstStyle/>
          <a:p>
            <a:pPr marL="0" indent="0">
              <a:buNone/>
            </a:pPr>
            <a:r>
              <a:rPr lang="es-AR" dirty="0"/>
              <a:t>ETAPA 2: </a:t>
            </a:r>
            <a:r>
              <a:rPr lang="es-AR" dirty="0" err="1"/>
              <a:t>Logica</a:t>
            </a:r>
            <a:r>
              <a:rPr lang="es-AR" dirty="0"/>
              <a:t> de Negocio. Notas sobre </a:t>
            </a:r>
            <a:r>
              <a:rPr lang="es-AR" dirty="0" err="1"/>
              <a:t>Creacion</a:t>
            </a:r>
            <a:r>
              <a:rPr lang="es-AR" dirty="0"/>
              <a:t> de Objetos</a:t>
            </a:r>
          </a:p>
          <a:p>
            <a:r>
              <a:rPr lang="es-AR" dirty="0"/>
              <a:t>Creación de 4 objetos. Transportes, Servicios Vendidos, Detalles de Facturas y Facturas. (</a:t>
            </a:r>
            <a:r>
              <a:rPr lang="es-AR" dirty="0" err="1"/>
              <a:t>Relacion</a:t>
            </a:r>
            <a:r>
              <a:rPr lang="es-AR" dirty="0"/>
              <a:t> Master entre Detalle y Factura</a:t>
            </a:r>
          </a:p>
          <a:p>
            <a:r>
              <a:rPr lang="es-AR" dirty="0"/>
              <a:t>Facturas, tiene un subtotal, un total el cual se multiplica por el 0.21 para llegar al total, </a:t>
            </a:r>
            <a:r>
              <a:rPr lang="es-AR" dirty="0" err="1"/>
              <a:t>compos</a:t>
            </a:r>
            <a:r>
              <a:rPr lang="es-AR" dirty="0"/>
              <a:t> roll up para poder hacer estas cuentas. Datos traídos desde detalles de Facturas.</a:t>
            </a:r>
          </a:p>
          <a:p>
            <a:r>
              <a:rPr lang="es-AR" dirty="0"/>
              <a:t>Detalles de Facturas que reciben datos que van a venir desde </a:t>
            </a:r>
            <a:r>
              <a:rPr lang="es-AR" dirty="0" err="1"/>
              <a:t>Opp</a:t>
            </a:r>
            <a:r>
              <a:rPr lang="es-AR" dirty="0"/>
              <a:t>, hay campos distintos dependiendo el tipo de servicio.</a:t>
            </a:r>
          </a:p>
          <a:p>
            <a:r>
              <a:rPr lang="es-AR" dirty="0"/>
              <a:t>Servicios vendidos, campos relación donde se identifica el servicio, el tipo de </a:t>
            </a:r>
            <a:r>
              <a:rPr lang="es-AR" dirty="0" err="1"/>
              <a:t>vehiculo</a:t>
            </a:r>
            <a:r>
              <a:rPr lang="es-AR" dirty="0"/>
              <a:t>, las fechas y la cuenta a la que corresponde.</a:t>
            </a:r>
          </a:p>
          <a:p>
            <a:r>
              <a:rPr lang="es-AR" dirty="0"/>
              <a:t>Transportes tiene 2 valores, uno para transportes individuales y otro para transportes periódicos. </a:t>
            </a:r>
            <a:r>
              <a:rPr lang="es-AR" dirty="0" err="1"/>
              <a:t>Vehiculos</a:t>
            </a:r>
            <a:r>
              <a:rPr lang="es-AR" dirty="0"/>
              <a:t> solamente tiene 1 campo valor.</a:t>
            </a:r>
          </a:p>
        </p:txBody>
      </p:sp>
    </p:spTree>
    <p:extLst>
      <p:ext uri="{BB962C8B-B14F-4D97-AF65-F5344CB8AC3E}">
        <p14:creationId xmlns:p14="http://schemas.microsoft.com/office/powerpoint/2010/main" val="535979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55557E-12D0-43DF-8B9F-2AE55EE2BB95}"/>
              </a:ext>
            </a:extLst>
          </p:cNvPr>
          <p:cNvSpPr>
            <a:spLocks noGrp="1"/>
          </p:cNvSpPr>
          <p:nvPr>
            <p:ph type="title"/>
          </p:nvPr>
        </p:nvSpPr>
        <p:spPr>
          <a:xfrm>
            <a:off x="7368209" y="0"/>
            <a:ext cx="4333461" cy="507917"/>
          </a:xfrm>
        </p:spPr>
        <p:txBody>
          <a:bodyPr>
            <a:normAutofit fontScale="90000"/>
          </a:bodyPr>
          <a:lstStyle/>
          <a:p>
            <a:r>
              <a:rPr lang="es-AR" sz="2800" dirty="0"/>
              <a:t>Lista de configuraciones</a:t>
            </a:r>
          </a:p>
        </p:txBody>
      </p:sp>
      <p:sp>
        <p:nvSpPr>
          <p:cNvPr id="3" name="Marcador de contenido 2">
            <a:extLst>
              <a:ext uri="{FF2B5EF4-FFF2-40B4-BE49-F238E27FC236}">
                <a16:creationId xmlns:a16="http://schemas.microsoft.com/office/drawing/2014/main" id="{BB525F67-FFB8-4729-A91C-3C9EA0E13F38}"/>
              </a:ext>
            </a:extLst>
          </p:cNvPr>
          <p:cNvSpPr>
            <a:spLocks noGrp="1"/>
          </p:cNvSpPr>
          <p:nvPr>
            <p:ph idx="1"/>
          </p:nvPr>
        </p:nvSpPr>
        <p:spPr>
          <a:xfrm>
            <a:off x="1141412" y="507917"/>
            <a:ext cx="9905999" cy="6157926"/>
          </a:xfrm>
        </p:spPr>
        <p:txBody>
          <a:bodyPr>
            <a:normAutofit/>
          </a:bodyPr>
          <a:lstStyle/>
          <a:p>
            <a:pPr marL="0" indent="0">
              <a:buNone/>
            </a:pPr>
            <a:r>
              <a:rPr lang="es-AR" dirty="0"/>
              <a:t>ETAPA 3: </a:t>
            </a:r>
            <a:r>
              <a:rPr lang="es-AR" dirty="0" err="1"/>
              <a:t>Generacion</a:t>
            </a:r>
            <a:r>
              <a:rPr lang="es-AR" dirty="0"/>
              <a:t> de Facturas .</a:t>
            </a:r>
          </a:p>
          <a:p>
            <a:r>
              <a:rPr lang="es-AR" dirty="0"/>
              <a:t>Reglas de Validación para que si un servicio es Viaje Individual, no tenga parámetros de Alquileres de </a:t>
            </a:r>
            <a:r>
              <a:rPr lang="es-AR" dirty="0" err="1"/>
              <a:t>Vehiculos</a:t>
            </a:r>
            <a:r>
              <a:rPr lang="es-AR" dirty="0"/>
              <a:t> y Viceversa.</a:t>
            </a:r>
          </a:p>
          <a:p>
            <a:r>
              <a:rPr lang="es-AR" dirty="0"/>
              <a:t>Reglas de </a:t>
            </a:r>
            <a:r>
              <a:rPr lang="es-AR" dirty="0" err="1"/>
              <a:t>Validacion</a:t>
            </a:r>
            <a:r>
              <a:rPr lang="es-AR" dirty="0"/>
              <a:t> de Disponibilidad de Fecha mediante </a:t>
            </a:r>
            <a:r>
              <a:rPr lang="es-AR" dirty="0" err="1"/>
              <a:t>Triggers</a:t>
            </a:r>
            <a:r>
              <a:rPr lang="es-AR" dirty="0"/>
              <a:t> (No deja que se solapen fechas ni que se modifique una oportunidad ganada).</a:t>
            </a:r>
          </a:p>
          <a:p>
            <a:r>
              <a:rPr lang="es-AR" dirty="0" err="1"/>
              <a:t>Creacion</a:t>
            </a:r>
            <a:r>
              <a:rPr lang="es-AR" dirty="0"/>
              <a:t> de </a:t>
            </a:r>
            <a:r>
              <a:rPr lang="es-AR" dirty="0" err="1"/>
              <a:t>Trigger</a:t>
            </a:r>
            <a:r>
              <a:rPr lang="es-AR" dirty="0"/>
              <a:t>-Flow para que si una oportunidad es ganada, dependiendo el tipo de servicio, cree los detalles de la factura. Y a demás haga las relaciones correspondientes. A demás se manda un mensaje a un grupo </a:t>
            </a:r>
            <a:r>
              <a:rPr lang="es-AR" dirty="0" err="1"/>
              <a:t>Chatter</a:t>
            </a:r>
            <a:r>
              <a:rPr lang="es-AR" dirty="0"/>
              <a:t> del Jefe de cuentas que informa que se cerro una oportunidad, y se agrega al calendario el inicio de ese servicio.</a:t>
            </a:r>
          </a:p>
          <a:p>
            <a:r>
              <a:rPr lang="es-ES" dirty="0" err="1"/>
              <a:t>Trigger</a:t>
            </a:r>
            <a:r>
              <a:rPr lang="es-ES" dirty="0"/>
              <a:t>-Flow de </a:t>
            </a:r>
            <a:r>
              <a:rPr lang="es-ES" dirty="0" err="1"/>
              <a:t>Cotizacion</a:t>
            </a:r>
            <a:r>
              <a:rPr lang="es-ES" dirty="0"/>
              <a:t> una vez que se elige un </a:t>
            </a:r>
            <a:r>
              <a:rPr lang="es-ES" dirty="0" err="1"/>
              <a:t>vehiculo</a:t>
            </a:r>
            <a:r>
              <a:rPr lang="es-ES" dirty="0"/>
              <a:t> con sus respectivas fechas. </a:t>
            </a:r>
          </a:p>
          <a:p>
            <a:endParaRPr lang="es-AR" dirty="0"/>
          </a:p>
          <a:p>
            <a:endParaRPr lang="es-AR" dirty="0"/>
          </a:p>
          <a:p>
            <a:endParaRPr lang="es-AR" dirty="0"/>
          </a:p>
        </p:txBody>
      </p:sp>
    </p:spTree>
    <p:extLst>
      <p:ext uri="{BB962C8B-B14F-4D97-AF65-F5344CB8AC3E}">
        <p14:creationId xmlns:p14="http://schemas.microsoft.com/office/powerpoint/2010/main" val="3087953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55557E-12D0-43DF-8B9F-2AE55EE2BB95}"/>
              </a:ext>
            </a:extLst>
          </p:cNvPr>
          <p:cNvSpPr>
            <a:spLocks noGrp="1"/>
          </p:cNvSpPr>
          <p:nvPr>
            <p:ph type="title"/>
          </p:nvPr>
        </p:nvSpPr>
        <p:spPr>
          <a:xfrm>
            <a:off x="7368209" y="0"/>
            <a:ext cx="4333461" cy="507917"/>
          </a:xfrm>
        </p:spPr>
        <p:txBody>
          <a:bodyPr>
            <a:normAutofit fontScale="90000"/>
          </a:bodyPr>
          <a:lstStyle/>
          <a:p>
            <a:r>
              <a:rPr lang="es-AR" sz="2800" dirty="0"/>
              <a:t>Lista de configuraciones</a:t>
            </a:r>
          </a:p>
        </p:txBody>
      </p:sp>
      <p:sp>
        <p:nvSpPr>
          <p:cNvPr id="3" name="Marcador de contenido 2">
            <a:extLst>
              <a:ext uri="{FF2B5EF4-FFF2-40B4-BE49-F238E27FC236}">
                <a16:creationId xmlns:a16="http://schemas.microsoft.com/office/drawing/2014/main" id="{BB525F67-FFB8-4729-A91C-3C9EA0E13F38}"/>
              </a:ext>
            </a:extLst>
          </p:cNvPr>
          <p:cNvSpPr>
            <a:spLocks noGrp="1"/>
          </p:cNvSpPr>
          <p:nvPr>
            <p:ph idx="1"/>
          </p:nvPr>
        </p:nvSpPr>
        <p:spPr>
          <a:xfrm>
            <a:off x="1141412" y="507917"/>
            <a:ext cx="9905999" cy="6157926"/>
          </a:xfrm>
        </p:spPr>
        <p:txBody>
          <a:bodyPr>
            <a:normAutofit/>
          </a:bodyPr>
          <a:lstStyle/>
          <a:p>
            <a:pPr marL="0" indent="0">
              <a:buNone/>
            </a:pPr>
            <a:r>
              <a:rPr lang="es-AR" dirty="0"/>
              <a:t>ETAPA 4:Post Venta.</a:t>
            </a:r>
          </a:p>
          <a:p>
            <a:r>
              <a:rPr lang="es-ES" dirty="0"/>
              <a:t>A</a:t>
            </a:r>
            <a:r>
              <a:rPr lang="es-AR" dirty="0"/>
              <a:t> través de Email-</a:t>
            </a:r>
            <a:r>
              <a:rPr lang="es-AR" dirty="0" err="1"/>
              <a:t>to</a:t>
            </a:r>
            <a:r>
              <a:rPr lang="es-AR" dirty="0"/>
              <a:t>-case se estableció una dirección de correo para que los mails que reciba esa casilla se creen como casos.</a:t>
            </a:r>
          </a:p>
          <a:p>
            <a:r>
              <a:rPr lang="es-ES" dirty="0"/>
              <a:t>S</a:t>
            </a:r>
            <a:r>
              <a:rPr lang="es-AR" dirty="0"/>
              <a:t>e agregó una barra de “</a:t>
            </a:r>
            <a:r>
              <a:rPr lang="es-AR" dirty="0" err="1"/>
              <a:t>path</a:t>
            </a:r>
            <a:r>
              <a:rPr lang="es-AR" dirty="0"/>
              <a:t>” para hacer seguimiento al estado de los casos.</a:t>
            </a:r>
          </a:p>
          <a:p>
            <a:r>
              <a:rPr lang="es-ES" dirty="0"/>
              <a:t>S</a:t>
            </a:r>
            <a:r>
              <a:rPr lang="es-AR" dirty="0"/>
              <a:t>e asignaron </a:t>
            </a:r>
            <a:r>
              <a:rPr lang="es-AR" dirty="0" err="1"/>
              <a:t>validation</a:t>
            </a:r>
            <a:r>
              <a:rPr lang="es-AR" dirty="0"/>
              <a:t> rules para cumplir con </a:t>
            </a:r>
            <a:r>
              <a:rPr lang="es-AR" dirty="0" err="1"/>
              <a:t>con</a:t>
            </a:r>
            <a:r>
              <a:rPr lang="es-AR" dirty="0"/>
              <a:t> las consignas planteadas por el cliente, si es un inconveniente, que no se pueda cerrar si el mismo no tiene un campo comentario comentado. Se pusieron “Confeti” al cerrar el caso.</a:t>
            </a:r>
          </a:p>
          <a:p>
            <a:endParaRPr lang="es-AR" dirty="0"/>
          </a:p>
          <a:p>
            <a:endParaRPr lang="es-AR" dirty="0"/>
          </a:p>
          <a:p>
            <a:endParaRPr lang="es-AR" dirty="0"/>
          </a:p>
        </p:txBody>
      </p:sp>
    </p:spTree>
    <p:extLst>
      <p:ext uri="{BB962C8B-B14F-4D97-AF65-F5344CB8AC3E}">
        <p14:creationId xmlns:p14="http://schemas.microsoft.com/office/powerpoint/2010/main" val="350400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55557E-12D0-43DF-8B9F-2AE55EE2BB95}"/>
              </a:ext>
            </a:extLst>
          </p:cNvPr>
          <p:cNvSpPr>
            <a:spLocks noGrp="1"/>
          </p:cNvSpPr>
          <p:nvPr>
            <p:ph type="title"/>
          </p:nvPr>
        </p:nvSpPr>
        <p:spPr>
          <a:xfrm>
            <a:off x="7368209" y="0"/>
            <a:ext cx="4333461" cy="507917"/>
          </a:xfrm>
        </p:spPr>
        <p:txBody>
          <a:bodyPr>
            <a:normAutofit fontScale="90000"/>
          </a:bodyPr>
          <a:lstStyle/>
          <a:p>
            <a:r>
              <a:rPr lang="es-AR" sz="2800" dirty="0"/>
              <a:t>Lista de configuraciones</a:t>
            </a:r>
          </a:p>
        </p:txBody>
      </p:sp>
      <p:sp>
        <p:nvSpPr>
          <p:cNvPr id="3" name="Marcador de contenido 2">
            <a:extLst>
              <a:ext uri="{FF2B5EF4-FFF2-40B4-BE49-F238E27FC236}">
                <a16:creationId xmlns:a16="http://schemas.microsoft.com/office/drawing/2014/main" id="{BB525F67-FFB8-4729-A91C-3C9EA0E13F38}"/>
              </a:ext>
            </a:extLst>
          </p:cNvPr>
          <p:cNvSpPr>
            <a:spLocks noGrp="1"/>
          </p:cNvSpPr>
          <p:nvPr>
            <p:ph idx="1"/>
          </p:nvPr>
        </p:nvSpPr>
        <p:spPr>
          <a:xfrm>
            <a:off x="1141412" y="507917"/>
            <a:ext cx="9905999" cy="6157926"/>
          </a:xfrm>
        </p:spPr>
        <p:txBody>
          <a:bodyPr>
            <a:normAutofit/>
          </a:bodyPr>
          <a:lstStyle/>
          <a:p>
            <a:pPr marL="0" indent="0">
              <a:buNone/>
            </a:pPr>
            <a:r>
              <a:rPr lang="es-AR" dirty="0"/>
              <a:t>ETAPA 5:Permisos y vistas.</a:t>
            </a:r>
          </a:p>
          <a:p>
            <a:r>
              <a:rPr lang="es-ES" dirty="0"/>
              <a:t>Se establecieron vistas, permisos para modificar campos y récords </a:t>
            </a:r>
            <a:r>
              <a:rPr lang="es-ES" dirty="0" err="1"/>
              <a:t>types</a:t>
            </a:r>
            <a:r>
              <a:rPr lang="es-ES" dirty="0"/>
              <a:t> dependiendo los tipos de servicios. Se limito acceso a cierta información al perfil de Ejecutivo comercial, como permisos para editar detalles o información de cuentas ya guardadas que podría ser información muy importante. </a:t>
            </a:r>
          </a:p>
          <a:p>
            <a:r>
              <a:rPr lang="es-ES" dirty="0"/>
              <a:t>Se customizan vistas en oportunidades dependiendo el tipo de servicio </a:t>
            </a:r>
            <a:r>
              <a:rPr lang="es-ES" dirty="0" err="1"/>
              <a:t>asi</a:t>
            </a:r>
            <a:r>
              <a:rPr lang="es-ES" dirty="0"/>
              <a:t> como también se modifican los campos de seguimiento en el avance de la Oportunidad (“</a:t>
            </a:r>
            <a:r>
              <a:rPr lang="es-ES" dirty="0" err="1"/>
              <a:t>path</a:t>
            </a:r>
            <a:r>
              <a:rPr lang="es-ES" dirty="0"/>
              <a:t>”). </a:t>
            </a:r>
          </a:p>
          <a:p>
            <a:r>
              <a:rPr lang="es-ES" dirty="0"/>
              <a:t>Se crean Reportes y </a:t>
            </a:r>
            <a:r>
              <a:rPr lang="es-ES" dirty="0" err="1"/>
              <a:t>Dashboards</a:t>
            </a:r>
            <a:r>
              <a:rPr lang="es-ES" dirty="0"/>
              <a:t> según lo solicitado.</a:t>
            </a:r>
          </a:p>
          <a:p>
            <a:pPr marL="0" indent="0">
              <a:buNone/>
            </a:pPr>
            <a:r>
              <a:rPr lang="es-ES" dirty="0"/>
              <a:t> </a:t>
            </a:r>
            <a:endParaRPr lang="es-AR" dirty="0"/>
          </a:p>
          <a:p>
            <a:endParaRPr lang="es-AR" dirty="0"/>
          </a:p>
          <a:p>
            <a:endParaRPr lang="es-AR" dirty="0"/>
          </a:p>
        </p:txBody>
      </p:sp>
    </p:spTree>
    <p:extLst>
      <p:ext uri="{BB962C8B-B14F-4D97-AF65-F5344CB8AC3E}">
        <p14:creationId xmlns:p14="http://schemas.microsoft.com/office/powerpoint/2010/main" val="2869954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CAE9E4394582C48A6B8EF7ED1ACEBE6" ma:contentTypeVersion="8" ma:contentTypeDescription="Crear nuevo documento." ma:contentTypeScope="" ma:versionID="33e46560c7863685d464c91ea22e1c25">
  <xsd:schema xmlns:xsd="http://www.w3.org/2001/XMLSchema" xmlns:xs="http://www.w3.org/2001/XMLSchema" xmlns:p="http://schemas.microsoft.com/office/2006/metadata/properties" xmlns:ns3="b098633d-35b5-4d6f-87f0-7a9a6a960199" xmlns:ns4="90358e30-2b93-4009-b0f4-355536630cd7" targetNamespace="http://schemas.microsoft.com/office/2006/metadata/properties" ma:root="true" ma:fieldsID="c302d8bbdb93da3238b266e72d3c2940" ns3:_="" ns4:_="">
    <xsd:import namespace="b098633d-35b5-4d6f-87f0-7a9a6a960199"/>
    <xsd:import namespace="90358e30-2b93-4009-b0f4-355536630cd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98633d-35b5-4d6f-87f0-7a9a6a960199"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358e30-2b93-4009-b0f4-355536630cd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3238EB-163F-4174-B365-848CDB59ED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98633d-35b5-4d6f-87f0-7a9a6a960199"/>
    <ds:schemaRef ds:uri="90358e30-2b93-4009-b0f4-355536630c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68ACE32-FFE1-4FE2-BA98-F101BC5BEAF9}">
  <ds:schemaRefs>
    <ds:schemaRef ds:uri="http://schemas.microsoft.com/sharepoint/v3/contenttype/forms"/>
  </ds:schemaRefs>
</ds:datastoreItem>
</file>

<file path=customXml/itemProps3.xml><?xml version="1.0" encoding="utf-8"?>
<ds:datastoreItem xmlns:ds="http://schemas.openxmlformats.org/officeDocument/2006/customXml" ds:itemID="{EA0A9738-324F-40D6-89D2-9E005A729561}">
  <ds:schemaRefs>
    <ds:schemaRef ds:uri="http://purl.org/dc/terms/"/>
    <ds:schemaRef ds:uri="http://purl.org/dc/dcmitype/"/>
    <ds:schemaRef ds:uri="http://schemas.microsoft.com/office/2006/metadata/properties"/>
    <ds:schemaRef ds:uri="90358e30-2b93-4009-b0f4-355536630cd7"/>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b098633d-35b5-4d6f-87f0-7a9a6a960199"/>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TM04033919[[fn=Circuito]]</Template>
  <TotalTime>374</TotalTime>
  <Words>1149</Words>
  <Application>Microsoft Office PowerPoint</Application>
  <PresentationFormat>Panorámica</PresentationFormat>
  <Paragraphs>74</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Trebuchet MS</vt:lpstr>
      <vt:lpstr>Tw Cen MT</vt:lpstr>
      <vt:lpstr>Circuito</vt:lpstr>
      <vt:lpstr>Presentación de documentacion  Force transport </vt:lpstr>
      <vt:lpstr>Force Transport Modelo de datos</vt:lpstr>
      <vt:lpstr>Salesforce Clouds </vt:lpstr>
      <vt:lpstr>Lista de configuraciones:</vt:lpstr>
      <vt:lpstr>Lista de configuraciones</vt:lpstr>
      <vt:lpstr>Lista de configuraciones</vt:lpstr>
      <vt:lpstr>Lista de configuraciones</vt:lpstr>
      <vt:lpstr>Lista de configuraciones</vt:lpstr>
      <vt:lpstr>Lista de configuraciones</vt:lpstr>
      <vt:lpstr>Sugerencias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documentacion  Force transport</dc:title>
  <dc:creator>Lucas Miranda</dc:creator>
  <cp:lastModifiedBy>Lucas Miranda</cp:lastModifiedBy>
  <cp:revision>9</cp:revision>
  <dcterms:created xsi:type="dcterms:W3CDTF">2022-06-12T15:27:04Z</dcterms:created>
  <dcterms:modified xsi:type="dcterms:W3CDTF">2022-06-12T21:41:46Z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0x010100CCAE9E4394582C48A6B8EF7ED1ACEBE6</vt:lpwstr>
  </property>
</Properties>
</file>