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programathor.com.br/" TargetMode="External"/><Relationship Id="rId2" Type="http://schemas.openxmlformats.org/officeDocument/2006/relationships/hyperlink" Target="https://portal.ciee.org.br/" TargetMode="External"/><Relationship Id="rId3" Type="http://schemas.openxmlformats.org/officeDocument/2006/relationships/hyperlink" Target="https://www.linkedin.com/" TargetMode="External"/><Relationship Id="rId4" Type="http://schemas.openxmlformats.org/officeDocument/2006/relationships/hyperlink" Target="https://m.infojobs.com.br/" TargetMode="External"/><Relationship Id="rId5" Type="http://schemas.openxmlformats.org/officeDocument/2006/relationships/hyperlink" Target="https://www.catho.com.br/" TargetMode="External"/><Relationship Id="rId6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smartfit.com.br/" TargetMode="External"/><Relationship Id="rId2" Type="http://schemas.openxmlformats.org/officeDocument/2006/relationships/hyperlink" Target="https://programathor.com.br/" TargetMode="External"/><Relationship Id="rId3" Type="http://schemas.openxmlformats.org/officeDocument/2006/relationships/hyperlink" Target="https://m.youtube.com/" TargetMode="External"/><Relationship Id="rId4" Type="http://schemas.openxmlformats.org/officeDocument/2006/relationships/hyperlink" Target="https://www.linkedin.com/" TargetMode="External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-55440"/>
            <a:ext cx="9143280" cy="346284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5600" spc="-1" strike="noStrike">
                <a:solidFill>
                  <a:srgbClr val="ffffff"/>
                </a:solidFill>
                <a:latin typeface="Impact"/>
                <a:ea typeface="Impact"/>
              </a:rPr>
              <a:t>Briefing - Benchmark</a:t>
            </a:r>
            <a:br/>
            <a:endParaRPr b="0" lang="pt-BR" sz="5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143000" y="3783960"/>
            <a:ext cx="6857280" cy="5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90000"/>
              </a:lnSpc>
            </a:pPr>
            <a:r>
              <a:rPr b="0" lang="pt-BR" sz="2600" spc="-1" strike="noStrike">
                <a:solidFill>
                  <a:srgbClr val="666666"/>
                </a:solidFill>
                <a:latin typeface="Arial Black"/>
                <a:ea typeface="Arial Black"/>
              </a:rPr>
              <a:t>Primeiras definições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Arial Black"/>
                <a:ea typeface="Arial Black"/>
              </a:rPr>
              <a:t>Benchmark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28560" y="1369080"/>
            <a:ext cx="7886160" cy="32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just">
              <a:lnSpc>
                <a:spcPct val="150000"/>
              </a:lnSpc>
            </a:pPr>
            <a:r>
              <a:rPr b="0" lang="pt-BR" sz="1400" spc="-1" strike="noStrike">
                <a:solidFill>
                  <a:srgbClr val="595959"/>
                </a:solidFill>
                <a:latin typeface="Raleway"/>
                <a:ea typeface="Raleway"/>
              </a:rPr>
              <a:t>Observação e estudo de produtos/serviços que tenham semelhança, em comportamento ou conteúdo, com o projeto que vamos desenvolver. É a análise dos pontos positivos e negativos que devem ser considerados no momento em que iremos pensar e/ou criar nossos projetos.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799"/>
              </a:spcBef>
            </a:pPr>
            <a:r>
              <a:rPr b="0" lang="pt-BR" sz="1400" spc="-1" strike="noStrike">
                <a:solidFill>
                  <a:srgbClr val="595959"/>
                </a:solidFill>
                <a:latin typeface="Raleway"/>
                <a:ea typeface="Raleway"/>
              </a:rPr>
              <a:t>Benefícios de um</a:t>
            </a:r>
            <a:r>
              <a:rPr b="0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 </a:t>
            </a:r>
            <a:r>
              <a:rPr b="0" lang="pt-BR" sz="1400" spc="-1" strike="noStrike">
                <a:solidFill>
                  <a:srgbClr val="595959"/>
                </a:solidFill>
                <a:latin typeface="Raleway"/>
                <a:ea typeface="Raleway"/>
              </a:rPr>
              <a:t>benchmark</a:t>
            </a:r>
            <a:r>
              <a:rPr b="0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:</a:t>
            </a:r>
            <a:endParaRPr b="0" lang="pt-BR" sz="1500" spc="-1" strike="noStrike">
              <a:latin typeface="Arial"/>
            </a:endParaRPr>
          </a:p>
          <a:p>
            <a:pPr lvl="1" marL="520560" indent="-15804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Raleway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Raleway"/>
                <a:ea typeface="Raleway"/>
              </a:rPr>
              <a:t>Novo olhar sobre conceitos e padrões o que pode trazer novidades bem focadas e pertinentes com a proposta;</a:t>
            </a:r>
            <a:endParaRPr b="0" lang="pt-BR" sz="1100" spc="-1" strike="noStrike">
              <a:latin typeface="Arial"/>
            </a:endParaRPr>
          </a:p>
          <a:p>
            <a:pPr lvl="1" marL="520560" indent="-15804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Raleway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Raleway"/>
                <a:ea typeface="Raleway"/>
              </a:rPr>
              <a:t>Permite que o conhecimento sobre o mercado e sobre o cliente seja amplificado e consequentemente, do projeto também;</a:t>
            </a:r>
            <a:endParaRPr b="0" lang="pt-BR" sz="1100" spc="-1" strike="noStrike">
              <a:latin typeface="Arial"/>
            </a:endParaRPr>
          </a:p>
          <a:p>
            <a:pPr lvl="1" marL="520560" indent="-15804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Raleway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Raleway"/>
                <a:ea typeface="Raleway"/>
              </a:rPr>
              <a:t>Facilita a identificação das áreas críticas;</a:t>
            </a:r>
            <a:endParaRPr b="0" lang="pt-BR" sz="1100" spc="-1" strike="noStrike">
              <a:latin typeface="Arial"/>
            </a:endParaRPr>
          </a:p>
          <a:p>
            <a:pPr lvl="1" marL="520560" indent="-15804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Raleway"/>
              <a:buChar char="○"/>
            </a:pPr>
            <a:r>
              <a:rPr b="0" lang="pt-BR" sz="1100" spc="-1" strike="noStrike">
                <a:solidFill>
                  <a:srgbClr val="595959"/>
                </a:solidFill>
                <a:latin typeface="Raleway"/>
                <a:ea typeface="Raleway"/>
              </a:rPr>
              <a:t>Permite um olhar realista ao traçar objetivos.</a:t>
            </a:r>
            <a:endParaRPr b="0" lang="pt-BR" sz="1100" spc="-1" strike="noStrike">
              <a:latin typeface="Arial"/>
            </a:endParaRPr>
          </a:p>
          <a:p>
            <a:pPr algn="r">
              <a:lnSpc>
                <a:spcPct val="150000"/>
              </a:lnSpc>
              <a:spcBef>
                <a:spcPts val="799"/>
              </a:spcBef>
              <a:spcAft>
                <a:spcPts val="1599"/>
              </a:spcAft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4960080" y="145080"/>
            <a:ext cx="4010040" cy="241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Arial Black"/>
                <a:ea typeface="Arial Black"/>
              </a:rPr>
              <a:t>Benchmark - ATIVIDADE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28560" y="1369080"/>
            <a:ext cx="7886160" cy="32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marL="177840" indent="-158040" algn="just">
              <a:lnSpc>
                <a:spcPct val="150000"/>
              </a:lnSpc>
              <a:buClr>
                <a:srgbClr val="000000"/>
              </a:buClr>
              <a:buFont typeface="Raleway"/>
              <a:buChar char="▪"/>
            </a:pPr>
            <a:r>
              <a:rPr b="0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Visite websites com conteúdos semelhantes (relacionado ao mercado, produto/serviço) aos da proposta das ideias que vocês pontuaram no briefing.</a:t>
            </a:r>
            <a:endParaRPr b="0" lang="pt-BR" sz="1500" spc="-1" strike="noStrike">
              <a:latin typeface="Arial"/>
            </a:endParaRPr>
          </a:p>
          <a:p>
            <a:pPr marL="177840" indent="-158040">
              <a:lnSpc>
                <a:spcPct val="150000"/>
              </a:lnSpc>
              <a:spcBef>
                <a:spcPts val="799"/>
              </a:spcBef>
              <a:buClr>
                <a:srgbClr val="000000"/>
              </a:buClr>
              <a:buFont typeface="Raleway"/>
              <a:buChar char="▪"/>
            </a:pPr>
            <a:r>
              <a:rPr b="0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Selecione ao menos 5 websites</a:t>
            </a:r>
            <a:endParaRPr b="0" lang="pt-BR" sz="1500" spc="-1" strike="noStrike">
              <a:latin typeface="Arial"/>
            </a:endParaRPr>
          </a:p>
          <a:p>
            <a:pPr marL="177840" indent="-158040">
              <a:lnSpc>
                <a:spcPct val="150000"/>
              </a:lnSpc>
              <a:spcBef>
                <a:spcPts val="799"/>
              </a:spcBef>
              <a:buClr>
                <a:srgbClr val="000000"/>
              </a:buClr>
              <a:buFont typeface="Raleway"/>
              <a:buChar char="▪"/>
            </a:pPr>
            <a:r>
              <a:rPr b="0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Preencha as tabelas seguintes com a análise de benchmark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799"/>
              </a:spcBef>
            </a:pPr>
            <a:r>
              <a:rPr b="1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Tabela 1</a:t>
            </a:r>
            <a:r>
              <a:rPr b="0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: foque no </a:t>
            </a:r>
            <a:r>
              <a:rPr b="1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conteúdo e na navegação</a:t>
            </a:r>
            <a:r>
              <a:rPr b="0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 dos websites encontrados. Selecione os que consideram relevantes e coerentes. 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Tabela 2</a:t>
            </a:r>
            <a:r>
              <a:rPr b="0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: foque em websites com </a:t>
            </a:r>
            <a:r>
              <a:rPr b="1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design e aparência </a:t>
            </a:r>
            <a:r>
              <a:rPr b="0" lang="pt-BR" sz="1500" spc="-1" strike="noStrike">
                <a:solidFill>
                  <a:srgbClr val="595959"/>
                </a:solidFill>
                <a:latin typeface="Raleway"/>
                <a:ea typeface="Raleway"/>
              </a:rPr>
              <a:t>que considerem interessantes para o usuário.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960080" y="145080"/>
            <a:ext cx="4010040" cy="241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84800" y="0"/>
            <a:ext cx="778320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</a:pPr>
            <a:r>
              <a:rPr b="0" lang="pt-BR" sz="2300" spc="-1" strike="noStrike">
                <a:solidFill>
                  <a:srgbClr val="000000"/>
                </a:solidFill>
                <a:latin typeface="Arial Black"/>
                <a:ea typeface="Arial Black"/>
              </a:rPr>
              <a:t>Websites de assuntos semelhantes...</a:t>
            </a:r>
            <a:endParaRPr b="0" lang="pt-BR" sz="2300" spc="-1" strike="noStrike">
              <a:latin typeface="Arial"/>
            </a:endParaRPr>
          </a:p>
        </p:txBody>
      </p:sp>
      <p:graphicFrame>
        <p:nvGraphicFramePr>
          <p:cNvPr id="85" name="Table 2"/>
          <p:cNvGraphicFramePr/>
          <p:nvPr/>
        </p:nvGraphicFramePr>
        <p:xfrm>
          <a:off x="683640" y="392040"/>
          <a:ext cx="7566120" cy="4233240"/>
        </p:xfrm>
        <a:graphic>
          <a:graphicData uri="http://schemas.openxmlformats.org/drawingml/2006/table">
            <a:tbl>
              <a:tblPr/>
              <a:tblGrid>
                <a:gridCol w="1927800"/>
                <a:gridCol w="1927800"/>
                <a:gridCol w="1927800"/>
                <a:gridCol w="1783080"/>
              </a:tblGrid>
              <a:tr h="468360"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LINK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57070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PONTOS POSITIVOS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57070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PONTOS NEGATIVOS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57070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OBSERVAÇÕES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57070"/>
                    </a:solidFill>
                  </a:tcPr>
                </a:tc>
              </a:tr>
              <a:tr h="115740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ea typeface="Calibri"/>
                          <a:hlinkClick r:id="rId1"/>
                        </a:rPr>
                        <a:t>https://programathor.com.br/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Simples de se navegar; Eficiente para encontrar o tipo de vaga desejada; Fácil para cadastrar sites e empresas.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Não permite você se candidatar para uma vaga que esteja abaixo de 50% do seu nível de conhecimento; As vezes faltam informações sobre as vagas.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Campo de preenchimento não obrigatório.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0188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ea typeface="Calibri"/>
                          <a:hlinkClick r:id="rId2"/>
                        </a:rPr>
                        <a:t>https://portal.ciee.org.br/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Inclusão social de pessoas com deficiências; Ajudam jovens a ingressarem no mercado de trabalho; Sempre tem oportunidades para jovem aprendiz.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Difícil localizar as vagas;  informações desnecessárias na tela.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Campo de preenchimento não obrigatório.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9084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ea typeface="Calibri"/>
                          <a:hlinkClick r:id="rId3"/>
                        </a:rPr>
                        <a:t>https://www.linkedin.com/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 plataforma de oferece os serviços de procura de vagas de emprego e ao mesmo tempo uma área social.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Algumas vagas com falta de informações e alguns links quebrados.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Campo de preenchimento não obrigatório.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532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ea typeface="Calibri"/>
                          <a:hlinkClick r:id="rId4"/>
                        </a:rPr>
                        <a:t>https://m.infojobs.com.br/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Muito eficiente para notificar vagas; Sempre informa as vagas com todos os dados necessários.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Só oferece total experiência para assinantes.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Campo de preenchimento não obrigatório.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980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ea typeface="Arial"/>
                          <a:hlinkClick r:id="rId5"/>
                        </a:rPr>
                        <a:t>https://www.catho.com.br/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Muito eficiente para notificar vagas;  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Só oferece total experiência para assinantes.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Campo de preenchimento não obrigatório.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31520" y="144720"/>
            <a:ext cx="778320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</a:pPr>
            <a:r>
              <a:rPr b="0" lang="pt-BR" sz="2300" spc="-1" strike="noStrike">
                <a:solidFill>
                  <a:srgbClr val="000000"/>
                </a:solidFill>
                <a:latin typeface="Arial Black"/>
                <a:ea typeface="Arial Black"/>
              </a:rPr>
              <a:t>Websites com design ...</a:t>
            </a:r>
            <a:endParaRPr b="0" lang="pt-BR" sz="2300" spc="-1" strike="noStrike">
              <a:latin typeface="Arial"/>
            </a:endParaRPr>
          </a:p>
        </p:txBody>
      </p:sp>
      <p:graphicFrame>
        <p:nvGraphicFramePr>
          <p:cNvPr id="87" name="Table 2"/>
          <p:cNvGraphicFramePr/>
          <p:nvPr/>
        </p:nvGraphicFramePr>
        <p:xfrm>
          <a:off x="731520" y="960480"/>
          <a:ext cx="7783200" cy="3773520"/>
        </p:xfrm>
        <a:graphic>
          <a:graphicData uri="http://schemas.openxmlformats.org/drawingml/2006/table">
            <a:tbl>
              <a:tblPr/>
              <a:tblGrid>
                <a:gridCol w="1982880"/>
                <a:gridCol w="1982880"/>
                <a:gridCol w="1982880"/>
                <a:gridCol w="1834920"/>
              </a:tblGrid>
              <a:tr h="291600"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LINK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57070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PONTOS POSITIVOS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57070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PONTOS NEGATIVOS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57070"/>
                    </a:solidFill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OBSERVAÇÕES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57070"/>
                    </a:solidFill>
                  </a:tcPr>
                </a:tc>
              </a:tr>
              <a:tr h="69228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ea typeface="Calibri"/>
                          <a:hlinkClick r:id="rId1"/>
                        </a:rPr>
                        <a:t>https://www.smartfit.com.br/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Fácil navegabilidade; Bonito; Harmônico. 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Não encontramos pontos negativos.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Campo de preenchimento não obrigatório.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9228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ea typeface="Calibri"/>
                          <a:hlinkClick r:id="rId2"/>
                        </a:rPr>
                        <a:t>https://programathor.com.br/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Fácil navegabilidade; Bonito; Harmônico; Sem poluição visual.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Não encontramos pontos negativos.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Campo de preenchimento não obrigatório.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388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ea typeface="Calibri"/>
                          <a:hlinkClick r:id="rId3"/>
                        </a:rPr>
                        <a:t>https://m.youtube.com/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Possui o modo noturno; Opção de ativar notificações.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Notificações demoram muito para serem enviadas e em alguns casos nem são enviadas.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Campo de preenchimento não obrigatório.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9228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 u="sng">
                          <a:solidFill>
                            <a:srgbClr val="0097a7"/>
                          </a:solidFill>
                          <a:uFillTx/>
                          <a:latin typeface="Arial"/>
                          <a:ea typeface="Calibri"/>
                          <a:hlinkClick r:id="rId4"/>
                        </a:rPr>
                        <a:t>https://www.linkedin.com/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Fácil navegabilidade; Bonito; Harmônico.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Página de vagas possui muita poluição visual.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Campo de preenchimento não obrigatório.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9120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Campo de preenchimento não obrigatório.</a:t>
                      </a:r>
                      <a:endParaRPr b="0" lang="pt-BR" sz="9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LibreOffice/6.3.4.2$Windows_X86_64 LibreOffice_project/60da17e045e08f1793c57c00ba83cdfce946d0aa</Application>
  <Words>498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 Paula Oliveira</dc:creator>
  <dc:description/>
  <dc:language>pt-BR</dc:language>
  <cp:lastModifiedBy/>
  <dcterms:modified xsi:type="dcterms:W3CDTF">2020-08-04T17:35:57Z</dcterms:modified>
  <cp:revision>13</cp:revision>
  <dc:subject/>
  <dc:title>Briefing - Benchmark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