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96" r:id="rId5"/>
  </p:sldMasterIdLst>
  <p:sldIdLst>
    <p:sldId id="256" r:id="rId6"/>
    <p:sldId id="257" r:id="rId7"/>
    <p:sldId id="267" r:id="rId8"/>
    <p:sldId id="268" r:id="rId9"/>
    <p:sldId id="269" r:id="rId10"/>
    <p:sldId id="270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71" r:id="rId21"/>
    <p:sldId id="272" r:id="rId22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10976053" val="1068" revOS="4"/>
      <pr:smFileRevision xmlns:pr="smNativeData" xmlns="smNativeData" dt="1710976053" val="101"/>
      <pr:guideOptions xmlns:pr="smNativeData" xmlns="smNativeData" dt="171097605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0" d="100"/>
          <a:sy n="70" d="100"/>
        </p:scale>
        <p:origin x="378" y="364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Objects="1" showGuides="1">
      <p:cViewPr>
        <p:scale>
          <a:sx n="70" d="100"/>
          <a:sy n="70" d="100"/>
        </p:scale>
        <p:origin x="378" y="36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itle">
  <p:cSld name="Slide do título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AAAAABoNAACHNAAAJhYAABAAAAAmAAAACAAAAAGAAAAAAAAA"/>
              </a:ext>
            </a:extLst>
          </p:cNvSpPr>
          <p:nvPr>
            <p:ph type="ctrTitle"/>
          </p:nvPr>
        </p:nvSpPr>
        <p:spPr>
          <a:xfrm>
            <a:off x="0" y="2129790"/>
            <a:ext cx="8538845" cy="1470660"/>
          </a:xfrm>
        </p:spPr>
        <p:txBody>
          <a:bodyPr/>
          <a:lstStyle>
            <a:lvl1pPr algn="r"/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QAsAAOgXAACHNA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6710045" cy="1752600"/>
          </a:xfrm>
        </p:spPr>
        <p:txBody>
          <a:bodyPr/>
          <a:lstStyle>
            <a:lvl1pPr marL="0" indent="0" algn="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54F7696-D8C8-1A80-86F7-2ED538B9707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4F7401-4FC8-1A82-86F7-B9D73AB970EC}" type="slidenum">
              <a:t/>
            </a:fld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E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GAAAAAAAAAAEAAABcHwAKMgAAAJz///9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QTcAABoNAAAASwAAJhYAABAAAAAmAAAACAAAAP//////////"/>
              </a:ext>
            </a:extLst>
          </p:cNvSpPr>
          <p:nvPr/>
        </p:nvSpPr>
        <p:spPr>
          <a:xfrm>
            <a:off x="8982075" y="2129790"/>
            <a:ext cx="3209925" cy="14706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89803" dir="8100000" sx="80000" sy="80000" algn="bl">
              <a:schemeClr val="bg2">
                <a:alpha val="50000"/>
              </a:schemeClr>
            </a:outerShdw>
          </a:effectLst>
        </p:spPr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Q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54F25F0-BEC8-1AD3-86F7-48866BB9701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4F6FB4-FAC8-1A99-86F7-0CCC21B97059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vertTitleAndTx">
  <p:cSld name="Título vertical e texto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CAAAAAQ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Q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54F7792-DCC8-1A81-86F7-2AD439B9707F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4F0142-0CC8-1AF7-86F7-FAA24FB970AF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54F6F7F-31C8-1A99-86F7-C7CC21B9709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4F0902-4CC8-1AFF-86F7-BAAA47B970E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secHead">
  <p:cSld name="Cabeçalho da seção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54F110B-45C8-1AE7-86F7-B3B25FB970E6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4F77DE-90C8-1A81-86F7-66D439B97033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ítulo 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54F1E93-DDC8-1AE8-86F7-2BBD50B9707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4F310D-43C8-1AC7-86F7-B5927FB970E0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54F693E-70C8-1A9F-86F7-86CA27B970D3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4F1766-28C8-1AE1-86F7-DEB459B9708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54F7DC3-8DC8-1A8B-86F7-7BDE33B9702E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4F496A-24C8-1ABF-86F7-D2EA07B97087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blank">
  <p:cSld name="Em branco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54F4CB0-FEC8-1ABA-86F7-08EF02B9705D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4F66B2-FCC8-1A90-86F7-0AC528B9705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objTx">
  <p:cSld name="Conteúdo com legenda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C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54F7515-5BC8-1A83-86F7-ADD63BB970F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4F4EF9-B7C8-1AB8-86F7-41ED00B9701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picTx">
  <p:cSld name="Imagem com legenda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C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54F017C-32C8-1AF7-86F7-C4A24FB97091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54F0D13-5DC8-1AFB-86F7-ABAE43B970FE}" type="slidenum">
              <a:t>{Nr.}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Orange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P//////////"/>
              </a:ext>
            </a:extLst>
          </p:cNvSpPr>
          <p:nvPr>
            <p:ph type="title"/>
          </p:nvPr>
        </p:nvSpPr>
        <p:spPr>
          <a:xfrm>
            <a:off x="-635" y="274320"/>
            <a:ext cx="9689465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254F23A1-EFC8-1AD5-86F7-19806DB9704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54F11D2-9CC8-1AE7-86F7-6AB25FB9703F}" type="slidenum">
              <a:t/>
            </a:fld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E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GAAAAAAAAAAEAAABcHwAKMgAAAJz///9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FD4AALABAAAASwAAuAgAABAAAAAmAAAACAAAAP//////////"/>
              </a:ext>
            </a:extLst>
          </p:cNvSpPr>
          <p:nvPr/>
        </p:nvSpPr>
        <p:spPr>
          <a:xfrm>
            <a:off x="10091420" y="274320"/>
            <a:ext cx="210058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89803" dir="8100000" sx="80000" sy="80000" algn="bl">
              <a:schemeClr val="bg2">
                <a:alpha val="50000"/>
              </a:schemeClr>
            </a:outerShdw>
          </a:effectLst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image" Target="../media/image11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3" Type="http://schemas.openxmlformats.org/officeDocument/2006/relationships/image" Target="../media/image14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e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ecmundo.com.br/produto/230935-hardware-entenda-tudo-o-que-compoe-o-pc.htm" TargetMode="External"/><Relationship Id="rId3" Type="http://schemas.openxmlformats.org/officeDocument/2006/relationships/hyperlink" Target="https://www.alura.com.br/artigos/sistemas-operacionais-conceito-estrutura" TargetMode="Externa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jpe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gradFill flip="none" rotWithShape="0">
          <a:gsLst>
            <a:gs pos="0">
              <a:schemeClr val="bg2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AAAAAAYNAACHNAAAEhYAABAAAAAmAAAACAAAAAEAAAAAAAAA"/>
              </a:ext>
            </a:extLst>
          </p:cNvSpPr>
          <p:nvPr>
            <p:ph type="ctrTitle"/>
          </p:nvPr>
        </p:nvSpPr>
        <p:spPr>
          <a:xfrm>
            <a:off x="0" y="2117090"/>
            <a:ext cx="8538845" cy="1470660"/>
          </a:xfrm>
        </p:spPr>
        <p:txBody>
          <a:bodyPr/>
          <a:lstStyle/>
          <a:p>
            <a:pPr/>
            <a:r>
              <a:t>Componentes Básicos de Hardware de Sistemas Operacionais</a:t>
            </a:r>
          </a:p>
        </p:txBody>
      </p:sp>
      <p:sp>
        <p:nvSpPr>
          <p:cNvPr id="3" name="Subtítul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6wsAAPQWAACQPwAAVx8AABAAAAAmAAAACAAAAAEAAAAAAAAA"/>
              </a:ext>
            </a:extLst>
          </p:cNvSpPr>
          <p:nvPr>
            <p:ph type="subTitle" idx="1"/>
          </p:nvPr>
        </p:nvSpPr>
        <p:spPr>
          <a:xfrm>
            <a:off x="1937385" y="3731260"/>
            <a:ext cx="8395335" cy="1363345"/>
          </a:xfrm>
        </p:spPr>
        <p:txBody>
          <a:bodyPr/>
          <a:lstStyle/>
          <a:p>
            <a:pPr marL="0" marR="0" indent="6227445"/>
            <a:r>
              <a:t>              Análise e Desenvolvimentos de Sistemas - Noturno       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p14:dur="1800">
    <p14:gallery dir="l"/>
    <p:extLst>
      <p:ext uri="smNativeData">
        <pr:smNativeData xmlns:pr="smNativeData" xmlns="smNativeData" val="NWz7ZQAAAAAIBwAAAAAAAGA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gradFill flip="none" rotWithShape="0">
          <a:gsLst>
            <a:gs pos="0">
              <a:schemeClr val="bg2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1" descr="Linux Mint 20.2 com XFCE - Minha Personalização - Diolinux Plus"/>
          <p:cNvPicPr>
            <a:picLocks noChangeAspect="1"/>
            <a:extLst>
              <a:ext uri="smNativeData">
                <pr:smNativeData xmlns:pr="smNativeData" xmlns="smNativeData" val="SMDATA_17_NWz7ZR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CsCAABwAAAAgCUAAE4U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71120"/>
            <a:ext cx="5743575" cy="32296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Imagem2" descr="Linux: cinco opções para personalizar o ambiente de trabalho do seu PC"/>
          <p:cNvPicPr>
            <a:picLocks noChangeAspect="1"/>
            <a:extLst>
              <a:ext uri="smNativeData">
                <pr:smNativeData xmlns:pr="smNativeData" xmlns="smNativeData" val="SMDATA_17_NWz7ZR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EknAABpAAAAEUcAAE4U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386195" y="66675"/>
            <a:ext cx="5166360" cy="323405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m4" descr="Policorp - As Distribuições Linux: Explorando Red Hat, Ubuntu, Debian e o  Policorp Linux"/>
          <p:cNvPicPr>
            <a:picLocks noChangeAspect="1"/>
            <a:extLst>
              <a:ext uri="smNativeData">
                <pr:smNativeData xmlns:pr="smNativeData" xmlns="smNativeData" val="SMDATA_17_NWz7ZR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J8WAAC4FAAAOy8AAH4p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677285" y="3368040"/>
            <a:ext cx="4000500" cy="33769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1800">
    <p14:gallery dir="l"/>
    <p:extLst>
      <p:ext uri="smNativeData">
        <pr:smNativeData xmlns:pr="smNativeData" xmlns="smNativeData" val="NWz7ZQAAAAAIBwAAAAAAAGA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gradFill flip="none" rotWithShape="0">
          <a:gsLst>
            <a:gs pos="0">
              <a:schemeClr val="bg2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WINDOWS 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1600" cap="none">
                <a:solidFill>
                  <a:srgbClr val="FFFFFF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	Possui uma interface gráfica mais simples e prática para usuários, botões e menus fáceis de entender para o usuário usar o computador sem complicações.</a:t>
            </a:r>
          </a:p>
          <a:p>
            <a:pPr>
              <a:defRPr sz="1600" cap="none">
                <a:solidFill>
                  <a:srgbClr val="FFFFFF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600" cap="none">
                <a:solidFill>
                  <a:srgbClr val="FFFFFF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600" cap="none">
                <a:solidFill>
                  <a:srgbClr val="FFFFFF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	Pode rodar muitos tipos diferentes de programas, como jogos, aplicativos de trabalho e programas de edição de fotos.</a:t>
            </a:r>
          </a:p>
          <a:p>
            <a:pPr>
              <a:defRPr sz="1100" cap="none">
                <a:solidFill>
                  <a:srgbClr val="000000"/>
                </a:solidFill>
              </a:defRPr>
            </a:pPr>
          </a:p>
        </p:txBody>
      </p:sp>
      <p:pic>
        <p:nvPicPr>
          <p:cNvPr id="4" name="Imagem1" descr="Do 1.0 ao 10: qual o tamanho em disco de cada versão do Windows? - Canaltech"/>
          <p:cNvPicPr>
            <a:picLocks noChangeAspect="1"/>
            <a:extLst>
              <a:ext uri="smNativeData">
                <pr:smNativeData xmlns:pr="smNativeData" xmlns="smNativeData" val="SMDATA_17_NWz7ZR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EcYAABGEwAAfzkAAPY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946525" y="3133090"/>
            <a:ext cx="5400040" cy="30378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1800">
    <p14:gallery dir="l"/>
    <p:extLst>
      <p:ext uri="smNativeData">
        <pr:smNativeData xmlns:pr="smNativeData" xmlns="smNativeData" val="NWz7ZQAAAAAIBwAAAAAAAGA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gradFill flip="none" rotWithShape="0">
          <a:gsLst>
            <a:gs pos="0">
              <a:schemeClr val="bg2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xAEAALYJAADlIgAAjiUAABAAAAAmAAAACAAAAAEAAAAAAAAA"/>
              </a:ext>
            </a:extLst>
          </p:cNvSpPr>
          <p:nvPr>
            <p:ph type="body" idx="1"/>
          </p:nvPr>
        </p:nvSpPr>
        <p:spPr>
          <a:xfrm>
            <a:off x="287020" y="1578610"/>
            <a:ext cx="5385435" cy="4526280"/>
          </a:xfrm>
        </p:spPr>
        <p:txBody>
          <a:bodyPr/>
          <a:lstStyle/>
          <a:p>
            <a:pPr>
              <a:defRPr sz="1600" cap="none">
                <a:solidFill>
                  <a:srgbClr val="FFFFFF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Tem programas para proteger a máquina contra vírus e outras coisas ruins que podem entrar no computador.</a:t>
            </a:r>
          </a:p>
          <a:p>
            <a:pPr>
              <a:defRPr sz="1600" cap="none">
                <a:solidFill>
                  <a:srgbClr val="FFFFFF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600" cap="none">
                <a:solidFill>
                  <a:srgbClr val="FFFFFF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marL="342900" marR="0" indent="-342900" algn="l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•"/>
              <a:tabLst/>
              <a:defRPr sz="16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Se atualiza sozinho para que o pc sempre tenha as últimas melhorias e correções de segurança.</a:t>
            </a:r>
          </a:p>
          <a:p>
            <a:pPr>
              <a:defRPr sz="1600" cap="none">
                <a:solidFill>
                  <a:srgbClr val="FFFFFF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600" cap="none">
                <a:solidFill>
                  <a:srgbClr val="FFFFFF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Funciona com muitos tipos diferentes de computadores, não importa a marca ou modelo.</a:t>
            </a:r>
          </a:p>
        </p:txBody>
      </p:sp>
      <p:pic>
        <p:nvPicPr>
          <p:cNvPr id="4" name="Imagem1" descr="Logotipo, nome da empresa&#10;&#10;Descrição gerada automaticamente"/>
          <p:cNvPicPr>
            <a:picLocks noChangeAspect="1"/>
            <a:extLst>
              <a:ext uri="smNativeData">
                <pr:smNativeData xmlns:pr="smNativeData" xmlns="smNativeData" val="SMDATA_17_NWz7ZR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GMIAAALGgAAsRwAACw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363345" y="4233545"/>
            <a:ext cx="3300730" cy="22967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m2" descr="Atualização Falsa do Windows 11 | Ferramenta Online"/>
          <p:cNvPicPr>
            <a:picLocks noChangeAspect="1"/>
            <a:extLst>
              <a:ext uri="smNativeData">
                <pr:smNativeData xmlns:pr="smNativeData" xmlns="smNativeData" val="SMDATA_17_NWz7ZR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SwUAAJoJAADxBAAAyQ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AIkAADnDgAARkkAAMEjAAAQAAAAJgAAAAgAAAD//////////w=="/>
              </a:ext>
            </a:extLst>
          </p:cNvPicPr>
          <p:nvPr/>
        </p:nvPicPr>
        <p:blipFill>
          <a:blip r:embed="rId3"/>
          <a:srcRect l="13550" t="24580" r="12650" b="2010"/>
          <a:stretch>
            <a:fillRect/>
          </a:stretch>
        </p:blipFill>
        <p:spPr>
          <a:xfrm>
            <a:off x="5853430" y="2422525"/>
            <a:ext cx="6057900" cy="33896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1800">
    <p14:gallery dir="l"/>
    <p:extLst>
      <p:ext uri="smNativeData">
        <pr:smNativeData xmlns:pr="smNativeData" xmlns="smNativeData" val="NWz7ZQAAAAAIBwAAAAAAAGA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gradFill flip="none" rotWithShape="0">
          <a:gsLst>
            <a:gs pos="0">
              <a:schemeClr val="bg2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2" descr="programas suspensos no gerenciador de tarefas - Microsoft Community"/>
          <p:cNvPicPr>
            <a:picLocks noChangeAspect="1"/>
            <a:extLst>
              <a:ext uri="smNativeData">
                <pr:smNativeData xmlns:pr="smNativeData" xmlns="smNativeData" val="SMDATA_17_NWz7ZR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IEHAABiAwAAMUQAAIU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549910"/>
            <a:ext cx="9865360" cy="554926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1800">
    <p14:gallery dir="l"/>
    <p:extLst>
      <p:ext uri="smNativeData">
        <pr:smNativeData xmlns:pr="smNativeData" xmlns="smNativeData" val="NWz7ZQAAAAAIBwAAAAAAAGA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gradFill flip="none" rotWithShape="0">
          <a:gsLst>
            <a:gs pos="0">
              <a:schemeClr val="bg2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1" descr="Windows 11: veja cinco destaques do novo sistema da Microsoft"/>
          <p:cNvPicPr>
            <a:picLocks noChangeAspect="1"/>
            <a:extLst>
              <a:ext uri="smNativeData">
                <pr:smNativeData xmlns:pr="smNativeData" xmlns="smNativeData" val="SMDATA_17_NWz7ZR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EUJAAC5AwAAcUEAANg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06855" y="605155"/>
            <a:ext cx="9131300" cy="57092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1800">
    <p14:gallery dir="l"/>
    <p:extLst>
      <p:ext uri="smNativeData">
        <pr:smNativeData xmlns:pr="smNativeData" xmlns="smNativeData" val="NWz7ZQAAAAAIBwAAAAAAAGA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gradFill flip="none" rotWithShape="0">
          <a:gsLst>
            <a:gs pos="0">
              <a:schemeClr val="bg2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DIFERENÇAS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sz="16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Grande parte dos softwares do Windows são pagos, enquanto os do Linux em sua grande parte é gratuito.</a:t>
            </a:r>
          </a:p>
          <a:p>
            <a:pPr>
              <a:defRPr sz="16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6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Windows é mais simples para baixar e instalar, e fornece um sistema operacional mais simples e prático, enquanto o Linux exige um certo conhecimento para ser utilizado.</a:t>
            </a:r>
          </a:p>
          <a:p>
            <a:pPr>
              <a:defRPr sz="16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6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O Linux é altamente adaptável e pode ser executado em uma ampla variedade de plataformas, incluindo computadores pessoais, servidores, dispositivos móveis, sistemas embarcados e até mesmo supercomputadores.</a:t>
            </a:r>
          </a:p>
        </p:txBody>
      </p:sp>
      <p:pic>
        <p:nvPicPr>
          <p:cNvPr id="4" name="Imagem1" descr="Microsoft x Linux: entenda a diferença dos principais.."/>
          <p:cNvPicPr>
            <a:picLocks noChangeAspect="1"/>
            <a:extLst>
              <a:ext uri="smNativeData">
                <pr:smNativeData xmlns:pr="smNativeData" xmlns="smNativeData" val="SMDATA_17_NWz7ZR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LYJAADeFAAAciMAACs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78610" y="3392170"/>
            <a:ext cx="4183380" cy="31375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m2"/>
          <p:cNvPicPr>
            <a:picLocks noChangeAspect="1"/>
            <a:extLst>
              <a:ext uri="smNativeData">
                <pr:smNativeData xmlns:pr="smNativeData" xmlns="smNativeData" val="SMDATA_17_NWz7ZRMAAAAlAAAAEQAAAC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V1HwWeHAcBAAAAAAAAAAAAAAAAAAAAAAAAAAAAAAAAAAAAAAAAAAD///8Cf39/AFwfAAPMzMwAwMD/AH9/fwAAAAAAAAAAAAAAAAD///8AAAAAACEAAAAYAAAAFAAAAIAlAAD+FAAAwEEAALon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12490"/>
            <a:ext cx="4592320" cy="30454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1800">
    <p14:gallery dir="l"/>
    <p:extLst>
      <p:ext uri="smNativeData">
        <pr:smNativeData xmlns:pr="smNativeData" xmlns="smNativeData" val="NWz7ZQAAAAAIBwAAAAAAAGA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gradFill flip="none" rotWithShape="0">
          <a:gsLst>
            <a:gs pos="0">
              <a:schemeClr val="bg2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REFERÊNCIAS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6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u="sng" cap="none">
                <a:hlinkClick r:id="rId2"/>
              </a:rPr>
              <a:t>https://www.tecmundo.com.br/produto/230935-hardware-entenda-tudo-o-que-compoe-o-pc.htm</a:t>
            </a:r>
            <a:endParaRPr u="sng" cap="none">
              <a:hlinkClick r:id="rId2"/>
            </a:endParaRPr>
          </a:p>
          <a:p>
            <a:pPr marL="0" marR="0" indent="0" algn="l" defTabSz="9144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6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u="sng" cap="none">
                <a:hlinkClick r:id="rId3"/>
              </a:rPr>
              <a:t>https://www.alura.com.br/artigos/sistemas-operacionais-conceito-estrutura</a:t>
            </a:r>
            <a:endParaRPr u="sng" cap="none">
              <a:hlinkClick r:id="rId3"/>
            </a:endParaRPr>
          </a:p>
          <a:p>
            <a:pPr marL="0" marR="0" indent="0" algn="l" defTabSz="9144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6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https://www.todamateria.com.br/hardware-e-software/</a:t>
            </a:r>
          </a:p>
          <a:p>
            <a:pPr/>
          </a:p>
        </p:txBody>
      </p:sp>
    </p:spTree>
  </p:cSld>
  <p:clrMapOvr>
    <a:masterClrMapping/>
  </p:clrMapOvr>
  <p:transition spd="slow" p14:dur="1800">
    <p14:gallery dir="l"/>
    <p:extLst>
      <p:ext uri="smNativeData">
        <pr:smNativeData xmlns:pr="smNativeData" xmlns="smNativeData" val="NWz7ZQAAAAAIBwAAAAAAAGA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gradFill flip="none" rotWithShape="0">
          <a:gsLst>
            <a:gs pos="0">
              <a:schemeClr val="bg2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GRUPO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A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>
              <a:defRPr sz="30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João Victor Martins da Silva - CTS EM ADS</a:t>
            </a:r>
          </a:p>
          <a:p>
            <a:pPr>
              <a:defRPr sz="30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30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João Victor Souza de Lucena - CTS EM ADS</a:t>
            </a:r>
          </a:p>
          <a:p>
            <a:pPr>
              <a:defRPr sz="30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30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Thiago Melo da Silva - CTS EM ADS</a:t>
            </a:r>
          </a:p>
        </p:txBody>
      </p:sp>
    </p:spTree>
  </p:cSld>
  <p:clrMapOvr>
    <a:masterClrMapping/>
  </p:clrMapOvr>
  <p:transition spd="slow" p14:dur="1800">
    <p14:gallery dir="l"/>
    <p:extLst>
      <p:ext uri="smNativeData">
        <pr:smNativeData xmlns:pr="smNativeData" xmlns="smNativeData" val="NWz7ZQAAAAAIBwAAAAAAAGA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gradFill flip="none" rotWithShape="0">
          <a:gsLst>
            <a:gs pos="0">
              <a:schemeClr val="bg2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F8AY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O que é um Hardware?</a:t>
            </a:r>
          </a:p>
        </p:txBody>
      </p:sp>
      <p:sp>
        <p:nvSpPr>
          <p:cNvPr id="3" name="TextoDoSlide2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ngIAAFQMAADBIwAAoyQAABAAAAAmAAAACAAAAAEAAAAAAAAA"/>
              </a:ext>
            </a:extLst>
          </p:cNvSpPr>
          <p:nvPr>
            <p:ph type="body" idx="2"/>
          </p:nvPr>
        </p:nvSpPr>
        <p:spPr>
          <a:xfrm>
            <a:off x="425450" y="2004060"/>
            <a:ext cx="5386705" cy="3951605"/>
          </a:xfrm>
        </p:spPr>
        <p:txBody>
          <a:bodyPr/>
          <a:lstStyle/>
          <a:p>
            <a:pPr>
              <a:defRPr sz="20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O hardware é uma peça eletrônica que junto a outras compõem um PC. Ele é formado por circuitos elétricos e comandado por um sistema operacional e por softwares, que têm uma função como a de cérebro desse componente.</a:t>
            </a:r>
          </a:p>
          <a:p>
            <a:pPr>
              <a:defRPr sz="16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20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Os hardwares podem ser internos ou externos, ou seja, podem ser alocados dentro do gabinete de um computador ou na parte de fora.</a:t>
            </a:r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:pr="smNativeData" xmlns="smNativeData" val="SMDATA_17_NWz7ZRMAAAAlAAAAEQAAAC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AcAAAA4AAAAAAAAAAAAAAAAAAAA////AAAAAAAAAAAAAAAAAAAAAAAAAAAAAAAAAAAAAABkAAAAZAAAAAAAAAAjAAAABAAAAGQAAAAXAAAAFAAAAAAAAAAAAAAA/38AAP9/AAAAAAAACQAAAAQAAAAJGIIJ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V1HwWeHAcBAAAAAAAAAAAAAAAAAAAAAAAAAAAAAAAAAAAAAAAAAAD///8Cf39/AFwfAAPMzMwAwMD/AH9/fwAAAAAAAAAAAAAAAAD///8AAAAAACEAAAAYAAAAFAAAADIkAAB6CwAAREoAAN8i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883910" y="1865630"/>
            <a:ext cx="6188710" cy="38030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1800">
    <p14:gallery dir="l"/>
    <p:extLst>
      <p:ext uri="smNativeData">
        <pr:smNativeData xmlns:pr="smNativeData" xmlns="smNativeData" val="NWz7ZQAAAAAIBwAAAAAAAGA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gradFill flip="none" rotWithShape="0">
          <a:gsLst>
            <a:gs pos="0">
              <a:schemeClr val="bg2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HARDWARE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HEJAADjJAAAYQ0AABAAAAAmAAAACAAAAIGAAAAAAAAA"/>
              </a:ext>
            </a:extLst>
          </p:cNvSpPr>
          <p:nvPr>
            <p:ph type="body"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Os principais dispositivos internos para o funcionamento de um PC são:</a:t>
            </a:r>
          </a:p>
        </p:txBody>
      </p:sp>
      <p:sp>
        <p:nvSpPr>
          <p:cNvPr id="4" name="TextoDoSlide2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GENAADjJAAAsCUAABAAAAAmAAAACAAAAAEAAAAAAAAA"/>
              </a:ext>
            </a:extLst>
          </p:cNvSpPr>
          <p:nvPr>
            <p:ph type="body"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Processador (CPU);</a:t>
            </a: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Placa-mãe;</a:t>
            </a: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Fonte de energia;</a:t>
            </a: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HD (ou SSD);</a:t>
            </a: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Memória RAM;</a:t>
            </a: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Placa de vídeo (GPU).</a:t>
            </a:r>
          </a:p>
        </p:txBody>
      </p:sp>
      <p:sp>
        <p:nvSpPr>
          <p:cNvPr id="5" name="TextoDoSlide4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HEJAABARwAAYQ0AABAAAAAmAAAACAAAAIGAAAAAAAAA"/>
              </a:ext>
            </a:extLst>
          </p:cNvSpPr>
          <p:nvPr>
            <p:ph type="body"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Os principais componentes externos de um PC, são:</a:t>
            </a:r>
          </a:p>
        </p:txBody>
      </p:sp>
      <p:sp>
        <p:nvSpPr>
          <p:cNvPr id="6" name="TextoDoSlide3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GENAABARwAAsCUAABAAAAAmAAAACAAAAAAAAAAAAAAA"/>
              </a:ext>
            </a:extLst>
          </p:cNvSpPr>
          <p:nvPr>
            <p:ph type="body" idx="4"/>
          </p:nvPr>
        </p:nvSpPr>
        <p:spPr/>
        <p:txBody>
          <a:bodyPr/>
          <a:lstStyle/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Monitor;</a:t>
            </a: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Teclado;</a:t>
            </a: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Mouse;</a:t>
            </a: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Webcam;</a:t>
            </a: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8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Fone de ouvido ou headset.</a:t>
            </a:r>
          </a:p>
        </p:txBody>
      </p:sp>
    </p:spTree>
  </p:cSld>
  <p:clrMapOvr>
    <a:masterClrMapping/>
  </p:clrMapOvr>
  <p:transition spd="slow" p14:dur="1800">
    <p14:gallery dir="l"/>
    <p:extLst>
      <p:ext uri="smNativeData">
        <pr:smNativeData xmlns:pr="smNativeData" xmlns="smNativeData" val="NWz7ZQAAAAAIBwAAAAAAAGA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gradFill flip="none" rotWithShape="0">
          <a:gsLst>
            <a:gs pos="0">
              <a:schemeClr val="bg2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1" descr="Diagrama&#10;&#10;Descrição gerada automaticamente"/>
          <p:cNvPicPr>
            <a:picLocks noChangeAspect="1"/>
            <a:extLst>
              <a:ext uri="smNativeData">
                <pr:smNativeData xmlns:pr="smNativeData" xmlns="smNativeData" val="SMDATA_17_NWz7ZR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CcKAACGAwAAAEEAAPY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650365" y="572770"/>
            <a:ext cx="8916035" cy="559816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1800">
    <p14:gallery dir="l"/>
    <p:extLst>
      <p:ext uri="smNativeData">
        <pr:smNativeData xmlns:pr="smNativeData" xmlns="smNativeData" val="NWz7ZQAAAAAIBwAAAAAAAGA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gradFill flip="none" rotWithShape="0">
          <a:gsLst>
            <a:gs pos="0">
              <a:schemeClr val="bg2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HEJAADjJAAAYQ0AABAAAAAmAAAACAAAAIGAAAAAAAAA"/>
              </a:ext>
            </a:extLst>
          </p:cNvSpPr>
          <p:nvPr>
            <p:ph type="body"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 marL="0" marR="0" indent="0" algn="ctr" defTabSz="9144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O que é software?</a:t>
            </a:r>
          </a:p>
        </p:txBody>
      </p:sp>
      <p:sp>
        <p:nvSpPr>
          <p:cNvPr id="4" name="TextoDoSlide2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GENAADjJAAAsCUAAAAAAAAmAAAACAAAAAEAAAAAAAAA"/>
              </a:ext>
            </a:extLst>
          </p:cNvSpPr>
          <p:nvPr>
            <p:ph type="body"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 defTabSz="9144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"/>
              <a:tabLst/>
              <a:defRPr sz="22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O software é um conjunto de instruções que permite ao computador executar tarefas, através de códigos e linguagens de programação, assumindo formas como aplicativos, sistemas operacionais e utilitários.</a:t>
            </a:r>
          </a:p>
          <a:p>
            <a:pPr defTabSz="9144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"/>
              <a:tabLst/>
              <a:defRPr sz="16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defTabSz="9144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"/>
              <a:tabLst/>
              <a:defRPr sz="16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defTabSz="9144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"/>
              <a:tabLst/>
              <a:defRPr sz="16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defTabSz="9144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"/>
              <a:tabLst/>
              <a:defRPr sz="16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defTabSz="9144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"/>
              <a:tabLst/>
              <a:defRPr sz="16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 marR="0" algn="l" defTabSz="9144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"/>
              <a:tabLst/>
              <a:defRPr sz="16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.</a:t>
            </a:r>
          </a:p>
          <a:p>
            <a:pPr/>
          </a:p>
        </p:txBody>
      </p:sp>
      <p:sp>
        <p:nvSpPr>
          <p:cNvPr id="5" name="TextoDoSlide4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HEJAABARwAAYQ0AABAAAAAmAAAACAAAAIGAAAAAAAAA"/>
              </a:ext>
            </a:extLst>
          </p:cNvSpPr>
          <p:nvPr>
            <p:ph type="body"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 marL="0" marR="0" indent="0" algn="l" defTabSz="9144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sz="1800" b="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Eles são classificados de duas formas:</a:t>
            </a:r>
          </a:p>
        </p:txBody>
      </p:sp>
      <p:sp>
        <p:nvSpPr>
          <p:cNvPr id="6" name="TextoDoSlide3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GENAABARwAAsCUAAAAAAAAmAAAACAAAAAEAAAAAAAAA"/>
              </a:ext>
            </a:extLst>
          </p:cNvSpPr>
          <p:nvPr>
            <p:ph type="body"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 marL="342900" marR="0" indent="-342900" algn="l" defTabSz="9144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•"/>
              <a:tabLst/>
              <a:defRPr sz="22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b="1" cap="none"/>
              <a:t>Software de sistema</a:t>
            </a:r>
            <a:r>
              <a:t>: são programas que permitem a interação do usuário com a máquina. Como exemplo podemos citar o Windows, que é um software pago; e o Linux, que é um software livre.</a:t>
            </a:r>
          </a:p>
          <a:p>
            <a:pPr>
              <a:defRPr sz="2200" cap="none">
                <a:solidFill>
                  <a:srgbClr val="FFFFFF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b="1" cap="none">
                <a:uFill>
                  <a:solidFill>
                    <a:srgbClr val="000000"/>
                  </a:solidFill>
                </a:uFill>
              </a:rPr>
              <a:t>Software de aplicativo</a:t>
            </a:r>
            <a:r>
              <a:rPr>
                <a:uFill>
                  <a:solidFill>
                    <a:srgbClr val="000000"/>
                  </a:solidFill>
                </a:uFill>
              </a:rPr>
              <a:t>: são programas de uso cotidiano do usuário, permitindo a realização de tarefas, como o editores de texto, planilhas, navegador de internet, etc.</a:t>
            </a:r>
            <a:endParaRPr>
              <a:uFill>
                <a:solidFill>
                  <a:srgbClr val="000000"/>
                </a:solidFill>
              </a:uFill>
            </a:endParaRPr>
          </a:p>
        </p:txBody>
      </p:sp>
    </p:spTree>
  </p:cSld>
  <p:clrMapOvr>
    <a:masterClrMapping/>
  </p:clrMapOvr>
  <p:transition spd="slow" p14:dur="1800">
    <p14:gallery dir="l"/>
    <p:extLst>
      <p:ext uri="smNativeData">
        <pr:smNativeData xmlns:pr="smNativeData" xmlns="smNativeData" val="NWz7ZQAAAAAIBwAAAAAAAGA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gradFill flip="none" rotWithShape="0">
          <a:gsLst>
            <a:gs pos="0">
              <a:schemeClr val="bg2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1" descr="Logotipo, nome da empresa&#10;&#10;Descrição gerada automaticamente"/>
          <p:cNvPicPr>
            <a:picLocks noChangeAspect="1"/>
            <a:extLst>
              <a:ext uri="smNativeData">
                <pr:smNativeData xmlns:pr="smNativeData" xmlns="smNativeData" val="SMDATA_17_NWz7ZR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CgJAADsBAAANkIAAIU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0" y="800100"/>
            <a:ext cx="9274810" cy="529907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1800">
    <p14:gallery dir="l"/>
    <p:extLst>
      <p:ext uri="smNativeData">
        <pr:smNativeData xmlns:pr="smNativeData" xmlns="smNativeData" val="NWz7ZQAAAAAIBwAAAAAAAGA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gradFill flip="none" rotWithShape="0">
          <a:gsLst>
            <a:gs pos="0">
              <a:schemeClr val="bg2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AAAAAKYCAACHNAAAsgsAABAAAAAmAAAACAAAAAEAAAAAAAAA"/>
              </a:ext>
            </a:extLst>
          </p:cNvSpPr>
          <p:nvPr>
            <p:ph type="ctrTitle"/>
          </p:nvPr>
        </p:nvSpPr>
        <p:spPr>
          <a:xfrm>
            <a:off x="0" y="430530"/>
            <a:ext cx="8538845" cy="1470660"/>
          </a:xfrm>
        </p:spPr>
        <p:txBody>
          <a:bodyPr/>
          <a:lstStyle/>
          <a:p>
            <a:pPr algn="ctr"/>
            <a:r>
              <a:t>Sistemas Operacionais</a:t>
            </a:r>
          </a:p>
        </p:txBody>
      </p:sp>
      <p:pic>
        <p:nvPicPr>
          <p:cNvPr id="3" name="Imagem1"/>
          <p:cNvPicPr>
            <a:picLocks noChangeAspect="1"/>
            <a:extLst>
              <a:ext uri="smNativeData">
                <pr:smNativeData xmlns:pr="smNativeData" xmlns="smNativeData" val="SMDATA_17_NWz7ZRMAAAAlAAAAEQAAAC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AcAAAA4AAAAAAAAAAAAAAAAAAAA////AAAAAAAAAAAAAAAAAAAAAAAAAAAAAAAAAAAAAABkAAAAZAAAAAAAAAAjAAAABAAAAGQAAAAXAAAAFAAAAAAAAAAAAAAA/38AAP9/AAAAAAAACQAAAAQAAAAN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NV1HwWeHAcBAAAAAAAAAAAAAAAAAAAAAAAAAAAAAAAAAAAAAAAAAAD///8Cf39/AFwfAAPMzMwAwMD/AH9/fwAAAAAAAAAAAAAAAAD///8AAAAAACEAAAAYAAAAFAAAANwNAAAgDgAAJCwAAGc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52980" y="2296160"/>
            <a:ext cx="4922520" cy="3946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1800">
    <p14:gallery dir="l"/>
    <p:extLst>
      <p:ext uri="smNativeData">
        <pr:smNativeData xmlns:pr="smNativeData" xmlns="smNativeData" val="NWz7ZQAAAAAIBwAAAAAAAGA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gradFill flip="none" rotWithShape="0">
          <a:gsLst>
            <a:gs pos="0">
              <a:schemeClr val="bg2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LINUX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DhJAAAsCUAAB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/>
            <a:r>
              <a:rPr sz="1600" cap="none">
                <a:latin typeface="Arial" pitchFamily="2" charset="0"/>
                <a:ea typeface="Arial" pitchFamily="2" charset="0"/>
                <a:cs typeface="Arial" pitchFamily="2" charset="0"/>
              </a:rPr>
              <a:t>O Linux pode ser executado em vários tipos de plataformas e em muitos tipos de dispositivos, como computadores, servidores, celulares, e até mesmo supercomputadores.</a:t>
            </a:r>
            <a:endParaRPr sz="1600" cap="none">
              <a:latin typeface="Arial" pitchFamily="2" charset="0"/>
              <a:ea typeface="Arial" pitchFamily="2" charset="0"/>
              <a:cs typeface="Arial" pitchFamily="2" charset="0"/>
            </a:endParaRPr>
          </a:p>
          <a:p>
            <a:pPr>
              <a:defRPr sz="1600" cap="none"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100" cap="none">
                <a:solidFill>
                  <a:srgbClr val="000000"/>
                </a:solidFill>
              </a:defRPr>
            </a:pPr>
            <a:r>
              <a:rPr sz="1600" cap="none">
                <a:solidFill>
                  <a:schemeClr val="tx1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Seu código-fonte é livremente acessível e pode ser modificado e distribuído por qualquer pessoa, já que ele é distribuído sob uma licença de código aberto.</a:t>
            </a:r>
            <a:endParaRPr sz="1600" cap="none">
              <a:solidFill>
                <a:schemeClr val="tx1"/>
              </a:solidFill>
              <a:latin typeface="Arial" pitchFamily="2" charset="0"/>
              <a:ea typeface="Arial" pitchFamily="2" charset="0"/>
              <a:cs typeface="Arial" pitchFamily="2" charset="0"/>
            </a:endParaRPr>
          </a:p>
          <a:p>
            <a:pPr>
              <a:defRPr sz="1600" cap="none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</p:txBody>
      </p:sp>
      <p:pic>
        <p:nvPicPr>
          <p:cNvPr id="4" name="Imagem1" descr="GitHub - GabrielTonhatti/Linux"/>
          <p:cNvPicPr>
            <a:picLocks noChangeAspect="1"/>
            <a:extLst>
              <a:ext uri="smNativeData">
                <pr:smNativeData xmlns:pr="smNativeData" xmlns="smNativeData" val="SMDATA_17_NWz7ZR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IEHAACDFgAAmSEAADE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5" y="3659505"/>
            <a:ext cx="4241800" cy="23863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m2" descr="Linux (núcleo) – Wikipédia, a enciclopédia livre"/>
          <p:cNvPicPr>
            <a:picLocks noChangeAspect="1"/>
            <a:extLst>
              <a:ext uri="smNativeData">
                <pr:smNativeData xmlns:pr="smNativeData" xmlns="smNativeData" val="SMDATA_17_NWz7ZR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IAlAACvDQAAX0gAAOog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4405"/>
            <a:ext cx="5668645" cy="31261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1800">
    <p14:gallery dir="l"/>
    <p:extLst>
      <p:ext uri="smNativeData">
        <pr:smNativeData xmlns:pr="smNativeData" xmlns="smNativeData" val="NWz7ZQAAAAAIBwAAAAAAAGA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bg>
      <p:bgPr>
        <a:gradFill flip="none" rotWithShape="0">
          <a:gsLst>
            <a:gs pos="0">
              <a:schemeClr val="bg2"/>
            </a:gs>
            <a:gs pos="100000">
              <a:schemeClr val="bg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F8AY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LINUX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DhJAAAsCUAABAAAAAmAAAACAAAAAEAAAAAAAAA"/>
              </a:ext>
            </a:extLst>
          </p:cNvSpPr>
          <p:nvPr>
            <p:ph type="body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>
              <a:defRPr sz="1400" cap="none">
                <a:solidFill>
                  <a:srgbClr val="FFFFFF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No Linux, todas as partes importantes do sistema estão juntas em um só lugar, compartilhando a mesma memória.</a:t>
            </a:r>
          </a:p>
          <a:p>
            <a:pPr marL="342900" marR="0" indent="-342900" algn="l" defTabSz="9144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Char char="•"/>
              <a:tabLst/>
              <a:defRPr sz="14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400" cap="none">
                <a:solidFill>
                  <a:srgbClr val="FFFFFF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>
                <a:uFill>
                  <a:solidFill>
                    <a:srgbClr val="000000"/>
                  </a:solidFill>
                </a:uFill>
              </a:rPr>
              <a:t>É famoso por ser seguro. Tem muitos recursos de segurança, como permissões de acesso, criptografia e firewalls.</a:t>
            </a:r>
            <a:endParaRPr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4" name="TextoDoSlide2"/>
          <p:cNvSpPr>
            <a:spLocks noGrp="1" noChangeArrowheads="1"/>
            <a:extLst>
              <a:ext uri="smNativeData">
                <pr:smNativeData xmlns:pr="smNativeData" xmlns="smNativeData" val="SMDATA_15_NWz7ZR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yYAANgJAABARwAAsCUAABAAAAAmAAAACAAAAAAAAAAAAAAA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>
              <a:defRPr sz="1600" cap="none">
                <a:solidFill>
                  <a:srgbClr val="FFFFFF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rPr sz="1400" cap="none">
                <a:uFill>
                  <a:solidFill>
                    <a:srgbClr val="000000"/>
                  </a:solidFill>
                </a:uFill>
              </a:rPr>
              <a:t>No Linux, você pode personalizar como quiser. Existem diferentes versões para escolher, cada uma com seus próprios programas e configurações.</a:t>
            </a:r>
            <a:endParaRPr sz="1400" cap="none">
              <a:uFill>
                <a:solidFill>
                  <a:srgbClr val="000000"/>
                </a:solidFill>
              </a:uFill>
            </a:endParaRPr>
          </a:p>
          <a:p>
            <a:pPr>
              <a:defRPr sz="14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4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É criado por pessoas de todo o mundo que trabalham juntas para torná-lo melhor. Isso significa que ele está sempre melhorando rapidamente.</a:t>
            </a:r>
          </a:p>
          <a:p>
            <a:pPr>
              <a:defRPr sz="14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</a:p>
          <a:p>
            <a:pPr>
              <a:defRPr sz="1400" cap="none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É famoso por ser estável e confiável. Muitas empresas confiam nele para rodar seus servidores e sistemas críticos porque pode lidar bem com trabalho pesado e manter tudo funcionando sem problemas.</a:t>
            </a:r>
          </a:p>
        </p:txBody>
      </p:sp>
      <p:pic>
        <p:nvPicPr>
          <p:cNvPr id="5" name="Imagem1"/>
          <p:cNvPicPr>
            <a:picLocks noChangeAspect="1"/>
            <a:extLst>
              <a:ext uri="smNativeData">
                <pr:smNativeData xmlns:pr="smNativeData" xmlns="smNativeData" val="SMDATA_17_NWz7ZR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A0pAAALGgAAHz8AAKc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673215" y="4233545"/>
            <a:ext cx="3587750" cy="20497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m2" descr="Como verificar a segurança do Linux - SempreUpdate"/>
          <p:cNvPicPr>
            <a:picLocks noChangeAspect="1"/>
            <a:extLst>
              <a:ext uri="smNativeData">
                <pr:smNativeData xmlns:pr="smNativeData" xmlns="smNativeData" val="SMDATA_17_NWz7ZR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J8GAAD7EgAA/SEAAKog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3085465"/>
            <a:ext cx="4448810" cy="222440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 spd="slow" p14:dur="1800">
    <p14:gallery dir="l"/>
    <p:extLst>
      <p:ext uri="smNativeData">
        <pr:smNativeData xmlns:pr="smNativeData" xmlns="smNativeData" val="NWz7ZQAAAAAIBwAAAAAAAGA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9E1C07"/>
      </a:lt1>
      <a:dk2>
        <a:srgbClr val="FFFFFF"/>
      </a:dk2>
      <a:lt2>
        <a:srgbClr val="5C1F00"/>
      </a:lt2>
      <a:accent1>
        <a:srgbClr val="D5751F"/>
      </a:accent1>
      <a:accent2>
        <a:srgbClr val="BE7960"/>
      </a:accent2>
      <a:accent3>
        <a:srgbClr val="4D4D4D"/>
      </a:accent3>
      <a:accent4>
        <a:srgbClr val="7EB9A0"/>
      </a:accent4>
      <a:accent5>
        <a:srgbClr val="5EC9C0"/>
      </a:accent5>
      <a:accent6>
        <a:srgbClr val="3EE9E0"/>
      </a:accent6>
      <a:hlink>
        <a:srgbClr val="FFFF99"/>
      </a:hlink>
      <a:folHlink>
        <a:srgbClr val="D3A219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9E1C07"/>
    </a:dk1>
    <a:lt1>
      <a:srgbClr val="FFFFFF"/>
    </a:lt1>
    <a:dk2>
      <a:srgbClr val="5C1F00"/>
    </a:dk2>
    <a:lt2>
      <a:srgbClr val="FFFFFF"/>
    </a:lt2>
    <a:accent1>
      <a:srgbClr val="D5751F"/>
    </a:accent1>
    <a:accent2>
      <a:srgbClr val="BE7960"/>
    </a:accent2>
    <a:accent3>
      <a:srgbClr val="4D4D4D"/>
    </a:accent3>
    <a:accent4>
      <a:srgbClr val="7EB9A0"/>
    </a:accent4>
    <a:accent5>
      <a:srgbClr val="5EC9C0"/>
    </a:accent5>
    <a:accent6>
      <a:srgbClr val="3EE9E0"/>
    </a:accent6>
    <a:hlink>
      <a:srgbClr val="FFFF99"/>
    </a:hlink>
    <a:folHlink>
      <a:srgbClr val="D3A21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jauma</cp:lastModifiedBy>
  <cp:revision>0</cp:revision>
  <dcterms:created xsi:type="dcterms:W3CDTF">2019-09-11T11:45:32Z</dcterms:created>
  <dcterms:modified xsi:type="dcterms:W3CDTF">2024-03-20T23:07:33Z</dcterms:modified>
</cp:coreProperties>
</file>