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729"/>
    <a:srgbClr val="A02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AE352-98B0-4D48-9C43-9E9FDA0A85A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4BA9B5E-AF87-41AA-9356-F011BAE5A7CD}">
      <dgm:prSet phldrT="[Texto]"/>
      <dgm:spPr/>
      <dgm:t>
        <a:bodyPr/>
        <a:lstStyle/>
        <a:p>
          <a:r>
            <a:rPr lang="pt-BR" dirty="0"/>
            <a:t>Fazer </a:t>
          </a:r>
          <a:r>
            <a:rPr lang="pt-BR" i="1" dirty="0" err="1"/>
            <a:t>request</a:t>
          </a:r>
          <a:r>
            <a:rPr lang="pt-BR" i="1" dirty="0"/>
            <a:t> </a:t>
          </a:r>
          <a:r>
            <a:rPr lang="pt-BR" i="0" dirty="0"/>
            <a:t>usando </a:t>
          </a:r>
          <a:r>
            <a:rPr lang="pt-BR" dirty="0"/>
            <a:t>API da Foursquare</a:t>
          </a:r>
        </a:p>
      </dgm:t>
    </dgm:pt>
    <dgm:pt modelId="{F435A02C-EE21-46C6-B55B-6D5F5448D07D}" type="parTrans" cxnId="{A4773230-000D-4A35-82CE-6FA41DBEB526}">
      <dgm:prSet/>
      <dgm:spPr/>
      <dgm:t>
        <a:bodyPr/>
        <a:lstStyle/>
        <a:p>
          <a:endParaRPr lang="pt-BR"/>
        </a:p>
      </dgm:t>
    </dgm:pt>
    <dgm:pt modelId="{7A2FB414-313B-479F-BDB6-8F74DEE6BEB6}" type="sibTrans" cxnId="{A4773230-000D-4A35-82CE-6FA41DBEB526}">
      <dgm:prSet/>
      <dgm:spPr/>
      <dgm:t>
        <a:bodyPr/>
        <a:lstStyle/>
        <a:p>
          <a:endParaRPr lang="pt-BR"/>
        </a:p>
      </dgm:t>
    </dgm:pt>
    <dgm:pt modelId="{7F6F01F6-9E12-44F9-AD44-144A081527DE}">
      <dgm:prSet phldrT="[Texto]"/>
      <dgm:spPr/>
      <dgm:t>
        <a:bodyPr/>
        <a:lstStyle/>
        <a:p>
          <a:r>
            <a:rPr lang="pt-BR" dirty="0"/>
            <a:t>API retorna dados em formato .</a:t>
          </a:r>
          <a:r>
            <a:rPr lang="pt-BR" dirty="0" err="1"/>
            <a:t>json</a:t>
          </a:r>
          <a:endParaRPr lang="pt-BR" dirty="0"/>
        </a:p>
      </dgm:t>
    </dgm:pt>
    <dgm:pt modelId="{70C943E8-1811-4B41-8D06-967343667BBA}" type="parTrans" cxnId="{25DA2E5A-96C5-495B-AE1A-CD929DF22C67}">
      <dgm:prSet/>
      <dgm:spPr/>
      <dgm:t>
        <a:bodyPr/>
        <a:lstStyle/>
        <a:p>
          <a:endParaRPr lang="pt-BR"/>
        </a:p>
      </dgm:t>
    </dgm:pt>
    <dgm:pt modelId="{E61409FE-B050-4CA7-A21B-F58E1ADB4F55}" type="sibTrans" cxnId="{25DA2E5A-96C5-495B-AE1A-CD929DF22C67}">
      <dgm:prSet/>
      <dgm:spPr/>
      <dgm:t>
        <a:bodyPr/>
        <a:lstStyle/>
        <a:p>
          <a:endParaRPr lang="pt-BR"/>
        </a:p>
      </dgm:t>
    </dgm:pt>
    <dgm:pt modelId="{2B2BFB26-4BBD-4AAB-B2F2-C0A918F55962}">
      <dgm:prSet phldrT="[Texto]"/>
      <dgm:spPr/>
      <dgm:t>
        <a:bodyPr/>
        <a:lstStyle/>
        <a:p>
          <a:r>
            <a:rPr lang="pt-BR" dirty="0"/>
            <a:t>Normaliza o arquivo .</a:t>
          </a:r>
          <a:r>
            <a:rPr lang="pt-BR" dirty="0" err="1"/>
            <a:t>json</a:t>
          </a:r>
          <a:r>
            <a:rPr lang="pt-BR" dirty="0"/>
            <a:t> e transforma em um </a:t>
          </a:r>
          <a:r>
            <a:rPr lang="pt-BR" i="1" dirty="0" err="1"/>
            <a:t>dataframe</a:t>
          </a:r>
          <a:endParaRPr lang="pt-BR" i="1" dirty="0"/>
        </a:p>
      </dgm:t>
    </dgm:pt>
    <dgm:pt modelId="{E873D93D-3F3A-4FAA-B445-5183A27D02C5}" type="parTrans" cxnId="{4B2AF17D-91FE-4AAE-B1F0-33AC9F351710}">
      <dgm:prSet/>
      <dgm:spPr/>
      <dgm:t>
        <a:bodyPr/>
        <a:lstStyle/>
        <a:p>
          <a:endParaRPr lang="pt-BR"/>
        </a:p>
      </dgm:t>
    </dgm:pt>
    <dgm:pt modelId="{C9925413-1C6A-4E7D-B82D-BEA295FE20C6}" type="sibTrans" cxnId="{4B2AF17D-91FE-4AAE-B1F0-33AC9F351710}">
      <dgm:prSet/>
      <dgm:spPr/>
      <dgm:t>
        <a:bodyPr/>
        <a:lstStyle/>
        <a:p>
          <a:endParaRPr lang="pt-BR"/>
        </a:p>
      </dgm:t>
    </dgm:pt>
    <dgm:pt modelId="{43B2F318-13E9-4480-AFE2-62B8C6E7F760}" type="pres">
      <dgm:prSet presAssocID="{0DAAE352-98B0-4D48-9C43-9E9FDA0A85A9}" presName="Name0" presStyleCnt="0">
        <dgm:presLayoutVars>
          <dgm:dir/>
          <dgm:resizeHandles val="exact"/>
        </dgm:presLayoutVars>
      </dgm:prSet>
      <dgm:spPr/>
    </dgm:pt>
    <dgm:pt modelId="{75CF62CE-8915-4ED1-9260-73A39DAC20A8}" type="pres">
      <dgm:prSet presAssocID="{64BA9B5E-AF87-41AA-9356-F011BAE5A7CD}" presName="node" presStyleLbl="node1" presStyleIdx="0" presStyleCnt="3">
        <dgm:presLayoutVars>
          <dgm:bulletEnabled val="1"/>
        </dgm:presLayoutVars>
      </dgm:prSet>
      <dgm:spPr/>
    </dgm:pt>
    <dgm:pt modelId="{BACE22AA-48AE-4A3F-9289-7F4419F7B525}" type="pres">
      <dgm:prSet presAssocID="{7A2FB414-313B-479F-BDB6-8F74DEE6BEB6}" presName="sibTrans" presStyleLbl="sibTrans2D1" presStyleIdx="0" presStyleCnt="2"/>
      <dgm:spPr/>
    </dgm:pt>
    <dgm:pt modelId="{03F4E42E-2D9A-470A-8E34-192ECE2190E9}" type="pres">
      <dgm:prSet presAssocID="{7A2FB414-313B-479F-BDB6-8F74DEE6BEB6}" presName="connectorText" presStyleLbl="sibTrans2D1" presStyleIdx="0" presStyleCnt="2"/>
      <dgm:spPr/>
    </dgm:pt>
    <dgm:pt modelId="{8241A328-C795-4D5E-A64C-1F914C7F2F53}" type="pres">
      <dgm:prSet presAssocID="{7F6F01F6-9E12-44F9-AD44-144A081527DE}" presName="node" presStyleLbl="node1" presStyleIdx="1" presStyleCnt="3">
        <dgm:presLayoutVars>
          <dgm:bulletEnabled val="1"/>
        </dgm:presLayoutVars>
      </dgm:prSet>
      <dgm:spPr/>
    </dgm:pt>
    <dgm:pt modelId="{74838EFA-E491-4F1F-8C64-5640798C7788}" type="pres">
      <dgm:prSet presAssocID="{E61409FE-B050-4CA7-A21B-F58E1ADB4F55}" presName="sibTrans" presStyleLbl="sibTrans2D1" presStyleIdx="1" presStyleCnt="2"/>
      <dgm:spPr/>
    </dgm:pt>
    <dgm:pt modelId="{246E8C0C-0745-4333-9521-A8EDD3898B79}" type="pres">
      <dgm:prSet presAssocID="{E61409FE-B050-4CA7-A21B-F58E1ADB4F55}" presName="connectorText" presStyleLbl="sibTrans2D1" presStyleIdx="1" presStyleCnt="2"/>
      <dgm:spPr/>
    </dgm:pt>
    <dgm:pt modelId="{3015554E-C96D-4257-8CD7-720826370A8C}" type="pres">
      <dgm:prSet presAssocID="{2B2BFB26-4BBD-4AAB-B2F2-C0A918F55962}" presName="node" presStyleLbl="node1" presStyleIdx="2" presStyleCnt="3">
        <dgm:presLayoutVars>
          <dgm:bulletEnabled val="1"/>
        </dgm:presLayoutVars>
      </dgm:prSet>
      <dgm:spPr/>
    </dgm:pt>
  </dgm:ptLst>
  <dgm:cxnLst>
    <dgm:cxn modelId="{5C33C103-AFD6-459C-A713-2AA0CD759A75}" type="presOf" srcId="{2B2BFB26-4BBD-4AAB-B2F2-C0A918F55962}" destId="{3015554E-C96D-4257-8CD7-720826370A8C}" srcOrd="0" destOrd="0" presId="urn:microsoft.com/office/officeart/2005/8/layout/process1"/>
    <dgm:cxn modelId="{C3935B25-E730-48DF-85E3-BB51FC690B36}" type="presOf" srcId="{E61409FE-B050-4CA7-A21B-F58E1ADB4F55}" destId="{74838EFA-E491-4F1F-8C64-5640798C7788}" srcOrd="0" destOrd="0" presId="urn:microsoft.com/office/officeart/2005/8/layout/process1"/>
    <dgm:cxn modelId="{2678FD26-C7A6-41FC-A45C-893D71A52877}" type="presOf" srcId="{7A2FB414-313B-479F-BDB6-8F74DEE6BEB6}" destId="{03F4E42E-2D9A-470A-8E34-192ECE2190E9}" srcOrd="1" destOrd="0" presId="urn:microsoft.com/office/officeart/2005/8/layout/process1"/>
    <dgm:cxn modelId="{A4773230-000D-4A35-82CE-6FA41DBEB526}" srcId="{0DAAE352-98B0-4D48-9C43-9E9FDA0A85A9}" destId="{64BA9B5E-AF87-41AA-9356-F011BAE5A7CD}" srcOrd="0" destOrd="0" parTransId="{F435A02C-EE21-46C6-B55B-6D5F5448D07D}" sibTransId="{7A2FB414-313B-479F-BDB6-8F74DEE6BEB6}"/>
    <dgm:cxn modelId="{25DA2E5A-96C5-495B-AE1A-CD929DF22C67}" srcId="{0DAAE352-98B0-4D48-9C43-9E9FDA0A85A9}" destId="{7F6F01F6-9E12-44F9-AD44-144A081527DE}" srcOrd="1" destOrd="0" parTransId="{70C943E8-1811-4B41-8D06-967343667BBA}" sibTransId="{E61409FE-B050-4CA7-A21B-F58E1ADB4F55}"/>
    <dgm:cxn modelId="{4B2AF17D-91FE-4AAE-B1F0-33AC9F351710}" srcId="{0DAAE352-98B0-4D48-9C43-9E9FDA0A85A9}" destId="{2B2BFB26-4BBD-4AAB-B2F2-C0A918F55962}" srcOrd="2" destOrd="0" parTransId="{E873D93D-3F3A-4FAA-B445-5183A27D02C5}" sibTransId="{C9925413-1C6A-4E7D-B82D-BEA295FE20C6}"/>
    <dgm:cxn modelId="{93A52088-5C19-4102-9DC3-F6AB9FC58CFE}" type="presOf" srcId="{7A2FB414-313B-479F-BDB6-8F74DEE6BEB6}" destId="{BACE22AA-48AE-4A3F-9289-7F4419F7B525}" srcOrd="0" destOrd="0" presId="urn:microsoft.com/office/officeart/2005/8/layout/process1"/>
    <dgm:cxn modelId="{924D9897-1991-4086-8988-AB07FEE407BB}" type="presOf" srcId="{0DAAE352-98B0-4D48-9C43-9E9FDA0A85A9}" destId="{43B2F318-13E9-4480-AFE2-62B8C6E7F760}" srcOrd="0" destOrd="0" presId="urn:microsoft.com/office/officeart/2005/8/layout/process1"/>
    <dgm:cxn modelId="{9ED928E5-CD19-4C29-A6D9-6BB8487B2814}" type="presOf" srcId="{64BA9B5E-AF87-41AA-9356-F011BAE5A7CD}" destId="{75CF62CE-8915-4ED1-9260-73A39DAC20A8}" srcOrd="0" destOrd="0" presId="urn:microsoft.com/office/officeart/2005/8/layout/process1"/>
    <dgm:cxn modelId="{BB612AE8-6E84-4A10-A553-B71065120640}" type="presOf" srcId="{7F6F01F6-9E12-44F9-AD44-144A081527DE}" destId="{8241A328-C795-4D5E-A64C-1F914C7F2F53}" srcOrd="0" destOrd="0" presId="urn:microsoft.com/office/officeart/2005/8/layout/process1"/>
    <dgm:cxn modelId="{534D80ED-BFE3-4343-9DBE-3643C57D3B14}" type="presOf" srcId="{E61409FE-B050-4CA7-A21B-F58E1ADB4F55}" destId="{246E8C0C-0745-4333-9521-A8EDD3898B79}" srcOrd="1" destOrd="0" presId="urn:microsoft.com/office/officeart/2005/8/layout/process1"/>
    <dgm:cxn modelId="{83BF7C7B-5196-4B4D-BEB5-5BD80B5C30A5}" type="presParOf" srcId="{43B2F318-13E9-4480-AFE2-62B8C6E7F760}" destId="{75CF62CE-8915-4ED1-9260-73A39DAC20A8}" srcOrd="0" destOrd="0" presId="urn:microsoft.com/office/officeart/2005/8/layout/process1"/>
    <dgm:cxn modelId="{9B6572A7-6C5C-48B0-BF25-6EA6E6605EC6}" type="presParOf" srcId="{43B2F318-13E9-4480-AFE2-62B8C6E7F760}" destId="{BACE22AA-48AE-4A3F-9289-7F4419F7B525}" srcOrd="1" destOrd="0" presId="urn:microsoft.com/office/officeart/2005/8/layout/process1"/>
    <dgm:cxn modelId="{054B93A4-D910-4B84-BADE-66C64A4BECC0}" type="presParOf" srcId="{BACE22AA-48AE-4A3F-9289-7F4419F7B525}" destId="{03F4E42E-2D9A-470A-8E34-192ECE2190E9}" srcOrd="0" destOrd="0" presId="urn:microsoft.com/office/officeart/2005/8/layout/process1"/>
    <dgm:cxn modelId="{060250CD-44A8-4529-9752-41439DCB9B0E}" type="presParOf" srcId="{43B2F318-13E9-4480-AFE2-62B8C6E7F760}" destId="{8241A328-C795-4D5E-A64C-1F914C7F2F53}" srcOrd="2" destOrd="0" presId="urn:microsoft.com/office/officeart/2005/8/layout/process1"/>
    <dgm:cxn modelId="{4CC13C12-3DCD-4BE2-8CC4-75760D47EB73}" type="presParOf" srcId="{43B2F318-13E9-4480-AFE2-62B8C6E7F760}" destId="{74838EFA-E491-4F1F-8C64-5640798C7788}" srcOrd="3" destOrd="0" presId="urn:microsoft.com/office/officeart/2005/8/layout/process1"/>
    <dgm:cxn modelId="{9FB279EF-C8F5-4290-8A33-16F61332695B}" type="presParOf" srcId="{74838EFA-E491-4F1F-8C64-5640798C7788}" destId="{246E8C0C-0745-4333-9521-A8EDD3898B79}" srcOrd="0" destOrd="0" presId="urn:microsoft.com/office/officeart/2005/8/layout/process1"/>
    <dgm:cxn modelId="{C49515EA-C438-4659-9BCA-06E45BB08AD7}" type="presParOf" srcId="{43B2F318-13E9-4480-AFE2-62B8C6E7F760}" destId="{3015554E-C96D-4257-8CD7-720826370A8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F62CE-8915-4ED1-9260-73A39DAC20A8}">
      <dsp:nvSpPr>
        <dsp:cNvPr id="0" name=""/>
        <dsp:cNvSpPr/>
      </dsp:nvSpPr>
      <dsp:spPr>
        <a:xfrm>
          <a:off x="6429" y="817251"/>
          <a:ext cx="1921668" cy="1261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Fazer </a:t>
          </a:r>
          <a:r>
            <a:rPr lang="pt-BR" sz="1800" i="1" kern="1200" dirty="0" err="1"/>
            <a:t>request</a:t>
          </a:r>
          <a:r>
            <a:rPr lang="pt-BR" sz="1800" i="1" kern="1200" dirty="0"/>
            <a:t> </a:t>
          </a:r>
          <a:r>
            <a:rPr lang="pt-BR" sz="1800" i="0" kern="1200" dirty="0"/>
            <a:t>usando </a:t>
          </a:r>
          <a:r>
            <a:rPr lang="pt-BR" sz="1800" kern="1200" dirty="0"/>
            <a:t>API da Foursquare</a:t>
          </a:r>
        </a:p>
      </dsp:txBody>
      <dsp:txXfrm>
        <a:off x="43365" y="854187"/>
        <a:ext cx="1847796" cy="1187223"/>
      </dsp:txXfrm>
    </dsp:sp>
    <dsp:sp modelId="{BACE22AA-48AE-4A3F-9289-7F4419F7B525}">
      <dsp:nvSpPr>
        <dsp:cNvPr id="0" name=""/>
        <dsp:cNvSpPr/>
      </dsp:nvSpPr>
      <dsp:spPr>
        <a:xfrm>
          <a:off x="2120264" y="1209512"/>
          <a:ext cx="407393" cy="476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2120264" y="1304827"/>
        <a:ext cx="285175" cy="285943"/>
      </dsp:txXfrm>
    </dsp:sp>
    <dsp:sp modelId="{8241A328-C795-4D5E-A64C-1F914C7F2F53}">
      <dsp:nvSpPr>
        <dsp:cNvPr id="0" name=""/>
        <dsp:cNvSpPr/>
      </dsp:nvSpPr>
      <dsp:spPr>
        <a:xfrm>
          <a:off x="2696765" y="817251"/>
          <a:ext cx="1921668" cy="1261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API retorna dados em formato .</a:t>
          </a:r>
          <a:r>
            <a:rPr lang="pt-BR" sz="1800" kern="1200" dirty="0" err="1"/>
            <a:t>json</a:t>
          </a:r>
          <a:endParaRPr lang="pt-BR" sz="1800" kern="1200" dirty="0"/>
        </a:p>
      </dsp:txBody>
      <dsp:txXfrm>
        <a:off x="2733701" y="854187"/>
        <a:ext cx="1847796" cy="1187223"/>
      </dsp:txXfrm>
    </dsp:sp>
    <dsp:sp modelId="{74838EFA-E491-4F1F-8C64-5640798C7788}">
      <dsp:nvSpPr>
        <dsp:cNvPr id="0" name=""/>
        <dsp:cNvSpPr/>
      </dsp:nvSpPr>
      <dsp:spPr>
        <a:xfrm>
          <a:off x="4810601" y="1209512"/>
          <a:ext cx="407393" cy="476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4810601" y="1304827"/>
        <a:ext cx="285175" cy="285943"/>
      </dsp:txXfrm>
    </dsp:sp>
    <dsp:sp modelId="{3015554E-C96D-4257-8CD7-720826370A8C}">
      <dsp:nvSpPr>
        <dsp:cNvPr id="0" name=""/>
        <dsp:cNvSpPr/>
      </dsp:nvSpPr>
      <dsp:spPr>
        <a:xfrm>
          <a:off x="5387101" y="817251"/>
          <a:ext cx="1921668" cy="1261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Normaliza o arquivo .</a:t>
          </a:r>
          <a:r>
            <a:rPr lang="pt-BR" sz="1800" kern="1200" dirty="0" err="1"/>
            <a:t>json</a:t>
          </a:r>
          <a:r>
            <a:rPr lang="pt-BR" sz="1800" kern="1200" dirty="0"/>
            <a:t> e transforma em um </a:t>
          </a:r>
          <a:r>
            <a:rPr lang="pt-BR" sz="1800" i="1" kern="1200" dirty="0" err="1"/>
            <a:t>dataframe</a:t>
          </a:r>
          <a:endParaRPr lang="pt-BR" sz="1800" i="1" kern="1200" dirty="0"/>
        </a:p>
      </dsp:txBody>
      <dsp:txXfrm>
        <a:off x="5424037" y="854187"/>
        <a:ext cx="1847796" cy="1187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CCA6-DF09-4864-8E10-B72D9BA49B77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041D-1C7A-4EEF-BCCD-95812442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66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CCA6-DF09-4864-8E10-B72D9BA49B77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041D-1C7A-4EEF-BCCD-95812442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60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CCA6-DF09-4864-8E10-B72D9BA49B77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041D-1C7A-4EEF-BCCD-95812442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CCA6-DF09-4864-8E10-B72D9BA49B77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041D-1C7A-4EEF-BCCD-95812442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87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CCA6-DF09-4864-8E10-B72D9BA49B77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041D-1C7A-4EEF-BCCD-95812442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10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CCA6-DF09-4864-8E10-B72D9BA49B77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041D-1C7A-4EEF-BCCD-95812442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0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CCA6-DF09-4864-8E10-B72D9BA49B77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041D-1C7A-4EEF-BCCD-95812442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83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CCA6-DF09-4864-8E10-B72D9BA49B77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041D-1C7A-4EEF-BCCD-95812442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98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CCA6-DF09-4864-8E10-B72D9BA49B77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041D-1C7A-4EEF-BCCD-95812442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26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CCA6-DF09-4864-8E10-B72D9BA49B77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041D-1C7A-4EEF-BCCD-95812442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59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CCA6-DF09-4864-8E10-B72D9BA49B77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041D-1C7A-4EEF-BCCD-95812442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7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887CCA6-DF09-4864-8E10-B72D9BA49B77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0FE041D-1C7A-4EEF-BCCD-95812442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66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Interior de Wynn Casino imagem de stock editorial. Imagem de américa -  127573199">
            <a:extLst>
              <a:ext uri="{FF2B5EF4-FFF2-40B4-BE49-F238E27FC236}">
                <a16:creationId xmlns:a16="http://schemas.microsoft.com/office/drawing/2014/main" id="{362BF5F0-A74F-46ED-9465-DAECCCD3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2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ribunal suspende despoluição do principal cartão postal de Belo Horizonte  - 16/10/2015 - UOL Notícias">
            <a:extLst>
              <a:ext uri="{FF2B5EF4-FFF2-40B4-BE49-F238E27FC236}">
                <a16:creationId xmlns:a16="http://schemas.microsoft.com/office/drawing/2014/main" id="{90B98F8F-8542-4D98-A1AE-B92458DEA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894"/>
            <a:ext cx="12192000" cy="6971188"/>
          </a:xfrm>
          <a:prstGeom prst="rt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FA56A1B-9C1D-45A1-AC9B-610462C6A673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6927294"/>
          </a:xfrm>
          <a:prstGeom prst="line">
            <a:avLst/>
          </a:prstGeom>
          <a:ln w="190500">
            <a:solidFill>
              <a:srgbClr val="5347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401B93DF-36F5-4121-84B0-695AAF20AAC4}"/>
              </a:ext>
            </a:extLst>
          </p:cNvPr>
          <p:cNvSpPr/>
          <p:nvPr/>
        </p:nvSpPr>
        <p:spPr>
          <a:xfrm>
            <a:off x="0" y="0"/>
            <a:ext cx="12192000" cy="692729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23A241-3FA1-4133-8988-C7E60C3C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5588" y="1472383"/>
            <a:ext cx="6958012" cy="208322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Elephant" panose="02020904090505020303" pitchFamily="18" charset="0"/>
              </a:rPr>
              <a:t>Projeto Foursquare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589A35F5-C27B-4E3A-B373-894FEF371CDB}"/>
              </a:ext>
            </a:extLst>
          </p:cNvPr>
          <p:cNvSpPr txBox="1">
            <a:spLocks/>
          </p:cNvSpPr>
          <p:nvPr/>
        </p:nvSpPr>
        <p:spPr>
          <a:xfrm>
            <a:off x="2795587" y="3330872"/>
            <a:ext cx="6843714" cy="946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chemeClr val="bg1"/>
                </a:solidFill>
                <a:latin typeface="Elephant" panose="02020904090505020303" pitchFamily="18" charset="0"/>
              </a:rPr>
              <a:t>Cassino em Belo Horizonte - MG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B88D374D-AA00-40B3-B9D8-0D3FDDCAAC11}"/>
              </a:ext>
            </a:extLst>
          </p:cNvPr>
          <p:cNvSpPr txBox="1">
            <a:spLocks/>
          </p:cNvSpPr>
          <p:nvPr/>
        </p:nvSpPr>
        <p:spPr>
          <a:xfrm>
            <a:off x="2795587" y="4277300"/>
            <a:ext cx="6843714" cy="946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Elephant" panose="02020904090505020303" pitchFamily="18" charset="0"/>
              </a:rPr>
              <a:t>Lucas Parreiras de Sousa</a:t>
            </a:r>
          </a:p>
          <a:p>
            <a:r>
              <a:rPr lang="pt-BR" sz="2400" dirty="0">
                <a:solidFill>
                  <a:schemeClr val="bg1"/>
                </a:solidFill>
                <a:latin typeface="Elephant" panose="02020904090505020303" pitchFamily="18" charset="0"/>
              </a:rPr>
              <a:t>Instituto INFNET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CA58F7A9-BF4C-43CB-B800-51691717C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67"/>
          <a:stretch/>
        </p:blipFill>
        <p:spPr bwMode="auto">
          <a:xfrm>
            <a:off x="0" y="5448204"/>
            <a:ext cx="14732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3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58E4A-EC20-4798-BB02-BD99115C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44" y="1123836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Visualização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D7EE4C-6E19-490E-9030-05F60521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793" y="568833"/>
            <a:ext cx="7315200" cy="2269617"/>
          </a:xfrm>
        </p:spPr>
        <p:txBody>
          <a:bodyPr/>
          <a:lstStyle/>
          <a:p>
            <a:r>
              <a:rPr lang="pt-BR" dirty="0" err="1"/>
              <a:t>Criaçaõ</a:t>
            </a:r>
            <a:r>
              <a:rPr lang="pt-BR" dirty="0"/>
              <a:t> do mapa de Belo Horizonte usando o </a:t>
            </a:r>
            <a:r>
              <a:rPr lang="pt-BR" dirty="0" err="1"/>
              <a:t>Folium</a:t>
            </a:r>
            <a:endParaRPr lang="pt-BR" dirty="0"/>
          </a:p>
          <a:p>
            <a:pPr lvl="1"/>
            <a:r>
              <a:rPr lang="pt-BR" dirty="0"/>
              <a:t>Marcação no mapa de todos estabelecimentos encontrados</a:t>
            </a:r>
          </a:p>
          <a:p>
            <a:r>
              <a:rPr lang="pt-BR" dirty="0" err="1"/>
              <a:t>Stacked</a:t>
            </a:r>
            <a:r>
              <a:rPr lang="pt-BR" dirty="0"/>
              <a:t> Bar Chart</a:t>
            </a:r>
          </a:p>
          <a:p>
            <a:pPr lvl="1"/>
            <a:r>
              <a:rPr lang="pt-BR" dirty="0"/>
              <a:t>Gráfico para mostrar, por bairros, o número total de cada tipo de estabelecimento</a:t>
            </a:r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584663-9E8D-4671-BB69-D518A828C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35" y="3424427"/>
            <a:ext cx="4572000" cy="2495550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984FFA1-6536-498C-BAED-183A9608023B}"/>
              </a:ext>
            </a:extLst>
          </p:cNvPr>
          <p:cNvSpPr txBox="1">
            <a:spLocks/>
          </p:cNvSpPr>
          <p:nvPr/>
        </p:nvSpPr>
        <p:spPr>
          <a:xfrm>
            <a:off x="3878793" y="2473357"/>
            <a:ext cx="6941607" cy="73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1">
              <a:spcBef>
                <a:spcPts val="1200"/>
              </a:spcBef>
            </a:pPr>
            <a:r>
              <a:rPr lang="pt-BR" sz="2000" dirty="0"/>
              <a:t>Criação de gráficos usando </a:t>
            </a:r>
            <a:r>
              <a:rPr lang="pt-BR" sz="2000" dirty="0" err="1"/>
              <a:t>yellowbrick</a:t>
            </a:r>
            <a:r>
              <a:rPr lang="pt-BR" sz="2000" dirty="0"/>
              <a:t> para definir qual melhor K para a técnica do K </a:t>
            </a:r>
            <a:r>
              <a:rPr lang="pt-BR" sz="2000" dirty="0" err="1"/>
              <a:t>Means</a:t>
            </a: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150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AB834-22FB-4F1D-92E8-D9F355F8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Clusterização</a:t>
            </a:r>
            <a:r>
              <a:rPr lang="pt-BR" dirty="0"/>
              <a:t> com K 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947971-4FE1-4A10-9984-B6C6B60A8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Criando o modelo</a:t>
            </a:r>
          </a:p>
          <a:p>
            <a:r>
              <a:rPr lang="pt-BR" sz="1800" dirty="0"/>
              <a:t>Depois de definir o k (=5) com os gráficos na etapa anterior, é criado o modelo e aplicado no nosso </a:t>
            </a:r>
            <a:r>
              <a:rPr lang="pt-BR" sz="1800" i="1" dirty="0" err="1"/>
              <a:t>dataframe</a:t>
            </a:r>
            <a:r>
              <a:rPr lang="pt-BR" sz="1800" dirty="0"/>
              <a:t> agrupado por bairros</a:t>
            </a:r>
          </a:p>
          <a:p>
            <a:pPr marL="0" indent="0">
              <a:buNone/>
            </a:pPr>
            <a:r>
              <a:rPr lang="pt-BR" dirty="0"/>
              <a:t>Identificamos a melhor zona para se abrir um cassino em Belo Horizonte</a:t>
            </a:r>
          </a:p>
        </p:txBody>
      </p:sp>
    </p:spTree>
    <p:extLst>
      <p:ext uri="{BB962C8B-B14F-4D97-AF65-F5344CB8AC3E}">
        <p14:creationId xmlns:p14="http://schemas.microsoft.com/office/powerpoint/2010/main" val="249964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69FF-43DB-46E7-BB91-99BFC43F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/>
              <a:t>Resultados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D09ACD-153D-4843-92AD-2C74416D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Resultados da análise exploratória</a:t>
            </a:r>
          </a:p>
          <a:p>
            <a:r>
              <a:rPr lang="pt-BR" dirty="0"/>
              <a:t>Resultados da </a:t>
            </a:r>
            <a:r>
              <a:rPr lang="pt-BR" dirty="0" err="1"/>
              <a:t>clusterização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015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8C68A-936F-4D33-AA79-B76B2DB5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Análise Exploratória  e transformação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39D030-E9EA-4FB8-9214-A1FCFA727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13" y="756710"/>
            <a:ext cx="7090787" cy="533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2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A290D39-1226-4DDE-B76A-5DB1BD707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481" y="737945"/>
            <a:ext cx="5233226" cy="537296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68A529A-03BB-4F71-8DE4-4D8A97836951}"/>
              </a:ext>
            </a:extLst>
          </p:cNvPr>
          <p:cNvSpPr txBox="1"/>
          <p:nvPr/>
        </p:nvSpPr>
        <p:spPr>
          <a:xfrm>
            <a:off x="9001126" y="771525"/>
            <a:ext cx="2724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Transformação de todas as categorias em apenas 4 categorias. Nota-se que alguns registros ficam com categorias repetidas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654E800-9B22-4133-B5E3-1E8CECE6F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670" y="2541936"/>
            <a:ext cx="2405062" cy="275934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E2B85DB-4FC9-498A-B7B7-616DB914109E}"/>
              </a:ext>
            </a:extLst>
          </p:cNvPr>
          <p:cNvSpPr txBox="1"/>
          <p:nvPr/>
        </p:nvSpPr>
        <p:spPr>
          <a:xfrm>
            <a:off x="9160670" y="5301285"/>
            <a:ext cx="240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Retirando as repetidas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46AFCCE-0366-4415-BB46-03E25AAE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1123950"/>
            <a:ext cx="2947987" cy="460057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Análise Exploratória  e transformação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29810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E038C73-EB55-4BA4-B4E0-D60298005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343025"/>
            <a:ext cx="7315200" cy="24673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88BF418-2F6C-460B-B33C-0C5F9466E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3939895"/>
            <a:ext cx="7315200" cy="148013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BF452C6-1FF0-4AAC-9D21-8717798E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1123950"/>
            <a:ext cx="2947987" cy="460057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Análise Exploratória  e transformação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2910922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F452C6-1FF0-4AAC-9D21-8717798E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1123950"/>
            <a:ext cx="2947987" cy="460057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Análise Exploratória  e transformação de Dados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35E97AF-534F-4EE2-B0DA-566AFB92EEAF}"/>
              </a:ext>
            </a:extLst>
          </p:cNvPr>
          <p:cNvSpPr txBox="1"/>
          <p:nvPr/>
        </p:nvSpPr>
        <p:spPr>
          <a:xfrm>
            <a:off x="3724275" y="723900"/>
            <a:ext cx="652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Utilizando as colunas </a:t>
            </a:r>
            <a:r>
              <a:rPr lang="pt-BR" i="1" dirty="0" err="1"/>
              <a:t>dummy</a:t>
            </a:r>
            <a:r>
              <a:rPr lang="pt-BR" i="1" dirty="0"/>
              <a:t> </a:t>
            </a:r>
            <a:r>
              <a:rPr lang="pt-BR" dirty="0"/>
              <a:t>fazemos a contagem dos locais encontrados agrupado pelos bairros</a:t>
            </a:r>
            <a:endParaRPr lang="pt-BR" i="1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7C33E66-D018-4DF1-A789-51FB6C6DB1A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/>
              <a:t>Análise Exploratória  e transformação de Dados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6225C2-4FC7-4A2D-9460-53DD3F731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37" y="1516140"/>
            <a:ext cx="2747963" cy="45241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521853B-C6AA-42B3-894C-85263D3AA0BD}"/>
              </a:ext>
            </a:extLst>
          </p:cNvPr>
          <p:cNvSpPr txBox="1"/>
          <p:nvPr/>
        </p:nvSpPr>
        <p:spPr>
          <a:xfrm>
            <a:off x="6986587" y="5109114"/>
            <a:ext cx="4510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Já podemos ver que vários bairros da região centro-sul possuem muitos estabelecimentos, como era esperado.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235096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7A6B993-DB2E-4B42-B0F6-BE475D4B5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23" y="903664"/>
            <a:ext cx="5737952" cy="466911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52190CD-8DE7-4BD7-B69A-608483C1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1123950"/>
            <a:ext cx="2947987" cy="4600575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Visualização dos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8CC93F-8635-425A-B383-53B1B31BCA5F}"/>
              </a:ext>
            </a:extLst>
          </p:cNvPr>
          <p:cNvSpPr txBox="1"/>
          <p:nvPr/>
        </p:nvSpPr>
        <p:spPr>
          <a:xfrm>
            <a:off x="4425223" y="5588942"/>
            <a:ext cx="573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Mapa de Belo Horizonte com os bairros marcados de azul e todos os lugares encontrados de vermelho</a:t>
            </a:r>
          </a:p>
        </p:txBody>
      </p:sp>
    </p:spTree>
    <p:extLst>
      <p:ext uri="{BB962C8B-B14F-4D97-AF65-F5344CB8AC3E}">
        <p14:creationId xmlns:p14="http://schemas.microsoft.com/office/powerpoint/2010/main" val="3058503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83931-CF4A-4BBC-8A73-A7EDDD0D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/>
              <a:t>Visualização dos dados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F0AEE43-8578-4EA9-8DB7-B458A2F64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9393" y="863790"/>
            <a:ext cx="3753214" cy="51212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75C02E3-F3ED-41C1-8D40-20A14D1BA248}"/>
              </a:ext>
            </a:extLst>
          </p:cNvPr>
          <p:cNvSpPr txBox="1"/>
          <p:nvPr/>
        </p:nvSpPr>
        <p:spPr>
          <a:xfrm>
            <a:off x="7972607" y="5347879"/>
            <a:ext cx="2609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Stacked</a:t>
            </a:r>
            <a:r>
              <a:rPr lang="pt-BR" dirty="0"/>
              <a:t> bar dos bairros e estabelecimentos perto</a:t>
            </a:r>
          </a:p>
        </p:txBody>
      </p:sp>
    </p:spTree>
    <p:extLst>
      <p:ext uri="{BB962C8B-B14F-4D97-AF65-F5344CB8AC3E}">
        <p14:creationId xmlns:p14="http://schemas.microsoft.com/office/powerpoint/2010/main" val="77255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58926-07C8-47DB-8D65-4152105C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/>
              <a:t>Criação do modelo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726D30-CEE9-4236-B24A-94324A63A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1300162"/>
            <a:ext cx="4791075" cy="3990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361D87F-BF25-468F-9942-FD29B37C125B}"/>
              </a:ext>
            </a:extLst>
          </p:cNvPr>
          <p:cNvSpPr txBox="1"/>
          <p:nvPr/>
        </p:nvSpPr>
        <p:spPr>
          <a:xfrm>
            <a:off x="4667250" y="704850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Definindo valor de K</a:t>
            </a:r>
          </a:p>
        </p:txBody>
      </p:sp>
    </p:spTree>
    <p:extLst>
      <p:ext uri="{BB962C8B-B14F-4D97-AF65-F5344CB8AC3E}">
        <p14:creationId xmlns:p14="http://schemas.microsoft.com/office/powerpoint/2010/main" val="409805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04277-8697-4BF8-BCBF-2BB77929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 err="1"/>
              <a:t>Oultline</a:t>
            </a:r>
            <a:endParaRPr lang="pt-BR" sz="4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CF73F1-C5E1-4B95-B690-9A24B85E0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Sumário</a:t>
            </a:r>
          </a:p>
          <a:p>
            <a:r>
              <a:rPr lang="pt-BR" sz="2800" dirty="0"/>
              <a:t>Introdução</a:t>
            </a:r>
          </a:p>
          <a:p>
            <a:r>
              <a:rPr lang="pt-BR" sz="2800" dirty="0"/>
              <a:t>Metodologia</a:t>
            </a:r>
          </a:p>
          <a:p>
            <a:r>
              <a:rPr lang="pt-BR" sz="2800" dirty="0"/>
              <a:t>Resultados</a:t>
            </a:r>
          </a:p>
          <a:p>
            <a:r>
              <a:rPr lang="pt-BR" sz="28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543152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58926-07C8-47DB-8D65-4152105C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/>
              <a:t>Criação do modelo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61D87F-BF25-468F-9942-FD29B37C125B}"/>
              </a:ext>
            </a:extLst>
          </p:cNvPr>
          <p:cNvSpPr txBox="1"/>
          <p:nvPr/>
        </p:nvSpPr>
        <p:spPr>
          <a:xfrm>
            <a:off x="4667250" y="704850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Definindo valor de K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2057FA-529F-4C88-857B-3D60FFBE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102" y="1074182"/>
            <a:ext cx="3421234" cy="49577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5C7B17C-A42C-4D6F-9C09-DD70C99B0F66}"/>
              </a:ext>
            </a:extLst>
          </p:cNvPr>
          <p:cNvSpPr txBox="1"/>
          <p:nvPr/>
        </p:nvSpPr>
        <p:spPr>
          <a:xfrm>
            <a:off x="7953374" y="1548003"/>
            <a:ext cx="351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valor de k foi escolhido para ser 5 e o grupo 1 será considerado um outlier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83DA96-7F03-4CCE-B711-F43DB9A1D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040" y="4264207"/>
            <a:ext cx="3291394" cy="176773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271329F-3A71-4919-A992-9B28ADF5D421}"/>
              </a:ext>
            </a:extLst>
          </p:cNvPr>
          <p:cNvSpPr txBox="1"/>
          <p:nvPr/>
        </p:nvSpPr>
        <p:spPr>
          <a:xfrm>
            <a:off x="8065040" y="3617876"/>
            <a:ext cx="340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Dataframe</a:t>
            </a:r>
            <a:r>
              <a:rPr lang="pt-BR" dirty="0"/>
              <a:t> com uma coluna identificando os clusters</a:t>
            </a:r>
          </a:p>
        </p:txBody>
      </p:sp>
    </p:spTree>
    <p:extLst>
      <p:ext uri="{BB962C8B-B14F-4D97-AF65-F5344CB8AC3E}">
        <p14:creationId xmlns:p14="http://schemas.microsoft.com/office/powerpoint/2010/main" val="161078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AAFA4-09C3-4122-8FAA-9EC00E47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605CFE-87FF-47B3-9436-0FF4096C4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4" y="1742170"/>
            <a:ext cx="3101394" cy="365026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2D428D5-CF25-411A-9469-F128146C86F5}"/>
              </a:ext>
            </a:extLst>
          </p:cNvPr>
          <p:cNvSpPr txBox="1"/>
          <p:nvPr/>
        </p:nvSpPr>
        <p:spPr>
          <a:xfrm>
            <a:off x="4776820" y="1265509"/>
            <a:ext cx="1110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Cluster 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D2AF13-2BA0-4C50-8410-EDE20009E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504" y="1742170"/>
            <a:ext cx="3009776" cy="365026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124C57C-5D48-40FE-BB64-E32485993E53}"/>
              </a:ext>
            </a:extLst>
          </p:cNvPr>
          <p:cNvSpPr txBox="1"/>
          <p:nvPr/>
        </p:nvSpPr>
        <p:spPr>
          <a:xfrm>
            <a:off x="8817091" y="1265509"/>
            <a:ext cx="1110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3705220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25483-239A-4E21-A036-BFFFC93B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6DD359-4719-469B-B56F-94191E8E8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Temos 2 clusters que mostraram ter uma boa vida noturna e hotéis nas proximidades, foram eles:</a:t>
            </a:r>
          </a:p>
          <a:p>
            <a:r>
              <a:rPr lang="pt-BR" dirty="0"/>
              <a:t>Cluster 1: Anchieta, Cidade Jardim, Floresta, Funcionários</a:t>
            </a:r>
          </a:p>
          <a:p>
            <a:r>
              <a:rPr lang="pt-BR" dirty="0"/>
              <a:t>Cluster 2: Buritis, Castelo, Cidade Nova, Ouro Preto, Santa Efigênia, Santa Tereza, Santo Antônio, Savassi</a:t>
            </a:r>
          </a:p>
          <a:p>
            <a:r>
              <a:rPr lang="pt-BR" dirty="0"/>
              <a:t>Como o </a:t>
            </a:r>
            <a:r>
              <a:rPr lang="pt-BR" b="1" dirty="0"/>
              <a:t>Cluster 1</a:t>
            </a:r>
            <a:r>
              <a:rPr lang="pt-BR" dirty="0"/>
              <a:t> tem uma média muito alta e é composto por bairros bem próximos, </a:t>
            </a:r>
            <a:r>
              <a:rPr lang="pt-BR" b="1" dirty="0"/>
              <a:t>foi decidido que naquela região seria o melhor local para se abrir um cassino em Belo Horizonte</a:t>
            </a:r>
            <a:r>
              <a:rPr lang="pt-BR" dirty="0"/>
              <a:t>. Além disso, o Cluster 2 possui alguns bairros que estão próximos do Cluster 1, assim como o Centro (nosso outlier, mas que possui um número bem altos de estabelecimentos perto), o que ainda contribuiria no elevado movimento do local/região.</a:t>
            </a:r>
          </a:p>
        </p:txBody>
      </p:sp>
    </p:spTree>
    <p:extLst>
      <p:ext uri="{BB962C8B-B14F-4D97-AF65-F5344CB8AC3E}">
        <p14:creationId xmlns:p14="http://schemas.microsoft.com/office/powerpoint/2010/main" val="1216638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ADD3D-34F7-4176-A6B8-BAFCE2CA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80831" cy="460118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58E122-970B-409C-AD91-CBA62897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C7CC8AA-787A-4F66-9679-07910DDC7056}"/>
              </a:ext>
            </a:extLst>
          </p:cNvPr>
          <p:cNvSpPr/>
          <p:nvPr/>
        </p:nvSpPr>
        <p:spPr>
          <a:xfrm>
            <a:off x="0" y="766762"/>
            <a:ext cx="12192000" cy="53244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AC3F16-AC76-4B01-95D0-149BA1D80A98}"/>
              </a:ext>
            </a:extLst>
          </p:cNvPr>
          <p:cNvSpPr txBox="1"/>
          <p:nvPr/>
        </p:nvSpPr>
        <p:spPr>
          <a:xfrm>
            <a:off x="0" y="263959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09412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D08EB-961D-48CB-9819-3EC123D8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/>
              <a:t>Sumário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35B1DB-E611-4906-A788-5B4667B6F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668" y="1790954"/>
            <a:ext cx="7763932" cy="3276092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pt-BR" sz="2400" dirty="0"/>
              <a:t>Sumário de metodologias:</a:t>
            </a:r>
          </a:p>
          <a:p>
            <a:r>
              <a:rPr lang="pt-BR" sz="2000" dirty="0"/>
              <a:t>Coleta de dados via Foursquare API</a:t>
            </a:r>
          </a:p>
          <a:p>
            <a:r>
              <a:rPr lang="pt-BR" dirty="0"/>
              <a:t>Tratamento</a:t>
            </a:r>
            <a:r>
              <a:rPr lang="pt-BR" sz="2000" dirty="0"/>
              <a:t> e transformaç</a:t>
            </a:r>
            <a:r>
              <a:rPr lang="pt-BR" dirty="0"/>
              <a:t>ão</a:t>
            </a:r>
            <a:r>
              <a:rPr lang="pt-BR" sz="2000" dirty="0"/>
              <a:t> dos dados</a:t>
            </a:r>
          </a:p>
          <a:p>
            <a:r>
              <a:rPr lang="pt-BR" dirty="0"/>
              <a:t>Visualização dos dados com gráfico e mapas</a:t>
            </a:r>
          </a:p>
          <a:p>
            <a:r>
              <a:rPr lang="pt-BR" sz="2000" dirty="0" err="1"/>
              <a:t>Clusterização</a:t>
            </a:r>
            <a:r>
              <a:rPr lang="pt-BR" sz="2000" dirty="0"/>
              <a:t> usando K-</a:t>
            </a:r>
            <a:r>
              <a:rPr lang="pt-BR" sz="2000" dirty="0" err="1"/>
              <a:t>Means</a:t>
            </a:r>
            <a:endParaRPr lang="pt-BR" dirty="0"/>
          </a:p>
          <a:p>
            <a:pPr marL="0" indent="0">
              <a:buNone/>
            </a:pPr>
            <a:r>
              <a:rPr lang="pt-BR" sz="2400" dirty="0"/>
              <a:t>    Sumário dos resultados:</a:t>
            </a:r>
          </a:p>
          <a:p>
            <a:r>
              <a:rPr lang="pt-BR" sz="2000" dirty="0"/>
              <a:t>Resultados da análise exploratória</a:t>
            </a:r>
          </a:p>
          <a:p>
            <a:r>
              <a:rPr lang="pt-BR" dirty="0"/>
              <a:t>Resultados da </a:t>
            </a:r>
            <a:r>
              <a:rPr lang="pt-BR" dirty="0" err="1"/>
              <a:t>clusterização</a:t>
            </a:r>
            <a:endParaRPr lang="pt-BR" sz="2000" dirty="0"/>
          </a:p>
        </p:txBody>
      </p:sp>
      <p:pic>
        <p:nvPicPr>
          <p:cNvPr id="2050" name="Picture 2" descr="ícone Sumário Executivo Isolado No Fundo Branco Ilustração do Vetor -  Ilustração de isolado, logotipo: 133860553">
            <a:extLst>
              <a:ext uri="{FF2B5EF4-FFF2-40B4-BE49-F238E27FC236}">
                <a16:creationId xmlns:a16="http://schemas.microsoft.com/office/drawing/2014/main" id="{D440B2F9-67F7-4CDA-838B-499950214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9"/>
          <a:stretch/>
        </p:blipFill>
        <p:spPr bwMode="auto">
          <a:xfrm>
            <a:off x="8372475" y="3589437"/>
            <a:ext cx="2622138" cy="25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8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E33F3-DC65-4872-93DF-7E5F630F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291456-1464-43F4-8A2B-7A37FFBF9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560732" cy="2996692"/>
          </a:xfrm>
        </p:spPr>
        <p:txBody>
          <a:bodyPr/>
          <a:lstStyle/>
          <a:p>
            <a:r>
              <a:rPr lang="pt-BR" sz="2600" dirty="0"/>
              <a:t>Contexto e motivações:</a:t>
            </a:r>
          </a:p>
          <a:p>
            <a:pPr lvl="1"/>
            <a:r>
              <a:rPr lang="pt-BR" sz="2000" dirty="0"/>
              <a:t>Na primeira quinzena de abril de 2022, foi aprovado um projeto de lei (PL 442/91) que propõe a </a:t>
            </a:r>
            <a:r>
              <a:rPr lang="pt-BR" sz="2000" dirty="0" err="1"/>
              <a:t>legalizção</a:t>
            </a:r>
            <a:r>
              <a:rPr lang="pt-BR" sz="2000" dirty="0"/>
              <a:t> de cassinos e jogos de azar no Brasil. Eu, como estudante de Data Science, analisarei alguns bairros que sei que são movimentados e atrativos, na cidade de Belo horizonte, e vou agrupá-los com uma técnica de </a:t>
            </a:r>
            <a:r>
              <a:rPr lang="pt-BR" sz="2000" dirty="0" err="1"/>
              <a:t>clusterização</a:t>
            </a:r>
            <a:r>
              <a:rPr lang="pt-BR" sz="2000" dirty="0"/>
              <a:t> para saber qual região da cidade seria interessante abrir um cassino. O agrupamento será feito com base no número de bares, restaurantes, boates e hotéis nas proximidades dos bairros.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3CDA3EE-F935-4769-AA5A-D669DAAB728B}"/>
              </a:ext>
            </a:extLst>
          </p:cNvPr>
          <p:cNvSpPr txBox="1">
            <a:spLocks/>
          </p:cNvSpPr>
          <p:nvPr/>
        </p:nvSpPr>
        <p:spPr>
          <a:xfrm>
            <a:off x="4008968" y="3518408"/>
            <a:ext cx="7560732" cy="2996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dirty="0"/>
              <a:t>Problemas</a:t>
            </a:r>
          </a:p>
          <a:p>
            <a:pPr lvl="1"/>
            <a:r>
              <a:rPr lang="pt-BR" sz="2000" dirty="0"/>
              <a:t>Identificar quais são os bairros que possuem mais hotéis e vida noturna ativa (boates, bares e restaurantes)</a:t>
            </a:r>
          </a:p>
          <a:p>
            <a:pPr lvl="1"/>
            <a:r>
              <a:rPr lang="pt-BR" sz="2000" dirty="0"/>
              <a:t>Verificar se esses bairros também são geograficamente próximos</a:t>
            </a:r>
          </a:p>
          <a:p>
            <a:pPr lvl="1"/>
            <a:r>
              <a:rPr lang="pt-BR" sz="2000" dirty="0"/>
              <a:t>Plotar gráficos mostrando os lugares encontrados e os clusters criados</a:t>
            </a:r>
          </a:p>
        </p:txBody>
      </p:sp>
    </p:spTree>
    <p:extLst>
      <p:ext uri="{BB962C8B-B14F-4D97-AF65-F5344CB8AC3E}">
        <p14:creationId xmlns:p14="http://schemas.microsoft.com/office/powerpoint/2010/main" val="383168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0F27C-77EE-462D-8832-DBE32675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200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4DC250-29A6-43AB-81C5-564B7BA7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200" y="864108"/>
            <a:ext cx="8039100" cy="512064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pt-BR" u="sng" dirty="0"/>
              <a:t>Coleta de dados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Foursquare API</a:t>
            </a:r>
          </a:p>
          <a:p>
            <a:pPr marL="0" indent="0">
              <a:buNone/>
            </a:pPr>
            <a:r>
              <a:rPr lang="pt-BR" u="sng" dirty="0"/>
              <a:t>Transformação de dados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Colunas criadas a partir de dicionário com categorias dos lugares próximos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Exclusão de lugares repetidos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Generalização de todas as categorias em apenas quatro (bares, restaurantes, boates e hotéis)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Criação de variáveis </a:t>
            </a:r>
            <a:r>
              <a:rPr lang="pt-BR" sz="1800" dirty="0" err="1"/>
              <a:t>dummy</a:t>
            </a:r>
            <a:r>
              <a:rPr lang="pt-BR" sz="1800" dirty="0"/>
              <a:t> a partir das 3 colunas de categorias, para contagem de lugares por bairro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u="sng" dirty="0" err="1"/>
              <a:t>Plot</a:t>
            </a:r>
            <a:r>
              <a:rPr lang="pt-BR" u="sng" dirty="0"/>
              <a:t> de gráficos para visualização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Mapa de BH com lugares encontrados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Gráfico ‘</a:t>
            </a:r>
            <a:r>
              <a:rPr lang="pt-BR" sz="1800" dirty="0" err="1"/>
              <a:t>Stacked</a:t>
            </a:r>
            <a:r>
              <a:rPr lang="pt-BR" sz="1800" dirty="0"/>
              <a:t> Bar’ para mostrar quantidade de lugares encontrados por bairro</a:t>
            </a:r>
          </a:p>
          <a:p>
            <a:pPr marL="0" indent="0">
              <a:buNone/>
            </a:pPr>
            <a:r>
              <a:rPr lang="pt-BR" u="sng" dirty="0"/>
              <a:t>Criação do modelo de </a:t>
            </a:r>
            <a:r>
              <a:rPr lang="pt-BR" u="sng" dirty="0" err="1"/>
              <a:t>clusterização</a:t>
            </a:r>
            <a:r>
              <a:rPr lang="pt-BR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Método do cotovelo e silhueta para decidir número de K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Criação de modelo K </a:t>
            </a:r>
            <a:r>
              <a:rPr lang="pt-BR" sz="1800" dirty="0" err="1"/>
              <a:t>Means</a:t>
            </a:r>
            <a:r>
              <a:rPr lang="pt-BR" sz="1800" dirty="0"/>
              <a:t> com k=5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9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38A6E-E1AA-49F0-9C02-DFA35EEC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/>
              <a:t>Coleta de dados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55A86C2-4B44-46E1-ADE5-5B612775D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775348"/>
              </p:ext>
            </p:extLst>
          </p:nvPr>
        </p:nvGraphicFramePr>
        <p:xfrm>
          <a:off x="3767138" y="3098801"/>
          <a:ext cx="7315200" cy="2895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5,507 Api Icon Stock Vector Illustration and Royalty Free Api Icon Clipart">
            <a:extLst>
              <a:ext uri="{FF2B5EF4-FFF2-40B4-BE49-F238E27FC236}">
                <a16:creationId xmlns:a16="http://schemas.microsoft.com/office/drawing/2014/main" id="{4B22FFDB-7392-4887-BC7E-1E9A81051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214503"/>
            <a:ext cx="32099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36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5F627-954C-48C1-AD1D-2201BB28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/>
              <a:t>Foursquare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68FC1-36BC-4321-B596-56E270533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068" y="749441"/>
            <a:ext cx="7315200" cy="1155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Como a API do Foursquare só consegue buscar locais próximos a partir de uma dada coordenada (</a:t>
            </a:r>
            <a:r>
              <a:rPr lang="pt-BR" dirty="0" err="1"/>
              <a:t>lat</a:t>
            </a:r>
            <a:r>
              <a:rPr lang="pt-BR" dirty="0"/>
              <a:t>/</a:t>
            </a:r>
            <a:r>
              <a:rPr lang="pt-BR" dirty="0" err="1"/>
              <a:t>long</a:t>
            </a:r>
            <a:r>
              <a:rPr lang="pt-BR" dirty="0"/>
              <a:t>), foi necessário criar um </a:t>
            </a:r>
            <a:r>
              <a:rPr lang="pt-BR" i="1" dirty="0" err="1"/>
              <a:t>dataframe</a:t>
            </a:r>
            <a:r>
              <a:rPr lang="pt-BR" i="1" dirty="0"/>
              <a:t> ‘dados’</a:t>
            </a:r>
            <a:r>
              <a:rPr lang="pt-BR" dirty="0"/>
              <a:t> que possui os bairros escolhidos e suas coordenadas retiradas manualmente no Google Maps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EE91DA-1AF6-4078-9026-FED6A9026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030" y="2428976"/>
            <a:ext cx="6844608" cy="32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6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5F627-954C-48C1-AD1D-2201BB28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/>
              <a:t>Foursquare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68FC1-36BC-4321-B596-56E270533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067" y="279541"/>
            <a:ext cx="7315200" cy="1155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Foi criada então uma função que passaria por todo o </a:t>
            </a:r>
            <a:r>
              <a:rPr lang="pt-BR" i="1" dirty="0" err="1"/>
              <a:t>dataframe</a:t>
            </a:r>
            <a:r>
              <a:rPr lang="pt-BR" dirty="0"/>
              <a:t> criado e retornaria os locais próximos. A função foi então aplicada ao </a:t>
            </a:r>
            <a:r>
              <a:rPr lang="pt-BR" i="1" dirty="0" err="1"/>
              <a:t>dataframe</a:t>
            </a:r>
            <a:r>
              <a:rPr lang="pt-BR" i="1" dirty="0"/>
              <a:t> ‘</a:t>
            </a:r>
            <a:r>
              <a:rPr lang="pt-BR" dirty="0"/>
              <a:t>dados’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B37BE0-E598-4811-8305-3D621F7C4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979" y="1434733"/>
            <a:ext cx="6937375" cy="45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8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A6128-2EB0-45AC-A6EC-8B907756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Tratamento e transformação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448792-DCB8-4EA0-9F11-34015D1CB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Os dados .</a:t>
            </a:r>
            <a:r>
              <a:rPr lang="pt-BR" dirty="0" err="1"/>
              <a:t>json</a:t>
            </a:r>
            <a:r>
              <a:rPr lang="pt-BR" dirty="0"/>
              <a:t> recebidos retornavam as categorias dos lugares em um formato de dicionário, em que cada lugar pode ter até 3 categorias diferentes</a:t>
            </a:r>
          </a:p>
          <a:p>
            <a:r>
              <a:rPr lang="pt-BR" dirty="0"/>
              <a:t>Foi criada uma coluna para categorias que cada registro recebia uma lista com todas as categorias que fazia parte e, a partir dessa listas, foram criadas 3 colunas para as 3 categorias. Lugares que não possuíam 3 categorias associadas recebem um </a:t>
            </a:r>
            <a:r>
              <a:rPr lang="pt-BR" dirty="0" err="1"/>
              <a:t>NaN</a:t>
            </a:r>
            <a:r>
              <a:rPr lang="pt-BR" dirty="0"/>
              <a:t> nas colunas 2 e/ou 3</a:t>
            </a:r>
          </a:p>
          <a:p>
            <a:r>
              <a:rPr lang="pt-BR" dirty="0"/>
              <a:t>Os lugares podem aparecer mais de uma vez devido a proximidade dos bairros e, como o fator geográfico já vais ser levado em consideração no final, vamos excluir os duplicados.</a:t>
            </a:r>
          </a:p>
          <a:p>
            <a:r>
              <a:rPr lang="pt-BR" dirty="0"/>
              <a:t>Das categorias que a API retornou, agrupamos todas em 4 grupos e transformamos seus valores para: bar, hotel, restaurante ou boate</a:t>
            </a:r>
          </a:p>
          <a:p>
            <a:r>
              <a:rPr lang="pt-BR" dirty="0"/>
              <a:t>A partir das 3 colunas criadas para as categorias, foi feito manualmente a transformação para variáveis </a:t>
            </a:r>
            <a:r>
              <a:rPr lang="pt-BR" dirty="0" err="1"/>
              <a:t>dummy</a:t>
            </a:r>
            <a:r>
              <a:rPr lang="pt-BR" dirty="0"/>
              <a:t> e sem repetir categorias dentro do mesmo lugar</a:t>
            </a:r>
          </a:p>
        </p:txBody>
      </p:sp>
    </p:spTree>
    <p:extLst>
      <p:ext uri="{BB962C8B-B14F-4D97-AF65-F5344CB8AC3E}">
        <p14:creationId xmlns:p14="http://schemas.microsoft.com/office/powerpoint/2010/main" val="769418393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231</TotalTime>
  <Words>970</Words>
  <Application>Microsoft Office PowerPoint</Application>
  <PresentationFormat>Widescreen</PresentationFormat>
  <Paragraphs>96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Corbel</vt:lpstr>
      <vt:lpstr>Elephant</vt:lpstr>
      <vt:lpstr>Wingdings 2</vt:lpstr>
      <vt:lpstr>Quadro</vt:lpstr>
      <vt:lpstr>Projeto Foursquare</vt:lpstr>
      <vt:lpstr>Oultline</vt:lpstr>
      <vt:lpstr>Sumário </vt:lpstr>
      <vt:lpstr>Introdução</vt:lpstr>
      <vt:lpstr>Metodologia</vt:lpstr>
      <vt:lpstr>Coleta de dados</vt:lpstr>
      <vt:lpstr>Foursquare API</vt:lpstr>
      <vt:lpstr>Foursquare API</vt:lpstr>
      <vt:lpstr>Tratamento e transformação</vt:lpstr>
      <vt:lpstr>Visualização dos dados</vt:lpstr>
      <vt:lpstr>Clusterização com K Means</vt:lpstr>
      <vt:lpstr>Resultados</vt:lpstr>
      <vt:lpstr>Análise Exploratória  e transformação de Dados</vt:lpstr>
      <vt:lpstr>Análise Exploratória  e transformação de Dados</vt:lpstr>
      <vt:lpstr>Análise Exploratória  e transformação de Dados</vt:lpstr>
      <vt:lpstr>Análise Exploratória  e transformação de Dados</vt:lpstr>
      <vt:lpstr>Visualização dos dados</vt:lpstr>
      <vt:lpstr>Visualização dos dados</vt:lpstr>
      <vt:lpstr>Criação do modelo</vt:lpstr>
      <vt:lpstr>Criação do modelo</vt:lpstr>
      <vt:lpstr>Resultados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Foursquare</dc:title>
  <dc:creator>Lucas Parreiras</dc:creator>
  <cp:lastModifiedBy>Lucas Parreiras</cp:lastModifiedBy>
  <cp:revision>1</cp:revision>
  <dcterms:created xsi:type="dcterms:W3CDTF">2022-05-02T19:20:55Z</dcterms:created>
  <dcterms:modified xsi:type="dcterms:W3CDTF">2022-05-02T23:12:06Z</dcterms:modified>
</cp:coreProperties>
</file>