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7315200" cy="9601200"/>
  <p:embeddedFontLst>
    <p:embeddedFont>
      <p:font typeface="Noto Sans Symbol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Symbol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NotoSansSymbol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custGeom>
            <a:rect b="b" l="l" r="r" t="t"/>
            <a:pathLst>
              <a:path extrusionOk="0" h="26672" w="20322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6667"/>
                </a:lnTo>
                <a:cubicBezTo>
                  <a:pt x="0" y="26669"/>
                  <a:pt x="1" y="26671"/>
                  <a:pt x="3" y="26671"/>
                </a:cubicBezTo>
                <a:lnTo>
                  <a:pt x="20317" y="26671"/>
                </a:lnTo>
                <a:cubicBezTo>
                  <a:pt x="20319" y="26671"/>
                  <a:pt x="20321" y="26669"/>
                  <a:pt x="20321" y="26667"/>
                </a:cubicBezTo>
                <a:lnTo>
                  <a:pt x="20321" y="3"/>
                </a:lnTo>
                <a:cubicBezTo>
                  <a:pt x="20321" y="1"/>
                  <a:pt x="20319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custGeom>
            <a:rect b="b" l="l" r="r" t="t"/>
            <a:pathLst>
              <a:path extrusionOk="0" h="26672" w="20322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6667"/>
                </a:lnTo>
                <a:cubicBezTo>
                  <a:pt x="0" y="26669"/>
                  <a:pt x="1" y="26671"/>
                  <a:pt x="3" y="26671"/>
                </a:cubicBezTo>
                <a:lnTo>
                  <a:pt x="20317" y="26671"/>
                </a:lnTo>
                <a:cubicBezTo>
                  <a:pt x="20319" y="26671"/>
                  <a:pt x="20321" y="26669"/>
                  <a:pt x="20321" y="26667"/>
                </a:cubicBezTo>
                <a:lnTo>
                  <a:pt x="20321" y="3"/>
                </a:lnTo>
                <a:cubicBezTo>
                  <a:pt x="20321" y="1"/>
                  <a:pt x="20319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custGeom>
            <a:rect b="b" l="l" r="r" t="t"/>
            <a:pathLst>
              <a:path extrusionOk="0" h="26672" w="20322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6667"/>
                </a:lnTo>
                <a:cubicBezTo>
                  <a:pt x="0" y="26669"/>
                  <a:pt x="1" y="26671"/>
                  <a:pt x="3" y="26671"/>
                </a:cubicBezTo>
                <a:lnTo>
                  <a:pt x="20317" y="26671"/>
                </a:lnTo>
                <a:cubicBezTo>
                  <a:pt x="20319" y="26671"/>
                  <a:pt x="20321" y="26669"/>
                  <a:pt x="20321" y="26667"/>
                </a:cubicBezTo>
                <a:lnTo>
                  <a:pt x="20321" y="3"/>
                </a:lnTo>
                <a:cubicBezTo>
                  <a:pt x="20321" y="1"/>
                  <a:pt x="20319" y="0"/>
                  <a:pt x="2031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3170160" cy="47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/>
          <p:nvPr/>
        </p:nvSpPr>
        <p:spPr>
          <a:xfrm>
            <a:off x="4145040" y="0"/>
            <a:ext cx="3170160" cy="47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/>
          <p:nvPr/>
        </p:nvSpPr>
        <p:spPr>
          <a:xfrm>
            <a:off x="0" y="9121680"/>
            <a:ext cx="3170160" cy="47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4144680" y="9121320"/>
            <a:ext cx="3165480" cy="474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pt-B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/>
        </p:nvSpPr>
        <p:spPr>
          <a:xfrm>
            <a:off x="4145040" y="9121680"/>
            <a:ext cx="3170160" cy="47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257480" y="720720"/>
            <a:ext cx="4800600" cy="3600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/>
          <p:nvPr/>
        </p:nvSpPr>
        <p:spPr>
          <a:xfrm>
            <a:off x="974880" y="4560840"/>
            <a:ext cx="5365440" cy="431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74520" y="4560840"/>
            <a:ext cx="5360760" cy="43149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257120" y="720720"/>
            <a:ext cx="4795560" cy="3595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6840" y="27252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6840" y="1604880"/>
            <a:ext cx="82263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6840" y="27252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6840" y="1604880"/>
            <a:ext cx="82263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6840" y="27252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56840" y="1604880"/>
            <a:ext cx="82263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emersonsoares/SampleDataGenerator/blob/master/SampleDataGenerator/Resources/nomes.tx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703440" y="298944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200" u="none" cap="none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Hashing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1" lang="pt-BR" sz="3200" u="none" cap="none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Sérgio Canuto</a:t>
            </a:r>
            <a:endParaRPr b="0" i="1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762120" y="22860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Funções Hashing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380880" y="1297080"/>
            <a:ext cx="8382240" cy="522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M o tamanho da tabela: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8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de hashing mapeia as chaves de entrada em inteiros dentro do intervalo [1..M]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Formalmente: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12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de hashing h(k</a:t>
            </a:r>
            <a:r>
              <a:rPr b="1" baseline="-2500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1" lang="pt-BR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[1,M] recebe uma chave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{k</a:t>
            </a:r>
            <a:r>
              <a:rPr b="1" baseline="-2500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,..,k</a:t>
            </a:r>
            <a:r>
              <a:rPr b="1" baseline="-2500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 retorna um número i, que é o índice do subconjunto m</a:t>
            </a:r>
            <a:r>
              <a:rPr b="1" baseline="-2500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[1,M] onde o elemento que possui essa chave vai ser manipulado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719" lvl="0" marL="228600" marR="0" rtl="0" algn="l">
              <a:lnSpc>
                <a:spcPct val="80000"/>
              </a:lnSpc>
              <a:spcBef>
                <a:spcPts val="2248"/>
              </a:spcBef>
              <a:spcAft>
                <a:spcPts val="0"/>
              </a:spcAft>
              <a:buNone/>
            </a:pPr>
            <a:r>
              <a:t/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719" lvl="0" marL="228600" marR="0" rtl="0" algn="l">
              <a:lnSpc>
                <a:spcPct val="80000"/>
              </a:lnSpc>
              <a:spcBef>
                <a:spcPts val="3498"/>
              </a:spcBef>
              <a:spcAft>
                <a:spcPts val="0"/>
              </a:spcAft>
              <a:buNone/>
            </a:pPr>
            <a:r>
              <a:t/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685440" y="2433600"/>
            <a:ext cx="307080" cy="2869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1982880" y="2289240"/>
            <a:ext cx="433800" cy="4120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920880" y="2630520"/>
            <a:ext cx="1152360" cy="934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0" name="Google Shape;210;p26"/>
          <p:cNvSpPr/>
          <p:nvPr/>
        </p:nvSpPr>
        <p:spPr>
          <a:xfrm>
            <a:off x="6589440" y="2606760"/>
            <a:ext cx="307080" cy="2869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3420720" y="2679840"/>
            <a:ext cx="307080" cy="2869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885080" y="2319480"/>
            <a:ext cx="433800" cy="4120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 flipH="1" rot="10800000">
            <a:off x="920880" y="2770200"/>
            <a:ext cx="1152360" cy="441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920880" y="2917800"/>
            <a:ext cx="1081080" cy="865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5" name="Google Shape;215;p26"/>
          <p:cNvCxnSpPr/>
          <p:nvPr/>
        </p:nvCxnSpPr>
        <p:spPr>
          <a:xfrm flipH="1" rot="10800000">
            <a:off x="920880" y="3273480"/>
            <a:ext cx="1152360" cy="154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6" name="Google Shape;216;p26"/>
          <p:cNvCxnSpPr/>
          <p:nvPr/>
        </p:nvCxnSpPr>
        <p:spPr>
          <a:xfrm>
            <a:off x="920880" y="3782880"/>
            <a:ext cx="1152360" cy="1150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849240" y="3998880"/>
            <a:ext cx="122400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920880" y="4357800"/>
            <a:ext cx="1081080" cy="288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9" name="Google Shape;219;p26"/>
          <p:cNvSpPr/>
          <p:nvPr/>
        </p:nvSpPr>
        <p:spPr>
          <a:xfrm>
            <a:off x="4732200" y="2190600"/>
            <a:ext cx="433800" cy="4120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>
            <a:off x="3635280" y="2894040"/>
            <a:ext cx="1150920" cy="649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3635280" y="3182760"/>
            <a:ext cx="1150920" cy="4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3635280" y="3470400"/>
            <a:ext cx="1150920" cy="144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3" name="Google Shape;223;p26"/>
          <p:cNvCxnSpPr/>
          <p:nvPr/>
        </p:nvCxnSpPr>
        <p:spPr>
          <a:xfrm flipH="1" rot="10800000">
            <a:off x="3635280" y="3609720"/>
            <a:ext cx="1150920" cy="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4" name="Google Shape;224;p26"/>
          <p:cNvCxnSpPr/>
          <p:nvPr/>
        </p:nvCxnSpPr>
        <p:spPr>
          <a:xfrm flipH="1" rot="10800000">
            <a:off x="3635280" y="3609720"/>
            <a:ext cx="1150920" cy="3697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 flipH="1" rot="10800000">
            <a:off x="3635280" y="3609720"/>
            <a:ext cx="1150920" cy="65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 flipH="1" rot="10800000">
            <a:off x="3635280" y="3681360"/>
            <a:ext cx="1150920" cy="87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6804000" y="2822400"/>
            <a:ext cx="1152720" cy="505080"/>
          </a:xfrm>
          <a:prstGeom prst="straightConnector1">
            <a:avLst/>
          </a:prstGeom>
          <a:noFill/>
          <a:ln cap="flat" cmpd="sng" w="9525">
            <a:solidFill>
              <a:srgbClr val="FB133F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8" name="Google Shape;228;p26"/>
          <p:cNvCxnSpPr/>
          <p:nvPr/>
        </p:nvCxnSpPr>
        <p:spPr>
          <a:xfrm flipH="1" rot="10800000">
            <a:off x="6804000" y="3322440"/>
            <a:ext cx="1079640" cy="368280"/>
          </a:xfrm>
          <a:prstGeom prst="straightConnector1">
            <a:avLst/>
          </a:prstGeom>
          <a:noFill/>
          <a:ln cap="flat" cmpd="sng" w="9525">
            <a:solidFill>
              <a:srgbClr val="FB133F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29" name="Google Shape;229;p26"/>
          <p:cNvCxnSpPr/>
          <p:nvPr/>
        </p:nvCxnSpPr>
        <p:spPr>
          <a:xfrm flipH="1" rot="10800000">
            <a:off x="6804000" y="2746080"/>
            <a:ext cx="1152720" cy="3682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6804000" y="3327480"/>
            <a:ext cx="1152720" cy="5745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6804000" y="3902040"/>
            <a:ext cx="1152720" cy="792360"/>
          </a:xfrm>
          <a:prstGeom prst="straightConnector1">
            <a:avLst/>
          </a:prstGeom>
          <a:noFill/>
          <a:ln cap="flat" cmpd="sng" w="9525">
            <a:solidFill>
              <a:srgbClr val="FB133F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2" name="Google Shape;232;p26"/>
          <p:cNvCxnSpPr/>
          <p:nvPr/>
        </p:nvCxnSpPr>
        <p:spPr>
          <a:xfrm>
            <a:off x="6804000" y="4551480"/>
            <a:ext cx="1079640" cy="142920"/>
          </a:xfrm>
          <a:prstGeom prst="straightConnector1">
            <a:avLst/>
          </a:prstGeom>
          <a:noFill/>
          <a:ln cap="flat" cmpd="sng" w="9525">
            <a:solidFill>
              <a:srgbClr val="FB133F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6804000" y="4191120"/>
            <a:ext cx="1152720" cy="1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4" name="Google Shape;234;p26"/>
          <p:cNvSpPr/>
          <p:nvPr/>
        </p:nvSpPr>
        <p:spPr>
          <a:xfrm>
            <a:off x="687240" y="1690560"/>
            <a:ext cx="1764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(uniforme)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3833653" y="1690550"/>
            <a:ext cx="81027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ruim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6788147" y="1617850"/>
            <a:ext cx="1373922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aceitável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762120" y="22860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Funções Hashing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762120" y="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Funções Hashing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533520" y="990720"/>
            <a:ext cx="8229600" cy="4724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várias funções Hashing, dentre as quais: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Resto da Divisão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 do Quadrado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da Dobra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da Multiplicação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 Universal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79" lvl="1" marL="512639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685800" y="15228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Resto da Divisão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85800" y="1389240"/>
            <a:ext cx="8077320" cy="5029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mais simples e mais utilizada 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002A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tipo de função, a chave é interpretada como um valor numérico que é dividido por um valor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endereço de um elemento na tabela é dado simplesmente pelo resto da divisão da sua chave por M (</a:t>
            </a:r>
            <a:r>
              <a:rPr b="0" i="1" lang="pt-BR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pt-BR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1" lang="pt-BR" sz="24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(x) =  x mod M</a:t>
            </a: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onde M é o tamanho da tabela e x é um inteiro correspondendo à chave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0 &lt;= F(x) &lt;= M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685800" y="380880"/>
            <a:ext cx="7772400" cy="762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Resto da Divisão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685800" y="838080"/>
            <a:ext cx="777240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71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719" lvl="0" marL="228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t/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M=1001 e a seqüência de chaves: 1030, 839, 10054 e 2030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  Endereço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1030                  29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10054                53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839                  839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2030                  28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382680" y="45576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Resto da Divisão – Desvantagens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88800" y="1560600"/>
            <a:ext cx="8043840" cy="4395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extremamente dependente do valor de M escolhido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5000"/>
              </a:lnSpc>
              <a:spcBef>
                <a:spcPts val="349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deve ser um número primo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762120" y="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Colisões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533520" y="1600200"/>
            <a:ext cx="8229600" cy="4724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qual for a função, na prática existem </a:t>
            </a:r>
            <a:r>
              <a:rPr b="1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sinônimos</a:t>
            </a: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chaves distintas que resultam em um mesmo valor de hashing.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5000"/>
              </a:lnSpc>
              <a:spcBef>
                <a:spcPts val="349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duas ou mais chaves sinônimas são mapeadas para a mesma posição da tabela, diz-se que ocorre uma </a:t>
            </a:r>
            <a:r>
              <a:rPr b="1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colisão</a:t>
            </a: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79" lvl="1" marL="512639" marR="0" rtl="0" algn="l">
              <a:lnSpc>
                <a:spcPct val="105000"/>
              </a:lnSpc>
              <a:spcBef>
                <a:spcPts val="3498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838080" y="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Colisões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228600" y="1295280"/>
            <a:ext cx="8686800" cy="5334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a possibilidade de </a:t>
            </a:r>
            <a:r>
              <a:rPr b="1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colisões</a:t>
            </a: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devem ser resolvidas;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Tais colisões devem ser corrigidas de alguma forma; 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ideal seria uma função HASH tal que, dada uma chave 1 &lt;= I &lt;= 26, a probabilidade da função me retornar a chave x seja PROB(F</a:t>
            </a:r>
            <a:r>
              <a:rPr b="0" baseline="-2500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(x)= I) = 1/26, ou seja, não tenha colisões, mas tal função é difícil, se não impossível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3218040" y="3168720"/>
            <a:ext cx="2685960" cy="363600"/>
          </a:xfrm>
          <a:prstGeom prst="rect">
            <a:avLst/>
          </a:prstGeom>
          <a:solidFill>
            <a:srgbClr val="DDDDDD"/>
          </a:solidFill>
          <a:ln cap="flat" cmpd="sng" w="19075">
            <a:solidFill>
              <a:srgbClr val="FF33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422280" y="3649680"/>
            <a:ext cx="2452680" cy="91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cap="flat" cmpd="sng" w="9525">
            <a:solidFill>
              <a:srgbClr val="FF33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de h(k) é o mesmo para 1030 e 2031:</a:t>
            </a:r>
            <a:r>
              <a:rPr b="1" i="1" lang="pt-BR" sz="1800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800" u="sng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colisão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685800" y="380880"/>
            <a:ext cx="7772400" cy="762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Resto da Divisão - Colisão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685800" y="1447920"/>
            <a:ext cx="777240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dado, M=1001 e a seqüência de chaves: 1030, 839, 10054 e 2031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t/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  Endereço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1030                  29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10054                44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839                  839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920" lvl="0" marL="228600" marR="0" rtl="0" algn="ctr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rPr b="0" i="1" lang="pt-BR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2031                  29</a:t>
            </a: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382680" y="45576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Tratamento de Colisões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88800" y="1560600"/>
            <a:ext cx="8043840" cy="4395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 dos algoritmos de Tratamento de Colisões são: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105000"/>
              </a:lnSpc>
              <a:spcBef>
                <a:spcPts val="324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Hashing Encadeado (Endereçamento Fechado)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399" marR="0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Endereçamento Aberto</a:t>
            </a:r>
            <a:endParaRPr i="1" sz="24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chemeClr val="dk2"/>
                </a:solidFill>
              </a:rPr>
              <a:t>Sondagem Linear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chemeClr val="dk2"/>
                </a:solidFill>
              </a:rPr>
              <a:t>Sondagem Quadrática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chemeClr val="dk2"/>
                </a:solidFill>
              </a:rPr>
              <a:t>Hashing duplo</a:t>
            </a:r>
            <a:endParaRPr sz="2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685800" y="304920"/>
            <a:ext cx="7772400" cy="113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u="none" cap="none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 b="0" i="1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33520" y="1366920"/>
            <a:ext cx="8076960" cy="2364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Procurar, inserir e apagar registros  rapidamente baseados nas suas chaves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Estruturas de busca sequencial/binária levam tempo até encontrar o elemento desejado.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Arrays e listas			Ex: Árvores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1295280" y="4343400"/>
            <a:ext cx="38124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676520" y="434340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057400" y="434340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438280" y="4343400"/>
            <a:ext cx="38124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819520" y="434340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200400" y="434340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581280" y="4343400"/>
            <a:ext cx="381240" cy="38088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962520" y="434340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7"/>
          <p:cNvCxnSpPr>
            <a:stCxn id="80" idx="2"/>
            <a:endCxn id="81" idx="2"/>
          </p:cNvCxnSpPr>
          <p:nvPr/>
        </p:nvCxnSpPr>
        <p:spPr>
          <a:xfrm flipH="1" rot="-5400000">
            <a:off x="1676100" y="453408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89" name="Google Shape;89;p17"/>
          <p:cNvCxnSpPr>
            <a:stCxn id="81" idx="0"/>
            <a:endCxn id="82" idx="0"/>
          </p:cNvCxnSpPr>
          <p:nvPr/>
        </p:nvCxnSpPr>
        <p:spPr>
          <a:xfrm flipH="1" rot="-5400000">
            <a:off x="2057160" y="415320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0" name="Google Shape;90;p17"/>
          <p:cNvCxnSpPr>
            <a:stCxn id="82" idx="2"/>
            <a:endCxn id="83" idx="2"/>
          </p:cNvCxnSpPr>
          <p:nvPr/>
        </p:nvCxnSpPr>
        <p:spPr>
          <a:xfrm flipH="1" rot="-5400000">
            <a:off x="2438040" y="453408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1" name="Google Shape;91;p17"/>
          <p:cNvCxnSpPr>
            <a:stCxn id="83" idx="0"/>
            <a:endCxn id="84" idx="0"/>
          </p:cNvCxnSpPr>
          <p:nvPr/>
        </p:nvCxnSpPr>
        <p:spPr>
          <a:xfrm flipH="1" rot="-5400000">
            <a:off x="2819100" y="415320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2" name="Google Shape;92;p17"/>
          <p:cNvCxnSpPr>
            <a:stCxn id="84" idx="2"/>
            <a:endCxn id="85" idx="2"/>
          </p:cNvCxnSpPr>
          <p:nvPr/>
        </p:nvCxnSpPr>
        <p:spPr>
          <a:xfrm flipH="1" rot="-5400000">
            <a:off x="3200160" y="453408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3" name="Google Shape;93;p17"/>
          <p:cNvCxnSpPr>
            <a:stCxn id="85" idx="0"/>
            <a:endCxn id="86" idx="0"/>
          </p:cNvCxnSpPr>
          <p:nvPr/>
        </p:nvCxnSpPr>
        <p:spPr>
          <a:xfrm flipH="1" rot="-5400000">
            <a:off x="3581040" y="4153200"/>
            <a:ext cx="600" cy="38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1295280" y="5562720"/>
            <a:ext cx="38124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905120" y="556272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514600" y="5562720"/>
            <a:ext cx="38088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124080" y="5562720"/>
            <a:ext cx="381240" cy="38088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733920" y="5562720"/>
            <a:ext cx="380880" cy="38088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7"/>
          <p:cNvCxnSpPr>
            <a:stCxn id="94" idx="2"/>
            <a:endCxn id="95" idx="2"/>
          </p:cNvCxnSpPr>
          <p:nvPr/>
        </p:nvCxnSpPr>
        <p:spPr>
          <a:xfrm flipH="1" rot="-5400000">
            <a:off x="1790400" y="5639100"/>
            <a:ext cx="6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0" name="Google Shape;100;p17"/>
          <p:cNvCxnSpPr>
            <a:stCxn id="95" idx="0"/>
            <a:endCxn id="96" idx="0"/>
          </p:cNvCxnSpPr>
          <p:nvPr/>
        </p:nvCxnSpPr>
        <p:spPr>
          <a:xfrm flipH="1" rot="-5400000">
            <a:off x="2400060" y="5258220"/>
            <a:ext cx="6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1" name="Google Shape;101;p17"/>
          <p:cNvCxnSpPr>
            <a:stCxn id="96" idx="2"/>
            <a:endCxn id="97" idx="2"/>
          </p:cNvCxnSpPr>
          <p:nvPr/>
        </p:nvCxnSpPr>
        <p:spPr>
          <a:xfrm flipH="1" rot="-5400000">
            <a:off x="3009540" y="5639100"/>
            <a:ext cx="6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2" name="Google Shape;102;p17"/>
          <p:cNvCxnSpPr>
            <a:stCxn id="97" idx="0"/>
            <a:endCxn id="98" idx="0"/>
          </p:cNvCxnSpPr>
          <p:nvPr/>
        </p:nvCxnSpPr>
        <p:spPr>
          <a:xfrm flipH="1" rot="-5400000">
            <a:off x="3619200" y="5258220"/>
            <a:ext cx="600" cy="60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3" name="Google Shape;103;p17"/>
          <p:cNvCxnSpPr>
            <a:stCxn id="94" idx="3"/>
            <a:endCxn id="95" idx="1"/>
          </p:cNvCxnSpPr>
          <p:nvPr/>
        </p:nvCxnSpPr>
        <p:spPr>
          <a:xfrm>
            <a:off x="1676520" y="575316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4" name="Google Shape;104;p17"/>
          <p:cNvCxnSpPr>
            <a:stCxn id="95" idx="3"/>
            <a:endCxn id="96" idx="1"/>
          </p:cNvCxnSpPr>
          <p:nvPr/>
        </p:nvCxnSpPr>
        <p:spPr>
          <a:xfrm>
            <a:off x="2286000" y="575316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5" name="Google Shape;105;p17"/>
          <p:cNvCxnSpPr>
            <a:stCxn id="96" idx="3"/>
            <a:endCxn id="97" idx="1"/>
          </p:cNvCxnSpPr>
          <p:nvPr/>
        </p:nvCxnSpPr>
        <p:spPr>
          <a:xfrm>
            <a:off x="2895480" y="575316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06" name="Google Shape;106;p17"/>
          <p:cNvSpPr/>
          <p:nvPr/>
        </p:nvSpPr>
        <p:spPr>
          <a:xfrm>
            <a:off x="6934320" y="3962520"/>
            <a:ext cx="457200" cy="457200"/>
          </a:xfrm>
          <a:prstGeom prst="ellipse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324480" y="4648320"/>
            <a:ext cx="457200" cy="457200"/>
          </a:xfrm>
          <a:prstGeom prst="ellipse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934320" y="5334120"/>
            <a:ext cx="457200" cy="457200"/>
          </a:xfrm>
          <a:prstGeom prst="ellipse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24480" y="6019920"/>
            <a:ext cx="457200" cy="4572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715000" y="5334120"/>
            <a:ext cx="457200" cy="457200"/>
          </a:xfrm>
          <a:prstGeom prst="ellipse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620120" y="4648320"/>
            <a:ext cx="457200" cy="457200"/>
          </a:xfrm>
          <a:prstGeom prst="ellipse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7"/>
          <p:cNvCxnSpPr>
            <a:stCxn id="106" idx="3"/>
            <a:endCxn id="107" idx="7"/>
          </p:cNvCxnSpPr>
          <p:nvPr/>
        </p:nvCxnSpPr>
        <p:spPr>
          <a:xfrm flipH="1">
            <a:off x="6714775" y="4352765"/>
            <a:ext cx="286500" cy="3624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3" name="Google Shape;113;p17"/>
          <p:cNvCxnSpPr>
            <a:stCxn id="106" idx="5"/>
            <a:endCxn id="111" idx="1"/>
          </p:cNvCxnSpPr>
          <p:nvPr/>
        </p:nvCxnSpPr>
        <p:spPr>
          <a:xfrm>
            <a:off x="7324565" y="4352765"/>
            <a:ext cx="362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4" name="Google Shape;114;p17"/>
          <p:cNvCxnSpPr>
            <a:stCxn id="107" idx="3"/>
            <a:endCxn id="110" idx="7"/>
          </p:cNvCxnSpPr>
          <p:nvPr/>
        </p:nvCxnSpPr>
        <p:spPr>
          <a:xfrm flipH="1">
            <a:off x="6105235" y="5038565"/>
            <a:ext cx="2862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5" name="Google Shape;115;p17"/>
          <p:cNvCxnSpPr>
            <a:stCxn id="107" idx="5"/>
            <a:endCxn id="108" idx="1"/>
          </p:cNvCxnSpPr>
          <p:nvPr/>
        </p:nvCxnSpPr>
        <p:spPr>
          <a:xfrm>
            <a:off x="6714725" y="5038565"/>
            <a:ext cx="286500" cy="3624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6" name="Google Shape;116;p17"/>
          <p:cNvCxnSpPr>
            <a:stCxn id="108" idx="3"/>
            <a:endCxn id="109" idx="7"/>
          </p:cNvCxnSpPr>
          <p:nvPr/>
        </p:nvCxnSpPr>
        <p:spPr>
          <a:xfrm flipH="1">
            <a:off x="6714775" y="5724365"/>
            <a:ext cx="286500" cy="3624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7" name="Google Shape;117;p17"/>
          <p:cNvCxnSpPr>
            <a:stCxn id="97" idx="3"/>
            <a:endCxn id="98" idx="1"/>
          </p:cNvCxnSpPr>
          <p:nvPr/>
        </p:nvCxnSpPr>
        <p:spPr>
          <a:xfrm>
            <a:off x="3505320" y="575316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/>
          <p:nvPr/>
        </p:nvSpPr>
        <p:spPr>
          <a:xfrm>
            <a:off x="382680" y="45576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Endereçamento Fechado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388800" y="1260360"/>
            <a:ext cx="8043840" cy="4395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chamado de Overflow Progressivo Encadeado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49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Algoritmo: usar uma lista encadeada para cada endereço da tabela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49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Vantagem: só sinônimos são acessados em uma busca. Processo simples.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Desvantagens: 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040" lvl="2" marL="966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necessário um campo extra para os ponteiros de ligação.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040" lvl="2" marL="966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especial das chaves: as que estão com endereço base e as que estão encadeadas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719" lvl="0" marL="2286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None/>
            </a:pPr>
            <a:r>
              <a:t/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/>
        </p:nvSpPr>
        <p:spPr>
          <a:xfrm>
            <a:off x="382680" y="460440"/>
            <a:ext cx="7743600" cy="966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Endereçamento Fechado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533520" y="1676520"/>
            <a:ext cx="8076960" cy="137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endereçamento fechado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posição de inserção não muda. Todos devem ser inseridos na mesma posição, através de uma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 ligada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cada uma.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396252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39625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962520" y="44956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3962520" y="49528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3962520" y="5410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1066680" y="3505320"/>
            <a:ext cx="1676520" cy="53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mod 5 = 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36"/>
          <p:cNvGrpSpPr/>
          <p:nvPr/>
        </p:nvGrpSpPr>
        <p:grpSpPr>
          <a:xfrm>
            <a:off x="4419720" y="3505320"/>
            <a:ext cx="1214280" cy="604800"/>
            <a:chOff x="4419720" y="3505320"/>
            <a:chExt cx="1214280" cy="604800"/>
          </a:xfrm>
        </p:grpSpPr>
        <p:sp>
          <p:nvSpPr>
            <p:cNvPr id="307" name="Google Shape;307;p36"/>
            <p:cNvSpPr/>
            <p:nvPr/>
          </p:nvSpPr>
          <p:spPr>
            <a:xfrm>
              <a:off x="5029200" y="3505320"/>
              <a:ext cx="604800" cy="604800"/>
            </a:xfrm>
            <a:prstGeom prst="rect">
              <a:avLst/>
            </a:prstGeom>
            <a:solidFill>
              <a:srgbClr val="0072EA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 b="0" i="1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p36"/>
            <p:cNvCxnSpPr>
              <a:stCxn id="300" idx="3"/>
              <a:endCxn id="307" idx="1"/>
            </p:cNvCxnSpPr>
            <p:nvPr/>
          </p:nvCxnSpPr>
          <p:spPr>
            <a:xfrm flipH="1" rot="10800000">
              <a:off x="4419720" y="3807780"/>
              <a:ext cx="609600" cy="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sp>
        <p:nvSpPr>
          <p:cNvPr id="309" name="Google Shape;309;p36"/>
          <p:cNvSpPr/>
          <p:nvPr/>
        </p:nvSpPr>
        <p:spPr>
          <a:xfrm>
            <a:off x="1066680" y="4191120"/>
            <a:ext cx="1676520" cy="53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mod 5 = 3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6"/>
          <p:cNvGrpSpPr/>
          <p:nvPr/>
        </p:nvGrpSpPr>
        <p:grpSpPr>
          <a:xfrm>
            <a:off x="4419720" y="4876920"/>
            <a:ext cx="1214280" cy="604800"/>
            <a:chOff x="4419720" y="4876920"/>
            <a:chExt cx="1214280" cy="604800"/>
          </a:xfrm>
        </p:grpSpPr>
        <p:sp>
          <p:nvSpPr>
            <p:cNvPr id="311" name="Google Shape;311;p36"/>
            <p:cNvSpPr/>
            <p:nvPr/>
          </p:nvSpPr>
          <p:spPr>
            <a:xfrm>
              <a:off x="5029200" y="4876920"/>
              <a:ext cx="604800" cy="604800"/>
            </a:xfrm>
            <a:prstGeom prst="rect">
              <a:avLst/>
            </a:prstGeom>
            <a:solidFill>
              <a:srgbClr val="0072EA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 b="0" i="1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36"/>
            <p:cNvCxnSpPr>
              <a:stCxn id="303" idx="3"/>
              <a:endCxn id="311" idx="1"/>
            </p:cNvCxnSpPr>
            <p:nvPr/>
          </p:nvCxnSpPr>
          <p:spPr>
            <a:xfrm flipH="1" rot="10800000">
              <a:off x="4419720" y="5179380"/>
              <a:ext cx="609600" cy="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sp>
        <p:nvSpPr>
          <p:cNvPr id="313" name="Google Shape;313;p36"/>
          <p:cNvSpPr/>
          <p:nvPr/>
        </p:nvSpPr>
        <p:spPr>
          <a:xfrm>
            <a:off x="1066680" y="4876920"/>
            <a:ext cx="1981440" cy="83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mod 5 = 0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colisão com 20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6"/>
          <p:cNvGrpSpPr/>
          <p:nvPr/>
        </p:nvGrpSpPr>
        <p:grpSpPr>
          <a:xfrm>
            <a:off x="5634000" y="3505320"/>
            <a:ext cx="1143000" cy="604800"/>
            <a:chOff x="5634000" y="3505320"/>
            <a:chExt cx="1143000" cy="604800"/>
          </a:xfrm>
        </p:grpSpPr>
        <p:sp>
          <p:nvSpPr>
            <p:cNvPr id="315" name="Google Shape;315;p36"/>
            <p:cNvSpPr/>
            <p:nvPr/>
          </p:nvSpPr>
          <p:spPr>
            <a:xfrm>
              <a:off x="6172200" y="3505320"/>
              <a:ext cx="604800" cy="604800"/>
            </a:xfrm>
            <a:prstGeom prst="rect">
              <a:avLst/>
            </a:prstGeom>
            <a:solidFill>
              <a:srgbClr val="0072EA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 b="0" i="1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36"/>
            <p:cNvCxnSpPr>
              <a:stCxn id="307" idx="3"/>
              <a:endCxn id="315" idx="1"/>
            </p:cNvCxnSpPr>
            <p:nvPr/>
          </p:nvCxnSpPr>
          <p:spPr>
            <a:xfrm>
              <a:off x="5634000" y="3807720"/>
              <a:ext cx="538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685800" y="0"/>
            <a:ext cx="7772400" cy="113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Endereçamento Fechado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152280" y="1066680"/>
            <a:ext cx="8839440" cy="287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busca é feita do mesmo modo: calcula-se o valor da função hash para a chave, e a busca é feita na lista correspondente.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 tamanho das listas variar muito, a busca pode se tornar ineficiente, pois a busca nas listas se torna seqüencial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762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62120" y="44956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762120" y="49528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762120" y="5410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1905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7"/>
          <p:cNvCxnSpPr>
            <a:stCxn id="323" idx="3"/>
            <a:endCxn id="327" idx="1"/>
          </p:cNvCxnSpPr>
          <p:nvPr/>
        </p:nvCxnSpPr>
        <p:spPr>
          <a:xfrm>
            <a:off x="1219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29" name="Google Shape;329;p37"/>
          <p:cNvSpPr/>
          <p:nvPr/>
        </p:nvSpPr>
        <p:spPr>
          <a:xfrm>
            <a:off x="3048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7"/>
          <p:cNvCxnSpPr>
            <a:stCxn id="327" idx="3"/>
            <a:endCxn id="329" idx="1"/>
          </p:cNvCxnSpPr>
          <p:nvPr/>
        </p:nvCxnSpPr>
        <p:spPr>
          <a:xfrm>
            <a:off x="2362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1" name="Google Shape;331;p37"/>
          <p:cNvSpPr/>
          <p:nvPr/>
        </p:nvSpPr>
        <p:spPr>
          <a:xfrm>
            <a:off x="4191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7"/>
          <p:cNvCxnSpPr>
            <a:stCxn id="329" idx="3"/>
            <a:endCxn id="331" idx="1"/>
          </p:cNvCxnSpPr>
          <p:nvPr/>
        </p:nvCxnSpPr>
        <p:spPr>
          <a:xfrm>
            <a:off x="3505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3" name="Google Shape;333;p37"/>
          <p:cNvSpPr/>
          <p:nvPr/>
        </p:nvSpPr>
        <p:spPr>
          <a:xfrm>
            <a:off x="5334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7"/>
          <p:cNvCxnSpPr>
            <a:stCxn id="331" idx="3"/>
            <a:endCxn id="333" idx="1"/>
          </p:cNvCxnSpPr>
          <p:nvPr/>
        </p:nvCxnSpPr>
        <p:spPr>
          <a:xfrm>
            <a:off x="4648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5" name="Google Shape;335;p37"/>
          <p:cNvSpPr/>
          <p:nvPr/>
        </p:nvSpPr>
        <p:spPr>
          <a:xfrm>
            <a:off x="6477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7"/>
          <p:cNvCxnSpPr>
            <a:stCxn id="333" idx="3"/>
            <a:endCxn id="335" idx="1"/>
          </p:cNvCxnSpPr>
          <p:nvPr/>
        </p:nvCxnSpPr>
        <p:spPr>
          <a:xfrm>
            <a:off x="5791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7" name="Google Shape;337;p37"/>
          <p:cNvSpPr/>
          <p:nvPr/>
        </p:nvSpPr>
        <p:spPr>
          <a:xfrm>
            <a:off x="1905120" y="5410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37"/>
          <p:cNvCxnSpPr>
            <a:stCxn id="326" idx="3"/>
            <a:endCxn id="337" idx="1"/>
          </p:cNvCxnSpPr>
          <p:nvPr/>
        </p:nvCxnSpPr>
        <p:spPr>
          <a:xfrm>
            <a:off x="1219320" y="56386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39" name="Google Shape;339;p37"/>
          <p:cNvSpPr/>
          <p:nvPr/>
        </p:nvSpPr>
        <p:spPr>
          <a:xfrm>
            <a:off x="3048120" y="5410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37"/>
          <p:cNvCxnSpPr>
            <a:stCxn id="337" idx="3"/>
            <a:endCxn id="339" idx="1"/>
          </p:cNvCxnSpPr>
          <p:nvPr/>
        </p:nvCxnSpPr>
        <p:spPr>
          <a:xfrm>
            <a:off x="2362320" y="56386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41" name="Google Shape;341;p37"/>
          <p:cNvSpPr/>
          <p:nvPr/>
        </p:nvSpPr>
        <p:spPr>
          <a:xfrm>
            <a:off x="7620120" y="40384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37"/>
          <p:cNvCxnSpPr>
            <a:stCxn id="335" idx="3"/>
            <a:endCxn id="341" idx="1"/>
          </p:cNvCxnSpPr>
          <p:nvPr/>
        </p:nvCxnSpPr>
        <p:spPr>
          <a:xfrm>
            <a:off x="6934320" y="4267080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/>
          <p:nvPr/>
        </p:nvSpPr>
        <p:spPr>
          <a:xfrm>
            <a:off x="382680" y="460440"/>
            <a:ext cx="7743600" cy="966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Endereçamento Fechado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533520" y="1676520"/>
            <a:ext cx="8076960" cy="947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obrigação da função HASH distribuir as chaves entre as posições de maneira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uniforme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198108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38"/>
          <p:cNvCxnSpPr>
            <a:endCxn id="349" idx="0"/>
          </p:cNvCxnSpPr>
          <p:nvPr/>
        </p:nvCxnSpPr>
        <p:spPr>
          <a:xfrm>
            <a:off x="2209380" y="3352380"/>
            <a:ext cx="300" cy="22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51" name="Google Shape;351;p38"/>
          <p:cNvSpPr/>
          <p:nvPr/>
        </p:nvSpPr>
        <p:spPr>
          <a:xfrm>
            <a:off x="1828800" y="2895480"/>
            <a:ext cx="76212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2590920" y="2895480"/>
            <a:ext cx="76176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3276720" y="2895480"/>
            <a:ext cx="76176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3962520" y="2895480"/>
            <a:ext cx="76176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4724280" y="2895480"/>
            <a:ext cx="76212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5410080" y="2895480"/>
            <a:ext cx="76212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6172200" y="2895480"/>
            <a:ext cx="76212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274320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38"/>
          <p:cNvCxnSpPr>
            <a:stCxn id="352" idx="2"/>
            <a:endCxn id="358" idx="0"/>
          </p:cNvCxnSpPr>
          <p:nvPr/>
        </p:nvCxnSpPr>
        <p:spPr>
          <a:xfrm>
            <a:off x="2971800" y="335268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60" name="Google Shape;360;p38"/>
          <p:cNvSpPr/>
          <p:nvPr/>
        </p:nvSpPr>
        <p:spPr>
          <a:xfrm>
            <a:off x="411480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38"/>
          <p:cNvCxnSpPr>
            <a:stCxn id="354" idx="2"/>
            <a:endCxn id="360" idx="0"/>
          </p:cNvCxnSpPr>
          <p:nvPr/>
        </p:nvCxnSpPr>
        <p:spPr>
          <a:xfrm>
            <a:off x="4343400" y="335268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62" name="Google Shape;362;p38"/>
          <p:cNvSpPr/>
          <p:nvPr/>
        </p:nvSpPr>
        <p:spPr>
          <a:xfrm>
            <a:off x="4114800" y="4267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8"/>
          <p:cNvCxnSpPr>
            <a:stCxn id="360" idx="2"/>
            <a:endCxn id="362" idx="0"/>
          </p:cNvCxnSpPr>
          <p:nvPr/>
        </p:nvCxnSpPr>
        <p:spPr>
          <a:xfrm>
            <a:off x="4343400" y="403848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64" name="Google Shape;364;p38"/>
          <p:cNvSpPr/>
          <p:nvPr/>
        </p:nvSpPr>
        <p:spPr>
          <a:xfrm>
            <a:off x="487692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38"/>
          <p:cNvCxnSpPr>
            <a:endCxn id="364" idx="0"/>
          </p:cNvCxnSpPr>
          <p:nvPr/>
        </p:nvCxnSpPr>
        <p:spPr>
          <a:xfrm>
            <a:off x="5105220" y="3352080"/>
            <a:ext cx="300" cy="22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66" name="Google Shape;366;p38"/>
          <p:cNvSpPr/>
          <p:nvPr/>
        </p:nvSpPr>
        <p:spPr>
          <a:xfrm>
            <a:off x="4876920" y="4267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8"/>
          <p:cNvCxnSpPr>
            <a:stCxn id="364" idx="2"/>
            <a:endCxn id="366" idx="0"/>
          </p:cNvCxnSpPr>
          <p:nvPr/>
        </p:nvCxnSpPr>
        <p:spPr>
          <a:xfrm>
            <a:off x="5105520" y="403848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68" name="Google Shape;368;p38"/>
          <p:cNvSpPr/>
          <p:nvPr/>
        </p:nvSpPr>
        <p:spPr>
          <a:xfrm>
            <a:off x="6324480" y="35812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8"/>
          <p:cNvCxnSpPr>
            <a:stCxn id="357" idx="2"/>
            <a:endCxn id="368" idx="0"/>
          </p:cNvCxnSpPr>
          <p:nvPr/>
        </p:nvCxnSpPr>
        <p:spPr>
          <a:xfrm flipH="1">
            <a:off x="6552960" y="3352680"/>
            <a:ext cx="30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70" name="Google Shape;370;p38"/>
          <p:cNvSpPr/>
          <p:nvPr/>
        </p:nvSpPr>
        <p:spPr>
          <a:xfrm>
            <a:off x="6324480" y="4267080"/>
            <a:ext cx="457200" cy="45720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1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38"/>
          <p:cNvCxnSpPr>
            <a:stCxn id="368" idx="2"/>
            <a:endCxn id="370" idx="0"/>
          </p:cNvCxnSpPr>
          <p:nvPr/>
        </p:nvCxnSpPr>
        <p:spPr>
          <a:xfrm>
            <a:off x="6553080" y="403848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/>
          <p:nvPr/>
        </p:nvSpPr>
        <p:spPr>
          <a:xfrm>
            <a:off x="685800" y="228600"/>
            <a:ext cx="7772400" cy="113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Quando não usar Hashing?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533520" y="1676520"/>
            <a:ext cx="8076960" cy="4377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Muitas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colisões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diminuem muito o tempo de acesso e modificação de uma tabela hash. Para isso é necessário escolher bem: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 função hash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 algoritmo de tratamento de colisões</a:t>
            </a:r>
            <a:br>
              <a:rPr lang="pt-BR" sz="1800"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 tamanho da tabela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não for possível definir parâmetros eficientes, pode ser melhor utilizar árvores balanceadas (como AVL), em vez de tabelas hash.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/>
        </p:nvSpPr>
        <p:spPr>
          <a:xfrm>
            <a:off x="382680" y="455760"/>
            <a:ext cx="7743600" cy="97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388800" y="1560600"/>
            <a:ext cx="804384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 fontScale="77500"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Considere um conjunto S de valores  representado por uma tabela de </a:t>
            </a:r>
            <a:r>
              <a:rPr lang="pt-BR" sz="3200"/>
              <a:t>endereçamento fechado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de comprimento m. Assumindo que ser</a:t>
            </a:r>
            <a:r>
              <a:rPr lang="pt-BR" sz="3200"/>
              <a:t>ão inseridos |S| valores, d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procedimento que encontre o elemento máximo de S. Qual é o desempenho de seu proc</a:t>
            </a:r>
            <a:r>
              <a:rPr lang="pt-BR" sz="3200"/>
              <a:t>e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dimento no pior caso?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275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Demonstre (desenhe) a inserção das chaves 5, 28, 19, 15, 20, 33, 12, 17 e 10 em uma tabela hash com colisões resolvidas por encadeamento . Seja a tabela com 9 posições, e seja a função hash h(k)=k mod 9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719" lvl="0" marL="228600" marR="0" rtl="0" algn="l">
              <a:spcBef>
                <a:spcPts val="275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/>
        </p:nvSpPr>
        <p:spPr>
          <a:xfrm>
            <a:off x="382680" y="455760"/>
            <a:ext cx="7743600" cy="97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Atividade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2675" y="1164050"/>
            <a:ext cx="80439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3) Implemente uma tabela hash de endereçamento fechado para inserção de strings. Sua tabela deve conter cada nome da lista abaixo, e retornar a posição do nome na lista de nomes. 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https://github.com/emersonsoares/SampleDataGenerator/blob/master/SampleDataGenerator/Resources/nomes.txt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Utilize a função hash para strings definida abaixo (a implementação pode ser feita em qualquer linguagem):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5373"/>
            <a:ext cx="9144000" cy="264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382680" y="45576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u="none" cap="none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 b="0" i="1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09480" y="1905120"/>
            <a:ext cx="7696440" cy="1373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Suponha que você pudesse criar um array onde qualquer item pudesse ser localizado através de acesso direto.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85800" y="3657600"/>
            <a:ext cx="7467480" cy="1928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Isso seria ideal em aplicações do tipo  </a:t>
            </a:r>
            <a:r>
              <a:rPr b="0" i="1" lang="pt-BR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Dicionário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onde gostaríamos de fazer consultas aos elementos da tabela </a:t>
            </a:r>
            <a:r>
              <a:rPr b="0" i="1" lang="pt-BR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tempo constante</a:t>
            </a: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Ex: cache de memória.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382680" y="455760"/>
            <a:ext cx="7743600" cy="97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Tabela de Endereçamento Direto</a:t>
            </a:r>
            <a:endParaRPr b="0" i="0" sz="3200" u="none" cap="none" strike="noStrike">
              <a:solidFill>
                <a:srgbClr val="0072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88800" y="1560600"/>
            <a:ext cx="804384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4360"/>
            <a:ext cx="9144000" cy="437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685800" y="228600"/>
            <a:ext cx="7772400" cy="113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Motivação para Tabelas Hash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33520" y="1290600"/>
            <a:ext cx="8076960" cy="287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algumas aplicações, é necessário obter o valor com poucas comparações, logo, é preciso saber a posição em que o elemento se encontra, sem precisar varrer todas as chaves.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estrutura com tal propriedade é chamada de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</a:t>
            </a:r>
            <a:r>
              <a:rPr b="1" i="1" lang="pt-BR" sz="2800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</a:t>
            </a:r>
            <a:r>
              <a:rPr b="0" i="1" lang="pt-BR" sz="2800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286000" y="5100480"/>
            <a:ext cx="53352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819520" y="5100480"/>
            <a:ext cx="53316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352680" y="5100480"/>
            <a:ext cx="53352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3886200" y="5100480"/>
            <a:ext cx="53352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419720" y="5100480"/>
            <a:ext cx="53316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952880" y="5100480"/>
            <a:ext cx="53352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486400" y="5100480"/>
            <a:ext cx="53352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019920" y="5100480"/>
            <a:ext cx="533160" cy="533520"/>
          </a:xfrm>
          <a:prstGeom prst="rect">
            <a:avLst/>
          </a:prstGeom>
          <a:solidFill>
            <a:srgbClr val="0072EA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286000" y="4643280"/>
            <a:ext cx="5335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819520" y="4643280"/>
            <a:ext cx="5331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352680" y="4643280"/>
            <a:ext cx="5335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886200" y="4643280"/>
            <a:ext cx="5335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419720" y="4643280"/>
            <a:ext cx="5331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952880" y="4643280"/>
            <a:ext cx="5335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486400" y="4643280"/>
            <a:ext cx="5335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019920" y="4643280"/>
            <a:ext cx="5331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104840" y="5100480"/>
            <a:ext cx="68580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?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514600" y="4033800"/>
            <a:ext cx="160020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mod 8 = 4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0"/>
          <p:cNvCxnSpPr>
            <a:stCxn id="155" idx="3"/>
            <a:endCxn id="150" idx="0"/>
          </p:cNvCxnSpPr>
          <p:nvPr/>
        </p:nvCxnSpPr>
        <p:spPr>
          <a:xfrm>
            <a:off x="4114800" y="4300560"/>
            <a:ext cx="571500" cy="34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7" name="Google Shape;157;p20"/>
          <p:cNvCxnSpPr>
            <a:stCxn id="154" idx="0"/>
            <a:endCxn id="155" idx="1"/>
          </p:cNvCxnSpPr>
          <p:nvPr/>
        </p:nvCxnSpPr>
        <p:spPr>
          <a:xfrm rot="-5400000">
            <a:off x="1581240" y="4167180"/>
            <a:ext cx="799800" cy="106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8" name="Google Shape;158;p20"/>
          <p:cNvSpPr/>
          <p:nvPr/>
        </p:nvSpPr>
        <p:spPr>
          <a:xfrm>
            <a:off x="4419720" y="5100480"/>
            <a:ext cx="533160" cy="53352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620120" y="5100480"/>
            <a:ext cx="68580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?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0"/>
          <p:cNvCxnSpPr>
            <a:stCxn id="159" idx="0"/>
          </p:cNvCxnSpPr>
          <p:nvPr/>
        </p:nvCxnSpPr>
        <p:spPr>
          <a:xfrm flipH="1" rot="5400000">
            <a:off x="7315020" y="4452480"/>
            <a:ext cx="800400" cy="49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1" name="Google Shape;161;p20"/>
          <p:cNvSpPr/>
          <p:nvPr/>
        </p:nvSpPr>
        <p:spPr>
          <a:xfrm>
            <a:off x="5867280" y="4033800"/>
            <a:ext cx="160020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mod 8 = 5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0"/>
          <p:cNvCxnSpPr>
            <a:stCxn id="161" idx="1"/>
            <a:endCxn id="151" idx="0"/>
          </p:cNvCxnSpPr>
          <p:nvPr/>
        </p:nvCxnSpPr>
        <p:spPr>
          <a:xfrm flipH="1">
            <a:off x="5219580" y="4300560"/>
            <a:ext cx="647700" cy="34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3" name="Google Shape;163;p20"/>
          <p:cNvSpPr/>
          <p:nvPr/>
        </p:nvSpPr>
        <p:spPr>
          <a:xfrm>
            <a:off x="4952880" y="5100480"/>
            <a:ext cx="533520" cy="5335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095480" y="5562720"/>
            <a:ext cx="685800" cy="53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?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057400" y="5943600"/>
            <a:ext cx="1600200" cy="53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mod 8 = 3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0"/>
          <p:cNvCxnSpPr>
            <a:stCxn id="165" idx="3"/>
            <a:endCxn id="141" idx="2"/>
          </p:cNvCxnSpPr>
          <p:nvPr/>
        </p:nvCxnSpPr>
        <p:spPr>
          <a:xfrm flipH="1" rot="10800000">
            <a:off x="3657600" y="5634060"/>
            <a:ext cx="495300" cy="57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67" name="Google Shape;167;p20"/>
          <p:cNvCxnSpPr>
            <a:stCxn id="164" idx="2"/>
            <a:endCxn id="165" idx="1"/>
          </p:cNvCxnSpPr>
          <p:nvPr/>
        </p:nvCxnSpPr>
        <p:spPr>
          <a:xfrm flipH="1" rot="-5400000">
            <a:off x="1690530" y="5843730"/>
            <a:ext cx="114600" cy="6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>
            <a:off x="3886200" y="5091120"/>
            <a:ext cx="533520" cy="53352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685800" y="30492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O Tamanho de uma tabela HASH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12640" y="2895480"/>
            <a:ext cx="7974360" cy="115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  Se fosse uma tabela de nomes com 32 caracteres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por nome, teríamos  26</a:t>
            </a:r>
            <a:r>
              <a:rPr b="0" baseline="3000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(2</a:t>
            </a:r>
            <a:r>
              <a:rPr b="0" baseline="3000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0" baseline="3000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160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possíveis elementos. 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09480" y="1600200"/>
            <a:ext cx="7940880" cy="115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problema é que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–  como o </a:t>
            </a:r>
            <a:r>
              <a:rPr b="0" i="1" lang="pt-BR" sz="28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espaço de chaves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ou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seja,  o número de </a:t>
            </a:r>
            <a:r>
              <a:rPr b="0" i="1" lang="pt-BR" sz="28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possíveis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chaves, é muito grande –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array teria que ter um tamanho muito grande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46120" y="4648320"/>
            <a:ext cx="7979040" cy="1159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Haveria também o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desperdício de espaço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pois a cada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execução somente uma pequena fração das chaves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estarão de fato presentes</a:t>
            </a:r>
            <a:r>
              <a:rPr b="0" i="1" lang="pt-BR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685800" y="45720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Para que serve Hashing?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46400" y="1981080"/>
            <a:ext cx="8271720" cy="947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objetivo de hashing é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mapear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 espaço enorme de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chaves em um espaço de inteiros relativamente pequeno.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20840" y="3429000"/>
            <a:ext cx="8538480" cy="520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Isso é feito através de uma função chamada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66720" y="4343400"/>
            <a:ext cx="8031240" cy="947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inteiro gerado pela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chamado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 é usado para </a:t>
            </a:r>
            <a:r>
              <a:rPr b="0" i="1" lang="pt-BR" sz="28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a localização do item</a:t>
            </a:r>
            <a:r>
              <a:rPr b="0" i="1" lang="pt-BR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1508040"/>
            <a:ext cx="9144000" cy="48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382680" y="455760"/>
            <a:ext cx="7743600" cy="971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Tabela Hash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762120" y="228600"/>
            <a:ext cx="7772400" cy="1143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200" strike="noStrike">
                <a:solidFill>
                  <a:srgbClr val="0072EA"/>
                </a:solidFill>
                <a:latin typeface="Arial"/>
                <a:ea typeface="Arial"/>
                <a:cs typeface="Arial"/>
                <a:sym typeface="Arial"/>
              </a:rPr>
              <a:t>Funções Hashing</a:t>
            </a:r>
            <a:endParaRPr b="0" i="1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380880" y="1281240"/>
            <a:ext cx="8382240" cy="5225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pelo qual: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chaves de pesquisa são transformadas em endereços para a tabela (função de transformação);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120" lvl="1" marL="509400" marR="0" rtl="0" algn="l">
              <a:lnSpc>
                <a:spcPct val="90000"/>
              </a:lnSpc>
              <a:spcBef>
                <a:spcPts val="249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Obtém-se valor do endereço da chave na tabela HASH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996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 função deve ser fácil de se computar e fazer uma distribuição equiprovável das chaves na tabela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349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essa função dá-se o nome de Função HASHING</a:t>
            </a:r>
            <a:endParaRPr b="0" i="1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