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0A2156-0656-466A-BEAF-8AA960D46EB1}">
  <a:tblStyle styleId="{F10A2156-0656-466A-BEAF-8AA960D46E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be45ea0d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be45ea0d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a32fafa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a32fafa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a32fafa2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a32fafa2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a79dbdd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a79dbdd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a79dbdd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a79dbdd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b385530a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b385530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b385530a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b385530a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b5f0660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b5f0660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b5f06604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b5f06604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b5f066045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b5f066045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b5f066045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b5f066045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48f62b5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48f62b5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5c6d4c1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5c6d4c1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9a2dbcd2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9a2dbcd2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9a2dbcd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9a2dbcd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a32fafa2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a32fafa2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9a2dbcd2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9a2dbcd2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a32fafa2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a32fafa2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9a2dbcd2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9a2dbcd2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a32fafa2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a32fafa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a32fafa2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a32fafa2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b5f06604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b5f06604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b385530a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b385530a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4be45ea0d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4be45ea0d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b5f066045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b5f066045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48f62b5e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48f62b5e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a32fafa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a32fafa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48f62b5ef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48f62b5ef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b9545ac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b9545ac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b5f066045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b5f066045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48f62b5e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48f62b5e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hyperlink" Target="https://github.com/torvalds" TargetMode="External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atlassian.com/git/tutorials/comparing-workflows" TargetMode="External"/><Relationship Id="rId4" Type="http://schemas.openxmlformats.org/officeDocument/2006/relationships/hyperlink" Target="https://git-scm.com/book/pt-br/v2" TargetMode="External"/><Relationship Id="rId5" Type="http://schemas.openxmlformats.org/officeDocument/2006/relationships/hyperlink" Target="https://pt.wikipedia.org/wiki/Git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48500" y="1911600"/>
            <a:ext cx="52470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EFEFEF"/>
                </a:solidFill>
              </a:rPr>
              <a:t>Git &amp; GitHub</a:t>
            </a:r>
            <a:endParaRPr sz="2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EFEFEF"/>
                </a:solidFill>
              </a:rPr>
              <a:t>Versionamento de Código</a:t>
            </a:r>
            <a:endParaRPr sz="2800">
              <a:solidFill>
                <a:srgbClr val="EFEFE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000" y="3466300"/>
            <a:ext cx="2321151" cy="9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github-mark-whit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6125" y="3115413"/>
            <a:ext cx="1349475" cy="13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- Conceitos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R</a:t>
            </a:r>
            <a:r>
              <a:rPr lang="pt-BR">
                <a:solidFill>
                  <a:schemeClr val="dk1"/>
                </a:solidFill>
              </a:rPr>
              <a:t>epositório Local (windows)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3864025"/>
            <a:ext cx="57150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8100" y="2186475"/>
            <a:ext cx="1247775" cy="25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2"/>
          <p:cNvCxnSpPr/>
          <p:nvPr/>
        </p:nvCxnSpPr>
        <p:spPr>
          <a:xfrm>
            <a:off x="4572000" y="2736238"/>
            <a:ext cx="0" cy="83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- Conceitos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Repositório remoto (GitHub)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1866900"/>
            <a:ext cx="5715000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3"/>
          <p:cNvCxnSpPr/>
          <p:nvPr/>
        </p:nvCxnSpPr>
        <p:spPr>
          <a:xfrm>
            <a:off x="4572000" y="2736238"/>
            <a:ext cx="0" cy="83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9" name="Google Shape;1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7037" y="3735956"/>
            <a:ext cx="6049924" cy="86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- Commits</a:t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399075" y="2468300"/>
            <a:ext cx="572700" cy="572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4"/>
          <p:cNvCxnSpPr/>
          <p:nvPr/>
        </p:nvCxnSpPr>
        <p:spPr>
          <a:xfrm>
            <a:off x="1047975" y="2754650"/>
            <a:ext cx="831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4"/>
          <p:cNvSpPr txBox="1"/>
          <p:nvPr/>
        </p:nvSpPr>
        <p:spPr>
          <a:xfrm>
            <a:off x="142275" y="1987950"/>
            <a:ext cx="108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Commit 1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1981050" y="2468300"/>
            <a:ext cx="572700" cy="572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24"/>
          <p:cNvCxnSpPr/>
          <p:nvPr/>
        </p:nvCxnSpPr>
        <p:spPr>
          <a:xfrm>
            <a:off x="2629950" y="2754650"/>
            <a:ext cx="831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4"/>
          <p:cNvSpPr txBox="1"/>
          <p:nvPr/>
        </p:nvSpPr>
        <p:spPr>
          <a:xfrm>
            <a:off x="1724250" y="1987950"/>
            <a:ext cx="108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Commit </a:t>
            </a:r>
            <a:r>
              <a:rPr lang="pt-BR" sz="1600">
                <a:solidFill>
                  <a:schemeClr val="dk1"/>
                </a:solidFill>
              </a:rPr>
              <a:t>2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3581250" y="2468300"/>
            <a:ext cx="572700" cy="572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4"/>
          <p:cNvCxnSpPr/>
          <p:nvPr/>
        </p:nvCxnSpPr>
        <p:spPr>
          <a:xfrm>
            <a:off x="4230150" y="2754650"/>
            <a:ext cx="831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4"/>
          <p:cNvSpPr txBox="1"/>
          <p:nvPr/>
        </p:nvSpPr>
        <p:spPr>
          <a:xfrm>
            <a:off x="3324450" y="1987950"/>
            <a:ext cx="108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Commit </a:t>
            </a:r>
            <a:r>
              <a:rPr lang="pt-BR" sz="1600">
                <a:solidFill>
                  <a:schemeClr val="dk1"/>
                </a:solidFill>
              </a:rPr>
              <a:t>3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5181450" y="2468300"/>
            <a:ext cx="572700" cy="572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4"/>
          <p:cNvCxnSpPr/>
          <p:nvPr/>
        </p:nvCxnSpPr>
        <p:spPr>
          <a:xfrm>
            <a:off x="5830350" y="2754650"/>
            <a:ext cx="831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4"/>
          <p:cNvSpPr txBox="1"/>
          <p:nvPr/>
        </p:nvSpPr>
        <p:spPr>
          <a:xfrm>
            <a:off x="4879563" y="1987950"/>
            <a:ext cx="115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Commit 4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6781650" y="2468300"/>
            <a:ext cx="572700" cy="572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24"/>
          <p:cNvCxnSpPr/>
          <p:nvPr/>
        </p:nvCxnSpPr>
        <p:spPr>
          <a:xfrm>
            <a:off x="7430550" y="2754650"/>
            <a:ext cx="831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4"/>
          <p:cNvSpPr txBox="1"/>
          <p:nvPr/>
        </p:nvSpPr>
        <p:spPr>
          <a:xfrm>
            <a:off x="6524850" y="1987950"/>
            <a:ext cx="108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Commit 5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8482400" y="2468300"/>
            <a:ext cx="47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…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0" y="1476313"/>
            <a:ext cx="16192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1588" y="3282075"/>
            <a:ext cx="15716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8438" y="683025"/>
            <a:ext cx="16383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0163" y="3237225"/>
            <a:ext cx="16383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4640175" y="4627525"/>
            <a:ext cx="163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bugfix no site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3600" y="1168788"/>
            <a:ext cx="16287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51625" y="886375"/>
            <a:ext cx="16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Commit inicial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1476900" y="4339175"/>
            <a:ext cx="157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Adicionado site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3058050" y="-12275"/>
            <a:ext cx="163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Estilizando o site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6248838" y="601825"/>
            <a:ext cx="163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Esse site tá horrível, depois eu refaço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- Branches</a:t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/>
          <p:nvPr/>
        </p:nvSpPr>
        <p:spPr>
          <a:xfrm>
            <a:off x="399075" y="1934900"/>
            <a:ext cx="572700" cy="572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189" name="Google Shape;189;p25"/>
          <p:cNvCxnSpPr/>
          <p:nvPr/>
        </p:nvCxnSpPr>
        <p:spPr>
          <a:xfrm>
            <a:off x="1047975" y="2221250"/>
            <a:ext cx="831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5"/>
          <p:cNvSpPr/>
          <p:nvPr/>
        </p:nvSpPr>
        <p:spPr>
          <a:xfrm>
            <a:off x="1981050" y="1934900"/>
            <a:ext cx="572700" cy="572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cxnSp>
        <p:nvCxnSpPr>
          <p:cNvPr id="191" name="Google Shape;191;p25"/>
          <p:cNvCxnSpPr/>
          <p:nvPr/>
        </p:nvCxnSpPr>
        <p:spPr>
          <a:xfrm>
            <a:off x="2632475" y="2221400"/>
            <a:ext cx="4029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5"/>
          <p:cNvSpPr/>
          <p:nvPr/>
        </p:nvSpPr>
        <p:spPr>
          <a:xfrm>
            <a:off x="6781650" y="1934900"/>
            <a:ext cx="572700" cy="572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cxnSp>
        <p:nvCxnSpPr>
          <p:cNvPr id="193" name="Google Shape;193;p25"/>
          <p:cNvCxnSpPr/>
          <p:nvPr/>
        </p:nvCxnSpPr>
        <p:spPr>
          <a:xfrm>
            <a:off x="7430550" y="2221250"/>
            <a:ext cx="831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5"/>
          <p:cNvSpPr txBox="1"/>
          <p:nvPr/>
        </p:nvSpPr>
        <p:spPr>
          <a:xfrm>
            <a:off x="8482400" y="1934900"/>
            <a:ext cx="47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…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2443650" y="1289788"/>
            <a:ext cx="42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FF"/>
                </a:solidFill>
              </a:rPr>
              <a:t>Main</a:t>
            </a:r>
            <a:endParaRPr sz="2000">
              <a:solidFill>
                <a:srgbClr val="00FFFF"/>
              </a:solidFill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3581250" y="3687500"/>
            <a:ext cx="572700" cy="572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197" name="Google Shape;197;p25"/>
          <p:cNvCxnSpPr/>
          <p:nvPr/>
        </p:nvCxnSpPr>
        <p:spPr>
          <a:xfrm>
            <a:off x="4230150" y="3973850"/>
            <a:ext cx="831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5"/>
          <p:cNvSpPr/>
          <p:nvPr/>
        </p:nvSpPr>
        <p:spPr>
          <a:xfrm>
            <a:off x="5181450" y="3687500"/>
            <a:ext cx="572700" cy="572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cxnSp>
        <p:nvCxnSpPr>
          <p:cNvPr id="199" name="Google Shape;199;p25"/>
          <p:cNvCxnSpPr/>
          <p:nvPr/>
        </p:nvCxnSpPr>
        <p:spPr>
          <a:xfrm flipH="1" rot="10800000">
            <a:off x="5771720" y="2549430"/>
            <a:ext cx="960600" cy="113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5"/>
          <p:cNvCxnSpPr/>
          <p:nvPr/>
        </p:nvCxnSpPr>
        <p:spPr>
          <a:xfrm>
            <a:off x="2601320" y="2579170"/>
            <a:ext cx="938400" cy="104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5"/>
          <p:cNvSpPr txBox="1"/>
          <p:nvPr/>
        </p:nvSpPr>
        <p:spPr>
          <a:xfrm>
            <a:off x="2443650" y="4337788"/>
            <a:ext cx="42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00"/>
                </a:solidFill>
              </a:rPr>
              <a:t>Feature</a:t>
            </a:r>
            <a:endParaRPr sz="2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- Forks</a:t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311700" y="3667675"/>
            <a:ext cx="2789400" cy="901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</a:t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6042900" y="3667675"/>
            <a:ext cx="2789400" cy="901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Jorge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950" y="1017725"/>
            <a:ext cx="1424900" cy="14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311700" y="3089050"/>
            <a:ext cx="27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github.com/Pedro/Site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5885100" y="2811850"/>
            <a:ext cx="310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Queria que esse site fosse do meu jeito…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- Forks</a:t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311700" y="3667675"/>
            <a:ext cx="2789400" cy="901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</a:t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6042900" y="3667675"/>
            <a:ext cx="2789400" cy="901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Jorge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950" y="1017725"/>
            <a:ext cx="1424900" cy="14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311700" y="3089050"/>
            <a:ext cx="27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github.com/Pedro/Site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23" name="Google Shape;223;p27"/>
          <p:cNvCxnSpPr/>
          <p:nvPr/>
        </p:nvCxnSpPr>
        <p:spPr>
          <a:xfrm>
            <a:off x="2557350" y="1741025"/>
            <a:ext cx="4029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150" y="1017725"/>
            <a:ext cx="1424900" cy="14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6042900" y="3089050"/>
            <a:ext cx="27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github.com/Jorge/Site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- Issues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2" name="Google Shape;232;p28"/>
          <p:cNvGraphicFramePr/>
          <p:nvPr/>
        </p:nvGraphicFramePr>
        <p:xfrm>
          <a:off x="273150" y="114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{F10A2156-0656-466A-BEAF-8AA960D46EB1}</a:tableStyleId>
              </a:tblPr>
              <a:tblGrid>
                <a:gridCol w="1738700"/>
                <a:gridCol w="1738700"/>
                <a:gridCol w="1738700"/>
                <a:gridCol w="1738700"/>
                <a:gridCol w="1738700"/>
              </a:tblGrid>
              <a:tr h="45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</a:rPr>
                        <a:t>Tags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</a:rPr>
                        <a:t>Número</a:t>
                      </a:r>
                      <a:r>
                        <a:rPr b="1" lang="pt-BR" sz="1800">
                          <a:solidFill>
                            <a:schemeClr val="dk1"/>
                          </a:solidFill>
                        </a:rPr>
                        <a:t> da issue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</a:rPr>
                        <a:t>Título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</a:rPr>
                        <a:t>Pull request?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0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F0000"/>
                          </a:solidFill>
                        </a:rPr>
                        <a:t>Nova Feature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Nova página no site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B4A7D6"/>
                          </a:solidFill>
                        </a:rPr>
                        <a:t>Completo</a:t>
                      </a:r>
                      <a:endParaRPr sz="1800">
                        <a:solidFill>
                          <a:srgbClr val="B4A7D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Pull request #1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3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FFFF"/>
                          </a:solidFill>
                        </a:rPr>
                        <a:t>Documentação</a:t>
                      </a:r>
                      <a:endParaRPr sz="18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Documentação do site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B7B7B7"/>
                          </a:solidFill>
                        </a:rPr>
                        <a:t>Não planejado</a:t>
                      </a:r>
                      <a:endParaRPr sz="18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N/A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3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F0000"/>
                          </a:solidFill>
                        </a:rPr>
                        <a:t>Nova Feature</a:t>
                      </a:r>
                      <a:endParaRPr sz="18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Mais outra página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FF00"/>
                          </a:solidFill>
                        </a:rPr>
                        <a:t>Aberto</a:t>
                      </a:r>
                      <a:endParaRPr sz="1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N/A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1580100" y="4011500"/>
            <a:ext cx="2778600" cy="9885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280825" y="1300650"/>
            <a:ext cx="8520600" cy="13821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- Pull Request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/>
          <p:nvPr/>
        </p:nvSpPr>
        <p:spPr>
          <a:xfrm>
            <a:off x="399075" y="1934900"/>
            <a:ext cx="572700" cy="572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29"/>
          <p:cNvCxnSpPr/>
          <p:nvPr/>
        </p:nvCxnSpPr>
        <p:spPr>
          <a:xfrm>
            <a:off x="1047975" y="2221250"/>
            <a:ext cx="831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9"/>
          <p:cNvSpPr/>
          <p:nvPr/>
        </p:nvSpPr>
        <p:spPr>
          <a:xfrm>
            <a:off x="1981050" y="1934900"/>
            <a:ext cx="572700" cy="572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29"/>
          <p:cNvCxnSpPr/>
          <p:nvPr/>
        </p:nvCxnSpPr>
        <p:spPr>
          <a:xfrm>
            <a:off x="2632475" y="2221400"/>
            <a:ext cx="595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9"/>
          <p:cNvSpPr txBox="1"/>
          <p:nvPr/>
        </p:nvSpPr>
        <p:spPr>
          <a:xfrm>
            <a:off x="2443650" y="1289788"/>
            <a:ext cx="42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FF"/>
                </a:solidFill>
              </a:rPr>
              <a:t>Pedro/</a:t>
            </a:r>
            <a:r>
              <a:rPr lang="pt-BR" sz="2000">
                <a:solidFill>
                  <a:srgbClr val="00FFFF"/>
                </a:solidFill>
              </a:rPr>
              <a:t>Main</a:t>
            </a:r>
            <a:endParaRPr sz="2000">
              <a:solidFill>
                <a:srgbClr val="00FFFF"/>
              </a:solidFill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1904850" y="4068500"/>
            <a:ext cx="572700" cy="572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29"/>
          <p:cNvCxnSpPr/>
          <p:nvPr/>
        </p:nvCxnSpPr>
        <p:spPr>
          <a:xfrm>
            <a:off x="2553750" y="4354850"/>
            <a:ext cx="831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9"/>
          <p:cNvSpPr/>
          <p:nvPr/>
        </p:nvSpPr>
        <p:spPr>
          <a:xfrm>
            <a:off x="3428850" y="4068500"/>
            <a:ext cx="572700" cy="572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29"/>
          <p:cNvCxnSpPr/>
          <p:nvPr/>
        </p:nvCxnSpPr>
        <p:spPr>
          <a:xfrm rot="10800000">
            <a:off x="7079700" y="2889250"/>
            <a:ext cx="0" cy="155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9"/>
          <p:cNvCxnSpPr/>
          <p:nvPr/>
        </p:nvCxnSpPr>
        <p:spPr>
          <a:xfrm>
            <a:off x="2220320" y="2807770"/>
            <a:ext cx="0" cy="107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9"/>
          <p:cNvSpPr txBox="1"/>
          <p:nvPr/>
        </p:nvSpPr>
        <p:spPr>
          <a:xfrm>
            <a:off x="1580250" y="4566400"/>
            <a:ext cx="277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00"/>
                </a:solidFill>
              </a:rPr>
              <a:t>Jorge/Main</a:t>
            </a:r>
            <a:endParaRPr sz="2000">
              <a:solidFill>
                <a:srgbClr val="FFFF00"/>
              </a:solidFill>
            </a:endParaRPr>
          </a:p>
        </p:txBody>
      </p:sp>
      <p:sp>
        <p:nvSpPr>
          <p:cNvPr id="252" name="Google Shape;252;p29"/>
          <p:cNvSpPr txBox="1"/>
          <p:nvPr/>
        </p:nvSpPr>
        <p:spPr>
          <a:xfrm rot="1662">
            <a:off x="2111363" y="3073449"/>
            <a:ext cx="62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Fork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3" name="Google Shape;253;p29"/>
          <p:cNvSpPr txBox="1"/>
          <p:nvPr/>
        </p:nvSpPr>
        <p:spPr>
          <a:xfrm flipH="1" rot="-5728">
            <a:off x="5372544" y="3888379"/>
            <a:ext cx="1440302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Pull Request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4" name="Google Shape;254;p29"/>
          <p:cNvCxnSpPr/>
          <p:nvPr/>
        </p:nvCxnSpPr>
        <p:spPr>
          <a:xfrm>
            <a:off x="4367550" y="4426650"/>
            <a:ext cx="2719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>
            <a:off x="280825" y="1300650"/>
            <a:ext cx="8520600" cy="13821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1580100" y="4011500"/>
            <a:ext cx="2778600" cy="9885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- Pull Request</a:t>
            </a:r>
            <a:endParaRPr/>
          </a:p>
        </p:txBody>
      </p:sp>
      <p:pic>
        <p:nvPicPr>
          <p:cNvPr id="262" name="Google Shape;2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/>
          <p:nvPr/>
        </p:nvSpPr>
        <p:spPr>
          <a:xfrm>
            <a:off x="399075" y="1934900"/>
            <a:ext cx="572700" cy="572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30"/>
          <p:cNvCxnSpPr/>
          <p:nvPr/>
        </p:nvCxnSpPr>
        <p:spPr>
          <a:xfrm>
            <a:off x="1047975" y="2221250"/>
            <a:ext cx="831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0"/>
          <p:cNvSpPr/>
          <p:nvPr/>
        </p:nvSpPr>
        <p:spPr>
          <a:xfrm>
            <a:off x="1981050" y="1934900"/>
            <a:ext cx="572700" cy="572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30"/>
          <p:cNvCxnSpPr/>
          <p:nvPr/>
        </p:nvCxnSpPr>
        <p:spPr>
          <a:xfrm>
            <a:off x="2632475" y="2221400"/>
            <a:ext cx="1432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0"/>
          <p:cNvSpPr/>
          <p:nvPr/>
        </p:nvSpPr>
        <p:spPr>
          <a:xfrm>
            <a:off x="7086450" y="1934900"/>
            <a:ext cx="572700" cy="572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30"/>
          <p:cNvCxnSpPr/>
          <p:nvPr/>
        </p:nvCxnSpPr>
        <p:spPr>
          <a:xfrm>
            <a:off x="7735350" y="2221250"/>
            <a:ext cx="831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0"/>
          <p:cNvSpPr txBox="1"/>
          <p:nvPr/>
        </p:nvSpPr>
        <p:spPr>
          <a:xfrm>
            <a:off x="8482400" y="1934900"/>
            <a:ext cx="47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…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2443650" y="1289788"/>
            <a:ext cx="42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FF"/>
                </a:solidFill>
              </a:rPr>
              <a:t>Pedro/Main</a:t>
            </a:r>
            <a:endParaRPr sz="2000">
              <a:solidFill>
                <a:srgbClr val="00FFFF"/>
              </a:solidFill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1904850" y="4068500"/>
            <a:ext cx="572700" cy="572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30"/>
          <p:cNvCxnSpPr/>
          <p:nvPr/>
        </p:nvCxnSpPr>
        <p:spPr>
          <a:xfrm>
            <a:off x="2553750" y="4354850"/>
            <a:ext cx="831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0"/>
          <p:cNvSpPr/>
          <p:nvPr/>
        </p:nvSpPr>
        <p:spPr>
          <a:xfrm>
            <a:off x="3428850" y="4068500"/>
            <a:ext cx="572700" cy="572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30"/>
          <p:cNvCxnSpPr/>
          <p:nvPr/>
        </p:nvCxnSpPr>
        <p:spPr>
          <a:xfrm rot="10800000">
            <a:off x="7079700" y="2889250"/>
            <a:ext cx="0" cy="155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0"/>
          <p:cNvCxnSpPr/>
          <p:nvPr/>
        </p:nvCxnSpPr>
        <p:spPr>
          <a:xfrm>
            <a:off x="2220320" y="2807770"/>
            <a:ext cx="0" cy="107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0"/>
          <p:cNvSpPr txBox="1"/>
          <p:nvPr/>
        </p:nvSpPr>
        <p:spPr>
          <a:xfrm>
            <a:off x="1580250" y="4566400"/>
            <a:ext cx="277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00"/>
                </a:solidFill>
              </a:rPr>
              <a:t>Jorge/Main</a:t>
            </a:r>
            <a:endParaRPr sz="2000">
              <a:solidFill>
                <a:srgbClr val="FFFF00"/>
              </a:solidFill>
            </a:endParaRPr>
          </a:p>
        </p:txBody>
      </p:sp>
      <p:sp>
        <p:nvSpPr>
          <p:cNvPr id="277" name="Google Shape;277;p30"/>
          <p:cNvSpPr txBox="1"/>
          <p:nvPr/>
        </p:nvSpPr>
        <p:spPr>
          <a:xfrm rot="1662">
            <a:off x="2111363" y="3073449"/>
            <a:ext cx="62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Fork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8" name="Google Shape;278;p30"/>
          <p:cNvSpPr txBox="1"/>
          <p:nvPr/>
        </p:nvSpPr>
        <p:spPr>
          <a:xfrm flipH="1" rot="-5728">
            <a:off x="5372544" y="3888379"/>
            <a:ext cx="1440302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Pull Request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79" name="Google Shape;279;p30"/>
          <p:cNvCxnSpPr/>
          <p:nvPr/>
        </p:nvCxnSpPr>
        <p:spPr>
          <a:xfrm>
            <a:off x="4367550" y="4426650"/>
            <a:ext cx="2719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0" name="Google Shape;280;p30"/>
          <p:cNvGrpSpPr/>
          <p:nvPr/>
        </p:nvGrpSpPr>
        <p:grpSpPr>
          <a:xfrm>
            <a:off x="5771712" y="3073236"/>
            <a:ext cx="889939" cy="626719"/>
            <a:chOff x="2320475" y="1358463"/>
            <a:chExt cx="1066050" cy="725538"/>
          </a:xfrm>
        </p:grpSpPr>
        <p:cxnSp>
          <p:nvCxnSpPr>
            <p:cNvPr id="281" name="Google Shape;281;p30"/>
            <p:cNvCxnSpPr/>
            <p:nvPr/>
          </p:nvCxnSpPr>
          <p:spPr>
            <a:xfrm flipH="1" rot="10800000">
              <a:off x="2677025" y="1358463"/>
              <a:ext cx="709500" cy="70950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30"/>
            <p:cNvCxnSpPr/>
            <p:nvPr/>
          </p:nvCxnSpPr>
          <p:spPr>
            <a:xfrm>
              <a:off x="2320475" y="1721900"/>
              <a:ext cx="362100" cy="36210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3" name="Google Shape;283;p30"/>
          <p:cNvSpPr/>
          <p:nvPr/>
        </p:nvSpPr>
        <p:spPr>
          <a:xfrm>
            <a:off x="4163238" y="1934900"/>
            <a:ext cx="572700" cy="572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" name="Google Shape;284;p30"/>
          <p:cNvCxnSpPr/>
          <p:nvPr/>
        </p:nvCxnSpPr>
        <p:spPr>
          <a:xfrm>
            <a:off x="4834500" y="2221250"/>
            <a:ext cx="831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30"/>
          <p:cNvSpPr/>
          <p:nvPr/>
        </p:nvSpPr>
        <p:spPr>
          <a:xfrm>
            <a:off x="5709600" y="1934900"/>
            <a:ext cx="572700" cy="572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" name="Google Shape;286;p30"/>
          <p:cNvCxnSpPr/>
          <p:nvPr/>
        </p:nvCxnSpPr>
        <p:spPr>
          <a:xfrm>
            <a:off x="6379275" y="2221250"/>
            <a:ext cx="61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/>
          <p:nvPr/>
        </p:nvSpPr>
        <p:spPr>
          <a:xfrm>
            <a:off x="1580100" y="4011500"/>
            <a:ext cx="2778600" cy="9885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280825" y="1300650"/>
            <a:ext cx="8520600" cy="13821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- Pull Request</a:t>
            </a:r>
            <a:endParaRPr/>
          </a:p>
        </p:txBody>
      </p:sp>
      <p:pic>
        <p:nvPicPr>
          <p:cNvPr id="294" name="Google Shape;2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1"/>
          <p:cNvSpPr/>
          <p:nvPr/>
        </p:nvSpPr>
        <p:spPr>
          <a:xfrm>
            <a:off x="399075" y="1934900"/>
            <a:ext cx="572700" cy="572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1"/>
          <p:cNvCxnSpPr/>
          <p:nvPr/>
        </p:nvCxnSpPr>
        <p:spPr>
          <a:xfrm>
            <a:off x="1047975" y="2221250"/>
            <a:ext cx="831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1"/>
          <p:cNvSpPr/>
          <p:nvPr/>
        </p:nvSpPr>
        <p:spPr>
          <a:xfrm>
            <a:off x="1981050" y="1934900"/>
            <a:ext cx="572700" cy="572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31"/>
          <p:cNvCxnSpPr/>
          <p:nvPr/>
        </p:nvCxnSpPr>
        <p:spPr>
          <a:xfrm>
            <a:off x="2632475" y="2221400"/>
            <a:ext cx="595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1"/>
          <p:cNvSpPr txBox="1"/>
          <p:nvPr/>
        </p:nvSpPr>
        <p:spPr>
          <a:xfrm>
            <a:off x="2443650" y="1289788"/>
            <a:ext cx="42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FF"/>
                </a:solidFill>
              </a:rPr>
              <a:t>Pedro/Main</a:t>
            </a:r>
            <a:endParaRPr sz="2000">
              <a:solidFill>
                <a:srgbClr val="00FFFF"/>
              </a:solidFill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1904850" y="4068500"/>
            <a:ext cx="572700" cy="572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31"/>
          <p:cNvCxnSpPr/>
          <p:nvPr/>
        </p:nvCxnSpPr>
        <p:spPr>
          <a:xfrm>
            <a:off x="2553750" y="4354850"/>
            <a:ext cx="831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1"/>
          <p:cNvSpPr/>
          <p:nvPr/>
        </p:nvSpPr>
        <p:spPr>
          <a:xfrm>
            <a:off x="3428850" y="4068500"/>
            <a:ext cx="572700" cy="572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31"/>
          <p:cNvCxnSpPr/>
          <p:nvPr/>
        </p:nvCxnSpPr>
        <p:spPr>
          <a:xfrm rot="10800000">
            <a:off x="7079700" y="2889250"/>
            <a:ext cx="0" cy="155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1"/>
          <p:cNvCxnSpPr/>
          <p:nvPr/>
        </p:nvCxnSpPr>
        <p:spPr>
          <a:xfrm>
            <a:off x="2220320" y="2807770"/>
            <a:ext cx="0" cy="107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1"/>
          <p:cNvSpPr txBox="1"/>
          <p:nvPr/>
        </p:nvSpPr>
        <p:spPr>
          <a:xfrm>
            <a:off x="1580250" y="4566400"/>
            <a:ext cx="277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00"/>
                </a:solidFill>
              </a:rPr>
              <a:t>Jorge/Main</a:t>
            </a:r>
            <a:endParaRPr sz="2000">
              <a:solidFill>
                <a:srgbClr val="FFFF00"/>
              </a:solidFill>
            </a:endParaRPr>
          </a:p>
        </p:txBody>
      </p:sp>
      <p:sp>
        <p:nvSpPr>
          <p:cNvPr id="306" name="Google Shape;306;p31"/>
          <p:cNvSpPr txBox="1"/>
          <p:nvPr/>
        </p:nvSpPr>
        <p:spPr>
          <a:xfrm rot="1662">
            <a:off x="2111363" y="3073449"/>
            <a:ext cx="62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Fork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7" name="Google Shape;307;p31"/>
          <p:cNvSpPr txBox="1"/>
          <p:nvPr/>
        </p:nvSpPr>
        <p:spPr>
          <a:xfrm flipH="1" rot="-5728">
            <a:off x="5372544" y="3888379"/>
            <a:ext cx="1440302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Pull Request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08" name="Google Shape;308;p31"/>
          <p:cNvCxnSpPr/>
          <p:nvPr/>
        </p:nvCxnSpPr>
        <p:spPr>
          <a:xfrm>
            <a:off x="4367550" y="4426650"/>
            <a:ext cx="2719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31"/>
          <p:cNvGrpSpPr/>
          <p:nvPr/>
        </p:nvGrpSpPr>
        <p:grpSpPr>
          <a:xfrm>
            <a:off x="5906335" y="3076254"/>
            <a:ext cx="620671" cy="620671"/>
            <a:chOff x="5771650" y="1315425"/>
            <a:chExt cx="709500" cy="709500"/>
          </a:xfrm>
        </p:grpSpPr>
        <p:cxnSp>
          <p:nvCxnSpPr>
            <p:cNvPr id="310" name="Google Shape;310;p31"/>
            <p:cNvCxnSpPr/>
            <p:nvPr/>
          </p:nvCxnSpPr>
          <p:spPr>
            <a:xfrm>
              <a:off x="5771650" y="1315425"/>
              <a:ext cx="709500" cy="709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31"/>
            <p:cNvCxnSpPr/>
            <p:nvPr/>
          </p:nvCxnSpPr>
          <p:spPr>
            <a:xfrm flipH="1" rot="10800000">
              <a:off x="5771650" y="1315425"/>
              <a:ext cx="709500" cy="709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- Origem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seu desenvolvimento começou em 2005, projetado inicialmente por Linus Torvalds, após vários desenvolvedores do kernel Linux desistirem do BitKeeper, um software </a:t>
            </a:r>
            <a:r>
              <a:rPr lang="pt-BR">
                <a:solidFill>
                  <a:schemeClr val="dk1"/>
                </a:solidFill>
              </a:rPr>
              <a:t>proprietário (pago) remover o acesso gratuito.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um repositório do tamanho do Linux, um sistema de versionamento gratuito e robusto era e é essencial para um software funcional e otimizado, que foram alguns dos motivadores para Linus criar o Git.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550" y="14319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473550" y="4289425"/>
            <a:ext cx="28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</a:rPr>
              <a:t>Fonte: </a:t>
            </a:r>
            <a:r>
              <a:rPr lang="pt-BR" sz="1000" u="sng">
                <a:solidFill>
                  <a:schemeClr val="hlink"/>
                </a:solidFill>
                <a:hlinkClick r:id="rId4"/>
              </a:rPr>
              <a:t>Github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workflow</a:t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311700" y="3667675"/>
            <a:ext cx="2789400" cy="901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</a:t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6042900" y="3667675"/>
            <a:ext cx="2789400" cy="901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Maria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19" name="Google Shape;319;p32"/>
          <p:cNvCxnSpPr>
            <a:endCxn id="320" idx="1"/>
          </p:cNvCxnSpPr>
          <p:nvPr/>
        </p:nvCxnSpPr>
        <p:spPr>
          <a:xfrm flipH="1" rot="10800000">
            <a:off x="1716950" y="1781525"/>
            <a:ext cx="2142600" cy="18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20" name="Google Shape;3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50" y="1069075"/>
            <a:ext cx="1424900" cy="142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32"/>
          <p:cNvCxnSpPr>
            <a:stCxn id="318" idx="0"/>
            <a:endCxn id="320" idx="3"/>
          </p:cNvCxnSpPr>
          <p:nvPr/>
        </p:nvCxnSpPr>
        <p:spPr>
          <a:xfrm rot="10800000">
            <a:off x="5284500" y="1781575"/>
            <a:ext cx="2153100" cy="18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22" name="Google Shape;322;p32"/>
          <p:cNvSpPr txBox="1"/>
          <p:nvPr/>
        </p:nvSpPr>
        <p:spPr>
          <a:xfrm>
            <a:off x="3570000" y="3624325"/>
            <a:ext cx="2004000" cy="9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Ambos trabalham em um repositório único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23" name="Google Shape;3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2"/>
          <p:cNvSpPr txBox="1"/>
          <p:nvPr/>
        </p:nvSpPr>
        <p:spPr>
          <a:xfrm>
            <a:off x="3500700" y="2889800"/>
            <a:ext cx="214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Repositório remoto (GitHub)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25" name="Google Shape;325;p32"/>
          <p:cNvCxnSpPr/>
          <p:nvPr/>
        </p:nvCxnSpPr>
        <p:spPr>
          <a:xfrm rot="10800000">
            <a:off x="4572000" y="2570175"/>
            <a:ext cx="2400" cy="38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6" name="Google Shape;32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5513" y="1505300"/>
            <a:ext cx="10953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workflow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311700" y="3667675"/>
            <a:ext cx="2789400" cy="901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</a:t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6042900" y="3667675"/>
            <a:ext cx="2789400" cy="901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Maria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34" name="Google Shape;334;p33"/>
          <p:cNvCxnSpPr>
            <a:endCxn id="335" idx="1"/>
          </p:cNvCxnSpPr>
          <p:nvPr/>
        </p:nvCxnSpPr>
        <p:spPr>
          <a:xfrm flipH="1" rot="10800000">
            <a:off x="1716950" y="1781525"/>
            <a:ext cx="2142600" cy="18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335" name="Google Shape;3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50" y="1069075"/>
            <a:ext cx="1424900" cy="142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3"/>
          <p:cNvCxnSpPr>
            <a:stCxn id="333" idx="0"/>
            <a:endCxn id="335" idx="3"/>
          </p:cNvCxnSpPr>
          <p:nvPr/>
        </p:nvCxnSpPr>
        <p:spPr>
          <a:xfrm rot="10800000">
            <a:off x="5284500" y="1781575"/>
            <a:ext cx="2153100" cy="18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37" name="Google Shape;337;p33"/>
          <p:cNvSpPr txBox="1"/>
          <p:nvPr/>
        </p:nvSpPr>
        <p:spPr>
          <a:xfrm>
            <a:off x="3829363" y="3165475"/>
            <a:ext cx="14553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Ambos baixam o código para seu ambiente local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38" name="Google Shape;33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5513" y="1505300"/>
            <a:ext cx="10953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9425" y="3842050"/>
            <a:ext cx="10953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5825" y="3842050"/>
            <a:ext cx="10953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workflow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311700" y="3667675"/>
            <a:ext cx="2789400" cy="901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</a:t>
            </a:r>
            <a:endParaRPr/>
          </a:p>
        </p:txBody>
      </p:sp>
      <p:pic>
        <p:nvPicPr>
          <p:cNvPr id="348" name="Google Shape;3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50" y="1069075"/>
            <a:ext cx="1424900" cy="14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4"/>
          <p:cNvSpPr txBox="1"/>
          <p:nvPr/>
        </p:nvSpPr>
        <p:spPr>
          <a:xfrm>
            <a:off x="4659900" y="3553075"/>
            <a:ext cx="417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João faz uma mudança no seu código local…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50" name="Google Shape;35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6862" y="3722975"/>
            <a:ext cx="11144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5513" y="1505300"/>
            <a:ext cx="10953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workflow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5"/>
          <p:cNvSpPr/>
          <p:nvPr/>
        </p:nvSpPr>
        <p:spPr>
          <a:xfrm>
            <a:off x="311700" y="3667675"/>
            <a:ext cx="2789400" cy="901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</a:t>
            </a:r>
            <a:endParaRPr/>
          </a:p>
        </p:txBody>
      </p:sp>
      <p:cxnSp>
        <p:nvCxnSpPr>
          <p:cNvPr id="359" name="Google Shape;359;p35"/>
          <p:cNvCxnSpPr>
            <a:endCxn id="360" idx="1"/>
          </p:cNvCxnSpPr>
          <p:nvPr/>
        </p:nvCxnSpPr>
        <p:spPr>
          <a:xfrm flipH="1" rot="10800000">
            <a:off x="1716950" y="1781525"/>
            <a:ext cx="2142600" cy="18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0" name="Google Shape;3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50" y="1069075"/>
            <a:ext cx="1424900" cy="14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5"/>
          <p:cNvSpPr txBox="1"/>
          <p:nvPr/>
        </p:nvSpPr>
        <p:spPr>
          <a:xfrm>
            <a:off x="4659900" y="3553075"/>
            <a:ext cx="417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</a:t>
            </a:r>
            <a:r>
              <a:rPr lang="pt-BR" sz="1800">
                <a:solidFill>
                  <a:schemeClr val="dk1"/>
                </a:solidFill>
              </a:rPr>
              <a:t> manda a mudança pro código repositório remoto. Sem problemas.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62" name="Google Shape;36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4787" y="1317925"/>
            <a:ext cx="11144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6862" y="3722975"/>
            <a:ext cx="1114425" cy="79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35"/>
          <p:cNvGrpSpPr/>
          <p:nvPr/>
        </p:nvGrpSpPr>
        <p:grpSpPr>
          <a:xfrm>
            <a:off x="2512787" y="1559295"/>
            <a:ext cx="532066" cy="290723"/>
            <a:chOff x="2320475" y="1358463"/>
            <a:chExt cx="1066050" cy="725538"/>
          </a:xfrm>
        </p:grpSpPr>
        <p:cxnSp>
          <p:nvCxnSpPr>
            <p:cNvPr id="366" name="Google Shape;366;p35"/>
            <p:cNvCxnSpPr/>
            <p:nvPr/>
          </p:nvCxnSpPr>
          <p:spPr>
            <a:xfrm flipH="1" rot="10800000">
              <a:off x="2677025" y="1358463"/>
              <a:ext cx="709500" cy="70950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35"/>
            <p:cNvCxnSpPr/>
            <p:nvPr/>
          </p:nvCxnSpPr>
          <p:spPr>
            <a:xfrm>
              <a:off x="2320475" y="1721900"/>
              <a:ext cx="362100" cy="36210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workflow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50" y="1069075"/>
            <a:ext cx="1424900" cy="14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6"/>
          <p:cNvSpPr/>
          <p:nvPr/>
        </p:nvSpPr>
        <p:spPr>
          <a:xfrm>
            <a:off x="6042900" y="3667675"/>
            <a:ext cx="2789400" cy="901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Maria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5" name="Google Shape;375;p36"/>
          <p:cNvSpPr txBox="1"/>
          <p:nvPr/>
        </p:nvSpPr>
        <p:spPr>
          <a:xfrm>
            <a:off x="311700" y="3553075"/>
            <a:ext cx="554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Maria também faz uma mudança no seu repositório local…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76" name="Google Shape;37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4787" y="1317925"/>
            <a:ext cx="11144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0825" y="3106300"/>
            <a:ext cx="153352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workflow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50" y="1069075"/>
            <a:ext cx="1424900" cy="14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7"/>
          <p:cNvSpPr/>
          <p:nvPr/>
        </p:nvSpPr>
        <p:spPr>
          <a:xfrm>
            <a:off x="6042900" y="3667675"/>
            <a:ext cx="2789400" cy="901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Maria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86" name="Google Shape;386;p37"/>
          <p:cNvCxnSpPr>
            <a:stCxn id="385" idx="0"/>
          </p:cNvCxnSpPr>
          <p:nvPr/>
        </p:nvCxnSpPr>
        <p:spPr>
          <a:xfrm rot="10800000">
            <a:off x="5284500" y="1781575"/>
            <a:ext cx="2153100" cy="188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37"/>
          <p:cNvSpPr txBox="1"/>
          <p:nvPr/>
        </p:nvSpPr>
        <p:spPr>
          <a:xfrm>
            <a:off x="311700" y="3553075"/>
            <a:ext cx="554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Mas ao tentar enviar para o repositório remoto, há uma falha, pois codigo remoto mudou - o código do João!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88" name="Google Shape;38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37"/>
          <p:cNvGrpSpPr/>
          <p:nvPr/>
        </p:nvGrpSpPr>
        <p:grpSpPr>
          <a:xfrm>
            <a:off x="5858401" y="1736627"/>
            <a:ext cx="354750" cy="354750"/>
            <a:chOff x="5771650" y="1315425"/>
            <a:chExt cx="709500" cy="709500"/>
          </a:xfrm>
        </p:grpSpPr>
        <p:cxnSp>
          <p:nvCxnSpPr>
            <p:cNvPr id="390" name="Google Shape;390;p37"/>
            <p:cNvCxnSpPr/>
            <p:nvPr/>
          </p:nvCxnSpPr>
          <p:spPr>
            <a:xfrm>
              <a:off x="5771650" y="1315425"/>
              <a:ext cx="709500" cy="709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37"/>
            <p:cNvCxnSpPr/>
            <p:nvPr/>
          </p:nvCxnSpPr>
          <p:spPr>
            <a:xfrm flipH="1" rot="10800000">
              <a:off x="5771650" y="1315425"/>
              <a:ext cx="709500" cy="709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92" name="Google Shape;39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4787" y="1317925"/>
            <a:ext cx="11144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0825" y="3106300"/>
            <a:ext cx="153352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7"/>
          <p:cNvSpPr/>
          <p:nvPr/>
        </p:nvSpPr>
        <p:spPr>
          <a:xfrm>
            <a:off x="3975875" y="1285875"/>
            <a:ext cx="1153200" cy="354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workflow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50" y="1069075"/>
            <a:ext cx="1424900" cy="14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/>
          <p:nvPr/>
        </p:nvSpPr>
        <p:spPr>
          <a:xfrm>
            <a:off x="6042900" y="3667675"/>
            <a:ext cx="2789400" cy="901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Maria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02" name="Google Shape;402;p38"/>
          <p:cNvCxnSpPr/>
          <p:nvPr/>
        </p:nvCxnSpPr>
        <p:spPr>
          <a:xfrm>
            <a:off x="5390300" y="1628700"/>
            <a:ext cx="2153100" cy="188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03" name="Google Shape;4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5912" y="3010613"/>
            <a:ext cx="11144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4800" y="1300738"/>
            <a:ext cx="111442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8"/>
          <p:cNvSpPr txBox="1"/>
          <p:nvPr/>
        </p:nvSpPr>
        <p:spPr>
          <a:xfrm>
            <a:off x="311700" y="3553075"/>
            <a:ext cx="554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Para resolver o problema (chamado merge conflict), a Maria deve baixar atualizar o seu repositório local…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workflow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50" y="1069075"/>
            <a:ext cx="1424900" cy="14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9"/>
          <p:cNvSpPr/>
          <p:nvPr/>
        </p:nvSpPr>
        <p:spPr>
          <a:xfrm>
            <a:off x="6042900" y="3667675"/>
            <a:ext cx="2789400" cy="901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Maria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4" name="Google Shape;414;p39"/>
          <p:cNvSpPr txBox="1"/>
          <p:nvPr/>
        </p:nvSpPr>
        <p:spPr>
          <a:xfrm>
            <a:off x="311700" y="3553075"/>
            <a:ext cx="554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Junta as suas alterações com as do repositório remoto…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15" name="Google Shape;41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9119" y="2686288"/>
            <a:ext cx="11144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4800" y="1300738"/>
            <a:ext cx="11144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6631" y="2691050"/>
            <a:ext cx="153352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9"/>
          <p:cNvSpPr txBox="1"/>
          <p:nvPr/>
        </p:nvSpPr>
        <p:spPr>
          <a:xfrm>
            <a:off x="3042269" y="2850738"/>
            <a:ext cx="3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+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20" name="Google Shape;420;p39"/>
          <p:cNvSpPr txBox="1"/>
          <p:nvPr/>
        </p:nvSpPr>
        <p:spPr>
          <a:xfrm>
            <a:off x="5298894" y="2850713"/>
            <a:ext cx="3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=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21" name="Google Shape;421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3256" y="2548200"/>
            <a:ext cx="15716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workflow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50" y="1069075"/>
            <a:ext cx="1424900" cy="14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0"/>
          <p:cNvSpPr/>
          <p:nvPr/>
        </p:nvSpPr>
        <p:spPr>
          <a:xfrm>
            <a:off x="6042900" y="3667675"/>
            <a:ext cx="2789400" cy="901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Maria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29" name="Google Shape;429;p40"/>
          <p:cNvCxnSpPr>
            <a:stCxn id="428" idx="0"/>
          </p:cNvCxnSpPr>
          <p:nvPr/>
        </p:nvCxnSpPr>
        <p:spPr>
          <a:xfrm rot="10800000">
            <a:off x="5284500" y="1781575"/>
            <a:ext cx="2153100" cy="188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40"/>
          <p:cNvSpPr txBox="1"/>
          <p:nvPr/>
        </p:nvSpPr>
        <p:spPr>
          <a:xfrm>
            <a:off x="311700" y="3553075"/>
            <a:ext cx="554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 envia para o repositório remoto, que aceita a mudança!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31" name="Google Shape;43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3431" y="2910325"/>
            <a:ext cx="15716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6181" y="1017725"/>
            <a:ext cx="1571625" cy="106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" name="Google Shape;434;p40"/>
          <p:cNvGrpSpPr/>
          <p:nvPr/>
        </p:nvGrpSpPr>
        <p:grpSpPr>
          <a:xfrm>
            <a:off x="6042912" y="1490845"/>
            <a:ext cx="532066" cy="290723"/>
            <a:chOff x="2320475" y="1358463"/>
            <a:chExt cx="1066050" cy="725538"/>
          </a:xfrm>
        </p:grpSpPr>
        <p:cxnSp>
          <p:nvCxnSpPr>
            <p:cNvPr id="435" name="Google Shape;435;p40"/>
            <p:cNvCxnSpPr/>
            <p:nvPr/>
          </p:nvCxnSpPr>
          <p:spPr>
            <a:xfrm flipH="1" rot="10800000">
              <a:off x="2677025" y="1358463"/>
              <a:ext cx="709500" cy="70950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40"/>
            <p:cNvCxnSpPr/>
            <p:nvPr/>
          </p:nvCxnSpPr>
          <p:spPr>
            <a:xfrm>
              <a:off x="2320475" y="1721900"/>
              <a:ext cx="362100" cy="36210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- Exemplo prático</a:t>
            </a:r>
            <a:endParaRPr/>
          </a:p>
        </p:txBody>
      </p:sp>
      <p:sp>
        <p:nvSpPr>
          <p:cNvPr id="442" name="Google Shape;442;p41"/>
          <p:cNvSpPr txBox="1"/>
          <p:nvPr>
            <p:ph idx="1" type="body"/>
          </p:nvPr>
        </p:nvSpPr>
        <p:spPr>
          <a:xfrm>
            <a:off x="311700" y="2169000"/>
            <a:ext cx="85206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github.com/LucasPeva/workshop-github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43" name="Google Shape;4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- </a:t>
            </a:r>
            <a:r>
              <a:rPr lang="pt-BR"/>
              <a:t>Por que aprender</a:t>
            </a:r>
            <a:r>
              <a:rPr lang="pt-BR"/>
              <a:t>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>
                <a:solidFill>
                  <a:schemeClr val="dk1"/>
                </a:solidFill>
              </a:rPr>
              <a:t>Ganhar presença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>
                <a:solidFill>
                  <a:schemeClr val="dk1"/>
                </a:solidFill>
              </a:rPr>
              <a:t>Aprender sobre versionamento, que a sua principal aplicação é registrar mudanças e garantir que caso algo aconteça, há como reverter uma mudança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>
                <a:solidFill>
                  <a:schemeClr val="dk1"/>
                </a:solidFill>
              </a:rPr>
              <a:t>É uma habilidade valiosa em cúrriculos, mostra uma habilidade organizacional e mostra o seu trabalho para o mundo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>
                <a:solidFill>
                  <a:schemeClr val="dk1"/>
                </a:solidFill>
              </a:rPr>
              <a:t>Habilidade fundamental para profissionais de DevOps, que sempre visam colaboração, agilidade e entrega contínua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 e Links</a:t>
            </a:r>
            <a:endParaRPr/>
          </a:p>
        </p:txBody>
      </p:sp>
      <p:sp>
        <p:nvSpPr>
          <p:cNvPr id="449" name="Google Shape;449;p42"/>
          <p:cNvSpPr txBox="1"/>
          <p:nvPr>
            <p:ph idx="1" type="body"/>
          </p:nvPr>
        </p:nvSpPr>
        <p:spPr>
          <a:xfrm>
            <a:off x="311700" y="102390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ATLASSAIN,</a:t>
            </a:r>
            <a:r>
              <a:rPr lang="pt-BR"/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https://www.atlassian.com/git/tutorials/comparing-workflows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Livro PRO GIT,</a:t>
            </a:r>
            <a:r>
              <a:rPr lang="pt-BR"/>
              <a:t>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https://git-scm.com/book/pt-br/v2</a:t>
            </a:r>
            <a:r>
              <a:rPr lang="pt-B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WIKIPEDIA,</a:t>
            </a:r>
            <a:r>
              <a:rPr lang="pt-BR"/>
              <a:t>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https://pt.wikipedia.org/wiki/Git</a:t>
            </a:r>
            <a:r>
              <a:rPr lang="pt-BR"/>
              <a:t> </a:t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2" title="linkedinQrCod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6200" y="2443200"/>
            <a:ext cx="2395500" cy="23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2"/>
          <p:cNvSpPr txBox="1"/>
          <p:nvPr/>
        </p:nvSpPr>
        <p:spPr>
          <a:xfrm>
            <a:off x="4271500" y="3317700"/>
            <a:ext cx="425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Lucas Soares Pevarello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/>
          <p:nvPr>
            <p:ph type="ctrTitle"/>
          </p:nvPr>
        </p:nvSpPr>
        <p:spPr>
          <a:xfrm>
            <a:off x="311700" y="2071350"/>
            <a:ext cx="8520600" cy="10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por assistir!</a:t>
            </a:r>
            <a:endParaRPr/>
          </a:p>
        </p:txBody>
      </p:sp>
      <p:pic>
        <p:nvPicPr>
          <p:cNvPr id="458" name="Google Shape;4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- Definição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5691000" cy="3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>
                <a:solidFill>
                  <a:schemeClr val="dk1"/>
                </a:solidFill>
              </a:rPr>
              <a:t>Sistema de controle de versão </a:t>
            </a:r>
            <a:r>
              <a:rPr b="1" lang="pt-BR">
                <a:solidFill>
                  <a:schemeClr val="dk1"/>
                </a:solidFill>
              </a:rPr>
              <a:t>distribuído</a:t>
            </a:r>
            <a:endParaRPr b="1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>
                <a:solidFill>
                  <a:schemeClr val="dk1"/>
                </a:solidFill>
              </a:rPr>
              <a:t>Principalmente usado para desenvolvimento de softwares, mas pode ser usado para registrar o histórico de edição de qualquer arquivo digital, sem um servidor central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>
                <a:solidFill>
                  <a:schemeClr val="dk1"/>
                </a:solidFill>
              </a:rPr>
              <a:t>Histórico de edições individuais</a:t>
            </a:r>
            <a:endParaRPr b="1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>
                <a:solidFill>
                  <a:schemeClr val="dk1"/>
                </a:solidFill>
              </a:rPr>
              <a:t>Cada mudança no diretório (chamado de repositório) é registrada e assinada por uma pessoa, a fim de garantir controle de alterações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>
                <a:solidFill>
                  <a:schemeClr val="dk1"/>
                </a:solidFill>
              </a:rPr>
              <a:t>Alterações particionadas</a:t>
            </a:r>
            <a:endParaRPr b="1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>
                <a:solidFill>
                  <a:schemeClr val="dk1"/>
                </a:solidFill>
              </a:rPr>
              <a:t>Um commit (QUALQUER alteração no repositório) é um pequeno bloco que constrói o histórico de mudanças do repositório inteiro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600" y="2291605"/>
            <a:ext cx="2829700" cy="1181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- Características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5691000" cy="3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>
                <a:solidFill>
                  <a:schemeClr val="dk1"/>
                </a:solidFill>
              </a:rPr>
              <a:t>Suporte a desenvolvimento não-linear</a:t>
            </a:r>
            <a:endParaRPr b="1">
              <a:solidFill>
                <a:schemeClr val="dk1"/>
              </a:solidFill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>
                <a:solidFill>
                  <a:schemeClr val="dk1"/>
                </a:solidFill>
              </a:rPr>
              <a:t>Cada contribuidor pode fazer mudanças no repositório a qualquer momento, e depois </a:t>
            </a:r>
            <a:r>
              <a:rPr lang="pt-BR">
                <a:solidFill>
                  <a:schemeClr val="dk1"/>
                </a:solidFill>
              </a:rPr>
              <a:t>mesclar </a:t>
            </a:r>
            <a:r>
              <a:rPr lang="pt-BR">
                <a:solidFill>
                  <a:schemeClr val="dk1"/>
                </a:solidFill>
              </a:rPr>
              <a:t>as alterações feitas por outros, </a:t>
            </a:r>
            <a:r>
              <a:rPr lang="pt-BR">
                <a:solidFill>
                  <a:schemeClr val="dk1"/>
                </a:solidFill>
              </a:rPr>
              <a:t>independente</a:t>
            </a:r>
            <a:r>
              <a:rPr lang="pt-BR">
                <a:solidFill>
                  <a:schemeClr val="dk1"/>
                </a:solidFill>
              </a:rPr>
              <a:t> de hora e local.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>
                <a:solidFill>
                  <a:schemeClr val="dk1"/>
                </a:solidFill>
              </a:rPr>
              <a:t>Desenvolvimento distribuído</a:t>
            </a:r>
            <a:endParaRPr b="1">
              <a:solidFill>
                <a:schemeClr val="dk1"/>
              </a:solidFill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>
                <a:solidFill>
                  <a:schemeClr val="dk1"/>
                </a:solidFill>
              </a:rPr>
              <a:t>O git proporciona uma cópia local completa do repositório para cada desenvolvedor, incluindo o histórico de versões. Isso possibilita somente as mudanças serem enviadas e salvas no </a:t>
            </a:r>
            <a:r>
              <a:rPr lang="pt-BR">
                <a:solidFill>
                  <a:schemeClr val="dk1"/>
                </a:solidFill>
              </a:rPr>
              <a:t>histórico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>
                <a:solidFill>
                  <a:schemeClr val="dk1"/>
                </a:solidFill>
              </a:rPr>
              <a:t>Criptografia do histórico</a:t>
            </a:r>
            <a:endParaRPr b="1">
              <a:solidFill>
                <a:schemeClr val="dk1"/>
              </a:solidFill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>
                <a:solidFill>
                  <a:schemeClr val="dk1"/>
                </a:solidFill>
              </a:rPr>
              <a:t>O histórico funciona de tal maneira em que um commit depende de todos os outros commits que levam até ele. Feito uma alteração, não é possível mudar versões anteriores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600" y="2291605"/>
            <a:ext cx="2829700" cy="1181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GitHub é uma plataforma de hospedagem de código, seja eles closed/open source (código fonte privado ou público), que permite seus usuários mostrar, salvar remotamente, compartilhar ou contribuir para repositórios remotos, assim possibilitando </a:t>
            </a:r>
            <a:r>
              <a:rPr lang="pt-BR">
                <a:solidFill>
                  <a:schemeClr val="dk1"/>
                </a:solidFill>
              </a:rPr>
              <a:t>várias</a:t>
            </a:r>
            <a:r>
              <a:rPr lang="pt-BR">
                <a:solidFill>
                  <a:schemeClr val="dk1"/>
                </a:solidFill>
              </a:rPr>
              <a:t> pessoas desenvolverem remotamente e independentemente um </a:t>
            </a:r>
            <a:r>
              <a:rPr lang="pt-BR">
                <a:solidFill>
                  <a:schemeClr val="dk1"/>
                </a:solidFill>
              </a:rPr>
              <a:t>único</a:t>
            </a:r>
            <a:r>
              <a:rPr lang="pt-BR">
                <a:solidFill>
                  <a:schemeClr val="dk1"/>
                </a:solidFill>
              </a:rPr>
              <a:t> projeto.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Este projeto pode ser qualquer coisa, desde uma base de código, uma parte de um site, um jogo completo, ou outros.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Curiosidade: O próprio GitHub é hosteado no GitHub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 title="github-mark-whit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5263" y="3520601"/>
            <a:ext cx="1071550" cy="10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- Empresas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334913" y="1182250"/>
            <a:ext cx="36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github.com/google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334913" y="2153863"/>
            <a:ext cx="36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github.com/aws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025" y="2170374"/>
            <a:ext cx="605324" cy="60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334913" y="3011063"/>
            <a:ext cx="36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github.com/valvesoftware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7591" y="3125501"/>
            <a:ext cx="1286745" cy="3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3334913" y="4053800"/>
            <a:ext cx="36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github.com/torvalds/linux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5134" y="1134021"/>
            <a:ext cx="809200" cy="8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0862" y="3933125"/>
            <a:ext cx="643476" cy="76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- Alternativas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1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O GitHub é somente uma de várias plataformas para hostear seu projeto utilizando Git. Outros provedores podem ter diferentes recursos que você pode querer.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 title="github-mark-whit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87" y="3004563"/>
            <a:ext cx="1349475" cy="13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4088" y="2890412"/>
            <a:ext cx="1548474" cy="154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1990" y="2815733"/>
            <a:ext cx="1548475" cy="1697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5538" y="3257310"/>
            <a:ext cx="2552223" cy="957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e GitHub - Conceitos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Quando falamos de Git, e por extensão GitHub, há várias palavras chaves que são utilizadas para descrever uma ação, processo, ou qualquer outra definição, esta são algumas das mais comuns: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Repositório local ou remoto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Commit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Branches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Forks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Issues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Pull request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00" y="204875"/>
            <a:ext cx="1548477" cy="3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