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6"/>
  </p:notesMasterIdLst>
  <p:handoutMasterIdLst>
    <p:handoutMasterId r:id="rId187"/>
  </p:handoutMasterIdLst>
  <p:sldIdLst>
    <p:sldId id="584" r:id="rId2"/>
    <p:sldId id="637" r:id="rId3"/>
    <p:sldId id="734" r:id="rId4"/>
    <p:sldId id="879" r:id="rId5"/>
    <p:sldId id="880" r:id="rId6"/>
    <p:sldId id="881" r:id="rId7"/>
    <p:sldId id="882" r:id="rId8"/>
    <p:sldId id="883" r:id="rId9"/>
    <p:sldId id="884" r:id="rId10"/>
    <p:sldId id="885" r:id="rId11"/>
    <p:sldId id="886" r:id="rId12"/>
    <p:sldId id="887" r:id="rId13"/>
    <p:sldId id="888" r:id="rId14"/>
    <p:sldId id="889" r:id="rId15"/>
    <p:sldId id="315" r:id="rId16"/>
    <p:sldId id="735" r:id="rId17"/>
    <p:sldId id="890" r:id="rId18"/>
    <p:sldId id="658" r:id="rId19"/>
    <p:sldId id="657" r:id="rId20"/>
    <p:sldId id="659" r:id="rId21"/>
    <p:sldId id="660" r:id="rId22"/>
    <p:sldId id="661" r:id="rId23"/>
    <p:sldId id="662" r:id="rId24"/>
    <p:sldId id="663" r:id="rId25"/>
    <p:sldId id="664" r:id="rId26"/>
    <p:sldId id="665" r:id="rId27"/>
    <p:sldId id="897" r:id="rId28"/>
    <p:sldId id="667" r:id="rId29"/>
    <p:sldId id="668" r:id="rId30"/>
    <p:sldId id="669" r:id="rId31"/>
    <p:sldId id="896" r:id="rId32"/>
    <p:sldId id="892" r:id="rId33"/>
    <p:sldId id="893" r:id="rId34"/>
    <p:sldId id="730" r:id="rId35"/>
    <p:sldId id="671" r:id="rId36"/>
    <p:sldId id="672" r:id="rId37"/>
    <p:sldId id="673" r:id="rId38"/>
    <p:sldId id="674" r:id="rId39"/>
    <p:sldId id="731" r:id="rId40"/>
    <p:sldId id="720" r:id="rId41"/>
    <p:sldId id="894" r:id="rId42"/>
    <p:sldId id="895" r:id="rId43"/>
    <p:sldId id="675" r:id="rId44"/>
    <p:sldId id="676" r:id="rId45"/>
    <p:sldId id="677" r:id="rId46"/>
    <p:sldId id="681" r:id="rId47"/>
    <p:sldId id="682" r:id="rId48"/>
    <p:sldId id="716" r:id="rId49"/>
    <p:sldId id="683" r:id="rId50"/>
    <p:sldId id="736" r:id="rId51"/>
    <p:sldId id="816" r:id="rId52"/>
    <p:sldId id="898" r:id="rId53"/>
    <p:sldId id="899" r:id="rId54"/>
    <p:sldId id="942" r:id="rId55"/>
    <p:sldId id="686" r:id="rId56"/>
    <p:sldId id="748" r:id="rId57"/>
    <p:sldId id="687" r:id="rId58"/>
    <p:sldId id="688" r:id="rId59"/>
    <p:sldId id="717" r:id="rId60"/>
    <p:sldId id="689" r:id="rId61"/>
    <p:sldId id="737" r:id="rId62"/>
    <p:sldId id="690" r:id="rId63"/>
    <p:sldId id="691" r:id="rId64"/>
    <p:sldId id="692" r:id="rId65"/>
    <p:sldId id="693" r:id="rId66"/>
    <p:sldId id="745" r:id="rId67"/>
    <p:sldId id="739" r:id="rId68"/>
    <p:sldId id="740" r:id="rId69"/>
    <p:sldId id="694" r:id="rId70"/>
    <p:sldId id="695" r:id="rId71"/>
    <p:sldId id="696" r:id="rId72"/>
    <p:sldId id="697" r:id="rId73"/>
    <p:sldId id="943" r:id="rId74"/>
    <p:sldId id="698" r:id="rId75"/>
    <p:sldId id="699" r:id="rId76"/>
    <p:sldId id="721" r:id="rId77"/>
    <p:sldId id="722" r:id="rId78"/>
    <p:sldId id="900" r:id="rId79"/>
    <p:sldId id="866" r:id="rId80"/>
    <p:sldId id="901" r:id="rId81"/>
    <p:sldId id="944" r:id="rId82"/>
    <p:sldId id="902" r:id="rId83"/>
    <p:sldId id="903" r:id="rId84"/>
    <p:sldId id="904" r:id="rId85"/>
    <p:sldId id="905" r:id="rId86"/>
    <p:sldId id="906" r:id="rId87"/>
    <p:sldId id="907" r:id="rId88"/>
    <p:sldId id="908" r:id="rId89"/>
    <p:sldId id="909" r:id="rId90"/>
    <p:sldId id="910" r:id="rId91"/>
    <p:sldId id="911" r:id="rId92"/>
    <p:sldId id="912" r:id="rId93"/>
    <p:sldId id="913" r:id="rId94"/>
    <p:sldId id="914" r:id="rId95"/>
    <p:sldId id="915" r:id="rId96"/>
    <p:sldId id="935" r:id="rId97"/>
    <p:sldId id="926" r:id="rId98"/>
    <p:sldId id="940" r:id="rId99"/>
    <p:sldId id="916" r:id="rId100"/>
    <p:sldId id="917" r:id="rId101"/>
    <p:sldId id="918" r:id="rId102"/>
    <p:sldId id="919" r:id="rId103"/>
    <p:sldId id="920" r:id="rId104"/>
    <p:sldId id="921" r:id="rId105"/>
    <p:sldId id="922" r:id="rId106"/>
    <p:sldId id="923" r:id="rId107"/>
    <p:sldId id="924" r:id="rId108"/>
    <p:sldId id="925" r:id="rId109"/>
    <p:sldId id="927" r:id="rId110"/>
    <p:sldId id="928" r:id="rId111"/>
    <p:sldId id="929" r:id="rId112"/>
    <p:sldId id="930" r:id="rId113"/>
    <p:sldId id="931" r:id="rId114"/>
    <p:sldId id="932" r:id="rId115"/>
    <p:sldId id="933" r:id="rId116"/>
    <p:sldId id="934" r:id="rId117"/>
    <p:sldId id="766" r:id="rId118"/>
    <p:sldId id="610" r:id="rId119"/>
    <p:sldId id="937" r:id="rId120"/>
    <p:sldId id="612" r:id="rId121"/>
    <p:sldId id="614" r:id="rId122"/>
    <p:sldId id="615" r:id="rId123"/>
    <p:sldId id="936" r:id="rId124"/>
    <p:sldId id="938" r:id="rId125"/>
    <p:sldId id="616" r:id="rId126"/>
    <p:sldId id="617" r:id="rId127"/>
    <p:sldId id="618" r:id="rId128"/>
    <p:sldId id="619" r:id="rId129"/>
    <p:sldId id="620" r:id="rId130"/>
    <p:sldId id="939" r:id="rId131"/>
    <p:sldId id="622" r:id="rId132"/>
    <p:sldId id="623" r:id="rId133"/>
    <p:sldId id="871" r:id="rId134"/>
    <p:sldId id="872" r:id="rId135"/>
    <p:sldId id="625" r:id="rId136"/>
    <p:sldId id="626" r:id="rId137"/>
    <p:sldId id="627" r:id="rId138"/>
    <p:sldId id="628" r:id="rId139"/>
    <p:sldId id="629" r:id="rId140"/>
    <p:sldId id="630" r:id="rId141"/>
    <p:sldId id="632" r:id="rId142"/>
    <p:sldId id="633" r:id="rId143"/>
    <p:sldId id="795" r:id="rId144"/>
    <p:sldId id="796" r:id="rId145"/>
    <p:sldId id="797" r:id="rId146"/>
    <p:sldId id="798" r:id="rId147"/>
    <p:sldId id="799" r:id="rId148"/>
    <p:sldId id="804" r:id="rId149"/>
    <p:sldId id="805" r:id="rId150"/>
    <p:sldId id="806" r:id="rId151"/>
    <p:sldId id="800" r:id="rId152"/>
    <p:sldId id="801" r:id="rId153"/>
    <p:sldId id="802" r:id="rId154"/>
    <p:sldId id="803" r:id="rId155"/>
    <p:sldId id="636" r:id="rId156"/>
    <p:sldId id="807" r:id="rId157"/>
    <p:sldId id="808" r:id="rId158"/>
    <p:sldId id="809" r:id="rId159"/>
    <p:sldId id="810" r:id="rId160"/>
    <p:sldId id="811" r:id="rId161"/>
    <p:sldId id="812" r:id="rId162"/>
    <p:sldId id="814" r:id="rId163"/>
    <p:sldId id="813" r:id="rId164"/>
    <p:sldId id="818" r:id="rId165"/>
    <p:sldId id="873" r:id="rId166"/>
    <p:sldId id="765" r:id="rId167"/>
    <p:sldId id="767" r:id="rId168"/>
    <p:sldId id="768" r:id="rId169"/>
    <p:sldId id="769" r:id="rId170"/>
    <p:sldId id="773" r:id="rId171"/>
    <p:sldId id="774" r:id="rId172"/>
    <p:sldId id="775" r:id="rId173"/>
    <p:sldId id="776" r:id="rId174"/>
    <p:sldId id="777" r:id="rId175"/>
    <p:sldId id="778" r:id="rId176"/>
    <p:sldId id="779" r:id="rId177"/>
    <p:sldId id="780" r:id="rId178"/>
    <p:sldId id="788" r:id="rId179"/>
    <p:sldId id="789" r:id="rId180"/>
    <p:sldId id="790" r:id="rId181"/>
    <p:sldId id="791" r:id="rId182"/>
    <p:sldId id="792" r:id="rId183"/>
    <p:sldId id="793" r:id="rId184"/>
    <p:sldId id="794" r:id="rId185"/>
  </p:sldIdLst>
  <p:sldSz cx="9144000" cy="6858000" type="screen4x3"/>
  <p:notesSz cx="6858000" cy="9144000"/>
  <p:defaultTextStyle>
    <a:defPPr>
      <a:defRPr lang="en-GB"/>
    </a:defPPr>
    <a:lvl1pPr algn="l" rtl="0" fontAlgn="base">
      <a:spcBef>
        <a:spcPct val="0"/>
      </a:spcBef>
      <a:spcAft>
        <a:spcPct val="0"/>
      </a:spcAft>
      <a:defRPr b="1" kern="1200">
        <a:solidFill>
          <a:schemeClr val="tx1"/>
        </a:solidFill>
        <a:latin typeface="Times New Roman" charset="0"/>
        <a:ea typeface="ＭＳ Ｐゴシック" charset="0"/>
        <a:cs typeface="+mn-cs"/>
      </a:defRPr>
    </a:lvl1pPr>
    <a:lvl2pPr marL="457200" algn="l" rtl="0" fontAlgn="base">
      <a:spcBef>
        <a:spcPct val="0"/>
      </a:spcBef>
      <a:spcAft>
        <a:spcPct val="0"/>
      </a:spcAft>
      <a:defRPr b="1" kern="1200">
        <a:solidFill>
          <a:schemeClr val="tx1"/>
        </a:solidFill>
        <a:latin typeface="Times New Roman" charset="0"/>
        <a:ea typeface="ＭＳ Ｐゴシック" charset="0"/>
        <a:cs typeface="+mn-cs"/>
      </a:defRPr>
    </a:lvl2pPr>
    <a:lvl3pPr marL="914400" algn="l" rtl="0" fontAlgn="base">
      <a:spcBef>
        <a:spcPct val="0"/>
      </a:spcBef>
      <a:spcAft>
        <a:spcPct val="0"/>
      </a:spcAft>
      <a:defRPr b="1" kern="1200">
        <a:solidFill>
          <a:schemeClr val="tx1"/>
        </a:solidFill>
        <a:latin typeface="Times New Roman" charset="0"/>
        <a:ea typeface="ＭＳ Ｐゴシック" charset="0"/>
        <a:cs typeface="+mn-cs"/>
      </a:defRPr>
    </a:lvl3pPr>
    <a:lvl4pPr marL="1371600" algn="l" rtl="0" fontAlgn="base">
      <a:spcBef>
        <a:spcPct val="0"/>
      </a:spcBef>
      <a:spcAft>
        <a:spcPct val="0"/>
      </a:spcAft>
      <a:defRPr b="1" kern="1200">
        <a:solidFill>
          <a:schemeClr val="tx1"/>
        </a:solidFill>
        <a:latin typeface="Times New Roman" charset="0"/>
        <a:ea typeface="ＭＳ Ｐゴシック" charset="0"/>
        <a:cs typeface="+mn-cs"/>
      </a:defRPr>
    </a:lvl4pPr>
    <a:lvl5pPr marL="1828800" algn="l" rtl="0" fontAlgn="base">
      <a:spcBef>
        <a:spcPct val="0"/>
      </a:spcBef>
      <a:spcAft>
        <a:spcPct val="0"/>
      </a:spcAft>
      <a:defRPr b="1" kern="1200">
        <a:solidFill>
          <a:schemeClr val="tx1"/>
        </a:solidFill>
        <a:latin typeface="Times New Roman" charset="0"/>
        <a:ea typeface="ＭＳ Ｐゴシック" charset="0"/>
        <a:cs typeface="+mn-cs"/>
      </a:defRPr>
    </a:lvl5pPr>
    <a:lvl6pPr marL="2286000" algn="l" defTabSz="457200" rtl="0" eaLnBrk="1" latinLnBrk="0" hangingPunct="1">
      <a:defRPr b="1" kern="1200">
        <a:solidFill>
          <a:schemeClr val="tx1"/>
        </a:solidFill>
        <a:latin typeface="Times New Roman" charset="0"/>
        <a:ea typeface="ＭＳ Ｐゴシック" charset="0"/>
        <a:cs typeface="+mn-cs"/>
      </a:defRPr>
    </a:lvl6pPr>
    <a:lvl7pPr marL="2743200" algn="l" defTabSz="457200" rtl="0" eaLnBrk="1" latinLnBrk="0" hangingPunct="1">
      <a:defRPr b="1" kern="1200">
        <a:solidFill>
          <a:schemeClr val="tx1"/>
        </a:solidFill>
        <a:latin typeface="Times New Roman" charset="0"/>
        <a:ea typeface="ＭＳ Ｐゴシック" charset="0"/>
        <a:cs typeface="+mn-cs"/>
      </a:defRPr>
    </a:lvl7pPr>
    <a:lvl8pPr marL="3200400" algn="l" defTabSz="457200" rtl="0" eaLnBrk="1" latinLnBrk="0" hangingPunct="1">
      <a:defRPr b="1" kern="1200">
        <a:solidFill>
          <a:schemeClr val="tx1"/>
        </a:solidFill>
        <a:latin typeface="Times New Roman" charset="0"/>
        <a:ea typeface="ＭＳ Ｐゴシック" charset="0"/>
        <a:cs typeface="+mn-cs"/>
      </a:defRPr>
    </a:lvl8pPr>
    <a:lvl9pPr marL="3657600" algn="l" defTabSz="457200" rtl="0" eaLnBrk="1" latinLnBrk="0" hangingPunct="1">
      <a:defRPr b="1" kern="1200">
        <a:solidFill>
          <a:schemeClr val="tx1"/>
        </a:solidFill>
        <a:latin typeface="Times New Roman"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4" autoAdjust="0"/>
    <p:restoredTop sz="90929"/>
  </p:normalViewPr>
  <p:slideViewPr>
    <p:cSldViewPr>
      <p:cViewPr varScale="1">
        <p:scale>
          <a:sx n="61" d="100"/>
          <a:sy n="61" d="100"/>
        </p:scale>
        <p:origin x="64" y="4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_rels/viewProps.xml.rels><?xml version="1.0" encoding="UTF-8" standalone="yes"?>
<Relationships xmlns="http://schemas.openxmlformats.org/package/2006/relationships"><Relationship Id="rId1" Type="http://schemas.openxmlformats.org/officeDocument/2006/relationships/slide" Target="slides/slide1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BE" dirty="0">
              <a:latin typeface="Gill Sans M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F7A0F75-67D2-C34D-B6F7-4632EFFE19BA}" type="datetimeFigureOut">
              <a:rPr lang="en-US" smtClean="0">
                <a:latin typeface="Gill Sans MT"/>
              </a:rPr>
              <a:pPr/>
              <a:t>1/14/2021</a:t>
            </a:fld>
            <a:endParaRPr lang="fr-BE" dirty="0">
              <a:latin typeface="Gill Sans M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BE" dirty="0">
              <a:latin typeface="Gill Sans MT"/>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0B814F4-1FAC-2744-8867-39D627286C22}" type="slidenum">
              <a:rPr lang="fr-BE" smtClean="0">
                <a:latin typeface="Gill Sans MT"/>
              </a:rPr>
              <a:pPr/>
              <a:t>‹#›</a:t>
            </a:fld>
            <a:endParaRPr lang="fr-BE" dirty="0">
              <a:latin typeface="Gill Sans MT"/>
            </a:endParaRPr>
          </a:p>
        </p:txBody>
      </p:sp>
    </p:spTree>
    <p:extLst>
      <p:ext uri="{BB962C8B-B14F-4D97-AF65-F5344CB8AC3E}">
        <p14:creationId xmlns:p14="http://schemas.microsoft.com/office/powerpoint/2010/main" val="24795109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Gill Sans MT"/>
                <a:ea typeface="+mn-ea"/>
              </a:defRPr>
            </a:lvl1pPr>
          </a:lstStyle>
          <a:p>
            <a:pPr>
              <a:defRPr/>
            </a:pPr>
            <a:endParaRPr lang="en-GB" dirty="0"/>
          </a:p>
        </p:txBody>
      </p:sp>
      <p:sp>
        <p:nvSpPr>
          <p:cNvPr id="552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Gill Sans MT"/>
                <a:ea typeface="+mn-ea"/>
              </a:defRPr>
            </a:lvl1pPr>
          </a:lstStyle>
          <a:p>
            <a:pPr>
              <a:defRPr/>
            </a:pPr>
            <a:endParaRPr lang="en-GB" dirty="0"/>
          </a:p>
        </p:txBody>
      </p:sp>
      <p:sp>
        <p:nvSpPr>
          <p:cNvPr id="150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553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553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Gill Sans MT"/>
                <a:ea typeface="+mn-ea"/>
              </a:defRPr>
            </a:lvl1pPr>
          </a:lstStyle>
          <a:p>
            <a:pPr>
              <a:defRPr/>
            </a:pPr>
            <a:endParaRPr lang="en-GB" dirty="0"/>
          </a:p>
        </p:txBody>
      </p:sp>
      <p:sp>
        <p:nvSpPr>
          <p:cNvPr id="553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Gill Sans MT"/>
              </a:defRPr>
            </a:lvl1pPr>
          </a:lstStyle>
          <a:p>
            <a:fld id="{2F3B691A-BABD-284E-A0A8-004E0D35C8F4}" type="slidenum">
              <a:rPr lang="en-GB" smtClean="0"/>
              <a:pPr/>
              <a:t>‹#›</a:t>
            </a:fld>
            <a:endParaRPr lang="en-GB" dirty="0"/>
          </a:p>
        </p:txBody>
      </p:sp>
    </p:spTree>
    <p:extLst>
      <p:ext uri="{BB962C8B-B14F-4D97-AF65-F5344CB8AC3E}">
        <p14:creationId xmlns:p14="http://schemas.microsoft.com/office/powerpoint/2010/main" val="136836464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Gill Sans M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Gill Sans M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Gill Sans M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Gill Sans M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Gill Sans M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10"/>
          </p:nvPr>
        </p:nvSpPr>
        <p:spPr/>
        <p:txBody>
          <a:bodyPr/>
          <a:lstStyle/>
          <a:p>
            <a:fld id="{2F3B691A-BABD-284E-A0A8-004E0D35C8F4}" type="slidenum">
              <a:rPr lang="en-GB" smtClean="0"/>
              <a:pPr/>
              <a:t>5</a:t>
            </a:fld>
            <a:endParaRPr lang="en-GB" dirty="0"/>
          </a:p>
        </p:txBody>
      </p:sp>
    </p:spTree>
    <p:extLst>
      <p:ext uri="{BB962C8B-B14F-4D97-AF65-F5344CB8AC3E}">
        <p14:creationId xmlns:p14="http://schemas.microsoft.com/office/powerpoint/2010/main" val="3590480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p:spPr>
        <p:txBody>
          <a:bodyPr/>
          <a:lstStyle/>
          <a:p>
            <a:fld id="{A7078DC7-F910-4A01-ABC5-59AF5E01F578}" type="slidenum">
              <a:rPr lang="fr-BE" smtClean="0"/>
              <a:pPr/>
              <a:t>148</a:t>
            </a:fld>
            <a:endParaRPr lang="fr-BE" smtClean="0"/>
          </a:p>
        </p:txBody>
      </p:sp>
      <p:sp>
        <p:nvSpPr>
          <p:cNvPr id="281603" name="Rectangle 2"/>
          <p:cNvSpPr>
            <a:spLocks noGrp="1" noRot="1" noChangeAspect="1" noChangeArrowheads="1" noTextEdit="1"/>
          </p:cNvSpPr>
          <p:nvPr>
            <p:ph type="sldImg"/>
          </p:nvPr>
        </p:nvSpPr>
        <p:spPr>
          <a:xfrm>
            <a:off x="1144588" y="685800"/>
            <a:ext cx="4572000" cy="3429000"/>
          </a:xfrm>
          <a:ln/>
        </p:spPr>
      </p:sp>
      <p:sp>
        <p:nvSpPr>
          <p:cNvPr id="281604" name="Rectangle 3"/>
          <p:cNvSpPr>
            <a:spLocks noGrp="1" noChangeArrowheads="1"/>
          </p:cNvSpPr>
          <p:nvPr>
            <p:ph type="body" idx="1"/>
          </p:nvPr>
        </p:nvSpPr>
        <p:spPr>
          <a:xfrm>
            <a:off x="685800" y="4343400"/>
            <a:ext cx="5486400" cy="4114800"/>
          </a:xfrm>
          <a:noFill/>
          <a:ln/>
        </p:spPr>
        <p:txBody>
          <a:bodyPr/>
          <a:lstStyle/>
          <a:p>
            <a:endParaRPr lang="fr-FR"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p:spPr>
        <p:txBody>
          <a:bodyPr/>
          <a:lstStyle/>
          <a:p>
            <a:fld id="{E11911E9-2F50-47B3-83A7-3928F4EFE483}" type="slidenum">
              <a:rPr lang="fr-BE" smtClean="0"/>
              <a:pPr/>
              <a:t>149</a:t>
            </a:fld>
            <a:endParaRPr lang="fr-BE" smtClean="0"/>
          </a:p>
        </p:txBody>
      </p:sp>
      <p:sp>
        <p:nvSpPr>
          <p:cNvPr id="282627" name="Rectangle 2"/>
          <p:cNvSpPr>
            <a:spLocks noGrp="1" noRot="1" noChangeAspect="1" noChangeArrowheads="1" noTextEdit="1"/>
          </p:cNvSpPr>
          <p:nvPr>
            <p:ph type="sldImg"/>
          </p:nvPr>
        </p:nvSpPr>
        <p:spPr>
          <a:xfrm>
            <a:off x="1144588" y="685800"/>
            <a:ext cx="4572000" cy="3429000"/>
          </a:xfrm>
          <a:ln/>
        </p:spPr>
      </p:sp>
      <p:sp>
        <p:nvSpPr>
          <p:cNvPr id="282628" name="Rectangle 3"/>
          <p:cNvSpPr>
            <a:spLocks noGrp="1" noChangeArrowheads="1"/>
          </p:cNvSpPr>
          <p:nvPr>
            <p:ph type="body" idx="1"/>
          </p:nvPr>
        </p:nvSpPr>
        <p:spPr>
          <a:xfrm>
            <a:off x="685800" y="4343400"/>
            <a:ext cx="5486400" cy="4114800"/>
          </a:xfrm>
          <a:noFill/>
          <a:ln/>
        </p:spPr>
        <p:txBody>
          <a:bodyPr/>
          <a:lstStyle/>
          <a:p>
            <a:endParaRPr lang="fr-FR"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p:spPr>
        <p:txBody>
          <a:bodyPr/>
          <a:lstStyle/>
          <a:p>
            <a:fld id="{02EA449E-D8D4-45F7-8513-94F51AFB70A9}" type="slidenum">
              <a:rPr lang="fr-BE" smtClean="0"/>
              <a:pPr/>
              <a:t>150</a:t>
            </a:fld>
            <a:endParaRPr lang="fr-BE" smtClean="0"/>
          </a:p>
        </p:txBody>
      </p:sp>
      <p:sp>
        <p:nvSpPr>
          <p:cNvPr id="283651" name="Rectangle 2"/>
          <p:cNvSpPr>
            <a:spLocks noGrp="1" noRot="1" noChangeAspect="1" noChangeArrowheads="1" noTextEdit="1"/>
          </p:cNvSpPr>
          <p:nvPr>
            <p:ph type="sldImg"/>
          </p:nvPr>
        </p:nvSpPr>
        <p:spPr>
          <a:xfrm>
            <a:off x="1144588" y="685800"/>
            <a:ext cx="4572000" cy="3429000"/>
          </a:xfrm>
          <a:ln/>
        </p:spPr>
      </p:sp>
      <p:sp>
        <p:nvSpPr>
          <p:cNvPr id="283652" name="Rectangle 3"/>
          <p:cNvSpPr>
            <a:spLocks noGrp="1" noChangeArrowheads="1"/>
          </p:cNvSpPr>
          <p:nvPr>
            <p:ph type="body" idx="1"/>
          </p:nvPr>
        </p:nvSpPr>
        <p:spPr>
          <a:xfrm>
            <a:off x="685800" y="4343400"/>
            <a:ext cx="5486400" cy="4114800"/>
          </a:xfrm>
          <a:noFill/>
          <a:ln/>
        </p:spPr>
        <p:txBody>
          <a:bodyPr/>
          <a:lstStyle/>
          <a:p>
            <a:endParaRPr lang="fr-F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fr-BE" dirty="0" smtClean="0"/>
              <a:t>todo : changer la fleche noir</a:t>
            </a:r>
            <a:endParaRPr lang="fr-BE" dirty="0"/>
          </a:p>
        </p:txBody>
      </p:sp>
      <p:sp>
        <p:nvSpPr>
          <p:cNvPr id="4" name="Slide Number Placeholder 3"/>
          <p:cNvSpPr>
            <a:spLocks noGrp="1"/>
          </p:cNvSpPr>
          <p:nvPr>
            <p:ph type="sldNum" sz="quarter" idx="10"/>
          </p:nvPr>
        </p:nvSpPr>
        <p:spPr/>
        <p:txBody>
          <a:bodyPr/>
          <a:lstStyle/>
          <a:p>
            <a:fld id="{0481081B-3BB7-ED44-B215-3ADC89CD5A58}" type="slidenum">
              <a:rPr lang="fr-BE" smtClean="0"/>
              <a:pPr/>
              <a:t>176</a:t>
            </a:fld>
            <a:endParaRPr lang="fr-B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eaLnBrk="1" hangingPunct="1"/>
            <a:fld id="{59357889-91A5-5640-BC8E-BD7C2369D0A4}" type="slidenum">
              <a:rPr lang="en-GB" b="0">
                <a:latin typeface="Gill Sans MT"/>
              </a:rPr>
              <a:pPr eaLnBrk="1" hangingPunct="1"/>
              <a:t>15</a:t>
            </a:fld>
            <a:endParaRPr lang="en-GB" b="0" dirty="0">
              <a:latin typeface="Gill Sans MT"/>
            </a:endParaRPr>
          </a:p>
        </p:txBody>
      </p:sp>
      <p:sp>
        <p:nvSpPr>
          <p:cNvPr id="151555" name="Rectangle 2"/>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151556" name="Rectangle 3"/>
          <p:cNvSpPr>
            <a:spLocks noGrp="1" noChangeArrowheads="1"/>
          </p:cNvSpPr>
          <p:nvPr>
            <p:ph type="body" idx="1"/>
          </p:nvPr>
        </p:nvSpPr>
        <p:spPr>
          <a:xfrm>
            <a:off x="914400" y="4341813"/>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lIns="92075" tIns="46038" rIns="92075" bIns="46038"/>
          <a:lstStyle/>
          <a:p>
            <a:pPr eaLnBrk="1" hangingPunct="1"/>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F3B691A-BABD-284E-A0A8-004E0D35C8F4}" type="slidenum">
              <a:rPr lang="en-GB" smtClean="0"/>
              <a:pPr/>
              <a:t>63</a:t>
            </a:fld>
            <a:endParaRPr lang="en-GB" dirty="0"/>
          </a:p>
        </p:txBody>
      </p:sp>
    </p:spTree>
    <p:extLst>
      <p:ext uri="{BB962C8B-B14F-4D97-AF65-F5344CB8AC3E}">
        <p14:creationId xmlns:p14="http://schemas.microsoft.com/office/powerpoint/2010/main" val="2759032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bg2"/>
                </a:solidFill>
                <a:latin typeface="Arial" pitchFamily="34" charset="0"/>
              </a:defRPr>
            </a:lvl1pPr>
            <a:lvl2pPr marL="742950" indent="-285750">
              <a:defRPr sz="1600">
                <a:solidFill>
                  <a:schemeClr val="bg2"/>
                </a:solidFill>
                <a:latin typeface="Arial" pitchFamily="34" charset="0"/>
              </a:defRPr>
            </a:lvl2pPr>
            <a:lvl3pPr marL="1143000" indent="-228600">
              <a:defRPr sz="1600">
                <a:solidFill>
                  <a:schemeClr val="bg2"/>
                </a:solidFill>
                <a:latin typeface="Arial" pitchFamily="34" charset="0"/>
              </a:defRPr>
            </a:lvl3pPr>
            <a:lvl4pPr marL="1600200" indent="-228600">
              <a:defRPr sz="1600">
                <a:solidFill>
                  <a:schemeClr val="bg2"/>
                </a:solidFill>
                <a:latin typeface="Arial" pitchFamily="34" charset="0"/>
              </a:defRPr>
            </a:lvl4pPr>
            <a:lvl5pPr marL="2057400" indent="-228600">
              <a:defRPr sz="1600">
                <a:solidFill>
                  <a:schemeClr val="bg2"/>
                </a:solidFill>
                <a:latin typeface="Arial" pitchFamily="34" charset="0"/>
              </a:defRPr>
            </a:lvl5pPr>
            <a:lvl6pPr marL="2514600" indent="-228600" eaLnBrk="0" fontAlgn="base" hangingPunct="0">
              <a:spcBef>
                <a:spcPct val="50000"/>
              </a:spcBef>
              <a:spcAft>
                <a:spcPct val="0"/>
              </a:spcAft>
              <a:defRPr sz="1600">
                <a:solidFill>
                  <a:schemeClr val="bg2"/>
                </a:solidFill>
                <a:latin typeface="Arial" pitchFamily="34" charset="0"/>
              </a:defRPr>
            </a:lvl6pPr>
            <a:lvl7pPr marL="2971800" indent="-228600" eaLnBrk="0" fontAlgn="base" hangingPunct="0">
              <a:spcBef>
                <a:spcPct val="50000"/>
              </a:spcBef>
              <a:spcAft>
                <a:spcPct val="0"/>
              </a:spcAft>
              <a:defRPr sz="1600">
                <a:solidFill>
                  <a:schemeClr val="bg2"/>
                </a:solidFill>
                <a:latin typeface="Arial" pitchFamily="34" charset="0"/>
              </a:defRPr>
            </a:lvl7pPr>
            <a:lvl8pPr marL="3429000" indent="-228600" eaLnBrk="0" fontAlgn="base" hangingPunct="0">
              <a:spcBef>
                <a:spcPct val="50000"/>
              </a:spcBef>
              <a:spcAft>
                <a:spcPct val="0"/>
              </a:spcAft>
              <a:defRPr sz="1600">
                <a:solidFill>
                  <a:schemeClr val="bg2"/>
                </a:solidFill>
                <a:latin typeface="Arial" pitchFamily="34" charset="0"/>
              </a:defRPr>
            </a:lvl8pPr>
            <a:lvl9pPr marL="3886200" indent="-228600" eaLnBrk="0" fontAlgn="base" hangingPunct="0">
              <a:spcBef>
                <a:spcPct val="50000"/>
              </a:spcBef>
              <a:spcAft>
                <a:spcPct val="0"/>
              </a:spcAft>
              <a:defRPr sz="1600">
                <a:solidFill>
                  <a:schemeClr val="bg2"/>
                </a:solidFill>
                <a:latin typeface="Arial" pitchFamily="34" charset="0"/>
              </a:defRPr>
            </a:lvl9pPr>
          </a:lstStyle>
          <a:p>
            <a:fld id="{560BED01-8DA5-4316-8F56-43AF6009F62E}" type="slidenum">
              <a:rPr lang="fr-BE" sz="1200" smtClean="0">
                <a:solidFill>
                  <a:schemeClr val="tx1"/>
                </a:solidFill>
                <a:latin typeface="Times New Roman" pitchFamily="18" charset="0"/>
              </a:rPr>
              <a:pPr/>
              <a:t>123</a:t>
            </a:fld>
            <a:endParaRPr lang="fr-BE" sz="1200" smtClean="0">
              <a:solidFill>
                <a:schemeClr val="tx1"/>
              </a:solidFill>
              <a:latin typeface="Times New Roman" pitchFamily="18" charset="0"/>
            </a:endParaRPr>
          </a:p>
        </p:txBody>
      </p:sp>
      <p:sp>
        <p:nvSpPr>
          <p:cNvPr id="271363" name="Rectangle 2"/>
          <p:cNvSpPr>
            <a:spLocks noGrp="1" noRot="1" noChangeAspect="1" noChangeArrowheads="1" noTextEdit="1"/>
          </p:cNvSpPr>
          <p:nvPr>
            <p:ph type="sldImg"/>
          </p:nvPr>
        </p:nvSpPr>
        <p:spPr>
          <a:xfrm>
            <a:off x="1144588" y="685800"/>
            <a:ext cx="4572000" cy="3429000"/>
          </a:xfrm>
          <a:ln/>
        </p:spPr>
      </p:sp>
      <p:sp>
        <p:nvSpPr>
          <p:cNvPr id="271364"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3EB4A4D6-E1A2-49DE-B10B-DAEC9E58A849}" type="slidenum">
              <a:rPr lang="fr-BE" smtClean="0"/>
              <a:pPr/>
              <a:t>143</a:t>
            </a:fld>
            <a:endParaRPr lang="fr-BE" smtClean="0"/>
          </a:p>
        </p:txBody>
      </p:sp>
      <p:sp>
        <p:nvSpPr>
          <p:cNvPr id="276483" name="Rectangle 2"/>
          <p:cNvSpPr>
            <a:spLocks noGrp="1" noRot="1" noChangeAspect="1" noChangeArrowheads="1" noTextEdit="1"/>
          </p:cNvSpPr>
          <p:nvPr>
            <p:ph type="sldImg"/>
          </p:nvPr>
        </p:nvSpPr>
        <p:spPr>
          <a:xfrm>
            <a:off x="1144588" y="685800"/>
            <a:ext cx="4572000" cy="3429000"/>
          </a:xfrm>
          <a:ln/>
        </p:spPr>
      </p:sp>
      <p:sp>
        <p:nvSpPr>
          <p:cNvPr id="276484" name="Rectangle 3"/>
          <p:cNvSpPr>
            <a:spLocks noGrp="1" noChangeArrowheads="1"/>
          </p:cNvSpPr>
          <p:nvPr>
            <p:ph type="body" idx="1"/>
          </p:nvPr>
        </p:nvSpPr>
        <p:spPr>
          <a:xfrm>
            <a:off x="685800" y="4343400"/>
            <a:ext cx="5486400" cy="4114800"/>
          </a:xfrm>
          <a:noFill/>
          <a:ln/>
        </p:spPr>
        <p:txBody>
          <a:bodyPr/>
          <a:lstStyle/>
          <a:p>
            <a:endParaRPr lang="fr-F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a:noFill/>
        </p:spPr>
        <p:txBody>
          <a:bodyPr/>
          <a:lstStyle/>
          <a:p>
            <a:fld id="{BED06AE1-98CB-4C67-9EF4-94492641CFD4}" type="slidenum">
              <a:rPr lang="fr-BE" smtClean="0"/>
              <a:pPr/>
              <a:t>144</a:t>
            </a:fld>
            <a:endParaRPr lang="fr-BE" smtClean="0"/>
          </a:p>
        </p:txBody>
      </p:sp>
      <p:sp>
        <p:nvSpPr>
          <p:cNvPr id="277507" name="Rectangle 2"/>
          <p:cNvSpPr>
            <a:spLocks noGrp="1" noRot="1" noChangeAspect="1" noChangeArrowheads="1" noTextEdit="1"/>
          </p:cNvSpPr>
          <p:nvPr>
            <p:ph type="sldImg"/>
          </p:nvPr>
        </p:nvSpPr>
        <p:spPr>
          <a:xfrm>
            <a:off x="1144588" y="685800"/>
            <a:ext cx="4572000" cy="3429000"/>
          </a:xfrm>
          <a:ln/>
        </p:spPr>
      </p:sp>
      <p:sp>
        <p:nvSpPr>
          <p:cNvPr id="277508" name="Rectangle 3"/>
          <p:cNvSpPr>
            <a:spLocks noGrp="1" noChangeArrowheads="1"/>
          </p:cNvSpPr>
          <p:nvPr>
            <p:ph type="body" idx="1"/>
          </p:nvPr>
        </p:nvSpPr>
        <p:spPr>
          <a:xfrm>
            <a:off x="685800" y="4343400"/>
            <a:ext cx="5486400" cy="4114800"/>
          </a:xfrm>
          <a:noFill/>
          <a:ln/>
        </p:spPr>
        <p:txBody>
          <a:bodyPr/>
          <a:lstStyle/>
          <a:p>
            <a:endParaRPr lang="fr-F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p:spPr>
        <p:txBody>
          <a:bodyPr/>
          <a:lstStyle/>
          <a:p>
            <a:fld id="{CB6C852F-39EE-402A-8167-DEA31F227F1B}" type="slidenum">
              <a:rPr lang="fr-BE" smtClean="0"/>
              <a:pPr/>
              <a:t>145</a:t>
            </a:fld>
            <a:endParaRPr lang="fr-BE" smtClean="0"/>
          </a:p>
        </p:txBody>
      </p:sp>
      <p:sp>
        <p:nvSpPr>
          <p:cNvPr id="278531" name="Rectangle 2"/>
          <p:cNvSpPr>
            <a:spLocks noGrp="1" noRot="1" noChangeAspect="1" noChangeArrowheads="1" noTextEdit="1"/>
          </p:cNvSpPr>
          <p:nvPr>
            <p:ph type="sldImg"/>
          </p:nvPr>
        </p:nvSpPr>
        <p:spPr>
          <a:xfrm>
            <a:off x="1144588" y="685800"/>
            <a:ext cx="4572000" cy="3429000"/>
          </a:xfrm>
          <a:ln/>
        </p:spPr>
      </p:sp>
      <p:sp>
        <p:nvSpPr>
          <p:cNvPr id="278532" name="Rectangle 3"/>
          <p:cNvSpPr>
            <a:spLocks noGrp="1" noChangeArrowheads="1"/>
          </p:cNvSpPr>
          <p:nvPr>
            <p:ph type="body" idx="1"/>
          </p:nvPr>
        </p:nvSpPr>
        <p:spPr>
          <a:xfrm>
            <a:off x="685800" y="4343400"/>
            <a:ext cx="5486400" cy="4114800"/>
          </a:xfrm>
          <a:noFill/>
          <a:ln/>
        </p:spPr>
        <p:txBody>
          <a:bodyPr/>
          <a:lstStyle/>
          <a:p>
            <a:endParaRPr lang="fr-F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a:noFill/>
        </p:spPr>
        <p:txBody>
          <a:bodyPr/>
          <a:lstStyle/>
          <a:p>
            <a:fld id="{DF14A67C-83F7-43CA-A54E-B9C371C1C0BA}" type="slidenum">
              <a:rPr lang="fr-BE" smtClean="0"/>
              <a:pPr/>
              <a:t>146</a:t>
            </a:fld>
            <a:endParaRPr lang="fr-BE" smtClean="0"/>
          </a:p>
        </p:txBody>
      </p:sp>
      <p:sp>
        <p:nvSpPr>
          <p:cNvPr id="279555" name="Rectangle 2"/>
          <p:cNvSpPr>
            <a:spLocks noGrp="1" noRot="1" noChangeAspect="1" noChangeArrowheads="1" noTextEdit="1"/>
          </p:cNvSpPr>
          <p:nvPr>
            <p:ph type="sldImg"/>
          </p:nvPr>
        </p:nvSpPr>
        <p:spPr>
          <a:xfrm>
            <a:off x="1144588" y="685800"/>
            <a:ext cx="4572000" cy="3429000"/>
          </a:xfrm>
          <a:ln/>
        </p:spPr>
      </p:sp>
      <p:sp>
        <p:nvSpPr>
          <p:cNvPr id="279556" name="Rectangle 3"/>
          <p:cNvSpPr>
            <a:spLocks noGrp="1" noChangeArrowheads="1"/>
          </p:cNvSpPr>
          <p:nvPr>
            <p:ph type="body" idx="1"/>
          </p:nvPr>
        </p:nvSpPr>
        <p:spPr>
          <a:xfrm>
            <a:off x="685800" y="4343400"/>
            <a:ext cx="5486400" cy="4114800"/>
          </a:xfrm>
          <a:noFill/>
          <a:ln/>
        </p:spPr>
        <p:txBody>
          <a:bodyPr/>
          <a:lstStyle/>
          <a:p>
            <a:endParaRPr lang="fr-FR"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p:spPr>
        <p:txBody>
          <a:bodyPr/>
          <a:lstStyle/>
          <a:p>
            <a:fld id="{CA81025A-92F2-4DE6-AC38-F6A66FF4CA14}" type="slidenum">
              <a:rPr lang="fr-BE" smtClean="0"/>
              <a:pPr/>
              <a:t>147</a:t>
            </a:fld>
            <a:endParaRPr lang="fr-BE" smtClean="0"/>
          </a:p>
        </p:txBody>
      </p:sp>
      <p:sp>
        <p:nvSpPr>
          <p:cNvPr id="280579" name="Rectangle 2"/>
          <p:cNvSpPr>
            <a:spLocks noGrp="1" noRot="1" noChangeAspect="1" noChangeArrowheads="1" noTextEdit="1"/>
          </p:cNvSpPr>
          <p:nvPr>
            <p:ph type="sldImg"/>
          </p:nvPr>
        </p:nvSpPr>
        <p:spPr>
          <a:xfrm>
            <a:off x="1144588" y="685800"/>
            <a:ext cx="4572000" cy="3429000"/>
          </a:xfrm>
          <a:ln/>
        </p:spPr>
      </p:sp>
      <p:sp>
        <p:nvSpPr>
          <p:cNvPr id="280580" name="Rectangle 3"/>
          <p:cNvSpPr>
            <a:spLocks noGrp="1" noChangeArrowheads="1"/>
          </p:cNvSpPr>
          <p:nvPr>
            <p:ph type="body" idx="1"/>
          </p:nvPr>
        </p:nvSpPr>
        <p:spPr>
          <a:xfrm>
            <a:off x="685800" y="4343400"/>
            <a:ext cx="5486400" cy="4114800"/>
          </a:xfrm>
          <a:noFill/>
          <a:ln/>
        </p:spPr>
        <p:txBody>
          <a:bodyPr/>
          <a:lstStyle/>
          <a:p>
            <a:endParaRPr lang="fr-F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r-F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fr-F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2020</a:t>
            </a: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smtClean="0"/>
              <a:t>Introduction à l'OO - H. Bersini</a:t>
            </a:r>
            <a:endParaRPr lang="en-GB"/>
          </a:p>
        </p:txBody>
      </p:sp>
      <p:sp>
        <p:nvSpPr>
          <p:cNvPr id="6" name="Rectangle 6"/>
          <p:cNvSpPr>
            <a:spLocks noGrp="1" noChangeArrowheads="1"/>
          </p:cNvSpPr>
          <p:nvPr>
            <p:ph type="sldNum" sz="quarter" idx="12"/>
          </p:nvPr>
        </p:nvSpPr>
        <p:spPr>
          <a:ln/>
        </p:spPr>
        <p:txBody>
          <a:bodyPr/>
          <a:lstStyle>
            <a:lvl1pPr>
              <a:defRPr/>
            </a:lvl1pPr>
          </a:lstStyle>
          <a:p>
            <a:fld id="{2152D32B-C328-0746-B41D-D7BC35211E40}" type="slidenum">
              <a:rPr lang="en-GB"/>
              <a:pPr/>
              <a:t>‹#›</a:t>
            </a:fld>
            <a:endParaRPr lang="en-GB"/>
          </a:p>
        </p:txBody>
      </p:sp>
    </p:spTree>
    <p:extLst>
      <p:ext uri="{BB962C8B-B14F-4D97-AF65-F5344CB8AC3E}">
        <p14:creationId xmlns:p14="http://schemas.microsoft.com/office/powerpoint/2010/main" val="1554158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2020</a:t>
            </a: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smtClean="0"/>
              <a:t>Introduction à l'OO - H. Bersini</a:t>
            </a:r>
            <a:endParaRPr lang="en-GB"/>
          </a:p>
        </p:txBody>
      </p:sp>
      <p:sp>
        <p:nvSpPr>
          <p:cNvPr id="6" name="Rectangle 6"/>
          <p:cNvSpPr>
            <a:spLocks noGrp="1" noChangeArrowheads="1"/>
          </p:cNvSpPr>
          <p:nvPr>
            <p:ph type="sldNum" sz="quarter" idx="12"/>
          </p:nvPr>
        </p:nvSpPr>
        <p:spPr>
          <a:ln/>
        </p:spPr>
        <p:txBody>
          <a:bodyPr/>
          <a:lstStyle>
            <a:lvl1pPr>
              <a:defRPr/>
            </a:lvl1pPr>
          </a:lstStyle>
          <a:p>
            <a:fld id="{D5AC63FC-BF60-744A-A420-9C21A31164DF}" type="slidenum">
              <a:rPr lang="en-GB"/>
              <a:pPr/>
              <a:t>‹#›</a:t>
            </a:fld>
            <a:endParaRPr lang="en-GB"/>
          </a:p>
        </p:txBody>
      </p:sp>
    </p:spTree>
    <p:extLst>
      <p:ext uri="{BB962C8B-B14F-4D97-AF65-F5344CB8AC3E}">
        <p14:creationId xmlns:p14="http://schemas.microsoft.com/office/powerpoint/2010/main" val="2564598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2020</a:t>
            </a: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smtClean="0"/>
              <a:t>Introduction à l'OO - H. Bersini</a:t>
            </a:r>
            <a:endParaRPr lang="en-GB"/>
          </a:p>
        </p:txBody>
      </p:sp>
      <p:sp>
        <p:nvSpPr>
          <p:cNvPr id="6" name="Rectangle 6"/>
          <p:cNvSpPr>
            <a:spLocks noGrp="1" noChangeArrowheads="1"/>
          </p:cNvSpPr>
          <p:nvPr>
            <p:ph type="sldNum" sz="quarter" idx="12"/>
          </p:nvPr>
        </p:nvSpPr>
        <p:spPr>
          <a:ln/>
        </p:spPr>
        <p:txBody>
          <a:bodyPr/>
          <a:lstStyle>
            <a:lvl1pPr>
              <a:defRPr/>
            </a:lvl1pPr>
          </a:lstStyle>
          <a:p>
            <a:fld id="{57A27D60-7C22-1744-A91D-46087B079EF6}" type="slidenum">
              <a:rPr lang="en-GB"/>
              <a:pPr/>
              <a:t>‹#›</a:t>
            </a:fld>
            <a:endParaRPr lang="en-GB"/>
          </a:p>
        </p:txBody>
      </p:sp>
    </p:spTree>
    <p:extLst>
      <p:ext uri="{BB962C8B-B14F-4D97-AF65-F5344CB8AC3E}">
        <p14:creationId xmlns:p14="http://schemas.microsoft.com/office/powerpoint/2010/main" val="1257682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fr-FR"/>
          </a:p>
        </p:txBody>
      </p:sp>
      <p:sp>
        <p:nvSpPr>
          <p:cNvPr id="3" name="ClipArt Placeholder 2"/>
          <p:cNvSpPr>
            <a:spLocks noGrp="1"/>
          </p:cNvSpPr>
          <p:nvPr>
            <p:ph type="clipArt" sz="half" idx="1"/>
          </p:nvPr>
        </p:nvSpPr>
        <p:spPr>
          <a:xfrm>
            <a:off x="685800" y="1981200"/>
            <a:ext cx="3810000" cy="4114800"/>
          </a:xfrm>
        </p:spPr>
        <p:txBody>
          <a:bodyPr/>
          <a:lstStyle/>
          <a:p>
            <a:pPr lvl="0"/>
            <a:endParaRPr lang="fr-FR" noProof="0" smtClean="0"/>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2020</a:t>
            </a:r>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smtClean="0"/>
              <a:t>Introduction à l'OO - H. Bersini</a:t>
            </a:r>
            <a:endParaRPr lang="en-GB"/>
          </a:p>
        </p:txBody>
      </p:sp>
      <p:sp>
        <p:nvSpPr>
          <p:cNvPr id="7" name="Rectangle 6"/>
          <p:cNvSpPr>
            <a:spLocks noGrp="1" noChangeArrowheads="1"/>
          </p:cNvSpPr>
          <p:nvPr>
            <p:ph type="sldNum" sz="quarter" idx="12"/>
          </p:nvPr>
        </p:nvSpPr>
        <p:spPr>
          <a:ln/>
        </p:spPr>
        <p:txBody>
          <a:bodyPr/>
          <a:lstStyle>
            <a:lvl1pPr>
              <a:defRPr/>
            </a:lvl1pPr>
          </a:lstStyle>
          <a:p>
            <a:fld id="{E51A1781-122A-C841-B002-56222CC232C1}" type="slidenum">
              <a:rPr lang="en-GB"/>
              <a:pPr/>
              <a:t>‹#›</a:t>
            </a:fld>
            <a:endParaRPr lang="en-GB"/>
          </a:p>
        </p:txBody>
      </p:sp>
    </p:spTree>
    <p:extLst>
      <p:ext uri="{BB962C8B-B14F-4D97-AF65-F5344CB8AC3E}">
        <p14:creationId xmlns:p14="http://schemas.microsoft.com/office/powerpoint/2010/main" val="2723372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fr-FR"/>
          </a:p>
        </p:txBody>
      </p:sp>
      <p:sp>
        <p:nvSpPr>
          <p:cNvPr id="3" name="Table Placeholder 2"/>
          <p:cNvSpPr>
            <a:spLocks noGrp="1"/>
          </p:cNvSpPr>
          <p:nvPr>
            <p:ph type="tbl" idx="1"/>
          </p:nvPr>
        </p:nvSpPr>
        <p:spPr>
          <a:xfrm>
            <a:off x="685800" y="1981200"/>
            <a:ext cx="7772400" cy="4114800"/>
          </a:xfrm>
        </p:spPr>
        <p:txBody>
          <a:bodyPr/>
          <a:lstStyle/>
          <a:p>
            <a:pPr lvl="0"/>
            <a:endParaRPr lang="fr-FR" noProof="0" smtClean="0"/>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2020</a:t>
            </a: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smtClean="0"/>
              <a:t>Introduction à l'OO - H. Bersini</a:t>
            </a:r>
            <a:endParaRPr lang="en-GB"/>
          </a:p>
        </p:txBody>
      </p:sp>
      <p:sp>
        <p:nvSpPr>
          <p:cNvPr id="6" name="Rectangle 6"/>
          <p:cNvSpPr>
            <a:spLocks noGrp="1" noChangeArrowheads="1"/>
          </p:cNvSpPr>
          <p:nvPr>
            <p:ph type="sldNum" sz="quarter" idx="12"/>
          </p:nvPr>
        </p:nvSpPr>
        <p:spPr>
          <a:ln/>
        </p:spPr>
        <p:txBody>
          <a:bodyPr/>
          <a:lstStyle>
            <a:lvl1pPr>
              <a:defRPr/>
            </a:lvl1pPr>
          </a:lstStyle>
          <a:p>
            <a:fld id="{ECC0BF7C-3C18-2C44-9902-368C557B3945}" type="slidenum">
              <a:rPr lang="en-GB"/>
              <a:pPr/>
              <a:t>‹#›</a:t>
            </a:fld>
            <a:endParaRPr lang="en-GB"/>
          </a:p>
        </p:txBody>
      </p:sp>
    </p:spTree>
    <p:extLst>
      <p:ext uri="{BB962C8B-B14F-4D97-AF65-F5344CB8AC3E}">
        <p14:creationId xmlns:p14="http://schemas.microsoft.com/office/powerpoint/2010/main" val="1191551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2020</a:t>
            </a: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smtClean="0"/>
              <a:t>Introduction à l'OO - H. Bersini</a:t>
            </a:r>
            <a:endParaRPr lang="en-GB"/>
          </a:p>
        </p:txBody>
      </p:sp>
      <p:sp>
        <p:nvSpPr>
          <p:cNvPr id="6" name="Rectangle 6"/>
          <p:cNvSpPr>
            <a:spLocks noGrp="1" noChangeArrowheads="1"/>
          </p:cNvSpPr>
          <p:nvPr>
            <p:ph type="sldNum" sz="quarter" idx="12"/>
          </p:nvPr>
        </p:nvSpPr>
        <p:spPr>
          <a:ln/>
        </p:spPr>
        <p:txBody>
          <a:bodyPr/>
          <a:lstStyle>
            <a:lvl1pPr>
              <a:defRPr/>
            </a:lvl1pPr>
          </a:lstStyle>
          <a:p>
            <a:fld id="{B3C8A2DF-3230-C140-A3AF-736EA8745357}" type="slidenum">
              <a:rPr lang="en-GB"/>
              <a:pPr/>
              <a:t>‹#›</a:t>
            </a:fld>
            <a:endParaRPr lang="en-GB"/>
          </a:p>
        </p:txBody>
      </p:sp>
    </p:spTree>
    <p:extLst>
      <p:ext uri="{BB962C8B-B14F-4D97-AF65-F5344CB8AC3E}">
        <p14:creationId xmlns:p14="http://schemas.microsoft.com/office/powerpoint/2010/main" val="939508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smtClean="0"/>
              <a:t>2020</a:t>
            </a:r>
            <a:endParaRPr lang="en-GB"/>
          </a:p>
        </p:txBody>
      </p:sp>
      <p:sp>
        <p:nvSpPr>
          <p:cNvPr id="5" name="Rectangle 5"/>
          <p:cNvSpPr>
            <a:spLocks noGrp="1" noChangeArrowheads="1"/>
          </p:cNvSpPr>
          <p:nvPr>
            <p:ph type="ftr" sz="quarter" idx="11"/>
          </p:nvPr>
        </p:nvSpPr>
        <p:spPr>
          <a:ln/>
        </p:spPr>
        <p:txBody>
          <a:bodyPr/>
          <a:lstStyle>
            <a:lvl1pPr>
              <a:defRPr/>
            </a:lvl1pPr>
          </a:lstStyle>
          <a:p>
            <a:pPr>
              <a:defRPr/>
            </a:pPr>
            <a:r>
              <a:rPr lang="en-GB" smtClean="0"/>
              <a:t>Introduction à l'OO - H. Bersini</a:t>
            </a:r>
            <a:endParaRPr lang="en-GB"/>
          </a:p>
        </p:txBody>
      </p:sp>
      <p:sp>
        <p:nvSpPr>
          <p:cNvPr id="6" name="Rectangle 6"/>
          <p:cNvSpPr>
            <a:spLocks noGrp="1" noChangeArrowheads="1"/>
          </p:cNvSpPr>
          <p:nvPr>
            <p:ph type="sldNum" sz="quarter" idx="12"/>
          </p:nvPr>
        </p:nvSpPr>
        <p:spPr>
          <a:ln/>
        </p:spPr>
        <p:txBody>
          <a:bodyPr/>
          <a:lstStyle>
            <a:lvl1pPr>
              <a:defRPr/>
            </a:lvl1pPr>
          </a:lstStyle>
          <a:p>
            <a:fld id="{270A64A2-9873-3346-A9FE-1251F0770906}" type="slidenum">
              <a:rPr lang="en-GB"/>
              <a:pPr/>
              <a:t>‹#›</a:t>
            </a:fld>
            <a:endParaRPr lang="en-GB"/>
          </a:p>
        </p:txBody>
      </p:sp>
    </p:spTree>
    <p:extLst>
      <p:ext uri="{BB962C8B-B14F-4D97-AF65-F5344CB8AC3E}">
        <p14:creationId xmlns:p14="http://schemas.microsoft.com/office/powerpoint/2010/main" val="2926924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2020</a:t>
            </a:r>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smtClean="0"/>
              <a:t>Introduction à l'OO - H. Bersini</a:t>
            </a:r>
            <a:endParaRPr lang="en-GB"/>
          </a:p>
        </p:txBody>
      </p:sp>
      <p:sp>
        <p:nvSpPr>
          <p:cNvPr id="7" name="Rectangle 6"/>
          <p:cNvSpPr>
            <a:spLocks noGrp="1" noChangeArrowheads="1"/>
          </p:cNvSpPr>
          <p:nvPr>
            <p:ph type="sldNum" sz="quarter" idx="12"/>
          </p:nvPr>
        </p:nvSpPr>
        <p:spPr>
          <a:ln/>
        </p:spPr>
        <p:txBody>
          <a:bodyPr/>
          <a:lstStyle>
            <a:lvl1pPr>
              <a:defRPr/>
            </a:lvl1pPr>
          </a:lstStyle>
          <a:p>
            <a:fld id="{57F2AE57-2CEE-D142-B3F8-059BEE899303}" type="slidenum">
              <a:rPr lang="en-GB"/>
              <a:pPr/>
              <a:t>‹#›</a:t>
            </a:fld>
            <a:endParaRPr lang="en-GB"/>
          </a:p>
        </p:txBody>
      </p:sp>
    </p:spTree>
    <p:extLst>
      <p:ext uri="{BB962C8B-B14F-4D97-AF65-F5344CB8AC3E}">
        <p14:creationId xmlns:p14="http://schemas.microsoft.com/office/powerpoint/2010/main" val="2089929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Rectangle 4"/>
          <p:cNvSpPr>
            <a:spLocks noGrp="1" noChangeArrowheads="1"/>
          </p:cNvSpPr>
          <p:nvPr>
            <p:ph type="dt" sz="half" idx="10"/>
          </p:nvPr>
        </p:nvSpPr>
        <p:spPr>
          <a:ln/>
        </p:spPr>
        <p:txBody>
          <a:bodyPr/>
          <a:lstStyle>
            <a:lvl1pPr>
              <a:defRPr/>
            </a:lvl1pPr>
          </a:lstStyle>
          <a:p>
            <a:pPr>
              <a:defRPr/>
            </a:pPr>
            <a:r>
              <a:rPr lang="en-US" smtClean="0"/>
              <a:t>2020</a:t>
            </a:r>
            <a:endParaRPr lang="en-GB"/>
          </a:p>
        </p:txBody>
      </p:sp>
      <p:sp>
        <p:nvSpPr>
          <p:cNvPr id="8" name="Rectangle 5"/>
          <p:cNvSpPr>
            <a:spLocks noGrp="1" noChangeArrowheads="1"/>
          </p:cNvSpPr>
          <p:nvPr>
            <p:ph type="ftr" sz="quarter" idx="11"/>
          </p:nvPr>
        </p:nvSpPr>
        <p:spPr>
          <a:ln/>
        </p:spPr>
        <p:txBody>
          <a:bodyPr/>
          <a:lstStyle>
            <a:lvl1pPr>
              <a:defRPr/>
            </a:lvl1pPr>
          </a:lstStyle>
          <a:p>
            <a:pPr>
              <a:defRPr/>
            </a:pPr>
            <a:r>
              <a:rPr lang="en-GB" smtClean="0"/>
              <a:t>Introduction à l'OO - H. Bersini</a:t>
            </a:r>
            <a:endParaRPr lang="en-GB"/>
          </a:p>
        </p:txBody>
      </p:sp>
      <p:sp>
        <p:nvSpPr>
          <p:cNvPr id="9" name="Rectangle 6"/>
          <p:cNvSpPr>
            <a:spLocks noGrp="1" noChangeArrowheads="1"/>
          </p:cNvSpPr>
          <p:nvPr>
            <p:ph type="sldNum" sz="quarter" idx="12"/>
          </p:nvPr>
        </p:nvSpPr>
        <p:spPr>
          <a:ln/>
        </p:spPr>
        <p:txBody>
          <a:bodyPr/>
          <a:lstStyle>
            <a:lvl1pPr>
              <a:defRPr/>
            </a:lvl1pPr>
          </a:lstStyle>
          <a:p>
            <a:fld id="{911EC1B5-983C-904A-A954-BA4D6CC16F5F}" type="slidenum">
              <a:rPr lang="en-GB"/>
              <a:pPr/>
              <a:t>‹#›</a:t>
            </a:fld>
            <a:endParaRPr lang="en-GB"/>
          </a:p>
        </p:txBody>
      </p:sp>
    </p:spTree>
    <p:extLst>
      <p:ext uri="{BB962C8B-B14F-4D97-AF65-F5344CB8AC3E}">
        <p14:creationId xmlns:p14="http://schemas.microsoft.com/office/powerpoint/2010/main" val="3855999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Rectangle 4"/>
          <p:cNvSpPr>
            <a:spLocks noGrp="1" noChangeArrowheads="1"/>
          </p:cNvSpPr>
          <p:nvPr>
            <p:ph type="dt" sz="half" idx="10"/>
          </p:nvPr>
        </p:nvSpPr>
        <p:spPr>
          <a:ln/>
        </p:spPr>
        <p:txBody>
          <a:bodyPr/>
          <a:lstStyle>
            <a:lvl1pPr>
              <a:defRPr/>
            </a:lvl1pPr>
          </a:lstStyle>
          <a:p>
            <a:pPr>
              <a:defRPr/>
            </a:pPr>
            <a:r>
              <a:rPr lang="en-US" smtClean="0"/>
              <a:t>2020</a:t>
            </a:r>
            <a:endParaRPr lang="en-GB"/>
          </a:p>
        </p:txBody>
      </p:sp>
      <p:sp>
        <p:nvSpPr>
          <p:cNvPr id="4" name="Rectangle 5"/>
          <p:cNvSpPr>
            <a:spLocks noGrp="1" noChangeArrowheads="1"/>
          </p:cNvSpPr>
          <p:nvPr>
            <p:ph type="ftr" sz="quarter" idx="11"/>
          </p:nvPr>
        </p:nvSpPr>
        <p:spPr>
          <a:ln/>
        </p:spPr>
        <p:txBody>
          <a:bodyPr/>
          <a:lstStyle>
            <a:lvl1pPr>
              <a:defRPr/>
            </a:lvl1pPr>
          </a:lstStyle>
          <a:p>
            <a:pPr>
              <a:defRPr/>
            </a:pPr>
            <a:r>
              <a:rPr lang="en-GB" smtClean="0"/>
              <a:t>Introduction à l'OO - H. Bersini</a:t>
            </a:r>
            <a:endParaRPr lang="en-GB"/>
          </a:p>
        </p:txBody>
      </p:sp>
      <p:sp>
        <p:nvSpPr>
          <p:cNvPr id="5" name="Rectangle 6"/>
          <p:cNvSpPr>
            <a:spLocks noGrp="1" noChangeArrowheads="1"/>
          </p:cNvSpPr>
          <p:nvPr>
            <p:ph type="sldNum" sz="quarter" idx="12"/>
          </p:nvPr>
        </p:nvSpPr>
        <p:spPr>
          <a:ln/>
        </p:spPr>
        <p:txBody>
          <a:bodyPr/>
          <a:lstStyle>
            <a:lvl1pPr>
              <a:defRPr/>
            </a:lvl1pPr>
          </a:lstStyle>
          <a:p>
            <a:fld id="{F4FDFCAC-C6EF-F447-9E8A-6C8CFB32F2B9}" type="slidenum">
              <a:rPr lang="en-GB"/>
              <a:pPr/>
              <a:t>‹#›</a:t>
            </a:fld>
            <a:endParaRPr lang="en-GB"/>
          </a:p>
        </p:txBody>
      </p:sp>
    </p:spTree>
    <p:extLst>
      <p:ext uri="{BB962C8B-B14F-4D97-AF65-F5344CB8AC3E}">
        <p14:creationId xmlns:p14="http://schemas.microsoft.com/office/powerpoint/2010/main" val="1434811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smtClean="0"/>
              <a:t>2020</a:t>
            </a:r>
            <a:endParaRPr lang="en-GB"/>
          </a:p>
        </p:txBody>
      </p:sp>
      <p:sp>
        <p:nvSpPr>
          <p:cNvPr id="3" name="Rectangle 5"/>
          <p:cNvSpPr>
            <a:spLocks noGrp="1" noChangeArrowheads="1"/>
          </p:cNvSpPr>
          <p:nvPr>
            <p:ph type="ftr" sz="quarter" idx="11"/>
          </p:nvPr>
        </p:nvSpPr>
        <p:spPr>
          <a:ln/>
        </p:spPr>
        <p:txBody>
          <a:bodyPr/>
          <a:lstStyle>
            <a:lvl1pPr>
              <a:defRPr/>
            </a:lvl1pPr>
          </a:lstStyle>
          <a:p>
            <a:pPr>
              <a:defRPr/>
            </a:pPr>
            <a:r>
              <a:rPr lang="en-GB" smtClean="0"/>
              <a:t>Introduction à l'OO - H. Bersini</a:t>
            </a:r>
            <a:endParaRPr lang="en-GB"/>
          </a:p>
        </p:txBody>
      </p:sp>
      <p:sp>
        <p:nvSpPr>
          <p:cNvPr id="4" name="Rectangle 6"/>
          <p:cNvSpPr>
            <a:spLocks noGrp="1" noChangeArrowheads="1"/>
          </p:cNvSpPr>
          <p:nvPr>
            <p:ph type="sldNum" sz="quarter" idx="12"/>
          </p:nvPr>
        </p:nvSpPr>
        <p:spPr>
          <a:ln/>
        </p:spPr>
        <p:txBody>
          <a:bodyPr/>
          <a:lstStyle>
            <a:lvl1pPr>
              <a:defRPr/>
            </a:lvl1pPr>
          </a:lstStyle>
          <a:p>
            <a:fld id="{FA7AA1F2-35C8-A848-8ED4-C95C2D921CEA}" type="slidenum">
              <a:rPr lang="en-GB"/>
              <a:pPr/>
              <a:t>‹#›</a:t>
            </a:fld>
            <a:endParaRPr lang="en-GB"/>
          </a:p>
        </p:txBody>
      </p:sp>
    </p:spTree>
    <p:extLst>
      <p:ext uri="{BB962C8B-B14F-4D97-AF65-F5344CB8AC3E}">
        <p14:creationId xmlns:p14="http://schemas.microsoft.com/office/powerpoint/2010/main" val="1865427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2020</a:t>
            </a:r>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smtClean="0"/>
              <a:t>Introduction à l'OO - H. Bersini</a:t>
            </a:r>
            <a:endParaRPr lang="en-GB"/>
          </a:p>
        </p:txBody>
      </p:sp>
      <p:sp>
        <p:nvSpPr>
          <p:cNvPr id="7" name="Rectangle 6"/>
          <p:cNvSpPr>
            <a:spLocks noGrp="1" noChangeArrowheads="1"/>
          </p:cNvSpPr>
          <p:nvPr>
            <p:ph type="sldNum" sz="quarter" idx="12"/>
          </p:nvPr>
        </p:nvSpPr>
        <p:spPr>
          <a:ln/>
        </p:spPr>
        <p:txBody>
          <a:bodyPr/>
          <a:lstStyle>
            <a:lvl1pPr>
              <a:defRPr/>
            </a:lvl1pPr>
          </a:lstStyle>
          <a:p>
            <a:fld id="{65E13EF7-EB02-D440-B6C1-BA880D1645BE}" type="slidenum">
              <a:rPr lang="en-GB"/>
              <a:pPr/>
              <a:t>‹#›</a:t>
            </a:fld>
            <a:endParaRPr lang="en-GB"/>
          </a:p>
        </p:txBody>
      </p:sp>
    </p:spTree>
    <p:extLst>
      <p:ext uri="{BB962C8B-B14F-4D97-AF65-F5344CB8AC3E}">
        <p14:creationId xmlns:p14="http://schemas.microsoft.com/office/powerpoint/2010/main" val="2645236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smtClean="0"/>
              <a:t>2020</a:t>
            </a:r>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smtClean="0"/>
              <a:t>Introduction à l'OO - H. Bersini</a:t>
            </a:r>
            <a:endParaRPr lang="en-GB"/>
          </a:p>
        </p:txBody>
      </p:sp>
      <p:sp>
        <p:nvSpPr>
          <p:cNvPr id="7" name="Rectangle 6"/>
          <p:cNvSpPr>
            <a:spLocks noGrp="1" noChangeArrowheads="1"/>
          </p:cNvSpPr>
          <p:nvPr>
            <p:ph type="sldNum" sz="quarter" idx="12"/>
          </p:nvPr>
        </p:nvSpPr>
        <p:spPr>
          <a:ln/>
        </p:spPr>
        <p:txBody>
          <a:bodyPr/>
          <a:lstStyle>
            <a:lvl1pPr>
              <a:defRPr/>
            </a:lvl1pPr>
          </a:lstStyle>
          <a:p>
            <a:fld id="{F9C20C8C-604B-2D46-88F6-D6D0830D7857}" type="slidenum">
              <a:rPr lang="en-GB"/>
              <a:pPr/>
              <a:t>‹#›</a:t>
            </a:fld>
            <a:endParaRPr lang="en-GB"/>
          </a:p>
        </p:txBody>
      </p:sp>
    </p:spTree>
    <p:extLst>
      <p:ext uri="{BB962C8B-B14F-4D97-AF65-F5344CB8AC3E}">
        <p14:creationId xmlns:p14="http://schemas.microsoft.com/office/powerpoint/2010/main" val="1351618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GB" dirty="0"/>
              <a:t>Click to edit Master title style</a:t>
            </a:r>
          </a:p>
        </p:txBody>
      </p:sp>
      <p:sp>
        <p:nvSpPr>
          <p:cNvPr id="15363"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28" name="Rectangle 4"/>
          <p:cNvSpPr>
            <a:spLocks noGrp="1" noChangeArrowheads="1"/>
          </p:cNvSpPr>
          <p:nvPr>
            <p:ph type="dt" sz="half" idx="2"/>
          </p:nvPr>
        </p:nvSpPr>
        <p:spPr bwMode="auto">
          <a:xfrm>
            <a:off x="685800" y="6453336"/>
            <a:ext cx="1905000" cy="2522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b="0">
                <a:latin typeface="Gill Sans MT"/>
                <a:ea typeface="+mn-ea"/>
              </a:defRPr>
            </a:lvl1pPr>
          </a:lstStyle>
          <a:p>
            <a:pPr>
              <a:defRPr/>
            </a:pPr>
            <a:r>
              <a:rPr lang="en-US" smtClean="0"/>
              <a:t>2020</a:t>
            </a:r>
            <a:endParaRPr lang="en-GB" dirty="0"/>
          </a:p>
        </p:txBody>
      </p:sp>
      <p:sp>
        <p:nvSpPr>
          <p:cNvPr id="1029" name="Rectangle 5"/>
          <p:cNvSpPr>
            <a:spLocks noGrp="1" noChangeArrowheads="1"/>
          </p:cNvSpPr>
          <p:nvPr>
            <p:ph type="ftr" sz="quarter" idx="3"/>
          </p:nvPr>
        </p:nvSpPr>
        <p:spPr bwMode="auto">
          <a:xfrm>
            <a:off x="3124200" y="6453336"/>
            <a:ext cx="2895600" cy="2522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b="0">
                <a:latin typeface="Gill Sans MT"/>
                <a:ea typeface="+mn-ea"/>
              </a:defRPr>
            </a:lvl1pPr>
          </a:lstStyle>
          <a:p>
            <a:pPr>
              <a:defRPr/>
            </a:pPr>
            <a:r>
              <a:rPr lang="en-GB" smtClean="0"/>
              <a:t>Introduction à l'OO - H. Bersini</a:t>
            </a:r>
            <a:endParaRPr lang="en-GB" dirty="0"/>
          </a:p>
        </p:txBody>
      </p:sp>
      <p:sp>
        <p:nvSpPr>
          <p:cNvPr id="1030" name="Rectangle 6"/>
          <p:cNvSpPr>
            <a:spLocks noGrp="1" noChangeArrowheads="1"/>
          </p:cNvSpPr>
          <p:nvPr>
            <p:ph type="sldNum" sz="quarter" idx="4"/>
          </p:nvPr>
        </p:nvSpPr>
        <p:spPr bwMode="auto">
          <a:xfrm>
            <a:off x="6553200" y="6453336"/>
            <a:ext cx="1905000" cy="2522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b="0">
                <a:latin typeface="Gill Sans MT"/>
              </a:defRPr>
            </a:lvl1pPr>
          </a:lstStyle>
          <a:p>
            <a:fld id="{562A2BA5-BCE7-B948-8686-034DDDFEF5DF}" type="slidenum">
              <a:rPr lang="en-GB" smtClean="0"/>
              <a:pPr/>
              <a:t>‹#›</a:t>
            </a:fld>
            <a:endParaRPr lang="en-GB" dirty="0"/>
          </a:p>
        </p:txBody>
      </p:sp>
      <p:pic>
        <p:nvPicPr>
          <p:cNvPr id="7" name="Picture 6" descr="logo3lp.jpg"/>
          <p:cNvPicPr>
            <a:picLocks noChangeAspect="1"/>
          </p:cNvPicPr>
          <p:nvPr/>
        </p:nvPicPr>
        <p:blipFill>
          <a:blip r:embed="rId15" cstate="print"/>
          <a:stretch>
            <a:fillRect/>
          </a:stretch>
        </p:blipFill>
        <p:spPr>
          <a:xfrm>
            <a:off x="51816" y="42672"/>
            <a:ext cx="1624584" cy="490728"/>
          </a:xfrm>
          <a:prstGeom prst="rect">
            <a:avLst/>
          </a:prstGeom>
        </p:spPr>
      </p:pic>
      <p:pic>
        <p:nvPicPr>
          <p:cNvPr id="8" name="Picture 7" descr="code_center_home.gif"/>
          <p:cNvPicPr>
            <a:picLocks noChangeAspect="1"/>
          </p:cNvPicPr>
          <p:nvPr/>
        </p:nvPicPr>
        <p:blipFill>
          <a:blip r:embed="rId16" cstate="print"/>
          <a:srcRect l="25714" r="25714"/>
          <a:stretch>
            <a:fillRect/>
          </a:stretch>
        </p:blipFill>
        <p:spPr>
          <a:xfrm>
            <a:off x="7848600" y="28406"/>
            <a:ext cx="1295400" cy="50499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ctr" rtl="0" eaLnBrk="0" fontAlgn="base" hangingPunct="0">
        <a:spcBef>
          <a:spcPct val="0"/>
        </a:spcBef>
        <a:spcAft>
          <a:spcPct val="0"/>
        </a:spcAft>
        <a:defRPr sz="4400">
          <a:solidFill>
            <a:schemeClr val="tx2"/>
          </a:solidFill>
          <a:latin typeface="+mj-lt"/>
          <a:ea typeface="ＭＳ Ｐゴシック" charset="0"/>
          <a:cs typeface="+mj-cs"/>
        </a:defRPr>
      </a:lvl1pPr>
      <a:lvl2pPr algn="ctr" rtl="0" eaLnBrk="0" fontAlgn="base" hangingPunct="0">
        <a:spcBef>
          <a:spcPct val="0"/>
        </a:spcBef>
        <a:spcAft>
          <a:spcPct val="0"/>
        </a:spcAft>
        <a:defRPr sz="4400">
          <a:solidFill>
            <a:schemeClr val="tx2"/>
          </a:solidFill>
          <a:latin typeface="Times New Roman" pitchFamily="18" charset="0"/>
          <a:ea typeface="ＭＳ Ｐゴシック" charset="0"/>
        </a:defRPr>
      </a:lvl2pPr>
      <a:lvl3pPr algn="ctr" rtl="0" eaLnBrk="0" fontAlgn="base" hangingPunct="0">
        <a:spcBef>
          <a:spcPct val="0"/>
        </a:spcBef>
        <a:spcAft>
          <a:spcPct val="0"/>
        </a:spcAft>
        <a:defRPr sz="4400">
          <a:solidFill>
            <a:schemeClr val="tx2"/>
          </a:solidFill>
          <a:latin typeface="Times New Roman" pitchFamily="18" charset="0"/>
          <a:ea typeface="ＭＳ Ｐゴシック" charset="0"/>
        </a:defRPr>
      </a:lvl3pPr>
      <a:lvl4pPr algn="ctr" rtl="0" eaLnBrk="0" fontAlgn="base" hangingPunct="0">
        <a:spcBef>
          <a:spcPct val="0"/>
        </a:spcBef>
        <a:spcAft>
          <a:spcPct val="0"/>
        </a:spcAft>
        <a:defRPr sz="4400">
          <a:solidFill>
            <a:schemeClr val="tx2"/>
          </a:solidFill>
          <a:latin typeface="Times New Roman" pitchFamily="18" charset="0"/>
          <a:ea typeface="ＭＳ Ｐゴシック" charset="0"/>
        </a:defRPr>
      </a:lvl4pPr>
      <a:lvl5pPr algn="ctr" rtl="0" eaLnBrk="0" fontAlgn="base" hangingPunct="0">
        <a:spcBef>
          <a:spcPct val="0"/>
        </a:spcBef>
        <a:spcAft>
          <a:spcPct val="0"/>
        </a:spcAft>
        <a:defRPr sz="4400">
          <a:solidFill>
            <a:schemeClr val="tx2"/>
          </a:solidFill>
          <a:latin typeface="Times New Roman" pitchFamily="18" charset="0"/>
          <a:ea typeface="ＭＳ Ｐゴシック"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image" Target="../media/image60.wmf"/><Relationship Id="rId5" Type="http://schemas.openxmlformats.org/officeDocument/2006/relationships/oleObject" Target="../embeddings/oleObject12.bin"/><Relationship Id="rId4" Type="http://schemas.openxmlformats.org/officeDocument/2006/relationships/image" Target="../media/image59.wmf"/><Relationship Id="rId9" Type="http://schemas.openxmlformats.org/officeDocument/2006/relationships/image" Target="../media/image61.wmf"/></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62.wmf"/></Relationships>
</file>

<file path=ppt/slides/_rels/slide12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image" Target="../media/image75.jpeg"/><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3" Type="http://schemas.openxmlformats.org/officeDocument/2006/relationships/image" Target="../media/image83.gif"/><Relationship Id="rId2" Type="http://schemas.openxmlformats.org/officeDocument/2006/relationships/image" Target="../media/image82.png"/><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6.wmf"/></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8.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9.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20.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22.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32.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8.vml"/><Relationship Id="rId4" Type="http://schemas.openxmlformats.org/officeDocument/2006/relationships/image" Target="../media/image33.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36.wmf"/></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7.wmf"/><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38.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wmf"/><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653143" y="1163029"/>
            <a:ext cx="7772400" cy="1143000"/>
          </a:xfrm>
        </p:spPr>
        <p:txBody>
          <a:bodyPr/>
          <a:lstStyle/>
          <a:p>
            <a:pPr eaLnBrk="1" hangingPunct="1"/>
            <a:r>
              <a:rPr lang="fr-BE" sz="4000" b="1" dirty="0" smtClean="0">
                <a:latin typeface="Gill Sans MT"/>
              </a:rPr>
              <a:t>Introduction à l’Orienté </a:t>
            </a:r>
            <a:r>
              <a:rPr lang="fr-BE" sz="4000" b="1" dirty="0" smtClean="0">
                <a:latin typeface="Gill Sans MT"/>
              </a:rPr>
              <a:t>Objet</a:t>
            </a:r>
            <a:r>
              <a:rPr lang="fr-BE" sz="4000" b="1" dirty="0" smtClean="0">
                <a:latin typeface="Gill Sans MT"/>
              </a:rPr>
              <a:t/>
            </a:r>
            <a:br>
              <a:rPr lang="fr-BE" sz="4000" b="1" dirty="0" smtClean="0">
                <a:latin typeface="Gill Sans MT"/>
              </a:rPr>
            </a:br>
            <a:endParaRPr lang="en-GB" sz="4000" b="1" dirty="0">
              <a:latin typeface="Gill Sans MT"/>
            </a:endParaRPr>
          </a:p>
        </p:txBody>
      </p:sp>
      <p:sp>
        <p:nvSpPr>
          <p:cNvPr id="16387" name="Rectangle 3"/>
          <p:cNvSpPr>
            <a:spLocks noGrp="1" noChangeArrowheads="1"/>
          </p:cNvSpPr>
          <p:nvPr>
            <p:ph type="subTitle" idx="1"/>
          </p:nvPr>
        </p:nvSpPr>
        <p:spPr>
          <a:xfrm>
            <a:off x="1371600" y="3143250"/>
            <a:ext cx="6400800" cy="1752600"/>
          </a:xfrm>
        </p:spPr>
        <p:txBody>
          <a:bodyPr/>
          <a:lstStyle/>
          <a:p>
            <a:pPr eaLnBrk="1" hangingPunct="1"/>
            <a:r>
              <a:rPr lang="fr-BE" sz="2400" dirty="0" smtClean="0">
                <a:latin typeface="Gill Sans MT"/>
              </a:rPr>
              <a:t>Hugues Bersini</a:t>
            </a:r>
          </a:p>
          <a:p>
            <a:pPr eaLnBrk="1" hangingPunct="1"/>
            <a:r>
              <a:rPr lang="fr-BE" sz="2400" i="1" dirty="0" smtClean="0">
                <a:latin typeface="Gill Sans MT"/>
              </a:rPr>
              <a:t>CoDE-IRIDIA, ULB</a:t>
            </a:r>
            <a:endParaRPr lang="fr-BE" sz="2400" i="1" dirty="0">
              <a:latin typeface="Gill Sans MT"/>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dirty="0"/>
          </a:p>
        </p:txBody>
      </p:sp>
      <p:sp>
        <p:nvSpPr>
          <p:cNvPr id="4" name="Slide Number Placeholder 3"/>
          <p:cNvSpPr>
            <a:spLocks noGrp="1"/>
          </p:cNvSpPr>
          <p:nvPr>
            <p:ph type="sldNum" sz="quarter" idx="12"/>
          </p:nvPr>
        </p:nvSpPr>
        <p:spPr/>
        <p:txBody>
          <a:bodyPr/>
          <a:lstStyle/>
          <a:p>
            <a:fld id="{2152D32B-C328-0746-B41D-D7BC35211E40}" type="slidenum">
              <a:rPr lang="en-GB" smtClean="0"/>
              <a:pPr/>
              <a:t>1</a:t>
            </a:fld>
            <a:endParaRPr lang="en-GB"/>
          </a:p>
        </p:txBody>
      </p:sp>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156176" y="2467907"/>
            <a:ext cx="2056333" cy="2495550"/>
          </a:xfrm>
          <a:prstGeom prst="rect">
            <a:avLst/>
          </a:prstGeom>
        </p:spPr>
      </p:pic>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19944" y="2420888"/>
            <a:ext cx="1904256" cy="256746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pPr>
              <a:defRPr/>
            </a:pPr>
            <a:r>
              <a:rPr lang="en-US" smtClean="0"/>
              <a:t>2020</a:t>
            </a:r>
            <a:endParaRPr lang="en-GB"/>
          </a:p>
        </p:txBody>
      </p:sp>
      <p:sp>
        <p:nvSpPr>
          <p:cNvPr id="3" name="Espace réservé du pied de page 2"/>
          <p:cNvSpPr>
            <a:spLocks noGrp="1"/>
          </p:cNvSpPr>
          <p:nvPr>
            <p:ph type="ftr" sz="quarter" idx="11"/>
          </p:nvPr>
        </p:nvSpPr>
        <p:spPr/>
        <p:txBody>
          <a:bodyPr/>
          <a:lstStyle/>
          <a:p>
            <a:pPr>
              <a:defRPr/>
            </a:pPr>
            <a:r>
              <a:rPr lang="en-GB" smtClean="0"/>
              <a:t>Introduction à l'OO - H. Bersini</a:t>
            </a:r>
            <a:endParaRPr lang="en-GB"/>
          </a:p>
        </p:txBody>
      </p:sp>
      <p:sp>
        <p:nvSpPr>
          <p:cNvPr id="4" name="Espace réservé du numéro de diapositive 3"/>
          <p:cNvSpPr>
            <a:spLocks noGrp="1"/>
          </p:cNvSpPr>
          <p:nvPr>
            <p:ph type="sldNum" sz="quarter" idx="12"/>
          </p:nvPr>
        </p:nvSpPr>
        <p:spPr/>
        <p:txBody>
          <a:bodyPr/>
          <a:lstStyle/>
          <a:p>
            <a:fld id="{FA7AA1F2-35C8-A848-8ED4-C95C2D921CEA}" type="slidenum">
              <a:rPr lang="en-GB" smtClean="0"/>
              <a:pPr/>
              <a:t>10</a:t>
            </a:fld>
            <a:endParaRPr lang="en-GB"/>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2147194"/>
            <a:ext cx="5416834" cy="4221088"/>
          </a:xfrm>
          <a:prstGeom prst="rect">
            <a:avLst/>
          </a:prstGeom>
        </p:spPr>
      </p:pic>
      <p:sp>
        <p:nvSpPr>
          <p:cNvPr id="7" name="Rectangle 6"/>
          <p:cNvSpPr/>
          <p:nvPr/>
        </p:nvSpPr>
        <p:spPr>
          <a:xfrm>
            <a:off x="2699792" y="404664"/>
            <a:ext cx="2454519" cy="1754326"/>
          </a:xfrm>
          <a:prstGeom prst="rect">
            <a:avLst/>
          </a:prstGeom>
          <a:noFill/>
        </p:spPr>
        <p:txBody>
          <a:bodyPr wrap="none" lIns="91440" tIns="45720" rIns="91440" bIns="45720">
            <a:spAutoFit/>
          </a:bodyPr>
          <a:lstStyle/>
          <a:p>
            <a:pPr algn="ctr"/>
            <a:r>
              <a:rPr lang="fr-FR" sz="54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60007" dist="310007" dir="7680000" sy="30000" kx="1300200" algn="ctr" rotWithShape="0">
                    <a:prstClr val="black">
                      <a:alpha val="32000"/>
                    </a:prstClr>
                  </a:outerShdw>
                </a:effectLst>
              </a:rPr>
              <a:t>Banque</a:t>
            </a:r>
            <a:endParaRPr lang="fr-FR" sz="54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60007" dist="310007" dir="7680000" sy="30000" kx="1300200" algn="ctr" rotWithShape="0">
                  <a:prstClr val="black">
                    <a:alpha val="32000"/>
                  </a:prstClr>
                </a:outerShdw>
              </a:effectLst>
            </a:endParaRPr>
          </a:p>
          <a:p>
            <a:pPr algn="ctr"/>
            <a:endParaRPr lang="fr-FR"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6" name="Imag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644008" y="1628800"/>
            <a:ext cx="3814406" cy="3145552"/>
          </a:xfrm>
          <a:prstGeom prst="rect">
            <a:avLst/>
          </a:prstGeom>
        </p:spPr>
      </p:pic>
    </p:spTree>
    <p:extLst>
      <p:ext uri="{BB962C8B-B14F-4D97-AF65-F5344CB8AC3E}">
        <p14:creationId xmlns:p14="http://schemas.microsoft.com/office/powerpoint/2010/main" val="278621465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descr="11-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1504950"/>
            <a:ext cx="5029200"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FA7AA1F2-35C8-A848-8ED4-C95C2D921CEA}" type="slidenum">
              <a:rPr lang="en-GB" smtClean="0"/>
              <a:pPr/>
              <a:t>100</a:t>
            </a:fld>
            <a:endParaRPr lang="en-GB"/>
          </a:p>
        </p:txBody>
      </p:sp>
    </p:spTree>
    <p:extLst>
      <p:ext uri="{BB962C8B-B14F-4D97-AF65-F5344CB8AC3E}">
        <p14:creationId xmlns:p14="http://schemas.microsoft.com/office/powerpoint/2010/main" val="232919976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11188" y="333375"/>
            <a:ext cx="7772400" cy="1143000"/>
          </a:xfrm>
        </p:spPr>
        <p:txBody>
          <a:bodyPr/>
          <a:lstStyle/>
          <a:p>
            <a:pPr eaLnBrk="1" hangingPunct="1"/>
            <a:endParaRPr lang="en-US" sz="3400" b="1" dirty="0">
              <a:solidFill>
                <a:schemeClr val="tx1"/>
              </a:solidFill>
              <a:latin typeface="Gill Sans MT"/>
            </a:endParaRPr>
          </a:p>
        </p:txBody>
      </p:sp>
      <p:sp>
        <p:nvSpPr>
          <p:cNvPr id="72707" name="Rectangle 3"/>
          <p:cNvSpPr>
            <a:spLocks noGrp="1" noChangeArrowheads="1"/>
          </p:cNvSpPr>
          <p:nvPr>
            <p:ph type="body" sz="half" idx="2"/>
          </p:nvPr>
        </p:nvSpPr>
        <p:spPr>
          <a:xfrm>
            <a:off x="4191000" y="1557338"/>
            <a:ext cx="4953000" cy="5029200"/>
          </a:xfrm>
        </p:spPr>
        <p:txBody>
          <a:bodyPr/>
          <a:lstStyle/>
          <a:p>
            <a:pPr eaLnBrk="1" hangingPunct="1"/>
            <a:r>
              <a:rPr lang="en-US" sz="2800" dirty="0" err="1">
                <a:latin typeface="Gill Sans MT"/>
              </a:rPr>
              <a:t>Transforme</a:t>
            </a:r>
            <a:r>
              <a:rPr lang="en-US" sz="2800" dirty="0">
                <a:latin typeface="Gill Sans MT"/>
              </a:rPr>
              <a:t> </a:t>
            </a:r>
            <a:r>
              <a:rPr lang="en-US" sz="2800" dirty="0" err="1">
                <a:latin typeface="Gill Sans MT"/>
              </a:rPr>
              <a:t>l’arbre</a:t>
            </a:r>
            <a:r>
              <a:rPr lang="en-US" sz="2800" dirty="0">
                <a:latin typeface="Gill Sans MT"/>
              </a:rPr>
              <a:t> </a:t>
            </a:r>
            <a:r>
              <a:rPr lang="en-US" sz="2800" dirty="0" err="1">
                <a:latin typeface="Gill Sans MT"/>
              </a:rPr>
              <a:t>d’héritage</a:t>
            </a:r>
            <a:r>
              <a:rPr lang="en-US" sz="2800" dirty="0">
                <a:latin typeface="Gill Sans MT"/>
              </a:rPr>
              <a:t> en un </a:t>
            </a:r>
            <a:r>
              <a:rPr lang="en-US" sz="2800" dirty="0" err="1">
                <a:latin typeface="Gill Sans MT"/>
              </a:rPr>
              <a:t>graphe</a:t>
            </a:r>
            <a:endParaRPr lang="en-US" sz="2800" dirty="0">
              <a:latin typeface="Gill Sans MT"/>
            </a:endParaRPr>
          </a:p>
          <a:p>
            <a:pPr eaLnBrk="1" hangingPunct="1"/>
            <a:r>
              <a:rPr lang="en-US" sz="2800" dirty="0" err="1">
                <a:latin typeface="Gill Sans MT"/>
              </a:rPr>
              <a:t>Crée</a:t>
            </a:r>
            <a:r>
              <a:rPr lang="en-US" sz="2800" dirty="0">
                <a:latin typeface="Gill Sans MT"/>
              </a:rPr>
              <a:t> de nouveaux </a:t>
            </a:r>
            <a:r>
              <a:rPr lang="en-US" sz="2800" dirty="0" err="1">
                <a:latin typeface="Gill Sans MT"/>
              </a:rPr>
              <a:t>problèmes</a:t>
            </a:r>
            <a:r>
              <a:rPr lang="en-US" sz="2800" dirty="0">
                <a:latin typeface="Gill Sans MT"/>
              </a:rPr>
              <a:t> </a:t>
            </a:r>
            <a:r>
              <a:rPr lang="en-US" sz="2800" dirty="0" err="1">
                <a:latin typeface="Gill Sans MT"/>
              </a:rPr>
              <a:t>dûs</a:t>
            </a:r>
            <a:r>
              <a:rPr lang="en-US" sz="2800" dirty="0">
                <a:latin typeface="Gill Sans MT"/>
              </a:rPr>
              <a:t> au </a:t>
            </a:r>
            <a:r>
              <a:rPr lang="en-US" sz="2800" dirty="0" err="1">
                <a:latin typeface="Gill Sans MT"/>
              </a:rPr>
              <a:t>partage</a:t>
            </a:r>
            <a:r>
              <a:rPr lang="en-US" sz="2800" dirty="0">
                <a:latin typeface="Gill Sans MT"/>
              </a:rPr>
              <a:t> des super classes</a:t>
            </a:r>
          </a:p>
          <a:p>
            <a:pPr eaLnBrk="1" hangingPunct="1"/>
            <a:r>
              <a:rPr lang="en-US" sz="2800" dirty="0" err="1">
                <a:latin typeface="Gill Sans MT"/>
              </a:rPr>
              <a:t>Mieux</a:t>
            </a:r>
            <a:r>
              <a:rPr lang="en-US" sz="2800" dirty="0">
                <a:latin typeface="Gill Sans MT"/>
              </a:rPr>
              <a:t> </a:t>
            </a:r>
            <a:r>
              <a:rPr lang="en-US" sz="2800" dirty="0" err="1">
                <a:latin typeface="Gill Sans MT"/>
              </a:rPr>
              <a:t>vaut</a:t>
            </a:r>
            <a:r>
              <a:rPr lang="en-US" sz="2800" dirty="0">
                <a:latin typeface="Gill Sans MT"/>
              </a:rPr>
              <a:t> </a:t>
            </a:r>
            <a:r>
              <a:rPr lang="en-US" sz="2800" dirty="0" err="1">
                <a:latin typeface="Gill Sans MT"/>
              </a:rPr>
              <a:t>l’éviter</a:t>
            </a:r>
            <a:r>
              <a:rPr lang="en-US" sz="2800" dirty="0">
                <a:latin typeface="Gill Sans MT"/>
              </a:rPr>
              <a:t> de </a:t>
            </a:r>
            <a:r>
              <a:rPr lang="en-US" sz="2800" dirty="0" err="1">
                <a:latin typeface="Gill Sans MT"/>
              </a:rPr>
              <a:t>toute</a:t>
            </a:r>
            <a:r>
              <a:rPr lang="en-US" sz="2800" dirty="0">
                <a:latin typeface="Gill Sans MT"/>
              </a:rPr>
              <a:t> </a:t>
            </a:r>
            <a:r>
              <a:rPr lang="en-US" sz="2800" dirty="0" err="1">
                <a:latin typeface="Gill Sans MT"/>
              </a:rPr>
              <a:t>manière</a:t>
            </a:r>
            <a:endParaRPr lang="en-US" sz="2800" dirty="0">
              <a:latin typeface="Gill Sans MT"/>
            </a:endParaRPr>
          </a:p>
        </p:txBody>
      </p:sp>
      <p:sp>
        <p:nvSpPr>
          <p:cNvPr id="72708" name="Rectangle 4"/>
          <p:cNvSpPr>
            <a:spLocks noChangeArrowheads="1"/>
          </p:cNvSpPr>
          <p:nvPr/>
        </p:nvSpPr>
        <p:spPr bwMode="auto">
          <a:xfrm>
            <a:off x="1447800" y="1524000"/>
            <a:ext cx="969963" cy="457200"/>
          </a:xfrm>
          <a:prstGeom prst="rect">
            <a:avLst/>
          </a:prstGeom>
          <a:gradFill rotWithShape="1">
            <a:gsLst>
              <a:gs pos="0">
                <a:srgbClr val="FF9900"/>
              </a:gs>
              <a:gs pos="50000">
                <a:srgbClr val="FFEBCC"/>
              </a:gs>
              <a:gs pos="100000">
                <a:srgbClr val="FF9900"/>
              </a:gs>
            </a:gsLst>
            <a:lin ang="5400000" scaled="1"/>
          </a:gradFill>
          <a:ln w="12700">
            <a:solidFill>
              <a:schemeClr val="tx1"/>
            </a:solidFill>
            <a:miter lim="800000"/>
            <a:headEnd/>
            <a:tailEnd/>
          </a:ln>
        </p:spPr>
        <p:txBody>
          <a:bodyPr wrap="none" lIns="90488" tIns="44450" rIns="90488" bIns="44450" anchor="ctr"/>
          <a:lstStyle/>
          <a:p>
            <a:pPr algn="ctr" eaLnBrk="0" hangingPunct="0"/>
            <a:r>
              <a:rPr lang="nl-NL" sz="1600" b="0" dirty="0" err="1">
                <a:latin typeface="Gill Sans MT"/>
              </a:rPr>
              <a:t>Figure</a:t>
            </a:r>
            <a:endParaRPr lang="nl-NL" sz="1600" b="0" dirty="0">
              <a:latin typeface="Gill Sans MT"/>
            </a:endParaRPr>
          </a:p>
        </p:txBody>
      </p:sp>
      <p:sp>
        <p:nvSpPr>
          <p:cNvPr id="72709" name="Rectangle 5"/>
          <p:cNvSpPr>
            <a:spLocks noChangeArrowheads="1"/>
          </p:cNvSpPr>
          <p:nvPr/>
        </p:nvSpPr>
        <p:spPr bwMode="auto">
          <a:xfrm>
            <a:off x="2286000" y="2286000"/>
            <a:ext cx="1208088" cy="498475"/>
          </a:xfrm>
          <a:prstGeom prst="rect">
            <a:avLst/>
          </a:prstGeom>
          <a:gradFill rotWithShape="1">
            <a:gsLst>
              <a:gs pos="0">
                <a:srgbClr val="FF9900"/>
              </a:gs>
              <a:gs pos="50000">
                <a:srgbClr val="FFEBCC"/>
              </a:gs>
              <a:gs pos="100000">
                <a:srgbClr val="FF9900"/>
              </a:gs>
            </a:gsLst>
            <a:lin ang="5400000" scaled="1"/>
          </a:gradFill>
          <a:ln w="12700">
            <a:solidFill>
              <a:schemeClr val="tx1"/>
            </a:solidFill>
            <a:miter lim="800000"/>
            <a:headEnd/>
            <a:tailEnd/>
          </a:ln>
        </p:spPr>
        <p:txBody>
          <a:bodyPr wrap="none" lIns="90488" tIns="44450" rIns="90488" bIns="44450" anchor="ctr"/>
          <a:lstStyle/>
          <a:p>
            <a:pPr algn="ctr" eaLnBrk="0" hangingPunct="0"/>
            <a:r>
              <a:rPr lang="nl-NL" sz="1600" b="0" dirty="0" err="1">
                <a:latin typeface="Gill Sans MT"/>
              </a:rPr>
              <a:t>Dimension</a:t>
            </a:r>
            <a:r>
              <a:rPr lang="nl-NL" sz="1600" b="0" dirty="0">
                <a:latin typeface="Gill Sans MT"/>
              </a:rPr>
              <a:t> </a:t>
            </a:r>
          </a:p>
        </p:txBody>
      </p:sp>
      <p:sp>
        <p:nvSpPr>
          <p:cNvPr id="72710" name="Rectangle 6"/>
          <p:cNvSpPr>
            <a:spLocks noChangeArrowheads="1"/>
          </p:cNvSpPr>
          <p:nvPr/>
        </p:nvSpPr>
        <p:spPr bwMode="auto">
          <a:xfrm>
            <a:off x="457200" y="2286000"/>
            <a:ext cx="1076325" cy="490538"/>
          </a:xfrm>
          <a:prstGeom prst="rect">
            <a:avLst/>
          </a:prstGeom>
          <a:gradFill rotWithShape="1">
            <a:gsLst>
              <a:gs pos="0">
                <a:srgbClr val="FF9900"/>
              </a:gs>
              <a:gs pos="50000">
                <a:srgbClr val="FFEBCC"/>
              </a:gs>
              <a:gs pos="100000">
                <a:srgbClr val="FF9900"/>
              </a:gs>
            </a:gsLst>
            <a:lin ang="5400000" scaled="1"/>
          </a:gradFill>
          <a:ln w="12700">
            <a:solidFill>
              <a:schemeClr val="tx1"/>
            </a:solidFill>
            <a:miter lim="800000"/>
            <a:headEnd/>
            <a:tailEnd/>
          </a:ln>
        </p:spPr>
        <p:txBody>
          <a:bodyPr wrap="none" lIns="90488" tIns="44450" rIns="90488" bIns="44450" anchor="ctr"/>
          <a:lstStyle/>
          <a:p>
            <a:pPr algn="ctr" eaLnBrk="0" hangingPunct="0"/>
            <a:r>
              <a:rPr lang="nl-NL" sz="1600" b="0" dirty="0" err="1">
                <a:latin typeface="Gill Sans MT"/>
              </a:rPr>
              <a:t>Forme</a:t>
            </a:r>
            <a:endParaRPr lang="nl-NL" sz="1600" b="0" dirty="0">
              <a:latin typeface="Gill Sans MT"/>
            </a:endParaRPr>
          </a:p>
        </p:txBody>
      </p:sp>
      <p:sp>
        <p:nvSpPr>
          <p:cNvPr id="72711" name="Line 7"/>
          <p:cNvSpPr>
            <a:spLocks noChangeShapeType="1"/>
          </p:cNvSpPr>
          <p:nvPr/>
        </p:nvSpPr>
        <p:spPr bwMode="auto">
          <a:xfrm flipV="1">
            <a:off x="1371600" y="1981200"/>
            <a:ext cx="533400" cy="304800"/>
          </a:xfrm>
          <a:prstGeom prst="line">
            <a:avLst/>
          </a:prstGeom>
          <a:noFill/>
          <a:ln w="3175">
            <a:solidFill>
              <a:srgbClr val="808080"/>
            </a:solidFill>
            <a:round/>
            <a:headEnd/>
            <a:tailEnd type="triangle" w="lg" len="me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72712" name="Line 8"/>
          <p:cNvSpPr>
            <a:spLocks noChangeShapeType="1"/>
          </p:cNvSpPr>
          <p:nvPr/>
        </p:nvSpPr>
        <p:spPr bwMode="auto">
          <a:xfrm flipH="1" flipV="1">
            <a:off x="2057400" y="1981200"/>
            <a:ext cx="533400" cy="304800"/>
          </a:xfrm>
          <a:prstGeom prst="line">
            <a:avLst/>
          </a:prstGeom>
          <a:noFill/>
          <a:ln w="3175">
            <a:solidFill>
              <a:srgbClr val="808080"/>
            </a:solidFill>
            <a:round/>
            <a:headEnd/>
            <a:tailEnd type="triangle" w="lg" len="me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72713" name="Rectangle 9"/>
          <p:cNvSpPr>
            <a:spLocks noChangeArrowheads="1"/>
          </p:cNvSpPr>
          <p:nvPr/>
        </p:nvSpPr>
        <p:spPr bwMode="auto">
          <a:xfrm>
            <a:off x="212725" y="3429000"/>
            <a:ext cx="1082675" cy="498475"/>
          </a:xfrm>
          <a:prstGeom prst="rect">
            <a:avLst/>
          </a:prstGeom>
          <a:gradFill rotWithShape="1">
            <a:gsLst>
              <a:gs pos="0">
                <a:srgbClr val="FF9900"/>
              </a:gs>
              <a:gs pos="50000">
                <a:srgbClr val="FFEBCC"/>
              </a:gs>
              <a:gs pos="100000">
                <a:srgbClr val="FF9900"/>
              </a:gs>
            </a:gsLst>
            <a:lin ang="5400000" scaled="1"/>
          </a:gradFill>
          <a:ln w="12700">
            <a:solidFill>
              <a:schemeClr val="tx1"/>
            </a:solidFill>
            <a:miter lim="800000"/>
            <a:headEnd/>
            <a:tailEnd/>
          </a:ln>
        </p:spPr>
        <p:txBody>
          <a:bodyPr wrap="none" lIns="90488" tIns="44450" rIns="90488" bIns="44450" anchor="ctr"/>
          <a:lstStyle/>
          <a:p>
            <a:pPr algn="ctr" eaLnBrk="0" hangingPunct="0"/>
            <a:r>
              <a:rPr lang="nl-NL" sz="1600" b="0" dirty="0" err="1">
                <a:latin typeface="Gill Sans MT"/>
              </a:rPr>
              <a:t>Polygone</a:t>
            </a:r>
            <a:endParaRPr lang="nl-NL" sz="1600" b="0" dirty="0">
              <a:latin typeface="Gill Sans MT"/>
            </a:endParaRPr>
          </a:p>
        </p:txBody>
      </p:sp>
      <p:sp>
        <p:nvSpPr>
          <p:cNvPr id="72714" name="Rectangle 10"/>
          <p:cNvSpPr>
            <a:spLocks noChangeArrowheads="1"/>
          </p:cNvSpPr>
          <p:nvPr/>
        </p:nvSpPr>
        <p:spPr bwMode="auto">
          <a:xfrm>
            <a:off x="1295400" y="4343400"/>
            <a:ext cx="914400" cy="457200"/>
          </a:xfrm>
          <a:prstGeom prst="rect">
            <a:avLst/>
          </a:prstGeom>
          <a:gradFill rotWithShape="1">
            <a:gsLst>
              <a:gs pos="0">
                <a:srgbClr val="FF9900"/>
              </a:gs>
              <a:gs pos="50000">
                <a:srgbClr val="FFEBCC"/>
              </a:gs>
              <a:gs pos="100000">
                <a:srgbClr val="FF9900"/>
              </a:gs>
            </a:gsLst>
            <a:lin ang="5400000" scaled="1"/>
          </a:gradFill>
          <a:ln w="12700">
            <a:solidFill>
              <a:schemeClr val="tx1"/>
            </a:solidFill>
            <a:miter lim="800000"/>
            <a:headEnd/>
            <a:tailEnd/>
          </a:ln>
        </p:spPr>
        <p:txBody>
          <a:bodyPr wrap="none" lIns="90488" tIns="44450" rIns="90488" bIns="44450" anchor="ctr"/>
          <a:lstStyle/>
          <a:p>
            <a:pPr algn="ctr" eaLnBrk="0" hangingPunct="0"/>
            <a:r>
              <a:rPr lang="nl-NL" sz="1600" b="0" dirty="0">
                <a:latin typeface="Gill Sans MT"/>
              </a:rPr>
              <a:t>Circulaire</a:t>
            </a:r>
          </a:p>
        </p:txBody>
      </p:sp>
      <p:sp>
        <p:nvSpPr>
          <p:cNvPr id="72715" name="Rectangle 11"/>
          <p:cNvSpPr>
            <a:spLocks noChangeArrowheads="1"/>
          </p:cNvSpPr>
          <p:nvPr/>
        </p:nvSpPr>
        <p:spPr bwMode="auto">
          <a:xfrm>
            <a:off x="2133600" y="3505200"/>
            <a:ext cx="862013" cy="438150"/>
          </a:xfrm>
          <a:prstGeom prst="rect">
            <a:avLst/>
          </a:prstGeom>
          <a:gradFill rotWithShape="1">
            <a:gsLst>
              <a:gs pos="0">
                <a:srgbClr val="FF9900"/>
              </a:gs>
              <a:gs pos="50000">
                <a:srgbClr val="FFEBCC"/>
              </a:gs>
              <a:gs pos="100000">
                <a:srgbClr val="FF9900"/>
              </a:gs>
            </a:gsLst>
            <a:lin ang="5400000" scaled="1"/>
          </a:gradFill>
          <a:ln w="12700">
            <a:solidFill>
              <a:schemeClr val="tx1"/>
            </a:solidFill>
            <a:miter lim="800000"/>
            <a:headEnd/>
            <a:tailEnd/>
          </a:ln>
        </p:spPr>
        <p:txBody>
          <a:bodyPr wrap="none" lIns="90488" tIns="44450" rIns="90488" bIns="44450" anchor="ctr"/>
          <a:lstStyle/>
          <a:p>
            <a:pPr algn="ctr" eaLnBrk="0" hangingPunct="0"/>
            <a:r>
              <a:rPr lang="nl-NL" sz="1600" b="0" dirty="0">
                <a:latin typeface="Gill Sans MT"/>
              </a:rPr>
              <a:t>3D</a:t>
            </a:r>
          </a:p>
        </p:txBody>
      </p:sp>
      <p:sp>
        <p:nvSpPr>
          <p:cNvPr id="72716" name="Rectangle 12"/>
          <p:cNvSpPr>
            <a:spLocks noChangeArrowheads="1"/>
          </p:cNvSpPr>
          <p:nvPr/>
        </p:nvSpPr>
        <p:spPr bwMode="auto">
          <a:xfrm>
            <a:off x="3405188" y="4572000"/>
            <a:ext cx="938212" cy="457200"/>
          </a:xfrm>
          <a:prstGeom prst="rect">
            <a:avLst/>
          </a:prstGeom>
          <a:gradFill rotWithShape="1">
            <a:gsLst>
              <a:gs pos="0">
                <a:srgbClr val="FF9900"/>
              </a:gs>
              <a:gs pos="50000">
                <a:srgbClr val="FFEBCC"/>
              </a:gs>
              <a:gs pos="100000">
                <a:srgbClr val="FF9900"/>
              </a:gs>
            </a:gsLst>
            <a:lin ang="5400000" scaled="1"/>
          </a:gradFill>
          <a:ln w="12700">
            <a:solidFill>
              <a:schemeClr val="tx1"/>
            </a:solidFill>
            <a:miter lim="800000"/>
            <a:headEnd/>
            <a:tailEnd/>
          </a:ln>
        </p:spPr>
        <p:txBody>
          <a:bodyPr wrap="none" lIns="90488" tIns="44450" rIns="90488" bIns="44450" anchor="ctr"/>
          <a:lstStyle/>
          <a:p>
            <a:pPr algn="ctr" eaLnBrk="0" hangingPunct="0"/>
            <a:r>
              <a:rPr lang="nl-NL" sz="1600" b="0" dirty="0">
                <a:latin typeface="Gill Sans MT"/>
              </a:rPr>
              <a:t>2D</a:t>
            </a:r>
          </a:p>
        </p:txBody>
      </p:sp>
      <p:sp>
        <p:nvSpPr>
          <p:cNvPr id="72717" name="Line 13"/>
          <p:cNvSpPr>
            <a:spLocks noChangeShapeType="1"/>
          </p:cNvSpPr>
          <p:nvPr/>
        </p:nvSpPr>
        <p:spPr bwMode="auto">
          <a:xfrm flipV="1">
            <a:off x="457200" y="2800350"/>
            <a:ext cx="381000" cy="609600"/>
          </a:xfrm>
          <a:prstGeom prst="line">
            <a:avLst/>
          </a:prstGeom>
          <a:noFill/>
          <a:ln w="3175">
            <a:solidFill>
              <a:srgbClr val="808080"/>
            </a:solidFill>
            <a:round/>
            <a:headEnd/>
            <a:tailEnd type="triangle" w="lg" len="me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72718" name="Line 14"/>
          <p:cNvSpPr>
            <a:spLocks noChangeShapeType="1"/>
          </p:cNvSpPr>
          <p:nvPr/>
        </p:nvSpPr>
        <p:spPr bwMode="auto">
          <a:xfrm flipH="1" flipV="1">
            <a:off x="1295400" y="2743200"/>
            <a:ext cx="381000" cy="1600200"/>
          </a:xfrm>
          <a:prstGeom prst="line">
            <a:avLst/>
          </a:prstGeom>
          <a:noFill/>
          <a:ln w="3175">
            <a:solidFill>
              <a:srgbClr val="808080"/>
            </a:solidFill>
            <a:round/>
            <a:headEnd/>
            <a:tailEnd type="triangle" w="lg" len="me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72719" name="Line 15"/>
          <p:cNvSpPr>
            <a:spLocks noChangeShapeType="1"/>
          </p:cNvSpPr>
          <p:nvPr/>
        </p:nvSpPr>
        <p:spPr bwMode="auto">
          <a:xfrm flipV="1">
            <a:off x="2438400" y="2819400"/>
            <a:ext cx="304800" cy="685800"/>
          </a:xfrm>
          <a:prstGeom prst="line">
            <a:avLst/>
          </a:prstGeom>
          <a:noFill/>
          <a:ln w="3175">
            <a:solidFill>
              <a:srgbClr val="808080"/>
            </a:solidFill>
            <a:round/>
            <a:headEnd/>
            <a:tailEnd type="triangle" w="lg" len="me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72720" name="Line 16"/>
          <p:cNvSpPr>
            <a:spLocks noChangeShapeType="1"/>
          </p:cNvSpPr>
          <p:nvPr/>
        </p:nvSpPr>
        <p:spPr bwMode="auto">
          <a:xfrm flipH="1" flipV="1">
            <a:off x="3181350" y="2800350"/>
            <a:ext cx="704850" cy="1771650"/>
          </a:xfrm>
          <a:prstGeom prst="line">
            <a:avLst/>
          </a:prstGeom>
          <a:noFill/>
          <a:ln w="3175">
            <a:solidFill>
              <a:srgbClr val="808080"/>
            </a:solidFill>
            <a:round/>
            <a:headEnd/>
            <a:tailEnd type="triangle" w="lg" len="me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72721" name="Rectangle 17"/>
          <p:cNvSpPr>
            <a:spLocks noChangeArrowheads="1"/>
          </p:cNvSpPr>
          <p:nvPr/>
        </p:nvSpPr>
        <p:spPr bwMode="auto">
          <a:xfrm>
            <a:off x="1524000" y="6096000"/>
            <a:ext cx="1143000" cy="498475"/>
          </a:xfrm>
          <a:prstGeom prst="rect">
            <a:avLst/>
          </a:prstGeom>
          <a:gradFill rotWithShape="1">
            <a:gsLst>
              <a:gs pos="0">
                <a:srgbClr val="FF9900"/>
              </a:gs>
              <a:gs pos="50000">
                <a:srgbClr val="FFEBCC"/>
              </a:gs>
              <a:gs pos="100000">
                <a:srgbClr val="FF9900"/>
              </a:gs>
            </a:gsLst>
            <a:lin ang="5400000" scaled="1"/>
          </a:gradFill>
          <a:ln w="12700">
            <a:solidFill>
              <a:schemeClr val="tx1"/>
            </a:solidFill>
            <a:miter lim="800000"/>
            <a:headEnd/>
            <a:tailEnd/>
          </a:ln>
        </p:spPr>
        <p:txBody>
          <a:bodyPr wrap="none" lIns="90488" tIns="44450" rIns="90488" bIns="44450" anchor="ctr"/>
          <a:lstStyle/>
          <a:p>
            <a:pPr algn="ctr" eaLnBrk="0" hangingPunct="0"/>
            <a:r>
              <a:rPr lang="nl-NL" sz="1600" b="0" dirty="0">
                <a:latin typeface="Gill Sans MT"/>
              </a:rPr>
              <a:t>Cube</a:t>
            </a:r>
          </a:p>
        </p:txBody>
      </p:sp>
      <p:sp>
        <p:nvSpPr>
          <p:cNvPr id="72722" name="Rectangle 18"/>
          <p:cNvSpPr>
            <a:spLocks noChangeArrowheads="1"/>
          </p:cNvSpPr>
          <p:nvPr/>
        </p:nvSpPr>
        <p:spPr bwMode="auto">
          <a:xfrm>
            <a:off x="3048000" y="6019800"/>
            <a:ext cx="1066800" cy="533400"/>
          </a:xfrm>
          <a:prstGeom prst="rect">
            <a:avLst/>
          </a:prstGeom>
          <a:gradFill rotWithShape="1">
            <a:gsLst>
              <a:gs pos="0">
                <a:srgbClr val="FF9900"/>
              </a:gs>
              <a:gs pos="50000">
                <a:srgbClr val="FFEBCC"/>
              </a:gs>
              <a:gs pos="100000">
                <a:srgbClr val="FF9900"/>
              </a:gs>
            </a:gsLst>
            <a:lin ang="5400000" scaled="1"/>
          </a:gradFill>
          <a:ln w="12700">
            <a:solidFill>
              <a:schemeClr val="tx1"/>
            </a:solidFill>
            <a:miter lim="800000"/>
            <a:headEnd/>
            <a:tailEnd/>
          </a:ln>
        </p:spPr>
        <p:txBody>
          <a:bodyPr wrap="none" lIns="90488" tIns="44450" rIns="90488" bIns="44450" anchor="ctr"/>
          <a:lstStyle/>
          <a:p>
            <a:pPr algn="ctr" eaLnBrk="0" hangingPunct="0"/>
            <a:r>
              <a:rPr lang="nl-NL" sz="1600" b="0" dirty="0" err="1">
                <a:latin typeface="Gill Sans MT"/>
              </a:rPr>
              <a:t>Sphère</a:t>
            </a:r>
            <a:endParaRPr lang="nl-NL" sz="1600" b="0" dirty="0">
              <a:latin typeface="Gill Sans MT"/>
            </a:endParaRPr>
          </a:p>
        </p:txBody>
      </p:sp>
      <p:sp>
        <p:nvSpPr>
          <p:cNvPr id="72723" name="Rectangle 19"/>
          <p:cNvSpPr>
            <a:spLocks noChangeArrowheads="1"/>
          </p:cNvSpPr>
          <p:nvPr/>
        </p:nvSpPr>
        <p:spPr bwMode="auto">
          <a:xfrm>
            <a:off x="4724400" y="5562600"/>
            <a:ext cx="1066800" cy="574675"/>
          </a:xfrm>
          <a:prstGeom prst="rect">
            <a:avLst/>
          </a:prstGeom>
          <a:gradFill rotWithShape="1">
            <a:gsLst>
              <a:gs pos="0">
                <a:srgbClr val="FF9900"/>
              </a:gs>
              <a:gs pos="50000">
                <a:srgbClr val="FFEBCC"/>
              </a:gs>
              <a:gs pos="100000">
                <a:srgbClr val="FF9900"/>
              </a:gs>
            </a:gsLst>
            <a:lin ang="5400000" scaled="1"/>
          </a:gradFill>
          <a:ln w="12700">
            <a:solidFill>
              <a:schemeClr val="tx1"/>
            </a:solidFill>
            <a:miter lim="800000"/>
            <a:headEnd/>
            <a:tailEnd/>
          </a:ln>
        </p:spPr>
        <p:txBody>
          <a:bodyPr wrap="none" lIns="90488" tIns="44450" rIns="90488" bIns="44450" anchor="ctr"/>
          <a:lstStyle/>
          <a:p>
            <a:pPr algn="ctr" eaLnBrk="0" hangingPunct="0"/>
            <a:r>
              <a:rPr lang="nl-NL" sz="1600" b="0" dirty="0" err="1">
                <a:latin typeface="Gill Sans MT"/>
              </a:rPr>
              <a:t>Cercle</a:t>
            </a:r>
            <a:endParaRPr lang="nl-NL" sz="1600" b="0" dirty="0">
              <a:latin typeface="Gill Sans MT"/>
            </a:endParaRPr>
          </a:p>
        </p:txBody>
      </p:sp>
      <p:sp>
        <p:nvSpPr>
          <p:cNvPr id="72724" name="Rectangle 20"/>
          <p:cNvSpPr>
            <a:spLocks noChangeArrowheads="1"/>
          </p:cNvSpPr>
          <p:nvPr/>
        </p:nvSpPr>
        <p:spPr bwMode="auto">
          <a:xfrm>
            <a:off x="228600" y="5943600"/>
            <a:ext cx="1047750" cy="498475"/>
          </a:xfrm>
          <a:prstGeom prst="rect">
            <a:avLst/>
          </a:prstGeom>
          <a:gradFill rotWithShape="1">
            <a:gsLst>
              <a:gs pos="0">
                <a:srgbClr val="FF9900"/>
              </a:gs>
              <a:gs pos="50000">
                <a:srgbClr val="FFEBCC"/>
              </a:gs>
              <a:gs pos="100000">
                <a:srgbClr val="FF9900"/>
              </a:gs>
            </a:gsLst>
            <a:lin ang="5400000" scaled="1"/>
          </a:gradFill>
          <a:ln w="12700">
            <a:solidFill>
              <a:schemeClr val="tx1"/>
            </a:solidFill>
            <a:miter lim="800000"/>
            <a:headEnd/>
            <a:tailEnd/>
          </a:ln>
        </p:spPr>
        <p:txBody>
          <a:bodyPr wrap="none" lIns="90488" tIns="44450" rIns="90488" bIns="44450" anchor="ctr"/>
          <a:lstStyle/>
          <a:p>
            <a:pPr algn="ctr" eaLnBrk="0" hangingPunct="0"/>
            <a:r>
              <a:rPr lang="nl-NL" sz="1600" b="0" dirty="0" err="1">
                <a:latin typeface="Gill Sans MT"/>
              </a:rPr>
              <a:t>Rectangle</a:t>
            </a:r>
            <a:endParaRPr lang="nl-NL" sz="1600" b="0" dirty="0">
              <a:latin typeface="Gill Sans MT"/>
            </a:endParaRPr>
          </a:p>
        </p:txBody>
      </p:sp>
      <p:sp>
        <p:nvSpPr>
          <p:cNvPr id="72725" name="Line 21"/>
          <p:cNvSpPr>
            <a:spLocks noChangeShapeType="1"/>
          </p:cNvSpPr>
          <p:nvPr/>
        </p:nvSpPr>
        <p:spPr bwMode="auto">
          <a:xfrm flipH="1" flipV="1">
            <a:off x="533400" y="3943350"/>
            <a:ext cx="152400" cy="2000250"/>
          </a:xfrm>
          <a:prstGeom prst="line">
            <a:avLst/>
          </a:prstGeom>
          <a:noFill/>
          <a:ln w="3175">
            <a:solidFill>
              <a:srgbClr val="808080"/>
            </a:solidFill>
            <a:round/>
            <a:headEnd/>
            <a:tailEnd type="triangle" w="lg" len="me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72726" name="Line 22"/>
          <p:cNvSpPr>
            <a:spLocks noChangeShapeType="1"/>
          </p:cNvSpPr>
          <p:nvPr/>
        </p:nvSpPr>
        <p:spPr bwMode="auto">
          <a:xfrm flipH="1" flipV="1">
            <a:off x="762000" y="3962400"/>
            <a:ext cx="1143000" cy="2209800"/>
          </a:xfrm>
          <a:prstGeom prst="line">
            <a:avLst/>
          </a:prstGeom>
          <a:noFill/>
          <a:ln w="3175">
            <a:solidFill>
              <a:srgbClr val="808080"/>
            </a:solidFill>
            <a:round/>
            <a:headEnd/>
            <a:tailEnd type="triangle" w="lg" len="me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72727" name="Line 23"/>
          <p:cNvSpPr>
            <a:spLocks noChangeShapeType="1"/>
          </p:cNvSpPr>
          <p:nvPr/>
        </p:nvSpPr>
        <p:spPr bwMode="auto">
          <a:xfrm flipV="1">
            <a:off x="762000" y="5105400"/>
            <a:ext cx="2819400" cy="838200"/>
          </a:xfrm>
          <a:prstGeom prst="line">
            <a:avLst/>
          </a:prstGeom>
          <a:noFill/>
          <a:ln w="3175">
            <a:solidFill>
              <a:srgbClr val="808080"/>
            </a:solidFill>
            <a:round/>
            <a:headEnd/>
            <a:tailEnd type="triangle" w="lg" len="me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72728" name="Line 24"/>
          <p:cNvSpPr>
            <a:spLocks noChangeShapeType="1"/>
          </p:cNvSpPr>
          <p:nvPr/>
        </p:nvSpPr>
        <p:spPr bwMode="auto">
          <a:xfrm flipV="1">
            <a:off x="1981200" y="3962400"/>
            <a:ext cx="609600" cy="2133600"/>
          </a:xfrm>
          <a:prstGeom prst="line">
            <a:avLst/>
          </a:prstGeom>
          <a:noFill/>
          <a:ln w="3175">
            <a:solidFill>
              <a:srgbClr val="808080"/>
            </a:solidFill>
            <a:round/>
            <a:headEnd/>
            <a:tailEnd type="triangle" w="lg" len="me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72729" name="Line 25"/>
          <p:cNvSpPr>
            <a:spLocks noChangeShapeType="1"/>
          </p:cNvSpPr>
          <p:nvPr/>
        </p:nvSpPr>
        <p:spPr bwMode="auto">
          <a:xfrm flipH="1" flipV="1">
            <a:off x="2743200" y="3962400"/>
            <a:ext cx="685800" cy="2133600"/>
          </a:xfrm>
          <a:prstGeom prst="line">
            <a:avLst/>
          </a:prstGeom>
          <a:noFill/>
          <a:ln w="3175">
            <a:solidFill>
              <a:srgbClr val="808080"/>
            </a:solidFill>
            <a:round/>
            <a:headEnd/>
            <a:tailEnd type="triangle" w="lg" len="me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72730" name="Line 26"/>
          <p:cNvSpPr>
            <a:spLocks noChangeShapeType="1"/>
          </p:cNvSpPr>
          <p:nvPr/>
        </p:nvSpPr>
        <p:spPr bwMode="auto">
          <a:xfrm flipH="1" flipV="1">
            <a:off x="1600200" y="4800600"/>
            <a:ext cx="1676400" cy="1219200"/>
          </a:xfrm>
          <a:prstGeom prst="line">
            <a:avLst/>
          </a:prstGeom>
          <a:noFill/>
          <a:ln w="3175">
            <a:solidFill>
              <a:srgbClr val="808080"/>
            </a:solidFill>
            <a:round/>
            <a:headEnd/>
            <a:tailEnd type="triangle" w="lg" len="me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72731" name="Line 27"/>
          <p:cNvSpPr>
            <a:spLocks noChangeShapeType="1"/>
          </p:cNvSpPr>
          <p:nvPr/>
        </p:nvSpPr>
        <p:spPr bwMode="auto">
          <a:xfrm flipH="1" flipV="1">
            <a:off x="4038600" y="5029200"/>
            <a:ext cx="685800" cy="762000"/>
          </a:xfrm>
          <a:prstGeom prst="line">
            <a:avLst/>
          </a:prstGeom>
          <a:noFill/>
          <a:ln w="3175">
            <a:solidFill>
              <a:srgbClr val="808080"/>
            </a:solidFill>
            <a:round/>
            <a:headEnd/>
            <a:tailEnd type="triangle" w="lg" len="me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72732" name="Line 28"/>
          <p:cNvSpPr>
            <a:spLocks noChangeShapeType="1"/>
          </p:cNvSpPr>
          <p:nvPr/>
        </p:nvSpPr>
        <p:spPr bwMode="auto">
          <a:xfrm flipH="1" flipV="1">
            <a:off x="1981200" y="4876800"/>
            <a:ext cx="2743200" cy="990600"/>
          </a:xfrm>
          <a:prstGeom prst="line">
            <a:avLst/>
          </a:prstGeom>
          <a:noFill/>
          <a:ln w="3175">
            <a:solidFill>
              <a:srgbClr val="808080"/>
            </a:solidFill>
            <a:round/>
            <a:headEnd/>
            <a:tailEnd type="triangle" w="lg" len="me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E51A1781-122A-C841-B002-56222CC232C1}" type="slidenum">
              <a:rPr lang="en-GB" smtClean="0"/>
              <a:pPr/>
              <a:t>101</a:t>
            </a:fld>
            <a:endParaRPr lang="en-GB"/>
          </a:p>
        </p:txBody>
      </p:sp>
    </p:spTree>
    <p:extLst>
      <p:ext uri="{BB962C8B-B14F-4D97-AF65-F5344CB8AC3E}">
        <p14:creationId xmlns:p14="http://schemas.microsoft.com/office/powerpoint/2010/main" val="334482884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fr-BE" dirty="0" smtClean="0">
                <a:latin typeface="Gill Sans MT"/>
              </a:rPr>
              <a:t>Le polymorphisme</a:t>
            </a:r>
            <a:endParaRPr lang="en-GB" dirty="0">
              <a:latin typeface="Gill Sans MT"/>
            </a:endParaRPr>
          </a:p>
        </p:txBody>
      </p:sp>
      <p:sp>
        <p:nvSpPr>
          <p:cNvPr id="74755" name="Rectangle 3"/>
          <p:cNvSpPr>
            <a:spLocks noGrp="1" noChangeArrowheads="1"/>
          </p:cNvSpPr>
          <p:nvPr>
            <p:ph type="body" idx="1"/>
          </p:nvPr>
        </p:nvSpPr>
        <p:spPr/>
        <p:txBody>
          <a:bodyPr/>
          <a:lstStyle/>
          <a:p>
            <a:pPr eaLnBrk="1" hangingPunct="1"/>
            <a:r>
              <a:rPr lang="fr-BE" dirty="0">
                <a:latin typeface="Gill Sans MT"/>
              </a:rPr>
              <a:t>Basé sur la redéfinition des méthodes</a:t>
            </a:r>
          </a:p>
          <a:p>
            <a:pPr eaLnBrk="1" hangingPunct="1"/>
            <a:r>
              <a:rPr lang="fr-BE" dirty="0">
                <a:latin typeface="Gill Sans MT"/>
              </a:rPr>
              <a:t>Permet à une tierce classe de traiter un ensemble de classes sans connaître leur nature ultime.</a:t>
            </a:r>
          </a:p>
          <a:p>
            <a:pPr eaLnBrk="1" hangingPunct="1"/>
            <a:r>
              <a:rPr lang="fr-BE" dirty="0">
                <a:latin typeface="Gill Sans MT"/>
              </a:rPr>
              <a:t>Permet de factoriser des dénominations d’activité mais pas les activités elles-mêmes.</a:t>
            </a:r>
            <a:endParaRPr lang="en-GB" dirty="0">
              <a:latin typeface="Gill Sans MT"/>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102</a:t>
            </a:fld>
            <a:endParaRPr lang="en-GB"/>
          </a:p>
        </p:txBody>
      </p:sp>
    </p:spTree>
    <p:extLst>
      <p:ext uri="{BB962C8B-B14F-4D97-AF65-F5344CB8AC3E}">
        <p14:creationId xmlns:p14="http://schemas.microsoft.com/office/powerpoint/2010/main" val="52286928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fr-BE" sz="3200" dirty="0">
                <a:latin typeface="Gill Sans MT"/>
              </a:rPr>
              <a:t>Un match de foot polymorphique: </a:t>
            </a:r>
            <a:br>
              <a:rPr lang="fr-BE" sz="3200" dirty="0">
                <a:latin typeface="Gill Sans MT"/>
              </a:rPr>
            </a:br>
            <a:endParaRPr lang="en-GB" sz="3200" dirty="0">
              <a:latin typeface="Gill Sans MT"/>
            </a:endParaRPr>
          </a:p>
        </p:txBody>
      </p:sp>
      <p:pic>
        <p:nvPicPr>
          <p:cNvPr id="77827" name="Picture 3" descr="12-0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2057400"/>
            <a:ext cx="7162800" cy="373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F4FDFCAC-C6EF-F447-9E8A-6C8CFB32F2B9}" type="slidenum">
              <a:rPr lang="en-GB" smtClean="0"/>
              <a:pPr/>
              <a:t>103</a:t>
            </a:fld>
            <a:endParaRPr lang="en-GB"/>
          </a:p>
        </p:txBody>
      </p:sp>
    </p:spTree>
    <p:extLst>
      <p:ext uri="{BB962C8B-B14F-4D97-AF65-F5344CB8AC3E}">
        <p14:creationId xmlns:p14="http://schemas.microsoft.com/office/powerpoint/2010/main" val="170516561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descr="12-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285750"/>
            <a:ext cx="5676900" cy="628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FA7AA1F2-35C8-A848-8ED4-C95C2D921CEA}" type="slidenum">
              <a:rPr lang="en-GB" smtClean="0"/>
              <a:pPr/>
              <a:t>104</a:t>
            </a:fld>
            <a:endParaRPr lang="en-GB"/>
          </a:p>
        </p:txBody>
      </p:sp>
    </p:spTree>
    <p:extLst>
      <p:ext uri="{BB962C8B-B14F-4D97-AF65-F5344CB8AC3E}">
        <p14:creationId xmlns:p14="http://schemas.microsoft.com/office/powerpoint/2010/main" val="323300388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descr="12-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838200"/>
            <a:ext cx="737235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FA7AA1F2-35C8-A848-8ED4-C95C2D921CEA}" type="slidenum">
              <a:rPr lang="en-GB" smtClean="0"/>
              <a:pPr/>
              <a:t>105</a:t>
            </a:fld>
            <a:endParaRPr lang="en-GB"/>
          </a:p>
        </p:txBody>
      </p:sp>
    </p:spTree>
    <p:extLst>
      <p:ext uri="{BB962C8B-B14F-4D97-AF65-F5344CB8AC3E}">
        <p14:creationId xmlns:p14="http://schemas.microsoft.com/office/powerpoint/2010/main" val="32659737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type="body" sz="half" idx="2"/>
          </p:nvPr>
        </p:nvSpPr>
        <p:spPr>
          <a:xfrm>
            <a:off x="4427538" y="1412875"/>
            <a:ext cx="4497387" cy="5029200"/>
          </a:xfrm>
          <a:noFill/>
        </p:spPr>
        <p:txBody>
          <a:bodyPr/>
          <a:lstStyle/>
          <a:p>
            <a:pPr eaLnBrk="1" hangingPunct="1"/>
            <a:r>
              <a:rPr lang="en-US" sz="2400" dirty="0" err="1">
                <a:latin typeface="Gill Sans MT"/>
              </a:rPr>
              <a:t>Une</a:t>
            </a:r>
            <a:r>
              <a:rPr lang="en-US" sz="2400" dirty="0">
                <a:latin typeface="Gill Sans MT"/>
              </a:rPr>
              <a:t> </a:t>
            </a:r>
            <a:r>
              <a:rPr lang="en-US" sz="2400" dirty="0" err="1">
                <a:latin typeface="Gill Sans MT"/>
              </a:rPr>
              <a:t>méthode</a:t>
            </a:r>
            <a:r>
              <a:rPr lang="en-US" sz="2400" dirty="0">
                <a:latin typeface="Gill Sans MT"/>
              </a:rPr>
              <a:t> </a:t>
            </a:r>
            <a:r>
              <a:rPr lang="en-US" sz="2400" dirty="0" err="1">
                <a:latin typeface="Gill Sans MT"/>
              </a:rPr>
              <a:t>d’appellation</a:t>
            </a:r>
            <a:r>
              <a:rPr lang="en-US" sz="2400" dirty="0">
                <a:latin typeface="Gill Sans MT"/>
              </a:rPr>
              <a:t> </a:t>
            </a:r>
            <a:r>
              <a:rPr lang="en-US" sz="2400" dirty="0" err="1">
                <a:latin typeface="Gill Sans MT"/>
              </a:rPr>
              <a:t>constante</a:t>
            </a:r>
            <a:r>
              <a:rPr lang="en-US" sz="2400" dirty="0">
                <a:latin typeface="Gill Sans MT"/>
              </a:rPr>
              <a:t> </a:t>
            </a:r>
            <a:r>
              <a:rPr lang="en-US" sz="2400" dirty="0" err="1">
                <a:latin typeface="Gill Sans MT"/>
              </a:rPr>
              <a:t>peut</a:t>
            </a:r>
            <a:r>
              <a:rPr lang="en-US" sz="2400" dirty="0">
                <a:latin typeface="Gill Sans MT"/>
              </a:rPr>
              <a:t> </a:t>
            </a:r>
            <a:r>
              <a:rPr lang="en-US" sz="2400" dirty="0" err="1">
                <a:latin typeface="Gill Sans MT"/>
              </a:rPr>
              <a:t>être</a:t>
            </a:r>
            <a:r>
              <a:rPr lang="en-US" sz="2400" dirty="0">
                <a:latin typeface="Gill Sans MT"/>
              </a:rPr>
              <a:t> </a:t>
            </a:r>
            <a:r>
              <a:rPr lang="en-US" sz="2400" dirty="0" err="1">
                <a:latin typeface="Gill Sans MT"/>
              </a:rPr>
              <a:t>redéfinie</a:t>
            </a:r>
            <a:r>
              <a:rPr lang="en-US" sz="2400" dirty="0">
                <a:latin typeface="Gill Sans MT"/>
              </a:rPr>
              <a:t> de multiples </a:t>
            </a:r>
            <a:r>
              <a:rPr lang="en-US" sz="2400" dirty="0" err="1">
                <a:latin typeface="Gill Sans MT"/>
              </a:rPr>
              <a:t>fois</a:t>
            </a:r>
            <a:r>
              <a:rPr lang="en-US" sz="2400" dirty="0">
                <a:latin typeface="Gill Sans MT"/>
              </a:rPr>
              <a:t> </a:t>
            </a:r>
            <a:r>
              <a:rPr lang="en-US" sz="2400" dirty="0" err="1">
                <a:latin typeface="Gill Sans MT"/>
              </a:rPr>
              <a:t>à</a:t>
            </a:r>
            <a:r>
              <a:rPr lang="en-US" sz="2400" dirty="0">
                <a:latin typeface="Gill Sans MT"/>
              </a:rPr>
              <a:t> </a:t>
            </a:r>
            <a:r>
              <a:rPr lang="en-US" sz="2400" dirty="0" err="1">
                <a:latin typeface="Gill Sans MT"/>
              </a:rPr>
              <a:t>différents</a:t>
            </a:r>
            <a:r>
              <a:rPr lang="en-US" sz="2400" dirty="0">
                <a:latin typeface="Gill Sans MT"/>
              </a:rPr>
              <a:t> </a:t>
            </a:r>
            <a:r>
              <a:rPr lang="en-US" sz="2400" dirty="0" err="1">
                <a:latin typeface="Gill Sans MT"/>
              </a:rPr>
              <a:t>niveaux</a:t>
            </a:r>
            <a:r>
              <a:rPr lang="en-US" sz="2400" dirty="0">
                <a:latin typeface="Gill Sans MT"/>
              </a:rPr>
              <a:t> de la </a:t>
            </a:r>
            <a:r>
              <a:rPr lang="en-US" sz="2400" dirty="0" err="1">
                <a:latin typeface="Gill Sans MT"/>
              </a:rPr>
              <a:t>hiérarchie</a:t>
            </a:r>
            <a:endParaRPr lang="en-US" sz="2400" dirty="0">
              <a:latin typeface="Gill Sans MT"/>
            </a:endParaRPr>
          </a:p>
          <a:p>
            <a:pPr eaLnBrk="1" hangingPunct="1"/>
            <a:r>
              <a:rPr lang="en-US" sz="2400" dirty="0" err="1">
                <a:latin typeface="Gill Sans MT"/>
              </a:rPr>
              <a:t>Cela</a:t>
            </a:r>
            <a:r>
              <a:rPr lang="en-US" sz="2400" dirty="0">
                <a:latin typeface="Gill Sans MT"/>
              </a:rPr>
              <a:t> </a:t>
            </a:r>
            <a:r>
              <a:rPr lang="en-US" sz="2400" dirty="0" err="1">
                <a:latin typeface="Gill Sans MT"/>
              </a:rPr>
              <a:t>permet</a:t>
            </a:r>
            <a:r>
              <a:rPr lang="en-US" sz="2400" dirty="0">
                <a:latin typeface="Gill Sans MT"/>
              </a:rPr>
              <a:t> </a:t>
            </a:r>
            <a:r>
              <a:rPr lang="en-US" sz="2400" dirty="0" err="1">
                <a:latin typeface="Gill Sans MT"/>
              </a:rPr>
              <a:t>à</a:t>
            </a:r>
            <a:r>
              <a:rPr lang="en-US" sz="2400" dirty="0">
                <a:latin typeface="Gill Sans MT"/>
              </a:rPr>
              <a:t> </a:t>
            </a:r>
            <a:r>
              <a:rPr lang="en-US" sz="2400" dirty="0" err="1">
                <a:latin typeface="Gill Sans MT"/>
              </a:rPr>
              <a:t>une</a:t>
            </a:r>
            <a:r>
              <a:rPr lang="en-US" sz="2400" dirty="0">
                <a:latin typeface="Gill Sans MT"/>
              </a:rPr>
              <a:t> tierce </a:t>
            </a:r>
            <a:r>
              <a:rPr lang="en-US" sz="2400" dirty="0" err="1">
                <a:latin typeface="Gill Sans MT"/>
              </a:rPr>
              <a:t>classe</a:t>
            </a:r>
            <a:r>
              <a:rPr lang="en-US" sz="2400" dirty="0">
                <a:latin typeface="Gill Sans MT"/>
              </a:rPr>
              <a:t> de ne pas </a:t>
            </a:r>
            <a:r>
              <a:rPr lang="en-US" sz="2400" dirty="0" err="1">
                <a:latin typeface="Gill Sans MT"/>
              </a:rPr>
              <a:t>à</a:t>
            </a:r>
            <a:r>
              <a:rPr lang="en-US" sz="2400" dirty="0">
                <a:latin typeface="Gill Sans MT"/>
              </a:rPr>
              <a:t> </a:t>
            </a:r>
            <a:r>
              <a:rPr lang="en-US" sz="2400" dirty="0" err="1">
                <a:latin typeface="Gill Sans MT"/>
              </a:rPr>
              <a:t>connaître</a:t>
            </a:r>
            <a:r>
              <a:rPr lang="en-US" sz="2400" dirty="0">
                <a:latin typeface="Gill Sans MT"/>
              </a:rPr>
              <a:t> les </a:t>
            </a:r>
            <a:r>
              <a:rPr lang="en-US" sz="2400" dirty="0" err="1">
                <a:latin typeface="Gill Sans MT"/>
              </a:rPr>
              <a:t>détails</a:t>
            </a:r>
            <a:r>
              <a:rPr lang="en-US" sz="2400" dirty="0">
                <a:latin typeface="Gill Sans MT"/>
              </a:rPr>
              <a:t> </a:t>
            </a:r>
            <a:r>
              <a:rPr lang="en-US" sz="2400" dirty="0" err="1">
                <a:latin typeface="Gill Sans MT"/>
              </a:rPr>
              <a:t>d’implémentation</a:t>
            </a:r>
            <a:r>
              <a:rPr lang="en-US" sz="2400" dirty="0">
                <a:latin typeface="Gill Sans MT"/>
              </a:rPr>
              <a:t> de la </a:t>
            </a:r>
            <a:r>
              <a:rPr lang="en-US" sz="2400" dirty="0" err="1">
                <a:latin typeface="Gill Sans MT"/>
              </a:rPr>
              <a:t>méthode</a:t>
            </a:r>
            <a:endParaRPr lang="en-US" sz="2400" dirty="0">
              <a:latin typeface="Gill Sans MT"/>
            </a:endParaRPr>
          </a:p>
        </p:txBody>
      </p:sp>
      <p:sp>
        <p:nvSpPr>
          <p:cNvPr id="603140" name="Rectangle 4"/>
          <p:cNvSpPr>
            <a:spLocks noChangeArrowheads="1"/>
          </p:cNvSpPr>
          <p:nvPr/>
        </p:nvSpPr>
        <p:spPr bwMode="auto">
          <a:xfrm>
            <a:off x="1600200" y="1752600"/>
            <a:ext cx="1219200" cy="457200"/>
          </a:xfrm>
          <a:prstGeom prst="rect">
            <a:avLst/>
          </a:prstGeom>
          <a:gradFill rotWithShape="1">
            <a:gsLst>
              <a:gs pos="0">
                <a:srgbClr val="FF9900"/>
              </a:gs>
              <a:gs pos="50000">
                <a:srgbClr val="FF9900">
                  <a:gamma/>
                  <a:tint val="13333"/>
                  <a:invGamma/>
                </a:srgbClr>
              </a:gs>
              <a:gs pos="100000">
                <a:srgbClr val="FF9900"/>
              </a:gs>
            </a:gsLst>
            <a:lin ang="5400000" scaled="1"/>
          </a:gradFill>
          <a:ln w="12700">
            <a:solidFill>
              <a:schemeClr val="tx1"/>
            </a:solidFill>
            <a:miter lim="800000"/>
            <a:headEnd/>
            <a:tailEnd/>
          </a:ln>
          <a:effectLst/>
        </p:spPr>
        <p:txBody>
          <a:bodyPr wrap="none" lIns="90488" tIns="44450" rIns="90488" bIns="44450" anchor="ctr"/>
          <a:lstStyle/>
          <a:p>
            <a:pPr algn="ctr" eaLnBrk="0" hangingPunct="0">
              <a:defRPr/>
            </a:pPr>
            <a:r>
              <a:rPr lang="nl-NL" sz="1600" b="0" dirty="0" err="1">
                <a:latin typeface="Gill Sans MT"/>
                <a:ea typeface="+mn-ea"/>
              </a:rPr>
              <a:t>Animal</a:t>
            </a:r>
            <a:endParaRPr lang="nl-NL" sz="1600" b="0" dirty="0">
              <a:effectLst>
                <a:outerShdw blurRad="38100" dist="38100" dir="2700000" algn="tl">
                  <a:srgbClr val="FFFFFF"/>
                </a:outerShdw>
              </a:effectLst>
              <a:latin typeface="Gill Sans MT"/>
              <a:ea typeface="+mn-ea"/>
            </a:endParaRPr>
          </a:p>
        </p:txBody>
      </p:sp>
      <p:grpSp>
        <p:nvGrpSpPr>
          <p:cNvPr id="76804" name="Group 5"/>
          <p:cNvGrpSpPr>
            <a:grpSpLocks/>
          </p:cNvGrpSpPr>
          <p:nvPr/>
        </p:nvGrpSpPr>
        <p:grpSpPr bwMode="auto">
          <a:xfrm>
            <a:off x="2057400" y="2700338"/>
            <a:ext cx="228600" cy="457200"/>
            <a:chOff x="912" y="1152"/>
            <a:chExt cx="144" cy="288"/>
          </a:xfrm>
        </p:grpSpPr>
        <p:sp>
          <p:nvSpPr>
            <p:cNvPr id="76834" name="Line 6"/>
            <p:cNvSpPr>
              <a:spLocks noChangeShapeType="1"/>
            </p:cNvSpPr>
            <p:nvPr/>
          </p:nvSpPr>
          <p:spPr bwMode="auto">
            <a:xfrm>
              <a:off x="984" y="129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76835" name="AutoShape 7"/>
            <p:cNvSpPr>
              <a:spLocks noChangeArrowheads="1"/>
            </p:cNvSpPr>
            <p:nvPr/>
          </p:nvSpPr>
          <p:spPr bwMode="auto">
            <a:xfrm>
              <a:off x="912" y="1152"/>
              <a:ext cx="144" cy="144"/>
            </a:xfrm>
            <a:prstGeom prst="triangle">
              <a:avLst>
                <a:gd name="adj" fmla="val 50000"/>
              </a:avLst>
            </a:prstGeom>
            <a:solidFill>
              <a:schemeClr val="bg1"/>
            </a:solidFill>
            <a:ln w="9525">
              <a:solidFill>
                <a:schemeClr val="tx1"/>
              </a:solidFill>
              <a:miter lim="800000"/>
              <a:headEnd/>
              <a:tailEnd/>
            </a:ln>
          </p:spPr>
          <p:txBody>
            <a:bodyPr wrap="none" anchor="ctr"/>
            <a:lstStyle/>
            <a:p>
              <a:endParaRPr lang="fr-FR" dirty="0">
                <a:latin typeface="Gill Sans MT"/>
              </a:endParaRPr>
            </a:p>
          </p:txBody>
        </p:sp>
      </p:grpSp>
      <p:grpSp>
        <p:nvGrpSpPr>
          <p:cNvPr id="76805" name="Group 8"/>
          <p:cNvGrpSpPr>
            <a:grpSpLocks/>
          </p:cNvGrpSpPr>
          <p:nvPr/>
        </p:nvGrpSpPr>
        <p:grpSpPr bwMode="auto">
          <a:xfrm>
            <a:off x="1295400" y="3157538"/>
            <a:ext cx="2438400" cy="304800"/>
            <a:chOff x="384" y="1440"/>
            <a:chExt cx="1248" cy="132"/>
          </a:xfrm>
        </p:grpSpPr>
        <p:sp>
          <p:nvSpPr>
            <p:cNvPr id="76831" name="Line 9"/>
            <p:cNvSpPr>
              <a:spLocks noChangeShapeType="1"/>
            </p:cNvSpPr>
            <p:nvPr/>
          </p:nvSpPr>
          <p:spPr bwMode="auto">
            <a:xfrm>
              <a:off x="384" y="1440"/>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76832" name="Line 10"/>
            <p:cNvSpPr>
              <a:spLocks noChangeShapeType="1"/>
            </p:cNvSpPr>
            <p:nvPr/>
          </p:nvSpPr>
          <p:spPr bwMode="auto">
            <a:xfrm>
              <a:off x="384" y="1440"/>
              <a:ext cx="0" cy="1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76833" name="Line 11"/>
            <p:cNvSpPr>
              <a:spLocks noChangeShapeType="1"/>
            </p:cNvSpPr>
            <p:nvPr/>
          </p:nvSpPr>
          <p:spPr bwMode="auto">
            <a:xfrm>
              <a:off x="1632" y="1440"/>
              <a:ext cx="0" cy="1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grpSp>
      <p:grpSp>
        <p:nvGrpSpPr>
          <p:cNvPr id="76806" name="Group 12"/>
          <p:cNvGrpSpPr>
            <a:grpSpLocks/>
          </p:cNvGrpSpPr>
          <p:nvPr/>
        </p:nvGrpSpPr>
        <p:grpSpPr bwMode="auto">
          <a:xfrm>
            <a:off x="1143000" y="4343400"/>
            <a:ext cx="228600" cy="457200"/>
            <a:chOff x="912" y="1152"/>
            <a:chExt cx="144" cy="288"/>
          </a:xfrm>
        </p:grpSpPr>
        <p:sp>
          <p:nvSpPr>
            <p:cNvPr id="76829" name="Line 13"/>
            <p:cNvSpPr>
              <a:spLocks noChangeShapeType="1"/>
            </p:cNvSpPr>
            <p:nvPr/>
          </p:nvSpPr>
          <p:spPr bwMode="auto">
            <a:xfrm>
              <a:off x="984" y="129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76830" name="AutoShape 14"/>
            <p:cNvSpPr>
              <a:spLocks noChangeArrowheads="1"/>
            </p:cNvSpPr>
            <p:nvPr/>
          </p:nvSpPr>
          <p:spPr bwMode="auto">
            <a:xfrm>
              <a:off x="912" y="1152"/>
              <a:ext cx="144" cy="144"/>
            </a:xfrm>
            <a:prstGeom prst="triangle">
              <a:avLst>
                <a:gd name="adj" fmla="val 50000"/>
              </a:avLst>
            </a:prstGeom>
            <a:solidFill>
              <a:schemeClr val="bg1"/>
            </a:solidFill>
            <a:ln w="9525">
              <a:solidFill>
                <a:schemeClr val="tx1"/>
              </a:solidFill>
              <a:miter lim="800000"/>
              <a:headEnd/>
              <a:tailEnd/>
            </a:ln>
          </p:spPr>
          <p:txBody>
            <a:bodyPr wrap="none" anchor="ctr"/>
            <a:lstStyle/>
            <a:p>
              <a:endParaRPr lang="fr-FR" dirty="0">
                <a:latin typeface="Gill Sans MT"/>
              </a:endParaRPr>
            </a:p>
          </p:txBody>
        </p:sp>
      </p:grpSp>
      <p:sp>
        <p:nvSpPr>
          <p:cNvPr id="76807" name="Line 15"/>
          <p:cNvSpPr>
            <a:spLocks noChangeShapeType="1"/>
          </p:cNvSpPr>
          <p:nvPr/>
        </p:nvSpPr>
        <p:spPr bwMode="auto">
          <a:xfrm>
            <a:off x="3924300" y="4591050"/>
            <a:ext cx="0" cy="603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76808" name="AutoShape 16"/>
          <p:cNvSpPr>
            <a:spLocks noChangeArrowheads="1"/>
          </p:cNvSpPr>
          <p:nvPr/>
        </p:nvSpPr>
        <p:spPr bwMode="auto">
          <a:xfrm>
            <a:off x="3810000" y="4343400"/>
            <a:ext cx="228600" cy="228600"/>
          </a:xfrm>
          <a:prstGeom prst="triangle">
            <a:avLst>
              <a:gd name="adj" fmla="val 50000"/>
            </a:avLst>
          </a:prstGeom>
          <a:solidFill>
            <a:schemeClr val="bg1"/>
          </a:solidFill>
          <a:ln w="9525">
            <a:solidFill>
              <a:schemeClr val="tx1"/>
            </a:solidFill>
            <a:miter lim="800000"/>
            <a:headEnd/>
            <a:tailEnd/>
          </a:ln>
        </p:spPr>
        <p:txBody>
          <a:bodyPr wrap="none" anchor="ctr"/>
          <a:lstStyle/>
          <a:p>
            <a:endParaRPr lang="fr-FR" dirty="0">
              <a:latin typeface="Gill Sans MT"/>
            </a:endParaRPr>
          </a:p>
        </p:txBody>
      </p:sp>
      <p:sp>
        <p:nvSpPr>
          <p:cNvPr id="76809" name="Line 17"/>
          <p:cNvSpPr>
            <a:spLocks noChangeShapeType="1"/>
          </p:cNvSpPr>
          <p:nvPr/>
        </p:nvSpPr>
        <p:spPr bwMode="auto">
          <a:xfrm>
            <a:off x="2286000" y="48006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603154" name="Rectangle 18"/>
          <p:cNvSpPr>
            <a:spLocks noChangeArrowheads="1"/>
          </p:cNvSpPr>
          <p:nvPr/>
        </p:nvSpPr>
        <p:spPr bwMode="auto">
          <a:xfrm>
            <a:off x="838200" y="3462338"/>
            <a:ext cx="1085850" cy="457200"/>
          </a:xfrm>
          <a:prstGeom prst="rect">
            <a:avLst/>
          </a:prstGeom>
          <a:gradFill rotWithShape="1">
            <a:gsLst>
              <a:gs pos="0">
                <a:srgbClr val="FF9900"/>
              </a:gs>
              <a:gs pos="50000">
                <a:srgbClr val="FF9900">
                  <a:gamma/>
                  <a:tint val="13333"/>
                  <a:invGamma/>
                </a:srgbClr>
              </a:gs>
              <a:gs pos="100000">
                <a:srgbClr val="FF9900"/>
              </a:gs>
            </a:gsLst>
            <a:lin ang="5400000" scaled="1"/>
          </a:gradFill>
          <a:ln w="12700">
            <a:solidFill>
              <a:schemeClr val="tx1"/>
            </a:solidFill>
            <a:miter lim="800000"/>
            <a:headEnd/>
            <a:tailEnd/>
          </a:ln>
          <a:effectLst/>
        </p:spPr>
        <p:txBody>
          <a:bodyPr wrap="none" lIns="90488" tIns="44450" rIns="90488" bIns="44450" anchor="ctr"/>
          <a:lstStyle/>
          <a:p>
            <a:pPr algn="ctr" eaLnBrk="0" hangingPunct="0"/>
            <a:r>
              <a:rPr lang="nl-NL" sz="1600" b="0" dirty="0" err="1">
                <a:latin typeface="Gill Sans MT"/>
              </a:rPr>
              <a:t>Mammifère</a:t>
            </a:r>
            <a:endParaRPr lang="nl-NL" sz="1600" b="0" dirty="0">
              <a:effectLst>
                <a:outerShdw blurRad="38100" dist="38100" dir="2700000" algn="tl">
                  <a:srgbClr val="FFFFFF"/>
                </a:outerShdw>
              </a:effectLst>
              <a:latin typeface="Gill Sans MT"/>
            </a:endParaRPr>
          </a:p>
        </p:txBody>
      </p:sp>
      <p:sp>
        <p:nvSpPr>
          <p:cNvPr id="603155" name="Rectangle 19"/>
          <p:cNvSpPr>
            <a:spLocks noChangeArrowheads="1"/>
          </p:cNvSpPr>
          <p:nvPr/>
        </p:nvSpPr>
        <p:spPr bwMode="auto">
          <a:xfrm>
            <a:off x="381000" y="5181600"/>
            <a:ext cx="914400" cy="457200"/>
          </a:xfrm>
          <a:prstGeom prst="rect">
            <a:avLst/>
          </a:prstGeom>
          <a:gradFill rotWithShape="1">
            <a:gsLst>
              <a:gs pos="0">
                <a:srgbClr val="FF9900"/>
              </a:gs>
              <a:gs pos="50000">
                <a:srgbClr val="FF9900">
                  <a:gamma/>
                  <a:tint val="13333"/>
                  <a:invGamma/>
                </a:srgbClr>
              </a:gs>
              <a:gs pos="100000">
                <a:srgbClr val="FF9900"/>
              </a:gs>
            </a:gsLst>
            <a:lin ang="5400000" scaled="1"/>
          </a:gradFill>
          <a:ln w="12700">
            <a:solidFill>
              <a:schemeClr val="tx1"/>
            </a:solidFill>
            <a:miter lim="800000"/>
            <a:headEnd/>
            <a:tailEnd/>
          </a:ln>
          <a:effectLst/>
        </p:spPr>
        <p:txBody>
          <a:bodyPr wrap="none" lIns="90488" tIns="44450" rIns="90488" bIns="44450" anchor="ctr"/>
          <a:lstStyle/>
          <a:p>
            <a:pPr algn="ctr" eaLnBrk="0" hangingPunct="0">
              <a:defRPr/>
            </a:pPr>
            <a:r>
              <a:rPr lang="nl-NL" sz="1600" b="0" dirty="0" err="1">
                <a:latin typeface="Gill Sans MT"/>
                <a:ea typeface="+mn-ea"/>
              </a:rPr>
              <a:t>Vache</a:t>
            </a:r>
            <a:endParaRPr lang="nl-NL" sz="1600" b="0" dirty="0">
              <a:effectLst>
                <a:outerShdw blurRad="38100" dist="38100" dir="2700000" algn="tl">
                  <a:srgbClr val="FFFFFF"/>
                </a:outerShdw>
              </a:effectLst>
              <a:latin typeface="Gill Sans MT"/>
              <a:ea typeface="+mn-ea"/>
            </a:endParaRPr>
          </a:p>
        </p:txBody>
      </p:sp>
      <p:sp>
        <p:nvSpPr>
          <p:cNvPr id="76812" name="Line 20"/>
          <p:cNvSpPr>
            <a:spLocks noChangeShapeType="1"/>
          </p:cNvSpPr>
          <p:nvPr/>
        </p:nvSpPr>
        <p:spPr bwMode="auto">
          <a:xfrm>
            <a:off x="685800" y="48006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76813" name="Line 21"/>
          <p:cNvSpPr>
            <a:spLocks noChangeShapeType="1"/>
          </p:cNvSpPr>
          <p:nvPr/>
        </p:nvSpPr>
        <p:spPr bwMode="auto">
          <a:xfrm>
            <a:off x="685800" y="48006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603158" name="Rectangle 22"/>
          <p:cNvSpPr>
            <a:spLocks noChangeArrowheads="1"/>
          </p:cNvSpPr>
          <p:nvPr/>
        </p:nvSpPr>
        <p:spPr bwMode="auto">
          <a:xfrm>
            <a:off x="1752600" y="5181600"/>
            <a:ext cx="914400" cy="457200"/>
          </a:xfrm>
          <a:prstGeom prst="rect">
            <a:avLst/>
          </a:prstGeom>
          <a:gradFill rotWithShape="1">
            <a:gsLst>
              <a:gs pos="0">
                <a:srgbClr val="FF9900"/>
              </a:gs>
              <a:gs pos="50000">
                <a:srgbClr val="FF9900">
                  <a:gamma/>
                  <a:tint val="13333"/>
                  <a:invGamma/>
                </a:srgbClr>
              </a:gs>
              <a:gs pos="100000">
                <a:srgbClr val="FF9900"/>
              </a:gs>
            </a:gsLst>
            <a:lin ang="5400000" scaled="1"/>
          </a:gradFill>
          <a:ln w="12700">
            <a:solidFill>
              <a:schemeClr val="tx1"/>
            </a:solidFill>
            <a:miter lim="800000"/>
            <a:headEnd/>
            <a:tailEnd/>
          </a:ln>
          <a:effectLst/>
        </p:spPr>
        <p:txBody>
          <a:bodyPr wrap="none" lIns="90488" tIns="44450" rIns="90488" bIns="44450" anchor="ctr"/>
          <a:lstStyle/>
          <a:p>
            <a:pPr algn="ctr" eaLnBrk="0" hangingPunct="0">
              <a:defRPr/>
            </a:pPr>
            <a:r>
              <a:rPr lang="nl-NL" sz="1600" b="0" dirty="0" err="1">
                <a:latin typeface="Gill Sans MT"/>
                <a:ea typeface="+mn-ea"/>
              </a:rPr>
              <a:t>Humain</a:t>
            </a:r>
            <a:endParaRPr lang="nl-NL" sz="1600" b="0" dirty="0">
              <a:effectLst>
                <a:outerShdw blurRad="38100" dist="38100" dir="2700000" algn="tl">
                  <a:srgbClr val="FFFFFF"/>
                </a:outerShdw>
              </a:effectLst>
              <a:latin typeface="Gill Sans MT"/>
              <a:ea typeface="+mn-ea"/>
            </a:endParaRPr>
          </a:p>
        </p:txBody>
      </p:sp>
      <p:sp>
        <p:nvSpPr>
          <p:cNvPr id="76815" name="Rectangle 23"/>
          <p:cNvSpPr>
            <a:spLocks noChangeArrowheads="1"/>
          </p:cNvSpPr>
          <p:nvPr/>
        </p:nvSpPr>
        <p:spPr bwMode="auto">
          <a:xfrm>
            <a:off x="1600200" y="2209800"/>
            <a:ext cx="1219200" cy="457200"/>
          </a:xfrm>
          <a:prstGeom prst="rect">
            <a:avLst/>
          </a:prstGeom>
          <a:gradFill rotWithShape="1">
            <a:gsLst>
              <a:gs pos="0">
                <a:srgbClr val="3366FF"/>
              </a:gs>
              <a:gs pos="50000">
                <a:srgbClr val="E2E9FF"/>
              </a:gs>
              <a:gs pos="100000">
                <a:srgbClr val="3366FF"/>
              </a:gs>
            </a:gsLst>
            <a:lin ang="5400000" scaled="1"/>
          </a:gradFill>
          <a:ln w="9525">
            <a:solidFill>
              <a:schemeClr val="tx1"/>
            </a:solidFill>
            <a:miter lim="800000"/>
            <a:headEnd/>
            <a:tailEnd/>
          </a:ln>
        </p:spPr>
        <p:txBody>
          <a:bodyPr wrap="none" anchor="ctr"/>
          <a:lstStyle/>
          <a:p>
            <a:pPr algn="ctr" eaLnBrk="0" hangingPunct="0"/>
            <a:r>
              <a:rPr lang="en-US" sz="1600" b="0" dirty="0">
                <a:latin typeface="Gill Sans MT"/>
              </a:rPr>
              <a:t>mange()</a:t>
            </a:r>
          </a:p>
        </p:txBody>
      </p:sp>
      <p:sp>
        <p:nvSpPr>
          <p:cNvPr id="603160" name="Rectangle 24"/>
          <p:cNvSpPr>
            <a:spLocks noChangeArrowheads="1"/>
          </p:cNvSpPr>
          <p:nvPr/>
        </p:nvSpPr>
        <p:spPr bwMode="auto">
          <a:xfrm>
            <a:off x="3200400" y="3429000"/>
            <a:ext cx="1085850" cy="457200"/>
          </a:xfrm>
          <a:prstGeom prst="rect">
            <a:avLst/>
          </a:prstGeom>
          <a:gradFill rotWithShape="1">
            <a:gsLst>
              <a:gs pos="0">
                <a:srgbClr val="FF9900"/>
              </a:gs>
              <a:gs pos="50000">
                <a:srgbClr val="FF9900">
                  <a:gamma/>
                  <a:tint val="13333"/>
                  <a:invGamma/>
                </a:srgbClr>
              </a:gs>
              <a:gs pos="100000">
                <a:srgbClr val="FF9900"/>
              </a:gs>
            </a:gsLst>
            <a:lin ang="5400000" scaled="1"/>
          </a:gradFill>
          <a:ln w="12700">
            <a:solidFill>
              <a:schemeClr val="tx1"/>
            </a:solidFill>
            <a:miter lim="800000"/>
            <a:headEnd/>
            <a:tailEnd/>
          </a:ln>
          <a:effectLst/>
        </p:spPr>
        <p:txBody>
          <a:bodyPr wrap="none" lIns="90488" tIns="44450" rIns="90488" bIns="44450" anchor="ctr"/>
          <a:lstStyle/>
          <a:p>
            <a:pPr algn="ctr" eaLnBrk="0" hangingPunct="0">
              <a:defRPr/>
            </a:pPr>
            <a:r>
              <a:rPr lang="nl-NL" sz="1600" b="0" dirty="0" err="1">
                <a:latin typeface="Gill Sans MT"/>
                <a:ea typeface="+mn-ea"/>
              </a:rPr>
              <a:t>Reptile</a:t>
            </a:r>
            <a:endParaRPr lang="nl-NL" sz="1600" b="0" dirty="0">
              <a:effectLst>
                <a:outerShdw blurRad="38100" dist="38100" dir="2700000" algn="tl">
                  <a:srgbClr val="FFFFFF"/>
                </a:outerShdw>
              </a:effectLst>
              <a:latin typeface="Gill Sans MT"/>
              <a:ea typeface="+mn-ea"/>
            </a:endParaRPr>
          </a:p>
        </p:txBody>
      </p:sp>
      <p:sp>
        <p:nvSpPr>
          <p:cNvPr id="76817" name="Rectangle 25"/>
          <p:cNvSpPr>
            <a:spLocks noChangeArrowheads="1"/>
          </p:cNvSpPr>
          <p:nvPr/>
        </p:nvSpPr>
        <p:spPr bwMode="auto">
          <a:xfrm>
            <a:off x="838200" y="3886200"/>
            <a:ext cx="1096963" cy="457200"/>
          </a:xfrm>
          <a:prstGeom prst="rect">
            <a:avLst/>
          </a:prstGeom>
          <a:gradFill rotWithShape="1">
            <a:gsLst>
              <a:gs pos="0">
                <a:srgbClr val="3366FF"/>
              </a:gs>
              <a:gs pos="50000">
                <a:srgbClr val="E2E9FF"/>
              </a:gs>
              <a:gs pos="100000">
                <a:srgbClr val="3366FF"/>
              </a:gs>
            </a:gsLst>
            <a:lin ang="5400000" scaled="1"/>
          </a:gradFill>
          <a:ln w="9525">
            <a:solidFill>
              <a:schemeClr val="tx1"/>
            </a:solidFill>
            <a:miter lim="800000"/>
            <a:headEnd/>
            <a:tailEnd/>
          </a:ln>
        </p:spPr>
        <p:txBody>
          <a:bodyPr wrap="none" anchor="ctr"/>
          <a:lstStyle/>
          <a:p>
            <a:pPr algn="ctr" eaLnBrk="0" hangingPunct="0"/>
            <a:r>
              <a:rPr lang="en-US" sz="1600" b="0" dirty="0">
                <a:latin typeface="Gill Sans MT"/>
              </a:rPr>
              <a:t>mange()</a:t>
            </a:r>
          </a:p>
        </p:txBody>
      </p:sp>
      <p:sp>
        <p:nvSpPr>
          <p:cNvPr id="76818" name="Rectangle 26"/>
          <p:cNvSpPr>
            <a:spLocks noChangeArrowheads="1"/>
          </p:cNvSpPr>
          <p:nvPr/>
        </p:nvSpPr>
        <p:spPr bwMode="auto">
          <a:xfrm>
            <a:off x="3200400" y="3886200"/>
            <a:ext cx="1096963" cy="457200"/>
          </a:xfrm>
          <a:prstGeom prst="rect">
            <a:avLst/>
          </a:prstGeom>
          <a:gradFill rotWithShape="1">
            <a:gsLst>
              <a:gs pos="0">
                <a:srgbClr val="3366FF"/>
              </a:gs>
              <a:gs pos="50000">
                <a:srgbClr val="E2E9FF"/>
              </a:gs>
              <a:gs pos="100000">
                <a:srgbClr val="3366FF"/>
              </a:gs>
            </a:gsLst>
            <a:lin ang="5400000" scaled="1"/>
          </a:gradFill>
          <a:ln w="9525">
            <a:solidFill>
              <a:schemeClr val="tx1"/>
            </a:solidFill>
            <a:miter lim="800000"/>
            <a:headEnd/>
            <a:tailEnd/>
          </a:ln>
        </p:spPr>
        <p:txBody>
          <a:bodyPr wrap="none" anchor="ctr"/>
          <a:lstStyle/>
          <a:p>
            <a:pPr algn="ctr" eaLnBrk="0" hangingPunct="0"/>
            <a:r>
              <a:rPr lang="en-US" sz="1600" b="0" dirty="0">
                <a:latin typeface="Gill Sans MT"/>
              </a:rPr>
              <a:t>mange()</a:t>
            </a:r>
          </a:p>
        </p:txBody>
      </p:sp>
      <p:sp>
        <p:nvSpPr>
          <p:cNvPr id="76819" name="Rectangle 27"/>
          <p:cNvSpPr>
            <a:spLocks noChangeArrowheads="1"/>
          </p:cNvSpPr>
          <p:nvPr/>
        </p:nvSpPr>
        <p:spPr bwMode="auto">
          <a:xfrm>
            <a:off x="381000" y="5638800"/>
            <a:ext cx="914400" cy="457200"/>
          </a:xfrm>
          <a:prstGeom prst="rect">
            <a:avLst/>
          </a:prstGeom>
          <a:gradFill rotWithShape="1">
            <a:gsLst>
              <a:gs pos="0">
                <a:srgbClr val="3366FF"/>
              </a:gs>
              <a:gs pos="50000">
                <a:srgbClr val="E2E9FF"/>
              </a:gs>
              <a:gs pos="100000">
                <a:srgbClr val="3366FF"/>
              </a:gs>
            </a:gsLst>
            <a:lin ang="5400000" scaled="1"/>
          </a:gradFill>
          <a:ln w="9525">
            <a:solidFill>
              <a:schemeClr val="tx1"/>
            </a:solidFill>
            <a:miter lim="800000"/>
            <a:headEnd/>
            <a:tailEnd/>
          </a:ln>
        </p:spPr>
        <p:txBody>
          <a:bodyPr wrap="none" anchor="ctr"/>
          <a:lstStyle/>
          <a:p>
            <a:pPr algn="ctr" eaLnBrk="0" hangingPunct="0"/>
            <a:r>
              <a:rPr lang="en-US" sz="1600" b="0" dirty="0">
                <a:latin typeface="Gill Sans MT"/>
              </a:rPr>
              <a:t>mange()</a:t>
            </a:r>
          </a:p>
        </p:txBody>
      </p:sp>
      <p:sp>
        <p:nvSpPr>
          <p:cNvPr id="76820" name="Rectangle 28"/>
          <p:cNvSpPr>
            <a:spLocks noChangeArrowheads="1"/>
          </p:cNvSpPr>
          <p:nvPr/>
        </p:nvSpPr>
        <p:spPr bwMode="auto">
          <a:xfrm>
            <a:off x="1752600" y="5638800"/>
            <a:ext cx="914400" cy="457200"/>
          </a:xfrm>
          <a:prstGeom prst="rect">
            <a:avLst/>
          </a:prstGeom>
          <a:gradFill rotWithShape="1">
            <a:gsLst>
              <a:gs pos="0">
                <a:srgbClr val="3366FF"/>
              </a:gs>
              <a:gs pos="50000">
                <a:srgbClr val="E2E9FF"/>
              </a:gs>
              <a:gs pos="100000">
                <a:srgbClr val="3366FF"/>
              </a:gs>
            </a:gsLst>
            <a:lin ang="5400000" scaled="1"/>
          </a:gradFill>
          <a:ln w="9525">
            <a:solidFill>
              <a:schemeClr val="tx1"/>
            </a:solidFill>
            <a:miter lim="800000"/>
            <a:headEnd/>
            <a:tailEnd/>
          </a:ln>
        </p:spPr>
        <p:txBody>
          <a:bodyPr wrap="none" anchor="ctr"/>
          <a:lstStyle/>
          <a:p>
            <a:pPr algn="ctr" eaLnBrk="0" hangingPunct="0"/>
            <a:r>
              <a:rPr lang="en-US" sz="1600" b="0" dirty="0">
                <a:latin typeface="Gill Sans MT"/>
              </a:rPr>
              <a:t>mange()</a:t>
            </a:r>
          </a:p>
        </p:txBody>
      </p:sp>
      <p:sp>
        <p:nvSpPr>
          <p:cNvPr id="76821" name="Line 29"/>
          <p:cNvSpPr>
            <a:spLocks noChangeShapeType="1"/>
          </p:cNvSpPr>
          <p:nvPr/>
        </p:nvSpPr>
        <p:spPr bwMode="auto">
          <a:xfrm>
            <a:off x="4953000" y="51816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603166" name="Rectangle 30"/>
          <p:cNvSpPr>
            <a:spLocks noChangeArrowheads="1"/>
          </p:cNvSpPr>
          <p:nvPr/>
        </p:nvSpPr>
        <p:spPr bwMode="auto">
          <a:xfrm>
            <a:off x="3048000" y="5562600"/>
            <a:ext cx="914400" cy="457200"/>
          </a:xfrm>
          <a:prstGeom prst="rect">
            <a:avLst/>
          </a:prstGeom>
          <a:gradFill rotWithShape="1">
            <a:gsLst>
              <a:gs pos="0">
                <a:srgbClr val="FF9900"/>
              </a:gs>
              <a:gs pos="50000">
                <a:srgbClr val="FF9900">
                  <a:gamma/>
                  <a:tint val="13333"/>
                  <a:invGamma/>
                </a:srgbClr>
              </a:gs>
              <a:gs pos="100000">
                <a:srgbClr val="FF9900"/>
              </a:gs>
            </a:gsLst>
            <a:lin ang="5400000" scaled="1"/>
          </a:gradFill>
          <a:ln w="12700">
            <a:solidFill>
              <a:schemeClr val="tx1"/>
            </a:solidFill>
            <a:miter lim="800000"/>
            <a:headEnd/>
            <a:tailEnd/>
          </a:ln>
          <a:effectLst/>
        </p:spPr>
        <p:txBody>
          <a:bodyPr wrap="none" lIns="90488" tIns="44450" rIns="90488" bIns="44450" anchor="ctr"/>
          <a:lstStyle/>
          <a:p>
            <a:pPr algn="ctr" eaLnBrk="0" hangingPunct="0"/>
            <a:r>
              <a:rPr lang="nl-NL" sz="1600" b="0" dirty="0" err="1">
                <a:latin typeface="Gill Sans MT"/>
              </a:rPr>
              <a:t>Lézard</a:t>
            </a:r>
            <a:endParaRPr lang="nl-NL" sz="1600" b="0" dirty="0">
              <a:effectLst>
                <a:outerShdw blurRad="38100" dist="38100" dir="2700000" algn="tl">
                  <a:srgbClr val="FFFFFF"/>
                </a:outerShdw>
              </a:effectLst>
              <a:latin typeface="Gill Sans MT"/>
            </a:endParaRPr>
          </a:p>
        </p:txBody>
      </p:sp>
      <p:sp>
        <p:nvSpPr>
          <p:cNvPr id="76823" name="Line 31"/>
          <p:cNvSpPr>
            <a:spLocks noChangeShapeType="1"/>
          </p:cNvSpPr>
          <p:nvPr/>
        </p:nvSpPr>
        <p:spPr bwMode="auto">
          <a:xfrm>
            <a:off x="3352800" y="51816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76824" name="Line 32"/>
          <p:cNvSpPr>
            <a:spLocks noChangeShapeType="1"/>
          </p:cNvSpPr>
          <p:nvPr/>
        </p:nvSpPr>
        <p:spPr bwMode="auto">
          <a:xfrm>
            <a:off x="3352800" y="51816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603169" name="Rectangle 33"/>
          <p:cNvSpPr>
            <a:spLocks noChangeArrowheads="1"/>
          </p:cNvSpPr>
          <p:nvPr/>
        </p:nvSpPr>
        <p:spPr bwMode="auto">
          <a:xfrm>
            <a:off x="4419600" y="5562600"/>
            <a:ext cx="914400" cy="457200"/>
          </a:xfrm>
          <a:prstGeom prst="rect">
            <a:avLst/>
          </a:prstGeom>
          <a:gradFill rotWithShape="1">
            <a:gsLst>
              <a:gs pos="0">
                <a:srgbClr val="FF9900"/>
              </a:gs>
              <a:gs pos="50000">
                <a:srgbClr val="FF9900">
                  <a:gamma/>
                  <a:tint val="13333"/>
                  <a:invGamma/>
                </a:srgbClr>
              </a:gs>
              <a:gs pos="100000">
                <a:srgbClr val="FF9900"/>
              </a:gs>
            </a:gsLst>
            <a:lin ang="5400000" scaled="1"/>
          </a:gradFill>
          <a:ln w="12700">
            <a:solidFill>
              <a:schemeClr val="tx1"/>
            </a:solidFill>
            <a:miter lim="800000"/>
            <a:headEnd/>
            <a:tailEnd/>
          </a:ln>
          <a:effectLst/>
        </p:spPr>
        <p:txBody>
          <a:bodyPr wrap="none" lIns="90488" tIns="44450" rIns="90488" bIns="44450" anchor="ctr"/>
          <a:lstStyle/>
          <a:p>
            <a:pPr algn="ctr" eaLnBrk="0" hangingPunct="0">
              <a:defRPr/>
            </a:pPr>
            <a:r>
              <a:rPr lang="nl-NL" sz="1600" b="0" dirty="0">
                <a:latin typeface="Gill Sans MT"/>
                <a:ea typeface="+mn-ea"/>
              </a:rPr>
              <a:t>Serpent</a:t>
            </a:r>
            <a:endParaRPr lang="nl-NL" sz="1600" b="0" dirty="0">
              <a:effectLst>
                <a:outerShdw blurRad="38100" dist="38100" dir="2700000" algn="tl">
                  <a:srgbClr val="FFFFFF"/>
                </a:outerShdw>
              </a:effectLst>
              <a:latin typeface="Gill Sans MT"/>
              <a:ea typeface="+mn-ea"/>
            </a:endParaRPr>
          </a:p>
        </p:txBody>
      </p:sp>
      <p:sp>
        <p:nvSpPr>
          <p:cNvPr id="76826" name="Rectangle 34"/>
          <p:cNvSpPr>
            <a:spLocks noChangeArrowheads="1"/>
          </p:cNvSpPr>
          <p:nvPr/>
        </p:nvSpPr>
        <p:spPr bwMode="auto">
          <a:xfrm>
            <a:off x="3048000" y="6019800"/>
            <a:ext cx="914400" cy="457200"/>
          </a:xfrm>
          <a:prstGeom prst="rect">
            <a:avLst/>
          </a:prstGeom>
          <a:gradFill rotWithShape="1">
            <a:gsLst>
              <a:gs pos="0">
                <a:srgbClr val="3366FF"/>
              </a:gs>
              <a:gs pos="50000">
                <a:srgbClr val="E2E9FF"/>
              </a:gs>
              <a:gs pos="100000">
                <a:srgbClr val="3366FF"/>
              </a:gs>
            </a:gsLst>
            <a:lin ang="5400000" scaled="1"/>
          </a:gradFill>
          <a:ln w="9525">
            <a:solidFill>
              <a:schemeClr val="tx1"/>
            </a:solidFill>
            <a:miter lim="800000"/>
            <a:headEnd/>
            <a:tailEnd/>
          </a:ln>
        </p:spPr>
        <p:txBody>
          <a:bodyPr wrap="none" anchor="ctr"/>
          <a:lstStyle/>
          <a:p>
            <a:pPr algn="ctr" eaLnBrk="0" hangingPunct="0"/>
            <a:r>
              <a:rPr lang="en-US" sz="1600" b="0" dirty="0">
                <a:latin typeface="Gill Sans MT"/>
              </a:rPr>
              <a:t>mange()</a:t>
            </a:r>
          </a:p>
        </p:txBody>
      </p:sp>
      <p:sp>
        <p:nvSpPr>
          <p:cNvPr id="76827" name="Rectangle 35"/>
          <p:cNvSpPr>
            <a:spLocks noChangeArrowheads="1"/>
          </p:cNvSpPr>
          <p:nvPr/>
        </p:nvSpPr>
        <p:spPr bwMode="auto">
          <a:xfrm>
            <a:off x="4419600" y="6019800"/>
            <a:ext cx="914400" cy="457200"/>
          </a:xfrm>
          <a:prstGeom prst="rect">
            <a:avLst/>
          </a:prstGeom>
          <a:gradFill rotWithShape="1">
            <a:gsLst>
              <a:gs pos="0">
                <a:srgbClr val="3366FF"/>
              </a:gs>
              <a:gs pos="50000">
                <a:srgbClr val="E2E9FF"/>
              </a:gs>
              <a:gs pos="100000">
                <a:srgbClr val="3366FF"/>
              </a:gs>
            </a:gsLst>
            <a:lin ang="5400000" scaled="1"/>
          </a:gradFill>
          <a:ln w="9525">
            <a:solidFill>
              <a:schemeClr val="tx1"/>
            </a:solidFill>
            <a:miter lim="800000"/>
            <a:headEnd/>
            <a:tailEnd/>
          </a:ln>
        </p:spPr>
        <p:txBody>
          <a:bodyPr wrap="none" anchor="ctr"/>
          <a:lstStyle/>
          <a:p>
            <a:pPr algn="ctr" eaLnBrk="0" hangingPunct="0"/>
            <a:r>
              <a:rPr lang="en-US" sz="1600" b="0" dirty="0">
                <a:latin typeface="Gill Sans MT"/>
              </a:rPr>
              <a:t>mange()</a:t>
            </a:r>
          </a:p>
        </p:txBody>
      </p:sp>
      <p:sp>
        <p:nvSpPr>
          <p:cNvPr id="76828" name="Rectangle 36"/>
          <p:cNvSpPr>
            <a:spLocks noGrp="1" noChangeArrowheads="1"/>
          </p:cNvSpPr>
          <p:nvPr>
            <p:ph type="title"/>
          </p:nvPr>
        </p:nvSpPr>
        <p:spPr/>
        <p:txBody>
          <a:bodyPr/>
          <a:lstStyle/>
          <a:p>
            <a:pPr eaLnBrk="1" hangingPunct="1"/>
            <a:endParaRPr lang="fr-FR" dirty="0">
              <a:latin typeface="Gill Sans MT"/>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E51A1781-122A-C841-B002-56222CC232C1}" type="slidenum">
              <a:rPr lang="en-GB" smtClean="0"/>
              <a:pPr/>
              <a:t>106</a:t>
            </a:fld>
            <a:endParaRPr lang="en-GB"/>
          </a:p>
        </p:txBody>
      </p:sp>
    </p:spTree>
    <p:extLst>
      <p:ext uri="{BB962C8B-B14F-4D97-AF65-F5344CB8AC3E}">
        <p14:creationId xmlns:p14="http://schemas.microsoft.com/office/powerpoint/2010/main" val="374553609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84213" y="333375"/>
            <a:ext cx="7772400" cy="1143000"/>
          </a:xfrm>
        </p:spPr>
        <p:txBody>
          <a:bodyPr/>
          <a:lstStyle/>
          <a:p>
            <a:pPr eaLnBrk="1" hangingPunct="1"/>
            <a:r>
              <a:rPr lang="en-US" sz="3400" b="1" dirty="0" err="1">
                <a:solidFill>
                  <a:schemeClr val="tx1"/>
                </a:solidFill>
                <a:latin typeface="Gill Sans MT"/>
              </a:rPr>
              <a:t>Polymorphisme</a:t>
            </a:r>
            <a:r>
              <a:rPr lang="en-US" sz="3400" b="1" dirty="0">
                <a:solidFill>
                  <a:schemeClr val="tx1"/>
                </a:solidFill>
                <a:latin typeface="Gill Sans MT"/>
              </a:rPr>
              <a:t>: </a:t>
            </a:r>
            <a:r>
              <a:rPr lang="en-US" sz="3400" b="1" dirty="0" err="1">
                <a:solidFill>
                  <a:schemeClr val="tx1"/>
                </a:solidFill>
                <a:latin typeface="Gill Sans MT"/>
              </a:rPr>
              <a:t>Facilite</a:t>
            </a:r>
            <a:r>
              <a:rPr lang="en-US" sz="3400" b="1" dirty="0">
                <a:solidFill>
                  <a:schemeClr val="tx1"/>
                </a:solidFill>
                <a:latin typeface="Gill Sans MT"/>
              </a:rPr>
              <a:t> </a:t>
            </a:r>
            <a:r>
              <a:rPr lang="en-US" sz="3400" b="1" dirty="0" err="1">
                <a:solidFill>
                  <a:schemeClr val="tx1"/>
                </a:solidFill>
                <a:latin typeface="Gill Sans MT"/>
              </a:rPr>
              <a:t>l’extension</a:t>
            </a:r>
            <a:endParaRPr lang="en-US" sz="3400" b="1" dirty="0">
              <a:solidFill>
                <a:schemeClr val="tx1"/>
              </a:solidFill>
              <a:latin typeface="Gill Sans MT"/>
            </a:endParaRPr>
          </a:p>
        </p:txBody>
      </p:sp>
      <p:sp>
        <p:nvSpPr>
          <p:cNvPr id="79875" name="Rectangle 3"/>
          <p:cNvSpPr>
            <a:spLocks noGrp="1" noChangeArrowheads="1"/>
          </p:cNvSpPr>
          <p:nvPr>
            <p:ph type="body" sz="half" idx="2"/>
          </p:nvPr>
        </p:nvSpPr>
        <p:spPr>
          <a:xfrm>
            <a:off x="4419600" y="1600200"/>
            <a:ext cx="4419600" cy="4954588"/>
          </a:xfrm>
          <a:noFill/>
        </p:spPr>
        <p:txBody>
          <a:bodyPr/>
          <a:lstStyle/>
          <a:p>
            <a:pPr eaLnBrk="1" hangingPunct="1"/>
            <a:r>
              <a:rPr lang="en-US" sz="2800" dirty="0">
                <a:latin typeface="Gill Sans MT"/>
              </a:rPr>
              <a:t>Les </a:t>
            </a:r>
            <a:r>
              <a:rPr lang="en-US" sz="2800" dirty="0" err="1">
                <a:latin typeface="Gill Sans MT"/>
              </a:rPr>
              <a:t>programmes</a:t>
            </a:r>
            <a:r>
              <a:rPr lang="en-US" sz="2800" dirty="0">
                <a:latin typeface="Gill Sans MT"/>
              </a:rPr>
              <a:t> </a:t>
            </a:r>
            <a:r>
              <a:rPr lang="en-US" sz="2800" dirty="0" err="1">
                <a:latin typeface="Gill Sans MT"/>
              </a:rPr>
              <a:t>peuvent</a:t>
            </a:r>
            <a:r>
              <a:rPr lang="en-US" sz="2800" dirty="0">
                <a:latin typeface="Gill Sans MT"/>
              </a:rPr>
              <a:t> </a:t>
            </a:r>
            <a:r>
              <a:rPr lang="en-US" sz="2800" dirty="0" err="1">
                <a:latin typeface="Gill Sans MT"/>
              </a:rPr>
              <a:t>aisément</a:t>
            </a:r>
            <a:r>
              <a:rPr lang="en-US" sz="2800" dirty="0">
                <a:latin typeface="Gill Sans MT"/>
              </a:rPr>
              <a:t> </a:t>
            </a:r>
            <a:r>
              <a:rPr lang="en-US" sz="2800" dirty="0" err="1">
                <a:latin typeface="Gill Sans MT"/>
              </a:rPr>
              <a:t>être</a:t>
            </a:r>
            <a:r>
              <a:rPr lang="en-US" sz="2800" dirty="0">
                <a:latin typeface="Gill Sans MT"/>
              </a:rPr>
              <a:t> </a:t>
            </a:r>
            <a:r>
              <a:rPr lang="en-US" sz="2800" dirty="0" err="1">
                <a:latin typeface="Gill Sans MT"/>
              </a:rPr>
              <a:t>étendus</a:t>
            </a:r>
            <a:endParaRPr lang="en-US" sz="2800" dirty="0">
              <a:latin typeface="Gill Sans MT"/>
            </a:endParaRPr>
          </a:p>
          <a:p>
            <a:pPr lvl="1" eaLnBrk="1" hangingPunct="1"/>
            <a:r>
              <a:rPr lang="en-US" sz="2400" dirty="0">
                <a:latin typeface="Gill Sans MT"/>
              </a:rPr>
              <a:t>De </a:t>
            </a:r>
            <a:r>
              <a:rPr lang="en-US" sz="2400" dirty="0" err="1">
                <a:latin typeface="Gill Sans MT"/>
              </a:rPr>
              <a:t>nouvelles</a:t>
            </a:r>
            <a:r>
              <a:rPr lang="en-US" sz="2400" dirty="0">
                <a:latin typeface="Gill Sans MT"/>
              </a:rPr>
              <a:t> sous classes </a:t>
            </a:r>
            <a:r>
              <a:rPr lang="en-US" sz="2400" dirty="0" err="1">
                <a:latin typeface="Gill Sans MT"/>
              </a:rPr>
              <a:t>peuvent</a:t>
            </a:r>
            <a:r>
              <a:rPr lang="en-US" sz="2400" dirty="0">
                <a:latin typeface="Gill Sans MT"/>
              </a:rPr>
              <a:t> </a:t>
            </a:r>
            <a:r>
              <a:rPr lang="en-US" sz="2400" dirty="0" err="1">
                <a:latin typeface="Gill Sans MT"/>
              </a:rPr>
              <a:t>s’ajouter</a:t>
            </a:r>
            <a:r>
              <a:rPr lang="en-US" sz="2400" dirty="0">
                <a:latin typeface="Gill Sans MT"/>
              </a:rPr>
              <a:t> sans </a:t>
            </a:r>
            <a:r>
              <a:rPr lang="en-US" sz="2400" dirty="0" err="1">
                <a:latin typeface="Gill Sans MT"/>
              </a:rPr>
              <a:t>rien</a:t>
            </a:r>
            <a:r>
              <a:rPr lang="en-US" sz="2400" dirty="0">
                <a:latin typeface="Gill Sans MT"/>
              </a:rPr>
              <a:t> modifier </a:t>
            </a:r>
            <a:r>
              <a:rPr lang="en-US" sz="2400" dirty="0" err="1">
                <a:latin typeface="Gill Sans MT"/>
              </a:rPr>
              <a:t>à</a:t>
            </a:r>
            <a:r>
              <a:rPr lang="en-US" sz="2400" dirty="0">
                <a:latin typeface="Gill Sans MT"/>
              </a:rPr>
              <a:t> </a:t>
            </a:r>
            <a:r>
              <a:rPr lang="en-US" sz="2400" dirty="0" err="1">
                <a:latin typeface="Gill Sans MT"/>
              </a:rPr>
              <a:t>l’existant</a:t>
            </a:r>
            <a:endParaRPr lang="en-US" sz="2400" dirty="0">
              <a:latin typeface="Gill Sans MT"/>
            </a:endParaRPr>
          </a:p>
        </p:txBody>
      </p:sp>
      <p:sp>
        <p:nvSpPr>
          <p:cNvPr id="604164" name="Rectangle 4"/>
          <p:cNvSpPr>
            <a:spLocks noChangeArrowheads="1"/>
          </p:cNvSpPr>
          <p:nvPr/>
        </p:nvSpPr>
        <p:spPr bwMode="auto">
          <a:xfrm>
            <a:off x="609600" y="1524000"/>
            <a:ext cx="1600200" cy="457200"/>
          </a:xfrm>
          <a:prstGeom prst="rect">
            <a:avLst/>
          </a:prstGeom>
          <a:gradFill rotWithShape="1">
            <a:gsLst>
              <a:gs pos="0">
                <a:srgbClr val="FF99CC"/>
              </a:gs>
              <a:gs pos="50000">
                <a:srgbClr val="FF99CC">
                  <a:gamma/>
                  <a:tint val="63529"/>
                  <a:invGamma/>
                </a:srgbClr>
              </a:gs>
              <a:gs pos="100000">
                <a:srgbClr val="FF99CC"/>
              </a:gs>
            </a:gsLst>
            <a:lin ang="5400000" scaled="1"/>
          </a:gradFill>
          <a:ln w="12700">
            <a:solidFill>
              <a:schemeClr val="tx1"/>
            </a:solidFill>
            <a:miter lim="800000"/>
            <a:headEnd/>
            <a:tailEnd/>
          </a:ln>
          <a:effectLst/>
        </p:spPr>
        <p:txBody>
          <a:bodyPr wrap="none" lIns="90488" tIns="44450" rIns="90488" bIns="44450" anchor="ctr"/>
          <a:lstStyle/>
          <a:p>
            <a:pPr algn="ctr" eaLnBrk="0" hangingPunct="0">
              <a:defRPr/>
            </a:pPr>
            <a:r>
              <a:rPr lang="nl-NL" sz="1600" b="0" dirty="0" err="1">
                <a:latin typeface="Gill Sans MT"/>
                <a:ea typeface="+mn-ea"/>
              </a:rPr>
              <a:t>Figure</a:t>
            </a:r>
            <a:endParaRPr lang="nl-NL" sz="1600" b="0" dirty="0">
              <a:effectLst>
                <a:outerShdw blurRad="38100" dist="38100" dir="2700000" algn="tl">
                  <a:srgbClr val="FFFFFF"/>
                </a:outerShdw>
              </a:effectLst>
              <a:latin typeface="Gill Sans MT"/>
              <a:ea typeface="+mn-ea"/>
            </a:endParaRPr>
          </a:p>
        </p:txBody>
      </p:sp>
      <p:sp>
        <p:nvSpPr>
          <p:cNvPr id="79877" name="Rectangle 5"/>
          <p:cNvSpPr>
            <a:spLocks noChangeArrowheads="1"/>
          </p:cNvSpPr>
          <p:nvPr/>
        </p:nvSpPr>
        <p:spPr bwMode="auto">
          <a:xfrm>
            <a:off x="609600" y="1981200"/>
            <a:ext cx="1600200" cy="381000"/>
          </a:xfrm>
          <a:prstGeom prst="rect">
            <a:avLst/>
          </a:prstGeom>
          <a:gradFill rotWithShape="1">
            <a:gsLst>
              <a:gs pos="0">
                <a:srgbClr val="FFFF99"/>
              </a:gs>
              <a:gs pos="50000">
                <a:srgbClr val="FFFFDD"/>
              </a:gs>
              <a:gs pos="100000">
                <a:srgbClr val="FFFF99"/>
              </a:gs>
            </a:gsLst>
            <a:lin ang="5400000" scaled="1"/>
          </a:gradFill>
          <a:ln w="12700">
            <a:solidFill>
              <a:schemeClr val="tx1"/>
            </a:solidFill>
            <a:miter lim="800000"/>
            <a:headEnd/>
            <a:tailEnd/>
          </a:ln>
        </p:spPr>
        <p:txBody>
          <a:bodyPr wrap="none" lIns="90488" tIns="44450" rIns="90488" bIns="44450" anchor="ctr"/>
          <a:lstStyle/>
          <a:p>
            <a:pPr algn="ctr" eaLnBrk="0" hangingPunct="0"/>
            <a:r>
              <a:rPr lang="nl-NL" sz="1600" b="0" dirty="0" err="1">
                <a:latin typeface="Gill Sans MT"/>
              </a:rPr>
              <a:t>dessine</a:t>
            </a:r>
            <a:r>
              <a:rPr lang="nl-NL" sz="1600" b="0" dirty="0">
                <a:latin typeface="Gill Sans MT"/>
              </a:rPr>
              <a:t>()</a:t>
            </a:r>
            <a:endParaRPr lang="nl-NL" sz="1600" dirty="0">
              <a:latin typeface="Gill Sans MT"/>
            </a:endParaRPr>
          </a:p>
        </p:txBody>
      </p:sp>
      <p:sp>
        <p:nvSpPr>
          <p:cNvPr id="79878" name="Line 6"/>
          <p:cNvSpPr>
            <a:spLocks noChangeShapeType="1"/>
          </p:cNvSpPr>
          <p:nvPr/>
        </p:nvSpPr>
        <p:spPr bwMode="auto">
          <a:xfrm>
            <a:off x="609600" y="3048000"/>
            <a:ext cx="1905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79879" name="Line 7"/>
          <p:cNvSpPr>
            <a:spLocks noChangeShapeType="1"/>
          </p:cNvSpPr>
          <p:nvPr/>
        </p:nvSpPr>
        <p:spPr bwMode="auto">
          <a:xfrm>
            <a:off x="1524000" y="2590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604168" name="Rectangle 8"/>
          <p:cNvSpPr>
            <a:spLocks noChangeArrowheads="1"/>
          </p:cNvSpPr>
          <p:nvPr/>
        </p:nvSpPr>
        <p:spPr bwMode="auto">
          <a:xfrm>
            <a:off x="228600" y="3962400"/>
            <a:ext cx="1600200" cy="457200"/>
          </a:xfrm>
          <a:prstGeom prst="rect">
            <a:avLst/>
          </a:prstGeom>
          <a:gradFill rotWithShape="1">
            <a:gsLst>
              <a:gs pos="0">
                <a:srgbClr val="FF99CC"/>
              </a:gs>
              <a:gs pos="50000">
                <a:srgbClr val="FF99CC">
                  <a:gamma/>
                  <a:tint val="63529"/>
                  <a:invGamma/>
                </a:srgbClr>
              </a:gs>
              <a:gs pos="100000">
                <a:srgbClr val="FF99CC"/>
              </a:gs>
            </a:gsLst>
            <a:lin ang="5400000" scaled="1"/>
          </a:gradFill>
          <a:ln w="12700">
            <a:solidFill>
              <a:schemeClr val="tx1"/>
            </a:solidFill>
            <a:miter lim="800000"/>
            <a:headEnd/>
            <a:tailEnd/>
          </a:ln>
          <a:effectLst/>
        </p:spPr>
        <p:txBody>
          <a:bodyPr wrap="none" lIns="90488" tIns="44450" rIns="90488" bIns="44450" anchor="ctr"/>
          <a:lstStyle/>
          <a:p>
            <a:pPr algn="ctr" eaLnBrk="0" hangingPunct="0">
              <a:defRPr/>
            </a:pPr>
            <a:r>
              <a:rPr lang="nl-NL" sz="1600" b="0" dirty="0" err="1">
                <a:latin typeface="Gill Sans MT"/>
                <a:ea typeface="+mn-ea"/>
              </a:rPr>
              <a:t>Rectangle</a:t>
            </a:r>
            <a:endParaRPr lang="nl-NL" sz="1600" b="0" dirty="0">
              <a:effectLst>
                <a:outerShdw blurRad="38100" dist="38100" dir="2700000" algn="tl">
                  <a:srgbClr val="FFFFFF"/>
                </a:outerShdw>
              </a:effectLst>
              <a:latin typeface="Gill Sans MT"/>
              <a:ea typeface="+mn-ea"/>
            </a:endParaRPr>
          </a:p>
        </p:txBody>
      </p:sp>
      <p:sp>
        <p:nvSpPr>
          <p:cNvPr id="79881" name="Rectangle 9"/>
          <p:cNvSpPr>
            <a:spLocks noChangeArrowheads="1"/>
          </p:cNvSpPr>
          <p:nvPr/>
        </p:nvSpPr>
        <p:spPr bwMode="auto">
          <a:xfrm>
            <a:off x="228600" y="4419600"/>
            <a:ext cx="1600200" cy="381000"/>
          </a:xfrm>
          <a:prstGeom prst="rect">
            <a:avLst/>
          </a:prstGeom>
          <a:gradFill rotWithShape="1">
            <a:gsLst>
              <a:gs pos="0">
                <a:srgbClr val="FFFF99"/>
              </a:gs>
              <a:gs pos="50000">
                <a:srgbClr val="FFFFDD"/>
              </a:gs>
              <a:gs pos="100000">
                <a:srgbClr val="FFFF99"/>
              </a:gs>
            </a:gsLst>
            <a:lin ang="5400000" scaled="1"/>
          </a:gradFill>
          <a:ln w="12700">
            <a:solidFill>
              <a:schemeClr val="tx1"/>
            </a:solidFill>
            <a:miter lim="800000"/>
            <a:headEnd/>
            <a:tailEnd/>
          </a:ln>
        </p:spPr>
        <p:txBody>
          <a:bodyPr wrap="none" lIns="90488" tIns="44450" rIns="90488" bIns="44450" anchor="ctr"/>
          <a:lstStyle/>
          <a:p>
            <a:pPr algn="ctr" eaLnBrk="0" hangingPunct="0"/>
            <a:r>
              <a:rPr lang="nl-NL" sz="1600" b="0" dirty="0" err="1">
                <a:latin typeface="Gill Sans MT"/>
              </a:rPr>
              <a:t>dessine</a:t>
            </a:r>
            <a:r>
              <a:rPr lang="nl-NL" sz="1600" b="0" dirty="0">
                <a:latin typeface="Gill Sans MT"/>
              </a:rPr>
              <a:t>()</a:t>
            </a:r>
            <a:endParaRPr lang="nl-NL" sz="1600" dirty="0">
              <a:latin typeface="Gill Sans MT"/>
            </a:endParaRPr>
          </a:p>
        </p:txBody>
      </p:sp>
      <p:sp>
        <p:nvSpPr>
          <p:cNvPr id="604170" name="Rectangle 10"/>
          <p:cNvSpPr>
            <a:spLocks noChangeArrowheads="1"/>
          </p:cNvSpPr>
          <p:nvPr/>
        </p:nvSpPr>
        <p:spPr bwMode="auto">
          <a:xfrm>
            <a:off x="1447800" y="5181600"/>
            <a:ext cx="1600200" cy="457200"/>
          </a:xfrm>
          <a:prstGeom prst="rect">
            <a:avLst/>
          </a:prstGeom>
          <a:gradFill rotWithShape="1">
            <a:gsLst>
              <a:gs pos="0">
                <a:srgbClr val="FF99CC"/>
              </a:gs>
              <a:gs pos="50000">
                <a:srgbClr val="FF99CC">
                  <a:gamma/>
                  <a:tint val="63529"/>
                  <a:invGamma/>
                </a:srgbClr>
              </a:gs>
              <a:gs pos="100000">
                <a:srgbClr val="FF99CC"/>
              </a:gs>
            </a:gsLst>
            <a:lin ang="5400000" scaled="1"/>
          </a:gradFill>
          <a:ln w="12700">
            <a:solidFill>
              <a:schemeClr val="tx1"/>
            </a:solidFill>
            <a:miter lim="800000"/>
            <a:headEnd/>
            <a:tailEnd/>
          </a:ln>
          <a:effectLst/>
        </p:spPr>
        <p:txBody>
          <a:bodyPr wrap="none" lIns="90488" tIns="44450" rIns="90488" bIns="44450" anchor="ctr"/>
          <a:lstStyle/>
          <a:p>
            <a:pPr algn="ctr" eaLnBrk="0" hangingPunct="0">
              <a:defRPr/>
            </a:pPr>
            <a:r>
              <a:rPr lang="nl-NL" sz="1600" b="0" dirty="0" err="1">
                <a:latin typeface="Gill Sans MT"/>
                <a:ea typeface="+mn-ea"/>
              </a:rPr>
              <a:t>Triangle</a:t>
            </a:r>
            <a:endParaRPr lang="nl-NL" sz="1600" b="0" dirty="0">
              <a:effectLst>
                <a:outerShdw blurRad="38100" dist="38100" dir="2700000" algn="tl">
                  <a:srgbClr val="FFFFFF"/>
                </a:outerShdw>
              </a:effectLst>
              <a:latin typeface="Gill Sans MT"/>
              <a:ea typeface="+mn-ea"/>
            </a:endParaRPr>
          </a:p>
        </p:txBody>
      </p:sp>
      <p:sp>
        <p:nvSpPr>
          <p:cNvPr id="79883" name="Rectangle 11"/>
          <p:cNvSpPr>
            <a:spLocks noChangeArrowheads="1"/>
          </p:cNvSpPr>
          <p:nvPr/>
        </p:nvSpPr>
        <p:spPr bwMode="auto">
          <a:xfrm>
            <a:off x="1447800" y="5638800"/>
            <a:ext cx="1600200" cy="381000"/>
          </a:xfrm>
          <a:prstGeom prst="rect">
            <a:avLst/>
          </a:prstGeom>
          <a:gradFill rotWithShape="1">
            <a:gsLst>
              <a:gs pos="0">
                <a:srgbClr val="FFFF99"/>
              </a:gs>
              <a:gs pos="50000">
                <a:srgbClr val="FFFFDD"/>
              </a:gs>
              <a:gs pos="100000">
                <a:srgbClr val="FFFF99"/>
              </a:gs>
            </a:gsLst>
            <a:lin ang="5400000" scaled="1"/>
          </a:gradFill>
          <a:ln w="12700">
            <a:solidFill>
              <a:schemeClr val="tx1"/>
            </a:solidFill>
            <a:miter lim="800000"/>
            <a:headEnd/>
            <a:tailEnd/>
          </a:ln>
        </p:spPr>
        <p:txBody>
          <a:bodyPr wrap="none" lIns="90488" tIns="44450" rIns="90488" bIns="44450" anchor="ctr"/>
          <a:lstStyle/>
          <a:p>
            <a:pPr algn="ctr" eaLnBrk="0" hangingPunct="0"/>
            <a:r>
              <a:rPr lang="nl-NL" sz="1600" b="0" dirty="0" err="1">
                <a:latin typeface="Gill Sans MT"/>
              </a:rPr>
              <a:t>dessine</a:t>
            </a:r>
            <a:r>
              <a:rPr lang="nl-NL" sz="1600" b="0" dirty="0">
                <a:latin typeface="Gill Sans MT"/>
              </a:rPr>
              <a:t>()</a:t>
            </a:r>
            <a:endParaRPr lang="nl-NL" sz="1600" dirty="0">
              <a:latin typeface="Gill Sans MT"/>
            </a:endParaRPr>
          </a:p>
        </p:txBody>
      </p:sp>
      <p:sp>
        <p:nvSpPr>
          <p:cNvPr id="79884" name="Line 12"/>
          <p:cNvSpPr>
            <a:spLocks noChangeShapeType="1"/>
          </p:cNvSpPr>
          <p:nvPr/>
        </p:nvSpPr>
        <p:spPr bwMode="auto">
          <a:xfrm>
            <a:off x="609600" y="304800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79885" name="Line 13"/>
          <p:cNvSpPr>
            <a:spLocks noChangeShapeType="1"/>
          </p:cNvSpPr>
          <p:nvPr/>
        </p:nvSpPr>
        <p:spPr bwMode="auto">
          <a:xfrm>
            <a:off x="2514600" y="3048000"/>
            <a:ext cx="0" cy="213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79886" name="AutoShape 14"/>
          <p:cNvSpPr>
            <a:spLocks noChangeArrowheads="1"/>
          </p:cNvSpPr>
          <p:nvPr/>
        </p:nvSpPr>
        <p:spPr bwMode="auto">
          <a:xfrm>
            <a:off x="1409700" y="2400300"/>
            <a:ext cx="228600" cy="228600"/>
          </a:xfrm>
          <a:prstGeom prst="triangle">
            <a:avLst>
              <a:gd name="adj" fmla="val 50000"/>
            </a:avLst>
          </a:prstGeom>
          <a:solidFill>
            <a:schemeClr val="bg1"/>
          </a:solidFill>
          <a:ln w="9525">
            <a:solidFill>
              <a:schemeClr val="tx1"/>
            </a:solidFill>
            <a:miter lim="800000"/>
            <a:headEnd/>
            <a:tailEnd/>
          </a:ln>
        </p:spPr>
        <p:txBody>
          <a:bodyPr wrap="none" anchor="ctr"/>
          <a:lstStyle/>
          <a:p>
            <a:endParaRPr lang="fr-FR" dirty="0">
              <a:latin typeface="Gill Sans MT"/>
            </a:endParaRPr>
          </a:p>
        </p:txBody>
      </p:sp>
      <p:sp>
        <p:nvSpPr>
          <p:cNvPr id="79887" name="Line 15"/>
          <p:cNvSpPr>
            <a:spLocks noChangeShapeType="1"/>
          </p:cNvSpPr>
          <p:nvPr/>
        </p:nvSpPr>
        <p:spPr bwMode="auto">
          <a:xfrm>
            <a:off x="3657600" y="3048000"/>
            <a:ext cx="0" cy="990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604176" name="Rectangle 16"/>
          <p:cNvSpPr>
            <a:spLocks noChangeArrowheads="1"/>
          </p:cNvSpPr>
          <p:nvPr/>
        </p:nvSpPr>
        <p:spPr bwMode="auto">
          <a:xfrm>
            <a:off x="3048000" y="3962400"/>
            <a:ext cx="1600200" cy="457200"/>
          </a:xfrm>
          <a:prstGeom prst="rect">
            <a:avLst/>
          </a:prstGeom>
          <a:gradFill rotWithShape="1">
            <a:gsLst>
              <a:gs pos="0">
                <a:srgbClr val="FF99CC"/>
              </a:gs>
              <a:gs pos="50000">
                <a:srgbClr val="FF99CC">
                  <a:gamma/>
                  <a:tint val="63529"/>
                  <a:invGamma/>
                </a:srgbClr>
              </a:gs>
              <a:gs pos="100000">
                <a:srgbClr val="FF99CC"/>
              </a:gs>
            </a:gsLst>
            <a:lin ang="5400000" scaled="1"/>
          </a:gradFill>
          <a:ln w="12700">
            <a:solidFill>
              <a:schemeClr val="tx1"/>
            </a:solidFill>
            <a:miter lim="800000"/>
            <a:headEnd/>
            <a:tailEnd/>
          </a:ln>
          <a:effectLst/>
        </p:spPr>
        <p:txBody>
          <a:bodyPr wrap="none" lIns="90488" tIns="44450" rIns="90488" bIns="44450" anchor="ctr"/>
          <a:lstStyle/>
          <a:p>
            <a:pPr algn="ctr" eaLnBrk="0" hangingPunct="0">
              <a:defRPr/>
            </a:pPr>
            <a:r>
              <a:rPr lang="nl-NL" sz="1600" b="0" dirty="0" err="1">
                <a:latin typeface="Gill Sans MT"/>
                <a:ea typeface="+mn-ea"/>
              </a:rPr>
              <a:t>Hexagone</a:t>
            </a:r>
            <a:endParaRPr lang="nl-NL" sz="1600" b="0" dirty="0">
              <a:effectLst>
                <a:outerShdw blurRad="38100" dist="38100" dir="2700000" algn="tl">
                  <a:srgbClr val="FFFFFF"/>
                </a:outerShdw>
              </a:effectLst>
              <a:latin typeface="Gill Sans MT"/>
              <a:ea typeface="+mn-ea"/>
            </a:endParaRPr>
          </a:p>
        </p:txBody>
      </p:sp>
      <p:sp>
        <p:nvSpPr>
          <p:cNvPr id="79889" name="Rectangle 17"/>
          <p:cNvSpPr>
            <a:spLocks noChangeArrowheads="1"/>
          </p:cNvSpPr>
          <p:nvPr/>
        </p:nvSpPr>
        <p:spPr bwMode="auto">
          <a:xfrm>
            <a:off x="3048000" y="4419600"/>
            <a:ext cx="1600200" cy="381000"/>
          </a:xfrm>
          <a:prstGeom prst="rect">
            <a:avLst/>
          </a:prstGeom>
          <a:gradFill rotWithShape="1">
            <a:gsLst>
              <a:gs pos="0">
                <a:srgbClr val="FFFF99"/>
              </a:gs>
              <a:gs pos="50000">
                <a:srgbClr val="FFFFDD"/>
              </a:gs>
              <a:gs pos="100000">
                <a:srgbClr val="FFFF99"/>
              </a:gs>
            </a:gsLst>
            <a:lin ang="5400000" scaled="1"/>
          </a:gradFill>
          <a:ln w="12700">
            <a:solidFill>
              <a:schemeClr val="tx1"/>
            </a:solidFill>
            <a:miter lim="800000"/>
            <a:headEnd/>
            <a:tailEnd/>
          </a:ln>
        </p:spPr>
        <p:txBody>
          <a:bodyPr wrap="none" lIns="90488" tIns="44450" rIns="90488" bIns="44450" anchor="ctr"/>
          <a:lstStyle/>
          <a:p>
            <a:pPr algn="ctr" eaLnBrk="0" hangingPunct="0"/>
            <a:r>
              <a:rPr lang="nl-NL" sz="1600" b="0" dirty="0" err="1">
                <a:latin typeface="Gill Sans MT"/>
              </a:rPr>
              <a:t>dessine</a:t>
            </a:r>
            <a:r>
              <a:rPr lang="nl-NL" sz="1600" b="0" dirty="0">
                <a:latin typeface="Gill Sans MT"/>
              </a:rPr>
              <a:t>()</a:t>
            </a:r>
            <a:endParaRPr lang="nl-NL" sz="1600" dirty="0">
              <a:latin typeface="Gill Sans MT"/>
            </a:endParaRPr>
          </a:p>
        </p:txBody>
      </p:sp>
      <p:sp>
        <p:nvSpPr>
          <p:cNvPr id="79890" name="Line 18"/>
          <p:cNvSpPr>
            <a:spLocks noChangeShapeType="1"/>
          </p:cNvSpPr>
          <p:nvPr/>
        </p:nvSpPr>
        <p:spPr bwMode="auto">
          <a:xfrm>
            <a:off x="2514600" y="3048000"/>
            <a:ext cx="1143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79891" name="Rectangle 19"/>
          <p:cNvSpPr>
            <a:spLocks noChangeArrowheads="1"/>
          </p:cNvSpPr>
          <p:nvPr/>
        </p:nvSpPr>
        <p:spPr bwMode="auto">
          <a:xfrm>
            <a:off x="2627313" y="2276475"/>
            <a:ext cx="1485900" cy="457200"/>
          </a:xfrm>
          <a:prstGeom prst="rect">
            <a:avLst/>
          </a:prstGeom>
          <a:solidFill>
            <a:schemeClr val="bg1"/>
          </a:solidFill>
          <a:ln w="9525">
            <a:solidFill>
              <a:schemeClr val="bg1"/>
            </a:solidFill>
            <a:miter lim="800000"/>
            <a:headEnd/>
            <a:tailEnd/>
          </a:ln>
        </p:spPr>
        <p:txBody>
          <a:bodyPr/>
          <a:lstStyle/>
          <a:p>
            <a:pPr eaLnBrk="0" hangingPunct="0"/>
            <a:r>
              <a:rPr lang="en-US" sz="1600" b="0" dirty="0" err="1">
                <a:solidFill>
                  <a:schemeClr val="accent2"/>
                </a:solidFill>
                <a:latin typeface="Gill Sans MT"/>
              </a:rPr>
              <a:t>Rajoût</a:t>
            </a:r>
            <a:r>
              <a:rPr lang="en-US" sz="1600" b="0" dirty="0">
                <a:solidFill>
                  <a:schemeClr val="accent2"/>
                </a:solidFill>
                <a:latin typeface="Gill Sans MT"/>
              </a:rPr>
              <a:t> </a:t>
            </a:r>
            <a:r>
              <a:rPr lang="en-US" sz="1600" b="0" dirty="0" err="1">
                <a:solidFill>
                  <a:schemeClr val="accent2"/>
                </a:solidFill>
                <a:latin typeface="Gill Sans MT"/>
              </a:rPr>
              <a:t>d’une</a:t>
            </a:r>
            <a:r>
              <a:rPr lang="en-US" sz="1600" b="0" dirty="0">
                <a:solidFill>
                  <a:schemeClr val="accent2"/>
                </a:solidFill>
                <a:latin typeface="Gill Sans MT"/>
              </a:rPr>
              <a:t> nouvelle sous </a:t>
            </a:r>
            <a:r>
              <a:rPr lang="en-US" sz="1600" b="0" dirty="0" err="1">
                <a:solidFill>
                  <a:schemeClr val="accent2"/>
                </a:solidFill>
                <a:latin typeface="Gill Sans MT"/>
              </a:rPr>
              <a:t>classe</a:t>
            </a:r>
            <a:endParaRPr lang="en-US" sz="1600" b="0" dirty="0">
              <a:solidFill>
                <a:schemeClr val="accent2"/>
              </a:solidFill>
              <a:latin typeface="Gill Sans MT"/>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E51A1781-122A-C841-B002-56222CC232C1}" type="slidenum">
              <a:rPr lang="en-GB" smtClean="0"/>
              <a:pPr/>
              <a:t>107</a:t>
            </a:fld>
            <a:endParaRPr lang="en-GB"/>
          </a:p>
        </p:txBody>
      </p:sp>
    </p:spTree>
    <p:extLst>
      <p:ext uri="{BB962C8B-B14F-4D97-AF65-F5344CB8AC3E}">
        <p14:creationId xmlns:p14="http://schemas.microsoft.com/office/powerpoint/2010/main" val="263363850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fr-BE" dirty="0" smtClean="0"/>
              <a:t>Tout système de pointage est polymorphique</a:t>
            </a:r>
            <a:endParaRPr lang="fr-BE" dirty="0"/>
          </a:p>
        </p:txBody>
      </p:sp>
      <p:sp>
        <p:nvSpPr>
          <p:cNvPr id="5" name="Espace réservé de la date 4"/>
          <p:cNvSpPr>
            <a:spLocks noGrp="1"/>
          </p:cNvSpPr>
          <p:nvPr>
            <p:ph type="dt" sz="half" idx="10"/>
          </p:nvPr>
        </p:nvSpPr>
        <p:spPr/>
        <p:txBody>
          <a:bodyPr/>
          <a:lstStyle/>
          <a:p>
            <a:pPr>
              <a:defRPr/>
            </a:pPr>
            <a:r>
              <a:rPr lang="en-US" smtClean="0"/>
              <a:t>2020</a:t>
            </a:r>
            <a:endParaRPr lang="en-GB"/>
          </a:p>
        </p:txBody>
      </p:sp>
      <p:sp>
        <p:nvSpPr>
          <p:cNvPr id="6" name="Espace réservé du pied de page 5"/>
          <p:cNvSpPr>
            <a:spLocks noGrp="1"/>
          </p:cNvSpPr>
          <p:nvPr>
            <p:ph type="ftr" sz="quarter" idx="11"/>
          </p:nvPr>
        </p:nvSpPr>
        <p:spPr/>
        <p:txBody>
          <a:bodyPr/>
          <a:lstStyle/>
          <a:p>
            <a:pPr>
              <a:defRPr/>
            </a:pPr>
            <a:r>
              <a:rPr lang="en-GB" smtClean="0"/>
              <a:t>Introduction à l'OO - H. Bersini</a:t>
            </a:r>
            <a:endParaRPr lang="en-GB"/>
          </a:p>
        </p:txBody>
      </p:sp>
      <p:sp>
        <p:nvSpPr>
          <p:cNvPr id="7" name="Espace réservé du numéro de diapositive 6"/>
          <p:cNvSpPr>
            <a:spLocks noGrp="1"/>
          </p:cNvSpPr>
          <p:nvPr>
            <p:ph type="sldNum" sz="quarter" idx="12"/>
          </p:nvPr>
        </p:nvSpPr>
        <p:spPr/>
        <p:txBody>
          <a:bodyPr/>
          <a:lstStyle/>
          <a:p>
            <a:fld id="{E51A1781-122A-C841-B002-56222CC232C1}" type="slidenum">
              <a:rPr lang="en-GB" smtClean="0"/>
              <a:pPr/>
              <a:t>108</a:t>
            </a:fld>
            <a:endParaRPr lang="en-GB"/>
          </a:p>
        </p:txBody>
      </p: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2405062"/>
            <a:ext cx="4248471" cy="2536106"/>
          </a:xfrm>
          <a:prstGeom prst="rect">
            <a:avLst/>
          </a:prstGeom>
        </p:spPr>
      </p:pic>
    </p:spTree>
    <p:extLst>
      <p:ext uri="{BB962C8B-B14F-4D97-AF65-F5344CB8AC3E}">
        <p14:creationId xmlns:p14="http://schemas.microsoft.com/office/powerpoint/2010/main" val="95435785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La classe </a:t>
            </a:r>
            <a:r>
              <a:rPr lang="fr-BE" dirty="0" smtClean="0"/>
              <a:t>Object en Java</a:t>
            </a:r>
            <a:endParaRPr lang="fr-BE" dirty="0"/>
          </a:p>
        </p:txBody>
      </p:sp>
      <p:sp>
        <p:nvSpPr>
          <p:cNvPr id="3" name="Espace réservé du contenu 2"/>
          <p:cNvSpPr>
            <a:spLocks noGrp="1"/>
          </p:cNvSpPr>
          <p:nvPr>
            <p:ph sz="half" idx="1"/>
          </p:nvPr>
        </p:nvSpPr>
        <p:spPr/>
        <p:txBody>
          <a:bodyPr/>
          <a:lstStyle/>
          <a:p>
            <a:pPr marL="0" indent="0">
              <a:buNone/>
            </a:pPr>
            <a:r>
              <a:rPr lang="fr-BE" sz="1200" dirty="0"/>
              <a:t>public class Object {</a:t>
            </a:r>
          </a:p>
          <a:p>
            <a:pPr marL="0" indent="0">
              <a:buNone/>
            </a:pPr>
            <a:r>
              <a:rPr lang="fr-BE" sz="1200" dirty="0" err="1"/>
              <a:t>private</a:t>
            </a:r>
            <a:r>
              <a:rPr lang="fr-BE" sz="1200" dirty="0"/>
              <a:t> </a:t>
            </a:r>
            <a:r>
              <a:rPr lang="fr-BE" sz="1200" dirty="0" err="1"/>
              <a:t>static</a:t>
            </a:r>
            <a:r>
              <a:rPr lang="fr-BE" sz="1200" dirty="0"/>
              <a:t> native </a:t>
            </a:r>
            <a:r>
              <a:rPr lang="fr-BE" sz="1200" dirty="0" err="1"/>
              <a:t>void</a:t>
            </a:r>
            <a:r>
              <a:rPr lang="fr-BE" sz="1200" dirty="0"/>
              <a:t> </a:t>
            </a:r>
            <a:r>
              <a:rPr lang="fr-BE" sz="1200" dirty="0" err="1"/>
              <a:t>registerNatives</a:t>
            </a:r>
            <a:r>
              <a:rPr lang="fr-BE" sz="1200" dirty="0"/>
              <a:t>();</a:t>
            </a:r>
          </a:p>
          <a:p>
            <a:pPr marL="0" indent="0">
              <a:buNone/>
            </a:pPr>
            <a:r>
              <a:rPr lang="fr-BE" sz="1200" dirty="0" err="1"/>
              <a:t>static</a:t>
            </a:r>
            <a:r>
              <a:rPr lang="fr-BE" sz="1200" dirty="0"/>
              <a:t> {</a:t>
            </a:r>
          </a:p>
          <a:p>
            <a:pPr marL="0" indent="0">
              <a:buNone/>
            </a:pPr>
            <a:r>
              <a:rPr lang="fr-BE" sz="1200" dirty="0" smtClean="0"/>
              <a:t>    </a:t>
            </a:r>
            <a:r>
              <a:rPr lang="fr-BE" sz="1200" dirty="0" err="1" smtClean="0"/>
              <a:t>registerNatives</a:t>
            </a:r>
            <a:r>
              <a:rPr lang="fr-BE" sz="1200" dirty="0"/>
              <a:t>();</a:t>
            </a:r>
          </a:p>
          <a:p>
            <a:pPr marL="0" indent="0">
              <a:buNone/>
            </a:pPr>
            <a:r>
              <a:rPr lang="fr-BE" sz="1200" dirty="0"/>
              <a:t>}</a:t>
            </a:r>
          </a:p>
          <a:p>
            <a:pPr marL="0" indent="0">
              <a:buNone/>
            </a:pPr>
            <a:r>
              <a:rPr lang="en-US" sz="1200" dirty="0"/>
              <a:t>public final native Class </a:t>
            </a:r>
            <a:r>
              <a:rPr lang="en-US" sz="1200" dirty="0" err="1"/>
              <a:t>getClass</a:t>
            </a:r>
            <a:r>
              <a:rPr lang="en-US" sz="1200" dirty="0"/>
              <a:t>();</a:t>
            </a:r>
          </a:p>
          <a:p>
            <a:pPr marL="0" indent="0">
              <a:buNone/>
            </a:pPr>
            <a:r>
              <a:rPr lang="fr-BE" sz="1200" dirty="0"/>
              <a:t>public native </a:t>
            </a:r>
            <a:r>
              <a:rPr lang="fr-BE" sz="1200" dirty="0" err="1"/>
              <a:t>int</a:t>
            </a:r>
            <a:r>
              <a:rPr lang="fr-BE" sz="1200" dirty="0"/>
              <a:t> </a:t>
            </a:r>
            <a:r>
              <a:rPr lang="fr-BE" sz="1200" dirty="0" err="1"/>
              <a:t>hashCode</a:t>
            </a:r>
            <a:r>
              <a:rPr lang="fr-BE" sz="1200" dirty="0"/>
              <a:t>();</a:t>
            </a:r>
          </a:p>
          <a:p>
            <a:pPr marL="0" indent="0">
              <a:buNone/>
            </a:pPr>
            <a:r>
              <a:rPr lang="fr-BE" sz="1200" dirty="0"/>
              <a:t>public </a:t>
            </a:r>
            <a:r>
              <a:rPr lang="fr-BE" sz="1200" dirty="0" err="1"/>
              <a:t>boolean</a:t>
            </a:r>
            <a:r>
              <a:rPr lang="fr-BE" sz="1200" dirty="0"/>
              <a:t> </a:t>
            </a:r>
            <a:r>
              <a:rPr lang="fr-BE" sz="1200" dirty="0" err="1"/>
              <a:t>equals</a:t>
            </a:r>
            <a:r>
              <a:rPr lang="fr-BE" sz="1200" dirty="0"/>
              <a:t>(Object </a:t>
            </a:r>
            <a:r>
              <a:rPr lang="fr-BE" sz="1200" dirty="0" err="1"/>
              <a:t>obj</a:t>
            </a:r>
            <a:r>
              <a:rPr lang="fr-BE" sz="1200" dirty="0"/>
              <a:t>) {</a:t>
            </a:r>
          </a:p>
          <a:p>
            <a:pPr marL="0" indent="0">
              <a:buNone/>
            </a:pPr>
            <a:r>
              <a:rPr lang="fr-BE" sz="1200" dirty="0"/>
              <a:t> </a:t>
            </a:r>
            <a:r>
              <a:rPr lang="fr-BE" sz="1200" dirty="0" smtClean="0"/>
              <a:t>        return </a:t>
            </a:r>
            <a:r>
              <a:rPr lang="fr-BE" sz="1200" dirty="0"/>
              <a:t>(</a:t>
            </a:r>
            <a:r>
              <a:rPr lang="fr-BE" sz="1200" dirty="0" err="1"/>
              <a:t>this</a:t>
            </a:r>
            <a:r>
              <a:rPr lang="fr-BE" sz="1200" dirty="0"/>
              <a:t> == </a:t>
            </a:r>
            <a:r>
              <a:rPr lang="fr-BE" sz="1200" dirty="0" err="1"/>
              <a:t>obj</a:t>
            </a:r>
            <a:r>
              <a:rPr lang="fr-BE" sz="1200" dirty="0"/>
              <a:t>);</a:t>
            </a:r>
          </a:p>
          <a:p>
            <a:pPr marL="0" indent="0">
              <a:buNone/>
            </a:pPr>
            <a:r>
              <a:rPr lang="fr-BE" sz="1200" dirty="0"/>
              <a:t>}</a:t>
            </a:r>
          </a:p>
          <a:p>
            <a:pPr marL="0" indent="0">
              <a:buNone/>
            </a:pPr>
            <a:r>
              <a:rPr lang="en-US" sz="1200" dirty="0"/>
              <a:t>protected native Object clone() throws </a:t>
            </a:r>
            <a:r>
              <a:rPr lang="en-US" sz="1200" dirty="0" err="1"/>
              <a:t>CloneNotSupportedException</a:t>
            </a:r>
            <a:r>
              <a:rPr lang="en-US" sz="1200" dirty="0"/>
              <a:t>;</a:t>
            </a:r>
          </a:p>
          <a:p>
            <a:pPr marL="0" indent="0">
              <a:buNone/>
            </a:pPr>
            <a:r>
              <a:rPr lang="fr-BE" sz="1200" dirty="0"/>
              <a:t>public String </a:t>
            </a:r>
            <a:r>
              <a:rPr lang="fr-BE" sz="1200" dirty="0" err="1"/>
              <a:t>toString</a:t>
            </a:r>
            <a:r>
              <a:rPr lang="fr-BE" sz="1200" dirty="0"/>
              <a:t>() {</a:t>
            </a:r>
          </a:p>
          <a:p>
            <a:pPr marL="0" indent="0">
              <a:buNone/>
            </a:pPr>
            <a:r>
              <a:rPr lang="fr-BE" sz="1200" dirty="0" smtClean="0"/>
              <a:t>       return </a:t>
            </a:r>
            <a:r>
              <a:rPr lang="fr-BE" sz="1200" dirty="0" err="1"/>
              <a:t>getClass</a:t>
            </a:r>
            <a:r>
              <a:rPr lang="fr-BE" sz="1200" dirty="0"/>
              <a:t>().</a:t>
            </a:r>
            <a:r>
              <a:rPr lang="fr-BE" sz="1200" dirty="0" err="1"/>
              <a:t>getName</a:t>
            </a:r>
            <a:r>
              <a:rPr lang="fr-BE" sz="1200" dirty="0"/>
              <a:t>() + "@" + </a:t>
            </a:r>
            <a:r>
              <a:rPr lang="fr-BE" sz="1200" dirty="0" smtClean="0"/>
              <a:t>    	</a:t>
            </a:r>
            <a:r>
              <a:rPr lang="fr-BE" sz="1200" dirty="0" err="1" smtClean="0"/>
              <a:t>Integer.toHexString</a:t>
            </a:r>
            <a:r>
              <a:rPr lang="fr-BE" sz="1200" dirty="0" smtClean="0"/>
              <a:t>(</a:t>
            </a:r>
            <a:r>
              <a:rPr lang="fr-BE" sz="1200" dirty="0" err="1" smtClean="0"/>
              <a:t>hashCode</a:t>
            </a:r>
            <a:r>
              <a:rPr lang="fr-BE" sz="1200" dirty="0"/>
              <a:t>());</a:t>
            </a:r>
          </a:p>
          <a:p>
            <a:pPr marL="0" indent="0">
              <a:buNone/>
            </a:pPr>
            <a:r>
              <a:rPr lang="fr-BE" sz="1200" dirty="0"/>
              <a:t>}</a:t>
            </a:r>
          </a:p>
          <a:p>
            <a:pPr marL="0" indent="0">
              <a:buNone/>
            </a:pPr>
            <a:r>
              <a:rPr lang="en-US" sz="1200" dirty="0"/>
              <a:t>public final native void notify();</a:t>
            </a:r>
          </a:p>
          <a:p>
            <a:pPr marL="0" indent="0">
              <a:buNone/>
            </a:pPr>
            <a:r>
              <a:rPr lang="en-US" sz="1200" dirty="0"/>
              <a:t>public final native void </a:t>
            </a:r>
            <a:r>
              <a:rPr lang="en-US" sz="1200" dirty="0" err="1"/>
              <a:t>notifyAll</a:t>
            </a:r>
            <a:r>
              <a:rPr lang="en-US" sz="1200" dirty="0" smtClean="0"/>
              <a:t>();</a:t>
            </a:r>
            <a:endParaRPr lang="en-US" sz="1200" dirty="0"/>
          </a:p>
        </p:txBody>
      </p:sp>
      <p:sp>
        <p:nvSpPr>
          <p:cNvPr id="7" name="Espace réservé du contenu 6"/>
          <p:cNvSpPr>
            <a:spLocks noGrp="1"/>
          </p:cNvSpPr>
          <p:nvPr>
            <p:ph sz="half" idx="2"/>
          </p:nvPr>
        </p:nvSpPr>
        <p:spPr/>
        <p:txBody>
          <a:bodyPr/>
          <a:lstStyle/>
          <a:p>
            <a:pPr marL="0" indent="0">
              <a:buNone/>
            </a:pPr>
            <a:r>
              <a:rPr lang="en-US" sz="1200" dirty="0"/>
              <a:t>public final void wait(long timeout, </a:t>
            </a:r>
            <a:r>
              <a:rPr lang="en-US" sz="1200" dirty="0" err="1"/>
              <a:t>int</a:t>
            </a:r>
            <a:r>
              <a:rPr lang="en-US" sz="1200" dirty="0"/>
              <a:t> </a:t>
            </a:r>
            <a:r>
              <a:rPr lang="en-US" sz="1200" dirty="0" err="1"/>
              <a:t>nanos</a:t>
            </a:r>
            <a:r>
              <a:rPr lang="en-US" sz="1200" dirty="0"/>
              <a:t>) throws </a:t>
            </a:r>
            <a:r>
              <a:rPr lang="en-US" sz="1200" dirty="0" err="1"/>
              <a:t>InterruptedException</a:t>
            </a:r>
            <a:r>
              <a:rPr lang="en-US" sz="1200" dirty="0"/>
              <a:t> {</a:t>
            </a:r>
          </a:p>
          <a:p>
            <a:pPr marL="0" indent="0">
              <a:buNone/>
            </a:pPr>
            <a:r>
              <a:rPr lang="fr-BE" sz="1200" dirty="0"/>
              <a:t>if (timeout &lt; 0)</a:t>
            </a:r>
          </a:p>
          <a:p>
            <a:pPr marL="0" indent="0">
              <a:buNone/>
            </a:pPr>
            <a:r>
              <a:rPr lang="en-US" sz="1200" dirty="0" smtClean="0"/>
              <a:t>       throw </a:t>
            </a:r>
            <a:r>
              <a:rPr lang="en-US" sz="1200" dirty="0"/>
              <a:t>new </a:t>
            </a:r>
            <a:r>
              <a:rPr lang="en-US" sz="1200" dirty="0" err="1"/>
              <a:t>IllegalArgumentException</a:t>
            </a:r>
            <a:r>
              <a:rPr lang="en-US" sz="1200" dirty="0"/>
              <a:t>("timeout value </a:t>
            </a:r>
            <a:r>
              <a:rPr lang="en-US" sz="1200" dirty="0" smtClean="0"/>
              <a:t>	is </a:t>
            </a:r>
            <a:r>
              <a:rPr lang="en-US" sz="1200" dirty="0"/>
              <a:t>negative");</a:t>
            </a:r>
          </a:p>
          <a:p>
            <a:pPr marL="0" indent="0">
              <a:buNone/>
            </a:pPr>
            <a:r>
              <a:rPr lang="fr-BE" sz="1200" dirty="0" smtClean="0"/>
              <a:t>      if </a:t>
            </a:r>
            <a:r>
              <a:rPr lang="fr-BE" sz="1200" dirty="0"/>
              <a:t>(</a:t>
            </a:r>
            <a:r>
              <a:rPr lang="fr-BE" sz="1200" dirty="0" err="1"/>
              <a:t>nanos</a:t>
            </a:r>
            <a:r>
              <a:rPr lang="fr-BE" sz="1200" dirty="0"/>
              <a:t> &lt; 0 || </a:t>
            </a:r>
            <a:r>
              <a:rPr lang="fr-BE" sz="1200" dirty="0" err="1"/>
              <a:t>nanos</a:t>
            </a:r>
            <a:r>
              <a:rPr lang="fr-BE" sz="1200" dirty="0"/>
              <a:t> &gt; 999999)</a:t>
            </a:r>
          </a:p>
          <a:p>
            <a:pPr marL="0" indent="0">
              <a:buNone/>
            </a:pPr>
            <a:r>
              <a:rPr lang="fr-BE" sz="1200" dirty="0" smtClean="0"/>
              <a:t>	</a:t>
            </a:r>
            <a:r>
              <a:rPr lang="fr-BE" sz="1200" dirty="0" err="1" smtClean="0"/>
              <a:t>throw</a:t>
            </a:r>
            <a:r>
              <a:rPr lang="fr-BE" sz="1200" dirty="0" smtClean="0"/>
              <a:t> </a:t>
            </a:r>
            <a:r>
              <a:rPr lang="fr-BE" sz="1200" dirty="0"/>
              <a:t>new </a:t>
            </a:r>
            <a:r>
              <a:rPr lang="fr-BE" sz="1200" dirty="0" err="1"/>
              <a:t>IllegalArgumentException</a:t>
            </a:r>
            <a:r>
              <a:rPr lang="fr-BE" sz="1200" dirty="0"/>
              <a:t>(</a:t>
            </a:r>
          </a:p>
          <a:p>
            <a:pPr marL="0" indent="0">
              <a:buNone/>
            </a:pPr>
            <a:r>
              <a:rPr lang="en-US" sz="1200" dirty="0" smtClean="0"/>
              <a:t>	"</a:t>
            </a:r>
            <a:r>
              <a:rPr lang="en-US" sz="1200" dirty="0"/>
              <a:t>nanosecond timeout value out of range");</a:t>
            </a:r>
          </a:p>
          <a:p>
            <a:pPr marL="0" indent="0">
              <a:buNone/>
            </a:pPr>
            <a:r>
              <a:rPr lang="en-US" sz="1200" dirty="0"/>
              <a:t> </a:t>
            </a:r>
            <a:r>
              <a:rPr lang="en-US" sz="1200" dirty="0" smtClean="0"/>
              <a:t>   if </a:t>
            </a:r>
            <a:r>
              <a:rPr lang="en-US" sz="1200" dirty="0"/>
              <a:t>(</a:t>
            </a:r>
            <a:r>
              <a:rPr lang="en-US" sz="1200" dirty="0" err="1"/>
              <a:t>nanos</a:t>
            </a:r>
            <a:r>
              <a:rPr lang="en-US" sz="1200" dirty="0"/>
              <a:t> &gt;= 500000 || (</a:t>
            </a:r>
            <a:r>
              <a:rPr lang="en-US" sz="1200" dirty="0" err="1"/>
              <a:t>nanos</a:t>
            </a:r>
            <a:r>
              <a:rPr lang="en-US" sz="1200" dirty="0"/>
              <a:t> != 0 &amp;&amp; timeout == 0))</a:t>
            </a:r>
          </a:p>
          <a:p>
            <a:pPr marL="0" indent="0">
              <a:buNone/>
            </a:pPr>
            <a:r>
              <a:rPr lang="fr-BE" sz="1200" dirty="0" smtClean="0"/>
              <a:t>	timeout</a:t>
            </a:r>
            <a:r>
              <a:rPr lang="fr-BE" sz="1200" dirty="0"/>
              <a:t>++;</a:t>
            </a:r>
          </a:p>
          <a:p>
            <a:pPr marL="0" indent="0">
              <a:buNone/>
            </a:pPr>
            <a:r>
              <a:rPr lang="fr-BE" sz="1200" dirty="0" smtClean="0"/>
              <a:t>	</a:t>
            </a:r>
            <a:r>
              <a:rPr lang="fr-BE" sz="1200" dirty="0" err="1" smtClean="0"/>
              <a:t>wait</a:t>
            </a:r>
            <a:r>
              <a:rPr lang="fr-BE" sz="1200" dirty="0" smtClean="0"/>
              <a:t>(timeout</a:t>
            </a:r>
            <a:r>
              <a:rPr lang="fr-BE" sz="1200" dirty="0"/>
              <a:t>);</a:t>
            </a:r>
          </a:p>
          <a:p>
            <a:pPr marL="0" indent="0">
              <a:buNone/>
            </a:pPr>
            <a:r>
              <a:rPr lang="fr-BE" sz="1200" dirty="0"/>
              <a:t>}</a:t>
            </a:r>
          </a:p>
          <a:p>
            <a:pPr marL="0" indent="0">
              <a:buNone/>
            </a:pPr>
            <a:r>
              <a:rPr lang="en-US" sz="1200" dirty="0"/>
              <a:t>public final void wait() throws </a:t>
            </a:r>
            <a:r>
              <a:rPr lang="en-US" sz="1200" dirty="0" err="1"/>
              <a:t>InterruptedException</a:t>
            </a:r>
            <a:r>
              <a:rPr lang="en-US" sz="1200" dirty="0"/>
              <a:t> {</a:t>
            </a:r>
          </a:p>
          <a:p>
            <a:pPr marL="0" indent="0">
              <a:buNone/>
            </a:pPr>
            <a:r>
              <a:rPr lang="fr-BE" sz="1200" dirty="0" smtClean="0"/>
              <a:t>          </a:t>
            </a:r>
            <a:r>
              <a:rPr lang="fr-BE" sz="1200" dirty="0" err="1" smtClean="0"/>
              <a:t>wait</a:t>
            </a:r>
            <a:r>
              <a:rPr lang="fr-BE" sz="1200" dirty="0" smtClean="0"/>
              <a:t>(0</a:t>
            </a:r>
            <a:r>
              <a:rPr lang="fr-BE" sz="1200" dirty="0"/>
              <a:t>);</a:t>
            </a:r>
          </a:p>
          <a:p>
            <a:pPr marL="0" indent="0">
              <a:buNone/>
            </a:pPr>
            <a:r>
              <a:rPr lang="fr-BE" sz="1200" dirty="0"/>
              <a:t>}</a:t>
            </a:r>
          </a:p>
          <a:p>
            <a:pPr marL="0" indent="0">
              <a:buNone/>
            </a:pPr>
            <a:r>
              <a:rPr lang="en-US" sz="1200" dirty="0"/>
              <a:t>protected void finalize() throws </a:t>
            </a:r>
            <a:r>
              <a:rPr lang="en-US" sz="1200" dirty="0" err="1"/>
              <a:t>Throwable</a:t>
            </a:r>
            <a:r>
              <a:rPr lang="en-US" sz="1200" dirty="0"/>
              <a:t> { }</a:t>
            </a:r>
          </a:p>
          <a:p>
            <a:pPr marL="0" indent="0">
              <a:buNone/>
            </a:pPr>
            <a:r>
              <a:rPr lang="fr-BE" sz="1200" dirty="0"/>
              <a:t>}</a:t>
            </a:r>
          </a:p>
          <a:p>
            <a:endParaRPr lang="fr-BE" sz="1200" dirty="0"/>
          </a:p>
        </p:txBody>
      </p:sp>
      <p:sp>
        <p:nvSpPr>
          <p:cNvPr id="4" name="Espace réservé de la date 3"/>
          <p:cNvSpPr>
            <a:spLocks noGrp="1"/>
          </p:cNvSpPr>
          <p:nvPr>
            <p:ph type="dt" sz="half" idx="10"/>
          </p:nvPr>
        </p:nvSpPr>
        <p:spPr/>
        <p:txBody>
          <a:bodyPr/>
          <a:lstStyle/>
          <a:p>
            <a:pPr>
              <a:defRPr/>
            </a:pPr>
            <a:r>
              <a:rPr lang="en-US" smtClean="0"/>
              <a:t>2020</a:t>
            </a:r>
            <a:endParaRPr lang="en-GB"/>
          </a:p>
        </p:txBody>
      </p:sp>
      <p:sp>
        <p:nvSpPr>
          <p:cNvPr id="5" name="Espace réservé du pied de page 4"/>
          <p:cNvSpPr>
            <a:spLocks noGrp="1"/>
          </p:cNvSpPr>
          <p:nvPr>
            <p:ph type="ftr" sz="quarter" idx="11"/>
          </p:nvPr>
        </p:nvSpPr>
        <p:spPr/>
        <p:txBody>
          <a:bodyPr/>
          <a:lstStyle/>
          <a:p>
            <a:pPr>
              <a:defRPr/>
            </a:pPr>
            <a:r>
              <a:rPr lang="en-GB" smtClean="0"/>
              <a:t>Introduction à l'OO - H. Bersini</a:t>
            </a:r>
            <a:endParaRPr lang="en-GB"/>
          </a:p>
        </p:txBody>
      </p:sp>
      <p:sp>
        <p:nvSpPr>
          <p:cNvPr id="6" name="Espace réservé du numéro de diapositive 5"/>
          <p:cNvSpPr>
            <a:spLocks noGrp="1"/>
          </p:cNvSpPr>
          <p:nvPr>
            <p:ph type="sldNum" sz="quarter" idx="12"/>
          </p:nvPr>
        </p:nvSpPr>
        <p:spPr/>
        <p:txBody>
          <a:bodyPr/>
          <a:lstStyle/>
          <a:p>
            <a:fld id="{B3C8A2DF-3230-C140-A3AF-736EA8745357}" type="slidenum">
              <a:rPr lang="en-GB" smtClean="0"/>
              <a:pPr/>
              <a:t>109</a:t>
            </a:fld>
            <a:endParaRPr lang="en-GB"/>
          </a:p>
        </p:txBody>
      </p:sp>
    </p:spTree>
    <p:extLst>
      <p:ext uri="{BB962C8B-B14F-4D97-AF65-F5344CB8AC3E}">
        <p14:creationId xmlns:p14="http://schemas.microsoft.com/office/powerpoint/2010/main" val="34533574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pPr>
              <a:defRPr/>
            </a:pPr>
            <a:r>
              <a:rPr lang="en-US" smtClean="0"/>
              <a:t>2020</a:t>
            </a:r>
            <a:endParaRPr lang="en-GB"/>
          </a:p>
        </p:txBody>
      </p:sp>
      <p:sp>
        <p:nvSpPr>
          <p:cNvPr id="3" name="Espace réservé du pied de page 2"/>
          <p:cNvSpPr>
            <a:spLocks noGrp="1"/>
          </p:cNvSpPr>
          <p:nvPr>
            <p:ph type="ftr" sz="quarter" idx="11"/>
          </p:nvPr>
        </p:nvSpPr>
        <p:spPr/>
        <p:txBody>
          <a:bodyPr/>
          <a:lstStyle/>
          <a:p>
            <a:pPr>
              <a:defRPr/>
            </a:pPr>
            <a:r>
              <a:rPr lang="en-GB" smtClean="0"/>
              <a:t>Introduction à l'OO - H. Bersini</a:t>
            </a:r>
            <a:endParaRPr lang="en-GB"/>
          </a:p>
        </p:txBody>
      </p:sp>
      <p:sp>
        <p:nvSpPr>
          <p:cNvPr id="4" name="Espace réservé du numéro de diapositive 3"/>
          <p:cNvSpPr>
            <a:spLocks noGrp="1"/>
          </p:cNvSpPr>
          <p:nvPr>
            <p:ph type="sldNum" sz="quarter" idx="12"/>
          </p:nvPr>
        </p:nvSpPr>
        <p:spPr/>
        <p:txBody>
          <a:bodyPr/>
          <a:lstStyle/>
          <a:p>
            <a:fld id="{FA7AA1F2-35C8-A848-8ED4-C95C2D921CEA}" type="slidenum">
              <a:rPr lang="en-GB" smtClean="0"/>
              <a:pPr/>
              <a:t>11</a:t>
            </a:fld>
            <a:endParaRPr lang="en-GB"/>
          </a:p>
        </p:txBody>
      </p:sp>
      <p:pic>
        <p:nvPicPr>
          <p:cNvPr id="5" name="Image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79704" y="1556792"/>
            <a:ext cx="7870738" cy="4752528"/>
          </a:xfrm>
          <a:prstGeom prst="rect">
            <a:avLst/>
          </a:prstGeom>
        </p:spPr>
      </p:pic>
      <p:sp>
        <p:nvSpPr>
          <p:cNvPr id="8" name="Rectangle 7"/>
          <p:cNvSpPr/>
          <p:nvPr/>
        </p:nvSpPr>
        <p:spPr>
          <a:xfrm>
            <a:off x="3131842" y="660373"/>
            <a:ext cx="2339102" cy="923330"/>
          </a:xfrm>
          <a:prstGeom prst="rect">
            <a:avLst/>
          </a:prstGeom>
          <a:noFill/>
        </p:spPr>
        <p:txBody>
          <a:bodyPr wrap="none" lIns="91440" tIns="45720" rIns="91440" bIns="45720">
            <a:spAutoFit/>
          </a:bodyPr>
          <a:lstStyle/>
          <a:p>
            <a:pPr algn="ctr"/>
            <a:r>
              <a:rPr lang="fr-FR" sz="54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60007" dist="310007" dir="7680000" sy="30000" kx="1300200" algn="ctr" rotWithShape="0">
                    <a:prstClr val="black">
                      <a:alpha val="32000"/>
                    </a:prstClr>
                  </a:outerShdw>
                </a:effectLst>
              </a:rPr>
              <a:t>Chimie</a:t>
            </a:r>
            <a:endParaRPr lang="fr-FR"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266297124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BE" dirty="0" smtClean="0"/>
              <a:t>Classes abstraites et interfaces</a:t>
            </a:r>
            <a:endParaRPr lang="fr-BE" dirty="0"/>
          </a:p>
        </p:txBody>
      </p:sp>
      <p:sp>
        <p:nvSpPr>
          <p:cNvPr id="3" name="Content Placeholder 2"/>
          <p:cNvSpPr>
            <a:spLocks noGrp="1"/>
          </p:cNvSpPr>
          <p:nvPr>
            <p:ph idx="1"/>
          </p:nvPr>
        </p:nvSpPr>
        <p:spPr>
          <a:xfrm>
            <a:off x="457200" y="1600201"/>
            <a:ext cx="8229600" cy="3048000"/>
          </a:xfrm>
        </p:spPr>
        <p:txBody>
          <a:bodyPr>
            <a:noAutofit/>
          </a:bodyPr>
          <a:lstStyle/>
          <a:p>
            <a:r>
              <a:rPr lang="fr-BE" sz="2000" dirty="0" smtClean="0"/>
              <a:t>Une </a:t>
            </a:r>
            <a:r>
              <a:rPr lang="fr-BE" sz="2000" b="1" dirty="0" smtClean="0">
                <a:solidFill>
                  <a:schemeClr val="accent2"/>
                </a:solidFill>
              </a:rPr>
              <a:t>classe abstraite </a:t>
            </a:r>
            <a:r>
              <a:rPr lang="fr-BE" sz="2000" dirty="0" smtClean="0"/>
              <a:t>ne peut être instanciée mais peut être </a:t>
            </a:r>
            <a:r>
              <a:rPr lang="fr-BE" sz="2000" i="1" dirty="0" smtClean="0"/>
              <a:t>sous-classée</a:t>
            </a:r>
            <a:r>
              <a:rPr lang="fr-BE" sz="2000" dirty="0" smtClean="0"/>
              <a:t>. Elle peut contenir ou non des méthodes abstraites.</a:t>
            </a:r>
          </a:p>
          <a:p>
            <a:r>
              <a:rPr lang="fr-BE" sz="2000" dirty="0" smtClean="0"/>
              <a:t>Uné </a:t>
            </a:r>
            <a:r>
              <a:rPr lang="fr-BE" sz="2000" b="1" dirty="0" smtClean="0">
                <a:solidFill>
                  <a:srgbClr val="F79646"/>
                </a:solidFill>
              </a:rPr>
              <a:t>méthode abstraite </a:t>
            </a:r>
            <a:r>
              <a:rPr lang="fr-BE" sz="2000" dirty="0" smtClean="0"/>
              <a:t>est une méthode déclarée mais non implémentée.</a:t>
            </a:r>
          </a:p>
          <a:p>
            <a:r>
              <a:rPr lang="fr-BE" sz="2000" dirty="0" smtClean="0"/>
              <a:t>Si une classe inclut des méthodes abstraites elle doit être abstraite.</a:t>
            </a:r>
          </a:p>
          <a:p>
            <a:r>
              <a:rPr lang="fr-BE" sz="2000" dirty="0" smtClean="0"/>
              <a:t>Une classe qui hérite d’une classe abstraite doit implémenter toutes les méthodes abstraites de la classe parente. Sinon elle doit être déclarée abstraite.</a:t>
            </a:r>
            <a:endParaRPr lang="fr-BE" sz="2000" dirty="0"/>
          </a:p>
        </p:txBody>
      </p:sp>
      <p:sp>
        <p:nvSpPr>
          <p:cNvPr id="4" name="Date Placeholder 3"/>
          <p:cNvSpPr>
            <a:spLocks noGrp="1"/>
          </p:cNvSpPr>
          <p:nvPr>
            <p:ph type="dt" sz="half" idx="10"/>
          </p:nvPr>
        </p:nvSpPr>
        <p:spPr/>
        <p:txBody>
          <a:bodyPr/>
          <a:lstStyle/>
          <a:p>
            <a:r>
              <a:rPr lang="en-US" smtClean="0"/>
              <a:t>2020</a:t>
            </a:r>
            <a:endParaRPr lang="fr-BE"/>
          </a:p>
        </p:txBody>
      </p:sp>
      <p:sp>
        <p:nvSpPr>
          <p:cNvPr id="5" name="Footer Placeholder 4"/>
          <p:cNvSpPr>
            <a:spLocks noGrp="1"/>
          </p:cNvSpPr>
          <p:nvPr>
            <p:ph type="ftr" sz="quarter" idx="11"/>
          </p:nvPr>
        </p:nvSpPr>
        <p:spPr/>
        <p:txBody>
          <a:bodyPr/>
          <a:lstStyle/>
          <a:p>
            <a:r>
              <a:rPr lang="fr-BE" smtClean="0"/>
              <a:t>Introduction à l'OO - H. Bersini</a:t>
            </a:r>
            <a:endParaRPr lang="fr-BE"/>
          </a:p>
        </p:txBody>
      </p:sp>
      <p:sp>
        <p:nvSpPr>
          <p:cNvPr id="6" name="Slide Number Placeholder 5"/>
          <p:cNvSpPr>
            <a:spLocks noGrp="1"/>
          </p:cNvSpPr>
          <p:nvPr>
            <p:ph type="sldNum" sz="quarter" idx="12"/>
          </p:nvPr>
        </p:nvSpPr>
        <p:spPr/>
        <p:txBody>
          <a:bodyPr/>
          <a:lstStyle/>
          <a:p>
            <a:fld id="{FA075E21-646F-714D-B58E-CC72BE29D6E9}" type="slidenum">
              <a:rPr lang="fr-BE" smtClean="0"/>
              <a:pPr/>
              <a:t>110</a:t>
            </a:fld>
            <a:endParaRPr lang="fr-BE"/>
          </a:p>
        </p:txBody>
      </p:sp>
      <p:sp>
        <p:nvSpPr>
          <p:cNvPr id="7" name="TextBox 6"/>
          <p:cNvSpPr txBox="1"/>
          <p:nvPr/>
        </p:nvSpPr>
        <p:spPr>
          <a:xfrm>
            <a:off x="3464853" y="4495800"/>
            <a:ext cx="5109893" cy="1569660"/>
          </a:xfrm>
          <a:prstGeom prst="rect">
            <a:avLst/>
          </a:prstGeom>
          <a:noFill/>
        </p:spPr>
        <p:txBody>
          <a:bodyPr wrap="none" rtlCol="0">
            <a:spAutoFit/>
          </a:bodyPr>
          <a:lstStyle/>
          <a:p>
            <a:r>
              <a:rPr lang="nl-BE" sz="1600" dirty="0" smtClean="0">
                <a:latin typeface="Andale Mono"/>
                <a:cs typeface="Andale Mono"/>
              </a:rPr>
              <a:t>public </a:t>
            </a:r>
            <a:r>
              <a:rPr sz="1600" dirty="0" smtClean="0">
                <a:solidFill>
                  <a:schemeClr val="accent2"/>
                </a:solidFill>
                <a:latin typeface="Andale Mono"/>
                <a:cs typeface="Andale Mono"/>
              </a:rPr>
              <a:t>abstract </a:t>
            </a:r>
            <a:r>
              <a:rPr sz="1600" dirty="0" smtClean="0">
                <a:latin typeface="Andale Mono"/>
                <a:cs typeface="Andale Mono"/>
              </a:rPr>
              <a:t>class </a:t>
            </a:r>
            <a:r>
              <a:rPr lang="nl-BE" sz="1600" dirty="0" smtClean="0">
                <a:latin typeface="Andale Mono"/>
                <a:cs typeface="Andale Mono"/>
              </a:rPr>
              <a:t>AnAbstractClass</a:t>
            </a:r>
            <a:r>
              <a:rPr sz="1600" dirty="0" smtClean="0">
                <a:latin typeface="Andale Mono"/>
                <a:cs typeface="Andale Mono"/>
              </a:rPr>
              <a:t>{</a:t>
            </a:r>
            <a:r>
              <a:rPr lang="nl-BE" sz="1600" dirty="0" smtClean="0">
                <a:latin typeface="Andale Mono"/>
                <a:cs typeface="Andale Mono"/>
              </a:rPr>
              <a:t/>
            </a:r>
            <a:br>
              <a:rPr lang="nl-BE" sz="1600" dirty="0" smtClean="0">
                <a:latin typeface="Andale Mono"/>
                <a:cs typeface="Andale Mono"/>
              </a:rPr>
            </a:br>
            <a:r>
              <a:rPr lang="nl-BE" sz="1600" dirty="0" smtClean="0">
                <a:latin typeface="Andale Mono"/>
                <a:cs typeface="Andale Mono"/>
              </a:rPr>
              <a:t>  private </a:t>
            </a:r>
            <a:r>
              <a:rPr sz="1600" dirty="0" smtClean="0">
                <a:latin typeface="Andale Mono"/>
                <a:cs typeface="Andale Mono"/>
              </a:rPr>
              <a:t>int </a:t>
            </a:r>
            <a:r>
              <a:rPr lang="nl-BE" sz="1600" dirty="0" smtClean="0">
                <a:latin typeface="Andale Mono"/>
                <a:cs typeface="Andale Mono"/>
              </a:rPr>
              <a:t>aFied; </a:t>
            </a:r>
            <a:br>
              <a:rPr lang="nl-BE" sz="1600" dirty="0" smtClean="0">
                <a:latin typeface="Andale Mono"/>
                <a:cs typeface="Andale Mono"/>
              </a:rPr>
            </a:br>
            <a:r>
              <a:rPr lang="nl-BE" sz="1600" dirty="0" smtClean="0">
                <a:latin typeface="Andale Mono"/>
                <a:cs typeface="Andale Mono"/>
              </a:rPr>
              <a:t>  ...</a:t>
            </a:r>
          </a:p>
          <a:p>
            <a:r>
              <a:rPr lang="nl-BE" sz="1600" dirty="0" smtClean="0">
                <a:latin typeface="Andale Mono"/>
                <a:cs typeface="Andale Mono"/>
              </a:rPr>
              <a:t>  public </a:t>
            </a:r>
            <a:r>
              <a:rPr sz="1600" dirty="0" smtClean="0">
                <a:latin typeface="Andale Mono"/>
                <a:cs typeface="Andale Mono"/>
              </a:rPr>
              <a:t>void </a:t>
            </a:r>
            <a:r>
              <a:rPr lang="nl-BE" sz="1600" dirty="0" smtClean="0">
                <a:latin typeface="Andale Mono"/>
                <a:cs typeface="Andale Mono"/>
              </a:rPr>
              <a:t>doSomething</a:t>
            </a:r>
            <a:r>
              <a:rPr sz="1600" dirty="0" smtClean="0">
                <a:latin typeface="Andale Mono"/>
                <a:cs typeface="Andale Mono"/>
              </a:rPr>
              <a:t>(){ ... } </a:t>
            </a:r>
            <a:endParaRPr lang="nl-BE" sz="1600" dirty="0" smtClean="0">
              <a:latin typeface="Andale Mono"/>
              <a:cs typeface="Andale Mono"/>
            </a:endParaRPr>
          </a:p>
          <a:p>
            <a:r>
              <a:rPr lang="nl-BE" sz="1600" dirty="0" smtClean="0">
                <a:latin typeface="Andale Mono"/>
                <a:cs typeface="Andale Mono"/>
              </a:rPr>
              <a:t>  public </a:t>
            </a:r>
            <a:r>
              <a:rPr sz="1600" dirty="0" smtClean="0">
                <a:solidFill>
                  <a:schemeClr val="accent6"/>
                </a:solidFill>
                <a:latin typeface="Andale Mono"/>
                <a:cs typeface="Andale Mono"/>
              </a:rPr>
              <a:t>abstract </a:t>
            </a:r>
            <a:r>
              <a:rPr sz="1600" dirty="0" smtClean="0">
                <a:latin typeface="Andale Mono"/>
                <a:cs typeface="Andale Mono"/>
              </a:rPr>
              <a:t>void </a:t>
            </a:r>
            <a:r>
              <a:rPr lang="nl-BE" sz="1600" dirty="0" smtClean="0">
                <a:latin typeface="Andale Mono"/>
                <a:cs typeface="Andale Mono"/>
              </a:rPr>
              <a:t>doAnotherThing</a:t>
            </a:r>
            <a:r>
              <a:rPr sz="1600" dirty="0" smtClean="0">
                <a:latin typeface="Andale Mono"/>
                <a:cs typeface="Andale Mono"/>
              </a:rPr>
              <a:t>(); </a:t>
            </a:r>
            <a:endParaRPr lang="nl-BE" sz="1600" dirty="0" smtClean="0">
              <a:latin typeface="Andale Mono"/>
              <a:cs typeface="Andale Mono"/>
            </a:endParaRPr>
          </a:p>
          <a:p>
            <a:r>
              <a:rPr sz="1600" dirty="0" smtClean="0">
                <a:latin typeface="Andale Mono"/>
                <a:cs typeface="Andale Mono"/>
              </a:rPr>
              <a:t>} </a:t>
            </a:r>
            <a:endParaRPr lang="fr-BE" sz="1600" dirty="0">
              <a:latin typeface="Andale Mono"/>
              <a:cs typeface="Andale Mono"/>
            </a:endParaRPr>
          </a:p>
        </p:txBody>
      </p:sp>
      <p:pic>
        <p:nvPicPr>
          <p:cNvPr id="8" name="Picture 7"/>
          <p:cNvPicPr>
            <a:picLocks noChangeAspect="1"/>
          </p:cNvPicPr>
          <p:nvPr/>
        </p:nvPicPr>
        <p:blipFill>
          <a:blip r:embed="rId2" cstate="print"/>
          <a:stretch>
            <a:fillRect/>
          </a:stretch>
        </p:blipFill>
        <p:spPr>
          <a:xfrm>
            <a:off x="749300" y="4800600"/>
            <a:ext cx="2146300" cy="990600"/>
          </a:xfrm>
          <a:prstGeom prst="rect">
            <a:avLst/>
          </a:prstGeom>
        </p:spPr>
      </p:pic>
    </p:spTree>
    <p:extLst>
      <p:ext uri="{BB962C8B-B14F-4D97-AF65-F5344CB8AC3E}">
        <p14:creationId xmlns:p14="http://schemas.microsoft.com/office/powerpoint/2010/main" val="124989666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type="body" idx="1"/>
          </p:nvPr>
        </p:nvSpPr>
        <p:spPr/>
        <p:txBody>
          <a:bodyPr/>
          <a:lstStyle/>
          <a:p>
            <a:pPr eaLnBrk="1" hangingPunct="1"/>
            <a:r>
              <a:rPr lang="fr-BE" dirty="0">
                <a:latin typeface="Gill Sans MT"/>
              </a:rPr>
              <a:t>Classe avec une ou des méthodes abstraites</a:t>
            </a:r>
          </a:p>
          <a:p>
            <a:pPr eaLnBrk="1" hangingPunct="1"/>
            <a:r>
              <a:rPr lang="fr-BE" dirty="0">
                <a:latin typeface="Gill Sans MT"/>
              </a:rPr>
              <a:t>Classe sans objet</a:t>
            </a:r>
          </a:p>
          <a:p>
            <a:pPr eaLnBrk="1" hangingPunct="1"/>
            <a:r>
              <a:rPr lang="fr-BE" dirty="0">
                <a:solidFill>
                  <a:srgbClr val="FF0000"/>
                </a:solidFill>
                <a:latin typeface="Gill Sans MT"/>
              </a:rPr>
              <a:t>Toutes les super classes devraient l’être</a:t>
            </a:r>
          </a:p>
          <a:p>
            <a:pPr eaLnBrk="1" hangingPunct="1"/>
            <a:r>
              <a:rPr lang="fr-BE" dirty="0">
                <a:latin typeface="Gill Sans MT"/>
              </a:rPr>
              <a:t>Une interface est une classe abstraite dont toutes les méthodes le sont</a:t>
            </a:r>
            <a:endParaRPr lang="en-GB" dirty="0">
              <a:latin typeface="Gill Sans MT"/>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111</a:t>
            </a:fld>
            <a:endParaRPr lang="en-GB"/>
          </a:p>
        </p:txBody>
      </p:sp>
      <p:sp>
        <p:nvSpPr>
          <p:cNvPr id="5" name="Titre 4"/>
          <p:cNvSpPr>
            <a:spLocks noGrp="1"/>
          </p:cNvSpPr>
          <p:nvPr>
            <p:ph type="title"/>
          </p:nvPr>
        </p:nvSpPr>
        <p:spPr/>
        <p:txBody>
          <a:bodyPr/>
          <a:lstStyle/>
          <a:p>
            <a:endParaRPr lang="fr-BE"/>
          </a:p>
        </p:txBody>
      </p:sp>
    </p:spTree>
    <p:extLst>
      <p:ext uri="{BB962C8B-B14F-4D97-AF65-F5344CB8AC3E}">
        <p14:creationId xmlns:p14="http://schemas.microsoft.com/office/powerpoint/2010/main" val="190230372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p:txBody>
          <a:bodyPr/>
          <a:lstStyle/>
          <a:p>
            <a:pPr eaLnBrk="1" hangingPunct="1"/>
            <a:endParaRPr lang="fr-FR" dirty="0">
              <a:latin typeface="Gill Sans MT"/>
            </a:endParaRPr>
          </a:p>
        </p:txBody>
      </p:sp>
      <p:pic>
        <p:nvPicPr>
          <p:cNvPr id="81923" name="Picture 5" descr="Abstrait"/>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35150" y="765175"/>
            <a:ext cx="5321300" cy="560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F4FDFCAC-C6EF-F447-9E8A-6C8CFB32F2B9}" type="slidenum">
              <a:rPr lang="en-GB" smtClean="0"/>
              <a:pPr/>
              <a:t>112</a:t>
            </a:fld>
            <a:endParaRPr lang="en-GB"/>
          </a:p>
        </p:txBody>
      </p:sp>
      <p:sp>
        <p:nvSpPr>
          <p:cNvPr id="5" name="Flèche gauche 4"/>
          <p:cNvSpPr/>
          <p:nvPr/>
        </p:nvSpPr>
        <p:spPr bwMode="auto">
          <a:xfrm>
            <a:off x="7156450" y="3619558"/>
            <a:ext cx="978408" cy="484632"/>
          </a:xfrm>
          <a:prstGeom prst="leftArrow">
            <a:avLst/>
          </a:prstGeom>
          <a:solidFill>
            <a:schemeClr val="tx1"/>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1" i="0" u="none" strike="noStrike" cap="none" normalizeH="0" baseline="0" smtClean="0">
              <a:ln>
                <a:noFill/>
              </a:ln>
              <a:solidFill>
                <a:schemeClr val="tx1"/>
              </a:solidFill>
              <a:effectLst/>
              <a:latin typeface="Times New Roman" pitchFamily="18" charset="0"/>
            </a:endParaRPr>
          </a:p>
        </p:txBody>
      </p:sp>
      <p:sp>
        <p:nvSpPr>
          <p:cNvPr id="6" name="ZoneTexte 5"/>
          <p:cNvSpPr txBox="1"/>
          <p:nvPr/>
        </p:nvSpPr>
        <p:spPr>
          <a:xfrm>
            <a:off x="7307035" y="4104190"/>
            <a:ext cx="1456489" cy="369332"/>
          </a:xfrm>
          <a:prstGeom prst="rect">
            <a:avLst/>
          </a:prstGeom>
          <a:noFill/>
        </p:spPr>
        <p:txBody>
          <a:bodyPr wrap="none" rtlCol="0">
            <a:spAutoFit/>
          </a:bodyPr>
          <a:lstStyle/>
          <a:p>
            <a:r>
              <a:rPr lang="fr-BE" dirty="0" smtClean="0"/>
              <a:t>Super Classe</a:t>
            </a:r>
            <a:endParaRPr lang="fr-BE" dirty="0"/>
          </a:p>
        </p:txBody>
      </p:sp>
    </p:spTree>
    <p:extLst>
      <p:ext uri="{BB962C8B-B14F-4D97-AF65-F5344CB8AC3E}">
        <p14:creationId xmlns:p14="http://schemas.microsoft.com/office/powerpoint/2010/main" val="52757745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r>
              <a:rPr lang="fr-BE" dirty="0" smtClean="0"/>
              <a:t>Exemples </a:t>
            </a:r>
            <a:r>
              <a:rPr lang="fr-BE" dirty="0" smtClean="0"/>
              <a:t>Python, Java et </a:t>
            </a:r>
            <a:r>
              <a:rPr lang="fr-BE" dirty="0" err="1" smtClean="0"/>
              <a:t>Kotlin</a:t>
            </a:r>
            <a:endParaRPr lang="fr-BE" dirty="0"/>
          </a:p>
        </p:txBody>
      </p:sp>
      <p:sp>
        <p:nvSpPr>
          <p:cNvPr id="7" name="Espace réservé du contenu 6"/>
          <p:cNvSpPr>
            <a:spLocks noGrp="1"/>
          </p:cNvSpPr>
          <p:nvPr>
            <p:ph idx="1"/>
          </p:nvPr>
        </p:nvSpPr>
        <p:spPr/>
        <p:txBody>
          <a:bodyPr/>
          <a:lstStyle/>
          <a:p>
            <a:r>
              <a:rPr lang="fr-BE" dirty="0" smtClean="0"/>
              <a:t>Voir livre OO chapitre 12</a:t>
            </a:r>
          </a:p>
          <a:p>
            <a:r>
              <a:rPr lang="fr-BE" dirty="0" smtClean="0"/>
              <a:t>Le match de foot polymorphique</a:t>
            </a:r>
            <a:endParaRPr lang="fr-BE" dirty="0"/>
          </a:p>
        </p:txBody>
      </p:sp>
      <p:sp>
        <p:nvSpPr>
          <p:cNvPr id="3" name="Espace réservé de la date 2"/>
          <p:cNvSpPr>
            <a:spLocks noGrp="1"/>
          </p:cNvSpPr>
          <p:nvPr>
            <p:ph type="dt" sz="half" idx="10"/>
          </p:nvPr>
        </p:nvSpPr>
        <p:spPr/>
        <p:txBody>
          <a:bodyPr/>
          <a:lstStyle/>
          <a:p>
            <a:pPr>
              <a:defRPr/>
            </a:pPr>
            <a:r>
              <a:rPr lang="en-US" smtClean="0"/>
              <a:t>2020</a:t>
            </a:r>
            <a:endParaRPr lang="en-GB"/>
          </a:p>
        </p:txBody>
      </p:sp>
      <p:sp>
        <p:nvSpPr>
          <p:cNvPr id="4" name="Espace réservé du pied de page 3"/>
          <p:cNvSpPr>
            <a:spLocks noGrp="1"/>
          </p:cNvSpPr>
          <p:nvPr>
            <p:ph type="ftr" sz="quarter" idx="11"/>
          </p:nvPr>
        </p:nvSpPr>
        <p:spPr/>
        <p:txBody>
          <a:bodyPr/>
          <a:lstStyle/>
          <a:p>
            <a:pPr>
              <a:defRPr/>
            </a:pPr>
            <a:r>
              <a:rPr lang="en-GB" smtClean="0"/>
              <a:t>Introduction à l'OO - H. Bersini</a:t>
            </a:r>
            <a:endParaRPr lang="en-GB"/>
          </a:p>
        </p:txBody>
      </p:sp>
      <p:sp>
        <p:nvSpPr>
          <p:cNvPr id="5" name="Espace réservé du numéro de diapositive 4"/>
          <p:cNvSpPr>
            <a:spLocks noGrp="1"/>
          </p:cNvSpPr>
          <p:nvPr>
            <p:ph type="sldNum" sz="quarter" idx="12"/>
          </p:nvPr>
        </p:nvSpPr>
        <p:spPr/>
        <p:txBody>
          <a:bodyPr/>
          <a:lstStyle/>
          <a:p>
            <a:fld id="{F4FDFCAC-C6EF-F447-9E8A-6C8CFB32F2B9}" type="slidenum">
              <a:rPr lang="en-GB" smtClean="0"/>
              <a:pPr/>
              <a:t>113</a:t>
            </a:fld>
            <a:endParaRPr lang="en-GB"/>
          </a:p>
        </p:txBody>
      </p:sp>
    </p:spTree>
    <p:extLst>
      <p:ext uri="{BB962C8B-B14F-4D97-AF65-F5344CB8AC3E}">
        <p14:creationId xmlns:p14="http://schemas.microsoft.com/office/powerpoint/2010/main" val="241212877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fr-BE" dirty="0">
                <a:latin typeface="Gill Sans MT"/>
              </a:rPr>
              <a:t>Les trois raisons d’être des interfaces</a:t>
            </a:r>
            <a:endParaRPr lang="en-GB" dirty="0">
              <a:latin typeface="Gill Sans MT"/>
            </a:endParaRPr>
          </a:p>
        </p:txBody>
      </p:sp>
      <p:sp>
        <p:nvSpPr>
          <p:cNvPr id="82947" name="Rectangle 3"/>
          <p:cNvSpPr>
            <a:spLocks noGrp="1" noChangeArrowheads="1"/>
          </p:cNvSpPr>
          <p:nvPr>
            <p:ph type="body" idx="1"/>
          </p:nvPr>
        </p:nvSpPr>
        <p:spPr/>
        <p:txBody>
          <a:bodyPr/>
          <a:lstStyle/>
          <a:p>
            <a:pPr eaLnBrk="1" hangingPunct="1"/>
            <a:r>
              <a:rPr lang="fr-BE" dirty="0">
                <a:latin typeface="Gill Sans MT"/>
              </a:rPr>
              <a:t>Forcer la redéfinition</a:t>
            </a:r>
          </a:p>
          <a:p>
            <a:pPr eaLnBrk="1" hangingPunct="1"/>
            <a:r>
              <a:rPr lang="fr-BE" dirty="0">
                <a:latin typeface="Gill Sans MT"/>
              </a:rPr>
              <a:t>Permettre le multihéritage</a:t>
            </a:r>
          </a:p>
          <a:p>
            <a:pPr eaLnBrk="1" hangingPunct="1"/>
            <a:r>
              <a:rPr lang="fr-BE" dirty="0">
                <a:latin typeface="Gill Sans MT"/>
              </a:rPr>
              <a:t>Jouer la carte de visite de l’objet</a:t>
            </a:r>
            <a:endParaRPr lang="en-GB" dirty="0">
              <a:latin typeface="Gill Sans MT"/>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114</a:t>
            </a:fld>
            <a:endParaRPr lang="en-GB"/>
          </a:p>
        </p:txBody>
      </p:sp>
    </p:spTree>
    <p:extLst>
      <p:ext uri="{BB962C8B-B14F-4D97-AF65-F5344CB8AC3E}">
        <p14:creationId xmlns:p14="http://schemas.microsoft.com/office/powerpoint/2010/main" val="37210805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latin typeface="Gill Sans MT"/>
              </a:rPr>
              <a:t>Les interfaces</a:t>
            </a:r>
          </a:p>
        </p:txBody>
      </p:sp>
      <p:pic>
        <p:nvPicPr>
          <p:cNvPr id="83971" name="Picture 3" descr="15-04"/>
          <p:cNvPicPr>
            <a:picLocks noGrp="1" noChangeAspect="1" noChangeArrowheads="1"/>
          </p:cNvPicPr>
          <p:nvPr>
            <p:ph idx="1"/>
          </p:nvPr>
        </p:nvPicPr>
        <p:blipFill>
          <a:blip r:embed="rId2" cstate="email">
            <a:extLst>
              <a:ext uri="{28A0092B-C50C-407E-A947-70E740481C1C}">
                <a14:useLocalDpi xmlns:a14="http://schemas.microsoft.com/office/drawing/2010/main" val="0"/>
              </a:ext>
            </a:extLst>
          </a:blip>
          <a:srcRect/>
          <a:stretch>
            <a:fillRect/>
          </a:stretch>
        </p:blipFill>
        <p:spPr>
          <a:xfrm>
            <a:off x="2051050" y="1700213"/>
            <a:ext cx="4341813" cy="4171950"/>
          </a:xfrm>
          <a:noFill/>
        </p:spPr>
      </p:pic>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115</a:t>
            </a:fld>
            <a:endParaRPr lang="en-GB"/>
          </a:p>
        </p:txBody>
      </p:sp>
    </p:spTree>
    <p:extLst>
      <p:ext uri="{BB962C8B-B14F-4D97-AF65-F5344CB8AC3E}">
        <p14:creationId xmlns:p14="http://schemas.microsoft.com/office/powerpoint/2010/main" val="424251680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sz="4000" dirty="0" smtClean="0"/>
              <a:t>Exemples </a:t>
            </a:r>
            <a:r>
              <a:rPr lang="fr-BE" sz="4000" dirty="0" smtClean="0"/>
              <a:t>d’Interface Java: </a:t>
            </a:r>
            <a:br>
              <a:rPr lang="fr-BE" sz="4000" dirty="0" smtClean="0"/>
            </a:br>
            <a:r>
              <a:rPr lang="fr-BE" sz="4000" dirty="0" smtClean="0"/>
              <a:t>Chapitre </a:t>
            </a:r>
            <a:r>
              <a:rPr lang="fr-BE" sz="4000" dirty="0" smtClean="0"/>
              <a:t>15</a:t>
            </a:r>
            <a:endParaRPr lang="fr-BE" sz="4000" dirty="0"/>
          </a:p>
        </p:txBody>
      </p:sp>
      <p:sp>
        <p:nvSpPr>
          <p:cNvPr id="3" name="Espace réservé du contenu 2"/>
          <p:cNvSpPr>
            <a:spLocks noGrp="1"/>
          </p:cNvSpPr>
          <p:nvPr>
            <p:ph idx="1"/>
          </p:nvPr>
        </p:nvSpPr>
        <p:spPr/>
        <p:txBody>
          <a:bodyPr/>
          <a:lstStyle/>
          <a:p>
            <a:pPr marL="514350" indent="-514350">
              <a:buFont typeface="+mj-lt"/>
              <a:buAutoNum type="arabicPeriod"/>
            </a:pPr>
            <a:r>
              <a:rPr lang="fr-BE" dirty="0" smtClean="0"/>
              <a:t>Comparable</a:t>
            </a:r>
          </a:p>
          <a:p>
            <a:pPr marL="514350" indent="-514350">
              <a:buFont typeface="+mj-lt"/>
              <a:buAutoNum type="arabicPeriod"/>
            </a:pPr>
            <a:r>
              <a:rPr lang="fr-BE" dirty="0" err="1" smtClean="0"/>
              <a:t>ActionListener</a:t>
            </a:r>
            <a:endParaRPr lang="fr-BE" dirty="0" smtClean="0"/>
          </a:p>
          <a:p>
            <a:pPr marL="514350" indent="-514350">
              <a:buFont typeface="+mj-lt"/>
              <a:buAutoNum type="arabicPeriod"/>
            </a:pPr>
            <a:r>
              <a:rPr lang="fr-BE" dirty="0" err="1" smtClean="0"/>
              <a:t>KeyListener</a:t>
            </a:r>
            <a:endParaRPr lang="fr-BE" dirty="0"/>
          </a:p>
        </p:txBody>
      </p:sp>
      <p:sp>
        <p:nvSpPr>
          <p:cNvPr id="4" name="Espace réservé de la date 3"/>
          <p:cNvSpPr>
            <a:spLocks noGrp="1"/>
          </p:cNvSpPr>
          <p:nvPr>
            <p:ph type="dt" sz="half" idx="10"/>
          </p:nvPr>
        </p:nvSpPr>
        <p:spPr/>
        <p:txBody>
          <a:bodyPr/>
          <a:lstStyle/>
          <a:p>
            <a:pPr>
              <a:defRPr/>
            </a:pPr>
            <a:r>
              <a:rPr lang="en-US" smtClean="0"/>
              <a:t>2020</a:t>
            </a:r>
            <a:endParaRPr lang="en-GB"/>
          </a:p>
        </p:txBody>
      </p:sp>
      <p:sp>
        <p:nvSpPr>
          <p:cNvPr id="5" name="Espace réservé du pied de page 4"/>
          <p:cNvSpPr>
            <a:spLocks noGrp="1"/>
          </p:cNvSpPr>
          <p:nvPr>
            <p:ph type="ftr" sz="quarter" idx="11"/>
          </p:nvPr>
        </p:nvSpPr>
        <p:spPr/>
        <p:txBody>
          <a:bodyPr/>
          <a:lstStyle/>
          <a:p>
            <a:pPr>
              <a:defRPr/>
            </a:pPr>
            <a:r>
              <a:rPr lang="en-GB" smtClean="0"/>
              <a:t>Introduction à l'OO - H. Bersini</a:t>
            </a:r>
            <a:endParaRPr lang="en-GB"/>
          </a:p>
        </p:txBody>
      </p:sp>
      <p:sp>
        <p:nvSpPr>
          <p:cNvPr id="6" name="Espace réservé du numéro de diapositive 5"/>
          <p:cNvSpPr>
            <a:spLocks noGrp="1"/>
          </p:cNvSpPr>
          <p:nvPr>
            <p:ph type="sldNum" sz="quarter" idx="12"/>
          </p:nvPr>
        </p:nvSpPr>
        <p:spPr/>
        <p:txBody>
          <a:bodyPr/>
          <a:lstStyle/>
          <a:p>
            <a:fld id="{B3C8A2DF-3230-C140-A3AF-736EA8745357}" type="slidenum">
              <a:rPr lang="en-GB" smtClean="0"/>
              <a:pPr/>
              <a:t>116</a:t>
            </a:fld>
            <a:endParaRPr lang="en-GB"/>
          </a:p>
        </p:txBody>
      </p:sp>
    </p:spTree>
    <p:extLst>
      <p:ext uri="{BB962C8B-B14F-4D97-AF65-F5344CB8AC3E}">
        <p14:creationId xmlns:p14="http://schemas.microsoft.com/office/powerpoint/2010/main" val="145203069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fr-BE" dirty="0" smtClean="0"/>
              <a:t>II) Introduction à l’UML</a:t>
            </a:r>
            <a:endParaRPr lang="fr-BE" dirty="0"/>
          </a:p>
        </p:txBody>
      </p:sp>
      <p:sp>
        <p:nvSpPr>
          <p:cNvPr id="8" name="Subtitle 7"/>
          <p:cNvSpPr>
            <a:spLocks noGrp="1"/>
          </p:cNvSpPr>
          <p:nvPr>
            <p:ph type="subTitle" idx="1"/>
          </p:nvPr>
        </p:nvSpPr>
        <p:spPr/>
        <p:txBody>
          <a:bodyPr/>
          <a:lstStyle/>
          <a:p>
            <a:endParaRPr lang="fr-BE"/>
          </a:p>
        </p:txBody>
      </p:sp>
      <p:sp>
        <p:nvSpPr>
          <p:cNvPr id="4" name="Date Placeholder 3"/>
          <p:cNvSpPr>
            <a:spLocks noGrp="1"/>
          </p:cNvSpPr>
          <p:nvPr>
            <p:ph type="dt" sz="half" idx="10"/>
          </p:nvPr>
        </p:nvSpPr>
        <p:spPr/>
        <p:txBody>
          <a:bodyPr/>
          <a:lstStyle/>
          <a:p>
            <a:pPr>
              <a:defRPr/>
            </a:pPr>
            <a:r>
              <a:rPr lang="en-US" smtClean="0"/>
              <a:t>2020</a:t>
            </a:r>
            <a:endParaRPr lang="en-GB"/>
          </a:p>
        </p:txBody>
      </p:sp>
      <p:sp>
        <p:nvSpPr>
          <p:cNvPr id="5" name="Footer Placeholder 4"/>
          <p:cNvSpPr>
            <a:spLocks noGrp="1"/>
          </p:cNvSpPr>
          <p:nvPr>
            <p:ph type="ftr" sz="quarter" idx="11"/>
          </p:nvPr>
        </p:nvSpPr>
        <p:spPr/>
        <p:txBody>
          <a:bodyPr/>
          <a:lstStyle/>
          <a:p>
            <a:pPr>
              <a:defRPr/>
            </a:pPr>
            <a:r>
              <a:rPr lang="en-GB" smtClean="0"/>
              <a:t>Introduction à l'OO - H. Bersini</a:t>
            </a:r>
            <a:endParaRPr lang="en-GB"/>
          </a:p>
        </p:txBody>
      </p:sp>
      <p:sp>
        <p:nvSpPr>
          <p:cNvPr id="6" name="Slide Number Placeholder 5"/>
          <p:cNvSpPr>
            <a:spLocks noGrp="1"/>
          </p:cNvSpPr>
          <p:nvPr>
            <p:ph type="sldNum" sz="quarter" idx="12"/>
          </p:nvPr>
        </p:nvSpPr>
        <p:spPr/>
        <p:txBody>
          <a:bodyPr/>
          <a:lstStyle/>
          <a:p>
            <a:fld id="{B3C8A2DF-3230-C140-A3AF-736EA8745357}" type="slidenum">
              <a:rPr lang="en-GB" smtClean="0"/>
              <a:pPr/>
              <a:t>117</a:t>
            </a:fld>
            <a:endParaRPr lang="en-GB"/>
          </a:p>
        </p:txBody>
      </p:sp>
    </p:spTree>
    <p:extLst>
      <p:ext uri="{BB962C8B-B14F-4D97-AF65-F5344CB8AC3E}">
        <p14:creationId xmlns:p14="http://schemas.microsoft.com/office/powerpoint/2010/main" val="312316494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fr-BE" sz="4000" dirty="0">
                <a:latin typeface="Gill Sans MT"/>
              </a:rPr>
              <a:t>Introduction à UML</a:t>
            </a:r>
            <a:endParaRPr lang="fr-BE" dirty="0">
              <a:latin typeface="Gill Sans MT"/>
            </a:endParaRPr>
          </a:p>
        </p:txBody>
      </p:sp>
      <p:sp>
        <p:nvSpPr>
          <p:cNvPr id="94211" name="Rectangle 3"/>
          <p:cNvSpPr>
            <a:spLocks noGrp="1" noChangeArrowheads="1"/>
          </p:cNvSpPr>
          <p:nvPr>
            <p:ph type="body" idx="1"/>
          </p:nvPr>
        </p:nvSpPr>
        <p:spPr/>
        <p:txBody>
          <a:bodyPr/>
          <a:lstStyle/>
          <a:p>
            <a:pPr eaLnBrk="1" hangingPunct="1">
              <a:lnSpc>
                <a:spcPct val="90000"/>
              </a:lnSpc>
            </a:pPr>
            <a:r>
              <a:rPr lang="fr-BE" sz="2400" dirty="0">
                <a:latin typeface="Gill Sans MT"/>
              </a:rPr>
              <a:t>UML (Unified Modeling Language)</a:t>
            </a:r>
          </a:p>
          <a:p>
            <a:pPr eaLnBrk="1" hangingPunct="1">
              <a:lnSpc>
                <a:spcPct val="90000"/>
              </a:lnSpc>
            </a:pPr>
            <a:r>
              <a:rPr lang="fr-BE" sz="2400" dirty="0">
                <a:latin typeface="Gill Sans MT"/>
              </a:rPr>
              <a:t>La fusion des travaux de G. Booch, J. Rumbaught et I. Jacobson - dans le prolongement d ’OMT.</a:t>
            </a:r>
          </a:p>
          <a:p>
            <a:pPr eaLnBrk="1" hangingPunct="1">
              <a:lnSpc>
                <a:spcPct val="90000"/>
              </a:lnSpc>
            </a:pPr>
            <a:r>
              <a:rPr lang="fr-BE" sz="2400" dirty="0">
                <a:latin typeface="Gill Sans MT"/>
              </a:rPr>
              <a:t>Les trois acteurs se rassemblent en 1995 en vue de standardiser l ’OO par UML.</a:t>
            </a:r>
          </a:p>
          <a:p>
            <a:pPr eaLnBrk="1" hangingPunct="1">
              <a:lnSpc>
                <a:spcPct val="90000"/>
              </a:lnSpc>
            </a:pPr>
            <a:r>
              <a:rPr lang="fr-BE" sz="2400" dirty="0">
                <a:latin typeface="Gill Sans MT"/>
              </a:rPr>
              <a:t>Développement de la société Rational, développement de l ’environnement Rational Rose dès 1995</a:t>
            </a:r>
          </a:p>
          <a:p>
            <a:pPr eaLnBrk="1" hangingPunct="1">
              <a:lnSpc>
                <a:spcPct val="90000"/>
              </a:lnSpc>
            </a:pPr>
            <a:r>
              <a:rPr lang="fr-BE" sz="2400" dirty="0">
                <a:latin typeface="Gill Sans MT"/>
              </a:rPr>
              <a:t>L ’OMG a imposé UML comme un standard en septembre 97, supporté par les principaux acteurs de l ’informatique: Microsoft, Oracle, HP, </a:t>
            </a:r>
            <a:r>
              <a:rPr lang="fr-BE" sz="2400" dirty="0" smtClean="0">
                <a:latin typeface="Gill Sans MT"/>
              </a:rPr>
              <a:t>Texas, IBM, </a:t>
            </a:r>
            <a:r>
              <a:rPr lang="fr-BE" sz="2400" dirty="0">
                <a:latin typeface="Gill Sans MT"/>
              </a:rPr>
              <a:t>...</a:t>
            </a:r>
          </a:p>
          <a:p>
            <a:pPr eaLnBrk="1" hangingPunct="1">
              <a:lnSpc>
                <a:spcPct val="90000"/>
              </a:lnSpc>
            </a:pPr>
            <a:r>
              <a:rPr lang="fr-BE" sz="2400" dirty="0">
                <a:latin typeface="Gill Sans MT"/>
              </a:rPr>
              <a:t>Actuellement, version UML 2</a:t>
            </a: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118</a:t>
            </a:fld>
            <a:endParaRPr lang="en-GB"/>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fr-BE" sz="3600" dirty="0">
                <a:latin typeface="Gill Sans MT"/>
              </a:rPr>
              <a:t>Introduction à UML (suite)</a:t>
            </a:r>
            <a:endParaRPr lang="fr-BE" dirty="0">
              <a:latin typeface="Gill Sans MT"/>
            </a:endParaRPr>
          </a:p>
        </p:txBody>
      </p:sp>
      <p:sp>
        <p:nvSpPr>
          <p:cNvPr id="95235" name="Rectangle 3"/>
          <p:cNvSpPr>
            <a:spLocks noGrp="1" noChangeArrowheads="1"/>
          </p:cNvSpPr>
          <p:nvPr>
            <p:ph type="body" idx="1"/>
          </p:nvPr>
        </p:nvSpPr>
        <p:spPr/>
        <p:txBody>
          <a:bodyPr/>
          <a:lstStyle/>
          <a:p>
            <a:pPr eaLnBrk="1" hangingPunct="1">
              <a:lnSpc>
                <a:spcPct val="90000"/>
              </a:lnSpc>
            </a:pPr>
            <a:r>
              <a:rPr lang="fr-BE" sz="2400" dirty="0">
                <a:latin typeface="Gill Sans MT"/>
              </a:rPr>
              <a:t>UML est un langage objet graphique - un formalisme orienté objet, basé sur des diagrammes (13)</a:t>
            </a:r>
          </a:p>
          <a:p>
            <a:pPr eaLnBrk="1" hangingPunct="1">
              <a:lnSpc>
                <a:spcPct val="90000"/>
              </a:lnSpc>
            </a:pPr>
            <a:r>
              <a:rPr lang="fr-BE" sz="2400" dirty="0" smtClean="0">
                <a:latin typeface="Gill Sans MT"/>
              </a:rPr>
              <a:t>UML </a:t>
            </a:r>
            <a:r>
              <a:rPr lang="fr-BE" sz="2400" dirty="0">
                <a:latin typeface="Gill Sans MT"/>
              </a:rPr>
              <a:t>prend en </a:t>
            </a:r>
            <a:r>
              <a:rPr lang="fr-BE" sz="2400" dirty="0" smtClean="0">
                <a:latin typeface="Gill Sans MT"/>
              </a:rPr>
              <a:t>compte le </a:t>
            </a:r>
            <a:r>
              <a:rPr lang="fr-BE" sz="2400" dirty="0">
                <a:latin typeface="Gill Sans MT"/>
              </a:rPr>
              <a:t>cahier de charge, l ’architecture statique, </a:t>
            </a:r>
            <a:r>
              <a:rPr lang="fr-BE" sz="2400" dirty="0" smtClean="0">
                <a:latin typeface="Gill Sans MT"/>
              </a:rPr>
              <a:t>l’exécution dynamique et </a:t>
            </a:r>
            <a:r>
              <a:rPr lang="fr-BE" sz="2400" dirty="0">
                <a:latin typeface="Gill Sans MT"/>
              </a:rPr>
              <a:t>les aspects implémentation</a:t>
            </a:r>
          </a:p>
          <a:p>
            <a:pPr eaLnBrk="1" hangingPunct="1">
              <a:lnSpc>
                <a:spcPct val="90000"/>
              </a:lnSpc>
            </a:pPr>
            <a:r>
              <a:rPr lang="fr-BE" sz="2400" dirty="0">
                <a:latin typeface="Gill Sans MT"/>
              </a:rPr>
              <a:t>Facilite </a:t>
            </a:r>
            <a:r>
              <a:rPr lang="fr-BE" sz="2400" dirty="0" smtClean="0">
                <a:latin typeface="Gill Sans MT"/>
              </a:rPr>
              <a:t>l’interaction, la communication, le développement.</a:t>
            </a:r>
            <a:endParaRPr lang="fr-BE" sz="2400" dirty="0">
              <a:latin typeface="Gill Sans MT"/>
            </a:endParaRPr>
          </a:p>
          <a:p>
            <a:pPr eaLnBrk="1" hangingPunct="1">
              <a:lnSpc>
                <a:spcPct val="90000"/>
              </a:lnSpc>
            </a:pPr>
            <a:r>
              <a:rPr lang="fr-BE" sz="2400" dirty="0">
                <a:latin typeface="Gill Sans MT"/>
              </a:rPr>
              <a:t>Générateur de squelette de </a:t>
            </a:r>
            <a:r>
              <a:rPr lang="fr-BE" sz="2400" dirty="0" smtClean="0">
                <a:latin typeface="Gill Sans MT"/>
              </a:rPr>
              <a:t>code -&gt; Nouveau langage de programmation ??</a:t>
            </a:r>
            <a:endParaRPr lang="fr-BE" sz="2400" dirty="0">
              <a:latin typeface="Gill Sans MT"/>
            </a:endParaRPr>
          </a:p>
          <a:p>
            <a:pPr eaLnBrk="1" hangingPunct="1">
              <a:lnSpc>
                <a:spcPct val="90000"/>
              </a:lnSpc>
            </a:pPr>
            <a:r>
              <a:rPr lang="fr-BE" sz="2400" dirty="0">
                <a:latin typeface="Gill Sans MT"/>
              </a:rPr>
              <a:t>UML est un langage PAS une méthodologie, aucune </a:t>
            </a:r>
            <a:r>
              <a:rPr lang="fr-BE" sz="2400" dirty="0" smtClean="0">
                <a:latin typeface="Gill Sans MT"/>
              </a:rPr>
              <a:t>démarche formelle </a:t>
            </a:r>
            <a:r>
              <a:rPr lang="fr-BE" sz="2400" dirty="0">
                <a:latin typeface="Gill Sans MT"/>
              </a:rPr>
              <a:t>n’est proposée juste une notation.</a:t>
            </a: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119</a:t>
            </a:fld>
            <a:endParaRPr lang="en-GB"/>
          </a:p>
        </p:txBody>
      </p:sp>
    </p:spTree>
    <p:extLst>
      <p:ext uri="{BB962C8B-B14F-4D97-AF65-F5344CB8AC3E}">
        <p14:creationId xmlns:p14="http://schemas.microsoft.com/office/powerpoint/2010/main" val="7242065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683568" y="2852936"/>
            <a:ext cx="7772400" cy="1362075"/>
          </a:xfrm>
        </p:spPr>
        <p:txBody>
          <a:bodyPr/>
          <a:lstStyle/>
          <a:p>
            <a:r>
              <a:rPr lang="fr-BE" dirty="0" smtClean="0"/>
              <a:t>Une petite animation</a:t>
            </a:r>
            <a:endParaRPr lang="fr-BE" dirty="0"/>
          </a:p>
        </p:txBody>
      </p:sp>
      <p:sp>
        <p:nvSpPr>
          <p:cNvPr id="6" name="Espace réservé du texte 5"/>
          <p:cNvSpPr>
            <a:spLocks noGrp="1"/>
          </p:cNvSpPr>
          <p:nvPr>
            <p:ph type="body" idx="1"/>
          </p:nvPr>
        </p:nvSpPr>
        <p:spPr/>
        <p:txBody>
          <a:bodyPr/>
          <a:lstStyle/>
          <a:p>
            <a:endParaRPr lang="fr-BE"/>
          </a:p>
        </p:txBody>
      </p:sp>
      <p:sp>
        <p:nvSpPr>
          <p:cNvPr id="2" name="Espace réservé de la date 1"/>
          <p:cNvSpPr>
            <a:spLocks noGrp="1"/>
          </p:cNvSpPr>
          <p:nvPr>
            <p:ph type="dt" sz="half" idx="10"/>
          </p:nvPr>
        </p:nvSpPr>
        <p:spPr/>
        <p:txBody>
          <a:bodyPr/>
          <a:lstStyle/>
          <a:p>
            <a:pPr>
              <a:defRPr/>
            </a:pPr>
            <a:r>
              <a:rPr lang="en-US" smtClean="0"/>
              <a:t>2020</a:t>
            </a:r>
            <a:endParaRPr lang="en-GB"/>
          </a:p>
        </p:txBody>
      </p:sp>
      <p:sp>
        <p:nvSpPr>
          <p:cNvPr id="3" name="Espace réservé du pied de page 2"/>
          <p:cNvSpPr>
            <a:spLocks noGrp="1"/>
          </p:cNvSpPr>
          <p:nvPr>
            <p:ph type="ftr" sz="quarter" idx="11"/>
          </p:nvPr>
        </p:nvSpPr>
        <p:spPr/>
        <p:txBody>
          <a:bodyPr/>
          <a:lstStyle/>
          <a:p>
            <a:pPr>
              <a:defRPr/>
            </a:pPr>
            <a:r>
              <a:rPr lang="en-GB" smtClean="0"/>
              <a:t>Introduction à l'OO - H. Bersini</a:t>
            </a:r>
            <a:endParaRPr lang="en-GB"/>
          </a:p>
        </p:txBody>
      </p:sp>
      <p:sp>
        <p:nvSpPr>
          <p:cNvPr id="4" name="Espace réservé du numéro de diapositive 3"/>
          <p:cNvSpPr>
            <a:spLocks noGrp="1"/>
          </p:cNvSpPr>
          <p:nvPr>
            <p:ph type="sldNum" sz="quarter" idx="12"/>
          </p:nvPr>
        </p:nvSpPr>
        <p:spPr/>
        <p:txBody>
          <a:bodyPr/>
          <a:lstStyle/>
          <a:p>
            <a:fld id="{FA7AA1F2-35C8-A848-8ED4-C95C2D921CEA}" type="slidenum">
              <a:rPr lang="en-GB" smtClean="0"/>
              <a:pPr/>
              <a:t>12</a:t>
            </a:fld>
            <a:endParaRPr lang="en-GB"/>
          </a:p>
        </p:txBody>
      </p:sp>
    </p:spTree>
    <p:extLst>
      <p:ext uri="{BB962C8B-B14F-4D97-AF65-F5344CB8AC3E}">
        <p14:creationId xmlns:p14="http://schemas.microsoft.com/office/powerpoint/2010/main" val="363941786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2"/>
          <p:cNvSpPr>
            <a:spLocks noGrp="1" noChangeArrowheads="1"/>
          </p:cNvSpPr>
          <p:nvPr>
            <p:ph type="title"/>
          </p:nvPr>
        </p:nvSpPr>
        <p:spPr>
          <a:xfrm>
            <a:off x="673100" y="386226"/>
            <a:ext cx="7772400" cy="1143000"/>
          </a:xfrm>
        </p:spPr>
        <p:txBody>
          <a:bodyPr/>
          <a:lstStyle/>
          <a:p>
            <a:pPr eaLnBrk="1" hangingPunct="1"/>
            <a:r>
              <a:rPr lang="en-US" dirty="0" smtClean="0">
                <a:latin typeface="Gill Sans MT"/>
              </a:rPr>
              <a:t>Les </a:t>
            </a:r>
            <a:r>
              <a:rPr lang="en-US" dirty="0" err="1" smtClean="0">
                <a:latin typeface="Gill Sans MT"/>
              </a:rPr>
              <a:t>cinq</a:t>
            </a:r>
            <a:r>
              <a:rPr lang="en-US" dirty="0" smtClean="0">
                <a:latin typeface="Gill Sans MT"/>
              </a:rPr>
              <a:t> </a:t>
            </a:r>
            <a:r>
              <a:rPr lang="en-US" dirty="0" err="1" smtClean="0">
                <a:latin typeface="Gill Sans MT"/>
              </a:rPr>
              <a:t>vues</a:t>
            </a:r>
            <a:r>
              <a:rPr lang="en-US" dirty="0" smtClean="0">
                <a:latin typeface="Gill Sans MT"/>
              </a:rPr>
              <a:t> de </a:t>
            </a:r>
            <a:r>
              <a:rPr lang="en-US" dirty="0" err="1" smtClean="0">
                <a:latin typeface="Gill Sans MT"/>
              </a:rPr>
              <a:t>l’UML</a:t>
            </a:r>
            <a:endParaRPr lang="en-US" dirty="0">
              <a:latin typeface="Gill Sans MT"/>
            </a:endParaRPr>
          </a:p>
        </p:txBody>
      </p:sp>
      <p:grpSp>
        <p:nvGrpSpPr>
          <p:cNvPr id="2" name="Group 3"/>
          <p:cNvGrpSpPr>
            <a:grpSpLocks/>
          </p:cNvGrpSpPr>
          <p:nvPr/>
        </p:nvGrpSpPr>
        <p:grpSpPr bwMode="auto">
          <a:xfrm>
            <a:off x="889000" y="1524000"/>
            <a:ext cx="7315200" cy="5253038"/>
            <a:chOff x="560" y="960"/>
            <a:chExt cx="4608" cy="3309"/>
          </a:xfrm>
        </p:grpSpPr>
        <p:sp>
          <p:nvSpPr>
            <p:cNvPr id="12336" name="Rectangle 4"/>
            <p:cNvSpPr>
              <a:spLocks noChangeArrowheads="1"/>
            </p:cNvSpPr>
            <p:nvPr/>
          </p:nvSpPr>
          <p:spPr bwMode="auto">
            <a:xfrm>
              <a:off x="560" y="960"/>
              <a:ext cx="2253" cy="1289"/>
            </a:xfrm>
            <a:prstGeom prst="rect">
              <a:avLst/>
            </a:prstGeom>
            <a:solidFill>
              <a:schemeClr val="bg2"/>
            </a:solidFill>
            <a:ln w="12700">
              <a:solidFill>
                <a:schemeClr val="bg2"/>
              </a:solidFill>
              <a:miter lim="800000"/>
              <a:headEnd/>
              <a:tailEnd/>
            </a:ln>
          </p:spPr>
          <p:txBody>
            <a:bodyPr wrap="none" anchor="ctr"/>
            <a:lstStyle/>
            <a:p>
              <a:endParaRPr lang="fr-FR" dirty="0">
                <a:latin typeface="Gill Sans MT"/>
              </a:endParaRPr>
            </a:p>
          </p:txBody>
        </p:sp>
        <p:sp>
          <p:nvSpPr>
            <p:cNvPr id="12337" name="Rectangle 5"/>
            <p:cNvSpPr>
              <a:spLocks noChangeArrowheads="1"/>
            </p:cNvSpPr>
            <p:nvPr/>
          </p:nvSpPr>
          <p:spPr bwMode="auto">
            <a:xfrm>
              <a:off x="2864" y="960"/>
              <a:ext cx="2296" cy="1289"/>
            </a:xfrm>
            <a:prstGeom prst="rect">
              <a:avLst/>
            </a:prstGeom>
            <a:solidFill>
              <a:schemeClr val="bg2"/>
            </a:solidFill>
            <a:ln w="12700">
              <a:solidFill>
                <a:schemeClr val="bg2"/>
              </a:solidFill>
              <a:miter lim="800000"/>
              <a:headEnd/>
              <a:tailEnd/>
            </a:ln>
          </p:spPr>
          <p:txBody>
            <a:bodyPr wrap="none" anchor="ctr"/>
            <a:lstStyle/>
            <a:p>
              <a:endParaRPr lang="fr-FR" dirty="0">
                <a:latin typeface="Gill Sans MT"/>
              </a:endParaRPr>
            </a:p>
          </p:txBody>
        </p:sp>
        <p:sp>
          <p:nvSpPr>
            <p:cNvPr id="12338" name="Rectangle 6"/>
            <p:cNvSpPr>
              <a:spLocks noChangeArrowheads="1"/>
            </p:cNvSpPr>
            <p:nvPr/>
          </p:nvSpPr>
          <p:spPr bwMode="auto">
            <a:xfrm>
              <a:off x="560" y="2288"/>
              <a:ext cx="2253" cy="1264"/>
            </a:xfrm>
            <a:prstGeom prst="rect">
              <a:avLst/>
            </a:prstGeom>
            <a:solidFill>
              <a:schemeClr val="bg2"/>
            </a:solidFill>
            <a:ln w="12700">
              <a:solidFill>
                <a:schemeClr val="bg2"/>
              </a:solidFill>
              <a:miter lim="800000"/>
              <a:headEnd/>
              <a:tailEnd/>
            </a:ln>
          </p:spPr>
          <p:txBody>
            <a:bodyPr wrap="none" anchor="ctr"/>
            <a:lstStyle/>
            <a:p>
              <a:endParaRPr lang="fr-FR" dirty="0">
                <a:latin typeface="Gill Sans MT"/>
              </a:endParaRPr>
            </a:p>
          </p:txBody>
        </p:sp>
        <p:sp>
          <p:nvSpPr>
            <p:cNvPr id="12339" name="Rectangle 7"/>
            <p:cNvSpPr>
              <a:spLocks noChangeArrowheads="1"/>
            </p:cNvSpPr>
            <p:nvPr/>
          </p:nvSpPr>
          <p:spPr bwMode="auto">
            <a:xfrm>
              <a:off x="2872" y="2288"/>
              <a:ext cx="2296" cy="1264"/>
            </a:xfrm>
            <a:prstGeom prst="rect">
              <a:avLst/>
            </a:prstGeom>
            <a:solidFill>
              <a:schemeClr val="bg2"/>
            </a:solidFill>
            <a:ln w="12700">
              <a:solidFill>
                <a:schemeClr val="bg2"/>
              </a:solidFill>
              <a:miter lim="800000"/>
              <a:headEnd/>
              <a:tailEnd/>
            </a:ln>
          </p:spPr>
          <p:txBody>
            <a:bodyPr wrap="none" anchor="ctr"/>
            <a:lstStyle/>
            <a:p>
              <a:endParaRPr lang="fr-FR" dirty="0">
                <a:latin typeface="Gill Sans MT"/>
              </a:endParaRPr>
            </a:p>
          </p:txBody>
        </p:sp>
        <p:sp>
          <p:nvSpPr>
            <p:cNvPr id="12340" name="Rectangle 8"/>
            <p:cNvSpPr>
              <a:spLocks noChangeArrowheads="1"/>
            </p:cNvSpPr>
            <p:nvPr/>
          </p:nvSpPr>
          <p:spPr bwMode="auto">
            <a:xfrm>
              <a:off x="1549" y="3626"/>
              <a:ext cx="1378" cy="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748" tIns="47874" rIns="95748" bIns="47874">
              <a:spAutoFit/>
            </a:bodyPr>
            <a:lstStyle/>
            <a:p>
              <a:pPr defTabSz="955675" eaLnBrk="0" hangingPunct="0"/>
              <a:r>
                <a:rPr lang="en-US" sz="2000" b="0" dirty="0">
                  <a:solidFill>
                    <a:srgbClr val="FFFF66"/>
                  </a:solidFill>
                  <a:latin typeface="Gill Sans MT"/>
                </a:rPr>
                <a:t>Organization</a:t>
              </a:r>
            </a:p>
            <a:p>
              <a:pPr defTabSz="955675" eaLnBrk="0" hangingPunct="0"/>
              <a:r>
                <a:rPr lang="en-US" sz="2000" b="0" dirty="0">
                  <a:solidFill>
                    <a:schemeClr val="bg1"/>
                  </a:solidFill>
                  <a:latin typeface="Gill Sans MT"/>
                </a:rPr>
                <a:t>Package, subsystem</a:t>
              </a:r>
              <a:endParaRPr lang="en-US" sz="1700" b="0" dirty="0">
                <a:solidFill>
                  <a:schemeClr val="bg1"/>
                </a:solidFill>
                <a:latin typeface="Gill Sans MT"/>
              </a:endParaRPr>
            </a:p>
          </p:txBody>
        </p:sp>
        <p:sp>
          <p:nvSpPr>
            <p:cNvPr id="12341" name="Rectangle 9"/>
            <p:cNvSpPr>
              <a:spLocks noChangeArrowheads="1"/>
            </p:cNvSpPr>
            <p:nvPr/>
          </p:nvSpPr>
          <p:spPr bwMode="auto">
            <a:xfrm>
              <a:off x="3055" y="3626"/>
              <a:ext cx="1033" cy="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748" tIns="47874" rIns="95748" bIns="47874">
              <a:spAutoFit/>
            </a:bodyPr>
            <a:lstStyle/>
            <a:p>
              <a:pPr defTabSz="955675" eaLnBrk="0" hangingPunct="0"/>
              <a:r>
                <a:rPr lang="en-US" sz="2000" b="0" dirty="0">
                  <a:solidFill>
                    <a:srgbClr val="FFFF66"/>
                  </a:solidFill>
                  <a:latin typeface="Gill Sans MT"/>
                </a:rPr>
                <a:t>Dynamics</a:t>
              </a:r>
            </a:p>
            <a:p>
              <a:pPr defTabSz="955675" eaLnBrk="0" hangingPunct="0"/>
              <a:r>
                <a:rPr lang="en-US" sz="2000" b="0" dirty="0">
                  <a:solidFill>
                    <a:schemeClr val="bg1"/>
                  </a:solidFill>
                  <a:latin typeface="Gill Sans MT"/>
                </a:rPr>
                <a:t>Interaction</a:t>
              </a:r>
            </a:p>
            <a:p>
              <a:pPr defTabSz="955675" eaLnBrk="0" hangingPunct="0"/>
              <a:r>
                <a:rPr lang="en-US" sz="2000" b="0" dirty="0">
                  <a:solidFill>
                    <a:schemeClr val="bg1"/>
                  </a:solidFill>
                  <a:latin typeface="Gill Sans MT"/>
                </a:rPr>
                <a:t>State machine</a:t>
              </a:r>
              <a:endParaRPr lang="en-US" sz="1700" b="0" dirty="0">
                <a:solidFill>
                  <a:schemeClr val="bg1"/>
                </a:solidFill>
                <a:latin typeface="Gill Sans MT"/>
              </a:endParaRPr>
            </a:p>
          </p:txBody>
        </p:sp>
      </p:grpSp>
      <p:sp>
        <p:nvSpPr>
          <p:cNvPr id="12296" name="Rectangle 10"/>
          <p:cNvSpPr>
            <a:spLocks noChangeArrowheads="1"/>
          </p:cNvSpPr>
          <p:nvPr/>
        </p:nvSpPr>
        <p:spPr bwMode="auto">
          <a:xfrm>
            <a:off x="838200" y="1473200"/>
            <a:ext cx="3576638" cy="2046288"/>
          </a:xfrm>
          <a:prstGeom prst="rect">
            <a:avLst/>
          </a:prstGeom>
          <a:solidFill>
            <a:schemeClr val="bg1"/>
          </a:solidFill>
          <a:ln w="12700">
            <a:solidFill>
              <a:srgbClr val="5F5F5F"/>
            </a:solidFill>
            <a:miter lim="800000"/>
            <a:headEnd/>
            <a:tailEnd/>
          </a:ln>
        </p:spPr>
        <p:txBody>
          <a:bodyPr wrap="none" anchor="ctr"/>
          <a:lstStyle/>
          <a:p>
            <a:endParaRPr lang="fr-FR" dirty="0">
              <a:latin typeface="Gill Sans MT"/>
            </a:endParaRPr>
          </a:p>
        </p:txBody>
      </p:sp>
      <p:sp>
        <p:nvSpPr>
          <p:cNvPr id="12297" name="Rectangle 11"/>
          <p:cNvSpPr>
            <a:spLocks noChangeArrowheads="1"/>
          </p:cNvSpPr>
          <p:nvPr/>
        </p:nvSpPr>
        <p:spPr bwMode="auto">
          <a:xfrm>
            <a:off x="2286000" y="2082800"/>
            <a:ext cx="1611313"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altLang="ko-KR" sz="2000" b="0" dirty="0">
                <a:solidFill>
                  <a:schemeClr val="bg2"/>
                </a:solidFill>
                <a:latin typeface="Gill Sans MT"/>
                <a:ea typeface="Gulim" charset="0"/>
                <a:cs typeface="Gulim" charset="0"/>
              </a:rPr>
              <a:t>Design View</a:t>
            </a:r>
            <a:endParaRPr lang="en-US" altLang="ko-KR" sz="2000" b="0" dirty="0">
              <a:latin typeface="Gill Sans MT"/>
              <a:ea typeface="Gulim" charset="0"/>
              <a:cs typeface="Gulim" charset="0"/>
            </a:endParaRPr>
          </a:p>
        </p:txBody>
      </p:sp>
      <p:sp>
        <p:nvSpPr>
          <p:cNvPr id="12298" name="Rectangle 12"/>
          <p:cNvSpPr>
            <a:spLocks noChangeArrowheads="1"/>
          </p:cNvSpPr>
          <p:nvPr/>
        </p:nvSpPr>
        <p:spPr bwMode="auto">
          <a:xfrm>
            <a:off x="4495800" y="1473200"/>
            <a:ext cx="3644900" cy="2046288"/>
          </a:xfrm>
          <a:prstGeom prst="rect">
            <a:avLst/>
          </a:prstGeom>
          <a:solidFill>
            <a:schemeClr val="bg1"/>
          </a:solidFill>
          <a:ln w="12700">
            <a:solidFill>
              <a:srgbClr val="5F5F5F"/>
            </a:solidFill>
            <a:miter lim="800000"/>
            <a:headEnd/>
            <a:tailEnd/>
          </a:ln>
        </p:spPr>
        <p:txBody>
          <a:bodyPr wrap="none" anchor="ctr"/>
          <a:lstStyle/>
          <a:p>
            <a:endParaRPr lang="fr-FR" dirty="0">
              <a:latin typeface="Gill Sans MT"/>
            </a:endParaRPr>
          </a:p>
        </p:txBody>
      </p:sp>
      <p:sp>
        <p:nvSpPr>
          <p:cNvPr id="12299" name="Rectangle 13"/>
          <p:cNvSpPr>
            <a:spLocks noChangeArrowheads="1"/>
          </p:cNvSpPr>
          <p:nvPr/>
        </p:nvSpPr>
        <p:spPr bwMode="auto">
          <a:xfrm>
            <a:off x="4800600" y="2082800"/>
            <a:ext cx="2525713"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altLang="ko-KR" sz="2000" b="0" dirty="0">
                <a:solidFill>
                  <a:schemeClr val="bg2"/>
                </a:solidFill>
                <a:latin typeface="Gill Sans MT"/>
                <a:ea typeface="Gulim" charset="0"/>
                <a:cs typeface="Gulim" charset="0"/>
              </a:rPr>
              <a:t>Implementation View</a:t>
            </a:r>
            <a:endParaRPr lang="en-US" altLang="ko-KR" sz="2000" b="0" dirty="0">
              <a:latin typeface="Gill Sans MT"/>
              <a:ea typeface="Gulim" charset="0"/>
              <a:cs typeface="Gulim" charset="0"/>
            </a:endParaRPr>
          </a:p>
        </p:txBody>
      </p:sp>
      <p:sp>
        <p:nvSpPr>
          <p:cNvPr id="12300" name="Rectangle 14"/>
          <p:cNvSpPr>
            <a:spLocks noChangeArrowheads="1"/>
          </p:cNvSpPr>
          <p:nvPr/>
        </p:nvSpPr>
        <p:spPr bwMode="auto">
          <a:xfrm>
            <a:off x="838200" y="3581400"/>
            <a:ext cx="3576638" cy="2006600"/>
          </a:xfrm>
          <a:prstGeom prst="rect">
            <a:avLst/>
          </a:prstGeom>
          <a:solidFill>
            <a:schemeClr val="bg1"/>
          </a:solidFill>
          <a:ln w="12700">
            <a:solidFill>
              <a:srgbClr val="5F5F5F"/>
            </a:solidFill>
            <a:miter lim="800000"/>
            <a:headEnd/>
            <a:tailEnd/>
          </a:ln>
        </p:spPr>
        <p:txBody>
          <a:bodyPr wrap="none" anchor="ctr"/>
          <a:lstStyle/>
          <a:p>
            <a:endParaRPr lang="fr-FR" dirty="0">
              <a:latin typeface="Gill Sans MT"/>
            </a:endParaRPr>
          </a:p>
        </p:txBody>
      </p:sp>
      <p:sp>
        <p:nvSpPr>
          <p:cNvPr id="12301" name="Rectangle 15"/>
          <p:cNvSpPr>
            <a:spLocks noChangeArrowheads="1"/>
          </p:cNvSpPr>
          <p:nvPr/>
        </p:nvSpPr>
        <p:spPr bwMode="auto">
          <a:xfrm>
            <a:off x="2286000" y="4216400"/>
            <a:ext cx="1706563"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altLang="ko-KR" sz="2000" b="0" dirty="0">
                <a:solidFill>
                  <a:schemeClr val="bg2"/>
                </a:solidFill>
                <a:latin typeface="Gill Sans MT"/>
                <a:ea typeface="Gulim" charset="0"/>
                <a:cs typeface="Gulim" charset="0"/>
              </a:rPr>
              <a:t>Process View</a:t>
            </a:r>
            <a:endParaRPr lang="en-US" altLang="ko-KR" sz="2000" b="0" dirty="0">
              <a:solidFill>
                <a:schemeClr val="hlink"/>
              </a:solidFill>
              <a:latin typeface="Gill Sans MT"/>
              <a:ea typeface="Gulim" charset="0"/>
              <a:cs typeface="Gulim" charset="0"/>
            </a:endParaRPr>
          </a:p>
        </p:txBody>
      </p:sp>
      <p:grpSp>
        <p:nvGrpSpPr>
          <p:cNvPr id="3" name="Group 16"/>
          <p:cNvGrpSpPr>
            <a:grpSpLocks/>
          </p:cNvGrpSpPr>
          <p:nvPr/>
        </p:nvGrpSpPr>
        <p:grpSpPr bwMode="auto">
          <a:xfrm>
            <a:off x="6861175" y="1549400"/>
            <a:ext cx="1289050" cy="2001838"/>
            <a:chOff x="4322" y="976"/>
            <a:chExt cx="812" cy="1261"/>
          </a:xfrm>
        </p:grpSpPr>
        <p:graphicFrame>
          <p:nvGraphicFramePr>
            <p:cNvPr id="12293" name="Object 17"/>
            <p:cNvGraphicFramePr>
              <a:graphicFrameLocks/>
            </p:cNvGraphicFramePr>
            <p:nvPr/>
          </p:nvGraphicFramePr>
          <p:xfrm>
            <a:off x="4416" y="976"/>
            <a:ext cx="656" cy="516"/>
          </p:xfrm>
          <a:graphic>
            <a:graphicData uri="http://schemas.openxmlformats.org/presentationml/2006/ole">
              <mc:AlternateContent xmlns:mc="http://schemas.openxmlformats.org/markup-compatibility/2006">
                <mc:Choice xmlns:v="urn:schemas-microsoft-com:vml" Requires="v">
                  <p:oleObj spid="_x0000_s12608" name="CorelDRAW 6.0" r:id="rId3" imgW="457200" imgH="457200" progId="">
                    <p:embed/>
                  </p:oleObj>
                </mc:Choice>
                <mc:Fallback>
                  <p:oleObj name="CorelDRAW 6.0" r:id="rId3" imgW="457200" imgH="457200" progId="">
                    <p:embed/>
                    <p:pic>
                      <p:nvPicPr>
                        <p:cNvPr id="0" name="Picture 9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6" y="976"/>
                          <a:ext cx="656"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12335" name="Rectangle 18"/>
            <p:cNvSpPr>
              <a:spLocks noChangeArrowheads="1"/>
            </p:cNvSpPr>
            <p:nvPr/>
          </p:nvSpPr>
          <p:spPr bwMode="auto">
            <a:xfrm>
              <a:off x="4322" y="2017"/>
              <a:ext cx="812"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600" tIns="50800" rIns="101600" bIns="50800">
              <a:spAutoFit/>
            </a:bodyPr>
            <a:lstStyle/>
            <a:p>
              <a:pPr algn="r" defTabSz="1014413" eaLnBrk="0" hangingPunct="0"/>
              <a:r>
                <a:rPr lang="en-US" altLang="ko-KR" sz="1600" b="0" dirty="0">
                  <a:solidFill>
                    <a:srgbClr val="FF3300"/>
                  </a:solidFill>
                  <a:latin typeface="Gill Sans MT"/>
                  <a:ea typeface="Gulim" charset="0"/>
                  <a:cs typeface="Gulim" charset="0"/>
                </a:rPr>
                <a:t>Components</a:t>
              </a:r>
              <a:r>
                <a:rPr lang="en-US" altLang="ko-KR" sz="1600" b="0" dirty="0">
                  <a:solidFill>
                    <a:schemeClr val="bg2"/>
                  </a:solidFill>
                  <a:latin typeface="Gill Sans MT"/>
                  <a:ea typeface="Gulim" charset="0"/>
                  <a:cs typeface="Gulim" charset="0"/>
                </a:rPr>
                <a:t> </a:t>
              </a:r>
            </a:p>
          </p:txBody>
        </p:sp>
      </p:grpSp>
      <p:grpSp>
        <p:nvGrpSpPr>
          <p:cNvPr id="4" name="Group 19"/>
          <p:cNvGrpSpPr>
            <a:grpSpLocks/>
          </p:cNvGrpSpPr>
          <p:nvPr/>
        </p:nvGrpSpPr>
        <p:grpSpPr bwMode="auto">
          <a:xfrm>
            <a:off x="852488" y="1625600"/>
            <a:ext cx="1731962" cy="1952626"/>
            <a:chOff x="537" y="1024"/>
            <a:chExt cx="1091" cy="1230"/>
          </a:xfrm>
        </p:grpSpPr>
        <p:graphicFrame>
          <p:nvGraphicFramePr>
            <p:cNvPr id="12292" name="Object 20"/>
            <p:cNvGraphicFramePr>
              <a:graphicFrameLocks/>
            </p:cNvGraphicFramePr>
            <p:nvPr/>
          </p:nvGraphicFramePr>
          <p:xfrm>
            <a:off x="576" y="1024"/>
            <a:ext cx="608" cy="495"/>
          </p:xfrm>
          <a:graphic>
            <a:graphicData uri="http://schemas.openxmlformats.org/presentationml/2006/ole">
              <mc:AlternateContent xmlns:mc="http://schemas.openxmlformats.org/markup-compatibility/2006">
                <mc:Choice xmlns:v="urn:schemas-microsoft-com:vml" Requires="v">
                  <p:oleObj spid="_x0000_s12609" name="CorelDRAW 6.0" r:id="rId5" imgW="457200" imgH="457200" progId="">
                    <p:embed/>
                  </p:oleObj>
                </mc:Choice>
                <mc:Fallback>
                  <p:oleObj name="CorelDRAW 6.0" r:id="rId5" imgW="457200" imgH="457200" progId="">
                    <p:embed/>
                    <p:pic>
                      <p:nvPicPr>
                        <p:cNvPr id="0" name="Picture 9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 y="1024"/>
                          <a:ext cx="608" cy="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12334" name="Rectangle 21"/>
            <p:cNvSpPr>
              <a:spLocks noChangeArrowheads="1"/>
            </p:cNvSpPr>
            <p:nvPr/>
          </p:nvSpPr>
          <p:spPr bwMode="auto">
            <a:xfrm>
              <a:off x="537" y="1879"/>
              <a:ext cx="1091"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600" tIns="50800" rIns="101600" bIns="50800">
              <a:spAutoFit/>
            </a:bodyPr>
            <a:lstStyle/>
            <a:p>
              <a:pPr defTabSz="1014413" eaLnBrk="0" hangingPunct="0"/>
              <a:r>
                <a:rPr lang="en-US" altLang="ko-KR" sz="1600" b="0" dirty="0">
                  <a:solidFill>
                    <a:srgbClr val="FF3300"/>
                  </a:solidFill>
                  <a:latin typeface="Gill Sans MT"/>
                  <a:ea typeface="Gulim" charset="0"/>
                  <a:cs typeface="Gulim" charset="0"/>
                </a:rPr>
                <a:t>Classes, interfaces,</a:t>
              </a:r>
            </a:p>
            <a:p>
              <a:pPr defTabSz="1014413" eaLnBrk="0" hangingPunct="0"/>
              <a:r>
                <a:rPr lang="en-US" altLang="ko-KR" sz="1600" b="0" dirty="0">
                  <a:solidFill>
                    <a:srgbClr val="FF3300"/>
                  </a:solidFill>
                  <a:latin typeface="Gill Sans MT"/>
                  <a:ea typeface="Gulim" charset="0"/>
                  <a:cs typeface="Gulim" charset="0"/>
                </a:rPr>
                <a:t>collaborations</a:t>
              </a:r>
              <a:endParaRPr lang="en-US" altLang="ko-KR" sz="1400" b="0" dirty="0">
                <a:solidFill>
                  <a:srgbClr val="FF3300"/>
                </a:solidFill>
                <a:latin typeface="Gill Sans MT"/>
                <a:ea typeface="Gulim" charset="0"/>
                <a:cs typeface="Gulim" charset="0"/>
              </a:endParaRPr>
            </a:p>
          </p:txBody>
        </p:sp>
      </p:grpSp>
      <p:grpSp>
        <p:nvGrpSpPr>
          <p:cNvPr id="5" name="Group 22"/>
          <p:cNvGrpSpPr>
            <a:grpSpLocks/>
          </p:cNvGrpSpPr>
          <p:nvPr/>
        </p:nvGrpSpPr>
        <p:grpSpPr bwMode="auto">
          <a:xfrm>
            <a:off x="850900" y="3683000"/>
            <a:ext cx="1343025" cy="1922463"/>
            <a:chOff x="536" y="2320"/>
            <a:chExt cx="846" cy="1211"/>
          </a:xfrm>
        </p:grpSpPr>
        <p:sp>
          <p:nvSpPr>
            <p:cNvPr id="12333" name="Rectangle 23"/>
            <p:cNvSpPr>
              <a:spLocks noChangeArrowheads="1"/>
            </p:cNvSpPr>
            <p:nvPr/>
          </p:nvSpPr>
          <p:spPr bwMode="auto">
            <a:xfrm>
              <a:off x="536" y="3311"/>
              <a:ext cx="84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600" tIns="50800" rIns="101600" bIns="50800">
              <a:spAutoFit/>
            </a:bodyPr>
            <a:lstStyle/>
            <a:p>
              <a:pPr defTabSz="1014413" eaLnBrk="0" hangingPunct="0"/>
              <a:r>
                <a:rPr lang="en-US" altLang="ko-KR" sz="1600" b="0" dirty="0">
                  <a:solidFill>
                    <a:srgbClr val="FF3300"/>
                  </a:solidFill>
                  <a:latin typeface="Gill Sans MT"/>
                  <a:ea typeface="Gulim" charset="0"/>
                  <a:cs typeface="Gulim" charset="0"/>
                </a:rPr>
                <a:t>Active classes</a:t>
              </a:r>
              <a:endParaRPr lang="en-US" altLang="ko-KR" sz="1400" b="0" dirty="0">
                <a:solidFill>
                  <a:srgbClr val="FF3300"/>
                </a:solidFill>
                <a:latin typeface="Gill Sans MT"/>
                <a:ea typeface="Gulim" charset="0"/>
                <a:cs typeface="Gulim" charset="0"/>
              </a:endParaRPr>
            </a:p>
          </p:txBody>
        </p:sp>
        <p:graphicFrame>
          <p:nvGraphicFramePr>
            <p:cNvPr id="12291" name="Object 24"/>
            <p:cNvGraphicFramePr>
              <a:graphicFrameLocks/>
            </p:cNvGraphicFramePr>
            <p:nvPr/>
          </p:nvGraphicFramePr>
          <p:xfrm>
            <a:off x="576" y="2320"/>
            <a:ext cx="656" cy="516"/>
          </p:xfrm>
          <a:graphic>
            <a:graphicData uri="http://schemas.openxmlformats.org/presentationml/2006/ole">
              <mc:AlternateContent xmlns:mc="http://schemas.openxmlformats.org/markup-compatibility/2006">
                <mc:Choice xmlns:v="urn:schemas-microsoft-com:vml" Requires="v">
                  <p:oleObj spid="_x0000_s12610" name="CorelDRAW 6.0" r:id="rId7" imgW="457200" imgH="457200" progId="">
                    <p:embed/>
                  </p:oleObj>
                </mc:Choice>
                <mc:Fallback>
                  <p:oleObj name="CorelDRAW 6.0" r:id="rId7" imgW="457200" imgH="457200" progId="">
                    <p:embed/>
                    <p:pic>
                      <p:nvPicPr>
                        <p:cNvPr id="0" name="Picture 9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 y="2320"/>
                          <a:ext cx="656"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grpSp>
      <p:sp>
        <p:nvSpPr>
          <p:cNvPr id="12305" name="Rectangle 25"/>
          <p:cNvSpPr>
            <a:spLocks noChangeArrowheads="1"/>
          </p:cNvSpPr>
          <p:nvPr/>
        </p:nvSpPr>
        <p:spPr bwMode="auto">
          <a:xfrm>
            <a:off x="4508500" y="3581400"/>
            <a:ext cx="3644900" cy="2006600"/>
          </a:xfrm>
          <a:prstGeom prst="rect">
            <a:avLst/>
          </a:prstGeom>
          <a:solidFill>
            <a:schemeClr val="bg1"/>
          </a:solidFill>
          <a:ln w="12700">
            <a:solidFill>
              <a:srgbClr val="5F5F5F"/>
            </a:solidFill>
            <a:miter lim="800000"/>
            <a:headEnd/>
            <a:tailEnd/>
          </a:ln>
        </p:spPr>
        <p:txBody>
          <a:bodyPr wrap="none" anchor="ctr"/>
          <a:lstStyle/>
          <a:p>
            <a:endParaRPr lang="fr-FR" dirty="0">
              <a:latin typeface="Gill Sans MT"/>
            </a:endParaRPr>
          </a:p>
        </p:txBody>
      </p:sp>
      <p:sp>
        <p:nvSpPr>
          <p:cNvPr id="12306" name="Rectangle 26"/>
          <p:cNvSpPr>
            <a:spLocks noChangeArrowheads="1"/>
          </p:cNvSpPr>
          <p:nvPr/>
        </p:nvSpPr>
        <p:spPr bwMode="auto">
          <a:xfrm>
            <a:off x="4800600" y="4216400"/>
            <a:ext cx="2319338"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altLang="ko-KR" sz="2000" b="0" dirty="0">
                <a:solidFill>
                  <a:schemeClr val="bg2"/>
                </a:solidFill>
                <a:latin typeface="Gill Sans MT"/>
                <a:ea typeface="Gulim" charset="0"/>
                <a:cs typeface="Gulim" charset="0"/>
              </a:rPr>
              <a:t>Deployment View</a:t>
            </a:r>
            <a:endParaRPr lang="en-US" altLang="ko-KR" sz="2000" b="0" dirty="0">
              <a:latin typeface="Gill Sans MT"/>
              <a:ea typeface="Gulim" charset="0"/>
              <a:cs typeface="Gulim" charset="0"/>
            </a:endParaRPr>
          </a:p>
        </p:txBody>
      </p:sp>
      <p:grpSp>
        <p:nvGrpSpPr>
          <p:cNvPr id="6" name="Group 27"/>
          <p:cNvGrpSpPr>
            <a:grpSpLocks/>
          </p:cNvGrpSpPr>
          <p:nvPr/>
        </p:nvGrpSpPr>
        <p:grpSpPr bwMode="auto">
          <a:xfrm>
            <a:off x="7197725" y="3760788"/>
            <a:ext cx="944563" cy="1857375"/>
            <a:chOff x="4534" y="2369"/>
            <a:chExt cx="595" cy="1170"/>
          </a:xfrm>
        </p:grpSpPr>
        <p:sp>
          <p:nvSpPr>
            <p:cNvPr id="12313" name="Rectangle 28"/>
            <p:cNvSpPr>
              <a:spLocks noChangeArrowheads="1"/>
            </p:cNvSpPr>
            <p:nvPr/>
          </p:nvSpPr>
          <p:spPr bwMode="auto">
            <a:xfrm>
              <a:off x="4650" y="3319"/>
              <a:ext cx="47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600" tIns="50800" rIns="101600" bIns="50800">
              <a:spAutoFit/>
            </a:bodyPr>
            <a:lstStyle/>
            <a:p>
              <a:pPr algn="r" defTabSz="1014413" eaLnBrk="0" hangingPunct="0"/>
              <a:r>
                <a:rPr lang="en-US" altLang="ko-KR" sz="1600" b="0" dirty="0">
                  <a:solidFill>
                    <a:srgbClr val="FF3300"/>
                  </a:solidFill>
                  <a:latin typeface="Gill Sans MT"/>
                  <a:ea typeface="Gulim" charset="0"/>
                  <a:cs typeface="Gulim" charset="0"/>
                </a:rPr>
                <a:t>Nodes</a:t>
              </a:r>
            </a:p>
          </p:txBody>
        </p:sp>
        <p:grpSp>
          <p:nvGrpSpPr>
            <p:cNvPr id="12314" name="Group 29"/>
            <p:cNvGrpSpPr>
              <a:grpSpLocks/>
            </p:cNvGrpSpPr>
            <p:nvPr/>
          </p:nvGrpSpPr>
          <p:grpSpPr bwMode="auto">
            <a:xfrm>
              <a:off x="4534" y="2369"/>
              <a:ext cx="437" cy="485"/>
              <a:chOff x="4534" y="2369"/>
              <a:chExt cx="437" cy="485"/>
            </a:xfrm>
          </p:grpSpPr>
          <p:sp>
            <p:nvSpPr>
              <p:cNvPr id="12315" name="Rectangle 30"/>
              <p:cNvSpPr>
                <a:spLocks noChangeArrowheads="1"/>
              </p:cNvSpPr>
              <p:nvPr/>
            </p:nvSpPr>
            <p:spPr bwMode="auto">
              <a:xfrm>
                <a:off x="4534" y="2390"/>
                <a:ext cx="102" cy="107"/>
              </a:xfrm>
              <a:prstGeom prst="rect">
                <a:avLst/>
              </a:prstGeom>
              <a:solidFill>
                <a:srgbClr val="48A089"/>
              </a:solidFill>
              <a:ln w="0">
                <a:solidFill>
                  <a:srgbClr val="000000"/>
                </a:solidFill>
                <a:miter lim="800000"/>
                <a:headEnd/>
                <a:tailEnd/>
              </a:ln>
            </p:spPr>
            <p:txBody>
              <a:bodyPr/>
              <a:lstStyle/>
              <a:p>
                <a:endParaRPr lang="fr-FR" dirty="0">
                  <a:latin typeface="Gill Sans MT"/>
                </a:endParaRPr>
              </a:p>
            </p:txBody>
          </p:sp>
          <p:sp>
            <p:nvSpPr>
              <p:cNvPr id="12316" name="Freeform 31"/>
              <p:cNvSpPr>
                <a:spLocks/>
              </p:cNvSpPr>
              <p:nvPr/>
            </p:nvSpPr>
            <p:spPr bwMode="auto">
              <a:xfrm>
                <a:off x="4534" y="2369"/>
                <a:ext cx="142" cy="21"/>
              </a:xfrm>
              <a:custGeom>
                <a:avLst/>
                <a:gdLst>
                  <a:gd name="T0" fmla="*/ 0 w 691"/>
                  <a:gd name="T1" fmla="*/ 21 h 96"/>
                  <a:gd name="T2" fmla="*/ 57 w 691"/>
                  <a:gd name="T3" fmla="*/ 0 h 96"/>
                  <a:gd name="T4" fmla="*/ 142 w 691"/>
                  <a:gd name="T5" fmla="*/ 0 h 96"/>
                  <a:gd name="T6" fmla="*/ 102 w 691"/>
                  <a:gd name="T7" fmla="*/ 21 h 96"/>
                  <a:gd name="T8" fmla="*/ 0 w 691"/>
                  <a:gd name="T9" fmla="*/ 21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solidFill>
                <a:srgbClr val="48A089"/>
              </a:solidFill>
              <a:ln w="0">
                <a:solidFill>
                  <a:srgbClr val="000000"/>
                </a:solidFill>
                <a:prstDash val="solid"/>
                <a:round/>
                <a:headEnd/>
                <a:tailEnd/>
              </a:ln>
            </p:spPr>
            <p:txBody>
              <a:bodyPr/>
              <a:lstStyle/>
              <a:p>
                <a:endParaRPr lang="fr-BE" dirty="0">
                  <a:latin typeface="Gill Sans MT"/>
                </a:endParaRPr>
              </a:p>
            </p:txBody>
          </p:sp>
          <p:sp>
            <p:nvSpPr>
              <p:cNvPr id="12317" name="Freeform 32"/>
              <p:cNvSpPr>
                <a:spLocks/>
              </p:cNvSpPr>
              <p:nvPr/>
            </p:nvSpPr>
            <p:spPr bwMode="auto">
              <a:xfrm>
                <a:off x="4636" y="2369"/>
                <a:ext cx="40" cy="128"/>
              </a:xfrm>
              <a:custGeom>
                <a:avLst/>
                <a:gdLst>
                  <a:gd name="T0" fmla="*/ 0 w 196"/>
                  <a:gd name="T1" fmla="*/ 21 h 577"/>
                  <a:gd name="T2" fmla="*/ 40 w 196"/>
                  <a:gd name="T3" fmla="*/ 0 h 577"/>
                  <a:gd name="T4" fmla="*/ 40 w 196"/>
                  <a:gd name="T5" fmla="*/ 96 h 577"/>
                  <a:gd name="T6" fmla="*/ 0 w 196"/>
                  <a:gd name="T7" fmla="*/ 128 h 577"/>
                  <a:gd name="T8" fmla="*/ 0 w 196"/>
                  <a:gd name="T9" fmla="*/ 21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2"/>
                    </a:lnTo>
                    <a:lnTo>
                      <a:pt x="0" y="577"/>
                    </a:lnTo>
                    <a:lnTo>
                      <a:pt x="0" y="96"/>
                    </a:lnTo>
                    <a:close/>
                  </a:path>
                </a:pathLst>
              </a:custGeom>
              <a:solidFill>
                <a:srgbClr val="48A089"/>
              </a:solidFill>
              <a:ln w="0">
                <a:solidFill>
                  <a:srgbClr val="000000"/>
                </a:solidFill>
                <a:prstDash val="solid"/>
                <a:round/>
                <a:headEnd/>
                <a:tailEnd/>
              </a:ln>
            </p:spPr>
            <p:txBody>
              <a:bodyPr/>
              <a:lstStyle/>
              <a:p>
                <a:endParaRPr lang="fr-BE" dirty="0">
                  <a:latin typeface="Gill Sans MT"/>
                </a:endParaRPr>
              </a:p>
            </p:txBody>
          </p:sp>
          <p:sp>
            <p:nvSpPr>
              <p:cNvPr id="12318" name="Rectangle 33"/>
              <p:cNvSpPr>
                <a:spLocks noChangeArrowheads="1"/>
              </p:cNvSpPr>
              <p:nvPr/>
            </p:nvSpPr>
            <p:spPr bwMode="auto">
              <a:xfrm>
                <a:off x="4829" y="2417"/>
                <a:ext cx="102" cy="106"/>
              </a:xfrm>
              <a:prstGeom prst="rect">
                <a:avLst/>
              </a:prstGeom>
              <a:solidFill>
                <a:srgbClr val="48A089"/>
              </a:solidFill>
              <a:ln w="0">
                <a:solidFill>
                  <a:srgbClr val="000000"/>
                </a:solidFill>
                <a:miter lim="800000"/>
                <a:headEnd/>
                <a:tailEnd/>
              </a:ln>
            </p:spPr>
            <p:txBody>
              <a:bodyPr/>
              <a:lstStyle/>
              <a:p>
                <a:endParaRPr lang="fr-FR" dirty="0">
                  <a:latin typeface="Gill Sans MT"/>
                </a:endParaRPr>
              </a:p>
            </p:txBody>
          </p:sp>
          <p:sp>
            <p:nvSpPr>
              <p:cNvPr id="12319" name="Freeform 34"/>
              <p:cNvSpPr>
                <a:spLocks/>
              </p:cNvSpPr>
              <p:nvPr/>
            </p:nvSpPr>
            <p:spPr bwMode="auto">
              <a:xfrm>
                <a:off x="4829" y="2395"/>
                <a:ext cx="142" cy="22"/>
              </a:xfrm>
              <a:custGeom>
                <a:avLst/>
                <a:gdLst>
                  <a:gd name="T0" fmla="*/ 0 w 691"/>
                  <a:gd name="T1" fmla="*/ 22 h 96"/>
                  <a:gd name="T2" fmla="*/ 57 w 691"/>
                  <a:gd name="T3" fmla="*/ 0 h 96"/>
                  <a:gd name="T4" fmla="*/ 142 w 691"/>
                  <a:gd name="T5" fmla="*/ 0 h 96"/>
                  <a:gd name="T6" fmla="*/ 102 w 691"/>
                  <a:gd name="T7" fmla="*/ 22 h 96"/>
                  <a:gd name="T8" fmla="*/ 0 w 691"/>
                  <a:gd name="T9" fmla="*/ 22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solidFill>
                <a:srgbClr val="48A089"/>
              </a:solidFill>
              <a:ln w="0">
                <a:solidFill>
                  <a:srgbClr val="000000"/>
                </a:solidFill>
                <a:prstDash val="solid"/>
                <a:round/>
                <a:headEnd/>
                <a:tailEnd/>
              </a:ln>
            </p:spPr>
            <p:txBody>
              <a:bodyPr/>
              <a:lstStyle/>
              <a:p>
                <a:endParaRPr lang="fr-BE" dirty="0">
                  <a:latin typeface="Gill Sans MT"/>
                </a:endParaRPr>
              </a:p>
            </p:txBody>
          </p:sp>
          <p:sp>
            <p:nvSpPr>
              <p:cNvPr id="12320" name="Freeform 35"/>
              <p:cNvSpPr>
                <a:spLocks/>
              </p:cNvSpPr>
              <p:nvPr/>
            </p:nvSpPr>
            <p:spPr bwMode="auto">
              <a:xfrm>
                <a:off x="4931" y="2395"/>
                <a:ext cx="40" cy="128"/>
              </a:xfrm>
              <a:custGeom>
                <a:avLst/>
                <a:gdLst>
                  <a:gd name="T0" fmla="*/ 0 w 196"/>
                  <a:gd name="T1" fmla="*/ 21 h 577"/>
                  <a:gd name="T2" fmla="*/ 40 w 196"/>
                  <a:gd name="T3" fmla="*/ 0 h 577"/>
                  <a:gd name="T4" fmla="*/ 40 w 196"/>
                  <a:gd name="T5" fmla="*/ 96 h 577"/>
                  <a:gd name="T6" fmla="*/ 0 w 196"/>
                  <a:gd name="T7" fmla="*/ 128 h 577"/>
                  <a:gd name="T8" fmla="*/ 0 w 196"/>
                  <a:gd name="T9" fmla="*/ 21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3"/>
                    </a:lnTo>
                    <a:lnTo>
                      <a:pt x="0" y="577"/>
                    </a:lnTo>
                    <a:lnTo>
                      <a:pt x="0" y="96"/>
                    </a:lnTo>
                    <a:close/>
                  </a:path>
                </a:pathLst>
              </a:custGeom>
              <a:solidFill>
                <a:srgbClr val="48A089"/>
              </a:solidFill>
              <a:ln w="0">
                <a:solidFill>
                  <a:srgbClr val="000000"/>
                </a:solidFill>
                <a:prstDash val="solid"/>
                <a:round/>
                <a:headEnd/>
                <a:tailEnd/>
              </a:ln>
            </p:spPr>
            <p:txBody>
              <a:bodyPr/>
              <a:lstStyle/>
              <a:p>
                <a:endParaRPr lang="fr-BE" dirty="0">
                  <a:latin typeface="Gill Sans MT"/>
                </a:endParaRPr>
              </a:p>
            </p:txBody>
          </p:sp>
          <p:sp>
            <p:nvSpPr>
              <p:cNvPr id="12321" name="Line 36"/>
              <p:cNvSpPr>
                <a:spLocks noChangeShapeType="1"/>
              </p:cNvSpPr>
              <p:nvPr/>
            </p:nvSpPr>
            <p:spPr bwMode="auto">
              <a:xfrm>
                <a:off x="4656" y="2433"/>
                <a:ext cx="173" cy="2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12322" name="Rectangle 37"/>
              <p:cNvSpPr>
                <a:spLocks noChangeArrowheads="1"/>
              </p:cNvSpPr>
              <p:nvPr/>
            </p:nvSpPr>
            <p:spPr bwMode="auto">
              <a:xfrm>
                <a:off x="4534" y="2589"/>
                <a:ext cx="102" cy="106"/>
              </a:xfrm>
              <a:prstGeom prst="rect">
                <a:avLst/>
              </a:prstGeom>
              <a:solidFill>
                <a:srgbClr val="48A089"/>
              </a:solidFill>
              <a:ln w="0">
                <a:solidFill>
                  <a:srgbClr val="000000"/>
                </a:solidFill>
                <a:miter lim="800000"/>
                <a:headEnd/>
                <a:tailEnd/>
              </a:ln>
            </p:spPr>
            <p:txBody>
              <a:bodyPr/>
              <a:lstStyle/>
              <a:p>
                <a:endParaRPr lang="fr-FR" dirty="0">
                  <a:latin typeface="Gill Sans MT"/>
                </a:endParaRPr>
              </a:p>
            </p:txBody>
          </p:sp>
          <p:sp>
            <p:nvSpPr>
              <p:cNvPr id="12323" name="Freeform 38"/>
              <p:cNvSpPr>
                <a:spLocks/>
              </p:cNvSpPr>
              <p:nvPr/>
            </p:nvSpPr>
            <p:spPr bwMode="auto">
              <a:xfrm>
                <a:off x="4534" y="2567"/>
                <a:ext cx="142" cy="22"/>
              </a:xfrm>
              <a:custGeom>
                <a:avLst/>
                <a:gdLst>
                  <a:gd name="T0" fmla="*/ 0 w 691"/>
                  <a:gd name="T1" fmla="*/ 22 h 96"/>
                  <a:gd name="T2" fmla="*/ 57 w 691"/>
                  <a:gd name="T3" fmla="*/ 0 h 96"/>
                  <a:gd name="T4" fmla="*/ 142 w 691"/>
                  <a:gd name="T5" fmla="*/ 0 h 96"/>
                  <a:gd name="T6" fmla="*/ 102 w 691"/>
                  <a:gd name="T7" fmla="*/ 22 h 96"/>
                  <a:gd name="T8" fmla="*/ 0 w 691"/>
                  <a:gd name="T9" fmla="*/ 22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solidFill>
                <a:srgbClr val="48A089"/>
              </a:solidFill>
              <a:ln w="0">
                <a:solidFill>
                  <a:srgbClr val="000000"/>
                </a:solidFill>
                <a:prstDash val="solid"/>
                <a:round/>
                <a:headEnd/>
                <a:tailEnd/>
              </a:ln>
            </p:spPr>
            <p:txBody>
              <a:bodyPr/>
              <a:lstStyle/>
              <a:p>
                <a:endParaRPr lang="fr-BE" dirty="0">
                  <a:latin typeface="Gill Sans MT"/>
                </a:endParaRPr>
              </a:p>
            </p:txBody>
          </p:sp>
          <p:sp>
            <p:nvSpPr>
              <p:cNvPr id="12324" name="Freeform 39"/>
              <p:cNvSpPr>
                <a:spLocks/>
              </p:cNvSpPr>
              <p:nvPr/>
            </p:nvSpPr>
            <p:spPr bwMode="auto">
              <a:xfrm>
                <a:off x="4636" y="2567"/>
                <a:ext cx="40" cy="128"/>
              </a:xfrm>
              <a:custGeom>
                <a:avLst/>
                <a:gdLst>
                  <a:gd name="T0" fmla="*/ 0 w 196"/>
                  <a:gd name="T1" fmla="*/ 21 h 577"/>
                  <a:gd name="T2" fmla="*/ 40 w 196"/>
                  <a:gd name="T3" fmla="*/ 0 h 577"/>
                  <a:gd name="T4" fmla="*/ 40 w 196"/>
                  <a:gd name="T5" fmla="*/ 96 h 577"/>
                  <a:gd name="T6" fmla="*/ 0 w 196"/>
                  <a:gd name="T7" fmla="*/ 128 h 577"/>
                  <a:gd name="T8" fmla="*/ 0 w 196"/>
                  <a:gd name="T9" fmla="*/ 21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3"/>
                    </a:lnTo>
                    <a:lnTo>
                      <a:pt x="0" y="577"/>
                    </a:lnTo>
                    <a:lnTo>
                      <a:pt x="0" y="96"/>
                    </a:lnTo>
                    <a:close/>
                  </a:path>
                </a:pathLst>
              </a:custGeom>
              <a:solidFill>
                <a:srgbClr val="48A089"/>
              </a:solidFill>
              <a:ln w="0">
                <a:solidFill>
                  <a:srgbClr val="000000"/>
                </a:solidFill>
                <a:prstDash val="solid"/>
                <a:round/>
                <a:headEnd/>
                <a:tailEnd/>
              </a:ln>
            </p:spPr>
            <p:txBody>
              <a:bodyPr/>
              <a:lstStyle/>
              <a:p>
                <a:endParaRPr lang="fr-BE" dirty="0">
                  <a:latin typeface="Gill Sans MT"/>
                </a:endParaRPr>
              </a:p>
            </p:txBody>
          </p:sp>
          <p:sp>
            <p:nvSpPr>
              <p:cNvPr id="12325" name="Line 40"/>
              <p:cNvSpPr>
                <a:spLocks noChangeShapeType="1"/>
              </p:cNvSpPr>
              <p:nvPr/>
            </p:nvSpPr>
            <p:spPr bwMode="auto">
              <a:xfrm flipV="1">
                <a:off x="4656" y="2459"/>
                <a:ext cx="173" cy="17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12326" name="Rectangle 41"/>
              <p:cNvSpPr>
                <a:spLocks noChangeArrowheads="1"/>
              </p:cNvSpPr>
              <p:nvPr/>
            </p:nvSpPr>
            <p:spPr bwMode="auto">
              <a:xfrm>
                <a:off x="4829" y="2642"/>
                <a:ext cx="102" cy="106"/>
              </a:xfrm>
              <a:prstGeom prst="rect">
                <a:avLst/>
              </a:prstGeom>
              <a:solidFill>
                <a:srgbClr val="48A089"/>
              </a:solidFill>
              <a:ln w="0">
                <a:solidFill>
                  <a:srgbClr val="000000"/>
                </a:solidFill>
                <a:miter lim="800000"/>
                <a:headEnd/>
                <a:tailEnd/>
              </a:ln>
            </p:spPr>
            <p:txBody>
              <a:bodyPr/>
              <a:lstStyle/>
              <a:p>
                <a:endParaRPr lang="fr-FR" dirty="0">
                  <a:latin typeface="Gill Sans MT"/>
                </a:endParaRPr>
              </a:p>
            </p:txBody>
          </p:sp>
          <p:sp>
            <p:nvSpPr>
              <p:cNvPr id="12327" name="Freeform 42"/>
              <p:cNvSpPr>
                <a:spLocks/>
              </p:cNvSpPr>
              <p:nvPr/>
            </p:nvSpPr>
            <p:spPr bwMode="auto">
              <a:xfrm>
                <a:off x="4829" y="2620"/>
                <a:ext cx="142" cy="22"/>
              </a:xfrm>
              <a:custGeom>
                <a:avLst/>
                <a:gdLst>
                  <a:gd name="T0" fmla="*/ 0 w 691"/>
                  <a:gd name="T1" fmla="*/ 22 h 97"/>
                  <a:gd name="T2" fmla="*/ 57 w 691"/>
                  <a:gd name="T3" fmla="*/ 0 h 97"/>
                  <a:gd name="T4" fmla="*/ 142 w 691"/>
                  <a:gd name="T5" fmla="*/ 0 h 97"/>
                  <a:gd name="T6" fmla="*/ 102 w 691"/>
                  <a:gd name="T7" fmla="*/ 22 h 97"/>
                  <a:gd name="T8" fmla="*/ 0 w 691"/>
                  <a:gd name="T9" fmla="*/ 22 h 97"/>
                  <a:gd name="T10" fmla="*/ 0 60000 65536"/>
                  <a:gd name="T11" fmla="*/ 0 60000 65536"/>
                  <a:gd name="T12" fmla="*/ 0 60000 65536"/>
                  <a:gd name="T13" fmla="*/ 0 60000 65536"/>
                  <a:gd name="T14" fmla="*/ 0 60000 65536"/>
                  <a:gd name="T15" fmla="*/ 0 w 691"/>
                  <a:gd name="T16" fmla="*/ 0 h 97"/>
                  <a:gd name="T17" fmla="*/ 691 w 691"/>
                  <a:gd name="T18" fmla="*/ 97 h 97"/>
                </a:gdLst>
                <a:ahLst/>
                <a:cxnLst>
                  <a:cxn ang="T10">
                    <a:pos x="T0" y="T1"/>
                  </a:cxn>
                  <a:cxn ang="T11">
                    <a:pos x="T2" y="T3"/>
                  </a:cxn>
                  <a:cxn ang="T12">
                    <a:pos x="T4" y="T5"/>
                  </a:cxn>
                  <a:cxn ang="T13">
                    <a:pos x="T6" y="T7"/>
                  </a:cxn>
                  <a:cxn ang="T14">
                    <a:pos x="T8" y="T9"/>
                  </a:cxn>
                </a:cxnLst>
                <a:rect l="T15" t="T16" r="T17" b="T18"/>
                <a:pathLst>
                  <a:path w="691" h="97">
                    <a:moveTo>
                      <a:pt x="0" y="97"/>
                    </a:moveTo>
                    <a:lnTo>
                      <a:pt x="276" y="0"/>
                    </a:lnTo>
                    <a:lnTo>
                      <a:pt x="691" y="0"/>
                    </a:lnTo>
                    <a:lnTo>
                      <a:pt x="495" y="97"/>
                    </a:lnTo>
                    <a:lnTo>
                      <a:pt x="0" y="97"/>
                    </a:lnTo>
                    <a:close/>
                  </a:path>
                </a:pathLst>
              </a:custGeom>
              <a:solidFill>
                <a:srgbClr val="48A089"/>
              </a:solidFill>
              <a:ln w="0">
                <a:solidFill>
                  <a:srgbClr val="000000"/>
                </a:solidFill>
                <a:prstDash val="solid"/>
                <a:round/>
                <a:headEnd/>
                <a:tailEnd/>
              </a:ln>
            </p:spPr>
            <p:txBody>
              <a:bodyPr/>
              <a:lstStyle/>
              <a:p>
                <a:endParaRPr lang="fr-BE" dirty="0">
                  <a:latin typeface="Gill Sans MT"/>
                </a:endParaRPr>
              </a:p>
            </p:txBody>
          </p:sp>
          <p:sp>
            <p:nvSpPr>
              <p:cNvPr id="12328" name="Freeform 43"/>
              <p:cNvSpPr>
                <a:spLocks/>
              </p:cNvSpPr>
              <p:nvPr/>
            </p:nvSpPr>
            <p:spPr bwMode="auto">
              <a:xfrm>
                <a:off x="4931" y="2620"/>
                <a:ext cx="40" cy="128"/>
              </a:xfrm>
              <a:custGeom>
                <a:avLst/>
                <a:gdLst>
                  <a:gd name="T0" fmla="*/ 0 w 196"/>
                  <a:gd name="T1" fmla="*/ 22 h 577"/>
                  <a:gd name="T2" fmla="*/ 40 w 196"/>
                  <a:gd name="T3" fmla="*/ 0 h 577"/>
                  <a:gd name="T4" fmla="*/ 40 w 196"/>
                  <a:gd name="T5" fmla="*/ 96 h 577"/>
                  <a:gd name="T6" fmla="*/ 0 w 196"/>
                  <a:gd name="T7" fmla="*/ 128 h 577"/>
                  <a:gd name="T8" fmla="*/ 0 w 196"/>
                  <a:gd name="T9" fmla="*/ 22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7"/>
                    </a:moveTo>
                    <a:lnTo>
                      <a:pt x="196" y="0"/>
                    </a:lnTo>
                    <a:lnTo>
                      <a:pt x="196" y="433"/>
                    </a:lnTo>
                    <a:lnTo>
                      <a:pt x="0" y="577"/>
                    </a:lnTo>
                    <a:lnTo>
                      <a:pt x="0" y="97"/>
                    </a:lnTo>
                    <a:close/>
                  </a:path>
                </a:pathLst>
              </a:custGeom>
              <a:solidFill>
                <a:srgbClr val="48A089"/>
              </a:solidFill>
              <a:ln w="0">
                <a:solidFill>
                  <a:srgbClr val="000000"/>
                </a:solidFill>
                <a:prstDash val="solid"/>
                <a:round/>
                <a:headEnd/>
                <a:tailEnd/>
              </a:ln>
            </p:spPr>
            <p:txBody>
              <a:bodyPr/>
              <a:lstStyle/>
              <a:p>
                <a:endParaRPr lang="fr-BE" dirty="0">
                  <a:latin typeface="Gill Sans MT"/>
                </a:endParaRPr>
              </a:p>
            </p:txBody>
          </p:sp>
          <p:sp>
            <p:nvSpPr>
              <p:cNvPr id="12329" name="Rectangle 44"/>
              <p:cNvSpPr>
                <a:spLocks noChangeArrowheads="1"/>
              </p:cNvSpPr>
              <p:nvPr/>
            </p:nvSpPr>
            <p:spPr bwMode="auto">
              <a:xfrm>
                <a:off x="4534" y="2747"/>
                <a:ext cx="102" cy="107"/>
              </a:xfrm>
              <a:prstGeom prst="rect">
                <a:avLst/>
              </a:prstGeom>
              <a:solidFill>
                <a:srgbClr val="48A089"/>
              </a:solidFill>
              <a:ln w="0">
                <a:solidFill>
                  <a:srgbClr val="000000"/>
                </a:solidFill>
                <a:miter lim="800000"/>
                <a:headEnd/>
                <a:tailEnd/>
              </a:ln>
            </p:spPr>
            <p:txBody>
              <a:bodyPr/>
              <a:lstStyle/>
              <a:p>
                <a:endParaRPr lang="fr-FR" dirty="0">
                  <a:latin typeface="Gill Sans MT"/>
                </a:endParaRPr>
              </a:p>
            </p:txBody>
          </p:sp>
          <p:sp>
            <p:nvSpPr>
              <p:cNvPr id="12330" name="Freeform 45"/>
              <p:cNvSpPr>
                <a:spLocks/>
              </p:cNvSpPr>
              <p:nvPr/>
            </p:nvSpPr>
            <p:spPr bwMode="auto">
              <a:xfrm>
                <a:off x="4534" y="2726"/>
                <a:ext cx="142" cy="21"/>
              </a:xfrm>
              <a:custGeom>
                <a:avLst/>
                <a:gdLst>
                  <a:gd name="T0" fmla="*/ 0 w 691"/>
                  <a:gd name="T1" fmla="*/ 21 h 97"/>
                  <a:gd name="T2" fmla="*/ 57 w 691"/>
                  <a:gd name="T3" fmla="*/ 0 h 97"/>
                  <a:gd name="T4" fmla="*/ 142 w 691"/>
                  <a:gd name="T5" fmla="*/ 0 h 97"/>
                  <a:gd name="T6" fmla="*/ 102 w 691"/>
                  <a:gd name="T7" fmla="*/ 21 h 97"/>
                  <a:gd name="T8" fmla="*/ 0 w 691"/>
                  <a:gd name="T9" fmla="*/ 21 h 97"/>
                  <a:gd name="T10" fmla="*/ 0 60000 65536"/>
                  <a:gd name="T11" fmla="*/ 0 60000 65536"/>
                  <a:gd name="T12" fmla="*/ 0 60000 65536"/>
                  <a:gd name="T13" fmla="*/ 0 60000 65536"/>
                  <a:gd name="T14" fmla="*/ 0 60000 65536"/>
                  <a:gd name="T15" fmla="*/ 0 w 691"/>
                  <a:gd name="T16" fmla="*/ 0 h 97"/>
                  <a:gd name="T17" fmla="*/ 691 w 691"/>
                  <a:gd name="T18" fmla="*/ 97 h 97"/>
                </a:gdLst>
                <a:ahLst/>
                <a:cxnLst>
                  <a:cxn ang="T10">
                    <a:pos x="T0" y="T1"/>
                  </a:cxn>
                  <a:cxn ang="T11">
                    <a:pos x="T2" y="T3"/>
                  </a:cxn>
                  <a:cxn ang="T12">
                    <a:pos x="T4" y="T5"/>
                  </a:cxn>
                  <a:cxn ang="T13">
                    <a:pos x="T6" y="T7"/>
                  </a:cxn>
                  <a:cxn ang="T14">
                    <a:pos x="T8" y="T9"/>
                  </a:cxn>
                </a:cxnLst>
                <a:rect l="T15" t="T16" r="T17" b="T18"/>
                <a:pathLst>
                  <a:path w="691" h="97">
                    <a:moveTo>
                      <a:pt x="0" y="97"/>
                    </a:moveTo>
                    <a:lnTo>
                      <a:pt x="276" y="0"/>
                    </a:lnTo>
                    <a:lnTo>
                      <a:pt x="691" y="0"/>
                    </a:lnTo>
                    <a:lnTo>
                      <a:pt x="495" y="97"/>
                    </a:lnTo>
                    <a:lnTo>
                      <a:pt x="0" y="97"/>
                    </a:lnTo>
                    <a:close/>
                  </a:path>
                </a:pathLst>
              </a:custGeom>
              <a:solidFill>
                <a:srgbClr val="48A089"/>
              </a:solidFill>
              <a:ln w="0">
                <a:solidFill>
                  <a:srgbClr val="000000"/>
                </a:solidFill>
                <a:prstDash val="solid"/>
                <a:round/>
                <a:headEnd/>
                <a:tailEnd/>
              </a:ln>
            </p:spPr>
            <p:txBody>
              <a:bodyPr/>
              <a:lstStyle/>
              <a:p>
                <a:endParaRPr lang="fr-BE" dirty="0">
                  <a:latin typeface="Gill Sans MT"/>
                </a:endParaRPr>
              </a:p>
            </p:txBody>
          </p:sp>
          <p:sp>
            <p:nvSpPr>
              <p:cNvPr id="12331" name="Freeform 46"/>
              <p:cNvSpPr>
                <a:spLocks/>
              </p:cNvSpPr>
              <p:nvPr/>
            </p:nvSpPr>
            <p:spPr bwMode="auto">
              <a:xfrm>
                <a:off x="4636" y="2726"/>
                <a:ext cx="40" cy="128"/>
              </a:xfrm>
              <a:custGeom>
                <a:avLst/>
                <a:gdLst>
                  <a:gd name="T0" fmla="*/ 0 w 196"/>
                  <a:gd name="T1" fmla="*/ 22 h 577"/>
                  <a:gd name="T2" fmla="*/ 40 w 196"/>
                  <a:gd name="T3" fmla="*/ 0 h 577"/>
                  <a:gd name="T4" fmla="*/ 40 w 196"/>
                  <a:gd name="T5" fmla="*/ 96 h 577"/>
                  <a:gd name="T6" fmla="*/ 0 w 196"/>
                  <a:gd name="T7" fmla="*/ 128 h 577"/>
                  <a:gd name="T8" fmla="*/ 0 w 196"/>
                  <a:gd name="T9" fmla="*/ 22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7"/>
                    </a:moveTo>
                    <a:lnTo>
                      <a:pt x="196" y="0"/>
                    </a:lnTo>
                    <a:lnTo>
                      <a:pt x="196" y="433"/>
                    </a:lnTo>
                    <a:lnTo>
                      <a:pt x="0" y="577"/>
                    </a:lnTo>
                    <a:lnTo>
                      <a:pt x="0" y="97"/>
                    </a:lnTo>
                    <a:close/>
                  </a:path>
                </a:pathLst>
              </a:custGeom>
              <a:solidFill>
                <a:srgbClr val="48A089"/>
              </a:solidFill>
              <a:ln w="0">
                <a:solidFill>
                  <a:srgbClr val="000000"/>
                </a:solidFill>
                <a:prstDash val="solid"/>
                <a:round/>
                <a:headEnd/>
                <a:tailEnd/>
              </a:ln>
            </p:spPr>
            <p:txBody>
              <a:bodyPr/>
              <a:lstStyle/>
              <a:p>
                <a:endParaRPr lang="fr-BE" dirty="0">
                  <a:latin typeface="Gill Sans MT"/>
                </a:endParaRPr>
              </a:p>
            </p:txBody>
          </p:sp>
          <p:sp>
            <p:nvSpPr>
              <p:cNvPr id="12332" name="Line 47"/>
              <p:cNvSpPr>
                <a:spLocks noChangeShapeType="1"/>
              </p:cNvSpPr>
              <p:nvPr/>
            </p:nvSpPr>
            <p:spPr bwMode="auto">
              <a:xfrm flipV="1">
                <a:off x="4656" y="2684"/>
                <a:ext cx="173" cy="10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grpSp>
      </p:grpSp>
      <p:grpSp>
        <p:nvGrpSpPr>
          <p:cNvPr id="12308" name="Group 48"/>
          <p:cNvGrpSpPr>
            <a:grpSpLocks/>
          </p:cNvGrpSpPr>
          <p:nvPr/>
        </p:nvGrpSpPr>
        <p:grpSpPr bwMode="auto">
          <a:xfrm>
            <a:off x="3036888" y="2717800"/>
            <a:ext cx="2830512" cy="1514475"/>
            <a:chOff x="1913" y="1712"/>
            <a:chExt cx="1783" cy="954"/>
          </a:xfrm>
        </p:grpSpPr>
        <p:sp>
          <p:nvSpPr>
            <p:cNvPr id="12311" name="Oval 49"/>
            <p:cNvSpPr>
              <a:spLocks noChangeArrowheads="1"/>
            </p:cNvSpPr>
            <p:nvPr/>
          </p:nvSpPr>
          <p:spPr bwMode="auto">
            <a:xfrm>
              <a:off x="1913" y="1712"/>
              <a:ext cx="1783" cy="954"/>
            </a:xfrm>
            <a:prstGeom prst="ellipse">
              <a:avLst/>
            </a:prstGeom>
            <a:solidFill>
              <a:srgbClr val="FFFF99"/>
            </a:solidFill>
            <a:ln w="12700">
              <a:solidFill>
                <a:srgbClr val="5F5F5F"/>
              </a:solidFill>
              <a:round/>
              <a:headEnd/>
              <a:tailEnd/>
            </a:ln>
          </p:spPr>
          <p:txBody>
            <a:bodyPr wrap="none" anchor="ctr"/>
            <a:lstStyle/>
            <a:p>
              <a:endParaRPr lang="fr-FR" dirty="0">
                <a:latin typeface="Gill Sans MT"/>
              </a:endParaRPr>
            </a:p>
          </p:txBody>
        </p:sp>
        <p:sp>
          <p:nvSpPr>
            <p:cNvPr id="12312" name="Rectangle 50"/>
            <p:cNvSpPr>
              <a:spLocks noChangeArrowheads="1"/>
            </p:cNvSpPr>
            <p:nvPr/>
          </p:nvSpPr>
          <p:spPr bwMode="auto">
            <a:xfrm>
              <a:off x="2360" y="2288"/>
              <a:ext cx="114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en-US" altLang="ko-KR" sz="2000" b="0" dirty="0">
                  <a:solidFill>
                    <a:schemeClr val="bg2"/>
                  </a:solidFill>
                  <a:latin typeface="Gill Sans MT"/>
                  <a:ea typeface="Gulim" charset="0"/>
                  <a:cs typeface="Gulim" charset="0"/>
                </a:rPr>
                <a:t>Use Case View</a:t>
              </a:r>
              <a:endParaRPr lang="en-US" altLang="ko-KR" sz="2000" b="0" dirty="0">
                <a:latin typeface="Gill Sans MT"/>
                <a:ea typeface="Gulim" charset="0"/>
                <a:cs typeface="Gulim" charset="0"/>
              </a:endParaRPr>
            </a:p>
          </p:txBody>
        </p:sp>
      </p:grpSp>
      <p:grpSp>
        <p:nvGrpSpPr>
          <p:cNvPr id="9" name="Group 51"/>
          <p:cNvGrpSpPr>
            <a:grpSpLocks/>
          </p:cNvGrpSpPr>
          <p:nvPr/>
        </p:nvGrpSpPr>
        <p:grpSpPr bwMode="auto">
          <a:xfrm>
            <a:off x="3114675" y="2794000"/>
            <a:ext cx="2046288" cy="857250"/>
            <a:chOff x="1962" y="1760"/>
            <a:chExt cx="1289" cy="540"/>
          </a:xfrm>
        </p:grpSpPr>
        <p:graphicFrame>
          <p:nvGraphicFramePr>
            <p:cNvPr id="12290" name="Object 52"/>
            <p:cNvGraphicFramePr>
              <a:graphicFrameLocks/>
            </p:cNvGraphicFramePr>
            <p:nvPr/>
          </p:nvGraphicFramePr>
          <p:xfrm>
            <a:off x="2496" y="1760"/>
            <a:ext cx="755" cy="468"/>
          </p:xfrm>
          <a:graphic>
            <a:graphicData uri="http://schemas.openxmlformats.org/presentationml/2006/ole">
              <mc:AlternateContent xmlns:mc="http://schemas.openxmlformats.org/markup-compatibility/2006">
                <mc:Choice xmlns:v="urn:schemas-microsoft-com:vml" Requires="v">
                  <p:oleObj spid="_x0000_s12611" name="CorelDRAW 6.0" r:id="rId8" imgW="914400" imgH="914400" progId="">
                    <p:embed/>
                  </p:oleObj>
                </mc:Choice>
                <mc:Fallback>
                  <p:oleObj name="CorelDRAW 6.0" r:id="rId8" imgW="914400" imgH="914400" progId="">
                    <p:embed/>
                    <p:pic>
                      <p:nvPicPr>
                        <p:cNvPr id="0" name="Picture 99"/>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96" y="1760"/>
                          <a:ext cx="755" cy="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8099" dir="2700000" algn="ctr" rotWithShape="0">
                                  <a:schemeClr val="bg2">
                                    <a:alpha val="74997"/>
                                  </a:schemeClr>
                                </a:outerShdw>
                              </a:effectLst>
                            </a14:hiddenEffects>
                          </a:ext>
                        </a:extLst>
                      </p:spPr>
                    </p:pic>
                  </p:oleObj>
                </mc:Fallback>
              </mc:AlternateContent>
            </a:graphicData>
          </a:graphic>
        </p:graphicFrame>
        <p:sp>
          <p:nvSpPr>
            <p:cNvPr id="12310" name="Rectangle 53"/>
            <p:cNvSpPr>
              <a:spLocks noChangeArrowheads="1"/>
            </p:cNvSpPr>
            <p:nvPr/>
          </p:nvSpPr>
          <p:spPr bwMode="auto">
            <a:xfrm>
              <a:off x="1962" y="2100"/>
              <a:ext cx="577"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600" tIns="50800" rIns="101600" bIns="50800">
              <a:spAutoFit/>
            </a:bodyPr>
            <a:lstStyle/>
            <a:p>
              <a:pPr defTabSz="1014413" eaLnBrk="0" hangingPunct="0"/>
              <a:r>
                <a:rPr lang="en-US" altLang="ko-KR" sz="1400" b="0" dirty="0">
                  <a:solidFill>
                    <a:srgbClr val="FF3300"/>
                  </a:solidFill>
                  <a:latin typeface="Gill Sans MT"/>
                  <a:ea typeface="Gulim" charset="0"/>
                  <a:cs typeface="Gulim" charset="0"/>
                </a:rPr>
                <a:t>Use cases</a:t>
              </a:r>
            </a:p>
          </p:txBody>
        </p:sp>
      </p:grpSp>
      <p:sp>
        <p:nvSpPr>
          <p:cNvPr id="7" name="Date Placeholder 6"/>
          <p:cNvSpPr>
            <a:spLocks noGrp="1"/>
          </p:cNvSpPr>
          <p:nvPr>
            <p:ph type="dt" sz="half" idx="10"/>
          </p:nvPr>
        </p:nvSpPr>
        <p:spPr/>
        <p:txBody>
          <a:bodyPr/>
          <a:lstStyle/>
          <a:p>
            <a:pPr>
              <a:defRPr/>
            </a:pPr>
            <a:r>
              <a:rPr lang="en-US" smtClean="0"/>
              <a:t>2020</a:t>
            </a:r>
            <a:endParaRPr lang="en-GB"/>
          </a:p>
        </p:txBody>
      </p:sp>
      <p:sp>
        <p:nvSpPr>
          <p:cNvPr id="8" name="Footer Placeholder 7"/>
          <p:cNvSpPr>
            <a:spLocks noGrp="1"/>
          </p:cNvSpPr>
          <p:nvPr>
            <p:ph type="ftr" sz="quarter" idx="11"/>
          </p:nvPr>
        </p:nvSpPr>
        <p:spPr/>
        <p:txBody>
          <a:bodyPr/>
          <a:lstStyle/>
          <a:p>
            <a:pPr>
              <a:defRPr/>
            </a:pPr>
            <a:r>
              <a:rPr lang="en-GB" smtClean="0"/>
              <a:t>Introduction à l'OO - H. Bersini</a:t>
            </a:r>
            <a:endParaRPr lang="en-GB"/>
          </a:p>
        </p:txBody>
      </p:sp>
      <p:sp>
        <p:nvSpPr>
          <p:cNvPr id="10" name="Slide Number Placeholder 9"/>
          <p:cNvSpPr>
            <a:spLocks noGrp="1"/>
          </p:cNvSpPr>
          <p:nvPr>
            <p:ph type="sldNum" sz="quarter" idx="12"/>
          </p:nvPr>
        </p:nvSpPr>
        <p:spPr/>
        <p:txBody>
          <a:bodyPr/>
          <a:lstStyle/>
          <a:p>
            <a:fld id="{F4FDFCAC-C6EF-F447-9E8A-6C8CFB32F2B9}" type="slidenum">
              <a:rPr lang="en-GB" smtClean="0"/>
              <a:pPr/>
              <a:t>120</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dissolve">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fr-BE" sz="3600" dirty="0" smtClean="0">
                <a:latin typeface="Gill Sans MT"/>
              </a:rPr>
              <a:t> </a:t>
            </a:r>
            <a:r>
              <a:rPr lang="fr-BE" sz="3600" dirty="0">
                <a:latin typeface="Gill Sans MT"/>
              </a:rPr>
              <a:t>9 diagrammes principaux</a:t>
            </a:r>
            <a:endParaRPr lang="fr-BE" dirty="0">
              <a:latin typeface="Gill Sans MT"/>
            </a:endParaRPr>
          </a:p>
        </p:txBody>
      </p:sp>
      <p:sp>
        <p:nvSpPr>
          <p:cNvPr id="96259" name="Rectangle 3"/>
          <p:cNvSpPr>
            <a:spLocks noGrp="1" noChangeArrowheads="1"/>
          </p:cNvSpPr>
          <p:nvPr>
            <p:ph type="body" idx="1"/>
          </p:nvPr>
        </p:nvSpPr>
        <p:spPr/>
        <p:txBody>
          <a:bodyPr/>
          <a:lstStyle/>
          <a:p>
            <a:pPr eaLnBrk="1" hangingPunct="1"/>
            <a:r>
              <a:rPr lang="fr-BE" sz="2000" dirty="0">
                <a:solidFill>
                  <a:srgbClr val="FF0000"/>
                </a:solidFill>
                <a:latin typeface="Gill Sans MT"/>
              </a:rPr>
              <a:t>Les diagrammes des cas d ’utilisation</a:t>
            </a:r>
            <a:r>
              <a:rPr lang="fr-BE" sz="2000" dirty="0">
                <a:latin typeface="Gill Sans MT"/>
              </a:rPr>
              <a:t>: les fonctions du système, du point de vue de l ’utilisateur ou d ’un système extérieur - l ’usage que l ’on en fait.  </a:t>
            </a:r>
          </a:p>
          <a:p>
            <a:pPr eaLnBrk="1" hangingPunct="1"/>
            <a:r>
              <a:rPr lang="fr-BE" sz="2000" dirty="0">
                <a:solidFill>
                  <a:srgbClr val="FF0000"/>
                </a:solidFill>
                <a:latin typeface="Gill Sans MT"/>
              </a:rPr>
              <a:t>Les diagrammes de classes</a:t>
            </a:r>
            <a:r>
              <a:rPr lang="fr-BE" sz="2000" dirty="0">
                <a:latin typeface="Gill Sans MT"/>
              </a:rPr>
              <a:t>: une description statique des relations entre les classes.						</a:t>
            </a:r>
          </a:p>
          <a:p>
            <a:pPr eaLnBrk="1" hangingPunct="1"/>
            <a:r>
              <a:rPr lang="fr-BE" sz="2000" dirty="0">
                <a:latin typeface="Gill Sans MT"/>
              </a:rPr>
              <a:t>Les diagrammes d ’objet: une description statique des objets et de leurs relations. Une version « instanciée » du précédent.</a:t>
            </a:r>
          </a:p>
          <a:p>
            <a:pPr eaLnBrk="1" hangingPunct="1"/>
            <a:r>
              <a:rPr lang="fr-BE" sz="2000" dirty="0">
                <a:solidFill>
                  <a:srgbClr val="FF0000"/>
                </a:solidFill>
                <a:latin typeface="Gill Sans MT"/>
              </a:rPr>
              <a:t>Les diagrammes de séquence</a:t>
            </a:r>
            <a:r>
              <a:rPr lang="fr-BE" sz="2000" dirty="0">
                <a:latin typeface="Gill Sans MT"/>
              </a:rPr>
              <a:t>: un déroulement temporel des objets et de leurs interactions</a:t>
            </a:r>
          </a:p>
          <a:p>
            <a:pPr eaLnBrk="1" hangingPunct="1"/>
            <a:r>
              <a:rPr lang="fr-BE" sz="2000" dirty="0">
                <a:solidFill>
                  <a:schemeClr val="accent1"/>
                </a:solidFill>
                <a:latin typeface="Gill Sans MT"/>
              </a:rPr>
              <a:t>Les diagrammes de collaboration</a:t>
            </a:r>
            <a:r>
              <a:rPr lang="fr-BE" sz="2000" dirty="0">
                <a:latin typeface="Gill Sans MT"/>
              </a:rPr>
              <a:t>: les objets et leurs interactions en termes d ’envois de message + prise en compte de la séquentialité</a:t>
            </a:r>
          </a:p>
          <a:p>
            <a:pPr eaLnBrk="1" hangingPunct="1"/>
            <a:endParaRPr lang="fr-BE" sz="2000" dirty="0">
              <a:latin typeface="Gill Sans MT"/>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121</a:t>
            </a:fld>
            <a:endParaRPr lang="en-GB"/>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fr-BE" sz="3600" dirty="0">
                <a:latin typeface="Gill Sans MT"/>
              </a:rPr>
              <a:t>Les 9 diagrammes (suite)</a:t>
            </a:r>
            <a:endParaRPr lang="fr-BE" dirty="0">
              <a:latin typeface="Gill Sans MT"/>
            </a:endParaRPr>
          </a:p>
        </p:txBody>
      </p:sp>
      <p:sp>
        <p:nvSpPr>
          <p:cNvPr id="13316" name="Rectangle 3"/>
          <p:cNvSpPr>
            <a:spLocks noGrp="1" noChangeArrowheads="1"/>
          </p:cNvSpPr>
          <p:nvPr>
            <p:ph type="body" idx="1"/>
          </p:nvPr>
        </p:nvSpPr>
        <p:spPr/>
        <p:txBody>
          <a:bodyPr/>
          <a:lstStyle/>
          <a:p>
            <a:pPr eaLnBrk="1" hangingPunct="1"/>
            <a:r>
              <a:rPr lang="fr-BE" sz="2000" dirty="0">
                <a:solidFill>
                  <a:schemeClr val="accent1"/>
                </a:solidFill>
                <a:latin typeface="Gill Sans MT"/>
              </a:rPr>
              <a:t>Les diagrammes d ’états-transitions</a:t>
            </a:r>
            <a:r>
              <a:rPr lang="fr-BE" sz="2000" dirty="0">
                <a:latin typeface="Gill Sans MT"/>
              </a:rPr>
              <a:t>: scrute les cycles 		      de vie d ’une classe d ’objet, la succession d ’états et les transitions.</a:t>
            </a:r>
          </a:p>
          <a:p>
            <a:pPr eaLnBrk="1" hangingPunct="1"/>
            <a:r>
              <a:rPr lang="fr-BE" sz="2000" dirty="0">
                <a:latin typeface="Gill Sans MT"/>
              </a:rPr>
              <a:t>Les diagrammes d ’activité: le comportement des différentes opérations en termes d ’actions.</a:t>
            </a:r>
          </a:p>
          <a:p>
            <a:pPr eaLnBrk="1" hangingPunct="1"/>
            <a:r>
              <a:rPr lang="fr-BE" sz="2000" dirty="0">
                <a:latin typeface="Gill Sans MT"/>
              </a:rPr>
              <a:t>Les diagrammes de composants: représente les composants physiques d ’une application.</a:t>
            </a:r>
          </a:p>
          <a:p>
            <a:pPr eaLnBrk="1" hangingPunct="1"/>
            <a:r>
              <a:rPr lang="fr-BE" sz="2000" dirty="0">
                <a:latin typeface="Gill Sans MT"/>
              </a:rPr>
              <a:t>Les diagrammes de déploiements: le déploiement des composants sur les dispositifs et les supports matériels.</a:t>
            </a:r>
          </a:p>
          <a:p>
            <a:pPr eaLnBrk="1" hangingPunct="1"/>
            <a:endParaRPr lang="fr-BE" sz="2000" dirty="0">
              <a:latin typeface="Gill Sans MT"/>
            </a:endParaRPr>
          </a:p>
          <a:p>
            <a:pPr eaLnBrk="1" hangingPunct="1"/>
            <a:r>
              <a:rPr lang="fr-BE" sz="2000" dirty="0">
                <a:latin typeface="Gill Sans MT"/>
              </a:rPr>
              <a:t>			Les diagrammes: de cas d ’utilisation, de 		classes, de collaboration, de séquences et d ’états-		transitions.</a:t>
            </a:r>
          </a:p>
        </p:txBody>
      </p:sp>
      <p:graphicFrame>
        <p:nvGraphicFramePr>
          <p:cNvPr id="13314" name="Object 4"/>
          <p:cNvGraphicFramePr>
            <a:graphicFrameLocks noChangeAspect="1"/>
          </p:cNvGraphicFramePr>
          <p:nvPr/>
        </p:nvGraphicFramePr>
        <p:xfrm>
          <a:off x="838200" y="4572000"/>
          <a:ext cx="1524000" cy="1828800"/>
        </p:xfrm>
        <a:graphic>
          <a:graphicData uri="http://schemas.openxmlformats.org/presentationml/2006/ole">
            <mc:AlternateContent xmlns:mc="http://schemas.openxmlformats.org/markup-compatibility/2006">
              <mc:Choice xmlns:v="urn:schemas-microsoft-com:vml" Requires="v">
                <p:oleObj spid="_x0000_s13385" name="Clip" r:id="rId3" imgW="3028545" imgH="3258766" progId="">
                  <p:embed/>
                </p:oleObj>
              </mc:Choice>
              <mc:Fallback>
                <p:oleObj name="Clip" r:id="rId3" imgW="3028545" imgH="3258766" progId="">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572000"/>
                        <a:ext cx="1524000" cy="18288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122</a:t>
            </a:fld>
            <a:endParaRPr lang="en-GB"/>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Date Placeholder 4"/>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bg2"/>
                </a:solidFill>
                <a:latin typeface="Arial" pitchFamily="34" charset="0"/>
              </a:defRPr>
            </a:lvl1pPr>
            <a:lvl2pPr marL="742950" indent="-285750">
              <a:defRPr sz="1600">
                <a:solidFill>
                  <a:schemeClr val="bg2"/>
                </a:solidFill>
                <a:latin typeface="Arial" pitchFamily="34" charset="0"/>
              </a:defRPr>
            </a:lvl2pPr>
            <a:lvl3pPr marL="1143000" indent="-228600">
              <a:defRPr sz="1600">
                <a:solidFill>
                  <a:schemeClr val="bg2"/>
                </a:solidFill>
                <a:latin typeface="Arial" pitchFamily="34" charset="0"/>
              </a:defRPr>
            </a:lvl3pPr>
            <a:lvl4pPr marL="1600200" indent="-228600">
              <a:defRPr sz="1600">
                <a:solidFill>
                  <a:schemeClr val="bg2"/>
                </a:solidFill>
                <a:latin typeface="Arial" pitchFamily="34" charset="0"/>
              </a:defRPr>
            </a:lvl4pPr>
            <a:lvl5pPr marL="2057400" indent="-228600">
              <a:defRPr sz="1600">
                <a:solidFill>
                  <a:schemeClr val="bg2"/>
                </a:solidFill>
                <a:latin typeface="Arial" pitchFamily="34" charset="0"/>
              </a:defRPr>
            </a:lvl5pPr>
            <a:lvl6pPr marL="2514600" indent="-228600" eaLnBrk="0" fontAlgn="base" hangingPunct="0">
              <a:spcBef>
                <a:spcPct val="50000"/>
              </a:spcBef>
              <a:spcAft>
                <a:spcPct val="0"/>
              </a:spcAft>
              <a:defRPr sz="1600">
                <a:solidFill>
                  <a:schemeClr val="bg2"/>
                </a:solidFill>
                <a:latin typeface="Arial" pitchFamily="34" charset="0"/>
              </a:defRPr>
            </a:lvl6pPr>
            <a:lvl7pPr marL="2971800" indent="-228600" eaLnBrk="0" fontAlgn="base" hangingPunct="0">
              <a:spcBef>
                <a:spcPct val="50000"/>
              </a:spcBef>
              <a:spcAft>
                <a:spcPct val="0"/>
              </a:spcAft>
              <a:defRPr sz="1600">
                <a:solidFill>
                  <a:schemeClr val="bg2"/>
                </a:solidFill>
                <a:latin typeface="Arial" pitchFamily="34" charset="0"/>
              </a:defRPr>
            </a:lvl7pPr>
            <a:lvl8pPr marL="3429000" indent="-228600" eaLnBrk="0" fontAlgn="base" hangingPunct="0">
              <a:spcBef>
                <a:spcPct val="50000"/>
              </a:spcBef>
              <a:spcAft>
                <a:spcPct val="0"/>
              </a:spcAft>
              <a:defRPr sz="1600">
                <a:solidFill>
                  <a:schemeClr val="bg2"/>
                </a:solidFill>
                <a:latin typeface="Arial" pitchFamily="34" charset="0"/>
              </a:defRPr>
            </a:lvl8pPr>
            <a:lvl9pPr marL="3886200" indent="-228600" eaLnBrk="0" fontAlgn="base" hangingPunct="0">
              <a:spcBef>
                <a:spcPct val="50000"/>
              </a:spcBef>
              <a:spcAft>
                <a:spcPct val="0"/>
              </a:spcAft>
              <a:defRPr sz="1600">
                <a:solidFill>
                  <a:schemeClr val="bg2"/>
                </a:solidFill>
                <a:latin typeface="Arial" pitchFamily="34" charset="0"/>
              </a:defRPr>
            </a:lvl9pPr>
          </a:lstStyle>
          <a:p>
            <a:r>
              <a:rPr lang="en-US" sz="1400" smtClean="0"/>
              <a:t>2020</a:t>
            </a:r>
            <a:endParaRPr lang="fr-BE" sz="1400" dirty="0"/>
          </a:p>
        </p:txBody>
      </p:sp>
      <p:sp>
        <p:nvSpPr>
          <p:cNvPr id="68611"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bg2"/>
                </a:solidFill>
                <a:latin typeface="Arial" pitchFamily="34" charset="0"/>
              </a:defRPr>
            </a:lvl1pPr>
            <a:lvl2pPr marL="742950" indent="-285750">
              <a:defRPr sz="1600">
                <a:solidFill>
                  <a:schemeClr val="bg2"/>
                </a:solidFill>
                <a:latin typeface="Arial" pitchFamily="34" charset="0"/>
              </a:defRPr>
            </a:lvl2pPr>
            <a:lvl3pPr marL="1143000" indent="-228600">
              <a:defRPr sz="1600">
                <a:solidFill>
                  <a:schemeClr val="bg2"/>
                </a:solidFill>
                <a:latin typeface="Arial" pitchFamily="34" charset="0"/>
              </a:defRPr>
            </a:lvl3pPr>
            <a:lvl4pPr marL="1600200" indent="-228600">
              <a:defRPr sz="1600">
                <a:solidFill>
                  <a:schemeClr val="bg2"/>
                </a:solidFill>
                <a:latin typeface="Arial" pitchFamily="34" charset="0"/>
              </a:defRPr>
            </a:lvl4pPr>
            <a:lvl5pPr marL="2057400" indent="-228600">
              <a:defRPr sz="1600">
                <a:solidFill>
                  <a:schemeClr val="bg2"/>
                </a:solidFill>
                <a:latin typeface="Arial" pitchFamily="34" charset="0"/>
              </a:defRPr>
            </a:lvl5pPr>
            <a:lvl6pPr marL="2514600" indent="-228600" eaLnBrk="0" fontAlgn="base" hangingPunct="0">
              <a:spcBef>
                <a:spcPct val="50000"/>
              </a:spcBef>
              <a:spcAft>
                <a:spcPct val="0"/>
              </a:spcAft>
              <a:defRPr sz="1600">
                <a:solidFill>
                  <a:schemeClr val="bg2"/>
                </a:solidFill>
                <a:latin typeface="Arial" pitchFamily="34" charset="0"/>
              </a:defRPr>
            </a:lvl6pPr>
            <a:lvl7pPr marL="2971800" indent="-228600" eaLnBrk="0" fontAlgn="base" hangingPunct="0">
              <a:spcBef>
                <a:spcPct val="50000"/>
              </a:spcBef>
              <a:spcAft>
                <a:spcPct val="0"/>
              </a:spcAft>
              <a:defRPr sz="1600">
                <a:solidFill>
                  <a:schemeClr val="bg2"/>
                </a:solidFill>
                <a:latin typeface="Arial" pitchFamily="34" charset="0"/>
              </a:defRPr>
            </a:lvl7pPr>
            <a:lvl8pPr marL="3429000" indent="-228600" eaLnBrk="0" fontAlgn="base" hangingPunct="0">
              <a:spcBef>
                <a:spcPct val="50000"/>
              </a:spcBef>
              <a:spcAft>
                <a:spcPct val="0"/>
              </a:spcAft>
              <a:defRPr sz="1600">
                <a:solidFill>
                  <a:schemeClr val="bg2"/>
                </a:solidFill>
                <a:latin typeface="Arial" pitchFamily="34" charset="0"/>
              </a:defRPr>
            </a:lvl8pPr>
            <a:lvl9pPr marL="3886200" indent="-228600" eaLnBrk="0" fontAlgn="base" hangingPunct="0">
              <a:spcBef>
                <a:spcPct val="50000"/>
              </a:spcBef>
              <a:spcAft>
                <a:spcPct val="0"/>
              </a:spcAft>
              <a:defRPr sz="1600">
                <a:solidFill>
                  <a:schemeClr val="bg2"/>
                </a:solidFill>
                <a:latin typeface="Arial" pitchFamily="34" charset="0"/>
              </a:defRPr>
            </a:lvl9pPr>
          </a:lstStyle>
          <a:p>
            <a:fld id="{AD98AC5F-A33B-498A-8593-CD0D65F7A942}" type="slidenum">
              <a:rPr lang="fr-BE" sz="1400" smtClean="0"/>
              <a:pPr/>
              <a:t>123</a:t>
            </a:fld>
            <a:endParaRPr lang="fr-BE" sz="1400" smtClean="0"/>
          </a:p>
        </p:txBody>
      </p:sp>
      <p:sp>
        <p:nvSpPr>
          <p:cNvPr id="68612" name="Rectangle 2"/>
          <p:cNvSpPr>
            <a:spLocks noGrp="1" noChangeArrowheads="1"/>
          </p:cNvSpPr>
          <p:nvPr>
            <p:ph type="title"/>
          </p:nvPr>
        </p:nvSpPr>
        <p:spPr>
          <a:xfrm>
            <a:off x="467544" y="764704"/>
            <a:ext cx="7772400" cy="750888"/>
          </a:xfrm>
        </p:spPr>
        <p:txBody>
          <a:bodyPr/>
          <a:lstStyle/>
          <a:p>
            <a:r>
              <a:rPr lang="en-US" sz="3200" b="1" dirty="0" smtClean="0">
                <a:solidFill>
                  <a:schemeClr val="tx1"/>
                </a:solidFill>
                <a:latin typeface="Arial" pitchFamily="34" charset="0"/>
                <a:cs typeface="Times New Roman" pitchFamily="18" charset="0"/>
              </a:rPr>
              <a:t> Le </a:t>
            </a:r>
            <a:r>
              <a:rPr lang="en-US" sz="3200" b="1" dirty="0" err="1" smtClean="0">
                <a:solidFill>
                  <a:schemeClr val="tx1"/>
                </a:solidFill>
                <a:latin typeface="Arial" pitchFamily="34" charset="0"/>
                <a:cs typeface="Times New Roman" pitchFamily="18" charset="0"/>
              </a:rPr>
              <a:t>diagramme</a:t>
            </a:r>
            <a:r>
              <a:rPr lang="en-US" sz="3200" b="1" dirty="0" smtClean="0">
                <a:solidFill>
                  <a:schemeClr val="tx1"/>
                </a:solidFill>
                <a:latin typeface="Arial" pitchFamily="34" charset="0"/>
                <a:cs typeface="Times New Roman" pitchFamily="18" charset="0"/>
              </a:rPr>
              <a:t> de </a:t>
            </a:r>
            <a:r>
              <a:rPr lang="en-US" sz="3200" b="1" dirty="0" err="1" smtClean="0">
                <a:solidFill>
                  <a:schemeClr val="tx1"/>
                </a:solidFill>
                <a:latin typeface="Arial" pitchFamily="34" charset="0"/>
                <a:cs typeface="Times New Roman" pitchFamily="18" charset="0"/>
              </a:rPr>
              <a:t>cas</a:t>
            </a:r>
            <a:r>
              <a:rPr lang="en-US" sz="3200" b="1" dirty="0" smtClean="0">
                <a:solidFill>
                  <a:schemeClr val="tx1"/>
                </a:solidFill>
                <a:latin typeface="Arial" pitchFamily="34" charset="0"/>
                <a:cs typeface="Times New Roman" pitchFamily="18" charset="0"/>
              </a:rPr>
              <a:t> </a:t>
            </a:r>
            <a:r>
              <a:rPr lang="en-US" sz="3200" b="1" dirty="0" err="1" smtClean="0">
                <a:solidFill>
                  <a:schemeClr val="tx1"/>
                </a:solidFill>
                <a:latin typeface="Arial" pitchFamily="34" charset="0"/>
                <a:cs typeface="Times New Roman" pitchFamily="18" charset="0"/>
              </a:rPr>
              <a:t>d’utilisation</a:t>
            </a:r>
            <a:r>
              <a:rPr lang="en-US" sz="3200" b="1" dirty="0" smtClean="0">
                <a:solidFill>
                  <a:schemeClr val="tx1"/>
                </a:solidFill>
                <a:latin typeface="Arial" pitchFamily="34" charset="0"/>
                <a:cs typeface="Times New Roman" pitchFamily="18" charset="0"/>
              </a:rPr>
              <a:t/>
            </a:r>
            <a:br>
              <a:rPr lang="en-US" sz="3200" b="1" dirty="0" smtClean="0">
                <a:solidFill>
                  <a:schemeClr val="tx1"/>
                </a:solidFill>
                <a:latin typeface="Arial" pitchFamily="34" charset="0"/>
                <a:cs typeface="Times New Roman" pitchFamily="18" charset="0"/>
              </a:rPr>
            </a:br>
            <a:r>
              <a:rPr lang="en-US" sz="3200" b="1" dirty="0" smtClean="0">
                <a:solidFill>
                  <a:schemeClr val="tx1"/>
                </a:solidFill>
                <a:latin typeface="Arial" pitchFamily="34" charset="0"/>
                <a:cs typeface="Times New Roman" pitchFamily="18" charset="0"/>
              </a:rPr>
              <a:t>(use cases)</a:t>
            </a:r>
          </a:p>
        </p:txBody>
      </p:sp>
      <p:pic>
        <p:nvPicPr>
          <p:cNvPr id="686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2565400"/>
            <a:ext cx="71437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4" name="Rectangle 4"/>
          <p:cNvSpPr>
            <a:spLocks noChangeArrowheads="1"/>
          </p:cNvSpPr>
          <p:nvPr/>
        </p:nvSpPr>
        <p:spPr bwMode="auto">
          <a:xfrm>
            <a:off x="1371600" y="2133600"/>
            <a:ext cx="2209800" cy="1371600"/>
          </a:xfrm>
          <a:prstGeom prst="rect">
            <a:avLst/>
          </a:prstGeom>
          <a:solidFill>
            <a:srgbClr val="FFFFFF"/>
          </a:solidFill>
          <a:ln w="9525">
            <a:solidFill>
              <a:schemeClr val="tx1"/>
            </a:solidFill>
            <a:miter lim="800000"/>
            <a:headEnd/>
            <a:tailEnd/>
          </a:ln>
        </p:spPr>
        <p:txBody>
          <a:bodyPr wrap="none"/>
          <a:lstStyle/>
          <a:p>
            <a:pPr eaLnBrk="1" hangingPunct="1">
              <a:spcBef>
                <a:spcPct val="0"/>
              </a:spcBef>
            </a:pPr>
            <a:endParaRPr lang="fr-FR" i="1">
              <a:solidFill>
                <a:schemeClr val="tx1"/>
              </a:solidFill>
              <a:latin typeface="Helvetica-Bold" charset="0"/>
            </a:endParaRPr>
          </a:p>
        </p:txBody>
      </p:sp>
      <p:sp>
        <p:nvSpPr>
          <p:cNvPr id="68615" name="Rectangle 5"/>
          <p:cNvSpPr>
            <a:spLocks noChangeArrowheads="1"/>
          </p:cNvSpPr>
          <p:nvPr/>
        </p:nvSpPr>
        <p:spPr bwMode="auto">
          <a:xfrm>
            <a:off x="5795963" y="4005263"/>
            <a:ext cx="1524000" cy="381000"/>
          </a:xfrm>
          <a:prstGeom prst="rect">
            <a:avLst/>
          </a:prstGeom>
          <a:solidFill>
            <a:srgbClr val="FFFFFF"/>
          </a:solidFill>
          <a:ln w="9525">
            <a:solidFill>
              <a:srgbClr val="FFFFFF"/>
            </a:solidFill>
            <a:miter lim="800000"/>
            <a:headEnd/>
            <a:tailEnd/>
          </a:ln>
        </p:spPr>
        <p:txBody>
          <a:bodyPr wrap="none" anchor="ctr"/>
          <a:lstStyle/>
          <a:p>
            <a:pPr algn="ctr" eaLnBrk="1" hangingPunct="1">
              <a:spcBef>
                <a:spcPct val="0"/>
              </a:spcBef>
            </a:pPr>
            <a:r>
              <a:rPr lang="en-US" sz="1800">
                <a:solidFill>
                  <a:schemeClr val="accent2"/>
                </a:solidFill>
                <a:latin typeface="Helvetica-Bold" charset="0"/>
              </a:rPr>
              <a:t>Acteur</a:t>
            </a:r>
          </a:p>
        </p:txBody>
      </p:sp>
      <p:sp>
        <p:nvSpPr>
          <p:cNvPr id="68616" name="Rectangle 6"/>
          <p:cNvSpPr>
            <a:spLocks noChangeArrowheads="1"/>
          </p:cNvSpPr>
          <p:nvPr/>
        </p:nvSpPr>
        <p:spPr bwMode="auto">
          <a:xfrm>
            <a:off x="1600200" y="3581400"/>
            <a:ext cx="1524000" cy="381000"/>
          </a:xfrm>
          <a:prstGeom prst="rect">
            <a:avLst/>
          </a:prstGeom>
          <a:solidFill>
            <a:srgbClr val="FFFFFF"/>
          </a:solidFill>
          <a:ln w="9525">
            <a:solidFill>
              <a:srgbClr val="FFFFFF"/>
            </a:solidFill>
            <a:miter lim="800000"/>
            <a:headEnd/>
            <a:tailEnd/>
          </a:ln>
        </p:spPr>
        <p:txBody>
          <a:bodyPr wrap="none" anchor="ctr"/>
          <a:lstStyle/>
          <a:p>
            <a:pPr algn="ctr" eaLnBrk="1" hangingPunct="1">
              <a:spcBef>
                <a:spcPct val="0"/>
              </a:spcBef>
            </a:pPr>
            <a:r>
              <a:rPr lang="en-US" sz="1800">
                <a:solidFill>
                  <a:schemeClr val="accent2"/>
                </a:solidFill>
                <a:latin typeface="Helvetica-Bold" charset="0"/>
              </a:rPr>
              <a:t>System</a:t>
            </a:r>
          </a:p>
        </p:txBody>
      </p:sp>
      <p:sp>
        <p:nvSpPr>
          <p:cNvPr id="68617" name="Oval 7"/>
          <p:cNvSpPr>
            <a:spLocks noChangeArrowheads="1"/>
          </p:cNvSpPr>
          <p:nvPr/>
        </p:nvSpPr>
        <p:spPr bwMode="auto">
          <a:xfrm>
            <a:off x="1905000" y="4648200"/>
            <a:ext cx="1905000" cy="838200"/>
          </a:xfrm>
          <a:prstGeom prst="ellipse">
            <a:avLst/>
          </a:prstGeom>
          <a:gradFill rotWithShape="1">
            <a:gsLst>
              <a:gs pos="0">
                <a:srgbClr val="FFCC99"/>
              </a:gs>
              <a:gs pos="50000">
                <a:srgbClr val="FFFFFF"/>
              </a:gs>
              <a:gs pos="100000">
                <a:srgbClr val="FFCC99"/>
              </a:gs>
            </a:gsLst>
            <a:lin ang="5400000" scaled="1"/>
          </a:gradFill>
          <a:ln w="9525">
            <a:solidFill>
              <a:schemeClr val="tx1"/>
            </a:solidFill>
            <a:round/>
            <a:headEnd/>
            <a:tailEnd/>
          </a:ln>
        </p:spPr>
        <p:txBody>
          <a:bodyPr wrap="none" anchor="ctr"/>
          <a:lstStyle/>
          <a:p>
            <a:pPr algn="ctr" eaLnBrk="1" hangingPunct="1">
              <a:spcBef>
                <a:spcPct val="0"/>
              </a:spcBef>
            </a:pPr>
            <a:endParaRPr lang="fr-FR">
              <a:solidFill>
                <a:schemeClr val="tx1"/>
              </a:solidFill>
              <a:latin typeface="Helvetica-Bold" charset="0"/>
            </a:endParaRPr>
          </a:p>
        </p:txBody>
      </p:sp>
      <p:sp>
        <p:nvSpPr>
          <p:cNvPr id="68618" name="Rectangle 8"/>
          <p:cNvSpPr>
            <a:spLocks noChangeArrowheads="1"/>
          </p:cNvSpPr>
          <p:nvPr/>
        </p:nvSpPr>
        <p:spPr bwMode="auto">
          <a:xfrm>
            <a:off x="2133600" y="5562600"/>
            <a:ext cx="1524000" cy="381000"/>
          </a:xfrm>
          <a:prstGeom prst="rect">
            <a:avLst/>
          </a:prstGeom>
          <a:solidFill>
            <a:srgbClr val="FFFFFF"/>
          </a:solidFill>
          <a:ln w="9525">
            <a:solidFill>
              <a:srgbClr val="FFFFFF"/>
            </a:solidFill>
            <a:miter lim="800000"/>
            <a:headEnd/>
            <a:tailEnd/>
          </a:ln>
        </p:spPr>
        <p:txBody>
          <a:bodyPr wrap="none" anchor="ctr"/>
          <a:lstStyle/>
          <a:p>
            <a:pPr algn="ctr" eaLnBrk="1" hangingPunct="1">
              <a:spcBef>
                <a:spcPct val="0"/>
              </a:spcBef>
            </a:pPr>
            <a:r>
              <a:rPr lang="en-US" sz="1800">
                <a:solidFill>
                  <a:schemeClr val="accent2"/>
                </a:solidFill>
                <a:latin typeface="Helvetica-Bold" charset="0"/>
              </a:rPr>
              <a:t>Use Case</a:t>
            </a:r>
          </a:p>
        </p:txBody>
      </p:sp>
      <p:sp>
        <p:nvSpPr>
          <p:cNvPr id="68619" name="Line 9"/>
          <p:cNvSpPr>
            <a:spLocks noChangeShapeType="1"/>
          </p:cNvSpPr>
          <p:nvPr/>
        </p:nvSpPr>
        <p:spPr bwMode="auto">
          <a:xfrm>
            <a:off x="5715000" y="5029200"/>
            <a:ext cx="2362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BE"/>
          </a:p>
        </p:txBody>
      </p:sp>
      <p:sp>
        <p:nvSpPr>
          <p:cNvPr id="68620" name="Rectangle 10"/>
          <p:cNvSpPr>
            <a:spLocks noChangeArrowheads="1"/>
          </p:cNvSpPr>
          <p:nvPr/>
        </p:nvSpPr>
        <p:spPr bwMode="auto">
          <a:xfrm>
            <a:off x="6096000" y="5181600"/>
            <a:ext cx="1524000" cy="381000"/>
          </a:xfrm>
          <a:prstGeom prst="rect">
            <a:avLst/>
          </a:prstGeom>
          <a:solidFill>
            <a:srgbClr val="FFFFFF"/>
          </a:solidFill>
          <a:ln w="9525">
            <a:solidFill>
              <a:srgbClr val="FFFFFF"/>
            </a:solidFill>
            <a:miter lim="800000"/>
            <a:headEnd/>
            <a:tailEnd/>
          </a:ln>
        </p:spPr>
        <p:txBody>
          <a:bodyPr wrap="none" anchor="ctr"/>
          <a:lstStyle/>
          <a:p>
            <a:pPr algn="ctr" eaLnBrk="1" hangingPunct="1">
              <a:spcBef>
                <a:spcPct val="0"/>
              </a:spcBef>
            </a:pPr>
            <a:r>
              <a:rPr lang="en-US" sz="1800">
                <a:solidFill>
                  <a:schemeClr val="accent2"/>
                </a:solidFill>
                <a:latin typeface="Helvetica-Bold" charset="0"/>
              </a:rPr>
              <a:t>Association</a:t>
            </a:r>
          </a:p>
        </p:txBody>
      </p:sp>
      <p:sp>
        <p:nvSpPr>
          <p:cNvPr id="2" name="Espace réservé du pied de page 1"/>
          <p:cNvSpPr>
            <a:spLocks noGrp="1"/>
          </p:cNvSpPr>
          <p:nvPr>
            <p:ph type="ftr" sz="quarter" idx="11"/>
          </p:nvPr>
        </p:nvSpPr>
        <p:spPr/>
        <p:txBody>
          <a:bodyPr/>
          <a:lstStyle/>
          <a:p>
            <a:pPr>
              <a:defRPr/>
            </a:pPr>
            <a:r>
              <a:rPr lang="en-GB" smtClean="0"/>
              <a:t>Introduction à l'OO - H. Bersini</a:t>
            </a:r>
            <a:endParaRPr lang="en-GB"/>
          </a:p>
        </p:txBody>
      </p:sp>
    </p:spTree>
    <p:extLst>
      <p:ext uri="{BB962C8B-B14F-4D97-AF65-F5344CB8AC3E}">
        <p14:creationId xmlns:p14="http://schemas.microsoft.com/office/powerpoint/2010/main" val="347468319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fr-BE" sz="3600" dirty="0">
                <a:latin typeface="Gill Sans MT"/>
              </a:rPr>
              <a:t>Le diagramme des </a:t>
            </a:r>
            <a:br>
              <a:rPr lang="fr-BE" sz="3600" dirty="0">
                <a:latin typeface="Gill Sans MT"/>
              </a:rPr>
            </a:br>
            <a:r>
              <a:rPr lang="fr-BE" sz="3600" dirty="0">
                <a:latin typeface="Gill Sans MT"/>
              </a:rPr>
              <a:t>cas d’utilisation (use cases)</a:t>
            </a:r>
            <a:endParaRPr lang="fr-BE" dirty="0">
              <a:latin typeface="Gill Sans MT"/>
            </a:endParaRPr>
          </a:p>
        </p:txBody>
      </p:sp>
      <p:sp>
        <p:nvSpPr>
          <p:cNvPr id="97283" name="Rectangle 3"/>
          <p:cNvSpPr>
            <a:spLocks noGrp="1" noChangeArrowheads="1"/>
          </p:cNvSpPr>
          <p:nvPr>
            <p:ph type="body" idx="1"/>
          </p:nvPr>
        </p:nvSpPr>
        <p:spPr/>
        <p:txBody>
          <a:bodyPr/>
          <a:lstStyle/>
          <a:p>
            <a:pPr eaLnBrk="1" hangingPunct="1"/>
            <a:r>
              <a:rPr lang="fr-BE" sz="1800" dirty="0">
                <a:latin typeface="Gill Sans MT"/>
              </a:rPr>
              <a:t>Cela répond aux spécifications du système. Ses fonctionnalités, son utilisation, les </a:t>
            </a:r>
            <a:r>
              <a:rPr lang="fr-BE" sz="1800" dirty="0" smtClean="0">
                <a:latin typeface="Gill Sans MT"/>
              </a:rPr>
              <a:t>objectifs et attentes </a:t>
            </a:r>
            <a:r>
              <a:rPr lang="fr-BE" sz="1800" dirty="0">
                <a:latin typeface="Gill Sans MT"/>
              </a:rPr>
              <a:t>de l ’utilisateur. </a:t>
            </a:r>
            <a:endParaRPr lang="fr-BE" sz="1800" dirty="0" smtClean="0">
              <a:latin typeface="Gill Sans MT"/>
            </a:endParaRPr>
          </a:p>
          <a:p>
            <a:pPr eaLnBrk="1" hangingPunct="1"/>
            <a:r>
              <a:rPr lang="fr-BE" sz="1800" dirty="0" smtClean="0">
                <a:latin typeface="Gill Sans MT"/>
              </a:rPr>
              <a:t>Par exemple: le distributeur d’argent.</a:t>
            </a:r>
            <a:endParaRPr lang="fr-BE" sz="1800" dirty="0">
              <a:latin typeface="Gill Sans MT"/>
            </a:endParaRPr>
          </a:p>
        </p:txBody>
      </p:sp>
      <p:grpSp>
        <p:nvGrpSpPr>
          <p:cNvPr id="97284" name="Group 4"/>
          <p:cNvGrpSpPr>
            <a:grpSpLocks/>
          </p:cNvGrpSpPr>
          <p:nvPr/>
        </p:nvGrpSpPr>
        <p:grpSpPr bwMode="auto">
          <a:xfrm>
            <a:off x="1295400" y="3886200"/>
            <a:ext cx="457200" cy="990600"/>
            <a:chOff x="864" y="2016"/>
            <a:chExt cx="288" cy="624"/>
          </a:xfrm>
        </p:grpSpPr>
        <p:sp>
          <p:nvSpPr>
            <p:cNvPr id="97317" name="Oval 5"/>
            <p:cNvSpPr>
              <a:spLocks noChangeArrowheads="1"/>
            </p:cNvSpPr>
            <p:nvPr/>
          </p:nvSpPr>
          <p:spPr bwMode="auto">
            <a:xfrm>
              <a:off x="912" y="2016"/>
              <a:ext cx="192" cy="192"/>
            </a:xfrm>
            <a:prstGeom prst="ellipse">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97318" name="Line 6"/>
            <p:cNvSpPr>
              <a:spLocks noChangeShapeType="1"/>
            </p:cNvSpPr>
            <p:nvPr/>
          </p:nvSpPr>
          <p:spPr bwMode="auto">
            <a:xfrm>
              <a:off x="912" y="2304"/>
              <a:ext cx="19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97319" name="Line 7"/>
            <p:cNvSpPr>
              <a:spLocks noChangeShapeType="1"/>
            </p:cNvSpPr>
            <p:nvPr/>
          </p:nvSpPr>
          <p:spPr bwMode="auto">
            <a:xfrm flipH="1">
              <a:off x="864" y="2448"/>
              <a:ext cx="144" cy="19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97320" name="Line 8"/>
            <p:cNvSpPr>
              <a:spLocks noChangeShapeType="1"/>
            </p:cNvSpPr>
            <p:nvPr/>
          </p:nvSpPr>
          <p:spPr bwMode="auto">
            <a:xfrm>
              <a:off x="1008" y="2448"/>
              <a:ext cx="144" cy="19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97321" name="Line 9"/>
            <p:cNvSpPr>
              <a:spLocks noChangeShapeType="1"/>
            </p:cNvSpPr>
            <p:nvPr/>
          </p:nvSpPr>
          <p:spPr bwMode="auto">
            <a:xfrm>
              <a:off x="1008" y="2208"/>
              <a:ext cx="0" cy="24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grpSp>
      <p:grpSp>
        <p:nvGrpSpPr>
          <p:cNvPr id="97285" name="Group 10"/>
          <p:cNvGrpSpPr>
            <a:grpSpLocks/>
          </p:cNvGrpSpPr>
          <p:nvPr/>
        </p:nvGrpSpPr>
        <p:grpSpPr bwMode="auto">
          <a:xfrm>
            <a:off x="6477000" y="4876800"/>
            <a:ext cx="457200" cy="990600"/>
            <a:chOff x="864" y="2016"/>
            <a:chExt cx="288" cy="624"/>
          </a:xfrm>
        </p:grpSpPr>
        <p:sp>
          <p:nvSpPr>
            <p:cNvPr id="97312" name="Oval 11"/>
            <p:cNvSpPr>
              <a:spLocks noChangeArrowheads="1"/>
            </p:cNvSpPr>
            <p:nvPr/>
          </p:nvSpPr>
          <p:spPr bwMode="auto">
            <a:xfrm>
              <a:off x="912" y="2016"/>
              <a:ext cx="192" cy="192"/>
            </a:xfrm>
            <a:prstGeom prst="ellipse">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97313" name="Line 12"/>
            <p:cNvSpPr>
              <a:spLocks noChangeShapeType="1"/>
            </p:cNvSpPr>
            <p:nvPr/>
          </p:nvSpPr>
          <p:spPr bwMode="auto">
            <a:xfrm>
              <a:off x="912" y="2304"/>
              <a:ext cx="19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97314" name="Line 13"/>
            <p:cNvSpPr>
              <a:spLocks noChangeShapeType="1"/>
            </p:cNvSpPr>
            <p:nvPr/>
          </p:nvSpPr>
          <p:spPr bwMode="auto">
            <a:xfrm flipH="1">
              <a:off x="864" y="2448"/>
              <a:ext cx="144" cy="19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97315" name="Line 14"/>
            <p:cNvSpPr>
              <a:spLocks noChangeShapeType="1"/>
            </p:cNvSpPr>
            <p:nvPr/>
          </p:nvSpPr>
          <p:spPr bwMode="auto">
            <a:xfrm>
              <a:off x="1008" y="2448"/>
              <a:ext cx="144" cy="19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97316" name="Line 15"/>
            <p:cNvSpPr>
              <a:spLocks noChangeShapeType="1"/>
            </p:cNvSpPr>
            <p:nvPr/>
          </p:nvSpPr>
          <p:spPr bwMode="auto">
            <a:xfrm>
              <a:off x="1008" y="2208"/>
              <a:ext cx="0" cy="24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grpSp>
      <p:grpSp>
        <p:nvGrpSpPr>
          <p:cNvPr id="97286" name="Group 16"/>
          <p:cNvGrpSpPr>
            <a:grpSpLocks/>
          </p:cNvGrpSpPr>
          <p:nvPr/>
        </p:nvGrpSpPr>
        <p:grpSpPr bwMode="auto">
          <a:xfrm>
            <a:off x="6172200" y="3352800"/>
            <a:ext cx="457200" cy="990600"/>
            <a:chOff x="864" y="2016"/>
            <a:chExt cx="288" cy="624"/>
          </a:xfrm>
        </p:grpSpPr>
        <p:sp>
          <p:nvSpPr>
            <p:cNvPr id="97307" name="Oval 17"/>
            <p:cNvSpPr>
              <a:spLocks noChangeArrowheads="1"/>
            </p:cNvSpPr>
            <p:nvPr/>
          </p:nvSpPr>
          <p:spPr bwMode="auto">
            <a:xfrm>
              <a:off x="912" y="2016"/>
              <a:ext cx="192" cy="192"/>
            </a:xfrm>
            <a:prstGeom prst="ellipse">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97308" name="Line 18"/>
            <p:cNvSpPr>
              <a:spLocks noChangeShapeType="1"/>
            </p:cNvSpPr>
            <p:nvPr/>
          </p:nvSpPr>
          <p:spPr bwMode="auto">
            <a:xfrm>
              <a:off x="912" y="2304"/>
              <a:ext cx="192" cy="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97309" name="Line 19"/>
            <p:cNvSpPr>
              <a:spLocks noChangeShapeType="1"/>
            </p:cNvSpPr>
            <p:nvPr/>
          </p:nvSpPr>
          <p:spPr bwMode="auto">
            <a:xfrm flipH="1">
              <a:off x="864" y="2448"/>
              <a:ext cx="144" cy="19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97310" name="Line 20"/>
            <p:cNvSpPr>
              <a:spLocks noChangeShapeType="1"/>
            </p:cNvSpPr>
            <p:nvPr/>
          </p:nvSpPr>
          <p:spPr bwMode="auto">
            <a:xfrm>
              <a:off x="1008" y="2448"/>
              <a:ext cx="144" cy="192"/>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97311" name="Line 21"/>
            <p:cNvSpPr>
              <a:spLocks noChangeShapeType="1"/>
            </p:cNvSpPr>
            <p:nvPr/>
          </p:nvSpPr>
          <p:spPr bwMode="auto">
            <a:xfrm>
              <a:off x="1008" y="2208"/>
              <a:ext cx="0" cy="24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grpSp>
      <p:sp>
        <p:nvSpPr>
          <p:cNvPr id="97287" name="Rectangle 22"/>
          <p:cNvSpPr>
            <a:spLocks noChangeArrowheads="1"/>
          </p:cNvSpPr>
          <p:nvPr/>
        </p:nvSpPr>
        <p:spPr bwMode="auto">
          <a:xfrm>
            <a:off x="2362200" y="3124200"/>
            <a:ext cx="35814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dirty="0">
              <a:latin typeface="Gill Sans MT"/>
            </a:endParaRPr>
          </a:p>
        </p:txBody>
      </p:sp>
      <p:sp>
        <p:nvSpPr>
          <p:cNvPr id="97288" name="Rectangle 23"/>
          <p:cNvSpPr>
            <a:spLocks noChangeArrowheads="1"/>
          </p:cNvSpPr>
          <p:nvPr/>
        </p:nvSpPr>
        <p:spPr bwMode="auto">
          <a:xfrm>
            <a:off x="2362200" y="2971800"/>
            <a:ext cx="3657600" cy="3048000"/>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97289" name="Oval 24"/>
          <p:cNvSpPr>
            <a:spLocks noChangeArrowheads="1"/>
          </p:cNvSpPr>
          <p:nvPr/>
        </p:nvSpPr>
        <p:spPr bwMode="auto">
          <a:xfrm>
            <a:off x="2743200" y="3200400"/>
            <a:ext cx="990600" cy="685800"/>
          </a:xfrm>
          <a:prstGeom prst="ellipse">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97290" name="Oval 25"/>
          <p:cNvSpPr>
            <a:spLocks noChangeArrowheads="1"/>
          </p:cNvSpPr>
          <p:nvPr/>
        </p:nvSpPr>
        <p:spPr bwMode="auto">
          <a:xfrm>
            <a:off x="4495800" y="3657600"/>
            <a:ext cx="1066800" cy="685800"/>
          </a:xfrm>
          <a:prstGeom prst="ellipse">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97291" name="Oval 26"/>
          <p:cNvSpPr>
            <a:spLocks noChangeArrowheads="1"/>
          </p:cNvSpPr>
          <p:nvPr/>
        </p:nvSpPr>
        <p:spPr bwMode="auto">
          <a:xfrm>
            <a:off x="2971800" y="4343400"/>
            <a:ext cx="1143000" cy="762000"/>
          </a:xfrm>
          <a:prstGeom prst="ellipse">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97292" name="Oval 27"/>
          <p:cNvSpPr>
            <a:spLocks noChangeArrowheads="1"/>
          </p:cNvSpPr>
          <p:nvPr/>
        </p:nvSpPr>
        <p:spPr bwMode="auto">
          <a:xfrm>
            <a:off x="2743200" y="5334000"/>
            <a:ext cx="1295400" cy="609600"/>
          </a:xfrm>
          <a:prstGeom prst="ellipse">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97293" name="Oval 28"/>
          <p:cNvSpPr>
            <a:spLocks noChangeArrowheads="1"/>
          </p:cNvSpPr>
          <p:nvPr/>
        </p:nvSpPr>
        <p:spPr bwMode="auto">
          <a:xfrm>
            <a:off x="4572000" y="4876800"/>
            <a:ext cx="1143000" cy="762000"/>
          </a:xfrm>
          <a:prstGeom prst="ellipse">
            <a:avLst/>
          </a:pr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97294" name="Text Box 29"/>
          <p:cNvSpPr txBox="1">
            <a:spLocks noChangeArrowheads="1"/>
          </p:cNvSpPr>
          <p:nvPr/>
        </p:nvSpPr>
        <p:spPr bwMode="auto">
          <a:xfrm>
            <a:off x="554939" y="4188023"/>
            <a:ext cx="8014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Le client</a:t>
            </a:r>
          </a:p>
        </p:txBody>
      </p:sp>
      <p:sp>
        <p:nvSpPr>
          <p:cNvPr id="97295" name="Text Box 30"/>
          <p:cNvSpPr txBox="1">
            <a:spLocks noChangeArrowheads="1"/>
          </p:cNvSpPr>
          <p:nvPr/>
        </p:nvSpPr>
        <p:spPr bwMode="auto">
          <a:xfrm>
            <a:off x="6531610" y="3426023"/>
            <a:ext cx="93217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La Banque</a:t>
            </a:r>
          </a:p>
        </p:txBody>
      </p:sp>
      <p:sp>
        <p:nvSpPr>
          <p:cNvPr id="97296" name="Text Box 31"/>
          <p:cNvSpPr txBox="1">
            <a:spLocks noChangeArrowheads="1"/>
          </p:cNvSpPr>
          <p:nvPr/>
        </p:nvSpPr>
        <p:spPr bwMode="auto">
          <a:xfrm>
            <a:off x="6858000" y="5181600"/>
            <a:ext cx="1130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Un employé</a:t>
            </a:r>
          </a:p>
        </p:txBody>
      </p:sp>
      <p:sp>
        <p:nvSpPr>
          <p:cNvPr id="97297" name="Text Box 32"/>
          <p:cNvSpPr txBox="1">
            <a:spLocks noChangeArrowheads="1"/>
          </p:cNvSpPr>
          <p:nvPr/>
        </p:nvSpPr>
        <p:spPr bwMode="auto">
          <a:xfrm>
            <a:off x="2763269" y="3193346"/>
            <a:ext cx="1069524"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Effectuer</a:t>
            </a:r>
          </a:p>
          <a:p>
            <a:pPr algn="ctr">
              <a:spcBef>
                <a:spcPct val="50000"/>
              </a:spcBef>
            </a:pPr>
            <a:r>
              <a:rPr lang="fr-BE" sz="1400" b="0" dirty="0">
                <a:solidFill>
                  <a:schemeClr val="bg2"/>
                </a:solidFill>
                <a:latin typeface="Gill Sans MT"/>
              </a:rPr>
              <a:t>un virement</a:t>
            </a:r>
          </a:p>
        </p:txBody>
      </p:sp>
      <p:sp>
        <p:nvSpPr>
          <p:cNvPr id="97298" name="Text Box 33"/>
          <p:cNvSpPr txBox="1">
            <a:spLocks noChangeArrowheads="1"/>
          </p:cNvSpPr>
          <p:nvPr/>
        </p:nvSpPr>
        <p:spPr bwMode="auto">
          <a:xfrm>
            <a:off x="3075524" y="4412546"/>
            <a:ext cx="1005403"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Retirer</a:t>
            </a:r>
          </a:p>
          <a:p>
            <a:pPr algn="ctr">
              <a:spcBef>
                <a:spcPct val="50000"/>
              </a:spcBef>
            </a:pPr>
            <a:r>
              <a:rPr lang="fr-BE" sz="1400" b="0" dirty="0">
                <a:solidFill>
                  <a:schemeClr val="bg2"/>
                </a:solidFill>
                <a:latin typeface="Gill Sans MT"/>
              </a:rPr>
              <a:t>de l ’argent</a:t>
            </a:r>
          </a:p>
        </p:txBody>
      </p:sp>
      <p:sp>
        <p:nvSpPr>
          <p:cNvPr id="97299" name="Text Box 34"/>
          <p:cNvSpPr txBox="1">
            <a:spLocks noChangeArrowheads="1"/>
          </p:cNvSpPr>
          <p:nvPr/>
        </p:nvSpPr>
        <p:spPr bwMode="auto">
          <a:xfrm>
            <a:off x="2918342" y="5326946"/>
            <a:ext cx="965754"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Consulter</a:t>
            </a:r>
          </a:p>
          <a:p>
            <a:pPr algn="ctr">
              <a:spcBef>
                <a:spcPct val="50000"/>
              </a:spcBef>
            </a:pPr>
            <a:r>
              <a:rPr lang="fr-BE" sz="1400" b="0" dirty="0">
                <a:solidFill>
                  <a:schemeClr val="bg2"/>
                </a:solidFill>
                <a:latin typeface="Gill Sans MT"/>
              </a:rPr>
              <a:t>un compte</a:t>
            </a:r>
          </a:p>
        </p:txBody>
      </p:sp>
      <p:sp>
        <p:nvSpPr>
          <p:cNvPr id="97300" name="Line 35"/>
          <p:cNvSpPr>
            <a:spLocks noChangeShapeType="1"/>
          </p:cNvSpPr>
          <p:nvPr/>
        </p:nvSpPr>
        <p:spPr bwMode="auto">
          <a:xfrm flipV="1">
            <a:off x="1752600" y="3733800"/>
            <a:ext cx="1066800" cy="60960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97301" name="Line 36"/>
          <p:cNvSpPr>
            <a:spLocks noChangeShapeType="1"/>
          </p:cNvSpPr>
          <p:nvPr/>
        </p:nvSpPr>
        <p:spPr bwMode="auto">
          <a:xfrm>
            <a:off x="1752600" y="4343400"/>
            <a:ext cx="1143000" cy="30480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97302" name="Line 37"/>
          <p:cNvSpPr>
            <a:spLocks noChangeShapeType="1"/>
          </p:cNvSpPr>
          <p:nvPr/>
        </p:nvSpPr>
        <p:spPr bwMode="auto">
          <a:xfrm>
            <a:off x="1752600" y="4419600"/>
            <a:ext cx="1066800" cy="106680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97303" name="Line 38"/>
          <p:cNvSpPr>
            <a:spLocks noChangeShapeType="1"/>
          </p:cNvSpPr>
          <p:nvPr/>
        </p:nvSpPr>
        <p:spPr bwMode="auto">
          <a:xfrm flipV="1">
            <a:off x="5638800" y="3657600"/>
            <a:ext cx="609600" cy="30480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97304" name="Line 39"/>
          <p:cNvSpPr>
            <a:spLocks noChangeShapeType="1"/>
          </p:cNvSpPr>
          <p:nvPr/>
        </p:nvSpPr>
        <p:spPr bwMode="auto">
          <a:xfrm flipH="1" flipV="1">
            <a:off x="5715000" y="5257800"/>
            <a:ext cx="685800" cy="7620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97305" name="Text Box 40"/>
          <p:cNvSpPr txBox="1">
            <a:spLocks noChangeArrowheads="1"/>
          </p:cNvSpPr>
          <p:nvPr/>
        </p:nvSpPr>
        <p:spPr bwMode="auto">
          <a:xfrm>
            <a:off x="4484851" y="3650546"/>
            <a:ext cx="1082348"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Gérer le</a:t>
            </a:r>
          </a:p>
          <a:p>
            <a:pPr algn="ctr">
              <a:spcBef>
                <a:spcPct val="50000"/>
              </a:spcBef>
            </a:pPr>
            <a:r>
              <a:rPr lang="fr-BE" sz="1400" b="0" dirty="0">
                <a:solidFill>
                  <a:schemeClr val="bg2"/>
                </a:solidFill>
                <a:latin typeface="Gill Sans MT"/>
              </a:rPr>
              <a:t>distributeur</a:t>
            </a:r>
          </a:p>
        </p:txBody>
      </p:sp>
      <p:sp>
        <p:nvSpPr>
          <p:cNvPr id="97306" name="Text Box 41"/>
          <p:cNvSpPr txBox="1">
            <a:spLocks noChangeArrowheads="1"/>
          </p:cNvSpPr>
          <p:nvPr/>
        </p:nvSpPr>
        <p:spPr bwMode="auto">
          <a:xfrm>
            <a:off x="4593414" y="4945946"/>
            <a:ext cx="1095410"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Effectuer la </a:t>
            </a:r>
          </a:p>
          <a:p>
            <a:pPr algn="ctr">
              <a:spcBef>
                <a:spcPct val="50000"/>
              </a:spcBef>
            </a:pPr>
            <a:r>
              <a:rPr lang="fr-BE" sz="1400" b="0" dirty="0">
                <a:solidFill>
                  <a:schemeClr val="bg2"/>
                </a:solidFill>
                <a:latin typeface="Gill Sans MT"/>
              </a:rPr>
              <a:t>maintenance</a:t>
            </a: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124</a:t>
            </a:fld>
            <a:endParaRPr lang="en-GB"/>
          </a:p>
        </p:txBody>
      </p:sp>
    </p:spTree>
    <p:extLst>
      <p:ext uri="{BB962C8B-B14F-4D97-AF65-F5344CB8AC3E}">
        <p14:creationId xmlns:p14="http://schemas.microsoft.com/office/powerpoint/2010/main" val="181964256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Text Box 4"/>
          <p:cNvSpPr txBox="1">
            <a:spLocks noChangeArrowheads="1"/>
          </p:cNvSpPr>
          <p:nvPr/>
        </p:nvSpPr>
        <p:spPr bwMode="auto">
          <a:xfrm>
            <a:off x="3162300" y="1412776"/>
            <a:ext cx="2514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sz="1200" dirty="0" err="1">
                <a:latin typeface="Gill Sans MT"/>
              </a:rPr>
              <a:t>SystèmeDeContrôleDAcces</a:t>
            </a:r>
            <a:endParaRPr lang="fr-FR" sz="2400" b="0" dirty="0">
              <a:latin typeface="Gill Sans MT"/>
            </a:endParaRPr>
          </a:p>
        </p:txBody>
      </p:sp>
      <p:sp>
        <p:nvSpPr>
          <p:cNvPr id="98311" name="Text Box 19"/>
          <p:cNvSpPr txBox="1">
            <a:spLocks noChangeArrowheads="1"/>
          </p:cNvSpPr>
          <p:nvPr/>
        </p:nvSpPr>
        <p:spPr bwMode="auto">
          <a:xfrm>
            <a:off x="381000" y="3505200"/>
            <a:ext cx="1447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sz="1200" dirty="0" err="1">
                <a:latin typeface="Gill Sans MT"/>
              </a:rPr>
              <a:t>PorteurDeCarte</a:t>
            </a:r>
            <a:endParaRPr lang="fr-FR" sz="2400" b="0" dirty="0">
              <a:latin typeface="Gill Sans MT"/>
            </a:endParaRPr>
          </a:p>
        </p:txBody>
      </p:sp>
      <p:grpSp>
        <p:nvGrpSpPr>
          <p:cNvPr id="6" name="Groupe 5"/>
          <p:cNvGrpSpPr/>
          <p:nvPr/>
        </p:nvGrpSpPr>
        <p:grpSpPr>
          <a:xfrm>
            <a:off x="685800" y="1785143"/>
            <a:ext cx="8077200" cy="4506913"/>
            <a:chOff x="685800" y="2057400"/>
            <a:chExt cx="8077200" cy="4506913"/>
          </a:xfrm>
        </p:grpSpPr>
        <p:sp>
          <p:nvSpPr>
            <p:cNvPr id="98307" name="Rectangle 3"/>
            <p:cNvSpPr>
              <a:spLocks noChangeArrowheads="1"/>
            </p:cNvSpPr>
            <p:nvPr/>
          </p:nvSpPr>
          <p:spPr bwMode="auto">
            <a:xfrm>
              <a:off x="2438400" y="2057400"/>
              <a:ext cx="4724400" cy="4506913"/>
            </a:xfrm>
            <a:prstGeom prst="rect">
              <a:avLst/>
            </a:prstGeom>
            <a:noFill/>
            <a:ln w="1905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grpSp>
          <p:nvGrpSpPr>
            <p:cNvPr id="98309" name="Group 5"/>
            <p:cNvGrpSpPr>
              <a:grpSpLocks/>
            </p:cNvGrpSpPr>
            <p:nvPr/>
          </p:nvGrpSpPr>
          <p:grpSpPr bwMode="auto">
            <a:xfrm>
              <a:off x="7620000" y="2514600"/>
              <a:ext cx="990600" cy="1447800"/>
              <a:chOff x="384" y="2256"/>
              <a:chExt cx="624" cy="912"/>
            </a:xfrm>
          </p:grpSpPr>
          <p:grpSp>
            <p:nvGrpSpPr>
              <p:cNvPr id="98351" name="Group 6"/>
              <p:cNvGrpSpPr>
                <a:grpSpLocks/>
              </p:cNvGrpSpPr>
              <p:nvPr/>
            </p:nvGrpSpPr>
            <p:grpSpPr bwMode="auto">
              <a:xfrm>
                <a:off x="576" y="2256"/>
                <a:ext cx="192" cy="576"/>
                <a:chOff x="528" y="1824"/>
                <a:chExt cx="192" cy="576"/>
              </a:xfrm>
            </p:grpSpPr>
            <p:sp>
              <p:nvSpPr>
                <p:cNvPr id="98353" name="Oval 7"/>
                <p:cNvSpPr>
                  <a:spLocks noChangeArrowheads="1"/>
                </p:cNvSpPr>
                <p:nvPr/>
              </p:nvSpPr>
              <p:spPr bwMode="auto">
                <a:xfrm>
                  <a:off x="528" y="1824"/>
                  <a:ext cx="192" cy="192"/>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98354" name="Line 8"/>
                <p:cNvSpPr>
                  <a:spLocks noChangeShapeType="1"/>
                </p:cNvSpPr>
                <p:nvPr/>
              </p:nvSpPr>
              <p:spPr bwMode="auto">
                <a:xfrm>
                  <a:off x="624" y="2016"/>
                  <a:ext cx="0" cy="28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98355" name="Line 9"/>
                <p:cNvSpPr>
                  <a:spLocks noChangeShapeType="1"/>
                </p:cNvSpPr>
                <p:nvPr/>
              </p:nvSpPr>
              <p:spPr bwMode="auto">
                <a:xfrm>
                  <a:off x="624" y="2304"/>
                  <a:ext cx="96" cy="9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98356" name="Line 10"/>
                <p:cNvSpPr>
                  <a:spLocks noChangeShapeType="1"/>
                </p:cNvSpPr>
                <p:nvPr/>
              </p:nvSpPr>
              <p:spPr bwMode="auto">
                <a:xfrm flipH="1">
                  <a:off x="528" y="2304"/>
                  <a:ext cx="96" cy="9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98357" name="Line 11"/>
                <p:cNvSpPr>
                  <a:spLocks noChangeShapeType="1"/>
                </p:cNvSpPr>
                <p:nvPr/>
              </p:nvSpPr>
              <p:spPr bwMode="auto">
                <a:xfrm>
                  <a:off x="528" y="2112"/>
                  <a:ext cx="19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grpSp>
          <p:sp>
            <p:nvSpPr>
              <p:cNvPr id="98352" name="Text Box 12"/>
              <p:cNvSpPr txBox="1">
                <a:spLocks noChangeArrowheads="1"/>
              </p:cNvSpPr>
              <p:nvPr/>
            </p:nvSpPr>
            <p:spPr bwMode="auto">
              <a:xfrm>
                <a:off x="384" y="2880"/>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sz="1200" dirty="0">
                    <a:latin typeface="Gill Sans MT"/>
                  </a:rPr>
                  <a:t>Capteur</a:t>
                </a:r>
                <a:br>
                  <a:rPr lang="fr-FR" sz="1200" dirty="0">
                    <a:latin typeface="Gill Sans MT"/>
                  </a:rPr>
                </a:br>
                <a:r>
                  <a:rPr lang="fr-FR" sz="1200" dirty="0" err="1">
                    <a:latin typeface="Gill Sans MT"/>
                  </a:rPr>
                  <a:t>AIncendie</a:t>
                </a:r>
                <a:endParaRPr lang="fr-FR" sz="2400" b="0" dirty="0">
                  <a:latin typeface="Gill Sans MT"/>
                </a:endParaRPr>
              </a:p>
            </p:txBody>
          </p:sp>
        </p:grpSp>
        <p:grpSp>
          <p:nvGrpSpPr>
            <p:cNvPr id="98310" name="Group 13"/>
            <p:cNvGrpSpPr>
              <a:grpSpLocks/>
            </p:cNvGrpSpPr>
            <p:nvPr/>
          </p:nvGrpSpPr>
          <p:grpSpPr bwMode="auto">
            <a:xfrm>
              <a:off x="914400" y="2514600"/>
              <a:ext cx="304800" cy="914400"/>
              <a:chOff x="528" y="1824"/>
              <a:chExt cx="192" cy="576"/>
            </a:xfrm>
          </p:grpSpPr>
          <p:sp>
            <p:nvSpPr>
              <p:cNvPr id="98346" name="Oval 14"/>
              <p:cNvSpPr>
                <a:spLocks noChangeArrowheads="1"/>
              </p:cNvSpPr>
              <p:nvPr/>
            </p:nvSpPr>
            <p:spPr bwMode="auto">
              <a:xfrm>
                <a:off x="528" y="1824"/>
                <a:ext cx="192" cy="192"/>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98347" name="Line 15"/>
              <p:cNvSpPr>
                <a:spLocks noChangeShapeType="1"/>
              </p:cNvSpPr>
              <p:nvPr/>
            </p:nvSpPr>
            <p:spPr bwMode="auto">
              <a:xfrm>
                <a:off x="624" y="2016"/>
                <a:ext cx="0" cy="28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98348" name="Line 16"/>
              <p:cNvSpPr>
                <a:spLocks noChangeShapeType="1"/>
              </p:cNvSpPr>
              <p:nvPr/>
            </p:nvSpPr>
            <p:spPr bwMode="auto">
              <a:xfrm>
                <a:off x="624" y="2304"/>
                <a:ext cx="96" cy="9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98349" name="Line 17"/>
              <p:cNvSpPr>
                <a:spLocks noChangeShapeType="1"/>
              </p:cNvSpPr>
              <p:nvPr/>
            </p:nvSpPr>
            <p:spPr bwMode="auto">
              <a:xfrm flipH="1">
                <a:off x="528" y="2304"/>
                <a:ext cx="96" cy="9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98350" name="Line 18"/>
              <p:cNvSpPr>
                <a:spLocks noChangeShapeType="1"/>
              </p:cNvSpPr>
              <p:nvPr/>
            </p:nvSpPr>
            <p:spPr bwMode="auto">
              <a:xfrm>
                <a:off x="528" y="2112"/>
                <a:ext cx="19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grpSp>
        <p:grpSp>
          <p:nvGrpSpPr>
            <p:cNvPr id="98312" name="Group 20"/>
            <p:cNvGrpSpPr>
              <a:grpSpLocks/>
            </p:cNvGrpSpPr>
            <p:nvPr/>
          </p:nvGrpSpPr>
          <p:grpSpPr bwMode="auto">
            <a:xfrm>
              <a:off x="2667000" y="2438400"/>
              <a:ext cx="1752600" cy="808038"/>
              <a:chOff x="1584" y="2064"/>
              <a:chExt cx="1104" cy="509"/>
            </a:xfrm>
          </p:grpSpPr>
          <p:sp>
            <p:nvSpPr>
              <p:cNvPr id="98344" name="Oval 21"/>
              <p:cNvSpPr>
                <a:spLocks noChangeArrowheads="1"/>
              </p:cNvSpPr>
              <p:nvPr/>
            </p:nvSpPr>
            <p:spPr bwMode="auto">
              <a:xfrm>
                <a:off x="1824" y="2064"/>
                <a:ext cx="576" cy="288"/>
              </a:xfrm>
              <a:prstGeom prst="ellipse">
                <a:avLst/>
              </a:prstGeom>
              <a:solidFill>
                <a:srgbClr val="FFFF99"/>
              </a:solidFill>
              <a:ln w="12700">
                <a:solidFill>
                  <a:schemeClr val="tx1"/>
                </a:solidFill>
                <a:round/>
                <a:headEnd type="none" w="sm" len="sm"/>
                <a:tailEnd type="none" w="sm" len="sm"/>
              </a:ln>
            </p:spPr>
            <p:txBody>
              <a:bodyPr wrap="none" anchor="ctr"/>
              <a:lstStyle/>
              <a:p>
                <a:endParaRPr lang="fr-FR" dirty="0">
                  <a:latin typeface="Gill Sans MT"/>
                </a:endParaRPr>
              </a:p>
            </p:txBody>
          </p:sp>
          <p:sp>
            <p:nvSpPr>
              <p:cNvPr id="98345" name="Text Box 22"/>
              <p:cNvSpPr txBox="1">
                <a:spLocks noChangeArrowheads="1"/>
              </p:cNvSpPr>
              <p:nvPr/>
            </p:nvSpPr>
            <p:spPr bwMode="auto">
              <a:xfrm>
                <a:off x="1584" y="2400"/>
                <a:ext cx="11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sz="1200" dirty="0">
                    <a:latin typeface="Gill Sans MT"/>
                  </a:rPr>
                  <a:t>Entrer</a:t>
                </a:r>
                <a:endParaRPr lang="fr-FR" sz="2400" b="0" dirty="0">
                  <a:latin typeface="Gill Sans MT"/>
                </a:endParaRPr>
              </a:p>
            </p:txBody>
          </p:sp>
        </p:grpSp>
        <p:sp>
          <p:nvSpPr>
            <p:cNvPr id="98313" name="Line 23"/>
            <p:cNvSpPr>
              <a:spLocks noChangeShapeType="1"/>
            </p:cNvSpPr>
            <p:nvPr/>
          </p:nvSpPr>
          <p:spPr bwMode="auto">
            <a:xfrm flipV="1">
              <a:off x="1524000" y="2667000"/>
              <a:ext cx="1524000" cy="304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grpSp>
          <p:nvGrpSpPr>
            <p:cNvPr id="98314" name="Group 24"/>
            <p:cNvGrpSpPr>
              <a:grpSpLocks/>
            </p:cNvGrpSpPr>
            <p:nvPr/>
          </p:nvGrpSpPr>
          <p:grpSpPr bwMode="auto">
            <a:xfrm>
              <a:off x="5181600" y="2667000"/>
              <a:ext cx="1752600" cy="808038"/>
              <a:chOff x="1584" y="2064"/>
              <a:chExt cx="1104" cy="509"/>
            </a:xfrm>
          </p:grpSpPr>
          <p:sp>
            <p:nvSpPr>
              <p:cNvPr id="98342" name="Oval 25"/>
              <p:cNvSpPr>
                <a:spLocks noChangeArrowheads="1"/>
              </p:cNvSpPr>
              <p:nvPr/>
            </p:nvSpPr>
            <p:spPr bwMode="auto">
              <a:xfrm>
                <a:off x="1824" y="2064"/>
                <a:ext cx="576" cy="288"/>
              </a:xfrm>
              <a:prstGeom prst="ellipse">
                <a:avLst/>
              </a:prstGeom>
              <a:solidFill>
                <a:srgbClr val="FFFF99"/>
              </a:solidFill>
              <a:ln w="12700">
                <a:solidFill>
                  <a:schemeClr val="tx1"/>
                </a:solidFill>
                <a:round/>
                <a:headEnd type="none" w="sm" len="sm"/>
                <a:tailEnd type="none" w="sm" len="sm"/>
              </a:ln>
            </p:spPr>
            <p:txBody>
              <a:bodyPr wrap="none" anchor="ctr"/>
              <a:lstStyle/>
              <a:p>
                <a:endParaRPr lang="fr-FR" dirty="0">
                  <a:latin typeface="Gill Sans MT"/>
                </a:endParaRPr>
              </a:p>
            </p:txBody>
          </p:sp>
          <p:sp>
            <p:nvSpPr>
              <p:cNvPr id="98343" name="Text Box 26"/>
              <p:cNvSpPr txBox="1">
                <a:spLocks noChangeArrowheads="1"/>
              </p:cNvSpPr>
              <p:nvPr/>
            </p:nvSpPr>
            <p:spPr bwMode="auto">
              <a:xfrm>
                <a:off x="1584" y="2400"/>
                <a:ext cx="11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sz="1200" dirty="0" err="1">
                    <a:latin typeface="Gill Sans MT"/>
                  </a:rPr>
                  <a:t>DébloquerLesPortes</a:t>
                </a:r>
                <a:endParaRPr lang="fr-FR" sz="2400" b="0" dirty="0">
                  <a:latin typeface="Gill Sans MT"/>
                </a:endParaRPr>
              </a:p>
            </p:txBody>
          </p:sp>
        </p:grpSp>
        <p:grpSp>
          <p:nvGrpSpPr>
            <p:cNvPr id="98315" name="Group 27"/>
            <p:cNvGrpSpPr>
              <a:grpSpLocks/>
            </p:cNvGrpSpPr>
            <p:nvPr/>
          </p:nvGrpSpPr>
          <p:grpSpPr bwMode="auto">
            <a:xfrm>
              <a:off x="5181600" y="5029200"/>
              <a:ext cx="1752600" cy="808038"/>
              <a:chOff x="1584" y="2064"/>
              <a:chExt cx="1104" cy="509"/>
            </a:xfrm>
          </p:grpSpPr>
          <p:sp>
            <p:nvSpPr>
              <p:cNvPr id="98340" name="Oval 28"/>
              <p:cNvSpPr>
                <a:spLocks noChangeArrowheads="1"/>
              </p:cNvSpPr>
              <p:nvPr/>
            </p:nvSpPr>
            <p:spPr bwMode="auto">
              <a:xfrm>
                <a:off x="1824" y="2064"/>
                <a:ext cx="576" cy="288"/>
              </a:xfrm>
              <a:prstGeom prst="ellipse">
                <a:avLst/>
              </a:prstGeom>
              <a:solidFill>
                <a:srgbClr val="FFFF99"/>
              </a:solidFill>
              <a:ln w="12700">
                <a:solidFill>
                  <a:schemeClr val="tx1"/>
                </a:solidFill>
                <a:round/>
                <a:headEnd type="none" w="sm" len="sm"/>
                <a:tailEnd type="none" w="sm" len="sm"/>
              </a:ln>
            </p:spPr>
            <p:txBody>
              <a:bodyPr wrap="none" anchor="ctr"/>
              <a:lstStyle/>
              <a:p>
                <a:endParaRPr lang="fr-FR" dirty="0">
                  <a:latin typeface="Gill Sans MT"/>
                </a:endParaRPr>
              </a:p>
            </p:txBody>
          </p:sp>
          <p:sp>
            <p:nvSpPr>
              <p:cNvPr id="98341" name="Text Box 29"/>
              <p:cNvSpPr txBox="1">
                <a:spLocks noChangeArrowheads="1"/>
              </p:cNvSpPr>
              <p:nvPr/>
            </p:nvSpPr>
            <p:spPr bwMode="auto">
              <a:xfrm>
                <a:off x="1584" y="2400"/>
                <a:ext cx="11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sz="1200" dirty="0" err="1">
                    <a:latin typeface="Gill Sans MT"/>
                  </a:rPr>
                  <a:t>GérerLesCartes</a:t>
                </a:r>
                <a:endParaRPr lang="fr-FR" sz="2400" b="0" dirty="0">
                  <a:latin typeface="Gill Sans MT"/>
                </a:endParaRPr>
              </a:p>
            </p:txBody>
          </p:sp>
        </p:grpSp>
        <p:grpSp>
          <p:nvGrpSpPr>
            <p:cNvPr id="98316" name="Group 30"/>
            <p:cNvGrpSpPr>
              <a:grpSpLocks/>
            </p:cNvGrpSpPr>
            <p:nvPr/>
          </p:nvGrpSpPr>
          <p:grpSpPr bwMode="auto">
            <a:xfrm>
              <a:off x="7924800" y="4800600"/>
              <a:ext cx="304800" cy="914400"/>
              <a:chOff x="528" y="1824"/>
              <a:chExt cx="192" cy="576"/>
            </a:xfrm>
          </p:grpSpPr>
          <p:sp>
            <p:nvSpPr>
              <p:cNvPr id="98335" name="Oval 31"/>
              <p:cNvSpPr>
                <a:spLocks noChangeArrowheads="1"/>
              </p:cNvSpPr>
              <p:nvPr/>
            </p:nvSpPr>
            <p:spPr bwMode="auto">
              <a:xfrm>
                <a:off x="528" y="1824"/>
                <a:ext cx="192" cy="192"/>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98336" name="Line 32"/>
              <p:cNvSpPr>
                <a:spLocks noChangeShapeType="1"/>
              </p:cNvSpPr>
              <p:nvPr/>
            </p:nvSpPr>
            <p:spPr bwMode="auto">
              <a:xfrm>
                <a:off x="624" y="2016"/>
                <a:ext cx="0" cy="28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98337" name="Line 33"/>
              <p:cNvSpPr>
                <a:spLocks noChangeShapeType="1"/>
              </p:cNvSpPr>
              <p:nvPr/>
            </p:nvSpPr>
            <p:spPr bwMode="auto">
              <a:xfrm>
                <a:off x="624" y="2304"/>
                <a:ext cx="96" cy="9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98338" name="Line 34"/>
              <p:cNvSpPr>
                <a:spLocks noChangeShapeType="1"/>
              </p:cNvSpPr>
              <p:nvPr/>
            </p:nvSpPr>
            <p:spPr bwMode="auto">
              <a:xfrm flipH="1">
                <a:off x="528" y="2304"/>
                <a:ext cx="96" cy="9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98339" name="Line 35"/>
              <p:cNvSpPr>
                <a:spLocks noChangeShapeType="1"/>
              </p:cNvSpPr>
              <p:nvPr/>
            </p:nvSpPr>
            <p:spPr bwMode="auto">
              <a:xfrm>
                <a:off x="528" y="2112"/>
                <a:ext cx="19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grpSp>
        <p:sp>
          <p:nvSpPr>
            <p:cNvPr id="98317" name="Text Box 36"/>
            <p:cNvSpPr txBox="1">
              <a:spLocks noChangeArrowheads="1"/>
            </p:cNvSpPr>
            <p:nvPr/>
          </p:nvSpPr>
          <p:spPr bwMode="auto">
            <a:xfrm>
              <a:off x="7391400" y="5791200"/>
              <a:ext cx="1371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sz="1200" dirty="0">
                  <a:latin typeface="Gill Sans MT"/>
                </a:rPr>
                <a:t>Administrateur</a:t>
              </a:r>
              <a:endParaRPr lang="fr-FR" sz="2400" b="0" dirty="0">
                <a:latin typeface="Gill Sans MT"/>
              </a:endParaRPr>
            </a:p>
          </p:txBody>
        </p:sp>
        <p:grpSp>
          <p:nvGrpSpPr>
            <p:cNvPr id="98318" name="Group 37"/>
            <p:cNvGrpSpPr>
              <a:grpSpLocks/>
            </p:cNvGrpSpPr>
            <p:nvPr/>
          </p:nvGrpSpPr>
          <p:grpSpPr bwMode="auto">
            <a:xfrm>
              <a:off x="2819400" y="4648200"/>
              <a:ext cx="1752600" cy="990600"/>
              <a:chOff x="1584" y="2064"/>
              <a:chExt cx="1104" cy="624"/>
            </a:xfrm>
          </p:grpSpPr>
          <p:sp>
            <p:nvSpPr>
              <p:cNvPr id="98333" name="Oval 38"/>
              <p:cNvSpPr>
                <a:spLocks noChangeArrowheads="1"/>
              </p:cNvSpPr>
              <p:nvPr/>
            </p:nvSpPr>
            <p:spPr bwMode="auto">
              <a:xfrm>
                <a:off x="1824" y="2064"/>
                <a:ext cx="576" cy="288"/>
              </a:xfrm>
              <a:prstGeom prst="ellipse">
                <a:avLst/>
              </a:prstGeom>
              <a:solidFill>
                <a:srgbClr val="FFFF99"/>
              </a:solidFill>
              <a:ln w="12700">
                <a:solidFill>
                  <a:schemeClr val="tx1"/>
                </a:solidFill>
                <a:round/>
                <a:headEnd type="none" w="sm" len="sm"/>
                <a:tailEnd type="none" w="sm" len="sm"/>
              </a:ln>
            </p:spPr>
            <p:txBody>
              <a:bodyPr wrap="none" anchor="ctr"/>
              <a:lstStyle/>
              <a:p>
                <a:endParaRPr lang="fr-FR" dirty="0">
                  <a:latin typeface="Gill Sans MT"/>
                </a:endParaRPr>
              </a:p>
            </p:txBody>
          </p:sp>
          <p:sp>
            <p:nvSpPr>
              <p:cNvPr id="98334" name="Text Box 39"/>
              <p:cNvSpPr txBox="1">
                <a:spLocks noChangeArrowheads="1"/>
              </p:cNvSpPr>
              <p:nvPr/>
            </p:nvSpPr>
            <p:spPr bwMode="auto">
              <a:xfrm>
                <a:off x="1584" y="2400"/>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sz="1200" dirty="0" err="1">
                    <a:latin typeface="Gill Sans MT"/>
                  </a:rPr>
                  <a:t>ListerLes</a:t>
                </a:r>
                <a:r>
                  <a:rPr lang="fr-FR" sz="1200" dirty="0">
                    <a:latin typeface="Gill Sans MT"/>
                  </a:rPr>
                  <a:t/>
                </a:r>
                <a:br>
                  <a:rPr lang="fr-FR" sz="1200" dirty="0">
                    <a:latin typeface="Gill Sans MT"/>
                  </a:rPr>
                </a:br>
                <a:r>
                  <a:rPr lang="fr-FR" sz="1200" dirty="0" err="1">
                    <a:latin typeface="Gill Sans MT"/>
                  </a:rPr>
                  <a:t>TentativesDeFraudes</a:t>
                </a:r>
                <a:endParaRPr lang="fr-FR" sz="2400" b="0" dirty="0">
                  <a:latin typeface="Gill Sans MT"/>
                </a:endParaRPr>
              </a:p>
            </p:txBody>
          </p:sp>
        </p:grpSp>
        <p:sp>
          <p:nvSpPr>
            <p:cNvPr id="98319" name="Line 40"/>
            <p:cNvSpPr>
              <a:spLocks noChangeShapeType="1"/>
            </p:cNvSpPr>
            <p:nvPr/>
          </p:nvSpPr>
          <p:spPr bwMode="auto">
            <a:xfrm flipV="1">
              <a:off x="6400800" y="5257800"/>
              <a:ext cx="13716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grpSp>
          <p:nvGrpSpPr>
            <p:cNvPr id="98320" name="Group 41"/>
            <p:cNvGrpSpPr>
              <a:grpSpLocks/>
            </p:cNvGrpSpPr>
            <p:nvPr/>
          </p:nvGrpSpPr>
          <p:grpSpPr bwMode="auto">
            <a:xfrm>
              <a:off x="1066800" y="4800600"/>
              <a:ext cx="304800" cy="914400"/>
              <a:chOff x="528" y="1824"/>
              <a:chExt cx="192" cy="576"/>
            </a:xfrm>
          </p:grpSpPr>
          <p:sp>
            <p:nvSpPr>
              <p:cNvPr id="98328" name="Oval 42"/>
              <p:cNvSpPr>
                <a:spLocks noChangeArrowheads="1"/>
              </p:cNvSpPr>
              <p:nvPr/>
            </p:nvSpPr>
            <p:spPr bwMode="auto">
              <a:xfrm>
                <a:off x="528" y="1824"/>
                <a:ext cx="192" cy="192"/>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98329" name="Line 43"/>
              <p:cNvSpPr>
                <a:spLocks noChangeShapeType="1"/>
              </p:cNvSpPr>
              <p:nvPr/>
            </p:nvSpPr>
            <p:spPr bwMode="auto">
              <a:xfrm>
                <a:off x="624" y="2016"/>
                <a:ext cx="0" cy="28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98330" name="Line 44"/>
              <p:cNvSpPr>
                <a:spLocks noChangeShapeType="1"/>
              </p:cNvSpPr>
              <p:nvPr/>
            </p:nvSpPr>
            <p:spPr bwMode="auto">
              <a:xfrm>
                <a:off x="624" y="2304"/>
                <a:ext cx="96" cy="9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98331" name="Line 45"/>
              <p:cNvSpPr>
                <a:spLocks noChangeShapeType="1"/>
              </p:cNvSpPr>
              <p:nvPr/>
            </p:nvSpPr>
            <p:spPr bwMode="auto">
              <a:xfrm flipH="1">
                <a:off x="528" y="2304"/>
                <a:ext cx="96" cy="9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98332" name="Line 46"/>
              <p:cNvSpPr>
                <a:spLocks noChangeShapeType="1"/>
              </p:cNvSpPr>
              <p:nvPr/>
            </p:nvSpPr>
            <p:spPr bwMode="auto">
              <a:xfrm>
                <a:off x="528" y="2112"/>
                <a:ext cx="19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grpSp>
        <p:sp>
          <p:nvSpPr>
            <p:cNvPr id="98321" name="Text Box 47"/>
            <p:cNvSpPr txBox="1">
              <a:spLocks noChangeArrowheads="1"/>
            </p:cNvSpPr>
            <p:nvPr/>
          </p:nvSpPr>
          <p:spPr bwMode="auto">
            <a:xfrm>
              <a:off x="685800" y="5791200"/>
              <a:ext cx="1143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sz="1200" dirty="0">
                  <a:latin typeface="Gill Sans MT"/>
                </a:rPr>
                <a:t>Gardien</a:t>
              </a:r>
              <a:endParaRPr lang="fr-FR" sz="2400" b="0" dirty="0">
                <a:latin typeface="Gill Sans MT"/>
              </a:endParaRPr>
            </a:p>
          </p:txBody>
        </p:sp>
        <p:sp>
          <p:nvSpPr>
            <p:cNvPr id="98322" name="Line 48"/>
            <p:cNvSpPr>
              <a:spLocks noChangeShapeType="1"/>
            </p:cNvSpPr>
            <p:nvPr/>
          </p:nvSpPr>
          <p:spPr bwMode="auto">
            <a:xfrm flipV="1">
              <a:off x="1524000" y="4876800"/>
              <a:ext cx="1676400" cy="457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grpSp>
          <p:nvGrpSpPr>
            <p:cNvPr id="98323" name="Group 49"/>
            <p:cNvGrpSpPr>
              <a:grpSpLocks/>
            </p:cNvGrpSpPr>
            <p:nvPr/>
          </p:nvGrpSpPr>
          <p:grpSpPr bwMode="auto">
            <a:xfrm>
              <a:off x="2743200" y="3581400"/>
              <a:ext cx="1752600" cy="808038"/>
              <a:chOff x="1584" y="2064"/>
              <a:chExt cx="1104" cy="509"/>
            </a:xfrm>
          </p:grpSpPr>
          <p:sp>
            <p:nvSpPr>
              <p:cNvPr id="98326" name="Oval 50"/>
              <p:cNvSpPr>
                <a:spLocks noChangeArrowheads="1"/>
              </p:cNvSpPr>
              <p:nvPr/>
            </p:nvSpPr>
            <p:spPr bwMode="auto">
              <a:xfrm>
                <a:off x="1824" y="2064"/>
                <a:ext cx="576" cy="288"/>
              </a:xfrm>
              <a:prstGeom prst="ellipse">
                <a:avLst/>
              </a:prstGeom>
              <a:solidFill>
                <a:srgbClr val="FFFF99"/>
              </a:solidFill>
              <a:ln w="12700">
                <a:solidFill>
                  <a:schemeClr val="tx1"/>
                </a:solidFill>
                <a:round/>
                <a:headEnd type="none" w="sm" len="sm"/>
                <a:tailEnd type="none" w="sm" len="sm"/>
              </a:ln>
            </p:spPr>
            <p:txBody>
              <a:bodyPr wrap="none" anchor="ctr"/>
              <a:lstStyle/>
              <a:p>
                <a:endParaRPr lang="fr-FR" dirty="0">
                  <a:latin typeface="Gill Sans MT"/>
                </a:endParaRPr>
              </a:p>
            </p:txBody>
          </p:sp>
          <p:sp>
            <p:nvSpPr>
              <p:cNvPr id="98327" name="Text Box 51"/>
              <p:cNvSpPr txBox="1">
                <a:spLocks noChangeArrowheads="1"/>
              </p:cNvSpPr>
              <p:nvPr/>
            </p:nvSpPr>
            <p:spPr bwMode="auto">
              <a:xfrm>
                <a:off x="1584" y="2400"/>
                <a:ext cx="11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sz="1200" dirty="0">
                    <a:latin typeface="Gill Sans MT"/>
                  </a:rPr>
                  <a:t>Sortir</a:t>
                </a:r>
                <a:endParaRPr lang="fr-FR" sz="2400" b="0" dirty="0">
                  <a:latin typeface="Gill Sans MT"/>
                </a:endParaRPr>
              </a:p>
            </p:txBody>
          </p:sp>
        </p:grpSp>
        <p:sp>
          <p:nvSpPr>
            <p:cNvPr id="98324" name="Line 52"/>
            <p:cNvSpPr>
              <a:spLocks noChangeShapeType="1"/>
            </p:cNvSpPr>
            <p:nvPr/>
          </p:nvSpPr>
          <p:spPr bwMode="auto">
            <a:xfrm>
              <a:off x="1524000" y="3200400"/>
              <a:ext cx="167640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98325" name="Line 53"/>
            <p:cNvSpPr>
              <a:spLocks noChangeShapeType="1"/>
            </p:cNvSpPr>
            <p:nvPr/>
          </p:nvSpPr>
          <p:spPr bwMode="auto">
            <a:xfrm>
              <a:off x="6477000" y="2895600"/>
              <a:ext cx="1143000" cy="76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gr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125</a:t>
            </a:fld>
            <a:endParaRPr lang="en-GB"/>
          </a:p>
        </p:txBody>
      </p:sp>
      <p:sp>
        <p:nvSpPr>
          <p:cNvPr id="5" name="Titre 4"/>
          <p:cNvSpPr>
            <a:spLocks noGrp="1"/>
          </p:cNvSpPr>
          <p:nvPr>
            <p:ph type="title"/>
          </p:nvPr>
        </p:nvSpPr>
        <p:spPr/>
        <p:txBody>
          <a:bodyPr/>
          <a:lstStyle/>
          <a:p>
            <a:endParaRPr lang="fr-BE"/>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type="body" idx="1"/>
          </p:nvPr>
        </p:nvSpPr>
        <p:spPr/>
        <p:txBody>
          <a:bodyPr/>
          <a:lstStyle/>
          <a:p>
            <a:pPr eaLnBrk="1" hangingPunct="1">
              <a:lnSpc>
                <a:spcPct val="90000"/>
              </a:lnSpc>
            </a:pPr>
            <a:r>
              <a:rPr lang="fr-BE" sz="2400" dirty="0">
                <a:latin typeface="Gill Sans MT"/>
              </a:rPr>
              <a:t>L ’acteur délimite le système, il peut être	humain, logiciel ou matériel. Il est l ’utilisateur du système. Les acteurs peuvent être nombreux.</a:t>
            </a:r>
          </a:p>
          <a:p>
            <a:pPr eaLnBrk="1" hangingPunct="1">
              <a:lnSpc>
                <a:spcPct val="90000"/>
              </a:lnSpc>
            </a:pPr>
            <a:r>
              <a:rPr lang="fr-BE" sz="2400" dirty="0">
                <a:latin typeface="Gill Sans MT"/>
              </a:rPr>
              <a:t>Les cas d ’utilisation peuvent également se décrire comme des scénarios.</a:t>
            </a:r>
          </a:p>
          <a:p>
            <a:pPr eaLnBrk="1" hangingPunct="1">
              <a:lnSpc>
                <a:spcPct val="90000"/>
              </a:lnSpc>
            </a:pPr>
            <a:r>
              <a:rPr lang="fr-BE" sz="2400" dirty="0">
                <a:latin typeface="Gill Sans MT"/>
              </a:rPr>
              <a:t>Le diagramme de ces cas indiquent les acteurs et les différents types d’utilisation.</a:t>
            </a:r>
          </a:p>
          <a:p>
            <a:pPr eaLnBrk="1" hangingPunct="1">
              <a:lnSpc>
                <a:spcPct val="90000"/>
              </a:lnSpc>
            </a:pPr>
            <a:r>
              <a:rPr lang="en-US" sz="2400" dirty="0">
                <a:latin typeface="Gill Sans MT"/>
              </a:rPr>
              <a:t>Il </a:t>
            </a:r>
            <a:r>
              <a:rPr lang="en-US" sz="2400" dirty="0" err="1">
                <a:latin typeface="Gill Sans MT"/>
              </a:rPr>
              <a:t>faut</a:t>
            </a:r>
            <a:r>
              <a:rPr lang="en-US" sz="2400" dirty="0">
                <a:latin typeface="Gill Sans MT"/>
              </a:rPr>
              <a:t> </a:t>
            </a:r>
            <a:r>
              <a:rPr lang="en-US" sz="2400" dirty="0" err="1">
                <a:latin typeface="Gill Sans MT"/>
              </a:rPr>
              <a:t>donc</a:t>
            </a:r>
            <a:r>
              <a:rPr lang="en-US" sz="2400" dirty="0">
                <a:latin typeface="Gill Sans MT"/>
              </a:rPr>
              <a:t> </a:t>
            </a:r>
            <a:r>
              <a:rPr lang="en-US" sz="2400" dirty="0" err="1">
                <a:latin typeface="Gill Sans MT"/>
              </a:rPr>
              <a:t>indiquer</a:t>
            </a:r>
            <a:r>
              <a:rPr lang="en-US" sz="2400" dirty="0">
                <a:latin typeface="Gill Sans MT"/>
              </a:rPr>
              <a:t> </a:t>
            </a:r>
            <a:r>
              <a:rPr lang="en-US" sz="2400" dirty="0" err="1">
                <a:latin typeface="Gill Sans MT"/>
              </a:rPr>
              <a:t>l’acteur</a:t>
            </a:r>
            <a:r>
              <a:rPr lang="en-US" sz="2400" dirty="0">
                <a:latin typeface="Gill Sans MT"/>
              </a:rPr>
              <a:t> </a:t>
            </a:r>
            <a:r>
              <a:rPr lang="en-US" sz="2400" dirty="0" err="1">
                <a:latin typeface="Gill Sans MT"/>
              </a:rPr>
              <a:t>ainsi</a:t>
            </a:r>
            <a:r>
              <a:rPr lang="en-US" sz="2400" dirty="0">
                <a:latin typeface="Gill Sans MT"/>
              </a:rPr>
              <a:t> </a:t>
            </a:r>
            <a:r>
              <a:rPr lang="en-US" sz="2400" dirty="0" err="1">
                <a:latin typeface="Gill Sans MT"/>
              </a:rPr>
              <a:t>que</a:t>
            </a:r>
            <a:r>
              <a:rPr lang="en-US" sz="2400" dirty="0">
                <a:latin typeface="Gill Sans MT"/>
              </a:rPr>
              <a:t> </a:t>
            </a:r>
            <a:r>
              <a:rPr lang="en-US" sz="2400" dirty="0" err="1">
                <a:latin typeface="Gill Sans MT"/>
              </a:rPr>
              <a:t>l’utilisation</a:t>
            </a:r>
            <a:r>
              <a:rPr lang="en-US" sz="2400" dirty="0">
                <a:latin typeface="Gill Sans MT"/>
              </a:rPr>
              <a:t> </a:t>
            </a:r>
            <a:r>
              <a:rPr lang="en-US" sz="2400" dirty="0" err="1">
                <a:latin typeface="Gill Sans MT"/>
              </a:rPr>
              <a:t>qu’il</a:t>
            </a:r>
            <a:r>
              <a:rPr lang="en-US" sz="2400" dirty="0">
                <a:latin typeface="Gill Sans MT"/>
              </a:rPr>
              <a:t> fait du </a:t>
            </a:r>
            <a:r>
              <a:rPr lang="en-US" sz="2400" dirty="0" err="1">
                <a:latin typeface="Gill Sans MT"/>
              </a:rPr>
              <a:t>système</a:t>
            </a:r>
            <a:r>
              <a:rPr lang="en-US" sz="2400" dirty="0">
                <a:latin typeface="Gill Sans MT"/>
              </a:rPr>
              <a:t>.</a:t>
            </a:r>
            <a:endParaRPr lang="fr-BE" sz="2400" dirty="0">
              <a:latin typeface="Gill Sans MT"/>
            </a:endParaRPr>
          </a:p>
          <a:p>
            <a:pPr eaLnBrk="1" hangingPunct="1">
              <a:lnSpc>
                <a:spcPct val="90000"/>
              </a:lnSpc>
            </a:pPr>
            <a:r>
              <a:rPr lang="fr-BE" sz="2400" dirty="0">
                <a:latin typeface="Gill Sans MT"/>
              </a:rPr>
              <a:t>En déroulant ces cas, faisant des scénarios plus précis, on arrive aux diagrammes de séquences.</a:t>
            </a: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126</a:t>
            </a:fld>
            <a:endParaRPr lang="en-GB"/>
          </a:p>
        </p:txBody>
      </p:sp>
      <p:sp>
        <p:nvSpPr>
          <p:cNvPr id="5" name="Titre 4"/>
          <p:cNvSpPr>
            <a:spLocks noGrp="1"/>
          </p:cNvSpPr>
          <p:nvPr>
            <p:ph type="title"/>
          </p:nvPr>
        </p:nvSpPr>
        <p:spPr/>
        <p:txBody>
          <a:bodyPr/>
          <a:lstStyle/>
          <a:p>
            <a:endParaRPr lang="fr-BE"/>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fr-FR" sz="3600" dirty="0">
                <a:latin typeface="Gill Sans MT"/>
              </a:rPr>
              <a:t>Exemple de scénario</a:t>
            </a:r>
            <a:br>
              <a:rPr lang="fr-FR" sz="3600" dirty="0">
                <a:latin typeface="Gill Sans MT"/>
              </a:rPr>
            </a:br>
            <a:r>
              <a:rPr lang="fr-FR" sz="3600" dirty="0">
                <a:latin typeface="Gill Sans MT"/>
              </a:rPr>
              <a:t>Cas d ’utilisation détaillé</a:t>
            </a:r>
            <a:endParaRPr lang="fr-FR" dirty="0">
              <a:latin typeface="Gill Sans MT"/>
            </a:endParaRPr>
          </a:p>
        </p:txBody>
      </p:sp>
      <p:sp>
        <p:nvSpPr>
          <p:cNvPr id="100355" name="Line 3"/>
          <p:cNvSpPr>
            <a:spLocks noChangeShapeType="1"/>
          </p:cNvSpPr>
          <p:nvPr/>
        </p:nvSpPr>
        <p:spPr bwMode="auto">
          <a:xfrm>
            <a:off x="2209800" y="3048000"/>
            <a:ext cx="0" cy="365760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grpSp>
        <p:nvGrpSpPr>
          <p:cNvPr id="100356" name="Group 4"/>
          <p:cNvGrpSpPr>
            <a:grpSpLocks/>
          </p:cNvGrpSpPr>
          <p:nvPr/>
        </p:nvGrpSpPr>
        <p:grpSpPr bwMode="auto">
          <a:xfrm>
            <a:off x="2057400" y="1905000"/>
            <a:ext cx="328613" cy="685800"/>
            <a:chOff x="528" y="1824"/>
            <a:chExt cx="192" cy="576"/>
          </a:xfrm>
        </p:grpSpPr>
        <p:sp>
          <p:nvSpPr>
            <p:cNvPr id="100378" name="Oval 5"/>
            <p:cNvSpPr>
              <a:spLocks noChangeArrowheads="1"/>
            </p:cNvSpPr>
            <p:nvPr/>
          </p:nvSpPr>
          <p:spPr bwMode="auto">
            <a:xfrm>
              <a:off x="528" y="1824"/>
              <a:ext cx="192" cy="192"/>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00379" name="Line 6"/>
            <p:cNvSpPr>
              <a:spLocks noChangeShapeType="1"/>
            </p:cNvSpPr>
            <p:nvPr/>
          </p:nvSpPr>
          <p:spPr bwMode="auto">
            <a:xfrm>
              <a:off x="624" y="2016"/>
              <a:ext cx="0" cy="28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00380" name="Line 7"/>
            <p:cNvSpPr>
              <a:spLocks noChangeShapeType="1"/>
            </p:cNvSpPr>
            <p:nvPr/>
          </p:nvSpPr>
          <p:spPr bwMode="auto">
            <a:xfrm>
              <a:off x="624" y="2304"/>
              <a:ext cx="96" cy="9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00381" name="Line 8"/>
            <p:cNvSpPr>
              <a:spLocks noChangeShapeType="1"/>
            </p:cNvSpPr>
            <p:nvPr/>
          </p:nvSpPr>
          <p:spPr bwMode="auto">
            <a:xfrm flipH="1">
              <a:off x="528" y="2304"/>
              <a:ext cx="96" cy="9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00382" name="Line 9"/>
            <p:cNvSpPr>
              <a:spLocks noChangeShapeType="1"/>
            </p:cNvSpPr>
            <p:nvPr/>
          </p:nvSpPr>
          <p:spPr bwMode="auto">
            <a:xfrm>
              <a:off x="528" y="2112"/>
              <a:ext cx="19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grpSp>
      <p:sp>
        <p:nvSpPr>
          <p:cNvPr id="100357" name="Text Box 10"/>
          <p:cNvSpPr txBox="1">
            <a:spLocks noChangeArrowheads="1"/>
          </p:cNvSpPr>
          <p:nvPr/>
        </p:nvSpPr>
        <p:spPr bwMode="auto">
          <a:xfrm>
            <a:off x="1562683" y="2590800"/>
            <a:ext cx="12878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b="0" u="sng" dirty="0" err="1">
                <a:latin typeface="Gill Sans MT"/>
              </a:rPr>
              <a:t>paul</a:t>
            </a:r>
            <a:r>
              <a:rPr lang="fr-FR" b="0" u="sng" dirty="0">
                <a:latin typeface="Gill Sans MT"/>
              </a:rPr>
              <a:t> : Client</a:t>
            </a:r>
            <a:endParaRPr lang="fr-FR" sz="2400" b="0" u="sng" dirty="0">
              <a:latin typeface="Gill Sans MT"/>
            </a:endParaRPr>
          </a:p>
        </p:txBody>
      </p:sp>
      <p:sp>
        <p:nvSpPr>
          <p:cNvPr id="100358" name="Line 11"/>
          <p:cNvSpPr>
            <a:spLocks noChangeShapeType="1"/>
          </p:cNvSpPr>
          <p:nvPr/>
        </p:nvSpPr>
        <p:spPr bwMode="auto">
          <a:xfrm>
            <a:off x="5791200" y="3048000"/>
            <a:ext cx="0" cy="365760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00359" name="Text Box 12"/>
          <p:cNvSpPr txBox="1">
            <a:spLocks noChangeArrowheads="1"/>
          </p:cNvSpPr>
          <p:nvPr/>
        </p:nvSpPr>
        <p:spPr bwMode="auto">
          <a:xfrm>
            <a:off x="5205680" y="2590800"/>
            <a:ext cx="11646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b="0" u="sng" dirty="0">
                <a:latin typeface="Gill Sans MT"/>
              </a:rPr>
              <a:t>le système</a:t>
            </a:r>
            <a:endParaRPr lang="fr-FR" sz="2400" b="0" u="sng" dirty="0">
              <a:latin typeface="Gill Sans MT"/>
            </a:endParaRPr>
          </a:p>
        </p:txBody>
      </p:sp>
      <p:sp>
        <p:nvSpPr>
          <p:cNvPr id="100360" name="Rectangle 13"/>
          <p:cNvSpPr>
            <a:spLocks noChangeArrowheads="1"/>
          </p:cNvSpPr>
          <p:nvPr/>
        </p:nvSpPr>
        <p:spPr bwMode="auto">
          <a:xfrm>
            <a:off x="5029200" y="2514600"/>
            <a:ext cx="1524000" cy="5334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00361" name="Line 14"/>
          <p:cNvSpPr>
            <a:spLocks noChangeShapeType="1"/>
          </p:cNvSpPr>
          <p:nvPr/>
        </p:nvSpPr>
        <p:spPr bwMode="auto">
          <a:xfrm>
            <a:off x="2209800" y="3429000"/>
            <a:ext cx="35814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00362" name="Text Box 15"/>
          <p:cNvSpPr txBox="1">
            <a:spLocks noChangeArrowheads="1"/>
          </p:cNvSpPr>
          <p:nvPr/>
        </p:nvSpPr>
        <p:spPr bwMode="auto">
          <a:xfrm>
            <a:off x="3352800" y="3165475"/>
            <a:ext cx="12588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sz="1600" b="0" dirty="0">
                <a:latin typeface="Gill Sans MT"/>
              </a:rPr>
              <a:t>Insérer carte</a:t>
            </a:r>
          </a:p>
        </p:txBody>
      </p:sp>
      <p:sp>
        <p:nvSpPr>
          <p:cNvPr id="100363" name="Line 16"/>
          <p:cNvSpPr>
            <a:spLocks noChangeShapeType="1"/>
          </p:cNvSpPr>
          <p:nvPr/>
        </p:nvSpPr>
        <p:spPr bwMode="auto">
          <a:xfrm>
            <a:off x="2209800" y="4648200"/>
            <a:ext cx="35814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00364" name="Text Box 17"/>
          <p:cNvSpPr txBox="1">
            <a:spLocks noChangeArrowheads="1"/>
          </p:cNvSpPr>
          <p:nvPr/>
        </p:nvSpPr>
        <p:spPr bwMode="auto">
          <a:xfrm>
            <a:off x="3124200" y="4343400"/>
            <a:ext cx="18286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sz="1600" b="0" dirty="0">
                <a:latin typeface="Gill Sans MT"/>
              </a:rPr>
              <a:t>Entrer code ‘1234 ’ </a:t>
            </a:r>
          </a:p>
        </p:txBody>
      </p:sp>
      <p:sp>
        <p:nvSpPr>
          <p:cNvPr id="100365" name="Line 18"/>
          <p:cNvSpPr>
            <a:spLocks noChangeShapeType="1"/>
          </p:cNvSpPr>
          <p:nvPr/>
        </p:nvSpPr>
        <p:spPr bwMode="auto">
          <a:xfrm flipH="1">
            <a:off x="2209800" y="4038600"/>
            <a:ext cx="35814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00366" name="Text Box 19"/>
          <p:cNvSpPr txBox="1">
            <a:spLocks noChangeArrowheads="1"/>
          </p:cNvSpPr>
          <p:nvPr/>
        </p:nvSpPr>
        <p:spPr bwMode="auto">
          <a:xfrm>
            <a:off x="3252611" y="3733800"/>
            <a:ext cx="153229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sz="1600" b="0" dirty="0">
                <a:latin typeface="Gill Sans MT"/>
              </a:rPr>
              <a:t>Demander code</a:t>
            </a:r>
          </a:p>
        </p:txBody>
      </p:sp>
      <p:sp>
        <p:nvSpPr>
          <p:cNvPr id="100367" name="Line 20"/>
          <p:cNvSpPr>
            <a:spLocks noChangeShapeType="1"/>
          </p:cNvSpPr>
          <p:nvPr/>
        </p:nvSpPr>
        <p:spPr bwMode="auto">
          <a:xfrm flipH="1">
            <a:off x="2209800" y="5257800"/>
            <a:ext cx="35814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00368" name="Text Box 21"/>
          <p:cNvSpPr txBox="1">
            <a:spLocks noChangeArrowheads="1"/>
          </p:cNvSpPr>
          <p:nvPr/>
        </p:nvSpPr>
        <p:spPr bwMode="auto">
          <a:xfrm>
            <a:off x="3188471" y="4953000"/>
            <a:ext cx="16748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sz="1600" b="0" dirty="0">
                <a:latin typeface="Gill Sans MT"/>
              </a:rPr>
              <a:t>Message d ’erreur</a:t>
            </a:r>
          </a:p>
        </p:txBody>
      </p:sp>
      <p:sp>
        <p:nvSpPr>
          <p:cNvPr id="100369" name="Line 22"/>
          <p:cNvSpPr>
            <a:spLocks noChangeShapeType="1"/>
          </p:cNvSpPr>
          <p:nvPr/>
        </p:nvSpPr>
        <p:spPr bwMode="auto">
          <a:xfrm flipH="1">
            <a:off x="2209800" y="5791200"/>
            <a:ext cx="35814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00370" name="Text Box 23"/>
          <p:cNvSpPr txBox="1">
            <a:spLocks noChangeArrowheads="1"/>
          </p:cNvSpPr>
          <p:nvPr/>
        </p:nvSpPr>
        <p:spPr bwMode="auto">
          <a:xfrm>
            <a:off x="3266899" y="5486400"/>
            <a:ext cx="153229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sz="1600" b="0" dirty="0">
                <a:latin typeface="Gill Sans MT"/>
              </a:rPr>
              <a:t>Demander code</a:t>
            </a:r>
          </a:p>
        </p:txBody>
      </p:sp>
      <p:sp>
        <p:nvSpPr>
          <p:cNvPr id="100371" name="Line 24"/>
          <p:cNvSpPr>
            <a:spLocks noChangeShapeType="1"/>
          </p:cNvSpPr>
          <p:nvPr/>
        </p:nvSpPr>
        <p:spPr bwMode="auto">
          <a:xfrm>
            <a:off x="2209800" y="6400800"/>
            <a:ext cx="35814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00372" name="Text Box 25"/>
          <p:cNvSpPr txBox="1">
            <a:spLocks noChangeArrowheads="1"/>
          </p:cNvSpPr>
          <p:nvPr/>
        </p:nvSpPr>
        <p:spPr bwMode="auto">
          <a:xfrm>
            <a:off x="3124200" y="6096000"/>
            <a:ext cx="18286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sz="1600" b="0" dirty="0">
                <a:latin typeface="Gill Sans MT"/>
              </a:rPr>
              <a:t>Entrer code ‘6622 ’ </a:t>
            </a:r>
          </a:p>
        </p:txBody>
      </p:sp>
      <p:sp>
        <p:nvSpPr>
          <p:cNvPr id="100373" name="Freeform 26"/>
          <p:cNvSpPr>
            <a:spLocks/>
          </p:cNvSpPr>
          <p:nvPr/>
        </p:nvSpPr>
        <p:spPr bwMode="auto">
          <a:xfrm>
            <a:off x="5791200" y="3505200"/>
            <a:ext cx="381000" cy="381000"/>
          </a:xfrm>
          <a:custGeom>
            <a:avLst/>
            <a:gdLst>
              <a:gd name="T0" fmla="*/ 0 w 240"/>
              <a:gd name="T1" fmla="*/ 0 h 240"/>
              <a:gd name="T2" fmla="*/ 381000 w 240"/>
              <a:gd name="T3" fmla="*/ 0 h 240"/>
              <a:gd name="T4" fmla="*/ 381000 w 240"/>
              <a:gd name="T5" fmla="*/ 381000 h 240"/>
              <a:gd name="T6" fmla="*/ 76200 w 240"/>
              <a:gd name="T7" fmla="*/ 381000 h 240"/>
              <a:gd name="T8" fmla="*/ 0 60000 65536"/>
              <a:gd name="T9" fmla="*/ 0 60000 65536"/>
              <a:gd name="T10" fmla="*/ 0 60000 65536"/>
              <a:gd name="T11" fmla="*/ 0 60000 65536"/>
              <a:gd name="T12" fmla="*/ 0 w 240"/>
              <a:gd name="T13" fmla="*/ 0 h 240"/>
              <a:gd name="T14" fmla="*/ 240 w 240"/>
              <a:gd name="T15" fmla="*/ 240 h 240"/>
            </a:gdLst>
            <a:ahLst/>
            <a:cxnLst>
              <a:cxn ang="T8">
                <a:pos x="T0" y="T1"/>
              </a:cxn>
              <a:cxn ang="T9">
                <a:pos x="T2" y="T3"/>
              </a:cxn>
              <a:cxn ang="T10">
                <a:pos x="T4" y="T5"/>
              </a:cxn>
              <a:cxn ang="T11">
                <a:pos x="T6" y="T7"/>
              </a:cxn>
            </a:cxnLst>
            <a:rect l="T12" t="T13" r="T14" b="T15"/>
            <a:pathLst>
              <a:path w="240" h="240">
                <a:moveTo>
                  <a:pt x="0" y="0"/>
                </a:moveTo>
                <a:lnTo>
                  <a:pt x="240" y="0"/>
                </a:lnTo>
                <a:lnTo>
                  <a:pt x="240" y="240"/>
                </a:lnTo>
                <a:lnTo>
                  <a:pt x="48" y="240"/>
                </a:lnTo>
              </a:path>
            </a:pathLst>
          </a:custGeom>
          <a:noFill/>
          <a:ln w="12700" cap="flat" cmpd="sng">
            <a:solidFill>
              <a:schemeClr val="tx1"/>
            </a:solidFill>
            <a:prstDash val="solid"/>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fr-BE" dirty="0">
              <a:latin typeface="Gill Sans MT"/>
            </a:endParaRPr>
          </a:p>
        </p:txBody>
      </p:sp>
      <p:sp>
        <p:nvSpPr>
          <p:cNvPr id="100374" name="Freeform 27"/>
          <p:cNvSpPr>
            <a:spLocks/>
          </p:cNvSpPr>
          <p:nvPr/>
        </p:nvSpPr>
        <p:spPr bwMode="auto">
          <a:xfrm>
            <a:off x="5791200" y="4724400"/>
            <a:ext cx="381000" cy="381000"/>
          </a:xfrm>
          <a:custGeom>
            <a:avLst/>
            <a:gdLst>
              <a:gd name="T0" fmla="*/ 0 w 240"/>
              <a:gd name="T1" fmla="*/ 0 h 240"/>
              <a:gd name="T2" fmla="*/ 381000 w 240"/>
              <a:gd name="T3" fmla="*/ 0 h 240"/>
              <a:gd name="T4" fmla="*/ 381000 w 240"/>
              <a:gd name="T5" fmla="*/ 381000 h 240"/>
              <a:gd name="T6" fmla="*/ 76200 w 240"/>
              <a:gd name="T7" fmla="*/ 381000 h 240"/>
              <a:gd name="T8" fmla="*/ 0 60000 65536"/>
              <a:gd name="T9" fmla="*/ 0 60000 65536"/>
              <a:gd name="T10" fmla="*/ 0 60000 65536"/>
              <a:gd name="T11" fmla="*/ 0 60000 65536"/>
              <a:gd name="T12" fmla="*/ 0 w 240"/>
              <a:gd name="T13" fmla="*/ 0 h 240"/>
              <a:gd name="T14" fmla="*/ 240 w 240"/>
              <a:gd name="T15" fmla="*/ 240 h 240"/>
            </a:gdLst>
            <a:ahLst/>
            <a:cxnLst>
              <a:cxn ang="T8">
                <a:pos x="T0" y="T1"/>
              </a:cxn>
              <a:cxn ang="T9">
                <a:pos x="T2" y="T3"/>
              </a:cxn>
              <a:cxn ang="T10">
                <a:pos x="T4" y="T5"/>
              </a:cxn>
              <a:cxn ang="T11">
                <a:pos x="T6" y="T7"/>
              </a:cxn>
            </a:cxnLst>
            <a:rect l="T12" t="T13" r="T14" b="T15"/>
            <a:pathLst>
              <a:path w="240" h="240">
                <a:moveTo>
                  <a:pt x="0" y="0"/>
                </a:moveTo>
                <a:lnTo>
                  <a:pt x="240" y="0"/>
                </a:lnTo>
                <a:lnTo>
                  <a:pt x="240" y="240"/>
                </a:lnTo>
                <a:lnTo>
                  <a:pt x="48" y="240"/>
                </a:lnTo>
              </a:path>
            </a:pathLst>
          </a:custGeom>
          <a:noFill/>
          <a:ln w="12700" cap="flat" cmpd="sng">
            <a:solidFill>
              <a:schemeClr val="tx1"/>
            </a:solidFill>
            <a:prstDash val="solid"/>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fr-BE" dirty="0">
              <a:latin typeface="Gill Sans MT"/>
            </a:endParaRPr>
          </a:p>
        </p:txBody>
      </p:sp>
      <p:sp>
        <p:nvSpPr>
          <p:cNvPr id="100375" name="Text Box 28"/>
          <p:cNvSpPr txBox="1">
            <a:spLocks noChangeArrowheads="1"/>
          </p:cNvSpPr>
          <p:nvPr/>
        </p:nvSpPr>
        <p:spPr bwMode="auto">
          <a:xfrm>
            <a:off x="6172200" y="3581400"/>
            <a:ext cx="1327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sz="1600" b="0" dirty="0">
                <a:latin typeface="Gill Sans MT"/>
              </a:rPr>
              <a:t>Vérifier carte</a:t>
            </a:r>
          </a:p>
        </p:txBody>
      </p:sp>
      <p:sp>
        <p:nvSpPr>
          <p:cNvPr id="100376" name="Text Box 29"/>
          <p:cNvSpPr txBox="1">
            <a:spLocks noChangeArrowheads="1"/>
          </p:cNvSpPr>
          <p:nvPr/>
        </p:nvSpPr>
        <p:spPr bwMode="auto">
          <a:xfrm>
            <a:off x="6248400" y="4800600"/>
            <a:ext cx="1317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sz="1600" b="0" dirty="0">
                <a:latin typeface="Gill Sans MT"/>
              </a:rPr>
              <a:t>Vérifier code</a:t>
            </a:r>
          </a:p>
        </p:txBody>
      </p:sp>
      <p:sp>
        <p:nvSpPr>
          <p:cNvPr id="100377" name="Text Box 30"/>
          <p:cNvSpPr txBox="1">
            <a:spLocks noChangeArrowheads="1"/>
          </p:cNvSpPr>
          <p:nvPr/>
        </p:nvSpPr>
        <p:spPr bwMode="auto">
          <a:xfrm>
            <a:off x="3810000" y="6469063"/>
            <a:ext cx="38709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sz="2400" b="0" dirty="0">
                <a:latin typeface="Gill Sans MT"/>
              </a:rPr>
              <a:t>...</a:t>
            </a:r>
            <a:endParaRPr lang="fr-FR" sz="1600" b="0" dirty="0">
              <a:latin typeface="Gill Sans MT"/>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F4FDFCAC-C6EF-F447-9E8A-6C8CFB32F2B9}" type="slidenum">
              <a:rPr lang="en-GB" smtClean="0"/>
              <a:pPr/>
              <a:t>127</a:t>
            </a:fld>
            <a:endParaRPr lang="en-GB"/>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fr-BE" sz="3600" dirty="0">
                <a:latin typeface="Gill Sans MT"/>
              </a:rPr>
              <a:t>Les diagrammes de classe</a:t>
            </a:r>
            <a:endParaRPr lang="fr-BE" dirty="0">
              <a:latin typeface="Gill Sans MT"/>
            </a:endParaRPr>
          </a:p>
        </p:txBody>
      </p:sp>
      <p:sp>
        <p:nvSpPr>
          <p:cNvPr id="101379" name="Rectangle 3"/>
          <p:cNvSpPr>
            <a:spLocks noGrp="1" noChangeArrowheads="1"/>
          </p:cNvSpPr>
          <p:nvPr>
            <p:ph type="body" idx="1"/>
          </p:nvPr>
        </p:nvSpPr>
        <p:spPr/>
        <p:txBody>
          <a:bodyPr/>
          <a:lstStyle/>
          <a:p>
            <a:pPr eaLnBrk="1" hangingPunct="1"/>
            <a:r>
              <a:rPr lang="fr-BE" sz="2400" dirty="0">
                <a:latin typeface="Gill Sans MT"/>
              </a:rPr>
              <a:t>Un réseau de classes et d ’associations</a:t>
            </a:r>
          </a:p>
          <a:p>
            <a:pPr eaLnBrk="1" hangingPunct="1"/>
            <a:r>
              <a:rPr lang="fr-BE" sz="2400" dirty="0">
                <a:latin typeface="Gill Sans MT"/>
              </a:rPr>
              <a:t>Les associations peuvent être quelconques:			mari et femme, employé et entreprise,…</a:t>
            </a:r>
          </a:p>
          <a:p>
            <a:pPr eaLnBrk="1" hangingPunct="1"/>
            <a:r>
              <a:rPr lang="fr-BE" sz="2400" dirty="0">
                <a:latin typeface="Gill Sans MT"/>
              </a:rPr>
              <a:t>Ou plus classique: généralisation, aggrégation</a:t>
            </a:r>
          </a:p>
          <a:p>
            <a:pPr eaLnBrk="1" hangingPunct="1"/>
            <a:r>
              <a:rPr lang="fr-BE" sz="2400" dirty="0">
                <a:latin typeface="Gill Sans MT"/>
              </a:rPr>
              <a:t>Mais d ’abord comment représente-t-on une classe en UML ?		</a:t>
            </a:r>
          </a:p>
          <a:p>
            <a:pPr eaLnBrk="1" hangingPunct="1"/>
            <a:endParaRPr lang="fr-BE" sz="2400" dirty="0">
              <a:latin typeface="Gill Sans MT"/>
            </a:endParaRPr>
          </a:p>
          <a:p>
            <a:pPr lvl="2" eaLnBrk="1" hangingPunct="1"/>
            <a:endParaRPr lang="fr-BE" sz="1800" dirty="0">
              <a:latin typeface="Gill Sans MT"/>
            </a:endParaRPr>
          </a:p>
        </p:txBody>
      </p:sp>
      <p:sp>
        <p:nvSpPr>
          <p:cNvPr id="101380" name="Rectangle 4"/>
          <p:cNvSpPr>
            <a:spLocks noChangeArrowheads="1"/>
          </p:cNvSpPr>
          <p:nvPr/>
        </p:nvSpPr>
        <p:spPr bwMode="auto">
          <a:xfrm>
            <a:off x="2286000" y="4038600"/>
            <a:ext cx="1524000" cy="16002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01381" name="Line 5"/>
          <p:cNvSpPr>
            <a:spLocks noChangeShapeType="1"/>
          </p:cNvSpPr>
          <p:nvPr/>
        </p:nvSpPr>
        <p:spPr bwMode="auto">
          <a:xfrm>
            <a:off x="2286000" y="4419600"/>
            <a:ext cx="15240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01382" name="Line 6"/>
          <p:cNvSpPr>
            <a:spLocks noChangeShapeType="1"/>
          </p:cNvSpPr>
          <p:nvPr/>
        </p:nvSpPr>
        <p:spPr bwMode="auto">
          <a:xfrm>
            <a:off x="2286000" y="4953000"/>
            <a:ext cx="15240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01383" name="Text Box 7"/>
          <p:cNvSpPr txBox="1">
            <a:spLocks noChangeArrowheads="1"/>
          </p:cNvSpPr>
          <p:nvPr/>
        </p:nvSpPr>
        <p:spPr bwMode="auto">
          <a:xfrm>
            <a:off x="2846388" y="4084638"/>
            <a:ext cx="55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Nom</a:t>
            </a:r>
          </a:p>
        </p:txBody>
      </p:sp>
      <p:sp>
        <p:nvSpPr>
          <p:cNvPr id="101384" name="Text Box 8"/>
          <p:cNvSpPr txBox="1">
            <a:spLocks noChangeArrowheads="1"/>
          </p:cNvSpPr>
          <p:nvPr/>
        </p:nvSpPr>
        <p:spPr bwMode="auto">
          <a:xfrm>
            <a:off x="2559050" y="4465638"/>
            <a:ext cx="835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Attributs</a:t>
            </a:r>
          </a:p>
        </p:txBody>
      </p:sp>
      <p:sp>
        <p:nvSpPr>
          <p:cNvPr id="101385" name="Text Box 9"/>
          <p:cNvSpPr txBox="1">
            <a:spLocks noChangeArrowheads="1"/>
          </p:cNvSpPr>
          <p:nvPr/>
        </p:nvSpPr>
        <p:spPr bwMode="auto">
          <a:xfrm>
            <a:off x="2520360" y="5072261"/>
            <a:ext cx="9060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Méthodes</a:t>
            </a:r>
          </a:p>
        </p:txBody>
      </p:sp>
      <p:sp>
        <p:nvSpPr>
          <p:cNvPr id="101386" name="Rectangle 10"/>
          <p:cNvSpPr>
            <a:spLocks noChangeArrowheads="1"/>
          </p:cNvSpPr>
          <p:nvPr/>
        </p:nvSpPr>
        <p:spPr bwMode="auto">
          <a:xfrm>
            <a:off x="4572000" y="4343400"/>
            <a:ext cx="1524000" cy="16002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01387" name="Line 11"/>
          <p:cNvSpPr>
            <a:spLocks noChangeShapeType="1"/>
          </p:cNvSpPr>
          <p:nvPr/>
        </p:nvSpPr>
        <p:spPr bwMode="auto">
          <a:xfrm>
            <a:off x="4572000" y="4648200"/>
            <a:ext cx="15240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01388" name="Line 12"/>
          <p:cNvSpPr>
            <a:spLocks noChangeShapeType="1"/>
          </p:cNvSpPr>
          <p:nvPr/>
        </p:nvSpPr>
        <p:spPr bwMode="auto">
          <a:xfrm>
            <a:off x="4572000" y="5181600"/>
            <a:ext cx="15240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01389" name="Text Box 13"/>
          <p:cNvSpPr txBox="1">
            <a:spLocks noChangeArrowheads="1"/>
          </p:cNvSpPr>
          <p:nvPr/>
        </p:nvSpPr>
        <p:spPr bwMode="auto">
          <a:xfrm>
            <a:off x="5045835" y="4310261"/>
            <a:ext cx="88589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Rectangle</a:t>
            </a:r>
          </a:p>
        </p:txBody>
      </p:sp>
      <p:sp>
        <p:nvSpPr>
          <p:cNvPr id="101390" name="Text Box 14"/>
          <p:cNvSpPr txBox="1">
            <a:spLocks noChangeArrowheads="1"/>
          </p:cNvSpPr>
          <p:nvPr/>
        </p:nvSpPr>
        <p:spPr bwMode="auto">
          <a:xfrm>
            <a:off x="4800600" y="4641146"/>
            <a:ext cx="1143000"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Longueur</a:t>
            </a:r>
          </a:p>
          <a:p>
            <a:pPr algn="ctr">
              <a:spcBef>
                <a:spcPct val="50000"/>
              </a:spcBef>
            </a:pPr>
            <a:r>
              <a:rPr lang="fr-BE" sz="1400" b="0" dirty="0">
                <a:solidFill>
                  <a:schemeClr val="bg2"/>
                </a:solidFill>
                <a:latin typeface="Gill Sans MT"/>
              </a:rPr>
              <a:t>Largeur</a:t>
            </a:r>
          </a:p>
        </p:txBody>
      </p:sp>
      <p:sp>
        <p:nvSpPr>
          <p:cNvPr id="101391" name="Text Box 15"/>
          <p:cNvSpPr txBox="1">
            <a:spLocks noChangeArrowheads="1"/>
          </p:cNvSpPr>
          <p:nvPr/>
        </p:nvSpPr>
        <p:spPr bwMode="auto">
          <a:xfrm>
            <a:off x="4917521" y="5407223"/>
            <a:ext cx="7138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Surface</a:t>
            </a: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128</a:t>
            </a:fld>
            <a:endParaRPr lang="en-GB"/>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en-US" dirty="0">
                <a:latin typeface="Gill Sans MT"/>
              </a:rPr>
              <a:t>Les </a:t>
            </a:r>
            <a:r>
              <a:rPr lang="en-US" dirty="0" err="1">
                <a:latin typeface="Gill Sans MT"/>
              </a:rPr>
              <a:t>objets</a:t>
            </a:r>
            <a:endParaRPr lang="en-US" dirty="0">
              <a:latin typeface="Gill Sans MT"/>
            </a:endParaRPr>
          </a:p>
        </p:txBody>
      </p:sp>
      <p:sp>
        <p:nvSpPr>
          <p:cNvPr id="102403" name="Rectangle 3"/>
          <p:cNvSpPr>
            <a:spLocks noGrp="1" noChangeArrowheads="1"/>
          </p:cNvSpPr>
          <p:nvPr>
            <p:ph type="body" idx="1"/>
          </p:nvPr>
        </p:nvSpPr>
        <p:spPr/>
        <p:txBody>
          <a:bodyPr/>
          <a:lstStyle/>
          <a:p>
            <a:pPr eaLnBrk="1" hangingPunct="1"/>
            <a:endParaRPr lang="en-US" dirty="0">
              <a:latin typeface="Gill Sans MT"/>
            </a:endParaRPr>
          </a:p>
        </p:txBody>
      </p:sp>
      <p:sp>
        <p:nvSpPr>
          <p:cNvPr id="102404" name="Rectangle 4"/>
          <p:cNvSpPr>
            <a:spLocks noChangeArrowheads="1"/>
          </p:cNvSpPr>
          <p:nvPr/>
        </p:nvSpPr>
        <p:spPr bwMode="auto">
          <a:xfrm>
            <a:off x="2286000" y="2895600"/>
            <a:ext cx="2209800" cy="1905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02405" name="Line 5"/>
          <p:cNvSpPr>
            <a:spLocks noChangeShapeType="1"/>
          </p:cNvSpPr>
          <p:nvPr/>
        </p:nvSpPr>
        <p:spPr bwMode="auto">
          <a:xfrm>
            <a:off x="2286000" y="3505200"/>
            <a:ext cx="2209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02406" name="Text Box 6"/>
          <p:cNvSpPr txBox="1">
            <a:spLocks noChangeArrowheads="1"/>
          </p:cNvSpPr>
          <p:nvPr/>
        </p:nvSpPr>
        <p:spPr bwMode="auto">
          <a:xfrm>
            <a:off x="2668617" y="3045023"/>
            <a:ext cx="10524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en-US" sz="1400" b="0" u="sng" dirty="0">
                <a:solidFill>
                  <a:schemeClr val="bg2"/>
                </a:solidFill>
                <a:latin typeface="Gill Sans MT"/>
              </a:rPr>
              <a:t>objet1: class</a:t>
            </a:r>
            <a:endParaRPr lang="en-US" sz="1400" b="0" dirty="0">
              <a:solidFill>
                <a:schemeClr val="bg2"/>
              </a:solidFill>
              <a:latin typeface="Gill Sans MT"/>
            </a:endParaRPr>
          </a:p>
        </p:txBody>
      </p:sp>
      <p:sp>
        <p:nvSpPr>
          <p:cNvPr id="102407" name="Text Box 7"/>
          <p:cNvSpPr txBox="1">
            <a:spLocks noChangeArrowheads="1"/>
          </p:cNvSpPr>
          <p:nvPr/>
        </p:nvSpPr>
        <p:spPr bwMode="auto">
          <a:xfrm>
            <a:off x="2524125" y="3810000"/>
            <a:ext cx="1508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en-US" sz="1400" b="0" dirty="0">
                <a:solidFill>
                  <a:schemeClr val="bg2"/>
                </a:solidFill>
                <a:latin typeface="Gill Sans MT"/>
              </a:rPr>
              <a:t>attribut1 = </a:t>
            </a:r>
            <a:r>
              <a:rPr lang="en-US" sz="1400" b="0" dirty="0" err="1">
                <a:solidFill>
                  <a:schemeClr val="bg2"/>
                </a:solidFill>
                <a:latin typeface="Gill Sans MT"/>
              </a:rPr>
              <a:t>valeur</a:t>
            </a:r>
            <a:endParaRPr lang="en-US" sz="1400" b="0" dirty="0">
              <a:solidFill>
                <a:schemeClr val="bg2"/>
              </a:solidFill>
              <a:latin typeface="Gill Sans MT"/>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129</a:t>
            </a:fld>
            <a:endParaRPr lang="en-GB"/>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pPr>
              <a:defRPr/>
            </a:pPr>
            <a:r>
              <a:rPr lang="en-US" smtClean="0"/>
              <a:t>2020</a:t>
            </a:r>
            <a:endParaRPr lang="en-GB"/>
          </a:p>
        </p:txBody>
      </p:sp>
      <p:sp>
        <p:nvSpPr>
          <p:cNvPr id="5" name="Espace réservé du pied de page 4"/>
          <p:cNvSpPr>
            <a:spLocks noGrp="1"/>
          </p:cNvSpPr>
          <p:nvPr>
            <p:ph type="ftr" sz="quarter" idx="11"/>
          </p:nvPr>
        </p:nvSpPr>
        <p:spPr/>
        <p:txBody>
          <a:bodyPr/>
          <a:lstStyle/>
          <a:p>
            <a:pPr>
              <a:defRPr/>
            </a:pPr>
            <a:r>
              <a:rPr lang="en-GB" smtClean="0"/>
              <a:t>Introduction à l'OO - H. Bersini</a:t>
            </a:r>
            <a:endParaRPr lang="en-GB"/>
          </a:p>
        </p:txBody>
      </p:sp>
      <p:sp>
        <p:nvSpPr>
          <p:cNvPr id="6" name="Espace réservé du numéro de diapositive 5"/>
          <p:cNvSpPr>
            <a:spLocks noGrp="1"/>
          </p:cNvSpPr>
          <p:nvPr>
            <p:ph type="sldNum" sz="quarter" idx="12"/>
          </p:nvPr>
        </p:nvSpPr>
        <p:spPr/>
        <p:txBody>
          <a:bodyPr/>
          <a:lstStyle/>
          <a:p>
            <a:fld id="{270A64A2-9873-3346-A9FE-1251F0770906}" type="slidenum">
              <a:rPr lang="en-GB" smtClean="0"/>
              <a:pPr/>
              <a:t>13</a:t>
            </a:fld>
            <a:endParaRPr lang="en-GB"/>
          </a:p>
        </p:txBody>
      </p:sp>
      <p:pic>
        <p:nvPicPr>
          <p:cNvPr id="15362"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845" y="692696"/>
            <a:ext cx="9089010" cy="5688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577723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3"/>
          <p:cNvSpPr>
            <a:spLocks noGrp="1" noChangeArrowheads="1"/>
          </p:cNvSpPr>
          <p:nvPr>
            <p:ph type="body" idx="1"/>
          </p:nvPr>
        </p:nvSpPr>
        <p:spPr>
          <a:xfrm>
            <a:off x="609600" y="1844824"/>
            <a:ext cx="7772400" cy="4114800"/>
          </a:xfrm>
        </p:spPr>
        <p:txBody>
          <a:bodyPr/>
          <a:lstStyle/>
          <a:p>
            <a:pPr marL="0" indent="0" eaLnBrk="1" hangingPunct="1">
              <a:buNone/>
            </a:pPr>
            <a:r>
              <a:rPr lang="fr-BE" sz="2800" dirty="0">
                <a:latin typeface="Gill Sans MT"/>
              </a:rPr>
              <a:t>L ’association entre classes																		</a:t>
            </a:r>
            <a:endParaRPr lang="fr-BE" sz="2800" dirty="0" smtClean="0">
              <a:latin typeface="Gill Sans MT"/>
            </a:endParaRPr>
          </a:p>
          <a:p>
            <a:pPr marL="0" indent="0" eaLnBrk="1" hangingPunct="1">
              <a:buNone/>
            </a:pPr>
            <a:endParaRPr lang="fr-BE" sz="2800" dirty="0" smtClean="0">
              <a:latin typeface="Gill Sans MT"/>
            </a:endParaRPr>
          </a:p>
          <a:p>
            <a:pPr marL="0" indent="0" eaLnBrk="1" hangingPunct="1">
              <a:buNone/>
            </a:pPr>
            <a:r>
              <a:rPr lang="fr-BE" sz="2800" dirty="0" smtClean="0">
                <a:latin typeface="Gill Sans MT"/>
              </a:rPr>
              <a:t>Cardinalité des </a:t>
            </a:r>
            <a:r>
              <a:rPr lang="fr-BE" sz="2800" dirty="0">
                <a:latin typeface="Gill Sans MT"/>
              </a:rPr>
              <a:t>associations</a:t>
            </a:r>
          </a:p>
        </p:txBody>
      </p:sp>
      <p:sp>
        <p:nvSpPr>
          <p:cNvPr id="103428" name="Rectangle 4"/>
          <p:cNvSpPr>
            <a:spLocks noChangeArrowheads="1"/>
          </p:cNvSpPr>
          <p:nvPr/>
        </p:nvSpPr>
        <p:spPr bwMode="auto">
          <a:xfrm>
            <a:off x="1600200" y="2438400"/>
            <a:ext cx="914400" cy="9906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03429" name="Line 5"/>
          <p:cNvSpPr>
            <a:spLocks noChangeShapeType="1"/>
          </p:cNvSpPr>
          <p:nvPr/>
        </p:nvSpPr>
        <p:spPr bwMode="auto">
          <a:xfrm>
            <a:off x="1600200" y="2819400"/>
            <a:ext cx="914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03430" name="Line 6"/>
          <p:cNvSpPr>
            <a:spLocks noChangeShapeType="1"/>
          </p:cNvSpPr>
          <p:nvPr/>
        </p:nvSpPr>
        <p:spPr bwMode="auto">
          <a:xfrm>
            <a:off x="1600200" y="3048000"/>
            <a:ext cx="914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grpSp>
        <p:nvGrpSpPr>
          <p:cNvPr id="103431" name="Group 7"/>
          <p:cNvGrpSpPr>
            <a:grpSpLocks/>
          </p:cNvGrpSpPr>
          <p:nvPr/>
        </p:nvGrpSpPr>
        <p:grpSpPr bwMode="auto">
          <a:xfrm>
            <a:off x="5029200" y="2438400"/>
            <a:ext cx="914400" cy="990600"/>
            <a:chOff x="1008" y="1536"/>
            <a:chExt cx="576" cy="624"/>
          </a:xfrm>
        </p:grpSpPr>
        <p:sp>
          <p:nvSpPr>
            <p:cNvPr id="103452" name="Rectangle 8"/>
            <p:cNvSpPr>
              <a:spLocks noChangeArrowheads="1"/>
            </p:cNvSpPr>
            <p:nvPr/>
          </p:nvSpPr>
          <p:spPr bwMode="auto">
            <a:xfrm>
              <a:off x="1008" y="1536"/>
              <a:ext cx="576" cy="624"/>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03453" name="Line 9"/>
            <p:cNvSpPr>
              <a:spLocks noChangeShapeType="1"/>
            </p:cNvSpPr>
            <p:nvPr/>
          </p:nvSpPr>
          <p:spPr bwMode="auto">
            <a:xfrm>
              <a:off x="1008" y="1776"/>
              <a:ext cx="576"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03454" name="Line 10"/>
            <p:cNvSpPr>
              <a:spLocks noChangeShapeType="1"/>
            </p:cNvSpPr>
            <p:nvPr/>
          </p:nvSpPr>
          <p:spPr bwMode="auto">
            <a:xfrm>
              <a:off x="1008" y="1920"/>
              <a:ext cx="576"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grpSp>
      <p:sp>
        <p:nvSpPr>
          <p:cNvPr id="103432" name="Text Box 11"/>
          <p:cNvSpPr txBox="1">
            <a:spLocks noChangeArrowheads="1"/>
          </p:cNvSpPr>
          <p:nvPr/>
        </p:nvSpPr>
        <p:spPr bwMode="auto">
          <a:xfrm>
            <a:off x="1640444" y="2435423"/>
            <a:ext cx="86248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Personne</a:t>
            </a:r>
          </a:p>
        </p:txBody>
      </p:sp>
      <p:sp>
        <p:nvSpPr>
          <p:cNvPr id="103433" name="Text Box 12"/>
          <p:cNvSpPr txBox="1">
            <a:spLocks noChangeArrowheads="1"/>
          </p:cNvSpPr>
          <p:nvPr/>
        </p:nvSpPr>
        <p:spPr bwMode="auto">
          <a:xfrm>
            <a:off x="5135676" y="2435423"/>
            <a:ext cx="7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Société</a:t>
            </a:r>
          </a:p>
        </p:txBody>
      </p:sp>
      <p:sp>
        <p:nvSpPr>
          <p:cNvPr id="103434" name="Line 13"/>
          <p:cNvSpPr>
            <a:spLocks noChangeShapeType="1"/>
          </p:cNvSpPr>
          <p:nvPr/>
        </p:nvSpPr>
        <p:spPr bwMode="auto">
          <a:xfrm>
            <a:off x="2514600" y="2971800"/>
            <a:ext cx="2514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03435" name="Text Box 14"/>
          <p:cNvSpPr txBox="1">
            <a:spLocks noChangeArrowheads="1"/>
          </p:cNvSpPr>
          <p:nvPr/>
        </p:nvSpPr>
        <p:spPr bwMode="auto">
          <a:xfrm>
            <a:off x="3091162" y="2587823"/>
            <a:ext cx="117097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Travaille pour</a:t>
            </a:r>
          </a:p>
        </p:txBody>
      </p:sp>
      <p:grpSp>
        <p:nvGrpSpPr>
          <p:cNvPr id="6" name="Groupe 5"/>
          <p:cNvGrpSpPr/>
          <p:nvPr/>
        </p:nvGrpSpPr>
        <p:grpSpPr>
          <a:xfrm>
            <a:off x="1979185" y="4591615"/>
            <a:ext cx="4343400" cy="1145977"/>
            <a:chOff x="1676400" y="4111823"/>
            <a:chExt cx="4343400" cy="1145977"/>
          </a:xfrm>
        </p:grpSpPr>
        <p:grpSp>
          <p:nvGrpSpPr>
            <p:cNvPr id="103436" name="Group 15"/>
            <p:cNvGrpSpPr>
              <a:grpSpLocks/>
            </p:cNvGrpSpPr>
            <p:nvPr/>
          </p:nvGrpSpPr>
          <p:grpSpPr bwMode="auto">
            <a:xfrm>
              <a:off x="1676400" y="4191000"/>
              <a:ext cx="914400" cy="1066800"/>
              <a:chOff x="1056" y="2640"/>
              <a:chExt cx="576" cy="672"/>
            </a:xfrm>
          </p:grpSpPr>
          <p:sp>
            <p:nvSpPr>
              <p:cNvPr id="103449" name="Rectangle 16"/>
              <p:cNvSpPr>
                <a:spLocks noChangeArrowheads="1"/>
              </p:cNvSpPr>
              <p:nvPr/>
            </p:nvSpPr>
            <p:spPr bwMode="auto">
              <a:xfrm>
                <a:off x="1056" y="2640"/>
                <a:ext cx="576" cy="672"/>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03450" name="Line 17"/>
              <p:cNvSpPr>
                <a:spLocks noChangeShapeType="1"/>
              </p:cNvSpPr>
              <p:nvPr/>
            </p:nvSpPr>
            <p:spPr bwMode="auto">
              <a:xfrm>
                <a:off x="1056" y="2880"/>
                <a:ext cx="576"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03451" name="Line 18"/>
              <p:cNvSpPr>
                <a:spLocks noChangeShapeType="1"/>
              </p:cNvSpPr>
              <p:nvPr/>
            </p:nvSpPr>
            <p:spPr bwMode="auto">
              <a:xfrm>
                <a:off x="1056" y="3024"/>
                <a:ext cx="576"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grpSp>
        <p:grpSp>
          <p:nvGrpSpPr>
            <p:cNvPr id="103437" name="Group 19"/>
            <p:cNvGrpSpPr>
              <a:grpSpLocks/>
            </p:cNvGrpSpPr>
            <p:nvPr/>
          </p:nvGrpSpPr>
          <p:grpSpPr bwMode="auto">
            <a:xfrm>
              <a:off x="5105400" y="4114800"/>
              <a:ext cx="914400" cy="1066800"/>
              <a:chOff x="1056" y="2640"/>
              <a:chExt cx="576" cy="672"/>
            </a:xfrm>
          </p:grpSpPr>
          <p:sp>
            <p:nvSpPr>
              <p:cNvPr id="103446" name="Rectangle 20"/>
              <p:cNvSpPr>
                <a:spLocks noChangeArrowheads="1"/>
              </p:cNvSpPr>
              <p:nvPr/>
            </p:nvSpPr>
            <p:spPr bwMode="auto">
              <a:xfrm>
                <a:off x="1056" y="2640"/>
                <a:ext cx="576" cy="672"/>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03447" name="Line 21"/>
              <p:cNvSpPr>
                <a:spLocks noChangeShapeType="1"/>
              </p:cNvSpPr>
              <p:nvPr/>
            </p:nvSpPr>
            <p:spPr bwMode="auto">
              <a:xfrm>
                <a:off x="1056" y="2880"/>
                <a:ext cx="576"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03448" name="Line 22"/>
              <p:cNvSpPr>
                <a:spLocks noChangeShapeType="1"/>
              </p:cNvSpPr>
              <p:nvPr/>
            </p:nvSpPr>
            <p:spPr bwMode="auto">
              <a:xfrm>
                <a:off x="1056" y="3024"/>
                <a:ext cx="576"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grpSp>
        <p:sp>
          <p:nvSpPr>
            <p:cNvPr id="103438" name="Text Box 23"/>
            <p:cNvSpPr txBox="1">
              <a:spLocks noChangeArrowheads="1"/>
            </p:cNvSpPr>
            <p:nvPr/>
          </p:nvSpPr>
          <p:spPr bwMode="auto">
            <a:xfrm>
              <a:off x="1716644" y="4188023"/>
              <a:ext cx="86248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Personne</a:t>
              </a:r>
            </a:p>
          </p:txBody>
        </p:sp>
        <p:sp>
          <p:nvSpPr>
            <p:cNvPr id="103439" name="Text Box 24"/>
            <p:cNvSpPr txBox="1">
              <a:spLocks noChangeArrowheads="1"/>
            </p:cNvSpPr>
            <p:nvPr/>
          </p:nvSpPr>
          <p:spPr bwMode="auto">
            <a:xfrm>
              <a:off x="5211876" y="4111823"/>
              <a:ext cx="7157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Société</a:t>
              </a:r>
            </a:p>
          </p:txBody>
        </p:sp>
        <p:sp>
          <p:nvSpPr>
            <p:cNvPr id="103440" name="Line 25"/>
            <p:cNvSpPr>
              <a:spLocks noChangeShapeType="1"/>
            </p:cNvSpPr>
            <p:nvPr/>
          </p:nvSpPr>
          <p:spPr bwMode="auto">
            <a:xfrm>
              <a:off x="2590800" y="4724400"/>
              <a:ext cx="25146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03441" name="Text Box 26"/>
            <p:cNvSpPr txBox="1">
              <a:spLocks noChangeArrowheads="1"/>
            </p:cNvSpPr>
            <p:nvPr/>
          </p:nvSpPr>
          <p:spPr bwMode="auto">
            <a:xfrm>
              <a:off x="2703314" y="4340423"/>
              <a:ext cx="8020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Employé</a:t>
              </a:r>
            </a:p>
          </p:txBody>
        </p:sp>
        <p:sp>
          <p:nvSpPr>
            <p:cNvPr id="103442" name="Text Box 27"/>
            <p:cNvSpPr txBox="1">
              <a:spLocks noChangeArrowheads="1"/>
            </p:cNvSpPr>
            <p:nvPr/>
          </p:nvSpPr>
          <p:spPr bwMode="auto">
            <a:xfrm>
              <a:off x="3866898" y="4767461"/>
              <a:ext cx="9593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Employeur</a:t>
              </a:r>
            </a:p>
          </p:txBody>
        </p:sp>
        <p:sp>
          <p:nvSpPr>
            <p:cNvPr id="103443" name="Text Box 28"/>
            <p:cNvSpPr txBox="1">
              <a:spLocks noChangeArrowheads="1"/>
            </p:cNvSpPr>
            <p:nvPr/>
          </p:nvSpPr>
          <p:spPr bwMode="auto">
            <a:xfrm>
              <a:off x="4437850" y="4340423"/>
              <a:ext cx="4429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0..1</a:t>
              </a:r>
            </a:p>
          </p:txBody>
        </p:sp>
        <p:sp>
          <p:nvSpPr>
            <p:cNvPr id="103444" name="Text Box 29"/>
            <p:cNvSpPr txBox="1">
              <a:spLocks noChangeArrowheads="1"/>
            </p:cNvSpPr>
            <p:nvPr/>
          </p:nvSpPr>
          <p:spPr bwMode="auto">
            <a:xfrm>
              <a:off x="2678414" y="4797623"/>
              <a:ext cx="42802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0..*</a:t>
              </a:r>
            </a:p>
          </p:txBody>
        </p:sp>
      </p:grpSp>
      <p:sp>
        <p:nvSpPr>
          <p:cNvPr id="103445" name="AutoShape 30"/>
          <p:cNvSpPr>
            <a:spLocks noChangeArrowheads="1"/>
          </p:cNvSpPr>
          <p:nvPr/>
        </p:nvSpPr>
        <p:spPr bwMode="auto">
          <a:xfrm>
            <a:off x="4267200" y="2667000"/>
            <a:ext cx="228600" cy="76200"/>
          </a:xfrm>
          <a:prstGeom prst="homePlate">
            <a:avLst>
              <a:gd name="adj" fmla="val 75000"/>
            </a:avLst>
          </a:prstGeom>
          <a:solidFill>
            <a:schemeClr val="tx1"/>
          </a:solidFill>
          <a:ln w="6350">
            <a:solidFill>
              <a:schemeClr val="tx1"/>
            </a:solidFill>
            <a:miter lim="800000"/>
            <a:headEnd/>
            <a:tailEnd/>
          </a:ln>
        </p:spPr>
        <p:txBody>
          <a:bodyPr wrap="none" anchor="ctr"/>
          <a:lstStyle/>
          <a:p>
            <a:endParaRPr lang="fr-FR" dirty="0">
              <a:latin typeface="Gill Sans MT"/>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130</a:t>
            </a:fld>
            <a:endParaRPr lang="en-GB"/>
          </a:p>
        </p:txBody>
      </p:sp>
      <p:sp>
        <p:nvSpPr>
          <p:cNvPr id="5" name="Titre 4"/>
          <p:cNvSpPr>
            <a:spLocks noGrp="1"/>
          </p:cNvSpPr>
          <p:nvPr>
            <p:ph type="title"/>
          </p:nvPr>
        </p:nvSpPr>
        <p:spPr/>
        <p:txBody>
          <a:bodyPr/>
          <a:lstStyle/>
          <a:p>
            <a:endParaRPr lang="fr-BE"/>
          </a:p>
        </p:txBody>
      </p:sp>
    </p:spTree>
    <p:extLst>
      <p:ext uri="{BB962C8B-B14F-4D97-AF65-F5344CB8AC3E}">
        <p14:creationId xmlns:p14="http://schemas.microsoft.com/office/powerpoint/2010/main" val="399973753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r>
              <a:rPr lang="en-US" dirty="0" err="1">
                <a:latin typeface="Gill Sans MT"/>
              </a:rPr>
              <a:t>L’assocation</a:t>
            </a:r>
            <a:endParaRPr lang="en-US" dirty="0">
              <a:latin typeface="Gill Sans MT"/>
            </a:endParaRPr>
          </a:p>
        </p:txBody>
      </p:sp>
      <p:sp>
        <p:nvSpPr>
          <p:cNvPr id="104451" name="Rectangle 3"/>
          <p:cNvSpPr>
            <a:spLocks noGrp="1" noChangeArrowheads="1"/>
          </p:cNvSpPr>
          <p:nvPr>
            <p:ph type="body" idx="1"/>
          </p:nvPr>
        </p:nvSpPr>
        <p:spPr/>
        <p:txBody>
          <a:bodyPr/>
          <a:lstStyle/>
          <a:p>
            <a:pPr eaLnBrk="1" hangingPunct="1"/>
            <a:r>
              <a:rPr lang="en-US" dirty="0">
                <a:latin typeface="Gill Sans MT"/>
              </a:rPr>
              <a:t>Il y a association entre classes </a:t>
            </a:r>
            <a:r>
              <a:rPr lang="en-US" dirty="0" err="1">
                <a:latin typeface="Gill Sans MT"/>
              </a:rPr>
              <a:t>quand</a:t>
            </a:r>
            <a:r>
              <a:rPr lang="en-US" dirty="0">
                <a:latin typeface="Gill Sans MT"/>
              </a:rPr>
              <a:t> </a:t>
            </a:r>
            <a:r>
              <a:rPr lang="en-US" dirty="0" err="1">
                <a:latin typeface="Gill Sans MT"/>
              </a:rPr>
              <a:t>il</a:t>
            </a:r>
            <a:r>
              <a:rPr lang="en-US" dirty="0">
                <a:latin typeface="Gill Sans MT"/>
              </a:rPr>
              <a:t> y a transmission de messages entre classes.</a:t>
            </a:r>
          </a:p>
          <a:p>
            <a:pPr eaLnBrk="1" hangingPunct="1"/>
            <a:endParaRPr lang="en-US" dirty="0">
              <a:latin typeface="Gill Sans MT"/>
            </a:endParaRPr>
          </a:p>
          <a:p>
            <a:pPr eaLnBrk="1" hangingPunct="1"/>
            <a:endParaRPr lang="en-US" dirty="0">
              <a:latin typeface="Gill Sans MT"/>
            </a:endParaRPr>
          </a:p>
          <a:p>
            <a:pPr eaLnBrk="1" hangingPunct="1"/>
            <a:r>
              <a:rPr lang="en-US" dirty="0" err="1">
                <a:latin typeface="Gill Sans MT"/>
              </a:rPr>
              <a:t>L’association</a:t>
            </a:r>
            <a:r>
              <a:rPr lang="en-US" dirty="0">
                <a:latin typeface="Gill Sans MT"/>
              </a:rPr>
              <a:t> </a:t>
            </a:r>
            <a:r>
              <a:rPr lang="en-US" dirty="0" err="1">
                <a:latin typeface="Gill Sans MT"/>
              </a:rPr>
              <a:t>peut</a:t>
            </a:r>
            <a:r>
              <a:rPr lang="en-US" dirty="0">
                <a:latin typeface="Gill Sans MT"/>
              </a:rPr>
              <a:t> </a:t>
            </a:r>
            <a:r>
              <a:rPr lang="en-US" dirty="0" err="1">
                <a:latin typeface="Gill Sans MT"/>
              </a:rPr>
              <a:t>être</a:t>
            </a:r>
            <a:r>
              <a:rPr lang="en-US" dirty="0">
                <a:latin typeface="Gill Sans MT"/>
              </a:rPr>
              <a:t> </a:t>
            </a:r>
            <a:r>
              <a:rPr lang="en-US" dirty="0" err="1">
                <a:latin typeface="Gill Sans MT"/>
              </a:rPr>
              <a:t>directionnelle</a:t>
            </a:r>
            <a:r>
              <a:rPr lang="en-US" dirty="0">
                <a:latin typeface="Gill Sans MT"/>
              </a:rPr>
              <a:t>:</a:t>
            </a:r>
          </a:p>
          <a:p>
            <a:pPr eaLnBrk="1" hangingPunct="1"/>
            <a:endParaRPr lang="en-US" dirty="0">
              <a:latin typeface="Gill Sans MT"/>
            </a:endParaRPr>
          </a:p>
          <a:p>
            <a:pPr eaLnBrk="1" hangingPunct="1"/>
            <a:endParaRPr lang="en-US" dirty="0">
              <a:latin typeface="Gill Sans MT"/>
            </a:endParaRPr>
          </a:p>
          <a:p>
            <a:pPr eaLnBrk="1" hangingPunct="1"/>
            <a:endParaRPr lang="en-US" dirty="0">
              <a:latin typeface="Gill Sans MT"/>
            </a:endParaRPr>
          </a:p>
        </p:txBody>
      </p:sp>
      <p:sp>
        <p:nvSpPr>
          <p:cNvPr id="104452" name="Rectangle 4"/>
          <p:cNvSpPr>
            <a:spLocks noChangeArrowheads="1"/>
          </p:cNvSpPr>
          <p:nvPr/>
        </p:nvSpPr>
        <p:spPr bwMode="auto">
          <a:xfrm>
            <a:off x="1371600" y="3276600"/>
            <a:ext cx="990600" cy="685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04453" name="Rectangle 5"/>
          <p:cNvSpPr>
            <a:spLocks noChangeArrowheads="1"/>
          </p:cNvSpPr>
          <p:nvPr/>
        </p:nvSpPr>
        <p:spPr bwMode="auto">
          <a:xfrm>
            <a:off x="5105400" y="3200400"/>
            <a:ext cx="1219200" cy="762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04454" name="Line 6"/>
          <p:cNvSpPr>
            <a:spLocks noChangeShapeType="1"/>
          </p:cNvSpPr>
          <p:nvPr/>
        </p:nvSpPr>
        <p:spPr bwMode="auto">
          <a:xfrm>
            <a:off x="2362200" y="3581400"/>
            <a:ext cx="2743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04455" name="Text Box 7"/>
          <p:cNvSpPr txBox="1">
            <a:spLocks noChangeArrowheads="1"/>
          </p:cNvSpPr>
          <p:nvPr/>
        </p:nvSpPr>
        <p:spPr bwMode="auto">
          <a:xfrm>
            <a:off x="2646565" y="3650546"/>
            <a:ext cx="2436409"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en-US" sz="1400" b="0" dirty="0">
                <a:solidFill>
                  <a:schemeClr val="bg2"/>
                </a:solidFill>
                <a:latin typeface="Gill Sans MT"/>
              </a:rPr>
              <a:t>{</a:t>
            </a:r>
            <a:r>
              <a:rPr lang="en-US" sz="1400" b="0" dirty="0" err="1">
                <a:solidFill>
                  <a:schemeClr val="bg2"/>
                </a:solidFill>
                <a:latin typeface="Gill Sans MT"/>
              </a:rPr>
              <a:t>possibilité</a:t>
            </a:r>
            <a:r>
              <a:rPr lang="en-US" sz="1400" b="0" dirty="0">
                <a:solidFill>
                  <a:schemeClr val="bg2"/>
                </a:solidFill>
                <a:latin typeface="Gill Sans MT"/>
              </a:rPr>
              <a:t> de </a:t>
            </a:r>
            <a:r>
              <a:rPr lang="en-US" sz="1400" b="0" dirty="0" err="1">
                <a:solidFill>
                  <a:schemeClr val="bg2"/>
                </a:solidFill>
                <a:latin typeface="Gill Sans MT"/>
              </a:rPr>
              <a:t>contrainte</a:t>
            </a:r>
            <a:r>
              <a:rPr lang="en-US" sz="1400" b="0" dirty="0">
                <a:solidFill>
                  <a:schemeClr val="bg2"/>
                </a:solidFill>
                <a:latin typeface="Gill Sans MT"/>
              </a:rPr>
              <a:t>}</a:t>
            </a:r>
          </a:p>
          <a:p>
            <a:pPr algn="ctr">
              <a:spcBef>
                <a:spcPct val="50000"/>
              </a:spcBef>
            </a:pPr>
            <a:r>
              <a:rPr lang="en-US" sz="1400" b="0" dirty="0">
                <a:solidFill>
                  <a:schemeClr val="bg2"/>
                </a:solidFill>
                <a:latin typeface="Gill Sans MT"/>
              </a:rPr>
              <a:t>&lt;&lt; </a:t>
            </a:r>
            <a:r>
              <a:rPr lang="en-US" sz="1400" b="0" dirty="0" err="1">
                <a:solidFill>
                  <a:schemeClr val="bg2"/>
                </a:solidFill>
                <a:latin typeface="Gill Sans MT"/>
              </a:rPr>
              <a:t>possibilité</a:t>
            </a:r>
            <a:r>
              <a:rPr lang="en-US" sz="1400" b="0" dirty="0">
                <a:solidFill>
                  <a:schemeClr val="bg2"/>
                </a:solidFill>
                <a:latin typeface="Gill Sans MT"/>
              </a:rPr>
              <a:t> de </a:t>
            </a:r>
            <a:r>
              <a:rPr lang="en-US" sz="1400" b="0" dirty="0" err="1">
                <a:solidFill>
                  <a:schemeClr val="bg2"/>
                </a:solidFill>
                <a:latin typeface="Gill Sans MT"/>
              </a:rPr>
              <a:t>stéréotype</a:t>
            </a:r>
            <a:r>
              <a:rPr lang="en-US" sz="1400" b="0" dirty="0">
                <a:solidFill>
                  <a:schemeClr val="bg2"/>
                </a:solidFill>
                <a:latin typeface="Gill Sans MT"/>
              </a:rPr>
              <a:t>&gt;&gt;</a:t>
            </a:r>
          </a:p>
        </p:txBody>
      </p:sp>
      <p:sp>
        <p:nvSpPr>
          <p:cNvPr id="104456" name="Rectangle 8"/>
          <p:cNvSpPr>
            <a:spLocks noChangeArrowheads="1"/>
          </p:cNvSpPr>
          <p:nvPr/>
        </p:nvSpPr>
        <p:spPr bwMode="auto">
          <a:xfrm>
            <a:off x="1600200" y="5181600"/>
            <a:ext cx="1143000" cy="609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04457" name="Line 9"/>
          <p:cNvSpPr>
            <a:spLocks noChangeShapeType="1"/>
          </p:cNvSpPr>
          <p:nvPr/>
        </p:nvSpPr>
        <p:spPr bwMode="auto">
          <a:xfrm>
            <a:off x="2743200" y="5486400"/>
            <a:ext cx="2286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04458" name="Rectangle 10"/>
          <p:cNvSpPr>
            <a:spLocks noChangeArrowheads="1"/>
          </p:cNvSpPr>
          <p:nvPr/>
        </p:nvSpPr>
        <p:spPr bwMode="auto">
          <a:xfrm>
            <a:off x="5105400" y="5181600"/>
            <a:ext cx="1371600" cy="685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04459" name="Text Box 11"/>
          <p:cNvSpPr txBox="1">
            <a:spLocks noChangeArrowheads="1"/>
          </p:cNvSpPr>
          <p:nvPr/>
        </p:nvSpPr>
        <p:spPr bwMode="auto">
          <a:xfrm>
            <a:off x="2619020" y="3121223"/>
            <a:ext cx="15231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en-US" sz="1400" b="0" dirty="0">
                <a:solidFill>
                  <a:schemeClr val="bg2"/>
                </a:solidFill>
                <a:latin typeface="Gill Sans MT"/>
              </a:rPr>
              <a:t>Envois de message</a:t>
            </a:r>
          </a:p>
        </p:txBody>
      </p:sp>
      <p:sp>
        <p:nvSpPr>
          <p:cNvPr id="104460" name="Line 12"/>
          <p:cNvSpPr>
            <a:spLocks noChangeShapeType="1"/>
          </p:cNvSpPr>
          <p:nvPr/>
        </p:nvSpPr>
        <p:spPr bwMode="auto">
          <a:xfrm>
            <a:off x="4343400" y="3276600"/>
            <a:ext cx="609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131</a:t>
            </a:fld>
            <a:endParaRPr lang="en-GB"/>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ChangeArrowheads="1"/>
          </p:cNvSpPr>
          <p:nvPr>
            <p:ph type="body" idx="1"/>
          </p:nvPr>
        </p:nvSpPr>
        <p:spPr/>
        <p:txBody>
          <a:bodyPr/>
          <a:lstStyle/>
          <a:p>
            <a:pPr eaLnBrk="1" hangingPunct="1"/>
            <a:r>
              <a:rPr lang="fr-BE" sz="2800" dirty="0">
                <a:latin typeface="Gill Sans MT"/>
              </a:rPr>
              <a:t>Un type d ’association particulier:</a:t>
            </a:r>
          </a:p>
          <a:p>
            <a:pPr lvl="1" eaLnBrk="1" hangingPunct="1"/>
            <a:r>
              <a:rPr lang="fr-BE" dirty="0" smtClean="0">
                <a:latin typeface="Gill Sans MT"/>
              </a:rPr>
              <a:t>La composition</a:t>
            </a:r>
            <a:endParaRPr lang="fr-BE" dirty="0">
              <a:latin typeface="Gill Sans MT"/>
            </a:endParaRPr>
          </a:p>
          <a:p>
            <a:pPr eaLnBrk="1" hangingPunct="1"/>
            <a:r>
              <a:rPr lang="fr-BE" sz="2800" dirty="0" smtClean="0">
                <a:latin typeface="Gill Sans MT"/>
              </a:rPr>
              <a:t>La composition</a:t>
            </a:r>
            <a:r>
              <a:rPr lang="fr-BE" dirty="0" smtClean="0">
                <a:latin typeface="Gill Sans MT"/>
              </a:rPr>
              <a:t>:</a:t>
            </a:r>
            <a:endParaRPr lang="fr-BE" dirty="0">
              <a:latin typeface="Gill Sans MT"/>
            </a:endParaRPr>
          </a:p>
          <a:p>
            <a:pPr lvl="2" eaLnBrk="1" hangingPunct="1"/>
            <a:endParaRPr lang="fr-BE" dirty="0">
              <a:latin typeface="Gill Sans MT"/>
            </a:endParaRPr>
          </a:p>
          <a:p>
            <a:pPr lvl="2" eaLnBrk="1" hangingPunct="1"/>
            <a:endParaRPr lang="fr-BE" dirty="0">
              <a:latin typeface="Gill Sans MT"/>
            </a:endParaRPr>
          </a:p>
        </p:txBody>
      </p:sp>
      <p:grpSp>
        <p:nvGrpSpPr>
          <p:cNvPr id="105476" name="Group 4"/>
          <p:cNvGrpSpPr>
            <a:grpSpLocks/>
          </p:cNvGrpSpPr>
          <p:nvPr/>
        </p:nvGrpSpPr>
        <p:grpSpPr bwMode="auto">
          <a:xfrm>
            <a:off x="1524000" y="3581400"/>
            <a:ext cx="1219200" cy="762000"/>
            <a:chOff x="960" y="2256"/>
            <a:chExt cx="768" cy="480"/>
          </a:xfrm>
        </p:grpSpPr>
        <p:sp>
          <p:nvSpPr>
            <p:cNvPr id="105508" name="Rectangle 5"/>
            <p:cNvSpPr>
              <a:spLocks noChangeArrowheads="1"/>
            </p:cNvSpPr>
            <p:nvPr/>
          </p:nvSpPr>
          <p:spPr bwMode="auto">
            <a:xfrm>
              <a:off x="960" y="2256"/>
              <a:ext cx="768" cy="48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05509" name="Line 6"/>
            <p:cNvSpPr>
              <a:spLocks noChangeShapeType="1"/>
            </p:cNvSpPr>
            <p:nvPr/>
          </p:nvSpPr>
          <p:spPr bwMode="auto">
            <a:xfrm>
              <a:off x="960" y="2400"/>
              <a:ext cx="768"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05510" name="Line 7"/>
            <p:cNvSpPr>
              <a:spLocks noChangeShapeType="1"/>
            </p:cNvSpPr>
            <p:nvPr/>
          </p:nvSpPr>
          <p:spPr bwMode="auto">
            <a:xfrm>
              <a:off x="960" y="2496"/>
              <a:ext cx="768"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grpSp>
      <p:grpSp>
        <p:nvGrpSpPr>
          <p:cNvPr id="105477" name="Group 8"/>
          <p:cNvGrpSpPr>
            <a:grpSpLocks/>
          </p:cNvGrpSpPr>
          <p:nvPr/>
        </p:nvGrpSpPr>
        <p:grpSpPr bwMode="auto">
          <a:xfrm>
            <a:off x="2438400" y="4953000"/>
            <a:ext cx="1219200" cy="762000"/>
            <a:chOff x="960" y="2256"/>
            <a:chExt cx="768" cy="480"/>
          </a:xfrm>
        </p:grpSpPr>
        <p:sp>
          <p:nvSpPr>
            <p:cNvPr id="105505" name="Rectangle 9"/>
            <p:cNvSpPr>
              <a:spLocks noChangeArrowheads="1"/>
            </p:cNvSpPr>
            <p:nvPr/>
          </p:nvSpPr>
          <p:spPr bwMode="auto">
            <a:xfrm>
              <a:off x="960" y="2256"/>
              <a:ext cx="768" cy="48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05506" name="Line 10"/>
            <p:cNvSpPr>
              <a:spLocks noChangeShapeType="1"/>
            </p:cNvSpPr>
            <p:nvPr/>
          </p:nvSpPr>
          <p:spPr bwMode="auto">
            <a:xfrm>
              <a:off x="960" y="2400"/>
              <a:ext cx="768"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05507" name="Line 11"/>
            <p:cNvSpPr>
              <a:spLocks noChangeShapeType="1"/>
            </p:cNvSpPr>
            <p:nvPr/>
          </p:nvSpPr>
          <p:spPr bwMode="auto">
            <a:xfrm>
              <a:off x="960" y="2496"/>
              <a:ext cx="768"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grpSp>
      <p:grpSp>
        <p:nvGrpSpPr>
          <p:cNvPr id="105478" name="Group 12"/>
          <p:cNvGrpSpPr>
            <a:grpSpLocks/>
          </p:cNvGrpSpPr>
          <p:nvPr/>
        </p:nvGrpSpPr>
        <p:grpSpPr bwMode="auto">
          <a:xfrm>
            <a:off x="4876800" y="4953000"/>
            <a:ext cx="1219200" cy="762000"/>
            <a:chOff x="960" y="2256"/>
            <a:chExt cx="768" cy="480"/>
          </a:xfrm>
        </p:grpSpPr>
        <p:sp>
          <p:nvSpPr>
            <p:cNvPr id="105502" name="Rectangle 13"/>
            <p:cNvSpPr>
              <a:spLocks noChangeArrowheads="1"/>
            </p:cNvSpPr>
            <p:nvPr/>
          </p:nvSpPr>
          <p:spPr bwMode="auto">
            <a:xfrm>
              <a:off x="960" y="2256"/>
              <a:ext cx="768" cy="48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05503" name="Line 14"/>
            <p:cNvSpPr>
              <a:spLocks noChangeShapeType="1"/>
            </p:cNvSpPr>
            <p:nvPr/>
          </p:nvSpPr>
          <p:spPr bwMode="auto">
            <a:xfrm>
              <a:off x="960" y="2400"/>
              <a:ext cx="768"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05504" name="Line 15"/>
            <p:cNvSpPr>
              <a:spLocks noChangeShapeType="1"/>
            </p:cNvSpPr>
            <p:nvPr/>
          </p:nvSpPr>
          <p:spPr bwMode="auto">
            <a:xfrm>
              <a:off x="960" y="2496"/>
              <a:ext cx="768"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grpSp>
      <p:grpSp>
        <p:nvGrpSpPr>
          <p:cNvPr id="105479" name="Group 16"/>
          <p:cNvGrpSpPr>
            <a:grpSpLocks/>
          </p:cNvGrpSpPr>
          <p:nvPr/>
        </p:nvGrpSpPr>
        <p:grpSpPr bwMode="auto">
          <a:xfrm>
            <a:off x="3581400" y="3581400"/>
            <a:ext cx="1219200" cy="762000"/>
            <a:chOff x="960" y="2256"/>
            <a:chExt cx="768" cy="480"/>
          </a:xfrm>
        </p:grpSpPr>
        <p:sp>
          <p:nvSpPr>
            <p:cNvPr id="105499" name="Rectangle 17"/>
            <p:cNvSpPr>
              <a:spLocks noChangeArrowheads="1"/>
            </p:cNvSpPr>
            <p:nvPr/>
          </p:nvSpPr>
          <p:spPr bwMode="auto">
            <a:xfrm>
              <a:off x="960" y="2256"/>
              <a:ext cx="768" cy="48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05500" name="Line 18"/>
            <p:cNvSpPr>
              <a:spLocks noChangeShapeType="1"/>
            </p:cNvSpPr>
            <p:nvPr/>
          </p:nvSpPr>
          <p:spPr bwMode="auto">
            <a:xfrm>
              <a:off x="960" y="2400"/>
              <a:ext cx="768"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05501" name="Line 19"/>
            <p:cNvSpPr>
              <a:spLocks noChangeShapeType="1"/>
            </p:cNvSpPr>
            <p:nvPr/>
          </p:nvSpPr>
          <p:spPr bwMode="auto">
            <a:xfrm>
              <a:off x="960" y="2496"/>
              <a:ext cx="768"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grpSp>
      <p:sp>
        <p:nvSpPr>
          <p:cNvPr id="105480" name="Line 20"/>
          <p:cNvSpPr>
            <a:spLocks noChangeShapeType="1"/>
          </p:cNvSpPr>
          <p:nvPr/>
        </p:nvSpPr>
        <p:spPr bwMode="auto">
          <a:xfrm flipH="1">
            <a:off x="2819400" y="3962400"/>
            <a:ext cx="7620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05481" name="Line 21"/>
          <p:cNvSpPr>
            <a:spLocks noChangeShapeType="1"/>
          </p:cNvSpPr>
          <p:nvPr/>
        </p:nvSpPr>
        <p:spPr bwMode="auto">
          <a:xfrm flipV="1">
            <a:off x="3124200" y="4343400"/>
            <a:ext cx="914400" cy="60960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05482" name="Line 22"/>
          <p:cNvSpPr>
            <a:spLocks noChangeShapeType="1"/>
          </p:cNvSpPr>
          <p:nvPr/>
        </p:nvSpPr>
        <p:spPr bwMode="auto">
          <a:xfrm flipH="1" flipV="1">
            <a:off x="4038600" y="4343400"/>
            <a:ext cx="1447800" cy="60960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05483" name="Text Box 23"/>
          <p:cNvSpPr txBox="1">
            <a:spLocks noChangeArrowheads="1"/>
          </p:cNvSpPr>
          <p:nvPr/>
        </p:nvSpPr>
        <p:spPr bwMode="auto">
          <a:xfrm>
            <a:off x="1707579" y="3578423"/>
            <a:ext cx="91236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VOITURE</a:t>
            </a:r>
          </a:p>
        </p:txBody>
      </p:sp>
      <p:sp>
        <p:nvSpPr>
          <p:cNvPr id="105484" name="Text Box 24"/>
          <p:cNvSpPr txBox="1">
            <a:spLocks noChangeArrowheads="1"/>
          </p:cNvSpPr>
          <p:nvPr/>
        </p:nvSpPr>
        <p:spPr bwMode="auto">
          <a:xfrm>
            <a:off x="3902075" y="3551238"/>
            <a:ext cx="735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moteur</a:t>
            </a:r>
          </a:p>
        </p:txBody>
      </p:sp>
      <p:sp>
        <p:nvSpPr>
          <p:cNvPr id="105485" name="Text Box 25"/>
          <p:cNvSpPr txBox="1">
            <a:spLocks noChangeArrowheads="1"/>
          </p:cNvSpPr>
          <p:nvPr/>
        </p:nvSpPr>
        <p:spPr bwMode="auto">
          <a:xfrm>
            <a:off x="2862263" y="4922838"/>
            <a:ext cx="835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Cylindre</a:t>
            </a:r>
          </a:p>
        </p:txBody>
      </p:sp>
      <p:sp>
        <p:nvSpPr>
          <p:cNvPr id="105486" name="Text Box 26"/>
          <p:cNvSpPr txBox="1">
            <a:spLocks noChangeArrowheads="1"/>
          </p:cNvSpPr>
          <p:nvPr/>
        </p:nvSpPr>
        <p:spPr bwMode="auto">
          <a:xfrm>
            <a:off x="5119518" y="4919861"/>
            <a:ext cx="10449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carburateur</a:t>
            </a:r>
          </a:p>
        </p:txBody>
      </p:sp>
      <p:sp>
        <p:nvSpPr>
          <p:cNvPr id="105487" name="Text Box 27"/>
          <p:cNvSpPr txBox="1">
            <a:spLocks noChangeArrowheads="1"/>
          </p:cNvSpPr>
          <p:nvPr/>
        </p:nvSpPr>
        <p:spPr bwMode="auto">
          <a:xfrm>
            <a:off x="2678113" y="393223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1</a:t>
            </a:r>
          </a:p>
        </p:txBody>
      </p:sp>
      <p:sp>
        <p:nvSpPr>
          <p:cNvPr id="105488" name="Text Box 28"/>
          <p:cNvSpPr txBox="1">
            <a:spLocks noChangeArrowheads="1"/>
          </p:cNvSpPr>
          <p:nvPr/>
        </p:nvSpPr>
        <p:spPr bwMode="auto">
          <a:xfrm>
            <a:off x="3352800" y="426720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1</a:t>
            </a:r>
          </a:p>
        </p:txBody>
      </p:sp>
      <p:sp>
        <p:nvSpPr>
          <p:cNvPr id="105489" name="Text Box 29"/>
          <p:cNvSpPr txBox="1">
            <a:spLocks noChangeArrowheads="1"/>
          </p:cNvSpPr>
          <p:nvPr/>
        </p:nvSpPr>
        <p:spPr bwMode="auto">
          <a:xfrm>
            <a:off x="4354513" y="431323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1</a:t>
            </a:r>
          </a:p>
        </p:txBody>
      </p:sp>
      <p:sp>
        <p:nvSpPr>
          <p:cNvPr id="105490" name="Text Box 30"/>
          <p:cNvSpPr txBox="1">
            <a:spLocks noChangeArrowheads="1"/>
          </p:cNvSpPr>
          <p:nvPr/>
        </p:nvSpPr>
        <p:spPr bwMode="auto">
          <a:xfrm>
            <a:off x="5421313" y="469423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1</a:t>
            </a:r>
          </a:p>
        </p:txBody>
      </p:sp>
      <p:sp>
        <p:nvSpPr>
          <p:cNvPr id="105491" name="Text Box 31"/>
          <p:cNvSpPr txBox="1">
            <a:spLocks noChangeArrowheads="1"/>
          </p:cNvSpPr>
          <p:nvPr/>
        </p:nvSpPr>
        <p:spPr bwMode="auto">
          <a:xfrm>
            <a:off x="2982913" y="461803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n</a:t>
            </a:r>
          </a:p>
        </p:txBody>
      </p:sp>
      <p:sp>
        <p:nvSpPr>
          <p:cNvPr id="105492" name="AutoShape 32"/>
          <p:cNvSpPr>
            <a:spLocks noChangeArrowheads="1"/>
          </p:cNvSpPr>
          <p:nvPr/>
        </p:nvSpPr>
        <p:spPr bwMode="auto">
          <a:xfrm>
            <a:off x="2667000" y="3810000"/>
            <a:ext cx="452438" cy="304800"/>
          </a:xfrm>
          <a:prstGeom prst="diamond">
            <a:avLst/>
          </a:prstGeom>
          <a:solidFill>
            <a:schemeClr val="tx1"/>
          </a:solidFill>
          <a:ln w="12700">
            <a:solidFill>
              <a:schemeClr val="tx1"/>
            </a:solidFill>
            <a:miter lim="800000"/>
            <a:headEnd/>
            <a:tailEnd/>
          </a:ln>
        </p:spPr>
        <p:txBody>
          <a:bodyPr wrap="none" anchor="ctr"/>
          <a:lstStyle/>
          <a:p>
            <a:endParaRPr lang="fr-FR" dirty="0">
              <a:latin typeface="Gill Sans MT"/>
            </a:endParaRPr>
          </a:p>
        </p:txBody>
      </p:sp>
      <p:sp>
        <p:nvSpPr>
          <p:cNvPr id="105493" name="AutoShape 33"/>
          <p:cNvSpPr>
            <a:spLocks noChangeArrowheads="1"/>
          </p:cNvSpPr>
          <p:nvPr/>
        </p:nvSpPr>
        <p:spPr bwMode="auto">
          <a:xfrm>
            <a:off x="3657600" y="4267200"/>
            <a:ext cx="452438" cy="304800"/>
          </a:xfrm>
          <a:prstGeom prst="diamond">
            <a:avLst/>
          </a:prstGeom>
          <a:solidFill>
            <a:schemeClr val="tx1"/>
          </a:solidFill>
          <a:ln w="12700">
            <a:solidFill>
              <a:schemeClr val="tx1"/>
            </a:solidFill>
            <a:miter lim="800000"/>
            <a:headEnd/>
            <a:tailEnd/>
          </a:ln>
        </p:spPr>
        <p:txBody>
          <a:bodyPr wrap="none" anchor="ctr"/>
          <a:lstStyle/>
          <a:p>
            <a:endParaRPr lang="fr-FR" dirty="0">
              <a:latin typeface="Gill Sans MT"/>
            </a:endParaRPr>
          </a:p>
        </p:txBody>
      </p:sp>
      <p:sp>
        <p:nvSpPr>
          <p:cNvPr id="105494" name="AutoShape 34"/>
          <p:cNvSpPr>
            <a:spLocks noChangeArrowheads="1"/>
          </p:cNvSpPr>
          <p:nvPr/>
        </p:nvSpPr>
        <p:spPr bwMode="auto">
          <a:xfrm>
            <a:off x="3886200" y="4267200"/>
            <a:ext cx="452438" cy="304800"/>
          </a:xfrm>
          <a:prstGeom prst="diamond">
            <a:avLst/>
          </a:prstGeom>
          <a:solidFill>
            <a:schemeClr val="tx1"/>
          </a:solidFill>
          <a:ln w="12700">
            <a:solidFill>
              <a:schemeClr val="tx1"/>
            </a:solidFill>
            <a:miter lim="800000"/>
            <a:headEnd/>
            <a:tailEnd/>
          </a:ln>
        </p:spPr>
        <p:txBody>
          <a:bodyPr wrap="none" anchor="ctr"/>
          <a:lstStyle/>
          <a:p>
            <a:endParaRPr lang="fr-FR" dirty="0">
              <a:latin typeface="Gill Sans MT"/>
            </a:endParaRPr>
          </a:p>
        </p:txBody>
      </p:sp>
      <p:sp>
        <p:nvSpPr>
          <p:cNvPr id="105495" name="AutoShape 35"/>
          <p:cNvSpPr>
            <a:spLocks noChangeArrowheads="1"/>
          </p:cNvSpPr>
          <p:nvPr/>
        </p:nvSpPr>
        <p:spPr bwMode="auto">
          <a:xfrm>
            <a:off x="5486400" y="2971800"/>
            <a:ext cx="452438" cy="304800"/>
          </a:xfrm>
          <a:prstGeom prst="diamond">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05496" name="Text Box 36"/>
          <p:cNvSpPr txBox="1">
            <a:spLocks noChangeArrowheads="1"/>
          </p:cNvSpPr>
          <p:nvPr/>
        </p:nvSpPr>
        <p:spPr bwMode="auto">
          <a:xfrm>
            <a:off x="6377779" y="2892623"/>
            <a:ext cx="10128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en-US" sz="1400" b="0" dirty="0" err="1">
                <a:solidFill>
                  <a:schemeClr val="bg2"/>
                </a:solidFill>
                <a:latin typeface="Gill Sans MT"/>
              </a:rPr>
              <a:t>aggrégation</a:t>
            </a:r>
            <a:endParaRPr lang="en-US" sz="1400" b="0" dirty="0">
              <a:solidFill>
                <a:schemeClr val="bg2"/>
              </a:solidFill>
              <a:latin typeface="Gill Sans MT"/>
            </a:endParaRPr>
          </a:p>
        </p:txBody>
      </p:sp>
      <p:sp>
        <p:nvSpPr>
          <p:cNvPr id="105497" name="AutoShape 37"/>
          <p:cNvSpPr>
            <a:spLocks noChangeArrowheads="1"/>
          </p:cNvSpPr>
          <p:nvPr/>
        </p:nvSpPr>
        <p:spPr bwMode="auto">
          <a:xfrm>
            <a:off x="5486400" y="3429000"/>
            <a:ext cx="452438" cy="381000"/>
          </a:xfrm>
          <a:prstGeom prst="diamond">
            <a:avLst/>
          </a:prstGeom>
          <a:solidFill>
            <a:schemeClr val="tx1"/>
          </a:solidFill>
          <a:ln w="12700">
            <a:solidFill>
              <a:schemeClr val="tx1"/>
            </a:solidFill>
            <a:miter lim="800000"/>
            <a:headEnd/>
            <a:tailEnd/>
          </a:ln>
        </p:spPr>
        <p:txBody>
          <a:bodyPr wrap="none" anchor="ctr"/>
          <a:lstStyle/>
          <a:p>
            <a:endParaRPr lang="fr-FR" dirty="0">
              <a:latin typeface="Gill Sans MT"/>
            </a:endParaRPr>
          </a:p>
        </p:txBody>
      </p:sp>
      <p:sp>
        <p:nvSpPr>
          <p:cNvPr id="105498" name="Text Box 38"/>
          <p:cNvSpPr txBox="1">
            <a:spLocks noChangeArrowheads="1"/>
          </p:cNvSpPr>
          <p:nvPr/>
        </p:nvSpPr>
        <p:spPr bwMode="auto">
          <a:xfrm>
            <a:off x="6091099" y="3409712"/>
            <a:ext cx="2425977"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en-US" sz="1400" b="0" dirty="0">
                <a:solidFill>
                  <a:srgbClr val="FF0000"/>
                </a:solidFill>
                <a:latin typeface="Gill Sans MT"/>
              </a:rPr>
              <a:t>Composition: </a:t>
            </a:r>
            <a:r>
              <a:rPr lang="en-US" sz="1400" b="0" dirty="0" err="1">
                <a:solidFill>
                  <a:srgbClr val="FF0000"/>
                </a:solidFill>
                <a:latin typeface="Gill Sans MT"/>
              </a:rPr>
              <a:t>l’existence</a:t>
            </a:r>
            <a:endParaRPr lang="en-US" sz="1400" b="0" dirty="0">
              <a:solidFill>
                <a:srgbClr val="FF0000"/>
              </a:solidFill>
              <a:latin typeface="Gill Sans MT"/>
            </a:endParaRPr>
          </a:p>
          <a:p>
            <a:pPr algn="ctr">
              <a:spcBef>
                <a:spcPct val="50000"/>
              </a:spcBef>
            </a:pPr>
            <a:r>
              <a:rPr lang="en-US" sz="1400" b="0" dirty="0">
                <a:solidFill>
                  <a:srgbClr val="FF0000"/>
                </a:solidFill>
                <a:latin typeface="Gill Sans MT"/>
              </a:rPr>
              <a:t>des parties </a:t>
            </a:r>
            <a:r>
              <a:rPr lang="en-US" sz="1400" b="0" dirty="0" err="1">
                <a:solidFill>
                  <a:srgbClr val="FF0000"/>
                </a:solidFill>
                <a:latin typeface="Gill Sans MT"/>
              </a:rPr>
              <a:t>est</a:t>
            </a:r>
            <a:r>
              <a:rPr lang="en-US" sz="1400" b="0" dirty="0">
                <a:solidFill>
                  <a:srgbClr val="FF0000"/>
                </a:solidFill>
                <a:latin typeface="Gill Sans MT"/>
              </a:rPr>
              <a:t> </a:t>
            </a:r>
            <a:r>
              <a:rPr lang="en-US" sz="1400" b="0" dirty="0" err="1">
                <a:solidFill>
                  <a:srgbClr val="FF0000"/>
                </a:solidFill>
                <a:latin typeface="Gill Sans MT"/>
              </a:rPr>
              <a:t>conditionnée</a:t>
            </a:r>
            <a:endParaRPr lang="en-US" sz="1400" b="0" dirty="0">
              <a:solidFill>
                <a:srgbClr val="FF0000"/>
              </a:solidFill>
              <a:latin typeface="Gill Sans MT"/>
            </a:endParaRPr>
          </a:p>
          <a:p>
            <a:pPr algn="ctr">
              <a:spcBef>
                <a:spcPct val="50000"/>
              </a:spcBef>
            </a:pPr>
            <a:r>
              <a:rPr lang="en-US" sz="1400" b="0" dirty="0">
                <a:solidFill>
                  <a:srgbClr val="FF0000"/>
                </a:solidFill>
                <a:latin typeface="Gill Sans MT"/>
              </a:rPr>
              <a:t>par </a:t>
            </a:r>
            <a:r>
              <a:rPr lang="en-US" sz="1400" b="0" dirty="0" err="1">
                <a:solidFill>
                  <a:srgbClr val="FF0000"/>
                </a:solidFill>
                <a:latin typeface="Gill Sans MT"/>
              </a:rPr>
              <a:t>l’existence</a:t>
            </a:r>
            <a:r>
              <a:rPr lang="en-US" sz="1400" b="0" dirty="0">
                <a:solidFill>
                  <a:srgbClr val="FF0000"/>
                </a:solidFill>
                <a:latin typeface="Gill Sans MT"/>
              </a:rPr>
              <a:t> du </a:t>
            </a:r>
            <a:r>
              <a:rPr lang="en-US" sz="1400" b="0" dirty="0" err="1">
                <a:solidFill>
                  <a:srgbClr val="FF0000"/>
                </a:solidFill>
                <a:latin typeface="Gill Sans MT"/>
              </a:rPr>
              <a:t>contenant</a:t>
            </a:r>
            <a:r>
              <a:rPr lang="en-US" sz="1400" b="0" dirty="0">
                <a:solidFill>
                  <a:srgbClr val="FF0000"/>
                </a:solidFill>
                <a:latin typeface="Gill Sans MT"/>
              </a:rPr>
              <a:t>.</a:t>
            </a:r>
          </a:p>
          <a:p>
            <a:pPr algn="ctr">
              <a:spcBef>
                <a:spcPct val="50000"/>
              </a:spcBef>
            </a:pPr>
            <a:r>
              <a:rPr lang="en-US" sz="1400" b="0" dirty="0">
                <a:solidFill>
                  <a:srgbClr val="FF0000"/>
                </a:solidFill>
                <a:latin typeface="Gill Sans MT"/>
              </a:rPr>
              <a:t>En C++ </a:t>
            </a:r>
            <a:r>
              <a:rPr lang="en-US" sz="1400" b="0" dirty="0" err="1">
                <a:solidFill>
                  <a:srgbClr val="FF0000"/>
                </a:solidFill>
                <a:latin typeface="Gill Sans MT"/>
              </a:rPr>
              <a:t>cela</a:t>
            </a:r>
            <a:r>
              <a:rPr lang="en-US" sz="1400" b="0" dirty="0">
                <a:solidFill>
                  <a:srgbClr val="FF0000"/>
                </a:solidFill>
                <a:latin typeface="Gill Sans MT"/>
              </a:rPr>
              <a:t> </a:t>
            </a:r>
            <a:r>
              <a:rPr lang="en-US" sz="1400" b="0" dirty="0" err="1">
                <a:solidFill>
                  <a:srgbClr val="FF0000"/>
                </a:solidFill>
                <a:latin typeface="Gill Sans MT"/>
              </a:rPr>
              <a:t>permet</a:t>
            </a:r>
            <a:r>
              <a:rPr lang="en-US" sz="1400" b="0" dirty="0">
                <a:solidFill>
                  <a:srgbClr val="FF0000"/>
                </a:solidFill>
                <a:latin typeface="Gill Sans MT"/>
              </a:rPr>
              <a:t> de </a:t>
            </a:r>
            <a:r>
              <a:rPr lang="en-US" sz="1400" b="0" dirty="0" err="1">
                <a:solidFill>
                  <a:srgbClr val="FF0000"/>
                </a:solidFill>
                <a:latin typeface="Gill Sans MT"/>
              </a:rPr>
              <a:t>choisir</a:t>
            </a:r>
            <a:endParaRPr lang="en-US" sz="1400" b="0" dirty="0">
              <a:solidFill>
                <a:srgbClr val="FF0000"/>
              </a:solidFill>
              <a:latin typeface="Gill Sans MT"/>
            </a:endParaRPr>
          </a:p>
          <a:p>
            <a:pPr algn="ctr">
              <a:spcBef>
                <a:spcPct val="50000"/>
              </a:spcBef>
            </a:pPr>
            <a:r>
              <a:rPr lang="en-US" sz="1400" b="0" dirty="0">
                <a:solidFill>
                  <a:srgbClr val="FF0000"/>
                </a:solidFill>
                <a:latin typeface="Gill Sans MT"/>
              </a:rPr>
              <a:t>entre </a:t>
            </a:r>
            <a:r>
              <a:rPr lang="en-US" sz="1400" b="0" dirty="0" err="1">
                <a:solidFill>
                  <a:srgbClr val="FF0000"/>
                </a:solidFill>
                <a:latin typeface="Gill Sans MT"/>
              </a:rPr>
              <a:t>pointeur</a:t>
            </a:r>
            <a:r>
              <a:rPr lang="en-US" sz="1400" b="0" dirty="0">
                <a:solidFill>
                  <a:srgbClr val="FF0000"/>
                </a:solidFill>
                <a:latin typeface="Gill Sans MT"/>
              </a:rPr>
              <a:t> et value</a:t>
            </a: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132</a:t>
            </a:fld>
            <a:endParaRPr lang="en-GB"/>
          </a:p>
        </p:txBody>
      </p:sp>
      <p:sp>
        <p:nvSpPr>
          <p:cNvPr id="5" name="Titre 4"/>
          <p:cNvSpPr>
            <a:spLocks noGrp="1"/>
          </p:cNvSpPr>
          <p:nvPr>
            <p:ph type="title"/>
          </p:nvPr>
        </p:nvSpPr>
        <p:spPr/>
        <p:txBody>
          <a:bodyPr/>
          <a:lstStyle/>
          <a:p>
            <a:r>
              <a:rPr lang="fr-BE" dirty="0" smtClean="0"/>
              <a:t>La composition</a:t>
            </a:r>
            <a:endParaRPr lang="fr-BE"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0648"/>
            <a:ext cx="7772400" cy="1143000"/>
          </a:xfrm>
        </p:spPr>
        <p:txBody>
          <a:bodyPr>
            <a:normAutofit fontScale="90000"/>
          </a:bodyPr>
          <a:lstStyle/>
          <a:p>
            <a:r>
              <a:rPr lang="fr-BE" dirty="0" smtClean="0"/>
              <a:t>Association, composition, agrégation</a:t>
            </a:r>
            <a:endParaRPr lang="fr-BE" dirty="0"/>
          </a:p>
        </p:txBody>
      </p:sp>
      <p:sp>
        <p:nvSpPr>
          <p:cNvPr id="3" name="Content Placeholder 2"/>
          <p:cNvSpPr>
            <a:spLocks noGrp="1"/>
          </p:cNvSpPr>
          <p:nvPr>
            <p:ph idx="1"/>
          </p:nvPr>
        </p:nvSpPr>
        <p:spPr>
          <a:xfrm>
            <a:off x="827584" y="1628800"/>
            <a:ext cx="7772400" cy="4114800"/>
          </a:xfrm>
        </p:spPr>
        <p:txBody>
          <a:bodyPr>
            <a:noAutofit/>
          </a:bodyPr>
          <a:lstStyle/>
          <a:p>
            <a:r>
              <a:rPr lang="fr-BE" sz="2000" dirty="0" smtClean="0"/>
              <a:t>Une </a:t>
            </a:r>
            <a:r>
              <a:rPr lang="fr-BE" sz="2000" b="1" dirty="0" smtClean="0"/>
              <a:t>association </a:t>
            </a:r>
            <a:r>
              <a:rPr lang="fr-BE" sz="2000" dirty="0" smtClean="0"/>
              <a:t>est une relation sémantique entre des classes qui définit un ensemble de liens.</a:t>
            </a:r>
          </a:p>
          <a:p>
            <a:pPr marL="742950" lvl="2" indent="-342900"/>
            <a:r>
              <a:rPr lang="fr-BE" sz="1800" dirty="0" smtClean="0"/>
              <a:t>Un homme est associé à sa femme</a:t>
            </a:r>
          </a:p>
          <a:p>
            <a:r>
              <a:rPr lang="fr-BE" sz="2000" dirty="0" smtClean="0"/>
              <a:t>Une </a:t>
            </a:r>
            <a:r>
              <a:rPr lang="fr-BE" sz="2000" b="1" dirty="0" smtClean="0"/>
              <a:t>agrégation </a:t>
            </a:r>
            <a:r>
              <a:rPr lang="fr-BE" sz="2000" dirty="0" smtClean="0"/>
              <a:t>est une association dans laquelle il y a un lien d’appartenance entre les deux objets associés (contenant/contenu, possession, …).</a:t>
            </a:r>
          </a:p>
          <a:p>
            <a:pPr lvl="1"/>
            <a:r>
              <a:rPr lang="fr-BE" sz="1800" dirty="0" smtClean="0"/>
              <a:t>Un homme possède un compte en banque</a:t>
            </a:r>
          </a:p>
          <a:p>
            <a:r>
              <a:rPr lang="fr-BE" sz="2000" dirty="0" smtClean="0"/>
              <a:t>Une </a:t>
            </a:r>
            <a:r>
              <a:rPr lang="fr-BE" sz="2000" b="1" dirty="0" smtClean="0"/>
              <a:t>composition </a:t>
            </a:r>
            <a:r>
              <a:rPr lang="fr-BE" sz="2000" dirty="0" smtClean="0"/>
              <a:t>(ou agrégation forte) est une agrégation dans laquelle la disparition du composite entraine la disparition des composants. </a:t>
            </a:r>
          </a:p>
          <a:p>
            <a:pPr lvl="1"/>
            <a:r>
              <a:rPr lang="fr-BE" sz="1800" dirty="0" smtClean="0"/>
              <a:t>Si un arbre meurt, ses feuilles ne servent plus à rien (on ne peut pas les mettre sur un autre arbre, au contraire de roues sur une voiture)</a:t>
            </a:r>
          </a:p>
          <a:p>
            <a:r>
              <a:rPr lang="fr-BE" sz="2000" dirty="0" smtClean="0"/>
              <a:t>Il s’agit surtout d’une différence sémantique qui impliquera des changements dans votre implémentation au niveau du cycle de vie des objets.</a:t>
            </a:r>
          </a:p>
        </p:txBody>
      </p:sp>
      <p:sp>
        <p:nvSpPr>
          <p:cNvPr id="7" name="Date Placeholder 6"/>
          <p:cNvSpPr>
            <a:spLocks noGrp="1"/>
          </p:cNvSpPr>
          <p:nvPr>
            <p:ph type="dt" sz="half" idx="10"/>
          </p:nvPr>
        </p:nvSpPr>
        <p:spPr/>
        <p:txBody>
          <a:bodyPr/>
          <a:lstStyle/>
          <a:p>
            <a:pPr>
              <a:defRPr/>
            </a:pPr>
            <a:r>
              <a:rPr lang="en-US" smtClean="0"/>
              <a:t>2020</a:t>
            </a:r>
            <a:endParaRPr lang="en-GB"/>
          </a:p>
        </p:txBody>
      </p:sp>
      <p:sp>
        <p:nvSpPr>
          <p:cNvPr id="8" name="Footer Placeholder 7"/>
          <p:cNvSpPr>
            <a:spLocks noGrp="1"/>
          </p:cNvSpPr>
          <p:nvPr>
            <p:ph type="ftr" sz="quarter" idx="11"/>
          </p:nvPr>
        </p:nvSpPr>
        <p:spPr/>
        <p:txBody>
          <a:bodyPr/>
          <a:lstStyle/>
          <a:p>
            <a:pPr>
              <a:defRPr/>
            </a:pPr>
            <a:r>
              <a:rPr lang="en-GB" smtClean="0"/>
              <a:t>Introduction à l'OO - H. Bersini</a:t>
            </a:r>
            <a:endParaRPr lang="en-GB"/>
          </a:p>
        </p:txBody>
      </p:sp>
      <p:sp>
        <p:nvSpPr>
          <p:cNvPr id="9" name="Slide Number Placeholder 8"/>
          <p:cNvSpPr>
            <a:spLocks noGrp="1"/>
          </p:cNvSpPr>
          <p:nvPr>
            <p:ph type="sldNum" sz="quarter" idx="12"/>
          </p:nvPr>
        </p:nvSpPr>
        <p:spPr/>
        <p:txBody>
          <a:bodyPr/>
          <a:lstStyle/>
          <a:p>
            <a:fld id="{B3C8A2DF-3230-C140-A3AF-736EA8745357}" type="slidenum">
              <a:rPr lang="en-GB" smtClean="0"/>
              <a:pPr/>
              <a:t>133</a:t>
            </a:fld>
            <a:endParaRPr lang="en-GB"/>
          </a:p>
        </p:txBody>
      </p:sp>
    </p:spTree>
    <p:extLst>
      <p:ext uri="{BB962C8B-B14F-4D97-AF65-F5344CB8AC3E}">
        <p14:creationId xmlns:p14="http://schemas.microsoft.com/office/powerpoint/2010/main" val="185423025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32656"/>
            <a:ext cx="7772400" cy="1143000"/>
          </a:xfrm>
        </p:spPr>
        <p:txBody>
          <a:bodyPr>
            <a:normAutofit fontScale="90000"/>
          </a:bodyPr>
          <a:lstStyle/>
          <a:p>
            <a:r>
              <a:rPr lang="fr-BE" dirty="0" smtClean="0"/>
              <a:t>Association, composition, agrégation</a:t>
            </a:r>
            <a:endParaRPr lang="fr-BE" dirty="0"/>
          </a:p>
        </p:txBody>
      </p:sp>
      <p:pic>
        <p:nvPicPr>
          <p:cNvPr id="7" name="Picture 6"/>
          <p:cNvPicPr>
            <a:picLocks noChangeAspect="1"/>
          </p:cNvPicPr>
          <p:nvPr/>
        </p:nvPicPr>
        <p:blipFill>
          <a:blip r:embed="rId2" cstate="print"/>
          <a:stretch>
            <a:fillRect/>
          </a:stretch>
        </p:blipFill>
        <p:spPr>
          <a:xfrm>
            <a:off x="819150" y="1949510"/>
            <a:ext cx="3543300" cy="508000"/>
          </a:xfrm>
          <a:prstGeom prst="rect">
            <a:avLst/>
          </a:prstGeom>
        </p:spPr>
      </p:pic>
      <p:pic>
        <p:nvPicPr>
          <p:cNvPr id="9" name="Picture 8"/>
          <p:cNvPicPr>
            <a:picLocks noChangeAspect="1"/>
          </p:cNvPicPr>
          <p:nvPr/>
        </p:nvPicPr>
        <p:blipFill>
          <a:blip r:embed="rId3" cstate="print"/>
          <a:stretch>
            <a:fillRect/>
          </a:stretch>
        </p:blipFill>
        <p:spPr>
          <a:xfrm>
            <a:off x="819150" y="3619620"/>
            <a:ext cx="3543300" cy="520700"/>
          </a:xfrm>
          <a:prstGeom prst="rect">
            <a:avLst/>
          </a:prstGeom>
        </p:spPr>
      </p:pic>
      <p:sp>
        <p:nvSpPr>
          <p:cNvPr id="10" name="TextBox 9"/>
          <p:cNvSpPr txBox="1"/>
          <p:nvPr/>
        </p:nvSpPr>
        <p:spPr>
          <a:xfrm>
            <a:off x="819150" y="1524000"/>
            <a:ext cx="8508133" cy="400110"/>
          </a:xfrm>
          <a:prstGeom prst="rect">
            <a:avLst/>
          </a:prstGeom>
          <a:noFill/>
        </p:spPr>
        <p:txBody>
          <a:bodyPr wrap="none" rtlCol="0">
            <a:spAutoFit/>
          </a:bodyPr>
          <a:lstStyle/>
          <a:p>
            <a:r>
              <a:rPr lang="fr-BE" sz="2000" b="1" dirty="0" smtClean="0">
                <a:latin typeface="Gill Sans MT"/>
              </a:rPr>
              <a:t>Association </a:t>
            </a:r>
            <a:r>
              <a:rPr lang="fr-BE" sz="2000" dirty="0" smtClean="0">
                <a:latin typeface="Gill Sans MT"/>
              </a:rPr>
              <a:t>: Une personne travaille pour une et une seule compagnie</a:t>
            </a:r>
            <a:endParaRPr lang="fr-BE" sz="2000" dirty="0">
              <a:latin typeface="Gill Sans MT"/>
            </a:endParaRPr>
          </a:p>
        </p:txBody>
      </p:sp>
      <p:sp>
        <p:nvSpPr>
          <p:cNvPr id="11" name="TextBox 10"/>
          <p:cNvSpPr txBox="1"/>
          <p:nvPr/>
        </p:nvSpPr>
        <p:spPr>
          <a:xfrm>
            <a:off x="819150" y="2381310"/>
            <a:ext cx="6994298" cy="400110"/>
          </a:xfrm>
          <a:prstGeom prst="rect">
            <a:avLst/>
          </a:prstGeom>
          <a:noFill/>
        </p:spPr>
        <p:txBody>
          <a:bodyPr wrap="none" rtlCol="0">
            <a:spAutoFit/>
          </a:bodyPr>
          <a:lstStyle/>
          <a:p>
            <a:r>
              <a:rPr lang="fr-BE" sz="2000" b="1" dirty="0" smtClean="0">
                <a:latin typeface="Gill Sans MT"/>
              </a:rPr>
              <a:t>Agrégation </a:t>
            </a:r>
            <a:r>
              <a:rPr lang="fr-BE" sz="2000" dirty="0" smtClean="0">
                <a:latin typeface="Gill Sans MT"/>
              </a:rPr>
              <a:t>: Une personne possède entre 0 et n comptes</a:t>
            </a:r>
            <a:endParaRPr lang="fr-BE" sz="2000" dirty="0">
              <a:latin typeface="Gill Sans MT"/>
            </a:endParaRPr>
          </a:p>
        </p:txBody>
      </p:sp>
      <p:sp>
        <p:nvSpPr>
          <p:cNvPr id="14" name="TextBox 13"/>
          <p:cNvSpPr txBox="1"/>
          <p:nvPr/>
        </p:nvSpPr>
        <p:spPr>
          <a:xfrm>
            <a:off x="819150" y="3200400"/>
            <a:ext cx="6427736" cy="400110"/>
          </a:xfrm>
          <a:prstGeom prst="rect">
            <a:avLst/>
          </a:prstGeom>
          <a:noFill/>
        </p:spPr>
        <p:txBody>
          <a:bodyPr wrap="none" rtlCol="0">
            <a:spAutoFit/>
          </a:bodyPr>
          <a:lstStyle/>
          <a:p>
            <a:r>
              <a:rPr lang="fr-BE" sz="2000" b="1" dirty="0" smtClean="0">
                <a:latin typeface="Gill Sans MT"/>
              </a:rPr>
              <a:t>Composition </a:t>
            </a:r>
            <a:r>
              <a:rPr lang="fr-BE" sz="2000" dirty="0" smtClean="0">
                <a:latin typeface="Gill Sans MT"/>
              </a:rPr>
              <a:t>: Une personne a un et un seul cerveau</a:t>
            </a:r>
            <a:endParaRPr lang="fr-BE" sz="2000" dirty="0">
              <a:latin typeface="Gill Sans MT"/>
            </a:endParaRPr>
          </a:p>
        </p:txBody>
      </p:sp>
      <p:sp>
        <p:nvSpPr>
          <p:cNvPr id="16" name="Content Placeholder 2"/>
          <p:cNvSpPr>
            <a:spLocks noGrp="1"/>
          </p:cNvSpPr>
          <p:nvPr>
            <p:ph idx="1"/>
          </p:nvPr>
        </p:nvSpPr>
        <p:spPr>
          <a:xfrm>
            <a:off x="457200" y="4084637"/>
            <a:ext cx="8229600" cy="1858963"/>
          </a:xfrm>
        </p:spPr>
        <p:txBody>
          <a:bodyPr>
            <a:noAutofit/>
          </a:bodyPr>
          <a:lstStyle/>
          <a:p>
            <a:r>
              <a:rPr lang="fr-BE" sz="2400" dirty="0" smtClean="0"/>
              <a:t>Cardinalités : </a:t>
            </a:r>
          </a:p>
          <a:p>
            <a:pPr lvl="1"/>
            <a:r>
              <a:rPr lang="fr-BE" sz="1800" i="1" dirty="0" smtClean="0"/>
              <a:t>*, n, m..*, </a:t>
            </a:r>
            <a:r>
              <a:rPr lang="fr-BE" sz="1800" dirty="0" smtClean="0"/>
              <a:t>où </a:t>
            </a:r>
            <a:r>
              <a:rPr lang="fr-BE" sz="1800" i="1" dirty="0" smtClean="0"/>
              <a:t>n&gt;0 </a:t>
            </a:r>
            <a:r>
              <a:rPr lang="fr-BE" sz="1800" dirty="0" smtClean="0"/>
              <a:t>et </a:t>
            </a:r>
            <a:r>
              <a:rPr lang="fr-BE" sz="1800" i="1" dirty="0" smtClean="0"/>
              <a:t>m&gt;=0</a:t>
            </a:r>
          </a:p>
          <a:p>
            <a:pPr lvl="1"/>
            <a:r>
              <a:rPr lang="fr-BE" sz="1800" dirty="0" smtClean="0"/>
              <a:t>Par défaut, la cardinalité est </a:t>
            </a:r>
            <a:r>
              <a:rPr lang="fr-BE" sz="1800" i="1" dirty="0" smtClean="0"/>
              <a:t>un</a:t>
            </a:r>
            <a:r>
              <a:rPr lang="fr-BE" sz="1800" dirty="0" smtClean="0"/>
              <a:t>.</a:t>
            </a:r>
          </a:p>
          <a:p>
            <a:pPr lvl="1"/>
            <a:r>
              <a:rPr lang="fr-BE" sz="1800" dirty="0" smtClean="0"/>
              <a:t>Dans une composition, la cardinalité du côté de l’agrégat ne peut être que 1 ou 0..1 </a:t>
            </a:r>
          </a:p>
          <a:p>
            <a:r>
              <a:rPr lang="fr-BE" sz="2400" dirty="0" smtClean="0"/>
              <a:t>Le nom de l’association est facultatif</a:t>
            </a:r>
          </a:p>
        </p:txBody>
      </p:sp>
      <p:pic>
        <p:nvPicPr>
          <p:cNvPr id="17" name="Picture 16"/>
          <p:cNvPicPr>
            <a:picLocks noChangeAspect="1"/>
          </p:cNvPicPr>
          <p:nvPr/>
        </p:nvPicPr>
        <p:blipFill>
          <a:blip r:embed="rId4" cstate="print"/>
          <a:stretch>
            <a:fillRect/>
          </a:stretch>
        </p:blipFill>
        <p:spPr>
          <a:xfrm>
            <a:off x="819150" y="2755900"/>
            <a:ext cx="3543300" cy="520700"/>
          </a:xfrm>
          <a:prstGeom prst="rect">
            <a:avLst/>
          </a:prstGeom>
        </p:spPr>
      </p:pic>
      <p:sp>
        <p:nvSpPr>
          <p:cNvPr id="3" name="Date Placeholder 2"/>
          <p:cNvSpPr>
            <a:spLocks noGrp="1"/>
          </p:cNvSpPr>
          <p:nvPr>
            <p:ph type="dt" sz="half" idx="10"/>
          </p:nvPr>
        </p:nvSpPr>
        <p:spPr/>
        <p:txBody>
          <a:bodyPr/>
          <a:lstStyle/>
          <a:p>
            <a:pPr>
              <a:defRPr/>
            </a:pPr>
            <a:r>
              <a:rPr lang="en-US" smtClean="0"/>
              <a:t>2020</a:t>
            </a:r>
            <a:endParaRPr lang="en-GB"/>
          </a:p>
        </p:txBody>
      </p:sp>
      <p:sp>
        <p:nvSpPr>
          <p:cNvPr id="8" name="Footer Placeholder 7"/>
          <p:cNvSpPr>
            <a:spLocks noGrp="1"/>
          </p:cNvSpPr>
          <p:nvPr>
            <p:ph type="ftr" sz="quarter" idx="11"/>
          </p:nvPr>
        </p:nvSpPr>
        <p:spPr/>
        <p:txBody>
          <a:bodyPr/>
          <a:lstStyle/>
          <a:p>
            <a:pPr>
              <a:defRPr/>
            </a:pPr>
            <a:r>
              <a:rPr lang="en-GB" smtClean="0"/>
              <a:t>Introduction à l'OO - H. Bersini</a:t>
            </a:r>
            <a:endParaRPr lang="en-GB"/>
          </a:p>
        </p:txBody>
      </p:sp>
      <p:sp>
        <p:nvSpPr>
          <p:cNvPr id="12" name="Slide Number Placeholder 11"/>
          <p:cNvSpPr>
            <a:spLocks noGrp="1"/>
          </p:cNvSpPr>
          <p:nvPr>
            <p:ph type="sldNum" sz="quarter" idx="12"/>
          </p:nvPr>
        </p:nvSpPr>
        <p:spPr/>
        <p:txBody>
          <a:bodyPr/>
          <a:lstStyle/>
          <a:p>
            <a:fld id="{B3C8A2DF-3230-C140-A3AF-736EA8745357}" type="slidenum">
              <a:rPr lang="en-GB" smtClean="0"/>
              <a:pPr/>
              <a:t>134</a:t>
            </a:fld>
            <a:endParaRPr lang="en-GB"/>
          </a:p>
        </p:txBody>
      </p:sp>
    </p:spTree>
    <p:extLst>
      <p:ext uri="{BB962C8B-B14F-4D97-AF65-F5344CB8AC3E}">
        <p14:creationId xmlns:p14="http://schemas.microsoft.com/office/powerpoint/2010/main" val="359059557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fr-FR" dirty="0">
                <a:latin typeface="Gill Sans MT"/>
              </a:rPr>
              <a:t>Diagrammes de classes</a:t>
            </a:r>
          </a:p>
        </p:txBody>
      </p:sp>
      <p:grpSp>
        <p:nvGrpSpPr>
          <p:cNvPr id="5" name="Groupe 4"/>
          <p:cNvGrpSpPr/>
          <p:nvPr/>
        </p:nvGrpSpPr>
        <p:grpSpPr>
          <a:xfrm>
            <a:off x="515815" y="2285999"/>
            <a:ext cx="8077200" cy="3262313"/>
            <a:chOff x="533400" y="2743200"/>
            <a:chExt cx="8077200" cy="3262313"/>
          </a:xfrm>
        </p:grpSpPr>
        <p:grpSp>
          <p:nvGrpSpPr>
            <p:cNvPr id="107523" name="Group 3"/>
            <p:cNvGrpSpPr>
              <a:grpSpLocks/>
            </p:cNvGrpSpPr>
            <p:nvPr/>
          </p:nvGrpSpPr>
          <p:grpSpPr bwMode="auto">
            <a:xfrm>
              <a:off x="609600" y="2971800"/>
              <a:ext cx="914400" cy="625475"/>
              <a:chOff x="576" y="1719"/>
              <a:chExt cx="1036" cy="394"/>
            </a:xfrm>
          </p:grpSpPr>
          <p:sp>
            <p:nvSpPr>
              <p:cNvPr id="107569" name="Rectangle 4"/>
              <p:cNvSpPr>
                <a:spLocks noChangeArrowheads="1"/>
              </p:cNvSpPr>
              <p:nvPr/>
            </p:nvSpPr>
            <p:spPr bwMode="auto">
              <a:xfrm>
                <a:off x="576" y="1719"/>
                <a:ext cx="1036" cy="394"/>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07570" name="Text Box 5"/>
              <p:cNvSpPr txBox="1">
                <a:spLocks noChangeArrowheads="1"/>
              </p:cNvSpPr>
              <p:nvPr/>
            </p:nvSpPr>
            <p:spPr bwMode="auto">
              <a:xfrm>
                <a:off x="576" y="1776"/>
                <a:ext cx="100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b="0" dirty="0">
                    <a:latin typeface="Gill Sans MT"/>
                  </a:rPr>
                  <a:t>Client</a:t>
                </a:r>
                <a:endParaRPr lang="fr-FR" sz="2400" b="0" u="sng" dirty="0">
                  <a:latin typeface="Gill Sans MT"/>
                </a:endParaRPr>
              </a:p>
            </p:txBody>
          </p:sp>
        </p:grpSp>
        <p:sp>
          <p:nvSpPr>
            <p:cNvPr id="107524" name="Line 6"/>
            <p:cNvSpPr>
              <a:spLocks noChangeShapeType="1"/>
            </p:cNvSpPr>
            <p:nvPr/>
          </p:nvSpPr>
          <p:spPr bwMode="auto">
            <a:xfrm>
              <a:off x="1524000" y="3276600"/>
              <a:ext cx="16764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07525" name="Text Box 7"/>
            <p:cNvSpPr txBox="1">
              <a:spLocks noChangeArrowheads="1"/>
            </p:cNvSpPr>
            <p:nvPr/>
          </p:nvSpPr>
          <p:spPr bwMode="auto">
            <a:xfrm>
              <a:off x="1524000" y="28956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b="0" dirty="0">
                  <a:latin typeface="Gill Sans MT"/>
                </a:rPr>
                <a:t>1..4</a:t>
              </a:r>
              <a:endParaRPr lang="fr-FR" sz="2000" b="0" dirty="0">
                <a:latin typeface="Gill Sans MT"/>
              </a:endParaRPr>
            </a:p>
          </p:txBody>
        </p:sp>
        <p:sp>
          <p:nvSpPr>
            <p:cNvPr id="107526" name="Text Box 8"/>
            <p:cNvSpPr txBox="1">
              <a:spLocks noChangeArrowheads="1"/>
            </p:cNvSpPr>
            <p:nvPr/>
          </p:nvSpPr>
          <p:spPr bwMode="auto">
            <a:xfrm>
              <a:off x="2514600" y="28956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b="0" dirty="0">
                  <a:latin typeface="Gill Sans MT"/>
                </a:rPr>
                <a:t>0..*</a:t>
              </a:r>
              <a:endParaRPr lang="fr-FR" sz="2000" b="0" dirty="0">
                <a:latin typeface="Gill Sans MT"/>
              </a:endParaRPr>
            </a:p>
          </p:txBody>
        </p:sp>
        <p:sp>
          <p:nvSpPr>
            <p:cNvPr id="107527" name="Text Box 9"/>
            <p:cNvSpPr txBox="1">
              <a:spLocks noChangeArrowheads="1"/>
            </p:cNvSpPr>
            <p:nvPr/>
          </p:nvSpPr>
          <p:spPr bwMode="auto">
            <a:xfrm>
              <a:off x="1524000" y="32766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b="0" dirty="0">
                  <a:latin typeface="Gill Sans MT"/>
                </a:rPr>
                <a:t>titulaires</a:t>
              </a:r>
            </a:p>
          </p:txBody>
        </p:sp>
        <p:grpSp>
          <p:nvGrpSpPr>
            <p:cNvPr id="107528" name="Group 10"/>
            <p:cNvGrpSpPr>
              <a:grpSpLocks/>
            </p:cNvGrpSpPr>
            <p:nvPr/>
          </p:nvGrpSpPr>
          <p:grpSpPr bwMode="auto">
            <a:xfrm>
              <a:off x="7010400" y="4114800"/>
              <a:ext cx="1600200" cy="533400"/>
              <a:chOff x="4080" y="2391"/>
              <a:chExt cx="720" cy="394"/>
            </a:xfrm>
          </p:grpSpPr>
          <p:sp>
            <p:nvSpPr>
              <p:cNvPr id="107567" name="Rectangle 11"/>
              <p:cNvSpPr>
                <a:spLocks noChangeArrowheads="1"/>
              </p:cNvSpPr>
              <p:nvPr/>
            </p:nvSpPr>
            <p:spPr bwMode="auto">
              <a:xfrm>
                <a:off x="4080" y="2391"/>
                <a:ext cx="672" cy="394"/>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07568" name="Text Box 12"/>
              <p:cNvSpPr txBox="1">
                <a:spLocks noChangeArrowheads="1"/>
              </p:cNvSpPr>
              <p:nvPr/>
            </p:nvSpPr>
            <p:spPr bwMode="auto">
              <a:xfrm>
                <a:off x="4080" y="2448"/>
                <a:ext cx="72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b="0" dirty="0">
                    <a:latin typeface="Gill Sans MT"/>
                  </a:rPr>
                  <a:t>Consortium</a:t>
                </a:r>
              </a:p>
            </p:txBody>
          </p:sp>
        </p:grpSp>
        <p:grpSp>
          <p:nvGrpSpPr>
            <p:cNvPr id="107529" name="Group 13"/>
            <p:cNvGrpSpPr>
              <a:grpSpLocks/>
            </p:cNvGrpSpPr>
            <p:nvPr/>
          </p:nvGrpSpPr>
          <p:grpSpPr bwMode="auto">
            <a:xfrm>
              <a:off x="3200400" y="2743200"/>
              <a:ext cx="1371600" cy="1295400"/>
              <a:chOff x="3552" y="1632"/>
              <a:chExt cx="864" cy="816"/>
            </a:xfrm>
          </p:grpSpPr>
          <p:sp>
            <p:nvSpPr>
              <p:cNvPr id="107562" name="Text Box 14"/>
              <p:cNvSpPr txBox="1">
                <a:spLocks noChangeArrowheads="1"/>
              </p:cNvSpPr>
              <p:nvPr/>
            </p:nvSpPr>
            <p:spPr bwMode="auto">
              <a:xfrm>
                <a:off x="3552" y="1632"/>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b="0" dirty="0">
                    <a:latin typeface="Gill Sans MT"/>
                  </a:rPr>
                  <a:t>Compte</a:t>
                </a:r>
                <a:endParaRPr lang="fr-FR" b="0" u="sng" dirty="0">
                  <a:latin typeface="Gill Sans MT"/>
                </a:endParaRPr>
              </a:p>
            </p:txBody>
          </p:sp>
          <p:grpSp>
            <p:nvGrpSpPr>
              <p:cNvPr id="107563" name="Group 15"/>
              <p:cNvGrpSpPr>
                <a:grpSpLocks/>
              </p:cNvGrpSpPr>
              <p:nvPr/>
            </p:nvGrpSpPr>
            <p:grpSpPr bwMode="auto">
              <a:xfrm>
                <a:off x="3552" y="1632"/>
                <a:ext cx="720" cy="816"/>
                <a:chOff x="4272" y="1872"/>
                <a:chExt cx="864" cy="816"/>
              </a:xfrm>
            </p:grpSpPr>
            <p:sp>
              <p:nvSpPr>
                <p:cNvPr id="107565" name="Rectangle 16"/>
                <p:cNvSpPr>
                  <a:spLocks noChangeArrowheads="1"/>
                </p:cNvSpPr>
                <p:nvPr/>
              </p:nvSpPr>
              <p:spPr bwMode="auto">
                <a:xfrm>
                  <a:off x="4272" y="1872"/>
                  <a:ext cx="864" cy="816"/>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07566" name="Line 17"/>
                <p:cNvSpPr>
                  <a:spLocks noChangeShapeType="1"/>
                </p:cNvSpPr>
                <p:nvPr/>
              </p:nvSpPr>
              <p:spPr bwMode="auto">
                <a:xfrm>
                  <a:off x="4272" y="2097"/>
                  <a:ext cx="86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grpSp>
          <p:sp>
            <p:nvSpPr>
              <p:cNvPr id="107564" name="Text Box 18"/>
              <p:cNvSpPr txBox="1">
                <a:spLocks noChangeArrowheads="1"/>
              </p:cNvSpPr>
              <p:nvPr/>
            </p:nvSpPr>
            <p:spPr bwMode="auto">
              <a:xfrm>
                <a:off x="3591" y="1855"/>
                <a:ext cx="825"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b="0" dirty="0">
                    <a:latin typeface="Gill Sans MT"/>
                  </a:rPr>
                  <a:t>numéro</a:t>
                </a:r>
              </a:p>
              <a:p>
                <a:r>
                  <a:rPr lang="fr-FR" b="0" dirty="0">
                    <a:latin typeface="Gill Sans MT"/>
                  </a:rPr>
                  <a:t>solde</a:t>
                </a:r>
              </a:p>
              <a:p>
                <a:r>
                  <a:rPr lang="fr-FR" b="0" dirty="0">
                    <a:latin typeface="Gill Sans MT"/>
                  </a:rPr>
                  <a:t>...</a:t>
                </a:r>
                <a:endParaRPr lang="fr-FR" sz="1600" b="0" dirty="0">
                  <a:latin typeface="Gill Sans MT"/>
                </a:endParaRPr>
              </a:p>
            </p:txBody>
          </p:sp>
        </p:grpSp>
        <p:sp>
          <p:nvSpPr>
            <p:cNvPr id="107530" name="Line 19"/>
            <p:cNvSpPr>
              <a:spLocks noChangeShapeType="1"/>
            </p:cNvSpPr>
            <p:nvPr/>
          </p:nvSpPr>
          <p:spPr bwMode="auto">
            <a:xfrm>
              <a:off x="4343400" y="3276600"/>
              <a:ext cx="1219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07531" name="Text Box 20"/>
            <p:cNvSpPr txBox="1">
              <a:spLocks noChangeArrowheads="1"/>
            </p:cNvSpPr>
            <p:nvPr/>
          </p:nvSpPr>
          <p:spPr bwMode="auto">
            <a:xfrm>
              <a:off x="4419600" y="28956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b="0" dirty="0">
                  <a:latin typeface="Gill Sans MT"/>
                </a:rPr>
                <a:t>1..*</a:t>
              </a:r>
              <a:endParaRPr lang="fr-FR" sz="2000" b="0" dirty="0">
                <a:latin typeface="Gill Sans MT"/>
              </a:endParaRPr>
            </a:p>
          </p:txBody>
        </p:sp>
        <p:sp>
          <p:nvSpPr>
            <p:cNvPr id="107532" name="Text Box 21"/>
            <p:cNvSpPr txBox="1">
              <a:spLocks noChangeArrowheads="1"/>
            </p:cNvSpPr>
            <p:nvPr/>
          </p:nvSpPr>
          <p:spPr bwMode="auto">
            <a:xfrm>
              <a:off x="3048000" y="46482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b="0" dirty="0">
                  <a:latin typeface="Gill Sans MT"/>
                </a:rPr>
                <a:t>0..1</a:t>
              </a:r>
              <a:endParaRPr lang="fr-FR" sz="2000" b="0" dirty="0">
                <a:latin typeface="Gill Sans MT"/>
              </a:endParaRPr>
            </a:p>
          </p:txBody>
        </p:sp>
        <p:sp>
          <p:nvSpPr>
            <p:cNvPr id="107533" name="Text Box 22"/>
            <p:cNvSpPr txBox="1">
              <a:spLocks noChangeArrowheads="1"/>
            </p:cNvSpPr>
            <p:nvPr/>
          </p:nvSpPr>
          <p:spPr bwMode="auto">
            <a:xfrm>
              <a:off x="3733800" y="4114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b="0" dirty="0">
                  <a:latin typeface="Gill Sans MT"/>
                </a:rPr>
                <a:t>1</a:t>
              </a:r>
              <a:endParaRPr lang="fr-FR" sz="2000" b="0" dirty="0">
                <a:latin typeface="Gill Sans MT"/>
              </a:endParaRPr>
            </a:p>
          </p:txBody>
        </p:sp>
        <p:grpSp>
          <p:nvGrpSpPr>
            <p:cNvPr id="107534" name="Group 23"/>
            <p:cNvGrpSpPr>
              <a:grpSpLocks/>
            </p:cNvGrpSpPr>
            <p:nvPr/>
          </p:nvGrpSpPr>
          <p:grpSpPr bwMode="auto">
            <a:xfrm>
              <a:off x="5562600" y="2819400"/>
              <a:ext cx="1143000" cy="1022350"/>
              <a:chOff x="3216" y="1584"/>
              <a:chExt cx="720" cy="644"/>
            </a:xfrm>
          </p:grpSpPr>
          <p:sp>
            <p:nvSpPr>
              <p:cNvPr id="107558" name="Text Box 24"/>
              <p:cNvSpPr txBox="1">
                <a:spLocks noChangeArrowheads="1"/>
              </p:cNvSpPr>
              <p:nvPr/>
            </p:nvSpPr>
            <p:spPr bwMode="auto">
              <a:xfrm>
                <a:off x="3216" y="1584"/>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b="0" dirty="0">
                    <a:latin typeface="Gill Sans MT"/>
                  </a:rPr>
                  <a:t>Banque</a:t>
                </a:r>
                <a:endParaRPr lang="fr-FR" b="0" u="sng" dirty="0">
                  <a:latin typeface="Gill Sans MT"/>
                </a:endParaRPr>
              </a:p>
            </p:txBody>
          </p:sp>
          <p:sp>
            <p:nvSpPr>
              <p:cNvPr id="107559" name="Rectangle 25"/>
              <p:cNvSpPr>
                <a:spLocks noChangeArrowheads="1"/>
              </p:cNvSpPr>
              <p:nvPr/>
            </p:nvSpPr>
            <p:spPr bwMode="auto">
              <a:xfrm>
                <a:off x="3216" y="1584"/>
                <a:ext cx="720" cy="624"/>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07560" name="Line 26"/>
              <p:cNvSpPr>
                <a:spLocks noChangeShapeType="1"/>
              </p:cNvSpPr>
              <p:nvPr/>
            </p:nvSpPr>
            <p:spPr bwMode="auto">
              <a:xfrm>
                <a:off x="3216" y="1809"/>
                <a:ext cx="720" cy="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07561" name="Text Box 27"/>
              <p:cNvSpPr txBox="1">
                <a:spLocks noChangeArrowheads="1"/>
              </p:cNvSpPr>
              <p:nvPr/>
            </p:nvSpPr>
            <p:spPr bwMode="auto">
              <a:xfrm>
                <a:off x="3264" y="1824"/>
                <a:ext cx="6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b="0" dirty="0">
                    <a:latin typeface="Gill Sans MT"/>
                  </a:rPr>
                  <a:t>numéro</a:t>
                </a:r>
              </a:p>
              <a:p>
                <a:r>
                  <a:rPr lang="fr-FR" b="0" dirty="0">
                    <a:latin typeface="Gill Sans MT"/>
                  </a:rPr>
                  <a:t>nom</a:t>
                </a:r>
              </a:p>
            </p:txBody>
          </p:sp>
        </p:grpSp>
        <p:grpSp>
          <p:nvGrpSpPr>
            <p:cNvPr id="107535" name="Group 28"/>
            <p:cNvGrpSpPr>
              <a:grpSpLocks/>
            </p:cNvGrpSpPr>
            <p:nvPr/>
          </p:nvGrpSpPr>
          <p:grpSpPr bwMode="auto">
            <a:xfrm>
              <a:off x="5181600" y="5334000"/>
              <a:ext cx="1600200" cy="533400"/>
              <a:chOff x="4080" y="2391"/>
              <a:chExt cx="720" cy="394"/>
            </a:xfrm>
          </p:grpSpPr>
          <p:sp>
            <p:nvSpPr>
              <p:cNvPr id="107556" name="Rectangle 29"/>
              <p:cNvSpPr>
                <a:spLocks noChangeArrowheads="1"/>
              </p:cNvSpPr>
              <p:nvPr/>
            </p:nvSpPr>
            <p:spPr bwMode="auto">
              <a:xfrm>
                <a:off x="4080" y="2391"/>
                <a:ext cx="672" cy="394"/>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07557" name="Text Box 30"/>
              <p:cNvSpPr txBox="1">
                <a:spLocks noChangeArrowheads="1"/>
              </p:cNvSpPr>
              <p:nvPr/>
            </p:nvSpPr>
            <p:spPr bwMode="auto">
              <a:xfrm>
                <a:off x="4080" y="2448"/>
                <a:ext cx="72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b="0" dirty="0">
                    <a:latin typeface="Gill Sans MT"/>
                  </a:rPr>
                  <a:t>Distributeur</a:t>
                </a:r>
              </a:p>
            </p:txBody>
          </p:sp>
        </p:grpSp>
        <p:sp>
          <p:nvSpPr>
            <p:cNvPr id="107536" name="Freeform 31"/>
            <p:cNvSpPr>
              <a:spLocks/>
            </p:cNvSpPr>
            <p:nvPr/>
          </p:nvSpPr>
          <p:spPr bwMode="auto">
            <a:xfrm>
              <a:off x="6705600" y="4648200"/>
              <a:ext cx="1066800" cy="990600"/>
            </a:xfrm>
            <a:custGeom>
              <a:avLst/>
              <a:gdLst>
                <a:gd name="T0" fmla="*/ 1066800 w 864"/>
                <a:gd name="T1" fmla="*/ 0 h 624"/>
                <a:gd name="T2" fmla="*/ 1066800 w 864"/>
                <a:gd name="T3" fmla="*/ 990600 h 624"/>
                <a:gd name="T4" fmla="*/ 0 w 864"/>
                <a:gd name="T5" fmla="*/ 990600 h 624"/>
                <a:gd name="T6" fmla="*/ 0 60000 65536"/>
                <a:gd name="T7" fmla="*/ 0 60000 65536"/>
                <a:gd name="T8" fmla="*/ 0 60000 65536"/>
                <a:gd name="T9" fmla="*/ 0 w 864"/>
                <a:gd name="T10" fmla="*/ 0 h 624"/>
                <a:gd name="T11" fmla="*/ 864 w 864"/>
                <a:gd name="T12" fmla="*/ 624 h 624"/>
              </a:gdLst>
              <a:ahLst/>
              <a:cxnLst>
                <a:cxn ang="T6">
                  <a:pos x="T0" y="T1"/>
                </a:cxn>
                <a:cxn ang="T7">
                  <a:pos x="T2" y="T3"/>
                </a:cxn>
                <a:cxn ang="T8">
                  <a:pos x="T4" y="T5"/>
                </a:cxn>
              </a:cxnLst>
              <a:rect l="T9" t="T10" r="T11" b="T12"/>
              <a:pathLst>
                <a:path w="864" h="624">
                  <a:moveTo>
                    <a:pt x="864" y="0"/>
                  </a:moveTo>
                  <a:lnTo>
                    <a:pt x="864" y="624"/>
                  </a:lnTo>
                  <a:lnTo>
                    <a:pt x="0" y="624"/>
                  </a:lnTo>
                </a:path>
              </a:pathLst>
            </a:custGeom>
            <a:noFill/>
            <a:ln w="127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fr-BE" dirty="0">
                <a:latin typeface="Gill Sans MT"/>
              </a:endParaRPr>
            </a:p>
          </p:txBody>
        </p:sp>
        <p:sp>
          <p:nvSpPr>
            <p:cNvPr id="107537" name="Text Box 32"/>
            <p:cNvSpPr txBox="1">
              <a:spLocks noChangeArrowheads="1"/>
            </p:cNvSpPr>
            <p:nvPr/>
          </p:nvSpPr>
          <p:spPr bwMode="auto">
            <a:xfrm>
              <a:off x="6781800" y="5257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b="0" dirty="0">
                  <a:latin typeface="Gill Sans MT"/>
                </a:rPr>
                <a:t>0..*</a:t>
              </a:r>
              <a:endParaRPr lang="fr-FR" sz="2000" b="0" dirty="0">
                <a:latin typeface="Gill Sans MT"/>
              </a:endParaRPr>
            </a:p>
          </p:txBody>
        </p:sp>
        <p:sp>
          <p:nvSpPr>
            <p:cNvPr id="107538" name="Text Box 33"/>
            <p:cNvSpPr txBox="1">
              <a:spLocks noChangeArrowheads="1"/>
            </p:cNvSpPr>
            <p:nvPr/>
          </p:nvSpPr>
          <p:spPr bwMode="auto">
            <a:xfrm>
              <a:off x="7696200" y="4724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b="0" dirty="0">
                  <a:latin typeface="Gill Sans MT"/>
                </a:rPr>
                <a:t>1</a:t>
              </a:r>
              <a:endParaRPr lang="fr-FR" sz="2000" b="0" dirty="0">
                <a:latin typeface="Gill Sans MT"/>
              </a:endParaRPr>
            </a:p>
          </p:txBody>
        </p:sp>
        <p:sp>
          <p:nvSpPr>
            <p:cNvPr id="107539" name="Freeform 34"/>
            <p:cNvSpPr>
              <a:spLocks/>
            </p:cNvSpPr>
            <p:nvPr/>
          </p:nvSpPr>
          <p:spPr bwMode="auto">
            <a:xfrm flipV="1">
              <a:off x="6705600" y="3276600"/>
              <a:ext cx="1066800" cy="838200"/>
            </a:xfrm>
            <a:custGeom>
              <a:avLst/>
              <a:gdLst>
                <a:gd name="T0" fmla="*/ 1066800 w 864"/>
                <a:gd name="T1" fmla="*/ 0 h 624"/>
                <a:gd name="T2" fmla="*/ 1066800 w 864"/>
                <a:gd name="T3" fmla="*/ 838200 h 624"/>
                <a:gd name="T4" fmla="*/ 0 w 864"/>
                <a:gd name="T5" fmla="*/ 838200 h 624"/>
                <a:gd name="T6" fmla="*/ 0 60000 65536"/>
                <a:gd name="T7" fmla="*/ 0 60000 65536"/>
                <a:gd name="T8" fmla="*/ 0 60000 65536"/>
                <a:gd name="T9" fmla="*/ 0 w 864"/>
                <a:gd name="T10" fmla="*/ 0 h 624"/>
                <a:gd name="T11" fmla="*/ 864 w 864"/>
                <a:gd name="T12" fmla="*/ 624 h 624"/>
              </a:gdLst>
              <a:ahLst/>
              <a:cxnLst>
                <a:cxn ang="T6">
                  <a:pos x="T0" y="T1"/>
                </a:cxn>
                <a:cxn ang="T7">
                  <a:pos x="T2" y="T3"/>
                </a:cxn>
                <a:cxn ang="T8">
                  <a:pos x="T4" y="T5"/>
                </a:cxn>
              </a:cxnLst>
              <a:rect l="T9" t="T10" r="T11" b="T12"/>
              <a:pathLst>
                <a:path w="864" h="624">
                  <a:moveTo>
                    <a:pt x="864" y="0"/>
                  </a:moveTo>
                  <a:lnTo>
                    <a:pt x="864" y="624"/>
                  </a:lnTo>
                  <a:lnTo>
                    <a:pt x="0" y="624"/>
                  </a:lnTo>
                </a:path>
              </a:pathLst>
            </a:custGeom>
            <a:noFill/>
            <a:ln w="127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fr-BE" dirty="0">
                <a:latin typeface="Gill Sans MT"/>
              </a:endParaRPr>
            </a:p>
          </p:txBody>
        </p:sp>
        <p:sp>
          <p:nvSpPr>
            <p:cNvPr id="107540" name="Text Box 35"/>
            <p:cNvSpPr txBox="1">
              <a:spLocks noChangeArrowheads="1"/>
            </p:cNvSpPr>
            <p:nvPr/>
          </p:nvSpPr>
          <p:spPr bwMode="auto">
            <a:xfrm>
              <a:off x="7848600" y="36576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b="0" dirty="0">
                  <a:latin typeface="Gill Sans MT"/>
                </a:rPr>
                <a:t>0..*</a:t>
              </a:r>
              <a:endParaRPr lang="fr-FR" sz="2000" b="0" dirty="0">
                <a:latin typeface="Gill Sans MT"/>
              </a:endParaRPr>
            </a:p>
          </p:txBody>
        </p:sp>
        <p:sp>
          <p:nvSpPr>
            <p:cNvPr id="107541" name="Text Box 36"/>
            <p:cNvSpPr txBox="1">
              <a:spLocks noChangeArrowheads="1"/>
            </p:cNvSpPr>
            <p:nvPr/>
          </p:nvSpPr>
          <p:spPr bwMode="auto">
            <a:xfrm>
              <a:off x="6781800" y="28956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b="0" dirty="0">
                  <a:latin typeface="Gill Sans MT"/>
                </a:rPr>
                <a:t>1..*</a:t>
              </a:r>
              <a:endParaRPr lang="fr-FR" sz="2000" b="0" dirty="0">
                <a:latin typeface="Gill Sans MT"/>
              </a:endParaRPr>
            </a:p>
          </p:txBody>
        </p:sp>
        <p:sp>
          <p:nvSpPr>
            <p:cNvPr id="107542" name="Freeform 37"/>
            <p:cNvSpPr>
              <a:spLocks/>
            </p:cNvSpPr>
            <p:nvPr/>
          </p:nvSpPr>
          <p:spPr bwMode="auto">
            <a:xfrm>
              <a:off x="3048000" y="4038600"/>
              <a:ext cx="685800" cy="990600"/>
            </a:xfrm>
            <a:custGeom>
              <a:avLst/>
              <a:gdLst>
                <a:gd name="T0" fmla="*/ 685800 w 864"/>
                <a:gd name="T1" fmla="*/ 0 h 624"/>
                <a:gd name="T2" fmla="*/ 685800 w 864"/>
                <a:gd name="T3" fmla="*/ 990600 h 624"/>
                <a:gd name="T4" fmla="*/ 0 w 864"/>
                <a:gd name="T5" fmla="*/ 990600 h 624"/>
                <a:gd name="T6" fmla="*/ 0 60000 65536"/>
                <a:gd name="T7" fmla="*/ 0 60000 65536"/>
                <a:gd name="T8" fmla="*/ 0 60000 65536"/>
                <a:gd name="T9" fmla="*/ 0 w 864"/>
                <a:gd name="T10" fmla="*/ 0 h 624"/>
                <a:gd name="T11" fmla="*/ 864 w 864"/>
                <a:gd name="T12" fmla="*/ 624 h 624"/>
              </a:gdLst>
              <a:ahLst/>
              <a:cxnLst>
                <a:cxn ang="T6">
                  <a:pos x="T0" y="T1"/>
                </a:cxn>
                <a:cxn ang="T7">
                  <a:pos x="T2" y="T3"/>
                </a:cxn>
                <a:cxn ang="T8">
                  <a:pos x="T4" y="T5"/>
                </a:cxn>
              </a:cxnLst>
              <a:rect l="T9" t="T10" r="T11" b="T12"/>
              <a:pathLst>
                <a:path w="864" h="624">
                  <a:moveTo>
                    <a:pt x="864" y="0"/>
                  </a:moveTo>
                  <a:lnTo>
                    <a:pt x="864" y="624"/>
                  </a:lnTo>
                  <a:lnTo>
                    <a:pt x="0" y="624"/>
                  </a:lnTo>
                </a:path>
              </a:pathLst>
            </a:custGeom>
            <a:noFill/>
            <a:ln w="127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fr-BE" dirty="0">
                <a:latin typeface="Gill Sans MT"/>
              </a:endParaRPr>
            </a:p>
          </p:txBody>
        </p:sp>
        <p:sp>
          <p:nvSpPr>
            <p:cNvPr id="107543" name="Freeform 38"/>
            <p:cNvSpPr>
              <a:spLocks/>
            </p:cNvSpPr>
            <p:nvPr/>
          </p:nvSpPr>
          <p:spPr bwMode="auto">
            <a:xfrm flipH="1">
              <a:off x="838200" y="3581400"/>
              <a:ext cx="762000" cy="1447800"/>
            </a:xfrm>
            <a:custGeom>
              <a:avLst/>
              <a:gdLst>
                <a:gd name="T0" fmla="*/ 762000 w 864"/>
                <a:gd name="T1" fmla="*/ 0 h 624"/>
                <a:gd name="T2" fmla="*/ 762000 w 864"/>
                <a:gd name="T3" fmla="*/ 1447800 h 624"/>
                <a:gd name="T4" fmla="*/ 0 w 864"/>
                <a:gd name="T5" fmla="*/ 1447800 h 624"/>
                <a:gd name="T6" fmla="*/ 0 60000 65536"/>
                <a:gd name="T7" fmla="*/ 0 60000 65536"/>
                <a:gd name="T8" fmla="*/ 0 60000 65536"/>
                <a:gd name="T9" fmla="*/ 0 w 864"/>
                <a:gd name="T10" fmla="*/ 0 h 624"/>
                <a:gd name="T11" fmla="*/ 864 w 864"/>
                <a:gd name="T12" fmla="*/ 624 h 624"/>
              </a:gdLst>
              <a:ahLst/>
              <a:cxnLst>
                <a:cxn ang="T6">
                  <a:pos x="T0" y="T1"/>
                </a:cxn>
                <a:cxn ang="T7">
                  <a:pos x="T2" y="T3"/>
                </a:cxn>
                <a:cxn ang="T8">
                  <a:pos x="T4" y="T5"/>
                </a:cxn>
              </a:cxnLst>
              <a:rect l="T9" t="T10" r="T11" b="T12"/>
              <a:pathLst>
                <a:path w="864" h="624">
                  <a:moveTo>
                    <a:pt x="864" y="0"/>
                  </a:moveTo>
                  <a:lnTo>
                    <a:pt x="864" y="624"/>
                  </a:lnTo>
                  <a:lnTo>
                    <a:pt x="0" y="624"/>
                  </a:lnTo>
                </a:path>
              </a:pathLst>
            </a:custGeom>
            <a:noFill/>
            <a:ln w="127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fr-BE" dirty="0">
                <a:latin typeface="Gill Sans MT"/>
              </a:endParaRPr>
            </a:p>
          </p:txBody>
        </p:sp>
        <p:sp>
          <p:nvSpPr>
            <p:cNvPr id="107544" name="Text Box 39"/>
            <p:cNvSpPr txBox="1">
              <a:spLocks noChangeArrowheads="1"/>
            </p:cNvSpPr>
            <p:nvPr/>
          </p:nvSpPr>
          <p:spPr bwMode="auto">
            <a:xfrm>
              <a:off x="838200" y="3733800"/>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b="0" dirty="0">
                  <a:latin typeface="Gill Sans MT"/>
                </a:rPr>
                <a:t>signataire</a:t>
              </a:r>
            </a:p>
          </p:txBody>
        </p:sp>
        <p:sp>
          <p:nvSpPr>
            <p:cNvPr id="107545" name="Text Box 40"/>
            <p:cNvSpPr txBox="1">
              <a:spLocks noChangeArrowheads="1"/>
            </p:cNvSpPr>
            <p:nvPr/>
          </p:nvSpPr>
          <p:spPr bwMode="auto">
            <a:xfrm>
              <a:off x="533400" y="3733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b="0" dirty="0">
                  <a:latin typeface="Gill Sans MT"/>
                </a:rPr>
                <a:t>1</a:t>
              </a:r>
              <a:endParaRPr lang="fr-FR" sz="2000" b="0" dirty="0">
                <a:latin typeface="Gill Sans MT"/>
              </a:endParaRPr>
            </a:p>
          </p:txBody>
        </p:sp>
        <p:sp>
          <p:nvSpPr>
            <p:cNvPr id="107546" name="Text Box 41"/>
            <p:cNvSpPr txBox="1">
              <a:spLocks noChangeArrowheads="1"/>
            </p:cNvSpPr>
            <p:nvPr/>
          </p:nvSpPr>
          <p:spPr bwMode="auto">
            <a:xfrm>
              <a:off x="990600" y="46482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b="0" dirty="0">
                  <a:latin typeface="Gill Sans MT"/>
                </a:rPr>
                <a:t>0..*</a:t>
              </a:r>
              <a:endParaRPr lang="fr-FR" sz="2000" b="0" dirty="0">
                <a:latin typeface="Gill Sans MT"/>
              </a:endParaRPr>
            </a:p>
          </p:txBody>
        </p:sp>
        <p:grpSp>
          <p:nvGrpSpPr>
            <p:cNvPr id="107547" name="Group 42"/>
            <p:cNvGrpSpPr>
              <a:grpSpLocks/>
            </p:cNvGrpSpPr>
            <p:nvPr/>
          </p:nvGrpSpPr>
          <p:grpSpPr bwMode="auto">
            <a:xfrm>
              <a:off x="1600200" y="4495800"/>
              <a:ext cx="1447800" cy="1328738"/>
              <a:chOff x="3216" y="1584"/>
              <a:chExt cx="720" cy="624"/>
            </a:xfrm>
          </p:grpSpPr>
          <p:sp>
            <p:nvSpPr>
              <p:cNvPr id="107552" name="Text Box 43"/>
              <p:cNvSpPr txBox="1">
                <a:spLocks noChangeArrowheads="1"/>
              </p:cNvSpPr>
              <p:nvPr/>
            </p:nvSpPr>
            <p:spPr bwMode="auto">
              <a:xfrm>
                <a:off x="3216" y="1584"/>
                <a:ext cx="72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b="0" dirty="0" err="1">
                    <a:latin typeface="Gill Sans MT"/>
                  </a:rPr>
                  <a:t>CarteBleue</a:t>
                </a:r>
                <a:endParaRPr lang="fr-FR" b="0" u="sng" dirty="0">
                  <a:latin typeface="Gill Sans MT"/>
                </a:endParaRPr>
              </a:p>
            </p:txBody>
          </p:sp>
          <p:sp>
            <p:nvSpPr>
              <p:cNvPr id="107553" name="Rectangle 44"/>
              <p:cNvSpPr>
                <a:spLocks noChangeArrowheads="1"/>
              </p:cNvSpPr>
              <p:nvPr/>
            </p:nvSpPr>
            <p:spPr bwMode="auto">
              <a:xfrm>
                <a:off x="3216" y="1584"/>
                <a:ext cx="720" cy="624"/>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07554" name="Line 45"/>
              <p:cNvSpPr>
                <a:spLocks noChangeShapeType="1"/>
              </p:cNvSpPr>
              <p:nvPr/>
            </p:nvSpPr>
            <p:spPr bwMode="auto">
              <a:xfrm>
                <a:off x="3216" y="1809"/>
                <a:ext cx="720" cy="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07555" name="Text Box 46"/>
              <p:cNvSpPr txBox="1">
                <a:spLocks noChangeArrowheads="1"/>
              </p:cNvSpPr>
              <p:nvPr/>
            </p:nvSpPr>
            <p:spPr bwMode="auto">
              <a:xfrm>
                <a:off x="3264" y="1824"/>
                <a:ext cx="624"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b="0" dirty="0">
                    <a:latin typeface="Gill Sans MT"/>
                  </a:rPr>
                  <a:t>Code</a:t>
                </a:r>
              </a:p>
              <a:p>
                <a:r>
                  <a:rPr lang="fr-FR" b="0" dirty="0" err="1">
                    <a:latin typeface="Gill Sans MT"/>
                  </a:rPr>
                  <a:t>retraitMax</a:t>
                </a:r>
                <a:endParaRPr lang="fr-FR" b="0" dirty="0">
                  <a:latin typeface="Gill Sans MT"/>
                </a:endParaRPr>
              </a:p>
            </p:txBody>
          </p:sp>
        </p:grpSp>
        <p:sp>
          <p:nvSpPr>
            <p:cNvPr id="107548" name="Line 47"/>
            <p:cNvSpPr>
              <a:spLocks noChangeShapeType="1"/>
            </p:cNvSpPr>
            <p:nvPr/>
          </p:nvSpPr>
          <p:spPr bwMode="auto">
            <a:xfrm>
              <a:off x="3048000" y="5638800"/>
              <a:ext cx="2133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07549" name="Text Box 48"/>
            <p:cNvSpPr txBox="1">
              <a:spLocks noChangeArrowheads="1"/>
            </p:cNvSpPr>
            <p:nvPr/>
          </p:nvSpPr>
          <p:spPr bwMode="auto">
            <a:xfrm>
              <a:off x="4572000" y="5638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b="0" dirty="0">
                  <a:latin typeface="Gill Sans MT"/>
                </a:rPr>
                <a:t>1..*</a:t>
              </a:r>
              <a:endParaRPr lang="fr-FR" sz="2000" b="0" dirty="0">
                <a:latin typeface="Gill Sans MT"/>
              </a:endParaRPr>
            </a:p>
          </p:txBody>
        </p:sp>
        <p:sp>
          <p:nvSpPr>
            <p:cNvPr id="107550" name="Text Box 49"/>
            <p:cNvSpPr txBox="1">
              <a:spLocks noChangeArrowheads="1"/>
            </p:cNvSpPr>
            <p:nvPr/>
          </p:nvSpPr>
          <p:spPr bwMode="auto">
            <a:xfrm>
              <a:off x="3429000" y="5257800"/>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b="0" dirty="0" err="1">
                  <a:latin typeface="Gill Sans MT"/>
                </a:rPr>
                <a:t>AcceptéPar</a:t>
              </a:r>
              <a:r>
                <a:rPr lang="fr-FR" b="0" dirty="0">
                  <a:latin typeface="Gill Sans MT"/>
                </a:rPr>
                <a:t>&gt;</a:t>
              </a:r>
            </a:p>
          </p:txBody>
        </p:sp>
        <p:sp>
          <p:nvSpPr>
            <p:cNvPr id="107551" name="AutoShape 50"/>
            <p:cNvSpPr>
              <a:spLocks noChangeArrowheads="1"/>
            </p:cNvSpPr>
            <p:nvPr/>
          </p:nvSpPr>
          <p:spPr bwMode="auto">
            <a:xfrm>
              <a:off x="5257800" y="3200400"/>
              <a:ext cx="304800" cy="152400"/>
            </a:xfrm>
            <a:prstGeom prst="flowChartDecision">
              <a:avLst/>
            </a:prstGeom>
            <a:solidFill>
              <a:schemeClr val="tx1"/>
            </a:solidFill>
            <a:ln w="12700">
              <a:solidFill>
                <a:schemeClr val="tx1"/>
              </a:solidFill>
              <a:miter lim="800000"/>
              <a:headEnd type="none" w="sm" len="sm"/>
              <a:tailEnd type="none" w="sm" len="sm"/>
            </a:ln>
          </p:spPr>
          <p:txBody>
            <a:bodyPr wrap="none" anchor="ctr"/>
            <a:lstStyle/>
            <a:p>
              <a:endParaRPr lang="fr-FR" dirty="0">
                <a:latin typeface="Gill Sans MT"/>
              </a:endParaRPr>
            </a:p>
          </p:txBody>
        </p:sp>
      </p:gr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135</a:t>
            </a:fld>
            <a:endParaRPr lang="en-GB"/>
          </a:p>
        </p:txBody>
      </p:sp>
    </p:spTree>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fr-FR" dirty="0">
                <a:latin typeface="Gill Sans MT"/>
              </a:rPr>
              <a:t>Exemple</a:t>
            </a:r>
          </a:p>
        </p:txBody>
      </p:sp>
      <p:sp>
        <p:nvSpPr>
          <p:cNvPr id="108547" name="Text Box 3"/>
          <p:cNvSpPr txBox="1">
            <a:spLocks noChangeArrowheads="1"/>
          </p:cNvSpPr>
          <p:nvPr/>
        </p:nvSpPr>
        <p:spPr bwMode="auto">
          <a:xfrm>
            <a:off x="3200400" y="5029200"/>
            <a:ext cx="1327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b="0" dirty="0">
                <a:latin typeface="Gill Sans MT"/>
              </a:rPr>
              <a:t>époux</a:t>
            </a:r>
          </a:p>
        </p:txBody>
      </p:sp>
      <p:sp>
        <p:nvSpPr>
          <p:cNvPr id="108548" name="Text Box 4"/>
          <p:cNvSpPr txBox="1">
            <a:spLocks noChangeArrowheads="1"/>
          </p:cNvSpPr>
          <p:nvPr/>
        </p:nvSpPr>
        <p:spPr bwMode="auto">
          <a:xfrm>
            <a:off x="3429000" y="42164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b="0" dirty="0">
                <a:latin typeface="Gill Sans MT"/>
              </a:rPr>
              <a:t>0..1</a:t>
            </a:r>
            <a:endParaRPr lang="fr-FR" sz="2000" b="0" dirty="0">
              <a:latin typeface="Gill Sans MT"/>
            </a:endParaRPr>
          </a:p>
        </p:txBody>
      </p:sp>
      <p:sp>
        <p:nvSpPr>
          <p:cNvPr id="108549" name="Freeform 5"/>
          <p:cNvSpPr>
            <a:spLocks/>
          </p:cNvSpPr>
          <p:nvPr/>
        </p:nvSpPr>
        <p:spPr bwMode="auto">
          <a:xfrm>
            <a:off x="2590800" y="4140200"/>
            <a:ext cx="1752600" cy="1270000"/>
          </a:xfrm>
          <a:custGeom>
            <a:avLst/>
            <a:gdLst>
              <a:gd name="T0" fmla="*/ 914400 w 1104"/>
              <a:gd name="T1" fmla="*/ 0 h 528"/>
              <a:gd name="T2" fmla="*/ 1752600 w 1104"/>
              <a:gd name="T3" fmla="*/ 0 h 528"/>
              <a:gd name="T4" fmla="*/ 1752600 w 1104"/>
              <a:gd name="T5" fmla="*/ 1270000 h 528"/>
              <a:gd name="T6" fmla="*/ 0 w 1104"/>
              <a:gd name="T7" fmla="*/ 1270000 h 528"/>
              <a:gd name="T8" fmla="*/ 0 w 1104"/>
              <a:gd name="T9" fmla="*/ 461818 h 528"/>
              <a:gd name="T10" fmla="*/ 0 60000 65536"/>
              <a:gd name="T11" fmla="*/ 0 60000 65536"/>
              <a:gd name="T12" fmla="*/ 0 60000 65536"/>
              <a:gd name="T13" fmla="*/ 0 60000 65536"/>
              <a:gd name="T14" fmla="*/ 0 60000 65536"/>
              <a:gd name="T15" fmla="*/ 0 w 1104"/>
              <a:gd name="T16" fmla="*/ 0 h 528"/>
              <a:gd name="T17" fmla="*/ 1104 w 1104"/>
              <a:gd name="T18" fmla="*/ 528 h 528"/>
            </a:gdLst>
            <a:ahLst/>
            <a:cxnLst>
              <a:cxn ang="T10">
                <a:pos x="T0" y="T1"/>
              </a:cxn>
              <a:cxn ang="T11">
                <a:pos x="T2" y="T3"/>
              </a:cxn>
              <a:cxn ang="T12">
                <a:pos x="T4" y="T5"/>
              </a:cxn>
              <a:cxn ang="T13">
                <a:pos x="T6" y="T7"/>
              </a:cxn>
              <a:cxn ang="T14">
                <a:pos x="T8" y="T9"/>
              </a:cxn>
            </a:cxnLst>
            <a:rect l="T15" t="T16" r="T17" b="T18"/>
            <a:pathLst>
              <a:path w="1104" h="528">
                <a:moveTo>
                  <a:pt x="576" y="0"/>
                </a:moveTo>
                <a:lnTo>
                  <a:pt x="1104" y="0"/>
                </a:lnTo>
                <a:lnTo>
                  <a:pt x="1104" y="528"/>
                </a:lnTo>
                <a:lnTo>
                  <a:pt x="0" y="528"/>
                </a:lnTo>
                <a:lnTo>
                  <a:pt x="0" y="192"/>
                </a:lnTo>
              </a:path>
            </a:pathLst>
          </a:custGeom>
          <a:noFill/>
          <a:ln w="127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fr-BE" dirty="0">
              <a:latin typeface="Gill Sans MT"/>
            </a:endParaRPr>
          </a:p>
        </p:txBody>
      </p:sp>
      <p:sp>
        <p:nvSpPr>
          <p:cNvPr id="108550" name="Rectangle 6"/>
          <p:cNvSpPr>
            <a:spLocks noChangeArrowheads="1"/>
          </p:cNvSpPr>
          <p:nvPr/>
        </p:nvSpPr>
        <p:spPr bwMode="auto">
          <a:xfrm>
            <a:off x="1981200" y="3886200"/>
            <a:ext cx="1492250" cy="76200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08551" name="Text Box 7"/>
          <p:cNvSpPr txBox="1">
            <a:spLocks noChangeArrowheads="1"/>
          </p:cNvSpPr>
          <p:nvPr/>
        </p:nvSpPr>
        <p:spPr bwMode="auto">
          <a:xfrm>
            <a:off x="2057400" y="3886200"/>
            <a:ext cx="1368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sz="2000" b="0" dirty="0">
                <a:latin typeface="Gill Sans MT"/>
              </a:rPr>
              <a:t>Personne</a:t>
            </a:r>
            <a:endParaRPr lang="fr-FR" sz="2400" b="0" u="sng" dirty="0">
              <a:latin typeface="Gill Sans MT"/>
            </a:endParaRPr>
          </a:p>
        </p:txBody>
      </p:sp>
      <p:sp>
        <p:nvSpPr>
          <p:cNvPr id="108552" name="Text Box 8"/>
          <p:cNvSpPr txBox="1">
            <a:spLocks noChangeArrowheads="1"/>
          </p:cNvSpPr>
          <p:nvPr/>
        </p:nvSpPr>
        <p:spPr bwMode="auto">
          <a:xfrm>
            <a:off x="3505200" y="3810000"/>
            <a:ext cx="1327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b="0" dirty="0">
                <a:latin typeface="Gill Sans MT"/>
              </a:rPr>
              <a:t>épouse</a:t>
            </a:r>
          </a:p>
        </p:txBody>
      </p:sp>
      <p:sp>
        <p:nvSpPr>
          <p:cNvPr id="108553" name="Text Box 9"/>
          <p:cNvSpPr txBox="1">
            <a:spLocks noChangeArrowheads="1"/>
          </p:cNvSpPr>
          <p:nvPr/>
        </p:nvSpPr>
        <p:spPr bwMode="auto">
          <a:xfrm>
            <a:off x="2514600" y="50292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b="0" dirty="0">
                <a:latin typeface="Gill Sans MT"/>
              </a:rPr>
              <a:t>0..1</a:t>
            </a:r>
            <a:endParaRPr lang="fr-FR" sz="2000" b="0" dirty="0">
              <a:latin typeface="Gill Sans MT"/>
            </a:endParaRPr>
          </a:p>
        </p:txBody>
      </p:sp>
      <p:sp>
        <p:nvSpPr>
          <p:cNvPr id="108554" name="Freeform 10"/>
          <p:cNvSpPr>
            <a:spLocks/>
          </p:cNvSpPr>
          <p:nvPr/>
        </p:nvSpPr>
        <p:spPr bwMode="auto">
          <a:xfrm>
            <a:off x="1066800" y="3581400"/>
            <a:ext cx="1447800" cy="533400"/>
          </a:xfrm>
          <a:custGeom>
            <a:avLst/>
            <a:gdLst>
              <a:gd name="T0" fmla="*/ 946638 w 1248"/>
              <a:gd name="T1" fmla="*/ 533400 h 480"/>
              <a:gd name="T2" fmla="*/ 0 w 1248"/>
              <a:gd name="T3" fmla="*/ 533400 h 480"/>
              <a:gd name="T4" fmla="*/ 0 w 1248"/>
              <a:gd name="T5" fmla="*/ 0 h 480"/>
              <a:gd name="T6" fmla="*/ 1447800 w 1248"/>
              <a:gd name="T7" fmla="*/ 0 h 480"/>
              <a:gd name="T8" fmla="*/ 1447800 w 1248"/>
              <a:gd name="T9" fmla="*/ 266700 h 480"/>
              <a:gd name="T10" fmla="*/ 0 60000 65536"/>
              <a:gd name="T11" fmla="*/ 0 60000 65536"/>
              <a:gd name="T12" fmla="*/ 0 60000 65536"/>
              <a:gd name="T13" fmla="*/ 0 60000 65536"/>
              <a:gd name="T14" fmla="*/ 0 60000 65536"/>
              <a:gd name="T15" fmla="*/ 0 w 1248"/>
              <a:gd name="T16" fmla="*/ 0 h 480"/>
              <a:gd name="T17" fmla="*/ 1248 w 1248"/>
              <a:gd name="T18" fmla="*/ 480 h 480"/>
            </a:gdLst>
            <a:ahLst/>
            <a:cxnLst>
              <a:cxn ang="T10">
                <a:pos x="T0" y="T1"/>
              </a:cxn>
              <a:cxn ang="T11">
                <a:pos x="T2" y="T3"/>
              </a:cxn>
              <a:cxn ang="T12">
                <a:pos x="T4" y="T5"/>
              </a:cxn>
              <a:cxn ang="T13">
                <a:pos x="T6" y="T7"/>
              </a:cxn>
              <a:cxn ang="T14">
                <a:pos x="T8" y="T9"/>
              </a:cxn>
            </a:cxnLst>
            <a:rect l="T15" t="T16" r="T17" b="T18"/>
            <a:pathLst>
              <a:path w="1248" h="480">
                <a:moveTo>
                  <a:pt x="816" y="480"/>
                </a:moveTo>
                <a:lnTo>
                  <a:pt x="0" y="480"/>
                </a:lnTo>
                <a:lnTo>
                  <a:pt x="0" y="0"/>
                </a:lnTo>
                <a:lnTo>
                  <a:pt x="1248" y="0"/>
                </a:lnTo>
                <a:lnTo>
                  <a:pt x="1248" y="240"/>
                </a:lnTo>
              </a:path>
            </a:pathLst>
          </a:custGeom>
          <a:noFill/>
          <a:ln w="127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fr-BE" dirty="0">
              <a:latin typeface="Gill Sans MT"/>
            </a:endParaRPr>
          </a:p>
        </p:txBody>
      </p:sp>
      <p:sp>
        <p:nvSpPr>
          <p:cNvPr id="108555" name="Text Box 11"/>
          <p:cNvSpPr txBox="1">
            <a:spLocks noChangeArrowheads="1"/>
          </p:cNvSpPr>
          <p:nvPr/>
        </p:nvSpPr>
        <p:spPr bwMode="auto">
          <a:xfrm>
            <a:off x="1447800" y="32004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b="0" dirty="0">
                <a:latin typeface="Gill Sans MT"/>
              </a:rPr>
              <a:t>père</a:t>
            </a:r>
          </a:p>
        </p:txBody>
      </p:sp>
      <p:sp>
        <p:nvSpPr>
          <p:cNvPr id="108556" name="Text Box 12"/>
          <p:cNvSpPr txBox="1">
            <a:spLocks noChangeArrowheads="1"/>
          </p:cNvSpPr>
          <p:nvPr/>
        </p:nvSpPr>
        <p:spPr bwMode="auto">
          <a:xfrm>
            <a:off x="1981200" y="32004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b="0" dirty="0">
                <a:latin typeface="Gill Sans MT"/>
              </a:rPr>
              <a:t>0..1</a:t>
            </a:r>
            <a:endParaRPr lang="fr-FR" sz="2000" b="0" dirty="0">
              <a:latin typeface="Gill Sans MT"/>
            </a:endParaRPr>
          </a:p>
        </p:txBody>
      </p:sp>
      <p:sp>
        <p:nvSpPr>
          <p:cNvPr id="108557" name="Freeform 13"/>
          <p:cNvSpPr>
            <a:spLocks/>
          </p:cNvSpPr>
          <p:nvPr/>
        </p:nvSpPr>
        <p:spPr bwMode="auto">
          <a:xfrm>
            <a:off x="304800" y="2590800"/>
            <a:ext cx="2667000" cy="1828800"/>
          </a:xfrm>
          <a:custGeom>
            <a:avLst/>
            <a:gdLst>
              <a:gd name="T0" fmla="*/ 1641231 w 1872"/>
              <a:gd name="T1" fmla="*/ 1828800 h 1008"/>
              <a:gd name="T2" fmla="*/ 0 w 1872"/>
              <a:gd name="T3" fmla="*/ 1828800 h 1008"/>
              <a:gd name="T4" fmla="*/ 0 w 1872"/>
              <a:gd name="T5" fmla="*/ 0 h 1008"/>
              <a:gd name="T6" fmla="*/ 2667000 w 1872"/>
              <a:gd name="T7" fmla="*/ 0 h 1008"/>
              <a:gd name="T8" fmla="*/ 2667000 w 1872"/>
              <a:gd name="T9" fmla="*/ 1219200 h 1008"/>
              <a:gd name="T10" fmla="*/ 0 60000 65536"/>
              <a:gd name="T11" fmla="*/ 0 60000 65536"/>
              <a:gd name="T12" fmla="*/ 0 60000 65536"/>
              <a:gd name="T13" fmla="*/ 0 60000 65536"/>
              <a:gd name="T14" fmla="*/ 0 60000 65536"/>
              <a:gd name="T15" fmla="*/ 0 w 1872"/>
              <a:gd name="T16" fmla="*/ 0 h 1008"/>
              <a:gd name="T17" fmla="*/ 1872 w 1872"/>
              <a:gd name="T18" fmla="*/ 1008 h 1008"/>
            </a:gdLst>
            <a:ahLst/>
            <a:cxnLst>
              <a:cxn ang="T10">
                <a:pos x="T0" y="T1"/>
              </a:cxn>
              <a:cxn ang="T11">
                <a:pos x="T2" y="T3"/>
              </a:cxn>
              <a:cxn ang="T12">
                <a:pos x="T4" y="T5"/>
              </a:cxn>
              <a:cxn ang="T13">
                <a:pos x="T6" y="T7"/>
              </a:cxn>
              <a:cxn ang="T14">
                <a:pos x="T8" y="T9"/>
              </a:cxn>
            </a:cxnLst>
            <a:rect l="T15" t="T16" r="T17" b="T18"/>
            <a:pathLst>
              <a:path w="1872" h="1008">
                <a:moveTo>
                  <a:pt x="1152" y="1008"/>
                </a:moveTo>
                <a:lnTo>
                  <a:pt x="0" y="1008"/>
                </a:lnTo>
                <a:lnTo>
                  <a:pt x="0" y="0"/>
                </a:lnTo>
                <a:lnTo>
                  <a:pt x="1872" y="0"/>
                </a:lnTo>
                <a:lnTo>
                  <a:pt x="1872" y="672"/>
                </a:lnTo>
              </a:path>
            </a:pathLst>
          </a:custGeom>
          <a:noFill/>
          <a:ln w="127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fr-BE" dirty="0">
              <a:latin typeface="Gill Sans MT"/>
            </a:endParaRPr>
          </a:p>
        </p:txBody>
      </p:sp>
      <p:sp>
        <p:nvSpPr>
          <p:cNvPr id="108558" name="Text Box 14"/>
          <p:cNvSpPr txBox="1">
            <a:spLocks noChangeArrowheads="1"/>
          </p:cNvSpPr>
          <p:nvPr/>
        </p:nvSpPr>
        <p:spPr bwMode="auto">
          <a:xfrm>
            <a:off x="1524000" y="22098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b="0" dirty="0">
                <a:latin typeface="Gill Sans MT"/>
              </a:rPr>
              <a:t>parents</a:t>
            </a:r>
          </a:p>
        </p:txBody>
      </p:sp>
      <p:sp>
        <p:nvSpPr>
          <p:cNvPr id="108559" name="Text Box 15"/>
          <p:cNvSpPr txBox="1">
            <a:spLocks noChangeArrowheads="1"/>
          </p:cNvSpPr>
          <p:nvPr/>
        </p:nvSpPr>
        <p:spPr bwMode="auto">
          <a:xfrm>
            <a:off x="2514600" y="22098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b="0" dirty="0">
                <a:latin typeface="Gill Sans MT"/>
              </a:rPr>
              <a:t>0..2</a:t>
            </a:r>
            <a:endParaRPr lang="fr-FR" sz="2000" b="0" dirty="0">
              <a:latin typeface="Gill Sans MT"/>
            </a:endParaRPr>
          </a:p>
        </p:txBody>
      </p:sp>
      <p:sp>
        <p:nvSpPr>
          <p:cNvPr id="108560" name="Text Box 16"/>
          <p:cNvSpPr txBox="1">
            <a:spLocks noChangeArrowheads="1"/>
          </p:cNvSpPr>
          <p:nvPr/>
        </p:nvSpPr>
        <p:spPr bwMode="auto">
          <a:xfrm>
            <a:off x="304800" y="44958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b="0" dirty="0">
                <a:latin typeface="Gill Sans MT"/>
              </a:rPr>
              <a:t>enfants</a:t>
            </a:r>
          </a:p>
        </p:txBody>
      </p:sp>
      <p:sp>
        <p:nvSpPr>
          <p:cNvPr id="108561" name="Text Box 17"/>
          <p:cNvSpPr txBox="1">
            <a:spLocks noChangeArrowheads="1"/>
          </p:cNvSpPr>
          <p:nvPr/>
        </p:nvSpPr>
        <p:spPr bwMode="auto">
          <a:xfrm>
            <a:off x="1143000" y="44958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b="0" dirty="0">
                <a:latin typeface="Gill Sans MT"/>
              </a:rPr>
              <a:t>*</a:t>
            </a:r>
            <a:endParaRPr lang="fr-FR" sz="2000" b="0" dirty="0">
              <a:latin typeface="Gill Sans MT"/>
            </a:endParaRPr>
          </a:p>
        </p:txBody>
      </p:sp>
      <p:grpSp>
        <p:nvGrpSpPr>
          <p:cNvPr id="108562" name="Group 18"/>
          <p:cNvGrpSpPr>
            <a:grpSpLocks/>
          </p:cNvGrpSpPr>
          <p:nvPr/>
        </p:nvGrpSpPr>
        <p:grpSpPr bwMode="auto">
          <a:xfrm>
            <a:off x="6019800" y="2667000"/>
            <a:ext cx="487363" cy="376238"/>
            <a:chOff x="3917" y="1886"/>
            <a:chExt cx="307" cy="237"/>
          </a:xfrm>
        </p:grpSpPr>
        <p:sp>
          <p:nvSpPr>
            <p:cNvPr id="108587" name="Rectangle 19"/>
            <p:cNvSpPr>
              <a:spLocks noChangeArrowheads="1"/>
            </p:cNvSpPr>
            <p:nvPr/>
          </p:nvSpPr>
          <p:spPr bwMode="auto">
            <a:xfrm>
              <a:off x="3917" y="1886"/>
              <a:ext cx="307" cy="237"/>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08588" name="Text Box 20"/>
            <p:cNvSpPr txBox="1">
              <a:spLocks noChangeArrowheads="1"/>
            </p:cNvSpPr>
            <p:nvPr/>
          </p:nvSpPr>
          <p:spPr bwMode="auto">
            <a:xfrm>
              <a:off x="3936" y="1920"/>
              <a:ext cx="2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sz="1000" b="0" u="sng" dirty="0" err="1">
                  <a:latin typeface="Gill Sans MT"/>
                </a:rPr>
                <a:t>paul</a:t>
              </a:r>
              <a:endParaRPr lang="fr-FR" sz="1000" b="0" u="sng" dirty="0">
                <a:latin typeface="Gill Sans MT"/>
              </a:endParaRPr>
            </a:p>
          </p:txBody>
        </p:sp>
      </p:grpSp>
      <p:sp>
        <p:nvSpPr>
          <p:cNvPr id="108563" name="Text Box 21"/>
          <p:cNvSpPr txBox="1">
            <a:spLocks noChangeArrowheads="1"/>
          </p:cNvSpPr>
          <p:nvPr/>
        </p:nvSpPr>
        <p:spPr bwMode="auto">
          <a:xfrm>
            <a:off x="7772400" y="2667000"/>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sz="1200" b="0" dirty="0">
                <a:latin typeface="Gill Sans MT"/>
              </a:rPr>
              <a:t>épouse</a:t>
            </a:r>
            <a:endParaRPr lang="fr-FR" sz="800" b="0" dirty="0">
              <a:latin typeface="Gill Sans MT"/>
            </a:endParaRPr>
          </a:p>
        </p:txBody>
      </p:sp>
      <p:grpSp>
        <p:nvGrpSpPr>
          <p:cNvPr id="108564" name="Group 22"/>
          <p:cNvGrpSpPr>
            <a:grpSpLocks/>
          </p:cNvGrpSpPr>
          <p:nvPr/>
        </p:nvGrpSpPr>
        <p:grpSpPr bwMode="auto">
          <a:xfrm>
            <a:off x="8458200" y="2667000"/>
            <a:ext cx="533400" cy="376238"/>
            <a:chOff x="3917" y="1886"/>
            <a:chExt cx="307" cy="237"/>
          </a:xfrm>
        </p:grpSpPr>
        <p:sp>
          <p:nvSpPr>
            <p:cNvPr id="108585" name="Rectangle 23"/>
            <p:cNvSpPr>
              <a:spLocks noChangeArrowheads="1"/>
            </p:cNvSpPr>
            <p:nvPr/>
          </p:nvSpPr>
          <p:spPr bwMode="auto">
            <a:xfrm>
              <a:off x="3917" y="1886"/>
              <a:ext cx="307" cy="237"/>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08586" name="Text Box 24"/>
            <p:cNvSpPr txBox="1">
              <a:spLocks noChangeArrowheads="1"/>
            </p:cNvSpPr>
            <p:nvPr/>
          </p:nvSpPr>
          <p:spPr bwMode="auto">
            <a:xfrm>
              <a:off x="3936" y="1920"/>
              <a:ext cx="2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sz="1000" b="0" u="sng" dirty="0">
                  <a:latin typeface="Gill Sans MT"/>
                </a:rPr>
                <a:t>marie</a:t>
              </a:r>
            </a:p>
          </p:txBody>
        </p:sp>
      </p:grpSp>
      <p:sp>
        <p:nvSpPr>
          <p:cNvPr id="108565" name="Line 25"/>
          <p:cNvSpPr>
            <a:spLocks noChangeShapeType="1"/>
          </p:cNvSpPr>
          <p:nvPr/>
        </p:nvSpPr>
        <p:spPr bwMode="auto">
          <a:xfrm>
            <a:off x="6477000" y="2895600"/>
            <a:ext cx="1981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08566" name="Text Box 26"/>
          <p:cNvSpPr txBox="1">
            <a:spLocks noChangeArrowheads="1"/>
          </p:cNvSpPr>
          <p:nvPr/>
        </p:nvSpPr>
        <p:spPr bwMode="auto">
          <a:xfrm>
            <a:off x="6400800" y="2667000"/>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sz="1200" b="0" dirty="0">
                <a:latin typeface="Gill Sans MT"/>
              </a:rPr>
              <a:t>époux</a:t>
            </a:r>
            <a:endParaRPr lang="fr-FR" sz="800" b="0" dirty="0">
              <a:latin typeface="Gill Sans MT"/>
            </a:endParaRPr>
          </a:p>
        </p:txBody>
      </p:sp>
      <p:grpSp>
        <p:nvGrpSpPr>
          <p:cNvPr id="108567" name="Group 27"/>
          <p:cNvGrpSpPr>
            <a:grpSpLocks/>
          </p:cNvGrpSpPr>
          <p:nvPr/>
        </p:nvGrpSpPr>
        <p:grpSpPr bwMode="auto">
          <a:xfrm>
            <a:off x="7315200" y="3886200"/>
            <a:ext cx="487363" cy="376238"/>
            <a:chOff x="3917" y="1886"/>
            <a:chExt cx="307" cy="237"/>
          </a:xfrm>
        </p:grpSpPr>
        <p:sp>
          <p:nvSpPr>
            <p:cNvPr id="108583" name="Rectangle 28"/>
            <p:cNvSpPr>
              <a:spLocks noChangeArrowheads="1"/>
            </p:cNvSpPr>
            <p:nvPr/>
          </p:nvSpPr>
          <p:spPr bwMode="auto">
            <a:xfrm>
              <a:off x="3917" y="1886"/>
              <a:ext cx="307" cy="237"/>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08584" name="Text Box 29"/>
            <p:cNvSpPr txBox="1">
              <a:spLocks noChangeArrowheads="1"/>
            </p:cNvSpPr>
            <p:nvPr/>
          </p:nvSpPr>
          <p:spPr bwMode="auto">
            <a:xfrm>
              <a:off x="3936" y="1920"/>
              <a:ext cx="2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sz="1000" b="0" u="sng" dirty="0" err="1">
                  <a:latin typeface="Gill Sans MT"/>
                </a:rPr>
                <a:t>joe</a:t>
              </a:r>
              <a:endParaRPr lang="fr-FR" sz="1000" b="0" u="sng" dirty="0">
                <a:latin typeface="Gill Sans MT"/>
              </a:endParaRPr>
            </a:p>
          </p:txBody>
        </p:sp>
      </p:grpSp>
      <p:sp>
        <p:nvSpPr>
          <p:cNvPr id="108568" name="Freeform 30"/>
          <p:cNvSpPr>
            <a:spLocks/>
          </p:cNvSpPr>
          <p:nvPr/>
        </p:nvSpPr>
        <p:spPr bwMode="auto">
          <a:xfrm>
            <a:off x="6400800" y="3048000"/>
            <a:ext cx="914400" cy="914400"/>
          </a:xfrm>
          <a:custGeom>
            <a:avLst/>
            <a:gdLst>
              <a:gd name="T0" fmla="*/ 0 w 672"/>
              <a:gd name="T1" fmla="*/ 0 h 576"/>
              <a:gd name="T2" fmla="*/ 0 w 672"/>
              <a:gd name="T3" fmla="*/ 914400 h 576"/>
              <a:gd name="T4" fmla="*/ 914400 w 672"/>
              <a:gd name="T5" fmla="*/ 914400 h 576"/>
              <a:gd name="T6" fmla="*/ 0 60000 65536"/>
              <a:gd name="T7" fmla="*/ 0 60000 65536"/>
              <a:gd name="T8" fmla="*/ 0 60000 65536"/>
              <a:gd name="T9" fmla="*/ 0 w 672"/>
              <a:gd name="T10" fmla="*/ 0 h 576"/>
              <a:gd name="T11" fmla="*/ 672 w 672"/>
              <a:gd name="T12" fmla="*/ 576 h 576"/>
            </a:gdLst>
            <a:ahLst/>
            <a:cxnLst>
              <a:cxn ang="T6">
                <a:pos x="T0" y="T1"/>
              </a:cxn>
              <a:cxn ang="T7">
                <a:pos x="T2" y="T3"/>
              </a:cxn>
              <a:cxn ang="T8">
                <a:pos x="T4" y="T5"/>
              </a:cxn>
            </a:cxnLst>
            <a:rect l="T9" t="T10" r="T11" b="T12"/>
            <a:pathLst>
              <a:path w="672" h="576">
                <a:moveTo>
                  <a:pt x="0" y="0"/>
                </a:moveTo>
                <a:lnTo>
                  <a:pt x="0" y="576"/>
                </a:lnTo>
                <a:lnTo>
                  <a:pt x="672" y="576"/>
                </a:lnTo>
              </a:path>
            </a:pathLst>
          </a:custGeom>
          <a:noFill/>
          <a:ln w="127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fr-BE" dirty="0">
              <a:latin typeface="Gill Sans MT"/>
            </a:endParaRPr>
          </a:p>
        </p:txBody>
      </p:sp>
      <p:sp>
        <p:nvSpPr>
          <p:cNvPr id="108569" name="Text Box 31"/>
          <p:cNvSpPr txBox="1">
            <a:spLocks noChangeArrowheads="1"/>
          </p:cNvSpPr>
          <p:nvPr/>
        </p:nvSpPr>
        <p:spPr bwMode="auto">
          <a:xfrm>
            <a:off x="6400800" y="3124200"/>
            <a:ext cx="533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sz="1200" b="0" dirty="0" err="1">
                <a:latin typeface="Gill Sans MT"/>
              </a:rPr>
              <a:t>pére</a:t>
            </a:r>
            <a:endParaRPr lang="fr-FR" sz="800" b="0" dirty="0">
              <a:latin typeface="Gill Sans MT"/>
            </a:endParaRPr>
          </a:p>
        </p:txBody>
      </p:sp>
      <p:sp>
        <p:nvSpPr>
          <p:cNvPr id="108570" name="Freeform 32"/>
          <p:cNvSpPr>
            <a:spLocks/>
          </p:cNvSpPr>
          <p:nvPr/>
        </p:nvSpPr>
        <p:spPr bwMode="auto">
          <a:xfrm>
            <a:off x="7848600" y="3048000"/>
            <a:ext cx="762000" cy="914400"/>
          </a:xfrm>
          <a:custGeom>
            <a:avLst/>
            <a:gdLst>
              <a:gd name="T0" fmla="*/ 0 w 528"/>
              <a:gd name="T1" fmla="*/ 914400 h 576"/>
              <a:gd name="T2" fmla="*/ 762000 w 528"/>
              <a:gd name="T3" fmla="*/ 914400 h 576"/>
              <a:gd name="T4" fmla="*/ 762000 w 528"/>
              <a:gd name="T5" fmla="*/ 0 h 576"/>
              <a:gd name="T6" fmla="*/ 0 60000 65536"/>
              <a:gd name="T7" fmla="*/ 0 60000 65536"/>
              <a:gd name="T8" fmla="*/ 0 60000 65536"/>
              <a:gd name="T9" fmla="*/ 0 w 528"/>
              <a:gd name="T10" fmla="*/ 0 h 576"/>
              <a:gd name="T11" fmla="*/ 528 w 528"/>
              <a:gd name="T12" fmla="*/ 576 h 576"/>
            </a:gdLst>
            <a:ahLst/>
            <a:cxnLst>
              <a:cxn ang="T6">
                <a:pos x="T0" y="T1"/>
              </a:cxn>
              <a:cxn ang="T7">
                <a:pos x="T2" y="T3"/>
              </a:cxn>
              <a:cxn ang="T8">
                <a:pos x="T4" y="T5"/>
              </a:cxn>
            </a:cxnLst>
            <a:rect l="T9" t="T10" r="T11" b="T12"/>
            <a:pathLst>
              <a:path w="528" h="576">
                <a:moveTo>
                  <a:pt x="0" y="576"/>
                </a:moveTo>
                <a:lnTo>
                  <a:pt x="528" y="576"/>
                </a:lnTo>
                <a:lnTo>
                  <a:pt x="528" y="0"/>
                </a:lnTo>
              </a:path>
            </a:pathLst>
          </a:custGeom>
          <a:noFill/>
          <a:ln w="127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fr-BE" dirty="0">
              <a:latin typeface="Gill Sans MT"/>
            </a:endParaRPr>
          </a:p>
        </p:txBody>
      </p:sp>
      <p:sp>
        <p:nvSpPr>
          <p:cNvPr id="108571" name="Text Box 33"/>
          <p:cNvSpPr txBox="1">
            <a:spLocks noChangeArrowheads="1"/>
          </p:cNvSpPr>
          <p:nvPr/>
        </p:nvSpPr>
        <p:spPr bwMode="auto">
          <a:xfrm>
            <a:off x="8077200" y="3124200"/>
            <a:ext cx="533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sz="1200" b="0" dirty="0">
                <a:latin typeface="Gill Sans MT"/>
              </a:rPr>
              <a:t>mère</a:t>
            </a:r>
            <a:endParaRPr lang="fr-FR" sz="800" b="0" dirty="0">
              <a:latin typeface="Gill Sans MT"/>
            </a:endParaRPr>
          </a:p>
        </p:txBody>
      </p:sp>
      <p:sp>
        <p:nvSpPr>
          <p:cNvPr id="108572" name="Freeform 34"/>
          <p:cNvSpPr>
            <a:spLocks/>
          </p:cNvSpPr>
          <p:nvPr/>
        </p:nvSpPr>
        <p:spPr bwMode="auto">
          <a:xfrm>
            <a:off x="609600" y="3048000"/>
            <a:ext cx="2133600" cy="1219200"/>
          </a:xfrm>
          <a:custGeom>
            <a:avLst/>
            <a:gdLst>
              <a:gd name="T0" fmla="*/ 1371600 w 1344"/>
              <a:gd name="T1" fmla="*/ 1219200 h 720"/>
              <a:gd name="T2" fmla="*/ 0 w 1344"/>
              <a:gd name="T3" fmla="*/ 1219200 h 720"/>
              <a:gd name="T4" fmla="*/ 0 w 1344"/>
              <a:gd name="T5" fmla="*/ 0 h 720"/>
              <a:gd name="T6" fmla="*/ 2133600 w 1344"/>
              <a:gd name="T7" fmla="*/ 0 h 720"/>
              <a:gd name="T8" fmla="*/ 2133600 w 1344"/>
              <a:gd name="T9" fmla="*/ 812800 h 720"/>
              <a:gd name="T10" fmla="*/ 0 60000 65536"/>
              <a:gd name="T11" fmla="*/ 0 60000 65536"/>
              <a:gd name="T12" fmla="*/ 0 60000 65536"/>
              <a:gd name="T13" fmla="*/ 0 60000 65536"/>
              <a:gd name="T14" fmla="*/ 0 60000 65536"/>
              <a:gd name="T15" fmla="*/ 0 w 1344"/>
              <a:gd name="T16" fmla="*/ 0 h 720"/>
              <a:gd name="T17" fmla="*/ 1344 w 1344"/>
              <a:gd name="T18" fmla="*/ 720 h 720"/>
            </a:gdLst>
            <a:ahLst/>
            <a:cxnLst>
              <a:cxn ang="T10">
                <a:pos x="T0" y="T1"/>
              </a:cxn>
              <a:cxn ang="T11">
                <a:pos x="T2" y="T3"/>
              </a:cxn>
              <a:cxn ang="T12">
                <a:pos x="T4" y="T5"/>
              </a:cxn>
              <a:cxn ang="T13">
                <a:pos x="T6" y="T7"/>
              </a:cxn>
              <a:cxn ang="T14">
                <a:pos x="T8" y="T9"/>
              </a:cxn>
            </a:cxnLst>
            <a:rect l="T15" t="T16" r="T17" b="T18"/>
            <a:pathLst>
              <a:path w="1344" h="720">
                <a:moveTo>
                  <a:pt x="864" y="720"/>
                </a:moveTo>
                <a:lnTo>
                  <a:pt x="0" y="720"/>
                </a:lnTo>
                <a:lnTo>
                  <a:pt x="0" y="0"/>
                </a:lnTo>
                <a:lnTo>
                  <a:pt x="1344" y="0"/>
                </a:lnTo>
                <a:lnTo>
                  <a:pt x="1344" y="480"/>
                </a:lnTo>
              </a:path>
            </a:pathLst>
          </a:custGeom>
          <a:noFill/>
          <a:ln w="127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fr-BE" dirty="0">
              <a:latin typeface="Gill Sans MT"/>
            </a:endParaRPr>
          </a:p>
        </p:txBody>
      </p:sp>
      <p:sp>
        <p:nvSpPr>
          <p:cNvPr id="108573" name="Text Box 35"/>
          <p:cNvSpPr txBox="1">
            <a:spLocks noChangeArrowheads="1"/>
          </p:cNvSpPr>
          <p:nvPr/>
        </p:nvSpPr>
        <p:spPr bwMode="auto">
          <a:xfrm>
            <a:off x="1447800" y="274320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b="0" dirty="0">
                <a:latin typeface="Gill Sans MT"/>
              </a:rPr>
              <a:t>mère</a:t>
            </a:r>
          </a:p>
        </p:txBody>
      </p:sp>
      <p:sp>
        <p:nvSpPr>
          <p:cNvPr id="108574" name="Text Box 36"/>
          <p:cNvSpPr txBox="1">
            <a:spLocks noChangeArrowheads="1"/>
          </p:cNvSpPr>
          <p:nvPr/>
        </p:nvSpPr>
        <p:spPr bwMode="auto">
          <a:xfrm>
            <a:off x="1981200" y="27432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b="0" dirty="0">
                <a:latin typeface="Gill Sans MT"/>
              </a:rPr>
              <a:t>0..1</a:t>
            </a:r>
            <a:endParaRPr lang="fr-FR" sz="2000" b="0" dirty="0">
              <a:latin typeface="Gill Sans MT"/>
            </a:endParaRPr>
          </a:p>
        </p:txBody>
      </p:sp>
      <p:sp>
        <p:nvSpPr>
          <p:cNvPr id="108575" name="Line 37"/>
          <p:cNvSpPr>
            <a:spLocks noChangeShapeType="1"/>
          </p:cNvSpPr>
          <p:nvPr/>
        </p:nvSpPr>
        <p:spPr bwMode="auto">
          <a:xfrm>
            <a:off x="1981200" y="4267200"/>
            <a:ext cx="1447800" cy="15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08576" name="Text Box 38"/>
          <p:cNvSpPr txBox="1">
            <a:spLocks noChangeArrowheads="1"/>
          </p:cNvSpPr>
          <p:nvPr/>
        </p:nvSpPr>
        <p:spPr bwMode="auto">
          <a:xfrm>
            <a:off x="1981200" y="4267200"/>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b="0" dirty="0">
                <a:latin typeface="Gill Sans MT"/>
              </a:rPr>
              <a:t>sexe</a:t>
            </a:r>
          </a:p>
        </p:txBody>
      </p:sp>
      <p:sp>
        <p:nvSpPr>
          <p:cNvPr id="108577" name="Freeform 39"/>
          <p:cNvSpPr>
            <a:spLocks/>
          </p:cNvSpPr>
          <p:nvPr/>
        </p:nvSpPr>
        <p:spPr bwMode="auto">
          <a:xfrm>
            <a:off x="6096000" y="3048000"/>
            <a:ext cx="1219200" cy="1143000"/>
          </a:xfrm>
          <a:custGeom>
            <a:avLst/>
            <a:gdLst>
              <a:gd name="T0" fmla="*/ 0 w 672"/>
              <a:gd name="T1" fmla="*/ 0 h 576"/>
              <a:gd name="T2" fmla="*/ 0 w 672"/>
              <a:gd name="T3" fmla="*/ 1143000 h 576"/>
              <a:gd name="T4" fmla="*/ 1219200 w 672"/>
              <a:gd name="T5" fmla="*/ 1143000 h 576"/>
              <a:gd name="T6" fmla="*/ 0 60000 65536"/>
              <a:gd name="T7" fmla="*/ 0 60000 65536"/>
              <a:gd name="T8" fmla="*/ 0 60000 65536"/>
              <a:gd name="T9" fmla="*/ 0 w 672"/>
              <a:gd name="T10" fmla="*/ 0 h 576"/>
              <a:gd name="T11" fmla="*/ 672 w 672"/>
              <a:gd name="T12" fmla="*/ 576 h 576"/>
            </a:gdLst>
            <a:ahLst/>
            <a:cxnLst>
              <a:cxn ang="T6">
                <a:pos x="T0" y="T1"/>
              </a:cxn>
              <a:cxn ang="T7">
                <a:pos x="T2" y="T3"/>
              </a:cxn>
              <a:cxn ang="T8">
                <a:pos x="T4" y="T5"/>
              </a:cxn>
            </a:cxnLst>
            <a:rect l="T9" t="T10" r="T11" b="T12"/>
            <a:pathLst>
              <a:path w="672" h="576">
                <a:moveTo>
                  <a:pt x="0" y="0"/>
                </a:moveTo>
                <a:lnTo>
                  <a:pt x="0" y="576"/>
                </a:lnTo>
                <a:lnTo>
                  <a:pt x="672" y="576"/>
                </a:lnTo>
              </a:path>
            </a:pathLst>
          </a:custGeom>
          <a:noFill/>
          <a:ln w="127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fr-BE" dirty="0">
              <a:latin typeface="Gill Sans MT"/>
            </a:endParaRPr>
          </a:p>
        </p:txBody>
      </p:sp>
      <p:sp>
        <p:nvSpPr>
          <p:cNvPr id="108578" name="Text Box 40"/>
          <p:cNvSpPr txBox="1">
            <a:spLocks noChangeArrowheads="1"/>
          </p:cNvSpPr>
          <p:nvPr/>
        </p:nvSpPr>
        <p:spPr bwMode="auto">
          <a:xfrm>
            <a:off x="6400800" y="4267200"/>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sz="1200" b="0" dirty="0">
                <a:latin typeface="Gill Sans MT"/>
              </a:rPr>
              <a:t>enfants</a:t>
            </a:r>
            <a:endParaRPr lang="fr-FR" sz="800" b="0" dirty="0">
              <a:latin typeface="Gill Sans MT"/>
            </a:endParaRPr>
          </a:p>
        </p:txBody>
      </p:sp>
      <p:sp>
        <p:nvSpPr>
          <p:cNvPr id="108579" name="Text Box 41"/>
          <p:cNvSpPr txBox="1">
            <a:spLocks noChangeArrowheads="1"/>
          </p:cNvSpPr>
          <p:nvPr/>
        </p:nvSpPr>
        <p:spPr bwMode="auto">
          <a:xfrm>
            <a:off x="5410200" y="3124200"/>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sz="1200" b="0" dirty="0">
                <a:latin typeface="Gill Sans MT"/>
              </a:rPr>
              <a:t>parents</a:t>
            </a:r>
            <a:endParaRPr lang="fr-FR" sz="800" b="0" dirty="0">
              <a:latin typeface="Gill Sans MT"/>
            </a:endParaRPr>
          </a:p>
        </p:txBody>
      </p:sp>
      <p:sp>
        <p:nvSpPr>
          <p:cNvPr id="108580" name="Freeform 42"/>
          <p:cNvSpPr>
            <a:spLocks/>
          </p:cNvSpPr>
          <p:nvPr/>
        </p:nvSpPr>
        <p:spPr bwMode="auto">
          <a:xfrm>
            <a:off x="7848600" y="3048000"/>
            <a:ext cx="990600" cy="1143000"/>
          </a:xfrm>
          <a:custGeom>
            <a:avLst/>
            <a:gdLst>
              <a:gd name="T0" fmla="*/ 0 w 528"/>
              <a:gd name="T1" fmla="*/ 1143000 h 576"/>
              <a:gd name="T2" fmla="*/ 990600 w 528"/>
              <a:gd name="T3" fmla="*/ 1143000 h 576"/>
              <a:gd name="T4" fmla="*/ 990600 w 528"/>
              <a:gd name="T5" fmla="*/ 0 h 576"/>
              <a:gd name="T6" fmla="*/ 0 60000 65536"/>
              <a:gd name="T7" fmla="*/ 0 60000 65536"/>
              <a:gd name="T8" fmla="*/ 0 60000 65536"/>
              <a:gd name="T9" fmla="*/ 0 w 528"/>
              <a:gd name="T10" fmla="*/ 0 h 576"/>
              <a:gd name="T11" fmla="*/ 528 w 528"/>
              <a:gd name="T12" fmla="*/ 576 h 576"/>
            </a:gdLst>
            <a:ahLst/>
            <a:cxnLst>
              <a:cxn ang="T6">
                <a:pos x="T0" y="T1"/>
              </a:cxn>
              <a:cxn ang="T7">
                <a:pos x="T2" y="T3"/>
              </a:cxn>
              <a:cxn ang="T8">
                <a:pos x="T4" y="T5"/>
              </a:cxn>
            </a:cxnLst>
            <a:rect l="T9" t="T10" r="T11" b="T12"/>
            <a:pathLst>
              <a:path w="528" h="576">
                <a:moveTo>
                  <a:pt x="0" y="576"/>
                </a:moveTo>
                <a:lnTo>
                  <a:pt x="528" y="576"/>
                </a:lnTo>
                <a:lnTo>
                  <a:pt x="528" y="0"/>
                </a:lnTo>
              </a:path>
            </a:pathLst>
          </a:custGeom>
          <a:noFill/>
          <a:ln w="12700"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fr-BE" dirty="0">
              <a:latin typeface="Gill Sans MT"/>
            </a:endParaRPr>
          </a:p>
        </p:txBody>
      </p:sp>
      <p:sp>
        <p:nvSpPr>
          <p:cNvPr id="108581" name="Text Box 43"/>
          <p:cNvSpPr txBox="1">
            <a:spLocks noChangeArrowheads="1"/>
          </p:cNvSpPr>
          <p:nvPr/>
        </p:nvSpPr>
        <p:spPr bwMode="auto">
          <a:xfrm>
            <a:off x="7848600" y="4267200"/>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sz="1200" b="0" dirty="0">
                <a:latin typeface="Gill Sans MT"/>
              </a:rPr>
              <a:t>enfants</a:t>
            </a:r>
            <a:endParaRPr lang="fr-FR" sz="800" b="0" dirty="0">
              <a:latin typeface="Gill Sans MT"/>
            </a:endParaRPr>
          </a:p>
        </p:txBody>
      </p:sp>
      <p:sp>
        <p:nvSpPr>
          <p:cNvPr id="108582" name="Text Box 44"/>
          <p:cNvSpPr txBox="1">
            <a:spLocks noChangeArrowheads="1"/>
          </p:cNvSpPr>
          <p:nvPr/>
        </p:nvSpPr>
        <p:spPr bwMode="auto">
          <a:xfrm>
            <a:off x="8382000" y="4419600"/>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sz="1200" b="0" dirty="0">
                <a:latin typeface="Gill Sans MT"/>
              </a:rPr>
              <a:t>parents</a:t>
            </a:r>
            <a:endParaRPr lang="fr-FR" sz="800" b="0" dirty="0">
              <a:latin typeface="Gill Sans MT"/>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F4FDFCAC-C6EF-F447-9E8A-6C8CFB32F2B9}" type="slidenum">
              <a:rPr lang="en-GB" smtClean="0"/>
              <a:pPr/>
              <a:t>136</a:t>
            </a:fld>
            <a:endParaRPr lang="en-GB"/>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fr-FR" dirty="0">
                <a:latin typeface="Gill Sans MT"/>
              </a:rPr>
              <a:t>Composition</a:t>
            </a:r>
          </a:p>
        </p:txBody>
      </p:sp>
      <p:grpSp>
        <p:nvGrpSpPr>
          <p:cNvPr id="109571" name="Group 3"/>
          <p:cNvGrpSpPr>
            <a:grpSpLocks/>
          </p:cNvGrpSpPr>
          <p:nvPr/>
        </p:nvGrpSpPr>
        <p:grpSpPr bwMode="auto">
          <a:xfrm>
            <a:off x="3886200" y="2514600"/>
            <a:ext cx="1143000" cy="1022350"/>
            <a:chOff x="3216" y="1584"/>
            <a:chExt cx="720" cy="644"/>
          </a:xfrm>
        </p:grpSpPr>
        <p:sp>
          <p:nvSpPr>
            <p:cNvPr id="109594" name="Text Box 4"/>
            <p:cNvSpPr txBox="1">
              <a:spLocks noChangeArrowheads="1"/>
            </p:cNvSpPr>
            <p:nvPr/>
          </p:nvSpPr>
          <p:spPr bwMode="auto">
            <a:xfrm>
              <a:off x="3216" y="1584"/>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b="0" dirty="0">
                  <a:latin typeface="Gill Sans MT"/>
                </a:rPr>
                <a:t>Point</a:t>
              </a:r>
              <a:endParaRPr lang="fr-FR" b="0" u="sng" dirty="0">
                <a:latin typeface="Gill Sans MT"/>
              </a:endParaRPr>
            </a:p>
          </p:txBody>
        </p:sp>
        <p:sp>
          <p:nvSpPr>
            <p:cNvPr id="109595" name="Rectangle 5"/>
            <p:cNvSpPr>
              <a:spLocks noChangeArrowheads="1"/>
            </p:cNvSpPr>
            <p:nvPr/>
          </p:nvSpPr>
          <p:spPr bwMode="auto">
            <a:xfrm>
              <a:off x="3216" y="1584"/>
              <a:ext cx="720" cy="624"/>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09596" name="Line 6"/>
            <p:cNvSpPr>
              <a:spLocks noChangeShapeType="1"/>
            </p:cNvSpPr>
            <p:nvPr/>
          </p:nvSpPr>
          <p:spPr bwMode="auto">
            <a:xfrm>
              <a:off x="3216" y="1809"/>
              <a:ext cx="720" cy="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09597" name="Text Box 7"/>
            <p:cNvSpPr txBox="1">
              <a:spLocks noChangeArrowheads="1"/>
            </p:cNvSpPr>
            <p:nvPr/>
          </p:nvSpPr>
          <p:spPr bwMode="auto">
            <a:xfrm>
              <a:off x="3264" y="1824"/>
              <a:ext cx="6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b="0" dirty="0">
                  <a:latin typeface="Gill Sans MT"/>
                </a:rPr>
                <a:t>x</a:t>
              </a:r>
            </a:p>
            <a:p>
              <a:r>
                <a:rPr lang="fr-FR" b="0" dirty="0">
                  <a:latin typeface="Gill Sans MT"/>
                </a:rPr>
                <a:t>y</a:t>
              </a:r>
            </a:p>
          </p:txBody>
        </p:sp>
      </p:grpSp>
      <p:grpSp>
        <p:nvGrpSpPr>
          <p:cNvPr id="109572" name="Group 8"/>
          <p:cNvGrpSpPr>
            <a:grpSpLocks/>
          </p:cNvGrpSpPr>
          <p:nvPr/>
        </p:nvGrpSpPr>
        <p:grpSpPr bwMode="auto">
          <a:xfrm>
            <a:off x="1219200" y="2667000"/>
            <a:ext cx="1447800" cy="533400"/>
            <a:chOff x="576" y="1719"/>
            <a:chExt cx="1036" cy="394"/>
          </a:xfrm>
        </p:grpSpPr>
        <p:sp>
          <p:nvSpPr>
            <p:cNvPr id="109592" name="Rectangle 9"/>
            <p:cNvSpPr>
              <a:spLocks noChangeArrowheads="1"/>
            </p:cNvSpPr>
            <p:nvPr/>
          </p:nvSpPr>
          <p:spPr bwMode="auto">
            <a:xfrm>
              <a:off x="576" y="1719"/>
              <a:ext cx="1036" cy="394"/>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09593" name="Text Box 10"/>
            <p:cNvSpPr txBox="1">
              <a:spLocks noChangeArrowheads="1"/>
            </p:cNvSpPr>
            <p:nvPr/>
          </p:nvSpPr>
          <p:spPr bwMode="auto">
            <a:xfrm>
              <a:off x="576" y="1776"/>
              <a:ext cx="10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b="0" dirty="0">
                  <a:latin typeface="Gill Sans MT"/>
                </a:rPr>
                <a:t>Polygone</a:t>
              </a:r>
              <a:endParaRPr lang="fr-FR" sz="2400" b="0" u="sng" dirty="0">
                <a:latin typeface="Gill Sans MT"/>
              </a:endParaRPr>
            </a:p>
          </p:txBody>
        </p:sp>
      </p:grpSp>
      <p:sp>
        <p:nvSpPr>
          <p:cNvPr id="109573" name="Text Box 11"/>
          <p:cNvSpPr txBox="1">
            <a:spLocks noChangeArrowheads="1"/>
          </p:cNvSpPr>
          <p:nvPr/>
        </p:nvSpPr>
        <p:spPr bwMode="auto">
          <a:xfrm>
            <a:off x="3352800" y="2667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b="0" dirty="0">
                <a:latin typeface="Gill Sans MT"/>
              </a:rPr>
              <a:t>3..*</a:t>
            </a:r>
            <a:endParaRPr lang="fr-FR" sz="2000" b="0" dirty="0">
              <a:latin typeface="Gill Sans MT"/>
            </a:endParaRPr>
          </a:p>
        </p:txBody>
      </p:sp>
      <p:sp>
        <p:nvSpPr>
          <p:cNvPr id="109574" name="Line 12"/>
          <p:cNvSpPr>
            <a:spLocks noChangeShapeType="1"/>
          </p:cNvSpPr>
          <p:nvPr/>
        </p:nvSpPr>
        <p:spPr bwMode="auto">
          <a:xfrm>
            <a:off x="5029200" y="2971800"/>
            <a:ext cx="1219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09575" name="AutoShape 13"/>
          <p:cNvSpPr>
            <a:spLocks noChangeArrowheads="1"/>
          </p:cNvSpPr>
          <p:nvPr/>
        </p:nvSpPr>
        <p:spPr bwMode="auto">
          <a:xfrm>
            <a:off x="5943600" y="2895600"/>
            <a:ext cx="304800" cy="152400"/>
          </a:xfrm>
          <a:prstGeom prst="flowChartDecision">
            <a:avLst/>
          </a:prstGeom>
          <a:solidFill>
            <a:schemeClr val="tx1"/>
          </a:solidFill>
          <a:ln w="12700">
            <a:solidFill>
              <a:schemeClr val="tx1"/>
            </a:solidFill>
            <a:miter lim="800000"/>
            <a:headEnd type="none" w="sm" len="sm"/>
            <a:tailEnd type="none" w="sm" len="sm"/>
          </a:ln>
        </p:spPr>
        <p:txBody>
          <a:bodyPr wrap="none" anchor="ctr"/>
          <a:lstStyle/>
          <a:p>
            <a:endParaRPr lang="fr-FR" dirty="0">
              <a:latin typeface="Gill Sans MT"/>
            </a:endParaRPr>
          </a:p>
        </p:txBody>
      </p:sp>
      <p:grpSp>
        <p:nvGrpSpPr>
          <p:cNvPr id="109576" name="Group 14"/>
          <p:cNvGrpSpPr>
            <a:grpSpLocks/>
          </p:cNvGrpSpPr>
          <p:nvPr/>
        </p:nvGrpSpPr>
        <p:grpSpPr bwMode="auto">
          <a:xfrm>
            <a:off x="6248400" y="2590800"/>
            <a:ext cx="1143000" cy="762000"/>
            <a:chOff x="3984" y="2880"/>
            <a:chExt cx="720" cy="480"/>
          </a:xfrm>
        </p:grpSpPr>
        <p:sp>
          <p:nvSpPr>
            <p:cNvPr id="109588" name="Text Box 15"/>
            <p:cNvSpPr txBox="1">
              <a:spLocks noChangeArrowheads="1"/>
            </p:cNvSpPr>
            <p:nvPr/>
          </p:nvSpPr>
          <p:spPr bwMode="auto">
            <a:xfrm>
              <a:off x="3984" y="2880"/>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b="0" dirty="0">
                  <a:latin typeface="Gill Sans MT"/>
                </a:rPr>
                <a:t>Cercle</a:t>
              </a:r>
              <a:endParaRPr lang="fr-FR" b="0" u="sng" dirty="0">
                <a:latin typeface="Gill Sans MT"/>
              </a:endParaRPr>
            </a:p>
          </p:txBody>
        </p:sp>
        <p:sp>
          <p:nvSpPr>
            <p:cNvPr id="109589" name="Rectangle 16"/>
            <p:cNvSpPr>
              <a:spLocks noChangeArrowheads="1"/>
            </p:cNvSpPr>
            <p:nvPr/>
          </p:nvSpPr>
          <p:spPr bwMode="auto">
            <a:xfrm>
              <a:off x="3984" y="2880"/>
              <a:ext cx="720" cy="48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09590" name="Line 17"/>
            <p:cNvSpPr>
              <a:spLocks noChangeShapeType="1"/>
            </p:cNvSpPr>
            <p:nvPr/>
          </p:nvSpPr>
          <p:spPr bwMode="auto">
            <a:xfrm>
              <a:off x="3984" y="3105"/>
              <a:ext cx="720" cy="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09591" name="Text Box 18"/>
            <p:cNvSpPr txBox="1">
              <a:spLocks noChangeArrowheads="1"/>
            </p:cNvSpPr>
            <p:nvPr/>
          </p:nvSpPr>
          <p:spPr bwMode="auto">
            <a:xfrm>
              <a:off x="4032" y="3120"/>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b="0" dirty="0">
                  <a:latin typeface="Gill Sans MT"/>
                </a:rPr>
                <a:t>rayon</a:t>
              </a:r>
            </a:p>
          </p:txBody>
        </p:sp>
      </p:grpSp>
      <p:sp>
        <p:nvSpPr>
          <p:cNvPr id="109577" name="Line 19"/>
          <p:cNvSpPr>
            <a:spLocks noChangeShapeType="1"/>
          </p:cNvSpPr>
          <p:nvPr/>
        </p:nvSpPr>
        <p:spPr bwMode="auto">
          <a:xfrm flipH="1" flipV="1">
            <a:off x="2667000" y="2971800"/>
            <a:ext cx="1219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09578" name="AutoShape 20"/>
          <p:cNvSpPr>
            <a:spLocks noChangeArrowheads="1"/>
          </p:cNvSpPr>
          <p:nvPr/>
        </p:nvSpPr>
        <p:spPr bwMode="auto">
          <a:xfrm flipH="1" flipV="1">
            <a:off x="2667000" y="2895600"/>
            <a:ext cx="304800" cy="152400"/>
          </a:xfrm>
          <a:prstGeom prst="flowChartDecision">
            <a:avLst/>
          </a:prstGeom>
          <a:solidFill>
            <a:schemeClr val="tx1"/>
          </a:solidFill>
          <a:ln w="12700">
            <a:solidFill>
              <a:schemeClr val="tx1"/>
            </a:solidFill>
            <a:miter lim="800000"/>
            <a:headEnd type="none" w="sm" len="sm"/>
            <a:tailEnd type="none" w="sm" len="sm"/>
          </a:ln>
        </p:spPr>
        <p:txBody>
          <a:bodyPr wrap="none" anchor="ctr"/>
          <a:lstStyle/>
          <a:p>
            <a:endParaRPr lang="fr-FR" dirty="0">
              <a:latin typeface="Gill Sans MT"/>
            </a:endParaRPr>
          </a:p>
        </p:txBody>
      </p:sp>
      <p:sp>
        <p:nvSpPr>
          <p:cNvPr id="109579" name="Text Box 21"/>
          <p:cNvSpPr txBox="1">
            <a:spLocks noChangeArrowheads="1"/>
          </p:cNvSpPr>
          <p:nvPr/>
        </p:nvSpPr>
        <p:spPr bwMode="auto">
          <a:xfrm>
            <a:off x="50292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b="0" dirty="0">
                <a:latin typeface="Gill Sans MT"/>
              </a:rPr>
              <a:t>1</a:t>
            </a:r>
            <a:endParaRPr lang="fr-FR" sz="2000" b="0" dirty="0">
              <a:latin typeface="Gill Sans MT"/>
            </a:endParaRPr>
          </a:p>
        </p:txBody>
      </p:sp>
      <p:sp>
        <p:nvSpPr>
          <p:cNvPr id="109580" name="Freeform 22"/>
          <p:cNvSpPr>
            <a:spLocks/>
          </p:cNvSpPr>
          <p:nvPr/>
        </p:nvSpPr>
        <p:spPr bwMode="auto">
          <a:xfrm>
            <a:off x="1752600" y="4800600"/>
            <a:ext cx="1905000" cy="1371600"/>
          </a:xfrm>
          <a:custGeom>
            <a:avLst/>
            <a:gdLst>
              <a:gd name="T0" fmla="*/ 0 w 1200"/>
              <a:gd name="T1" fmla="*/ 1143000 h 864"/>
              <a:gd name="T2" fmla="*/ 457200 w 1200"/>
              <a:gd name="T3" fmla="*/ 0 h 864"/>
              <a:gd name="T4" fmla="*/ 1371600 w 1200"/>
              <a:gd name="T5" fmla="*/ 76200 h 864"/>
              <a:gd name="T6" fmla="*/ 1905000 w 1200"/>
              <a:gd name="T7" fmla="*/ 1143000 h 864"/>
              <a:gd name="T8" fmla="*/ 1143000 w 1200"/>
              <a:gd name="T9" fmla="*/ 1371600 h 864"/>
              <a:gd name="T10" fmla="*/ 0 w 1200"/>
              <a:gd name="T11" fmla="*/ 1143000 h 864"/>
              <a:gd name="T12" fmla="*/ 0 60000 65536"/>
              <a:gd name="T13" fmla="*/ 0 60000 65536"/>
              <a:gd name="T14" fmla="*/ 0 60000 65536"/>
              <a:gd name="T15" fmla="*/ 0 60000 65536"/>
              <a:gd name="T16" fmla="*/ 0 60000 65536"/>
              <a:gd name="T17" fmla="*/ 0 60000 65536"/>
              <a:gd name="T18" fmla="*/ 0 w 1200"/>
              <a:gd name="T19" fmla="*/ 0 h 864"/>
              <a:gd name="T20" fmla="*/ 1200 w 1200"/>
              <a:gd name="T21" fmla="*/ 864 h 864"/>
            </a:gdLst>
            <a:ahLst/>
            <a:cxnLst>
              <a:cxn ang="T12">
                <a:pos x="T0" y="T1"/>
              </a:cxn>
              <a:cxn ang="T13">
                <a:pos x="T2" y="T3"/>
              </a:cxn>
              <a:cxn ang="T14">
                <a:pos x="T4" y="T5"/>
              </a:cxn>
              <a:cxn ang="T15">
                <a:pos x="T6" y="T7"/>
              </a:cxn>
              <a:cxn ang="T16">
                <a:pos x="T8" y="T9"/>
              </a:cxn>
              <a:cxn ang="T17">
                <a:pos x="T10" y="T11"/>
              </a:cxn>
            </a:cxnLst>
            <a:rect l="T18" t="T19" r="T20" b="T21"/>
            <a:pathLst>
              <a:path w="1200" h="864">
                <a:moveTo>
                  <a:pt x="0" y="720"/>
                </a:moveTo>
                <a:lnTo>
                  <a:pt x="288" y="0"/>
                </a:lnTo>
                <a:lnTo>
                  <a:pt x="864" y="48"/>
                </a:lnTo>
                <a:lnTo>
                  <a:pt x="1200" y="720"/>
                </a:lnTo>
                <a:lnTo>
                  <a:pt x="720" y="864"/>
                </a:lnTo>
                <a:lnTo>
                  <a:pt x="0" y="720"/>
                </a:lnTo>
                <a:close/>
              </a:path>
            </a:pathLst>
          </a:custGeom>
          <a:noFill/>
          <a:ln w="28575"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fr-BE" dirty="0">
              <a:latin typeface="Gill Sans MT"/>
            </a:endParaRPr>
          </a:p>
        </p:txBody>
      </p:sp>
      <p:sp>
        <p:nvSpPr>
          <p:cNvPr id="109581" name="Oval 23"/>
          <p:cNvSpPr>
            <a:spLocks noChangeArrowheads="1"/>
          </p:cNvSpPr>
          <p:nvPr/>
        </p:nvSpPr>
        <p:spPr bwMode="auto">
          <a:xfrm>
            <a:off x="4572000" y="4876800"/>
            <a:ext cx="914400" cy="914400"/>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09582" name="Oval 24"/>
          <p:cNvSpPr>
            <a:spLocks noChangeArrowheads="1"/>
          </p:cNvSpPr>
          <p:nvPr/>
        </p:nvSpPr>
        <p:spPr bwMode="auto">
          <a:xfrm>
            <a:off x="2133600" y="4724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fr-FR" dirty="0">
              <a:latin typeface="Gill Sans MT"/>
            </a:endParaRPr>
          </a:p>
        </p:txBody>
      </p:sp>
      <p:sp>
        <p:nvSpPr>
          <p:cNvPr id="109583" name="Oval 25"/>
          <p:cNvSpPr>
            <a:spLocks noChangeArrowheads="1"/>
          </p:cNvSpPr>
          <p:nvPr/>
        </p:nvSpPr>
        <p:spPr bwMode="auto">
          <a:xfrm>
            <a:off x="3048000" y="48006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fr-FR" dirty="0">
              <a:latin typeface="Gill Sans MT"/>
            </a:endParaRPr>
          </a:p>
        </p:txBody>
      </p:sp>
      <p:sp>
        <p:nvSpPr>
          <p:cNvPr id="109584" name="Oval 26"/>
          <p:cNvSpPr>
            <a:spLocks noChangeArrowheads="1"/>
          </p:cNvSpPr>
          <p:nvPr/>
        </p:nvSpPr>
        <p:spPr bwMode="auto">
          <a:xfrm>
            <a:off x="35814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fr-FR" dirty="0">
              <a:latin typeface="Gill Sans MT"/>
            </a:endParaRPr>
          </a:p>
        </p:txBody>
      </p:sp>
      <p:sp>
        <p:nvSpPr>
          <p:cNvPr id="109585" name="Oval 27"/>
          <p:cNvSpPr>
            <a:spLocks noChangeArrowheads="1"/>
          </p:cNvSpPr>
          <p:nvPr/>
        </p:nvSpPr>
        <p:spPr bwMode="auto">
          <a:xfrm>
            <a:off x="2819400" y="60960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fr-FR" dirty="0">
              <a:latin typeface="Gill Sans MT"/>
            </a:endParaRPr>
          </a:p>
        </p:txBody>
      </p:sp>
      <p:sp>
        <p:nvSpPr>
          <p:cNvPr id="109586" name="Oval 28"/>
          <p:cNvSpPr>
            <a:spLocks noChangeArrowheads="1"/>
          </p:cNvSpPr>
          <p:nvPr/>
        </p:nvSpPr>
        <p:spPr bwMode="auto">
          <a:xfrm>
            <a:off x="1676400" y="58674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fr-FR" dirty="0">
              <a:latin typeface="Gill Sans MT"/>
            </a:endParaRPr>
          </a:p>
        </p:txBody>
      </p:sp>
      <p:sp>
        <p:nvSpPr>
          <p:cNvPr id="109587" name="Oval 29"/>
          <p:cNvSpPr>
            <a:spLocks noChangeArrowheads="1"/>
          </p:cNvSpPr>
          <p:nvPr/>
        </p:nvSpPr>
        <p:spPr bwMode="auto">
          <a:xfrm>
            <a:off x="4953000" y="5257800"/>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fr-FR" dirty="0">
              <a:latin typeface="Gill Sans MT"/>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F4FDFCAC-C6EF-F447-9E8A-6C8CFB32F2B9}" type="slidenum">
              <a:rPr lang="en-GB" smtClean="0"/>
              <a:pPr/>
              <a:t>137</a:t>
            </a:fld>
            <a:endParaRPr lang="en-GB"/>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fr-BE" sz="3600" dirty="0">
                <a:latin typeface="Gill Sans MT"/>
              </a:rPr>
              <a:t>Diagrammes de classe (suite)</a:t>
            </a:r>
            <a:endParaRPr lang="fr-BE" dirty="0">
              <a:latin typeface="Gill Sans MT"/>
            </a:endParaRPr>
          </a:p>
        </p:txBody>
      </p:sp>
      <p:sp>
        <p:nvSpPr>
          <p:cNvPr id="110595" name="Rectangle 3"/>
          <p:cNvSpPr>
            <a:spLocks noGrp="1" noChangeArrowheads="1"/>
          </p:cNvSpPr>
          <p:nvPr>
            <p:ph type="body" idx="1"/>
          </p:nvPr>
        </p:nvSpPr>
        <p:spPr/>
        <p:txBody>
          <a:bodyPr/>
          <a:lstStyle/>
          <a:p>
            <a:pPr eaLnBrk="1" hangingPunct="1"/>
            <a:r>
              <a:rPr lang="fr-BE" sz="2800" dirty="0">
                <a:latin typeface="Gill Sans MT"/>
              </a:rPr>
              <a:t>Dans certains cas, l ’association peut			elle-même devenir une classe.</a:t>
            </a:r>
          </a:p>
          <a:p>
            <a:pPr eaLnBrk="1" hangingPunct="1"/>
            <a:endParaRPr lang="fr-BE" sz="2800" dirty="0">
              <a:latin typeface="Gill Sans MT"/>
            </a:endParaRPr>
          </a:p>
        </p:txBody>
      </p:sp>
      <p:sp>
        <p:nvSpPr>
          <p:cNvPr id="110596" name="Rectangle 4"/>
          <p:cNvSpPr>
            <a:spLocks noChangeArrowheads="1"/>
          </p:cNvSpPr>
          <p:nvPr/>
        </p:nvSpPr>
        <p:spPr bwMode="auto">
          <a:xfrm>
            <a:off x="914400" y="3200400"/>
            <a:ext cx="914400" cy="8382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10597" name="Rectangle 5"/>
          <p:cNvSpPr>
            <a:spLocks noChangeArrowheads="1"/>
          </p:cNvSpPr>
          <p:nvPr/>
        </p:nvSpPr>
        <p:spPr bwMode="auto">
          <a:xfrm>
            <a:off x="5715000" y="3200400"/>
            <a:ext cx="1219200" cy="3810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10598" name="Rectangle 6"/>
          <p:cNvSpPr>
            <a:spLocks noChangeArrowheads="1"/>
          </p:cNvSpPr>
          <p:nvPr/>
        </p:nvSpPr>
        <p:spPr bwMode="auto">
          <a:xfrm>
            <a:off x="3505200" y="4572000"/>
            <a:ext cx="1219200" cy="12954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10599" name="Line 7"/>
          <p:cNvSpPr>
            <a:spLocks noChangeShapeType="1"/>
          </p:cNvSpPr>
          <p:nvPr/>
        </p:nvSpPr>
        <p:spPr bwMode="auto">
          <a:xfrm>
            <a:off x="1828800" y="3505200"/>
            <a:ext cx="3886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10600" name="Line 8"/>
          <p:cNvSpPr>
            <a:spLocks noChangeShapeType="1"/>
          </p:cNvSpPr>
          <p:nvPr/>
        </p:nvSpPr>
        <p:spPr bwMode="auto">
          <a:xfrm>
            <a:off x="4038600" y="3505200"/>
            <a:ext cx="0" cy="106680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10601" name="Line 9"/>
          <p:cNvSpPr>
            <a:spLocks noChangeShapeType="1"/>
          </p:cNvSpPr>
          <p:nvPr/>
        </p:nvSpPr>
        <p:spPr bwMode="auto">
          <a:xfrm>
            <a:off x="914400" y="3429000"/>
            <a:ext cx="914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10602" name="Line 10"/>
          <p:cNvSpPr>
            <a:spLocks noChangeShapeType="1"/>
          </p:cNvSpPr>
          <p:nvPr/>
        </p:nvSpPr>
        <p:spPr bwMode="auto">
          <a:xfrm>
            <a:off x="3505200" y="5029200"/>
            <a:ext cx="121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10603" name="Line 11"/>
          <p:cNvSpPr>
            <a:spLocks noChangeShapeType="1"/>
          </p:cNvSpPr>
          <p:nvPr/>
        </p:nvSpPr>
        <p:spPr bwMode="auto">
          <a:xfrm>
            <a:off x="3505200" y="5562600"/>
            <a:ext cx="121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10604" name="Text Box 12"/>
          <p:cNvSpPr txBox="1">
            <a:spLocks noChangeArrowheads="1"/>
          </p:cNvSpPr>
          <p:nvPr/>
        </p:nvSpPr>
        <p:spPr bwMode="auto">
          <a:xfrm>
            <a:off x="990600" y="3200400"/>
            <a:ext cx="903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Adhérent</a:t>
            </a:r>
          </a:p>
        </p:txBody>
      </p:sp>
      <p:sp>
        <p:nvSpPr>
          <p:cNvPr id="110605" name="Text Box 13"/>
          <p:cNvSpPr txBox="1">
            <a:spLocks noChangeArrowheads="1"/>
          </p:cNvSpPr>
          <p:nvPr/>
        </p:nvSpPr>
        <p:spPr bwMode="auto">
          <a:xfrm>
            <a:off x="5836039" y="3197423"/>
            <a:ext cx="981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Exemplaire</a:t>
            </a:r>
          </a:p>
        </p:txBody>
      </p:sp>
      <p:sp>
        <p:nvSpPr>
          <p:cNvPr id="110606" name="Text Box 14"/>
          <p:cNvSpPr txBox="1">
            <a:spLocks noChangeArrowheads="1"/>
          </p:cNvSpPr>
          <p:nvPr/>
        </p:nvSpPr>
        <p:spPr bwMode="auto">
          <a:xfrm>
            <a:off x="3013075" y="3170238"/>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emprunter</a:t>
            </a:r>
          </a:p>
        </p:txBody>
      </p:sp>
      <p:sp>
        <p:nvSpPr>
          <p:cNvPr id="110607" name="Text Box 15"/>
          <p:cNvSpPr txBox="1">
            <a:spLocks noChangeArrowheads="1"/>
          </p:cNvSpPr>
          <p:nvPr/>
        </p:nvSpPr>
        <p:spPr bwMode="auto">
          <a:xfrm>
            <a:off x="3862388" y="4618038"/>
            <a:ext cx="5095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Prêt</a:t>
            </a:r>
          </a:p>
        </p:txBody>
      </p:sp>
      <p:sp>
        <p:nvSpPr>
          <p:cNvPr id="110608" name="Text Box 16"/>
          <p:cNvSpPr txBox="1">
            <a:spLocks noChangeArrowheads="1"/>
          </p:cNvSpPr>
          <p:nvPr/>
        </p:nvSpPr>
        <p:spPr bwMode="auto">
          <a:xfrm>
            <a:off x="3747570" y="4945946"/>
            <a:ext cx="609048"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Date</a:t>
            </a:r>
          </a:p>
          <a:p>
            <a:pPr algn="ctr">
              <a:spcBef>
                <a:spcPct val="50000"/>
              </a:spcBef>
            </a:pPr>
            <a:r>
              <a:rPr lang="fr-BE" sz="1400" b="0" dirty="0">
                <a:solidFill>
                  <a:schemeClr val="bg2"/>
                </a:solidFill>
                <a:latin typeface="Gill Sans MT"/>
              </a:rPr>
              <a:t>durée</a:t>
            </a:r>
          </a:p>
        </p:txBody>
      </p:sp>
      <p:sp>
        <p:nvSpPr>
          <p:cNvPr id="110609" name="Text Box 17"/>
          <p:cNvSpPr txBox="1">
            <a:spLocks noChangeArrowheads="1"/>
          </p:cNvSpPr>
          <p:nvPr/>
        </p:nvSpPr>
        <p:spPr bwMode="auto">
          <a:xfrm>
            <a:off x="3681962" y="5559623"/>
            <a:ext cx="90377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Prolonger</a:t>
            </a:r>
          </a:p>
        </p:txBody>
      </p:sp>
      <p:sp>
        <p:nvSpPr>
          <p:cNvPr id="110610" name="Text Box 18"/>
          <p:cNvSpPr txBox="1">
            <a:spLocks noChangeArrowheads="1"/>
          </p:cNvSpPr>
          <p:nvPr/>
        </p:nvSpPr>
        <p:spPr bwMode="auto">
          <a:xfrm>
            <a:off x="1923250" y="3121223"/>
            <a:ext cx="4429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0..1</a:t>
            </a:r>
          </a:p>
        </p:txBody>
      </p:sp>
      <p:sp>
        <p:nvSpPr>
          <p:cNvPr id="110611" name="Text Box 19"/>
          <p:cNvSpPr txBox="1">
            <a:spLocks noChangeArrowheads="1"/>
          </p:cNvSpPr>
          <p:nvPr/>
        </p:nvSpPr>
        <p:spPr bwMode="auto">
          <a:xfrm>
            <a:off x="5037925" y="3091061"/>
            <a:ext cx="4429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0..3</a:t>
            </a:r>
          </a:p>
        </p:txBody>
      </p:sp>
      <p:sp>
        <p:nvSpPr>
          <p:cNvPr id="110612" name="Text Box 20"/>
          <p:cNvSpPr txBox="1">
            <a:spLocks noChangeArrowheads="1"/>
          </p:cNvSpPr>
          <p:nvPr/>
        </p:nvSpPr>
        <p:spPr bwMode="auto">
          <a:xfrm>
            <a:off x="1184275" y="3398838"/>
            <a:ext cx="528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nom</a:t>
            </a:r>
          </a:p>
        </p:txBody>
      </p:sp>
      <p:sp>
        <p:nvSpPr>
          <p:cNvPr id="110613" name="Text Box 21"/>
          <p:cNvSpPr txBox="1">
            <a:spLocks noChangeArrowheads="1"/>
          </p:cNvSpPr>
          <p:nvPr/>
        </p:nvSpPr>
        <p:spPr bwMode="auto">
          <a:xfrm>
            <a:off x="1066800" y="3581400"/>
            <a:ext cx="784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prénom</a:t>
            </a:r>
          </a:p>
        </p:txBody>
      </p:sp>
      <p:sp>
        <p:nvSpPr>
          <p:cNvPr id="110614" name="Text Box 22"/>
          <p:cNvSpPr txBox="1">
            <a:spLocks noChangeArrowheads="1"/>
          </p:cNvSpPr>
          <p:nvPr/>
        </p:nvSpPr>
        <p:spPr bwMode="auto">
          <a:xfrm>
            <a:off x="956362" y="3730823"/>
            <a:ext cx="7304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adresse</a:t>
            </a: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138</a:t>
            </a:fld>
            <a:endParaRPr lang="en-GB"/>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fr-FR" dirty="0">
                <a:latin typeface="Gill Sans MT"/>
              </a:rPr>
              <a:t>Classes associatives</a:t>
            </a:r>
          </a:p>
        </p:txBody>
      </p:sp>
      <p:sp>
        <p:nvSpPr>
          <p:cNvPr id="111619" name="Rectangle 3"/>
          <p:cNvSpPr>
            <a:spLocks noChangeArrowheads="1"/>
          </p:cNvSpPr>
          <p:nvPr/>
        </p:nvSpPr>
        <p:spPr bwMode="auto">
          <a:xfrm>
            <a:off x="1447800" y="3505200"/>
            <a:ext cx="1492250" cy="38100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11620" name="Text Box 4"/>
          <p:cNvSpPr txBox="1">
            <a:spLocks noChangeArrowheads="1"/>
          </p:cNvSpPr>
          <p:nvPr/>
        </p:nvSpPr>
        <p:spPr bwMode="auto">
          <a:xfrm>
            <a:off x="1524000" y="3505200"/>
            <a:ext cx="1368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sz="2000" b="0" dirty="0">
                <a:latin typeface="Gill Sans MT"/>
              </a:rPr>
              <a:t>Personne</a:t>
            </a:r>
            <a:endParaRPr lang="fr-FR" sz="2400" b="0" u="sng" dirty="0">
              <a:latin typeface="Gill Sans MT"/>
            </a:endParaRPr>
          </a:p>
        </p:txBody>
      </p:sp>
      <p:sp>
        <p:nvSpPr>
          <p:cNvPr id="111621" name="Rectangle 5"/>
          <p:cNvSpPr>
            <a:spLocks noChangeArrowheads="1"/>
          </p:cNvSpPr>
          <p:nvPr/>
        </p:nvSpPr>
        <p:spPr bwMode="auto">
          <a:xfrm>
            <a:off x="6096000" y="3505200"/>
            <a:ext cx="1492250" cy="38100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11622" name="Text Box 6"/>
          <p:cNvSpPr txBox="1">
            <a:spLocks noChangeArrowheads="1"/>
          </p:cNvSpPr>
          <p:nvPr/>
        </p:nvSpPr>
        <p:spPr bwMode="auto">
          <a:xfrm>
            <a:off x="6172200" y="3505200"/>
            <a:ext cx="1368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sz="2000" b="0" dirty="0">
                <a:latin typeface="Gill Sans MT"/>
              </a:rPr>
              <a:t>Société</a:t>
            </a:r>
            <a:endParaRPr lang="fr-FR" sz="2400" b="0" u="sng" dirty="0">
              <a:latin typeface="Gill Sans MT"/>
            </a:endParaRPr>
          </a:p>
        </p:txBody>
      </p:sp>
      <p:sp>
        <p:nvSpPr>
          <p:cNvPr id="111623" name="Line 7"/>
          <p:cNvSpPr>
            <a:spLocks noChangeShapeType="1"/>
          </p:cNvSpPr>
          <p:nvPr/>
        </p:nvSpPr>
        <p:spPr bwMode="auto">
          <a:xfrm>
            <a:off x="2971800" y="3657600"/>
            <a:ext cx="3124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11624" name="Text Box 8"/>
          <p:cNvSpPr txBox="1">
            <a:spLocks noChangeArrowheads="1"/>
          </p:cNvSpPr>
          <p:nvPr/>
        </p:nvSpPr>
        <p:spPr bwMode="auto">
          <a:xfrm>
            <a:off x="2971800" y="32766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b="0" dirty="0">
                <a:latin typeface="Gill Sans MT"/>
              </a:rPr>
              <a:t>employé</a:t>
            </a:r>
          </a:p>
        </p:txBody>
      </p:sp>
      <p:sp>
        <p:nvSpPr>
          <p:cNvPr id="111625" name="Text Box 9"/>
          <p:cNvSpPr txBox="1">
            <a:spLocks noChangeArrowheads="1"/>
          </p:cNvSpPr>
          <p:nvPr/>
        </p:nvSpPr>
        <p:spPr bwMode="auto">
          <a:xfrm>
            <a:off x="2819400" y="37338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b="0" dirty="0">
                <a:latin typeface="Gill Sans MT"/>
              </a:rPr>
              <a:t>*</a:t>
            </a:r>
            <a:endParaRPr lang="fr-FR" sz="2000" b="0" dirty="0">
              <a:latin typeface="Gill Sans MT"/>
            </a:endParaRPr>
          </a:p>
        </p:txBody>
      </p:sp>
      <p:sp>
        <p:nvSpPr>
          <p:cNvPr id="111626" name="Text Box 10"/>
          <p:cNvSpPr txBox="1">
            <a:spLocks noChangeArrowheads="1"/>
          </p:cNvSpPr>
          <p:nvPr/>
        </p:nvSpPr>
        <p:spPr bwMode="auto">
          <a:xfrm>
            <a:off x="5410200" y="36576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b="0" dirty="0">
                <a:latin typeface="Gill Sans MT"/>
              </a:rPr>
              <a:t>0..2</a:t>
            </a:r>
            <a:endParaRPr lang="fr-FR" sz="2000" b="0" dirty="0">
              <a:latin typeface="Gill Sans MT"/>
            </a:endParaRPr>
          </a:p>
        </p:txBody>
      </p:sp>
      <p:sp>
        <p:nvSpPr>
          <p:cNvPr id="111627" name="Text Box 11"/>
          <p:cNvSpPr txBox="1">
            <a:spLocks noChangeArrowheads="1"/>
          </p:cNvSpPr>
          <p:nvPr/>
        </p:nvSpPr>
        <p:spPr bwMode="auto">
          <a:xfrm>
            <a:off x="457200" y="2057400"/>
            <a:ext cx="8458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sz="2400" b="0" dirty="0">
                <a:latin typeface="Gill Sans MT"/>
              </a:rPr>
              <a:t>il est utile d’associer des attributs et/ou des méthodes aux associations =&gt; classes associatives</a:t>
            </a:r>
          </a:p>
        </p:txBody>
      </p:sp>
      <p:sp>
        <p:nvSpPr>
          <p:cNvPr id="111628" name="Line 12"/>
          <p:cNvSpPr>
            <a:spLocks noChangeShapeType="1"/>
          </p:cNvSpPr>
          <p:nvPr/>
        </p:nvSpPr>
        <p:spPr bwMode="auto">
          <a:xfrm flipV="1">
            <a:off x="4648200" y="3657600"/>
            <a:ext cx="0" cy="83820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grpSp>
        <p:nvGrpSpPr>
          <p:cNvPr id="111629" name="Group 13"/>
          <p:cNvGrpSpPr>
            <a:grpSpLocks/>
          </p:cNvGrpSpPr>
          <p:nvPr/>
        </p:nvGrpSpPr>
        <p:grpSpPr bwMode="auto">
          <a:xfrm>
            <a:off x="3810000" y="4495800"/>
            <a:ext cx="1752600" cy="1143000"/>
            <a:chOff x="2400" y="1728"/>
            <a:chExt cx="1104" cy="720"/>
          </a:xfrm>
        </p:grpSpPr>
        <p:sp>
          <p:nvSpPr>
            <p:cNvPr id="111632" name="Text Box 14"/>
            <p:cNvSpPr txBox="1">
              <a:spLocks noChangeArrowheads="1"/>
            </p:cNvSpPr>
            <p:nvPr/>
          </p:nvSpPr>
          <p:spPr bwMode="auto">
            <a:xfrm>
              <a:off x="2544" y="1728"/>
              <a:ext cx="8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r>
                <a:rPr lang="fr-FR" sz="2000" b="0" dirty="0">
                  <a:latin typeface="Gill Sans MT"/>
                </a:rPr>
                <a:t>Emploi</a:t>
              </a:r>
              <a:endParaRPr lang="fr-FR" sz="2400" b="0" u="sng" dirty="0">
                <a:latin typeface="Gill Sans MT"/>
              </a:endParaRPr>
            </a:p>
          </p:txBody>
        </p:sp>
        <p:sp>
          <p:nvSpPr>
            <p:cNvPr id="111633" name="Text Box 15"/>
            <p:cNvSpPr txBox="1">
              <a:spLocks noChangeArrowheads="1"/>
            </p:cNvSpPr>
            <p:nvPr/>
          </p:nvSpPr>
          <p:spPr bwMode="auto">
            <a:xfrm>
              <a:off x="2496" y="1968"/>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b="0" dirty="0">
                  <a:latin typeface="Gill Sans MT"/>
                </a:rPr>
                <a:t>salaire</a:t>
              </a:r>
            </a:p>
          </p:txBody>
        </p:sp>
        <p:grpSp>
          <p:nvGrpSpPr>
            <p:cNvPr id="111634" name="Group 16"/>
            <p:cNvGrpSpPr>
              <a:grpSpLocks/>
            </p:cNvGrpSpPr>
            <p:nvPr/>
          </p:nvGrpSpPr>
          <p:grpSpPr bwMode="auto">
            <a:xfrm>
              <a:off x="2400" y="1728"/>
              <a:ext cx="1104" cy="720"/>
              <a:chOff x="2400" y="1728"/>
              <a:chExt cx="1104" cy="720"/>
            </a:xfrm>
          </p:grpSpPr>
          <p:sp>
            <p:nvSpPr>
              <p:cNvPr id="111636" name="Rectangle 17"/>
              <p:cNvSpPr>
                <a:spLocks noChangeArrowheads="1"/>
              </p:cNvSpPr>
              <p:nvPr/>
            </p:nvSpPr>
            <p:spPr bwMode="auto">
              <a:xfrm>
                <a:off x="2400" y="1728"/>
                <a:ext cx="1104" cy="720"/>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11637" name="Line 18"/>
              <p:cNvSpPr>
                <a:spLocks noChangeShapeType="1"/>
              </p:cNvSpPr>
              <p:nvPr/>
            </p:nvSpPr>
            <p:spPr bwMode="auto">
              <a:xfrm>
                <a:off x="2400" y="1968"/>
                <a:ext cx="107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11638" name="Line 19"/>
              <p:cNvSpPr>
                <a:spLocks noChangeShapeType="1"/>
              </p:cNvSpPr>
              <p:nvPr/>
            </p:nvSpPr>
            <p:spPr bwMode="auto">
              <a:xfrm>
                <a:off x="2400" y="2208"/>
                <a:ext cx="1071"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grpSp>
        <p:sp>
          <p:nvSpPr>
            <p:cNvPr id="111635" name="Text Box 20"/>
            <p:cNvSpPr txBox="1">
              <a:spLocks noChangeArrowheads="1"/>
            </p:cNvSpPr>
            <p:nvPr/>
          </p:nvSpPr>
          <p:spPr bwMode="auto">
            <a:xfrm>
              <a:off x="2496" y="2208"/>
              <a:ext cx="10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b="0" dirty="0">
                  <a:latin typeface="Gill Sans MT"/>
                </a:rPr>
                <a:t>augmenter()</a:t>
              </a:r>
            </a:p>
          </p:txBody>
        </p:sp>
      </p:grpSp>
      <p:sp>
        <p:nvSpPr>
          <p:cNvPr id="111630" name="Text Box 21"/>
          <p:cNvSpPr txBox="1">
            <a:spLocks noChangeArrowheads="1"/>
          </p:cNvSpPr>
          <p:nvPr/>
        </p:nvSpPr>
        <p:spPr bwMode="auto">
          <a:xfrm>
            <a:off x="533400" y="6019800"/>
            <a:ext cx="845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sz="2400" b="0" dirty="0">
                <a:latin typeface="Gill Sans MT"/>
              </a:rPr>
              <a:t>Le nom de la classe correspond au nom de l’association</a:t>
            </a:r>
          </a:p>
        </p:txBody>
      </p:sp>
      <p:sp>
        <p:nvSpPr>
          <p:cNvPr id="111631" name="Text Box 22"/>
          <p:cNvSpPr txBox="1">
            <a:spLocks noChangeArrowheads="1"/>
          </p:cNvSpPr>
          <p:nvPr/>
        </p:nvSpPr>
        <p:spPr bwMode="auto">
          <a:xfrm>
            <a:off x="5181600" y="32766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b="0" dirty="0">
                <a:latin typeface="Gill Sans MT"/>
              </a:rPr>
              <a:t>société</a:t>
            </a: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F4FDFCAC-C6EF-F447-9E8A-6C8CFB32F2B9}" type="slidenum">
              <a:rPr lang="en-GB" smtClean="0"/>
              <a:pPr/>
              <a:t>139</a:t>
            </a:fld>
            <a:endParaRPr lang="en-GB"/>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pPr>
              <a:defRPr/>
            </a:pPr>
            <a:r>
              <a:rPr lang="en-US" smtClean="0"/>
              <a:t>2020</a:t>
            </a:r>
            <a:endParaRPr lang="en-GB"/>
          </a:p>
        </p:txBody>
      </p:sp>
      <p:sp>
        <p:nvSpPr>
          <p:cNvPr id="3" name="Espace réservé du pied de page 2"/>
          <p:cNvSpPr>
            <a:spLocks noGrp="1"/>
          </p:cNvSpPr>
          <p:nvPr>
            <p:ph type="ftr" sz="quarter" idx="11"/>
          </p:nvPr>
        </p:nvSpPr>
        <p:spPr/>
        <p:txBody>
          <a:bodyPr/>
          <a:lstStyle/>
          <a:p>
            <a:pPr>
              <a:defRPr/>
            </a:pPr>
            <a:r>
              <a:rPr lang="en-GB" smtClean="0"/>
              <a:t>Introduction à l'OO - H. Bersini</a:t>
            </a:r>
            <a:endParaRPr lang="en-GB"/>
          </a:p>
        </p:txBody>
      </p:sp>
      <p:sp>
        <p:nvSpPr>
          <p:cNvPr id="4" name="Espace réservé du numéro de diapositive 3"/>
          <p:cNvSpPr>
            <a:spLocks noGrp="1"/>
          </p:cNvSpPr>
          <p:nvPr>
            <p:ph type="sldNum" sz="quarter" idx="12"/>
          </p:nvPr>
        </p:nvSpPr>
        <p:spPr/>
        <p:txBody>
          <a:bodyPr/>
          <a:lstStyle/>
          <a:p>
            <a:fld id="{FA7AA1F2-35C8-A848-8ED4-C95C2D921CEA}" type="slidenum">
              <a:rPr lang="en-GB" smtClean="0"/>
              <a:pPr/>
              <a:t>14</a:t>
            </a:fld>
            <a:endParaRPr lang="en-GB"/>
          </a:p>
        </p:txBody>
      </p:sp>
      <p:pic>
        <p:nvPicPr>
          <p:cNvPr id="6" name="Image 5"/>
          <p:cNvPicPr>
            <a:picLocks noChangeAspect="1"/>
          </p:cNvPicPr>
          <p:nvPr/>
        </p:nvPicPr>
        <p:blipFill rotWithShape="1">
          <a:blip r:embed="rId2">
            <a:extLst>
              <a:ext uri="{28A0092B-C50C-407E-A947-70E740481C1C}">
                <a14:useLocalDpi xmlns:a14="http://schemas.microsoft.com/office/drawing/2010/main" val="0"/>
              </a:ext>
            </a:extLst>
          </a:blip>
          <a:srcRect b="4905"/>
          <a:stretch/>
        </p:blipFill>
        <p:spPr>
          <a:xfrm>
            <a:off x="4716016" y="352262"/>
            <a:ext cx="4219575" cy="5851314"/>
          </a:xfrm>
          <a:prstGeom prst="rect">
            <a:avLst/>
          </a:prstGeom>
        </p:spPr>
      </p:pic>
      <p:pic>
        <p:nvPicPr>
          <p:cNvPr id="7" name="Image 6"/>
          <p:cNvPicPr>
            <a:picLocks noChangeAspect="1"/>
          </p:cNvPicPr>
          <p:nvPr/>
        </p:nvPicPr>
        <p:blipFill rotWithShape="1">
          <a:blip r:embed="rId3">
            <a:extLst>
              <a:ext uri="{28A0092B-C50C-407E-A947-70E740481C1C}">
                <a14:useLocalDpi xmlns:a14="http://schemas.microsoft.com/office/drawing/2010/main" val="0"/>
              </a:ext>
            </a:extLst>
          </a:blip>
          <a:srcRect l="22317" t="14771" r="31815" b="46517"/>
          <a:stretch/>
        </p:blipFill>
        <p:spPr>
          <a:xfrm>
            <a:off x="699246" y="2187388"/>
            <a:ext cx="3732209" cy="3083860"/>
          </a:xfrm>
          <a:prstGeom prst="rect">
            <a:avLst/>
          </a:prstGeom>
        </p:spPr>
      </p:pic>
      <p:sp>
        <p:nvSpPr>
          <p:cNvPr id="8" name="ZoneTexte 7"/>
          <p:cNvSpPr txBox="1"/>
          <p:nvPr/>
        </p:nvSpPr>
        <p:spPr>
          <a:xfrm>
            <a:off x="827584" y="985428"/>
            <a:ext cx="3603872" cy="954107"/>
          </a:xfrm>
          <a:prstGeom prst="rect">
            <a:avLst/>
          </a:prstGeom>
          <a:noFill/>
        </p:spPr>
        <p:txBody>
          <a:bodyPr wrap="none" rtlCol="0">
            <a:spAutoFit/>
          </a:bodyPr>
          <a:lstStyle/>
          <a:p>
            <a:r>
              <a:rPr lang="fr-BE" sz="2800" dirty="0" smtClean="0"/>
              <a:t>Analyse UML: Classe </a:t>
            </a:r>
          </a:p>
          <a:p>
            <a:r>
              <a:rPr lang="fr-BE" sz="2800" dirty="0" smtClean="0"/>
              <a:t>et Séquence</a:t>
            </a:r>
            <a:endParaRPr lang="fr-BE" sz="2800" dirty="0"/>
          </a:p>
        </p:txBody>
      </p:sp>
    </p:spTree>
    <p:extLst>
      <p:ext uri="{BB962C8B-B14F-4D97-AF65-F5344CB8AC3E}">
        <p14:creationId xmlns:p14="http://schemas.microsoft.com/office/powerpoint/2010/main" val="1523495062"/>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2" name="Picture 2" descr="umlpict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FA7AA1F2-35C8-A848-8ED4-C95C2D921CEA}" type="slidenum">
              <a:rPr lang="en-GB" smtClean="0"/>
              <a:pPr/>
              <a:t>140</a:t>
            </a:fld>
            <a:endParaRPr lang="en-GB"/>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fr-BE" sz="3600" dirty="0">
                <a:latin typeface="Gill Sans MT"/>
              </a:rPr>
              <a:t>Diagrammes de séquence </a:t>
            </a:r>
            <a:endParaRPr lang="fr-BE" dirty="0">
              <a:latin typeface="Gill Sans MT"/>
            </a:endParaRPr>
          </a:p>
        </p:txBody>
      </p:sp>
      <p:sp>
        <p:nvSpPr>
          <p:cNvPr id="114691" name="Rectangle 3"/>
          <p:cNvSpPr>
            <a:spLocks noChangeArrowheads="1"/>
          </p:cNvSpPr>
          <p:nvPr/>
        </p:nvSpPr>
        <p:spPr bwMode="auto">
          <a:xfrm>
            <a:off x="1143000" y="2133600"/>
            <a:ext cx="1066800" cy="6858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14692" name="Rectangle 4"/>
          <p:cNvSpPr>
            <a:spLocks noChangeArrowheads="1"/>
          </p:cNvSpPr>
          <p:nvPr/>
        </p:nvSpPr>
        <p:spPr bwMode="auto">
          <a:xfrm>
            <a:off x="3124200" y="2133600"/>
            <a:ext cx="1066800" cy="6858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14693" name="Rectangle 5"/>
          <p:cNvSpPr>
            <a:spLocks noChangeArrowheads="1"/>
          </p:cNvSpPr>
          <p:nvPr/>
        </p:nvSpPr>
        <p:spPr bwMode="auto">
          <a:xfrm>
            <a:off x="5029200" y="2133600"/>
            <a:ext cx="1066800" cy="6858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14694" name="Rectangle 6"/>
          <p:cNvSpPr>
            <a:spLocks noChangeArrowheads="1"/>
          </p:cNvSpPr>
          <p:nvPr/>
        </p:nvSpPr>
        <p:spPr bwMode="auto">
          <a:xfrm>
            <a:off x="2209800" y="3048000"/>
            <a:ext cx="762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fr-FR" dirty="0">
              <a:latin typeface="Gill Sans MT"/>
            </a:endParaRPr>
          </a:p>
        </p:txBody>
      </p:sp>
      <p:sp>
        <p:nvSpPr>
          <p:cNvPr id="114695" name="Line 7"/>
          <p:cNvSpPr>
            <a:spLocks noChangeShapeType="1"/>
          </p:cNvSpPr>
          <p:nvPr/>
        </p:nvSpPr>
        <p:spPr bwMode="auto">
          <a:xfrm>
            <a:off x="1676400" y="2895600"/>
            <a:ext cx="0" cy="32766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14696" name="Line 8"/>
          <p:cNvSpPr>
            <a:spLocks noChangeShapeType="1"/>
          </p:cNvSpPr>
          <p:nvPr/>
        </p:nvSpPr>
        <p:spPr bwMode="auto">
          <a:xfrm>
            <a:off x="3733800" y="2819400"/>
            <a:ext cx="0" cy="3352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14697" name="Line 9"/>
          <p:cNvSpPr>
            <a:spLocks noChangeShapeType="1"/>
          </p:cNvSpPr>
          <p:nvPr/>
        </p:nvSpPr>
        <p:spPr bwMode="auto">
          <a:xfrm>
            <a:off x="5562600" y="2819400"/>
            <a:ext cx="0" cy="3352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14698" name="Text Box 10"/>
          <p:cNvSpPr txBox="1">
            <a:spLocks noChangeArrowheads="1"/>
          </p:cNvSpPr>
          <p:nvPr/>
        </p:nvSpPr>
        <p:spPr bwMode="auto">
          <a:xfrm>
            <a:off x="1241973" y="2283023"/>
            <a:ext cx="83869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u="sng" dirty="0">
                <a:solidFill>
                  <a:schemeClr val="bg2"/>
                </a:solidFill>
                <a:latin typeface="Gill Sans MT"/>
              </a:rPr>
              <a:t>Appelant</a:t>
            </a:r>
            <a:endParaRPr lang="fr-BE" sz="1400" b="0" dirty="0">
              <a:solidFill>
                <a:schemeClr val="bg2"/>
              </a:solidFill>
              <a:latin typeface="Gill Sans MT"/>
            </a:endParaRPr>
          </a:p>
        </p:txBody>
      </p:sp>
      <p:sp>
        <p:nvSpPr>
          <p:cNvPr id="114699" name="Text Box 11"/>
          <p:cNvSpPr txBox="1">
            <a:spLocks noChangeArrowheads="1"/>
          </p:cNvSpPr>
          <p:nvPr/>
        </p:nvSpPr>
        <p:spPr bwMode="auto">
          <a:xfrm>
            <a:off x="3087787" y="2126546"/>
            <a:ext cx="1177726"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u="sng" dirty="0">
                <a:solidFill>
                  <a:schemeClr val="bg2"/>
                </a:solidFill>
                <a:latin typeface="Gill Sans MT"/>
              </a:rPr>
              <a:t>Ligne</a:t>
            </a:r>
          </a:p>
          <a:p>
            <a:pPr algn="ctr">
              <a:spcBef>
                <a:spcPct val="50000"/>
              </a:spcBef>
            </a:pPr>
            <a:r>
              <a:rPr lang="fr-BE" sz="1400" b="0" u="sng" dirty="0">
                <a:solidFill>
                  <a:schemeClr val="bg2"/>
                </a:solidFill>
                <a:latin typeface="Gill Sans MT"/>
              </a:rPr>
              <a:t>Téléphonique</a:t>
            </a:r>
            <a:endParaRPr lang="fr-BE" sz="1400" b="0" dirty="0">
              <a:solidFill>
                <a:schemeClr val="bg2"/>
              </a:solidFill>
              <a:latin typeface="Gill Sans MT"/>
            </a:endParaRPr>
          </a:p>
        </p:txBody>
      </p:sp>
      <p:sp>
        <p:nvSpPr>
          <p:cNvPr id="114700" name="Text Box 12"/>
          <p:cNvSpPr txBox="1">
            <a:spLocks noChangeArrowheads="1"/>
          </p:cNvSpPr>
          <p:nvPr/>
        </p:nvSpPr>
        <p:spPr bwMode="auto">
          <a:xfrm>
            <a:off x="5126045" y="2283023"/>
            <a:ext cx="69531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u="sng" dirty="0">
                <a:solidFill>
                  <a:schemeClr val="bg2"/>
                </a:solidFill>
                <a:latin typeface="Gill Sans MT"/>
              </a:rPr>
              <a:t>Appelé</a:t>
            </a:r>
            <a:endParaRPr lang="fr-BE" sz="1400" b="0" dirty="0">
              <a:solidFill>
                <a:schemeClr val="bg2"/>
              </a:solidFill>
              <a:latin typeface="Gill Sans MT"/>
            </a:endParaRPr>
          </a:p>
        </p:txBody>
      </p:sp>
      <p:sp>
        <p:nvSpPr>
          <p:cNvPr id="114701" name="Line 13"/>
          <p:cNvSpPr>
            <a:spLocks noChangeShapeType="1"/>
          </p:cNvSpPr>
          <p:nvPr/>
        </p:nvSpPr>
        <p:spPr bwMode="auto">
          <a:xfrm>
            <a:off x="1676400" y="3276600"/>
            <a:ext cx="205740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14702" name="Line 14"/>
          <p:cNvSpPr>
            <a:spLocks noChangeShapeType="1"/>
          </p:cNvSpPr>
          <p:nvPr/>
        </p:nvSpPr>
        <p:spPr bwMode="auto">
          <a:xfrm>
            <a:off x="1676400" y="4343400"/>
            <a:ext cx="205740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14703" name="Line 15"/>
          <p:cNvSpPr>
            <a:spLocks noChangeShapeType="1"/>
          </p:cNvSpPr>
          <p:nvPr/>
        </p:nvSpPr>
        <p:spPr bwMode="auto">
          <a:xfrm flipH="1">
            <a:off x="1676400" y="3810000"/>
            <a:ext cx="205740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14704" name="Line 16"/>
          <p:cNvSpPr>
            <a:spLocks noChangeShapeType="1"/>
          </p:cNvSpPr>
          <p:nvPr/>
        </p:nvSpPr>
        <p:spPr bwMode="auto">
          <a:xfrm>
            <a:off x="1676400" y="4876800"/>
            <a:ext cx="3886200" cy="0"/>
          </a:xfrm>
          <a:prstGeom prst="line">
            <a:avLst/>
          </a:prstGeom>
          <a:noFill/>
          <a:ln w="9525">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14705" name="Line 17"/>
          <p:cNvSpPr>
            <a:spLocks noChangeShapeType="1"/>
          </p:cNvSpPr>
          <p:nvPr/>
        </p:nvSpPr>
        <p:spPr bwMode="auto">
          <a:xfrm flipH="1">
            <a:off x="3733800" y="5486400"/>
            <a:ext cx="182880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14706" name="Line 18"/>
          <p:cNvSpPr>
            <a:spLocks noChangeShapeType="1"/>
          </p:cNvSpPr>
          <p:nvPr/>
        </p:nvSpPr>
        <p:spPr bwMode="auto">
          <a:xfrm flipH="1">
            <a:off x="1676400" y="6019800"/>
            <a:ext cx="388620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14707" name="Text Box 19"/>
          <p:cNvSpPr txBox="1">
            <a:spLocks noChangeArrowheads="1"/>
          </p:cNvSpPr>
          <p:nvPr/>
        </p:nvSpPr>
        <p:spPr bwMode="auto">
          <a:xfrm>
            <a:off x="2216568" y="3014861"/>
            <a:ext cx="9040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Décroche</a:t>
            </a:r>
          </a:p>
        </p:txBody>
      </p:sp>
      <p:sp>
        <p:nvSpPr>
          <p:cNvPr id="114708" name="Text Box 20"/>
          <p:cNvSpPr txBox="1">
            <a:spLocks noChangeArrowheads="1"/>
          </p:cNvSpPr>
          <p:nvPr/>
        </p:nvSpPr>
        <p:spPr bwMode="auto">
          <a:xfrm>
            <a:off x="2315119" y="3502223"/>
            <a:ext cx="7561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Tonalité</a:t>
            </a:r>
          </a:p>
        </p:txBody>
      </p:sp>
      <p:sp>
        <p:nvSpPr>
          <p:cNvPr id="114709" name="Text Box 21"/>
          <p:cNvSpPr txBox="1">
            <a:spLocks noChangeArrowheads="1"/>
          </p:cNvSpPr>
          <p:nvPr/>
        </p:nvSpPr>
        <p:spPr bwMode="auto">
          <a:xfrm>
            <a:off x="2200275" y="4008438"/>
            <a:ext cx="1247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Numérotation</a:t>
            </a:r>
          </a:p>
        </p:txBody>
      </p:sp>
      <p:sp>
        <p:nvSpPr>
          <p:cNvPr id="114710" name="Text Box 22"/>
          <p:cNvSpPr txBox="1">
            <a:spLocks noChangeArrowheads="1"/>
          </p:cNvSpPr>
          <p:nvPr/>
        </p:nvSpPr>
        <p:spPr bwMode="auto">
          <a:xfrm>
            <a:off x="1772928" y="4538861"/>
            <a:ext cx="18008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Indication de sonnerie</a:t>
            </a:r>
          </a:p>
        </p:txBody>
      </p:sp>
      <p:sp>
        <p:nvSpPr>
          <p:cNvPr id="114711" name="Text Box 23"/>
          <p:cNvSpPr txBox="1">
            <a:spLocks noChangeArrowheads="1"/>
          </p:cNvSpPr>
          <p:nvPr/>
        </p:nvSpPr>
        <p:spPr bwMode="auto">
          <a:xfrm>
            <a:off x="4541408" y="4538861"/>
            <a:ext cx="8279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Sonnerie</a:t>
            </a:r>
          </a:p>
        </p:txBody>
      </p:sp>
      <p:sp>
        <p:nvSpPr>
          <p:cNvPr id="114712" name="Text Box 24"/>
          <p:cNvSpPr txBox="1">
            <a:spLocks noChangeArrowheads="1"/>
          </p:cNvSpPr>
          <p:nvPr/>
        </p:nvSpPr>
        <p:spPr bwMode="auto">
          <a:xfrm>
            <a:off x="4197768" y="5148461"/>
            <a:ext cx="90403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Décroche</a:t>
            </a:r>
          </a:p>
        </p:txBody>
      </p:sp>
      <p:sp>
        <p:nvSpPr>
          <p:cNvPr id="114713" name="Text Box 25"/>
          <p:cNvSpPr txBox="1">
            <a:spLocks noChangeArrowheads="1"/>
          </p:cNvSpPr>
          <p:nvPr/>
        </p:nvSpPr>
        <p:spPr bwMode="auto">
          <a:xfrm>
            <a:off x="2581275" y="5684838"/>
            <a:ext cx="481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algn="ctr">
              <a:spcBef>
                <a:spcPct val="50000"/>
              </a:spcBef>
            </a:pPr>
            <a:r>
              <a:rPr lang="fr-BE" sz="1400" b="0" dirty="0">
                <a:solidFill>
                  <a:schemeClr val="bg2"/>
                </a:solidFill>
                <a:latin typeface="Gill Sans MT"/>
              </a:rPr>
              <a:t>Allô</a:t>
            </a: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F4FDFCAC-C6EF-F447-9E8A-6C8CFB32F2B9}" type="slidenum">
              <a:rPr lang="en-GB" smtClean="0"/>
              <a:pPr/>
              <a:t>141</a:t>
            </a:fld>
            <a:endParaRPr lang="en-GB"/>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fr-FR" dirty="0">
                <a:latin typeface="Gill Sans MT"/>
              </a:rPr>
              <a:t>Diagrammes de séquence</a:t>
            </a:r>
          </a:p>
        </p:txBody>
      </p:sp>
      <p:sp>
        <p:nvSpPr>
          <p:cNvPr id="115715" name="Rectangle 3"/>
          <p:cNvSpPr>
            <a:spLocks noChangeArrowheads="1"/>
          </p:cNvSpPr>
          <p:nvPr/>
        </p:nvSpPr>
        <p:spPr bwMode="auto">
          <a:xfrm>
            <a:off x="7026275" y="2224088"/>
            <a:ext cx="1812925"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15716" name="Text Box 4"/>
          <p:cNvSpPr txBox="1">
            <a:spLocks noChangeArrowheads="1"/>
          </p:cNvSpPr>
          <p:nvPr/>
        </p:nvSpPr>
        <p:spPr bwMode="auto">
          <a:xfrm>
            <a:off x="7010400" y="2286000"/>
            <a:ext cx="16735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b="0" dirty="0">
                <a:latin typeface="Gill Sans MT"/>
              </a:rPr>
              <a:t> </a:t>
            </a:r>
            <a:r>
              <a:rPr lang="fr-FR" b="0" u="sng" dirty="0">
                <a:latin typeface="Gill Sans MT"/>
              </a:rPr>
              <a:t>le compte de P.</a:t>
            </a:r>
            <a:endParaRPr lang="fr-FR" b="0" dirty="0">
              <a:latin typeface="Gill Sans MT"/>
            </a:endParaRPr>
          </a:p>
        </p:txBody>
      </p:sp>
      <p:sp>
        <p:nvSpPr>
          <p:cNvPr id="115717" name="Rectangle 5"/>
          <p:cNvSpPr>
            <a:spLocks noChangeArrowheads="1"/>
          </p:cNvSpPr>
          <p:nvPr/>
        </p:nvSpPr>
        <p:spPr bwMode="auto">
          <a:xfrm>
            <a:off x="1235075" y="2224088"/>
            <a:ext cx="1050925"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15718" name="Text Box 6"/>
          <p:cNvSpPr txBox="1">
            <a:spLocks noChangeArrowheads="1"/>
          </p:cNvSpPr>
          <p:nvPr/>
        </p:nvSpPr>
        <p:spPr bwMode="auto">
          <a:xfrm>
            <a:off x="1219200" y="2286000"/>
            <a:ext cx="10497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b="0" u="sng" dirty="0">
                <a:latin typeface="Gill Sans MT"/>
              </a:rPr>
              <a:t>le </a:t>
            </a:r>
            <a:r>
              <a:rPr lang="fr-FR" b="0" u="sng" dirty="0" err="1">
                <a:latin typeface="Gill Sans MT"/>
              </a:rPr>
              <a:t>distrib</a:t>
            </a:r>
            <a:r>
              <a:rPr lang="fr-FR" b="0" u="sng" dirty="0">
                <a:latin typeface="Gill Sans MT"/>
              </a:rPr>
              <a:t>.</a:t>
            </a:r>
            <a:endParaRPr lang="fr-FR" b="0" dirty="0">
              <a:latin typeface="Gill Sans MT"/>
            </a:endParaRPr>
          </a:p>
        </p:txBody>
      </p:sp>
      <p:sp>
        <p:nvSpPr>
          <p:cNvPr id="115719" name="Rectangle 7"/>
          <p:cNvSpPr>
            <a:spLocks noChangeArrowheads="1"/>
          </p:cNvSpPr>
          <p:nvPr/>
        </p:nvSpPr>
        <p:spPr bwMode="auto">
          <a:xfrm>
            <a:off x="5578475" y="2224088"/>
            <a:ext cx="1279525"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15720" name="Text Box 8"/>
          <p:cNvSpPr txBox="1">
            <a:spLocks noChangeArrowheads="1"/>
          </p:cNvSpPr>
          <p:nvPr/>
        </p:nvSpPr>
        <p:spPr bwMode="auto">
          <a:xfrm>
            <a:off x="5562600" y="2286000"/>
            <a:ext cx="11327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b="0" dirty="0">
                <a:latin typeface="Gill Sans MT"/>
              </a:rPr>
              <a:t> </a:t>
            </a:r>
            <a:r>
              <a:rPr lang="fr-FR" b="0" u="sng" dirty="0">
                <a:latin typeface="Gill Sans MT"/>
              </a:rPr>
              <a:t>la banque</a:t>
            </a:r>
            <a:endParaRPr lang="fr-FR" b="0" dirty="0">
              <a:latin typeface="Gill Sans MT"/>
            </a:endParaRPr>
          </a:p>
        </p:txBody>
      </p:sp>
      <p:sp>
        <p:nvSpPr>
          <p:cNvPr id="115721" name="Text Box 9"/>
          <p:cNvSpPr txBox="1">
            <a:spLocks noChangeArrowheads="1"/>
          </p:cNvSpPr>
          <p:nvPr/>
        </p:nvSpPr>
        <p:spPr bwMode="auto">
          <a:xfrm>
            <a:off x="228600" y="2286000"/>
            <a:ext cx="5646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b="0" u="sng" dirty="0" err="1">
                <a:latin typeface="Gill Sans MT"/>
              </a:rPr>
              <a:t>paul</a:t>
            </a:r>
            <a:endParaRPr lang="fr-FR" b="0" dirty="0">
              <a:latin typeface="Gill Sans MT"/>
            </a:endParaRPr>
          </a:p>
        </p:txBody>
      </p:sp>
      <p:sp>
        <p:nvSpPr>
          <p:cNvPr id="115722" name="Line 10"/>
          <p:cNvSpPr>
            <a:spLocks noChangeShapeType="1"/>
          </p:cNvSpPr>
          <p:nvPr/>
        </p:nvSpPr>
        <p:spPr bwMode="auto">
          <a:xfrm>
            <a:off x="533400" y="2667000"/>
            <a:ext cx="0" cy="342900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grpSp>
        <p:nvGrpSpPr>
          <p:cNvPr id="115723" name="Group 11"/>
          <p:cNvGrpSpPr>
            <a:grpSpLocks/>
          </p:cNvGrpSpPr>
          <p:nvPr/>
        </p:nvGrpSpPr>
        <p:grpSpPr bwMode="auto">
          <a:xfrm>
            <a:off x="381000" y="1600200"/>
            <a:ext cx="328613" cy="685800"/>
            <a:chOff x="528" y="1824"/>
            <a:chExt cx="192" cy="576"/>
          </a:xfrm>
        </p:grpSpPr>
        <p:sp>
          <p:nvSpPr>
            <p:cNvPr id="115748" name="Oval 12"/>
            <p:cNvSpPr>
              <a:spLocks noChangeArrowheads="1"/>
            </p:cNvSpPr>
            <p:nvPr/>
          </p:nvSpPr>
          <p:spPr bwMode="auto">
            <a:xfrm>
              <a:off x="528" y="1824"/>
              <a:ext cx="192" cy="192"/>
            </a:xfrm>
            <a:prstGeom prst="ellipse">
              <a:avLst/>
            </a:pr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15749" name="Line 13"/>
            <p:cNvSpPr>
              <a:spLocks noChangeShapeType="1"/>
            </p:cNvSpPr>
            <p:nvPr/>
          </p:nvSpPr>
          <p:spPr bwMode="auto">
            <a:xfrm>
              <a:off x="624" y="2016"/>
              <a:ext cx="0" cy="28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15750" name="Line 14"/>
            <p:cNvSpPr>
              <a:spLocks noChangeShapeType="1"/>
            </p:cNvSpPr>
            <p:nvPr/>
          </p:nvSpPr>
          <p:spPr bwMode="auto">
            <a:xfrm>
              <a:off x="624" y="2304"/>
              <a:ext cx="96" cy="9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15751" name="Line 15"/>
            <p:cNvSpPr>
              <a:spLocks noChangeShapeType="1"/>
            </p:cNvSpPr>
            <p:nvPr/>
          </p:nvSpPr>
          <p:spPr bwMode="auto">
            <a:xfrm flipH="1">
              <a:off x="528" y="2304"/>
              <a:ext cx="96" cy="9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15752" name="Line 16"/>
            <p:cNvSpPr>
              <a:spLocks noChangeShapeType="1"/>
            </p:cNvSpPr>
            <p:nvPr/>
          </p:nvSpPr>
          <p:spPr bwMode="auto">
            <a:xfrm>
              <a:off x="528" y="2112"/>
              <a:ext cx="19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grpSp>
      <p:sp>
        <p:nvSpPr>
          <p:cNvPr id="115724" name="Line 17"/>
          <p:cNvSpPr>
            <a:spLocks noChangeShapeType="1"/>
          </p:cNvSpPr>
          <p:nvPr/>
        </p:nvSpPr>
        <p:spPr bwMode="auto">
          <a:xfrm>
            <a:off x="1981200" y="2667000"/>
            <a:ext cx="0" cy="320040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15725" name="Line 18"/>
          <p:cNvSpPr>
            <a:spLocks noChangeShapeType="1"/>
          </p:cNvSpPr>
          <p:nvPr/>
        </p:nvSpPr>
        <p:spPr bwMode="auto">
          <a:xfrm>
            <a:off x="533400" y="3276600"/>
            <a:ext cx="13716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15726" name="Text Box 19"/>
          <p:cNvSpPr txBox="1">
            <a:spLocks noChangeArrowheads="1"/>
          </p:cNvSpPr>
          <p:nvPr/>
        </p:nvSpPr>
        <p:spPr bwMode="auto">
          <a:xfrm>
            <a:off x="609600" y="2995613"/>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sz="1400" b="0" dirty="0">
                <a:latin typeface="Gill Sans MT"/>
              </a:rPr>
              <a:t>retirer(500)</a:t>
            </a:r>
          </a:p>
        </p:txBody>
      </p:sp>
      <p:sp>
        <p:nvSpPr>
          <p:cNvPr id="115727" name="Line 20"/>
          <p:cNvSpPr>
            <a:spLocks noChangeShapeType="1"/>
          </p:cNvSpPr>
          <p:nvPr/>
        </p:nvSpPr>
        <p:spPr bwMode="auto">
          <a:xfrm>
            <a:off x="6172200" y="2667000"/>
            <a:ext cx="0" cy="335280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15728" name="Line 21"/>
          <p:cNvSpPr>
            <a:spLocks noChangeShapeType="1"/>
          </p:cNvSpPr>
          <p:nvPr/>
        </p:nvSpPr>
        <p:spPr bwMode="auto">
          <a:xfrm>
            <a:off x="8153400" y="2667000"/>
            <a:ext cx="0" cy="335280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15729" name="Line 22"/>
          <p:cNvSpPr>
            <a:spLocks noChangeShapeType="1"/>
          </p:cNvSpPr>
          <p:nvPr/>
        </p:nvSpPr>
        <p:spPr bwMode="auto">
          <a:xfrm>
            <a:off x="1981200" y="4343400"/>
            <a:ext cx="41148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15730" name="Line 23"/>
          <p:cNvSpPr>
            <a:spLocks noChangeShapeType="1"/>
          </p:cNvSpPr>
          <p:nvPr/>
        </p:nvSpPr>
        <p:spPr bwMode="auto">
          <a:xfrm>
            <a:off x="6248400" y="5029200"/>
            <a:ext cx="18288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15731" name="Text Box 24"/>
          <p:cNvSpPr txBox="1">
            <a:spLocks noChangeArrowheads="1"/>
          </p:cNvSpPr>
          <p:nvPr/>
        </p:nvSpPr>
        <p:spPr bwMode="auto">
          <a:xfrm>
            <a:off x="6400800" y="47244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sz="1400" b="0" dirty="0">
                <a:latin typeface="Gill Sans MT"/>
              </a:rPr>
              <a:t>débiter(500)</a:t>
            </a:r>
          </a:p>
        </p:txBody>
      </p:sp>
      <p:sp>
        <p:nvSpPr>
          <p:cNvPr id="115732" name="Rectangle 25"/>
          <p:cNvSpPr>
            <a:spLocks noChangeArrowheads="1"/>
          </p:cNvSpPr>
          <p:nvPr/>
        </p:nvSpPr>
        <p:spPr bwMode="auto">
          <a:xfrm>
            <a:off x="2530475" y="2224088"/>
            <a:ext cx="1508125"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15733" name="Text Box 26"/>
          <p:cNvSpPr txBox="1">
            <a:spLocks noChangeArrowheads="1"/>
          </p:cNvSpPr>
          <p:nvPr/>
        </p:nvSpPr>
        <p:spPr bwMode="auto">
          <a:xfrm>
            <a:off x="2514600" y="2286000"/>
            <a:ext cx="13711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b="0" u="sng" dirty="0">
                <a:latin typeface="Gill Sans MT"/>
              </a:rPr>
              <a:t>la carte de P.</a:t>
            </a:r>
            <a:endParaRPr lang="fr-FR" b="0" dirty="0">
              <a:latin typeface="Gill Sans MT"/>
            </a:endParaRPr>
          </a:p>
        </p:txBody>
      </p:sp>
      <p:sp>
        <p:nvSpPr>
          <p:cNvPr id="115734" name="Line 27"/>
          <p:cNvSpPr>
            <a:spLocks noChangeShapeType="1"/>
          </p:cNvSpPr>
          <p:nvPr/>
        </p:nvSpPr>
        <p:spPr bwMode="auto">
          <a:xfrm>
            <a:off x="3276600" y="2667000"/>
            <a:ext cx="0" cy="137160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15735" name="Line 28"/>
          <p:cNvSpPr>
            <a:spLocks noChangeShapeType="1"/>
          </p:cNvSpPr>
          <p:nvPr/>
        </p:nvSpPr>
        <p:spPr bwMode="auto">
          <a:xfrm>
            <a:off x="1981200" y="3581400"/>
            <a:ext cx="12954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15736" name="Text Box 29"/>
          <p:cNvSpPr txBox="1">
            <a:spLocks noChangeArrowheads="1"/>
          </p:cNvSpPr>
          <p:nvPr/>
        </p:nvSpPr>
        <p:spPr bwMode="auto">
          <a:xfrm>
            <a:off x="1981200" y="3300413"/>
            <a:ext cx="1362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sz="1400" b="0" dirty="0" err="1">
                <a:latin typeface="Gill Sans MT"/>
              </a:rPr>
              <a:t>lireN°Compte</a:t>
            </a:r>
            <a:r>
              <a:rPr lang="fr-FR" sz="1400" b="0" dirty="0">
                <a:latin typeface="Gill Sans MT"/>
              </a:rPr>
              <a:t>()</a:t>
            </a:r>
          </a:p>
        </p:txBody>
      </p:sp>
      <p:sp>
        <p:nvSpPr>
          <p:cNvPr id="115737" name="Rectangle 30"/>
          <p:cNvSpPr>
            <a:spLocks noChangeArrowheads="1"/>
          </p:cNvSpPr>
          <p:nvPr/>
        </p:nvSpPr>
        <p:spPr bwMode="auto">
          <a:xfrm>
            <a:off x="4206875" y="2224088"/>
            <a:ext cx="1279525"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fr-FR" dirty="0">
              <a:latin typeface="Gill Sans MT"/>
            </a:endParaRPr>
          </a:p>
        </p:txBody>
      </p:sp>
      <p:sp>
        <p:nvSpPr>
          <p:cNvPr id="115738" name="Text Box 31"/>
          <p:cNvSpPr txBox="1">
            <a:spLocks noChangeArrowheads="1"/>
          </p:cNvSpPr>
          <p:nvPr/>
        </p:nvSpPr>
        <p:spPr bwMode="auto">
          <a:xfrm>
            <a:off x="4191000" y="2286000"/>
            <a:ext cx="11641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b="0" dirty="0">
                <a:latin typeface="Gill Sans MT"/>
              </a:rPr>
              <a:t> </a:t>
            </a:r>
            <a:r>
              <a:rPr lang="fr-FR" b="0" u="sng" dirty="0">
                <a:latin typeface="Gill Sans MT"/>
              </a:rPr>
              <a:t>la </a:t>
            </a:r>
            <a:r>
              <a:rPr lang="fr-FR" b="0" u="sng" dirty="0" err="1">
                <a:latin typeface="Gill Sans MT"/>
              </a:rPr>
              <a:t>reserve</a:t>
            </a:r>
            <a:endParaRPr lang="fr-FR" b="0" dirty="0">
              <a:latin typeface="Gill Sans MT"/>
            </a:endParaRPr>
          </a:p>
        </p:txBody>
      </p:sp>
      <p:sp>
        <p:nvSpPr>
          <p:cNvPr id="115739" name="Line 32"/>
          <p:cNvSpPr>
            <a:spLocks noChangeShapeType="1"/>
          </p:cNvSpPr>
          <p:nvPr/>
        </p:nvSpPr>
        <p:spPr bwMode="auto">
          <a:xfrm>
            <a:off x="4876800" y="2667000"/>
            <a:ext cx="0" cy="137160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15740" name="Text Box 33"/>
          <p:cNvSpPr txBox="1">
            <a:spLocks noChangeArrowheads="1"/>
          </p:cNvSpPr>
          <p:nvPr/>
        </p:nvSpPr>
        <p:spPr bwMode="auto">
          <a:xfrm>
            <a:off x="2971800" y="4038600"/>
            <a:ext cx="234716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sz="1400" b="0" dirty="0" err="1">
                <a:latin typeface="Gill Sans MT"/>
              </a:rPr>
              <a:t>retirerDeLArgent</a:t>
            </a:r>
            <a:r>
              <a:rPr lang="fr-FR" sz="1400" b="0" dirty="0">
                <a:latin typeface="Gill Sans MT"/>
              </a:rPr>
              <a:t>(500,88219)</a:t>
            </a:r>
          </a:p>
        </p:txBody>
      </p:sp>
      <p:sp>
        <p:nvSpPr>
          <p:cNvPr id="115741" name="Line 34"/>
          <p:cNvSpPr>
            <a:spLocks noChangeShapeType="1"/>
          </p:cNvSpPr>
          <p:nvPr/>
        </p:nvSpPr>
        <p:spPr bwMode="auto">
          <a:xfrm>
            <a:off x="4876800" y="4419600"/>
            <a:ext cx="0" cy="1546225"/>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15742" name="Line 35"/>
          <p:cNvSpPr>
            <a:spLocks noChangeShapeType="1"/>
          </p:cNvSpPr>
          <p:nvPr/>
        </p:nvSpPr>
        <p:spPr bwMode="auto">
          <a:xfrm>
            <a:off x="3276600" y="4473575"/>
            <a:ext cx="0" cy="784225"/>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15743" name="Line 36"/>
          <p:cNvSpPr>
            <a:spLocks noChangeShapeType="1"/>
          </p:cNvSpPr>
          <p:nvPr/>
        </p:nvSpPr>
        <p:spPr bwMode="auto">
          <a:xfrm>
            <a:off x="2057400" y="5562600"/>
            <a:ext cx="27432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15744" name="Text Box 37"/>
          <p:cNvSpPr txBox="1">
            <a:spLocks noChangeArrowheads="1"/>
          </p:cNvSpPr>
          <p:nvPr/>
        </p:nvSpPr>
        <p:spPr bwMode="auto">
          <a:xfrm>
            <a:off x="2133600" y="5257800"/>
            <a:ext cx="1584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sz="1400" b="0" dirty="0" err="1">
                <a:latin typeface="Gill Sans MT"/>
              </a:rPr>
              <a:t>sortirDesBillets</a:t>
            </a:r>
            <a:r>
              <a:rPr lang="fr-FR" sz="1400" b="0" dirty="0">
                <a:latin typeface="Gill Sans MT"/>
              </a:rPr>
              <a:t>(5)</a:t>
            </a:r>
          </a:p>
        </p:txBody>
      </p:sp>
      <p:sp>
        <p:nvSpPr>
          <p:cNvPr id="115745" name="Line 38"/>
          <p:cNvSpPr>
            <a:spLocks noChangeShapeType="1"/>
          </p:cNvSpPr>
          <p:nvPr/>
        </p:nvSpPr>
        <p:spPr bwMode="auto">
          <a:xfrm>
            <a:off x="3276600" y="5638800"/>
            <a:ext cx="0" cy="22860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15746" name="Line 39"/>
          <p:cNvSpPr>
            <a:spLocks noChangeShapeType="1"/>
          </p:cNvSpPr>
          <p:nvPr/>
        </p:nvSpPr>
        <p:spPr bwMode="auto">
          <a:xfrm flipH="1">
            <a:off x="533400" y="5943600"/>
            <a:ext cx="43434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115747" name="Text Box 40"/>
          <p:cNvSpPr txBox="1">
            <a:spLocks noChangeArrowheads="1"/>
          </p:cNvSpPr>
          <p:nvPr/>
        </p:nvSpPr>
        <p:spPr bwMode="auto">
          <a:xfrm>
            <a:off x="1752600" y="59436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fr-FR" sz="1400" b="0" dirty="0" err="1">
                <a:latin typeface="Gill Sans MT"/>
              </a:rPr>
              <a:t>sortirBillets</a:t>
            </a:r>
            <a:r>
              <a:rPr lang="fr-FR" sz="1400" b="0" dirty="0">
                <a:latin typeface="Gill Sans MT"/>
              </a:rPr>
              <a:t> ()</a:t>
            </a: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142</a:t>
            </a:fld>
            <a:endParaRPr lang="en-GB"/>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Date Placeholder 4"/>
          <p:cNvSpPr>
            <a:spLocks noGrp="1"/>
          </p:cNvSpPr>
          <p:nvPr>
            <p:ph type="dt" sz="quarter" idx="10"/>
          </p:nvPr>
        </p:nvSpPr>
        <p:spPr>
          <a:noFill/>
        </p:spPr>
        <p:txBody>
          <a:bodyPr/>
          <a:lstStyle/>
          <a:p>
            <a:r>
              <a:rPr lang="en-US" smtClean="0"/>
              <a:t>2020</a:t>
            </a:r>
            <a:endParaRPr lang="fr-BE" smtClean="0"/>
          </a:p>
        </p:txBody>
      </p:sp>
      <p:sp>
        <p:nvSpPr>
          <p:cNvPr id="141315" name="Slide Number Placeholder 6"/>
          <p:cNvSpPr>
            <a:spLocks noGrp="1"/>
          </p:cNvSpPr>
          <p:nvPr>
            <p:ph type="sldNum" sz="quarter" idx="12"/>
          </p:nvPr>
        </p:nvSpPr>
        <p:spPr>
          <a:noFill/>
        </p:spPr>
        <p:txBody>
          <a:bodyPr/>
          <a:lstStyle/>
          <a:p>
            <a:fld id="{C1210FE1-6702-45C9-A749-FA60522063C4}" type="slidenum">
              <a:rPr lang="fr-BE" smtClean="0"/>
              <a:pPr/>
              <a:t>143</a:t>
            </a:fld>
            <a:endParaRPr lang="fr-BE" smtClean="0"/>
          </a:p>
        </p:txBody>
      </p:sp>
      <p:sp>
        <p:nvSpPr>
          <p:cNvPr id="141316" name="Rectangle 2"/>
          <p:cNvSpPr>
            <a:spLocks noGrp="1" noChangeArrowheads="1"/>
          </p:cNvSpPr>
          <p:nvPr>
            <p:ph type="title"/>
          </p:nvPr>
        </p:nvSpPr>
        <p:spPr>
          <a:xfrm>
            <a:off x="404813" y="228600"/>
            <a:ext cx="7769225" cy="1143000"/>
          </a:xfrm>
          <a:noFill/>
        </p:spPr>
        <p:txBody>
          <a:bodyPr/>
          <a:lstStyle/>
          <a:p>
            <a:r>
              <a:rPr lang="en-US" sz="3000" b="1" smtClean="0">
                <a:solidFill>
                  <a:schemeClr val="tx1"/>
                </a:solidFill>
                <a:latin typeface="Times New Roman" pitchFamily="18" charset="0"/>
                <a:cs typeface="Times New Roman" pitchFamily="18" charset="0"/>
              </a:rPr>
              <a:t>Notations</a:t>
            </a:r>
          </a:p>
        </p:txBody>
      </p:sp>
      <p:sp>
        <p:nvSpPr>
          <p:cNvPr id="141317" name="Rectangle 3"/>
          <p:cNvSpPr>
            <a:spLocks noChangeArrowheads="1"/>
          </p:cNvSpPr>
          <p:nvPr/>
        </p:nvSpPr>
        <p:spPr bwMode="auto">
          <a:xfrm>
            <a:off x="381000" y="2768600"/>
            <a:ext cx="2139950" cy="355600"/>
          </a:xfrm>
          <a:prstGeom prst="rect">
            <a:avLst/>
          </a:prstGeom>
          <a:gradFill rotWithShape="1">
            <a:gsLst>
              <a:gs pos="0">
                <a:srgbClr val="EDDBC9"/>
              </a:gs>
              <a:gs pos="50000">
                <a:srgbClr val="FFFFFF"/>
              </a:gs>
              <a:gs pos="100000">
                <a:srgbClr val="EDDBC9"/>
              </a:gs>
            </a:gsLst>
            <a:lin ang="5400000" scaled="1"/>
          </a:gradFill>
          <a:ln w="22225">
            <a:solidFill>
              <a:schemeClr val="tx1"/>
            </a:solidFill>
            <a:prstDash val="sysDot"/>
            <a:miter lim="800000"/>
            <a:headEnd/>
            <a:tailEnd/>
          </a:ln>
        </p:spPr>
        <p:txBody>
          <a:bodyPr lIns="90488" tIns="44450" rIns="90488" bIns="44450">
            <a:spAutoFit/>
          </a:bodyPr>
          <a:lstStyle/>
          <a:p>
            <a:pPr algn="ctr">
              <a:spcBef>
                <a:spcPct val="0"/>
              </a:spcBef>
            </a:pPr>
            <a:r>
              <a:rPr lang="nl-NL">
                <a:solidFill>
                  <a:schemeClr val="tx1"/>
                </a:solidFill>
                <a:latin typeface="Helvetica-Bold" charset="0"/>
              </a:rPr>
              <a:t>Synchronous</a:t>
            </a:r>
          </a:p>
        </p:txBody>
      </p:sp>
      <p:sp>
        <p:nvSpPr>
          <p:cNvPr id="141318" name="Rectangle 4"/>
          <p:cNvSpPr>
            <a:spLocks noChangeArrowheads="1"/>
          </p:cNvSpPr>
          <p:nvPr/>
        </p:nvSpPr>
        <p:spPr bwMode="auto">
          <a:xfrm>
            <a:off x="381000" y="3606800"/>
            <a:ext cx="2139950" cy="355600"/>
          </a:xfrm>
          <a:prstGeom prst="rect">
            <a:avLst/>
          </a:prstGeom>
          <a:gradFill rotWithShape="1">
            <a:gsLst>
              <a:gs pos="0">
                <a:srgbClr val="EDDBC9"/>
              </a:gs>
              <a:gs pos="50000">
                <a:srgbClr val="FFFFFF"/>
              </a:gs>
              <a:gs pos="100000">
                <a:srgbClr val="EDDBC9"/>
              </a:gs>
            </a:gsLst>
            <a:lin ang="5400000" scaled="1"/>
          </a:gradFill>
          <a:ln w="22225">
            <a:solidFill>
              <a:schemeClr val="tx1"/>
            </a:solidFill>
            <a:prstDash val="sysDot"/>
            <a:miter lim="800000"/>
            <a:headEnd/>
            <a:tailEnd/>
          </a:ln>
        </p:spPr>
        <p:txBody>
          <a:bodyPr lIns="90488" tIns="44450" rIns="90488" bIns="44450">
            <a:spAutoFit/>
          </a:bodyPr>
          <a:lstStyle/>
          <a:p>
            <a:pPr algn="ctr">
              <a:spcBef>
                <a:spcPct val="0"/>
              </a:spcBef>
            </a:pPr>
            <a:r>
              <a:rPr lang="nl-NL">
                <a:solidFill>
                  <a:schemeClr val="tx1"/>
                </a:solidFill>
                <a:latin typeface="Helvetica-Bold" charset="0"/>
              </a:rPr>
              <a:t>Asynchronous</a:t>
            </a:r>
          </a:p>
        </p:txBody>
      </p:sp>
      <p:sp>
        <p:nvSpPr>
          <p:cNvPr id="141319" name="Line 5"/>
          <p:cNvSpPr>
            <a:spLocks noChangeShapeType="1"/>
          </p:cNvSpPr>
          <p:nvPr/>
        </p:nvSpPr>
        <p:spPr bwMode="auto">
          <a:xfrm>
            <a:off x="3009900" y="3829050"/>
            <a:ext cx="1219200" cy="0"/>
          </a:xfrm>
          <a:prstGeom prst="line">
            <a:avLst/>
          </a:prstGeom>
          <a:noFill/>
          <a:ln w="28575">
            <a:solidFill>
              <a:schemeClr val="tx1"/>
            </a:solidFill>
            <a:round/>
            <a:headEnd/>
            <a:tailEnd type="arrow" w="lg" len="lg"/>
          </a:ln>
        </p:spPr>
        <p:txBody>
          <a:bodyPr wrap="none" lIns="90488" tIns="44450" rIns="90488" bIns="44450"/>
          <a:lstStyle/>
          <a:p>
            <a:endParaRPr lang="fr-FR"/>
          </a:p>
        </p:txBody>
      </p:sp>
      <p:sp>
        <p:nvSpPr>
          <p:cNvPr id="141320" name="Line 6"/>
          <p:cNvSpPr>
            <a:spLocks noChangeShapeType="1"/>
          </p:cNvSpPr>
          <p:nvPr/>
        </p:nvSpPr>
        <p:spPr bwMode="auto">
          <a:xfrm>
            <a:off x="3016250" y="2955925"/>
            <a:ext cx="1676400" cy="0"/>
          </a:xfrm>
          <a:prstGeom prst="line">
            <a:avLst/>
          </a:prstGeom>
          <a:noFill/>
          <a:ln w="22225">
            <a:solidFill>
              <a:schemeClr val="tx1"/>
            </a:solidFill>
            <a:round/>
            <a:headEnd/>
            <a:tailEnd type="triangle" w="lg" len="med"/>
          </a:ln>
        </p:spPr>
        <p:txBody>
          <a:bodyPr wrap="none" lIns="90488" tIns="44450" rIns="90488" bIns="44450"/>
          <a:lstStyle/>
          <a:p>
            <a:endParaRPr lang="fr-FR"/>
          </a:p>
        </p:txBody>
      </p:sp>
      <p:sp>
        <p:nvSpPr>
          <p:cNvPr id="141321" name="Line 7"/>
          <p:cNvSpPr>
            <a:spLocks noChangeShapeType="1"/>
          </p:cNvSpPr>
          <p:nvPr/>
        </p:nvSpPr>
        <p:spPr bwMode="auto">
          <a:xfrm>
            <a:off x="2520950" y="2955925"/>
            <a:ext cx="381000" cy="0"/>
          </a:xfrm>
          <a:prstGeom prst="line">
            <a:avLst/>
          </a:prstGeom>
          <a:noFill/>
          <a:ln w="12700">
            <a:solidFill>
              <a:srgbClr val="808080"/>
            </a:solidFill>
            <a:round/>
            <a:headEnd/>
            <a:tailEnd type="triangle" w="med" len="med"/>
          </a:ln>
        </p:spPr>
        <p:txBody>
          <a:bodyPr wrap="none" lIns="90488" tIns="44450" rIns="90488" bIns="44450"/>
          <a:lstStyle/>
          <a:p>
            <a:endParaRPr lang="fr-FR"/>
          </a:p>
        </p:txBody>
      </p:sp>
      <p:sp>
        <p:nvSpPr>
          <p:cNvPr id="141322" name="Line 8"/>
          <p:cNvSpPr>
            <a:spLocks noChangeShapeType="1"/>
          </p:cNvSpPr>
          <p:nvPr/>
        </p:nvSpPr>
        <p:spPr bwMode="auto">
          <a:xfrm>
            <a:off x="2520950" y="3835400"/>
            <a:ext cx="381000" cy="0"/>
          </a:xfrm>
          <a:prstGeom prst="line">
            <a:avLst/>
          </a:prstGeom>
          <a:noFill/>
          <a:ln w="12700">
            <a:solidFill>
              <a:srgbClr val="808080"/>
            </a:solidFill>
            <a:round/>
            <a:headEnd/>
            <a:tailEnd type="triangle" w="med" len="med"/>
          </a:ln>
        </p:spPr>
        <p:txBody>
          <a:bodyPr wrap="none" lIns="90488" tIns="44450" rIns="90488" bIns="44450"/>
          <a:lstStyle/>
          <a:p>
            <a:endParaRPr lang="fr-FR"/>
          </a:p>
        </p:txBody>
      </p:sp>
      <p:sp>
        <p:nvSpPr>
          <p:cNvPr id="141323" name="Rectangle 9"/>
          <p:cNvSpPr>
            <a:spLocks noChangeArrowheads="1"/>
          </p:cNvSpPr>
          <p:nvPr/>
        </p:nvSpPr>
        <p:spPr bwMode="auto">
          <a:xfrm>
            <a:off x="3219450" y="1800225"/>
            <a:ext cx="1752600" cy="533400"/>
          </a:xfrm>
          <a:prstGeom prst="rect">
            <a:avLst/>
          </a:prstGeom>
          <a:noFill/>
          <a:ln w="22225">
            <a:solidFill>
              <a:schemeClr val="tx1"/>
            </a:solidFill>
            <a:miter lim="800000"/>
            <a:headEnd/>
            <a:tailEnd/>
          </a:ln>
        </p:spPr>
        <p:txBody>
          <a:bodyPr wrap="none" lIns="90488" tIns="44450" rIns="90488" bIns="44450" anchor="ctr"/>
          <a:lstStyle/>
          <a:p>
            <a:pPr algn="ctr">
              <a:spcBef>
                <a:spcPct val="0"/>
              </a:spcBef>
            </a:pPr>
            <a:r>
              <a:rPr lang="en-US" u="sng">
                <a:solidFill>
                  <a:schemeClr val="tx1"/>
                </a:solidFill>
                <a:latin typeface="Helvetica-Bold" charset="0"/>
              </a:rPr>
              <a:t>:réservation</a:t>
            </a:r>
            <a:endParaRPr lang="en-GB" u="sng">
              <a:solidFill>
                <a:schemeClr val="tx1"/>
              </a:solidFill>
              <a:latin typeface="Helvetica-Bold" charset="0"/>
            </a:endParaRPr>
          </a:p>
        </p:txBody>
      </p:sp>
      <p:sp>
        <p:nvSpPr>
          <p:cNvPr id="141324" name="Line 10"/>
          <p:cNvSpPr>
            <a:spLocks noChangeShapeType="1"/>
          </p:cNvSpPr>
          <p:nvPr/>
        </p:nvSpPr>
        <p:spPr bwMode="auto">
          <a:xfrm>
            <a:off x="8534400" y="4324350"/>
            <a:ext cx="0" cy="609600"/>
          </a:xfrm>
          <a:prstGeom prst="line">
            <a:avLst/>
          </a:prstGeom>
          <a:noFill/>
          <a:ln w="22225">
            <a:solidFill>
              <a:schemeClr val="tx1"/>
            </a:solidFill>
            <a:prstDash val="sysDot"/>
            <a:round/>
            <a:headEnd/>
            <a:tailEnd/>
          </a:ln>
        </p:spPr>
        <p:txBody>
          <a:bodyPr wrap="none" lIns="90488" tIns="44450" rIns="90488" bIns="44450"/>
          <a:lstStyle/>
          <a:p>
            <a:endParaRPr lang="fr-FR"/>
          </a:p>
        </p:txBody>
      </p:sp>
      <p:sp>
        <p:nvSpPr>
          <p:cNvPr id="141325" name="Rectangle 11"/>
          <p:cNvSpPr>
            <a:spLocks noChangeArrowheads="1"/>
          </p:cNvSpPr>
          <p:nvPr/>
        </p:nvSpPr>
        <p:spPr bwMode="auto">
          <a:xfrm>
            <a:off x="8382000" y="3257550"/>
            <a:ext cx="304800" cy="1066800"/>
          </a:xfrm>
          <a:prstGeom prst="rect">
            <a:avLst/>
          </a:prstGeom>
          <a:solidFill>
            <a:schemeClr val="bg1"/>
          </a:solidFill>
          <a:ln w="22225">
            <a:solidFill>
              <a:schemeClr val="tx1"/>
            </a:solidFill>
            <a:miter lim="800000"/>
            <a:headEnd/>
            <a:tailEnd/>
          </a:ln>
        </p:spPr>
        <p:txBody>
          <a:bodyPr wrap="none" lIns="90488" tIns="44450" rIns="90488" bIns="44450" anchor="ctr"/>
          <a:lstStyle/>
          <a:p>
            <a:pPr algn="ctr">
              <a:spcBef>
                <a:spcPct val="0"/>
              </a:spcBef>
            </a:pPr>
            <a:endParaRPr lang="en-GB" u="sng">
              <a:solidFill>
                <a:schemeClr val="tx1"/>
              </a:solidFill>
              <a:latin typeface="Helvetica-Bold" charset="0"/>
            </a:endParaRPr>
          </a:p>
        </p:txBody>
      </p:sp>
      <p:sp>
        <p:nvSpPr>
          <p:cNvPr id="141326" name="Line 12"/>
          <p:cNvSpPr>
            <a:spLocks noChangeShapeType="1"/>
          </p:cNvSpPr>
          <p:nvPr/>
        </p:nvSpPr>
        <p:spPr bwMode="auto">
          <a:xfrm flipH="1">
            <a:off x="2971800" y="4648200"/>
            <a:ext cx="1219200" cy="0"/>
          </a:xfrm>
          <a:prstGeom prst="line">
            <a:avLst/>
          </a:prstGeom>
          <a:noFill/>
          <a:ln w="22225">
            <a:solidFill>
              <a:schemeClr val="tx1"/>
            </a:solidFill>
            <a:prstDash val="dash"/>
            <a:round/>
            <a:headEnd/>
            <a:tailEnd type="arrow" w="lg" len="lg"/>
          </a:ln>
        </p:spPr>
        <p:txBody>
          <a:bodyPr wrap="none" lIns="90488" tIns="44450" rIns="90488" bIns="44450"/>
          <a:lstStyle/>
          <a:p>
            <a:endParaRPr lang="fr-FR"/>
          </a:p>
        </p:txBody>
      </p:sp>
      <p:sp>
        <p:nvSpPr>
          <p:cNvPr id="141327" name="Line 13"/>
          <p:cNvSpPr>
            <a:spLocks noChangeShapeType="1"/>
          </p:cNvSpPr>
          <p:nvPr/>
        </p:nvSpPr>
        <p:spPr bwMode="auto">
          <a:xfrm>
            <a:off x="3124200" y="5867400"/>
            <a:ext cx="1752600" cy="0"/>
          </a:xfrm>
          <a:prstGeom prst="line">
            <a:avLst/>
          </a:prstGeom>
          <a:noFill/>
          <a:ln w="28575">
            <a:solidFill>
              <a:schemeClr val="tx1"/>
            </a:solidFill>
            <a:round/>
            <a:headEnd/>
            <a:tailEnd type="triangle" w="lg" len="med"/>
          </a:ln>
        </p:spPr>
        <p:txBody>
          <a:bodyPr wrap="none" lIns="90488" tIns="44450" rIns="90488" bIns="44450"/>
          <a:lstStyle/>
          <a:p>
            <a:endParaRPr lang="fr-FR"/>
          </a:p>
        </p:txBody>
      </p:sp>
      <p:sp>
        <p:nvSpPr>
          <p:cNvPr id="141328" name="Rectangle 14"/>
          <p:cNvSpPr>
            <a:spLocks noChangeArrowheads="1"/>
          </p:cNvSpPr>
          <p:nvPr/>
        </p:nvSpPr>
        <p:spPr bwMode="auto">
          <a:xfrm>
            <a:off x="381000" y="1914525"/>
            <a:ext cx="2139950" cy="355600"/>
          </a:xfrm>
          <a:prstGeom prst="rect">
            <a:avLst/>
          </a:prstGeom>
          <a:gradFill rotWithShape="1">
            <a:gsLst>
              <a:gs pos="0">
                <a:srgbClr val="EDDBC9"/>
              </a:gs>
              <a:gs pos="50000">
                <a:srgbClr val="FFFFFF"/>
              </a:gs>
              <a:gs pos="100000">
                <a:srgbClr val="EDDBC9"/>
              </a:gs>
            </a:gsLst>
            <a:lin ang="5400000" scaled="1"/>
          </a:gradFill>
          <a:ln w="22225">
            <a:solidFill>
              <a:schemeClr val="tx1"/>
            </a:solidFill>
            <a:prstDash val="sysDot"/>
            <a:miter lim="800000"/>
            <a:headEnd/>
            <a:tailEnd/>
          </a:ln>
        </p:spPr>
        <p:txBody>
          <a:bodyPr lIns="90488" tIns="44450" rIns="90488" bIns="44450">
            <a:spAutoFit/>
          </a:bodyPr>
          <a:lstStyle/>
          <a:p>
            <a:pPr algn="ctr">
              <a:spcBef>
                <a:spcPct val="0"/>
              </a:spcBef>
            </a:pPr>
            <a:r>
              <a:rPr lang="nl-NL">
                <a:solidFill>
                  <a:schemeClr val="tx1"/>
                </a:solidFill>
                <a:latin typeface="Helvetica-Bold" charset="0"/>
              </a:rPr>
              <a:t>Object</a:t>
            </a:r>
          </a:p>
        </p:txBody>
      </p:sp>
      <p:sp>
        <p:nvSpPr>
          <p:cNvPr id="141329" name="Line 15"/>
          <p:cNvSpPr>
            <a:spLocks noChangeShapeType="1"/>
          </p:cNvSpPr>
          <p:nvPr/>
        </p:nvSpPr>
        <p:spPr bwMode="auto">
          <a:xfrm>
            <a:off x="2514600" y="2066925"/>
            <a:ext cx="685800" cy="0"/>
          </a:xfrm>
          <a:prstGeom prst="line">
            <a:avLst/>
          </a:prstGeom>
          <a:noFill/>
          <a:ln w="12700">
            <a:solidFill>
              <a:srgbClr val="808080"/>
            </a:solidFill>
            <a:round/>
            <a:headEnd/>
            <a:tailEnd type="triangle" w="med" len="med"/>
          </a:ln>
        </p:spPr>
        <p:txBody>
          <a:bodyPr wrap="none" lIns="90488" tIns="44450" rIns="90488" bIns="44450"/>
          <a:lstStyle/>
          <a:p>
            <a:endParaRPr lang="fr-FR"/>
          </a:p>
        </p:txBody>
      </p:sp>
      <p:sp>
        <p:nvSpPr>
          <p:cNvPr id="141330" name="Rectangle 16"/>
          <p:cNvSpPr>
            <a:spLocks noChangeArrowheads="1"/>
          </p:cNvSpPr>
          <p:nvPr/>
        </p:nvSpPr>
        <p:spPr bwMode="auto">
          <a:xfrm>
            <a:off x="381000" y="5419725"/>
            <a:ext cx="2139950" cy="355600"/>
          </a:xfrm>
          <a:prstGeom prst="rect">
            <a:avLst/>
          </a:prstGeom>
          <a:gradFill rotWithShape="1">
            <a:gsLst>
              <a:gs pos="0">
                <a:srgbClr val="EDDBC9"/>
              </a:gs>
              <a:gs pos="50000">
                <a:srgbClr val="FFFFFF"/>
              </a:gs>
              <a:gs pos="100000">
                <a:srgbClr val="EDDBC9"/>
              </a:gs>
            </a:gsLst>
            <a:lin ang="5400000" scaled="1"/>
          </a:gradFill>
          <a:ln w="22225">
            <a:solidFill>
              <a:schemeClr val="tx1"/>
            </a:solidFill>
            <a:prstDash val="sysDot"/>
            <a:miter lim="800000"/>
            <a:headEnd/>
            <a:tailEnd/>
          </a:ln>
        </p:spPr>
        <p:txBody>
          <a:bodyPr lIns="90488" tIns="44450" rIns="90488" bIns="44450">
            <a:spAutoFit/>
          </a:bodyPr>
          <a:lstStyle/>
          <a:p>
            <a:pPr algn="ctr">
              <a:spcBef>
                <a:spcPct val="0"/>
              </a:spcBef>
            </a:pPr>
            <a:r>
              <a:rPr lang="nl-NL">
                <a:solidFill>
                  <a:schemeClr val="tx1"/>
                </a:solidFill>
                <a:latin typeface="Helvetica-Bold" charset="0"/>
              </a:rPr>
              <a:t>Message send</a:t>
            </a:r>
          </a:p>
        </p:txBody>
      </p:sp>
      <p:sp>
        <p:nvSpPr>
          <p:cNvPr id="141331" name="Line 17"/>
          <p:cNvSpPr>
            <a:spLocks noChangeShapeType="1"/>
          </p:cNvSpPr>
          <p:nvPr/>
        </p:nvSpPr>
        <p:spPr bwMode="auto">
          <a:xfrm>
            <a:off x="2514600" y="5572125"/>
            <a:ext cx="533400" cy="0"/>
          </a:xfrm>
          <a:prstGeom prst="line">
            <a:avLst/>
          </a:prstGeom>
          <a:noFill/>
          <a:ln w="12700">
            <a:solidFill>
              <a:srgbClr val="808080"/>
            </a:solidFill>
            <a:round/>
            <a:headEnd/>
            <a:tailEnd type="triangle" w="med" len="med"/>
          </a:ln>
        </p:spPr>
        <p:txBody>
          <a:bodyPr wrap="none" lIns="90488" tIns="44450" rIns="90488" bIns="44450"/>
          <a:lstStyle/>
          <a:p>
            <a:endParaRPr lang="fr-FR"/>
          </a:p>
        </p:txBody>
      </p:sp>
      <p:sp>
        <p:nvSpPr>
          <p:cNvPr id="141332" name="Rectangle 18"/>
          <p:cNvSpPr>
            <a:spLocks noChangeArrowheads="1"/>
          </p:cNvSpPr>
          <p:nvPr/>
        </p:nvSpPr>
        <p:spPr bwMode="auto">
          <a:xfrm>
            <a:off x="5486400" y="4552950"/>
            <a:ext cx="2139950" cy="355600"/>
          </a:xfrm>
          <a:prstGeom prst="rect">
            <a:avLst/>
          </a:prstGeom>
          <a:gradFill rotWithShape="1">
            <a:gsLst>
              <a:gs pos="0">
                <a:srgbClr val="EDDBC9"/>
              </a:gs>
              <a:gs pos="50000">
                <a:srgbClr val="FFFFFF"/>
              </a:gs>
              <a:gs pos="100000">
                <a:srgbClr val="EDDBC9"/>
              </a:gs>
            </a:gsLst>
            <a:lin ang="5400000" scaled="1"/>
          </a:gradFill>
          <a:ln w="22225">
            <a:solidFill>
              <a:schemeClr val="tx1"/>
            </a:solidFill>
            <a:prstDash val="sysDot"/>
            <a:miter lim="800000"/>
            <a:headEnd/>
            <a:tailEnd/>
          </a:ln>
        </p:spPr>
        <p:txBody>
          <a:bodyPr lIns="90488" tIns="44450" rIns="90488" bIns="44450">
            <a:spAutoFit/>
          </a:bodyPr>
          <a:lstStyle/>
          <a:p>
            <a:pPr algn="ctr">
              <a:spcBef>
                <a:spcPct val="0"/>
              </a:spcBef>
            </a:pPr>
            <a:r>
              <a:rPr lang="nl-NL">
                <a:solidFill>
                  <a:schemeClr val="tx1"/>
                </a:solidFill>
                <a:latin typeface="Helvetica-Bold" charset="0"/>
              </a:rPr>
              <a:t>Ligne de vie</a:t>
            </a:r>
          </a:p>
        </p:txBody>
      </p:sp>
      <p:sp>
        <p:nvSpPr>
          <p:cNvPr id="141333" name="Line 19"/>
          <p:cNvSpPr>
            <a:spLocks noChangeShapeType="1"/>
          </p:cNvSpPr>
          <p:nvPr/>
        </p:nvSpPr>
        <p:spPr bwMode="auto">
          <a:xfrm>
            <a:off x="7620000" y="3638550"/>
            <a:ext cx="609600" cy="0"/>
          </a:xfrm>
          <a:prstGeom prst="line">
            <a:avLst/>
          </a:prstGeom>
          <a:noFill/>
          <a:ln w="12700">
            <a:solidFill>
              <a:srgbClr val="808080"/>
            </a:solidFill>
            <a:round/>
            <a:headEnd/>
            <a:tailEnd type="triangle" w="med" len="med"/>
          </a:ln>
        </p:spPr>
        <p:txBody>
          <a:bodyPr wrap="none" lIns="90488" tIns="44450" rIns="90488" bIns="44450"/>
          <a:lstStyle/>
          <a:p>
            <a:endParaRPr lang="fr-FR"/>
          </a:p>
        </p:txBody>
      </p:sp>
      <p:sp>
        <p:nvSpPr>
          <p:cNvPr id="141334" name="Rectangle 20"/>
          <p:cNvSpPr>
            <a:spLocks noChangeArrowheads="1"/>
          </p:cNvSpPr>
          <p:nvPr/>
        </p:nvSpPr>
        <p:spPr bwMode="auto">
          <a:xfrm>
            <a:off x="5480050" y="3495675"/>
            <a:ext cx="2139950" cy="355600"/>
          </a:xfrm>
          <a:prstGeom prst="rect">
            <a:avLst/>
          </a:prstGeom>
          <a:gradFill rotWithShape="1">
            <a:gsLst>
              <a:gs pos="0">
                <a:srgbClr val="EDDBC9"/>
              </a:gs>
              <a:gs pos="50000">
                <a:srgbClr val="FFFFFF"/>
              </a:gs>
              <a:gs pos="100000">
                <a:srgbClr val="EDDBC9"/>
              </a:gs>
            </a:gsLst>
            <a:lin ang="5400000" scaled="1"/>
          </a:gradFill>
          <a:ln w="22225">
            <a:solidFill>
              <a:schemeClr val="tx1"/>
            </a:solidFill>
            <a:prstDash val="sysDot"/>
            <a:miter lim="800000"/>
            <a:headEnd/>
            <a:tailEnd/>
          </a:ln>
        </p:spPr>
        <p:txBody>
          <a:bodyPr lIns="90488" tIns="44450" rIns="90488" bIns="44450">
            <a:spAutoFit/>
          </a:bodyPr>
          <a:lstStyle/>
          <a:p>
            <a:pPr algn="ctr">
              <a:spcBef>
                <a:spcPct val="0"/>
              </a:spcBef>
            </a:pPr>
            <a:r>
              <a:rPr lang="nl-NL">
                <a:solidFill>
                  <a:schemeClr val="tx1"/>
                </a:solidFill>
                <a:latin typeface="Helvetica-Bold" charset="0"/>
              </a:rPr>
              <a:t>Barre d’activation</a:t>
            </a:r>
          </a:p>
        </p:txBody>
      </p:sp>
      <p:sp>
        <p:nvSpPr>
          <p:cNvPr id="141335" name="Line 21"/>
          <p:cNvSpPr>
            <a:spLocks noChangeShapeType="1"/>
          </p:cNvSpPr>
          <p:nvPr/>
        </p:nvSpPr>
        <p:spPr bwMode="auto">
          <a:xfrm flipV="1">
            <a:off x="7626350" y="4705350"/>
            <a:ext cx="755650" cy="19050"/>
          </a:xfrm>
          <a:prstGeom prst="line">
            <a:avLst/>
          </a:prstGeom>
          <a:noFill/>
          <a:ln w="12700">
            <a:solidFill>
              <a:srgbClr val="808080"/>
            </a:solidFill>
            <a:round/>
            <a:headEnd/>
            <a:tailEnd type="triangle" w="med" len="med"/>
          </a:ln>
        </p:spPr>
        <p:txBody>
          <a:bodyPr wrap="none" lIns="90488" tIns="44450" rIns="90488" bIns="44450"/>
          <a:lstStyle/>
          <a:p>
            <a:endParaRPr lang="fr-FR"/>
          </a:p>
        </p:txBody>
      </p:sp>
      <p:sp>
        <p:nvSpPr>
          <p:cNvPr id="141336" name="Rectangle 22"/>
          <p:cNvSpPr>
            <a:spLocks noChangeArrowheads="1"/>
          </p:cNvSpPr>
          <p:nvPr/>
        </p:nvSpPr>
        <p:spPr bwMode="auto">
          <a:xfrm>
            <a:off x="381000" y="4521200"/>
            <a:ext cx="2139950" cy="355600"/>
          </a:xfrm>
          <a:prstGeom prst="rect">
            <a:avLst/>
          </a:prstGeom>
          <a:gradFill rotWithShape="1">
            <a:gsLst>
              <a:gs pos="0">
                <a:srgbClr val="EDDBC9"/>
              </a:gs>
              <a:gs pos="50000">
                <a:srgbClr val="FFFFFF"/>
              </a:gs>
              <a:gs pos="100000">
                <a:srgbClr val="EDDBC9"/>
              </a:gs>
            </a:gsLst>
            <a:lin ang="5400000" scaled="1"/>
          </a:gradFill>
          <a:ln w="22225">
            <a:solidFill>
              <a:schemeClr val="tx1"/>
            </a:solidFill>
            <a:prstDash val="sysDot"/>
            <a:miter lim="800000"/>
            <a:headEnd/>
            <a:tailEnd/>
          </a:ln>
        </p:spPr>
        <p:txBody>
          <a:bodyPr lIns="90488" tIns="44450" rIns="90488" bIns="44450">
            <a:spAutoFit/>
          </a:bodyPr>
          <a:lstStyle/>
          <a:p>
            <a:pPr algn="ctr">
              <a:spcBef>
                <a:spcPct val="0"/>
              </a:spcBef>
            </a:pPr>
            <a:r>
              <a:rPr lang="nl-NL">
                <a:solidFill>
                  <a:schemeClr val="tx1"/>
                </a:solidFill>
                <a:latin typeface="Helvetica-Bold" charset="0"/>
              </a:rPr>
              <a:t>Return</a:t>
            </a:r>
          </a:p>
        </p:txBody>
      </p:sp>
      <p:sp>
        <p:nvSpPr>
          <p:cNvPr id="141337" name="Line 23"/>
          <p:cNvSpPr>
            <a:spLocks noChangeShapeType="1"/>
          </p:cNvSpPr>
          <p:nvPr/>
        </p:nvSpPr>
        <p:spPr bwMode="auto">
          <a:xfrm>
            <a:off x="2514600" y="4673600"/>
            <a:ext cx="381000" cy="0"/>
          </a:xfrm>
          <a:prstGeom prst="line">
            <a:avLst/>
          </a:prstGeom>
          <a:noFill/>
          <a:ln w="12700">
            <a:solidFill>
              <a:srgbClr val="808080"/>
            </a:solidFill>
            <a:round/>
            <a:headEnd/>
            <a:tailEnd type="triangle" w="med" len="med"/>
          </a:ln>
        </p:spPr>
        <p:txBody>
          <a:bodyPr wrap="none" lIns="90488" tIns="44450" rIns="90488" bIns="44450"/>
          <a:lstStyle/>
          <a:p>
            <a:endParaRPr lang="fr-FR"/>
          </a:p>
        </p:txBody>
      </p:sp>
      <p:sp>
        <p:nvSpPr>
          <p:cNvPr id="141338" name="Rectangle 24"/>
          <p:cNvSpPr>
            <a:spLocks noChangeArrowheads="1"/>
          </p:cNvSpPr>
          <p:nvPr/>
        </p:nvSpPr>
        <p:spPr bwMode="auto">
          <a:xfrm>
            <a:off x="3048000" y="5181600"/>
            <a:ext cx="2133600" cy="606425"/>
          </a:xfrm>
          <a:prstGeom prst="rect">
            <a:avLst/>
          </a:prstGeom>
          <a:noFill/>
          <a:ln w="9525">
            <a:noFill/>
            <a:miter lim="800000"/>
            <a:headEnd/>
            <a:tailEnd/>
          </a:ln>
        </p:spPr>
        <p:txBody>
          <a:bodyPr lIns="90488" tIns="44450" rIns="90488" bIns="44450">
            <a:spAutoFit/>
          </a:bodyPr>
          <a:lstStyle/>
          <a:p>
            <a:pPr>
              <a:spcBef>
                <a:spcPct val="0"/>
              </a:spcBef>
            </a:pPr>
            <a:r>
              <a:rPr kumimoji="1" lang="en-US" sz="1700">
                <a:solidFill>
                  <a:schemeClr val="tx1"/>
                </a:solidFill>
                <a:latin typeface="Helvetica-Bold" charset="0"/>
              </a:rPr>
              <a:t>payer</a:t>
            </a:r>
          </a:p>
          <a:p>
            <a:pPr>
              <a:spcBef>
                <a:spcPct val="0"/>
              </a:spcBef>
            </a:pPr>
            <a:r>
              <a:rPr kumimoji="1" lang="en-US" sz="1700">
                <a:solidFill>
                  <a:schemeClr val="tx1"/>
                </a:solidFill>
                <a:latin typeface="Helvetica-Bold" charset="0"/>
              </a:rPr>
              <a:t>(card number, amt)</a:t>
            </a:r>
          </a:p>
        </p:txBody>
      </p:sp>
      <p:sp>
        <p:nvSpPr>
          <p:cNvPr id="2" name="Espace réservé du pied de page 1"/>
          <p:cNvSpPr>
            <a:spLocks noGrp="1"/>
          </p:cNvSpPr>
          <p:nvPr>
            <p:ph type="ftr" sz="quarter" idx="11"/>
          </p:nvPr>
        </p:nvSpPr>
        <p:spPr/>
        <p:txBody>
          <a:bodyPr/>
          <a:lstStyle/>
          <a:p>
            <a:pPr>
              <a:defRPr/>
            </a:pPr>
            <a:r>
              <a:rPr lang="en-GB" smtClean="0"/>
              <a:t>Introduction à l'OO - H. Bersini</a:t>
            </a:r>
            <a:endParaRPr lang="en-GB"/>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Date Placeholder 4"/>
          <p:cNvSpPr>
            <a:spLocks noGrp="1"/>
          </p:cNvSpPr>
          <p:nvPr>
            <p:ph type="dt" sz="quarter" idx="10"/>
          </p:nvPr>
        </p:nvSpPr>
        <p:spPr>
          <a:noFill/>
        </p:spPr>
        <p:txBody>
          <a:bodyPr/>
          <a:lstStyle/>
          <a:p>
            <a:r>
              <a:rPr lang="en-US" smtClean="0"/>
              <a:t>2020</a:t>
            </a:r>
            <a:endParaRPr lang="fr-BE" smtClean="0"/>
          </a:p>
        </p:txBody>
      </p:sp>
      <p:sp>
        <p:nvSpPr>
          <p:cNvPr id="142339" name="Slide Number Placeholder 6"/>
          <p:cNvSpPr>
            <a:spLocks noGrp="1"/>
          </p:cNvSpPr>
          <p:nvPr>
            <p:ph type="sldNum" sz="quarter" idx="12"/>
          </p:nvPr>
        </p:nvSpPr>
        <p:spPr>
          <a:noFill/>
        </p:spPr>
        <p:txBody>
          <a:bodyPr/>
          <a:lstStyle/>
          <a:p>
            <a:fld id="{3D66F942-7E6B-4E79-A631-69A3076D8655}" type="slidenum">
              <a:rPr lang="fr-BE" smtClean="0"/>
              <a:pPr/>
              <a:t>144</a:t>
            </a:fld>
            <a:endParaRPr lang="fr-BE" smtClean="0"/>
          </a:p>
        </p:txBody>
      </p:sp>
      <p:sp>
        <p:nvSpPr>
          <p:cNvPr id="142340" name="Rectangle 2"/>
          <p:cNvSpPr>
            <a:spLocks noGrp="1" noChangeArrowheads="1"/>
          </p:cNvSpPr>
          <p:nvPr>
            <p:ph type="title"/>
          </p:nvPr>
        </p:nvSpPr>
        <p:spPr>
          <a:xfrm>
            <a:off x="404813" y="228600"/>
            <a:ext cx="7769225" cy="1143000"/>
          </a:xfrm>
          <a:noFill/>
        </p:spPr>
        <p:txBody>
          <a:bodyPr/>
          <a:lstStyle/>
          <a:p>
            <a:r>
              <a:rPr lang="en-US" sz="3000" b="1" smtClean="0">
                <a:solidFill>
                  <a:schemeClr val="tx1"/>
                </a:solidFill>
                <a:latin typeface="Times New Roman" pitchFamily="18" charset="0"/>
                <a:cs typeface="Times New Roman" pitchFamily="18" charset="0"/>
              </a:rPr>
              <a:t>Lignes de vie</a:t>
            </a:r>
          </a:p>
        </p:txBody>
      </p:sp>
      <p:grpSp>
        <p:nvGrpSpPr>
          <p:cNvPr id="2" name="Group 20"/>
          <p:cNvGrpSpPr>
            <a:grpSpLocks/>
          </p:cNvGrpSpPr>
          <p:nvPr/>
        </p:nvGrpSpPr>
        <p:grpSpPr bwMode="auto">
          <a:xfrm>
            <a:off x="1619250" y="2133600"/>
            <a:ext cx="3581400" cy="3289300"/>
            <a:chOff x="192" y="1104"/>
            <a:chExt cx="2256" cy="2072"/>
          </a:xfrm>
        </p:grpSpPr>
        <p:sp>
          <p:nvSpPr>
            <p:cNvPr id="142343" name="Line 4"/>
            <p:cNvSpPr>
              <a:spLocks noChangeShapeType="1"/>
            </p:cNvSpPr>
            <p:nvPr/>
          </p:nvSpPr>
          <p:spPr bwMode="auto">
            <a:xfrm>
              <a:off x="480" y="1584"/>
              <a:ext cx="0" cy="1008"/>
            </a:xfrm>
            <a:prstGeom prst="line">
              <a:avLst/>
            </a:prstGeom>
            <a:noFill/>
            <a:ln w="22225">
              <a:solidFill>
                <a:schemeClr val="tx1"/>
              </a:solidFill>
              <a:prstDash val="sysDot"/>
              <a:round/>
              <a:headEnd/>
              <a:tailEnd/>
            </a:ln>
          </p:spPr>
          <p:txBody>
            <a:bodyPr wrap="none" lIns="90488" tIns="44450" rIns="90488" bIns="44450"/>
            <a:lstStyle/>
            <a:p>
              <a:endParaRPr lang="fr-FR"/>
            </a:p>
          </p:txBody>
        </p:sp>
        <p:sp>
          <p:nvSpPr>
            <p:cNvPr id="142344" name="Line 5"/>
            <p:cNvSpPr>
              <a:spLocks noChangeShapeType="1"/>
            </p:cNvSpPr>
            <p:nvPr/>
          </p:nvSpPr>
          <p:spPr bwMode="auto">
            <a:xfrm>
              <a:off x="1968" y="1584"/>
              <a:ext cx="0" cy="960"/>
            </a:xfrm>
            <a:prstGeom prst="line">
              <a:avLst/>
            </a:prstGeom>
            <a:noFill/>
            <a:ln w="22225">
              <a:solidFill>
                <a:schemeClr val="tx1"/>
              </a:solidFill>
              <a:prstDash val="sysDot"/>
              <a:round/>
              <a:headEnd/>
              <a:tailEnd/>
            </a:ln>
          </p:spPr>
          <p:txBody>
            <a:bodyPr wrap="none" lIns="90488" tIns="44450" rIns="90488" bIns="44450"/>
            <a:lstStyle/>
            <a:p>
              <a:endParaRPr lang="fr-FR"/>
            </a:p>
          </p:txBody>
        </p:sp>
        <p:sp>
          <p:nvSpPr>
            <p:cNvPr id="142345" name="Rectangle 7"/>
            <p:cNvSpPr>
              <a:spLocks noChangeArrowheads="1"/>
            </p:cNvSpPr>
            <p:nvPr/>
          </p:nvSpPr>
          <p:spPr bwMode="auto">
            <a:xfrm>
              <a:off x="864" y="2736"/>
              <a:ext cx="768" cy="440"/>
            </a:xfrm>
            <a:prstGeom prst="rect">
              <a:avLst/>
            </a:prstGeom>
            <a:noFill/>
            <a:ln w="9525">
              <a:noFill/>
              <a:miter lim="800000"/>
              <a:headEnd/>
              <a:tailEnd/>
            </a:ln>
          </p:spPr>
          <p:txBody>
            <a:bodyPr lIns="90488" tIns="44450" rIns="90488" bIns="44450">
              <a:spAutoFit/>
            </a:bodyPr>
            <a:lstStyle/>
            <a:p>
              <a:pPr algn="ctr">
                <a:spcBef>
                  <a:spcPct val="0"/>
                </a:spcBef>
              </a:pPr>
              <a:r>
                <a:rPr kumimoji="1" lang="en-US" sz="2000">
                  <a:solidFill>
                    <a:schemeClr val="accent2"/>
                  </a:solidFill>
                  <a:latin typeface="Helvetica-Bold" charset="0"/>
                </a:rPr>
                <a:t>Ligne de vie</a:t>
              </a:r>
            </a:p>
          </p:txBody>
        </p:sp>
        <p:cxnSp>
          <p:nvCxnSpPr>
            <p:cNvPr id="142346" name="AutoShape 8"/>
            <p:cNvCxnSpPr>
              <a:cxnSpLocks noChangeShapeType="1"/>
            </p:cNvCxnSpPr>
            <p:nvPr/>
          </p:nvCxnSpPr>
          <p:spPr bwMode="auto">
            <a:xfrm flipV="1">
              <a:off x="1490" y="2256"/>
              <a:ext cx="478" cy="528"/>
            </a:xfrm>
            <a:prstGeom prst="curvedConnector3">
              <a:avLst>
                <a:gd name="adj1" fmla="val 50000"/>
              </a:avLst>
            </a:prstGeom>
            <a:noFill/>
            <a:ln w="28575">
              <a:solidFill>
                <a:srgbClr val="808080"/>
              </a:solidFill>
              <a:round/>
              <a:headEnd type="none" w="sm" len="sm"/>
              <a:tailEnd type="triangle" w="lg" len="med"/>
            </a:ln>
          </p:spPr>
        </p:cxnSp>
        <p:cxnSp>
          <p:nvCxnSpPr>
            <p:cNvPr id="142347" name="AutoShape 9"/>
            <p:cNvCxnSpPr>
              <a:cxnSpLocks noChangeShapeType="1"/>
            </p:cNvCxnSpPr>
            <p:nvPr/>
          </p:nvCxnSpPr>
          <p:spPr bwMode="auto">
            <a:xfrm rot="10800000">
              <a:off x="505" y="2304"/>
              <a:ext cx="443" cy="528"/>
            </a:xfrm>
            <a:prstGeom prst="curvedConnector3">
              <a:avLst>
                <a:gd name="adj1" fmla="val 41759"/>
              </a:avLst>
            </a:prstGeom>
            <a:noFill/>
            <a:ln w="28575">
              <a:solidFill>
                <a:srgbClr val="808080"/>
              </a:solidFill>
              <a:round/>
              <a:headEnd type="none" w="sm" len="sm"/>
              <a:tailEnd type="triangle" w="lg" len="med"/>
            </a:ln>
          </p:spPr>
        </p:cxnSp>
        <p:sp>
          <p:nvSpPr>
            <p:cNvPr id="142348" name="Rectangle 10"/>
            <p:cNvSpPr>
              <a:spLocks noChangeArrowheads="1"/>
            </p:cNvSpPr>
            <p:nvPr/>
          </p:nvSpPr>
          <p:spPr bwMode="auto">
            <a:xfrm>
              <a:off x="1488" y="1104"/>
              <a:ext cx="960" cy="576"/>
            </a:xfrm>
            <a:prstGeom prst="rect">
              <a:avLst/>
            </a:prstGeom>
            <a:gradFill rotWithShape="1">
              <a:gsLst>
                <a:gs pos="0">
                  <a:srgbClr val="99CCFF"/>
                </a:gs>
                <a:gs pos="50000">
                  <a:srgbClr val="FFFFFF"/>
                </a:gs>
                <a:gs pos="100000">
                  <a:srgbClr val="99CCFF"/>
                </a:gs>
              </a:gsLst>
              <a:lin ang="5400000" scaled="1"/>
            </a:gradFill>
            <a:ln w="28575">
              <a:solidFill>
                <a:schemeClr val="tx1"/>
              </a:solidFill>
              <a:miter lim="800000"/>
              <a:headEnd type="none" w="sm" len="sm"/>
              <a:tailEnd/>
            </a:ln>
          </p:spPr>
          <p:txBody>
            <a:bodyPr wrap="none" anchor="ctr"/>
            <a:lstStyle/>
            <a:p>
              <a:pPr algn="ctr">
                <a:spcBef>
                  <a:spcPct val="0"/>
                </a:spcBef>
              </a:pPr>
              <a:endParaRPr lang="en-US" sz="1200" u="sng">
                <a:solidFill>
                  <a:schemeClr val="tx1"/>
                </a:solidFill>
                <a:latin typeface="Helvetica-Bold" charset="0"/>
              </a:endParaRPr>
            </a:p>
            <a:p>
              <a:pPr algn="ctr">
                <a:spcBef>
                  <a:spcPct val="0"/>
                </a:spcBef>
              </a:pPr>
              <a:r>
                <a:rPr lang="en-US" sz="1800" u="sng">
                  <a:solidFill>
                    <a:schemeClr val="tx1"/>
                  </a:solidFill>
                  <a:latin typeface="Helvetica-Bold" charset="0"/>
                </a:rPr>
                <a:t>:</a:t>
              </a:r>
              <a:r>
                <a:rPr lang="en-US" sz="1700" u="sng">
                  <a:solidFill>
                    <a:schemeClr val="tx1"/>
                  </a:solidFill>
                  <a:latin typeface="Helvetica-Bold" charset="0"/>
                </a:rPr>
                <a:t>payerCarte</a:t>
              </a:r>
            </a:p>
            <a:p>
              <a:pPr algn="ctr">
                <a:spcBef>
                  <a:spcPct val="0"/>
                </a:spcBef>
              </a:pPr>
              <a:r>
                <a:rPr lang="en-US" sz="1700" u="sng">
                  <a:solidFill>
                    <a:schemeClr val="tx1"/>
                  </a:solidFill>
                  <a:latin typeface="Helvetica-Bold" charset="0"/>
                </a:rPr>
                <a:t>deCrédit</a:t>
              </a:r>
            </a:p>
          </p:txBody>
        </p:sp>
        <p:grpSp>
          <p:nvGrpSpPr>
            <p:cNvPr id="3" name="Group 11"/>
            <p:cNvGrpSpPr>
              <a:grpSpLocks noChangeAspect="1"/>
            </p:cNvGrpSpPr>
            <p:nvPr/>
          </p:nvGrpSpPr>
          <p:grpSpPr bwMode="auto">
            <a:xfrm>
              <a:off x="2208" y="1152"/>
              <a:ext cx="204" cy="147"/>
              <a:chOff x="1824" y="672"/>
              <a:chExt cx="510" cy="366"/>
            </a:xfrm>
          </p:grpSpPr>
          <p:sp>
            <p:nvSpPr>
              <p:cNvPr id="142354" name="Oval 12"/>
              <p:cNvSpPr>
                <a:spLocks noChangeAspect="1" noChangeArrowheads="1"/>
              </p:cNvSpPr>
              <p:nvPr/>
            </p:nvSpPr>
            <p:spPr bwMode="auto">
              <a:xfrm>
                <a:off x="1968" y="672"/>
                <a:ext cx="366" cy="366"/>
              </a:xfrm>
              <a:prstGeom prst="ellipse">
                <a:avLst/>
              </a:prstGeom>
              <a:gradFill rotWithShape="1">
                <a:gsLst>
                  <a:gs pos="0">
                    <a:srgbClr val="99CCFF"/>
                  </a:gs>
                  <a:gs pos="50000">
                    <a:srgbClr val="FFFFFF"/>
                  </a:gs>
                  <a:gs pos="100000">
                    <a:srgbClr val="99CCFF"/>
                  </a:gs>
                </a:gsLst>
                <a:lin ang="5400000" scaled="1"/>
              </a:gradFill>
              <a:ln w="28575">
                <a:solidFill>
                  <a:schemeClr val="tx1"/>
                </a:solidFill>
                <a:round/>
                <a:headEnd type="none" w="sm" len="sm"/>
                <a:tailEnd type="none" w="lg" len="lg"/>
              </a:ln>
            </p:spPr>
            <p:txBody>
              <a:bodyPr wrap="none" lIns="0" tIns="0" rIns="0" bIns="0" anchor="ctr">
                <a:spAutoFit/>
              </a:bodyPr>
              <a:lstStyle/>
              <a:p>
                <a:endParaRPr lang="fr-FR"/>
              </a:p>
            </p:txBody>
          </p:sp>
          <p:sp>
            <p:nvSpPr>
              <p:cNvPr id="142355" name="Line 13"/>
              <p:cNvSpPr>
                <a:spLocks noChangeAspect="1" noChangeShapeType="1"/>
              </p:cNvSpPr>
              <p:nvPr/>
            </p:nvSpPr>
            <p:spPr bwMode="auto">
              <a:xfrm>
                <a:off x="1824" y="736"/>
                <a:ext cx="0" cy="238"/>
              </a:xfrm>
              <a:prstGeom prst="line">
                <a:avLst/>
              </a:prstGeom>
              <a:noFill/>
              <a:ln w="28575">
                <a:solidFill>
                  <a:schemeClr val="tx1"/>
                </a:solidFill>
                <a:round/>
                <a:headEnd type="none" w="sm" len="sm"/>
                <a:tailEnd type="none" w="lg" len="lg"/>
              </a:ln>
            </p:spPr>
            <p:txBody>
              <a:bodyPr wrap="none" anchor="ctr"/>
              <a:lstStyle/>
              <a:p>
                <a:endParaRPr lang="fr-FR"/>
              </a:p>
            </p:txBody>
          </p:sp>
          <p:sp>
            <p:nvSpPr>
              <p:cNvPr id="142356" name="Line 14"/>
              <p:cNvSpPr>
                <a:spLocks noChangeAspect="1" noChangeShapeType="1"/>
              </p:cNvSpPr>
              <p:nvPr/>
            </p:nvSpPr>
            <p:spPr bwMode="auto">
              <a:xfrm flipH="1">
                <a:off x="1824" y="855"/>
                <a:ext cx="144" cy="0"/>
              </a:xfrm>
              <a:prstGeom prst="line">
                <a:avLst/>
              </a:prstGeom>
              <a:noFill/>
              <a:ln w="28575">
                <a:solidFill>
                  <a:schemeClr val="tx1"/>
                </a:solidFill>
                <a:round/>
                <a:headEnd type="none" w="sm" len="sm"/>
                <a:tailEnd type="none" w="lg" len="lg"/>
              </a:ln>
            </p:spPr>
            <p:txBody>
              <a:bodyPr wrap="none" anchor="ctr"/>
              <a:lstStyle/>
              <a:p>
                <a:endParaRPr lang="fr-FR"/>
              </a:p>
            </p:txBody>
          </p:sp>
        </p:grpSp>
        <p:sp>
          <p:nvSpPr>
            <p:cNvPr id="142350" name="Rectangle 15"/>
            <p:cNvSpPr>
              <a:spLocks noChangeArrowheads="1"/>
            </p:cNvSpPr>
            <p:nvPr/>
          </p:nvSpPr>
          <p:spPr bwMode="auto">
            <a:xfrm>
              <a:off x="192" y="1104"/>
              <a:ext cx="1008" cy="576"/>
            </a:xfrm>
            <a:prstGeom prst="rect">
              <a:avLst/>
            </a:prstGeom>
            <a:gradFill rotWithShape="1">
              <a:gsLst>
                <a:gs pos="0">
                  <a:srgbClr val="99CCFF"/>
                </a:gs>
                <a:gs pos="50000">
                  <a:srgbClr val="FFFFFF"/>
                </a:gs>
                <a:gs pos="100000">
                  <a:srgbClr val="99CCFF"/>
                </a:gs>
              </a:gsLst>
              <a:lin ang="5400000" scaled="1"/>
            </a:gradFill>
            <a:ln w="28575">
              <a:solidFill>
                <a:schemeClr val="tx1"/>
              </a:solidFill>
              <a:miter lim="800000"/>
              <a:headEnd type="none" w="sm" len="sm"/>
              <a:tailEnd/>
            </a:ln>
          </p:spPr>
          <p:txBody>
            <a:bodyPr wrap="none" anchor="ctr"/>
            <a:lstStyle/>
            <a:p>
              <a:pPr algn="ctr">
                <a:spcBef>
                  <a:spcPct val="0"/>
                </a:spcBef>
              </a:pPr>
              <a:r>
                <a:rPr lang="en-US" sz="1800" u="sng">
                  <a:solidFill>
                    <a:schemeClr val="tx1"/>
                  </a:solidFill>
                  <a:latin typeface="Helvetica-Bold" charset="0"/>
                </a:rPr>
                <a:t>:</a:t>
              </a:r>
              <a:r>
                <a:rPr lang="en-US" sz="1700" u="sng">
                  <a:solidFill>
                    <a:schemeClr val="tx1"/>
                  </a:solidFill>
                  <a:latin typeface="Helvetica-Bold" charset="0"/>
                </a:rPr>
                <a:t>Reserver</a:t>
              </a:r>
            </a:p>
            <a:p>
              <a:pPr algn="ctr">
                <a:spcBef>
                  <a:spcPct val="0"/>
                </a:spcBef>
              </a:pPr>
              <a:endParaRPr lang="en-US" sz="1700" u="sng">
                <a:solidFill>
                  <a:schemeClr val="tx1"/>
                </a:solidFill>
                <a:latin typeface="Helvetica-Bold" charset="0"/>
              </a:endParaRPr>
            </a:p>
          </p:txBody>
        </p:sp>
        <p:grpSp>
          <p:nvGrpSpPr>
            <p:cNvPr id="4" name="Group 16"/>
            <p:cNvGrpSpPr>
              <a:grpSpLocks/>
            </p:cNvGrpSpPr>
            <p:nvPr/>
          </p:nvGrpSpPr>
          <p:grpSpPr bwMode="auto">
            <a:xfrm>
              <a:off x="984" y="1152"/>
              <a:ext cx="169" cy="168"/>
              <a:chOff x="480" y="2832"/>
              <a:chExt cx="193" cy="231"/>
            </a:xfrm>
          </p:grpSpPr>
          <p:sp>
            <p:nvSpPr>
              <p:cNvPr id="142352" name="Oval 17"/>
              <p:cNvSpPr>
                <a:spLocks noChangeAspect="1" noChangeArrowheads="1"/>
              </p:cNvSpPr>
              <p:nvPr/>
            </p:nvSpPr>
            <p:spPr bwMode="auto">
              <a:xfrm>
                <a:off x="480" y="2871"/>
                <a:ext cx="193" cy="192"/>
              </a:xfrm>
              <a:prstGeom prst="ellipse">
                <a:avLst/>
              </a:prstGeom>
              <a:gradFill rotWithShape="1">
                <a:gsLst>
                  <a:gs pos="0">
                    <a:srgbClr val="99CCFF"/>
                  </a:gs>
                  <a:gs pos="50000">
                    <a:srgbClr val="FFFFFF"/>
                  </a:gs>
                  <a:gs pos="100000">
                    <a:srgbClr val="99CCFF"/>
                  </a:gs>
                </a:gsLst>
                <a:lin ang="5400000" scaled="1"/>
              </a:gradFill>
              <a:ln w="28575">
                <a:solidFill>
                  <a:schemeClr val="tx1"/>
                </a:solidFill>
                <a:round/>
                <a:headEnd type="none" w="sm" len="sm"/>
                <a:tailEnd type="none" w="lg" len="lg"/>
              </a:ln>
            </p:spPr>
            <p:txBody>
              <a:bodyPr wrap="none" lIns="0" tIns="0" rIns="0" bIns="0" anchor="ctr">
                <a:spAutoFit/>
              </a:bodyPr>
              <a:lstStyle/>
              <a:p>
                <a:endParaRPr lang="fr-FR"/>
              </a:p>
            </p:txBody>
          </p:sp>
          <p:sp>
            <p:nvSpPr>
              <p:cNvPr id="142353" name="AutoShape 18"/>
              <p:cNvSpPr>
                <a:spLocks noChangeArrowheads="1"/>
              </p:cNvSpPr>
              <p:nvPr/>
            </p:nvSpPr>
            <p:spPr bwMode="auto">
              <a:xfrm rot="-5400000">
                <a:off x="489" y="2850"/>
                <a:ext cx="120" cy="84"/>
              </a:xfrm>
              <a:prstGeom prst="triangle">
                <a:avLst>
                  <a:gd name="adj" fmla="val 50000"/>
                </a:avLst>
              </a:prstGeom>
              <a:gradFill rotWithShape="1">
                <a:gsLst>
                  <a:gs pos="0">
                    <a:srgbClr val="99CCFF"/>
                  </a:gs>
                  <a:gs pos="50000">
                    <a:srgbClr val="FFFFFF"/>
                  </a:gs>
                  <a:gs pos="100000">
                    <a:srgbClr val="99CCFF"/>
                  </a:gs>
                </a:gsLst>
                <a:lin ang="5400000" scaled="1"/>
              </a:gradFill>
              <a:ln w="28575">
                <a:solidFill>
                  <a:schemeClr val="tx1"/>
                </a:solidFill>
                <a:miter lim="800000"/>
                <a:headEnd type="none" w="sm" len="sm"/>
                <a:tailEnd/>
              </a:ln>
            </p:spPr>
            <p:txBody>
              <a:bodyPr wrap="none" anchor="ctr"/>
              <a:lstStyle/>
              <a:p>
                <a:endParaRPr lang="fr-FR"/>
              </a:p>
            </p:txBody>
          </p:sp>
        </p:grpSp>
      </p:grpSp>
      <p:sp>
        <p:nvSpPr>
          <p:cNvPr id="142342" name="Rectangle 19"/>
          <p:cNvSpPr>
            <a:spLocks noGrp="1" noChangeArrowheads="1"/>
          </p:cNvSpPr>
          <p:nvPr>
            <p:ph type="body" sz="half" idx="2"/>
          </p:nvPr>
        </p:nvSpPr>
        <p:spPr/>
        <p:txBody>
          <a:bodyPr/>
          <a:lstStyle/>
          <a:p>
            <a:endParaRPr lang="fr-FR" sz="2800" smtClean="0"/>
          </a:p>
        </p:txBody>
      </p:sp>
      <p:sp>
        <p:nvSpPr>
          <p:cNvPr id="5" name="Espace réservé du pied de page 4"/>
          <p:cNvSpPr>
            <a:spLocks noGrp="1"/>
          </p:cNvSpPr>
          <p:nvPr>
            <p:ph type="ftr" sz="quarter" idx="11"/>
          </p:nvPr>
        </p:nvSpPr>
        <p:spPr/>
        <p:txBody>
          <a:bodyPr/>
          <a:lstStyle/>
          <a:p>
            <a:pPr>
              <a:defRPr/>
            </a:pPr>
            <a:r>
              <a:rPr lang="en-GB" smtClean="0"/>
              <a:t>Introduction à l'OO - H. Bersini</a:t>
            </a:r>
            <a:endParaRPr lang="en-GB"/>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Date Placeholder 4"/>
          <p:cNvSpPr>
            <a:spLocks noGrp="1"/>
          </p:cNvSpPr>
          <p:nvPr>
            <p:ph type="dt" sz="quarter" idx="10"/>
          </p:nvPr>
        </p:nvSpPr>
        <p:spPr>
          <a:noFill/>
        </p:spPr>
        <p:txBody>
          <a:bodyPr/>
          <a:lstStyle/>
          <a:p>
            <a:r>
              <a:rPr lang="en-US" smtClean="0"/>
              <a:t>2020</a:t>
            </a:r>
            <a:endParaRPr lang="fr-BE" smtClean="0"/>
          </a:p>
        </p:txBody>
      </p:sp>
      <p:sp>
        <p:nvSpPr>
          <p:cNvPr id="143363" name="Slide Number Placeholder 6"/>
          <p:cNvSpPr>
            <a:spLocks noGrp="1"/>
          </p:cNvSpPr>
          <p:nvPr>
            <p:ph type="sldNum" sz="quarter" idx="12"/>
          </p:nvPr>
        </p:nvSpPr>
        <p:spPr>
          <a:noFill/>
        </p:spPr>
        <p:txBody>
          <a:bodyPr/>
          <a:lstStyle/>
          <a:p>
            <a:fld id="{543A758C-FF61-4A1A-B225-AA2A21298BB4}" type="slidenum">
              <a:rPr lang="fr-BE" smtClean="0"/>
              <a:pPr/>
              <a:t>145</a:t>
            </a:fld>
            <a:endParaRPr lang="fr-BE" smtClean="0"/>
          </a:p>
        </p:txBody>
      </p:sp>
      <p:sp>
        <p:nvSpPr>
          <p:cNvPr id="143364" name="Rectangle 4"/>
          <p:cNvSpPr>
            <a:spLocks noGrp="1" noChangeArrowheads="1"/>
          </p:cNvSpPr>
          <p:nvPr>
            <p:ph type="title"/>
          </p:nvPr>
        </p:nvSpPr>
        <p:spPr>
          <a:xfrm>
            <a:off x="404813" y="228600"/>
            <a:ext cx="7769225" cy="1143000"/>
          </a:xfrm>
          <a:noFill/>
        </p:spPr>
        <p:txBody>
          <a:bodyPr/>
          <a:lstStyle/>
          <a:p>
            <a:r>
              <a:rPr lang="en-US" sz="3000" b="1" smtClean="0">
                <a:solidFill>
                  <a:schemeClr val="tx1"/>
                </a:solidFill>
                <a:latin typeface="Times New Roman" pitchFamily="18" charset="0"/>
                <a:cs typeface="Times New Roman" pitchFamily="18" charset="0"/>
              </a:rPr>
              <a:t>Messages</a:t>
            </a:r>
          </a:p>
        </p:txBody>
      </p:sp>
      <p:grpSp>
        <p:nvGrpSpPr>
          <p:cNvPr id="2" name="Group 21"/>
          <p:cNvGrpSpPr>
            <a:grpSpLocks/>
          </p:cNvGrpSpPr>
          <p:nvPr/>
        </p:nvGrpSpPr>
        <p:grpSpPr bwMode="auto">
          <a:xfrm>
            <a:off x="2484438" y="1773238"/>
            <a:ext cx="3581400" cy="3505200"/>
            <a:chOff x="192" y="1152"/>
            <a:chExt cx="2256" cy="2208"/>
          </a:xfrm>
        </p:grpSpPr>
        <p:sp>
          <p:nvSpPr>
            <p:cNvPr id="143367" name="Rectangle 2"/>
            <p:cNvSpPr>
              <a:spLocks noChangeArrowheads="1"/>
            </p:cNvSpPr>
            <p:nvPr/>
          </p:nvSpPr>
          <p:spPr bwMode="auto">
            <a:xfrm>
              <a:off x="720" y="2832"/>
              <a:ext cx="1296" cy="252"/>
            </a:xfrm>
            <a:prstGeom prst="rect">
              <a:avLst/>
            </a:prstGeom>
            <a:noFill/>
            <a:ln w="9525">
              <a:noFill/>
              <a:miter lim="800000"/>
              <a:headEnd/>
              <a:tailEnd/>
            </a:ln>
          </p:spPr>
          <p:txBody>
            <a:bodyPr lIns="90488" tIns="44450" rIns="90488" bIns="44450">
              <a:spAutoFit/>
            </a:bodyPr>
            <a:lstStyle/>
            <a:p>
              <a:pPr algn="ctr">
                <a:lnSpc>
                  <a:spcPct val="120000"/>
                </a:lnSpc>
                <a:spcBef>
                  <a:spcPct val="0"/>
                </a:spcBef>
              </a:pPr>
              <a:r>
                <a:rPr kumimoji="1" lang="en-US" sz="1700">
                  <a:solidFill>
                    <a:schemeClr val="accent2"/>
                  </a:solidFill>
                  <a:latin typeface="Helvetica-Bold" charset="0"/>
                </a:rPr>
                <a:t>return card validity</a:t>
              </a:r>
            </a:p>
          </p:txBody>
        </p:sp>
        <p:sp>
          <p:nvSpPr>
            <p:cNvPr id="143368" name="Rectangle 3"/>
            <p:cNvSpPr>
              <a:spLocks noChangeArrowheads="1"/>
            </p:cNvSpPr>
            <p:nvPr/>
          </p:nvSpPr>
          <p:spPr bwMode="auto">
            <a:xfrm>
              <a:off x="672" y="2208"/>
              <a:ext cx="1440" cy="398"/>
            </a:xfrm>
            <a:prstGeom prst="rect">
              <a:avLst/>
            </a:prstGeom>
            <a:noFill/>
            <a:ln w="9525">
              <a:noFill/>
              <a:miter lim="800000"/>
              <a:headEnd/>
              <a:tailEnd/>
            </a:ln>
          </p:spPr>
          <p:txBody>
            <a:bodyPr lIns="90488" tIns="44450" rIns="90488" bIns="44450">
              <a:spAutoFit/>
            </a:bodyPr>
            <a:lstStyle/>
            <a:p>
              <a:pPr>
                <a:lnSpc>
                  <a:spcPct val="105000"/>
                </a:lnSpc>
                <a:spcBef>
                  <a:spcPct val="0"/>
                </a:spcBef>
              </a:pPr>
              <a:r>
                <a:rPr kumimoji="1" lang="en-US" sz="1700">
                  <a:solidFill>
                    <a:schemeClr val="accent2"/>
                  </a:solidFill>
                  <a:latin typeface="Helvetica-Bold" charset="0"/>
                </a:rPr>
                <a:t>validate credit card (card no.)</a:t>
              </a:r>
            </a:p>
          </p:txBody>
        </p:sp>
        <p:sp>
          <p:nvSpPr>
            <p:cNvPr id="143369" name="Line 6"/>
            <p:cNvSpPr>
              <a:spLocks noChangeShapeType="1"/>
            </p:cNvSpPr>
            <p:nvPr/>
          </p:nvSpPr>
          <p:spPr bwMode="auto">
            <a:xfrm>
              <a:off x="528" y="1728"/>
              <a:ext cx="0" cy="1632"/>
            </a:xfrm>
            <a:prstGeom prst="line">
              <a:avLst/>
            </a:prstGeom>
            <a:noFill/>
            <a:ln w="22225">
              <a:solidFill>
                <a:schemeClr val="tx1"/>
              </a:solidFill>
              <a:prstDash val="sysDot"/>
              <a:round/>
              <a:headEnd/>
              <a:tailEnd/>
            </a:ln>
          </p:spPr>
          <p:txBody>
            <a:bodyPr wrap="none" lIns="90488" tIns="44450" rIns="90488" bIns="44450"/>
            <a:lstStyle/>
            <a:p>
              <a:endParaRPr lang="fr-FR"/>
            </a:p>
          </p:txBody>
        </p:sp>
        <p:sp>
          <p:nvSpPr>
            <p:cNvPr id="143370" name="Line 7"/>
            <p:cNvSpPr>
              <a:spLocks noChangeShapeType="1"/>
            </p:cNvSpPr>
            <p:nvPr/>
          </p:nvSpPr>
          <p:spPr bwMode="auto">
            <a:xfrm>
              <a:off x="2112" y="1728"/>
              <a:ext cx="0" cy="1632"/>
            </a:xfrm>
            <a:prstGeom prst="line">
              <a:avLst/>
            </a:prstGeom>
            <a:noFill/>
            <a:ln w="22225">
              <a:solidFill>
                <a:schemeClr val="tx1"/>
              </a:solidFill>
              <a:prstDash val="sysDot"/>
              <a:round/>
              <a:headEnd/>
              <a:tailEnd/>
            </a:ln>
          </p:spPr>
          <p:txBody>
            <a:bodyPr wrap="none" lIns="90488" tIns="44450" rIns="90488" bIns="44450"/>
            <a:lstStyle/>
            <a:p>
              <a:endParaRPr lang="fr-FR"/>
            </a:p>
          </p:txBody>
        </p:sp>
        <p:sp>
          <p:nvSpPr>
            <p:cNvPr id="143371" name="Line 9"/>
            <p:cNvSpPr>
              <a:spLocks noChangeShapeType="1"/>
            </p:cNvSpPr>
            <p:nvPr/>
          </p:nvSpPr>
          <p:spPr bwMode="auto">
            <a:xfrm flipH="1">
              <a:off x="528" y="2832"/>
              <a:ext cx="1536" cy="0"/>
            </a:xfrm>
            <a:prstGeom prst="line">
              <a:avLst/>
            </a:prstGeom>
            <a:noFill/>
            <a:ln w="22225">
              <a:solidFill>
                <a:srgbClr val="808080"/>
              </a:solidFill>
              <a:prstDash val="dash"/>
              <a:round/>
              <a:headEnd/>
              <a:tailEnd type="arrow" w="lg" len="lg"/>
            </a:ln>
          </p:spPr>
          <p:txBody>
            <a:bodyPr wrap="none" lIns="90488" tIns="44450" rIns="90488" bIns="44450"/>
            <a:lstStyle/>
            <a:p>
              <a:endParaRPr lang="fr-FR"/>
            </a:p>
          </p:txBody>
        </p:sp>
        <p:sp>
          <p:nvSpPr>
            <p:cNvPr id="143372" name="Line 10"/>
            <p:cNvSpPr>
              <a:spLocks noChangeShapeType="1"/>
            </p:cNvSpPr>
            <p:nvPr/>
          </p:nvSpPr>
          <p:spPr bwMode="auto">
            <a:xfrm>
              <a:off x="528" y="2208"/>
              <a:ext cx="1584" cy="0"/>
            </a:xfrm>
            <a:prstGeom prst="line">
              <a:avLst/>
            </a:prstGeom>
            <a:noFill/>
            <a:ln w="22225">
              <a:solidFill>
                <a:srgbClr val="808080"/>
              </a:solidFill>
              <a:round/>
              <a:headEnd/>
              <a:tailEnd type="triangle" w="lg" len="med"/>
            </a:ln>
          </p:spPr>
          <p:txBody>
            <a:bodyPr wrap="none" lIns="90488" tIns="44450" rIns="90488" bIns="44450"/>
            <a:lstStyle/>
            <a:p>
              <a:endParaRPr lang="fr-FR"/>
            </a:p>
          </p:txBody>
        </p:sp>
        <p:sp>
          <p:nvSpPr>
            <p:cNvPr id="143373" name="Rectangle 11"/>
            <p:cNvSpPr>
              <a:spLocks noChangeArrowheads="1"/>
            </p:cNvSpPr>
            <p:nvPr/>
          </p:nvSpPr>
          <p:spPr bwMode="auto">
            <a:xfrm>
              <a:off x="1488" y="1152"/>
              <a:ext cx="960" cy="576"/>
            </a:xfrm>
            <a:prstGeom prst="rect">
              <a:avLst/>
            </a:prstGeom>
            <a:gradFill rotWithShape="1">
              <a:gsLst>
                <a:gs pos="0">
                  <a:srgbClr val="99CCFF"/>
                </a:gs>
                <a:gs pos="50000">
                  <a:srgbClr val="FFFFFF"/>
                </a:gs>
                <a:gs pos="100000">
                  <a:srgbClr val="99CCFF"/>
                </a:gs>
              </a:gsLst>
              <a:lin ang="5400000" scaled="1"/>
            </a:gradFill>
            <a:ln w="28575">
              <a:solidFill>
                <a:schemeClr val="tx1"/>
              </a:solidFill>
              <a:miter lim="800000"/>
              <a:headEnd type="none" w="sm" len="sm"/>
              <a:tailEnd/>
            </a:ln>
          </p:spPr>
          <p:txBody>
            <a:bodyPr wrap="none" anchor="ctr"/>
            <a:lstStyle/>
            <a:p>
              <a:pPr algn="ctr">
                <a:spcBef>
                  <a:spcPct val="0"/>
                </a:spcBef>
              </a:pPr>
              <a:endParaRPr lang="en-US" sz="1200" u="sng">
                <a:solidFill>
                  <a:schemeClr val="tx1"/>
                </a:solidFill>
                <a:latin typeface="Helvetica-Bold" charset="0"/>
              </a:endParaRPr>
            </a:p>
            <a:p>
              <a:pPr algn="ctr">
                <a:spcBef>
                  <a:spcPct val="0"/>
                </a:spcBef>
              </a:pPr>
              <a:r>
                <a:rPr lang="en-US" sz="1800" u="sng">
                  <a:solidFill>
                    <a:schemeClr val="tx1"/>
                  </a:solidFill>
                  <a:latin typeface="Helvetica-Bold" charset="0"/>
                </a:rPr>
                <a:t>:</a:t>
              </a:r>
              <a:r>
                <a:rPr lang="en-US" sz="1700" u="sng">
                  <a:solidFill>
                    <a:schemeClr val="tx1"/>
                  </a:solidFill>
                  <a:latin typeface="Helvetica-Bold" charset="0"/>
                </a:rPr>
                <a:t>payerCarte</a:t>
              </a:r>
            </a:p>
            <a:p>
              <a:pPr algn="ctr">
                <a:spcBef>
                  <a:spcPct val="0"/>
                </a:spcBef>
              </a:pPr>
              <a:r>
                <a:rPr lang="en-US" sz="1700" u="sng">
                  <a:solidFill>
                    <a:schemeClr val="tx1"/>
                  </a:solidFill>
                  <a:latin typeface="Helvetica-Bold" charset="0"/>
                </a:rPr>
                <a:t>deCrédit</a:t>
              </a:r>
            </a:p>
          </p:txBody>
        </p:sp>
        <p:grpSp>
          <p:nvGrpSpPr>
            <p:cNvPr id="3" name="Group 12"/>
            <p:cNvGrpSpPr>
              <a:grpSpLocks noChangeAspect="1"/>
            </p:cNvGrpSpPr>
            <p:nvPr/>
          </p:nvGrpSpPr>
          <p:grpSpPr bwMode="auto">
            <a:xfrm>
              <a:off x="2208" y="1200"/>
              <a:ext cx="204" cy="147"/>
              <a:chOff x="1824" y="672"/>
              <a:chExt cx="510" cy="366"/>
            </a:xfrm>
          </p:grpSpPr>
          <p:sp>
            <p:nvSpPr>
              <p:cNvPr id="143379" name="Oval 13"/>
              <p:cNvSpPr>
                <a:spLocks noChangeAspect="1" noChangeArrowheads="1"/>
              </p:cNvSpPr>
              <p:nvPr/>
            </p:nvSpPr>
            <p:spPr bwMode="auto">
              <a:xfrm>
                <a:off x="1968" y="672"/>
                <a:ext cx="366" cy="366"/>
              </a:xfrm>
              <a:prstGeom prst="ellipse">
                <a:avLst/>
              </a:prstGeom>
              <a:gradFill rotWithShape="1">
                <a:gsLst>
                  <a:gs pos="0">
                    <a:srgbClr val="99CCFF"/>
                  </a:gs>
                  <a:gs pos="50000">
                    <a:srgbClr val="FFFFFF"/>
                  </a:gs>
                  <a:gs pos="100000">
                    <a:srgbClr val="99CCFF"/>
                  </a:gs>
                </a:gsLst>
                <a:lin ang="5400000" scaled="1"/>
              </a:gradFill>
              <a:ln w="28575">
                <a:solidFill>
                  <a:schemeClr val="tx1"/>
                </a:solidFill>
                <a:round/>
                <a:headEnd type="none" w="sm" len="sm"/>
                <a:tailEnd type="none" w="lg" len="lg"/>
              </a:ln>
            </p:spPr>
            <p:txBody>
              <a:bodyPr wrap="none" lIns="0" tIns="0" rIns="0" bIns="0" anchor="ctr">
                <a:spAutoFit/>
              </a:bodyPr>
              <a:lstStyle/>
              <a:p>
                <a:endParaRPr lang="fr-FR"/>
              </a:p>
            </p:txBody>
          </p:sp>
          <p:sp>
            <p:nvSpPr>
              <p:cNvPr id="143380" name="Line 14"/>
              <p:cNvSpPr>
                <a:spLocks noChangeAspect="1" noChangeShapeType="1"/>
              </p:cNvSpPr>
              <p:nvPr/>
            </p:nvSpPr>
            <p:spPr bwMode="auto">
              <a:xfrm>
                <a:off x="1824" y="736"/>
                <a:ext cx="0" cy="238"/>
              </a:xfrm>
              <a:prstGeom prst="line">
                <a:avLst/>
              </a:prstGeom>
              <a:noFill/>
              <a:ln w="28575">
                <a:solidFill>
                  <a:schemeClr val="tx1"/>
                </a:solidFill>
                <a:round/>
                <a:headEnd type="none" w="sm" len="sm"/>
                <a:tailEnd type="none" w="lg" len="lg"/>
              </a:ln>
            </p:spPr>
            <p:txBody>
              <a:bodyPr wrap="none" anchor="ctr"/>
              <a:lstStyle/>
              <a:p>
                <a:endParaRPr lang="fr-FR"/>
              </a:p>
            </p:txBody>
          </p:sp>
          <p:sp>
            <p:nvSpPr>
              <p:cNvPr id="143381" name="Line 15"/>
              <p:cNvSpPr>
                <a:spLocks noChangeAspect="1" noChangeShapeType="1"/>
              </p:cNvSpPr>
              <p:nvPr/>
            </p:nvSpPr>
            <p:spPr bwMode="auto">
              <a:xfrm flipH="1">
                <a:off x="1824" y="855"/>
                <a:ext cx="144" cy="0"/>
              </a:xfrm>
              <a:prstGeom prst="line">
                <a:avLst/>
              </a:prstGeom>
              <a:noFill/>
              <a:ln w="28575">
                <a:solidFill>
                  <a:schemeClr val="tx1"/>
                </a:solidFill>
                <a:round/>
                <a:headEnd type="none" w="sm" len="sm"/>
                <a:tailEnd type="none" w="lg" len="lg"/>
              </a:ln>
            </p:spPr>
            <p:txBody>
              <a:bodyPr wrap="none" anchor="ctr"/>
              <a:lstStyle/>
              <a:p>
                <a:endParaRPr lang="fr-FR"/>
              </a:p>
            </p:txBody>
          </p:sp>
        </p:grpSp>
        <p:sp>
          <p:nvSpPr>
            <p:cNvPr id="143375" name="Rectangle 16"/>
            <p:cNvSpPr>
              <a:spLocks noChangeArrowheads="1"/>
            </p:cNvSpPr>
            <p:nvPr/>
          </p:nvSpPr>
          <p:spPr bwMode="auto">
            <a:xfrm>
              <a:off x="192" y="1152"/>
              <a:ext cx="1008" cy="576"/>
            </a:xfrm>
            <a:prstGeom prst="rect">
              <a:avLst/>
            </a:prstGeom>
            <a:gradFill rotWithShape="1">
              <a:gsLst>
                <a:gs pos="0">
                  <a:srgbClr val="99CCFF"/>
                </a:gs>
                <a:gs pos="50000">
                  <a:srgbClr val="FFFFFF"/>
                </a:gs>
                <a:gs pos="100000">
                  <a:srgbClr val="99CCFF"/>
                </a:gs>
              </a:gsLst>
              <a:lin ang="5400000" scaled="1"/>
            </a:gradFill>
            <a:ln w="28575">
              <a:solidFill>
                <a:schemeClr val="tx1"/>
              </a:solidFill>
              <a:miter lim="800000"/>
              <a:headEnd type="none" w="sm" len="sm"/>
              <a:tailEnd/>
            </a:ln>
          </p:spPr>
          <p:txBody>
            <a:bodyPr wrap="none" anchor="ctr"/>
            <a:lstStyle/>
            <a:p>
              <a:pPr algn="ctr">
                <a:spcBef>
                  <a:spcPct val="0"/>
                </a:spcBef>
              </a:pPr>
              <a:r>
                <a:rPr lang="en-US" sz="1800" u="sng">
                  <a:solidFill>
                    <a:schemeClr val="tx1"/>
                  </a:solidFill>
                  <a:latin typeface="Helvetica-Bold" charset="0"/>
                </a:rPr>
                <a:t>:</a:t>
              </a:r>
              <a:r>
                <a:rPr lang="en-US" sz="1700" u="sng">
                  <a:solidFill>
                    <a:schemeClr val="tx1"/>
                  </a:solidFill>
                  <a:latin typeface="Helvetica-Bold" charset="0"/>
                </a:rPr>
                <a:t>réserver</a:t>
              </a:r>
            </a:p>
          </p:txBody>
        </p:sp>
        <p:grpSp>
          <p:nvGrpSpPr>
            <p:cNvPr id="4" name="Group 17"/>
            <p:cNvGrpSpPr>
              <a:grpSpLocks/>
            </p:cNvGrpSpPr>
            <p:nvPr/>
          </p:nvGrpSpPr>
          <p:grpSpPr bwMode="auto">
            <a:xfrm>
              <a:off x="984" y="1200"/>
              <a:ext cx="169" cy="168"/>
              <a:chOff x="480" y="2832"/>
              <a:chExt cx="193" cy="231"/>
            </a:xfrm>
          </p:grpSpPr>
          <p:sp>
            <p:nvSpPr>
              <p:cNvPr id="143377" name="Oval 18"/>
              <p:cNvSpPr>
                <a:spLocks noChangeAspect="1" noChangeArrowheads="1"/>
              </p:cNvSpPr>
              <p:nvPr/>
            </p:nvSpPr>
            <p:spPr bwMode="auto">
              <a:xfrm>
                <a:off x="480" y="2871"/>
                <a:ext cx="193" cy="192"/>
              </a:xfrm>
              <a:prstGeom prst="ellipse">
                <a:avLst/>
              </a:prstGeom>
              <a:gradFill rotWithShape="1">
                <a:gsLst>
                  <a:gs pos="0">
                    <a:srgbClr val="99CCFF"/>
                  </a:gs>
                  <a:gs pos="50000">
                    <a:srgbClr val="FFFFFF"/>
                  </a:gs>
                  <a:gs pos="100000">
                    <a:srgbClr val="99CCFF"/>
                  </a:gs>
                </a:gsLst>
                <a:lin ang="5400000" scaled="1"/>
              </a:gradFill>
              <a:ln w="28575">
                <a:solidFill>
                  <a:schemeClr val="tx1"/>
                </a:solidFill>
                <a:round/>
                <a:headEnd type="none" w="sm" len="sm"/>
                <a:tailEnd type="none" w="lg" len="lg"/>
              </a:ln>
            </p:spPr>
            <p:txBody>
              <a:bodyPr wrap="none" lIns="0" tIns="0" rIns="0" bIns="0" anchor="ctr">
                <a:spAutoFit/>
              </a:bodyPr>
              <a:lstStyle/>
              <a:p>
                <a:endParaRPr lang="fr-FR"/>
              </a:p>
            </p:txBody>
          </p:sp>
          <p:sp>
            <p:nvSpPr>
              <p:cNvPr id="143378" name="AutoShape 19"/>
              <p:cNvSpPr>
                <a:spLocks noChangeArrowheads="1"/>
              </p:cNvSpPr>
              <p:nvPr/>
            </p:nvSpPr>
            <p:spPr bwMode="auto">
              <a:xfrm rot="-5400000">
                <a:off x="489" y="2850"/>
                <a:ext cx="120" cy="84"/>
              </a:xfrm>
              <a:prstGeom prst="triangle">
                <a:avLst>
                  <a:gd name="adj" fmla="val 50000"/>
                </a:avLst>
              </a:prstGeom>
              <a:gradFill rotWithShape="1">
                <a:gsLst>
                  <a:gs pos="0">
                    <a:srgbClr val="99CCFF"/>
                  </a:gs>
                  <a:gs pos="50000">
                    <a:srgbClr val="FFFFFF"/>
                  </a:gs>
                  <a:gs pos="100000">
                    <a:srgbClr val="99CCFF"/>
                  </a:gs>
                </a:gsLst>
                <a:lin ang="5400000" scaled="1"/>
              </a:gradFill>
              <a:ln w="28575">
                <a:solidFill>
                  <a:schemeClr val="tx1"/>
                </a:solidFill>
                <a:miter lim="800000"/>
                <a:headEnd type="none" w="sm" len="sm"/>
                <a:tailEnd/>
              </a:ln>
            </p:spPr>
            <p:txBody>
              <a:bodyPr wrap="none" anchor="ctr"/>
              <a:lstStyle/>
              <a:p>
                <a:endParaRPr lang="fr-FR"/>
              </a:p>
            </p:txBody>
          </p:sp>
        </p:grpSp>
      </p:grpSp>
      <p:sp>
        <p:nvSpPr>
          <p:cNvPr id="143366" name="Rectangle 20"/>
          <p:cNvSpPr>
            <a:spLocks noGrp="1" noChangeArrowheads="1"/>
          </p:cNvSpPr>
          <p:nvPr>
            <p:ph type="body" sz="half" idx="2"/>
          </p:nvPr>
        </p:nvSpPr>
        <p:spPr/>
        <p:txBody>
          <a:bodyPr/>
          <a:lstStyle/>
          <a:p>
            <a:endParaRPr lang="fr-FR" sz="2800" smtClean="0"/>
          </a:p>
        </p:txBody>
      </p:sp>
      <p:sp>
        <p:nvSpPr>
          <p:cNvPr id="5" name="Espace réservé du pied de page 4"/>
          <p:cNvSpPr>
            <a:spLocks noGrp="1"/>
          </p:cNvSpPr>
          <p:nvPr>
            <p:ph type="ftr" sz="quarter" idx="11"/>
          </p:nvPr>
        </p:nvSpPr>
        <p:spPr/>
        <p:txBody>
          <a:bodyPr/>
          <a:lstStyle/>
          <a:p>
            <a:pPr>
              <a:defRPr/>
            </a:pPr>
            <a:r>
              <a:rPr lang="en-GB" smtClean="0"/>
              <a:t>Introduction à l'OO - H. Bersini</a:t>
            </a:r>
            <a:endParaRPr lang="en-GB"/>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Date Placeholder 4"/>
          <p:cNvSpPr>
            <a:spLocks noGrp="1"/>
          </p:cNvSpPr>
          <p:nvPr>
            <p:ph type="dt" sz="quarter" idx="10"/>
          </p:nvPr>
        </p:nvSpPr>
        <p:spPr>
          <a:noFill/>
        </p:spPr>
        <p:txBody>
          <a:bodyPr/>
          <a:lstStyle/>
          <a:p>
            <a:r>
              <a:rPr lang="en-US" smtClean="0"/>
              <a:t>2020</a:t>
            </a:r>
            <a:endParaRPr lang="fr-BE" smtClean="0"/>
          </a:p>
        </p:txBody>
      </p:sp>
      <p:sp>
        <p:nvSpPr>
          <p:cNvPr id="144387" name="Slide Number Placeholder 6"/>
          <p:cNvSpPr>
            <a:spLocks noGrp="1"/>
          </p:cNvSpPr>
          <p:nvPr>
            <p:ph type="sldNum" sz="quarter" idx="12"/>
          </p:nvPr>
        </p:nvSpPr>
        <p:spPr>
          <a:noFill/>
        </p:spPr>
        <p:txBody>
          <a:bodyPr/>
          <a:lstStyle/>
          <a:p>
            <a:fld id="{32EE3228-333C-45E6-A802-DB34E78F379B}" type="slidenum">
              <a:rPr lang="fr-BE" smtClean="0"/>
              <a:pPr/>
              <a:t>146</a:t>
            </a:fld>
            <a:endParaRPr lang="fr-BE" smtClean="0"/>
          </a:p>
        </p:txBody>
      </p:sp>
      <p:sp>
        <p:nvSpPr>
          <p:cNvPr id="144388" name="Rectangle 2"/>
          <p:cNvSpPr>
            <a:spLocks noChangeArrowheads="1"/>
          </p:cNvSpPr>
          <p:nvPr/>
        </p:nvSpPr>
        <p:spPr bwMode="auto">
          <a:xfrm>
            <a:off x="990600" y="3505200"/>
            <a:ext cx="2286000" cy="631825"/>
          </a:xfrm>
          <a:prstGeom prst="rect">
            <a:avLst/>
          </a:prstGeom>
          <a:noFill/>
          <a:ln w="9525">
            <a:noFill/>
            <a:miter lim="800000"/>
            <a:headEnd/>
            <a:tailEnd/>
          </a:ln>
        </p:spPr>
        <p:txBody>
          <a:bodyPr lIns="90488" tIns="44450" rIns="90488" bIns="44450">
            <a:spAutoFit/>
          </a:bodyPr>
          <a:lstStyle/>
          <a:p>
            <a:pPr>
              <a:lnSpc>
                <a:spcPct val="105000"/>
              </a:lnSpc>
              <a:spcBef>
                <a:spcPct val="0"/>
              </a:spcBef>
            </a:pPr>
            <a:r>
              <a:rPr kumimoji="1" lang="en-US" sz="1700">
                <a:solidFill>
                  <a:schemeClr val="tx1"/>
                </a:solidFill>
                <a:latin typeface="Helvetica-Bold" charset="0"/>
              </a:rPr>
              <a:t>validate credit card (card no.)</a:t>
            </a:r>
          </a:p>
        </p:txBody>
      </p:sp>
      <p:sp>
        <p:nvSpPr>
          <p:cNvPr id="144389" name="Rectangle 3"/>
          <p:cNvSpPr>
            <a:spLocks noChangeArrowheads="1"/>
          </p:cNvSpPr>
          <p:nvPr/>
        </p:nvSpPr>
        <p:spPr bwMode="auto">
          <a:xfrm>
            <a:off x="914400" y="4476750"/>
            <a:ext cx="2057400" cy="400050"/>
          </a:xfrm>
          <a:prstGeom prst="rect">
            <a:avLst/>
          </a:prstGeom>
          <a:noFill/>
          <a:ln w="9525">
            <a:noFill/>
            <a:miter lim="800000"/>
            <a:headEnd/>
            <a:tailEnd/>
          </a:ln>
        </p:spPr>
        <p:txBody>
          <a:bodyPr lIns="90488" tIns="44450" rIns="90488" bIns="44450">
            <a:spAutoFit/>
          </a:bodyPr>
          <a:lstStyle/>
          <a:p>
            <a:pPr algn="ctr">
              <a:lnSpc>
                <a:spcPct val="120000"/>
              </a:lnSpc>
              <a:spcBef>
                <a:spcPct val="0"/>
              </a:spcBef>
            </a:pPr>
            <a:r>
              <a:rPr kumimoji="1" lang="en-US" sz="1700">
                <a:solidFill>
                  <a:schemeClr val="tx1"/>
                </a:solidFill>
                <a:latin typeface="Helvetica-Bold" charset="0"/>
              </a:rPr>
              <a:t>return card validity</a:t>
            </a:r>
          </a:p>
        </p:txBody>
      </p:sp>
      <p:sp>
        <p:nvSpPr>
          <p:cNvPr id="144390" name="Rectangle 4"/>
          <p:cNvSpPr>
            <a:spLocks noGrp="1" noChangeArrowheads="1"/>
          </p:cNvSpPr>
          <p:nvPr>
            <p:ph type="title"/>
          </p:nvPr>
        </p:nvSpPr>
        <p:spPr>
          <a:xfrm>
            <a:off x="404813" y="228600"/>
            <a:ext cx="7769225" cy="1143000"/>
          </a:xfrm>
          <a:noFill/>
        </p:spPr>
        <p:txBody>
          <a:bodyPr/>
          <a:lstStyle/>
          <a:p>
            <a:r>
              <a:rPr lang="en-US" sz="3000" b="1" smtClean="0">
                <a:solidFill>
                  <a:schemeClr val="tx1"/>
                </a:solidFill>
                <a:latin typeface="Times New Roman" pitchFamily="18" charset="0"/>
                <a:cs typeface="Times New Roman" pitchFamily="18" charset="0"/>
              </a:rPr>
              <a:t>Barre d’activation</a:t>
            </a:r>
          </a:p>
        </p:txBody>
      </p:sp>
      <p:sp>
        <p:nvSpPr>
          <p:cNvPr id="144391" name="Rectangle 6"/>
          <p:cNvSpPr>
            <a:spLocks noChangeArrowheads="1"/>
          </p:cNvSpPr>
          <p:nvPr/>
        </p:nvSpPr>
        <p:spPr bwMode="auto">
          <a:xfrm>
            <a:off x="1219200" y="5562600"/>
            <a:ext cx="2139950" cy="366767"/>
          </a:xfrm>
          <a:prstGeom prst="rect">
            <a:avLst/>
          </a:prstGeom>
          <a:gradFill rotWithShape="1">
            <a:gsLst>
              <a:gs pos="0">
                <a:srgbClr val="EDDBC9"/>
              </a:gs>
              <a:gs pos="50000">
                <a:srgbClr val="FFFFFF"/>
              </a:gs>
              <a:gs pos="100000">
                <a:srgbClr val="EDDBC9"/>
              </a:gs>
            </a:gsLst>
            <a:lin ang="5400000" scaled="1"/>
          </a:gradFill>
          <a:ln w="22225">
            <a:solidFill>
              <a:schemeClr val="tx1"/>
            </a:solidFill>
            <a:prstDash val="sysDot"/>
            <a:miter lim="800000"/>
            <a:headEnd/>
            <a:tailEnd/>
          </a:ln>
        </p:spPr>
        <p:txBody>
          <a:bodyPr lIns="90488" tIns="44450" rIns="90488" bIns="44450">
            <a:spAutoFit/>
          </a:bodyPr>
          <a:lstStyle/>
          <a:p>
            <a:pPr algn="ctr">
              <a:spcBef>
                <a:spcPct val="0"/>
              </a:spcBef>
            </a:pPr>
            <a:r>
              <a:rPr lang="nl-NL" dirty="0" smtClean="0">
                <a:solidFill>
                  <a:schemeClr val="tx1"/>
                </a:solidFill>
                <a:latin typeface="Helvetica-Bold" charset="0"/>
              </a:rPr>
              <a:t>Return </a:t>
            </a:r>
            <a:r>
              <a:rPr lang="nl-NL" dirty="0" err="1" smtClean="0">
                <a:solidFill>
                  <a:schemeClr val="tx1"/>
                </a:solidFill>
                <a:latin typeface="Helvetica-Bold" charset="0"/>
              </a:rPr>
              <a:t>explicite</a:t>
            </a:r>
            <a:endParaRPr lang="nl-NL" dirty="0">
              <a:solidFill>
                <a:schemeClr val="tx1"/>
              </a:solidFill>
              <a:latin typeface="Helvetica-Bold" charset="0"/>
            </a:endParaRPr>
          </a:p>
        </p:txBody>
      </p:sp>
      <p:sp>
        <p:nvSpPr>
          <p:cNvPr id="144392" name="Line 7"/>
          <p:cNvSpPr>
            <a:spLocks noChangeShapeType="1"/>
          </p:cNvSpPr>
          <p:nvPr/>
        </p:nvSpPr>
        <p:spPr bwMode="auto">
          <a:xfrm flipH="1" flipV="1">
            <a:off x="2895600" y="4495800"/>
            <a:ext cx="0" cy="1066800"/>
          </a:xfrm>
          <a:prstGeom prst="line">
            <a:avLst/>
          </a:prstGeom>
          <a:noFill/>
          <a:ln w="12700">
            <a:solidFill>
              <a:srgbClr val="808080"/>
            </a:solidFill>
            <a:round/>
            <a:headEnd/>
            <a:tailEnd type="triangle" w="med" len="med"/>
          </a:ln>
        </p:spPr>
        <p:txBody>
          <a:bodyPr wrap="none" lIns="90488" tIns="44450" rIns="90488" bIns="44450"/>
          <a:lstStyle/>
          <a:p>
            <a:endParaRPr lang="fr-FR"/>
          </a:p>
        </p:txBody>
      </p:sp>
      <p:sp>
        <p:nvSpPr>
          <p:cNvPr id="144393" name="Line 8"/>
          <p:cNvSpPr>
            <a:spLocks noChangeShapeType="1"/>
          </p:cNvSpPr>
          <p:nvPr/>
        </p:nvSpPr>
        <p:spPr bwMode="auto">
          <a:xfrm>
            <a:off x="762000" y="2743200"/>
            <a:ext cx="0" cy="2590800"/>
          </a:xfrm>
          <a:prstGeom prst="line">
            <a:avLst/>
          </a:prstGeom>
          <a:noFill/>
          <a:ln w="22225">
            <a:solidFill>
              <a:schemeClr val="tx1"/>
            </a:solidFill>
            <a:prstDash val="sysDot"/>
            <a:round/>
            <a:headEnd/>
            <a:tailEnd/>
          </a:ln>
        </p:spPr>
        <p:txBody>
          <a:bodyPr wrap="none" lIns="90488" tIns="44450" rIns="90488" bIns="44450"/>
          <a:lstStyle/>
          <a:p>
            <a:endParaRPr lang="fr-FR"/>
          </a:p>
        </p:txBody>
      </p:sp>
      <p:sp>
        <p:nvSpPr>
          <p:cNvPr id="144394" name="Rectangle 9"/>
          <p:cNvSpPr>
            <a:spLocks noChangeArrowheads="1"/>
          </p:cNvSpPr>
          <p:nvPr/>
        </p:nvSpPr>
        <p:spPr bwMode="auto">
          <a:xfrm>
            <a:off x="609600" y="3200400"/>
            <a:ext cx="304800" cy="1676400"/>
          </a:xfrm>
          <a:prstGeom prst="rect">
            <a:avLst/>
          </a:prstGeom>
          <a:solidFill>
            <a:schemeClr val="bg1"/>
          </a:solidFill>
          <a:ln w="22225">
            <a:solidFill>
              <a:schemeClr val="tx1"/>
            </a:solidFill>
            <a:miter lim="800000"/>
            <a:headEnd/>
            <a:tailEnd/>
          </a:ln>
        </p:spPr>
        <p:txBody>
          <a:bodyPr wrap="none" lIns="90488" tIns="44450" rIns="90488" bIns="44450" anchor="ctr"/>
          <a:lstStyle/>
          <a:p>
            <a:pPr algn="ctr">
              <a:spcBef>
                <a:spcPct val="0"/>
              </a:spcBef>
            </a:pPr>
            <a:endParaRPr lang="en-GB" u="sng">
              <a:solidFill>
                <a:schemeClr val="tx1"/>
              </a:solidFill>
              <a:latin typeface="Helvetica-Bold" charset="0"/>
            </a:endParaRPr>
          </a:p>
        </p:txBody>
      </p:sp>
      <p:sp>
        <p:nvSpPr>
          <p:cNvPr id="144395" name="Line 10"/>
          <p:cNvSpPr>
            <a:spLocks noChangeShapeType="1"/>
          </p:cNvSpPr>
          <p:nvPr/>
        </p:nvSpPr>
        <p:spPr bwMode="auto">
          <a:xfrm>
            <a:off x="3276600" y="2743200"/>
            <a:ext cx="0" cy="2590800"/>
          </a:xfrm>
          <a:prstGeom prst="line">
            <a:avLst/>
          </a:prstGeom>
          <a:noFill/>
          <a:ln w="22225">
            <a:solidFill>
              <a:schemeClr val="tx1"/>
            </a:solidFill>
            <a:prstDash val="sysDot"/>
            <a:round/>
            <a:headEnd/>
            <a:tailEnd/>
          </a:ln>
        </p:spPr>
        <p:txBody>
          <a:bodyPr wrap="none" lIns="90488" tIns="44450" rIns="90488" bIns="44450"/>
          <a:lstStyle/>
          <a:p>
            <a:endParaRPr lang="fr-FR"/>
          </a:p>
        </p:txBody>
      </p:sp>
      <p:sp>
        <p:nvSpPr>
          <p:cNvPr id="144396" name="Rectangle 11"/>
          <p:cNvSpPr>
            <a:spLocks noChangeArrowheads="1"/>
          </p:cNvSpPr>
          <p:nvPr/>
        </p:nvSpPr>
        <p:spPr bwMode="auto">
          <a:xfrm>
            <a:off x="3124200" y="3505200"/>
            <a:ext cx="304800" cy="990600"/>
          </a:xfrm>
          <a:prstGeom prst="rect">
            <a:avLst/>
          </a:prstGeom>
          <a:solidFill>
            <a:schemeClr val="bg1"/>
          </a:solidFill>
          <a:ln w="22225">
            <a:solidFill>
              <a:schemeClr val="tx1"/>
            </a:solidFill>
            <a:miter lim="800000"/>
            <a:headEnd/>
            <a:tailEnd/>
          </a:ln>
        </p:spPr>
        <p:txBody>
          <a:bodyPr wrap="none" lIns="90488" tIns="44450" rIns="90488" bIns="44450" anchor="ctr"/>
          <a:lstStyle/>
          <a:p>
            <a:pPr algn="ctr">
              <a:spcBef>
                <a:spcPct val="0"/>
              </a:spcBef>
            </a:pPr>
            <a:endParaRPr lang="en-GB" u="sng">
              <a:solidFill>
                <a:schemeClr val="tx1"/>
              </a:solidFill>
              <a:latin typeface="Helvetica-Bold" charset="0"/>
            </a:endParaRPr>
          </a:p>
        </p:txBody>
      </p:sp>
      <p:sp>
        <p:nvSpPr>
          <p:cNvPr id="144397" name="Line 12"/>
          <p:cNvSpPr>
            <a:spLocks noChangeShapeType="1"/>
          </p:cNvSpPr>
          <p:nvPr/>
        </p:nvSpPr>
        <p:spPr bwMode="auto">
          <a:xfrm flipH="1">
            <a:off x="914400" y="4495800"/>
            <a:ext cx="2209800" cy="0"/>
          </a:xfrm>
          <a:prstGeom prst="line">
            <a:avLst/>
          </a:prstGeom>
          <a:noFill/>
          <a:ln w="22225">
            <a:solidFill>
              <a:srgbClr val="808080"/>
            </a:solidFill>
            <a:prstDash val="dash"/>
            <a:round/>
            <a:headEnd/>
            <a:tailEnd type="arrow" w="lg" len="lg"/>
          </a:ln>
        </p:spPr>
        <p:txBody>
          <a:bodyPr wrap="none" lIns="90488" tIns="44450" rIns="90488" bIns="44450"/>
          <a:lstStyle/>
          <a:p>
            <a:endParaRPr lang="fr-FR"/>
          </a:p>
        </p:txBody>
      </p:sp>
      <p:sp>
        <p:nvSpPr>
          <p:cNvPr id="144398" name="Line 13"/>
          <p:cNvSpPr>
            <a:spLocks noChangeShapeType="1"/>
          </p:cNvSpPr>
          <p:nvPr/>
        </p:nvSpPr>
        <p:spPr bwMode="auto">
          <a:xfrm>
            <a:off x="914400" y="3505200"/>
            <a:ext cx="2209800" cy="0"/>
          </a:xfrm>
          <a:prstGeom prst="line">
            <a:avLst/>
          </a:prstGeom>
          <a:noFill/>
          <a:ln w="22225">
            <a:solidFill>
              <a:srgbClr val="808080"/>
            </a:solidFill>
            <a:round/>
            <a:headEnd/>
            <a:tailEnd type="triangle" w="lg" len="med"/>
          </a:ln>
        </p:spPr>
        <p:txBody>
          <a:bodyPr wrap="none" lIns="90488" tIns="44450" rIns="90488" bIns="44450"/>
          <a:lstStyle/>
          <a:p>
            <a:endParaRPr lang="fr-FR"/>
          </a:p>
        </p:txBody>
      </p:sp>
      <p:sp>
        <p:nvSpPr>
          <p:cNvPr id="144399" name="Rectangle 14"/>
          <p:cNvSpPr>
            <a:spLocks noChangeArrowheads="1"/>
          </p:cNvSpPr>
          <p:nvPr/>
        </p:nvSpPr>
        <p:spPr bwMode="auto">
          <a:xfrm>
            <a:off x="2362200" y="1752600"/>
            <a:ext cx="1524000" cy="914400"/>
          </a:xfrm>
          <a:prstGeom prst="rect">
            <a:avLst/>
          </a:prstGeom>
          <a:gradFill rotWithShape="1">
            <a:gsLst>
              <a:gs pos="0">
                <a:srgbClr val="99CCFF"/>
              </a:gs>
              <a:gs pos="50000">
                <a:srgbClr val="FFFFFF"/>
              </a:gs>
              <a:gs pos="100000">
                <a:srgbClr val="99CCFF"/>
              </a:gs>
            </a:gsLst>
            <a:lin ang="5400000" scaled="1"/>
          </a:gradFill>
          <a:ln w="28575">
            <a:solidFill>
              <a:schemeClr val="tx1"/>
            </a:solidFill>
            <a:miter lim="800000"/>
            <a:headEnd type="none" w="sm" len="sm"/>
            <a:tailEnd/>
          </a:ln>
        </p:spPr>
        <p:txBody>
          <a:bodyPr wrap="none" anchor="ctr"/>
          <a:lstStyle/>
          <a:p>
            <a:pPr algn="ctr">
              <a:spcBef>
                <a:spcPct val="0"/>
              </a:spcBef>
            </a:pPr>
            <a:endParaRPr lang="en-US" sz="1200" u="sng">
              <a:solidFill>
                <a:schemeClr val="tx1"/>
              </a:solidFill>
              <a:latin typeface="Helvetica-Bold" charset="0"/>
            </a:endParaRPr>
          </a:p>
          <a:p>
            <a:pPr algn="ctr">
              <a:spcBef>
                <a:spcPct val="0"/>
              </a:spcBef>
            </a:pPr>
            <a:r>
              <a:rPr lang="en-US" sz="1800" u="sng">
                <a:solidFill>
                  <a:schemeClr val="tx1"/>
                </a:solidFill>
                <a:latin typeface="Helvetica-Bold" charset="0"/>
              </a:rPr>
              <a:t>:</a:t>
            </a:r>
            <a:r>
              <a:rPr lang="en-US" sz="1700" u="sng">
                <a:solidFill>
                  <a:schemeClr val="tx1"/>
                </a:solidFill>
                <a:latin typeface="Helvetica-Bold" charset="0"/>
              </a:rPr>
              <a:t>payerCarte</a:t>
            </a:r>
          </a:p>
          <a:p>
            <a:pPr algn="ctr">
              <a:spcBef>
                <a:spcPct val="0"/>
              </a:spcBef>
            </a:pPr>
            <a:r>
              <a:rPr lang="en-US" sz="1700" u="sng">
                <a:solidFill>
                  <a:schemeClr val="tx1"/>
                </a:solidFill>
                <a:latin typeface="Helvetica-Bold" charset="0"/>
              </a:rPr>
              <a:t>DeCrédit</a:t>
            </a:r>
          </a:p>
        </p:txBody>
      </p:sp>
      <p:grpSp>
        <p:nvGrpSpPr>
          <p:cNvPr id="2" name="Group 15"/>
          <p:cNvGrpSpPr>
            <a:grpSpLocks noChangeAspect="1"/>
          </p:cNvGrpSpPr>
          <p:nvPr/>
        </p:nvGrpSpPr>
        <p:grpSpPr bwMode="auto">
          <a:xfrm>
            <a:off x="3505200" y="1828800"/>
            <a:ext cx="323850" cy="233363"/>
            <a:chOff x="1824" y="672"/>
            <a:chExt cx="510" cy="366"/>
          </a:xfrm>
        </p:grpSpPr>
        <p:sp>
          <p:nvSpPr>
            <p:cNvPr id="144418" name="Oval 16"/>
            <p:cNvSpPr>
              <a:spLocks noChangeAspect="1" noChangeArrowheads="1"/>
            </p:cNvSpPr>
            <p:nvPr/>
          </p:nvSpPr>
          <p:spPr bwMode="auto">
            <a:xfrm>
              <a:off x="1968" y="672"/>
              <a:ext cx="366" cy="366"/>
            </a:xfrm>
            <a:prstGeom prst="ellipse">
              <a:avLst/>
            </a:prstGeom>
            <a:gradFill rotWithShape="1">
              <a:gsLst>
                <a:gs pos="0">
                  <a:srgbClr val="99CCFF"/>
                </a:gs>
                <a:gs pos="50000">
                  <a:srgbClr val="FFFFFF"/>
                </a:gs>
                <a:gs pos="100000">
                  <a:srgbClr val="99CCFF"/>
                </a:gs>
              </a:gsLst>
              <a:lin ang="5400000" scaled="1"/>
            </a:gradFill>
            <a:ln w="28575">
              <a:solidFill>
                <a:schemeClr val="tx1"/>
              </a:solidFill>
              <a:round/>
              <a:headEnd type="none" w="sm" len="sm"/>
              <a:tailEnd type="none" w="lg" len="lg"/>
            </a:ln>
          </p:spPr>
          <p:txBody>
            <a:bodyPr wrap="none" lIns="0" tIns="0" rIns="0" bIns="0" anchor="ctr">
              <a:spAutoFit/>
            </a:bodyPr>
            <a:lstStyle/>
            <a:p>
              <a:endParaRPr lang="fr-FR"/>
            </a:p>
          </p:txBody>
        </p:sp>
        <p:sp>
          <p:nvSpPr>
            <p:cNvPr id="144419" name="Line 17"/>
            <p:cNvSpPr>
              <a:spLocks noChangeAspect="1" noChangeShapeType="1"/>
            </p:cNvSpPr>
            <p:nvPr/>
          </p:nvSpPr>
          <p:spPr bwMode="auto">
            <a:xfrm>
              <a:off x="1824" y="736"/>
              <a:ext cx="0" cy="238"/>
            </a:xfrm>
            <a:prstGeom prst="line">
              <a:avLst/>
            </a:prstGeom>
            <a:noFill/>
            <a:ln w="28575">
              <a:solidFill>
                <a:schemeClr val="tx1"/>
              </a:solidFill>
              <a:round/>
              <a:headEnd type="none" w="sm" len="sm"/>
              <a:tailEnd type="none" w="lg" len="lg"/>
            </a:ln>
          </p:spPr>
          <p:txBody>
            <a:bodyPr wrap="none" anchor="ctr"/>
            <a:lstStyle/>
            <a:p>
              <a:endParaRPr lang="fr-FR"/>
            </a:p>
          </p:txBody>
        </p:sp>
        <p:sp>
          <p:nvSpPr>
            <p:cNvPr id="144420" name="Line 18"/>
            <p:cNvSpPr>
              <a:spLocks noChangeAspect="1" noChangeShapeType="1"/>
            </p:cNvSpPr>
            <p:nvPr/>
          </p:nvSpPr>
          <p:spPr bwMode="auto">
            <a:xfrm flipH="1">
              <a:off x="1824" y="855"/>
              <a:ext cx="144" cy="0"/>
            </a:xfrm>
            <a:prstGeom prst="line">
              <a:avLst/>
            </a:prstGeom>
            <a:noFill/>
            <a:ln w="28575">
              <a:solidFill>
                <a:schemeClr val="tx1"/>
              </a:solidFill>
              <a:round/>
              <a:headEnd type="none" w="sm" len="sm"/>
              <a:tailEnd type="none" w="lg" len="lg"/>
            </a:ln>
          </p:spPr>
          <p:txBody>
            <a:bodyPr wrap="none" anchor="ctr"/>
            <a:lstStyle/>
            <a:p>
              <a:endParaRPr lang="fr-FR"/>
            </a:p>
          </p:txBody>
        </p:sp>
      </p:grpSp>
      <p:sp>
        <p:nvSpPr>
          <p:cNvPr id="144401" name="Rectangle 19"/>
          <p:cNvSpPr>
            <a:spLocks noChangeArrowheads="1"/>
          </p:cNvSpPr>
          <p:nvPr/>
        </p:nvSpPr>
        <p:spPr bwMode="auto">
          <a:xfrm>
            <a:off x="304800" y="1752600"/>
            <a:ext cx="1600200" cy="914400"/>
          </a:xfrm>
          <a:prstGeom prst="rect">
            <a:avLst/>
          </a:prstGeom>
          <a:gradFill rotWithShape="1">
            <a:gsLst>
              <a:gs pos="0">
                <a:srgbClr val="99CCFF"/>
              </a:gs>
              <a:gs pos="50000">
                <a:srgbClr val="FFFFFF"/>
              </a:gs>
              <a:gs pos="100000">
                <a:srgbClr val="99CCFF"/>
              </a:gs>
            </a:gsLst>
            <a:lin ang="5400000" scaled="1"/>
          </a:gradFill>
          <a:ln w="28575">
            <a:solidFill>
              <a:schemeClr val="tx1"/>
            </a:solidFill>
            <a:miter lim="800000"/>
            <a:headEnd type="none" w="sm" len="sm"/>
            <a:tailEnd/>
          </a:ln>
        </p:spPr>
        <p:txBody>
          <a:bodyPr wrap="none" anchor="ctr"/>
          <a:lstStyle/>
          <a:p>
            <a:pPr algn="ctr">
              <a:spcBef>
                <a:spcPct val="0"/>
              </a:spcBef>
            </a:pPr>
            <a:r>
              <a:rPr lang="en-US" sz="1800" u="sng">
                <a:solidFill>
                  <a:schemeClr val="tx1"/>
                </a:solidFill>
                <a:latin typeface="Helvetica-Bold" charset="0"/>
              </a:rPr>
              <a:t>:</a:t>
            </a:r>
            <a:r>
              <a:rPr lang="en-US" sz="1700" u="sng">
                <a:solidFill>
                  <a:schemeClr val="tx1"/>
                </a:solidFill>
                <a:latin typeface="Helvetica-Bold" charset="0"/>
              </a:rPr>
              <a:t>réserver</a:t>
            </a:r>
          </a:p>
        </p:txBody>
      </p:sp>
      <p:grpSp>
        <p:nvGrpSpPr>
          <p:cNvPr id="3" name="Group 20"/>
          <p:cNvGrpSpPr>
            <a:grpSpLocks/>
          </p:cNvGrpSpPr>
          <p:nvPr/>
        </p:nvGrpSpPr>
        <p:grpSpPr bwMode="auto">
          <a:xfrm>
            <a:off x="1562100" y="1828800"/>
            <a:ext cx="268288" cy="266700"/>
            <a:chOff x="480" y="2832"/>
            <a:chExt cx="193" cy="231"/>
          </a:xfrm>
        </p:grpSpPr>
        <p:sp>
          <p:nvSpPr>
            <p:cNvPr id="144416" name="Oval 21"/>
            <p:cNvSpPr>
              <a:spLocks noChangeAspect="1" noChangeArrowheads="1"/>
            </p:cNvSpPr>
            <p:nvPr/>
          </p:nvSpPr>
          <p:spPr bwMode="auto">
            <a:xfrm>
              <a:off x="480" y="2871"/>
              <a:ext cx="193" cy="192"/>
            </a:xfrm>
            <a:prstGeom prst="ellipse">
              <a:avLst/>
            </a:prstGeom>
            <a:gradFill rotWithShape="1">
              <a:gsLst>
                <a:gs pos="0">
                  <a:srgbClr val="99CCFF"/>
                </a:gs>
                <a:gs pos="50000">
                  <a:srgbClr val="FFFFFF"/>
                </a:gs>
                <a:gs pos="100000">
                  <a:srgbClr val="99CCFF"/>
                </a:gs>
              </a:gsLst>
              <a:lin ang="5400000" scaled="1"/>
            </a:gradFill>
            <a:ln w="28575">
              <a:solidFill>
                <a:schemeClr val="tx1"/>
              </a:solidFill>
              <a:round/>
              <a:headEnd type="none" w="sm" len="sm"/>
              <a:tailEnd type="none" w="lg" len="lg"/>
            </a:ln>
          </p:spPr>
          <p:txBody>
            <a:bodyPr wrap="none" lIns="0" tIns="0" rIns="0" bIns="0" anchor="ctr">
              <a:spAutoFit/>
            </a:bodyPr>
            <a:lstStyle/>
            <a:p>
              <a:endParaRPr lang="fr-FR"/>
            </a:p>
          </p:txBody>
        </p:sp>
        <p:sp>
          <p:nvSpPr>
            <p:cNvPr id="144417" name="AutoShape 22"/>
            <p:cNvSpPr>
              <a:spLocks noChangeArrowheads="1"/>
            </p:cNvSpPr>
            <p:nvPr/>
          </p:nvSpPr>
          <p:spPr bwMode="auto">
            <a:xfrm rot="-5400000">
              <a:off x="489" y="2850"/>
              <a:ext cx="120" cy="84"/>
            </a:xfrm>
            <a:prstGeom prst="triangle">
              <a:avLst>
                <a:gd name="adj" fmla="val 50000"/>
              </a:avLst>
            </a:prstGeom>
            <a:gradFill rotWithShape="1">
              <a:gsLst>
                <a:gs pos="0">
                  <a:srgbClr val="99CCFF"/>
                </a:gs>
                <a:gs pos="50000">
                  <a:srgbClr val="FFFFFF"/>
                </a:gs>
                <a:gs pos="100000">
                  <a:srgbClr val="99CCFF"/>
                </a:gs>
              </a:gsLst>
              <a:lin ang="5400000" scaled="1"/>
            </a:gradFill>
            <a:ln w="28575">
              <a:solidFill>
                <a:schemeClr val="tx1"/>
              </a:solidFill>
              <a:miter lim="800000"/>
              <a:headEnd type="none" w="sm" len="sm"/>
              <a:tailEnd/>
            </a:ln>
          </p:spPr>
          <p:txBody>
            <a:bodyPr wrap="none" anchor="ctr"/>
            <a:lstStyle/>
            <a:p>
              <a:endParaRPr lang="fr-FR"/>
            </a:p>
          </p:txBody>
        </p:sp>
      </p:grpSp>
      <p:sp>
        <p:nvSpPr>
          <p:cNvPr id="144403" name="Rectangle 23"/>
          <p:cNvSpPr>
            <a:spLocks noGrp="1" noChangeArrowheads="1"/>
          </p:cNvSpPr>
          <p:nvPr>
            <p:ph type="body" sz="half" idx="2"/>
          </p:nvPr>
        </p:nvSpPr>
        <p:spPr/>
        <p:txBody>
          <a:bodyPr/>
          <a:lstStyle/>
          <a:p>
            <a:endParaRPr lang="fr-FR" sz="2800" dirty="0" smtClean="0"/>
          </a:p>
        </p:txBody>
      </p:sp>
      <p:grpSp>
        <p:nvGrpSpPr>
          <p:cNvPr id="4" name="Group 24"/>
          <p:cNvGrpSpPr>
            <a:grpSpLocks/>
          </p:cNvGrpSpPr>
          <p:nvPr/>
        </p:nvGrpSpPr>
        <p:grpSpPr bwMode="auto">
          <a:xfrm>
            <a:off x="4643438" y="1773238"/>
            <a:ext cx="2089150" cy="4191000"/>
            <a:chOff x="624" y="1200"/>
            <a:chExt cx="1316" cy="2640"/>
          </a:xfrm>
        </p:grpSpPr>
        <p:sp>
          <p:nvSpPr>
            <p:cNvPr id="144405" name="Rectangle 25"/>
            <p:cNvSpPr>
              <a:spLocks noChangeArrowheads="1"/>
            </p:cNvSpPr>
            <p:nvPr/>
          </p:nvSpPr>
          <p:spPr bwMode="auto">
            <a:xfrm>
              <a:off x="1104" y="2160"/>
              <a:ext cx="836" cy="230"/>
            </a:xfrm>
            <a:prstGeom prst="rect">
              <a:avLst/>
            </a:prstGeom>
            <a:noFill/>
            <a:ln w="9525">
              <a:noFill/>
              <a:miter lim="800000"/>
              <a:headEnd/>
              <a:tailEnd/>
            </a:ln>
          </p:spPr>
          <p:txBody>
            <a:bodyPr wrap="square" lIns="90488" tIns="44450" rIns="90488" bIns="44450">
              <a:spAutoFit/>
            </a:bodyPr>
            <a:lstStyle/>
            <a:p>
              <a:pPr>
                <a:lnSpc>
                  <a:spcPct val="105000"/>
                </a:lnSpc>
                <a:spcBef>
                  <a:spcPct val="0"/>
                </a:spcBef>
              </a:pPr>
              <a:r>
                <a:rPr kumimoji="1" lang="en-US" sz="1700" dirty="0">
                  <a:solidFill>
                    <a:schemeClr val="accent2"/>
                  </a:solidFill>
                  <a:latin typeface="Helvetica-Bold" charset="0"/>
                </a:rPr>
                <a:t>initialize</a:t>
              </a:r>
            </a:p>
          </p:txBody>
        </p:sp>
        <p:sp>
          <p:nvSpPr>
            <p:cNvPr id="144406" name="Line 26"/>
            <p:cNvSpPr>
              <a:spLocks noChangeShapeType="1"/>
            </p:cNvSpPr>
            <p:nvPr/>
          </p:nvSpPr>
          <p:spPr bwMode="auto">
            <a:xfrm>
              <a:off x="912" y="1776"/>
              <a:ext cx="0" cy="2064"/>
            </a:xfrm>
            <a:prstGeom prst="line">
              <a:avLst/>
            </a:prstGeom>
            <a:noFill/>
            <a:ln w="22225">
              <a:solidFill>
                <a:schemeClr val="tx1"/>
              </a:solidFill>
              <a:prstDash val="sysDot"/>
              <a:round/>
              <a:headEnd/>
              <a:tailEnd/>
            </a:ln>
          </p:spPr>
          <p:txBody>
            <a:bodyPr wrap="none" lIns="90488" tIns="44450" rIns="90488" bIns="44450"/>
            <a:lstStyle/>
            <a:p>
              <a:endParaRPr lang="fr-FR"/>
            </a:p>
          </p:txBody>
        </p:sp>
        <p:sp>
          <p:nvSpPr>
            <p:cNvPr id="144407" name="Rectangle 27"/>
            <p:cNvSpPr>
              <a:spLocks noChangeArrowheads="1"/>
            </p:cNvSpPr>
            <p:nvPr/>
          </p:nvSpPr>
          <p:spPr bwMode="auto">
            <a:xfrm>
              <a:off x="816" y="2064"/>
              <a:ext cx="192" cy="1344"/>
            </a:xfrm>
            <a:prstGeom prst="rect">
              <a:avLst/>
            </a:prstGeom>
            <a:solidFill>
              <a:schemeClr val="bg1"/>
            </a:solidFill>
            <a:ln w="22225">
              <a:solidFill>
                <a:schemeClr val="tx1"/>
              </a:solidFill>
              <a:miter lim="800000"/>
              <a:headEnd/>
              <a:tailEnd/>
            </a:ln>
          </p:spPr>
          <p:txBody>
            <a:bodyPr wrap="none" lIns="90488" tIns="44450" rIns="90488" bIns="44450" anchor="ctr"/>
            <a:lstStyle/>
            <a:p>
              <a:pPr algn="ctr">
                <a:spcBef>
                  <a:spcPct val="0"/>
                </a:spcBef>
              </a:pPr>
              <a:endParaRPr lang="en-GB" u="sng">
                <a:solidFill>
                  <a:schemeClr val="tx1"/>
                </a:solidFill>
                <a:latin typeface="Helvetica-Bold" charset="0"/>
              </a:endParaRPr>
            </a:p>
          </p:txBody>
        </p:sp>
        <p:sp>
          <p:nvSpPr>
            <p:cNvPr id="144408" name="Rectangle 28"/>
            <p:cNvSpPr>
              <a:spLocks noChangeArrowheads="1"/>
            </p:cNvSpPr>
            <p:nvPr/>
          </p:nvSpPr>
          <p:spPr bwMode="auto">
            <a:xfrm>
              <a:off x="624" y="1200"/>
              <a:ext cx="816" cy="576"/>
            </a:xfrm>
            <a:prstGeom prst="rect">
              <a:avLst/>
            </a:prstGeom>
            <a:gradFill rotWithShape="1">
              <a:gsLst>
                <a:gs pos="0">
                  <a:srgbClr val="99CCFF"/>
                </a:gs>
                <a:gs pos="50000">
                  <a:srgbClr val="FFFFFF"/>
                </a:gs>
                <a:gs pos="100000">
                  <a:srgbClr val="99CCFF"/>
                </a:gs>
              </a:gsLst>
              <a:lin ang="5400000" scaled="1"/>
            </a:gradFill>
            <a:ln w="28575">
              <a:solidFill>
                <a:schemeClr val="tx1"/>
              </a:solidFill>
              <a:miter lim="800000"/>
              <a:headEnd type="none" w="sm" len="sm"/>
              <a:tailEnd/>
            </a:ln>
          </p:spPr>
          <p:txBody>
            <a:bodyPr wrap="none" anchor="ctr"/>
            <a:lstStyle/>
            <a:p>
              <a:pPr algn="ctr">
                <a:spcBef>
                  <a:spcPct val="0"/>
                </a:spcBef>
              </a:pPr>
              <a:endParaRPr lang="en-US" sz="1200" u="sng">
                <a:solidFill>
                  <a:schemeClr val="tx1"/>
                </a:solidFill>
                <a:latin typeface="Helvetica-Bold" charset="0"/>
              </a:endParaRPr>
            </a:p>
            <a:p>
              <a:pPr algn="ctr">
                <a:spcBef>
                  <a:spcPct val="0"/>
                </a:spcBef>
              </a:pPr>
              <a:r>
                <a:rPr lang="en-US" sz="1800" u="sng">
                  <a:solidFill>
                    <a:schemeClr val="tx1"/>
                  </a:solidFill>
                  <a:latin typeface="Helvetica-Bold" charset="0"/>
                </a:rPr>
                <a:t>:</a:t>
              </a:r>
              <a:r>
                <a:rPr lang="en-US" sz="1700" u="sng">
                  <a:solidFill>
                    <a:schemeClr val="tx1"/>
                  </a:solidFill>
                  <a:latin typeface="Helvetica-Bold" charset="0"/>
                </a:rPr>
                <a:t>réserver</a:t>
              </a:r>
            </a:p>
          </p:txBody>
        </p:sp>
        <p:grpSp>
          <p:nvGrpSpPr>
            <p:cNvPr id="5" name="Group 29"/>
            <p:cNvGrpSpPr>
              <a:grpSpLocks noChangeAspect="1"/>
            </p:cNvGrpSpPr>
            <p:nvPr/>
          </p:nvGrpSpPr>
          <p:grpSpPr bwMode="auto">
            <a:xfrm>
              <a:off x="1243" y="1272"/>
              <a:ext cx="149" cy="134"/>
              <a:chOff x="2688" y="720"/>
              <a:chExt cx="398" cy="358"/>
            </a:xfrm>
          </p:grpSpPr>
          <p:sp>
            <p:nvSpPr>
              <p:cNvPr id="144414" name="Oval 30"/>
              <p:cNvSpPr>
                <a:spLocks noChangeAspect="1" noChangeArrowheads="1"/>
              </p:cNvSpPr>
              <p:nvPr/>
            </p:nvSpPr>
            <p:spPr bwMode="auto">
              <a:xfrm>
                <a:off x="2688" y="720"/>
                <a:ext cx="398" cy="358"/>
              </a:xfrm>
              <a:prstGeom prst="ellipse">
                <a:avLst/>
              </a:prstGeom>
              <a:gradFill rotWithShape="1">
                <a:gsLst>
                  <a:gs pos="0">
                    <a:srgbClr val="99CCFF"/>
                  </a:gs>
                  <a:gs pos="50000">
                    <a:srgbClr val="FFFFFF"/>
                  </a:gs>
                  <a:gs pos="100000">
                    <a:srgbClr val="99CCFF"/>
                  </a:gs>
                </a:gsLst>
                <a:lin ang="5400000" scaled="1"/>
              </a:gradFill>
              <a:ln w="28575">
                <a:solidFill>
                  <a:schemeClr val="tx1"/>
                </a:solidFill>
                <a:round/>
                <a:headEnd type="none" w="sm" len="sm"/>
                <a:tailEnd type="none" w="sm" len="sm"/>
              </a:ln>
            </p:spPr>
            <p:txBody>
              <a:bodyPr wrap="none" anchor="ctr"/>
              <a:lstStyle/>
              <a:p>
                <a:pPr algn="ctr" eaLnBrk="1" hangingPunct="1">
                  <a:spcBef>
                    <a:spcPct val="0"/>
                  </a:spcBef>
                </a:pPr>
                <a:endParaRPr lang="fr-FR" sz="2000">
                  <a:solidFill>
                    <a:schemeClr val="tx1"/>
                  </a:solidFill>
                  <a:latin typeface="Helvetica-Bold" charset="0"/>
                </a:endParaRPr>
              </a:p>
            </p:txBody>
          </p:sp>
          <p:sp>
            <p:nvSpPr>
              <p:cNvPr id="144415" name="Line 31"/>
              <p:cNvSpPr>
                <a:spLocks noChangeAspect="1" noChangeShapeType="1"/>
              </p:cNvSpPr>
              <p:nvPr/>
            </p:nvSpPr>
            <p:spPr bwMode="auto">
              <a:xfrm>
                <a:off x="2688" y="1078"/>
                <a:ext cx="398" cy="0"/>
              </a:xfrm>
              <a:prstGeom prst="line">
                <a:avLst/>
              </a:prstGeom>
              <a:noFill/>
              <a:ln w="28575">
                <a:solidFill>
                  <a:schemeClr val="tx1"/>
                </a:solidFill>
                <a:round/>
                <a:headEnd type="none" w="sm" len="sm"/>
                <a:tailEnd type="none" w="sm" len="sm"/>
              </a:ln>
            </p:spPr>
            <p:txBody>
              <a:bodyPr wrap="none" anchor="ctr"/>
              <a:lstStyle/>
              <a:p>
                <a:endParaRPr lang="fr-FR"/>
              </a:p>
            </p:txBody>
          </p:sp>
        </p:grpSp>
        <p:sp>
          <p:nvSpPr>
            <p:cNvPr id="144410" name="Rectangle 32"/>
            <p:cNvSpPr>
              <a:spLocks noChangeArrowheads="1"/>
            </p:cNvSpPr>
            <p:nvPr/>
          </p:nvSpPr>
          <p:spPr bwMode="auto">
            <a:xfrm>
              <a:off x="924" y="2640"/>
              <a:ext cx="192" cy="432"/>
            </a:xfrm>
            <a:prstGeom prst="rect">
              <a:avLst/>
            </a:prstGeom>
            <a:solidFill>
              <a:schemeClr val="bg1"/>
            </a:solidFill>
            <a:ln w="22225">
              <a:solidFill>
                <a:schemeClr val="tx1"/>
              </a:solidFill>
              <a:miter lim="800000"/>
              <a:headEnd/>
              <a:tailEnd/>
            </a:ln>
          </p:spPr>
          <p:txBody>
            <a:bodyPr wrap="none" lIns="90488" tIns="44450" rIns="90488" bIns="44450" anchor="ctr"/>
            <a:lstStyle/>
            <a:p>
              <a:pPr algn="ctr">
                <a:spcBef>
                  <a:spcPct val="0"/>
                </a:spcBef>
              </a:pPr>
              <a:endParaRPr lang="en-GB" u="sng">
                <a:solidFill>
                  <a:schemeClr val="tx1"/>
                </a:solidFill>
                <a:latin typeface="Helvetica-Bold" charset="0"/>
              </a:endParaRPr>
            </a:p>
          </p:txBody>
        </p:sp>
        <p:sp>
          <p:nvSpPr>
            <p:cNvPr id="144411" name="Line 33"/>
            <p:cNvSpPr>
              <a:spLocks noChangeShapeType="1"/>
            </p:cNvSpPr>
            <p:nvPr/>
          </p:nvSpPr>
          <p:spPr bwMode="auto">
            <a:xfrm flipH="1">
              <a:off x="1104" y="2640"/>
              <a:ext cx="504" cy="0"/>
            </a:xfrm>
            <a:prstGeom prst="line">
              <a:avLst/>
            </a:prstGeom>
            <a:noFill/>
            <a:ln w="22225">
              <a:solidFill>
                <a:srgbClr val="808080"/>
              </a:solidFill>
              <a:round/>
              <a:headEnd/>
              <a:tailEnd type="triangle" w="lg" len="med"/>
            </a:ln>
          </p:spPr>
          <p:txBody>
            <a:bodyPr wrap="none" lIns="90488" tIns="44450" rIns="90488" bIns="44450"/>
            <a:lstStyle/>
            <a:p>
              <a:endParaRPr lang="fr-FR"/>
            </a:p>
          </p:txBody>
        </p:sp>
        <p:sp>
          <p:nvSpPr>
            <p:cNvPr id="144412" name="Line 34"/>
            <p:cNvSpPr>
              <a:spLocks noChangeShapeType="1"/>
            </p:cNvSpPr>
            <p:nvPr/>
          </p:nvSpPr>
          <p:spPr bwMode="auto">
            <a:xfrm flipV="1">
              <a:off x="1596" y="2400"/>
              <a:ext cx="0" cy="228"/>
            </a:xfrm>
            <a:prstGeom prst="line">
              <a:avLst/>
            </a:prstGeom>
            <a:noFill/>
            <a:ln w="28575">
              <a:solidFill>
                <a:srgbClr val="808080"/>
              </a:solidFill>
              <a:round/>
              <a:headEnd type="none" w="sm" len="sm"/>
              <a:tailEnd/>
            </a:ln>
          </p:spPr>
          <p:txBody>
            <a:bodyPr wrap="none" anchor="ctr"/>
            <a:lstStyle/>
            <a:p>
              <a:endParaRPr lang="fr-FR"/>
            </a:p>
          </p:txBody>
        </p:sp>
        <p:sp>
          <p:nvSpPr>
            <p:cNvPr id="144413" name="Line 35"/>
            <p:cNvSpPr>
              <a:spLocks noChangeShapeType="1"/>
            </p:cNvSpPr>
            <p:nvPr/>
          </p:nvSpPr>
          <p:spPr bwMode="auto">
            <a:xfrm flipH="1">
              <a:off x="1008" y="2400"/>
              <a:ext cx="576" cy="0"/>
            </a:xfrm>
            <a:prstGeom prst="line">
              <a:avLst/>
            </a:prstGeom>
            <a:noFill/>
            <a:ln w="28575">
              <a:solidFill>
                <a:srgbClr val="808080"/>
              </a:solidFill>
              <a:round/>
              <a:headEnd type="none" w="sm" len="sm"/>
              <a:tailEnd/>
            </a:ln>
          </p:spPr>
          <p:txBody>
            <a:bodyPr wrap="none" anchor="ctr"/>
            <a:lstStyle/>
            <a:p>
              <a:endParaRPr lang="fr-FR"/>
            </a:p>
          </p:txBody>
        </p:sp>
      </p:grpSp>
      <p:sp>
        <p:nvSpPr>
          <p:cNvPr id="6" name="Espace réservé du pied de page 5"/>
          <p:cNvSpPr>
            <a:spLocks noGrp="1"/>
          </p:cNvSpPr>
          <p:nvPr>
            <p:ph type="ftr" sz="quarter" idx="11"/>
          </p:nvPr>
        </p:nvSpPr>
        <p:spPr/>
        <p:txBody>
          <a:bodyPr/>
          <a:lstStyle/>
          <a:p>
            <a:pPr>
              <a:defRPr/>
            </a:pPr>
            <a:r>
              <a:rPr lang="en-GB" smtClean="0"/>
              <a:t>Introduction à l'OO - H. Bersini</a:t>
            </a:r>
            <a:endParaRPr lang="en-GB"/>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Date Placeholder 4"/>
          <p:cNvSpPr>
            <a:spLocks noGrp="1"/>
          </p:cNvSpPr>
          <p:nvPr>
            <p:ph type="dt" sz="quarter" idx="10"/>
          </p:nvPr>
        </p:nvSpPr>
        <p:spPr>
          <a:noFill/>
        </p:spPr>
        <p:txBody>
          <a:bodyPr/>
          <a:lstStyle/>
          <a:p>
            <a:r>
              <a:rPr lang="en-US" smtClean="0"/>
              <a:t>2020</a:t>
            </a:r>
            <a:endParaRPr lang="fr-BE" smtClean="0"/>
          </a:p>
        </p:txBody>
      </p:sp>
      <p:sp>
        <p:nvSpPr>
          <p:cNvPr id="145411" name="Slide Number Placeholder 6"/>
          <p:cNvSpPr>
            <a:spLocks noGrp="1"/>
          </p:cNvSpPr>
          <p:nvPr>
            <p:ph type="sldNum" sz="quarter" idx="12"/>
          </p:nvPr>
        </p:nvSpPr>
        <p:spPr>
          <a:noFill/>
        </p:spPr>
        <p:txBody>
          <a:bodyPr/>
          <a:lstStyle/>
          <a:p>
            <a:fld id="{F76C1366-BAA4-4704-BABB-DE5443CB7D2A}" type="slidenum">
              <a:rPr lang="fr-BE" smtClean="0"/>
              <a:pPr/>
              <a:t>147</a:t>
            </a:fld>
            <a:endParaRPr lang="fr-BE" smtClean="0"/>
          </a:p>
        </p:txBody>
      </p:sp>
      <p:sp>
        <p:nvSpPr>
          <p:cNvPr id="145412" name="Rectangle 2"/>
          <p:cNvSpPr>
            <a:spLocks noChangeArrowheads="1"/>
          </p:cNvSpPr>
          <p:nvPr/>
        </p:nvSpPr>
        <p:spPr bwMode="auto">
          <a:xfrm>
            <a:off x="914400" y="2625725"/>
            <a:ext cx="1371600" cy="650875"/>
          </a:xfrm>
          <a:prstGeom prst="rect">
            <a:avLst/>
          </a:prstGeom>
          <a:noFill/>
          <a:ln w="9525">
            <a:noFill/>
            <a:miter lim="800000"/>
            <a:headEnd/>
            <a:tailEnd/>
          </a:ln>
        </p:spPr>
        <p:txBody>
          <a:bodyPr lIns="90488" tIns="44450" rIns="90488" bIns="44450">
            <a:spAutoFit/>
          </a:bodyPr>
          <a:lstStyle/>
          <a:p>
            <a:pPr>
              <a:lnSpc>
                <a:spcPct val="115000"/>
              </a:lnSpc>
              <a:spcBef>
                <a:spcPct val="0"/>
              </a:spcBef>
            </a:pPr>
            <a:r>
              <a:rPr kumimoji="1" lang="en-US">
                <a:solidFill>
                  <a:schemeClr val="accent2"/>
                </a:solidFill>
                <a:latin typeface="Helvetica-Bold" charset="0"/>
              </a:rPr>
              <a:t>create (total fare)</a:t>
            </a:r>
          </a:p>
        </p:txBody>
      </p:sp>
      <p:sp>
        <p:nvSpPr>
          <p:cNvPr id="145413" name="Rectangle 3"/>
          <p:cNvSpPr>
            <a:spLocks noChangeArrowheads="1"/>
          </p:cNvSpPr>
          <p:nvPr/>
        </p:nvSpPr>
        <p:spPr bwMode="auto">
          <a:xfrm>
            <a:off x="914400" y="3829050"/>
            <a:ext cx="1752600" cy="650875"/>
          </a:xfrm>
          <a:prstGeom prst="rect">
            <a:avLst/>
          </a:prstGeom>
          <a:noFill/>
          <a:ln w="9525">
            <a:noFill/>
            <a:miter lim="800000"/>
            <a:headEnd/>
            <a:tailEnd/>
          </a:ln>
        </p:spPr>
        <p:txBody>
          <a:bodyPr lIns="90488" tIns="44450" rIns="90488" bIns="44450">
            <a:spAutoFit/>
          </a:bodyPr>
          <a:lstStyle/>
          <a:p>
            <a:pPr>
              <a:lnSpc>
                <a:spcPct val="115000"/>
              </a:lnSpc>
              <a:spcBef>
                <a:spcPct val="0"/>
              </a:spcBef>
            </a:pPr>
            <a:r>
              <a:rPr kumimoji="1" lang="en-US">
                <a:solidFill>
                  <a:schemeClr val="tx1"/>
                </a:solidFill>
                <a:latin typeface="Helvetica-Bold" charset="0"/>
              </a:rPr>
              <a:t>calculate amt to pay ( )</a:t>
            </a:r>
          </a:p>
        </p:txBody>
      </p:sp>
      <p:sp>
        <p:nvSpPr>
          <p:cNvPr id="145414" name="Rectangle 4"/>
          <p:cNvSpPr>
            <a:spLocks noGrp="1" noChangeArrowheads="1"/>
          </p:cNvSpPr>
          <p:nvPr>
            <p:ph type="title"/>
          </p:nvPr>
        </p:nvSpPr>
        <p:spPr>
          <a:xfrm>
            <a:off x="404813" y="228600"/>
            <a:ext cx="7769225" cy="1143000"/>
          </a:xfrm>
          <a:noFill/>
        </p:spPr>
        <p:txBody>
          <a:bodyPr/>
          <a:lstStyle/>
          <a:p>
            <a:r>
              <a:rPr lang="en-US" sz="3000" b="1" smtClean="0">
                <a:solidFill>
                  <a:schemeClr val="tx1"/>
                </a:solidFill>
                <a:latin typeface="Times New Roman" pitchFamily="18" charset="0"/>
                <a:cs typeface="Times New Roman" pitchFamily="18" charset="0"/>
              </a:rPr>
              <a:t>Création et destruction d’objets</a:t>
            </a:r>
          </a:p>
        </p:txBody>
      </p:sp>
      <p:sp>
        <p:nvSpPr>
          <p:cNvPr id="145415" name="Line 6"/>
          <p:cNvSpPr>
            <a:spLocks noChangeShapeType="1"/>
          </p:cNvSpPr>
          <p:nvPr/>
        </p:nvSpPr>
        <p:spPr bwMode="auto">
          <a:xfrm>
            <a:off x="647700" y="2009775"/>
            <a:ext cx="38100" cy="4391025"/>
          </a:xfrm>
          <a:prstGeom prst="line">
            <a:avLst/>
          </a:prstGeom>
          <a:noFill/>
          <a:ln w="22225">
            <a:solidFill>
              <a:schemeClr val="tx1"/>
            </a:solidFill>
            <a:prstDash val="sysDot"/>
            <a:round/>
            <a:headEnd/>
            <a:tailEnd/>
          </a:ln>
        </p:spPr>
        <p:txBody>
          <a:bodyPr wrap="none" lIns="90488" tIns="44450" rIns="90488" bIns="44450"/>
          <a:lstStyle/>
          <a:p>
            <a:endParaRPr lang="fr-FR"/>
          </a:p>
        </p:txBody>
      </p:sp>
      <p:sp>
        <p:nvSpPr>
          <p:cNvPr id="145416" name="Rectangle 7"/>
          <p:cNvSpPr>
            <a:spLocks noChangeArrowheads="1"/>
          </p:cNvSpPr>
          <p:nvPr/>
        </p:nvSpPr>
        <p:spPr bwMode="auto">
          <a:xfrm>
            <a:off x="495300" y="2743200"/>
            <a:ext cx="342900" cy="3429000"/>
          </a:xfrm>
          <a:prstGeom prst="rect">
            <a:avLst/>
          </a:prstGeom>
          <a:solidFill>
            <a:schemeClr val="bg1"/>
          </a:solidFill>
          <a:ln w="22225">
            <a:solidFill>
              <a:schemeClr val="tx1"/>
            </a:solidFill>
            <a:miter lim="800000"/>
            <a:headEnd/>
            <a:tailEnd/>
          </a:ln>
        </p:spPr>
        <p:txBody>
          <a:bodyPr wrap="none" lIns="90488" tIns="44450" rIns="90488" bIns="44450" anchor="ctr"/>
          <a:lstStyle/>
          <a:p>
            <a:pPr algn="ctr">
              <a:spcBef>
                <a:spcPct val="0"/>
              </a:spcBef>
            </a:pPr>
            <a:endParaRPr lang="en-GB" u="sng">
              <a:solidFill>
                <a:schemeClr val="tx1"/>
              </a:solidFill>
              <a:latin typeface="Helvetica-Bold" charset="0"/>
            </a:endParaRPr>
          </a:p>
        </p:txBody>
      </p:sp>
      <p:sp>
        <p:nvSpPr>
          <p:cNvPr id="145417" name="Line 8"/>
          <p:cNvSpPr>
            <a:spLocks noChangeShapeType="1"/>
          </p:cNvSpPr>
          <p:nvPr/>
        </p:nvSpPr>
        <p:spPr bwMode="auto">
          <a:xfrm>
            <a:off x="2743200" y="3429000"/>
            <a:ext cx="0" cy="2667000"/>
          </a:xfrm>
          <a:prstGeom prst="line">
            <a:avLst/>
          </a:prstGeom>
          <a:noFill/>
          <a:ln w="22225">
            <a:solidFill>
              <a:schemeClr val="tx1"/>
            </a:solidFill>
            <a:prstDash val="sysDot"/>
            <a:round/>
            <a:headEnd/>
            <a:tailEnd/>
          </a:ln>
        </p:spPr>
        <p:txBody>
          <a:bodyPr wrap="none" lIns="90488" tIns="44450" rIns="90488" bIns="44450"/>
          <a:lstStyle/>
          <a:p>
            <a:endParaRPr lang="fr-FR"/>
          </a:p>
        </p:txBody>
      </p:sp>
      <p:sp>
        <p:nvSpPr>
          <p:cNvPr id="145418" name="Rectangle 9"/>
          <p:cNvSpPr>
            <a:spLocks noChangeArrowheads="1"/>
          </p:cNvSpPr>
          <p:nvPr/>
        </p:nvSpPr>
        <p:spPr bwMode="auto">
          <a:xfrm>
            <a:off x="2590800" y="3810000"/>
            <a:ext cx="304800" cy="1905000"/>
          </a:xfrm>
          <a:prstGeom prst="rect">
            <a:avLst/>
          </a:prstGeom>
          <a:solidFill>
            <a:schemeClr val="bg1"/>
          </a:solidFill>
          <a:ln w="22225">
            <a:solidFill>
              <a:schemeClr val="tx1"/>
            </a:solidFill>
            <a:miter lim="800000"/>
            <a:headEnd/>
            <a:tailEnd/>
          </a:ln>
        </p:spPr>
        <p:txBody>
          <a:bodyPr wrap="none" lIns="90488" tIns="44450" rIns="90488" bIns="44450" anchor="ctr"/>
          <a:lstStyle/>
          <a:p>
            <a:pPr algn="ctr">
              <a:spcBef>
                <a:spcPct val="0"/>
              </a:spcBef>
            </a:pPr>
            <a:endParaRPr lang="en-GB" u="sng">
              <a:solidFill>
                <a:schemeClr val="tx1"/>
              </a:solidFill>
              <a:latin typeface="Helvetica-Bold" charset="0"/>
            </a:endParaRPr>
          </a:p>
        </p:txBody>
      </p:sp>
      <p:sp>
        <p:nvSpPr>
          <p:cNvPr id="145419" name="Line 10"/>
          <p:cNvSpPr>
            <a:spLocks noChangeShapeType="1"/>
          </p:cNvSpPr>
          <p:nvPr/>
        </p:nvSpPr>
        <p:spPr bwMode="auto">
          <a:xfrm>
            <a:off x="838200" y="3810000"/>
            <a:ext cx="1752600" cy="0"/>
          </a:xfrm>
          <a:prstGeom prst="line">
            <a:avLst/>
          </a:prstGeom>
          <a:noFill/>
          <a:ln w="22225">
            <a:solidFill>
              <a:srgbClr val="808080"/>
            </a:solidFill>
            <a:round/>
            <a:headEnd/>
            <a:tailEnd type="triangle" w="lg" len="med"/>
          </a:ln>
        </p:spPr>
        <p:txBody>
          <a:bodyPr wrap="none" lIns="90488" tIns="44450" rIns="90488" bIns="44450"/>
          <a:lstStyle/>
          <a:p>
            <a:endParaRPr lang="fr-FR"/>
          </a:p>
        </p:txBody>
      </p:sp>
      <p:sp>
        <p:nvSpPr>
          <p:cNvPr id="145420" name="Rectangle 11"/>
          <p:cNvSpPr>
            <a:spLocks noChangeArrowheads="1"/>
          </p:cNvSpPr>
          <p:nvPr/>
        </p:nvSpPr>
        <p:spPr bwMode="auto">
          <a:xfrm>
            <a:off x="2286000" y="2514600"/>
            <a:ext cx="1219200" cy="838200"/>
          </a:xfrm>
          <a:prstGeom prst="rect">
            <a:avLst/>
          </a:prstGeom>
          <a:gradFill rotWithShape="1">
            <a:gsLst>
              <a:gs pos="0">
                <a:srgbClr val="99CCFF"/>
              </a:gs>
              <a:gs pos="50000">
                <a:srgbClr val="FFFFFF"/>
              </a:gs>
              <a:gs pos="100000">
                <a:srgbClr val="99CCFF"/>
              </a:gs>
            </a:gsLst>
            <a:lin ang="5400000" scaled="1"/>
          </a:gradFill>
          <a:ln w="28575">
            <a:solidFill>
              <a:schemeClr val="tx1"/>
            </a:solidFill>
            <a:miter lim="800000"/>
            <a:headEnd type="none" w="sm" len="sm"/>
            <a:tailEnd/>
          </a:ln>
        </p:spPr>
        <p:txBody>
          <a:bodyPr wrap="none" anchor="ctr"/>
          <a:lstStyle/>
          <a:p>
            <a:pPr>
              <a:spcBef>
                <a:spcPct val="0"/>
              </a:spcBef>
            </a:pPr>
            <a:endParaRPr lang="en-US" sz="1200" u="sng">
              <a:solidFill>
                <a:schemeClr val="tx1"/>
              </a:solidFill>
              <a:latin typeface="Helvetica-Bold" charset="0"/>
            </a:endParaRPr>
          </a:p>
          <a:p>
            <a:pPr>
              <a:spcBef>
                <a:spcPct val="0"/>
              </a:spcBef>
            </a:pPr>
            <a:r>
              <a:rPr lang="en-US" sz="1800" u="sng">
                <a:solidFill>
                  <a:schemeClr val="tx1"/>
                </a:solidFill>
                <a:latin typeface="Helvetica-Bold" charset="0"/>
              </a:rPr>
              <a:t>:</a:t>
            </a:r>
            <a:r>
              <a:rPr lang="en-US" sz="1700" u="sng">
                <a:solidFill>
                  <a:schemeClr val="tx1"/>
                </a:solidFill>
                <a:latin typeface="Helvetica-Bold" charset="0"/>
              </a:rPr>
              <a:t>Payment</a:t>
            </a:r>
          </a:p>
        </p:txBody>
      </p:sp>
      <p:grpSp>
        <p:nvGrpSpPr>
          <p:cNvPr id="2" name="Group 12"/>
          <p:cNvGrpSpPr>
            <a:grpSpLocks noChangeAspect="1"/>
          </p:cNvGrpSpPr>
          <p:nvPr/>
        </p:nvGrpSpPr>
        <p:grpSpPr bwMode="auto">
          <a:xfrm>
            <a:off x="3162300" y="2647950"/>
            <a:ext cx="236538" cy="212725"/>
            <a:chOff x="2688" y="720"/>
            <a:chExt cx="398" cy="358"/>
          </a:xfrm>
        </p:grpSpPr>
        <p:sp>
          <p:nvSpPr>
            <p:cNvPr id="145460" name="Oval 13"/>
            <p:cNvSpPr>
              <a:spLocks noChangeAspect="1" noChangeArrowheads="1"/>
            </p:cNvSpPr>
            <p:nvPr/>
          </p:nvSpPr>
          <p:spPr bwMode="auto">
            <a:xfrm>
              <a:off x="2688" y="720"/>
              <a:ext cx="398" cy="358"/>
            </a:xfrm>
            <a:prstGeom prst="ellipse">
              <a:avLst/>
            </a:prstGeom>
            <a:gradFill rotWithShape="1">
              <a:gsLst>
                <a:gs pos="0">
                  <a:srgbClr val="99CCFF"/>
                </a:gs>
                <a:gs pos="50000">
                  <a:srgbClr val="FFFFFF"/>
                </a:gs>
                <a:gs pos="100000">
                  <a:srgbClr val="99CCFF"/>
                </a:gs>
              </a:gsLst>
              <a:lin ang="5400000" scaled="1"/>
            </a:gradFill>
            <a:ln w="28575">
              <a:solidFill>
                <a:schemeClr val="tx1"/>
              </a:solidFill>
              <a:round/>
              <a:headEnd type="none" w="sm" len="sm"/>
              <a:tailEnd type="none" w="sm" len="sm"/>
            </a:ln>
          </p:spPr>
          <p:txBody>
            <a:bodyPr wrap="none" anchor="ctr"/>
            <a:lstStyle/>
            <a:p>
              <a:pPr algn="ctr" eaLnBrk="1" hangingPunct="1">
                <a:spcBef>
                  <a:spcPct val="0"/>
                </a:spcBef>
              </a:pPr>
              <a:endParaRPr lang="fr-FR" sz="2000">
                <a:solidFill>
                  <a:schemeClr val="tx1"/>
                </a:solidFill>
                <a:latin typeface="Helvetica-Bold" charset="0"/>
              </a:endParaRPr>
            </a:p>
          </p:txBody>
        </p:sp>
        <p:sp>
          <p:nvSpPr>
            <p:cNvPr id="145461" name="Line 14"/>
            <p:cNvSpPr>
              <a:spLocks noChangeAspect="1" noChangeShapeType="1"/>
            </p:cNvSpPr>
            <p:nvPr/>
          </p:nvSpPr>
          <p:spPr bwMode="auto">
            <a:xfrm>
              <a:off x="2688" y="1078"/>
              <a:ext cx="398" cy="0"/>
            </a:xfrm>
            <a:prstGeom prst="line">
              <a:avLst/>
            </a:prstGeom>
            <a:noFill/>
            <a:ln w="28575">
              <a:solidFill>
                <a:schemeClr val="tx1"/>
              </a:solidFill>
              <a:round/>
              <a:headEnd type="none" w="sm" len="sm"/>
              <a:tailEnd type="none" w="sm" len="sm"/>
            </a:ln>
          </p:spPr>
          <p:txBody>
            <a:bodyPr wrap="none" anchor="ctr"/>
            <a:lstStyle/>
            <a:p>
              <a:endParaRPr lang="fr-FR"/>
            </a:p>
          </p:txBody>
        </p:sp>
      </p:grpSp>
      <p:sp>
        <p:nvSpPr>
          <p:cNvPr id="145422" name="Line 15"/>
          <p:cNvSpPr>
            <a:spLocks noChangeShapeType="1"/>
          </p:cNvSpPr>
          <p:nvPr/>
        </p:nvSpPr>
        <p:spPr bwMode="auto">
          <a:xfrm>
            <a:off x="819150" y="2971800"/>
            <a:ext cx="1447800" cy="0"/>
          </a:xfrm>
          <a:prstGeom prst="line">
            <a:avLst/>
          </a:prstGeom>
          <a:noFill/>
          <a:ln w="22225">
            <a:solidFill>
              <a:srgbClr val="808080"/>
            </a:solidFill>
            <a:prstDash val="dash"/>
            <a:round/>
            <a:headEnd/>
            <a:tailEnd type="arrow" w="lg" len="lg"/>
          </a:ln>
        </p:spPr>
        <p:txBody>
          <a:bodyPr wrap="none" lIns="90488" tIns="44450" rIns="90488" bIns="44450"/>
          <a:lstStyle/>
          <a:p>
            <a:endParaRPr lang="fr-FR"/>
          </a:p>
        </p:txBody>
      </p:sp>
      <p:sp>
        <p:nvSpPr>
          <p:cNvPr id="145423" name="Rectangle 16"/>
          <p:cNvSpPr>
            <a:spLocks noChangeArrowheads="1"/>
          </p:cNvSpPr>
          <p:nvPr/>
        </p:nvSpPr>
        <p:spPr bwMode="auto">
          <a:xfrm>
            <a:off x="990600" y="6248400"/>
            <a:ext cx="1828800" cy="355600"/>
          </a:xfrm>
          <a:prstGeom prst="rect">
            <a:avLst/>
          </a:prstGeom>
          <a:gradFill rotWithShape="1">
            <a:gsLst>
              <a:gs pos="0">
                <a:srgbClr val="EDDBC9"/>
              </a:gs>
              <a:gs pos="50000">
                <a:srgbClr val="FFFFFF"/>
              </a:gs>
              <a:gs pos="100000">
                <a:srgbClr val="EDDBC9"/>
              </a:gs>
            </a:gsLst>
            <a:lin ang="5400000" scaled="1"/>
          </a:gradFill>
          <a:ln w="22225">
            <a:solidFill>
              <a:schemeClr val="tx1"/>
            </a:solidFill>
            <a:prstDash val="sysDot"/>
            <a:miter lim="800000"/>
            <a:headEnd/>
            <a:tailEnd/>
          </a:ln>
        </p:spPr>
        <p:txBody>
          <a:bodyPr lIns="90488" tIns="44450" rIns="90488" bIns="44450">
            <a:spAutoFit/>
          </a:bodyPr>
          <a:lstStyle/>
          <a:p>
            <a:pPr algn="ctr">
              <a:spcBef>
                <a:spcPct val="0"/>
              </a:spcBef>
            </a:pPr>
            <a:r>
              <a:rPr lang="nl-NL">
                <a:solidFill>
                  <a:schemeClr val="tx1"/>
                </a:solidFill>
                <a:latin typeface="Helvetica-Bold" charset="0"/>
              </a:rPr>
              <a:t>Implicit Return</a:t>
            </a:r>
          </a:p>
        </p:txBody>
      </p:sp>
      <p:sp>
        <p:nvSpPr>
          <p:cNvPr id="145424" name="Line 17"/>
          <p:cNvSpPr>
            <a:spLocks noChangeShapeType="1"/>
          </p:cNvSpPr>
          <p:nvPr/>
        </p:nvSpPr>
        <p:spPr bwMode="auto">
          <a:xfrm flipV="1">
            <a:off x="1828800" y="5715000"/>
            <a:ext cx="762000" cy="533400"/>
          </a:xfrm>
          <a:prstGeom prst="line">
            <a:avLst/>
          </a:prstGeom>
          <a:noFill/>
          <a:ln w="12700">
            <a:solidFill>
              <a:srgbClr val="808080"/>
            </a:solidFill>
            <a:round/>
            <a:headEnd/>
            <a:tailEnd type="triangle" w="med" len="med"/>
          </a:ln>
        </p:spPr>
        <p:txBody>
          <a:bodyPr wrap="none" lIns="90488" tIns="44450" rIns="90488" bIns="44450"/>
          <a:lstStyle/>
          <a:p>
            <a:endParaRPr lang="fr-FR"/>
          </a:p>
        </p:txBody>
      </p:sp>
      <p:sp>
        <p:nvSpPr>
          <p:cNvPr id="145425" name="Rectangle 19"/>
          <p:cNvSpPr>
            <a:spLocks noChangeArrowheads="1"/>
          </p:cNvSpPr>
          <p:nvPr/>
        </p:nvSpPr>
        <p:spPr bwMode="auto">
          <a:xfrm>
            <a:off x="304800" y="1371600"/>
            <a:ext cx="1447800" cy="762000"/>
          </a:xfrm>
          <a:prstGeom prst="rect">
            <a:avLst/>
          </a:prstGeom>
          <a:gradFill rotWithShape="1">
            <a:gsLst>
              <a:gs pos="0">
                <a:srgbClr val="99CCFF"/>
              </a:gs>
              <a:gs pos="50000">
                <a:srgbClr val="FFFFFF"/>
              </a:gs>
              <a:gs pos="100000">
                <a:srgbClr val="99CCFF"/>
              </a:gs>
            </a:gsLst>
            <a:lin ang="5400000" scaled="1"/>
          </a:gradFill>
          <a:ln w="28575">
            <a:solidFill>
              <a:schemeClr val="tx1"/>
            </a:solidFill>
            <a:miter lim="800000"/>
            <a:headEnd type="none" w="sm" len="sm"/>
            <a:tailEnd/>
          </a:ln>
        </p:spPr>
        <p:txBody>
          <a:bodyPr wrap="none" anchor="ctr"/>
          <a:lstStyle/>
          <a:p>
            <a:pPr>
              <a:spcBef>
                <a:spcPct val="0"/>
              </a:spcBef>
            </a:pPr>
            <a:r>
              <a:rPr lang="en-US" sz="1700" u="sng">
                <a:solidFill>
                  <a:schemeClr val="tx1"/>
                </a:solidFill>
                <a:latin typeface="Helvetica-Bold" charset="0"/>
              </a:rPr>
              <a:t>:réserver</a:t>
            </a:r>
          </a:p>
          <a:p>
            <a:pPr>
              <a:spcBef>
                <a:spcPct val="0"/>
              </a:spcBef>
            </a:pPr>
            <a:endParaRPr lang="en-US" sz="1700" u="sng">
              <a:solidFill>
                <a:schemeClr val="tx1"/>
              </a:solidFill>
              <a:latin typeface="Helvetica-Bold" charset="0"/>
            </a:endParaRPr>
          </a:p>
        </p:txBody>
      </p:sp>
      <p:grpSp>
        <p:nvGrpSpPr>
          <p:cNvPr id="3" name="Group 20"/>
          <p:cNvGrpSpPr>
            <a:grpSpLocks/>
          </p:cNvGrpSpPr>
          <p:nvPr/>
        </p:nvGrpSpPr>
        <p:grpSpPr bwMode="auto">
          <a:xfrm>
            <a:off x="1408113" y="1466850"/>
            <a:ext cx="268287" cy="266700"/>
            <a:chOff x="480" y="2832"/>
            <a:chExt cx="193" cy="231"/>
          </a:xfrm>
        </p:grpSpPr>
        <p:sp>
          <p:nvSpPr>
            <p:cNvPr id="145458" name="Oval 21"/>
            <p:cNvSpPr>
              <a:spLocks noChangeAspect="1" noChangeArrowheads="1"/>
            </p:cNvSpPr>
            <p:nvPr/>
          </p:nvSpPr>
          <p:spPr bwMode="auto">
            <a:xfrm>
              <a:off x="480" y="2871"/>
              <a:ext cx="193" cy="192"/>
            </a:xfrm>
            <a:prstGeom prst="ellipse">
              <a:avLst/>
            </a:prstGeom>
            <a:gradFill rotWithShape="1">
              <a:gsLst>
                <a:gs pos="0">
                  <a:srgbClr val="99CCFF"/>
                </a:gs>
                <a:gs pos="50000">
                  <a:srgbClr val="FFFFFF"/>
                </a:gs>
                <a:gs pos="100000">
                  <a:srgbClr val="99CCFF"/>
                </a:gs>
              </a:gsLst>
              <a:lin ang="5400000" scaled="1"/>
            </a:gradFill>
            <a:ln w="28575">
              <a:solidFill>
                <a:schemeClr val="tx1"/>
              </a:solidFill>
              <a:round/>
              <a:headEnd type="none" w="sm" len="sm"/>
              <a:tailEnd type="none" w="lg" len="lg"/>
            </a:ln>
          </p:spPr>
          <p:txBody>
            <a:bodyPr wrap="none" lIns="0" tIns="0" rIns="0" bIns="0" anchor="ctr">
              <a:spAutoFit/>
            </a:bodyPr>
            <a:lstStyle/>
            <a:p>
              <a:endParaRPr lang="fr-FR"/>
            </a:p>
          </p:txBody>
        </p:sp>
        <p:sp>
          <p:nvSpPr>
            <p:cNvPr id="145459" name="AutoShape 22"/>
            <p:cNvSpPr>
              <a:spLocks noChangeArrowheads="1"/>
            </p:cNvSpPr>
            <p:nvPr/>
          </p:nvSpPr>
          <p:spPr bwMode="auto">
            <a:xfrm rot="-5400000">
              <a:off x="489" y="2850"/>
              <a:ext cx="120" cy="84"/>
            </a:xfrm>
            <a:prstGeom prst="triangle">
              <a:avLst>
                <a:gd name="adj" fmla="val 50000"/>
              </a:avLst>
            </a:prstGeom>
            <a:gradFill rotWithShape="1">
              <a:gsLst>
                <a:gs pos="0">
                  <a:srgbClr val="99CCFF"/>
                </a:gs>
                <a:gs pos="50000">
                  <a:srgbClr val="FFFFFF"/>
                </a:gs>
                <a:gs pos="100000">
                  <a:srgbClr val="99CCFF"/>
                </a:gs>
              </a:gsLst>
              <a:lin ang="5400000" scaled="1"/>
            </a:gradFill>
            <a:ln w="28575">
              <a:solidFill>
                <a:schemeClr val="tx1"/>
              </a:solidFill>
              <a:miter lim="800000"/>
              <a:headEnd type="none" w="sm" len="sm"/>
              <a:tailEnd/>
            </a:ln>
          </p:spPr>
          <p:txBody>
            <a:bodyPr wrap="none" anchor="ctr"/>
            <a:lstStyle/>
            <a:p>
              <a:endParaRPr lang="fr-FR"/>
            </a:p>
          </p:txBody>
        </p:sp>
      </p:grpSp>
      <p:sp>
        <p:nvSpPr>
          <p:cNvPr id="145427" name="Rectangle 23"/>
          <p:cNvSpPr>
            <a:spLocks noChangeArrowheads="1"/>
          </p:cNvSpPr>
          <p:nvPr/>
        </p:nvSpPr>
        <p:spPr bwMode="auto">
          <a:xfrm>
            <a:off x="2800350" y="4216400"/>
            <a:ext cx="228600" cy="431800"/>
          </a:xfrm>
          <a:prstGeom prst="rect">
            <a:avLst/>
          </a:prstGeom>
          <a:solidFill>
            <a:schemeClr val="bg1"/>
          </a:solidFill>
          <a:ln w="22225">
            <a:solidFill>
              <a:schemeClr val="tx1"/>
            </a:solidFill>
            <a:miter lim="800000"/>
            <a:headEnd/>
            <a:tailEnd/>
          </a:ln>
        </p:spPr>
        <p:txBody>
          <a:bodyPr wrap="none" lIns="90488" tIns="44450" rIns="90488" bIns="44450" anchor="ctr"/>
          <a:lstStyle/>
          <a:p>
            <a:pPr algn="ctr">
              <a:spcBef>
                <a:spcPct val="0"/>
              </a:spcBef>
            </a:pPr>
            <a:endParaRPr lang="en-GB" u="sng">
              <a:solidFill>
                <a:schemeClr val="tx1"/>
              </a:solidFill>
              <a:latin typeface="Helvetica-Bold" charset="0"/>
            </a:endParaRPr>
          </a:p>
        </p:txBody>
      </p:sp>
      <p:sp>
        <p:nvSpPr>
          <p:cNvPr id="145428" name="Rectangle 24"/>
          <p:cNvSpPr>
            <a:spLocks noChangeArrowheads="1"/>
          </p:cNvSpPr>
          <p:nvPr/>
        </p:nvSpPr>
        <p:spPr bwMode="auto">
          <a:xfrm>
            <a:off x="2819400" y="5029200"/>
            <a:ext cx="228600" cy="431800"/>
          </a:xfrm>
          <a:prstGeom prst="rect">
            <a:avLst/>
          </a:prstGeom>
          <a:solidFill>
            <a:schemeClr val="bg1"/>
          </a:solidFill>
          <a:ln w="22225">
            <a:solidFill>
              <a:schemeClr val="tx1"/>
            </a:solidFill>
            <a:miter lim="800000"/>
            <a:headEnd/>
            <a:tailEnd/>
          </a:ln>
        </p:spPr>
        <p:txBody>
          <a:bodyPr wrap="none" lIns="90488" tIns="44450" rIns="90488" bIns="44450" anchor="ctr"/>
          <a:lstStyle/>
          <a:p>
            <a:pPr algn="ctr">
              <a:spcBef>
                <a:spcPct val="0"/>
              </a:spcBef>
            </a:pPr>
            <a:endParaRPr lang="en-GB" u="sng">
              <a:solidFill>
                <a:schemeClr val="tx1"/>
              </a:solidFill>
              <a:latin typeface="Helvetica-Bold" charset="0"/>
            </a:endParaRPr>
          </a:p>
        </p:txBody>
      </p:sp>
      <p:sp>
        <p:nvSpPr>
          <p:cNvPr id="145429" name="Rectangle 25"/>
          <p:cNvSpPr>
            <a:spLocks noChangeArrowheads="1"/>
          </p:cNvSpPr>
          <p:nvPr/>
        </p:nvSpPr>
        <p:spPr bwMode="auto">
          <a:xfrm>
            <a:off x="2971800" y="3429000"/>
            <a:ext cx="1524000" cy="631825"/>
          </a:xfrm>
          <a:prstGeom prst="rect">
            <a:avLst/>
          </a:prstGeom>
          <a:noFill/>
          <a:ln w="9525">
            <a:noFill/>
            <a:miter lim="800000"/>
            <a:headEnd/>
            <a:tailEnd/>
          </a:ln>
        </p:spPr>
        <p:txBody>
          <a:bodyPr lIns="90488" tIns="44450" rIns="90488" bIns="44450">
            <a:spAutoFit/>
          </a:bodyPr>
          <a:lstStyle/>
          <a:p>
            <a:pPr>
              <a:lnSpc>
                <a:spcPct val="105000"/>
              </a:lnSpc>
              <a:spcBef>
                <a:spcPct val="0"/>
              </a:spcBef>
            </a:pPr>
            <a:r>
              <a:rPr kumimoji="1" lang="en-US" sz="1700">
                <a:solidFill>
                  <a:schemeClr val="accent2"/>
                </a:solidFill>
                <a:latin typeface="Helvetica-Bold" charset="0"/>
              </a:rPr>
              <a:t>calculate fuel surcharge</a:t>
            </a:r>
          </a:p>
        </p:txBody>
      </p:sp>
      <p:sp>
        <p:nvSpPr>
          <p:cNvPr id="145430" name="Line 26"/>
          <p:cNvSpPr>
            <a:spLocks noChangeShapeType="1"/>
          </p:cNvSpPr>
          <p:nvPr/>
        </p:nvSpPr>
        <p:spPr bwMode="auto">
          <a:xfrm flipH="1">
            <a:off x="3048000" y="4445000"/>
            <a:ext cx="609600" cy="0"/>
          </a:xfrm>
          <a:prstGeom prst="line">
            <a:avLst/>
          </a:prstGeom>
          <a:noFill/>
          <a:ln w="22225">
            <a:solidFill>
              <a:srgbClr val="808080"/>
            </a:solidFill>
            <a:round/>
            <a:headEnd/>
            <a:tailEnd type="triangle" w="lg" len="med"/>
          </a:ln>
        </p:spPr>
        <p:txBody>
          <a:bodyPr wrap="none" lIns="90488" tIns="44450" rIns="90488" bIns="44450"/>
          <a:lstStyle/>
          <a:p>
            <a:endParaRPr lang="fr-FR"/>
          </a:p>
        </p:txBody>
      </p:sp>
      <p:sp>
        <p:nvSpPr>
          <p:cNvPr id="145431" name="Line 27"/>
          <p:cNvSpPr>
            <a:spLocks noChangeShapeType="1"/>
          </p:cNvSpPr>
          <p:nvPr/>
        </p:nvSpPr>
        <p:spPr bwMode="auto">
          <a:xfrm flipV="1">
            <a:off x="3657600" y="4064000"/>
            <a:ext cx="0" cy="361950"/>
          </a:xfrm>
          <a:prstGeom prst="line">
            <a:avLst/>
          </a:prstGeom>
          <a:noFill/>
          <a:ln w="28575">
            <a:solidFill>
              <a:srgbClr val="808080"/>
            </a:solidFill>
            <a:round/>
            <a:headEnd type="none" w="sm" len="sm"/>
            <a:tailEnd/>
          </a:ln>
        </p:spPr>
        <p:txBody>
          <a:bodyPr wrap="none" anchor="ctr"/>
          <a:lstStyle/>
          <a:p>
            <a:endParaRPr lang="fr-FR"/>
          </a:p>
        </p:txBody>
      </p:sp>
      <p:sp>
        <p:nvSpPr>
          <p:cNvPr id="145432" name="Line 28"/>
          <p:cNvSpPr>
            <a:spLocks noChangeShapeType="1"/>
          </p:cNvSpPr>
          <p:nvPr/>
        </p:nvSpPr>
        <p:spPr bwMode="auto">
          <a:xfrm flipH="1">
            <a:off x="2895600" y="4064000"/>
            <a:ext cx="762000" cy="0"/>
          </a:xfrm>
          <a:prstGeom prst="line">
            <a:avLst/>
          </a:prstGeom>
          <a:noFill/>
          <a:ln w="28575">
            <a:solidFill>
              <a:srgbClr val="808080"/>
            </a:solidFill>
            <a:round/>
            <a:headEnd type="none" w="sm" len="sm"/>
            <a:tailEnd/>
          </a:ln>
        </p:spPr>
        <p:txBody>
          <a:bodyPr wrap="none" anchor="ctr"/>
          <a:lstStyle/>
          <a:p>
            <a:endParaRPr lang="fr-FR"/>
          </a:p>
        </p:txBody>
      </p:sp>
      <p:sp>
        <p:nvSpPr>
          <p:cNvPr id="145433" name="Rectangle 29"/>
          <p:cNvSpPr>
            <a:spLocks noChangeArrowheads="1"/>
          </p:cNvSpPr>
          <p:nvPr/>
        </p:nvSpPr>
        <p:spPr bwMode="auto">
          <a:xfrm>
            <a:off x="3124200" y="5202238"/>
            <a:ext cx="1752600" cy="631825"/>
          </a:xfrm>
          <a:prstGeom prst="rect">
            <a:avLst/>
          </a:prstGeom>
          <a:noFill/>
          <a:ln w="9525">
            <a:noFill/>
            <a:miter lim="800000"/>
            <a:headEnd/>
            <a:tailEnd/>
          </a:ln>
        </p:spPr>
        <p:txBody>
          <a:bodyPr lIns="90488" tIns="44450" rIns="90488" bIns="44450">
            <a:spAutoFit/>
          </a:bodyPr>
          <a:lstStyle/>
          <a:p>
            <a:pPr>
              <a:lnSpc>
                <a:spcPct val="105000"/>
              </a:lnSpc>
              <a:spcBef>
                <a:spcPct val="0"/>
              </a:spcBef>
            </a:pPr>
            <a:r>
              <a:rPr kumimoji="1" lang="en-US" sz="1700">
                <a:solidFill>
                  <a:schemeClr val="accent2"/>
                </a:solidFill>
                <a:latin typeface="Helvetica-Bold" charset="0"/>
              </a:rPr>
              <a:t>calculate airport service tax</a:t>
            </a:r>
          </a:p>
        </p:txBody>
      </p:sp>
      <p:sp>
        <p:nvSpPr>
          <p:cNvPr id="145434" name="Line 30"/>
          <p:cNvSpPr>
            <a:spLocks noChangeShapeType="1"/>
          </p:cNvSpPr>
          <p:nvPr/>
        </p:nvSpPr>
        <p:spPr bwMode="auto">
          <a:xfrm flipH="1">
            <a:off x="3048000" y="5181600"/>
            <a:ext cx="609600" cy="0"/>
          </a:xfrm>
          <a:prstGeom prst="line">
            <a:avLst/>
          </a:prstGeom>
          <a:noFill/>
          <a:ln w="22225">
            <a:solidFill>
              <a:srgbClr val="808080"/>
            </a:solidFill>
            <a:round/>
            <a:headEnd/>
            <a:tailEnd type="triangle" w="lg" len="med"/>
          </a:ln>
        </p:spPr>
        <p:txBody>
          <a:bodyPr wrap="none" lIns="90488" tIns="44450" rIns="90488" bIns="44450"/>
          <a:lstStyle/>
          <a:p>
            <a:endParaRPr lang="fr-FR"/>
          </a:p>
        </p:txBody>
      </p:sp>
      <p:sp>
        <p:nvSpPr>
          <p:cNvPr id="145435" name="Line 31"/>
          <p:cNvSpPr>
            <a:spLocks noChangeShapeType="1"/>
          </p:cNvSpPr>
          <p:nvPr/>
        </p:nvSpPr>
        <p:spPr bwMode="auto">
          <a:xfrm flipV="1">
            <a:off x="3657600" y="4800600"/>
            <a:ext cx="0" cy="361950"/>
          </a:xfrm>
          <a:prstGeom prst="line">
            <a:avLst/>
          </a:prstGeom>
          <a:noFill/>
          <a:ln w="28575">
            <a:solidFill>
              <a:srgbClr val="808080"/>
            </a:solidFill>
            <a:round/>
            <a:headEnd type="none" w="sm" len="sm"/>
            <a:tailEnd/>
          </a:ln>
        </p:spPr>
        <p:txBody>
          <a:bodyPr wrap="none" anchor="ctr"/>
          <a:lstStyle/>
          <a:p>
            <a:endParaRPr lang="fr-FR"/>
          </a:p>
        </p:txBody>
      </p:sp>
      <p:sp>
        <p:nvSpPr>
          <p:cNvPr id="145436" name="Line 32"/>
          <p:cNvSpPr>
            <a:spLocks noChangeShapeType="1"/>
          </p:cNvSpPr>
          <p:nvPr/>
        </p:nvSpPr>
        <p:spPr bwMode="auto">
          <a:xfrm flipH="1">
            <a:off x="2895600" y="4800600"/>
            <a:ext cx="762000" cy="0"/>
          </a:xfrm>
          <a:prstGeom prst="line">
            <a:avLst/>
          </a:prstGeom>
          <a:noFill/>
          <a:ln w="28575">
            <a:solidFill>
              <a:srgbClr val="808080"/>
            </a:solidFill>
            <a:round/>
            <a:headEnd type="none" w="sm" len="sm"/>
            <a:tailEnd/>
          </a:ln>
        </p:spPr>
        <p:txBody>
          <a:bodyPr wrap="none" anchor="ctr"/>
          <a:lstStyle/>
          <a:p>
            <a:endParaRPr lang="fr-FR"/>
          </a:p>
        </p:txBody>
      </p:sp>
      <p:sp>
        <p:nvSpPr>
          <p:cNvPr id="145437" name="Rectangle 33"/>
          <p:cNvSpPr>
            <a:spLocks noGrp="1" noChangeArrowheads="1"/>
          </p:cNvSpPr>
          <p:nvPr>
            <p:ph type="body" sz="half" idx="2"/>
          </p:nvPr>
        </p:nvSpPr>
        <p:spPr/>
        <p:txBody>
          <a:bodyPr/>
          <a:lstStyle/>
          <a:p>
            <a:endParaRPr lang="fr-FR" sz="2800" dirty="0" smtClean="0"/>
          </a:p>
        </p:txBody>
      </p:sp>
      <p:grpSp>
        <p:nvGrpSpPr>
          <p:cNvPr id="4" name="Group 34"/>
          <p:cNvGrpSpPr>
            <a:grpSpLocks/>
          </p:cNvGrpSpPr>
          <p:nvPr/>
        </p:nvGrpSpPr>
        <p:grpSpPr bwMode="auto">
          <a:xfrm>
            <a:off x="4643438" y="1412875"/>
            <a:ext cx="3733800" cy="4953000"/>
            <a:chOff x="192" y="1008"/>
            <a:chExt cx="2352" cy="3120"/>
          </a:xfrm>
        </p:grpSpPr>
        <p:sp>
          <p:nvSpPr>
            <p:cNvPr id="145439" name="Line 35"/>
            <p:cNvSpPr>
              <a:spLocks noChangeShapeType="1"/>
            </p:cNvSpPr>
            <p:nvPr/>
          </p:nvSpPr>
          <p:spPr bwMode="auto">
            <a:xfrm>
              <a:off x="600" y="1474"/>
              <a:ext cx="24" cy="2654"/>
            </a:xfrm>
            <a:prstGeom prst="line">
              <a:avLst/>
            </a:prstGeom>
            <a:noFill/>
            <a:ln w="22225">
              <a:solidFill>
                <a:schemeClr val="tx1"/>
              </a:solidFill>
              <a:prstDash val="sysDot"/>
              <a:round/>
              <a:headEnd/>
              <a:tailEnd/>
            </a:ln>
          </p:spPr>
          <p:txBody>
            <a:bodyPr wrap="none" lIns="90488" tIns="44450" rIns="90488" bIns="44450"/>
            <a:lstStyle/>
            <a:p>
              <a:endParaRPr lang="fr-FR"/>
            </a:p>
          </p:txBody>
        </p:sp>
        <p:sp>
          <p:nvSpPr>
            <p:cNvPr id="145440" name="Rectangle 36"/>
            <p:cNvSpPr>
              <a:spLocks noChangeArrowheads="1"/>
            </p:cNvSpPr>
            <p:nvPr/>
          </p:nvSpPr>
          <p:spPr bwMode="auto">
            <a:xfrm>
              <a:off x="504" y="1936"/>
              <a:ext cx="216" cy="1712"/>
            </a:xfrm>
            <a:prstGeom prst="rect">
              <a:avLst/>
            </a:prstGeom>
            <a:solidFill>
              <a:schemeClr val="bg1"/>
            </a:solidFill>
            <a:ln w="22225">
              <a:solidFill>
                <a:schemeClr val="tx1"/>
              </a:solidFill>
              <a:miter lim="800000"/>
              <a:headEnd/>
              <a:tailEnd/>
            </a:ln>
          </p:spPr>
          <p:txBody>
            <a:bodyPr wrap="none" lIns="90488" tIns="44450" rIns="90488" bIns="44450" anchor="ctr"/>
            <a:lstStyle/>
            <a:p>
              <a:pPr algn="ctr">
                <a:spcBef>
                  <a:spcPct val="0"/>
                </a:spcBef>
              </a:pPr>
              <a:endParaRPr lang="en-GB" u="sng">
                <a:solidFill>
                  <a:schemeClr val="tx1"/>
                </a:solidFill>
                <a:latin typeface="Helvetica-Bold" charset="0"/>
              </a:endParaRPr>
            </a:p>
          </p:txBody>
        </p:sp>
        <p:sp>
          <p:nvSpPr>
            <p:cNvPr id="145441" name="Line 37"/>
            <p:cNvSpPr>
              <a:spLocks noChangeShapeType="1"/>
            </p:cNvSpPr>
            <p:nvPr/>
          </p:nvSpPr>
          <p:spPr bwMode="auto">
            <a:xfrm>
              <a:off x="1920" y="2368"/>
              <a:ext cx="0" cy="1200"/>
            </a:xfrm>
            <a:prstGeom prst="line">
              <a:avLst/>
            </a:prstGeom>
            <a:noFill/>
            <a:ln w="22225">
              <a:solidFill>
                <a:schemeClr val="tx1"/>
              </a:solidFill>
              <a:prstDash val="sysDot"/>
              <a:round/>
              <a:headEnd/>
              <a:tailEnd/>
            </a:ln>
          </p:spPr>
          <p:txBody>
            <a:bodyPr wrap="none" lIns="90488" tIns="44450" rIns="90488" bIns="44450"/>
            <a:lstStyle/>
            <a:p>
              <a:endParaRPr lang="fr-FR"/>
            </a:p>
          </p:txBody>
        </p:sp>
        <p:sp>
          <p:nvSpPr>
            <p:cNvPr id="145442" name="Rectangle 38"/>
            <p:cNvSpPr>
              <a:spLocks noChangeArrowheads="1"/>
            </p:cNvSpPr>
            <p:nvPr/>
          </p:nvSpPr>
          <p:spPr bwMode="auto">
            <a:xfrm>
              <a:off x="1824" y="2608"/>
              <a:ext cx="192" cy="528"/>
            </a:xfrm>
            <a:prstGeom prst="rect">
              <a:avLst/>
            </a:prstGeom>
            <a:solidFill>
              <a:schemeClr val="bg1"/>
            </a:solidFill>
            <a:ln w="22225">
              <a:solidFill>
                <a:schemeClr val="tx1"/>
              </a:solidFill>
              <a:miter lim="800000"/>
              <a:headEnd/>
              <a:tailEnd/>
            </a:ln>
          </p:spPr>
          <p:txBody>
            <a:bodyPr wrap="none" lIns="90488" tIns="44450" rIns="90488" bIns="44450" anchor="ctr"/>
            <a:lstStyle/>
            <a:p>
              <a:pPr algn="ctr">
                <a:spcBef>
                  <a:spcPct val="0"/>
                </a:spcBef>
              </a:pPr>
              <a:endParaRPr lang="en-GB" u="sng">
                <a:solidFill>
                  <a:schemeClr val="tx1"/>
                </a:solidFill>
                <a:latin typeface="Helvetica-Bold" charset="0"/>
              </a:endParaRPr>
            </a:p>
          </p:txBody>
        </p:sp>
        <p:sp>
          <p:nvSpPr>
            <p:cNvPr id="145443" name="Line 39"/>
            <p:cNvSpPr>
              <a:spLocks noChangeShapeType="1"/>
            </p:cNvSpPr>
            <p:nvPr/>
          </p:nvSpPr>
          <p:spPr bwMode="auto">
            <a:xfrm>
              <a:off x="720" y="2608"/>
              <a:ext cx="1104" cy="0"/>
            </a:xfrm>
            <a:prstGeom prst="line">
              <a:avLst/>
            </a:prstGeom>
            <a:noFill/>
            <a:ln w="22225">
              <a:solidFill>
                <a:srgbClr val="808080"/>
              </a:solidFill>
              <a:round/>
              <a:headEnd/>
              <a:tailEnd type="triangle" w="lg" len="med"/>
            </a:ln>
          </p:spPr>
          <p:txBody>
            <a:bodyPr wrap="none" lIns="90488" tIns="44450" rIns="90488" bIns="44450"/>
            <a:lstStyle/>
            <a:p>
              <a:endParaRPr lang="fr-FR"/>
            </a:p>
          </p:txBody>
        </p:sp>
        <p:sp>
          <p:nvSpPr>
            <p:cNvPr id="145444" name="Rectangle 40"/>
            <p:cNvSpPr>
              <a:spLocks noChangeArrowheads="1"/>
            </p:cNvSpPr>
            <p:nvPr/>
          </p:nvSpPr>
          <p:spPr bwMode="auto">
            <a:xfrm>
              <a:off x="1632" y="1888"/>
              <a:ext cx="912" cy="480"/>
            </a:xfrm>
            <a:prstGeom prst="rect">
              <a:avLst/>
            </a:prstGeom>
            <a:gradFill rotWithShape="1">
              <a:gsLst>
                <a:gs pos="0">
                  <a:srgbClr val="99CCFF"/>
                </a:gs>
                <a:gs pos="50000">
                  <a:srgbClr val="FFFFFF"/>
                </a:gs>
                <a:gs pos="100000">
                  <a:srgbClr val="99CCFF"/>
                </a:gs>
              </a:gsLst>
              <a:lin ang="5400000" scaled="1"/>
            </a:gradFill>
            <a:ln w="28575">
              <a:solidFill>
                <a:schemeClr val="tx1"/>
              </a:solidFill>
              <a:miter lim="800000"/>
              <a:headEnd type="none" w="sm" len="sm"/>
              <a:tailEnd/>
            </a:ln>
          </p:spPr>
          <p:txBody>
            <a:bodyPr wrap="none" anchor="ctr"/>
            <a:lstStyle/>
            <a:p>
              <a:pPr algn="ctr">
                <a:spcBef>
                  <a:spcPct val="0"/>
                </a:spcBef>
              </a:pPr>
              <a:endParaRPr lang="en-US" sz="1200" u="sng">
                <a:solidFill>
                  <a:schemeClr val="tx1"/>
                </a:solidFill>
                <a:latin typeface="Helvetica-Bold" charset="0"/>
              </a:endParaRPr>
            </a:p>
            <a:p>
              <a:pPr algn="ctr">
                <a:spcBef>
                  <a:spcPct val="0"/>
                </a:spcBef>
              </a:pPr>
              <a:r>
                <a:rPr lang="en-US" sz="1800" u="sng">
                  <a:solidFill>
                    <a:schemeClr val="tx1"/>
                  </a:solidFill>
                  <a:latin typeface="Helvetica-Bold" charset="0"/>
                </a:rPr>
                <a:t>:</a:t>
              </a:r>
              <a:r>
                <a:rPr lang="en-US" sz="1700" u="sng">
                  <a:solidFill>
                    <a:schemeClr val="tx1"/>
                  </a:solidFill>
                  <a:latin typeface="Helvetica-Bold" charset="0"/>
                </a:rPr>
                <a:t>Payment</a:t>
              </a:r>
            </a:p>
          </p:txBody>
        </p:sp>
        <p:grpSp>
          <p:nvGrpSpPr>
            <p:cNvPr id="5" name="Group 41"/>
            <p:cNvGrpSpPr>
              <a:grpSpLocks noChangeAspect="1"/>
            </p:cNvGrpSpPr>
            <p:nvPr/>
          </p:nvGrpSpPr>
          <p:grpSpPr bwMode="auto">
            <a:xfrm>
              <a:off x="2352" y="1960"/>
              <a:ext cx="149" cy="134"/>
              <a:chOff x="2688" y="720"/>
              <a:chExt cx="398" cy="358"/>
            </a:xfrm>
          </p:grpSpPr>
          <p:sp>
            <p:nvSpPr>
              <p:cNvPr id="145456" name="Oval 42"/>
              <p:cNvSpPr>
                <a:spLocks noChangeAspect="1" noChangeArrowheads="1"/>
              </p:cNvSpPr>
              <p:nvPr/>
            </p:nvSpPr>
            <p:spPr bwMode="auto">
              <a:xfrm>
                <a:off x="2688" y="720"/>
                <a:ext cx="398" cy="358"/>
              </a:xfrm>
              <a:prstGeom prst="ellipse">
                <a:avLst/>
              </a:prstGeom>
              <a:gradFill rotWithShape="1">
                <a:gsLst>
                  <a:gs pos="0">
                    <a:srgbClr val="99CCFF"/>
                  </a:gs>
                  <a:gs pos="50000">
                    <a:srgbClr val="FFFFFF"/>
                  </a:gs>
                  <a:gs pos="100000">
                    <a:srgbClr val="99CCFF"/>
                  </a:gs>
                </a:gsLst>
                <a:lin ang="5400000" scaled="1"/>
              </a:gradFill>
              <a:ln w="28575">
                <a:solidFill>
                  <a:schemeClr val="tx1"/>
                </a:solidFill>
                <a:round/>
                <a:headEnd type="none" w="sm" len="sm"/>
                <a:tailEnd type="none" w="sm" len="sm"/>
              </a:ln>
            </p:spPr>
            <p:txBody>
              <a:bodyPr wrap="none" anchor="ctr"/>
              <a:lstStyle/>
              <a:p>
                <a:pPr algn="ctr" eaLnBrk="1" hangingPunct="1">
                  <a:spcBef>
                    <a:spcPct val="0"/>
                  </a:spcBef>
                </a:pPr>
                <a:endParaRPr lang="fr-FR" sz="2000">
                  <a:solidFill>
                    <a:schemeClr val="tx1"/>
                  </a:solidFill>
                  <a:latin typeface="Helvetica-Bold" charset="0"/>
                </a:endParaRPr>
              </a:p>
            </p:txBody>
          </p:sp>
          <p:sp>
            <p:nvSpPr>
              <p:cNvPr id="145457" name="Line 43"/>
              <p:cNvSpPr>
                <a:spLocks noChangeAspect="1" noChangeShapeType="1"/>
              </p:cNvSpPr>
              <p:nvPr/>
            </p:nvSpPr>
            <p:spPr bwMode="auto">
              <a:xfrm>
                <a:off x="2688" y="1078"/>
                <a:ext cx="398" cy="0"/>
              </a:xfrm>
              <a:prstGeom prst="line">
                <a:avLst/>
              </a:prstGeom>
              <a:noFill/>
              <a:ln w="28575">
                <a:solidFill>
                  <a:schemeClr val="tx1"/>
                </a:solidFill>
                <a:round/>
                <a:headEnd type="none" w="sm" len="sm"/>
                <a:tailEnd type="none" w="sm" len="sm"/>
              </a:ln>
            </p:spPr>
            <p:txBody>
              <a:bodyPr wrap="none" anchor="ctr"/>
              <a:lstStyle/>
              <a:p>
                <a:endParaRPr lang="fr-FR"/>
              </a:p>
            </p:txBody>
          </p:sp>
        </p:grpSp>
        <p:sp>
          <p:nvSpPr>
            <p:cNvPr id="145446" name="Line 44"/>
            <p:cNvSpPr>
              <a:spLocks noChangeShapeType="1"/>
            </p:cNvSpPr>
            <p:nvPr/>
          </p:nvSpPr>
          <p:spPr bwMode="auto">
            <a:xfrm>
              <a:off x="708" y="2128"/>
              <a:ext cx="912" cy="0"/>
            </a:xfrm>
            <a:prstGeom prst="line">
              <a:avLst/>
            </a:prstGeom>
            <a:noFill/>
            <a:ln w="22225">
              <a:solidFill>
                <a:srgbClr val="808080"/>
              </a:solidFill>
              <a:prstDash val="dash"/>
              <a:round/>
              <a:headEnd/>
              <a:tailEnd type="arrow" w="lg" len="lg"/>
            </a:ln>
          </p:spPr>
          <p:txBody>
            <a:bodyPr wrap="none" lIns="90488" tIns="44450" rIns="90488" bIns="44450"/>
            <a:lstStyle/>
            <a:p>
              <a:endParaRPr lang="fr-FR"/>
            </a:p>
          </p:txBody>
        </p:sp>
        <p:sp>
          <p:nvSpPr>
            <p:cNvPr id="145447" name="Line 45"/>
            <p:cNvSpPr>
              <a:spLocks noChangeShapeType="1"/>
            </p:cNvSpPr>
            <p:nvPr/>
          </p:nvSpPr>
          <p:spPr bwMode="auto">
            <a:xfrm flipH="1">
              <a:off x="1836" y="3456"/>
              <a:ext cx="192" cy="192"/>
            </a:xfrm>
            <a:prstGeom prst="line">
              <a:avLst/>
            </a:prstGeom>
            <a:noFill/>
            <a:ln w="38100">
              <a:solidFill>
                <a:schemeClr val="tx1"/>
              </a:solidFill>
              <a:round/>
              <a:headEnd/>
              <a:tailEnd/>
            </a:ln>
          </p:spPr>
          <p:txBody>
            <a:bodyPr wrap="none" lIns="90488" tIns="44450" rIns="90488" bIns="44450"/>
            <a:lstStyle/>
            <a:p>
              <a:endParaRPr lang="fr-FR"/>
            </a:p>
          </p:txBody>
        </p:sp>
        <p:sp>
          <p:nvSpPr>
            <p:cNvPr id="145448" name="Line 46"/>
            <p:cNvSpPr>
              <a:spLocks noChangeShapeType="1"/>
            </p:cNvSpPr>
            <p:nvPr/>
          </p:nvSpPr>
          <p:spPr bwMode="auto">
            <a:xfrm>
              <a:off x="1836" y="3456"/>
              <a:ext cx="192" cy="192"/>
            </a:xfrm>
            <a:prstGeom prst="line">
              <a:avLst/>
            </a:prstGeom>
            <a:noFill/>
            <a:ln w="38100">
              <a:solidFill>
                <a:schemeClr val="tx1"/>
              </a:solidFill>
              <a:round/>
              <a:headEnd/>
              <a:tailEnd/>
            </a:ln>
          </p:spPr>
          <p:txBody>
            <a:bodyPr wrap="none" lIns="90488" tIns="44450" rIns="90488" bIns="44450"/>
            <a:lstStyle/>
            <a:p>
              <a:endParaRPr lang="fr-FR"/>
            </a:p>
          </p:txBody>
        </p:sp>
        <p:cxnSp>
          <p:nvCxnSpPr>
            <p:cNvPr id="145449" name="AutoShape 47"/>
            <p:cNvCxnSpPr>
              <a:cxnSpLocks noChangeShapeType="1"/>
            </p:cNvCxnSpPr>
            <p:nvPr/>
          </p:nvCxnSpPr>
          <p:spPr bwMode="auto">
            <a:xfrm rot="10800000">
              <a:off x="2016" y="3552"/>
              <a:ext cx="384" cy="192"/>
            </a:xfrm>
            <a:prstGeom prst="curvedConnector3">
              <a:avLst>
                <a:gd name="adj1" fmla="val 50000"/>
              </a:avLst>
            </a:prstGeom>
            <a:noFill/>
            <a:ln w="28575">
              <a:solidFill>
                <a:srgbClr val="808080"/>
              </a:solidFill>
              <a:round/>
              <a:headEnd type="triangle" w="sm" len="sm"/>
              <a:tailEnd type="triangle" w="med" len="med"/>
            </a:ln>
          </p:spPr>
        </p:cxnSp>
        <p:sp>
          <p:nvSpPr>
            <p:cNvPr id="145450" name="Rectangle 48"/>
            <p:cNvSpPr>
              <a:spLocks noChangeArrowheads="1"/>
            </p:cNvSpPr>
            <p:nvPr/>
          </p:nvSpPr>
          <p:spPr bwMode="auto">
            <a:xfrm>
              <a:off x="192" y="1008"/>
              <a:ext cx="912" cy="480"/>
            </a:xfrm>
            <a:prstGeom prst="rect">
              <a:avLst/>
            </a:prstGeom>
            <a:gradFill rotWithShape="1">
              <a:gsLst>
                <a:gs pos="0">
                  <a:srgbClr val="99CCFF"/>
                </a:gs>
                <a:gs pos="50000">
                  <a:srgbClr val="FFFFFF"/>
                </a:gs>
                <a:gs pos="100000">
                  <a:srgbClr val="99CCFF"/>
                </a:gs>
              </a:gsLst>
              <a:lin ang="5400000" scaled="1"/>
            </a:gradFill>
            <a:ln w="28575">
              <a:solidFill>
                <a:schemeClr val="tx1"/>
              </a:solidFill>
              <a:miter lim="800000"/>
              <a:headEnd type="none" w="sm" len="sm"/>
              <a:tailEnd/>
            </a:ln>
          </p:spPr>
          <p:txBody>
            <a:bodyPr wrap="none" anchor="ctr"/>
            <a:lstStyle/>
            <a:p>
              <a:pPr>
                <a:spcBef>
                  <a:spcPct val="0"/>
                </a:spcBef>
              </a:pPr>
              <a:r>
                <a:rPr lang="en-US" sz="1700" u="sng">
                  <a:solidFill>
                    <a:schemeClr val="tx1"/>
                  </a:solidFill>
                  <a:latin typeface="Helvetica-Bold" charset="0"/>
                </a:rPr>
                <a:t>:réserver</a:t>
              </a:r>
            </a:p>
          </p:txBody>
        </p:sp>
        <p:grpSp>
          <p:nvGrpSpPr>
            <p:cNvPr id="6" name="Group 49"/>
            <p:cNvGrpSpPr>
              <a:grpSpLocks/>
            </p:cNvGrpSpPr>
            <p:nvPr/>
          </p:nvGrpSpPr>
          <p:grpSpPr bwMode="auto">
            <a:xfrm>
              <a:off x="887" y="1068"/>
              <a:ext cx="169" cy="168"/>
              <a:chOff x="480" y="2832"/>
              <a:chExt cx="193" cy="231"/>
            </a:xfrm>
          </p:grpSpPr>
          <p:sp>
            <p:nvSpPr>
              <p:cNvPr id="145454" name="Oval 50"/>
              <p:cNvSpPr>
                <a:spLocks noChangeAspect="1" noChangeArrowheads="1"/>
              </p:cNvSpPr>
              <p:nvPr/>
            </p:nvSpPr>
            <p:spPr bwMode="auto">
              <a:xfrm>
                <a:off x="480" y="2871"/>
                <a:ext cx="193" cy="192"/>
              </a:xfrm>
              <a:prstGeom prst="ellipse">
                <a:avLst/>
              </a:prstGeom>
              <a:gradFill rotWithShape="1">
                <a:gsLst>
                  <a:gs pos="0">
                    <a:srgbClr val="99CCFF"/>
                  </a:gs>
                  <a:gs pos="50000">
                    <a:srgbClr val="FFFFFF"/>
                  </a:gs>
                  <a:gs pos="100000">
                    <a:srgbClr val="99CCFF"/>
                  </a:gs>
                </a:gsLst>
                <a:lin ang="5400000" scaled="1"/>
              </a:gradFill>
              <a:ln w="28575">
                <a:solidFill>
                  <a:schemeClr val="tx1"/>
                </a:solidFill>
                <a:round/>
                <a:headEnd type="none" w="sm" len="sm"/>
                <a:tailEnd type="none" w="lg" len="lg"/>
              </a:ln>
            </p:spPr>
            <p:txBody>
              <a:bodyPr wrap="none" lIns="0" tIns="0" rIns="0" bIns="0" anchor="ctr">
                <a:spAutoFit/>
              </a:bodyPr>
              <a:lstStyle/>
              <a:p>
                <a:endParaRPr lang="fr-FR"/>
              </a:p>
            </p:txBody>
          </p:sp>
          <p:sp>
            <p:nvSpPr>
              <p:cNvPr id="145455" name="AutoShape 51"/>
              <p:cNvSpPr>
                <a:spLocks noChangeArrowheads="1"/>
              </p:cNvSpPr>
              <p:nvPr/>
            </p:nvSpPr>
            <p:spPr bwMode="auto">
              <a:xfrm rot="-5400000">
                <a:off x="489" y="2850"/>
                <a:ext cx="120" cy="84"/>
              </a:xfrm>
              <a:prstGeom prst="triangle">
                <a:avLst>
                  <a:gd name="adj" fmla="val 50000"/>
                </a:avLst>
              </a:prstGeom>
              <a:gradFill rotWithShape="1">
                <a:gsLst>
                  <a:gs pos="0">
                    <a:srgbClr val="99CCFF"/>
                  </a:gs>
                  <a:gs pos="50000">
                    <a:srgbClr val="FFFFFF"/>
                  </a:gs>
                  <a:gs pos="100000">
                    <a:srgbClr val="99CCFF"/>
                  </a:gs>
                </a:gsLst>
                <a:lin ang="5400000" scaled="1"/>
              </a:gradFill>
              <a:ln w="28575">
                <a:solidFill>
                  <a:schemeClr val="tx1"/>
                </a:solidFill>
                <a:miter lim="800000"/>
                <a:headEnd type="none" w="sm" len="sm"/>
                <a:tailEnd/>
              </a:ln>
            </p:spPr>
            <p:txBody>
              <a:bodyPr wrap="none" anchor="ctr"/>
              <a:lstStyle/>
              <a:p>
                <a:endParaRPr lang="fr-FR"/>
              </a:p>
            </p:txBody>
          </p:sp>
        </p:grpSp>
        <p:sp>
          <p:nvSpPr>
            <p:cNvPr id="145452" name="Rectangle 52"/>
            <p:cNvSpPr>
              <a:spLocks noChangeArrowheads="1"/>
            </p:cNvSpPr>
            <p:nvPr/>
          </p:nvSpPr>
          <p:spPr bwMode="auto">
            <a:xfrm>
              <a:off x="768" y="1894"/>
              <a:ext cx="864" cy="410"/>
            </a:xfrm>
            <a:prstGeom prst="rect">
              <a:avLst/>
            </a:prstGeom>
            <a:noFill/>
            <a:ln w="9525">
              <a:noFill/>
              <a:miter lim="800000"/>
              <a:headEnd/>
              <a:tailEnd/>
            </a:ln>
          </p:spPr>
          <p:txBody>
            <a:bodyPr lIns="90488" tIns="44450" rIns="90488" bIns="44450">
              <a:spAutoFit/>
            </a:bodyPr>
            <a:lstStyle/>
            <a:p>
              <a:pPr>
                <a:lnSpc>
                  <a:spcPct val="115000"/>
                </a:lnSpc>
                <a:spcBef>
                  <a:spcPct val="0"/>
                </a:spcBef>
              </a:pPr>
              <a:r>
                <a:rPr kumimoji="1" lang="en-US">
                  <a:solidFill>
                    <a:schemeClr val="tx1"/>
                  </a:solidFill>
                  <a:latin typeface="Helvetica-Bold" charset="0"/>
                </a:rPr>
                <a:t>create (total fare)</a:t>
              </a:r>
            </a:p>
          </p:txBody>
        </p:sp>
        <p:sp>
          <p:nvSpPr>
            <p:cNvPr id="145453" name="Rectangle 53"/>
            <p:cNvSpPr>
              <a:spLocks noChangeArrowheads="1"/>
            </p:cNvSpPr>
            <p:nvPr/>
          </p:nvSpPr>
          <p:spPr bwMode="auto">
            <a:xfrm>
              <a:off x="768" y="2640"/>
              <a:ext cx="1104" cy="410"/>
            </a:xfrm>
            <a:prstGeom prst="rect">
              <a:avLst/>
            </a:prstGeom>
            <a:noFill/>
            <a:ln w="9525">
              <a:noFill/>
              <a:miter lim="800000"/>
              <a:headEnd/>
              <a:tailEnd/>
            </a:ln>
          </p:spPr>
          <p:txBody>
            <a:bodyPr lIns="90488" tIns="44450" rIns="90488" bIns="44450">
              <a:spAutoFit/>
            </a:bodyPr>
            <a:lstStyle/>
            <a:p>
              <a:pPr>
                <a:lnSpc>
                  <a:spcPct val="115000"/>
                </a:lnSpc>
                <a:spcBef>
                  <a:spcPct val="0"/>
                </a:spcBef>
              </a:pPr>
              <a:r>
                <a:rPr kumimoji="1" lang="en-US">
                  <a:solidFill>
                    <a:schemeClr val="tx1"/>
                  </a:solidFill>
                  <a:latin typeface="Helvetica-Bold" charset="0"/>
                </a:rPr>
                <a:t>calculate amt to pay ( )</a:t>
              </a:r>
            </a:p>
          </p:txBody>
        </p:sp>
      </p:grpSp>
      <p:sp>
        <p:nvSpPr>
          <p:cNvPr id="7" name="Espace réservé du pied de page 6"/>
          <p:cNvSpPr>
            <a:spLocks noGrp="1"/>
          </p:cNvSpPr>
          <p:nvPr>
            <p:ph type="ftr" sz="quarter" idx="11"/>
          </p:nvPr>
        </p:nvSpPr>
        <p:spPr/>
        <p:txBody>
          <a:bodyPr/>
          <a:lstStyle/>
          <a:p>
            <a:pPr>
              <a:defRPr/>
            </a:pPr>
            <a:r>
              <a:rPr lang="en-GB" smtClean="0"/>
              <a:t>Introduction à l'OO - H. Bersini</a:t>
            </a:r>
            <a:endParaRPr lang="en-GB"/>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Date Placeholder 4"/>
          <p:cNvSpPr>
            <a:spLocks noGrp="1"/>
          </p:cNvSpPr>
          <p:nvPr>
            <p:ph type="dt" sz="quarter" idx="10"/>
          </p:nvPr>
        </p:nvSpPr>
        <p:spPr>
          <a:noFill/>
        </p:spPr>
        <p:txBody>
          <a:bodyPr/>
          <a:lstStyle/>
          <a:p>
            <a:r>
              <a:rPr lang="en-US" smtClean="0"/>
              <a:t>2020</a:t>
            </a:r>
            <a:endParaRPr lang="fr-BE" smtClean="0"/>
          </a:p>
        </p:txBody>
      </p:sp>
      <p:sp>
        <p:nvSpPr>
          <p:cNvPr id="150531" name="Slide Number Placeholder 6"/>
          <p:cNvSpPr>
            <a:spLocks noGrp="1"/>
          </p:cNvSpPr>
          <p:nvPr>
            <p:ph type="sldNum" sz="quarter" idx="12"/>
          </p:nvPr>
        </p:nvSpPr>
        <p:spPr>
          <a:noFill/>
        </p:spPr>
        <p:txBody>
          <a:bodyPr/>
          <a:lstStyle/>
          <a:p>
            <a:fld id="{3ADB7371-737E-445E-AD61-196A13E96DA2}" type="slidenum">
              <a:rPr lang="fr-BE" smtClean="0"/>
              <a:pPr/>
              <a:t>148</a:t>
            </a:fld>
            <a:endParaRPr lang="fr-BE" smtClean="0"/>
          </a:p>
        </p:txBody>
      </p:sp>
      <p:grpSp>
        <p:nvGrpSpPr>
          <p:cNvPr id="2" name="Group 2"/>
          <p:cNvGrpSpPr>
            <a:grpSpLocks/>
          </p:cNvGrpSpPr>
          <p:nvPr/>
        </p:nvGrpSpPr>
        <p:grpSpPr bwMode="auto">
          <a:xfrm>
            <a:off x="468313" y="4652963"/>
            <a:ext cx="5181600" cy="1524000"/>
            <a:chOff x="720" y="2928"/>
            <a:chExt cx="3264" cy="720"/>
          </a:xfrm>
        </p:grpSpPr>
        <p:sp>
          <p:nvSpPr>
            <p:cNvPr id="150553" name="Rectangle 3"/>
            <p:cNvSpPr>
              <a:spLocks noChangeArrowheads="1"/>
            </p:cNvSpPr>
            <p:nvPr/>
          </p:nvSpPr>
          <p:spPr bwMode="auto">
            <a:xfrm>
              <a:off x="720" y="2928"/>
              <a:ext cx="3264" cy="720"/>
            </a:xfrm>
            <a:prstGeom prst="rect">
              <a:avLst/>
            </a:prstGeom>
            <a:solidFill>
              <a:srgbClr val="FFFFFF"/>
            </a:solidFill>
            <a:ln w="28575">
              <a:solidFill>
                <a:schemeClr val="tx1"/>
              </a:solidFill>
              <a:miter lim="800000"/>
              <a:headEnd type="none" w="sm" len="sm"/>
              <a:tailEnd/>
            </a:ln>
          </p:spPr>
          <p:txBody>
            <a:bodyPr wrap="none"/>
            <a:lstStyle/>
            <a:p>
              <a:pPr>
                <a:spcBef>
                  <a:spcPct val="0"/>
                </a:spcBef>
              </a:pPr>
              <a:r>
                <a:rPr lang="en-US" sz="1800">
                  <a:solidFill>
                    <a:schemeClr val="accent2"/>
                  </a:solidFill>
                  <a:latin typeface="Helvetica-Bold" charset="0"/>
                </a:rPr>
                <a:t>opt</a:t>
              </a:r>
            </a:p>
          </p:txBody>
        </p:sp>
        <p:sp>
          <p:nvSpPr>
            <p:cNvPr id="150554" name="Line 4"/>
            <p:cNvSpPr>
              <a:spLocks noChangeShapeType="1"/>
            </p:cNvSpPr>
            <p:nvPr/>
          </p:nvSpPr>
          <p:spPr bwMode="auto">
            <a:xfrm>
              <a:off x="720" y="3168"/>
              <a:ext cx="288" cy="0"/>
            </a:xfrm>
            <a:prstGeom prst="line">
              <a:avLst/>
            </a:prstGeom>
            <a:noFill/>
            <a:ln w="28575">
              <a:solidFill>
                <a:schemeClr val="tx1"/>
              </a:solidFill>
              <a:round/>
              <a:headEnd type="none" w="sm" len="sm"/>
              <a:tailEnd/>
            </a:ln>
          </p:spPr>
          <p:txBody>
            <a:bodyPr wrap="none" anchor="ctr"/>
            <a:lstStyle/>
            <a:p>
              <a:endParaRPr lang="fr-FR"/>
            </a:p>
          </p:txBody>
        </p:sp>
        <p:sp>
          <p:nvSpPr>
            <p:cNvPr id="150555" name="Line 5"/>
            <p:cNvSpPr>
              <a:spLocks noChangeShapeType="1"/>
            </p:cNvSpPr>
            <p:nvPr/>
          </p:nvSpPr>
          <p:spPr bwMode="auto">
            <a:xfrm flipV="1">
              <a:off x="1008" y="3072"/>
              <a:ext cx="96" cy="96"/>
            </a:xfrm>
            <a:prstGeom prst="line">
              <a:avLst/>
            </a:prstGeom>
            <a:noFill/>
            <a:ln w="28575">
              <a:solidFill>
                <a:schemeClr val="tx1"/>
              </a:solidFill>
              <a:round/>
              <a:headEnd type="none" w="sm" len="sm"/>
              <a:tailEnd/>
            </a:ln>
          </p:spPr>
          <p:txBody>
            <a:bodyPr wrap="none" anchor="ctr"/>
            <a:lstStyle/>
            <a:p>
              <a:endParaRPr lang="fr-FR"/>
            </a:p>
          </p:txBody>
        </p:sp>
        <p:sp>
          <p:nvSpPr>
            <p:cNvPr id="150556" name="Line 6"/>
            <p:cNvSpPr>
              <a:spLocks noChangeShapeType="1"/>
            </p:cNvSpPr>
            <p:nvPr/>
          </p:nvSpPr>
          <p:spPr bwMode="auto">
            <a:xfrm flipV="1">
              <a:off x="1104" y="2928"/>
              <a:ext cx="0" cy="144"/>
            </a:xfrm>
            <a:prstGeom prst="line">
              <a:avLst/>
            </a:prstGeom>
            <a:noFill/>
            <a:ln w="28575">
              <a:solidFill>
                <a:schemeClr val="tx1"/>
              </a:solidFill>
              <a:round/>
              <a:headEnd type="none" w="sm" len="sm"/>
              <a:tailEnd/>
            </a:ln>
          </p:spPr>
          <p:txBody>
            <a:bodyPr wrap="none" anchor="ctr"/>
            <a:lstStyle/>
            <a:p>
              <a:endParaRPr lang="fr-FR"/>
            </a:p>
          </p:txBody>
        </p:sp>
      </p:grpSp>
      <p:sp>
        <p:nvSpPr>
          <p:cNvPr id="150533" name="Line 7"/>
          <p:cNvSpPr>
            <a:spLocks noChangeShapeType="1"/>
          </p:cNvSpPr>
          <p:nvPr/>
        </p:nvSpPr>
        <p:spPr bwMode="auto">
          <a:xfrm>
            <a:off x="1752600" y="2743200"/>
            <a:ext cx="0" cy="3733800"/>
          </a:xfrm>
          <a:prstGeom prst="line">
            <a:avLst/>
          </a:prstGeom>
          <a:noFill/>
          <a:ln w="22225">
            <a:solidFill>
              <a:schemeClr val="tx1"/>
            </a:solidFill>
            <a:prstDash val="sysDot"/>
            <a:round/>
            <a:headEnd/>
            <a:tailEnd/>
          </a:ln>
        </p:spPr>
        <p:txBody>
          <a:bodyPr wrap="none" lIns="90488" tIns="44450" rIns="90488" bIns="44450"/>
          <a:lstStyle/>
          <a:p>
            <a:endParaRPr lang="fr-FR"/>
          </a:p>
        </p:txBody>
      </p:sp>
      <p:sp>
        <p:nvSpPr>
          <p:cNvPr id="150534" name="Rectangle 8"/>
          <p:cNvSpPr>
            <a:spLocks noChangeArrowheads="1"/>
          </p:cNvSpPr>
          <p:nvPr/>
        </p:nvSpPr>
        <p:spPr bwMode="auto">
          <a:xfrm>
            <a:off x="1600200" y="3200400"/>
            <a:ext cx="304800" cy="2895600"/>
          </a:xfrm>
          <a:prstGeom prst="rect">
            <a:avLst/>
          </a:prstGeom>
          <a:solidFill>
            <a:schemeClr val="bg1"/>
          </a:solidFill>
          <a:ln w="22225">
            <a:solidFill>
              <a:schemeClr val="tx1"/>
            </a:solidFill>
            <a:miter lim="800000"/>
            <a:headEnd/>
            <a:tailEnd/>
          </a:ln>
        </p:spPr>
        <p:txBody>
          <a:bodyPr wrap="none" lIns="90488" tIns="44450" rIns="90488" bIns="44450" anchor="ctr"/>
          <a:lstStyle/>
          <a:p>
            <a:pPr algn="ctr">
              <a:spcBef>
                <a:spcPct val="0"/>
              </a:spcBef>
            </a:pPr>
            <a:endParaRPr lang="en-GB" u="sng">
              <a:solidFill>
                <a:schemeClr val="tx1"/>
              </a:solidFill>
              <a:latin typeface="Helvetica-Bold" charset="0"/>
            </a:endParaRPr>
          </a:p>
        </p:txBody>
      </p:sp>
      <p:sp>
        <p:nvSpPr>
          <p:cNvPr id="150535" name="Rectangle 9"/>
          <p:cNvSpPr>
            <a:spLocks noChangeArrowheads="1"/>
          </p:cNvSpPr>
          <p:nvPr/>
        </p:nvSpPr>
        <p:spPr bwMode="auto">
          <a:xfrm>
            <a:off x="990600" y="4724400"/>
            <a:ext cx="1905000" cy="360363"/>
          </a:xfrm>
          <a:prstGeom prst="rect">
            <a:avLst/>
          </a:prstGeom>
          <a:noFill/>
          <a:ln w="9525">
            <a:noFill/>
            <a:miter lim="800000"/>
            <a:headEnd/>
            <a:tailEnd/>
          </a:ln>
        </p:spPr>
        <p:txBody>
          <a:bodyPr lIns="90488" tIns="44450" rIns="90488" bIns="44450">
            <a:spAutoFit/>
          </a:bodyPr>
          <a:lstStyle/>
          <a:p>
            <a:pPr>
              <a:lnSpc>
                <a:spcPct val="105000"/>
              </a:lnSpc>
              <a:spcBef>
                <a:spcPct val="0"/>
              </a:spcBef>
            </a:pPr>
            <a:r>
              <a:rPr kumimoji="1" lang="en-US" sz="1700">
                <a:solidFill>
                  <a:schemeClr val="accent2"/>
                </a:solidFill>
                <a:latin typeface="Helvetica-Bold" charset="0"/>
              </a:rPr>
              <a:t>[card valid = true]</a:t>
            </a:r>
          </a:p>
        </p:txBody>
      </p:sp>
      <p:sp>
        <p:nvSpPr>
          <p:cNvPr id="150536" name="Line 10"/>
          <p:cNvSpPr>
            <a:spLocks noChangeShapeType="1"/>
          </p:cNvSpPr>
          <p:nvPr/>
        </p:nvSpPr>
        <p:spPr bwMode="auto">
          <a:xfrm>
            <a:off x="1905000" y="5257800"/>
            <a:ext cx="2971800" cy="0"/>
          </a:xfrm>
          <a:prstGeom prst="line">
            <a:avLst/>
          </a:prstGeom>
          <a:noFill/>
          <a:ln w="22225">
            <a:solidFill>
              <a:srgbClr val="808080"/>
            </a:solidFill>
            <a:round/>
            <a:headEnd/>
            <a:tailEnd type="triangle" w="lg" len="med"/>
          </a:ln>
        </p:spPr>
        <p:txBody>
          <a:bodyPr wrap="none" lIns="90488" tIns="44450" rIns="90488" bIns="44450"/>
          <a:lstStyle/>
          <a:p>
            <a:endParaRPr lang="fr-FR"/>
          </a:p>
        </p:txBody>
      </p:sp>
      <p:sp>
        <p:nvSpPr>
          <p:cNvPr id="150537" name="Rectangle 11"/>
          <p:cNvSpPr>
            <a:spLocks noChangeArrowheads="1"/>
          </p:cNvSpPr>
          <p:nvPr/>
        </p:nvSpPr>
        <p:spPr bwMode="auto">
          <a:xfrm>
            <a:off x="1981200" y="3124200"/>
            <a:ext cx="2895600" cy="603250"/>
          </a:xfrm>
          <a:prstGeom prst="rect">
            <a:avLst/>
          </a:prstGeom>
          <a:noFill/>
          <a:ln w="9525">
            <a:noFill/>
            <a:miter lim="800000"/>
            <a:headEnd/>
            <a:tailEnd/>
          </a:ln>
        </p:spPr>
        <p:txBody>
          <a:bodyPr lIns="90488" tIns="44450" rIns="90488" bIns="44450">
            <a:spAutoFit/>
          </a:bodyPr>
          <a:lstStyle/>
          <a:p>
            <a:pPr>
              <a:lnSpc>
                <a:spcPct val="105000"/>
              </a:lnSpc>
              <a:spcBef>
                <a:spcPct val="0"/>
              </a:spcBef>
            </a:pPr>
            <a:r>
              <a:rPr kumimoji="1" lang="en-US">
                <a:solidFill>
                  <a:schemeClr val="tx1"/>
                </a:solidFill>
                <a:latin typeface="Helvetica-Bold" charset="0"/>
              </a:rPr>
              <a:t>card valid = validate credit card (card no.)</a:t>
            </a:r>
          </a:p>
        </p:txBody>
      </p:sp>
      <p:sp>
        <p:nvSpPr>
          <p:cNvPr id="150538" name="Rectangle 12"/>
          <p:cNvSpPr>
            <a:spLocks noGrp="1" noChangeArrowheads="1"/>
          </p:cNvSpPr>
          <p:nvPr>
            <p:ph type="title"/>
          </p:nvPr>
        </p:nvSpPr>
        <p:spPr>
          <a:xfrm>
            <a:off x="404813" y="228600"/>
            <a:ext cx="7769225" cy="1143000"/>
          </a:xfrm>
          <a:noFill/>
        </p:spPr>
        <p:txBody>
          <a:bodyPr/>
          <a:lstStyle/>
          <a:p>
            <a:r>
              <a:rPr lang="en-US" sz="3000" b="1" smtClean="0">
                <a:solidFill>
                  <a:schemeClr val="tx1"/>
                </a:solidFill>
                <a:latin typeface="Helvetica-Bold" charset="0"/>
                <a:cs typeface="Times New Roman" pitchFamily="18" charset="0"/>
              </a:rPr>
              <a:t>IF</a:t>
            </a:r>
            <a:endParaRPr lang="en-US" sz="2900" b="1" smtClean="0">
              <a:solidFill>
                <a:schemeClr val="tx1"/>
              </a:solidFill>
              <a:latin typeface="Helvetica-Bold" charset="0"/>
              <a:cs typeface="Times New Roman" pitchFamily="18" charset="0"/>
            </a:endParaRPr>
          </a:p>
        </p:txBody>
      </p:sp>
      <p:sp>
        <p:nvSpPr>
          <p:cNvPr id="150539" name="Rectangle 13"/>
          <p:cNvSpPr>
            <a:spLocks noChangeArrowheads="1"/>
          </p:cNvSpPr>
          <p:nvPr/>
        </p:nvSpPr>
        <p:spPr bwMode="auto">
          <a:xfrm>
            <a:off x="2209800" y="5257800"/>
            <a:ext cx="2362200" cy="360363"/>
          </a:xfrm>
          <a:prstGeom prst="rect">
            <a:avLst/>
          </a:prstGeom>
          <a:noFill/>
          <a:ln w="9525">
            <a:noFill/>
            <a:miter lim="800000"/>
            <a:headEnd/>
            <a:tailEnd/>
          </a:ln>
        </p:spPr>
        <p:txBody>
          <a:bodyPr lIns="90488" tIns="44450" rIns="90488" bIns="44450">
            <a:spAutoFit/>
          </a:bodyPr>
          <a:lstStyle/>
          <a:p>
            <a:pPr>
              <a:lnSpc>
                <a:spcPct val="105000"/>
              </a:lnSpc>
              <a:spcBef>
                <a:spcPct val="0"/>
              </a:spcBef>
            </a:pPr>
            <a:r>
              <a:rPr kumimoji="1" lang="en-US" sz="1700">
                <a:solidFill>
                  <a:schemeClr val="accent2"/>
                </a:solidFill>
                <a:latin typeface="Helvetica-Bold" charset="0"/>
              </a:rPr>
              <a:t>transfer (toAcnt, amt)</a:t>
            </a:r>
          </a:p>
        </p:txBody>
      </p:sp>
      <p:sp>
        <p:nvSpPr>
          <p:cNvPr id="150540" name="Line 14"/>
          <p:cNvSpPr>
            <a:spLocks noChangeShapeType="1"/>
          </p:cNvSpPr>
          <p:nvPr/>
        </p:nvSpPr>
        <p:spPr bwMode="auto">
          <a:xfrm>
            <a:off x="5029200" y="2743200"/>
            <a:ext cx="0" cy="3657600"/>
          </a:xfrm>
          <a:prstGeom prst="line">
            <a:avLst/>
          </a:prstGeom>
          <a:noFill/>
          <a:ln w="22225">
            <a:solidFill>
              <a:schemeClr val="tx1"/>
            </a:solidFill>
            <a:prstDash val="sysDot"/>
            <a:round/>
            <a:headEnd/>
            <a:tailEnd/>
          </a:ln>
        </p:spPr>
        <p:txBody>
          <a:bodyPr wrap="none" lIns="90488" tIns="44450" rIns="90488" bIns="44450"/>
          <a:lstStyle/>
          <a:p>
            <a:endParaRPr lang="fr-FR"/>
          </a:p>
        </p:txBody>
      </p:sp>
      <p:sp>
        <p:nvSpPr>
          <p:cNvPr id="150541" name="Rectangle 15"/>
          <p:cNvSpPr>
            <a:spLocks noChangeArrowheads="1"/>
          </p:cNvSpPr>
          <p:nvPr/>
        </p:nvSpPr>
        <p:spPr bwMode="auto">
          <a:xfrm>
            <a:off x="4876800" y="3733800"/>
            <a:ext cx="304800" cy="685800"/>
          </a:xfrm>
          <a:prstGeom prst="rect">
            <a:avLst/>
          </a:prstGeom>
          <a:solidFill>
            <a:schemeClr val="bg1"/>
          </a:solidFill>
          <a:ln w="22225">
            <a:solidFill>
              <a:schemeClr val="tx1"/>
            </a:solidFill>
            <a:miter lim="800000"/>
            <a:headEnd/>
            <a:tailEnd/>
          </a:ln>
        </p:spPr>
        <p:txBody>
          <a:bodyPr wrap="none" lIns="90488" tIns="44450" rIns="90488" bIns="44450" anchor="ctr"/>
          <a:lstStyle/>
          <a:p>
            <a:pPr algn="ctr">
              <a:spcBef>
                <a:spcPct val="0"/>
              </a:spcBef>
            </a:pPr>
            <a:endParaRPr lang="en-GB" u="sng">
              <a:solidFill>
                <a:schemeClr val="tx1"/>
              </a:solidFill>
              <a:latin typeface="Helvetica-Bold" charset="0"/>
            </a:endParaRPr>
          </a:p>
        </p:txBody>
      </p:sp>
      <p:sp>
        <p:nvSpPr>
          <p:cNvPr id="150542" name="Line 16"/>
          <p:cNvSpPr>
            <a:spLocks noChangeShapeType="1"/>
          </p:cNvSpPr>
          <p:nvPr/>
        </p:nvSpPr>
        <p:spPr bwMode="auto">
          <a:xfrm>
            <a:off x="1905000" y="3733800"/>
            <a:ext cx="2971800" cy="0"/>
          </a:xfrm>
          <a:prstGeom prst="line">
            <a:avLst/>
          </a:prstGeom>
          <a:noFill/>
          <a:ln w="22225">
            <a:solidFill>
              <a:srgbClr val="808080"/>
            </a:solidFill>
            <a:round/>
            <a:headEnd/>
            <a:tailEnd type="triangle" w="lg" len="med"/>
          </a:ln>
        </p:spPr>
        <p:txBody>
          <a:bodyPr wrap="none" lIns="90488" tIns="44450" rIns="90488" bIns="44450"/>
          <a:lstStyle/>
          <a:p>
            <a:endParaRPr lang="fr-FR"/>
          </a:p>
        </p:txBody>
      </p:sp>
      <p:sp>
        <p:nvSpPr>
          <p:cNvPr id="150543" name="Rectangle 17"/>
          <p:cNvSpPr>
            <a:spLocks noChangeArrowheads="1"/>
          </p:cNvSpPr>
          <p:nvPr/>
        </p:nvSpPr>
        <p:spPr bwMode="auto">
          <a:xfrm>
            <a:off x="4876800" y="5257800"/>
            <a:ext cx="304800" cy="685800"/>
          </a:xfrm>
          <a:prstGeom prst="rect">
            <a:avLst/>
          </a:prstGeom>
          <a:solidFill>
            <a:schemeClr val="bg1"/>
          </a:solidFill>
          <a:ln w="22225">
            <a:solidFill>
              <a:schemeClr val="tx1"/>
            </a:solidFill>
            <a:miter lim="800000"/>
            <a:headEnd/>
            <a:tailEnd/>
          </a:ln>
        </p:spPr>
        <p:txBody>
          <a:bodyPr wrap="none" lIns="90488" tIns="44450" rIns="90488" bIns="44450" anchor="ctr"/>
          <a:lstStyle/>
          <a:p>
            <a:pPr algn="ctr">
              <a:spcBef>
                <a:spcPct val="0"/>
              </a:spcBef>
            </a:pPr>
            <a:endParaRPr lang="en-GB" u="sng">
              <a:solidFill>
                <a:schemeClr val="tx1"/>
              </a:solidFill>
              <a:latin typeface="Helvetica-Bold" charset="0"/>
            </a:endParaRPr>
          </a:p>
        </p:txBody>
      </p:sp>
      <p:sp>
        <p:nvSpPr>
          <p:cNvPr id="150544" name="Rectangle 19"/>
          <p:cNvSpPr>
            <a:spLocks noChangeArrowheads="1"/>
          </p:cNvSpPr>
          <p:nvPr/>
        </p:nvSpPr>
        <p:spPr bwMode="auto">
          <a:xfrm>
            <a:off x="4267200" y="1752600"/>
            <a:ext cx="1524000" cy="914400"/>
          </a:xfrm>
          <a:prstGeom prst="rect">
            <a:avLst/>
          </a:prstGeom>
          <a:gradFill rotWithShape="1">
            <a:gsLst>
              <a:gs pos="0">
                <a:srgbClr val="99CCFF"/>
              </a:gs>
              <a:gs pos="50000">
                <a:srgbClr val="FFFFFF"/>
              </a:gs>
              <a:gs pos="100000">
                <a:srgbClr val="99CCFF"/>
              </a:gs>
            </a:gsLst>
            <a:lin ang="5400000" scaled="1"/>
          </a:gradFill>
          <a:ln w="28575">
            <a:solidFill>
              <a:schemeClr val="tx1"/>
            </a:solidFill>
            <a:miter lim="800000"/>
            <a:headEnd type="none" w="sm" len="sm"/>
            <a:tailEnd/>
          </a:ln>
        </p:spPr>
        <p:txBody>
          <a:bodyPr wrap="none" anchor="ctr"/>
          <a:lstStyle/>
          <a:p>
            <a:pPr algn="ctr">
              <a:spcBef>
                <a:spcPct val="0"/>
              </a:spcBef>
            </a:pPr>
            <a:endParaRPr lang="en-US" sz="1200" u="sng">
              <a:solidFill>
                <a:schemeClr val="tx1"/>
              </a:solidFill>
              <a:latin typeface="Helvetica-Bold" charset="0"/>
            </a:endParaRPr>
          </a:p>
          <a:p>
            <a:pPr algn="ctr">
              <a:spcBef>
                <a:spcPct val="0"/>
              </a:spcBef>
            </a:pPr>
            <a:r>
              <a:rPr lang="en-US" sz="1800" u="sng">
                <a:solidFill>
                  <a:schemeClr val="tx1"/>
                </a:solidFill>
                <a:latin typeface="Helvetica-Bold" charset="0"/>
              </a:rPr>
              <a:t>:</a:t>
            </a:r>
            <a:r>
              <a:rPr lang="en-US" sz="1700" u="sng">
                <a:solidFill>
                  <a:schemeClr val="tx1"/>
                </a:solidFill>
                <a:latin typeface="Helvetica-Bold" charset="0"/>
              </a:rPr>
              <a:t>payerCarte</a:t>
            </a:r>
          </a:p>
          <a:p>
            <a:pPr algn="ctr">
              <a:spcBef>
                <a:spcPct val="0"/>
              </a:spcBef>
            </a:pPr>
            <a:r>
              <a:rPr lang="en-US" sz="1700" u="sng">
                <a:solidFill>
                  <a:schemeClr val="tx1"/>
                </a:solidFill>
                <a:latin typeface="Helvetica-Bold" charset="0"/>
              </a:rPr>
              <a:t>deCrédit</a:t>
            </a:r>
          </a:p>
        </p:txBody>
      </p:sp>
      <p:grpSp>
        <p:nvGrpSpPr>
          <p:cNvPr id="3" name="Group 20"/>
          <p:cNvGrpSpPr>
            <a:grpSpLocks noChangeAspect="1"/>
          </p:cNvGrpSpPr>
          <p:nvPr/>
        </p:nvGrpSpPr>
        <p:grpSpPr bwMode="auto">
          <a:xfrm>
            <a:off x="5410200" y="1828800"/>
            <a:ext cx="323850" cy="233363"/>
            <a:chOff x="1824" y="672"/>
            <a:chExt cx="510" cy="366"/>
          </a:xfrm>
        </p:grpSpPr>
        <p:sp>
          <p:nvSpPr>
            <p:cNvPr id="150550" name="Oval 21"/>
            <p:cNvSpPr>
              <a:spLocks noChangeAspect="1" noChangeArrowheads="1"/>
            </p:cNvSpPr>
            <p:nvPr/>
          </p:nvSpPr>
          <p:spPr bwMode="auto">
            <a:xfrm>
              <a:off x="1968" y="672"/>
              <a:ext cx="366" cy="366"/>
            </a:xfrm>
            <a:prstGeom prst="ellipse">
              <a:avLst/>
            </a:prstGeom>
            <a:gradFill rotWithShape="1">
              <a:gsLst>
                <a:gs pos="0">
                  <a:srgbClr val="99CCFF"/>
                </a:gs>
                <a:gs pos="50000">
                  <a:srgbClr val="FFFFFF"/>
                </a:gs>
                <a:gs pos="100000">
                  <a:srgbClr val="99CCFF"/>
                </a:gs>
              </a:gsLst>
              <a:lin ang="5400000" scaled="1"/>
            </a:gradFill>
            <a:ln w="28575">
              <a:solidFill>
                <a:schemeClr val="tx1"/>
              </a:solidFill>
              <a:round/>
              <a:headEnd type="none" w="sm" len="sm"/>
              <a:tailEnd type="none" w="lg" len="lg"/>
            </a:ln>
          </p:spPr>
          <p:txBody>
            <a:bodyPr wrap="none" lIns="0" tIns="0" rIns="0" bIns="0" anchor="ctr">
              <a:spAutoFit/>
            </a:bodyPr>
            <a:lstStyle/>
            <a:p>
              <a:endParaRPr lang="fr-FR"/>
            </a:p>
          </p:txBody>
        </p:sp>
        <p:sp>
          <p:nvSpPr>
            <p:cNvPr id="150551" name="Line 22"/>
            <p:cNvSpPr>
              <a:spLocks noChangeAspect="1" noChangeShapeType="1"/>
            </p:cNvSpPr>
            <p:nvPr/>
          </p:nvSpPr>
          <p:spPr bwMode="auto">
            <a:xfrm>
              <a:off x="1824" y="736"/>
              <a:ext cx="0" cy="238"/>
            </a:xfrm>
            <a:prstGeom prst="line">
              <a:avLst/>
            </a:prstGeom>
            <a:noFill/>
            <a:ln w="28575">
              <a:solidFill>
                <a:schemeClr val="tx1"/>
              </a:solidFill>
              <a:round/>
              <a:headEnd type="none" w="sm" len="sm"/>
              <a:tailEnd type="none" w="lg" len="lg"/>
            </a:ln>
          </p:spPr>
          <p:txBody>
            <a:bodyPr wrap="none" anchor="ctr"/>
            <a:lstStyle/>
            <a:p>
              <a:endParaRPr lang="fr-FR"/>
            </a:p>
          </p:txBody>
        </p:sp>
        <p:sp>
          <p:nvSpPr>
            <p:cNvPr id="150552" name="Line 23"/>
            <p:cNvSpPr>
              <a:spLocks noChangeAspect="1" noChangeShapeType="1"/>
            </p:cNvSpPr>
            <p:nvPr/>
          </p:nvSpPr>
          <p:spPr bwMode="auto">
            <a:xfrm flipH="1">
              <a:off x="1824" y="855"/>
              <a:ext cx="144" cy="0"/>
            </a:xfrm>
            <a:prstGeom prst="line">
              <a:avLst/>
            </a:prstGeom>
            <a:noFill/>
            <a:ln w="28575">
              <a:solidFill>
                <a:schemeClr val="tx1"/>
              </a:solidFill>
              <a:round/>
              <a:headEnd type="none" w="sm" len="sm"/>
              <a:tailEnd type="none" w="lg" len="lg"/>
            </a:ln>
          </p:spPr>
          <p:txBody>
            <a:bodyPr wrap="none" anchor="ctr"/>
            <a:lstStyle/>
            <a:p>
              <a:endParaRPr lang="fr-FR"/>
            </a:p>
          </p:txBody>
        </p:sp>
      </p:grpSp>
      <p:sp>
        <p:nvSpPr>
          <p:cNvPr id="150546" name="Rectangle 24"/>
          <p:cNvSpPr>
            <a:spLocks noChangeArrowheads="1"/>
          </p:cNvSpPr>
          <p:nvPr/>
        </p:nvSpPr>
        <p:spPr bwMode="auto">
          <a:xfrm>
            <a:off x="990600" y="1752600"/>
            <a:ext cx="1600200" cy="914400"/>
          </a:xfrm>
          <a:prstGeom prst="rect">
            <a:avLst/>
          </a:prstGeom>
          <a:gradFill rotWithShape="1">
            <a:gsLst>
              <a:gs pos="0">
                <a:srgbClr val="99CCFF"/>
              </a:gs>
              <a:gs pos="50000">
                <a:srgbClr val="FFFFFF"/>
              </a:gs>
              <a:gs pos="100000">
                <a:srgbClr val="99CCFF"/>
              </a:gs>
            </a:gsLst>
            <a:lin ang="5400000" scaled="1"/>
          </a:gradFill>
          <a:ln w="28575">
            <a:solidFill>
              <a:schemeClr val="tx1"/>
            </a:solidFill>
            <a:miter lim="800000"/>
            <a:headEnd type="none" w="sm" len="sm"/>
            <a:tailEnd/>
          </a:ln>
        </p:spPr>
        <p:txBody>
          <a:bodyPr wrap="none" anchor="ctr"/>
          <a:lstStyle/>
          <a:p>
            <a:pPr algn="ctr">
              <a:spcBef>
                <a:spcPct val="0"/>
              </a:spcBef>
            </a:pPr>
            <a:r>
              <a:rPr lang="en-US" sz="1800" u="sng">
                <a:solidFill>
                  <a:schemeClr val="tx1"/>
                </a:solidFill>
                <a:latin typeface="Helvetica-Bold" charset="0"/>
              </a:rPr>
              <a:t>:</a:t>
            </a:r>
            <a:r>
              <a:rPr lang="en-US" sz="1700" u="sng">
                <a:solidFill>
                  <a:schemeClr val="tx1"/>
                </a:solidFill>
                <a:latin typeface="Helvetica-Bold" charset="0"/>
              </a:rPr>
              <a:t>réserver</a:t>
            </a:r>
          </a:p>
        </p:txBody>
      </p:sp>
      <p:grpSp>
        <p:nvGrpSpPr>
          <p:cNvPr id="4" name="Group 25"/>
          <p:cNvGrpSpPr>
            <a:grpSpLocks/>
          </p:cNvGrpSpPr>
          <p:nvPr/>
        </p:nvGrpSpPr>
        <p:grpSpPr bwMode="auto">
          <a:xfrm>
            <a:off x="2247900" y="1828800"/>
            <a:ext cx="268288" cy="266700"/>
            <a:chOff x="480" y="2832"/>
            <a:chExt cx="193" cy="231"/>
          </a:xfrm>
        </p:grpSpPr>
        <p:sp>
          <p:nvSpPr>
            <p:cNvPr id="150548" name="Oval 26"/>
            <p:cNvSpPr>
              <a:spLocks noChangeAspect="1" noChangeArrowheads="1"/>
            </p:cNvSpPr>
            <p:nvPr/>
          </p:nvSpPr>
          <p:spPr bwMode="auto">
            <a:xfrm>
              <a:off x="480" y="2871"/>
              <a:ext cx="193" cy="192"/>
            </a:xfrm>
            <a:prstGeom prst="ellipse">
              <a:avLst/>
            </a:prstGeom>
            <a:gradFill rotWithShape="1">
              <a:gsLst>
                <a:gs pos="0">
                  <a:srgbClr val="99CCFF"/>
                </a:gs>
                <a:gs pos="50000">
                  <a:srgbClr val="FFFFFF"/>
                </a:gs>
                <a:gs pos="100000">
                  <a:srgbClr val="99CCFF"/>
                </a:gs>
              </a:gsLst>
              <a:lin ang="5400000" scaled="1"/>
            </a:gradFill>
            <a:ln w="28575">
              <a:solidFill>
                <a:schemeClr val="tx1"/>
              </a:solidFill>
              <a:round/>
              <a:headEnd type="none" w="sm" len="sm"/>
              <a:tailEnd type="none" w="lg" len="lg"/>
            </a:ln>
          </p:spPr>
          <p:txBody>
            <a:bodyPr wrap="none" lIns="0" tIns="0" rIns="0" bIns="0" anchor="ctr">
              <a:spAutoFit/>
            </a:bodyPr>
            <a:lstStyle/>
            <a:p>
              <a:endParaRPr lang="fr-FR"/>
            </a:p>
          </p:txBody>
        </p:sp>
        <p:sp>
          <p:nvSpPr>
            <p:cNvPr id="150549" name="AutoShape 27"/>
            <p:cNvSpPr>
              <a:spLocks noChangeArrowheads="1"/>
            </p:cNvSpPr>
            <p:nvPr/>
          </p:nvSpPr>
          <p:spPr bwMode="auto">
            <a:xfrm rot="-5400000">
              <a:off x="489" y="2850"/>
              <a:ext cx="120" cy="84"/>
            </a:xfrm>
            <a:prstGeom prst="triangle">
              <a:avLst>
                <a:gd name="adj" fmla="val 50000"/>
              </a:avLst>
            </a:prstGeom>
            <a:gradFill rotWithShape="1">
              <a:gsLst>
                <a:gs pos="0">
                  <a:srgbClr val="99CCFF"/>
                </a:gs>
                <a:gs pos="50000">
                  <a:srgbClr val="FFFFFF"/>
                </a:gs>
                <a:gs pos="100000">
                  <a:srgbClr val="99CCFF"/>
                </a:gs>
              </a:gsLst>
              <a:lin ang="5400000" scaled="1"/>
            </a:gradFill>
            <a:ln w="28575">
              <a:solidFill>
                <a:schemeClr val="tx1"/>
              </a:solidFill>
              <a:miter lim="800000"/>
              <a:headEnd type="none" w="sm" len="sm"/>
              <a:tailEnd/>
            </a:ln>
          </p:spPr>
          <p:txBody>
            <a:bodyPr wrap="none" anchor="ctr"/>
            <a:lstStyle/>
            <a:p>
              <a:endParaRPr lang="fr-FR"/>
            </a:p>
          </p:txBody>
        </p:sp>
      </p:grpSp>
      <p:sp>
        <p:nvSpPr>
          <p:cNvPr id="5" name="Espace réservé du pied de page 4"/>
          <p:cNvSpPr>
            <a:spLocks noGrp="1"/>
          </p:cNvSpPr>
          <p:nvPr>
            <p:ph type="ftr" sz="quarter" idx="11"/>
          </p:nvPr>
        </p:nvSpPr>
        <p:spPr/>
        <p:txBody>
          <a:bodyPr/>
          <a:lstStyle/>
          <a:p>
            <a:pPr>
              <a:defRPr/>
            </a:pPr>
            <a:r>
              <a:rPr lang="en-GB" smtClean="0"/>
              <a:t>Introduction à l'OO - H. Bersini</a:t>
            </a:r>
            <a:endParaRPr lang="en-GB"/>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Date Placeholder 4"/>
          <p:cNvSpPr>
            <a:spLocks noGrp="1"/>
          </p:cNvSpPr>
          <p:nvPr>
            <p:ph type="dt" sz="quarter" idx="10"/>
          </p:nvPr>
        </p:nvSpPr>
        <p:spPr>
          <a:noFill/>
        </p:spPr>
        <p:txBody>
          <a:bodyPr/>
          <a:lstStyle/>
          <a:p>
            <a:r>
              <a:rPr lang="en-US" smtClean="0"/>
              <a:t>2020</a:t>
            </a:r>
            <a:endParaRPr lang="fr-BE" smtClean="0"/>
          </a:p>
        </p:txBody>
      </p:sp>
      <p:sp>
        <p:nvSpPr>
          <p:cNvPr id="151555" name="Slide Number Placeholder 6"/>
          <p:cNvSpPr>
            <a:spLocks noGrp="1"/>
          </p:cNvSpPr>
          <p:nvPr>
            <p:ph type="sldNum" sz="quarter" idx="12"/>
          </p:nvPr>
        </p:nvSpPr>
        <p:spPr>
          <a:noFill/>
        </p:spPr>
        <p:txBody>
          <a:bodyPr/>
          <a:lstStyle/>
          <a:p>
            <a:fld id="{4F3498CA-F167-495A-8F05-D7A2F68BFD88}" type="slidenum">
              <a:rPr lang="fr-BE" smtClean="0"/>
              <a:pPr/>
              <a:t>149</a:t>
            </a:fld>
            <a:endParaRPr lang="fr-BE" smtClean="0"/>
          </a:p>
        </p:txBody>
      </p:sp>
      <p:grpSp>
        <p:nvGrpSpPr>
          <p:cNvPr id="2" name="Group 2"/>
          <p:cNvGrpSpPr>
            <a:grpSpLocks/>
          </p:cNvGrpSpPr>
          <p:nvPr/>
        </p:nvGrpSpPr>
        <p:grpSpPr bwMode="auto">
          <a:xfrm>
            <a:off x="457200" y="3352800"/>
            <a:ext cx="7315200" cy="2819400"/>
            <a:chOff x="288" y="2112"/>
            <a:chExt cx="4608" cy="1776"/>
          </a:xfrm>
        </p:grpSpPr>
        <p:sp>
          <p:nvSpPr>
            <p:cNvPr id="151585" name="Rectangle 3"/>
            <p:cNvSpPr>
              <a:spLocks noChangeArrowheads="1"/>
            </p:cNvSpPr>
            <p:nvPr/>
          </p:nvSpPr>
          <p:spPr bwMode="auto">
            <a:xfrm>
              <a:off x="288" y="2112"/>
              <a:ext cx="4608" cy="1776"/>
            </a:xfrm>
            <a:prstGeom prst="rect">
              <a:avLst/>
            </a:prstGeom>
            <a:solidFill>
              <a:srgbClr val="FFFFFF"/>
            </a:solidFill>
            <a:ln w="28575">
              <a:solidFill>
                <a:schemeClr val="tx1"/>
              </a:solidFill>
              <a:miter lim="800000"/>
              <a:headEnd type="none" w="sm" len="sm"/>
              <a:tailEnd/>
            </a:ln>
          </p:spPr>
          <p:txBody>
            <a:bodyPr wrap="none"/>
            <a:lstStyle/>
            <a:p>
              <a:pPr>
                <a:spcBef>
                  <a:spcPct val="0"/>
                </a:spcBef>
              </a:pPr>
              <a:r>
                <a:rPr lang="en-US" sz="1800">
                  <a:solidFill>
                    <a:schemeClr val="accent2"/>
                  </a:solidFill>
                  <a:latin typeface="Helvetica-Bold" charset="0"/>
                </a:rPr>
                <a:t>alt</a:t>
              </a:r>
            </a:p>
          </p:txBody>
        </p:sp>
        <p:sp>
          <p:nvSpPr>
            <p:cNvPr id="151586" name="Line 4"/>
            <p:cNvSpPr>
              <a:spLocks noChangeShapeType="1"/>
            </p:cNvSpPr>
            <p:nvPr/>
          </p:nvSpPr>
          <p:spPr bwMode="auto">
            <a:xfrm>
              <a:off x="288" y="2432"/>
              <a:ext cx="288" cy="0"/>
            </a:xfrm>
            <a:prstGeom prst="line">
              <a:avLst/>
            </a:prstGeom>
            <a:noFill/>
            <a:ln w="28575">
              <a:solidFill>
                <a:schemeClr val="tx1"/>
              </a:solidFill>
              <a:round/>
              <a:headEnd type="none" w="sm" len="sm"/>
              <a:tailEnd/>
            </a:ln>
          </p:spPr>
          <p:txBody>
            <a:bodyPr wrap="none" anchor="ctr"/>
            <a:lstStyle/>
            <a:p>
              <a:endParaRPr lang="fr-FR"/>
            </a:p>
          </p:txBody>
        </p:sp>
        <p:sp>
          <p:nvSpPr>
            <p:cNvPr id="151587" name="Line 5"/>
            <p:cNvSpPr>
              <a:spLocks noChangeShapeType="1"/>
            </p:cNvSpPr>
            <p:nvPr/>
          </p:nvSpPr>
          <p:spPr bwMode="auto">
            <a:xfrm flipV="1">
              <a:off x="576" y="2304"/>
              <a:ext cx="96" cy="128"/>
            </a:xfrm>
            <a:prstGeom prst="line">
              <a:avLst/>
            </a:prstGeom>
            <a:noFill/>
            <a:ln w="28575">
              <a:solidFill>
                <a:schemeClr val="tx1"/>
              </a:solidFill>
              <a:round/>
              <a:headEnd type="none" w="sm" len="sm"/>
              <a:tailEnd/>
            </a:ln>
          </p:spPr>
          <p:txBody>
            <a:bodyPr wrap="none" anchor="ctr"/>
            <a:lstStyle/>
            <a:p>
              <a:endParaRPr lang="fr-FR"/>
            </a:p>
          </p:txBody>
        </p:sp>
        <p:sp>
          <p:nvSpPr>
            <p:cNvPr id="151588" name="Line 6"/>
            <p:cNvSpPr>
              <a:spLocks noChangeShapeType="1"/>
            </p:cNvSpPr>
            <p:nvPr/>
          </p:nvSpPr>
          <p:spPr bwMode="auto">
            <a:xfrm flipV="1">
              <a:off x="672" y="2112"/>
              <a:ext cx="0" cy="192"/>
            </a:xfrm>
            <a:prstGeom prst="line">
              <a:avLst/>
            </a:prstGeom>
            <a:noFill/>
            <a:ln w="28575">
              <a:solidFill>
                <a:schemeClr val="tx1"/>
              </a:solidFill>
              <a:round/>
              <a:headEnd type="none" w="sm" len="sm"/>
              <a:tailEnd/>
            </a:ln>
          </p:spPr>
          <p:txBody>
            <a:bodyPr wrap="none" anchor="ctr"/>
            <a:lstStyle/>
            <a:p>
              <a:endParaRPr lang="fr-FR"/>
            </a:p>
          </p:txBody>
        </p:sp>
      </p:grpSp>
      <p:sp>
        <p:nvSpPr>
          <p:cNvPr id="151557" name="Line 7"/>
          <p:cNvSpPr>
            <a:spLocks noChangeShapeType="1"/>
          </p:cNvSpPr>
          <p:nvPr/>
        </p:nvSpPr>
        <p:spPr bwMode="auto">
          <a:xfrm>
            <a:off x="1828800" y="2590800"/>
            <a:ext cx="0" cy="4205288"/>
          </a:xfrm>
          <a:prstGeom prst="line">
            <a:avLst/>
          </a:prstGeom>
          <a:noFill/>
          <a:ln w="22225">
            <a:solidFill>
              <a:schemeClr val="tx1"/>
            </a:solidFill>
            <a:prstDash val="sysDot"/>
            <a:round/>
            <a:headEnd/>
            <a:tailEnd/>
          </a:ln>
        </p:spPr>
        <p:txBody>
          <a:bodyPr wrap="none" lIns="90488" tIns="44450" rIns="90488" bIns="44450"/>
          <a:lstStyle/>
          <a:p>
            <a:endParaRPr lang="fr-FR"/>
          </a:p>
        </p:txBody>
      </p:sp>
      <p:sp>
        <p:nvSpPr>
          <p:cNvPr id="151558" name="Rectangle 8"/>
          <p:cNvSpPr>
            <a:spLocks noChangeArrowheads="1"/>
          </p:cNvSpPr>
          <p:nvPr/>
        </p:nvSpPr>
        <p:spPr bwMode="auto">
          <a:xfrm>
            <a:off x="1676400" y="3048000"/>
            <a:ext cx="304800" cy="3429000"/>
          </a:xfrm>
          <a:prstGeom prst="rect">
            <a:avLst/>
          </a:prstGeom>
          <a:solidFill>
            <a:schemeClr val="bg1"/>
          </a:solidFill>
          <a:ln w="22225">
            <a:solidFill>
              <a:schemeClr val="tx1"/>
            </a:solidFill>
            <a:miter lim="800000"/>
            <a:headEnd/>
            <a:tailEnd/>
          </a:ln>
        </p:spPr>
        <p:txBody>
          <a:bodyPr wrap="none" lIns="90488" tIns="44450" rIns="90488" bIns="44450" anchor="ctr"/>
          <a:lstStyle/>
          <a:p>
            <a:pPr algn="ctr">
              <a:spcBef>
                <a:spcPct val="0"/>
              </a:spcBef>
            </a:pPr>
            <a:endParaRPr lang="en-GB" u="sng">
              <a:solidFill>
                <a:schemeClr val="tx1"/>
              </a:solidFill>
              <a:latin typeface="Helvetica-Bold" charset="0"/>
            </a:endParaRPr>
          </a:p>
        </p:txBody>
      </p:sp>
      <p:sp>
        <p:nvSpPr>
          <p:cNvPr id="151559" name="Line 9"/>
          <p:cNvSpPr>
            <a:spLocks noChangeShapeType="1"/>
          </p:cNvSpPr>
          <p:nvPr/>
        </p:nvSpPr>
        <p:spPr bwMode="auto">
          <a:xfrm>
            <a:off x="1981200" y="3886200"/>
            <a:ext cx="2514600" cy="0"/>
          </a:xfrm>
          <a:prstGeom prst="line">
            <a:avLst/>
          </a:prstGeom>
          <a:noFill/>
          <a:ln w="22225">
            <a:solidFill>
              <a:srgbClr val="808080"/>
            </a:solidFill>
            <a:round/>
            <a:headEnd/>
            <a:tailEnd type="triangle" w="lg" len="med"/>
          </a:ln>
        </p:spPr>
        <p:txBody>
          <a:bodyPr wrap="none" lIns="90488" tIns="44450" rIns="90488" bIns="44450"/>
          <a:lstStyle/>
          <a:p>
            <a:endParaRPr lang="fr-FR"/>
          </a:p>
        </p:txBody>
      </p:sp>
      <p:sp>
        <p:nvSpPr>
          <p:cNvPr id="151560" name="Rectangle 10"/>
          <p:cNvSpPr>
            <a:spLocks noGrp="1" noChangeArrowheads="1"/>
          </p:cNvSpPr>
          <p:nvPr>
            <p:ph type="title"/>
          </p:nvPr>
        </p:nvSpPr>
        <p:spPr>
          <a:xfrm>
            <a:off x="404813" y="228600"/>
            <a:ext cx="7769225" cy="1143000"/>
          </a:xfrm>
          <a:noFill/>
        </p:spPr>
        <p:txBody>
          <a:bodyPr/>
          <a:lstStyle/>
          <a:p>
            <a:r>
              <a:rPr lang="en-US" sz="2900" b="1" smtClean="0">
                <a:solidFill>
                  <a:schemeClr val="tx1"/>
                </a:solidFill>
                <a:latin typeface="Helvetica-Bold" charset="0"/>
                <a:cs typeface="Times New Roman" pitchFamily="18" charset="0"/>
              </a:rPr>
              <a:t>IF THEN ELSE</a:t>
            </a:r>
          </a:p>
        </p:txBody>
      </p:sp>
      <p:sp>
        <p:nvSpPr>
          <p:cNvPr id="151561" name="Rectangle 11"/>
          <p:cNvSpPr>
            <a:spLocks noChangeArrowheads="1"/>
          </p:cNvSpPr>
          <p:nvPr/>
        </p:nvSpPr>
        <p:spPr bwMode="auto">
          <a:xfrm>
            <a:off x="2286000" y="3906838"/>
            <a:ext cx="2362200" cy="360362"/>
          </a:xfrm>
          <a:prstGeom prst="rect">
            <a:avLst/>
          </a:prstGeom>
          <a:noFill/>
          <a:ln w="9525">
            <a:noFill/>
            <a:miter lim="800000"/>
            <a:headEnd/>
            <a:tailEnd/>
          </a:ln>
        </p:spPr>
        <p:txBody>
          <a:bodyPr lIns="90488" tIns="44450" rIns="90488" bIns="44450">
            <a:spAutoFit/>
          </a:bodyPr>
          <a:lstStyle/>
          <a:p>
            <a:pPr>
              <a:lnSpc>
                <a:spcPct val="105000"/>
              </a:lnSpc>
              <a:spcBef>
                <a:spcPct val="0"/>
              </a:spcBef>
            </a:pPr>
            <a:r>
              <a:rPr kumimoji="1" lang="en-US" sz="1700">
                <a:solidFill>
                  <a:schemeClr val="accent2"/>
                </a:solidFill>
                <a:latin typeface="Helvetica-Bold" charset="0"/>
              </a:rPr>
              <a:t>send SMS (to text)</a:t>
            </a:r>
          </a:p>
        </p:txBody>
      </p:sp>
      <p:sp>
        <p:nvSpPr>
          <p:cNvPr id="151562" name="Line 12"/>
          <p:cNvSpPr>
            <a:spLocks noChangeShapeType="1"/>
          </p:cNvSpPr>
          <p:nvPr/>
        </p:nvSpPr>
        <p:spPr bwMode="auto">
          <a:xfrm>
            <a:off x="4648200" y="2514600"/>
            <a:ext cx="0" cy="3810000"/>
          </a:xfrm>
          <a:prstGeom prst="line">
            <a:avLst/>
          </a:prstGeom>
          <a:noFill/>
          <a:ln w="22225">
            <a:solidFill>
              <a:schemeClr val="tx1"/>
            </a:solidFill>
            <a:prstDash val="sysDot"/>
            <a:round/>
            <a:headEnd/>
            <a:tailEnd/>
          </a:ln>
        </p:spPr>
        <p:txBody>
          <a:bodyPr wrap="none" lIns="90488" tIns="44450" rIns="90488" bIns="44450"/>
          <a:lstStyle/>
          <a:p>
            <a:endParaRPr lang="fr-FR"/>
          </a:p>
        </p:txBody>
      </p:sp>
      <p:sp>
        <p:nvSpPr>
          <p:cNvPr id="151563" name="Rectangle 13"/>
          <p:cNvSpPr>
            <a:spLocks noChangeArrowheads="1"/>
          </p:cNvSpPr>
          <p:nvPr/>
        </p:nvSpPr>
        <p:spPr bwMode="auto">
          <a:xfrm>
            <a:off x="3657600" y="1600200"/>
            <a:ext cx="1524000" cy="914400"/>
          </a:xfrm>
          <a:prstGeom prst="rect">
            <a:avLst/>
          </a:prstGeom>
          <a:gradFill rotWithShape="1">
            <a:gsLst>
              <a:gs pos="0">
                <a:srgbClr val="99CCFF"/>
              </a:gs>
              <a:gs pos="50000">
                <a:srgbClr val="FFFFFF"/>
              </a:gs>
              <a:gs pos="100000">
                <a:srgbClr val="99CCFF"/>
              </a:gs>
            </a:gsLst>
            <a:lin ang="5400000" scaled="1"/>
          </a:gradFill>
          <a:ln w="28575">
            <a:solidFill>
              <a:schemeClr val="tx1"/>
            </a:solidFill>
            <a:miter lim="800000"/>
            <a:headEnd type="none" w="sm" len="sm"/>
            <a:tailEnd/>
          </a:ln>
        </p:spPr>
        <p:txBody>
          <a:bodyPr wrap="none" anchor="ctr"/>
          <a:lstStyle/>
          <a:p>
            <a:pPr algn="ctr">
              <a:spcBef>
                <a:spcPct val="0"/>
              </a:spcBef>
            </a:pPr>
            <a:endParaRPr lang="en-US" sz="1200" u="sng">
              <a:solidFill>
                <a:schemeClr val="tx1"/>
              </a:solidFill>
              <a:latin typeface="Helvetica-Bold" charset="0"/>
            </a:endParaRPr>
          </a:p>
          <a:p>
            <a:pPr algn="ctr">
              <a:spcBef>
                <a:spcPct val="0"/>
              </a:spcBef>
            </a:pPr>
            <a:r>
              <a:rPr lang="en-US" sz="1800" u="sng">
                <a:solidFill>
                  <a:schemeClr val="tx1"/>
                </a:solidFill>
                <a:latin typeface="Helvetica-Bold" charset="0"/>
              </a:rPr>
              <a:t>:</a:t>
            </a:r>
            <a:r>
              <a:rPr lang="en-US" sz="1700" u="sng">
                <a:solidFill>
                  <a:schemeClr val="tx1"/>
                </a:solidFill>
                <a:latin typeface="Helvetica-Bold" charset="0"/>
              </a:rPr>
              <a:t>SMSService</a:t>
            </a:r>
          </a:p>
        </p:txBody>
      </p:sp>
      <p:grpSp>
        <p:nvGrpSpPr>
          <p:cNvPr id="3" name="Group 14"/>
          <p:cNvGrpSpPr>
            <a:grpSpLocks noChangeAspect="1"/>
          </p:cNvGrpSpPr>
          <p:nvPr/>
        </p:nvGrpSpPr>
        <p:grpSpPr bwMode="auto">
          <a:xfrm>
            <a:off x="4800600" y="1676400"/>
            <a:ext cx="323850" cy="233363"/>
            <a:chOff x="1824" y="672"/>
            <a:chExt cx="510" cy="366"/>
          </a:xfrm>
        </p:grpSpPr>
        <p:sp>
          <p:nvSpPr>
            <p:cNvPr id="151582" name="Oval 15"/>
            <p:cNvSpPr>
              <a:spLocks noChangeAspect="1" noChangeArrowheads="1"/>
            </p:cNvSpPr>
            <p:nvPr/>
          </p:nvSpPr>
          <p:spPr bwMode="auto">
            <a:xfrm>
              <a:off x="1968" y="672"/>
              <a:ext cx="366" cy="366"/>
            </a:xfrm>
            <a:prstGeom prst="ellipse">
              <a:avLst/>
            </a:prstGeom>
            <a:gradFill rotWithShape="1">
              <a:gsLst>
                <a:gs pos="0">
                  <a:srgbClr val="99CCFF"/>
                </a:gs>
                <a:gs pos="50000">
                  <a:srgbClr val="FFFFFF"/>
                </a:gs>
                <a:gs pos="100000">
                  <a:srgbClr val="99CCFF"/>
                </a:gs>
              </a:gsLst>
              <a:lin ang="5400000" scaled="1"/>
            </a:gradFill>
            <a:ln w="28575">
              <a:solidFill>
                <a:schemeClr val="tx1"/>
              </a:solidFill>
              <a:round/>
              <a:headEnd type="none" w="sm" len="sm"/>
              <a:tailEnd type="none" w="lg" len="lg"/>
            </a:ln>
          </p:spPr>
          <p:txBody>
            <a:bodyPr wrap="none" lIns="0" tIns="0" rIns="0" bIns="0" anchor="ctr">
              <a:spAutoFit/>
            </a:bodyPr>
            <a:lstStyle/>
            <a:p>
              <a:endParaRPr lang="fr-FR"/>
            </a:p>
          </p:txBody>
        </p:sp>
        <p:sp>
          <p:nvSpPr>
            <p:cNvPr id="151583" name="Line 16"/>
            <p:cNvSpPr>
              <a:spLocks noChangeAspect="1" noChangeShapeType="1"/>
            </p:cNvSpPr>
            <p:nvPr/>
          </p:nvSpPr>
          <p:spPr bwMode="auto">
            <a:xfrm>
              <a:off x="1824" y="736"/>
              <a:ext cx="0" cy="238"/>
            </a:xfrm>
            <a:prstGeom prst="line">
              <a:avLst/>
            </a:prstGeom>
            <a:noFill/>
            <a:ln w="28575">
              <a:solidFill>
                <a:schemeClr val="tx1"/>
              </a:solidFill>
              <a:round/>
              <a:headEnd type="none" w="sm" len="sm"/>
              <a:tailEnd type="none" w="lg" len="lg"/>
            </a:ln>
          </p:spPr>
          <p:txBody>
            <a:bodyPr wrap="none" anchor="ctr"/>
            <a:lstStyle/>
            <a:p>
              <a:endParaRPr lang="fr-FR"/>
            </a:p>
          </p:txBody>
        </p:sp>
        <p:sp>
          <p:nvSpPr>
            <p:cNvPr id="151584" name="Line 17"/>
            <p:cNvSpPr>
              <a:spLocks noChangeAspect="1" noChangeShapeType="1"/>
            </p:cNvSpPr>
            <p:nvPr/>
          </p:nvSpPr>
          <p:spPr bwMode="auto">
            <a:xfrm flipH="1">
              <a:off x="1824" y="855"/>
              <a:ext cx="144" cy="0"/>
            </a:xfrm>
            <a:prstGeom prst="line">
              <a:avLst/>
            </a:prstGeom>
            <a:noFill/>
            <a:ln w="28575">
              <a:solidFill>
                <a:schemeClr val="tx1"/>
              </a:solidFill>
              <a:round/>
              <a:headEnd type="none" w="sm" len="sm"/>
              <a:tailEnd type="none" w="lg" len="lg"/>
            </a:ln>
          </p:spPr>
          <p:txBody>
            <a:bodyPr wrap="none" anchor="ctr"/>
            <a:lstStyle/>
            <a:p>
              <a:endParaRPr lang="fr-FR"/>
            </a:p>
          </p:txBody>
        </p:sp>
      </p:grpSp>
      <p:sp>
        <p:nvSpPr>
          <p:cNvPr id="151565" name="Rectangle 18"/>
          <p:cNvSpPr>
            <a:spLocks noChangeArrowheads="1"/>
          </p:cNvSpPr>
          <p:nvPr/>
        </p:nvSpPr>
        <p:spPr bwMode="auto">
          <a:xfrm>
            <a:off x="4495800" y="3886200"/>
            <a:ext cx="304800" cy="685800"/>
          </a:xfrm>
          <a:prstGeom prst="rect">
            <a:avLst/>
          </a:prstGeom>
          <a:solidFill>
            <a:schemeClr val="bg1"/>
          </a:solidFill>
          <a:ln w="22225">
            <a:solidFill>
              <a:schemeClr val="tx1"/>
            </a:solidFill>
            <a:miter lim="800000"/>
            <a:headEnd/>
            <a:tailEnd/>
          </a:ln>
        </p:spPr>
        <p:txBody>
          <a:bodyPr wrap="none" lIns="90488" tIns="44450" rIns="90488" bIns="44450" anchor="ctr"/>
          <a:lstStyle/>
          <a:p>
            <a:pPr algn="ctr">
              <a:spcBef>
                <a:spcPct val="0"/>
              </a:spcBef>
            </a:pPr>
            <a:endParaRPr lang="en-GB" u="sng">
              <a:solidFill>
                <a:schemeClr val="tx1"/>
              </a:solidFill>
              <a:latin typeface="Helvetica-Bold" charset="0"/>
            </a:endParaRPr>
          </a:p>
        </p:txBody>
      </p:sp>
      <p:sp>
        <p:nvSpPr>
          <p:cNvPr id="151566" name="Rectangle 19"/>
          <p:cNvSpPr>
            <a:spLocks noChangeArrowheads="1"/>
          </p:cNvSpPr>
          <p:nvPr/>
        </p:nvSpPr>
        <p:spPr bwMode="auto">
          <a:xfrm>
            <a:off x="1143000" y="3449638"/>
            <a:ext cx="2590800" cy="360362"/>
          </a:xfrm>
          <a:prstGeom prst="rect">
            <a:avLst/>
          </a:prstGeom>
          <a:noFill/>
          <a:ln w="9525">
            <a:noFill/>
            <a:miter lim="800000"/>
            <a:headEnd/>
            <a:tailEnd/>
          </a:ln>
        </p:spPr>
        <p:txBody>
          <a:bodyPr lIns="90488" tIns="44450" rIns="90488" bIns="44450">
            <a:spAutoFit/>
          </a:bodyPr>
          <a:lstStyle/>
          <a:p>
            <a:pPr>
              <a:lnSpc>
                <a:spcPct val="105000"/>
              </a:lnSpc>
              <a:spcBef>
                <a:spcPct val="0"/>
              </a:spcBef>
            </a:pPr>
            <a:r>
              <a:rPr kumimoji="1" lang="en-US" sz="1700">
                <a:solidFill>
                  <a:schemeClr val="accent2"/>
                </a:solidFill>
                <a:latin typeface="Helvetica-Bold" charset="0"/>
              </a:rPr>
              <a:t>[SMS Service available]</a:t>
            </a:r>
          </a:p>
        </p:txBody>
      </p:sp>
      <p:sp>
        <p:nvSpPr>
          <p:cNvPr id="151567" name="Line 20"/>
          <p:cNvSpPr>
            <a:spLocks noChangeShapeType="1"/>
          </p:cNvSpPr>
          <p:nvPr/>
        </p:nvSpPr>
        <p:spPr bwMode="auto">
          <a:xfrm>
            <a:off x="6629400" y="2514600"/>
            <a:ext cx="0" cy="3810000"/>
          </a:xfrm>
          <a:prstGeom prst="line">
            <a:avLst/>
          </a:prstGeom>
          <a:noFill/>
          <a:ln w="22225">
            <a:solidFill>
              <a:schemeClr val="tx1"/>
            </a:solidFill>
            <a:prstDash val="sysDot"/>
            <a:round/>
            <a:headEnd/>
            <a:tailEnd/>
          </a:ln>
        </p:spPr>
        <p:txBody>
          <a:bodyPr wrap="none" lIns="90488" tIns="44450" rIns="90488" bIns="44450"/>
          <a:lstStyle/>
          <a:p>
            <a:endParaRPr lang="fr-FR"/>
          </a:p>
        </p:txBody>
      </p:sp>
      <p:sp>
        <p:nvSpPr>
          <p:cNvPr id="151568" name="Rectangle 21"/>
          <p:cNvSpPr>
            <a:spLocks noChangeArrowheads="1"/>
          </p:cNvSpPr>
          <p:nvPr/>
        </p:nvSpPr>
        <p:spPr bwMode="auto">
          <a:xfrm>
            <a:off x="6096000" y="1600200"/>
            <a:ext cx="1524000" cy="914400"/>
          </a:xfrm>
          <a:prstGeom prst="rect">
            <a:avLst/>
          </a:prstGeom>
          <a:gradFill rotWithShape="1">
            <a:gsLst>
              <a:gs pos="0">
                <a:srgbClr val="99CCFF"/>
              </a:gs>
              <a:gs pos="50000">
                <a:srgbClr val="FFFFFF"/>
              </a:gs>
              <a:gs pos="100000">
                <a:srgbClr val="99CCFF"/>
              </a:gs>
            </a:gsLst>
            <a:lin ang="5400000" scaled="1"/>
          </a:gradFill>
          <a:ln w="28575">
            <a:solidFill>
              <a:schemeClr val="tx1"/>
            </a:solidFill>
            <a:miter lim="800000"/>
            <a:headEnd type="none" w="sm" len="sm"/>
            <a:tailEnd/>
          </a:ln>
        </p:spPr>
        <p:txBody>
          <a:bodyPr wrap="none" anchor="ctr"/>
          <a:lstStyle/>
          <a:p>
            <a:pPr algn="ctr">
              <a:spcBef>
                <a:spcPct val="0"/>
              </a:spcBef>
            </a:pPr>
            <a:endParaRPr lang="en-US" sz="1200" u="sng">
              <a:solidFill>
                <a:schemeClr val="tx1"/>
              </a:solidFill>
              <a:latin typeface="Helvetica-Bold" charset="0"/>
            </a:endParaRPr>
          </a:p>
          <a:p>
            <a:pPr algn="ctr">
              <a:spcBef>
                <a:spcPct val="0"/>
              </a:spcBef>
            </a:pPr>
            <a:r>
              <a:rPr lang="en-US" sz="1800" u="sng">
                <a:solidFill>
                  <a:schemeClr val="tx1"/>
                </a:solidFill>
                <a:latin typeface="Helvetica-Bold" charset="0"/>
              </a:rPr>
              <a:t>:</a:t>
            </a:r>
            <a:r>
              <a:rPr lang="en-US" sz="1700" u="sng">
                <a:solidFill>
                  <a:schemeClr val="tx1"/>
                </a:solidFill>
                <a:latin typeface="Helvetica-Bold" charset="0"/>
              </a:rPr>
              <a:t>EmailService</a:t>
            </a:r>
          </a:p>
        </p:txBody>
      </p:sp>
      <p:grpSp>
        <p:nvGrpSpPr>
          <p:cNvPr id="4" name="Group 22"/>
          <p:cNvGrpSpPr>
            <a:grpSpLocks noChangeAspect="1"/>
          </p:cNvGrpSpPr>
          <p:nvPr/>
        </p:nvGrpSpPr>
        <p:grpSpPr bwMode="auto">
          <a:xfrm>
            <a:off x="7239000" y="1676400"/>
            <a:ext cx="323850" cy="233363"/>
            <a:chOff x="1824" y="672"/>
            <a:chExt cx="510" cy="366"/>
          </a:xfrm>
        </p:grpSpPr>
        <p:sp>
          <p:nvSpPr>
            <p:cNvPr id="151579" name="Oval 23"/>
            <p:cNvSpPr>
              <a:spLocks noChangeAspect="1" noChangeArrowheads="1"/>
            </p:cNvSpPr>
            <p:nvPr/>
          </p:nvSpPr>
          <p:spPr bwMode="auto">
            <a:xfrm>
              <a:off x="1968" y="672"/>
              <a:ext cx="366" cy="366"/>
            </a:xfrm>
            <a:prstGeom prst="ellipse">
              <a:avLst/>
            </a:prstGeom>
            <a:gradFill rotWithShape="1">
              <a:gsLst>
                <a:gs pos="0">
                  <a:srgbClr val="99CCFF"/>
                </a:gs>
                <a:gs pos="50000">
                  <a:srgbClr val="FFFFFF"/>
                </a:gs>
                <a:gs pos="100000">
                  <a:srgbClr val="99CCFF"/>
                </a:gs>
              </a:gsLst>
              <a:lin ang="5400000" scaled="1"/>
            </a:gradFill>
            <a:ln w="28575">
              <a:solidFill>
                <a:schemeClr val="tx1"/>
              </a:solidFill>
              <a:round/>
              <a:headEnd type="none" w="sm" len="sm"/>
              <a:tailEnd type="none" w="lg" len="lg"/>
            </a:ln>
          </p:spPr>
          <p:txBody>
            <a:bodyPr wrap="none" lIns="0" tIns="0" rIns="0" bIns="0" anchor="ctr">
              <a:spAutoFit/>
            </a:bodyPr>
            <a:lstStyle/>
            <a:p>
              <a:endParaRPr lang="fr-FR"/>
            </a:p>
          </p:txBody>
        </p:sp>
        <p:sp>
          <p:nvSpPr>
            <p:cNvPr id="151580" name="Line 24"/>
            <p:cNvSpPr>
              <a:spLocks noChangeAspect="1" noChangeShapeType="1"/>
            </p:cNvSpPr>
            <p:nvPr/>
          </p:nvSpPr>
          <p:spPr bwMode="auto">
            <a:xfrm>
              <a:off x="1824" y="736"/>
              <a:ext cx="0" cy="238"/>
            </a:xfrm>
            <a:prstGeom prst="line">
              <a:avLst/>
            </a:prstGeom>
            <a:noFill/>
            <a:ln w="28575">
              <a:solidFill>
                <a:schemeClr val="tx1"/>
              </a:solidFill>
              <a:round/>
              <a:headEnd type="none" w="sm" len="sm"/>
              <a:tailEnd type="none" w="lg" len="lg"/>
            </a:ln>
          </p:spPr>
          <p:txBody>
            <a:bodyPr wrap="none" anchor="ctr"/>
            <a:lstStyle/>
            <a:p>
              <a:endParaRPr lang="fr-FR"/>
            </a:p>
          </p:txBody>
        </p:sp>
        <p:sp>
          <p:nvSpPr>
            <p:cNvPr id="151581" name="Line 25"/>
            <p:cNvSpPr>
              <a:spLocks noChangeAspect="1" noChangeShapeType="1"/>
            </p:cNvSpPr>
            <p:nvPr/>
          </p:nvSpPr>
          <p:spPr bwMode="auto">
            <a:xfrm flipH="1">
              <a:off x="1824" y="855"/>
              <a:ext cx="144" cy="0"/>
            </a:xfrm>
            <a:prstGeom prst="line">
              <a:avLst/>
            </a:prstGeom>
            <a:noFill/>
            <a:ln w="28575">
              <a:solidFill>
                <a:schemeClr val="tx1"/>
              </a:solidFill>
              <a:round/>
              <a:headEnd type="none" w="sm" len="sm"/>
              <a:tailEnd type="none" w="lg" len="lg"/>
            </a:ln>
          </p:spPr>
          <p:txBody>
            <a:bodyPr wrap="none" anchor="ctr"/>
            <a:lstStyle/>
            <a:p>
              <a:endParaRPr lang="fr-FR"/>
            </a:p>
          </p:txBody>
        </p:sp>
      </p:grpSp>
      <p:sp>
        <p:nvSpPr>
          <p:cNvPr id="151570" name="Rectangle 26"/>
          <p:cNvSpPr>
            <a:spLocks noChangeArrowheads="1"/>
          </p:cNvSpPr>
          <p:nvPr/>
        </p:nvSpPr>
        <p:spPr bwMode="auto">
          <a:xfrm>
            <a:off x="6477000" y="5334000"/>
            <a:ext cx="304800" cy="685800"/>
          </a:xfrm>
          <a:prstGeom prst="rect">
            <a:avLst/>
          </a:prstGeom>
          <a:solidFill>
            <a:schemeClr val="bg1"/>
          </a:solidFill>
          <a:ln w="22225">
            <a:solidFill>
              <a:schemeClr val="tx1"/>
            </a:solidFill>
            <a:miter lim="800000"/>
            <a:headEnd/>
            <a:tailEnd/>
          </a:ln>
        </p:spPr>
        <p:txBody>
          <a:bodyPr wrap="none" lIns="90488" tIns="44450" rIns="90488" bIns="44450" anchor="ctr"/>
          <a:lstStyle/>
          <a:p>
            <a:pPr algn="ctr">
              <a:spcBef>
                <a:spcPct val="0"/>
              </a:spcBef>
            </a:pPr>
            <a:endParaRPr lang="en-GB" u="sng">
              <a:solidFill>
                <a:schemeClr val="tx1"/>
              </a:solidFill>
              <a:latin typeface="Helvetica-Bold" charset="0"/>
            </a:endParaRPr>
          </a:p>
        </p:txBody>
      </p:sp>
      <p:sp>
        <p:nvSpPr>
          <p:cNvPr id="151571" name="Rectangle 27"/>
          <p:cNvSpPr>
            <a:spLocks noChangeArrowheads="1"/>
          </p:cNvSpPr>
          <p:nvPr/>
        </p:nvSpPr>
        <p:spPr bwMode="auto">
          <a:xfrm>
            <a:off x="1143000" y="4916488"/>
            <a:ext cx="2590800" cy="360362"/>
          </a:xfrm>
          <a:prstGeom prst="rect">
            <a:avLst/>
          </a:prstGeom>
          <a:noFill/>
          <a:ln w="9525">
            <a:noFill/>
            <a:miter lim="800000"/>
            <a:headEnd/>
            <a:tailEnd/>
          </a:ln>
        </p:spPr>
        <p:txBody>
          <a:bodyPr lIns="90488" tIns="44450" rIns="90488" bIns="44450">
            <a:spAutoFit/>
          </a:bodyPr>
          <a:lstStyle/>
          <a:p>
            <a:pPr>
              <a:lnSpc>
                <a:spcPct val="105000"/>
              </a:lnSpc>
              <a:spcBef>
                <a:spcPct val="0"/>
              </a:spcBef>
            </a:pPr>
            <a:r>
              <a:rPr kumimoji="1" lang="en-US" sz="1700">
                <a:solidFill>
                  <a:schemeClr val="accent2"/>
                </a:solidFill>
                <a:latin typeface="Helvetica-Bold" charset="0"/>
              </a:rPr>
              <a:t>[Email Service available]</a:t>
            </a:r>
          </a:p>
        </p:txBody>
      </p:sp>
      <p:sp>
        <p:nvSpPr>
          <p:cNvPr id="151572" name="Line 28"/>
          <p:cNvSpPr>
            <a:spLocks noChangeShapeType="1"/>
          </p:cNvSpPr>
          <p:nvPr/>
        </p:nvSpPr>
        <p:spPr bwMode="auto">
          <a:xfrm>
            <a:off x="1981200" y="5353050"/>
            <a:ext cx="4495800" cy="0"/>
          </a:xfrm>
          <a:prstGeom prst="line">
            <a:avLst/>
          </a:prstGeom>
          <a:noFill/>
          <a:ln w="22225">
            <a:solidFill>
              <a:srgbClr val="808080"/>
            </a:solidFill>
            <a:round/>
            <a:headEnd/>
            <a:tailEnd type="triangle" w="lg" len="med"/>
          </a:ln>
        </p:spPr>
        <p:txBody>
          <a:bodyPr wrap="none" lIns="90488" tIns="44450" rIns="90488" bIns="44450"/>
          <a:lstStyle/>
          <a:p>
            <a:endParaRPr lang="fr-FR"/>
          </a:p>
        </p:txBody>
      </p:sp>
      <p:sp>
        <p:nvSpPr>
          <p:cNvPr id="151573" name="Rectangle 29"/>
          <p:cNvSpPr>
            <a:spLocks noChangeArrowheads="1"/>
          </p:cNvSpPr>
          <p:nvPr/>
        </p:nvSpPr>
        <p:spPr bwMode="auto">
          <a:xfrm>
            <a:off x="2286000" y="5410200"/>
            <a:ext cx="3581400" cy="360363"/>
          </a:xfrm>
          <a:prstGeom prst="rect">
            <a:avLst/>
          </a:prstGeom>
          <a:noFill/>
          <a:ln w="9525">
            <a:noFill/>
            <a:miter lim="800000"/>
            <a:headEnd/>
            <a:tailEnd/>
          </a:ln>
        </p:spPr>
        <p:txBody>
          <a:bodyPr lIns="90488" tIns="44450" rIns="90488" bIns="44450">
            <a:spAutoFit/>
          </a:bodyPr>
          <a:lstStyle/>
          <a:p>
            <a:pPr>
              <a:lnSpc>
                <a:spcPct val="105000"/>
              </a:lnSpc>
              <a:spcBef>
                <a:spcPct val="0"/>
              </a:spcBef>
            </a:pPr>
            <a:r>
              <a:rPr kumimoji="1" lang="en-US" sz="1700">
                <a:solidFill>
                  <a:schemeClr val="accent2"/>
                </a:solidFill>
                <a:latin typeface="Helvetica-Bold" charset="0"/>
              </a:rPr>
              <a:t>send SMS (from, to, subject, body)</a:t>
            </a:r>
          </a:p>
        </p:txBody>
      </p:sp>
      <p:sp>
        <p:nvSpPr>
          <p:cNvPr id="151574" name="Rectangle 30"/>
          <p:cNvSpPr>
            <a:spLocks noChangeArrowheads="1"/>
          </p:cNvSpPr>
          <p:nvPr/>
        </p:nvSpPr>
        <p:spPr bwMode="auto">
          <a:xfrm>
            <a:off x="990600" y="1676400"/>
            <a:ext cx="1676400" cy="838200"/>
          </a:xfrm>
          <a:prstGeom prst="rect">
            <a:avLst/>
          </a:prstGeom>
          <a:gradFill rotWithShape="1">
            <a:gsLst>
              <a:gs pos="0">
                <a:srgbClr val="99CCFF"/>
              </a:gs>
              <a:gs pos="50000">
                <a:srgbClr val="FFFFFF"/>
              </a:gs>
              <a:gs pos="100000">
                <a:srgbClr val="99CCFF"/>
              </a:gs>
            </a:gsLst>
            <a:lin ang="5400000" scaled="1"/>
          </a:gradFill>
          <a:ln w="28575">
            <a:solidFill>
              <a:schemeClr val="tx1"/>
            </a:solidFill>
            <a:miter lim="800000"/>
            <a:headEnd type="none" w="sm" len="sm"/>
            <a:tailEnd/>
          </a:ln>
        </p:spPr>
        <p:txBody>
          <a:bodyPr wrap="none" anchor="ctr"/>
          <a:lstStyle/>
          <a:p>
            <a:pPr algn="ctr">
              <a:spcBef>
                <a:spcPct val="0"/>
              </a:spcBef>
            </a:pPr>
            <a:r>
              <a:rPr lang="en-US" sz="1800" u="sng">
                <a:solidFill>
                  <a:schemeClr val="tx1"/>
                </a:solidFill>
                <a:latin typeface="Helvetica-Bold" charset="0"/>
              </a:rPr>
              <a:t>:</a:t>
            </a:r>
            <a:r>
              <a:rPr lang="en-US" sz="1700" u="sng">
                <a:solidFill>
                  <a:schemeClr val="tx1"/>
                </a:solidFill>
                <a:latin typeface="Helvetica-Bold" charset="0"/>
              </a:rPr>
              <a:t>réserver</a:t>
            </a:r>
          </a:p>
        </p:txBody>
      </p:sp>
      <p:grpSp>
        <p:nvGrpSpPr>
          <p:cNvPr id="5" name="Group 31"/>
          <p:cNvGrpSpPr>
            <a:grpSpLocks/>
          </p:cNvGrpSpPr>
          <p:nvPr/>
        </p:nvGrpSpPr>
        <p:grpSpPr bwMode="auto">
          <a:xfrm>
            <a:off x="2286000" y="1752600"/>
            <a:ext cx="268288" cy="266700"/>
            <a:chOff x="480" y="2832"/>
            <a:chExt cx="193" cy="231"/>
          </a:xfrm>
        </p:grpSpPr>
        <p:sp>
          <p:nvSpPr>
            <p:cNvPr id="151577" name="Oval 32"/>
            <p:cNvSpPr>
              <a:spLocks noChangeAspect="1" noChangeArrowheads="1"/>
            </p:cNvSpPr>
            <p:nvPr/>
          </p:nvSpPr>
          <p:spPr bwMode="auto">
            <a:xfrm>
              <a:off x="480" y="2871"/>
              <a:ext cx="193" cy="192"/>
            </a:xfrm>
            <a:prstGeom prst="ellipse">
              <a:avLst/>
            </a:prstGeom>
            <a:gradFill rotWithShape="1">
              <a:gsLst>
                <a:gs pos="0">
                  <a:srgbClr val="99CCFF"/>
                </a:gs>
                <a:gs pos="50000">
                  <a:srgbClr val="FFFFFF"/>
                </a:gs>
                <a:gs pos="100000">
                  <a:srgbClr val="99CCFF"/>
                </a:gs>
              </a:gsLst>
              <a:lin ang="5400000" scaled="1"/>
            </a:gradFill>
            <a:ln w="28575">
              <a:solidFill>
                <a:schemeClr val="tx1"/>
              </a:solidFill>
              <a:round/>
              <a:headEnd type="none" w="sm" len="sm"/>
              <a:tailEnd type="none" w="lg" len="lg"/>
            </a:ln>
          </p:spPr>
          <p:txBody>
            <a:bodyPr wrap="none" lIns="0" tIns="0" rIns="0" bIns="0" anchor="ctr">
              <a:spAutoFit/>
            </a:bodyPr>
            <a:lstStyle/>
            <a:p>
              <a:endParaRPr lang="fr-FR"/>
            </a:p>
          </p:txBody>
        </p:sp>
        <p:sp>
          <p:nvSpPr>
            <p:cNvPr id="151578" name="AutoShape 33"/>
            <p:cNvSpPr>
              <a:spLocks noChangeArrowheads="1"/>
            </p:cNvSpPr>
            <p:nvPr/>
          </p:nvSpPr>
          <p:spPr bwMode="auto">
            <a:xfrm rot="-5400000">
              <a:off x="489" y="2850"/>
              <a:ext cx="120" cy="84"/>
            </a:xfrm>
            <a:prstGeom prst="triangle">
              <a:avLst>
                <a:gd name="adj" fmla="val 50000"/>
              </a:avLst>
            </a:prstGeom>
            <a:gradFill rotWithShape="1">
              <a:gsLst>
                <a:gs pos="0">
                  <a:srgbClr val="99CCFF"/>
                </a:gs>
                <a:gs pos="50000">
                  <a:srgbClr val="FFFFFF"/>
                </a:gs>
                <a:gs pos="100000">
                  <a:srgbClr val="99CCFF"/>
                </a:gs>
              </a:gsLst>
              <a:lin ang="5400000" scaled="1"/>
            </a:gradFill>
            <a:ln w="28575">
              <a:solidFill>
                <a:schemeClr val="tx1"/>
              </a:solidFill>
              <a:miter lim="800000"/>
              <a:headEnd type="none" w="sm" len="sm"/>
              <a:tailEnd/>
            </a:ln>
          </p:spPr>
          <p:txBody>
            <a:bodyPr wrap="none" anchor="ctr"/>
            <a:lstStyle/>
            <a:p>
              <a:endParaRPr lang="fr-FR"/>
            </a:p>
          </p:txBody>
        </p:sp>
      </p:grpSp>
      <p:sp>
        <p:nvSpPr>
          <p:cNvPr id="151576" name="Line 34"/>
          <p:cNvSpPr>
            <a:spLocks noChangeShapeType="1"/>
          </p:cNvSpPr>
          <p:nvPr/>
        </p:nvSpPr>
        <p:spPr bwMode="auto">
          <a:xfrm>
            <a:off x="457200" y="4724400"/>
            <a:ext cx="7315200" cy="0"/>
          </a:xfrm>
          <a:prstGeom prst="line">
            <a:avLst/>
          </a:prstGeom>
          <a:noFill/>
          <a:ln w="28575">
            <a:solidFill>
              <a:srgbClr val="808080"/>
            </a:solidFill>
            <a:prstDash val="dash"/>
            <a:round/>
            <a:headEnd type="none" w="sm" len="sm"/>
            <a:tailEnd/>
          </a:ln>
        </p:spPr>
        <p:txBody>
          <a:bodyPr wrap="none" anchor="ctr"/>
          <a:lstStyle/>
          <a:p>
            <a:endParaRPr lang="fr-FR"/>
          </a:p>
        </p:txBody>
      </p:sp>
      <p:sp>
        <p:nvSpPr>
          <p:cNvPr id="6" name="Espace réservé du pied de page 5"/>
          <p:cNvSpPr>
            <a:spLocks noGrp="1"/>
          </p:cNvSpPr>
          <p:nvPr>
            <p:ph type="ftr" sz="quarter" idx="11"/>
          </p:nvPr>
        </p:nvSpPr>
        <p:spPr/>
        <p:txBody>
          <a:bodyPr/>
          <a:lstStyle/>
          <a:p>
            <a:pPr>
              <a:defRPr/>
            </a:pPr>
            <a:r>
              <a:rPr lang="en-GB" smtClean="0"/>
              <a:t>Introduction à l'OO - H. Bersini</a:t>
            </a:r>
            <a:endParaRPr lang="en-GB"/>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lIns="92075" tIns="46038" rIns="92075" bIns="46038" anchor="b"/>
          <a:lstStyle/>
          <a:p>
            <a:pPr eaLnBrk="1" hangingPunct="1"/>
            <a:r>
              <a:rPr lang="fr-BE" sz="3200" dirty="0">
                <a:latin typeface="Gill Sans MT"/>
              </a:rPr>
              <a:t>De la programmation fonctionnelle à la POO</a:t>
            </a:r>
            <a:br>
              <a:rPr lang="fr-BE" sz="3200" dirty="0">
                <a:latin typeface="Gill Sans MT"/>
              </a:rPr>
            </a:br>
            <a:r>
              <a:rPr lang="fr-BE" sz="3200" dirty="0">
                <a:latin typeface="Gill Sans MT"/>
              </a:rPr>
              <a:t>Introduction à la POO</a:t>
            </a:r>
          </a:p>
        </p:txBody>
      </p:sp>
      <p:sp>
        <p:nvSpPr>
          <p:cNvPr id="20483" name="Rectangle 3"/>
          <p:cNvSpPr>
            <a:spLocks noGrp="1" noChangeArrowheads="1"/>
          </p:cNvSpPr>
          <p:nvPr>
            <p:ph type="body" idx="1"/>
          </p:nvPr>
        </p:nvSpPr>
        <p:spPr>
          <a:noFill/>
        </p:spPr>
        <p:txBody>
          <a:bodyPr lIns="92075" tIns="46038" rIns="92075" bIns="46038"/>
          <a:lstStyle/>
          <a:p>
            <a:pPr eaLnBrk="1" hangingPunct="1">
              <a:lnSpc>
                <a:spcPct val="90000"/>
              </a:lnSpc>
            </a:pPr>
            <a:r>
              <a:rPr lang="fr-BE" sz="2400" dirty="0">
                <a:latin typeface="Gill Sans MT"/>
              </a:rPr>
              <a:t>Les éléments clefs sont les </a:t>
            </a:r>
            <a:r>
              <a:rPr lang="fr-BE" sz="2800" b="1" dirty="0">
                <a:latin typeface="Gill Sans MT"/>
              </a:rPr>
              <a:t>classes</a:t>
            </a:r>
            <a:r>
              <a:rPr lang="fr-BE" sz="2400" dirty="0">
                <a:latin typeface="Gill Sans MT"/>
              </a:rPr>
              <a:t> et les </a:t>
            </a:r>
            <a:r>
              <a:rPr lang="fr-BE" sz="2800" b="1" dirty="0">
                <a:latin typeface="Gill Sans MT"/>
              </a:rPr>
              <a:t>objets</a:t>
            </a:r>
            <a:r>
              <a:rPr lang="fr-BE" sz="2400" dirty="0">
                <a:latin typeface="Gill Sans MT"/>
              </a:rPr>
              <a:t>. Toute application est éclatée entre les différentes classes intervenant dans le problème.</a:t>
            </a:r>
          </a:p>
          <a:p>
            <a:pPr eaLnBrk="1" hangingPunct="1">
              <a:lnSpc>
                <a:spcPct val="90000"/>
              </a:lnSpc>
            </a:pPr>
            <a:r>
              <a:rPr lang="fr-BE" sz="2400" dirty="0">
                <a:latin typeface="Gill Sans MT"/>
              </a:rPr>
              <a:t>La classe est le </a:t>
            </a:r>
            <a:r>
              <a:rPr lang="fr-BE" sz="2400" b="1" dirty="0">
                <a:latin typeface="Gill Sans MT"/>
              </a:rPr>
              <a:t>type</a:t>
            </a:r>
            <a:r>
              <a:rPr lang="fr-BE" sz="2400" dirty="0">
                <a:latin typeface="Gill Sans MT"/>
              </a:rPr>
              <a:t> de l’objet, l’objet est </a:t>
            </a:r>
            <a:r>
              <a:rPr lang="fr-BE" sz="2400" b="1" dirty="0">
                <a:latin typeface="Gill Sans MT"/>
              </a:rPr>
              <a:t>l’instance</a:t>
            </a:r>
            <a:r>
              <a:rPr lang="fr-BE" sz="2400" dirty="0">
                <a:latin typeface="Gill Sans MT"/>
              </a:rPr>
              <a:t> physiquement réalisée de la classe, qui n’a d’existence que pendant l’exécution du programme.</a:t>
            </a:r>
          </a:p>
          <a:p>
            <a:pPr eaLnBrk="1" hangingPunct="1">
              <a:lnSpc>
                <a:spcPct val="90000"/>
              </a:lnSpc>
            </a:pPr>
            <a:r>
              <a:rPr lang="fr-BE" sz="2400" dirty="0">
                <a:latin typeface="Gill Sans MT"/>
              </a:rPr>
              <a:t>Classe: CompteEnBanque  - Objet : Compte_210_024....     	   : </a:t>
            </a:r>
            <a:r>
              <a:rPr lang="fr-BE" sz="2400" dirty="0" smtClean="0">
                <a:latin typeface="Gill Sans MT"/>
              </a:rPr>
              <a:t>Balle</a:t>
            </a:r>
            <a:r>
              <a:rPr lang="fr-BE" sz="2400" dirty="0">
                <a:latin typeface="Gill Sans MT"/>
              </a:rPr>
              <a:t>		 - </a:t>
            </a:r>
            <a:r>
              <a:rPr lang="fr-BE" sz="2400" dirty="0" smtClean="0">
                <a:latin typeface="Gill Sans MT"/>
              </a:rPr>
              <a:t>Objet</a:t>
            </a:r>
            <a:r>
              <a:rPr lang="fr-BE" sz="2400" dirty="0">
                <a:latin typeface="Gill Sans MT"/>
              </a:rPr>
              <a:t> </a:t>
            </a:r>
            <a:r>
              <a:rPr lang="fr-BE" sz="2400" dirty="0" smtClean="0">
                <a:latin typeface="Gill Sans MT"/>
              </a:rPr>
              <a:t>: la rouge</a:t>
            </a:r>
            <a:endParaRPr lang="fr-BE" sz="2400" dirty="0">
              <a:latin typeface="Gill Sans MT"/>
            </a:endParaRPr>
          </a:p>
          <a:p>
            <a:pPr eaLnBrk="1" hangingPunct="1">
              <a:lnSpc>
                <a:spcPct val="90000"/>
              </a:lnSpc>
            </a:pPr>
            <a:r>
              <a:rPr lang="fr-BE" sz="2000" dirty="0">
                <a:latin typeface="Gill Sans MT"/>
              </a:rPr>
              <a:t>Un POO est une société de classes qui collaborent entre elles en se chargeant mutuellement de certaines tâches. Elles s’échangent des messages. Seuls ces échanges entre classes peuvent avoir lieu 		le programme ne se réduit qu’à cela.</a:t>
            </a:r>
          </a:p>
        </p:txBody>
      </p:sp>
      <p:sp>
        <p:nvSpPr>
          <p:cNvPr id="20484" name="AutoShape 4"/>
          <p:cNvSpPr>
            <a:spLocks noChangeArrowheads="1"/>
          </p:cNvSpPr>
          <p:nvPr/>
        </p:nvSpPr>
        <p:spPr bwMode="auto">
          <a:xfrm>
            <a:off x="1219200" y="5791200"/>
            <a:ext cx="390525" cy="206375"/>
          </a:xfrm>
          <a:prstGeom prst="rightArrow">
            <a:avLst>
              <a:gd name="adj1" fmla="val 50000"/>
              <a:gd name="adj2" fmla="val 94624"/>
            </a:avLst>
          </a:prstGeom>
          <a:solidFill>
            <a:schemeClr val="accent1"/>
          </a:solidFill>
          <a:ln w="12700">
            <a:solidFill>
              <a:schemeClr val="tx1"/>
            </a:solidFill>
            <a:miter lim="800000"/>
            <a:headEnd/>
            <a:tailEnd/>
          </a:ln>
        </p:spPr>
        <p:txBody>
          <a:bodyPr wrap="none" anchor="ctr"/>
          <a:lstStyle/>
          <a:p>
            <a:endParaRPr lang="fr-FR" dirty="0">
              <a:latin typeface="Gill Sans MT"/>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15</a:t>
            </a:fld>
            <a:endParaRPr lang="en-GB" dirty="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Date Placeholder 4"/>
          <p:cNvSpPr>
            <a:spLocks noGrp="1"/>
          </p:cNvSpPr>
          <p:nvPr>
            <p:ph type="dt" sz="quarter" idx="10"/>
          </p:nvPr>
        </p:nvSpPr>
        <p:spPr>
          <a:noFill/>
        </p:spPr>
        <p:txBody>
          <a:bodyPr/>
          <a:lstStyle/>
          <a:p>
            <a:r>
              <a:rPr lang="en-US" smtClean="0"/>
              <a:t>2020</a:t>
            </a:r>
            <a:endParaRPr lang="fr-BE" smtClean="0"/>
          </a:p>
        </p:txBody>
      </p:sp>
      <p:sp>
        <p:nvSpPr>
          <p:cNvPr id="152579" name="Slide Number Placeholder 6"/>
          <p:cNvSpPr>
            <a:spLocks noGrp="1"/>
          </p:cNvSpPr>
          <p:nvPr>
            <p:ph type="sldNum" sz="quarter" idx="12"/>
          </p:nvPr>
        </p:nvSpPr>
        <p:spPr>
          <a:noFill/>
        </p:spPr>
        <p:txBody>
          <a:bodyPr/>
          <a:lstStyle/>
          <a:p>
            <a:fld id="{4F1814CA-156C-4B41-9357-AEB306CEF15A}" type="slidenum">
              <a:rPr lang="fr-BE" smtClean="0"/>
              <a:pPr/>
              <a:t>150</a:t>
            </a:fld>
            <a:endParaRPr lang="fr-BE" smtClean="0"/>
          </a:p>
        </p:txBody>
      </p:sp>
      <p:sp>
        <p:nvSpPr>
          <p:cNvPr id="152580" name="Rectangle 2"/>
          <p:cNvSpPr>
            <a:spLocks noChangeArrowheads="1"/>
          </p:cNvSpPr>
          <p:nvPr/>
        </p:nvSpPr>
        <p:spPr bwMode="auto">
          <a:xfrm>
            <a:off x="2133600" y="3429000"/>
            <a:ext cx="4267200" cy="1371600"/>
          </a:xfrm>
          <a:prstGeom prst="rect">
            <a:avLst/>
          </a:prstGeom>
          <a:solidFill>
            <a:srgbClr val="FFFFFF"/>
          </a:solidFill>
          <a:ln w="28575">
            <a:solidFill>
              <a:srgbClr val="EC1C3F"/>
            </a:solidFill>
            <a:miter lim="800000"/>
            <a:headEnd type="none" w="sm" len="sm"/>
            <a:tailEnd/>
          </a:ln>
        </p:spPr>
        <p:txBody>
          <a:bodyPr wrap="none"/>
          <a:lstStyle/>
          <a:p>
            <a:pPr>
              <a:spcBef>
                <a:spcPct val="0"/>
              </a:spcBef>
            </a:pPr>
            <a:r>
              <a:rPr lang="en-US" sz="1400">
                <a:solidFill>
                  <a:schemeClr val="accent2"/>
                </a:solidFill>
                <a:latin typeface="Helvetica-Bold" charset="0"/>
              </a:rPr>
              <a:t>loop</a:t>
            </a:r>
          </a:p>
        </p:txBody>
      </p:sp>
      <p:sp>
        <p:nvSpPr>
          <p:cNvPr id="152581" name="Rectangle 3"/>
          <p:cNvSpPr>
            <a:spLocks noChangeArrowheads="1"/>
          </p:cNvSpPr>
          <p:nvPr/>
        </p:nvSpPr>
        <p:spPr bwMode="auto">
          <a:xfrm>
            <a:off x="2209800" y="1752600"/>
            <a:ext cx="1390650" cy="742950"/>
          </a:xfrm>
          <a:prstGeom prst="rect">
            <a:avLst/>
          </a:prstGeom>
          <a:gradFill rotWithShape="1">
            <a:gsLst>
              <a:gs pos="0">
                <a:srgbClr val="99CCFF"/>
              </a:gs>
              <a:gs pos="50000">
                <a:srgbClr val="FFFFFF"/>
              </a:gs>
              <a:gs pos="100000">
                <a:srgbClr val="99CCFF"/>
              </a:gs>
            </a:gsLst>
            <a:lin ang="5400000" scaled="1"/>
          </a:gradFill>
          <a:ln w="28575">
            <a:solidFill>
              <a:schemeClr val="tx1"/>
            </a:solidFill>
            <a:miter lim="800000"/>
            <a:headEnd type="none" w="sm" len="sm"/>
            <a:tailEnd/>
          </a:ln>
        </p:spPr>
        <p:txBody>
          <a:bodyPr wrap="none" anchor="ctr"/>
          <a:lstStyle/>
          <a:p>
            <a:pPr algn="ctr">
              <a:spcBef>
                <a:spcPct val="0"/>
              </a:spcBef>
            </a:pPr>
            <a:r>
              <a:rPr lang="en-US" sz="1800" u="sng">
                <a:solidFill>
                  <a:schemeClr val="tx1"/>
                </a:solidFill>
                <a:latin typeface="Helvetica-Bold" charset="0"/>
              </a:rPr>
              <a:t>:</a:t>
            </a:r>
            <a:r>
              <a:rPr lang="en-US" sz="1700" u="sng">
                <a:solidFill>
                  <a:schemeClr val="tx1"/>
                </a:solidFill>
                <a:latin typeface="Helvetica-Bold" charset="0"/>
              </a:rPr>
              <a:t>vol</a:t>
            </a:r>
          </a:p>
        </p:txBody>
      </p:sp>
      <p:sp>
        <p:nvSpPr>
          <p:cNvPr id="152582" name="Line 4"/>
          <p:cNvSpPr>
            <a:spLocks noChangeShapeType="1"/>
          </p:cNvSpPr>
          <p:nvPr/>
        </p:nvSpPr>
        <p:spPr bwMode="auto">
          <a:xfrm>
            <a:off x="2819400" y="2514600"/>
            <a:ext cx="0" cy="3048000"/>
          </a:xfrm>
          <a:prstGeom prst="line">
            <a:avLst/>
          </a:prstGeom>
          <a:noFill/>
          <a:ln w="22225">
            <a:solidFill>
              <a:schemeClr val="tx1"/>
            </a:solidFill>
            <a:prstDash val="sysDot"/>
            <a:round/>
            <a:headEnd/>
            <a:tailEnd/>
          </a:ln>
        </p:spPr>
        <p:txBody>
          <a:bodyPr wrap="none" lIns="90488" tIns="44450" rIns="90488" bIns="44450"/>
          <a:lstStyle/>
          <a:p>
            <a:endParaRPr lang="fr-FR"/>
          </a:p>
        </p:txBody>
      </p:sp>
      <p:sp>
        <p:nvSpPr>
          <p:cNvPr id="152583" name="Rectangle 5"/>
          <p:cNvSpPr>
            <a:spLocks noChangeArrowheads="1"/>
          </p:cNvSpPr>
          <p:nvPr/>
        </p:nvSpPr>
        <p:spPr bwMode="auto">
          <a:xfrm>
            <a:off x="2667000" y="2971800"/>
            <a:ext cx="304800" cy="2286000"/>
          </a:xfrm>
          <a:prstGeom prst="rect">
            <a:avLst/>
          </a:prstGeom>
          <a:solidFill>
            <a:schemeClr val="bg1"/>
          </a:solidFill>
          <a:ln w="22225">
            <a:solidFill>
              <a:schemeClr val="tx1"/>
            </a:solidFill>
            <a:miter lim="800000"/>
            <a:headEnd/>
            <a:tailEnd/>
          </a:ln>
        </p:spPr>
        <p:txBody>
          <a:bodyPr wrap="none" lIns="90488" tIns="44450" rIns="90488" bIns="44450" anchor="ctr"/>
          <a:lstStyle/>
          <a:p>
            <a:pPr algn="ctr">
              <a:spcBef>
                <a:spcPct val="0"/>
              </a:spcBef>
            </a:pPr>
            <a:endParaRPr lang="en-GB" u="sng">
              <a:solidFill>
                <a:schemeClr val="tx1"/>
              </a:solidFill>
              <a:latin typeface="Helvetica-Bold" charset="0"/>
            </a:endParaRPr>
          </a:p>
        </p:txBody>
      </p:sp>
      <p:sp>
        <p:nvSpPr>
          <p:cNvPr id="152584" name="Rectangle 6"/>
          <p:cNvSpPr>
            <a:spLocks noGrp="1" noChangeArrowheads="1"/>
          </p:cNvSpPr>
          <p:nvPr>
            <p:ph type="title"/>
          </p:nvPr>
        </p:nvSpPr>
        <p:spPr>
          <a:xfrm>
            <a:off x="404813" y="228600"/>
            <a:ext cx="7769225" cy="1143000"/>
          </a:xfrm>
          <a:noFill/>
        </p:spPr>
        <p:txBody>
          <a:bodyPr/>
          <a:lstStyle/>
          <a:p>
            <a:r>
              <a:rPr lang="en-US" sz="3000" b="1" smtClean="0">
                <a:solidFill>
                  <a:schemeClr val="tx1"/>
                </a:solidFill>
                <a:latin typeface="Helvetica-Bold" charset="0"/>
                <a:cs typeface="Times New Roman" pitchFamily="18" charset="0"/>
              </a:rPr>
              <a:t>LOOP</a:t>
            </a:r>
            <a:endParaRPr lang="en-US" sz="2900" b="1" smtClean="0">
              <a:solidFill>
                <a:schemeClr val="tx1"/>
              </a:solidFill>
              <a:latin typeface="Helvetica-Bold" charset="0"/>
              <a:cs typeface="Times New Roman" pitchFamily="18" charset="0"/>
            </a:endParaRPr>
          </a:p>
        </p:txBody>
      </p:sp>
      <p:sp>
        <p:nvSpPr>
          <p:cNvPr id="152585" name="Line 7"/>
          <p:cNvSpPr>
            <a:spLocks noChangeShapeType="1"/>
          </p:cNvSpPr>
          <p:nvPr/>
        </p:nvSpPr>
        <p:spPr bwMode="auto">
          <a:xfrm>
            <a:off x="6096000" y="2514600"/>
            <a:ext cx="0" cy="2971800"/>
          </a:xfrm>
          <a:prstGeom prst="line">
            <a:avLst/>
          </a:prstGeom>
          <a:noFill/>
          <a:ln w="22225">
            <a:solidFill>
              <a:schemeClr val="tx1"/>
            </a:solidFill>
            <a:prstDash val="sysDot"/>
            <a:round/>
            <a:headEnd/>
            <a:tailEnd/>
          </a:ln>
        </p:spPr>
        <p:txBody>
          <a:bodyPr wrap="none" lIns="90488" tIns="44450" rIns="90488" bIns="44450"/>
          <a:lstStyle/>
          <a:p>
            <a:endParaRPr lang="fr-FR"/>
          </a:p>
        </p:txBody>
      </p:sp>
      <p:sp>
        <p:nvSpPr>
          <p:cNvPr id="152586" name="Rectangle 8"/>
          <p:cNvSpPr>
            <a:spLocks noChangeArrowheads="1"/>
          </p:cNvSpPr>
          <p:nvPr/>
        </p:nvSpPr>
        <p:spPr bwMode="auto">
          <a:xfrm>
            <a:off x="5867400" y="3886200"/>
            <a:ext cx="381000" cy="762000"/>
          </a:xfrm>
          <a:prstGeom prst="rect">
            <a:avLst/>
          </a:prstGeom>
          <a:solidFill>
            <a:schemeClr val="bg1"/>
          </a:solidFill>
          <a:ln w="22225">
            <a:solidFill>
              <a:schemeClr val="tx1"/>
            </a:solidFill>
            <a:miter lim="800000"/>
            <a:headEnd/>
            <a:tailEnd/>
          </a:ln>
        </p:spPr>
        <p:txBody>
          <a:bodyPr wrap="none" lIns="90488" tIns="44450" rIns="90488" bIns="44450" anchor="ctr"/>
          <a:lstStyle/>
          <a:p>
            <a:pPr algn="ctr">
              <a:spcBef>
                <a:spcPct val="0"/>
              </a:spcBef>
            </a:pPr>
            <a:endParaRPr lang="en-GB" u="sng">
              <a:solidFill>
                <a:schemeClr val="tx1"/>
              </a:solidFill>
              <a:latin typeface="Helvetica-Bold" charset="0"/>
            </a:endParaRPr>
          </a:p>
        </p:txBody>
      </p:sp>
      <p:sp>
        <p:nvSpPr>
          <p:cNvPr id="152587" name="Rectangle 9"/>
          <p:cNvSpPr>
            <a:spLocks noChangeArrowheads="1"/>
          </p:cNvSpPr>
          <p:nvPr/>
        </p:nvSpPr>
        <p:spPr bwMode="auto">
          <a:xfrm>
            <a:off x="5391150" y="1752600"/>
            <a:ext cx="1390650" cy="742950"/>
          </a:xfrm>
          <a:prstGeom prst="rect">
            <a:avLst/>
          </a:prstGeom>
          <a:gradFill rotWithShape="1">
            <a:gsLst>
              <a:gs pos="0">
                <a:srgbClr val="99CCFF"/>
              </a:gs>
              <a:gs pos="50000">
                <a:srgbClr val="FFFFFF"/>
              </a:gs>
              <a:gs pos="100000">
                <a:srgbClr val="99CCFF"/>
              </a:gs>
            </a:gsLst>
            <a:lin ang="5400000" scaled="1"/>
          </a:gradFill>
          <a:ln w="28575">
            <a:solidFill>
              <a:schemeClr val="tx1"/>
            </a:solidFill>
            <a:miter lim="800000"/>
            <a:headEnd type="none" w="sm" len="sm"/>
            <a:tailEnd/>
          </a:ln>
        </p:spPr>
        <p:txBody>
          <a:bodyPr wrap="none" anchor="ctr"/>
          <a:lstStyle/>
          <a:p>
            <a:pPr algn="ctr">
              <a:spcBef>
                <a:spcPct val="0"/>
              </a:spcBef>
            </a:pPr>
            <a:r>
              <a:rPr lang="en-US" sz="1800" u="sng">
                <a:solidFill>
                  <a:schemeClr val="tx1"/>
                </a:solidFill>
                <a:latin typeface="Helvetica-Bold" charset="0"/>
              </a:rPr>
              <a:t>:</a:t>
            </a:r>
            <a:r>
              <a:rPr lang="en-US" sz="1700" u="sng">
                <a:solidFill>
                  <a:schemeClr val="tx1"/>
                </a:solidFill>
                <a:latin typeface="Helvetica-Bold" charset="0"/>
              </a:rPr>
              <a:t>places</a:t>
            </a:r>
          </a:p>
        </p:txBody>
      </p:sp>
      <p:grpSp>
        <p:nvGrpSpPr>
          <p:cNvPr id="2" name="Group 10"/>
          <p:cNvGrpSpPr>
            <a:grpSpLocks noChangeAspect="1"/>
          </p:cNvGrpSpPr>
          <p:nvPr/>
        </p:nvGrpSpPr>
        <p:grpSpPr bwMode="auto">
          <a:xfrm>
            <a:off x="6400800" y="1905000"/>
            <a:ext cx="236538" cy="212725"/>
            <a:chOff x="2688" y="720"/>
            <a:chExt cx="398" cy="358"/>
          </a:xfrm>
        </p:grpSpPr>
        <p:sp>
          <p:nvSpPr>
            <p:cNvPr id="152600" name="Oval 11"/>
            <p:cNvSpPr>
              <a:spLocks noChangeAspect="1" noChangeArrowheads="1"/>
            </p:cNvSpPr>
            <p:nvPr/>
          </p:nvSpPr>
          <p:spPr bwMode="auto">
            <a:xfrm>
              <a:off x="2688" y="720"/>
              <a:ext cx="398" cy="358"/>
            </a:xfrm>
            <a:prstGeom prst="ellipse">
              <a:avLst/>
            </a:prstGeom>
            <a:gradFill rotWithShape="1">
              <a:gsLst>
                <a:gs pos="0">
                  <a:srgbClr val="99CCFF"/>
                </a:gs>
                <a:gs pos="50000">
                  <a:srgbClr val="FFFFFF"/>
                </a:gs>
                <a:gs pos="100000">
                  <a:srgbClr val="99CCFF"/>
                </a:gs>
              </a:gsLst>
              <a:lin ang="5400000" scaled="1"/>
            </a:gradFill>
            <a:ln w="28575">
              <a:solidFill>
                <a:schemeClr val="tx1"/>
              </a:solidFill>
              <a:round/>
              <a:headEnd type="none" w="sm" len="sm"/>
              <a:tailEnd type="none" w="sm" len="sm"/>
            </a:ln>
          </p:spPr>
          <p:txBody>
            <a:bodyPr wrap="none" anchor="ctr"/>
            <a:lstStyle/>
            <a:p>
              <a:pPr algn="ctr" eaLnBrk="1" hangingPunct="1">
                <a:spcBef>
                  <a:spcPct val="0"/>
                </a:spcBef>
              </a:pPr>
              <a:endParaRPr lang="fr-FR" sz="2000">
                <a:solidFill>
                  <a:schemeClr val="tx1"/>
                </a:solidFill>
                <a:latin typeface="Helvetica-Bold" charset="0"/>
              </a:endParaRPr>
            </a:p>
          </p:txBody>
        </p:sp>
        <p:sp>
          <p:nvSpPr>
            <p:cNvPr id="152601" name="Line 12"/>
            <p:cNvSpPr>
              <a:spLocks noChangeAspect="1" noChangeShapeType="1"/>
            </p:cNvSpPr>
            <p:nvPr/>
          </p:nvSpPr>
          <p:spPr bwMode="auto">
            <a:xfrm>
              <a:off x="2688" y="1078"/>
              <a:ext cx="398" cy="0"/>
            </a:xfrm>
            <a:prstGeom prst="line">
              <a:avLst/>
            </a:prstGeom>
            <a:noFill/>
            <a:ln w="28575">
              <a:solidFill>
                <a:schemeClr val="tx1"/>
              </a:solidFill>
              <a:round/>
              <a:headEnd type="none" w="sm" len="sm"/>
              <a:tailEnd type="none" w="sm" len="sm"/>
            </a:ln>
          </p:spPr>
          <p:txBody>
            <a:bodyPr wrap="none" anchor="ctr"/>
            <a:lstStyle/>
            <a:p>
              <a:endParaRPr lang="fr-FR"/>
            </a:p>
          </p:txBody>
        </p:sp>
      </p:grpSp>
      <p:sp>
        <p:nvSpPr>
          <p:cNvPr id="152589" name="Line 13"/>
          <p:cNvSpPr>
            <a:spLocks noChangeShapeType="1"/>
          </p:cNvSpPr>
          <p:nvPr/>
        </p:nvSpPr>
        <p:spPr bwMode="auto">
          <a:xfrm>
            <a:off x="1981200" y="2971800"/>
            <a:ext cx="685800" cy="0"/>
          </a:xfrm>
          <a:prstGeom prst="line">
            <a:avLst/>
          </a:prstGeom>
          <a:noFill/>
          <a:ln w="28575">
            <a:solidFill>
              <a:srgbClr val="808080"/>
            </a:solidFill>
            <a:round/>
            <a:headEnd type="none" w="sm" len="sm"/>
            <a:tailEnd type="triangle" w="lg" len="med"/>
          </a:ln>
        </p:spPr>
        <p:txBody>
          <a:bodyPr wrap="none" anchor="ctr"/>
          <a:lstStyle/>
          <a:p>
            <a:endParaRPr lang="fr-FR"/>
          </a:p>
        </p:txBody>
      </p:sp>
      <p:grpSp>
        <p:nvGrpSpPr>
          <p:cNvPr id="3" name="Group 15"/>
          <p:cNvGrpSpPr>
            <a:grpSpLocks noChangeAspect="1"/>
          </p:cNvGrpSpPr>
          <p:nvPr/>
        </p:nvGrpSpPr>
        <p:grpSpPr bwMode="auto">
          <a:xfrm>
            <a:off x="3249613" y="1920875"/>
            <a:ext cx="236537" cy="212725"/>
            <a:chOff x="2688" y="720"/>
            <a:chExt cx="398" cy="358"/>
          </a:xfrm>
        </p:grpSpPr>
        <p:sp>
          <p:nvSpPr>
            <p:cNvPr id="152598" name="Oval 16"/>
            <p:cNvSpPr>
              <a:spLocks noChangeAspect="1" noChangeArrowheads="1"/>
            </p:cNvSpPr>
            <p:nvPr/>
          </p:nvSpPr>
          <p:spPr bwMode="auto">
            <a:xfrm>
              <a:off x="2688" y="720"/>
              <a:ext cx="398" cy="358"/>
            </a:xfrm>
            <a:prstGeom prst="ellipse">
              <a:avLst/>
            </a:prstGeom>
            <a:gradFill rotWithShape="1">
              <a:gsLst>
                <a:gs pos="0">
                  <a:srgbClr val="99CCFF"/>
                </a:gs>
                <a:gs pos="50000">
                  <a:srgbClr val="FFFFFF"/>
                </a:gs>
                <a:gs pos="100000">
                  <a:srgbClr val="99CCFF"/>
                </a:gs>
              </a:gsLst>
              <a:lin ang="5400000" scaled="1"/>
            </a:gradFill>
            <a:ln w="28575">
              <a:solidFill>
                <a:schemeClr val="tx1"/>
              </a:solidFill>
              <a:round/>
              <a:headEnd type="none" w="sm" len="sm"/>
              <a:tailEnd type="none" w="sm" len="sm"/>
            </a:ln>
          </p:spPr>
          <p:txBody>
            <a:bodyPr wrap="none" anchor="ctr"/>
            <a:lstStyle/>
            <a:p>
              <a:pPr algn="ctr" eaLnBrk="1" hangingPunct="1">
                <a:spcBef>
                  <a:spcPct val="0"/>
                </a:spcBef>
              </a:pPr>
              <a:endParaRPr lang="fr-FR" sz="2000">
                <a:solidFill>
                  <a:schemeClr val="tx1"/>
                </a:solidFill>
                <a:latin typeface="Helvetica-Bold" charset="0"/>
              </a:endParaRPr>
            </a:p>
          </p:txBody>
        </p:sp>
        <p:sp>
          <p:nvSpPr>
            <p:cNvPr id="152599" name="Line 17"/>
            <p:cNvSpPr>
              <a:spLocks noChangeAspect="1" noChangeShapeType="1"/>
            </p:cNvSpPr>
            <p:nvPr/>
          </p:nvSpPr>
          <p:spPr bwMode="auto">
            <a:xfrm>
              <a:off x="2688" y="1078"/>
              <a:ext cx="398" cy="0"/>
            </a:xfrm>
            <a:prstGeom prst="line">
              <a:avLst/>
            </a:prstGeom>
            <a:noFill/>
            <a:ln w="28575">
              <a:solidFill>
                <a:schemeClr val="tx1"/>
              </a:solidFill>
              <a:round/>
              <a:headEnd type="none" w="sm" len="sm"/>
              <a:tailEnd type="none" w="sm" len="sm"/>
            </a:ln>
          </p:spPr>
          <p:txBody>
            <a:bodyPr wrap="none" anchor="ctr"/>
            <a:lstStyle/>
            <a:p>
              <a:endParaRPr lang="fr-FR"/>
            </a:p>
          </p:txBody>
        </p:sp>
      </p:grpSp>
      <p:sp>
        <p:nvSpPr>
          <p:cNvPr id="152591" name="Rectangle 18"/>
          <p:cNvSpPr>
            <a:spLocks noChangeArrowheads="1"/>
          </p:cNvSpPr>
          <p:nvPr/>
        </p:nvSpPr>
        <p:spPr bwMode="auto">
          <a:xfrm>
            <a:off x="133350" y="2590800"/>
            <a:ext cx="2152650" cy="666750"/>
          </a:xfrm>
          <a:prstGeom prst="rect">
            <a:avLst/>
          </a:prstGeom>
          <a:noFill/>
          <a:ln w="9525">
            <a:noFill/>
            <a:miter lim="800000"/>
            <a:headEnd/>
            <a:tailEnd/>
          </a:ln>
        </p:spPr>
        <p:txBody>
          <a:bodyPr lIns="90488" tIns="44450" rIns="90488" bIns="44450">
            <a:spAutoFit/>
          </a:bodyPr>
          <a:lstStyle/>
          <a:p>
            <a:pPr algn="ctr">
              <a:lnSpc>
                <a:spcPct val="105000"/>
              </a:lnSpc>
              <a:spcBef>
                <a:spcPct val="0"/>
              </a:spcBef>
            </a:pPr>
            <a:r>
              <a:rPr kumimoji="1" lang="en-US" sz="1800">
                <a:solidFill>
                  <a:schemeClr val="tx1"/>
                </a:solidFill>
                <a:latin typeface="Helvetica-Bold" charset="0"/>
              </a:rPr>
              <a:t>disponible (no. </a:t>
            </a:r>
          </a:p>
          <a:p>
            <a:pPr algn="ctr">
              <a:lnSpc>
                <a:spcPct val="105000"/>
              </a:lnSpc>
              <a:spcBef>
                <a:spcPct val="0"/>
              </a:spcBef>
            </a:pPr>
            <a:r>
              <a:rPr kumimoji="1" lang="en-US" sz="1800">
                <a:solidFill>
                  <a:schemeClr val="tx1"/>
                </a:solidFill>
                <a:latin typeface="Helvetica-Bold" charset="0"/>
              </a:rPr>
              <a:t>de places, classe)</a:t>
            </a:r>
          </a:p>
        </p:txBody>
      </p:sp>
      <p:sp>
        <p:nvSpPr>
          <p:cNvPr id="152592" name="Rectangle 19"/>
          <p:cNvSpPr>
            <a:spLocks noChangeArrowheads="1"/>
          </p:cNvSpPr>
          <p:nvPr/>
        </p:nvSpPr>
        <p:spPr bwMode="auto">
          <a:xfrm>
            <a:off x="3124200" y="3886200"/>
            <a:ext cx="2286000" cy="360363"/>
          </a:xfrm>
          <a:prstGeom prst="rect">
            <a:avLst/>
          </a:prstGeom>
          <a:noFill/>
          <a:ln w="9525">
            <a:noFill/>
            <a:miter lim="800000"/>
            <a:headEnd/>
            <a:tailEnd/>
          </a:ln>
        </p:spPr>
        <p:txBody>
          <a:bodyPr lIns="90488" tIns="44450" rIns="90488" bIns="44450">
            <a:spAutoFit/>
          </a:bodyPr>
          <a:lstStyle/>
          <a:p>
            <a:pPr algn="ctr">
              <a:lnSpc>
                <a:spcPct val="105000"/>
              </a:lnSpc>
              <a:spcBef>
                <a:spcPct val="0"/>
              </a:spcBef>
            </a:pPr>
            <a:r>
              <a:rPr kumimoji="1" lang="en-US" sz="1700">
                <a:solidFill>
                  <a:schemeClr val="accent2"/>
                </a:solidFill>
                <a:latin typeface="Helvetica-Bold" charset="0"/>
              </a:rPr>
              <a:t>get seat status (class)</a:t>
            </a:r>
          </a:p>
        </p:txBody>
      </p:sp>
      <p:sp>
        <p:nvSpPr>
          <p:cNvPr id="152593" name="Line 20"/>
          <p:cNvSpPr>
            <a:spLocks noChangeShapeType="1"/>
          </p:cNvSpPr>
          <p:nvPr/>
        </p:nvSpPr>
        <p:spPr bwMode="auto">
          <a:xfrm>
            <a:off x="2133600" y="3810000"/>
            <a:ext cx="304800" cy="0"/>
          </a:xfrm>
          <a:prstGeom prst="line">
            <a:avLst/>
          </a:prstGeom>
          <a:noFill/>
          <a:ln w="28575">
            <a:solidFill>
              <a:srgbClr val="EC1C3F"/>
            </a:solidFill>
            <a:round/>
            <a:headEnd type="none" w="sm" len="sm"/>
            <a:tailEnd/>
          </a:ln>
        </p:spPr>
        <p:txBody>
          <a:bodyPr wrap="none" anchor="ctr"/>
          <a:lstStyle/>
          <a:p>
            <a:endParaRPr lang="fr-FR"/>
          </a:p>
        </p:txBody>
      </p:sp>
      <p:sp>
        <p:nvSpPr>
          <p:cNvPr id="152594" name="Line 21"/>
          <p:cNvSpPr>
            <a:spLocks noChangeShapeType="1"/>
          </p:cNvSpPr>
          <p:nvPr/>
        </p:nvSpPr>
        <p:spPr bwMode="auto">
          <a:xfrm flipV="1">
            <a:off x="2438400" y="3657600"/>
            <a:ext cx="152400" cy="152400"/>
          </a:xfrm>
          <a:prstGeom prst="line">
            <a:avLst/>
          </a:prstGeom>
          <a:noFill/>
          <a:ln w="28575">
            <a:solidFill>
              <a:srgbClr val="EC1C3F"/>
            </a:solidFill>
            <a:round/>
            <a:headEnd type="none" w="sm" len="sm"/>
            <a:tailEnd/>
          </a:ln>
        </p:spPr>
        <p:txBody>
          <a:bodyPr wrap="none" anchor="ctr"/>
          <a:lstStyle/>
          <a:p>
            <a:endParaRPr lang="fr-FR"/>
          </a:p>
        </p:txBody>
      </p:sp>
      <p:sp>
        <p:nvSpPr>
          <p:cNvPr id="152595" name="Line 22"/>
          <p:cNvSpPr>
            <a:spLocks noChangeShapeType="1"/>
          </p:cNvSpPr>
          <p:nvPr/>
        </p:nvSpPr>
        <p:spPr bwMode="auto">
          <a:xfrm>
            <a:off x="2971800" y="3886200"/>
            <a:ext cx="2895600" cy="0"/>
          </a:xfrm>
          <a:prstGeom prst="line">
            <a:avLst/>
          </a:prstGeom>
          <a:noFill/>
          <a:ln w="22225">
            <a:solidFill>
              <a:srgbClr val="808080"/>
            </a:solidFill>
            <a:round/>
            <a:headEnd/>
            <a:tailEnd type="triangle" w="lg" len="med"/>
          </a:ln>
        </p:spPr>
        <p:txBody>
          <a:bodyPr wrap="none" lIns="90488" tIns="44450" rIns="90488" bIns="44450"/>
          <a:lstStyle/>
          <a:p>
            <a:endParaRPr lang="fr-FR"/>
          </a:p>
        </p:txBody>
      </p:sp>
      <p:sp>
        <p:nvSpPr>
          <p:cNvPr id="152596" name="Rectangle 23"/>
          <p:cNvSpPr>
            <a:spLocks noChangeArrowheads="1"/>
          </p:cNvSpPr>
          <p:nvPr/>
        </p:nvSpPr>
        <p:spPr bwMode="auto">
          <a:xfrm>
            <a:off x="2590800" y="3429000"/>
            <a:ext cx="1600200" cy="360363"/>
          </a:xfrm>
          <a:prstGeom prst="rect">
            <a:avLst/>
          </a:prstGeom>
          <a:noFill/>
          <a:ln w="9525">
            <a:noFill/>
            <a:miter lim="800000"/>
            <a:headEnd/>
            <a:tailEnd/>
          </a:ln>
        </p:spPr>
        <p:txBody>
          <a:bodyPr lIns="90488" tIns="44450" rIns="90488" bIns="44450">
            <a:spAutoFit/>
          </a:bodyPr>
          <a:lstStyle/>
          <a:p>
            <a:pPr>
              <a:lnSpc>
                <a:spcPct val="105000"/>
              </a:lnSpc>
              <a:spcBef>
                <a:spcPct val="0"/>
              </a:spcBef>
            </a:pPr>
            <a:r>
              <a:rPr kumimoji="1" lang="en-US" sz="1700">
                <a:solidFill>
                  <a:schemeClr val="accent2"/>
                </a:solidFill>
                <a:latin typeface="Helvetica-Bold" charset="0"/>
              </a:rPr>
              <a:t>[more seats]</a:t>
            </a:r>
          </a:p>
        </p:txBody>
      </p:sp>
      <p:sp>
        <p:nvSpPr>
          <p:cNvPr id="152597" name="Line 24"/>
          <p:cNvSpPr>
            <a:spLocks noChangeShapeType="1"/>
          </p:cNvSpPr>
          <p:nvPr/>
        </p:nvSpPr>
        <p:spPr bwMode="auto">
          <a:xfrm flipV="1">
            <a:off x="2590800" y="3429000"/>
            <a:ext cx="0" cy="228600"/>
          </a:xfrm>
          <a:prstGeom prst="line">
            <a:avLst/>
          </a:prstGeom>
          <a:noFill/>
          <a:ln w="28575">
            <a:solidFill>
              <a:srgbClr val="EC1C3F"/>
            </a:solidFill>
            <a:round/>
            <a:headEnd type="none" w="sm" len="sm"/>
            <a:tailEnd/>
          </a:ln>
        </p:spPr>
        <p:txBody>
          <a:bodyPr wrap="none" anchor="ctr"/>
          <a:lstStyle/>
          <a:p>
            <a:endParaRPr lang="fr-FR"/>
          </a:p>
        </p:txBody>
      </p:sp>
      <p:sp>
        <p:nvSpPr>
          <p:cNvPr id="4" name="Espace réservé du pied de page 3"/>
          <p:cNvSpPr>
            <a:spLocks noGrp="1"/>
          </p:cNvSpPr>
          <p:nvPr>
            <p:ph type="ftr" sz="quarter" idx="11"/>
          </p:nvPr>
        </p:nvSpPr>
        <p:spPr/>
        <p:txBody>
          <a:bodyPr/>
          <a:lstStyle/>
          <a:p>
            <a:pPr>
              <a:defRPr/>
            </a:pPr>
            <a:r>
              <a:rPr lang="en-GB" smtClean="0"/>
              <a:t>Introduction à l'OO - H. Bersini</a:t>
            </a:r>
            <a:endParaRPr lang="en-GB"/>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itle 6"/>
          <p:cNvSpPr>
            <a:spLocks noGrp="1"/>
          </p:cNvSpPr>
          <p:nvPr>
            <p:ph type="title"/>
          </p:nvPr>
        </p:nvSpPr>
        <p:spPr/>
        <p:txBody>
          <a:bodyPr/>
          <a:lstStyle/>
          <a:p>
            <a:r>
              <a:rPr lang="fr-BE" sz="3200" smtClean="0"/>
              <a:t>Effet de l’encapsulation</a:t>
            </a:r>
            <a:endParaRPr lang="fr-FR" sz="3200" smtClean="0"/>
          </a:p>
        </p:txBody>
      </p:sp>
      <p:sp>
        <p:nvSpPr>
          <p:cNvPr id="146435" name="Date Placeholder 4"/>
          <p:cNvSpPr>
            <a:spLocks noGrp="1"/>
          </p:cNvSpPr>
          <p:nvPr>
            <p:ph type="dt" sz="quarter" idx="10"/>
          </p:nvPr>
        </p:nvSpPr>
        <p:spPr>
          <a:noFill/>
        </p:spPr>
        <p:txBody>
          <a:bodyPr/>
          <a:lstStyle/>
          <a:p>
            <a:r>
              <a:rPr lang="en-US" smtClean="0"/>
              <a:t>2020</a:t>
            </a:r>
            <a:endParaRPr lang="fr-BE" smtClean="0"/>
          </a:p>
        </p:txBody>
      </p:sp>
      <p:sp>
        <p:nvSpPr>
          <p:cNvPr id="146436" name="Slide Number Placeholder 5"/>
          <p:cNvSpPr>
            <a:spLocks noGrp="1"/>
          </p:cNvSpPr>
          <p:nvPr>
            <p:ph type="sldNum" sz="quarter" idx="12"/>
          </p:nvPr>
        </p:nvSpPr>
        <p:spPr>
          <a:noFill/>
        </p:spPr>
        <p:txBody>
          <a:bodyPr/>
          <a:lstStyle/>
          <a:p>
            <a:fld id="{BE834F15-DC13-4F47-95B2-371A4513FDBE}" type="slidenum">
              <a:rPr lang="fr-BE" smtClean="0"/>
              <a:pPr/>
              <a:t>151</a:t>
            </a:fld>
            <a:endParaRPr lang="fr-BE" smtClean="0"/>
          </a:p>
        </p:txBody>
      </p:sp>
      <p:pic>
        <p:nvPicPr>
          <p:cNvPr id="146437" name="Picture 7" descr="Figure8-2.png"/>
          <p:cNvPicPr>
            <a:picLocks noChangeAspect="1"/>
          </p:cNvPicPr>
          <p:nvPr/>
        </p:nvPicPr>
        <p:blipFill>
          <a:blip r:embed="rId2" cstate="print"/>
          <a:srcRect/>
          <a:stretch>
            <a:fillRect/>
          </a:stretch>
        </p:blipFill>
        <p:spPr bwMode="auto">
          <a:xfrm>
            <a:off x="1547813" y="1628775"/>
            <a:ext cx="4657725" cy="4392613"/>
          </a:xfrm>
          <a:prstGeom prst="rect">
            <a:avLst/>
          </a:prstGeom>
          <a:noFill/>
          <a:ln w="9525">
            <a:noFill/>
            <a:miter lim="800000"/>
            <a:headEnd/>
            <a:tailEnd/>
          </a:ln>
        </p:spPr>
      </p:pic>
      <p:sp>
        <p:nvSpPr>
          <p:cNvPr id="2" name="Espace réservé du pied de page 1"/>
          <p:cNvSpPr>
            <a:spLocks noGrp="1"/>
          </p:cNvSpPr>
          <p:nvPr>
            <p:ph type="ftr" sz="quarter" idx="11"/>
          </p:nvPr>
        </p:nvSpPr>
        <p:spPr/>
        <p:txBody>
          <a:bodyPr/>
          <a:lstStyle/>
          <a:p>
            <a:pPr>
              <a:defRPr/>
            </a:pPr>
            <a:r>
              <a:rPr lang="en-GB" smtClean="0"/>
              <a:t>Introduction à l'OO - H. Bersini</a:t>
            </a:r>
            <a:endParaRPr lang="en-GB"/>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Date Placeholder 4"/>
          <p:cNvSpPr>
            <a:spLocks noGrp="1"/>
          </p:cNvSpPr>
          <p:nvPr>
            <p:ph type="dt" sz="quarter" idx="10"/>
          </p:nvPr>
        </p:nvSpPr>
        <p:spPr>
          <a:noFill/>
        </p:spPr>
        <p:txBody>
          <a:bodyPr/>
          <a:lstStyle/>
          <a:p>
            <a:r>
              <a:rPr lang="en-US" smtClean="0"/>
              <a:t>2020</a:t>
            </a:r>
            <a:endParaRPr lang="fr-BE" smtClean="0"/>
          </a:p>
        </p:txBody>
      </p:sp>
      <p:sp>
        <p:nvSpPr>
          <p:cNvPr id="147459" name="Slide Number Placeholder 6"/>
          <p:cNvSpPr>
            <a:spLocks noGrp="1"/>
          </p:cNvSpPr>
          <p:nvPr>
            <p:ph type="sldNum" sz="quarter" idx="12"/>
          </p:nvPr>
        </p:nvSpPr>
        <p:spPr>
          <a:noFill/>
        </p:spPr>
        <p:txBody>
          <a:bodyPr/>
          <a:lstStyle/>
          <a:p>
            <a:fld id="{65C1D567-EE78-45DD-ABE9-DBFBF0F6CC09}" type="slidenum">
              <a:rPr lang="fr-BE" smtClean="0"/>
              <a:pPr/>
              <a:t>152</a:t>
            </a:fld>
            <a:endParaRPr lang="fr-BE" smtClean="0"/>
          </a:p>
        </p:txBody>
      </p:sp>
      <p:sp>
        <p:nvSpPr>
          <p:cNvPr id="147460" name="Rectangle 4"/>
          <p:cNvSpPr>
            <a:spLocks noGrp="1" noChangeArrowheads="1"/>
          </p:cNvSpPr>
          <p:nvPr>
            <p:ph type="title"/>
          </p:nvPr>
        </p:nvSpPr>
        <p:spPr/>
        <p:txBody>
          <a:bodyPr/>
          <a:lstStyle/>
          <a:p>
            <a:r>
              <a:rPr lang="en-US" smtClean="0"/>
              <a:t>Liaison avec le code</a:t>
            </a:r>
          </a:p>
        </p:txBody>
      </p:sp>
      <p:sp>
        <p:nvSpPr>
          <p:cNvPr id="147461" name="Rectangle 3"/>
          <p:cNvSpPr>
            <a:spLocks noGrp="1" noChangeArrowheads="1"/>
          </p:cNvSpPr>
          <p:nvPr>
            <p:ph type="body" sz="half" idx="1"/>
          </p:nvPr>
        </p:nvSpPr>
        <p:spPr/>
        <p:txBody>
          <a:bodyPr/>
          <a:lstStyle/>
          <a:p>
            <a:pPr>
              <a:lnSpc>
                <a:spcPct val="80000"/>
              </a:lnSpc>
              <a:buFont typeface="Monotype Sorts" pitchFamily="2" charset="2"/>
              <a:buNone/>
            </a:pPr>
            <a:r>
              <a:rPr lang="en-GB" sz="1200" smtClean="0"/>
              <a:t>public class O1 {</a:t>
            </a:r>
          </a:p>
          <a:p>
            <a:pPr>
              <a:lnSpc>
                <a:spcPct val="80000"/>
              </a:lnSpc>
              <a:buFont typeface="Monotype Sorts" pitchFamily="2" charset="2"/>
              <a:buNone/>
            </a:pPr>
            <a:r>
              <a:rPr lang="en-GB" sz="1200" smtClean="0"/>
              <a:t>  private int attribute1;</a:t>
            </a:r>
          </a:p>
          <a:p>
            <a:pPr>
              <a:lnSpc>
                <a:spcPct val="80000"/>
              </a:lnSpc>
              <a:buFont typeface="Monotype Sorts" pitchFamily="2" charset="2"/>
              <a:buNone/>
            </a:pPr>
            <a:r>
              <a:rPr lang="en-GB" sz="1200" smtClean="0"/>
              <a:t>  private O2 lienO2;</a:t>
            </a:r>
          </a:p>
          <a:p>
            <a:pPr>
              <a:lnSpc>
                <a:spcPct val="80000"/>
              </a:lnSpc>
              <a:buFont typeface="Monotype Sorts" pitchFamily="2" charset="2"/>
              <a:buNone/>
            </a:pPr>
            <a:r>
              <a:rPr lang="en-GB" sz="1200" smtClean="0"/>
              <a:t>  private O3 lienO3;</a:t>
            </a:r>
          </a:p>
          <a:p>
            <a:pPr>
              <a:lnSpc>
                <a:spcPct val="80000"/>
              </a:lnSpc>
              <a:buFont typeface="Monotype Sorts" pitchFamily="2" charset="2"/>
              <a:buNone/>
            </a:pPr>
            <a:r>
              <a:rPr lang="en-GB" sz="1200" smtClean="0"/>
              <a:t>  </a:t>
            </a:r>
            <a:r>
              <a:rPr lang="en-US" sz="1200" smtClean="0"/>
              <a:t>public void jeTravaillePourO1(int a) {</a:t>
            </a:r>
          </a:p>
          <a:p>
            <a:pPr>
              <a:lnSpc>
                <a:spcPct val="80000"/>
              </a:lnSpc>
              <a:buFont typeface="Monotype Sorts" pitchFamily="2" charset="2"/>
              <a:buNone/>
            </a:pPr>
            <a:r>
              <a:rPr lang="en-US" sz="1200" smtClean="0"/>
              <a:t>    if (a &gt; 0){</a:t>
            </a:r>
          </a:p>
          <a:p>
            <a:pPr>
              <a:lnSpc>
                <a:spcPct val="80000"/>
              </a:lnSpc>
              <a:buFont typeface="Monotype Sorts" pitchFamily="2" charset="2"/>
              <a:buNone/>
            </a:pPr>
            <a:r>
              <a:rPr lang="en-US" sz="1200" smtClean="0"/>
              <a:t>      lienO2.jeTravaillePourO2();</a:t>
            </a:r>
          </a:p>
          <a:p>
            <a:pPr>
              <a:lnSpc>
                <a:spcPct val="80000"/>
              </a:lnSpc>
              <a:buFont typeface="Monotype Sorts" pitchFamily="2" charset="2"/>
              <a:buNone/>
            </a:pPr>
            <a:r>
              <a:rPr lang="en-US" sz="1200" smtClean="0"/>
              <a:t>    }</a:t>
            </a:r>
          </a:p>
          <a:p>
            <a:pPr>
              <a:lnSpc>
                <a:spcPct val="80000"/>
              </a:lnSpc>
              <a:buFont typeface="Monotype Sorts" pitchFamily="2" charset="2"/>
              <a:buNone/>
            </a:pPr>
            <a:r>
              <a:rPr lang="en-US" sz="1200" smtClean="0"/>
              <a:t>    else{</a:t>
            </a:r>
          </a:p>
          <a:p>
            <a:pPr>
              <a:lnSpc>
                <a:spcPct val="80000"/>
              </a:lnSpc>
              <a:buFont typeface="Monotype Sorts" pitchFamily="2" charset="2"/>
              <a:buNone/>
            </a:pPr>
            <a:r>
              <a:rPr lang="en-US" sz="1200" smtClean="0"/>
              <a:t>      lienO3.jeTravaillePourO3(a);</a:t>
            </a:r>
          </a:p>
          <a:p>
            <a:pPr>
              <a:lnSpc>
                <a:spcPct val="80000"/>
              </a:lnSpc>
              <a:buFont typeface="Monotype Sorts" pitchFamily="2" charset="2"/>
              <a:buNone/>
            </a:pPr>
            <a:r>
              <a:rPr lang="en-US" sz="1200" smtClean="0"/>
              <a:t>    </a:t>
            </a:r>
            <a:r>
              <a:rPr lang="en-GB" sz="1200" smtClean="0"/>
              <a:t>}</a:t>
            </a:r>
          </a:p>
          <a:p>
            <a:pPr>
              <a:lnSpc>
                <a:spcPct val="80000"/>
              </a:lnSpc>
              <a:buFont typeface="Monotype Sorts" pitchFamily="2" charset="2"/>
              <a:buNone/>
            </a:pPr>
            <a:r>
              <a:rPr lang="en-GB" sz="1200" smtClean="0"/>
              <a:t>  }</a:t>
            </a:r>
          </a:p>
          <a:p>
            <a:pPr>
              <a:lnSpc>
                <a:spcPct val="80000"/>
              </a:lnSpc>
              <a:buFont typeface="Monotype Sorts" pitchFamily="2" charset="2"/>
              <a:buNone/>
            </a:pPr>
            <a:r>
              <a:rPr lang="en-GB" sz="1200" smtClean="0"/>
              <a:t>}</a:t>
            </a:r>
          </a:p>
          <a:p>
            <a:pPr>
              <a:lnSpc>
                <a:spcPct val="80000"/>
              </a:lnSpc>
              <a:buFont typeface="Monotype Sorts" pitchFamily="2" charset="2"/>
              <a:buNone/>
            </a:pPr>
            <a:endParaRPr lang="en-GB" sz="1200" smtClean="0"/>
          </a:p>
          <a:p>
            <a:pPr>
              <a:lnSpc>
                <a:spcPct val="80000"/>
              </a:lnSpc>
              <a:buFont typeface="Monotype Sorts" pitchFamily="2" charset="2"/>
              <a:buNone/>
            </a:pPr>
            <a:r>
              <a:rPr lang="en-GB" sz="1200" smtClean="0"/>
              <a:t>class O2 {</a:t>
            </a:r>
          </a:p>
          <a:p>
            <a:pPr>
              <a:lnSpc>
                <a:spcPct val="80000"/>
              </a:lnSpc>
              <a:buFont typeface="Monotype Sorts" pitchFamily="2" charset="2"/>
              <a:buNone/>
            </a:pPr>
            <a:r>
              <a:rPr lang="en-GB" sz="1200" smtClean="0"/>
              <a:t>  private O3 lienO3;</a:t>
            </a:r>
          </a:p>
          <a:p>
            <a:pPr>
              <a:lnSpc>
                <a:spcPct val="80000"/>
              </a:lnSpc>
              <a:buFont typeface="Monotype Sorts" pitchFamily="2" charset="2"/>
              <a:buNone/>
            </a:pPr>
            <a:r>
              <a:rPr lang="en-GB" sz="1200" smtClean="0"/>
              <a:t>  </a:t>
            </a:r>
            <a:r>
              <a:rPr lang="en-US" sz="1200" smtClean="0"/>
              <a:t>public void jeTravaillePourO2() {</a:t>
            </a:r>
          </a:p>
          <a:p>
            <a:pPr>
              <a:lnSpc>
                <a:spcPct val="80000"/>
              </a:lnSpc>
              <a:buFont typeface="Monotype Sorts" pitchFamily="2" charset="2"/>
              <a:buNone/>
            </a:pPr>
            <a:r>
              <a:rPr lang="en-US" sz="1200" smtClean="0"/>
              <a:t>    lienO3.jeTravaillePourO3(6);</a:t>
            </a:r>
          </a:p>
          <a:p>
            <a:pPr>
              <a:lnSpc>
                <a:spcPct val="80000"/>
              </a:lnSpc>
              <a:buFont typeface="Monotype Sorts" pitchFamily="2" charset="2"/>
              <a:buNone/>
            </a:pPr>
            <a:r>
              <a:rPr lang="en-US" sz="1200" smtClean="0"/>
              <a:t>  }</a:t>
            </a:r>
          </a:p>
          <a:p>
            <a:pPr>
              <a:lnSpc>
                <a:spcPct val="80000"/>
              </a:lnSpc>
              <a:buFont typeface="Monotype Sorts" pitchFamily="2" charset="2"/>
              <a:buNone/>
            </a:pPr>
            <a:r>
              <a:rPr lang="en-US" sz="1200" smtClean="0"/>
              <a:t>}</a:t>
            </a:r>
          </a:p>
        </p:txBody>
      </p:sp>
      <p:sp>
        <p:nvSpPr>
          <p:cNvPr id="147462" name="Rectangle 5"/>
          <p:cNvSpPr>
            <a:spLocks noGrp="1" noChangeArrowheads="1"/>
          </p:cNvSpPr>
          <p:nvPr>
            <p:ph type="body" sz="half" idx="2"/>
          </p:nvPr>
        </p:nvSpPr>
        <p:spPr/>
        <p:txBody>
          <a:bodyPr/>
          <a:lstStyle/>
          <a:p>
            <a:pPr>
              <a:lnSpc>
                <a:spcPct val="80000"/>
              </a:lnSpc>
              <a:buFont typeface="Monotype Sorts" pitchFamily="2" charset="2"/>
              <a:buNone/>
            </a:pPr>
            <a:r>
              <a:rPr lang="en-US" sz="1200" smtClean="0"/>
              <a:t>class O3 {</a:t>
            </a:r>
          </a:p>
          <a:p>
            <a:pPr>
              <a:lnSpc>
                <a:spcPct val="80000"/>
              </a:lnSpc>
              <a:buFont typeface="Monotype Sorts" pitchFamily="2" charset="2"/>
              <a:buNone/>
            </a:pPr>
            <a:r>
              <a:rPr lang="en-US" sz="1200" smtClean="0"/>
              <a:t>  private O2 lienO2;</a:t>
            </a:r>
          </a:p>
          <a:p>
            <a:pPr>
              <a:lnSpc>
                <a:spcPct val="80000"/>
              </a:lnSpc>
              <a:buFont typeface="Monotype Sorts" pitchFamily="2" charset="2"/>
              <a:buNone/>
            </a:pPr>
            <a:r>
              <a:rPr lang="en-US" sz="1200" smtClean="0"/>
              <a:t>  public void jeTravaillePourO3(int a) {</a:t>
            </a:r>
          </a:p>
          <a:p>
            <a:pPr>
              <a:lnSpc>
                <a:spcPct val="80000"/>
              </a:lnSpc>
              <a:buFont typeface="Monotype Sorts" pitchFamily="2" charset="2"/>
              <a:buNone/>
            </a:pPr>
            <a:r>
              <a:rPr lang="en-US" sz="1200" smtClean="0"/>
              <a:t>    if (a &gt; 0){</a:t>
            </a:r>
            <a:endParaRPr lang="fr-FR" sz="1200" smtClean="0"/>
          </a:p>
          <a:p>
            <a:pPr>
              <a:lnSpc>
                <a:spcPct val="80000"/>
              </a:lnSpc>
              <a:buFont typeface="Monotype Sorts" pitchFamily="2" charset="2"/>
              <a:buNone/>
            </a:pPr>
            <a:r>
              <a:rPr lang="fr-FR" sz="1200" smtClean="0"/>
              <a:t/>
            </a:r>
            <a:br>
              <a:rPr lang="fr-FR" sz="1200" smtClean="0"/>
            </a:br>
            <a:r>
              <a:rPr lang="en-US" sz="1200" smtClean="0"/>
              <a:t>      a--;</a:t>
            </a:r>
          </a:p>
          <a:p>
            <a:pPr>
              <a:lnSpc>
                <a:spcPct val="80000"/>
              </a:lnSpc>
              <a:buFont typeface="Monotype Sorts" pitchFamily="2" charset="2"/>
              <a:buNone/>
            </a:pPr>
            <a:r>
              <a:rPr lang="en-US" sz="1200" smtClean="0"/>
              <a:t>      jeTravaillePourO3(a);</a:t>
            </a:r>
          </a:p>
          <a:p>
            <a:pPr>
              <a:lnSpc>
                <a:spcPct val="80000"/>
              </a:lnSpc>
              <a:buFont typeface="Monotype Sorts" pitchFamily="2" charset="2"/>
              <a:buNone/>
            </a:pPr>
            <a:r>
              <a:rPr lang="en-US" sz="1200" smtClean="0"/>
              <a:t>    }</a:t>
            </a:r>
          </a:p>
          <a:p>
            <a:pPr>
              <a:lnSpc>
                <a:spcPct val="80000"/>
              </a:lnSpc>
              <a:buFont typeface="Monotype Sorts" pitchFamily="2" charset="2"/>
              <a:buNone/>
            </a:pPr>
            <a:r>
              <a:rPr lang="en-US" sz="1200" smtClean="0"/>
              <a:t>    else {</a:t>
            </a:r>
          </a:p>
          <a:p>
            <a:pPr>
              <a:lnSpc>
                <a:spcPct val="80000"/>
              </a:lnSpc>
              <a:buFont typeface="Monotype Sorts" pitchFamily="2" charset="2"/>
              <a:buNone/>
            </a:pPr>
            <a:r>
              <a:rPr lang="en-US" sz="1200" smtClean="0"/>
              <a:t>      lienO2.jeTravaillePourO2();</a:t>
            </a:r>
          </a:p>
          <a:p>
            <a:pPr>
              <a:lnSpc>
                <a:spcPct val="80000"/>
              </a:lnSpc>
              <a:buFont typeface="Monotype Sorts" pitchFamily="2" charset="2"/>
              <a:buNone/>
            </a:pPr>
            <a:r>
              <a:rPr lang="en-US" sz="1200" smtClean="0"/>
              <a:t>    }</a:t>
            </a:r>
          </a:p>
          <a:p>
            <a:pPr>
              <a:lnSpc>
                <a:spcPct val="80000"/>
              </a:lnSpc>
              <a:buFont typeface="Monotype Sorts" pitchFamily="2" charset="2"/>
              <a:buNone/>
            </a:pPr>
            <a:r>
              <a:rPr lang="en-US" sz="1200" smtClean="0"/>
              <a:t>  }</a:t>
            </a:r>
          </a:p>
          <a:p>
            <a:pPr>
              <a:lnSpc>
                <a:spcPct val="80000"/>
              </a:lnSpc>
              <a:buFont typeface="Monotype Sorts" pitchFamily="2" charset="2"/>
              <a:buNone/>
            </a:pPr>
            <a:r>
              <a:rPr lang="en-US" sz="1200" smtClean="0"/>
              <a:t>}</a:t>
            </a:r>
          </a:p>
          <a:p>
            <a:pPr>
              <a:lnSpc>
                <a:spcPct val="80000"/>
              </a:lnSpc>
            </a:pPr>
            <a:endParaRPr lang="en-US" sz="1200" smtClean="0"/>
          </a:p>
        </p:txBody>
      </p:sp>
      <p:sp>
        <p:nvSpPr>
          <p:cNvPr id="2" name="Espace réservé du pied de page 1"/>
          <p:cNvSpPr>
            <a:spLocks noGrp="1"/>
          </p:cNvSpPr>
          <p:nvPr>
            <p:ph type="ftr" sz="quarter" idx="11"/>
          </p:nvPr>
        </p:nvSpPr>
        <p:spPr/>
        <p:txBody>
          <a:bodyPr/>
          <a:lstStyle/>
          <a:p>
            <a:pPr>
              <a:defRPr/>
            </a:pPr>
            <a:r>
              <a:rPr lang="en-GB" smtClean="0"/>
              <a:t>Introduction à l'OO - H. Bersini</a:t>
            </a:r>
            <a:endParaRPr lang="en-GB"/>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Date Placeholder 2"/>
          <p:cNvSpPr>
            <a:spLocks noGrp="1"/>
          </p:cNvSpPr>
          <p:nvPr>
            <p:ph type="dt" sz="quarter" idx="10"/>
          </p:nvPr>
        </p:nvSpPr>
        <p:spPr>
          <a:noFill/>
        </p:spPr>
        <p:txBody>
          <a:bodyPr/>
          <a:lstStyle/>
          <a:p>
            <a:r>
              <a:rPr lang="en-US" smtClean="0"/>
              <a:t>2020</a:t>
            </a:r>
            <a:endParaRPr lang="fr-BE" smtClean="0"/>
          </a:p>
        </p:txBody>
      </p:sp>
      <p:sp>
        <p:nvSpPr>
          <p:cNvPr id="148483" name="Slide Number Placeholder 4"/>
          <p:cNvSpPr>
            <a:spLocks noGrp="1"/>
          </p:cNvSpPr>
          <p:nvPr>
            <p:ph type="sldNum" sz="quarter" idx="12"/>
          </p:nvPr>
        </p:nvSpPr>
        <p:spPr>
          <a:noFill/>
        </p:spPr>
        <p:txBody>
          <a:bodyPr/>
          <a:lstStyle/>
          <a:p>
            <a:fld id="{6CE6CA19-D231-49D4-AF01-740543E84DCD}" type="slidenum">
              <a:rPr lang="fr-BE" smtClean="0"/>
              <a:pPr/>
              <a:t>153</a:t>
            </a:fld>
            <a:endParaRPr lang="fr-BE" smtClean="0"/>
          </a:p>
        </p:txBody>
      </p:sp>
      <p:sp>
        <p:nvSpPr>
          <p:cNvPr id="148484" name="Rectangle 11"/>
          <p:cNvSpPr>
            <a:spLocks noGrp="1" noChangeArrowheads="1"/>
          </p:cNvSpPr>
          <p:nvPr>
            <p:ph type="title"/>
          </p:nvPr>
        </p:nvSpPr>
        <p:spPr/>
        <p:txBody>
          <a:bodyPr/>
          <a:lstStyle/>
          <a:p>
            <a:endParaRPr lang="fr-FR" smtClean="0"/>
          </a:p>
        </p:txBody>
      </p:sp>
      <p:pic>
        <p:nvPicPr>
          <p:cNvPr id="148485" name="Picture 7"/>
          <p:cNvPicPr>
            <a:picLocks noGrp="1" noChangeAspect="1" noChangeArrowheads="1"/>
          </p:cNvPicPr>
          <p:nvPr>
            <p:ph sz="half" idx="4294967295"/>
          </p:nvPr>
        </p:nvPicPr>
        <p:blipFill>
          <a:blip r:embed="rId2" cstate="print"/>
          <a:srcRect/>
          <a:stretch>
            <a:fillRect/>
          </a:stretch>
        </p:blipFill>
        <p:spPr>
          <a:xfrm>
            <a:off x="539750" y="1484313"/>
            <a:ext cx="7632700" cy="4392612"/>
          </a:xfrm>
          <a:noFill/>
        </p:spPr>
      </p:pic>
      <p:sp>
        <p:nvSpPr>
          <p:cNvPr id="2" name="Espace réservé du pied de page 1"/>
          <p:cNvSpPr>
            <a:spLocks noGrp="1"/>
          </p:cNvSpPr>
          <p:nvPr>
            <p:ph type="ftr" sz="quarter" idx="11"/>
          </p:nvPr>
        </p:nvSpPr>
        <p:spPr/>
        <p:txBody>
          <a:bodyPr/>
          <a:lstStyle/>
          <a:p>
            <a:pPr>
              <a:defRPr/>
            </a:pPr>
            <a:r>
              <a:rPr lang="en-GB" smtClean="0"/>
              <a:t>Introduction à l'OO - H. Bersini</a:t>
            </a:r>
            <a:endParaRPr lang="en-GB"/>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Date Placeholder 3"/>
          <p:cNvSpPr>
            <a:spLocks noGrp="1"/>
          </p:cNvSpPr>
          <p:nvPr>
            <p:ph type="dt" sz="quarter" idx="10"/>
          </p:nvPr>
        </p:nvSpPr>
        <p:spPr>
          <a:noFill/>
        </p:spPr>
        <p:txBody>
          <a:bodyPr/>
          <a:lstStyle/>
          <a:p>
            <a:r>
              <a:rPr lang="en-US" smtClean="0"/>
              <a:t>2020</a:t>
            </a:r>
            <a:endParaRPr lang="fr-BE" smtClean="0"/>
          </a:p>
        </p:txBody>
      </p:sp>
      <p:sp>
        <p:nvSpPr>
          <p:cNvPr id="149507" name="Slide Number Placeholder 5"/>
          <p:cNvSpPr>
            <a:spLocks noGrp="1"/>
          </p:cNvSpPr>
          <p:nvPr>
            <p:ph type="sldNum" sz="quarter" idx="12"/>
          </p:nvPr>
        </p:nvSpPr>
        <p:spPr>
          <a:noFill/>
        </p:spPr>
        <p:txBody>
          <a:bodyPr/>
          <a:lstStyle/>
          <a:p>
            <a:fld id="{FE2E8612-2D09-4CD7-989B-BF60BC47D826}" type="slidenum">
              <a:rPr lang="fr-BE" smtClean="0"/>
              <a:pPr/>
              <a:t>154</a:t>
            </a:fld>
            <a:endParaRPr lang="fr-BE" smtClean="0"/>
          </a:p>
        </p:txBody>
      </p:sp>
      <p:sp>
        <p:nvSpPr>
          <p:cNvPr id="149508" name="Rectangle 5"/>
          <p:cNvSpPr>
            <a:spLocks noGrp="1" noChangeArrowheads="1"/>
          </p:cNvSpPr>
          <p:nvPr>
            <p:ph type="title"/>
          </p:nvPr>
        </p:nvSpPr>
        <p:spPr/>
        <p:txBody>
          <a:bodyPr/>
          <a:lstStyle/>
          <a:p>
            <a:r>
              <a:rPr lang="en-US" sz="2800" dirty="0" smtClean="0"/>
              <a:t>Nouvelle </a:t>
            </a:r>
            <a:r>
              <a:rPr lang="en-US" sz="2800" dirty="0" err="1"/>
              <a:t>m</a:t>
            </a:r>
            <a:r>
              <a:rPr lang="en-US" sz="2800" dirty="0" err="1" smtClean="0"/>
              <a:t>outure</a:t>
            </a:r>
            <a:r>
              <a:rPr lang="en-US" sz="2800" dirty="0" smtClean="0"/>
              <a:t> UML2</a:t>
            </a:r>
          </a:p>
        </p:txBody>
      </p:sp>
      <p:pic>
        <p:nvPicPr>
          <p:cNvPr id="149509" name="Picture 4"/>
          <p:cNvPicPr>
            <a:picLocks noGrp="1" noChangeAspect="1" noChangeArrowheads="1"/>
          </p:cNvPicPr>
          <p:nvPr>
            <p:ph idx="1"/>
          </p:nvPr>
        </p:nvPicPr>
        <p:blipFill>
          <a:blip r:embed="rId2" cstate="print"/>
          <a:srcRect/>
          <a:stretch>
            <a:fillRect/>
          </a:stretch>
        </p:blipFill>
        <p:spPr>
          <a:xfrm>
            <a:off x="971550" y="1412875"/>
            <a:ext cx="6769100" cy="4435475"/>
          </a:xfrm>
          <a:noFill/>
        </p:spPr>
      </p:pic>
      <p:sp>
        <p:nvSpPr>
          <p:cNvPr id="2" name="Espace réservé du pied de page 1"/>
          <p:cNvSpPr>
            <a:spLocks noGrp="1"/>
          </p:cNvSpPr>
          <p:nvPr>
            <p:ph type="ftr" sz="quarter" idx="11"/>
          </p:nvPr>
        </p:nvSpPr>
        <p:spPr/>
        <p:txBody>
          <a:bodyPr/>
          <a:lstStyle/>
          <a:p>
            <a:pPr>
              <a:defRPr/>
            </a:pPr>
            <a:r>
              <a:rPr lang="en-GB" smtClean="0"/>
              <a:t>Introduction à l'OO - H. Bersini</a:t>
            </a:r>
            <a:endParaRPr lang="en-GB"/>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Picture 3" descr="Figure10-17.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650" y="1412875"/>
            <a:ext cx="7604125" cy="39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FA7AA1F2-35C8-A848-8ED4-C95C2D921CEA}" type="slidenum">
              <a:rPr lang="en-GB" smtClean="0"/>
              <a:pPr/>
              <a:t>155</a:t>
            </a:fld>
            <a:endParaRPr lang="en-GB"/>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Date Placeholder 3"/>
          <p:cNvSpPr>
            <a:spLocks noGrp="1"/>
          </p:cNvSpPr>
          <p:nvPr>
            <p:ph type="dt" sz="quarter" idx="10"/>
          </p:nvPr>
        </p:nvSpPr>
        <p:spPr>
          <a:noFill/>
        </p:spPr>
        <p:txBody>
          <a:bodyPr/>
          <a:lstStyle/>
          <a:p>
            <a:r>
              <a:rPr lang="en-US" smtClean="0"/>
              <a:t>2020</a:t>
            </a:r>
            <a:endParaRPr lang="fr-BE" smtClean="0"/>
          </a:p>
        </p:txBody>
      </p:sp>
      <p:sp>
        <p:nvSpPr>
          <p:cNvPr id="172035" name="Slide Number Placeholder 5"/>
          <p:cNvSpPr>
            <a:spLocks noGrp="1"/>
          </p:cNvSpPr>
          <p:nvPr>
            <p:ph type="sldNum" sz="quarter" idx="12"/>
          </p:nvPr>
        </p:nvSpPr>
        <p:spPr>
          <a:noFill/>
        </p:spPr>
        <p:txBody>
          <a:bodyPr/>
          <a:lstStyle/>
          <a:p>
            <a:fld id="{008B7EF6-BEED-498D-B794-658B03938921}" type="slidenum">
              <a:rPr lang="fr-BE" smtClean="0"/>
              <a:pPr/>
              <a:t>156</a:t>
            </a:fld>
            <a:endParaRPr lang="fr-BE" smtClean="0"/>
          </a:p>
        </p:txBody>
      </p:sp>
      <p:sp>
        <p:nvSpPr>
          <p:cNvPr id="172036" name="Rectangle 2"/>
          <p:cNvSpPr>
            <a:spLocks noGrp="1" noChangeArrowheads="1"/>
          </p:cNvSpPr>
          <p:nvPr>
            <p:ph type="title"/>
          </p:nvPr>
        </p:nvSpPr>
        <p:spPr/>
        <p:txBody>
          <a:bodyPr/>
          <a:lstStyle/>
          <a:p>
            <a:r>
              <a:rPr lang="fr-BE" sz="3200" smtClean="0"/>
              <a:t>Les diagrammes d ’états-transitions</a:t>
            </a:r>
            <a:endParaRPr lang="fr-BE" smtClean="0"/>
          </a:p>
        </p:txBody>
      </p:sp>
      <p:sp>
        <p:nvSpPr>
          <p:cNvPr id="172037" name="Rectangle 3"/>
          <p:cNvSpPr>
            <a:spLocks noGrp="1" noChangeArrowheads="1"/>
          </p:cNvSpPr>
          <p:nvPr>
            <p:ph type="body" idx="1"/>
          </p:nvPr>
        </p:nvSpPr>
        <p:spPr/>
        <p:txBody>
          <a:bodyPr/>
          <a:lstStyle/>
          <a:p>
            <a:r>
              <a:rPr lang="fr-BE" sz="2000" smtClean="0"/>
              <a:t>Ce sont les diagrammes les plus parlant pour les aspects dynamiques du système</a:t>
            </a:r>
          </a:p>
          <a:p>
            <a:r>
              <a:rPr lang="fr-BE" sz="2000" smtClean="0"/>
              <a:t>Similaire aux automates à états finis</a:t>
            </a:r>
          </a:p>
          <a:p>
            <a:r>
              <a:rPr lang="fr-BE" sz="2000" smtClean="0"/>
              <a:t>Ils ne concernent que le cycle de vie d ’une classe d ’objets.</a:t>
            </a:r>
          </a:p>
          <a:p>
            <a:r>
              <a:rPr lang="fr-BE" sz="2000" smtClean="0"/>
              <a:t>Il s ’agit de graphes dont les états sont les nœuds, les flèches sont les transitions, portant des paramètres et des noms d ’évènements. Un événement cause une transition.</a:t>
            </a:r>
          </a:p>
          <a:p>
            <a:r>
              <a:rPr lang="fr-BE" sz="2000" smtClean="0"/>
              <a:t>L ’état d ’un objet c ’est la valeur de ses attributs et la nature de ses relations avec les autres objets. C ’est une durée séparé par deux événements.</a:t>
            </a:r>
          </a:p>
          <a:p>
            <a:r>
              <a:rPr lang="fr-BE" sz="2000" smtClean="0"/>
              <a:t>Un message est un événement impliqué dans l ’interaction de deux objets.</a:t>
            </a:r>
            <a:endParaRPr lang="fr-BE" sz="2400" smtClean="0"/>
          </a:p>
        </p:txBody>
      </p:sp>
      <p:sp>
        <p:nvSpPr>
          <p:cNvPr id="2" name="Espace réservé du pied de page 1"/>
          <p:cNvSpPr>
            <a:spLocks noGrp="1"/>
          </p:cNvSpPr>
          <p:nvPr>
            <p:ph type="ftr" sz="quarter" idx="11"/>
          </p:nvPr>
        </p:nvSpPr>
        <p:spPr/>
        <p:txBody>
          <a:bodyPr/>
          <a:lstStyle/>
          <a:p>
            <a:pPr>
              <a:defRPr/>
            </a:pPr>
            <a:r>
              <a:rPr lang="en-GB" smtClean="0"/>
              <a:t>Introduction à l'OO - H. Bersini</a:t>
            </a:r>
            <a:endParaRPr lang="en-GB"/>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Date Placeholder 2"/>
          <p:cNvSpPr>
            <a:spLocks noGrp="1"/>
          </p:cNvSpPr>
          <p:nvPr>
            <p:ph type="dt" sz="quarter" idx="10"/>
          </p:nvPr>
        </p:nvSpPr>
        <p:spPr>
          <a:noFill/>
        </p:spPr>
        <p:txBody>
          <a:bodyPr/>
          <a:lstStyle/>
          <a:p>
            <a:r>
              <a:rPr lang="en-US" smtClean="0"/>
              <a:t>2020</a:t>
            </a:r>
            <a:endParaRPr lang="fr-BE" smtClean="0"/>
          </a:p>
        </p:txBody>
      </p:sp>
      <p:sp>
        <p:nvSpPr>
          <p:cNvPr id="173059" name="Slide Number Placeholder 4"/>
          <p:cNvSpPr>
            <a:spLocks noGrp="1"/>
          </p:cNvSpPr>
          <p:nvPr>
            <p:ph type="sldNum" sz="quarter" idx="12"/>
          </p:nvPr>
        </p:nvSpPr>
        <p:spPr>
          <a:noFill/>
        </p:spPr>
        <p:txBody>
          <a:bodyPr/>
          <a:lstStyle/>
          <a:p>
            <a:fld id="{D8AC4F12-C0B3-4114-82EE-E5D9B91089D0}" type="slidenum">
              <a:rPr lang="fr-BE" smtClean="0"/>
              <a:pPr/>
              <a:t>157</a:t>
            </a:fld>
            <a:endParaRPr lang="fr-BE" smtClean="0"/>
          </a:p>
        </p:txBody>
      </p:sp>
      <p:sp>
        <p:nvSpPr>
          <p:cNvPr id="173060" name="Rectangle 2"/>
          <p:cNvSpPr>
            <a:spLocks noGrp="1" noChangeArrowheads="1"/>
          </p:cNvSpPr>
          <p:nvPr>
            <p:ph type="title"/>
          </p:nvPr>
        </p:nvSpPr>
        <p:spPr/>
        <p:txBody>
          <a:bodyPr/>
          <a:lstStyle/>
          <a:p>
            <a:r>
              <a:rPr lang="fr-BE" sz="3200" smtClean="0"/>
              <a:t>Les diagrammes d ’états (suite</a:t>
            </a:r>
            <a:r>
              <a:rPr lang="fr-BE" smtClean="0"/>
              <a:t>)</a:t>
            </a:r>
          </a:p>
        </p:txBody>
      </p:sp>
      <p:sp>
        <p:nvSpPr>
          <p:cNvPr id="173061" name="AutoShape 3"/>
          <p:cNvSpPr>
            <a:spLocks noChangeArrowheads="1"/>
          </p:cNvSpPr>
          <p:nvPr/>
        </p:nvSpPr>
        <p:spPr bwMode="auto">
          <a:xfrm>
            <a:off x="1447800" y="2286000"/>
            <a:ext cx="1524000" cy="609600"/>
          </a:xfrm>
          <a:prstGeom prst="roundRect">
            <a:avLst>
              <a:gd name="adj" fmla="val 16667"/>
            </a:avLst>
          </a:prstGeom>
          <a:noFill/>
          <a:ln w="6350">
            <a:solidFill>
              <a:schemeClr val="tx1"/>
            </a:solidFill>
            <a:round/>
            <a:headEnd/>
            <a:tailEnd/>
          </a:ln>
        </p:spPr>
        <p:txBody>
          <a:bodyPr wrap="none" anchor="ctr"/>
          <a:lstStyle/>
          <a:p>
            <a:endParaRPr lang="fr-FR"/>
          </a:p>
        </p:txBody>
      </p:sp>
      <p:sp>
        <p:nvSpPr>
          <p:cNvPr id="173062" name="AutoShape 4"/>
          <p:cNvSpPr>
            <a:spLocks noChangeArrowheads="1"/>
          </p:cNvSpPr>
          <p:nvPr/>
        </p:nvSpPr>
        <p:spPr bwMode="auto">
          <a:xfrm>
            <a:off x="3962400" y="2971800"/>
            <a:ext cx="1524000" cy="609600"/>
          </a:xfrm>
          <a:prstGeom prst="roundRect">
            <a:avLst>
              <a:gd name="adj" fmla="val 16667"/>
            </a:avLst>
          </a:prstGeom>
          <a:noFill/>
          <a:ln w="6350">
            <a:solidFill>
              <a:schemeClr val="tx1"/>
            </a:solidFill>
            <a:round/>
            <a:headEnd/>
            <a:tailEnd/>
          </a:ln>
        </p:spPr>
        <p:txBody>
          <a:bodyPr wrap="none" anchor="ctr"/>
          <a:lstStyle/>
          <a:p>
            <a:endParaRPr lang="fr-FR"/>
          </a:p>
        </p:txBody>
      </p:sp>
      <p:sp>
        <p:nvSpPr>
          <p:cNvPr id="173063" name="AutoShape 5"/>
          <p:cNvSpPr>
            <a:spLocks noChangeArrowheads="1"/>
          </p:cNvSpPr>
          <p:nvPr/>
        </p:nvSpPr>
        <p:spPr bwMode="auto">
          <a:xfrm>
            <a:off x="1524000" y="3886200"/>
            <a:ext cx="1524000" cy="609600"/>
          </a:xfrm>
          <a:prstGeom prst="roundRect">
            <a:avLst>
              <a:gd name="adj" fmla="val 16667"/>
            </a:avLst>
          </a:prstGeom>
          <a:noFill/>
          <a:ln w="6350">
            <a:solidFill>
              <a:schemeClr val="tx1"/>
            </a:solidFill>
            <a:round/>
            <a:headEnd/>
            <a:tailEnd/>
          </a:ln>
        </p:spPr>
        <p:txBody>
          <a:bodyPr wrap="none" anchor="ctr"/>
          <a:lstStyle/>
          <a:p>
            <a:endParaRPr lang="fr-FR"/>
          </a:p>
        </p:txBody>
      </p:sp>
      <p:sp>
        <p:nvSpPr>
          <p:cNvPr id="173064" name="Text Box 6"/>
          <p:cNvSpPr txBox="1">
            <a:spLocks noChangeArrowheads="1"/>
          </p:cNvSpPr>
          <p:nvPr/>
        </p:nvSpPr>
        <p:spPr bwMode="auto">
          <a:xfrm>
            <a:off x="2947988" y="1614488"/>
            <a:ext cx="1887537" cy="336550"/>
          </a:xfrm>
          <a:prstGeom prst="rect">
            <a:avLst/>
          </a:prstGeom>
          <a:noFill/>
          <a:ln w="9525">
            <a:noFill/>
            <a:miter lim="800000"/>
            <a:headEnd/>
            <a:tailEnd/>
          </a:ln>
        </p:spPr>
        <p:txBody>
          <a:bodyPr wrap="none" anchor="b">
            <a:spAutoFit/>
          </a:bodyPr>
          <a:lstStyle/>
          <a:p>
            <a:pPr algn="ctr"/>
            <a:r>
              <a:rPr lang="fr-BE" b="1"/>
              <a:t>Classe: Personne</a:t>
            </a:r>
            <a:endParaRPr lang="fr-BE" sz="1400"/>
          </a:p>
        </p:txBody>
      </p:sp>
      <p:sp>
        <p:nvSpPr>
          <p:cNvPr id="173065" name="Text Box 7"/>
          <p:cNvSpPr txBox="1">
            <a:spLocks noChangeArrowheads="1"/>
          </p:cNvSpPr>
          <p:nvPr/>
        </p:nvSpPr>
        <p:spPr bwMode="auto">
          <a:xfrm>
            <a:off x="1865313" y="2408238"/>
            <a:ext cx="1003300" cy="304800"/>
          </a:xfrm>
          <a:prstGeom prst="rect">
            <a:avLst/>
          </a:prstGeom>
          <a:noFill/>
          <a:ln w="9525">
            <a:noFill/>
            <a:miter lim="800000"/>
            <a:headEnd/>
            <a:tailEnd/>
          </a:ln>
        </p:spPr>
        <p:txBody>
          <a:bodyPr wrap="none" anchor="b">
            <a:spAutoFit/>
          </a:bodyPr>
          <a:lstStyle/>
          <a:p>
            <a:pPr algn="ctr"/>
            <a:r>
              <a:rPr lang="fr-BE" sz="1400"/>
              <a:t>En activité</a:t>
            </a:r>
          </a:p>
        </p:txBody>
      </p:sp>
      <p:sp>
        <p:nvSpPr>
          <p:cNvPr id="173066" name="Text Box 8"/>
          <p:cNvSpPr txBox="1">
            <a:spLocks noChangeArrowheads="1"/>
          </p:cNvSpPr>
          <p:nvPr/>
        </p:nvSpPr>
        <p:spPr bwMode="auto">
          <a:xfrm>
            <a:off x="4033838" y="3094038"/>
            <a:ext cx="1090612" cy="304800"/>
          </a:xfrm>
          <a:prstGeom prst="rect">
            <a:avLst/>
          </a:prstGeom>
          <a:noFill/>
          <a:ln w="9525">
            <a:noFill/>
            <a:miter lim="800000"/>
            <a:headEnd/>
            <a:tailEnd/>
          </a:ln>
        </p:spPr>
        <p:txBody>
          <a:bodyPr wrap="none" anchor="b">
            <a:spAutoFit/>
          </a:bodyPr>
          <a:lstStyle/>
          <a:p>
            <a:pPr algn="ctr"/>
            <a:r>
              <a:rPr lang="fr-BE" sz="1400"/>
              <a:t>A la retraite</a:t>
            </a:r>
          </a:p>
        </p:txBody>
      </p:sp>
      <p:sp>
        <p:nvSpPr>
          <p:cNvPr id="173067" name="Text Box 9"/>
          <p:cNvSpPr txBox="1">
            <a:spLocks noChangeArrowheads="1"/>
          </p:cNvSpPr>
          <p:nvPr/>
        </p:nvSpPr>
        <p:spPr bwMode="auto">
          <a:xfrm>
            <a:off x="1774825" y="4008438"/>
            <a:ext cx="1179513" cy="304800"/>
          </a:xfrm>
          <a:prstGeom prst="rect">
            <a:avLst/>
          </a:prstGeom>
          <a:noFill/>
          <a:ln w="9525">
            <a:noFill/>
            <a:miter lim="800000"/>
            <a:headEnd/>
            <a:tailEnd/>
          </a:ln>
        </p:spPr>
        <p:txBody>
          <a:bodyPr wrap="none" anchor="b">
            <a:spAutoFit/>
          </a:bodyPr>
          <a:lstStyle/>
          <a:p>
            <a:pPr algn="ctr"/>
            <a:r>
              <a:rPr lang="fr-BE" sz="1400"/>
              <a:t>Au chômage</a:t>
            </a:r>
          </a:p>
        </p:txBody>
      </p:sp>
      <p:sp>
        <p:nvSpPr>
          <p:cNvPr id="173068" name="Line 11"/>
          <p:cNvSpPr>
            <a:spLocks noChangeShapeType="1"/>
          </p:cNvSpPr>
          <p:nvPr/>
        </p:nvSpPr>
        <p:spPr bwMode="auto">
          <a:xfrm>
            <a:off x="2971800" y="2590800"/>
            <a:ext cx="1752600" cy="0"/>
          </a:xfrm>
          <a:prstGeom prst="line">
            <a:avLst/>
          </a:prstGeom>
          <a:noFill/>
          <a:ln w="6350">
            <a:solidFill>
              <a:schemeClr val="tx1"/>
            </a:solidFill>
            <a:round/>
            <a:headEnd/>
            <a:tailEnd/>
          </a:ln>
        </p:spPr>
        <p:txBody>
          <a:bodyPr wrap="none" anchor="ctr"/>
          <a:lstStyle/>
          <a:p>
            <a:endParaRPr lang="fr-FR"/>
          </a:p>
        </p:txBody>
      </p:sp>
      <p:sp>
        <p:nvSpPr>
          <p:cNvPr id="173069" name="Line 12"/>
          <p:cNvSpPr>
            <a:spLocks noChangeShapeType="1"/>
          </p:cNvSpPr>
          <p:nvPr/>
        </p:nvSpPr>
        <p:spPr bwMode="auto">
          <a:xfrm>
            <a:off x="4724400" y="2590800"/>
            <a:ext cx="0" cy="381000"/>
          </a:xfrm>
          <a:prstGeom prst="line">
            <a:avLst/>
          </a:prstGeom>
          <a:noFill/>
          <a:ln w="9525">
            <a:solidFill>
              <a:schemeClr val="tx1"/>
            </a:solidFill>
            <a:round/>
            <a:headEnd/>
            <a:tailEnd type="triangle" w="med" len="med"/>
          </a:ln>
        </p:spPr>
        <p:txBody>
          <a:bodyPr wrap="none" anchor="ctr"/>
          <a:lstStyle/>
          <a:p>
            <a:endParaRPr lang="fr-FR"/>
          </a:p>
        </p:txBody>
      </p:sp>
      <p:sp>
        <p:nvSpPr>
          <p:cNvPr id="173070" name="Line 14"/>
          <p:cNvSpPr>
            <a:spLocks noChangeShapeType="1"/>
          </p:cNvSpPr>
          <p:nvPr/>
        </p:nvSpPr>
        <p:spPr bwMode="auto">
          <a:xfrm>
            <a:off x="3124200" y="4267200"/>
            <a:ext cx="1600200" cy="0"/>
          </a:xfrm>
          <a:prstGeom prst="line">
            <a:avLst/>
          </a:prstGeom>
          <a:noFill/>
          <a:ln w="6350">
            <a:solidFill>
              <a:schemeClr val="tx1"/>
            </a:solidFill>
            <a:round/>
            <a:headEnd/>
            <a:tailEnd/>
          </a:ln>
        </p:spPr>
        <p:txBody>
          <a:bodyPr wrap="none" anchor="ctr"/>
          <a:lstStyle/>
          <a:p>
            <a:endParaRPr lang="fr-FR"/>
          </a:p>
        </p:txBody>
      </p:sp>
      <p:sp>
        <p:nvSpPr>
          <p:cNvPr id="173071" name="Line 15"/>
          <p:cNvSpPr>
            <a:spLocks noChangeShapeType="1"/>
          </p:cNvSpPr>
          <p:nvPr/>
        </p:nvSpPr>
        <p:spPr bwMode="auto">
          <a:xfrm flipV="1">
            <a:off x="4724400" y="3581400"/>
            <a:ext cx="0" cy="685800"/>
          </a:xfrm>
          <a:prstGeom prst="line">
            <a:avLst/>
          </a:prstGeom>
          <a:noFill/>
          <a:ln w="9525">
            <a:solidFill>
              <a:schemeClr val="tx1"/>
            </a:solidFill>
            <a:round/>
            <a:headEnd/>
            <a:tailEnd type="triangle" w="med" len="med"/>
          </a:ln>
        </p:spPr>
        <p:txBody>
          <a:bodyPr wrap="none" anchor="ctr"/>
          <a:lstStyle/>
          <a:p>
            <a:endParaRPr lang="fr-FR"/>
          </a:p>
        </p:txBody>
      </p:sp>
      <p:sp>
        <p:nvSpPr>
          <p:cNvPr id="173072" name="Line 16"/>
          <p:cNvSpPr>
            <a:spLocks noChangeShapeType="1"/>
          </p:cNvSpPr>
          <p:nvPr/>
        </p:nvSpPr>
        <p:spPr bwMode="auto">
          <a:xfrm>
            <a:off x="1905000" y="2971800"/>
            <a:ext cx="0" cy="914400"/>
          </a:xfrm>
          <a:prstGeom prst="line">
            <a:avLst/>
          </a:prstGeom>
          <a:noFill/>
          <a:ln w="9525">
            <a:solidFill>
              <a:schemeClr val="tx1"/>
            </a:solidFill>
            <a:round/>
            <a:headEnd/>
            <a:tailEnd type="triangle" w="med" len="med"/>
          </a:ln>
        </p:spPr>
        <p:txBody>
          <a:bodyPr wrap="none" anchor="ctr"/>
          <a:lstStyle/>
          <a:p>
            <a:endParaRPr lang="fr-FR"/>
          </a:p>
        </p:txBody>
      </p:sp>
      <p:sp>
        <p:nvSpPr>
          <p:cNvPr id="173073" name="Line 17"/>
          <p:cNvSpPr>
            <a:spLocks noChangeShapeType="1"/>
          </p:cNvSpPr>
          <p:nvPr/>
        </p:nvSpPr>
        <p:spPr bwMode="auto">
          <a:xfrm flipV="1">
            <a:off x="2590800" y="2895600"/>
            <a:ext cx="0" cy="990600"/>
          </a:xfrm>
          <a:prstGeom prst="line">
            <a:avLst/>
          </a:prstGeom>
          <a:noFill/>
          <a:ln w="9525">
            <a:solidFill>
              <a:schemeClr val="tx1"/>
            </a:solidFill>
            <a:round/>
            <a:headEnd/>
            <a:tailEnd type="triangle" w="med" len="med"/>
          </a:ln>
        </p:spPr>
        <p:txBody>
          <a:bodyPr wrap="none" anchor="ctr"/>
          <a:lstStyle/>
          <a:p>
            <a:endParaRPr lang="fr-FR"/>
          </a:p>
        </p:txBody>
      </p:sp>
      <p:sp>
        <p:nvSpPr>
          <p:cNvPr id="173074" name="Text Box 18"/>
          <p:cNvSpPr txBox="1">
            <a:spLocks noChangeArrowheads="1"/>
          </p:cNvSpPr>
          <p:nvPr/>
        </p:nvSpPr>
        <p:spPr bwMode="auto">
          <a:xfrm>
            <a:off x="3287713" y="2255838"/>
            <a:ext cx="1357312" cy="304800"/>
          </a:xfrm>
          <a:prstGeom prst="rect">
            <a:avLst/>
          </a:prstGeom>
          <a:noFill/>
          <a:ln w="9525">
            <a:noFill/>
            <a:miter lim="800000"/>
            <a:headEnd/>
            <a:tailEnd/>
          </a:ln>
        </p:spPr>
        <p:txBody>
          <a:bodyPr wrap="none" anchor="b">
            <a:spAutoFit/>
          </a:bodyPr>
          <a:lstStyle/>
          <a:p>
            <a:pPr algn="ctr"/>
            <a:r>
              <a:rPr lang="fr-BE" sz="1400"/>
              <a:t>Plus de 60 ans</a:t>
            </a:r>
          </a:p>
        </p:txBody>
      </p:sp>
      <p:sp>
        <p:nvSpPr>
          <p:cNvPr id="173075" name="Text Box 19"/>
          <p:cNvSpPr txBox="1">
            <a:spLocks noChangeArrowheads="1"/>
          </p:cNvSpPr>
          <p:nvPr/>
        </p:nvSpPr>
        <p:spPr bwMode="auto">
          <a:xfrm>
            <a:off x="3440113" y="4313238"/>
            <a:ext cx="1357312" cy="304800"/>
          </a:xfrm>
          <a:prstGeom prst="rect">
            <a:avLst/>
          </a:prstGeom>
          <a:noFill/>
          <a:ln w="9525">
            <a:noFill/>
            <a:miter lim="800000"/>
            <a:headEnd/>
            <a:tailEnd/>
          </a:ln>
        </p:spPr>
        <p:txBody>
          <a:bodyPr wrap="none" anchor="b">
            <a:spAutoFit/>
          </a:bodyPr>
          <a:lstStyle/>
          <a:p>
            <a:pPr algn="ctr"/>
            <a:r>
              <a:rPr lang="fr-BE" sz="1400"/>
              <a:t>Plus de 60 ans</a:t>
            </a:r>
          </a:p>
        </p:txBody>
      </p:sp>
      <p:sp>
        <p:nvSpPr>
          <p:cNvPr id="173076" name="Text Box 20"/>
          <p:cNvSpPr txBox="1">
            <a:spLocks noChangeArrowheads="1"/>
          </p:cNvSpPr>
          <p:nvPr/>
        </p:nvSpPr>
        <p:spPr bwMode="auto">
          <a:xfrm>
            <a:off x="955675" y="3170238"/>
            <a:ext cx="1455738" cy="304800"/>
          </a:xfrm>
          <a:prstGeom prst="rect">
            <a:avLst/>
          </a:prstGeom>
          <a:noFill/>
          <a:ln w="9525">
            <a:noFill/>
            <a:miter lim="800000"/>
            <a:headEnd/>
            <a:tailEnd/>
          </a:ln>
        </p:spPr>
        <p:txBody>
          <a:bodyPr wrap="none" anchor="b">
            <a:spAutoFit/>
          </a:bodyPr>
          <a:lstStyle/>
          <a:p>
            <a:pPr algn="ctr"/>
            <a:r>
              <a:rPr lang="fr-BE" sz="1400"/>
              <a:t>Perte d ’emplois</a:t>
            </a:r>
          </a:p>
        </p:txBody>
      </p:sp>
      <p:sp>
        <p:nvSpPr>
          <p:cNvPr id="173077" name="Text Box 21"/>
          <p:cNvSpPr txBox="1">
            <a:spLocks noChangeArrowheads="1"/>
          </p:cNvSpPr>
          <p:nvPr/>
        </p:nvSpPr>
        <p:spPr bwMode="auto">
          <a:xfrm>
            <a:off x="2000250" y="3475038"/>
            <a:ext cx="1031875" cy="304800"/>
          </a:xfrm>
          <a:prstGeom prst="rect">
            <a:avLst/>
          </a:prstGeom>
          <a:noFill/>
          <a:ln w="9525">
            <a:noFill/>
            <a:miter lim="800000"/>
            <a:headEnd/>
            <a:tailEnd/>
          </a:ln>
        </p:spPr>
        <p:txBody>
          <a:bodyPr wrap="none" anchor="b">
            <a:spAutoFit/>
          </a:bodyPr>
          <a:lstStyle/>
          <a:p>
            <a:pPr algn="ctr"/>
            <a:r>
              <a:rPr lang="fr-BE" sz="1400"/>
              <a:t>Embauche</a:t>
            </a:r>
          </a:p>
        </p:txBody>
      </p:sp>
      <p:sp>
        <p:nvSpPr>
          <p:cNvPr id="173078" name="AutoShape 22"/>
          <p:cNvSpPr>
            <a:spLocks noChangeArrowheads="1"/>
          </p:cNvSpPr>
          <p:nvPr/>
        </p:nvSpPr>
        <p:spPr bwMode="auto">
          <a:xfrm>
            <a:off x="4724400" y="4953000"/>
            <a:ext cx="3276600" cy="1447800"/>
          </a:xfrm>
          <a:prstGeom prst="roundRect">
            <a:avLst>
              <a:gd name="adj" fmla="val 16667"/>
            </a:avLst>
          </a:prstGeom>
          <a:noFill/>
          <a:ln w="6350">
            <a:solidFill>
              <a:schemeClr val="tx1"/>
            </a:solidFill>
            <a:round/>
            <a:headEnd/>
            <a:tailEnd/>
          </a:ln>
        </p:spPr>
        <p:txBody>
          <a:bodyPr wrap="none" anchor="ctr"/>
          <a:lstStyle/>
          <a:p>
            <a:endParaRPr lang="fr-FR"/>
          </a:p>
        </p:txBody>
      </p:sp>
      <p:sp>
        <p:nvSpPr>
          <p:cNvPr id="173079" name="Oval 23"/>
          <p:cNvSpPr>
            <a:spLocks noChangeArrowheads="1"/>
          </p:cNvSpPr>
          <p:nvPr/>
        </p:nvSpPr>
        <p:spPr bwMode="auto">
          <a:xfrm>
            <a:off x="5181600" y="5257800"/>
            <a:ext cx="304800" cy="304800"/>
          </a:xfrm>
          <a:prstGeom prst="ellipse">
            <a:avLst/>
          </a:prstGeom>
          <a:solidFill>
            <a:schemeClr val="tx1"/>
          </a:solidFill>
          <a:ln w="9525">
            <a:noFill/>
            <a:round/>
            <a:headEnd/>
            <a:tailEnd/>
          </a:ln>
        </p:spPr>
        <p:txBody>
          <a:bodyPr wrap="none" anchor="ctr"/>
          <a:lstStyle/>
          <a:p>
            <a:endParaRPr lang="fr-FR"/>
          </a:p>
        </p:txBody>
      </p:sp>
      <p:sp>
        <p:nvSpPr>
          <p:cNvPr id="173080" name="AutoShape 25"/>
          <p:cNvSpPr>
            <a:spLocks noChangeArrowheads="1"/>
          </p:cNvSpPr>
          <p:nvPr/>
        </p:nvSpPr>
        <p:spPr bwMode="auto">
          <a:xfrm>
            <a:off x="5105400" y="5791200"/>
            <a:ext cx="533400" cy="304800"/>
          </a:xfrm>
          <a:prstGeom prst="roundRect">
            <a:avLst>
              <a:gd name="adj" fmla="val 16667"/>
            </a:avLst>
          </a:prstGeom>
          <a:noFill/>
          <a:ln w="6350">
            <a:solidFill>
              <a:schemeClr val="tx1"/>
            </a:solidFill>
            <a:round/>
            <a:headEnd/>
            <a:tailEnd/>
          </a:ln>
        </p:spPr>
        <p:txBody>
          <a:bodyPr wrap="none" anchor="ctr"/>
          <a:lstStyle/>
          <a:p>
            <a:pPr algn="ctr"/>
            <a:r>
              <a:rPr lang="fr-BE" sz="1400"/>
              <a:t>État 1</a:t>
            </a:r>
          </a:p>
        </p:txBody>
      </p:sp>
      <p:sp>
        <p:nvSpPr>
          <p:cNvPr id="173081" name="AutoShape 26"/>
          <p:cNvSpPr>
            <a:spLocks noChangeArrowheads="1"/>
          </p:cNvSpPr>
          <p:nvPr/>
        </p:nvSpPr>
        <p:spPr bwMode="auto">
          <a:xfrm>
            <a:off x="6781800" y="5334000"/>
            <a:ext cx="533400" cy="304800"/>
          </a:xfrm>
          <a:prstGeom prst="roundRect">
            <a:avLst>
              <a:gd name="adj" fmla="val 16667"/>
            </a:avLst>
          </a:prstGeom>
          <a:noFill/>
          <a:ln w="6350">
            <a:solidFill>
              <a:schemeClr val="tx1"/>
            </a:solidFill>
            <a:round/>
            <a:headEnd/>
            <a:tailEnd/>
          </a:ln>
        </p:spPr>
        <p:txBody>
          <a:bodyPr wrap="none" anchor="ctr"/>
          <a:lstStyle/>
          <a:p>
            <a:endParaRPr lang="fr-FR"/>
          </a:p>
        </p:txBody>
      </p:sp>
      <p:sp>
        <p:nvSpPr>
          <p:cNvPr id="173082" name="Oval 28"/>
          <p:cNvSpPr>
            <a:spLocks noChangeArrowheads="1"/>
          </p:cNvSpPr>
          <p:nvPr/>
        </p:nvSpPr>
        <p:spPr bwMode="auto">
          <a:xfrm>
            <a:off x="6934200" y="5943600"/>
            <a:ext cx="304800" cy="304800"/>
          </a:xfrm>
          <a:prstGeom prst="ellipse">
            <a:avLst/>
          </a:prstGeom>
          <a:solidFill>
            <a:schemeClr val="tx1"/>
          </a:solidFill>
          <a:ln w="9525">
            <a:noFill/>
            <a:round/>
            <a:headEnd/>
            <a:tailEnd/>
          </a:ln>
        </p:spPr>
        <p:txBody>
          <a:bodyPr wrap="none" anchor="ctr"/>
          <a:lstStyle/>
          <a:p>
            <a:endParaRPr lang="fr-FR"/>
          </a:p>
        </p:txBody>
      </p:sp>
      <p:sp>
        <p:nvSpPr>
          <p:cNvPr id="173083" name="Oval 35"/>
          <p:cNvSpPr>
            <a:spLocks noChangeArrowheads="1"/>
          </p:cNvSpPr>
          <p:nvPr/>
        </p:nvSpPr>
        <p:spPr bwMode="auto">
          <a:xfrm>
            <a:off x="6858000" y="5867400"/>
            <a:ext cx="457200" cy="457200"/>
          </a:xfrm>
          <a:prstGeom prst="ellipse">
            <a:avLst/>
          </a:prstGeom>
          <a:noFill/>
          <a:ln w="6350">
            <a:solidFill>
              <a:schemeClr val="tx1"/>
            </a:solidFill>
            <a:round/>
            <a:headEnd/>
            <a:tailEnd/>
          </a:ln>
        </p:spPr>
        <p:txBody>
          <a:bodyPr wrap="none" anchor="ctr"/>
          <a:lstStyle/>
          <a:p>
            <a:endParaRPr lang="fr-FR"/>
          </a:p>
        </p:txBody>
      </p:sp>
      <p:sp>
        <p:nvSpPr>
          <p:cNvPr id="173084" name="Text Box 36"/>
          <p:cNvSpPr txBox="1">
            <a:spLocks noChangeArrowheads="1"/>
          </p:cNvSpPr>
          <p:nvPr/>
        </p:nvSpPr>
        <p:spPr bwMode="auto">
          <a:xfrm>
            <a:off x="5486400" y="5181600"/>
            <a:ext cx="954088" cy="304800"/>
          </a:xfrm>
          <a:prstGeom prst="rect">
            <a:avLst/>
          </a:prstGeom>
          <a:noFill/>
          <a:ln w="9525">
            <a:noFill/>
            <a:miter lim="800000"/>
            <a:headEnd/>
            <a:tailEnd/>
          </a:ln>
        </p:spPr>
        <p:txBody>
          <a:bodyPr wrap="none" anchor="b">
            <a:spAutoFit/>
          </a:bodyPr>
          <a:lstStyle/>
          <a:p>
            <a:pPr algn="ctr"/>
            <a:r>
              <a:rPr lang="fr-BE" sz="1400"/>
              <a:t>État initial</a:t>
            </a:r>
          </a:p>
        </p:txBody>
      </p:sp>
      <p:sp>
        <p:nvSpPr>
          <p:cNvPr id="173085" name="Text Box 38"/>
          <p:cNvSpPr txBox="1">
            <a:spLocks noChangeArrowheads="1"/>
          </p:cNvSpPr>
          <p:nvPr/>
        </p:nvSpPr>
        <p:spPr bwMode="auto">
          <a:xfrm>
            <a:off x="6765925" y="5303838"/>
            <a:ext cx="647700" cy="304800"/>
          </a:xfrm>
          <a:prstGeom prst="rect">
            <a:avLst/>
          </a:prstGeom>
          <a:noFill/>
          <a:ln w="9525">
            <a:noFill/>
            <a:miter lim="800000"/>
            <a:headEnd/>
            <a:tailEnd/>
          </a:ln>
        </p:spPr>
        <p:txBody>
          <a:bodyPr wrap="none" anchor="b">
            <a:spAutoFit/>
          </a:bodyPr>
          <a:lstStyle/>
          <a:p>
            <a:pPr algn="ctr"/>
            <a:r>
              <a:rPr lang="fr-BE" sz="1400"/>
              <a:t>État 2</a:t>
            </a:r>
          </a:p>
        </p:txBody>
      </p:sp>
      <p:sp>
        <p:nvSpPr>
          <p:cNvPr id="173086" name="Text Box 39"/>
          <p:cNvSpPr txBox="1">
            <a:spLocks noChangeArrowheads="1"/>
          </p:cNvSpPr>
          <p:nvPr/>
        </p:nvSpPr>
        <p:spPr bwMode="auto">
          <a:xfrm>
            <a:off x="7315200" y="5867400"/>
            <a:ext cx="874713" cy="304800"/>
          </a:xfrm>
          <a:prstGeom prst="rect">
            <a:avLst/>
          </a:prstGeom>
          <a:noFill/>
          <a:ln w="9525">
            <a:noFill/>
            <a:miter lim="800000"/>
            <a:headEnd/>
            <a:tailEnd/>
          </a:ln>
        </p:spPr>
        <p:txBody>
          <a:bodyPr wrap="none" anchor="b">
            <a:spAutoFit/>
          </a:bodyPr>
          <a:lstStyle/>
          <a:p>
            <a:pPr algn="ctr"/>
            <a:r>
              <a:rPr lang="fr-BE" sz="1400"/>
              <a:t>État final</a:t>
            </a:r>
          </a:p>
        </p:txBody>
      </p:sp>
      <p:sp>
        <p:nvSpPr>
          <p:cNvPr id="173087" name="Line 40"/>
          <p:cNvSpPr>
            <a:spLocks noChangeShapeType="1"/>
          </p:cNvSpPr>
          <p:nvPr/>
        </p:nvSpPr>
        <p:spPr bwMode="auto">
          <a:xfrm>
            <a:off x="5334000" y="5562600"/>
            <a:ext cx="0" cy="228600"/>
          </a:xfrm>
          <a:prstGeom prst="line">
            <a:avLst/>
          </a:prstGeom>
          <a:noFill/>
          <a:ln w="9525">
            <a:solidFill>
              <a:schemeClr val="tx1"/>
            </a:solidFill>
            <a:round/>
            <a:headEnd/>
            <a:tailEnd type="triangle" w="med" len="med"/>
          </a:ln>
        </p:spPr>
        <p:txBody>
          <a:bodyPr wrap="none" anchor="ctr"/>
          <a:lstStyle/>
          <a:p>
            <a:endParaRPr lang="fr-FR"/>
          </a:p>
        </p:txBody>
      </p:sp>
      <p:sp>
        <p:nvSpPr>
          <p:cNvPr id="173088" name="Line 41"/>
          <p:cNvSpPr>
            <a:spLocks noChangeShapeType="1"/>
          </p:cNvSpPr>
          <p:nvPr/>
        </p:nvSpPr>
        <p:spPr bwMode="auto">
          <a:xfrm flipV="1">
            <a:off x="5638800" y="5562600"/>
            <a:ext cx="1143000" cy="457200"/>
          </a:xfrm>
          <a:prstGeom prst="line">
            <a:avLst/>
          </a:prstGeom>
          <a:noFill/>
          <a:ln w="9525">
            <a:solidFill>
              <a:schemeClr val="tx1"/>
            </a:solidFill>
            <a:round/>
            <a:headEnd/>
            <a:tailEnd type="triangle" w="med" len="med"/>
          </a:ln>
        </p:spPr>
        <p:txBody>
          <a:bodyPr wrap="none" anchor="ctr"/>
          <a:lstStyle/>
          <a:p>
            <a:endParaRPr lang="fr-FR"/>
          </a:p>
        </p:txBody>
      </p:sp>
      <p:sp>
        <p:nvSpPr>
          <p:cNvPr id="173089" name="Line 44"/>
          <p:cNvSpPr>
            <a:spLocks noChangeShapeType="1"/>
          </p:cNvSpPr>
          <p:nvPr/>
        </p:nvSpPr>
        <p:spPr bwMode="auto">
          <a:xfrm>
            <a:off x="7162800" y="5638800"/>
            <a:ext cx="0" cy="304800"/>
          </a:xfrm>
          <a:prstGeom prst="line">
            <a:avLst/>
          </a:prstGeom>
          <a:noFill/>
          <a:ln w="9525">
            <a:solidFill>
              <a:schemeClr val="tx1"/>
            </a:solidFill>
            <a:round/>
            <a:headEnd/>
            <a:tailEnd type="triangle" w="med" len="med"/>
          </a:ln>
        </p:spPr>
        <p:txBody>
          <a:bodyPr wrap="none" anchor="ctr"/>
          <a:lstStyle/>
          <a:p>
            <a:endParaRPr lang="fr-FR"/>
          </a:p>
        </p:txBody>
      </p:sp>
      <p:sp>
        <p:nvSpPr>
          <p:cNvPr id="173090" name="Text Box 45"/>
          <p:cNvSpPr txBox="1">
            <a:spLocks noChangeArrowheads="1"/>
          </p:cNvSpPr>
          <p:nvPr/>
        </p:nvSpPr>
        <p:spPr bwMode="auto">
          <a:xfrm>
            <a:off x="4953000" y="4343400"/>
            <a:ext cx="2754313" cy="304800"/>
          </a:xfrm>
          <a:prstGeom prst="rect">
            <a:avLst/>
          </a:prstGeom>
          <a:noFill/>
          <a:ln w="9525">
            <a:noFill/>
            <a:miter lim="800000"/>
            <a:headEnd/>
            <a:tailEnd/>
          </a:ln>
        </p:spPr>
        <p:txBody>
          <a:bodyPr wrap="none" anchor="b">
            <a:spAutoFit/>
          </a:bodyPr>
          <a:lstStyle/>
          <a:p>
            <a:pPr algn="ctr"/>
            <a:r>
              <a:rPr lang="en-US" sz="1400"/>
              <a:t>Les états peuvent être imbriquès</a:t>
            </a:r>
          </a:p>
        </p:txBody>
      </p:sp>
      <p:sp>
        <p:nvSpPr>
          <p:cNvPr id="2" name="Espace réservé du pied de page 1"/>
          <p:cNvSpPr>
            <a:spLocks noGrp="1"/>
          </p:cNvSpPr>
          <p:nvPr>
            <p:ph type="ftr" sz="quarter" idx="11"/>
          </p:nvPr>
        </p:nvSpPr>
        <p:spPr/>
        <p:txBody>
          <a:bodyPr/>
          <a:lstStyle/>
          <a:p>
            <a:pPr>
              <a:defRPr/>
            </a:pPr>
            <a:r>
              <a:rPr lang="en-GB" smtClean="0"/>
              <a:t>Introduction à l'OO - H. Bersini</a:t>
            </a:r>
            <a:endParaRPr lang="en-GB"/>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Date Placeholder 1"/>
          <p:cNvSpPr>
            <a:spLocks noGrp="1"/>
          </p:cNvSpPr>
          <p:nvPr>
            <p:ph type="dt" sz="quarter" idx="10"/>
          </p:nvPr>
        </p:nvSpPr>
        <p:spPr>
          <a:noFill/>
        </p:spPr>
        <p:txBody>
          <a:bodyPr/>
          <a:lstStyle/>
          <a:p>
            <a:r>
              <a:rPr lang="en-US" smtClean="0"/>
              <a:t>2020</a:t>
            </a:r>
            <a:endParaRPr lang="fr-BE" smtClean="0"/>
          </a:p>
        </p:txBody>
      </p:sp>
      <p:sp>
        <p:nvSpPr>
          <p:cNvPr id="174083" name="Slide Number Placeholder 3"/>
          <p:cNvSpPr>
            <a:spLocks noGrp="1"/>
          </p:cNvSpPr>
          <p:nvPr>
            <p:ph type="sldNum" sz="quarter" idx="12"/>
          </p:nvPr>
        </p:nvSpPr>
        <p:spPr>
          <a:noFill/>
        </p:spPr>
        <p:txBody>
          <a:bodyPr/>
          <a:lstStyle/>
          <a:p>
            <a:fld id="{F311FC22-440E-4B74-96B0-8749C4F1DFA8}" type="slidenum">
              <a:rPr lang="fr-BE" smtClean="0"/>
              <a:pPr/>
              <a:t>158</a:t>
            </a:fld>
            <a:endParaRPr lang="fr-BE" smtClean="0"/>
          </a:p>
        </p:txBody>
      </p:sp>
      <p:pic>
        <p:nvPicPr>
          <p:cNvPr id="174084" name="Picture 4" descr="22-17"/>
          <p:cNvPicPr>
            <a:picLocks noChangeAspect="1" noChangeArrowheads="1"/>
          </p:cNvPicPr>
          <p:nvPr/>
        </p:nvPicPr>
        <p:blipFill>
          <a:blip r:embed="rId2" cstate="print"/>
          <a:srcRect/>
          <a:stretch>
            <a:fillRect/>
          </a:stretch>
        </p:blipFill>
        <p:spPr bwMode="auto">
          <a:xfrm>
            <a:off x="395288" y="1700213"/>
            <a:ext cx="7715250" cy="2552700"/>
          </a:xfrm>
          <a:prstGeom prst="rect">
            <a:avLst/>
          </a:prstGeom>
          <a:noFill/>
          <a:ln w="9525">
            <a:noFill/>
            <a:miter lim="800000"/>
            <a:headEnd/>
            <a:tailEnd/>
          </a:ln>
        </p:spPr>
      </p:pic>
      <p:pic>
        <p:nvPicPr>
          <p:cNvPr id="174085" name="Picture 5" descr="22-18"/>
          <p:cNvPicPr>
            <a:picLocks noChangeAspect="1" noChangeArrowheads="1"/>
          </p:cNvPicPr>
          <p:nvPr/>
        </p:nvPicPr>
        <p:blipFill>
          <a:blip r:embed="rId3" cstate="print"/>
          <a:srcRect/>
          <a:stretch>
            <a:fillRect/>
          </a:stretch>
        </p:blipFill>
        <p:spPr bwMode="auto">
          <a:xfrm>
            <a:off x="1835150" y="4437063"/>
            <a:ext cx="5838825" cy="1466850"/>
          </a:xfrm>
          <a:prstGeom prst="rect">
            <a:avLst/>
          </a:prstGeom>
          <a:noFill/>
          <a:ln w="9525">
            <a:noFill/>
            <a:miter lim="800000"/>
            <a:headEnd/>
            <a:tailEnd/>
          </a:ln>
        </p:spPr>
      </p:pic>
      <p:sp>
        <p:nvSpPr>
          <p:cNvPr id="174086" name="Text Box 6"/>
          <p:cNvSpPr txBox="1">
            <a:spLocks noChangeArrowheads="1"/>
          </p:cNvSpPr>
          <p:nvPr/>
        </p:nvSpPr>
        <p:spPr bwMode="auto">
          <a:xfrm>
            <a:off x="1476375" y="333375"/>
            <a:ext cx="3619500" cy="1004888"/>
          </a:xfrm>
          <a:prstGeom prst="rect">
            <a:avLst/>
          </a:prstGeom>
          <a:noFill/>
          <a:ln w="9525">
            <a:noFill/>
            <a:miter lim="800000"/>
            <a:headEnd/>
            <a:tailEnd/>
          </a:ln>
        </p:spPr>
        <p:txBody>
          <a:bodyPr wrap="none" anchor="b">
            <a:spAutoFit/>
          </a:bodyPr>
          <a:lstStyle/>
          <a:p>
            <a:r>
              <a:rPr lang="fr-BE" sz="2400" b="1"/>
              <a:t>Le design pattern d’état</a:t>
            </a:r>
          </a:p>
          <a:p>
            <a:r>
              <a:rPr lang="fr-BE" sz="2400" b="1"/>
              <a:t>en immunologie</a:t>
            </a:r>
            <a:endParaRPr lang="fr-FR" sz="2400" b="1"/>
          </a:p>
        </p:txBody>
      </p:sp>
      <p:sp>
        <p:nvSpPr>
          <p:cNvPr id="2" name="Espace réservé du pied de page 1"/>
          <p:cNvSpPr>
            <a:spLocks noGrp="1"/>
          </p:cNvSpPr>
          <p:nvPr>
            <p:ph type="ftr" sz="quarter" idx="11"/>
          </p:nvPr>
        </p:nvSpPr>
        <p:spPr/>
        <p:txBody>
          <a:bodyPr/>
          <a:lstStyle/>
          <a:p>
            <a:pPr>
              <a:defRPr/>
            </a:pPr>
            <a:r>
              <a:rPr lang="en-GB" smtClean="0"/>
              <a:t>Introduction à l'OO - H. Bersini</a:t>
            </a:r>
            <a:endParaRPr lang="en-GB"/>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Date Placeholder 2"/>
          <p:cNvSpPr>
            <a:spLocks noGrp="1"/>
          </p:cNvSpPr>
          <p:nvPr>
            <p:ph type="dt" sz="quarter" idx="10"/>
          </p:nvPr>
        </p:nvSpPr>
        <p:spPr>
          <a:noFill/>
        </p:spPr>
        <p:txBody>
          <a:bodyPr/>
          <a:lstStyle/>
          <a:p>
            <a:r>
              <a:rPr lang="en-US" smtClean="0"/>
              <a:t>2020</a:t>
            </a:r>
            <a:endParaRPr lang="fr-BE" smtClean="0"/>
          </a:p>
        </p:txBody>
      </p:sp>
      <p:sp>
        <p:nvSpPr>
          <p:cNvPr id="175107" name="Slide Number Placeholder 4"/>
          <p:cNvSpPr>
            <a:spLocks noGrp="1"/>
          </p:cNvSpPr>
          <p:nvPr>
            <p:ph type="sldNum" sz="quarter" idx="12"/>
          </p:nvPr>
        </p:nvSpPr>
        <p:spPr>
          <a:noFill/>
        </p:spPr>
        <p:txBody>
          <a:bodyPr/>
          <a:lstStyle/>
          <a:p>
            <a:fld id="{AD61EB7A-0179-40B4-A485-955F7886A44D}" type="slidenum">
              <a:rPr lang="fr-BE" smtClean="0"/>
              <a:pPr/>
              <a:t>159</a:t>
            </a:fld>
            <a:endParaRPr lang="fr-BE" smtClean="0"/>
          </a:p>
        </p:txBody>
      </p:sp>
      <p:sp>
        <p:nvSpPr>
          <p:cNvPr id="175108" name="Rectangle 2"/>
          <p:cNvSpPr>
            <a:spLocks noGrp="1" noChangeArrowheads="1"/>
          </p:cNvSpPr>
          <p:nvPr>
            <p:ph type="title"/>
          </p:nvPr>
        </p:nvSpPr>
        <p:spPr/>
        <p:txBody>
          <a:bodyPr/>
          <a:lstStyle/>
          <a:p>
            <a:r>
              <a:rPr lang="fr-BE" sz="3200" smtClean="0"/>
              <a:t>Les diagrammes d ’état (suite)</a:t>
            </a:r>
            <a:endParaRPr lang="fr-BE" smtClean="0"/>
          </a:p>
        </p:txBody>
      </p:sp>
      <p:sp>
        <p:nvSpPr>
          <p:cNvPr id="175109" name="AutoShape 3"/>
          <p:cNvSpPr>
            <a:spLocks noChangeArrowheads="1"/>
          </p:cNvSpPr>
          <p:nvPr/>
        </p:nvSpPr>
        <p:spPr bwMode="auto">
          <a:xfrm>
            <a:off x="1143000" y="1905000"/>
            <a:ext cx="1981200" cy="1600200"/>
          </a:xfrm>
          <a:prstGeom prst="roundRect">
            <a:avLst>
              <a:gd name="adj" fmla="val 16667"/>
            </a:avLst>
          </a:prstGeom>
          <a:noFill/>
          <a:ln w="6350">
            <a:solidFill>
              <a:schemeClr val="tx1"/>
            </a:solidFill>
            <a:round/>
            <a:headEnd/>
            <a:tailEnd/>
          </a:ln>
        </p:spPr>
        <p:txBody>
          <a:bodyPr wrap="none" anchor="ctr"/>
          <a:lstStyle/>
          <a:p>
            <a:endParaRPr lang="fr-FR"/>
          </a:p>
        </p:txBody>
      </p:sp>
      <p:sp>
        <p:nvSpPr>
          <p:cNvPr id="175110" name="AutoShape 4"/>
          <p:cNvSpPr>
            <a:spLocks noChangeArrowheads="1"/>
          </p:cNvSpPr>
          <p:nvPr/>
        </p:nvSpPr>
        <p:spPr bwMode="auto">
          <a:xfrm>
            <a:off x="1371600" y="4648200"/>
            <a:ext cx="1524000" cy="762000"/>
          </a:xfrm>
          <a:prstGeom prst="roundRect">
            <a:avLst>
              <a:gd name="adj" fmla="val 16667"/>
            </a:avLst>
          </a:prstGeom>
          <a:noFill/>
          <a:ln w="6350">
            <a:solidFill>
              <a:schemeClr val="tx1"/>
            </a:solidFill>
            <a:round/>
            <a:headEnd/>
            <a:tailEnd/>
          </a:ln>
        </p:spPr>
        <p:txBody>
          <a:bodyPr wrap="none" anchor="ctr"/>
          <a:lstStyle/>
          <a:p>
            <a:endParaRPr lang="fr-FR"/>
          </a:p>
        </p:txBody>
      </p:sp>
      <p:sp>
        <p:nvSpPr>
          <p:cNvPr id="175111" name="Line 5"/>
          <p:cNvSpPr>
            <a:spLocks noChangeShapeType="1"/>
          </p:cNvSpPr>
          <p:nvPr/>
        </p:nvSpPr>
        <p:spPr bwMode="auto">
          <a:xfrm>
            <a:off x="2133600" y="3581400"/>
            <a:ext cx="0" cy="1066800"/>
          </a:xfrm>
          <a:prstGeom prst="line">
            <a:avLst/>
          </a:prstGeom>
          <a:noFill/>
          <a:ln w="9525">
            <a:solidFill>
              <a:schemeClr val="tx1"/>
            </a:solidFill>
            <a:round/>
            <a:headEnd/>
            <a:tailEnd type="triangle" w="med" len="med"/>
          </a:ln>
        </p:spPr>
        <p:txBody>
          <a:bodyPr wrap="none" anchor="ctr"/>
          <a:lstStyle/>
          <a:p>
            <a:endParaRPr lang="fr-FR"/>
          </a:p>
        </p:txBody>
      </p:sp>
      <p:sp>
        <p:nvSpPr>
          <p:cNvPr id="175112" name="Text Box 6"/>
          <p:cNvSpPr txBox="1">
            <a:spLocks noChangeArrowheads="1"/>
          </p:cNvSpPr>
          <p:nvPr/>
        </p:nvSpPr>
        <p:spPr bwMode="auto">
          <a:xfrm>
            <a:off x="1584325" y="1874838"/>
            <a:ext cx="647700" cy="304800"/>
          </a:xfrm>
          <a:prstGeom prst="rect">
            <a:avLst/>
          </a:prstGeom>
          <a:noFill/>
          <a:ln w="9525">
            <a:noFill/>
            <a:miter lim="800000"/>
            <a:headEnd/>
            <a:tailEnd/>
          </a:ln>
        </p:spPr>
        <p:txBody>
          <a:bodyPr wrap="none" anchor="b">
            <a:spAutoFit/>
          </a:bodyPr>
          <a:lstStyle/>
          <a:p>
            <a:pPr algn="ctr"/>
            <a:r>
              <a:rPr lang="fr-BE" sz="1400"/>
              <a:t>État 1</a:t>
            </a:r>
          </a:p>
        </p:txBody>
      </p:sp>
      <p:sp>
        <p:nvSpPr>
          <p:cNvPr id="175113" name="Text Box 8"/>
          <p:cNvSpPr txBox="1">
            <a:spLocks noChangeArrowheads="1"/>
          </p:cNvSpPr>
          <p:nvPr/>
        </p:nvSpPr>
        <p:spPr bwMode="auto">
          <a:xfrm>
            <a:off x="1066800" y="2133600"/>
            <a:ext cx="2005013" cy="304800"/>
          </a:xfrm>
          <a:prstGeom prst="rect">
            <a:avLst/>
          </a:prstGeom>
          <a:noFill/>
          <a:ln w="9525">
            <a:noFill/>
            <a:miter lim="800000"/>
            <a:headEnd/>
            <a:tailEnd/>
          </a:ln>
        </p:spPr>
        <p:txBody>
          <a:bodyPr wrap="none" anchor="b">
            <a:spAutoFit/>
          </a:bodyPr>
          <a:lstStyle/>
          <a:p>
            <a:pPr algn="ctr"/>
            <a:r>
              <a:rPr lang="fr-BE" sz="1400"/>
              <a:t>-entry/action en entrant</a:t>
            </a:r>
          </a:p>
        </p:txBody>
      </p:sp>
      <p:sp>
        <p:nvSpPr>
          <p:cNvPr id="175114" name="Text Box 9"/>
          <p:cNvSpPr txBox="1">
            <a:spLocks noChangeArrowheads="1"/>
          </p:cNvSpPr>
          <p:nvPr/>
        </p:nvSpPr>
        <p:spPr bwMode="auto">
          <a:xfrm>
            <a:off x="1143000" y="2362200"/>
            <a:ext cx="1730375" cy="304800"/>
          </a:xfrm>
          <a:prstGeom prst="rect">
            <a:avLst/>
          </a:prstGeom>
          <a:noFill/>
          <a:ln w="9525">
            <a:noFill/>
            <a:miter lim="800000"/>
            <a:headEnd/>
            <a:tailEnd/>
          </a:ln>
        </p:spPr>
        <p:txBody>
          <a:bodyPr wrap="none" anchor="b">
            <a:spAutoFit/>
          </a:bodyPr>
          <a:lstStyle/>
          <a:p>
            <a:pPr algn="ctr"/>
            <a:r>
              <a:rPr lang="fr-BE" sz="1400"/>
              <a:t>-do/activité pendant</a:t>
            </a:r>
          </a:p>
        </p:txBody>
      </p:sp>
      <p:sp>
        <p:nvSpPr>
          <p:cNvPr id="175115" name="Text Box 11"/>
          <p:cNvSpPr txBox="1">
            <a:spLocks noChangeArrowheads="1"/>
          </p:cNvSpPr>
          <p:nvPr/>
        </p:nvSpPr>
        <p:spPr bwMode="auto">
          <a:xfrm>
            <a:off x="1014413" y="2590800"/>
            <a:ext cx="2794000" cy="304800"/>
          </a:xfrm>
          <a:prstGeom prst="rect">
            <a:avLst/>
          </a:prstGeom>
          <a:noFill/>
          <a:ln w="9525">
            <a:noFill/>
            <a:miter lim="800000"/>
            <a:headEnd/>
            <a:tailEnd/>
          </a:ln>
        </p:spPr>
        <p:txBody>
          <a:bodyPr wrap="none" anchor="b">
            <a:spAutoFit/>
          </a:bodyPr>
          <a:lstStyle/>
          <a:p>
            <a:pPr algn="ctr"/>
            <a:r>
              <a:rPr lang="fr-BE" sz="1400"/>
              <a:t>- Événement 1/action en réponse</a:t>
            </a:r>
          </a:p>
        </p:txBody>
      </p:sp>
      <p:sp>
        <p:nvSpPr>
          <p:cNvPr id="175116" name="Text Box 12"/>
          <p:cNvSpPr txBox="1">
            <a:spLocks noChangeArrowheads="1"/>
          </p:cNvSpPr>
          <p:nvPr/>
        </p:nvSpPr>
        <p:spPr bwMode="auto">
          <a:xfrm>
            <a:off x="1114425" y="2819400"/>
            <a:ext cx="2744788" cy="304800"/>
          </a:xfrm>
          <a:prstGeom prst="rect">
            <a:avLst/>
          </a:prstGeom>
          <a:noFill/>
          <a:ln w="9525">
            <a:noFill/>
            <a:miter lim="800000"/>
            <a:headEnd/>
            <a:tailEnd/>
          </a:ln>
        </p:spPr>
        <p:txBody>
          <a:bodyPr wrap="none" anchor="b">
            <a:spAutoFit/>
          </a:bodyPr>
          <a:lstStyle/>
          <a:p>
            <a:pPr algn="ctr"/>
            <a:r>
              <a:rPr lang="fr-BE" sz="1400"/>
              <a:t>-Événement 2/action en réponse</a:t>
            </a:r>
          </a:p>
        </p:txBody>
      </p:sp>
      <p:sp>
        <p:nvSpPr>
          <p:cNvPr id="175117" name="Text Box 14"/>
          <p:cNvSpPr txBox="1">
            <a:spLocks noChangeArrowheads="1"/>
          </p:cNvSpPr>
          <p:nvPr/>
        </p:nvSpPr>
        <p:spPr bwMode="auto">
          <a:xfrm>
            <a:off x="1066800" y="3048000"/>
            <a:ext cx="1878013" cy="304800"/>
          </a:xfrm>
          <a:prstGeom prst="rect">
            <a:avLst/>
          </a:prstGeom>
          <a:noFill/>
          <a:ln w="9525">
            <a:noFill/>
            <a:miter lim="800000"/>
            <a:headEnd/>
            <a:tailEnd/>
          </a:ln>
        </p:spPr>
        <p:txBody>
          <a:bodyPr wrap="none" anchor="b">
            <a:spAutoFit/>
          </a:bodyPr>
          <a:lstStyle/>
          <a:p>
            <a:pPr algn="ctr"/>
            <a:r>
              <a:rPr lang="fr-BE" sz="1400"/>
              <a:t>-exit/action en sortant</a:t>
            </a:r>
          </a:p>
        </p:txBody>
      </p:sp>
      <p:sp>
        <p:nvSpPr>
          <p:cNvPr id="175118" name="Text Box 15"/>
          <p:cNvSpPr txBox="1">
            <a:spLocks noChangeArrowheads="1"/>
          </p:cNvSpPr>
          <p:nvPr/>
        </p:nvSpPr>
        <p:spPr bwMode="auto">
          <a:xfrm>
            <a:off x="1584325" y="4770438"/>
            <a:ext cx="647700" cy="304800"/>
          </a:xfrm>
          <a:prstGeom prst="rect">
            <a:avLst/>
          </a:prstGeom>
          <a:noFill/>
          <a:ln w="9525">
            <a:noFill/>
            <a:miter lim="800000"/>
            <a:headEnd/>
            <a:tailEnd/>
          </a:ln>
        </p:spPr>
        <p:txBody>
          <a:bodyPr wrap="none" anchor="b">
            <a:spAutoFit/>
          </a:bodyPr>
          <a:lstStyle/>
          <a:p>
            <a:pPr algn="ctr"/>
            <a:r>
              <a:rPr lang="fr-BE" sz="1400"/>
              <a:t>État 2</a:t>
            </a:r>
          </a:p>
        </p:txBody>
      </p:sp>
      <p:sp>
        <p:nvSpPr>
          <p:cNvPr id="175119" name="Text Box 16"/>
          <p:cNvSpPr txBox="1">
            <a:spLocks noChangeArrowheads="1"/>
          </p:cNvSpPr>
          <p:nvPr/>
        </p:nvSpPr>
        <p:spPr bwMode="auto">
          <a:xfrm>
            <a:off x="884238" y="3856038"/>
            <a:ext cx="3138487" cy="304800"/>
          </a:xfrm>
          <a:prstGeom prst="rect">
            <a:avLst/>
          </a:prstGeom>
          <a:noFill/>
          <a:ln w="9525">
            <a:noFill/>
            <a:miter lim="800000"/>
            <a:headEnd/>
            <a:tailEnd/>
          </a:ln>
        </p:spPr>
        <p:txBody>
          <a:bodyPr wrap="none" anchor="b">
            <a:spAutoFit/>
          </a:bodyPr>
          <a:lstStyle/>
          <a:p>
            <a:pPr algn="ctr"/>
            <a:r>
              <a:rPr lang="fr-BE" sz="1400"/>
              <a:t>Événement (attributs) [gardien]/action</a:t>
            </a:r>
          </a:p>
        </p:txBody>
      </p:sp>
      <p:sp>
        <p:nvSpPr>
          <p:cNvPr id="175120" name="AutoShape 17"/>
          <p:cNvSpPr>
            <a:spLocks noChangeArrowheads="1"/>
          </p:cNvSpPr>
          <p:nvPr/>
        </p:nvSpPr>
        <p:spPr bwMode="auto">
          <a:xfrm>
            <a:off x="5029200" y="1905000"/>
            <a:ext cx="1143000" cy="533400"/>
          </a:xfrm>
          <a:prstGeom prst="roundRect">
            <a:avLst>
              <a:gd name="adj" fmla="val 16667"/>
            </a:avLst>
          </a:prstGeom>
          <a:noFill/>
          <a:ln w="6350">
            <a:solidFill>
              <a:schemeClr val="tx1"/>
            </a:solidFill>
            <a:round/>
            <a:headEnd/>
            <a:tailEnd/>
          </a:ln>
        </p:spPr>
        <p:txBody>
          <a:bodyPr wrap="none" anchor="ctr"/>
          <a:lstStyle/>
          <a:p>
            <a:endParaRPr lang="fr-FR"/>
          </a:p>
        </p:txBody>
      </p:sp>
      <p:sp>
        <p:nvSpPr>
          <p:cNvPr id="175121" name="AutoShape 19"/>
          <p:cNvSpPr>
            <a:spLocks noChangeArrowheads="1"/>
          </p:cNvSpPr>
          <p:nvPr/>
        </p:nvSpPr>
        <p:spPr bwMode="auto">
          <a:xfrm>
            <a:off x="5029200" y="3200400"/>
            <a:ext cx="1143000" cy="533400"/>
          </a:xfrm>
          <a:prstGeom prst="roundRect">
            <a:avLst>
              <a:gd name="adj" fmla="val 16667"/>
            </a:avLst>
          </a:prstGeom>
          <a:noFill/>
          <a:ln w="6350">
            <a:solidFill>
              <a:schemeClr val="tx1"/>
            </a:solidFill>
            <a:round/>
            <a:headEnd/>
            <a:tailEnd/>
          </a:ln>
        </p:spPr>
        <p:txBody>
          <a:bodyPr wrap="none" anchor="ctr"/>
          <a:lstStyle/>
          <a:p>
            <a:endParaRPr lang="fr-FR"/>
          </a:p>
        </p:txBody>
      </p:sp>
      <p:sp>
        <p:nvSpPr>
          <p:cNvPr id="175122" name="Text Box 20"/>
          <p:cNvSpPr txBox="1">
            <a:spLocks noChangeArrowheads="1"/>
          </p:cNvSpPr>
          <p:nvPr/>
        </p:nvSpPr>
        <p:spPr bwMode="auto">
          <a:xfrm>
            <a:off x="4953000" y="2027238"/>
            <a:ext cx="923925" cy="304800"/>
          </a:xfrm>
          <a:prstGeom prst="rect">
            <a:avLst/>
          </a:prstGeom>
          <a:noFill/>
          <a:ln w="9525">
            <a:noFill/>
            <a:miter lim="800000"/>
            <a:headEnd/>
            <a:tailEnd/>
          </a:ln>
        </p:spPr>
        <p:txBody>
          <a:bodyPr wrap="none" anchor="b">
            <a:spAutoFit/>
          </a:bodyPr>
          <a:lstStyle/>
          <a:p>
            <a:pPr algn="ctr"/>
            <a:r>
              <a:rPr lang="fr-BE" sz="1400"/>
              <a:t>Au travail</a:t>
            </a:r>
          </a:p>
        </p:txBody>
      </p:sp>
      <p:sp>
        <p:nvSpPr>
          <p:cNvPr id="175123" name="Text Box 21"/>
          <p:cNvSpPr txBox="1">
            <a:spLocks noChangeArrowheads="1"/>
          </p:cNvSpPr>
          <p:nvPr/>
        </p:nvSpPr>
        <p:spPr bwMode="auto">
          <a:xfrm>
            <a:off x="5257800" y="3276600"/>
            <a:ext cx="933450" cy="304800"/>
          </a:xfrm>
          <a:prstGeom prst="rect">
            <a:avLst/>
          </a:prstGeom>
          <a:noFill/>
          <a:ln w="9525">
            <a:noFill/>
            <a:miter lim="800000"/>
            <a:headEnd/>
            <a:tailEnd/>
          </a:ln>
        </p:spPr>
        <p:txBody>
          <a:bodyPr wrap="none" anchor="b">
            <a:spAutoFit/>
          </a:bodyPr>
          <a:lstStyle/>
          <a:p>
            <a:pPr algn="ctr"/>
            <a:r>
              <a:rPr lang="fr-BE" sz="1400"/>
              <a:t>En congé</a:t>
            </a:r>
          </a:p>
        </p:txBody>
      </p:sp>
      <p:sp>
        <p:nvSpPr>
          <p:cNvPr id="175124" name="Line 22"/>
          <p:cNvSpPr>
            <a:spLocks noChangeShapeType="1"/>
          </p:cNvSpPr>
          <p:nvPr/>
        </p:nvSpPr>
        <p:spPr bwMode="auto">
          <a:xfrm>
            <a:off x="5562600" y="2514600"/>
            <a:ext cx="0" cy="685800"/>
          </a:xfrm>
          <a:prstGeom prst="line">
            <a:avLst/>
          </a:prstGeom>
          <a:noFill/>
          <a:ln w="9525">
            <a:solidFill>
              <a:schemeClr val="tx1"/>
            </a:solidFill>
            <a:round/>
            <a:headEnd/>
            <a:tailEnd type="triangle" w="med" len="med"/>
          </a:ln>
        </p:spPr>
        <p:txBody>
          <a:bodyPr wrap="none" anchor="ctr"/>
          <a:lstStyle/>
          <a:p>
            <a:endParaRPr lang="fr-FR"/>
          </a:p>
        </p:txBody>
      </p:sp>
      <p:sp>
        <p:nvSpPr>
          <p:cNvPr id="175125" name="Text Box 23"/>
          <p:cNvSpPr txBox="1">
            <a:spLocks noChangeArrowheads="1"/>
          </p:cNvSpPr>
          <p:nvPr/>
        </p:nvSpPr>
        <p:spPr bwMode="auto">
          <a:xfrm>
            <a:off x="4267200" y="2590800"/>
            <a:ext cx="2792413" cy="304800"/>
          </a:xfrm>
          <a:prstGeom prst="rect">
            <a:avLst/>
          </a:prstGeom>
          <a:noFill/>
          <a:ln w="9525">
            <a:noFill/>
            <a:miter lim="800000"/>
            <a:headEnd/>
            <a:tailEnd/>
          </a:ln>
        </p:spPr>
        <p:txBody>
          <a:bodyPr wrap="none" anchor="b">
            <a:spAutoFit/>
          </a:bodyPr>
          <a:lstStyle/>
          <a:p>
            <a:pPr algn="ctr"/>
            <a:r>
              <a:rPr lang="fr-BE" sz="1400"/>
              <a:t>Prendre congé (nombre de jours)</a:t>
            </a:r>
          </a:p>
        </p:txBody>
      </p:sp>
      <p:sp>
        <p:nvSpPr>
          <p:cNvPr id="175126" name="Text Box 24"/>
          <p:cNvSpPr txBox="1">
            <a:spLocks noChangeArrowheads="1"/>
          </p:cNvSpPr>
          <p:nvPr/>
        </p:nvSpPr>
        <p:spPr bwMode="auto">
          <a:xfrm>
            <a:off x="4395788" y="2819400"/>
            <a:ext cx="2925762" cy="304800"/>
          </a:xfrm>
          <a:prstGeom prst="rect">
            <a:avLst/>
          </a:prstGeom>
          <a:noFill/>
          <a:ln w="9525">
            <a:noFill/>
            <a:miter lim="800000"/>
            <a:headEnd/>
            <a:tailEnd/>
          </a:ln>
        </p:spPr>
        <p:txBody>
          <a:bodyPr wrap="none" anchor="b">
            <a:spAutoFit/>
          </a:bodyPr>
          <a:lstStyle/>
          <a:p>
            <a:pPr algn="ctr"/>
            <a:r>
              <a:rPr lang="fr-BE" sz="1400"/>
              <a:t>[nombreRestant &gt;nombre de jours]</a:t>
            </a:r>
          </a:p>
        </p:txBody>
      </p:sp>
      <p:sp>
        <p:nvSpPr>
          <p:cNvPr id="175127" name="AutoShape 25"/>
          <p:cNvSpPr>
            <a:spLocks noChangeArrowheads="1"/>
          </p:cNvSpPr>
          <p:nvPr/>
        </p:nvSpPr>
        <p:spPr bwMode="auto">
          <a:xfrm>
            <a:off x="5181600" y="4191000"/>
            <a:ext cx="2209800" cy="1905000"/>
          </a:xfrm>
          <a:prstGeom prst="roundRect">
            <a:avLst>
              <a:gd name="adj" fmla="val 16667"/>
            </a:avLst>
          </a:prstGeom>
          <a:noFill/>
          <a:ln w="6350">
            <a:solidFill>
              <a:schemeClr val="tx1"/>
            </a:solidFill>
            <a:round/>
            <a:headEnd/>
            <a:tailEnd/>
          </a:ln>
        </p:spPr>
        <p:txBody>
          <a:bodyPr wrap="none" anchor="ctr"/>
          <a:lstStyle/>
          <a:p>
            <a:endParaRPr lang="fr-FR"/>
          </a:p>
        </p:txBody>
      </p:sp>
      <p:sp>
        <p:nvSpPr>
          <p:cNvPr id="175128" name="Text Box 26"/>
          <p:cNvSpPr txBox="1">
            <a:spLocks noChangeArrowheads="1"/>
          </p:cNvSpPr>
          <p:nvPr/>
        </p:nvSpPr>
        <p:spPr bwMode="auto">
          <a:xfrm>
            <a:off x="5538788" y="4267200"/>
            <a:ext cx="1081087" cy="304800"/>
          </a:xfrm>
          <a:prstGeom prst="rect">
            <a:avLst/>
          </a:prstGeom>
          <a:noFill/>
          <a:ln w="9525">
            <a:noFill/>
            <a:miter lim="800000"/>
            <a:headEnd/>
            <a:tailEnd/>
          </a:ln>
        </p:spPr>
        <p:txBody>
          <a:bodyPr wrap="none" anchor="b">
            <a:spAutoFit/>
          </a:bodyPr>
          <a:lstStyle/>
          <a:p>
            <a:pPr algn="ctr"/>
            <a:r>
              <a:rPr lang="fr-BE" sz="1400" b="1"/>
              <a:t>Embauché</a:t>
            </a:r>
            <a:endParaRPr lang="fr-BE" sz="1400"/>
          </a:p>
        </p:txBody>
      </p:sp>
      <p:sp>
        <p:nvSpPr>
          <p:cNvPr id="175129" name="Text Box 28"/>
          <p:cNvSpPr txBox="1">
            <a:spLocks noChangeArrowheads="1"/>
          </p:cNvSpPr>
          <p:nvPr/>
        </p:nvSpPr>
        <p:spPr bwMode="auto">
          <a:xfrm>
            <a:off x="5105400" y="4800600"/>
            <a:ext cx="2281238" cy="1262063"/>
          </a:xfrm>
          <a:prstGeom prst="rect">
            <a:avLst/>
          </a:prstGeom>
          <a:noFill/>
          <a:ln w="9525">
            <a:noFill/>
            <a:miter lim="800000"/>
            <a:headEnd/>
            <a:tailEnd/>
          </a:ln>
        </p:spPr>
        <p:txBody>
          <a:bodyPr wrap="none" anchor="b">
            <a:spAutoFit/>
          </a:bodyPr>
          <a:lstStyle/>
          <a:p>
            <a:pPr algn="ctr"/>
            <a:r>
              <a:rPr lang="fr-BE" sz="1400"/>
              <a:t>-entry/signer contrat</a:t>
            </a:r>
          </a:p>
          <a:p>
            <a:pPr algn="ctr"/>
            <a:r>
              <a:rPr lang="fr-BE" sz="1400"/>
              <a:t>-do/assurer fonction</a:t>
            </a:r>
          </a:p>
          <a:p>
            <a:pPr algn="ctr"/>
            <a:r>
              <a:rPr lang="fr-BE" sz="1400"/>
              <a:t>-mutation/changer fonction</a:t>
            </a:r>
          </a:p>
          <a:p>
            <a:pPr algn="ctr"/>
            <a:r>
              <a:rPr lang="fr-BE" sz="1400"/>
              <a:t>-exit/rompre contrat</a:t>
            </a:r>
          </a:p>
        </p:txBody>
      </p:sp>
      <p:sp>
        <p:nvSpPr>
          <p:cNvPr id="2" name="Espace réservé du pied de page 1"/>
          <p:cNvSpPr>
            <a:spLocks noGrp="1"/>
          </p:cNvSpPr>
          <p:nvPr>
            <p:ph type="ftr" sz="quarter" idx="11"/>
          </p:nvPr>
        </p:nvSpPr>
        <p:spPr/>
        <p:txBody>
          <a:bodyPr/>
          <a:lstStyle/>
          <a:p>
            <a:pPr>
              <a:defRPr/>
            </a:pPr>
            <a:r>
              <a:rPr lang="en-GB" smtClean="0"/>
              <a:t>Introduction à l'OO - H. Bersini</a:t>
            </a:r>
            <a:endParaRPr lang="en-GB"/>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BE" dirty="0" smtClean="0"/>
              <a:t>Classes et Objets</a:t>
            </a:r>
            <a:endParaRPr lang="fr-BE" dirty="0"/>
          </a:p>
        </p:txBody>
      </p:sp>
      <p:sp>
        <p:nvSpPr>
          <p:cNvPr id="3" name="Content Placeholder 2"/>
          <p:cNvSpPr>
            <a:spLocks noGrp="1"/>
          </p:cNvSpPr>
          <p:nvPr>
            <p:ph idx="1"/>
          </p:nvPr>
        </p:nvSpPr>
        <p:spPr/>
        <p:txBody>
          <a:bodyPr>
            <a:normAutofit fontScale="85000" lnSpcReduction="10000"/>
          </a:bodyPr>
          <a:lstStyle/>
          <a:p>
            <a:r>
              <a:rPr lang="fr-BE" dirty="0" smtClean="0"/>
              <a:t>Une </a:t>
            </a:r>
            <a:r>
              <a:rPr lang="fr-BE" b="1" dirty="0" smtClean="0"/>
              <a:t>classe </a:t>
            </a:r>
            <a:r>
              <a:rPr lang="fr-BE" dirty="0" smtClean="0"/>
              <a:t>peut être vue comme un nouveau type de donnée, un modèle, qui possède :  </a:t>
            </a:r>
          </a:p>
          <a:p>
            <a:pPr lvl="1"/>
            <a:r>
              <a:rPr lang="fr-BE" dirty="0" smtClean="0"/>
              <a:t>ses propres </a:t>
            </a:r>
            <a:r>
              <a:rPr lang="fr-BE" b="1" dirty="0" smtClean="0"/>
              <a:t>variables </a:t>
            </a:r>
            <a:r>
              <a:rPr lang="fr-BE" dirty="0" smtClean="0"/>
              <a:t>(attributs) </a:t>
            </a:r>
          </a:p>
          <a:p>
            <a:pPr lvl="1"/>
            <a:r>
              <a:rPr lang="fr-BE" dirty="0" smtClean="0"/>
              <a:t>son propre </a:t>
            </a:r>
            <a:r>
              <a:rPr lang="fr-BE" b="1" dirty="0" smtClean="0"/>
              <a:t>comportement </a:t>
            </a:r>
            <a:r>
              <a:rPr lang="fr-BE" dirty="0" smtClean="0"/>
              <a:t>(méthodes ou fonctions de classe).</a:t>
            </a:r>
          </a:p>
          <a:p>
            <a:r>
              <a:rPr lang="fr-BE" dirty="0" smtClean="0"/>
              <a:t>Par exemple : une personne, un vélo, une balle, …</a:t>
            </a:r>
          </a:p>
          <a:p>
            <a:r>
              <a:rPr lang="fr-BE" dirty="0" smtClean="0"/>
              <a:t>Un </a:t>
            </a:r>
            <a:r>
              <a:rPr lang="fr-BE" b="1" dirty="0" smtClean="0"/>
              <a:t>objet </a:t>
            </a:r>
            <a:r>
              <a:rPr lang="fr-BE" dirty="0" smtClean="0"/>
              <a:t>est une </a:t>
            </a:r>
            <a:r>
              <a:rPr lang="fr-BE" b="1" dirty="0" smtClean="0"/>
              <a:t>instance </a:t>
            </a:r>
            <a:r>
              <a:rPr lang="fr-BE" dirty="0" smtClean="0"/>
              <a:t>d’une classe qui a une existence propre.</a:t>
            </a:r>
          </a:p>
          <a:p>
            <a:r>
              <a:rPr lang="fr-BE" dirty="0" smtClean="0"/>
              <a:t>Par exemple : la personne Jean Dupont, le vélo vert de Frédéric, la balle rouge, le compte 210-000  </a:t>
            </a:r>
            <a:endParaRPr lang="fr-BE" dirty="0"/>
          </a:p>
        </p:txBody>
      </p:sp>
      <p:sp>
        <p:nvSpPr>
          <p:cNvPr id="7" name="Date Placeholder 6"/>
          <p:cNvSpPr>
            <a:spLocks noGrp="1"/>
          </p:cNvSpPr>
          <p:nvPr>
            <p:ph type="dt" sz="half" idx="10"/>
          </p:nvPr>
        </p:nvSpPr>
        <p:spPr/>
        <p:txBody>
          <a:bodyPr/>
          <a:lstStyle/>
          <a:p>
            <a:pPr>
              <a:defRPr/>
            </a:pPr>
            <a:r>
              <a:rPr lang="en-US" smtClean="0"/>
              <a:t>2020</a:t>
            </a:r>
            <a:endParaRPr lang="en-GB"/>
          </a:p>
        </p:txBody>
      </p:sp>
      <p:sp>
        <p:nvSpPr>
          <p:cNvPr id="8" name="Footer Placeholder 7"/>
          <p:cNvSpPr>
            <a:spLocks noGrp="1"/>
          </p:cNvSpPr>
          <p:nvPr>
            <p:ph type="ftr" sz="quarter" idx="11"/>
          </p:nvPr>
        </p:nvSpPr>
        <p:spPr/>
        <p:txBody>
          <a:bodyPr/>
          <a:lstStyle/>
          <a:p>
            <a:pPr>
              <a:defRPr/>
            </a:pPr>
            <a:r>
              <a:rPr lang="en-GB" smtClean="0"/>
              <a:t>Introduction à l'OO - H. Bersini</a:t>
            </a:r>
            <a:endParaRPr lang="en-GB"/>
          </a:p>
        </p:txBody>
      </p:sp>
      <p:sp>
        <p:nvSpPr>
          <p:cNvPr id="9" name="Slide Number Placeholder 8"/>
          <p:cNvSpPr>
            <a:spLocks noGrp="1"/>
          </p:cNvSpPr>
          <p:nvPr>
            <p:ph type="sldNum" sz="quarter" idx="12"/>
          </p:nvPr>
        </p:nvSpPr>
        <p:spPr/>
        <p:txBody>
          <a:bodyPr/>
          <a:lstStyle/>
          <a:p>
            <a:fld id="{B3C8A2DF-3230-C140-A3AF-736EA8745357}" type="slidenum">
              <a:rPr lang="en-GB" smtClean="0"/>
              <a:pPr/>
              <a:t>16</a:t>
            </a:fld>
            <a:endParaRPr lang="en-GB"/>
          </a:p>
        </p:txBody>
      </p:sp>
    </p:spTree>
    <p:extLst>
      <p:ext uri="{BB962C8B-B14F-4D97-AF65-F5344CB8AC3E}">
        <p14:creationId xmlns:p14="http://schemas.microsoft.com/office/powerpoint/2010/main" val="881979173"/>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Date Placeholder 1"/>
          <p:cNvSpPr>
            <a:spLocks noGrp="1"/>
          </p:cNvSpPr>
          <p:nvPr>
            <p:ph type="dt" sz="quarter" idx="10"/>
          </p:nvPr>
        </p:nvSpPr>
        <p:spPr>
          <a:noFill/>
        </p:spPr>
        <p:txBody>
          <a:bodyPr/>
          <a:lstStyle/>
          <a:p>
            <a:r>
              <a:rPr lang="en-US" smtClean="0"/>
              <a:t>2020</a:t>
            </a:r>
            <a:endParaRPr lang="fr-BE" smtClean="0"/>
          </a:p>
        </p:txBody>
      </p:sp>
      <p:sp>
        <p:nvSpPr>
          <p:cNvPr id="176131" name="Slide Number Placeholder 3"/>
          <p:cNvSpPr>
            <a:spLocks noGrp="1"/>
          </p:cNvSpPr>
          <p:nvPr>
            <p:ph type="sldNum" sz="quarter" idx="12"/>
          </p:nvPr>
        </p:nvSpPr>
        <p:spPr>
          <a:noFill/>
        </p:spPr>
        <p:txBody>
          <a:bodyPr/>
          <a:lstStyle/>
          <a:p>
            <a:fld id="{96C48D8C-DA10-4A67-B4E8-7464AB1A8E86}" type="slidenum">
              <a:rPr lang="fr-BE" smtClean="0"/>
              <a:pPr/>
              <a:t>160</a:t>
            </a:fld>
            <a:endParaRPr lang="fr-BE" smtClean="0"/>
          </a:p>
        </p:txBody>
      </p:sp>
      <p:pic>
        <p:nvPicPr>
          <p:cNvPr id="176132" name="Picture 2" descr="umlpict17"/>
          <p:cNvPicPr>
            <a:picLocks noChangeAspect="1" noChangeArrowheads="1"/>
          </p:cNvPicPr>
          <p:nvPr/>
        </p:nvPicPr>
        <p:blipFill>
          <a:blip r:embed="rId2" cstate="print"/>
          <a:srcRect/>
          <a:stretch>
            <a:fillRect/>
          </a:stretch>
        </p:blipFill>
        <p:spPr bwMode="auto">
          <a:xfrm>
            <a:off x="533400" y="471488"/>
            <a:ext cx="8001000" cy="5395912"/>
          </a:xfrm>
          <a:prstGeom prst="rect">
            <a:avLst/>
          </a:prstGeom>
          <a:noFill/>
          <a:ln w="9525">
            <a:noFill/>
            <a:miter lim="800000"/>
            <a:headEnd/>
            <a:tailEnd/>
          </a:ln>
        </p:spPr>
      </p:pic>
      <p:sp>
        <p:nvSpPr>
          <p:cNvPr id="2" name="Espace réservé du pied de page 1"/>
          <p:cNvSpPr>
            <a:spLocks noGrp="1"/>
          </p:cNvSpPr>
          <p:nvPr>
            <p:ph type="ftr" sz="quarter" idx="11"/>
          </p:nvPr>
        </p:nvSpPr>
        <p:spPr/>
        <p:txBody>
          <a:bodyPr/>
          <a:lstStyle/>
          <a:p>
            <a:pPr>
              <a:defRPr/>
            </a:pPr>
            <a:r>
              <a:rPr lang="en-GB" smtClean="0"/>
              <a:t>Introduction à l'OO - H. Bersini</a:t>
            </a:r>
            <a:endParaRPr lang="en-GB"/>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Date Placeholder 1"/>
          <p:cNvSpPr>
            <a:spLocks noGrp="1"/>
          </p:cNvSpPr>
          <p:nvPr>
            <p:ph type="dt" sz="quarter" idx="10"/>
          </p:nvPr>
        </p:nvSpPr>
        <p:spPr>
          <a:noFill/>
        </p:spPr>
        <p:txBody>
          <a:bodyPr/>
          <a:lstStyle/>
          <a:p>
            <a:r>
              <a:rPr lang="en-US" smtClean="0"/>
              <a:t>2020</a:t>
            </a:r>
            <a:endParaRPr lang="fr-BE" smtClean="0"/>
          </a:p>
        </p:txBody>
      </p:sp>
      <p:sp>
        <p:nvSpPr>
          <p:cNvPr id="177155" name="Slide Number Placeholder 3"/>
          <p:cNvSpPr>
            <a:spLocks noGrp="1"/>
          </p:cNvSpPr>
          <p:nvPr>
            <p:ph type="sldNum" sz="quarter" idx="12"/>
          </p:nvPr>
        </p:nvSpPr>
        <p:spPr>
          <a:noFill/>
        </p:spPr>
        <p:txBody>
          <a:bodyPr/>
          <a:lstStyle/>
          <a:p>
            <a:fld id="{812B19AD-17FE-4C14-AC78-24C701D1E723}" type="slidenum">
              <a:rPr lang="fr-BE" smtClean="0"/>
              <a:pPr/>
              <a:t>161</a:t>
            </a:fld>
            <a:endParaRPr lang="fr-BE" smtClean="0"/>
          </a:p>
        </p:txBody>
      </p:sp>
      <p:pic>
        <p:nvPicPr>
          <p:cNvPr id="177156" name="Picture 2" descr="umlpict19"/>
          <p:cNvPicPr>
            <a:picLocks noChangeAspect="1" noChangeArrowheads="1"/>
          </p:cNvPicPr>
          <p:nvPr/>
        </p:nvPicPr>
        <p:blipFill>
          <a:blip r:embed="rId2" cstate="print"/>
          <a:srcRect/>
          <a:stretch>
            <a:fillRect/>
          </a:stretch>
        </p:blipFill>
        <p:spPr bwMode="auto">
          <a:xfrm>
            <a:off x="1143000" y="1524000"/>
            <a:ext cx="6858000" cy="3962400"/>
          </a:xfrm>
          <a:prstGeom prst="rect">
            <a:avLst/>
          </a:prstGeom>
          <a:noFill/>
          <a:ln w="9525">
            <a:noFill/>
            <a:miter lim="800000"/>
            <a:headEnd/>
            <a:tailEnd/>
          </a:ln>
        </p:spPr>
      </p:pic>
      <p:sp>
        <p:nvSpPr>
          <p:cNvPr id="2" name="Espace réservé du pied de page 1"/>
          <p:cNvSpPr>
            <a:spLocks noGrp="1"/>
          </p:cNvSpPr>
          <p:nvPr>
            <p:ph type="ftr" sz="quarter" idx="11"/>
          </p:nvPr>
        </p:nvSpPr>
        <p:spPr/>
        <p:txBody>
          <a:bodyPr/>
          <a:lstStyle/>
          <a:p>
            <a:pPr>
              <a:defRPr/>
            </a:pPr>
            <a:r>
              <a:rPr lang="en-GB" smtClean="0"/>
              <a:t>Introduction à l'OO - H. Bersini</a:t>
            </a:r>
            <a:endParaRPr lang="en-GB"/>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9552" y="404664"/>
            <a:ext cx="7772400" cy="1143000"/>
          </a:xfrm>
        </p:spPr>
        <p:txBody>
          <a:bodyPr/>
          <a:lstStyle/>
          <a:p>
            <a:r>
              <a:rPr lang="fr-BE" sz="3200" dirty="0" smtClean="0"/>
              <a:t>Génération de code (1)</a:t>
            </a:r>
            <a:endParaRPr lang="fr-FR" sz="3200" dirty="0"/>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FA7AA1F2-35C8-A848-8ED4-C95C2D921CEA}" type="slidenum">
              <a:rPr lang="en-GB" smtClean="0"/>
              <a:pPr/>
              <a:t>162</a:t>
            </a:fld>
            <a:endParaRPr lang="en-GB"/>
          </a:p>
        </p:txBody>
      </p:sp>
      <p:pic>
        <p:nvPicPr>
          <p:cNvPr id="6" name="Picture 5" descr="Figure10-23.jpg"/>
          <p:cNvPicPr>
            <a:picLocks noChangeAspect="1"/>
          </p:cNvPicPr>
          <p:nvPr/>
        </p:nvPicPr>
        <p:blipFill>
          <a:blip r:embed="rId2" cstate="print"/>
          <a:stretch>
            <a:fillRect/>
          </a:stretch>
        </p:blipFill>
        <p:spPr>
          <a:xfrm>
            <a:off x="1475656" y="1412776"/>
            <a:ext cx="6120680" cy="4856471"/>
          </a:xfrm>
          <a:prstGeom prst="rect">
            <a:avLst/>
          </a:prstGeom>
        </p:spPr>
      </p:pic>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itle 5"/>
          <p:cNvSpPr>
            <a:spLocks noGrp="1"/>
          </p:cNvSpPr>
          <p:nvPr>
            <p:ph type="title"/>
          </p:nvPr>
        </p:nvSpPr>
        <p:spPr>
          <a:xfrm>
            <a:off x="683568" y="332656"/>
            <a:ext cx="7772400" cy="1143000"/>
          </a:xfrm>
        </p:spPr>
        <p:txBody>
          <a:bodyPr/>
          <a:lstStyle/>
          <a:p>
            <a:r>
              <a:rPr lang="fr-BE" sz="3200" dirty="0" smtClean="0"/>
              <a:t>Génération de code (2)</a:t>
            </a:r>
            <a:endParaRPr lang="fr-FR" sz="3200" dirty="0" smtClean="0"/>
          </a:p>
        </p:txBody>
      </p:sp>
      <p:sp>
        <p:nvSpPr>
          <p:cNvPr id="178179" name="Date Placeholder 1"/>
          <p:cNvSpPr>
            <a:spLocks noGrp="1"/>
          </p:cNvSpPr>
          <p:nvPr>
            <p:ph type="dt" sz="quarter" idx="10"/>
          </p:nvPr>
        </p:nvSpPr>
        <p:spPr>
          <a:noFill/>
        </p:spPr>
        <p:txBody>
          <a:bodyPr/>
          <a:lstStyle/>
          <a:p>
            <a:r>
              <a:rPr lang="en-US" smtClean="0"/>
              <a:t>2020</a:t>
            </a:r>
            <a:endParaRPr lang="fr-BE" smtClean="0"/>
          </a:p>
        </p:txBody>
      </p:sp>
      <p:sp>
        <p:nvSpPr>
          <p:cNvPr id="178180" name="Slide Number Placeholder 2"/>
          <p:cNvSpPr>
            <a:spLocks noGrp="1"/>
          </p:cNvSpPr>
          <p:nvPr>
            <p:ph type="sldNum" sz="quarter" idx="12"/>
          </p:nvPr>
        </p:nvSpPr>
        <p:spPr>
          <a:noFill/>
        </p:spPr>
        <p:txBody>
          <a:bodyPr/>
          <a:lstStyle/>
          <a:p>
            <a:fld id="{6FD6F495-2CF1-4598-B89F-1DE09C634A87}" type="slidenum">
              <a:rPr lang="fr-BE" smtClean="0"/>
              <a:pPr/>
              <a:t>163</a:t>
            </a:fld>
            <a:endParaRPr lang="fr-BE" smtClean="0"/>
          </a:p>
        </p:txBody>
      </p:sp>
      <p:pic>
        <p:nvPicPr>
          <p:cNvPr id="178181" name="Picture 6" descr="Figure10-25.jpg"/>
          <p:cNvPicPr>
            <a:picLocks noChangeAspect="1"/>
          </p:cNvPicPr>
          <p:nvPr/>
        </p:nvPicPr>
        <p:blipFill>
          <a:blip r:embed="rId2" cstate="print"/>
          <a:srcRect/>
          <a:stretch>
            <a:fillRect/>
          </a:stretch>
        </p:blipFill>
        <p:spPr bwMode="auto">
          <a:xfrm>
            <a:off x="1763688" y="1340768"/>
            <a:ext cx="5989638" cy="5157787"/>
          </a:xfrm>
          <a:prstGeom prst="rect">
            <a:avLst/>
          </a:prstGeom>
          <a:noFill/>
          <a:ln w="9525">
            <a:noFill/>
            <a:miter lim="800000"/>
            <a:headEnd/>
            <a:tailEnd/>
          </a:ln>
        </p:spPr>
      </p:pic>
      <p:sp>
        <p:nvSpPr>
          <p:cNvPr id="2" name="Espace réservé du pied de page 1"/>
          <p:cNvSpPr>
            <a:spLocks noGrp="1"/>
          </p:cNvSpPr>
          <p:nvPr>
            <p:ph type="ftr" sz="quarter" idx="11"/>
          </p:nvPr>
        </p:nvSpPr>
        <p:spPr/>
        <p:txBody>
          <a:bodyPr/>
          <a:lstStyle/>
          <a:p>
            <a:pPr>
              <a:defRPr/>
            </a:pPr>
            <a:r>
              <a:rPr lang="en-GB" smtClean="0"/>
              <a:t>Introduction à l'OO - H. Bersini</a:t>
            </a:r>
            <a:endParaRPr lang="en-GB"/>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Exercice </a:t>
            </a:r>
            <a:r>
              <a:rPr lang="fr-BE" dirty="0" smtClean="0"/>
              <a:t>Java et </a:t>
            </a:r>
            <a:r>
              <a:rPr lang="fr-BE" dirty="0" err="1" smtClean="0"/>
              <a:t>Kotlin</a:t>
            </a:r>
            <a:endParaRPr lang="fr-BE" dirty="0"/>
          </a:p>
        </p:txBody>
      </p:sp>
      <p:sp>
        <p:nvSpPr>
          <p:cNvPr id="6" name="Espace réservé du contenu 5"/>
          <p:cNvSpPr>
            <a:spLocks noGrp="1"/>
          </p:cNvSpPr>
          <p:nvPr>
            <p:ph idx="1"/>
          </p:nvPr>
        </p:nvSpPr>
        <p:spPr/>
        <p:txBody>
          <a:bodyPr/>
          <a:lstStyle/>
          <a:p>
            <a:r>
              <a:rPr lang="fr-BE" dirty="0" smtClean="0"/>
              <a:t>Voir livre OO chapitre 20</a:t>
            </a:r>
          </a:p>
          <a:p>
            <a:r>
              <a:rPr lang="fr-BE" dirty="0" smtClean="0"/>
              <a:t>Le Petit </a:t>
            </a:r>
            <a:r>
              <a:rPr lang="fr-BE" dirty="0" smtClean="0"/>
              <a:t>Flipper</a:t>
            </a:r>
          </a:p>
          <a:p>
            <a:r>
              <a:rPr lang="fr-BE" dirty="0" smtClean="0"/>
              <a:t>Le jeu canon en </a:t>
            </a:r>
            <a:r>
              <a:rPr lang="fr-BE" dirty="0" err="1" smtClean="0"/>
              <a:t>Kotlin</a:t>
            </a:r>
            <a:endParaRPr lang="fr-BE" dirty="0"/>
          </a:p>
        </p:txBody>
      </p:sp>
      <p:sp>
        <p:nvSpPr>
          <p:cNvPr id="3" name="Espace réservé de la date 2"/>
          <p:cNvSpPr>
            <a:spLocks noGrp="1"/>
          </p:cNvSpPr>
          <p:nvPr>
            <p:ph type="dt" sz="half" idx="10"/>
          </p:nvPr>
        </p:nvSpPr>
        <p:spPr/>
        <p:txBody>
          <a:bodyPr/>
          <a:lstStyle/>
          <a:p>
            <a:pPr>
              <a:defRPr/>
            </a:pPr>
            <a:r>
              <a:rPr lang="en-US" smtClean="0"/>
              <a:t>2020</a:t>
            </a:r>
            <a:endParaRPr lang="en-GB" dirty="0"/>
          </a:p>
        </p:txBody>
      </p:sp>
      <p:sp>
        <p:nvSpPr>
          <p:cNvPr id="4" name="Espace réservé du pied de page 3"/>
          <p:cNvSpPr>
            <a:spLocks noGrp="1"/>
          </p:cNvSpPr>
          <p:nvPr>
            <p:ph type="ftr" sz="quarter" idx="11"/>
          </p:nvPr>
        </p:nvSpPr>
        <p:spPr/>
        <p:txBody>
          <a:bodyPr/>
          <a:lstStyle/>
          <a:p>
            <a:pPr>
              <a:defRPr/>
            </a:pPr>
            <a:r>
              <a:rPr lang="en-GB" smtClean="0"/>
              <a:t>Introduction à l'OO - H. Bersini</a:t>
            </a:r>
            <a:endParaRPr lang="en-GB"/>
          </a:p>
        </p:txBody>
      </p:sp>
      <p:sp>
        <p:nvSpPr>
          <p:cNvPr id="5" name="Espace réservé du numéro de diapositive 4"/>
          <p:cNvSpPr>
            <a:spLocks noGrp="1"/>
          </p:cNvSpPr>
          <p:nvPr>
            <p:ph type="sldNum" sz="quarter" idx="12"/>
          </p:nvPr>
        </p:nvSpPr>
        <p:spPr/>
        <p:txBody>
          <a:bodyPr/>
          <a:lstStyle/>
          <a:p>
            <a:fld id="{F4FDFCAC-C6EF-F447-9E8A-6C8CFB32F2B9}" type="slidenum">
              <a:rPr lang="en-GB" smtClean="0"/>
              <a:pPr/>
              <a:t>164</a:t>
            </a:fld>
            <a:endParaRPr lang="en-GB"/>
          </a:p>
        </p:txBody>
      </p:sp>
    </p:spTree>
    <p:extLst>
      <p:ext uri="{BB962C8B-B14F-4D97-AF65-F5344CB8AC3E}">
        <p14:creationId xmlns:p14="http://schemas.microsoft.com/office/powerpoint/2010/main" val="48474630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Thread et Programmation événementielle</a:t>
            </a:r>
            <a:endParaRPr lang="fr-BE" dirty="0"/>
          </a:p>
        </p:txBody>
      </p:sp>
      <p:sp>
        <p:nvSpPr>
          <p:cNvPr id="3" name="Espace réservé du contenu 2"/>
          <p:cNvSpPr>
            <a:spLocks noGrp="1"/>
          </p:cNvSpPr>
          <p:nvPr>
            <p:ph idx="1"/>
          </p:nvPr>
        </p:nvSpPr>
        <p:spPr/>
        <p:txBody>
          <a:bodyPr/>
          <a:lstStyle/>
          <a:p>
            <a:r>
              <a:rPr lang="fr-BE" dirty="0" err="1" smtClean="0"/>
              <a:t>MultiThreading</a:t>
            </a:r>
            <a:r>
              <a:rPr lang="fr-BE" dirty="0" smtClean="0"/>
              <a:t>:</a:t>
            </a:r>
          </a:p>
          <a:p>
            <a:pPr lvl="1"/>
            <a:r>
              <a:rPr lang="fr-BE" dirty="0" smtClean="0"/>
              <a:t>Thread, </a:t>
            </a:r>
            <a:r>
              <a:rPr lang="fr-BE" dirty="0" err="1" smtClean="0"/>
              <a:t>Runnable</a:t>
            </a:r>
            <a:endParaRPr lang="fr-BE" dirty="0" smtClean="0"/>
          </a:p>
          <a:p>
            <a:pPr lvl="1"/>
            <a:r>
              <a:rPr lang="fr-BE" dirty="0" err="1" smtClean="0"/>
              <a:t>Join</a:t>
            </a:r>
            <a:endParaRPr lang="fr-BE" dirty="0" smtClean="0"/>
          </a:p>
          <a:p>
            <a:pPr lvl="1"/>
            <a:r>
              <a:rPr lang="fr-BE" dirty="0" err="1" smtClean="0"/>
              <a:t>Synchronized</a:t>
            </a:r>
            <a:endParaRPr lang="fr-BE" dirty="0" smtClean="0"/>
          </a:p>
          <a:p>
            <a:pPr marL="457200" lvl="1" indent="0">
              <a:buNone/>
            </a:pPr>
            <a:endParaRPr lang="fr-BE" dirty="0"/>
          </a:p>
        </p:txBody>
      </p:sp>
      <p:sp>
        <p:nvSpPr>
          <p:cNvPr id="4" name="Espace réservé de la date 3"/>
          <p:cNvSpPr>
            <a:spLocks noGrp="1"/>
          </p:cNvSpPr>
          <p:nvPr>
            <p:ph type="dt" sz="half" idx="10"/>
          </p:nvPr>
        </p:nvSpPr>
        <p:spPr/>
        <p:txBody>
          <a:bodyPr/>
          <a:lstStyle/>
          <a:p>
            <a:pPr>
              <a:defRPr/>
            </a:pPr>
            <a:r>
              <a:rPr lang="en-US" smtClean="0"/>
              <a:t>2020</a:t>
            </a:r>
            <a:endParaRPr lang="en-GB"/>
          </a:p>
        </p:txBody>
      </p:sp>
      <p:sp>
        <p:nvSpPr>
          <p:cNvPr id="5" name="Espace réservé du pied de page 4"/>
          <p:cNvSpPr>
            <a:spLocks noGrp="1"/>
          </p:cNvSpPr>
          <p:nvPr>
            <p:ph type="ftr" sz="quarter" idx="11"/>
          </p:nvPr>
        </p:nvSpPr>
        <p:spPr/>
        <p:txBody>
          <a:bodyPr/>
          <a:lstStyle/>
          <a:p>
            <a:pPr>
              <a:defRPr/>
            </a:pPr>
            <a:r>
              <a:rPr lang="en-GB" smtClean="0"/>
              <a:t>Introduction à l'OO - H. Bersini</a:t>
            </a:r>
            <a:endParaRPr lang="en-GB"/>
          </a:p>
        </p:txBody>
      </p:sp>
      <p:sp>
        <p:nvSpPr>
          <p:cNvPr id="6" name="Espace réservé du numéro de diapositive 5"/>
          <p:cNvSpPr>
            <a:spLocks noGrp="1"/>
          </p:cNvSpPr>
          <p:nvPr>
            <p:ph type="sldNum" sz="quarter" idx="12"/>
          </p:nvPr>
        </p:nvSpPr>
        <p:spPr/>
        <p:txBody>
          <a:bodyPr/>
          <a:lstStyle/>
          <a:p>
            <a:fld id="{B3C8A2DF-3230-C140-A3AF-736EA8745357}" type="slidenum">
              <a:rPr lang="en-GB" smtClean="0"/>
              <a:pPr/>
              <a:t>165</a:t>
            </a:fld>
            <a:endParaRPr lang="en-GB"/>
          </a:p>
        </p:txBody>
      </p:sp>
    </p:spTree>
    <p:extLst>
      <p:ext uri="{BB962C8B-B14F-4D97-AF65-F5344CB8AC3E}">
        <p14:creationId xmlns:p14="http://schemas.microsoft.com/office/powerpoint/2010/main" val="3881874799"/>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fr-BE" dirty="0" smtClean="0"/>
              <a:t>Introduction aux Design Patterns</a:t>
            </a:r>
            <a:endParaRPr lang="fr-BE" dirty="0"/>
          </a:p>
        </p:txBody>
      </p:sp>
      <p:sp>
        <p:nvSpPr>
          <p:cNvPr id="6" name="Subtitle 5"/>
          <p:cNvSpPr>
            <a:spLocks noGrp="1"/>
          </p:cNvSpPr>
          <p:nvPr>
            <p:ph type="subTitle" idx="1"/>
          </p:nvPr>
        </p:nvSpPr>
        <p:spPr/>
        <p:txBody>
          <a:bodyPr/>
          <a:lstStyle/>
          <a:p>
            <a:endParaRPr lang="fr-BE" dirty="0"/>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FA7AA1F2-35C8-A848-8ED4-C95C2D921CEA}" type="slidenum">
              <a:rPr lang="en-GB" smtClean="0"/>
              <a:pPr/>
              <a:t>166</a:t>
            </a:fld>
            <a:endParaRPr lang="en-GB"/>
          </a:p>
        </p:txBody>
      </p:sp>
    </p:spTree>
    <p:extLst>
      <p:ext uri="{BB962C8B-B14F-4D97-AF65-F5344CB8AC3E}">
        <p14:creationId xmlns:p14="http://schemas.microsoft.com/office/powerpoint/2010/main" val="471768799"/>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BE" dirty="0" smtClean="0"/>
              <a:t>Bonnes pratiques OO</a:t>
            </a:r>
            <a:endParaRPr lang="fr-BE" dirty="0"/>
          </a:p>
        </p:txBody>
      </p:sp>
      <p:sp>
        <p:nvSpPr>
          <p:cNvPr id="3" name="Content Placeholder 2"/>
          <p:cNvSpPr>
            <a:spLocks noGrp="1"/>
          </p:cNvSpPr>
          <p:nvPr>
            <p:ph idx="1"/>
          </p:nvPr>
        </p:nvSpPr>
        <p:spPr/>
        <p:txBody>
          <a:bodyPr>
            <a:noAutofit/>
          </a:bodyPr>
          <a:lstStyle/>
          <a:p>
            <a:r>
              <a:rPr lang="en-US" sz="2400" dirty="0" smtClean="0"/>
              <a:t>"</a:t>
            </a:r>
            <a:r>
              <a:rPr lang="en-US" sz="2400" i="1" dirty="0" smtClean="0"/>
              <a:t>Controlling complexity is the essence of computer </a:t>
            </a:r>
            <a:r>
              <a:rPr lang="en-US" sz="2400" i="1" dirty="0" err="1" smtClean="0"/>
              <a:t>programming.</a:t>
            </a:r>
            <a:r>
              <a:rPr lang="en-US" sz="2400" dirty="0" err="1" smtClean="0"/>
              <a:t>"(Brian</a:t>
            </a:r>
            <a:r>
              <a:rPr lang="en-US" sz="2400" dirty="0" smtClean="0"/>
              <a:t> Kernighan)</a:t>
            </a:r>
          </a:p>
          <a:p>
            <a:endParaRPr lang="en-US" sz="2400" dirty="0" smtClean="0"/>
          </a:p>
          <a:p>
            <a:r>
              <a:rPr lang="en-US" sz="2400" dirty="0" err="1" smtClean="0"/>
              <a:t>Bonnes</a:t>
            </a:r>
            <a:r>
              <a:rPr lang="en-US" sz="2400" dirty="0" smtClean="0"/>
              <a:t> </a:t>
            </a:r>
            <a:r>
              <a:rPr lang="en-US" sz="2400" dirty="0" err="1" smtClean="0"/>
              <a:t>pratiques</a:t>
            </a:r>
            <a:r>
              <a:rPr lang="en-US" sz="2400" dirty="0" smtClean="0"/>
              <a:t> : </a:t>
            </a:r>
          </a:p>
          <a:p>
            <a:pPr lvl="1"/>
            <a:r>
              <a:rPr lang="en-US" sz="2000" b="1" dirty="0" smtClean="0"/>
              <a:t>Low Coupling </a:t>
            </a:r>
            <a:r>
              <a:rPr lang="en-US" sz="2000" dirty="0" smtClean="0"/>
              <a:t>(modifier </a:t>
            </a:r>
            <a:r>
              <a:rPr lang="en-US" sz="2000" dirty="0" err="1" smtClean="0"/>
              <a:t>une</a:t>
            </a:r>
            <a:r>
              <a:rPr lang="en-US" sz="2000" dirty="0" smtClean="0"/>
              <a:t> </a:t>
            </a:r>
            <a:r>
              <a:rPr lang="en-US" sz="2000" dirty="0" err="1" smtClean="0"/>
              <a:t>classe</a:t>
            </a:r>
            <a:r>
              <a:rPr lang="en-US" sz="2000" dirty="0" smtClean="0"/>
              <a:t> sans </a:t>
            </a:r>
            <a:r>
              <a:rPr lang="en-US" sz="2000" dirty="0" err="1" smtClean="0"/>
              <a:t>toucher</a:t>
            </a:r>
            <a:r>
              <a:rPr lang="en-US" sz="2000" dirty="0" smtClean="0"/>
              <a:t> aux </a:t>
            </a:r>
            <a:r>
              <a:rPr lang="en-US" sz="2000" dirty="0" err="1" smtClean="0"/>
              <a:t>autres</a:t>
            </a:r>
            <a:r>
              <a:rPr lang="en-US" sz="2000" dirty="0" smtClean="0"/>
              <a:t>)</a:t>
            </a:r>
          </a:p>
          <a:p>
            <a:pPr lvl="1"/>
            <a:r>
              <a:rPr lang="en-US" sz="2000" b="1" dirty="0" smtClean="0"/>
              <a:t>High Cohesion </a:t>
            </a:r>
            <a:r>
              <a:rPr lang="en-US" sz="2000" dirty="0" smtClean="0"/>
              <a:t>(</a:t>
            </a:r>
            <a:r>
              <a:rPr lang="en-US" sz="2000" dirty="0" err="1" smtClean="0"/>
              <a:t>idéalement</a:t>
            </a:r>
            <a:r>
              <a:rPr lang="en-US" sz="2000" dirty="0" smtClean="0"/>
              <a:t>, </a:t>
            </a:r>
            <a:r>
              <a:rPr lang="en-US" sz="2000" dirty="0" err="1" smtClean="0"/>
              <a:t>toutes</a:t>
            </a:r>
            <a:r>
              <a:rPr lang="en-US" sz="2000" dirty="0" smtClean="0"/>
              <a:t> les </a:t>
            </a:r>
            <a:r>
              <a:rPr lang="en-US" sz="2000" dirty="0" err="1" smtClean="0"/>
              <a:t>méthodes</a:t>
            </a:r>
            <a:r>
              <a:rPr lang="en-US" sz="2000" dirty="0" smtClean="0"/>
              <a:t> </a:t>
            </a:r>
            <a:r>
              <a:rPr lang="en-US" sz="2000" dirty="0" err="1" smtClean="0"/>
              <a:t>d’une</a:t>
            </a:r>
            <a:r>
              <a:rPr lang="en-US" sz="2000" dirty="0" smtClean="0"/>
              <a:t> </a:t>
            </a:r>
            <a:r>
              <a:rPr lang="en-US" sz="2000" dirty="0" err="1" smtClean="0"/>
              <a:t>classe</a:t>
            </a:r>
            <a:r>
              <a:rPr lang="en-US" sz="2000" dirty="0" smtClean="0"/>
              <a:t> </a:t>
            </a:r>
            <a:r>
              <a:rPr lang="en-US" sz="2000" dirty="0" err="1" smtClean="0"/>
              <a:t>utilisent</a:t>
            </a:r>
            <a:r>
              <a:rPr lang="en-US" sz="2000" dirty="0" smtClean="0"/>
              <a:t> </a:t>
            </a:r>
            <a:r>
              <a:rPr lang="en-US" sz="2000" dirty="0" err="1" smtClean="0"/>
              <a:t>toutes</a:t>
            </a:r>
            <a:r>
              <a:rPr lang="en-US" sz="2000" dirty="0" smtClean="0"/>
              <a:t> </a:t>
            </a:r>
            <a:r>
              <a:rPr lang="en-US" sz="2000" dirty="0" err="1" smtClean="0"/>
              <a:t>ses</a:t>
            </a:r>
            <a:r>
              <a:rPr lang="en-US" sz="2000" dirty="0" smtClean="0"/>
              <a:t> </a:t>
            </a:r>
            <a:r>
              <a:rPr lang="en-US" sz="2000" dirty="0" err="1" smtClean="0"/>
              <a:t>donnes</a:t>
            </a:r>
            <a:r>
              <a:rPr lang="en-US" sz="2000" dirty="0" smtClean="0"/>
              <a:t>)</a:t>
            </a:r>
          </a:p>
          <a:p>
            <a:pPr lvl="1"/>
            <a:r>
              <a:rPr lang="en-US" sz="2000" b="1" dirty="0" smtClean="0"/>
              <a:t>Expert</a:t>
            </a:r>
          </a:p>
          <a:p>
            <a:pPr lvl="1"/>
            <a:r>
              <a:rPr lang="en-US" sz="2000" b="1" dirty="0" smtClean="0"/>
              <a:t>Don't talk to strangers</a:t>
            </a:r>
          </a:p>
          <a:p>
            <a:pPr lvl="1"/>
            <a:r>
              <a:rPr lang="en-US" sz="2000" b="1" dirty="0" smtClean="0"/>
              <a:t>Polymorphism</a:t>
            </a:r>
          </a:p>
          <a:p>
            <a:endParaRPr lang="fr-BE" sz="2000" dirty="0"/>
          </a:p>
        </p:txBody>
      </p:sp>
      <p:sp>
        <p:nvSpPr>
          <p:cNvPr id="4" name="Date Placeholder 3"/>
          <p:cNvSpPr>
            <a:spLocks noGrp="1"/>
          </p:cNvSpPr>
          <p:nvPr>
            <p:ph type="dt" sz="half" idx="10"/>
          </p:nvPr>
        </p:nvSpPr>
        <p:spPr/>
        <p:txBody>
          <a:bodyPr/>
          <a:lstStyle/>
          <a:p>
            <a:r>
              <a:rPr lang="en-US" smtClean="0"/>
              <a:t>2020</a:t>
            </a:r>
            <a:endParaRPr lang="fr-BE"/>
          </a:p>
        </p:txBody>
      </p:sp>
      <p:sp>
        <p:nvSpPr>
          <p:cNvPr id="5" name="Footer Placeholder 4"/>
          <p:cNvSpPr>
            <a:spLocks noGrp="1"/>
          </p:cNvSpPr>
          <p:nvPr>
            <p:ph type="ftr" sz="quarter" idx="11"/>
          </p:nvPr>
        </p:nvSpPr>
        <p:spPr/>
        <p:txBody>
          <a:bodyPr/>
          <a:lstStyle/>
          <a:p>
            <a:r>
              <a:rPr lang="en-US" smtClean="0"/>
              <a:t>Introduction à l'OO - H. Bersini</a:t>
            </a:r>
            <a:endParaRPr lang="fr-BE"/>
          </a:p>
        </p:txBody>
      </p:sp>
      <p:sp>
        <p:nvSpPr>
          <p:cNvPr id="6" name="Slide Number Placeholder 5"/>
          <p:cNvSpPr>
            <a:spLocks noGrp="1"/>
          </p:cNvSpPr>
          <p:nvPr>
            <p:ph type="sldNum" sz="quarter" idx="12"/>
          </p:nvPr>
        </p:nvSpPr>
        <p:spPr/>
        <p:txBody>
          <a:bodyPr/>
          <a:lstStyle/>
          <a:p>
            <a:fld id="{DB7C67F8-474A-6B45-A5AA-603794D216FA}" type="slidenum">
              <a:rPr lang="fr-BE" smtClean="0"/>
              <a:pPr/>
              <a:t>167</a:t>
            </a:fld>
            <a:endParaRPr lang="fr-BE"/>
          </a:p>
        </p:txBody>
      </p:sp>
    </p:spTree>
    <p:extLst>
      <p:ext uri="{BB962C8B-B14F-4D97-AF65-F5344CB8AC3E}">
        <p14:creationId xmlns:p14="http://schemas.microsoft.com/office/powerpoint/2010/main" val="3336357127"/>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Patrons de conception</a:t>
            </a:r>
            <a:endParaRPr lang="fr-BE" dirty="0"/>
          </a:p>
        </p:txBody>
      </p:sp>
      <p:sp>
        <p:nvSpPr>
          <p:cNvPr id="3" name="Content Placeholder 2"/>
          <p:cNvSpPr>
            <a:spLocks noGrp="1"/>
          </p:cNvSpPr>
          <p:nvPr>
            <p:ph idx="1"/>
          </p:nvPr>
        </p:nvSpPr>
        <p:spPr/>
        <p:txBody>
          <a:bodyPr>
            <a:noAutofit/>
          </a:bodyPr>
          <a:lstStyle/>
          <a:p>
            <a:pPr algn="just"/>
            <a:r>
              <a:rPr lang="fr-BE" sz="2000" dirty="0" smtClean="0"/>
              <a:t>Concept de </a:t>
            </a:r>
            <a:r>
              <a:rPr lang="fr-BE" sz="2000" b="1" dirty="0" smtClean="0"/>
              <a:t>génie logiciel </a:t>
            </a:r>
            <a:r>
              <a:rPr lang="fr-BE" sz="2000" dirty="0" smtClean="0"/>
              <a:t>visant à résoudre des </a:t>
            </a:r>
            <a:r>
              <a:rPr lang="fr-BE" sz="2000" b="1" dirty="0" smtClean="0"/>
              <a:t>problèmes récurrents </a:t>
            </a:r>
            <a:r>
              <a:rPr lang="fr-BE" sz="2000" dirty="0" smtClean="0"/>
              <a:t>d’architecture et de conception logicielle suivant le paradigme objet.</a:t>
            </a:r>
          </a:p>
          <a:p>
            <a:pPr algn="just"/>
            <a:r>
              <a:rPr lang="fr-BE" sz="2000" dirty="0" smtClean="0"/>
              <a:t>Formalisation de </a:t>
            </a:r>
            <a:r>
              <a:rPr lang="fr-BE" sz="2000" b="1" dirty="0" smtClean="0"/>
              <a:t>bonnes pratiques.</a:t>
            </a:r>
          </a:p>
          <a:p>
            <a:pPr algn="just"/>
            <a:r>
              <a:rPr lang="fr-BE" sz="2000" dirty="0" smtClean="0"/>
              <a:t>Capitalisation de l’expérience appliquéee à la conception logicielle.</a:t>
            </a:r>
          </a:p>
          <a:p>
            <a:pPr algn="just"/>
            <a:endParaRPr lang="fr-BE" sz="2000" dirty="0" smtClean="0"/>
          </a:p>
          <a:p>
            <a:pPr algn="just"/>
            <a:r>
              <a:rPr lang="fr-BE" sz="2000" dirty="0" smtClean="0"/>
              <a:t>Réduire les interactions entre les objets, diminuer le temps de développement</a:t>
            </a:r>
          </a:p>
          <a:p>
            <a:pPr lvl="1" algn="just"/>
            <a:r>
              <a:rPr lang="fr-BE" sz="1800" dirty="0" smtClean="0">
                <a:sym typeface="Wingdings"/>
              </a:rPr>
              <a:t></a:t>
            </a:r>
            <a:r>
              <a:rPr lang="fr-BE" sz="1800" dirty="0" smtClean="0"/>
              <a:t> gagner des sous ;-)</a:t>
            </a:r>
          </a:p>
          <a:p>
            <a:pPr lvl="1" algn="just"/>
            <a:endParaRPr lang="fr-BE" sz="2000" dirty="0" smtClean="0"/>
          </a:p>
          <a:p>
            <a:pPr algn="just"/>
            <a:r>
              <a:rPr lang="fr-BE" sz="2000" dirty="0" smtClean="0"/>
              <a:t>Aussi appellé </a:t>
            </a:r>
            <a:r>
              <a:rPr lang="fr-BE" sz="2000" b="1" dirty="0" smtClean="0"/>
              <a:t>design pattern </a:t>
            </a:r>
            <a:r>
              <a:rPr lang="fr-BE" sz="2000" dirty="0" smtClean="0"/>
              <a:t>ou motif de conception</a:t>
            </a:r>
          </a:p>
          <a:p>
            <a:pPr algn="just"/>
            <a:endParaRPr lang="fr-BE" sz="2000" dirty="0"/>
          </a:p>
        </p:txBody>
      </p:sp>
      <p:sp>
        <p:nvSpPr>
          <p:cNvPr id="4" name="Date Placeholder 3"/>
          <p:cNvSpPr>
            <a:spLocks noGrp="1"/>
          </p:cNvSpPr>
          <p:nvPr>
            <p:ph type="dt" sz="half" idx="10"/>
          </p:nvPr>
        </p:nvSpPr>
        <p:spPr/>
        <p:txBody>
          <a:bodyPr/>
          <a:lstStyle/>
          <a:p>
            <a:r>
              <a:rPr lang="en-US" smtClean="0"/>
              <a:t>2020</a:t>
            </a:r>
            <a:endParaRPr lang="fr-BE"/>
          </a:p>
        </p:txBody>
      </p:sp>
      <p:sp>
        <p:nvSpPr>
          <p:cNvPr id="5" name="Slide Number Placeholder 4"/>
          <p:cNvSpPr>
            <a:spLocks noGrp="1"/>
          </p:cNvSpPr>
          <p:nvPr>
            <p:ph type="sldNum" sz="quarter" idx="12"/>
          </p:nvPr>
        </p:nvSpPr>
        <p:spPr/>
        <p:txBody>
          <a:bodyPr/>
          <a:lstStyle/>
          <a:p>
            <a:fld id="{DB7C67F8-474A-6B45-A5AA-603794D216FA}" type="slidenum">
              <a:rPr lang="fr-BE" smtClean="0"/>
              <a:pPr/>
              <a:t>168</a:t>
            </a:fld>
            <a:endParaRPr lang="fr-BE"/>
          </a:p>
        </p:txBody>
      </p:sp>
      <p:sp>
        <p:nvSpPr>
          <p:cNvPr id="6" name="Footer Placeholder 5"/>
          <p:cNvSpPr>
            <a:spLocks noGrp="1"/>
          </p:cNvSpPr>
          <p:nvPr>
            <p:ph type="ftr" sz="quarter" idx="11"/>
          </p:nvPr>
        </p:nvSpPr>
        <p:spPr/>
        <p:txBody>
          <a:bodyPr/>
          <a:lstStyle/>
          <a:p>
            <a:r>
              <a:rPr lang="en-US" smtClean="0"/>
              <a:t>Introduction à l'OO - H. Bersini</a:t>
            </a:r>
            <a:endParaRPr lang="fr-BE"/>
          </a:p>
        </p:txBody>
      </p:sp>
    </p:spTree>
    <p:extLst>
      <p:ext uri="{BB962C8B-B14F-4D97-AF65-F5344CB8AC3E}">
        <p14:creationId xmlns:p14="http://schemas.microsoft.com/office/powerpoint/2010/main" val="3725560406"/>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Patrons de conception</a:t>
            </a:r>
            <a:endParaRPr lang="fr-BE" dirty="0"/>
          </a:p>
        </p:txBody>
      </p:sp>
      <p:sp>
        <p:nvSpPr>
          <p:cNvPr id="3" name="Content Placeholder 2"/>
          <p:cNvSpPr>
            <a:spLocks noGrp="1"/>
          </p:cNvSpPr>
          <p:nvPr>
            <p:ph idx="1"/>
          </p:nvPr>
        </p:nvSpPr>
        <p:spPr/>
        <p:txBody>
          <a:bodyPr>
            <a:normAutofit/>
          </a:bodyPr>
          <a:lstStyle/>
          <a:p>
            <a:pPr algn="just"/>
            <a:r>
              <a:rPr lang="fr-BE" sz="2400" dirty="0" smtClean="0"/>
              <a:t>Formalisés en 1995 par le « Gang of Four »</a:t>
            </a:r>
          </a:p>
          <a:p>
            <a:pPr algn="just"/>
            <a:r>
              <a:rPr lang="fr-BE" sz="2400" dirty="0" smtClean="0"/>
              <a:t>Trois grandes familles : </a:t>
            </a:r>
          </a:p>
          <a:p>
            <a:pPr lvl="1" algn="just"/>
            <a:r>
              <a:rPr lang="fr-BE" sz="2000" b="1" dirty="0" smtClean="0"/>
              <a:t>Patrons de construction </a:t>
            </a:r>
            <a:r>
              <a:rPr lang="fr-BE" sz="2000" dirty="0" smtClean="0"/>
              <a:t>: </a:t>
            </a:r>
            <a:r>
              <a:rPr lang="fr-BE" sz="2000" b="1" i="1" dirty="0" smtClean="0"/>
              <a:t>instancier </a:t>
            </a:r>
            <a:r>
              <a:rPr lang="fr-BE" sz="2000" dirty="0" smtClean="0"/>
              <a:t>et configurer des classes et des objets</a:t>
            </a:r>
          </a:p>
          <a:p>
            <a:pPr lvl="1" algn="just"/>
            <a:r>
              <a:rPr lang="fr-BE" sz="2000" b="1" dirty="0" smtClean="0"/>
              <a:t>Patrons structuraux </a:t>
            </a:r>
            <a:r>
              <a:rPr lang="fr-BE" sz="2000" dirty="0" smtClean="0"/>
              <a:t>: organiser les classes d’un programme en séparant l’</a:t>
            </a:r>
            <a:r>
              <a:rPr lang="fr-BE" sz="2000" b="1" i="1" dirty="0" smtClean="0"/>
              <a:t>interface </a:t>
            </a:r>
            <a:r>
              <a:rPr lang="fr-BE" sz="2000" dirty="0" smtClean="0"/>
              <a:t>de l’implémentation </a:t>
            </a:r>
          </a:p>
          <a:p>
            <a:pPr lvl="1" algn="just"/>
            <a:r>
              <a:rPr lang="fr-BE" sz="2000" b="1" dirty="0" smtClean="0"/>
              <a:t>Patrons comportementaux </a:t>
            </a:r>
            <a:r>
              <a:rPr lang="fr-BE" sz="2000" dirty="0" smtClean="0"/>
              <a:t>: organiser les objets pour que ceux-ci </a:t>
            </a:r>
            <a:r>
              <a:rPr lang="fr-BE" sz="2000" b="1" i="1" dirty="0" smtClean="0"/>
              <a:t>collaborent</a:t>
            </a:r>
            <a:endParaRPr lang="fr-BE" sz="2000" b="1" i="1" dirty="0"/>
          </a:p>
        </p:txBody>
      </p:sp>
      <p:sp>
        <p:nvSpPr>
          <p:cNvPr id="4" name="Date Placeholder 3"/>
          <p:cNvSpPr>
            <a:spLocks noGrp="1"/>
          </p:cNvSpPr>
          <p:nvPr>
            <p:ph type="dt" sz="half" idx="10"/>
          </p:nvPr>
        </p:nvSpPr>
        <p:spPr/>
        <p:txBody>
          <a:bodyPr/>
          <a:lstStyle/>
          <a:p>
            <a:r>
              <a:rPr lang="en-US" smtClean="0"/>
              <a:t>2020</a:t>
            </a:r>
            <a:endParaRPr lang="fr-BE"/>
          </a:p>
        </p:txBody>
      </p:sp>
      <p:sp>
        <p:nvSpPr>
          <p:cNvPr id="5" name="Slide Number Placeholder 4"/>
          <p:cNvSpPr>
            <a:spLocks noGrp="1"/>
          </p:cNvSpPr>
          <p:nvPr>
            <p:ph type="sldNum" sz="quarter" idx="12"/>
          </p:nvPr>
        </p:nvSpPr>
        <p:spPr/>
        <p:txBody>
          <a:bodyPr/>
          <a:lstStyle/>
          <a:p>
            <a:fld id="{DB7C67F8-474A-6B45-A5AA-603794D216FA}" type="slidenum">
              <a:rPr lang="fr-BE" smtClean="0"/>
              <a:pPr/>
              <a:t>169</a:t>
            </a:fld>
            <a:endParaRPr lang="fr-BE"/>
          </a:p>
        </p:txBody>
      </p:sp>
      <p:sp>
        <p:nvSpPr>
          <p:cNvPr id="6" name="Footer Placeholder 5"/>
          <p:cNvSpPr>
            <a:spLocks noGrp="1"/>
          </p:cNvSpPr>
          <p:nvPr>
            <p:ph type="ftr" sz="quarter" idx="11"/>
          </p:nvPr>
        </p:nvSpPr>
        <p:spPr/>
        <p:txBody>
          <a:bodyPr/>
          <a:lstStyle/>
          <a:p>
            <a:r>
              <a:rPr lang="en-US" smtClean="0"/>
              <a:t>Introduction à l'OO - H. Bersini</a:t>
            </a:r>
            <a:endParaRPr lang="fr-BE"/>
          </a:p>
        </p:txBody>
      </p:sp>
    </p:spTree>
    <p:extLst>
      <p:ext uri="{BB962C8B-B14F-4D97-AF65-F5344CB8AC3E}">
        <p14:creationId xmlns:p14="http://schemas.microsoft.com/office/powerpoint/2010/main" val="38475268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e 2"/>
          <p:cNvGrpSpPr/>
          <p:nvPr/>
        </p:nvGrpSpPr>
        <p:grpSpPr>
          <a:xfrm>
            <a:off x="1981200" y="609600"/>
            <a:ext cx="5562600" cy="5638800"/>
            <a:chOff x="1981200" y="609600"/>
            <a:chExt cx="5562600" cy="5638800"/>
          </a:xfrm>
        </p:grpSpPr>
        <p:sp>
          <p:nvSpPr>
            <p:cNvPr id="7170" name="Rectangle 2"/>
            <p:cNvSpPr>
              <a:spLocks noChangeArrowheads="1"/>
            </p:cNvSpPr>
            <p:nvPr/>
          </p:nvSpPr>
          <p:spPr bwMode="auto">
            <a:xfrm>
              <a:off x="2667000" y="609600"/>
              <a:ext cx="3124200" cy="2667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fr-FR"/>
            </a:p>
          </p:txBody>
        </p:sp>
        <p:sp>
          <p:nvSpPr>
            <p:cNvPr id="7171" name="Line 3"/>
            <p:cNvSpPr>
              <a:spLocks noChangeShapeType="1"/>
            </p:cNvSpPr>
            <p:nvPr/>
          </p:nvSpPr>
          <p:spPr bwMode="auto">
            <a:xfrm>
              <a:off x="2667000" y="1143000"/>
              <a:ext cx="3048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BE"/>
            </a:p>
          </p:txBody>
        </p:sp>
        <p:sp>
          <p:nvSpPr>
            <p:cNvPr id="7172" name="Line 4"/>
            <p:cNvSpPr>
              <a:spLocks noChangeShapeType="1"/>
            </p:cNvSpPr>
            <p:nvPr/>
          </p:nvSpPr>
          <p:spPr bwMode="auto">
            <a:xfrm>
              <a:off x="2667000" y="2057400"/>
              <a:ext cx="3124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BE"/>
            </a:p>
          </p:txBody>
        </p:sp>
        <p:sp>
          <p:nvSpPr>
            <p:cNvPr id="7174" name="Text Box 6"/>
            <p:cNvSpPr txBox="1">
              <a:spLocks noChangeArrowheads="1"/>
            </p:cNvSpPr>
            <p:nvPr/>
          </p:nvSpPr>
          <p:spPr bwMode="auto">
            <a:xfrm>
              <a:off x="3565525" y="650875"/>
              <a:ext cx="979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BE"/>
                <a:t>Classe</a:t>
              </a:r>
              <a:endParaRPr lang="en-GB"/>
            </a:p>
          </p:txBody>
        </p:sp>
        <p:sp>
          <p:nvSpPr>
            <p:cNvPr id="7175" name="Text Box 7"/>
            <p:cNvSpPr txBox="1">
              <a:spLocks noChangeArrowheads="1"/>
            </p:cNvSpPr>
            <p:nvPr/>
          </p:nvSpPr>
          <p:spPr bwMode="auto">
            <a:xfrm>
              <a:off x="3336925" y="1260475"/>
              <a:ext cx="1181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BE"/>
                <a:t>attributs</a:t>
              </a:r>
              <a:endParaRPr lang="en-GB"/>
            </a:p>
          </p:txBody>
        </p:sp>
        <p:sp>
          <p:nvSpPr>
            <p:cNvPr id="7176" name="Text Box 8"/>
            <p:cNvSpPr txBox="1">
              <a:spLocks noChangeArrowheads="1"/>
            </p:cNvSpPr>
            <p:nvPr/>
          </p:nvSpPr>
          <p:spPr bwMode="auto">
            <a:xfrm>
              <a:off x="3413125" y="2251075"/>
              <a:ext cx="1350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BE"/>
                <a:t>méthodes</a:t>
              </a:r>
              <a:endParaRPr lang="en-GB"/>
            </a:p>
          </p:txBody>
        </p:sp>
        <p:sp>
          <p:nvSpPr>
            <p:cNvPr id="7177" name="Oval 9"/>
            <p:cNvSpPr>
              <a:spLocks noChangeArrowheads="1"/>
            </p:cNvSpPr>
            <p:nvPr/>
          </p:nvSpPr>
          <p:spPr bwMode="auto">
            <a:xfrm>
              <a:off x="1981200" y="4495800"/>
              <a:ext cx="1676400" cy="1143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BE">
                  <a:solidFill>
                    <a:schemeClr val="accent2"/>
                  </a:solidFill>
                </a:rPr>
                <a:t>attributs</a:t>
              </a:r>
              <a:endParaRPr lang="en-GB">
                <a:solidFill>
                  <a:schemeClr val="accent2"/>
                </a:solidFill>
              </a:endParaRPr>
            </a:p>
          </p:txBody>
        </p:sp>
        <p:sp>
          <p:nvSpPr>
            <p:cNvPr id="7178" name="Oval 10"/>
            <p:cNvSpPr>
              <a:spLocks noChangeArrowheads="1"/>
            </p:cNvSpPr>
            <p:nvPr/>
          </p:nvSpPr>
          <p:spPr bwMode="auto">
            <a:xfrm>
              <a:off x="3733800" y="4495800"/>
              <a:ext cx="1828800" cy="1219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BE"/>
                <a:t>attributs</a:t>
              </a:r>
              <a:endParaRPr lang="en-GB"/>
            </a:p>
          </p:txBody>
        </p:sp>
        <p:sp>
          <p:nvSpPr>
            <p:cNvPr id="7180" name="Oval 12"/>
            <p:cNvSpPr>
              <a:spLocks noChangeArrowheads="1"/>
            </p:cNvSpPr>
            <p:nvPr/>
          </p:nvSpPr>
          <p:spPr bwMode="auto">
            <a:xfrm>
              <a:off x="5715000" y="4343400"/>
              <a:ext cx="1828800" cy="1295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BE" dirty="0">
                  <a:solidFill>
                    <a:srgbClr val="FF3300"/>
                  </a:solidFill>
                </a:rPr>
                <a:t>attributs</a:t>
              </a:r>
              <a:endParaRPr lang="en-GB" dirty="0">
                <a:solidFill>
                  <a:srgbClr val="FF3300"/>
                </a:solidFill>
              </a:endParaRPr>
            </a:p>
          </p:txBody>
        </p:sp>
        <p:sp>
          <p:nvSpPr>
            <p:cNvPr id="7181" name="Text Box 13"/>
            <p:cNvSpPr txBox="1">
              <a:spLocks noChangeArrowheads="1"/>
            </p:cNvSpPr>
            <p:nvPr/>
          </p:nvSpPr>
          <p:spPr bwMode="auto">
            <a:xfrm>
              <a:off x="3733800" y="5791200"/>
              <a:ext cx="149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BE"/>
                <a:t>Les Objets</a:t>
              </a:r>
              <a:endParaRPr lang="en-GB"/>
            </a:p>
          </p:txBody>
        </p:sp>
        <p:sp>
          <p:nvSpPr>
            <p:cNvPr id="7187" name="AutoShape 19"/>
            <p:cNvSpPr>
              <a:spLocks noChangeArrowheads="1"/>
            </p:cNvSpPr>
            <p:nvPr/>
          </p:nvSpPr>
          <p:spPr bwMode="auto">
            <a:xfrm>
              <a:off x="3200400" y="3276600"/>
              <a:ext cx="990600" cy="1295400"/>
            </a:xfrm>
            <a:prstGeom prst="curvedLeftArrow">
              <a:avLst>
                <a:gd name="adj1" fmla="val 26154"/>
                <a:gd name="adj2" fmla="val 52308"/>
                <a:gd name="adj3" fmla="val 33333"/>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BE"/>
            </a:p>
          </p:txBody>
        </p:sp>
        <p:sp>
          <p:nvSpPr>
            <p:cNvPr id="7188" name="AutoShape 20"/>
            <p:cNvSpPr>
              <a:spLocks noChangeArrowheads="1"/>
            </p:cNvSpPr>
            <p:nvPr/>
          </p:nvSpPr>
          <p:spPr bwMode="auto">
            <a:xfrm>
              <a:off x="4191000" y="3276600"/>
              <a:ext cx="1371600" cy="1219200"/>
            </a:xfrm>
            <a:prstGeom prst="curvedRightArrow">
              <a:avLst>
                <a:gd name="adj1" fmla="val 20000"/>
                <a:gd name="adj2" fmla="val 40000"/>
                <a:gd name="adj3" fmla="val 37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BE"/>
            </a:p>
          </p:txBody>
        </p:sp>
      </p:grpSp>
      <p:sp>
        <p:nvSpPr>
          <p:cNvPr id="2" name="Date Placeholder 1"/>
          <p:cNvSpPr>
            <a:spLocks noGrp="1"/>
          </p:cNvSpPr>
          <p:nvPr>
            <p:ph type="dt" sz="half" idx="10"/>
          </p:nvPr>
        </p:nvSpPr>
        <p:spPr/>
        <p:txBody>
          <a:bodyPr/>
          <a:lstStyle/>
          <a:p>
            <a:pPr>
              <a:defRPr/>
            </a:pPr>
            <a:r>
              <a:rPr lang="en-US" smtClean="0"/>
              <a:t>2020</a:t>
            </a:r>
            <a:endParaRPr lang="en-GB"/>
          </a:p>
        </p:txBody>
      </p:sp>
      <p:sp>
        <p:nvSpPr>
          <p:cNvPr id="4" name="Footer Placeholder 3"/>
          <p:cNvSpPr>
            <a:spLocks noGrp="1"/>
          </p:cNvSpPr>
          <p:nvPr>
            <p:ph type="ftr" sz="quarter" idx="11"/>
          </p:nvPr>
        </p:nvSpPr>
        <p:spPr/>
        <p:txBody>
          <a:bodyPr/>
          <a:lstStyle/>
          <a:p>
            <a:pPr>
              <a:defRPr/>
            </a:pPr>
            <a:r>
              <a:rPr lang="en-GB" smtClean="0"/>
              <a:t>Introduction à l'OO - H. Bersini</a:t>
            </a:r>
            <a:endParaRPr lang="en-GB"/>
          </a:p>
        </p:txBody>
      </p:sp>
      <p:sp>
        <p:nvSpPr>
          <p:cNvPr id="5" name="Slide Number Placeholder 4"/>
          <p:cNvSpPr>
            <a:spLocks noGrp="1"/>
          </p:cNvSpPr>
          <p:nvPr>
            <p:ph type="sldNum" sz="quarter" idx="12"/>
          </p:nvPr>
        </p:nvSpPr>
        <p:spPr/>
        <p:txBody>
          <a:bodyPr/>
          <a:lstStyle/>
          <a:p>
            <a:fld id="{FA7AA1F2-35C8-A848-8ED4-C95C2D921CEA}" type="slidenum">
              <a:rPr lang="en-GB" smtClean="0"/>
              <a:pPr/>
              <a:t>17</a:t>
            </a:fld>
            <a:endParaRPr lang="en-GB"/>
          </a:p>
        </p:txBody>
      </p:sp>
    </p:spTree>
    <p:extLst>
      <p:ext uri="{BB962C8B-B14F-4D97-AF65-F5344CB8AC3E}">
        <p14:creationId xmlns:p14="http://schemas.microsoft.com/office/powerpoint/2010/main" val="1056129524"/>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a:spLocks noGrp="1" noChangeArrowheads="1"/>
          </p:cNvSpPr>
          <p:nvPr>
            <p:ph type="ctrTitle"/>
          </p:nvPr>
        </p:nvSpPr>
        <p:spPr bwMode="auto">
          <a:xfrm>
            <a:off x="685800" y="2130425"/>
            <a:ext cx="7772400" cy="1470025"/>
          </a:xfrm>
          <a:noFill/>
          <a:ln>
            <a:miter lim="800000"/>
            <a:headEnd/>
            <a:tailEnd/>
          </a:ln>
        </p:spPr>
        <p:txBody>
          <a:bodyPr wrap="square" lIns="91440" tIns="45720" rIns="91440" bIns="45720" numCol="1" anchor="t" anchorCtr="0" compatLnSpc="1">
            <a:prstTxWarp prst="textNoShape">
              <a:avLst/>
            </a:prstTxWarp>
            <a:normAutofit/>
          </a:bodyPr>
          <a:lstStyle/>
          <a:p>
            <a:r>
              <a:rPr lang="fr-BE" dirty="0" smtClean="0">
                <a:latin typeface="Gill Sans" charset="0"/>
              </a:rPr>
              <a:t/>
            </a:r>
            <a:br>
              <a:rPr lang="fr-BE" dirty="0" smtClean="0">
                <a:latin typeface="Gill Sans" charset="0"/>
              </a:rPr>
            </a:br>
            <a:r>
              <a:rPr lang="fr-BE" i="1" dirty="0" smtClean="0">
                <a:latin typeface="Gill Sans" charset="0"/>
              </a:rPr>
              <a:t>Quelques patrons structuraux</a:t>
            </a:r>
            <a:endParaRPr lang="fr-FR" i="1" dirty="0" smtClean="0">
              <a:latin typeface="Gill Sans" charset="0"/>
            </a:endParaRPr>
          </a:p>
        </p:txBody>
      </p:sp>
      <p:sp>
        <p:nvSpPr>
          <p:cNvPr id="19" name="Rectangle 3"/>
          <p:cNvSpPr>
            <a:spLocks noGrp="1" noChangeArrowheads="1"/>
          </p:cNvSpPr>
          <p:nvPr>
            <p:ph type="subTitle" idx="1"/>
          </p:nvPr>
        </p:nvSpPr>
        <p:spPr>
          <a:xfrm>
            <a:off x="1371600" y="3886200"/>
            <a:ext cx="6858000" cy="2362200"/>
          </a:xfrm>
        </p:spPr>
        <p:txBody>
          <a:bodyPr/>
          <a:lstStyle/>
          <a:p>
            <a:pPr>
              <a:defRPr/>
            </a:pPr>
            <a:r>
              <a:rPr lang="fr-BE" sz="2800" i="1" dirty="0" smtClean="0"/>
              <a:t>Organiser </a:t>
            </a:r>
            <a:r>
              <a:rPr lang="fr-BE" sz="2800" dirty="0"/>
              <a:t>les classes d’un programme en séparant l’</a:t>
            </a:r>
            <a:r>
              <a:rPr lang="fr-BE" sz="2800" b="1" dirty="0"/>
              <a:t>interface </a:t>
            </a:r>
            <a:r>
              <a:rPr lang="fr-BE" sz="2800" dirty="0"/>
              <a:t>de l’implémentation </a:t>
            </a:r>
            <a:endParaRPr lang="fr-FR" sz="2600" dirty="0">
              <a:ea typeface="+mn-ea"/>
              <a:cs typeface="+mn-cs"/>
            </a:endParaRPr>
          </a:p>
        </p:txBody>
      </p:sp>
      <p:sp>
        <p:nvSpPr>
          <p:cNvPr id="23" name="Date Placeholder 22"/>
          <p:cNvSpPr>
            <a:spLocks noGrp="1"/>
          </p:cNvSpPr>
          <p:nvPr>
            <p:ph type="dt" sz="half" idx="10"/>
          </p:nvPr>
        </p:nvSpPr>
        <p:spPr/>
        <p:txBody>
          <a:bodyPr/>
          <a:lstStyle/>
          <a:p>
            <a:r>
              <a:rPr lang="en-US" smtClean="0"/>
              <a:t>2020</a:t>
            </a:r>
            <a:endParaRPr lang="en-US"/>
          </a:p>
        </p:txBody>
      </p:sp>
      <p:sp>
        <p:nvSpPr>
          <p:cNvPr id="24" name="Slide Number Placeholder 23"/>
          <p:cNvSpPr>
            <a:spLocks noGrp="1"/>
          </p:cNvSpPr>
          <p:nvPr>
            <p:ph type="sldNum" sz="quarter" idx="12"/>
          </p:nvPr>
        </p:nvSpPr>
        <p:spPr/>
        <p:txBody>
          <a:bodyPr/>
          <a:lstStyle/>
          <a:p>
            <a:fld id="{BF2DE344-DB63-3E43-ABF6-19EA186146EF}" type="slidenum">
              <a:rPr lang="en-US" smtClean="0"/>
              <a:pPr/>
              <a:t>170</a:t>
            </a:fld>
            <a:endParaRPr lang="en-US"/>
          </a:p>
        </p:txBody>
      </p:sp>
      <p:sp>
        <p:nvSpPr>
          <p:cNvPr id="25" name="Footer Placeholder 24"/>
          <p:cNvSpPr>
            <a:spLocks noGrp="1"/>
          </p:cNvSpPr>
          <p:nvPr>
            <p:ph type="ftr" sz="quarter" idx="11"/>
          </p:nvPr>
        </p:nvSpPr>
        <p:spPr/>
        <p:txBody>
          <a:bodyPr/>
          <a:lstStyle/>
          <a:p>
            <a:r>
              <a:rPr lang="en-US" smtClean="0"/>
              <a:t>Introduction à l'OO - H. Bersini</a:t>
            </a:r>
            <a:endParaRPr lang="en-US" dirty="0"/>
          </a:p>
        </p:txBody>
      </p:sp>
    </p:spTree>
    <p:extLst>
      <p:ext uri="{BB962C8B-B14F-4D97-AF65-F5344CB8AC3E}">
        <p14:creationId xmlns:p14="http://schemas.microsoft.com/office/powerpoint/2010/main" val="367279799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Adapter</a:t>
            </a:r>
            <a:endParaRPr lang="fr-BE" i="1" dirty="0"/>
          </a:p>
        </p:txBody>
      </p:sp>
      <p:sp>
        <p:nvSpPr>
          <p:cNvPr id="3" name="Content Placeholder 2"/>
          <p:cNvSpPr>
            <a:spLocks noGrp="1"/>
          </p:cNvSpPr>
          <p:nvPr>
            <p:ph idx="1"/>
          </p:nvPr>
        </p:nvSpPr>
        <p:spPr/>
        <p:txBody>
          <a:bodyPr/>
          <a:lstStyle/>
          <a:p>
            <a:pPr algn="just"/>
            <a:r>
              <a:rPr lang="nl-BE" dirty="0" smtClean="0"/>
              <a:t>C</a:t>
            </a:r>
            <a:r>
              <a:rPr dirty="0" smtClean="0"/>
              <a:t>onvertir </a:t>
            </a:r>
            <a:r>
              <a:rPr b="1" dirty="0" smtClean="0"/>
              <a:t>l'interface </a:t>
            </a:r>
            <a:r>
              <a:rPr dirty="0" smtClean="0"/>
              <a:t>d'une classe en une autre interface que le client attend</a:t>
            </a:r>
            <a:endParaRPr lang="nl-BE" dirty="0" smtClean="0"/>
          </a:p>
          <a:p>
            <a:pPr algn="just">
              <a:buNone/>
            </a:pPr>
            <a:r>
              <a:rPr lang="nl-BE" dirty="0"/>
              <a:t> </a:t>
            </a:r>
            <a:endParaRPr lang="fr-BE" dirty="0"/>
          </a:p>
        </p:txBody>
      </p:sp>
      <p:pic>
        <p:nvPicPr>
          <p:cNvPr id="5" name="Picture 4"/>
          <p:cNvPicPr>
            <a:picLocks noChangeAspect="1"/>
          </p:cNvPicPr>
          <p:nvPr/>
        </p:nvPicPr>
        <p:blipFill>
          <a:blip r:embed="rId2" cstate="print"/>
          <a:stretch>
            <a:fillRect/>
          </a:stretch>
        </p:blipFill>
        <p:spPr>
          <a:xfrm>
            <a:off x="2152650" y="3276600"/>
            <a:ext cx="4838700" cy="2654300"/>
          </a:xfrm>
          <a:prstGeom prst="rect">
            <a:avLst/>
          </a:prstGeom>
        </p:spPr>
      </p:pic>
      <p:sp>
        <p:nvSpPr>
          <p:cNvPr id="6" name="Date Placeholder 5"/>
          <p:cNvSpPr>
            <a:spLocks noGrp="1"/>
          </p:cNvSpPr>
          <p:nvPr>
            <p:ph type="dt" sz="half" idx="10"/>
          </p:nvPr>
        </p:nvSpPr>
        <p:spPr/>
        <p:txBody>
          <a:bodyPr/>
          <a:lstStyle/>
          <a:p>
            <a:r>
              <a:rPr lang="en-US" smtClean="0"/>
              <a:t>2020</a:t>
            </a:r>
            <a:endParaRPr lang="fr-BE"/>
          </a:p>
        </p:txBody>
      </p:sp>
      <p:sp>
        <p:nvSpPr>
          <p:cNvPr id="7" name="Slide Number Placeholder 6"/>
          <p:cNvSpPr>
            <a:spLocks noGrp="1"/>
          </p:cNvSpPr>
          <p:nvPr>
            <p:ph type="sldNum" sz="quarter" idx="12"/>
          </p:nvPr>
        </p:nvSpPr>
        <p:spPr/>
        <p:txBody>
          <a:bodyPr/>
          <a:lstStyle/>
          <a:p>
            <a:fld id="{DB7C67F8-474A-6B45-A5AA-603794D216FA}" type="slidenum">
              <a:rPr lang="fr-BE" smtClean="0"/>
              <a:pPr/>
              <a:t>171</a:t>
            </a:fld>
            <a:endParaRPr lang="fr-BE"/>
          </a:p>
        </p:txBody>
      </p:sp>
      <p:sp>
        <p:nvSpPr>
          <p:cNvPr id="8" name="Footer Placeholder 7"/>
          <p:cNvSpPr>
            <a:spLocks noGrp="1"/>
          </p:cNvSpPr>
          <p:nvPr>
            <p:ph type="ftr" sz="quarter" idx="11"/>
          </p:nvPr>
        </p:nvSpPr>
        <p:spPr/>
        <p:txBody>
          <a:bodyPr/>
          <a:lstStyle/>
          <a:p>
            <a:r>
              <a:rPr lang="en-US" smtClean="0"/>
              <a:t>Introduction à l'OO - H. Bersini</a:t>
            </a:r>
            <a:endParaRPr lang="fr-BE"/>
          </a:p>
        </p:txBody>
      </p:sp>
    </p:spTree>
    <p:extLst>
      <p:ext uri="{BB962C8B-B14F-4D97-AF65-F5344CB8AC3E}">
        <p14:creationId xmlns:p14="http://schemas.microsoft.com/office/powerpoint/2010/main" val="156760107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Composite</a:t>
            </a:r>
            <a:endParaRPr lang="fr-BE" dirty="0"/>
          </a:p>
        </p:txBody>
      </p:sp>
      <p:sp>
        <p:nvSpPr>
          <p:cNvPr id="3" name="Content Placeholder 2"/>
          <p:cNvSpPr>
            <a:spLocks noGrp="1"/>
          </p:cNvSpPr>
          <p:nvPr>
            <p:ph idx="1"/>
          </p:nvPr>
        </p:nvSpPr>
        <p:spPr/>
        <p:txBody>
          <a:bodyPr>
            <a:normAutofit fontScale="85000" lnSpcReduction="20000"/>
          </a:bodyPr>
          <a:lstStyle/>
          <a:p>
            <a:pPr algn="just"/>
            <a:r>
              <a:rPr lang="nl-BE" dirty="0"/>
              <a:t>U</a:t>
            </a:r>
            <a:r>
              <a:rPr dirty="0" smtClean="0"/>
              <a:t>n objet composite est constitué d'un ou de </a:t>
            </a:r>
            <a:r>
              <a:rPr b="1" dirty="0" smtClean="0"/>
              <a:t>plusieurs objets similaires</a:t>
            </a:r>
            <a:r>
              <a:rPr dirty="0" smtClean="0"/>
              <a:t> (ayant des fonctionnalités similaires)</a:t>
            </a:r>
            <a:endParaRPr lang="nl-BE" dirty="0" smtClean="0"/>
          </a:p>
          <a:p>
            <a:pPr algn="just">
              <a:buNone/>
            </a:pPr>
            <a:r>
              <a:rPr dirty="0" smtClean="0"/>
              <a:t> </a:t>
            </a:r>
            <a:endParaRPr lang="nl-BE" dirty="0" smtClean="0"/>
          </a:p>
          <a:p>
            <a:pPr algn="just"/>
            <a:r>
              <a:rPr dirty="0" smtClean="0"/>
              <a:t>L'idée est de </a:t>
            </a:r>
            <a:r>
              <a:rPr b="1" dirty="0" smtClean="0"/>
              <a:t>manipuler un groupe </a:t>
            </a:r>
            <a:r>
              <a:rPr dirty="0" smtClean="0"/>
              <a:t>d'objets de la même façon que s'il s'agissait </a:t>
            </a:r>
            <a:r>
              <a:rPr b="1" dirty="0" smtClean="0"/>
              <a:t>d'un seul objet</a:t>
            </a:r>
            <a:endParaRPr lang="nl-BE" b="1" dirty="0" smtClean="0"/>
          </a:p>
          <a:p>
            <a:pPr algn="just"/>
            <a:endParaRPr lang="nl-BE" dirty="0" smtClean="0"/>
          </a:p>
          <a:p>
            <a:pPr algn="just"/>
            <a:r>
              <a:rPr lang="nl-BE" dirty="0" smtClean="0"/>
              <a:t>Les objets regroupés doivent avoir des </a:t>
            </a:r>
            <a:r>
              <a:rPr lang="nl-BE" b="1" dirty="0" smtClean="0"/>
              <a:t>méthodes communes</a:t>
            </a:r>
            <a:r>
              <a:rPr lang="nl-BE" dirty="0" smtClean="0"/>
              <a:t>.</a:t>
            </a:r>
          </a:p>
          <a:p>
            <a:pPr algn="just"/>
            <a:r>
              <a:rPr lang="nl-BE" dirty="0" smtClean="0"/>
              <a:t>Souvent utilisé à l’aide du polymorphisme.</a:t>
            </a:r>
          </a:p>
        </p:txBody>
      </p:sp>
      <p:sp>
        <p:nvSpPr>
          <p:cNvPr id="4" name="Date Placeholder 3"/>
          <p:cNvSpPr>
            <a:spLocks noGrp="1"/>
          </p:cNvSpPr>
          <p:nvPr>
            <p:ph type="dt" sz="half" idx="10"/>
          </p:nvPr>
        </p:nvSpPr>
        <p:spPr/>
        <p:txBody>
          <a:bodyPr/>
          <a:lstStyle/>
          <a:p>
            <a:r>
              <a:rPr lang="en-US" smtClean="0"/>
              <a:t>2020</a:t>
            </a:r>
            <a:endParaRPr lang="fr-BE"/>
          </a:p>
        </p:txBody>
      </p:sp>
      <p:sp>
        <p:nvSpPr>
          <p:cNvPr id="5" name="Slide Number Placeholder 4"/>
          <p:cNvSpPr>
            <a:spLocks noGrp="1"/>
          </p:cNvSpPr>
          <p:nvPr>
            <p:ph type="sldNum" sz="quarter" idx="12"/>
          </p:nvPr>
        </p:nvSpPr>
        <p:spPr/>
        <p:txBody>
          <a:bodyPr/>
          <a:lstStyle/>
          <a:p>
            <a:fld id="{DB7C67F8-474A-6B45-A5AA-603794D216FA}" type="slidenum">
              <a:rPr lang="fr-BE" smtClean="0"/>
              <a:pPr/>
              <a:t>172</a:t>
            </a:fld>
            <a:endParaRPr lang="fr-BE"/>
          </a:p>
        </p:txBody>
      </p:sp>
      <p:sp>
        <p:nvSpPr>
          <p:cNvPr id="6" name="Footer Placeholder 5"/>
          <p:cNvSpPr>
            <a:spLocks noGrp="1"/>
          </p:cNvSpPr>
          <p:nvPr>
            <p:ph type="ftr" sz="quarter" idx="11"/>
          </p:nvPr>
        </p:nvSpPr>
        <p:spPr/>
        <p:txBody>
          <a:bodyPr/>
          <a:lstStyle/>
          <a:p>
            <a:r>
              <a:rPr lang="en-US" smtClean="0"/>
              <a:t>Introduction à l'OO - H. Bersini</a:t>
            </a:r>
            <a:endParaRPr lang="fr-BE"/>
          </a:p>
        </p:txBody>
      </p:sp>
    </p:spTree>
    <p:extLst>
      <p:ext uri="{BB962C8B-B14F-4D97-AF65-F5344CB8AC3E}">
        <p14:creationId xmlns:p14="http://schemas.microsoft.com/office/powerpoint/2010/main" val="1116903899"/>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Composite</a:t>
            </a:r>
            <a:endParaRPr lang="fr-BE" dirty="0"/>
          </a:p>
        </p:txBody>
      </p:sp>
      <p:pic>
        <p:nvPicPr>
          <p:cNvPr id="4" name="Picture 3"/>
          <p:cNvPicPr>
            <a:picLocks noChangeAspect="1"/>
          </p:cNvPicPr>
          <p:nvPr/>
        </p:nvPicPr>
        <p:blipFill>
          <a:blip r:embed="rId2" cstate="print"/>
          <a:stretch>
            <a:fillRect/>
          </a:stretch>
        </p:blipFill>
        <p:spPr>
          <a:xfrm>
            <a:off x="1123950" y="1981200"/>
            <a:ext cx="6896100" cy="3670300"/>
          </a:xfrm>
          <a:prstGeom prst="rect">
            <a:avLst/>
          </a:prstGeom>
        </p:spPr>
      </p:pic>
      <p:sp>
        <p:nvSpPr>
          <p:cNvPr id="5" name="Date Placeholder 4"/>
          <p:cNvSpPr>
            <a:spLocks noGrp="1"/>
          </p:cNvSpPr>
          <p:nvPr>
            <p:ph type="dt" sz="half" idx="10"/>
          </p:nvPr>
        </p:nvSpPr>
        <p:spPr/>
        <p:txBody>
          <a:bodyPr/>
          <a:lstStyle/>
          <a:p>
            <a:r>
              <a:rPr lang="en-US" smtClean="0"/>
              <a:t>2020</a:t>
            </a:r>
            <a:endParaRPr lang="fr-BE"/>
          </a:p>
        </p:txBody>
      </p:sp>
      <p:sp>
        <p:nvSpPr>
          <p:cNvPr id="6" name="Slide Number Placeholder 5"/>
          <p:cNvSpPr>
            <a:spLocks noGrp="1"/>
          </p:cNvSpPr>
          <p:nvPr>
            <p:ph type="sldNum" sz="quarter" idx="12"/>
          </p:nvPr>
        </p:nvSpPr>
        <p:spPr/>
        <p:txBody>
          <a:bodyPr/>
          <a:lstStyle/>
          <a:p>
            <a:fld id="{DB7C67F8-474A-6B45-A5AA-603794D216FA}" type="slidenum">
              <a:rPr lang="fr-BE" smtClean="0"/>
              <a:pPr/>
              <a:t>173</a:t>
            </a:fld>
            <a:endParaRPr lang="fr-BE"/>
          </a:p>
        </p:txBody>
      </p:sp>
      <p:sp>
        <p:nvSpPr>
          <p:cNvPr id="7" name="Footer Placeholder 6"/>
          <p:cNvSpPr>
            <a:spLocks noGrp="1"/>
          </p:cNvSpPr>
          <p:nvPr>
            <p:ph type="ftr" sz="quarter" idx="11"/>
          </p:nvPr>
        </p:nvSpPr>
        <p:spPr/>
        <p:txBody>
          <a:bodyPr/>
          <a:lstStyle/>
          <a:p>
            <a:r>
              <a:rPr lang="en-US" smtClean="0"/>
              <a:t>Introduction à l'OO - H. Bersini</a:t>
            </a:r>
            <a:endParaRPr lang="fr-BE"/>
          </a:p>
        </p:txBody>
      </p:sp>
    </p:spTree>
    <p:extLst>
      <p:ext uri="{BB962C8B-B14F-4D97-AF65-F5344CB8AC3E}">
        <p14:creationId xmlns:p14="http://schemas.microsoft.com/office/powerpoint/2010/main" val="761757838"/>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Facade</a:t>
            </a:r>
            <a:endParaRPr lang="fr-BE" dirty="0"/>
          </a:p>
        </p:txBody>
      </p:sp>
      <p:sp>
        <p:nvSpPr>
          <p:cNvPr id="3" name="Content Placeholder 2"/>
          <p:cNvSpPr>
            <a:spLocks noGrp="1"/>
          </p:cNvSpPr>
          <p:nvPr>
            <p:ph idx="1"/>
          </p:nvPr>
        </p:nvSpPr>
        <p:spPr>
          <a:xfrm>
            <a:off x="457200" y="1600200"/>
            <a:ext cx="4546600" cy="4525963"/>
          </a:xfrm>
        </p:spPr>
        <p:txBody>
          <a:bodyPr>
            <a:normAutofit lnSpcReduction="10000"/>
          </a:bodyPr>
          <a:lstStyle/>
          <a:p>
            <a:pPr algn="just"/>
            <a:r>
              <a:rPr lang="fr-BE" sz="2800" dirty="0" smtClean="0"/>
              <a:t>But : </a:t>
            </a:r>
            <a:r>
              <a:rPr sz="2800" b="1" dirty="0" smtClean="0"/>
              <a:t>cacher une conception </a:t>
            </a:r>
            <a:r>
              <a:rPr sz="2800" dirty="0" smtClean="0"/>
              <a:t>et une interface complexe difficile à comprendre</a:t>
            </a:r>
            <a:endParaRPr lang="nl-BE" sz="2800" dirty="0" smtClean="0"/>
          </a:p>
          <a:p>
            <a:pPr algn="just"/>
            <a:endParaRPr lang="nl-BE" sz="2800" dirty="0" smtClean="0"/>
          </a:p>
          <a:p>
            <a:pPr algn="just"/>
            <a:r>
              <a:rPr sz="2800" dirty="0" smtClean="0"/>
              <a:t>La façade permet de </a:t>
            </a:r>
            <a:r>
              <a:rPr sz="2800" b="1" dirty="0" smtClean="0"/>
              <a:t>simplifier</a:t>
            </a:r>
            <a:r>
              <a:rPr lang="fr-BE" sz="2800" b="1" dirty="0" smtClean="0"/>
              <a:t> </a:t>
            </a:r>
            <a:r>
              <a:rPr sz="2800" dirty="0" err="1" smtClean="0"/>
              <a:t>cette</a:t>
            </a:r>
            <a:r>
              <a:rPr sz="2800" dirty="0" smtClean="0"/>
              <a:t> complexité en fournissant une interface simple du sous-système.</a:t>
            </a:r>
            <a:endParaRPr lang="nl-BE" sz="2800" dirty="0" smtClean="0"/>
          </a:p>
          <a:p>
            <a:pPr algn="just"/>
            <a:endParaRPr lang="fr-BE" sz="2800" dirty="0"/>
          </a:p>
        </p:txBody>
      </p:sp>
      <p:sp>
        <p:nvSpPr>
          <p:cNvPr id="4" name="Date Placeholder 3"/>
          <p:cNvSpPr>
            <a:spLocks noGrp="1"/>
          </p:cNvSpPr>
          <p:nvPr>
            <p:ph type="dt" sz="half" idx="10"/>
          </p:nvPr>
        </p:nvSpPr>
        <p:spPr/>
        <p:txBody>
          <a:bodyPr/>
          <a:lstStyle/>
          <a:p>
            <a:r>
              <a:rPr lang="en-US" smtClean="0"/>
              <a:t>2020</a:t>
            </a:r>
            <a:endParaRPr lang="fr-BE"/>
          </a:p>
        </p:txBody>
      </p:sp>
      <p:sp>
        <p:nvSpPr>
          <p:cNvPr id="5" name="Slide Number Placeholder 4"/>
          <p:cNvSpPr>
            <a:spLocks noGrp="1"/>
          </p:cNvSpPr>
          <p:nvPr>
            <p:ph type="sldNum" sz="quarter" idx="12"/>
          </p:nvPr>
        </p:nvSpPr>
        <p:spPr/>
        <p:txBody>
          <a:bodyPr/>
          <a:lstStyle/>
          <a:p>
            <a:fld id="{DB7C67F8-474A-6B45-A5AA-603794D216FA}" type="slidenum">
              <a:rPr lang="fr-BE" smtClean="0"/>
              <a:pPr/>
              <a:t>174</a:t>
            </a:fld>
            <a:endParaRPr lang="fr-BE"/>
          </a:p>
        </p:txBody>
      </p:sp>
      <p:sp>
        <p:nvSpPr>
          <p:cNvPr id="6" name="Footer Placeholder 5"/>
          <p:cNvSpPr>
            <a:spLocks noGrp="1"/>
          </p:cNvSpPr>
          <p:nvPr>
            <p:ph type="ftr" sz="quarter" idx="11"/>
          </p:nvPr>
        </p:nvSpPr>
        <p:spPr/>
        <p:txBody>
          <a:bodyPr/>
          <a:lstStyle/>
          <a:p>
            <a:r>
              <a:rPr lang="en-US" smtClean="0"/>
              <a:t>Introduction à l'OO - H. Bersini</a:t>
            </a:r>
            <a:endParaRPr lang="fr-BE"/>
          </a:p>
        </p:txBody>
      </p:sp>
      <p:pic>
        <p:nvPicPr>
          <p:cNvPr id="7" name="Picture 6"/>
          <p:cNvPicPr>
            <a:picLocks noChangeAspect="1"/>
          </p:cNvPicPr>
          <p:nvPr/>
        </p:nvPicPr>
        <p:blipFill>
          <a:blip r:embed="rId2" cstate="print"/>
          <a:stretch>
            <a:fillRect/>
          </a:stretch>
        </p:blipFill>
        <p:spPr>
          <a:xfrm>
            <a:off x="5003800" y="1600200"/>
            <a:ext cx="3683000" cy="3911600"/>
          </a:xfrm>
          <a:prstGeom prst="rect">
            <a:avLst/>
          </a:prstGeom>
        </p:spPr>
      </p:pic>
    </p:spTree>
    <p:extLst>
      <p:ext uri="{BB962C8B-B14F-4D97-AF65-F5344CB8AC3E}">
        <p14:creationId xmlns:p14="http://schemas.microsoft.com/office/powerpoint/2010/main" val="1418682250"/>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a:spLocks noGrp="1" noChangeArrowheads="1"/>
          </p:cNvSpPr>
          <p:nvPr>
            <p:ph type="ctrTitle"/>
          </p:nvPr>
        </p:nvSpPr>
        <p:spPr bwMode="auto">
          <a:xfrm>
            <a:off x="395536" y="1556792"/>
            <a:ext cx="8229600" cy="1470025"/>
          </a:xfrm>
          <a:noFill/>
          <a:ln>
            <a:miter lim="800000"/>
            <a:headEnd/>
            <a:tailEnd/>
          </a:ln>
        </p:spPr>
        <p:txBody>
          <a:bodyPr wrap="square" lIns="91440" tIns="45720" rIns="91440" bIns="45720" numCol="1" anchor="t" anchorCtr="0" compatLnSpc="1">
            <a:prstTxWarp prst="textNoShape">
              <a:avLst/>
            </a:prstTxWarp>
            <a:noAutofit/>
          </a:bodyPr>
          <a:lstStyle/>
          <a:p>
            <a:r>
              <a:rPr lang="fr-BE" dirty="0" smtClean="0">
                <a:latin typeface="Gill Sans" charset="0"/>
              </a:rPr>
              <a:t/>
            </a:r>
            <a:br>
              <a:rPr lang="fr-BE" dirty="0" smtClean="0">
                <a:latin typeface="Gill Sans" charset="0"/>
              </a:rPr>
            </a:br>
            <a:r>
              <a:rPr lang="fr-BE" i="1" dirty="0" smtClean="0">
                <a:latin typeface="Gill Sans" charset="0"/>
              </a:rPr>
              <a:t>Quelques patrons comportementaux</a:t>
            </a:r>
            <a:endParaRPr lang="fr-FR" i="1" dirty="0" smtClean="0">
              <a:latin typeface="Gill Sans" charset="0"/>
            </a:endParaRPr>
          </a:p>
        </p:txBody>
      </p:sp>
      <p:sp>
        <p:nvSpPr>
          <p:cNvPr id="19" name="Rectangle 3"/>
          <p:cNvSpPr>
            <a:spLocks noGrp="1" noChangeArrowheads="1"/>
          </p:cNvSpPr>
          <p:nvPr>
            <p:ph type="subTitle" idx="1"/>
          </p:nvPr>
        </p:nvSpPr>
        <p:spPr>
          <a:xfrm>
            <a:off x="1331640" y="4077072"/>
            <a:ext cx="6858000" cy="2362200"/>
          </a:xfrm>
        </p:spPr>
        <p:txBody>
          <a:bodyPr/>
          <a:lstStyle/>
          <a:p>
            <a:pPr>
              <a:defRPr/>
            </a:pPr>
            <a:r>
              <a:rPr lang="fr-BE" sz="2800" dirty="0" smtClean="0"/>
              <a:t>Organiser </a:t>
            </a:r>
            <a:r>
              <a:rPr lang="fr-BE" sz="2800" dirty="0"/>
              <a:t>les objets pour que ceux-ci </a:t>
            </a:r>
            <a:r>
              <a:rPr lang="fr-BE" sz="2800" b="1" i="1" dirty="0"/>
              <a:t>collaborent</a:t>
            </a:r>
            <a:endParaRPr lang="fr-FR" sz="2600" dirty="0">
              <a:ea typeface="+mn-ea"/>
              <a:cs typeface="+mn-cs"/>
            </a:endParaRPr>
          </a:p>
        </p:txBody>
      </p:sp>
      <p:sp>
        <p:nvSpPr>
          <p:cNvPr id="23" name="Date Placeholder 22"/>
          <p:cNvSpPr>
            <a:spLocks noGrp="1"/>
          </p:cNvSpPr>
          <p:nvPr>
            <p:ph type="dt" sz="half" idx="10"/>
          </p:nvPr>
        </p:nvSpPr>
        <p:spPr/>
        <p:txBody>
          <a:bodyPr/>
          <a:lstStyle/>
          <a:p>
            <a:r>
              <a:rPr lang="en-US" smtClean="0"/>
              <a:t>2020</a:t>
            </a:r>
            <a:endParaRPr lang="en-US"/>
          </a:p>
        </p:txBody>
      </p:sp>
      <p:sp>
        <p:nvSpPr>
          <p:cNvPr id="24" name="Slide Number Placeholder 23"/>
          <p:cNvSpPr>
            <a:spLocks noGrp="1"/>
          </p:cNvSpPr>
          <p:nvPr>
            <p:ph type="sldNum" sz="quarter" idx="12"/>
          </p:nvPr>
        </p:nvSpPr>
        <p:spPr/>
        <p:txBody>
          <a:bodyPr/>
          <a:lstStyle/>
          <a:p>
            <a:fld id="{BF2DE344-DB63-3E43-ABF6-19EA186146EF}" type="slidenum">
              <a:rPr lang="en-US" smtClean="0"/>
              <a:pPr/>
              <a:t>175</a:t>
            </a:fld>
            <a:endParaRPr lang="en-US"/>
          </a:p>
        </p:txBody>
      </p:sp>
      <p:sp>
        <p:nvSpPr>
          <p:cNvPr id="25" name="Footer Placeholder 24"/>
          <p:cNvSpPr>
            <a:spLocks noGrp="1"/>
          </p:cNvSpPr>
          <p:nvPr>
            <p:ph type="ftr" sz="quarter" idx="11"/>
          </p:nvPr>
        </p:nvSpPr>
        <p:spPr/>
        <p:txBody>
          <a:bodyPr/>
          <a:lstStyle/>
          <a:p>
            <a:r>
              <a:rPr lang="en-US" smtClean="0"/>
              <a:t>Introduction à l'OO - H. Bersini</a:t>
            </a:r>
            <a:endParaRPr lang="en-US" dirty="0"/>
          </a:p>
        </p:txBody>
      </p:sp>
    </p:spTree>
    <p:extLst>
      <p:ext uri="{BB962C8B-B14F-4D97-AF65-F5344CB8AC3E}">
        <p14:creationId xmlns:p14="http://schemas.microsoft.com/office/powerpoint/2010/main" val="1037540806"/>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Command</a:t>
            </a:r>
            <a:endParaRPr lang="fr-BE" dirty="0"/>
          </a:p>
        </p:txBody>
      </p:sp>
      <p:sp>
        <p:nvSpPr>
          <p:cNvPr id="3" name="Content Placeholder 2"/>
          <p:cNvSpPr>
            <a:spLocks noGrp="1"/>
          </p:cNvSpPr>
          <p:nvPr>
            <p:ph idx="1"/>
          </p:nvPr>
        </p:nvSpPr>
        <p:spPr>
          <a:xfrm>
            <a:off x="457200" y="1417638"/>
            <a:ext cx="8229600" cy="4525963"/>
          </a:xfrm>
        </p:spPr>
        <p:txBody>
          <a:bodyPr>
            <a:normAutofit/>
          </a:bodyPr>
          <a:lstStyle/>
          <a:p>
            <a:r>
              <a:rPr lang="nl-BE" sz="2400" b="1" dirty="0" smtClean="0"/>
              <a:t>Encapsuler une requête/commande comme un objet.</a:t>
            </a:r>
          </a:p>
          <a:p>
            <a:r>
              <a:rPr lang="nl-BE" sz="2400" dirty="0" smtClean="0"/>
              <a:t>Ex : </a:t>
            </a:r>
          </a:p>
          <a:p>
            <a:pPr lvl="1"/>
            <a:r>
              <a:rPr lang="nl-BE" sz="2000" dirty="0" smtClean="0"/>
              <a:t>Annuler </a:t>
            </a:r>
            <a:br>
              <a:rPr lang="nl-BE" sz="2000" dirty="0" smtClean="0"/>
            </a:br>
            <a:r>
              <a:rPr lang="nl-BE" sz="2000" dirty="0" smtClean="0"/>
              <a:t>une </a:t>
            </a:r>
            <a:br>
              <a:rPr lang="nl-BE" sz="2000" dirty="0" smtClean="0"/>
            </a:br>
            <a:r>
              <a:rPr lang="nl-BE" sz="2000" dirty="0" smtClean="0"/>
              <a:t>commande</a:t>
            </a:r>
          </a:p>
          <a:p>
            <a:pPr lvl="1"/>
            <a:r>
              <a:rPr lang="nl-BE" sz="2000" dirty="0" smtClean="0"/>
              <a:t>undo()</a:t>
            </a:r>
          </a:p>
        </p:txBody>
      </p:sp>
      <p:sp>
        <p:nvSpPr>
          <p:cNvPr id="4" name="Date Placeholder 3"/>
          <p:cNvSpPr>
            <a:spLocks noGrp="1"/>
          </p:cNvSpPr>
          <p:nvPr>
            <p:ph type="dt" sz="half" idx="10"/>
          </p:nvPr>
        </p:nvSpPr>
        <p:spPr/>
        <p:txBody>
          <a:bodyPr/>
          <a:lstStyle/>
          <a:p>
            <a:r>
              <a:rPr lang="en-US" smtClean="0"/>
              <a:t>2020</a:t>
            </a:r>
            <a:endParaRPr lang="fr-BE"/>
          </a:p>
        </p:txBody>
      </p:sp>
      <p:sp>
        <p:nvSpPr>
          <p:cNvPr id="5" name="Slide Number Placeholder 4"/>
          <p:cNvSpPr>
            <a:spLocks noGrp="1"/>
          </p:cNvSpPr>
          <p:nvPr>
            <p:ph type="sldNum" sz="quarter" idx="12"/>
          </p:nvPr>
        </p:nvSpPr>
        <p:spPr/>
        <p:txBody>
          <a:bodyPr/>
          <a:lstStyle/>
          <a:p>
            <a:fld id="{DB7C67F8-474A-6B45-A5AA-603794D216FA}" type="slidenum">
              <a:rPr lang="fr-BE" smtClean="0"/>
              <a:pPr/>
              <a:t>176</a:t>
            </a:fld>
            <a:endParaRPr lang="fr-BE"/>
          </a:p>
        </p:txBody>
      </p:sp>
      <p:sp>
        <p:nvSpPr>
          <p:cNvPr id="6" name="Footer Placeholder 5"/>
          <p:cNvSpPr>
            <a:spLocks noGrp="1"/>
          </p:cNvSpPr>
          <p:nvPr>
            <p:ph type="ftr" sz="quarter" idx="11"/>
          </p:nvPr>
        </p:nvSpPr>
        <p:spPr/>
        <p:txBody>
          <a:bodyPr/>
          <a:lstStyle/>
          <a:p>
            <a:r>
              <a:rPr lang="en-US" smtClean="0"/>
              <a:t>Introduction à l'OO - H. Bersini</a:t>
            </a:r>
            <a:endParaRPr lang="fr-BE"/>
          </a:p>
        </p:txBody>
      </p:sp>
      <p:pic>
        <p:nvPicPr>
          <p:cNvPr id="8" name="Picture 7"/>
          <p:cNvPicPr>
            <a:picLocks noChangeAspect="1"/>
          </p:cNvPicPr>
          <p:nvPr/>
        </p:nvPicPr>
        <p:blipFill>
          <a:blip r:embed="rId3" cstate="print"/>
          <a:stretch>
            <a:fillRect/>
          </a:stretch>
        </p:blipFill>
        <p:spPr>
          <a:xfrm>
            <a:off x="2438400" y="2286000"/>
            <a:ext cx="6527800" cy="4064000"/>
          </a:xfrm>
          <a:prstGeom prst="rect">
            <a:avLst/>
          </a:prstGeom>
        </p:spPr>
      </p:pic>
    </p:spTree>
    <p:extLst>
      <p:ext uri="{BB962C8B-B14F-4D97-AF65-F5344CB8AC3E}">
        <p14:creationId xmlns:p14="http://schemas.microsoft.com/office/powerpoint/2010/main" val="1637391365"/>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Command</a:t>
            </a:r>
            <a:endParaRPr lang="fr-BE" dirty="0"/>
          </a:p>
        </p:txBody>
      </p:sp>
      <p:sp>
        <p:nvSpPr>
          <p:cNvPr id="3" name="Content Placeholder 2"/>
          <p:cNvSpPr>
            <a:spLocks noGrp="1"/>
          </p:cNvSpPr>
          <p:nvPr>
            <p:ph idx="1"/>
          </p:nvPr>
        </p:nvSpPr>
        <p:spPr/>
        <p:txBody>
          <a:bodyPr/>
          <a:lstStyle/>
          <a:p>
            <a:endParaRPr lang="fr-BE" dirty="0"/>
          </a:p>
        </p:txBody>
      </p:sp>
      <p:sp>
        <p:nvSpPr>
          <p:cNvPr id="4" name="Date Placeholder 3"/>
          <p:cNvSpPr>
            <a:spLocks noGrp="1"/>
          </p:cNvSpPr>
          <p:nvPr>
            <p:ph type="dt" sz="half" idx="10"/>
          </p:nvPr>
        </p:nvSpPr>
        <p:spPr/>
        <p:txBody>
          <a:bodyPr/>
          <a:lstStyle/>
          <a:p>
            <a:r>
              <a:rPr lang="en-US" smtClean="0"/>
              <a:t>2020</a:t>
            </a:r>
            <a:endParaRPr lang="fr-BE"/>
          </a:p>
        </p:txBody>
      </p:sp>
      <p:sp>
        <p:nvSpPr>
          <p:cNvPr id="5" name="Footer Placeholder 4"/>
          <p:cNvSpPr>
            <a:spLocks noGrp="1"/>
          </p:cNvSpPr>
          <p:nvPr>
            <p:ph type="ftr" sz="quarter" idx="11"/>
          </p:nvPr>
        </p:nvSpPr>
        <p:spPr/>
        <p:txBody>
          <a:bodyPr/>
          <a:lstStyle/>
          <a:p>
            <a:r>
              <a:rPr lang="en-US" smtClean="0"/>
              <a:t>Introduction à l'OO - H. Bersini</a:t>
            </a:r>
            <a:endParaRPr lang="fr-BE"/>
          </a:p>
        </p:txBody>
      </p:sp>
      <p:sp>
        <p:nvSpPr>
          <p:cNvPr id="6" name="Slide Number Placeholder 5"/>
          <p:cNvSpPr>
            <a:spLocks noGrp="1"/>
          </p:cNvSpPr>
          <p:nvPr>
            <p:ph type="sldNum" sz="quarter" idx="12"/>
          </p:nvPr>
        </p:nvSpPr>
        <p:spPr/>
        <p:txBody>
          <a:bodyPr/>
          <a:lstStyle/>
          <a:p>
            <a:fld id="{DB7C67F8-474A-6B45-A5AA-603794D216FA}" type="slidenum">
              <a:rPr lang="fr-BE" smtClean="0"/>
              <a:pPr/>
              <a:t>177</a:t>
            </a:fld>
            <a:endParaRPr lang="fr-BE"/>
          </a:p>
        </p:txBody>
      </p:sp>
      <p:pic>
        <p:nvPicPr>
          <p:cNvPr id="7" name="Picture 6"/>
          <p:cNvPicPr>
            <a:picLocks noChangeAspect="1"/>
          </p:cNvPicPr>
          <p:nvPr/>
        </p:nvPicPr>
        <p:blipFill>
          <a:blip r:embed="rId2" cstate="print"/>
          <a:stretch>
            <a:fillRect/>
          </a:stretch>
        </p:blipFill>
        <p:spPr>
          <a:xfrm>
            <a:off x="1475656" y="1772816"/>
            <a:ext cx="6400800" cy="4241800"/>
          </a:xfrm>
          <a:prstGeom prst="rect">
            <a:avLst/>
          </a:prstGeom>
        </p:spPr>
      </p:pic>
    </p:spTree>
    <p:extLst>
      <p:ext uri="{BB962C8B-B14F-4D97-AF65-F5344CB8AC3E}">
        <p14:creationId xmlns:p14="http://schemas.microsoft.com/office/powerpoint/2010/main" val="1722722192"/>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a:spLocks noGrp="1" noChangeArrowheads="1"/>
          </p:cNvSpPr>
          <p:nvPr>
            <p:ph type="ctrTitle"/>
          </p:nvPr>
        </p:nvSpPr>
        <p:spPr bwMode="auto">
          <a:xfrm>
            <a:off x="323528" y="1196752"/>
            <a:ext cx="8229600" cy="1470025"/>
          </a:xfrm>
          <a:noFill/>
          <a:ln>
            <a:miter lim="800000"/>
            <a:headEnd/>
            <a:tailEnd/>
          </a:ln>
        </p:spPr>
        <p:txBody>
          <a:bodyPr wrap="square" lIns="91440" tIns="45720" rIns="91440" bIns="45720" numCol="1" anchor="t" anchorCtr="0" compatLnSpc="1">
            <a:prstTxWarp prst="textNoShape">
              <a:avLst/>
            </a:prstTxWarp>
            <a:noAutofit/>
          </a:bodyPr>
          <a:lstStyle/>
          <a:p>
            <a:r>
              <a:rPr lang="fr-BE" i="1" dirty="0" smtClean="0">
                <a:latin typeface="Gill Sans" charset="0"/>
              </a:rPr>
              <a:t/>
            </a:r>
            <a:br>
              <a:rPr lang="fr-BE" i="1" dirty="0" smtClean="0">
                <a:latin typeface="Gill Sans" charset="0"/>
              </a:rPr>
            </a:br>
            <a:r>
              <a:rPr lang="fr-BE" i="1" dirty="0" smtClean="0">
                <a:latin typeface="Gill Sans" charset="0"/>
              </a:rPr>
              <a:t>Le patron Model-</a:t>
            </a:r>
            <a:r>
              <a:rPr lang="fr-BE" i="1" dirty="0" err="1" smtClean="0">
                <a:latin typeface="Gill Sans" charset="0"/>
              </a:rPr>
              <a:t>View</a:t>
            </a:r>
            <a:r>
              <a:rPr lang="fr-BE" i="1" dirty="0" smtClean="0">
                <a:latin typeface="Gill Sans" charset="0"/>
              </a:rPr>
              <a:t>-Controller </a:t>
            </a:r>
            <a:endParaRPr lang="fr-FR" i="1" dirty="0" smtClean="0">
              <a:latin typeface="Gill Sans" charset="0"/>
            </a:endParaRPr>
          </a:p>
        </p:txBody>
      </p:sp>
      <p:sp>
        <p:nvSpPr>
          <p:cNvPr id="23" name="Date Placeholder 22"/>
          <p:cNvSpPr>
            <a:spLocks noGrp="1"/>
          </p:cNvSpPr>
          <p:nvPr>
            <p:ph type="dt" sz="half" idx="10"/>
          </p:nvPr>
        </p:nvSpPr>
        <p:spPr/>
        <p:txBody>
          <a:bodyPr/>
          <a:lstStyle/>
          <a:p>
            <a:r>
              <a:rPr lang="en-US" smtClean="0"/>
              <a:t>2020</a:t>
            </a:r>
            <a:endParaRPr lang="en-US"/>
          </a:p>
        </p:txBody>
      </p:sp>
      <p:sp>
        <p:nvSpPr>
          <p:cNvPr id="24" name="Slide Number Placeholder 23"/>
          <p:cNvSpPr>
            <a:spLocks noGrp="1"/>
          </p:cNvSpPr>
          <p:nvPr>
            <p:ph type="sldNum" sz="quarter" idx="12"/>
          </p:nvPr>
        </p:nvSpPr>
        <p:spPr/>
        <p:txBody>
          <a:bodyPr/>
          <a:lstStyle/>
          <a:p>
            <a:fld id="{BF2DE344-DB63-3E43-ABF6-19EA186146EF}" type="slidenum">
              <a:rPr lang="en-US" smtClean="0"/>
              <a:pPr/>
              <a:t>178</a:t>
            </a:fld>
            <a:endParaRPr lang="en-US"/>
          </a:p>
        </p:txBody>
      </p:sp>
      <p:sp>
        <p:nvSpPr>
          <p:cNvPr id="25" name="Footer Placeholder 24"/>
          <p:cNvSpPr>
            <a:spLocks noGrp="1"/>
          </p:cNvSpPr>
          <p:nvPr>
            <p:ph type="ftr" sz="quarter" idx="11"/>
          </p:nvPr>
        </p:nvSpPr>
        <p:spPr/>
        <p:txBody>
          <a:bodyPr/>
          <a:lstStyle/>
          <a:p>
            <a:r>
              <a:rPr lang="en-US" smtClean="0"/>
              <a:t>Introduction à l'OO - H. Bersini</a:t>
            </a:r>
            <a:endParaRPr lang="en-US" dirty="0"/>
          </a:p>
        </p:txBody>
      </p:sp>
      <p:pic>
        <p:nvPicPr>
          <p:cNvPr id="8" name="Picture 7"/>
          <p:cNvPicPr>
            <a:picLocks noChangeAspect="1"/>
          </p:cNvPicPr>
          <p:nvPr/>
        </p:nvPicPr>
        <p:blipFill>
          <a:blip r:embed="rId2" cstate="print"/>
          <a:stretch>
            <a:fillRect/>
          </a:stretch>
        </p:blipFill>
        <p:spPr>
          <a:xfrm>
            <a:off x="683568" y="3429000"/>
            <a:ext cx="5080000" cy="2387600"/>
          </a:xfrm>
          <a:prstGeom prst="rect">
            <a:avLst/>
          </a:prstGeom>
        </p:spPr>
      </p:pic>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4045" y="3407276"/>
            <a:ext cx="1798315" cy="2143687"/>
          </a:xfrm>
          <a:prstGeom prst="rect">
            <a:avLst/>
          </a:prstGeom>
        </p:spPr>
      </p:pic>
    </p:spTree>
    <p:extLst>
      <p:ext uri="{BB962C8B-B14F-4D97-AF65-F5344CB8AC3E}">
        <p14:creationId xmlns:p14="http://schemas.microsoft.com/office/powerpoint/2010/main" val="2584437096"/>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Model-View-Controller</a:t>
            </a:r>
            <a:endParaRPr lang="fr-BE" dirty="0"/>
          </a:p>
        </p:txBody>
      </p:sp>
      <p:sp>
        <p:nvSpPr>
          <p:cNvPr id="3" name="Content Placeholder 2"/>
          <p:cNvSpPr>
            <a:spLocks noGrp="1"/>
          </p:cNvSpPr>
          <p:nvPr>
            <p:ph idx="1"/>
          </p:nvPr>
        </p:nvSpPr>
        <p:spPr/>
        <p:txBody>
          <a:bodyPr>
            <a:normAutofit fontScale="70000" lnSpcReduction="20000"/>
          </a:bodyPr>
          <a:lstStyle/>
          <a:p>
            <a:pPr algn="just"/>
            <a:r>
              <a:rPr lang="fr-BE" sz="2800" dirty="0" smtClean="0"/>
              <a:t>Méthode de conception pour organiser </a:t>
            </a:r>
            <a:r>
              <a:rPr lang="fr-BE" sz="2800" b="1" dirty="0" smtClean="0"/>
              <a:t>l’architecture d’une application avec interface graphique</a:t>
            </a:r>
            <a:r>
              <a:rPr lang="fr-BE" sz="2800" dirty="0" smtClean="0"/>
              <a:t>.</a:t>
            </a:r>
          </a:p>
          <a:p>
            <a:pPr algn="just"/>
            <a:endParaRPr lang="fr-BE" sz="2800" dirty="0" smtClean="0"/>
          </a:p>
          <a:p>
            <a:pPr algn="just"/>
            <a:endParaRPr lang="fr-BE" sz="2800" dirty="0" smtClean="0"/>
          </a:p>
          <a:p>
            <a:pPr algn="just"/>
            <a:endParaRPr lang="fr-BE" sz="2800" dirty="0" smtClean="0"/>
          </a:p>
          <a:p>
            <a:pPr algn="just"/>
            <a:endParaRPr lang="fr-BE" sz="2800" dirty="0" smtClean="0"/>
          </a:p>
          <a:p>
            <a:pPr algn="just"/>
            <a:endParaRPr lang="fr-BE" sz="2800" dirty="0" smtClean="0"/>
          </a:p>
          <a:p>
            <a:pPr algn="just"/>
            <a:r>
              <a:rPr lang="fr-BE" sz="2800" dirty="0" smtClean="0"/>
              <a:t>On divise l’application entre : </a:t>
            </a:r>
          </a:p>
          <a:p>
            <a:pPr lvl="1" algn="just"/>
            <a:r>
              <a:rPr lang="fr-BE" sz="2400" b="1" dirty="0" smtClean="0"/>
              <a:t>Modèle </a:t>
            </a:r>
            <a:r>
              <a:rPr lang="fr-BE" sz="2400" dirty="0" smtClean="0"/>
              <a:t>(de données, connection avec la DB, etc, notification de la vue)</a:t>
            </a:r>
          </a:p>
          <a:p>
            <a:pPr lvl="1" algn="just"/>
            <a:r>
              <a:rPr lang="fr-BE" sz="2400" b="1" dirty="0" smtClean="0"/>
              <a:t>Vue </a:t>
            </a:r>
            <a:r>
              <a:rPr lang="fr-BE" sz="2400" dirty="0" smtClean="0"/>
              <a:t>(présentation, interface, notification du controleur, répond aux notifications du modèle)</a:t>
            </a:r>
          </a:p>
          <a:p>
            <a:pPr lvl="1" algn="just"/>
            <a:r>
              <a:rPr lang="fr-BE" sz="2400" b="1" dirty="0" smtClean="0"/>
              <a:t>Contrôleur </a:t>
            </a:r>
            <a:r>
              <a:rPr lang="fr-BE" sz="2400" dirty="0" smtClean="0"/>
              <a:t>(logique de contrôle, synchronisation, répond aux notifications de la vue)</a:t>
            </a:r>
            <a:endParaRPr lang="fr-BE" sz="2400" dirty="0"/>
          </a:p>
        </p:txBody>
      </p:sp>
      <p:sp>
        <p:nvSpPr>
          <p:cNvPr id="4" name="Date Placeholder 3"/>
          <p:cNvSpPr>
            <a:spLocks noGrp="1"/>
          </p:cNvSpPr>
          <p:nvPr>
            <p:ph type="dt" sz="half" idx="10"/>
          </p:nvPr>
        </p:nvSpPr>
        <p:spPr/>
        <p:txBody>
          <a:bodyPr/>
          <a:lstStyle/>
          <a:p>
            <a:r>
              <a:rPr lang="en-US" smtClean="0"/>
              <a:t>2020</a:t>
            </a:r>
            <a:endParaRPr lang="fr-BE"/>
          </a:p>
        </p:txBody>
      </p:sp>
      <p:sp>
        <p:nvSpPr>
          <p:cNvPr id="5" name="Footer Placeholder 4"/>
          <p:cNvSpPr>
            <a:spLocks noGrp="1"/>
          </p:cNvSpPr>
          <p:nvPr>
            <p:ph type="ftr" sz="quarter" idx="11"/>
          </p:nvPr>
        </p:nvSpPr>
        <p:spPr/>
        <p:txBody>
          <a:bodyPr/>
          <a:lstStyle/>
          <a:p>
            <a:r>
              <a:rPr lang="en-US" smtClean="0"/>
              <a:t>Introduction à l'OO - H. Bersini</a:t>
            </a:r>
            <a:endParaRPr lang="fr-BE"/>
          </a:p>
        </p:txBody>
      </p:sp>
      <p:pic>
        <p:nvPicPr>
          <p:cNvPr id="7" name="Picture 6"/>
          <p:cNvPicPr>
            <a:picLocks noChangeAspect="1"/>
          </p:cNvPicPr>
          <p:nvPr/>
        </p:nvPicPr>
        <p:blipFill>
          <a:blip r:embed="rId2" cstate="print"/>
          <a:stretch>
            <a:fillRect/>
          </a:stretch>
        </p:blipFill>
        <p:spPr>
          <a:xfrm>
            <a:off x="5143500" y="2286000"/>
            <a:ext cx="4000500" cy="1880235"/>
          </a:xfrm>
          <a:prstGeom prst="rect">
            <a:avLst/>
          </a:prstGeom>
        </p:spPr>
      </p:pic>
      <p:sp>
        <p:nvSpPr>
          <p:cNvPr id="6" name="Slide Number Placeholder 5"/>
          <p:cNvSpPr>
            <a:spLocks noGrp="1"/>
          </p:cNvSpPr>
          <p:nvPr>
            <p:ph type="sldNum" sz="quarter" idx="12"/>
          </p:nvPr>
        </p:nvSpPr>
        <p:spPr/>
        <p:txBody>
          <a:bodyPr/>
          <a:lstStyle/>
          <a:p>
            <a:fld id="{DB7C67F8-474A-6B45-A5AA-603794D216FA}" type="slidenum">
              <a:rPr lang="fr-BE" smtClean="0"/>
              <a:pPr/>
              <a:t>179</a:t>
            </a:fld>
            <a:endParaRPr lang="fr-BE"/>
          </a:p>
        </p:txBody>
      </p:sp>
    </p:spTree>
    <p:extLst>
      <p:ext uri="{BB962C8B-B14F-4D97-AF65-F5344CB8AC3E}">
        <p14:creationId xmlns:p14="http://schemas.microsoft.com/office/powerpoint/2010/main" val="20473681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fr-BE" dirty="0">
                <a:latin typeface="Gill Sans MT"/>
              </a:rPr>
              <a:t>Le trio &lt;entité, attribut, valeur&gt;</a:t>
            </a:r>
            <a:endParaRPr lang="en-GB" dirty="0">
              <a:latin typeface="Gill Sans MT"/>
            </a:endParaRPr>
          </a:p>
        </p:txBody>
      </p:sp>
      <p:sp>
        <p:nvSpPr>
          <p:cNvPr id="21507" name="Rectangle 3"/>
          <p:cNvSpPr>
            <a:spLocks noGrp="1" noChangeArrowheads="1"/>
          </p:cNvSpPr>
          <p:nvPr>
            <p:ph type="body" idx="1"/>
          </p:nvPr>
        </p:nvSpPr>
        <p:spPr/>
        <p:txBody>
          <a:bodyPr/>
          <a:lstStyle/>
          <a:p>
            <a:pPr eaLnBrk="1" hangingPunct="1"/>
            <a:r>
              <a:rPr lang="fr-BE" sz="2800" dirty="0">
                <a:latin typeface="Gill Sans MT"/>
              </a:rPr>
              <a:t>Un objet = une entité = un ensemble d’attributs avec leur valeur</a:t>
            </a:r>
          </a:p>
          <a:p>
            <a:pPr eaLnBrk="1" hangingPunct="1"/>
            <a:r>
              <a:rPr lang="fr-BE" sz="2800" dirty="0">
                <a:latin typeface="Gill Sans MT"/>
              </a:rPr>
              <a:t>Les objets sont stockés en mémoire et référés</a:t>
            </a:r>
          </a:p>
          <a:p>
            <a:pPr eaLnBrk="1" hangingPunct="1"/>
            <a:r>
              <a:rPr lang="fr-BE" sz="2800" dirty="0">
                <a:latin typeface="Gill Sans MT"/>
              </a:rPr>
              <a:t>Les attributs sont de type primitif: réel, entier, booléens,…</a:t>
            </a:r>
          </a:p>
          <a:p>
            <a:pPr eaLnBrk="1" hangingPunct="1"/>
            <a:r>
              <a:rPr lang="fr-BE" sz="2800" dirty="0">
                <a:latin typeface="Gill Sans MT"/>
              </a:rPr>
              <a:t>Cela ressemble à des enregistrements dans des bases de données relationnelles</a:t>
            </a:r>
          </a:p>
          <a:p>
            <a:pPr eaLnBrk="1" hangingPunct="1"/>
            <a:r>
              <a:rPr lang="fr-BE" sz="2800" dirty="0">
                <a:latin typeface="Gill Sans MT"/>
              </a:rPr>
              <a:t>Regardez dans la rue ….</a:t>
            </a:r>
            <a:endParaRPr lang="en-GB" sz="2800" dirty="0">
              <a:latin typeface="Gill Sans MT"/>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18</a:t>
            </a:fld>
            <a:endParaRPr lang="en-GB"/>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Modèle</a:t>
            </a:r>
            <a:endParaRPr lang="fr-BE" dirty="0"/>
          </a:p>
        </p:txBody>
      </p:sp>
      <p:sp>
        <p:nvSpPr>
          <p:cNvPr id="3" name="Content Placeholder 2"/>
          <p:cNvSpPr>
            <a:spLocks noGrp="1"/>
          </p:cNvSpPr>
          <p:nvPr>
            <p:ph idx="1"/>
          </p:nvPr>
        </p:nvSpPr>
        <p:spPr>
          <a:xfrm>
            <a:off x="685800" y="1981200"/>
            <a:ext cx="3814192" cy="4114800"/>
          </a:xfrm>
        </p:spPr>
        <p:txBody>
          <a:bodyPr>
            <a:normAutofit fontScale="70000" lnSpcReduction="20000"/>
          </a:bodyPr>
          <a:lstStyle/>
          <a:p>
            <a:pPr algn="just"/>
            <a:r>
              <a:rPr lang="fr-BE" sz="2400" b="1" dirty="0" smtClean="0"/>
              <a:t>Comportement </a:t>
            </a:r>
            <a:r>
              <a:rPr lang="fr-BE" sz="2400" dirty="0" smtClean="0"/>
              <a:t>de l’application : </a:t>
            </a:r>
          </a:p>
          <a:p>
            <a:pPr lvl="1" algn="just"/>
            <a:r>
              <a:rPr lang="fr-BE" sz="2000" dirty="0" smtClean="0"/>
              <a:t>traitement des </a:t>
            </a:r>
            <a:r>
              <a:rPr lang="fr-BE" sz="2000" b="1" dirty="0" smtClean="0"/>
              <a:t>données</a:t>
            </a:r>
          </a:p>
          <a:p>
            <a:pPr lvl="1" algn="just"/>
            <a:r>
              <a:rPr lang="fr-BE" sz="2000" dirty="0" smtClean="0"/>
              <a:t>interaction avec la base de données</a:t>
            </a:r>
          </a:p>
          <a:p>
            <a:pPr lvl="1" algn="just"/>
            <a:r>
              <a:rPr lang="fr-BE" sz="2000" dirty="0" smtClean="0"/>
              <a:t>garanti l’intégrité des données</a:t>
            </a:r>
          </a:p>
          <a:p>
            <a:pPr lvl="1" algn="just"/>
            <a:r>
              <a:rPr lang="fr-BE" sz="2000" dirty="0" smtClean="0"/>
              <a:t>Signale à la vue que les </a:t>
            </a:r>
            <a:br>
              <a:rPr lang="fr-BE" sz="2000" dirty="0" smtClean="0"/>
            </a:br>
            <a:r>
              <a:rPr lang="fr-BE" sz="2000" dirty="0" smtClean="0"/>
              <a:t>données ont changé (via un événement)</a:t>
            </a:r>
          </a:p>
          <a:p>
            <a:pPr lvl="1" algn="just">
              <a:buNone/>
            </a:pPr>
            <a:endParaRPr lang="fr-BE" sz="2000" dirty="0" smtClean="0"/>
          </a:p>
          <a:p>
            <a:pPr lvl="1" algn="just">
              <a:buNone/>
            </a:pPr>
            <a:endParaRPr lang="fr-BE" sz="2000" dirty="0" smtClean="0"/>
          </a:p>
          <a:p>
            <a:pPr algn="just"/>
            <a:endParaRPr lang="fr-BE" sz="2400" dirty="0" smtClean="0"/>
          </a:p>
          <a:p>
            <a:pPr algn="just"/>
            <a:endParaRPr lang="fr-BE" sz="2400" dirty="0" smtClean="0"/>
          </a:p>
          <a:p>
            <a:pPr algn="just"/>
            <a:endParaRPr lang="fr-BE" sz="2400" dirty="0" smtClean="0"/>
          </a:p>
          <a:p>
            <a:pPr algn="just"/>
            <a:r>
              <a:rPr lang="fr-BE" sz="2400" dirty="0" smtClean="0"/>
              <a:t>Le modèle est le </a:t>
            </a:r>
            <a:r>
              <a:rPr lang="fr-BE" sz="2400" b="1" dirty="0" smtClean="0"/>
              <a:t>seul à modifier </a:t>
            </a:r>
            <a:r>
              <a:rPr lang="fr-BE" sz="2400" dirty="0" smtClean="0"/>
              <a:t>les données, il est le garant de ces données. </a:t>
            </a:r>
            <a:endParaRPr lang="fr-BE" sz="2400" dirty="0"/>
          </a:p>
        </p:txBody>
      </p:sp>
      <p:sp>
        <p:nvSpPr>
          <p:cNvPr id="4" name="Date Placeholder 3"/>
          <p:cNvSpPr>
            <a:spLocks noGrp="1"/>
          </p:cNvSpPr>
          <p:nvPr>
            <p:ph type="dt" sz="half" idx="10"/>
          </p:nvPr>
        </p:nvSpPr>
        <p:spPr/>
        <p:txBody>
          <a:bodyPr/>
          <a:lstStyle/>
          <a:p>
            <a:r>
              <a:rPr lang="en-US" smtClean="0"/>
              <a:t>2020</a:t>
            </a:r>
            <a:endParaRPr lang="fr-BE"/>
          </a:p>
        </p:txBody>
      </p:sp>
      <p:sp>
        <p:nvSpPr>
          <p:cNvPr id="5" name="Slide Number Placeholder 4"/>
          <p:cNvSpPr>
            <a:spLocks noGrp="1"/>
          </p:cNvSpPr>
          <p:nvPr>
            <p:ph type="sldNum" sz="quarter" idx="12"/>
          </p:nvPr>
        </p:nvSpPr>
        <p:spPr/>
        <p:txBody>
          <a:bodyPr/>
          <a:lstStyle/>
          <a:p>
            <a:fld id="{DB7C67F8-474A-6B45-A5AA-603794D216FA}" type="slidenum">
              <a:rPr lang="fr-BE" smtClean="0"/>
              <a:pPr/>
              <a:t>180</a:t>
            </a:fld>
            <a:endParaRPr lang="fr-BE"/>
          </a:p>
        </p:txBody>
      </p:sp>
      <p:pic>
        <p:nvPicPr>
          <p:cNvPr id="7" name="Picture 6"/>
          <p:cNvPicPr>
            <a:picLocks noChangeAspect="1"/>
          </p:cNvPicPr>
          <p:nvPr/>
        </p:nvPicPr>
        <p:blipFill>
          <a:blip r:embed="rId2" cstate="print"/>
          <a:stretch>
            <a:fillRect/>
          </a:stretch>
        </p:blipFill>
        <p:spPr>
          <a:xfrm>
            <a:off x="4419600" y="2895600"/>
            <a:ext cx="4724400" cy="2220469"/>
          </a:xfrm>
          <a:prstGeom prst="rect">
            <a:avLst/>
          </a:prstGeom>
        </p:spPr>
      </p:pic>
      <p:sp>
        <p:nvSpPr>
          <p:cNvPr id="6" name="Footer Placeholder 5"/>
          <p:cNvSpPr>
            <a:spLocks noGrp="1"/>
          </p:cNvSpPr>
          <p:nvPr>
            <p:ph type="ftr" sz="quarter" idx="11"/>
          </p:nvPr>
        </p:nvSpPr>
        <p:spPr/>
        <p:txBody>
          <a:bodyPr/>
          <a:lstStyle/>
          <a:p>
            <a:r>
              <a:rPr lang="en-US" smtClean="0"/>
              <a:t>Introduction à l'OO - H. Bersini</a:t>
            </a:r>
            <a:endParaRPr lang="fr-BE"/>
          </a:p>
        </p:txBody>
      </p:sp>
    </p:spTree>
    <p:extLst>
      <p:ext uri="{BB962C8B-B14F-4D97-AF65-F5344CB8AC3E}">
        <p14:creationId xmlns:p14="http://schemas.microsoft.com/office/powerpoint/2010/main" val="1199202654"/>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Vue</a:t>
            </a:r>
            <a:endParaRPr lang="fr-BE" i="1" dirty="0"/>
          </a:p>
        </p:txBody>
      </p:sp>
      <p:sp>
        <p:nvSpPr>
          <p:cNvPr id="3" name="Content Placeholder 2"/>
          <p:cNvSpPr>
            <a:spLocks noGrp="1"/>
          </p:cNvSpPr>
          <p:nvPr>
            <p:ph idx="1"/>
          </p:nvPr>
        </p:nvSpPr>
        <p:spPr>
          <a:xfrm>
            <a:off x="685800" y="1981200"/>
            <a:ext cx="3382144" cy="4114800"/>
          </a:xfrm>
        </p:spPr>
        <p:txBody>
          <a:bodyPr>
            <a:normAutofit fontScale="62500" lnSpcReduction="20000"/>
          </a:bodyPr>
          <a:lstStyle/>
          <a:p>
            <a:pPr algn="just"/>
            <a:r>
              <a:rPr lang="fr-BE" sz="2800" b="1" dirty="0" smtClean="0"/>
              <a:t>Interface </a:t>
            </a:r>
            <a:r>
              <a:rPr lang="fr-BE" sz="2800" dirty="0" smtClean="0"/>
              <a:t>avec laquelle l’utilisateur interagit</a:t>
            </a:r>
          </a:p>
          <a:p>
            <a:pPr algn="just"/>
            <a:r>
              <a:rPr lang="fr-BE" sz="2800" dirty="0" smtClean="0"/>
              <a:t>Deux rôles : </a:t>
            </a:r>
          </a:p>
          <a:p>
            <a:pPr lvl="1" algn="just"/>
            <a:r>
              <a:rPr lang="fr-BE" sz="2400" b="1" dirty="0" smtClean="0"/>
              <a:t>Présenter les résultats </a:t>
            </a:r>
            <a:r>
              <a:rPr lang="fr-BE" sz="2400" dirty="0" smtClean="0"/>
              <a:t>renvoyés par le modèle</a:t>
            </a:r>
          </a:p>
          <a:p>
            <a:pPr lvl="1" algn="just"/>
            <a:r>
              <a:rPr lang="fr-BE" sz="2400" dirty="0" smtClean="0"/>
              <a:t>Recevoir les </a:t>
            </a:r>
            <a:r>
              <a:rPr lang="fr-BE" sz="2400" b="1" dirty="0" smtClean="0"/>
              <a:t>actions des utilisateurs </a:t>
            </a:r>
            <a:r>
              <a:rPr lang="fr-BE" sz="2400" dirty="0" smtClean="0"/>
              <a:t>(click,, …) et transmettre au contrôleur.</a:t>
            </a:r>
            <a:br>
              <a:rPr lang="fr-BE" sz="2400" dirty="0" smtClean="0"/>
            </a:br>
            <a:r>
              <a:rPr lang="fr-BE" sz="2400" dirty="0" smtClean="0"/>
              <a:t>(via un événement)</a:t>
            </a:r>
          </a:p>
          <a:p>
            <a:pPr lvl="1" algn="just"/>
            <a:endParaRPr lang="fr-BE" sz="2400" dirty="0" smtClean="0"/>
          </a:p>
          <a:p>
            <a:pPr lvl="1" algn="just"/>
            <a:endParaRPr lang="fr-BE" sz="2400" dirty="0" smtClean="0"/>
          </a:p>
          <a:p>
            <a:pPr lvl="1" algn="just">
              <a:buNone/>
            </a:pPr>
            <a:r>
              <a:rPr lang="fr-BE" sz="2400" dirty="0"/>
              <a:t/>
            </a:r>
            <a:br>
              <a:rPr lang="fr-BE" sz="2400" dirty="0"/>
            </a:br>
            <a:endParaRPr lang="fr-BE" sz="2400" dirty="0" smtClean="0"/>
          </a:p>
          <a:p>
            <a:pPr algn="just"/>
            <a:r>
              <a:rPr lang="fr-BE" sz="2800" dirty="0" smtClean="0"/>
              <a:t>N’effectue </a:t>
            </a:r>
            <a:r>
              <a:rPr lang="fr-BE" sz="2800" b="1" dirty="0" smtClean="0"/>
              <a:t>aucun traitement</a:t>
            </a:r>
            <a:r>
              <a:rPr lang="fr-BE" sz="2800" dirty="0" smtClean="0"/>
              <a:t>, ne fait qu’afficher les données du modèle.</a:t>
            </a:r>
            <a:endParaRPr lang="fr-BE" sz="2800" dirty="0"/>
          </a:p>
        </p:txBody>
      </p:sp>
      <p:sp>
        <p:nvSpPr>
          <p:cNvPr id="4" name="Date Placeholder 3"/>
          <p:cNvSpPr>
            <a:spLocks noGrp="1"/>
          </p:cNvSpPr>
          <p:nvPr>
            <p:ph type="dt" sz="half" idx="10"/>
          </p:nvPr>
        </p:nvSpPr>
        <p:spPr/>
        <p:txBody>
          <a:bodyPr/>
          <a:lstStyle/>
          <a:p>
            <a:r>
              <a:rPr lang="en-US" smtClean="0"/>
              <a:t>2020</a:t>
            </a:r>
            <a:endParaRPr lang="fr-BE"/>
          </a:p>
        </p:txBody>
      </p:sp>
      <p:sp>
        <p:nvSpPr>
          <p:cNvPr id="5" name="Slide Number Placeholder 4"/>
          <p:cNvSpPr>
            <a:spLocks noGrp="1"/>
          </p:cNvSpPr>
          <p:nvPr>
            <p:ph type="sldNum" sz="quarter" idx="12"/>
          </p:nvPr>
        </p:nvSpPr>
        <p:spPr/>
        <p:txBody>
          <a:bodyPr/>
          <a:lstStyle/>
          <a:p>
            <a:fld id="{DB7C67F8-474A-6B45-A5AA-603794D216FA}" type="slidenum">
              <a:rPr lang="fr-BE" smtClean="0"/>
              <a:pPr/>
              <a:t>181</a:t>
            </a:fld>
            <a:endParaRPr lang="fr-BE"/>
          </a:p>
        </p:txBody>
      </p:sp>
      <p:sp>
        <p:nvSpPr>
          <p:cNvPr id="6" name="Footer Placeholder 5"/>
          <p:cNvSpPr>
            <a:spLocks noGrp="1"/>
          </p:cNvSpPr>
          <p:nvPr>
            <p:ph type="ftr" sz="quarter" idx="11"/>
          </p:nvPr>
        </p:nvSpPr>
        <p:spPr/>
        <p:txBody>
          <a:bodyPr/>
          <a:lstStyle/>
          <a:p>
            <a:r>
              <a:rPr lang="en-US" smtClean="0"/>
              <a:t>Introduction à l'OO - H. Bersini</a:t>
            </a:r>
            <a:endParaRPr lang="fr-BE"/>
          </a:p>
        </p:txBody>
      </p:sp>
      <p:pic>
        <p:nvPicPr>
          <p:cNvPr id="7" name="Picture 6"/>
          <p:cNvPicPr>
            <a:picLocks noChangeAspect="1"/>
          </p:cNvPicPr>
          <p:nvPr/>
        </p:nvPicPr>
        <p:blipFill>
          <a:blip r:embed="rId2" cstate="print"/>
          <a:stretch>
            <a:fillRect/>
          </a:stretch>
        </p:blipFill>
        <p:spPr>
          <a:xfrm>
            <a:off x="4139952" y="2564904"/>
            <a:ext cx="4053191" cy="1905000"/>
          </a:xfrm>
          <a:prstGeom prst="rect">
            <a:avLst/>
          </a:prstGeom>
        </p:spPr>
      </p:pic>
    </p:spTree>
    <p:extLst>
      <p:ext uri="{BB962C8B-B14F-4D97-AF65-F5344CB8AC3E}">
        <p14:creationId xmlns:p14="http://schemas.microsoft.com/office/powerpoint/2010/main" val="4264564142"/>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Contrôleur</a:t>
            </a:r>
            <a:endParaRPr lang="fr-BE" dirty="0"/>
          </a:p>
        </p:txBody>
      </p:sp>
      <p:sp>
        <p:nvSpPr>
          <p:cNvPr id="3" name="Content Placeholder 2"/>
          <p:cNvSpPr>
            <a:spLocks noGrp="1"/>
          </p:cNvSpPr>
          <p:nvPr>
            <p:ph idx="1"/>
          </p:nvPr>
        </p:nvSpPr>
        <p:spPr>
          <a:xfrm>
            <a:off x="685800" y="1981200"/>
            <a:ext cx="4534272" cy="4114800"/>
          </a:xfrm>
        </p:spPr>
        <p:txBody>
          <a:bodyPr>
            <a:normAutofit fontScale="70000" lnSpcReduction="20000"/>
          </a:bodyPr>
          <a:lstStyle/>
          <a:p>
            <a:pPr algn="just"/>
            <a:r>
              <a:rPr lang="fr-BE" sz="2800" b="1" dirty="0" smtClean="0"/>
              <a:t>Gestion des évements </a:t>
            </a:r>
            <a:r>
              <a:rPr lang="fr-BE" sz="2800" dirty="0" smtClean="0"/>
              <a:t>pour mettre à jour la vue ou le modèle.</a:t>
            </a:r>
          </a:p>
          <a:p>
            <a:pPr algn="just"/>
            <a:r>
              <a:rPr lang="fr-BE" sz="2800" dirty="0" smtClean="0"/>
              <a:t>Synchronise la vue et le modèle.</a:t>
            </a:r>
          </a:p>
          <a:p>
            <a:pPr algn="just"/>
            <a:r>
              <a:rPr lang="fr-BE" sz="2800" dirty="0" smtClean="0"/>
              <a:t>Reçoit les notifications de la vue, met à jour le modèle au besoin et avertit la vue que les données ont changé pour que celle-ci se mette à jour.</a:t>
            </a:r>
          </a:p>
          <a:p>
            <a:pPr algn="just">
              <a:buNone/>
            </a:pPr>
            <a:endParaRPr lang="fr-BE" sz="2800" dirty="0" smtClean="0"/>
          </a:p>
          <a:p>
            <a:pPr algn="just"/>
            <a:r>
              <a:rPr lang="fr-BE" sz="2800" b="1" dirty="0" smtClean="0"/>
              <a:t>Le contrôleur ne</a:t>
            </a:r>
            <a:br>
              <a:rPr lang="fr-BE" sz="2800" b="1" dirty="0" smtClean="0"/>
            </a:br>
            <a:r>
              <a:rPr lang="fr-BE" sz="2800" b="1" dirty="0" smtClean="0"/>
              <a:t>modifie aucune </a:t>
            </a:r>
            <a:br>
              <a:rPr lang="fr-BE" sz="2800" b="1" dirty="0" smtClean="0"/>
            </a:br>
            <a:r>
              <a:rPr lang="fr-BE" sz="2800" b="1" dirty="0" smtClean="0"/>
              <a:t>donnée.</a:t>
            </a:r>
          </a:p>
          <a:p>
            <a:pPr algn="just"/>
            <a:r>
              <a:rPr lang="fr-BE" sz="2800" b="1" dirty="0" smtClean="0"/>
              <a:t>Le contrôleur est simplement les méthodes de gestion d’événement (EventHandler)</a:t>
            </a:r>
          </a:p>
        </p:txBody>
      </p:sp>
      <p:sp>
        <p:nvSpPr>
          <p:cNvPr id="4" name="Date Placeholder 3"/>
          <p:cNvSpPr>
            <a:spLocks noGrp="1"/>
          </p:cNvSpPr>
          <p:nvPr>
            <p:ph type="dt" sz="half" idx="10"/>
          </p:nvPr>
        </p:nvSpPr>
        <p:spPr/>
        <p:txBody>
          <a:bodyPr/>
          <a:lstStyle/>
          <a:p>
            <a:r>
              <a:rPr lang="en-US" smtClean="0"/>
              <a:t>2020</a:t>
            </a:r>
            <a:endParaRPr lang="fr-BE"/>
          </a:p>
        </p:txBody>
      </p:sp>
      <p:sp>
        <p:nvSpPr>
          <p:cNvPr id="5" name="Footer Placeholder 4"/>
          <p:cNvSpPr>
            <a:spLocks noGrp="1"/>
          </p:cNvSpPr>
          <p:nvPr>
            <p:ph type="ftr" sz="quarter" idx="11"/>
          </p:nvPr>
        </p:nvSpPr>
        <p:spPr/>
        <p:txBody>
          <a:bodyPr/>
          <a:lstStyle/>
          <a:p>
            <a:r>
              <a:rPr lang="en-US" smtClean="0"/>
              <a:t>Introduction à l'OO - H. Bersini</a:t>
            </a:r>
            <a:endParaRPr lang="fr-BE"/>
          </a:p>
        </p:txBody>
      </p:sp>
      <p:sp>
        <p:nvSpPr>
          <p:cNvPr id="6" name="Slide Number Placeholder 5"/>
          <p:cNvSpPr>
            <a:spLocks noGrp="1"/>
          </p:cNvSpPr>
          <p:nvPr>
            <p:ph type="sldNum" sz="quarter" idx="12"/>
          </p:nvPr>
        </p:nvSpPr>
        <p:spPr/>
        <p:txBody>
          <a:bodyPr/>
          <a:lstStyle/>
          <a:p>
            <a:fld id="{DB7C67F8-474A-6B45-A5AA-603794D216FA}" type="slidenum">
              <a:rPr lang="fr-BE" smtClean="0"/>
              <a:pPr/>
              <a:t>182</a:t>
            </a:fld>
            <a:endParaRPr lang="fr-BE"/>
          </a:p>
        </p:txBody>
      </p:sp>
      <p:pic>
        <p:nvPicPr>
          <p:cNvPr id="7" name="Picture 6"/>
          <p:cNvPicPr>
            <a:picLocks noChangeAspect="1"/>
          </p:cNvPicPr>
          <p:nvPr/>
        </p:nvPicPr>
        <p:blipFill>
          <a:blip r:embed="rId2" cstate="print"/>
          <a:stretch>
            <a:fillRect/>
          </a:stretch>
        </p:blipFill>
        <p:spPr>
          <a:xfrm>
            <a:off x="5181600" y="3565398"/>
            <a:ext cx="3276600" cy="1540002"/>
          </a:xfrm>
          <a:prstGeom prst="rect">
            <a:avLst/>
          </a:prstGeom>
        </p:spPr>
      </p:pic>
    </p:spTree>
    <p:extLst>
      <p:ext uri="{BB962C8B-B14F-4D97-AF65-F5344CB8AC3E}">
        <p14:creationId xmlns:p14="http://schemas.microsoft.com/office/powerpoint/2010/main" val="1111759851"/>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En résumé</a:t>
            </a:r>
            <a:endParaRPr lang="fr-BE" dirty="0"/>
          </a:p>
        </p:txBody>
      </p:sp>
      <p:sp>
        <p:nvSpPr>
          <p:cNvPr id="3" name="Content Placeholder 2"/>
          <p:cNvSpPr>
            <a:spLocks noGrp="1"/>
          </p:cNvSpPr>
          <p:nvPr>
            <p:ph idx="1"/>
          </p:nvPr>
        </p:nvSpPr>
        <p:spPr/>
        <p:txBody>
          <a:bodyPr>
            <a:normAutofit/>
          </a:bodyPr>
          <a:lstStyle/>
          <a:p>
            <a:pPr algn="just"/>
            <a:r>
              <a:rPr lang="fr-BE" sz="2400" dirty="0" smtClean="0"/>
              <a:t>L’utilisateur clique sur quelque chose (-&gt;notification)</a:t>
            </a:r>
          </a:p>
          <a:p>
            <a:pPr algn="just"/>
            <a:r>
              <a:rPr lang="fr-BE" sz="2400" dirty="0" smtClean="0"/>
              <a:t>La requête est analysée par le </a:t>
            </a:r>
            <a:r>
              <a:rPr lang="fr-BE" sz="2400" i="1" dirty="0" smtClean="0"/>
              <a:t>controleur</a:t>
            </a:r>
          </a:p>
          <a:p>
            <a:pPr algn="just"/>
            <a:r>
              <a:rPr lang="fr-BE" sz="2400" dirty="0" smtClean="0"/>
              <a:t>Le </a:t>
            </a:r>
            <a:r>
              <a:rPr lang="fr-BE" sz="2400" i="1" dirty="0" smtClean="0"/>
              <a:t>contrôleur </a:t>
            </a:r>
            <a:r>
              <a:rPr lang="fr-BE" sz="2400" dirty="0" smtClean="0"/>
              <a:t>demande au </a:t>
            </a:r>
            <a:r>
              <a:rPr lang="fr-BE" sz="2400" i="1" dirty="0" smtClean="0"/>
              <a:t>modèle </a:t>
            </a:r>
            <a:r>
              <a:rPr lang="fr-BE" sz="2400" dirty="0" smtClean="0"/>
              <a:t>de faire ces changements</a:t>
            </a:r>
          </a:p>
          <a:p>
            <a:pPr algn="just"/>
            <a:r>
              <a:rPr lang="fr-BE" sz="2400" dirty="0" smtClean="0"/>
              <a:t>Le </a:t>
            </a:r>
            <a:r>
              <a:rPr lang="fr-BE" sz="2400" i="1" dirty="0" smtClean="0"/>
              <a:t>contrôleur </a:t>
            </a:r>
            <a:r>
              <a:rPr lang="fr-BE" sz="2400" dirty="0" smtClean="0"/>
              <a:t>renvoie la </a:t>
            </a:r>
            <a:r>
              <a:rPr lang="fr-BE" sz="2400" i="1" dirty="0" smtClean="0"/>
              <a:t>vue </a:t>
            </a:r>
            <a:r>
              <a:rPr lang="fr-BE" sz="2400" dirty="0" smtClean="0"/>
              <a:t>adaptée, si le </a:t>
            </a:r>
            <a:r>
              <a:rPr lang="fr-BE" sz="2400" i="1" dirty="0" smtClean="0"/>
              <a:t>modèle </a:t>
            </a:r>
            <a:r>
              <a:rPr lang="fr-BE" sz="2400" dirty="0" smtClean="0"/>
              <a:t>ne l’a pas déjà fait.</a:t>
            </a:r>
            <a:endParaRPr lang="fr-BE" sz="2400" dirty="0"/>
          </a:p>
        </p:txBody>
      </p:sp>
      <p:sp>
        <p:nvSpPr>
          <p:cNvPr id="4" name="Date Placeholder 3"/>
          <p:cNvSpPr>
            <a:spLocks noGrp="1"/>
          </p:cNvSpPr>
          <p:nvPr>
            <p:ph type="dt" sz="half" idx="10"/>
          </p:nvPr>
        </p:nvSpPr>
        <p:spPr/>
        <p:txBody>
          <a:bodyPr/>
          <a:lstStyle/>
          <a:p>
            <a:r>
              <a:rPr lang="en-US" smtClean="0"/>
              <a:t>2020</a:t>
            </a:r>
            <a:endParaRPr lang="fr-BE"/>
          </a:p>
        </p:txBody>
      </p:sp>
      <p:sp>
        <p:nvSpPr>
          <p:cNvPr id="5" name="Footer Placeholder 4"/>
          <p:cNvSpPr>
            <a:spLocks noGrp="1"/>
          </p:cNvSpPr>
          <p:nvPr>
            <p:ph type="ftr" sz="quarter" idx="11"/>
          </p:nvPr>
        </p:nvSpPr>
        <p:spPr/>
        <p:txBody>
          <a:bodyPr/>
          <a:lstStyle/>
          <a:p>
            <a:r>
              <a:rPr lang="en-US" smtClean="0"/>
              <a:t>Introduction à l'OO - H. Bersini</a:t>
            </a:r>
            <a:endParaRPr lang="fr-BE"/>
          </a:p>
        </p:txBody>
      </p:sp>
      <p:sp>
        <p:nvSpPr>
          <p:cNvPr id="6" name="Slide Number Placeholder 5"/>
          <p:cNvSpPr>
            <a:spLocks noGrp="1"/>
          </p:cNvSpPr>
          <p:nvPr>
            <p:ph type="sldNum" sz="quarter" idx="12"/>
          </p:nvPr>
        </p:nvSpPr>
        <p:spPr/>
        <p:txBody>
          <a:bodyPr/>
          <a:lstStyle/>
          <a:p>
            <a:fld id="{DB7C67F8-474A-6B45-A5AA-603794D216FA}" type="slidenum">
              <a:rPr lang="fr-BE" smtClean="0"/>
              <a:pPr/>
              <a:t>183</a:t>
            </a:fld>
            <a:endParaRPr lang="fr-BE"/>
          </a:p>
        </p:txBody>
      </p:sp>
      <p:pic>
        <p:nvPicPr>
          <p:cNvPr id="7" name="Picture 6"/>
          <p:cNvPicPr>
            <a:picLocks noChangeAspect="1"/>
          </p:cNvPicPr>
          <p:nvPr/>
        </p:nvPicPr>
        <p:blipFill>
          <a:blip r:embed="rId2" cstate="print"/>
          <a:stretch>
            <a:fillRect/>
          </a:stretch>
        </p:blipFill>
        <p:spPr>
          <a:xfrm>
            <a:off x="1066800" y="3810000"/>
            <a:ext cx="5080000" cy="2387600"/>
          </a:xfrm>
          <a:prstGeom prst="rect">
            <a:avLst/>
          </a:prstGeom>
        </p:spPr>
      </p:pic>
      <p:sp>
        <p:nvSpPr>
          <p:cNvPr id="8" name="TextBox 7"/>
          <p:cNvSpPr txBox="1"/>
          <p:nvPr/>
        </p:nvSpPr>
        <p:spPr>
          <a:xfrm>
            <a:off x="6279809" y="5239434"/>
            <a:ext cx="2416234" cy="646331"/>
          </a:xfrm>
          <a:prstGeom prst="rect">
            <a:avLst/>
          </a:prstGeom>
          <a:noFill/>
        </p:spPr>
        <p:txBody>
          <a:bodyPr wrap="none" rtlCol="0">
            <a:spAutoFit/>
          </a:bodyPr>
          <a:lstStyle/>
          <a:p>
            <a:r>
              <a:rPr lang="fr-BE" dirty="0" smtClean="0"/>
              <a:t>Pointillés = notifications</a:t>
            </a:r>
            <a:br>
              <a:rPr lang="fr-BE" dirty="0" smtClean="0"/>
            </a:br>
            <a:r>
              <a:rPr lang="fr-BE" dirty="0" smtClean="0"/>
              <a:t>Plein = association</a:t>
            </a:r>
            <a:endParaRPr lang="fr-BE" dirty="0"/>
          </a:p>
        </p:txBody>
      </p:sp>
    </p:spTree>
    <p:extLst>
      <p:ext uri="{BB962C8B-B14F-4D97-AF65-F5344CB8AC3E}">
        <p14:creationId xmlns:p14="http://schemas.microsoft.com/office/powerpoint/2010/main" val="138549599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Règles de base</a:t>
            </a:r>
            <a:endParaRPr lang="fr-BE" dirty="0"/>
          </a:p>
        </p:txBody>
      </p:sp>
      <p:sp>
        <p:nvSpPr>
          <p:cNvPr id="3" name="Content Placeholder 2"/>
          <p:cNvSpPr>
            <a:spLocks noGrp="1"/>
          </p:cNvSpPr>
          <p:nvPr>
            <p:ph idx="1"/>
          </p:nvPr>
        </p:nvSpPr>
        <p:spPr/>
        <p:txBody>
          <a:bodyPr>
            <a:normAutofit/>
          </a:bodyPr>
          <a:lstStyle/>
          <a:p>
            <a:r>
              <a:rPr lang="fr-BE" sz="2800" b="1" dirty="0" smtClean="0"/>
              <a:t>Le modèle ne peut pas connaître la vue.</a:t>
            </a:r>
          </a:p>
          <a:p>
            <a:endParaRPr lang="fr-BE" sz="2800" b="1" dirty="0" smtClean="0"/>
          </a:p>
          <a:p>
            <a:r>
              <a:rPr lang="fr-BE" sz="2800" b="1" dirty="0" smtClean="0"/>
              <a:t>La vue peut connaître le modèle (et l’utilise en lecture seule).</a:t>
            </a:r>
          </a:p>
        </p:txBody>
      </p:sp>
      <p:sp>
        <p:nvSpPr>
          <p:cNvPr id="4" name="Date Placeholder 3"/>
          <p:cNvSpPr>
            <a:spLocks noGrp="1"/>
          </p:cNvSpPr>
          <p:nvPr>
            <p:ph type="dt" sz="half" idx="10"/>
          </p:nvPr>
        </p:nvSpPr>
        <p:spPr/>
        <p:txBody>
          <a:bodyPr/>
          <a:lstStyle/>
          <a:p>
            <a:r>
              <a:rPr lang="en-US" smtClean="0"/>
              <a:t>2020</a:t>
            </a:r>
            <a:endParaRPr lang="fr-BE"/>
          </a:p>
        </p:txBody>
      </p:sp>
      <p:sp>
        <p:nvSpPr>
          <p:cNvPr id="5" name="Footer Placeholder 4"/>
          <p:cNvSpPr>
            <a:spLocks noGrp="1"/>
          </p:cNvSpPr>
          <p:nvPr>
            <p:ph type="ftr" sz="quarter" idx="11"/>
          </p:nvPr>
        </p:nvSpPr>
        <p:spPr/>
        <p:txBody>
          <a:bodyPr/>
          <a:lstStyle/>
          <a:p>
            <a:r>
              <a:rPr lang="en-US" smtClean="0"/>
              <a:t>Introduction à l'OO - H. Bersini</a:t>
            </a:r>
            <a:endParaRPr lang="fr-BE"/>
          </a:p>
        </p:txBody>
      </p:sp>
      <p:sp>
        <p:nvSpPr>
          <p:cNvPr id="6" name="Slide Number Placeholder 5"/>
          <p:cNvSpPr>
            <a:spLocks noGrp="1"/>
          </p:cNvSpPr>
          <p:nvPr>
            <p:ph type="sldNum" sz="quarter" idx="12"/>
          </p:nvPr>
        </p:nvSpPr>
        <p:spPr/>
        <p:txBody>
          <a:bodyPr/>
          <a:lstStyle/>
          <a:p>
            <a:fld id="{DB7C67F8-474A-6B45-A5AA-603794D216FA}" type="slidenum">
              <a:rPr lang="fr-BE" smtClean="0"/>
              <a:pPr/>
              <a:t>184</a:t>
            </a:fld>
            <a:endParaRPr lang="fr-BE"/>
          </a:p>
        </p:txBody>
      </p:sp>
    </p:spTree>
    <p:extLst>
      <p:ext uri="{BB962C8B-B14F-4D97-AF65-F5344CB8AC3E}">
        <p14:creationId xmlns:p14="http://schemas.microsoft.com/office/powerpoint/2010/main" val="39886212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4"/>
          <p:cNvSpPr>
            <a:spLocks noChangeArrowheads="1"/>
          </p:cNvSpPr>
          <p:nvPr/>
        </p:nvSpPr>
        <p:spPr bwMode="auto">
          <a:xfrm>
            <a:off x="1938338" y="104775"/>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fr-FR" dirty="0">
              <a:latin typeface="Gill Sans MT"/>
            </a:endParaRPr>
          </a:p>
        </p:txBody>
      </p:sp>
      <p:graphicFrame>
        <p:nvGraphicFramePr>
          <p:cNvPr id="1026" name="Object 3"/>
          <p:cNvGraphicFramePr>
            <a:graphicFrameLocks noChangeAspect="1"/>
          </p:cNvGraphicFramePr>
          <p:nvPr>
            <p:extLst>
              <p:ext uri="{D42A27DB-BD31-4B8C-83A1-F6EECF244321}">
                <p14:modId xmlns:p14="http://schemas.microsoft.com/office/powerpoint/2010/main" val="2352910532"/>
              </p:ext>
            </p:extLst>
          </p:nvPr>
        </p:nvGraphicFramePr>
        <p:xfrm>
          <a:off x="1938338" y="104775"/>
          <a:ext cx="4972685" cy="6276553"/>
        </p:xfrm>
        <a:graphic>
          <a:graphicData uri="http://schemas.openxmlformats.org/presentationml/2006/ole">
            <mc:AlternateContent xmlns:mc="http://schemas.openxmlformats.org/markup-compatibility/2006">
              <mc:Choice xmlns:v="urn:schemas-microsoft-com:vml" Requires="v">
                <p:oleObj spid="_x0000_s1097" r:id="rId3" imgW="6049634" imgH="7877294" progId="Visio.Drawing.6">
                  <p:embed/>
                </p:oleObj>
              </mc:Choice>
              <mc:Fallback>
                <p:oleObj r:id="rId3" imgW="6049634" imgH="7877294" progId="Visio.Drawing.6">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8338" y="104775"/>
                        <a:ext cx="4972685" cy="6276553"/>
                      </a:xfrm>
                      <a:prstGeom prst="rect">
                        <a:avLst/>
                      </a:prstGeom>
                      <a:noFill/>
                    </p:spPr>
                  </p:pic>
                </p:oleObj>
              </mc:Fallback>
            </mc:AlternateContent>
          </a:graphicData>
        </a:graphic>
      </p:graphicFrame>
      <p:sp>
        <p:nvSpPr>
          <p:cNvPr id="2" name="Date Placeholder 1"/>
          <p:cNvSpPr>
            <a:spLocks noGrp="1"/>
          </p:cNvSpPr>
          <p:nvPr>
            <p:ph type="dt" sz="half" idx="10"/>
          </p:nvPr>
        </p:nvSpPr>
        <p:spPr/>
        <p:txBody>
          <a:bodyPr/>
          <a:lstStyle/>
          <a:p>
            <a:pPr>
              <a:defRPr/>
            </a:pPr>
            <a:r>
              <a:rPr lang="en-US" smtClean="0"/>
              <a:t>2020</a:t>
            </a:r>
            <a:endParaRPr lang="en-GB"/>
          </a:p>
        </p:txBody>
      </p:sp>
      <p:sp>
        <p:nvSpPr>
          <p:cNvPr id="4" name="Slide Number Placeholder 3"/>
          <p:cNvSpPr>
            <a:spLocks noGrp="1"/>
          </p:cNvSpPr>
          <p:nvPr>
            <p:ph type="sldNum" sz="quarter" idx="12"/>
          </p:nvPr>
        </p:nvSpPr>
        <p:spPr/>
        <p:txBody>
          <a:bodyPr/>
          <a:lstStyle/>
          <a:p>
            <a:fld id="{F4FDFCAC-C6EF-F447-9E8A-6C8CFB32F2B9}" type="slidenum">
              <a:rPr lang="en-GB" smtClean="0"/>
              <a:pPr/>
              <a:t>19</a:t>
            </a:fld>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fr-BE" dirty="0" smtClean="0">
                <a:latin typeface="Gill Sans MT"/>
              </a:rPr>
              <a:t>Plan</a:t>
            </a:r>
            <a:endParaRPr lang="en-GB" dirty="0">
              <a:latin typeface="Gill Sans MT"/>
            </a:endParaRPr>
          </a:p>
        </p:txBody>
      </p:sp>
      <p:sp>
        <p:nvSpPr>
          <p:cNvPr id="17411" name="Rectangle 3"/>
          <p:cNvSpPr>
            <a:spLocks noGrp="1" noChangeArrowheads="1"/>
          </p:cNvSpPr>
          <p:nvPr>
            <p:ph type="body" idx="1"/>
          </p:nvPr>
        </p:nvSpPr>
        <p:spPr/>
        <p:txBody>
          <a:bodyPr/>
          <a:lstStyle/>
          <a:p>
            <a:pPr eaLnBrk="1" hangingPunct="1"/>
            <a:r>
              <a:rPr lang="fr-BE" dirty="0" smtClean="0">
                <a:latin typeface="Gill Sans MT"/>
              </a:rPr>
              <a:t>Intro </a:t>
            </a:r>
            <a:r>
              <a:rPr lang="fr-BE" dirty="0">
                <a:latin typeface="Gill Sans MT"/>
              </a:rPr>
              <a:t>à </a:t>
            </a:r>
            <a:r>
              <a:rPr lang="fr-BE" dirty="0" smtClean="0">
                <a:latin typeface="Gill Sans MT"/>
              </a:rPr>
              <a:t>l’Orienté Objet </a:t>
            </a:r>
            <a:endParaRPr lang="fr-BE" dirty="0">
              <a:latin typeface="Gill Sans MT"/>
            </a:endParaRPr>
          </a:p>
          <a:p>
            <a:pPr eaLnBrk="1" hangingPunct="1"/>
            <a:r>
              <a:rPr lang="fr-BE" dirty="0" smtClean="0">
                <a:latin typeface="Gill Sans MT"/>
              </a:rPr>
              <a:t>Intro à l’UML</a:t>
            </a:r>
          </a:p>
          <a:p>
            <a:pPr eaLnBrk="1" hangingPunct="1"/>
            <a:r>
              <a:rPr lang="fr-BE" dirty="0" smtClean="0">
                <a:latin typeface="Gill Sans MT"/>
              </a:rPr>
              <a:t>Utilisation de </a:t>
            </a:r>
            <a:r>
              <a:rPr lang="fr-BE" dirty="0" err="1" smtClean="0">
                <a:latin typeface="Gill Sans MT"/>
              </a:rPr>
              <a:t>Kotlin</a:t>
            </a:r>
            <a:r>
              <a:rPr lang="fr-BE" dirty="0" smtClean="0">
                <a:latin typeface="Gill Sans MT"/>
              </a:rPr>
              <a:t>/Java/Python/UML</a:t>
            </a:r>
            <a:endParaRPr lang="fr-BE" dirty="0" smtClean="0">
              <a:latin typeface="Gill Sans MT"/>
            </a:endParaRPr>
          </a:p>
          <a:p>
            <a:pPr eaLnBrk="1" hangingPunct="1"/>
            <a:r>
              <a:rPr lang="fr-BE" dirty="0" smtClean="0">
                <a:latin typeface="Gill Sans MT"/>
              </a:rPr>
              <a:t>UML et Modélisation </a:t>
            </a:r>
            <a:r>
              <a:rPr lang="fr-BE" dirty="0">
                <a:latin typeface="Gill Sans MT"/>
              </a:rPr>
              <a:t>O</a:t>
            </a:r>
            <a:r>
              <a:rPr lang="fr-BE" dirty="0" smtClean="0">
                <a:latin typeface="Gill Sans MT"/>
              </a:rPr>
              <a:t>bjet</a:t>
            </a:r>
          </a:p>
          <a:p>
            <a:pPr eaLnBrk="1" hangingPunct="1"/>
            <a:r>
              <a:rPr lang="fr-BE" dirty="0" smtClean="0">
                <a:latin typeface="Gill Sans MT"/>
              </a:rPr>
              <a:t>Stockage des objets</a:t>
            </a:r>
          </a:p>
          <a:p>
            <a:pPr eaLnBrk="1" hangingPunct="1"/>
            <a:r>
              <a:rPr lang="fr-BE" dirty="0" smtClean="0">
                <a:latin typeface="Gill Sans MT"/>
              </a:rPr>
              <a:t>Objets distribués</a:t>
            </a:r>
          </a:p>
          <a:p>
            <a:pPr marL="0" indent="0" eaLnBrk="1" hangingPunct="1">
              <a:buNone/>
            </a:pPr>
            <a:endParaRPr lang="fr-BE" dirty="0">
              <a:latin typeface="Gill Sans MT"/>
            </a:endParaRPr>
          </a:p>
        </p:txBody>
      </p:sp>
      <p:sp>
        <p:nvSpPr>
          <p:cNvPr id="2" name="Date Placeholder 1"/>
          <p:cNvSpPr>
            <a:spLocks noGrp="1"/>
          </p:cNvSpPr>
          <p:nvPr>
            <p:ph type="dt" sz="half" idx="10"/>
          </p:nvPr>
        </p:nvSpPr>
        <p:spPr/>
        <p:txBody>
          <a:bodyPr/>
          <a:lstStyle/>
          <a:p>
            <a:pPr>
              <a:defRPr/>
            </a:pPr>
            <a:r>
              <a:rPr lang="en-US" smtClean="0"/>
              <a:t>2020</a:t>
            </a:r>
            <a:endParaRPr lang="en-GB" dirty="0"/>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2</a:t>
            </a:fld>
            <a:endParaRPr lang="en-GB"/>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ChangeArrowheads="1"/>
          </p:cNvSpPr>
          <p:nvPr/>
        </p:nvSpPr>
        <p:spPr bwMode="auto">
          <a:xfrm>
            <a:off x="1938338" y="104775"/>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fr-FR" dirty="0">
              <a:latin typeface="Gill Sans MT"/>
            </a:endParaRPr>
          </a:p>
        </p:txBody>
      </p:sp>
      <p:graphicFrame>
        <p:nvGraphicFramePr>
          <p:cNvPr id="2050" name="Object 2"/>
          <p:cNvGraphicFramePr>
            <a:graphicFrameLocks noChangeAspect="1"/>
          </p:cNvGraphicFramePr>
          <p:nvPr>
            <p:extLst>
              <p:ext uri="{D42A27DB-BD31-4B8C-83A1-F6EECF244321}">
                <p14:modId xmlns:p14="http://schemas.microsoft.com/office/powerpoint/2010/main" val="2050283903"/>
              </p:ext>
            </p:extLst>
          </p:nvPr>
        </p:nvGraphicFramePr>
        <p:xfrm>
          <a:off x="1938339" y="104775"/>
          <a:ext cx="5029734" cy="6348561"/>
        </p:xfrm>
        <a:graphic>
          <a:graphicData uri="http://schemas.openxmlformats.org/presentationml/2006/ole">
            <mc:AlternateContent xmlns:mc="http://schemas.openxmlformats.org/markup-compatibility/2006">
              <mc:Choice xmlns:v="urn:schemas-microsoft-com:vml" Requires="v">
                <p:oleObj spid="_x0000_s2120" r:id="rId3" imgW="6049634" imgH="7877294" progId="Visio.Drawing.6">
                  <p:embed/>
                </p:oleObj>
              </mc:Choice>
              <mc:Fallback>
                <p:oleObj r:id="rId3" imgW="6049634" imgH="7877294" progId="Visio.Drawing.6">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8339" y="104775"/>
                        <a:ext cx="5029734" cy="6348561"/>
                      </a:xfrm>
                      <a:prstGeom prst="rect">
                        <a:avLst/>
                      </a:prstGeom>
                      <a:noFill/>
                    </p:spPr>
                  </p:pic>
                </p:oleObj>
              </mc:Fallback>
            </mc:AlternateContent>
          </a:graphicData>
        </a:graphic>
      </p:graphicFrame>
      <p:sp>
        <p:nvSpPr>
          <p:cNvPr id="2" name="Date Placeholder 1"/>
          <p:cNvSpPr>
            <a:spLocks noGrp="1"/>
          </p:cNvSpPr>
          <p:nvPr>
            <p:ph type="dt" sz="half" idx="10"/>
          </p:nvPr>
        </p:nvSpPr>
        <p:spPr/>
        <p:txBody>
          <a:bodyPr/>
          <a:lstStyle/>
          <a:p>
            <a:pPr>
              <a:defRPr/>
            </a:pPr>
            <a:r>
              <a:rPr lang="en-US" smtClean="0"/>
              <a:t>2020</a:t>
            </a:r>
            <a:endParaRPr lang="en-GB"/>
          </a:p>
        </p:txBody>
      </p:sp>
      <p:sp>
        <p:nvSpPr>
          <p:cNvPr id="4" name="Slide Number Placeholder 3"/>
          <p:cNvSpPr>
            <a:spLocks noGrp="1"/>
          </p:cNvSpPr>
          <p:nvPr>
            <p:ph type="sldNum" sz="quarter" idx="12"/>
          </p:nvPr>
        </p:nvSpPr>
        <p:spPr/>
        <p:txBody>
          <a:bodyPr/>
          <a:lstStyle/>
          <a:p>
            <a:fld id="{FA7AA1F2-35C8-A848-8ED4-C95C2D921CEA}" type="slidenum">
              <a:rPr lang="en-GB" smtClean="0"/>
              <a:pPr/>
              <a:t>20</a:t>
            </a:fld>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1066800"/>
            <a:ext cx="6743700" cy="391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Text Box 3"/>
          <p:cNvSpPr txBox="1">
            <a:spLocks noChangeArrowheads="1"/>
          </p:cNvSpPr>
          <p:nvPr/>
        </p:nvSpPr>
        <p:spPr bwMode="auto">
          <a:xfrm>
            <a:off x="2438400" y="5105400"/>
            <a:ext cx="47686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pPr eaLnBrk="1" hangingPunct="1"/>
            <a:r>
              <a:rPr lang="fr-BE" dirty="0">
                <a:latin typeface="Gill Sans MT"/>
              </a:rPr>
              <a:t>Table d’une base de données relationnelles</a:t>
            </a:r>
            <a:endParaRPr lang="en-GB" dirty="0">
              <a:latin typeface="Gill Sans MT"/>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FA7AA1F2-35C8-A848-8ED4-C95C2D921CEA}" type="slidenum">
              <a:rPr lang="en-GB" smtClean="0"/>
              <a:pPr/>
              <a:t>21</a:t>
            </a:fld>
            <a:endParaRPr lang="en-GB"/>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fr-BE" dirty="0">
                <a:latin typeface="Gill Sans MT"/>
              </a:rPr>
              <a:t>Le référent d’un objet</a:t>
            </a:r>
            <a:endParaRPr lang="en-GB" dirty="0">
              <a:latin typeface="Gill Sans MT"/>
            </a:endParaRPr>
          </a:p>
        </p:txBody>
      </p:sp>
      <p:sp>
        <p:nvSpPr>
          <p:cNvPr id="23555" name="Rectangle 3"/>
          <p:cNvSpPr>
            <a:spLocks noGrp="1" noChangeArrowheads="1"/>
          </p:cNvSpPr>
          <p:nvPr>
            <p:ph type="body" idx="1"/>
          </p:nvPr>
        </p:nvSpPr>
        <p:spPr/>
        <p:txBody>
          <a:bodyPr/>
          <a:lstStyle/>
          <a:p>
            <a:pPr eaLnBrk="1" hangingPunct="1"/>
            <a:r>
              <a:rPr lang="fr-BE" dirty="0">
                <a:latin typeface="Gill Sans MT"/>
              </a:rPr>
              <a:t>C’est le nom et son moyen d’accès: son adresse physique</a:t>
            </a:r>
          </a:p>
          <a:p>
            <a:pPr eaLnBrk="1" hangingPunct="1"/>
            <a:r>
              <a:rPr lang="fr-BE" dirty="0">
                <a:latin typeface="Gill Sans MT"/>
              </a:rPr>
              <a:t>Plusieurs référents peuvent référer un même objet: adressage indirect</a:t>
            </a:r>
            <a:endParaRPr lang="en-GB" dirty="0">
              <a:latin typeface="Gill Sans MT"/>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22</a:t>
            </a:fld>
            <a:endParaRPr lang="en-GB"/>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ChangeArrowheads="1"/>
          </p:cNvSpPr>
          <p:nvPr/>
        </p:nvSpPr>
        <p:spPr bwMode="auto">
          <a:xfrm>
            <a:off x="1938338" y="604838"/>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fr-FR" dirty="0">
              <a:latin typeface="Gill Sans MT"/>
            </a:endParaRPr>
          </a:p>
        </p:txBody>
      </p:sp>
      <p:graphicFrame>
        <p:nvGraphicFramePr>
          <p:cNvPr id="3074" name="Object 2"/>
          <p:cNvGraphicFramePr>
            <a:graphicFrameLocks noChangeAspect="1"/>
          </p:cNvGraphicFramePr>
          <p:nvPr/>
        </p:nvGraphicFramePr>
        <p:xfrm>
          <a:off x="1938338" y="604838"/>
          <a:ext cx="5267325" cy="5648325"/>
        </p:xfrm>
        <a:graphic>
          <a:graphicData uri="http://schemas.openxmlformats.org/presentationml/2006/ole">
            <mc:AlternateContent xmlns:mc="http://schemas.openxmlformats.org/markup-compatibility/2006">
              <mc:Choice xmlns:v="urn:schemas-microsoft-com:vml" Requires="v">
                <p:oleObj spid="_x0000_s3144" r:id="rId3" imgW="5455578" imgH="6024081" progId="Visio.Drawing.6">
                  <p:embed/>
                </p:oleObj>
              </mc:Choice>
              <mc:Fallback>
                <p:oleObj r:id="rId3" imgW="5455578" imgH="6024081" progId="Visio.Drawing.6">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8338" y="604838"/>
                        <a:ext cx="5267325" cy="564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FA7AA1F2-35C8-A848-8ED4-C95C2D921CEA}" type="slidenum">
              <a:rPr lang="en-GB" smtClean="0"/>
              <a:pPr/>
              <a:t>23</a:t>
            </a:fld>
            <a:endParaRPr lang="en-GB"/>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fr-BE" dirty="0">
                <a:latin typeface="Gill Sans MT"/>
              </a:rPr>
              <a:t>L’objet dans sa version passive</a:t>
            </a:r>
            <a:endParaRPr lang="en-GB" dirty="0">
              <a:latin typeface="Gill Sans MT"/>
            </a:endParaRPr>
          </a:p>
        </p:txBody>
      </p:sp>
      <p:sp>
        <p:nvSpPr>
          <p:cNvPr id="24579" name="Rectangle 3"/>
          <p:cNvSpPr>
            <a:spLocks noGrp="1" noChangeArrowheads="1"/>
          </p:cNvSpPr>
          <p:nvPr>
            <p:ph type="body" idx="1"/>
          </p:nvPr>
        </p:nvSpPr>
        <p:spPr/>
        <p:txBody>
          <a:bodyPr/>
          <a:lstStyle/>
          <a:p>
            <a:pPr eaLnBrk="1" hangingPunct="1"/>
            <a:r>
              <a:rPr lang="fr-BE" dirty="0">
                <a:latin typeface="Gill Sans MT"/>
              </a:rPr>
              <a:t>L’objet et ses constituants:</a:t>
            </a:r>
          </a:p>
          <a:p>
            <a:pPr lvl="1" eaLnBrk="1" hangingPunct="1"/>
            <a:r>
              <a:rPr lang="fr-BE" dirty="0">
                <a:latin typeface="Gill Sans MT"/>
              </a:rPr>
              <a:t>L’objet = un ensemble d’attributs/valeurs</a:t>
            </a:r>
          </a:p>
          <a:p>
            <a:pPr eaLnBrk="1" hangingPunct="1"/>
            <a:r>
              <a:rPr lang="fr-BE" dirty="0">
                <a:latin typeface="Gill Sans MT"/>
              </a:rPr>
              <a:t>L’objet peut être un composite d’objets</a:t>
            </a:r>
            <a:endParaRPr lang="en-GB" dirty="0">
              <a:latin typeface="Gill Sans MT"/>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24</a:t>
            </a:fld>
            <a:endParaRPr lang="en-GB"/>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ChangeArrowheads="1"/>
          </p:cNvSpPr>
          <p:nvPr/>
        </p:nvSpPr>
        <p:spPr bwMode="auto">
          <a:xfrm>
            <a:off x="1933575" y="1133475"/>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fr-FR" dirty="0">
              <a:latin typeface="Gill Sans MT"/>
            </a:endParaRPr>
          </a:p>
        </p:txBody>
      </p:sp>
      <p:graphicFrame>
        <p:nvGraphicFramePr>
          <p:cNvPr id="4098" name="Object 2"/>
          <p:cNvGraphicFramePr>
            <a:graphicFrameLocks noChangeAspect="1"/>
          </p:cNvGraphicFramePr>
          <p:nvPr/>
        </p:nvGraphicFramePr>
        <p:xfrm>
          <a:off x="1933575" y="1133475"/>
          <a:ext cx="5276850" cy="4591050"/>
        </p:xfrm>
        <a:graphic>
          <a:graphicData uri="http://schemas.openxmlformats.org/presentationml/2006/ole">
            <mc:AlternateContent xmlns:mc="http://schemas.openxmlformats.org/markup-compatibility/2006">
              <mc:Choice xmlns:v="urn:schemas-microsoft-com:vml" Requires="v">
                <p:oleObj spid="_x0000_s4168" r:id="rId3" imgW="5904738" imgH="5300091" progId="Visio.Drawing.6">
                  <p:embed/>
                </p:oleObj>
              </mc:Choice>
              <mc:Fallback>
                <p:oleObj r:id="rId3" imgW="5904738" imgH="5300091" progId="Visio.Drawing.6">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3575" y="1133475"/>
                        <a:ext cx="5276850" cy="459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FA7AA1F2-35C8-A848-8ED4-C95C2D921CEA}" type="slidenum">
              <a:rPr lang="en-GB" smtClean="0"/>
              <a:pPr/>
              <a:t>25</a:t>
            </a:fld>
            <a:endParaRPr lang="en-GB"/>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fr-BE" dirty="0">
                <a:latin typeface="Gill Sans MT"/>
              </a:rPr>
              <a:t>L’objet dans sa version active</a:t>
            </a:r>
            <a:endParaRPr lang="en-GB" dirty="0">
              <a:latin typeface="Gill Sans MT"/>
            </a:endParaRPr>
          </a:p>
        </p:txBody>
      </p:sp>
      <p:sp>
        <p:nvSpPr>
          <p:cNvPr id="25603" name="Rectangle 3"/>
          <p:cNvSpPr>
            <a:spLocks noGrp="1" noChangeArrowheads="1"/>
          </p:cNvSpPr>
          <p:nvPr>
            <p:ph type="body" idx="1"/>
          </p:nvPr>
        </p:nvSpPr>
        <p:spPr/>
        <p:txBody>
          <a:bodyPr/>
          <a:lstStyle/>
          <a:p>
            <a:pPr eaLnBrk="1" hangingPunct="1"/>
            <a:r>
              <a:rPr lang="fr-BE" sz="2800" dirty="0">
                <a:latin typeface="Gill Sans MT"/>
              </a:rPr>
              <a:t>Les objets changent d’état</a:t>
            </a:r>
          </a:p>
          <a:p>
            <a:pPr eaLnBrk="1" hangingPunct="1"/>
            <a:r>
              <a:rPr lang="fr-BE" sz="2800" dirty="0">
                <a:latin typeface="Gill Sans MT"/>
              </a:rPr>
              <a:t>Le cycle de vie d’un objet se limite à une succession de changements d’états jusqu’à disparaître de la RAM</a:t>
            </a:r>
          </a:p>
          <a:p>
            <a:pPr eaLnBrk="1" hangingPunct="1"/>
            <a:r>
              <a:rPr lang="fr-BE" sz="2800" dirty="0">
                <a:latin typeface="Gill Sans MT"/>
              </a:rPr>
              <a:t>Mais qui est la cause des changement d’états ?</a:t>
            </a:r>
          </a:p>
          <a:p>
            <a:pPr lvl="1" eaLnBrk="1" hangingPunct="1"/>
            <a:r>
              <a:rPr lang="fr-BE" sz="2400" dirty="0">
                <a:solidFill>
                  <a:srgbClr val="FF0000"/>
                </a:solidFill>
                <a:latin typeface="Gill Sans MT"/>
              </a:rPr>
              <a:t>LES METHODES</a:t>
            </a:r>
          </a:p>
          <a:p>
            <a:pPr eaLnBrk="1" hangingPunct="1"/>
            <a:r>
              <a:rPr lang="fr-BE" sz="2800" dirty="0">
                <a:latin typeface="Gill Sans MT"/>
              </a:rPr>
              <a:t>Soit l’objet feu de signalisation avec sa couleur et ses trois valeurs</a:t>
            </a:r>
            <a:endParaRPr lang="en-GB" sz="2800" dirty="0">
              <a:latin typeface="Gill Sans MT"/>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26</a:t>
            </a:fld>
            <a:endParaRPr lang="en-GB"/>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1933575" y="131921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fr-FR" dirty="0">
              <a:latin typeface="Gill Sans MT"/>
            </a:endParaRPr>
          </a:p>
        </p:txBody>
      </p:sp>
      <p:graphicFrame>
        <p:nvGraphicFramePr>
          <p:cNvPr id="5122" name="Object 2"/>
          <p:cNvGraphicFramePr>
            <a:graphicFrameLocks noChangeAspect="1"/>
          </p:cNvGraphicFramePr>
          <p:nvPr/>
        </p:nvGraphicFramePr>
        <p:xfrm>
          <a:off x="1933575" y="1319213"/>
          <a:ext cx="5276850" cy="4219575"/>
        </p:xfrm>
        <a:graphic>
          <a:graphicData uri="http://schemas.openxmlformats.org/presentationml/2006/ole">
            <mc:AlternateContent xmlns:mc="http://schemas.openxmlformats.org/markup-compatibility/2006">
              <mc:Choice xmlns:v="urn:schemas-microsoft-com:vml" Requires="v">
                <p:oleObj spid="_x0000_s15399" r:id="rId3" imgW="5540188" imgH="4574289" progId="Visio.Drawing.6">
                  <p:embed/>
                </p:oleObj>
              </mc:Choice>
              <mc:Fallback>
                <p:oleObj r:id="rId3" imgW="5540188" imgH="4574289"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3575" y="1319213"/>
                        <a:ext cx="5276850" cy="421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FA7AA1F2-35C8-A848-8ED4-C95C2D921CEA}" type="slidenum">
              <a:rPr lang="en-GB" smtClean="0"/>
              <a:pPr/>
              <a:t>27</a:t>
            </a:fld>
            <a:endParaRPr lang="en-GB"/>
          </a:p>
        </p:txBody>
      </p:sp>
      <p:sp>
        <p:nvSpPr>
          <p:cNvPr id="5" name="Flèche droite 4"/>
          <p:cNvSpPr/>
          <p:nvPr/>
        </p:nvSpPr>
        <p:spPr bwMode="auto">
          <a:xfrm>
            <a:off x="1187624" y="2083706"/>
            <a:ext cx="978408" cy="12115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1" i="0" u="none" strike="noStrike" cap="none" normalizeH="0" baseline="0" smtClean="0">
              <a:ln>
                <a:noFill/>
              </a:ln>
              <a:solidFill>
                <a:schemeClr val="tx1"/>
              </a:solidFill>
              <a:effectLst/>
              <a:latin typeface="Times New Roman" pitchFamily="18" charset="0"/>
            </a:endParaRPr>
          </a:p>
        </p:txBody>
      </p:sp>
      <p:sp>
        <p:nvSpPr>
          <p:cNvPr id="6" name="ZoneTexte 5"/>
          <p:cNvSpPr txBox="1"/>
          <p:nvPr/>
        </p:nvSpPr>
        <p:spPr>
          <a:xfrm rot="5400000">
            <a:off x="-161378" y="2141356"/>
            <a:ext cx="2108269" cy="369332"/>
          </a:xfrm>
          <a:prstGeom prst="rect">
            <a:avLst/>
          </a:prstGeom>
          <a:noFill/>
        </p:spPr>
        <p:txBody>
          <a:bodyPr wrap="none" rtlCol="0">
            <a:spAutoFit/>
          </a:bodyPr>
          <a:lstStyle/>
          <a:p>
            <a:r>
              <a:rPr lang="fr-BE" dirty="0"/>
              <a:t>f</a:t>
            </a:r>
            <a:r>
              <a:rPr lang="fr-BE" dirty="0" smtClean="0"/>
              <a:t>eu-de-signalisation</a:t>
            </a:r>
            <a:endParaRPr lang="fr-BE" dirty="0"/>
          </a:p>
        </p:txBody>
      </p:sp>
    </p:spTree>
    <p:extLst>
      <p:ext uri="{BB962C8B-B14F-4D97-AF65-F5344CB8AC3E}">
        <p14:creationId xmlns:p14="http://schemas.microsoft.com/office/powerpoint/2010/main" val="18823319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endParaRPr lang="en-US" dirty="0">
              <a:latin typeface="Gill Sans MT"/>
            </a:endParaRPr>
          </a:p>
        </p:txBody>
      </p:sp>
      <p:sp>
        <p:nvSpPr>
          <p:cNvPr id="26627" name="Rectangle 3"/>
          <p:cNvSpPr>
            <a:spLocks noGrp="1" noChangeArrowheads="1"/>
          </p:cNvSpPr>
          <p:nvPr>
            <p:ph type="body" idx="1"/>
          </p:nvPr>
        </p:nvSpPr>
        <p:spPr/>
        <p:txBody>
          <a:bodyPr/>
          <a:lstStyle/>
          <a:p>
            <a:pPr eaLnBrk="1" hangingPunct="1">
              <a:buFontTx/>
              <a:buNone/>
            </a:pPr>
            <a:r>
              <a:rPr lang="fr-BE" sz="5400" dirty="0">
                <a:latin typeface="Gill Sans MT"/>
              </a:rPr>
              <a:t>	Mais comment relier l’opération « change » à l’attribut couleur ??</a:t>
            </a:r>
          </a:p>
          <a:p>
            <a:pPr eaLnBrk="1" hangingPunct="1">
              <a:buFontTx/>
              <a:buNone/>
            </a:pPr>
            <a:r>
              <a:rPr lang="fr-BE" sz="5400" dirty="0">
                <a:latin typeface="Gill Sans MT"/>
              </a:rPr>
              <a:t>        </a:t>
            </a:r>
            <a:endParaRPr lang="en-GB" sz="5400" dirty="0">
              <a:latin typeface="Gill Sans MT"/>
            </a:endParaRPr>
          </a:p>
        </p:txBody>
      </p:sp>
      <p:sp>
        <p:nvSpPr>
          <p:cNvPr id="26628" name="AutoShape 4"/>
          <p:cNvSpPr>
            <a:spLocks noChangeArrowheads="1"/>
          </p:cNvSpPr>
          <p:nvPr/>
        </p:nvSpPr>
        <p:spPr bwMode="auto">
          <a:xfrm>
            <a:off x="3276600" y="4876800"/>
            <a:ext cx="2209800" cy="914400"/>
          </a:xfrm>
          <a:prstGeom prst="rightArrow">
            <a:avLst>
              <a:gd name="adj1" fmla="val 50000"/>
              <a:gd name="adj2" fmla="val 60417"/>
            </a:avLst>
          </a:prstGeom>
          <a:solidFill>
            <a:schemeClr val="accent1"/>
          </a:solidFill>
          <a:ln w="9525">
            <a:solidFill>
              <a:schemeClr val="tx1"/>
            </a:solidFill>
            <a:miter lim="800000"/>
            <a:headEnd/>
            <a:tailEnd/>
          </a:ln>
        </p:spPr>
        <p:txBody>
          <a:bodyPr wrap="none" anchor="ctr"/>
          <a:lstStyle/>
          <a:p>
            <a:endParaRPr lang="fr-FR" dirty="0">
              <a:latin typeface="Gill Sans MT"/>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28</a:t>
            </a:fld>
            <a:endParaRPr lang="en-GB"/>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endParaRPr lang="en-US" dirty="0">
              <a:latin typeface="Gill Sans MT"/>
            </a:endParaRPr>
          </a:p>
        </p:txBody>
      </p:sp>
      <p:sp>
        <p:nvSpPr>
          <p:cNvPr id="539651" name="Rectangle 3"/>
          <p:cNvSpPr>
            <a:spLocks noGrp="1" noChangeArrowheads="1"/>
          </p:cNvSpPr>
          <p:nvPr>
            <p:ph type="body" idx="1"/>
          </p:nvPr>
        </p:nvSpPr>
        <p:spPr/>
        <p:txBody>
          <a:bodyPr/>
          <a:lstStyle/>
          <a:p>
            <a:pPr eaLnBrk="1" hangingPunct="1">
              <a:buFontTx/>
              <a:buNone/>
            </a:pPr>
            <a:endParaRPr lang="fr-BE" dirty="0">
              <a:latin typeface="Gill Sans MT"/>
            </a:endParaRPr>
          </a:p>
          <a:p>
            <a:pPr eaLnBrk="1" hangingPunct="1">
              <a:buFontTx/>
              <a:buNone/>
            </a:pPr>
            <a:r>
              <a:rPr lang="fr-BE" dirty="0">
                <a:latin typeface="Gill Sans MT"/>
              </a:rPr>
              <a:t>			</a:t>
            </a:r>
            <a:r>
              <a:rPr lang="fr-BE" sz="6000" dirty="0">
                <a:solidFill>
                  <a:srgbClr val="FF0000"/>
                </a:solidFill>
                <a:latin typeface="Gill Sans MT"/>
              </a:rPr>
              <a:t>LA CLASSE</a:t>
            </a:r>
            <a:endParaRPr lang="en-GB" sz="6000" dirty="0">
              <a:solidFill>
                <a:srgbClr val="FF0000"/>
              </a:solidFill>
              <a:latin typeface="Gill Sans MT"/>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29</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9651">
                                            <p:txEl>
                                              <p:pRg st="1" end="1"/>
                                            </p:txEl>
                                          </p:spTgt>
                                        </p:tgtEl>
                                        <p:attrNameLst>
                                          <p:attrName>style.visibility</p:attrName>
                                        </p:attrNameLst>
                                      </p:cBhvr>
                                      <p:to>
                                        <p:strVal val="visible"/>
                                      </p:to>
                                    </p:set>
                                    <p:animEffect transition="in" filter="dissolve">
                                      <p:cBhvr>
                                        <p:cTn id="7" dur="500"/>
                                        <p:tgtEl>
                                          <p:spTgt spid="5396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1"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Concepts de programmation</a:t>
            </a:r>
            <a:br>
              <a:rPr lang="fr-BE" dirty="0" smtClean="0"/>
            </a:br>
            <a:r>
              <a:rPr lang="fr-BE" dirty="0" smtClean="0"/>
              <a:t>considérés connus</a:t>
            </a:r>
            <a:endParaRPr lang="fr-BE" dirty="0"/>
          </a:p>
        </p:txBody>
      </p:sp>
      <p:sp>
        <p:nvSpPr>
          <p:cNvPr id="3" name="Content Placeholder 2"/>
          <p:cNvSpPr>
            <a:spLocks noGrp="1"/>
          </p:cNvSpPr>
          <p:nvPr>
            <p:ph idx="1"/>
          </p:nvPr>
        </p:nvSpPr>
        <p:spPr/>
        <p:txBody>
          <a:bodyPr/>
          <a:lstStyle/>
          <a:p>
            <a:r>
              <a:rPr lang="fr-BE" dirty="0" smtClean="0"/>
              <a:t>Variables</a:t>
            </a:r>
          </a:p>
          <a:p>
            <a:r>
              <a:rPr lang="fr-BE" dirty="0" smtClean="0"/>
              <a:t>Expressions</a:t>
            </a:r>
          </a:p>
          <a:p>
            <a:r>
              <a:rPr lang="fr-BE" dirty="0" smtClean="0"/>
              <a:t>Instructions / Assignation</a:t>
            </a:r>
          </a:p>
          <a:p>
            <a:r>
              <a:rPr lang="fr-BE" dirty="0" smtClean="0"/>
              <a:t>Pointeurs / Références / Adresses</a:t>
            </a:r>
          </a:p>
          <a:p>
            <a:r>
              <a:rPr lang="fr-BE" dirty="0" smtClean="0"/>
              <a:t>Fonctions / Procédures</a:t>
            </a:r>
          </a:p>
          <a:p>
            <a:r>
              <a:rPr lang="fr-BE" dirty="0" smtClean="0"/>
              <a:t>Structures de contrôle : tests, boucles</a:t>
            </a:r>
            <a:endParaRPr lang="fr-BE" dirty="0"/>
          </a:p>
        </p:txBody>
      </p:sp>
      <p:sp>
        <p:nvSpPr>
          <p:cNvPr id="4" name="Date Placeholder 3"/>
          <p:cNvSpPr>
            <a:spLocks noGrp="1"/>
          </p:cNvSpPr>
          <p:nvPr>
            <p:ph type="dt" sz="half" idx="10"/>
          </p:nvPr>
        </p:nvSpPr>
        <p:spPr/>
        <p:txBody>
          <a:bodyPr/>
          <a:lstStyle/>
          <a:p>
            <a:pPr>
              <a:defRPr/>
            </a:pPr>
            <a:r>
              <a:rPr lang="en-US" smtClean="0"/>
              <a:t>2020</a:t>
            </a:r>
            <a:endParaRPr lang="en-GB"/>
          </a:p>
        </p:txBody>
      </p:sp>
      <p:sp>
        <p:nvSpPr>
          <p:cNvPr id="5" name="Footer Placeholder 4"/>
          <p:cNvSpPr>
            <a:spLocks noGrp="1"/>
          </p:cNvSpPr>
          <p:nvPr>
            <p:ph type="ftr" sz="quarter" idx="11"/>
          </p:nvPr>
        </p:nvSpPr>
        <p:spPr/>
        <p:txBody>
          <a:bodyPr/>
          <a:lstStyle/>
          <a:p>
            <a:pPr>
              <a:defRPr/>
            </a:pPr>
            <a:r>
              <a:rPr lang="en-GB" smtClean="0"/>
              <a:t>Introduction à l'OO - H. Bersini</a:t>
            </a:r>
            <a:endParaRPr lang="en-GB"/>
          </a:p>
        </p:txBody>
      </p:sp>
      <p:sp>
        <p:nvSpPr>
          <p:cNvPr id="6" name="Slide Number Placeholder 5"/>
          <p:cNvSpPr>
            <a:spLocks noGrp="1"/>
          </p:cNvSpPr>
          <p:nvPr>
            <p:ph type="sldNum" sz="quarter" idx="12"/>
          </p:nvPr>
        </p:nvSpPr>
        <p:spPr/>
        <p:txBody>
          <a:bodyPr/>
          <a:lstStyle/>
          <a:p>
            <a:fld id="{B3C8A2DF-3230-C140-A3AF-736EA8745357}" type="slidenum">
              <a:rPr lang="en-GB" smtClean="0"/>
              <a:pPr/>
              <a:t>3</a:t>
            </a:fld>
            <a:endParaRPr lang="en-GB"/>
          </a:p>
        </p:txBody>
      </p:sp>
    </p:spTree>
    <p:extLst>
      <p:ext uri="{BB962C8B-B14F-4D97-AF65-F5344CB8AC3E}">
        <p14:creationId xmlns:p14="http://schemas.microsoft.com/office/powerpoint/2010/main" val="9311758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fr-BE" dirty="0">
                <a:latin typeface="Gill Sans MT"/>
              </a:rPr>
              <a:t>La classe</a:t>
            </a:r>
            <a:endParaRPr lang="en-GB" dirty="0">
              <a:latin typeface="Gill Sans MT"/>
            </a:endParaRPr>
          </a:p>
        </p:txBody>
      </p:sp>
      <p:sp>
        <p:nvSpPr>
          <p:cNvPr id="28675" name="Rectangle 3"/>
          <p:cNvSpPr>
            <a:spLocks noGrp="1" noChangeArrowheads="1"/>
          </p:cNvSpPr>
          <p:nvPr>
            <p:ph type="body" idx="1"/>
          </p:nvPr>
        </p:nvSpPr>
        <p:spPr>
          <a:xfrm>
            <a:off x="685800" y="1820281"/>
            <a:ext cx="7772400" cy="4114800"/>
          </a:xfrm>
        </p:spPr>
        <p:txBody>
          <a:bodyPr/>
          <a:lstStyle/>
          <a:p>
            <a:pPr eaLnBrk="1" hangingPunct="1"/>
            <a:r>
              <a:rPr lang="fr-BE" dirty="0">
                <a:latin typeface="Gill Sans MT"/>
              </a:rPr>
              <a:t>La classe unit les méthodes aux attributs:</a:t>
            </a:r>
          </a:p>
          <a:p>
            <a:pPr marL="0" indent="0" eaLnBrk="1" hangingPunct="1">
              <a:buNone/>
            </a:pPr>
            <a:endParaRPr lang="en-GB" sz="2400" dirty="0" smtClean="0">
              <a:latin typeface="Gill Sans MT"/>
            </a:endParaRPr>
          </a:p>
          <a:p>
            <a:pPr marL="0" indent="0" eaLnBrk="1" hangingPunct="1">
              <a:buNone/>
            </a:pPr>
            <a:endParaRPr lang="en-GB" sz="2400" dirty="0">
              <a:latin typeface="Gill Sans MT"/>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30</a:t>
            </a:fld>
            <a:endParaRPr lang="en-GB"/>
          </a:p>
        </p:txBody>
      </p:sp>
      <p:sp>
        <p:nvSpPr>
          <p:cNvPr id="8" name="TextBox 7"/>
          <p:cNvSpPr txBox="1"/>
          <p:nvPr/>
        </p:nvSpPr>
        <p:spPr>
          <a:xfrm>
            <a:off x="4239816" y="6785992"/>
            <a:ext cx="184731" cy="369332"/>
          </a:xfrm>
          <a:prstGeom prst="rect">
            <a:avLst/>
          </a:prstGeom>
          <a:noFill/>
        </p:spPr>
        <p:txBody>
          <a:bodyPr wrap="none" rtlCol="0">
            <a:spAutoFit/>
          </a:bodyPr>
          <a:lstStyle/>
          <a:p>
            <a:endParaRPr lang="en-US" dirty="0"/>
          </a:p>
        </p:txBody>
      </p:sp>
      <p:sp>
        <p:nvSpPr>
          <p:cNvPr id="9" name="Rectangle 4"/>
          <p:cNvSpPr>
            <a:spLocks noChangeArrowheads="1"/>
          </p:cNvSpPr>
          <p:nvPr/>
        </p:nvSpPr>
        <p:spPr bwMode="auto">
          <a:xfrm>
            <a:off x="899592" y="2636912"/>
            <a:ext cx="7416824"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33B3"/>
                </a:solidFill>
                <a:effectLst/>
                <a:latin typeface="JetBrains Mono"/>
              </a:rPr>
              <a:t>class </a:t>
            </a:r>
            <a:r>
              <a:rPr kumimoji="0" lang="en-US" altLang="en-US" sz="2400" b="0" i="0" u="none" strike="noStrike" cap="none" normalizeH="0" baseline="0" dirty="0" err="1" smtClean="0">
                <a:ln>
                  <a:noFill/>
                </a:ln>
                <a:solidFill>
                  <a:srgbClr val="000000"/>
                </a:solidFill>
                <a:effectLst/>
                <a:latin typeface="JetBrains Mono"/>
              </a:rPr>
              <a:t>FeuDeSignalisation</a:t>
            </a:r>
            <a:r>
              <a:rPr kumimoji="0" lang="en-US" altLang="en-US" sz="2400" b="0" i="0" u="none" strike="noStrike" cap="none" normalizeH="0" baseline="0" dirty="0" smtClean="0">
                <a:ln>
                  <a:noFill/>
                </a:ln>
                <a:solidFill>
                  <a:srgbClr val="000000"/>
                </a:solidFill>
                <a:effectLst/>
                <a:latin typeface="JetBrains Mono"/>
              </a:rPr>
              <a:t> </a:t>
            </a:r>
            <a:r>
              <a:rPr kumimoji="0" lang="en-US" altLang="en-US" sz="2400" b="0" i="0" u="none" strike="noStrike" cap="none" normalizeH="0" baseline="0" dirty="0" smtClean="0">
                <a:ln>
                  <a:noFill/>
                </a:ln>
                <a:solidFill>
                  <a:srgbClr val="080808"/>
                </a:solidFill>
                <a:effectLst/>
                <a:latin typeface="JetBrains Mono"/>
              </a:rPr>
              <a:t>(</a:t>
            </a:r>
            <a:r>
              <a:rPr kumimoji="0" lang="en-US" altLang="en-US" sz="2400" b="0" i="0" u="none" strike="noStrike" cap="none" normalizeH="0" baseline="0" dirty="0" err="1" smtClean="0">
                <a:ln>
                  <a:noFill/>
                </a:ln>
                <a:solidFill>
                  <a:srgbClr val="0033B3"/>
                </a:solidFill>
                <a:effectLst/>
                <a:latin typeface="JetBrains Mono"/>
              </a:rPr>
              <a:t>var</a:t>
            </a:r>
            <a:r>
              <a:rPr kumimoji="0" lang="en-US" altLang="en-US" sz="2400" b="0" i="0" u="none" strike="noStrike" cap="none" normalizeH="0" baseline="0" dirty="0" smtClean="0">
                <a:ln>
                  <a:noFill/>
                </a:ln>
                <a:solidFill>
                  <a:srgbClr val="0033B3"/>
                </a:solidFill>
                <a:effectLst/>
                <a:latin typeface="JetBrains Mono"/>
              </a:rPr>
              <a:t> </a:t>
            </a:r>
            <a:r>
              <a:rPr kumimoji="0" lang="en-US" altLang="en-US" sz="2400" b="0" i="0" u="none" strike="noStrike" cap="none" normalizeH="0" baseline="0" dirty="0" err="1" smtClean="0">
                <a:ln>
                  <a:noFill/>
                </a:ln>
                <a:solidFill>
                  <a:srgbClr val="871094"/>
                </a:solidFill>
                <a:effectLst/>
                <a:latin typeface="JetBrains Mono"/>
              </a:rPr>
              <a:t>couleur</a:t>
            </a:r>
            <a:r>
              <a:rPr kumimoji="0" lang="en-US" altLang="en-US" sz="2400" b="0" i="0" u="none" strike="noStrike" cap="none" normalizeH="0" baseline="0" dirty="0" smtClean="0">
                <a:ln>
                  <a:noFill/>
                </a:ln>
                <a:solidFill>
                  <a:srgbClr val="871094"/>
                </a:solidFill>
                <a:effectLst/>
                <a:latin typeface="JetBrains Mono"/>
              </a:rPr>
              <a:t> </a:t>
            </a:r>
            <a:r>
              <a:rPr kumimoji="0" lang="en-US" altLang="en-US" sz="2400" b="0" i="0" u="none" strike="noStrike" cap="none" normalizeH="0" baseline="0" dirty="0" smtClean="0">
                <a:ln>
                  <a:noFill/>
                </a:ln>
                <a:solidFill>
                  <a:srgbClr val="080808"/>
                </a:solidFill>
                <a:effectLst/>
                <a:latin typeface="JetBrains Mono"/>
              </a:rPr>
              <a:t>: </a:t>
            </a:r>
            <a:r>
              <a:rPr kumimoji="0" lang="en-US" altLang="en-US" sz="2400" b="0" i="0" u="none" strike="noStrike" cap="none" normalizeH="0" baseline="0" dirty="0" err="1" smtClean="0">
                <a:ln>
                  <a:noFill/>
                </a:ln>
                <a:solidFill>
                  <a:srgbClr val="000000"/>
                </a:solidFill>
                <a:effectLst/>
                <a:latin typeface="JetBrains Mono"/>
              </a:rPr>
              <a:t>Int</a:t>
            </a:r>
            <a:r>
              <a:rPr kumimoji="0" lang="en-US" altLang="en-US" sz="2400" b="0" i="0" u="none" strike="noStrike" cap="none" normalizeH="0" baseline="0" dirty="0" smtClean="0">
                <a:ln>
                  <a:noFill/>
                </a:ln>
                <a:solidFill>
                  <a:srgbClr val="080808"/>
                </a:solidFill>
                <a:effectLst/>
                <a:latin typeface="JetBrains Mono"/>
              </a:rPr>
              <a:t>) {</a:t>
            </a:r>
            <a:br>
              <a:rPr kumimoji="0" lang="en-US" altLang="en-US" sz="2400" b="0" i="0" u="none" strike="noStrike" cap="none" normalizeH="0" baseline="0" dirty="0" smtClean="0">
                <a:ln>
                  <a:noFill/>
                </a:ln>
                <a:solidFill>
                  <a:srgbClr val="080808"/>
                </a:solidFill>
                <a:effectLst/>
                <a:latin typeface="JetBrains Mono"/>
              </a:rPr>
            </a:br>
            <a:r>
              <a:rPr kumimoji="0" lang="en-US" altLang="en-US" sz="2400" b="0" i="0" u="none" strike="noStrike" cap="none" normalizeH="0" baseline="0" dirty="0" smtClean="0">
                <a:ln>
                  <a:noFill/>
                </a:ln>
                <a:solidFill>
                  <a:srgbClr val="080808"/>
                </a:solidFill>
                <a:effectLst/>
                <a:latin typeface="JetBrains Mono"/>
              </a:rPr>
              <a:t>    </a:t>
            </a:r>
            <a:r>
              <a:rPr kumimoji="0" lang="en-US" altLang="en-US" sz="2400" b="0" i="0" u="none" strike="noStrike" cap="none" normalizeH="0" baseline="0" dirty="0" smtClean="0">
                <a:ln>
                  <a:noFill/>
                </a:ln>
                <a:solidFill>
                  <a:srgbClr val="0033B3"/>
                </a:solidFill>
                <a:effectLst/>
                <a:latin typeface="JetBrains Mono"/>
              </a:rPr>
              <a:t>fun </a:t>
            </a:r>
            <a:r>
              <a:rPr kumimoji="0" lang="en-US" altLang="en-US" sz="2400" b="0" i="0" u="none" strike="noStrike" cap="none" normalizeH="0" baseline="0" dirty="0" smtClean="0">
                <a:ln>
                  <a:noFill/>
                </a:ln>
                <a:solidFill>
                  <a:srgbClr val="00627A"/>
                </a:solidFill>
                <a:effectLst/>
                <a:latin typeface="JetBrains Mono"/>
              </a:rPr>
              <a:t>change</a:t>
            </a:r>
            <a:r>
              <a:rPr kumimoji="0" lang="en-US" altLang="en-US" sz="2400" b="0" i="0" u="none" strike="noStrike" cap="none" normalizeH="0" baseline="0" dirty="0" smtClean="0">
                <a:ln>
                  <a:noFill/>
                </a:ln>
                <a:solidFill>
                  <a:srgbClr val="080808"/>
                </a:solidFill>
                <a:effectLst/>
                <a:latin typeface="JetBrains Mono"/>
              </a:rPr>
              <a:t>() {</a:t>
            </a:r>
            <a:br>
              <a:rPr kumimoji="0" lang="en-US" altLang="en-US" sz="2400" b="0" i="0" u="none" strike="noStrike" cap="none" normalizeH="0" baseline="0" dirty="0" smtClean="0">
                <a:ln>
                  <a:noFill/>
                </a:ln>
                <a:solidFill>
                  <a:srgbClr val="080808"/>
                </a:solidFill>
                <a:effectLst/>
                <a:latin typeface="JetBrains Mono"/>
              </a:rPr>
            </a:br>
            <a:r>
              <a:rPr kumimoji="0" lang="en-US" altLang="en-US" sz="2400" b="0" i="0" u="none" strike="noStrike" cap="none" normalizeH="0" baseline="0" dirty="0" smtClean="0">
                <a:ln>
                  <a:noFill/>
                </a:ln>
                <a:solidFill>
                  <a:srgbClr val="080808"/>
                </a:solidFill>
                <a:effectLst/>
                <a:latin typeface="JetBrains Mono"/>
              </a:rPr>
              <a:t>        </a:t>
            </a:r>
            <a:r>
              <a:rPr kumimoji="0" lang="en-US" altLang="en-US" sz="2400" b="0" i="0" u="none" strike="noStrike" cap="none" normalizeH="0" baseline="0" dirty="0" err="1" smtClean="0">
                <a:ln>
                  <a:noFill/>
                </a:ln>
                <a:solidFill>
                  <a:srgbClr val="871094"/>
                </a:solidFill>
                <a:effectLst/>
                <a:latin typeface="JetBrains Mono"/>
              </a:rPr>
              <a:t>couleur</a:t>
            </a:r>
            <a:r>
              <a:rPr kumimoji="0" lang="en-US" altLang="en-US" sz="2400" b="0" i="0" u="none" strike="noStrike" cap="none" normalizeH="0" baseline="0" dirty="0" smtClean="0">
                <a:ln>
                  <a:noFill/>
                </a:ln>
                <a:solidFill>
                  <a:srgbClr val="871094"/>
                </a:solidFill>
                <a:effectLst/>
                <a:latin typeface="JetBrains Mono"/>
              </a:rPr>
              <a:t> </a:t>
            </a:r>
            <a:r>
              <a:rPr kumimoji="0" lang="en-US" altLang="en-US" sz="2400" b="0" i="0" u="none" strike="noStrike" cap="none" normalizeH="0" baseline="0" dirty="0" smtClean="0">
                <a:ln>
                  <a:noFill/>
                </a:ln>
                <a:solidFill>
                  <a:srgbClr val="080808"/>
                </a:solidFill>
                <a:effectLst/>
                <a:latin typeface="JetBrains Mono"/>
              </a:rPr>
              <a:t>= </a:t>
            </a:r>
            <a:r>
              <a:rPr kumimoji="0" lang="en-US" altLang="en-US" sz="2400" b="0" i="0" u="none" strike="noStrike" cap="none" normalizeH="0" baseline="0" dirty="0" err="1" smtClean="0">
                <a:ln>
                  <a:noFill/>
                </a:ln>
                <a:solidFill>
                  <a:srgbClr val="871094"/>
                </a:solidFill>
                <a:effectLst/>
                <a:latin typeface="JetBrains Mono"/>
              </a:rPr>
              <a:t>couleur</a:t>
            </a:r>
            <a:r>
              <a:rPr kumimoji="0" lang="en-US" altLang="en-US" sz="2400" b="0" i="0" u="none" strike="noStrike" cap="none" normalizeH="0" baseline="0" dirty="0" smtClean="0">
                <a:ln>
                  <a:noFill/>
                </a:ln>
                <a:solidFill>
                  <a:srgbClr val="871094"/>
                </a:solidFill>
                <a:effectLst/>
                <a:latin typeface="JetBrains Mono"/>
              </a:rPr>
              <a:t> </a:t>
            </a:r>
            <a:r>
              <a:rPr kumimoji="0" lang="en-US" altLang="en-US" sz="2400" b="0" i="0" u="none" strike="noStrike" cap="none" normalizeH="0" baseline="0" dirty="0" smtClean="0">
                <a:ln>
                  <a:noFill/>
                </a:ln>
                <a:solidFill>
                  <a:srgbClr val="080808"/>
                </a:solidFill>
                <a:effectLst/>
                <a:latin typeface="JetBrains Mono"/>
              </a:rPr>
              <a:t>+ </a:t>
            </a:r>
            <a:r>
              <a:rPr kumimoji="0" lang="en-US" altLang="en-US" sz="2400" b="0" i="0" u="none" strike="noStrike" cap="none" normalizeH="0" baseline="0" dirty="0" smtClean="0">
                <a:ln>
                  <a:noFill/>
                </a:ln>
                <a:solidFill>
                  <a:srgbClr val="1750EB"/>
                </a:solidFill>
                <a:effectLst/>
                <a:latin typeface="JetBrains Mono"/>
              </a:rPr>
              <a:t>1</a:t>
            </a:r>
            <a:r>
              <a:rPr kumimoji="0" lang="en-US" altLang="en-US" sz="2400" b="0" i="0" u="none" strike="noStrike" cap="none" normalizeH="0" baseline="0" dirty="0" smtClean="0">
                <a:ln>
                  <a:noFill/>
                </a:ln>
                <a:solidFill>
                  <a:srgbClr val="080808"/>
                </a:solidFill>
                <a:effectLst/>
                <a:latin typeface="JetBrains Mono"/>
              </a:rPr>
              <a:t>;</a:t>
            </a:r>
            <a:br>
              <a:rPr kumimoji="0" lang="en-US" altLang="en-US" sz="2400" b="0" i="0" u="none" strike="noStrike" cap="none" normalizeH="0" baseline="0" dirty="0" smtClean="0">
                <a:ln>
                  <a:noFill/>
                </a:ln>
                <a:solidFill>
                  <a:srgbClr val="080808"/>
                </a:solidFill>
                <a:effectLst/>
                <a:latin typeface="JetBrains Mono"/>
              </a:rPr>
            </a:br>
            <a:r>
              <a:rPr kumimoji="0" lang="en-US" altLang="en-US" sz="2400" b="0" i="0" u="none" strike="noStrike" cap="none" normalizeH="0" baseline="0" dirty="0" smtClean="0">
                <a:ln>
                  <a:noFill/>
                </a:ln>
                <a:solidFill>
                  <a:srgbClr val="080808"/>
                </a:solidFill>
                <a:effectLst/>
                <a:latin typeface="JetBrains Mono"/>
              </a:rPr>
              <a:t>        </a:t>
            </a:r>
            <a:r>
              <a:rPr kumimoji="0" lang="en-US" altLang="en-US" sz="2400" b="0" i="0" u="none" strike="noStrike" cap="none" normalizeH="0" baseline="0" dirty="0" smtClean="0">
                <a:ln>
                  <a:noFill/>
                </a:ln>
                <a:solidFill>
                  <a:srgbClr val="0033B3"/>
                </a:solidFill>
                <a:effectLst/>
                <a:latin typeface="JetBrains Mono"/>
              </a:rPr>
              <a:t>if </a:t>
            </a:r>
            <a:r>
              <a:rPr kumimoji="0" lang="en-US" altLang="en-US" sz="2400" b="0" i="0" u="none" strike="noStrike" cap="none" normalizeH="0" baseline="0" dirty="0" smtClean="0">
                <a:ln>
                  <a:noFill/>
                </a:ln>
                <a:solidFill>
                  <a:srgbClr val="080808"/>
                </a:solidFill>
                <a:effectLst/>
                <a:latin typeface="JetBrains Mono"/>
              </a:rPr>
              <a:t>(</a:t>
            </a:r>
            <a:r>
              <a:rPr kumimoji="0" lang="en-US" altLang="en-US" sz="2400" b="0" i="0" u="none" strike="noStrike" cap="none" normalizeH="0" baseline="0" dirty="0" err="1" smtClean="0">
                <a:ln>
                  <a:noFill/>
                </a:ln>
                <a:solidFill>
                  <a:srgbClr val="871094"/>
                </a:solidFill>
                <a:effectLst/>
                <a:latin typeface="JetBrains Mono"/>
              </a:rPr>
              <a:t>couleur</a:t>
            </a:r>
            <a:r>
              <a:rPr kumimoji="0" lang="en-US" altLang="en-US" sz="2400" b="0" i="0" u="none" strike="noStrike" cap="none" normalizeH="0" baseline="0" dirty="0" smtClean="0">
                <a:ln>
                  <a:noFill/>
                </a:ln>
                <a:solidFill>
                  <a:srgbClr val="871094"/>
                </a:solidFill>
                <a:effectLst/>
                <a:latin typeface="JetBrains Mono"/>
              </a:rPr>
              <a:t> </a:t>
            </a:r>
            <a:r>
              <a:rPr kumimoji="0" lang="en-US" altLang="en-US" sz="2400" b="0" i="0" u="none" strike="noStrike" cap="none" normalizeH="0" baseline="0" dirty="0" smtClean="0">
                <a:ln>
                  <a:noFill/>
                </a:ln>
                <a:solidFill>
                  <a:srgbClr val="080808"/>
                </a:solidFill>
                <a:effectLst/>
                <a:latin typeface="JetBrains Mono"/>
              </a:rPr>
              <a:t>==</a:t>
            </a:r>
            <a:r>
              <a:rPr kumimoji="0" lang="en-US" altLang="en-US" sz="2400" b="0" i="0" u="none" strike="noStrike" cap="none" normalizeH="0" baseline="0" dirty="0" smtClean="0">
                <a:ln>
                  <a:noFill/>
                </a:ln>
                <a:solidFill>
                  <a:srgbClr val="1750EB"/>
                </a:solidFill>
                <a:effectLst/>
                <a:latin typeface="JetBrains Mono"/>
              </a:rPr>
              <a:t>4</a:t>
            </a:r>
            <a:r>
              <a:rPr kumimoji="0" lang="en-US" altLang="en-US" sz="2400" b="0" i="0" u="none" strike="noStrike" cap="none" normalizeH="0" baseline="0" dirty="0" smtClean="0">
                <a:ln>
                  <a:noFill/>
                </a:ln>
                <a:solidFill>
                  <a:srgbClr val="080808"/>
                </a:solidFill>
                <a:effectLst/>
                <a:latin typeface="JetBrains Mono"/>
              </a:rPr>
              <a:t>) </a:t>
            </a:r>
            <a:r>
              <a:rPr kumimoji="0" lang="en-US" altLang="en-US" sz="2400" b="0" i="0" u="none" strike="noStrike" cap="none" normalizeH="0" baseline="0" dirty="0" err="1" smtClean="0">
                <a:ln>
                  <a:noFill/>
                </a:ln>
                <a:solidFill>
                  <a:srgbClr val="871094"/>
                </a:solidFill>
                <a:effectLst/>
                <a:latin typeface="JetBrains Mono"/>
              </a:rPr>
              <a:t>couleur</a:t>
            </a:r>
            <a:r>
              <a:rPr kumimoji="0" lang="en-US" altLang="en-US" sz="2400" b="0" i="0" u="none" strike="noStrike" cap="none" normalizeH="0" baseline="0" dirty="0" smtClean="0">
                <a:ln>
                  <a:noFill/>
                </a:ln>
                <a:solidFill>
                  <a:srgbClr val="871094"/>
                </a:solidFill>
                <a:effectLst/>
                <a:latin typeface="JetBrains Mono"/>
              </a:rPr>
              <a:t> </a:t>
            </a:r>
            <a:r>
              <a:rPr kumimoji="0" lang="en-US" altLang="en-US" sz="2400" b="0" i="0" u="none" strike="noStrike" cap="none" normalizeH="0" baseline="0" dirty="0" smtClean="0">
                <a:ln>
                  <a:noFill/>
                </a:ln>
                <a:solidFill>
                  <a:srgbClr val="080808"/>
                </a:solidFill>
                <a:effectLst/>
                <a:latin typeface="JetBrains Mono"/>
              </a:rPr>
              <a:t>= </a:t>
            </a:r>
            <a:r>
              <a:rPr kumimoji="0" lang="en-US" altLang="en-US" sz="2400" b="0" i="0" u="none" strike="noStrike" cap="none" normalizeH="0" baseline="0" dirty="0" smtClean="0">
                <a:ln>
                  <a:noFill/>
                </a:ln>
                <a:solidFill>
                  <a:srgbClr val="1750EB"/>
                </a:solidFill>
                <a:effectLst/>
                <a:latin typeface="JetBrains Mono"/>
              </a:rPr>
              <a:t>1</a:t>
            </a:r>
            <a:r>
              <a:rPr kumimoji="0" lang="en-US" altLang="en-US" sz="2400" b="0" i="0" u="none" strike="noStrike" cap="none" normalizeH="0" baseline="0" dirty="0" smtClean="0">
                <a:ln>
                  <a:noFill/>
                </a:ln>
                <a:solidFill>
                  <a:srgbClr val="080808"/>
                </a:solidFill>
                <a:effectLst/>
                <a:latin typeface="JetBrains Mono"/>
              </a:rPr>
              <a:t>;</a:t>
            </a:r>
            <a:br>
              <a:rPr kumimoji="0" lang="en-US" altLang="en-US" sz="2400" b="0" i="0" u="none" strike="noStrike" cap="none" normalizeH="0" baseline="0" dirty="0" smtClean="0">
                <a:ln>
                  <a:noFill/>
                </a:ln>
                <a:solidFill>
                  <a:srgbClr val="080808"/>
                </a:solidFill>
                <a:effectLst/>
                <a:latin typeface="JetBrains Mono"/>
              </a:rPr>
            </a:br>
            <a:r>
              <a:rPr kumimoji="0" lang="en-US" altLang="en-US" sz="2400" b="0" i="0" u="none" strike="noStrike" cap="none" normalizeH="0" baseline="0" dirty="0" smtClean="0">
                <a:ln>
                  <a:noFill/>
                </a:ln>
                <a:solidFill>
                  <a:srgbClr val="080808"/>
                </a:solidFill>
                <a:effectLst/>
                <a:latin typeface="JetBrains Mono"/>
              </a:rPr>
              <a:t>        </a:t>
            </a:r>
            <a:r>
              <a:rPr kumimoji="0" lang="en-US" altLang="en-US" sz="2400" b="0" i="1" u="none" strike="noStrike" cap="none" normalizeH="0" baseline="0" dirty="0" smtClean="0">
                <a:ln>
                  <a:noFill/>
                </a:ln>
                <a:solidFill>
                  <a:srgbClr val="00627A"/>
                </a:solidFill>
                <a:effectLst/>
                <a:latin typeface="JetBrains Mono"/>
              </a:rPr>
              <a:t>print </a:t>
            </a:r>
            <a:r>
              <a:rPr kumimoji="0" lang="en-US" altLang="en-US" sz="2400" b="0" i="0" u="none" strike="noStrike" cap="none" normalizeH="0" baseline="0" dirty="0" smtClean="0">
                <a:ln>
                  <a:noFill/>
                </a:ln>
                <a:solidFill>
                  <a:srgbClr val="080808"/>
                </a:solidFill>
                <a:effectLst/>
                <a:latin typeface="JetBrains Mono"/>
              </a:rPr>
              <a:t>(</a:t>
            </a:r>
            <a:r>
              <a:rPr kumimoji="0" lang="en-US" altLang="en-US" sz="2400" b="0" i="0" u="none" strike="noStrike" cap="none" normalizeH="0" baseline="0" dirty="0" err="1" smtClean="0">
                <a:ln>
                  <a:noFill/>
                </a:ln>
                <a:solidFill>
                  <a:srgbClr val="871094"/>
                </a:solidFill>
                <a:effectLst/>
                <a:latin typeface="JetBrains Mono"/>
              </a:rPr>
              <a:t>couleur</a:t>
            </a:r>
            <a:r>
              <a:rPr kumimoji="0" lang="en-US" altLang="en-US" sz="2400" b="0" i="0" u="none" strike="noStrike" cap="none" normalizeH="0" baseline="0" dirty="0" smtClean="0">
                <a:ln>
                  <a:noFill/>
                </a:ln>
                <a:solidFill>
                  <a:srgbClr val="080808"/>
                </a:solidFill>
                <a:effectLst/>
                <a:latin typeface="JetBrains Mono"/>
              </a:rPr>
              <a:t>)</a:t>
            </a:r>
            <a:br>
              <a:rPr kumimoji="0" lang="en-US" altLang="en-US" sz="2400" b="0" i="0" u="none" strike="noStrike" cap="none" normalizeH="0" baseline="0" dirty="0" smtClean="0">
                <a:ln>
                  <a:noFill/>
                </a:ln>
                <a:solidFill>
                  <a:srgbClr val="080808"/>
                </a:solidFill>
                <a:effectLst/>
                <a:latin typeface="JetBrains Mono"/>
              </a:rPr>
            </a:br>
            <a:r>
              <a:rPr kumimoji="0" lang="en-US" altLang="en-US" sz="2400" b="0" i="0" u="none" strike="noStrike" cap="none" normalizeH="0" baseline="0" dirty="0" smtClean="0">
                <a:ln>
                  <a:noFill/>
                </a:ln>
                <a:solidFill>
                  <a:srgbClr val="080808"/>
                </a:solidFill>
                <a:effectLst/>
                <a:latin typeface="JetBrains Mono"/>
              </a:rPr>
              <a:t>    }</a:t>
            </a:r>
            <a:br>
              <a:rPr kumimoji="0" lang="en-US" altLang="en-US" sz="2400" b="0" i="0" u="none" strike="noStrike" cap="none" normalizeH="0" baseline="0" dirty="0" smtClean="0">
                <a:ln>
                  <a:noFill/>
                </a:ln>
                <a:solidFill>
                  <a:srgbClr val="080808"/>
                </a:solidFill>
                <a:effectLst/>
                <a:latin typeface="JetBrains Mono"/>
              </a:rPr>
            </a:br>
            <a:r>
              <a:rPr kumimoji="0" lang="en-US" altLang="en-US" sz="2400" b="0" i="0" u="none" strike="noStrike" cap="none" normalizeH="0" baseline="0" dirty="0" smtClean="0">
                <a:ln>
                  <a:noFill/>
                </a:ln>
                <a:solidFill>
                  <a:srgbClr val="080808"/>
                </a:solidFill>
                <a:effectLst/>
                <a:latin typeface="JetBrains Mono"/>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fr-BE" sz="3200" dirty="0">
                <a:latin typeface="Gill Sans MT"/>
              </a:rPr>
              <a:t>Sur quel objet précis s’exerce la méthode</a:t>
            </a:r>
            <a:endParaRPr lang="en-GB" sz="3200" dirty="0">
              <a:latin typeface="Gill Sans MT"/>
            </a:endParaRPr>
          </a:p>
        </p:txBody>
      </p:sp>
      <p:sp>
        <p:nvSpPr>
          <p:cNvPr id="29699" name="Rectangle 3"/>
          <p:cNvSpPr>
            <a:spLocks noGrp="1" noChangeArrowheads="1"/>
          </p:cNvSpPr>
          <p:nvPr>
            <p:ph type="body" idx="1"/>
          </p:nvPr>
        </p:nvSpPr>
        <p:spPr/>
        <p:txBody>
          <a:bodyPr/>
          <a:lstStyle/>
          <a:p>
            <a:pPr eaLnBrk="1" hangingPunct="1">
              <a:buFontTx/>
              <a:buNone/>
            </a:pPr>
            <a:r>
              <a:rPr lang="fr-BE" sz="2400" dirty="0" err="1" smtClean="0">
                <a:latin typeface="Courier New" pitchFamily="49" charset="0"/>
                <a:cs typeface="Courier New" pitchFamily="49" charset="0"/>
              </a:rPr>
              <a:t>FeuDeSignalisation</a:t>
            </a:r>
            <a:r>
              <a:rPr lang="fr-BE" sz="2400" dirty="0" smtClean="0">
                <a:latin typeface="Courier New" pitchFamily="49" charset="0"/>
                <a:cs typeface="Courier New" pitchFamily="49" charset="0"/>
              </a:rPr>
              <a:t> </a:t>
            </a:r>
            <a:r>
              <a:rPr lang="fr-BE" sz="2400" dirty="0" smtClean="0">
                <a:latin typeface="Courier New" pitchFamily="49" charset="0"/>
                <a:cs typeface="Courier New" pitchFamily="49" charset="0"/>
              </a:rPr>
              <a:t>feu-de-signalisation</a:t>
            </a:r>
            <a:r>
              <a:rPr lang="fr-BE" sz="2400" dirty="0" smtClean="0">
                <a:latin typeface="Courier New" pitchFamily="49" charset="0"/>
                <a:cs typeface="Courier New" pitchFamily="49" charset="0"/>
              </a:rPr>
              <a:t>;</a:t>
            </a:r>
            <a:endParaRPr lang="fr-BE" sz="2400" dirty="0">
              <a:latin typeface="Courier New" pitchFamily="49" charset="0"/>
              <a:cs typeface="Courier New" pitchFamily="49" charset="0"/>
            </a:endParaRPr>
          </a:p>
          <a:p>
            <a:pPr eaLnBrk="1" hangingPunct="1">
              <a:buFontTx/>
              <a:buNone/>
            </a:pPr>
            <a:endParaRPr lang="fr-BE" sz="2400" dirty="0" smtClean="0">
              <a:latin typeface="Courier New" pitchFamily="49" charset="0"/>
              <a:cs typeface="Courier New" pitchFamily="49" charset="0"/>
            </a:endParaRPr>
          </a:p>
          <a:p>
            <a:pPr eaLnBrk="1" hangingPunct="1">
              <a:buFontTx/>
              <a:buNone/>
            </a:pPr>
            <a:r>
              <a:rPr lang="fr-BE" sz="2400" dirty="0" err="1" smtClean="0">
                <a:latin typeface="Courier New" pitchFamily="49" charset="0"/>
                <a:cs typeface="Courier New" pitchFamily="49" charset="0"/>
              </a:rPr>
              <a:t>feu-de-signalisation.change</a:t>
            </a:r>
            <a:r>
              <a:rPr lang="fr-BE" sz="2400" dirty="0" smtClean="0">
                <a:latin typeface="Courier New" pitchFamily="49" charset="0"/>
                <a:cs typeface="Courier New" pitchFamily="49" charset="0"/>
              </a:rPr>
              <a:t>()</a:t>
            </a:r>
            <a:endParaRPr lang="fr-BE" sz="2400" dirty="0">
              <a:latin typeface="Courier New" pitchFamily="49" charset="0"/>
              <a:cs typeface="Courier New" pitchFamily="49" charset="0"/>
            </a:endParaRPr>
          </a:p>
          <a:p>
            <a:pPr eaLnBrk="1" hangingPunct="1">
              <a:buFontTx/>
              <a:buNone/>
            </a:pPr>
            <a:endParaRPr lang="fr-BE" sz="2400" dirty="0">
              <a:latin typeface="Courier New" pitchFamily="49" charset="0"/>
              <a:cs typeface="Courier New" pitchFamily="49" charset="0"/>
            </a:endParaRPr>
          </a:p>
          <a:p>
            <a:pPr eaLnBrk="1" hangingPunct="1">
              <a:buFontTx/>
              <a:buNone/>
            </a:pPr>
            <a:r>
              <a:rPr lang="fr-BE" sz="2400" dirty="0">
                <a:latin typeface="Courier New" pitchFamily="49" charset="0"/>
                <a:cs typeface="Courier New" pitchFamily="49" charset="0"/>
              </a:rPr>
              <a:t>On lie la méthode f(x) à l’objet « a » par l’instruction</a:t>
            </a:r>
            <a:r>
              <a:rPr lang="fr-BE" sz="2400" dirty="0" smtClean="0">
                <a:latin typeface="Courier New" pitchFamily="49" charset="0"/>
                <a:cs typeface="Courier New" pitchFamily="49" charset="0"/>
              </a:rPr>
              <a:t>:</a:t>
            </a:r>
          </a:p>
          <a:p>
            <a:pPr eaLnBrk="1" hangingPunct="1">
              <a:buFontTx/>
              <a:buNone/>
            </a:pPr>
            <a:r>
              <a:rPr lang="fr-BE" sz="2400" dirty="0" smtClean="0">
                <a:solidFill>
                  <a:srgbClr val="FF0000"/>
                </a:solidFill>
                <a:latin typeface="Courier New" pitchFamily="49" charset="0"/>
                <a:cs typeface="Courier New" pitchFamily="49" charset="0"/>
              </a:rPr>
              <a:t>			</a:t>
            </a:r>
            <a:r>
              <a:rPr lang="fr-BE" sz="2400" dirty="0">
                <a:solidFill>
                  <a:srgbClr val="FF0000"/>
                </a:solidFill>
                <a:latin typeface="Courier New" pitchFamily="49" charset="0"/>
                <a:cs typeface="Courier New" pitchFamily="49" charset="0"/>
              </a:rPr>
              <a:t>	</a:t>
            </a:r>
            <a:r>
              <a:rPr lang="fr-BE" sz="5400" dirty="0" err="1" smtClean="0">
                <a:solidFill>
                  <a:srgbClr val="FF0000"/>
                </a:solidFill>
                <a:latin typeface="Courier New" pitchFamily="49" charset="0"/>
                <a:cs typeface="Courier New" pitchFamily="49" charset="0"/>
              </a:rPr>
              <a:t>a.f</a:t>
            </a:r>
            <a:r>
              <a:rPr lang="fr-BE" sz="5400" dirty="0" smtClean="0">
                <a:solidFill>
                  <a:srgbClr val="FF0000"/>
                </a:solidFill>
                <a:latin typeface="Courier New" pitchFamily="49" charset="0"/>
                <a:cs typeface="Courier New" pitchFamily="49" charset="0"/>
              </a:rPr>
              <a:t>(x</a:t>
            </a:r>
            <a:r>
              <a:rPr lang="fr-BE" sz="5400" dirty="0">
                <a:solidFill>
                  <a:srgbClr val="FF0000"/>
                </a:solidFill>
                <a:latin typeface="Courier New" pitchFamily="49" charset="0"/>
                <a:cs typeface="Courier New" pitchFamily="49" charset="0"/>
              </a:rPr>
              <a:t>)</a:t>
            </a:r>
            <a:endParaRPr lang="en-GB" sz="5400" dirty="0">
              <a:solidFill>
                <a:srgbClr val="FF0000"/>
              </a:solidFill>
              <a:latin typeface="Courier New" pitchFamily="49" charset="0"/>
              <a:cs typeface="Courier New" pitchFamily="49" charset="0"/>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31</a:t>
            </a:fld>
            <a:endParaRPr lang="en-GB"/>
          </a:p>
        </p:txBody>
      </p:sp>
    </p:spTree>
    <p:extLst>
      <p:ext uri="{BB962C8B-B14F-4D97-AF65-F5344CB8AC3E}">
        <p14:creationId xmlns:p14="http://schemas.microsoft.com/office/powerpoint/2010/main" val="3724107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228600" y="5562600"/>
            <a:ext cx="6248400" cy="890736"/>
          </a:xfrm>
          <a:prstGeom prst="rect">
            <a:avLst/>
          </a:prstGeom>
          <a:gradFill rotWithShape="1">
            <a:gsLst>
              <a:gs pos="0">
                <a:srgbClr val="FFFFFF"/>
              </a:gs>
              <a:gs pos="50000">
                <a:srgbClr val="CECECE"/>
              </a:gs>
              <a:gs pos="100000">
                <a:srgbClr val="FFFFFF"/>
              </a:gs>
            </a:gsLst>
            <a:lin ang="5400000" scaled="1"/>
          </a:gradFill>
          <a:ln w="9525">
            <a:solidFill>
              <a:schemeClr val="tx1"/>
            </a:solidFill>
            <a:prstDash val="dash"/>
            <a:miter lim="800000"/>
            <a:headEnd/>
            <a:tailEnd/>
          </a:ln>
        </p:spPr>
        <p:txBody>
          <a:bodyPr wrap="none"/>
          <a:lstStyle/>
          <a:p>
            <a:pPr algn="r" eaLnBrk="0" hangingPunct="0"/>
            <a:r>
              <a:rPr lang="en-US" b="0" dirty="0" err="1">
                <a:latin typeface="Gill Sans MT"/>
              </a:rPr>
              <a:t>méthodes</a:t>
            </a:r>
            <a:endParaRPr lang="en-US" b="0" dirty="0">
              <a:latin typeface="Gill Sans MT"/>
            </a:endParaRPr>
          </a:p>
        </p:txBody>
      </p:sp>
      <p:sp>
        <p:nvSpPr>
          <p:cNvPr id="30723" name="Rectangle 3"/>
          <p:cNvSpPr>
            <a:spLocks noChangeArrowheads="1"/>
          </p:cNvSpPr>
          <p:nvPr/>
        </p:nvSpPr>
        <p:spPr bwMode="auto">
          <a:xfrm>
            <a:off x="533400" y="5943600"/>
            <a:ext cx="1447800" cy="381000"/>
          </a:xfrm>
          <a:prstGeom prst="rect">
            <a:avLst/>
          </a:prstGeom>
          <a:gradFill rotWithShape="1">
            <a:gsLst>
              <a:gs pos="0">
                <a:srgbClr val="CECE7C"/>
              </a:gs>
              <a:gs pos="50000">
                <a:srgbClr val="FFFF99"/>
              </a:gs>
              <a:gs pos="100000">
                <a:srgbClr val="CECE7C"/>
              </a:gs>
            </a:gsLst>
            <a:lin ang="5400000" scaled="1"/>
          </a:gradFill>
          <a:ln w="9525">
            <a:solidFill>
              <a:schemeClr val="tx1"/>
            </a:solidFill>
            <a:miter lim="800000"/>
            <a:headEnd/>
            <a:tailEnd/>
          </a:ln>
        </p:spPr>
        <p:txBody>
          <a:bodyPr wrap="none" anchor="ctr"/>
          <a:lstStyle/>
          <a:p>
            <a:pPr algn="ctr" eaLnBrk="0" hangingPunct="0"/>
            <a:r>
              <a:rPr lang="en-US" b="0" dirty="0" err="1" smtClean="0">
                <a:latin typeface="Gill Sans MT"/>
              </a:rPr>
              <a:t>bouge</a:t>
            </a:r>
            <a:r>
              <a:rPr lang="en-US" b="0" dirty="0" smtClean="0">
                <a:latin typeface="Gill Sans MT"/>
              </a:rPr>
              <a:t>()</a:t>
            </a:r>
            <a:endParaRPr lang="en-US" b="0" dirty="0">
              <a:latin typeface="Gill Sans MT"/>
            </a:endParaRPr>
          </a:p>
        </p:txBody>
      </p:sp>
      <p:sp>
        <p:nvSpPr>
          <p:cNvPr id="30724" name="Rectangle 4"/>
          <p:cNvSpPr>
            <a:spLocks noGrp="1" noChangeArrowheads="1"/>
          </p:cNvSpPr>
          <p:nvPr>
            <p:ph type="title"/>
          </p:nvPr>
        </p:nvSpPr>
        <p:spPr>
          <a:xfrm>
            <a:off x="179512" y="485800"/>
            <a:ext cx="8712968" cy="1143000"/>
          </a:xfrm>
        </p:spPr>
        <p:txBody>
          <a:bodyPr/>
          <a:lstStyle/>
          <a:p>
            <a:pPr eaLnBrk="1" hangingPunct="1"/>
            <a:r>
              <a:rPr lang="en-US" sz="3400" dirty="0">
                <a:solidFill>
                  <a:schemeClr val="tx1"/>
                </a:solidFill>
                <a:latin typeface="Gill Sans MT"/>
              </a:rPr>
              <a:t>Les </a:t>
            </a:r>
            <a:r>
              <a:rPr lang="en-US" sz="3400" dirty="0" err="1">
                <a:solidFill>
                  <a:schemeClr val="tx1"/>
                </a:solidFill>
                <a:latin typeface="Gill Sans MT"/>
              </a:rPr>
              <a:t>objets</a:t>
            </a:r>
            <a:r>
              <a:rPr lang="en-US" sz="3400" dirty="0">
                <a:solidFill>
                  <a:schemeClr val="tx1"/>
                </a:solidFill>
                <a:latin typeface="Gill Sans MT"/>
              </a:rPr>
              <a:t> ne </a:t>
            </a:r>
            <a:r>
              <a:rPr lang="en-US" sz="3400" dirty="0" err="1">
                <a:solidFill>
                  <a:schemeClr val="tx1"/>
                </a:solidFill>
                <a:latin typeface="Gill Sans MT"/>
              </a:rPr>
              <a:t>diffèrent</a:t>
            </a:r>
            <a:r>
              <a:rPr lang="en-US" sz="3400" dirty="0">
                <a:solidFill>
                  <a:schemeClr val="tx1"/>
                </a:solidFill>
                <a:latin typeface="Gill Sans MT"/>
              </a:rPr>
              <a:t> </a:t>
            </a:r>
            <a:r>
              <a:rPr lang="en-US" sz="3400" dirty="0" err="1">
                <a:solidFill>
                  <a:schemeClr val="tx1"/>
                </a:solidFill>
                <a:latin typeface="Gill Sans MT"/>
              </a:rPr>
              <a:t>que</a:t>
            </a:r>
            <a:r>
              <a:rPr lang="en-US" sz="3400" dirty="0">
                <a:solidFill>
                  <a:schemeClr val="tx1"/>
                </a:solidFill>
                <a:latin typeface="Gill Sans MT"/>
              </a:rPr>
              <a:t> par </a:t>
            </a:r>
            <a:r>
              <a:rPr lang="en-US" sz="3400" dirty="0" err="1">
                <a:solidFill>
                  <a:schemeClr val="tx1"/>
                </a:solidFill>
                <a:latin typeface="Gill Sans MT"/>
              </a:rPr>
              <a:t>leurs</a:t>
            </a:r>
            <a:r>
              <a:rPr lang="en-US" sz="3400" dirty="0">
                <a:solidFill>
                  <a:schemeClr val="tx1"/>
                </a:solidFill>
                <a:latin typeface="Gill Sans MT"/>
              </a:rPr>
              <a:t> </a:t>
            </a:r>
            <a:r>
              <a:rPr lang="en-US" sz="3400" dirty="0" err="1">
                <a:solidFill>
                  <a:schemeClr val="tx1"/>
                </a:solidFill>
                <a:latin typeface="Gill Sans MT"/>
              </a:rPr>
              <a:t>attributs</a:t>
            </a:r>
            <a:r>
              <a:rPr lang="en-US" sz="3400" dirty="0">
                <a:solidFill>
                  <a:srgbClr val="FF0000"/>
                </a:solidFill>
                <a:latin typeface="Gill Sans MT"/>
              </a:rPr>
              <a:t> </a:t>
            </a:r>
          </a:p>
        </p:txBody>
      </p:sp>
      <p:sp>
        <p:nvSpPr>
          <p:cNvPr id="30725" name="Rectangle 5"/>
          <p:cNvSpPr>
            <a:spLocks noGrp="1" noChangeArrowheads="1"/>
          </p:cNvSpPr>
          <p:nvPr>
            <p:ph type="body" sz="half" idx="2"/>
          </p:nvPr>
        </p:nvSpPr>
        <p:spPr>
          <a:xfrm>
            <a:off x="4577226" y="1442065"/>
            <a:ext cx="4191000" cy="5029200"/>
          </a:xfrm>
        </p:spPr>
        <p:txBody>
          <a:bodyPr/>
          <a:lstStyle/>
          <a:p>
            <a:pPr eaLnBrk="1" hangingPunct="1"/>
            <a:r>
              <a:rPr lang="en-US" sz="2800" dirty="0" err="1">
                <a:latin typeface="Gill Sans MT"/>
              </a:rPr>
              <a:t>Différentes</a:t>
            </a:r>
            <a:r>
              <a:rPr lang="en-US" sz="2800" dirty="0">
                <a:latin typeface="Gill Sans MT"/>
              </a:rPr>
              <a:t> instances de la </a:t>
            </a:r>
            <a:r>
              <a:rPr lang="en-US" sz="2800" dirty="0" err="1">
                <a:latin typeface="Gill Sans MT"/>
              </a:rPr>
              <a:t>même</a:t>
            </a:r>
            <a:r>
              <a:rPr lang="en-US" sz="2800" dirty="0">
                <a:latin typeface="Gill Sans MT"/>
              </a:rPr>
              <a:t> </a:t>
            </a:r>
            <a:r>
              <a:rPr lang="en-US" sz="2800" dirty="0" err="1">
                <a:latin typeface="Gill Sans MT"/>
              </a:rPr>
              <a:t>classe</a:t>
            </a:r>
            <a:endParaRPr lang="en-US" sz="2800" dirty="0">
              <a:latin typeface="Gill Sans MT"/>
            </a:endParaRPr>
          </a:p>
          <a:p>
            <a:pPr lvl="1" eaLnBrk="1" hangingPunct="1"/>
            <a:r>
              <a:rPr lang="en-US" sz="2400" dirty="0" err="1">
                <a:latin typeface="Gill Sans MT"/>
              </a:rPr>
              <a:t>contiennent</a:t>
            </a:r>
            <a:r>
              <a:rPr lang="en-US" sz="2400" dirty="0">
                <a:latin typeface="Gill Sans MT"/>
              </a:rPr>
              <a:t> des </a:t>
            </a:r>
            <a:r>
              <a:rPr lang="en-US" sz="2400" dirty="0" err="1">
                <a:latin typeface="Gill Sans MT"/>
              </a:rPr>
              <a:t>attributs</a:t>
            </a:r>
            <a:r>
              <a:rPr lang="en-US" sz="2400" dirty="0">
                <a:latin typeface="Gill Sans MT"/>
              </a:rPr>
              <a:t> au </a:t>
            </a:r>
            <a:r>
              <a:rPr lang="en-US" sz="2400" dirty="0" err="1">
                <a:latin typeface="Gill Sans MT"/>
              </a:rPr>
              <a:t>valeur</a:t>
            </a:r>
            <a:r>
              <a:rPr lang="en-US" sz="2400" dirty="0">
                <a:latin typeface="Gill Sans MT"/>
              </a:rPr>
              <a:t> </a:t>
            </a:r>
            <a:r>
              <a:rPr lang="en-US" sz="2400" dirty="0" err="1">
                <a:latin typeface="Gill Sans MT"/>
              </a:rPr>
              <a:t>différente</a:t>
            </a:r>
            <a:endParaRPr lang="en-US" sz="2400" dirty="0">
              <a:latin typeface="Gill Sans MT"/>
            </a:endParaRPr>
          </a:p>
          <a:p>
            <a:pPr lvl="1" eaLnBrk="1" hangingPunct="1"/>
            <a:r>
              <a:rPr lang="en-US" sz="2400" dirty="0" err="1">
                <a:latin typeface="Gill Sans MT"/>
              </a:rPr>
              <a:t>partagent</a:t>
            </a:r>
            <a:r>
              <a:rPr lang="en-US" sz="2400" dirty="0">
                <a:latin typeface="Gill Sans MT"/>
              </a:rPr>
              <a:t> un </a:t>
            </a:r>
            <a:r>
              <a:rPr lang="en-US" sz="2400" dirty="0" err="1">
                <a:latin typeface="Gill Sans MT"/>
              </a:rPr>
              <a:t>même</a:t>
            </a:r>
            <a:r>
              <a:rPr lang="en-US" sz="2400" dirty="0">
                <a:latin typeface="Gill Sans MT"/>
              </a:rPr>
              <a:t> </a:t>
            </a:r>
            <a:r>
              <a:rPr lang="en-US" sz="2400" dirty="0" err="1">
                <a:latin typeface="Gill Sans MT"/>
              </a:rPr>
              <a:t>comportement</a:t>
            </a:r>
            <a:endParaRPr lang="en-US" sz="2400" dirty="0">
              <a:latin typeface="Gill Sans MT"/>
            </a:endParaRPr>
          </a:p>
        </p:txBody>
      </p:sp>
      <p:sp>
        <p:nvSpPr>
          <p:cNvPr id="594950" name="Rectangle 6"/>
          <p:cNvSpPr>
            <a:spLocks noChangeArrowheads="1"/>
          </p:cNvSpPr>
          <p:nvPr/>
        </p:nvSpPr>
        <p:spPr bwMode="auto">
          <a:xfrm>
            <a:off x="2057400" y="1524000"/>
            <a:ext cx="1600200" cy="457200"/>
          </a:xfrm>
          <a:prstGeom prst="rect">
            <a:avLst/>
          </a:prstGeom>
          <a:gradFill rotWithShape="1">
            <a:gsLst>
              <a:gs pos="0">
                <a:srgbClr val="FF99CC"/>
              </a:gs>
              <a:gs pos="50000">
                <a:srgbClr val="FF99CC">
                  <a:gamma/>
                  <a:tint val="63529"/>
                  <a:invGamma/>
                </a:srgbClr>
              </a:gs>
              <a:gs pos="100000">
                <a:srgbClr val="FF99CC"/>
              </a:gs>
            </a:gsLst>
            <a:lin ang="5400000" scaled="1"/>
          </a:gradFill>
          <a:ln w="12700">
            <a:solidFill>
              <a:schemeClr val="tx1"/>
            </a:solidFill>
            <a:miter lim="800000"/>
            <a:headEnd/>
            <a:tailEnd/>
          </a:ln>
          <a:effectLst/>
        </p:spPr>
        <p:txBody>
          <a:bodyPr wrap="none" lIns="90488" tIns="44450" rIns="90488" bIns="44450" anchor="ctr"/>
          <a:lstStyle/>
          <a:p>
            <a:pPr algn="ctr" eaLnBrk="0" hangingPunct="0">
              <a:defRPr/>
            </a:pPr>
            <a:r>
              <a:rPr lang="nl-NL" sz="1600" b="0" dirty="0" err="1" smtClean="0">
                <a:latin typeface="Gill Sans MT"/>
                <a:ea typeface="+mn-ea"/>
              </a:rPr>
              <a:t>Balle</a:t>
            </a:r>
            <a:endParaRPr lang="nl-NL" sz="1600" b="0" dirty="0">
              <a:effectLst>
                <a:outerShdw blurRad="38100" dist="38100" dir="2700000" algn="tl">
                  <a:srgbClr val="FFFFFF"/>
                </a:outerShdw>
              </a:effectLst>
              <a:latin typeface="Gill Sans MT"/>
              <a:ea typeface="+mn-ea"/>
            </a:endParaRPr>
          </a:p>
        </p:txBody>
      </p:sp>
      <p:sp>
        <p:nvSpPr>
          <p:cNvPr id="30727" name="Rectangle 7"/>
          <p:cNvSpPr>
            <a:spLocks noChangeArrowheads="1"/>
          </p:cNvSpPr>
          <p:nvPr/>
        </p:nvSpPr>
        <p:spPr bwMode="auto">
          <a:xfrm>
            <a:off x="2057400" y="1981200"/>
            <a:ext cx="1600200" cy="533400"/>
          </a:xfrm>
          <a:prstGeom prst="rect">
            <a:avLst/>
          </a:prstGeom>
          <a:gradFill rotWithShape="1">
            <a:gsLst>
              <a:gs pos="0">
                <a:srgbClr val="00CCFF"/>
              </a:gs>
              <a:gs pos="50000">
                <a:srgbClr val="DDF8FF"/>
              </a:gs>
              <a:gs pos="100000">
                <a:srgbClr val="00CCFF"/>
              </a:gs>
            </a:gsLst>
            <a:lin ang="5400000" scaled="1"/>
          </a:gradFill>
          <a:ln w="12700">
            <a:solidFill>
              <a:schemeClr val="tx1"/>
            </a:solidFill>
            <a:miter lim="800000"/>
            <a:headEnd/>
            <a:tailEnd/>
          </a:ln>
        </p:spPr>
        <p:txBody>
          <a:bodyPr wrap="none" lIns="90488" tIns="44450" rIns="90488" bIns="44450" anchor="ctr"/>
          <a:lstStyle/>
          <a:p>
            <a:pPr algn="ctr" eaLnBrk="0" hangingPunct="0"/>
            <a:r>
              <a:rPr lang="nl-NL" sz="1600" b="0" dirty="0" smtClean="0">
                <a:latin typeface="Gill Sans MT"/>
              </a:rPr>
              <a:t>couleur</a:t>
            </a:r>
            <a:endParaRPr lang="nl-NL" sz="1600" b="0" dirty="0">
              <a:latin typeface="Gill Sans MT"/>
            </a:endParaRPr>
          </a:p>
          <a:p>
            <a:pPr algn="ctr" eaLnBrk="0" hangingPunct="0"/>
            <a:r>
              <a:rPr lang="nl-NL" sz="1600" b="0" dirty="0" err="1" smtClean="0">
                <a:latin typeface="Gill Sans MT"/>
              </a:rPr>
              <a:t>position</a:t>
            </a:r>
            <a:endParaRPr lang="nl-NL" sz="1600" b="0" dirty="0">
              <a:latin typeface="Gill Sans MT"/>
            </a:endParaRPr>
          </a:p>
        </p:txBody>
      </p:sp>
      <p:sp>
        <p:nvSpPr>
          <p:cNvPr id="594952" name="Rectangle 8"/>
          <p:cNvSpPr>
            <a:spLocks noChangeArrowheads="1"/>
          </p:cNvSpPr>
          <p:nvPr/>
        </p:nvSpPr>
        <p:spPr bwMode="auto">
          <a:xfrm>
            <a:off x="914400" y="1828800"/>
            <a:ext cx="1066800" cy="304800"/>
          </a:xfrm>
          <a:prstGeom prst="rect">
            <a:avLst/>
          </a:prstGeom>
          <a:noFill/>
          <a:ln w="12700">
            <a:noFill/>
            <a:miter lim="800000"/>
            <a:headEnd/>
            <a:tailEnd/>
          </a:ln>
          <a:effectLst>
            <a:prstShdw prst="shdw17" dist="17961" dir="2700000">
              <a:schemeClr val="accent1">
                <a:gamma/>
                <a:shade val="60000"/>
                <a:invGamma/>
              </a:schemeClr>
            </a:prstShdw>
          </a:effectLst>
        </p:spPr>
        <p:txBody>
          <a:bodyPr wrap="none" lIns="90488" tIns="44450" rIns="90488" bIns="44450" anchor="ctr"/>
          <a:lstStyle/>
          <a:p>
            <a:pPr algn="r" eaLnBrk="0" hangingPunct="0">
              <a:defRPr/>
            </a:pPr>
            <a:r>
              <a:rPr lang="nl-NL" sz="1600" b="0" dirty="0">
                <a:latin typeface="Gill Sans MT"/>
                <a:ea typeface="+mn-ea"/>
              </a:rPr>
              <a:t>Class</a:t>
            </a:r>
            <a:endParaRPr lang="nl-NL" sz="1600" b="0" dirty="0">
              <a:effectLst>
                <a:outerShdw blurRad="38100" dist="38100" dir="2700000" algn="tl">
                  <a:srgbClr val="C0C0C0"/>
                </a:outerShdw>
              </a:effectLst>
              <a:latin typeface="Gill Sans MT"/>
              <a:ea typeface="+mn-ea"/>
            </a:endParaRPr>
          </a:p>
        </p:txBody>
      </p:sp>
      <p:sp>
        <p:nvSpPr>
          <p:cNvPr id="30729" name="Line 9"/>
          <p:cNvSpPr>
            <a:spLocks noChangeShapeType="1"/>
          </p:cNvSpPr>
          <p:nvPr/>
        </p:nvSpPr>
        <p:spPr bwMode="auto">
          <a:xfrm flipV="1">
            <a:off x="2667000" y="2514600"/>
            <a:ext cx="0" cy="76200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594954" name="AutoShape 10"/>
          <p:cNvSpPr>
            <a:spLocks noChangeArrowheads="1"/>
          </p:cNvSpPr>
          <p:nvPr/>
        </p:nvSpPr>
        <p:spPr bwMode="auto">
          <a:xfrm>
            <a:off x="609600" y="4000500"/>
            <a:ext cx="914400" cy="609600"/>
          </a:xfrm>
          <a:prstGeom prst="octagon">
            <a:avLst>
              <a:gd name="adj" fmla="val 12495"/>
            </a:avLst>
          </a:prstGeom>
          <a:gradFill rotWithShape="1">
            <a:gsLst>
              <a:gs pos="0">
                <a:srgbClr val="3366FF"/>
              </a:gs>
              <a:gs pos="50000">
                <a:srgbClr val="BACBFF"/>
              </a:gs>
              <a:gs pos="100000">
                <a:srgbClr val="3366FF"/>
              </a:gs>
            </a:gsLst>
            <a:lin ang="5400000" scaled="1"/>
          </a:gradFill>
          <a:ln w="12700">
            <a:solidFill>
              <a:schemeClr val="tx1"/>
            </a:solidFill>
            <a:miter lim="800000"/>
            <a:headEnd/>
            <a:tailEnd/>
          </a:ln>
          <a:effectLst>
            <a:prstShdw prst="shdw17" dist="17961" dir="2700000">
              <a:srgbClr val="000000">
                <a:alpha val="74998"/>
              </a:srgbClr>
            </a:prstShdw>
          </a:effectLst>
        </p:spPr>
        <p:txBody>
          <a:bodyPr wrap="none" anchor="ctr"/>
          <a:lstStyle/>
          <a:p>
            <a:pPr algn="ctr" eaLnBrk="0" hangingPunct="0">
              <a:defRPr/>
            </a:pPr>
            <a:r>
              <a:rPr lang="en-US" sz="1600" b="0" dirty="0" smtClean="0">
                <a:latin typeface="Gill Sans MT"/>
                <a:ea typeface="+mn-ea"/>
              </a:rPr>
              <a:t>rouge</a:t>
            </a:r>
            <a:endParaRPr lang="en-US" sz="1600" b="0" dirty="0">
              <a:latin typeface="Gill Sans MT"/>
              <a:ea typeface="+mn-ea"/>
            </a:endParaRPr>
          </a:p>
          <a:p>
            <a:pPr algn="ctr" eaLnBrk="0" hangingPunct="0">
              <a:defRPr/>
            </a:pPr>
            <a:r>
              <a:rPr lang="en-US" sz="1600" b="0" dirty="0" smtClean="0">
                <a:latin typeface="Gill Sans MT"/>
                <a:ea typeface="+mn-ea"/>
              </a:rPr>
              <a:t>250</a:t>
            </a:r>
            <a:endParaRPr lang="en-US" sz="1600" b="0" dirty="0">
              <a:latin typeface="Gill Sans MT"/>
              <a:ea typeface="+mn-ea"/>
            </a:endParaRPr>
          </a:p>
        </p:txBody>
      </p:sp>
      <p:sp>
        <p:nvSpPr>
          <p:cNvPr id="594955" name="Rectangle 11"/>
          <p:cNvSpPr>
            <a:spLocks noChangeArrowheads="1"/>
          </p:cNvSpPr>
          <p:nvPr/>
        </p:nvSpPr>
        <p:spPr bwMode="auto">
          <a:xfrm>
            <a:off x="2286000" y="3352800"/>
            <a:ext cx="1066800" cy="381000"/>
          </a:xfrm>
          <a:prstGeom prst="rect">
            <a:avLst/>
          </a:prstGeom>
          <a:noFill/>
          <a:ln w="12700">
            <a:noFill/>
            <a:miter lim="800000"/>
            <a:headEnd/>
            <a:tailEnd/>
          </a:ln>
          <a:effectLst>
            <a:prstShdw prst="shdw17" dist="17961" dir="2700000">
              <a:schemeClr val="accent1">
                <a:gamma/>
                <a:shade val="60000"/>
                <a:invGamma/>
              </a:schemeClr>
            </a:prstShdw>
          </a:effectLst>
        </p:spPr>
        <p:txBody>
          <a:bodyPr wrap="none" lIns="90488" tIns="44450" rIns="90488" bIns="44450" anchor="ctr"/>
          <a:lstStyle/>
          <a:p>
            <a:pPr eaLnBrk="0" hangingPunct="0">
              <a:defRPr/>
            </a:pPr>
            <a:r>
              <a:rPr lang="nl-NL" sz="1600" b="0" dirty="0" err="1">
                <a:latin typeface="Gill Sans MT"/>
                <a:ea typeface="+mn-ea"/>
              </a:rPr>
              <a:t>Instances</a:t>
            </a:r>
            <a:endParaRPr lang="nl-NL" sz="1600" b="0" dirty="0">
              <a:effectLst>
                <a:outerShdw blurRad="38100" dist="38100" dir="2700000" algn="tl">
                  <a:srgbClr val="C0C0C0"/>
                </a:outerShdw>
              </a:effectLst>
              <a:latin typeface="Gill Sans MT"/>
              <a:ea typeface="+mn-ea"/>
            </a:endParaRPr>
          </a:p>
        </p:txBody>
      </p:sp>
      <p:sp>
        <p:nvSpPr>
          <p:cNvPr id="30732" name="Line 12"/>
          <p:cNvSpPr>
            <a:spLocks noChangeShapeType="1"/>
          </p:cNvSpPr>
          <p:nvPr/>
        </p:nvSpPr>
        <p:spPr bwMode="auto">
          <a:xfrm>
            <a:off x="990600" y="3276600"/>
            <a:ext cx="35814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594957" name="AutoShape 13"/>
          <p:cNvSpPr>
            <a:spLocks noChangeArrowheads="1"/>
          </p:cNvSpPr>
          <p:nvPr/>
        </p:nvSpPr>
        <p:spPr bwMode="auto">
          <a:xfrm>
            <a:off x="4114800" y="4495800"/>
            <a:ext cx="914400" cy="609600"/>
          </a:xfrm>
          <a:prstGeom prst="octagon">
            <a:avLst>
              <a:gd name="adj" fmla="val 12495"/>
            </a:avLst>
          </a:prstGeom>
          <a:gradFill rotWithShape="1">
            <a:gsLst>
              <a:gs pos="0">
                <a:srgbClr val="3366FF"/>
              </a:gs>
              <a:gs pos="50000">
                <a:srgbClr val="BACBFF"/>
              </a:gs>
              <a:gs pos="100000">
                <a:srgbClr val="3366FF"/>
              </a:gs>
            </a:gsLst>
            <a:lin ang="5400000" scaled="1"/>
          </a:gradFill>
          <a:ln w="12700">
            <a:solidFill>
              <a:schemeClr val="tx1"/>
            </a:solidFill>
            <a:miter lim="800000"/>
            <a:headEnd/>
            <a:tailEnd/>
          </a:ln>
          <a:effectLst>
            <a:prstShdw prst="shdw17" dist="17961" dir="2700000">
              <a:srgbClr val="000000">
                <a:alpha val="74998"/>
              </a:srgbClr>
            </a:prstShdw>
          </a:effectLst>
        </p:spPr>
        <p:txBody>
          <a:bodyPr wrap="none" anchor="ctr"/>
          <a:lstStyle/>
          <a:p>
            <a:pPr algn="ctr" eaLnBrk="0" hangingPunct="0">
              <a:defRPr/>
            </a:pPr>
            <a:r>
              <a:rPr lang="en-US" sz="1600" b="0" dirty="0" smtClean="0">
                <a:latin typeface="Gill Sans MT"/>
                <a:ea typeface="+mn-ea"/>
              </a:rPr>
              <a:t>mauve</a:t>
            </a:r>
            <a:endParaRPr lang="en-US" sz="1600" b="0" dirty="0">
              <a:latin typeface="Gill Sans MT"/>
              <a:ea typeface="+mn-ea"/>
            </a:endParaRPr>
          </a:p>
          <a:p>
            <a:pPr algn="ctr" eaLnBrk="0" hangingPunct="0">
              <a:defRPr/>
            </a:pPr>
            <a:r>
              <a:rPr lang="en-US" sz="1600" b="0" dirty="0" smtClean="0">
                <a:latin typeface="Gill Sans MT"/>
                <a:ea typeface="+mn-ea"/>
              </a:rPr>
              <a:t>909</a:t>
            </a:r>
            <a:endParaRPr lang="en-US" sz="1600" b="0" dirty="0">
              <a:latin typeface="Gill Sans MT"/>
              <a:ea typeface="+mn-ea"/>
            </a:endParaRPr>
          </a:p>
        </p:txBody>
      </p:sp>
      <p:sp>
        <p:nvSpPr>
          <p:cNvPr id="594958" name="AutoShape 14"/>
          <p:cNvSpPr>
            <a:spLocks noChangeArrowheads="1"/>
          </p:cNvSpPr>
          <p:nvPr/>
        </p:nvSpPr>
        <p:spPr bwMode="auto">
          <a:xfrm>
            <a:off x="2971800" y="3981450"/>
            <a:ext cx="914400" cy="609600"/>
          </a:xfrm>
          <a:prstGeom prst="octagon">
            <a:avLst>
              <a:gd name="adj" fmla="val 12495"/>
            </a:avLst>
          </a:prstGeom>
          <a:gradFill rotWithShape="1">
            <a:gsLst>
              <a:gs pos="0">
                <a:srgbClr val="3366FF"/>
              </a:gs>
              <a:gs pos="50000">
                <a:srgbClr val="BACBFF"/>
              </a:gs>
              <a:gs pos="100000">
                <a:srgbClr val="3366FF"/>
              </a:gs>
            </a:gsLst>
            <a:lin ang="5400000" scaled="1"/>
          </a:gradFill>
          <a:ln w="12700">
            <a:solidFill>
              <a:schemeClr val="tx1"/>
            </a:solidFill>
            <a:miter lim="800000"/>
            <a:headEnd/>
            <a:tailEnd/>
          </a:ln>
          <a:effectLst>
            <a:prstShdw prst="shdw17" dist="17961" dir="2700000">
              <a:srgbClr val="000000">
                <a:alpha val="74998"/>
              </a:srgbClr>
            </a:prstShdw>
          </a:effectLst>
        </p:spPr>
        <p:txBody>
          <a:bodyPr wrap="none" anchor="ctr"/>
          <a:lstStyle/>
          <a:p>
            <a:pPr algn="ctr" eaLnBrk="0" hangingPunct="0">
              <a:defRPr/>
            </a:pPr>
            <a:r>
              <a:rPr lang="en-US" sz="1600" b="0" dirty="0" err="1" smtClean="0">
                <a:latin typeface="Gill Sans MT"/>
                <a:ea typeface="+mn-ea"/>
              </a:rPr>
              <a:t>blanc</a:t>
            </a:r>
            <a:endParaRPr lang="en-US" sz="1600" b="0" dirty="0">
              <a:latin typeface="Gill Sans MT"/>
              <a:ea typeface="+mn-ea"/>
            </a:endParaRPr>
          </a:p>
          <a:p>
            <a:pPr algn="ctr" eaLnBrk="0" hangingPunct="0">
              <a:defRPr/>
            </a:pPr>
            <a:r>
              <a:rPr lang="en-US" sz="1600" b="0" dirty="0" smtClean="0">
                <a:latin typeface="Gill Sans MT"/>
                <a:ea typeface="+mn-ea"/>
              </a:rPr>
              <a:t>400</a:t>
            </a:r>
            <a:endParaRPr lang="en-US" sz="1600" b="0" dirty="0">
              <a:latin typeface="Gill Sans MT"/>
              <a:ea typeface="+mn-ea"/>
            </a:endParaRPr>
          </a:p>
        </p:txBody>
      </p:sp>
      <p:sp>
        <p:nvSpPr>
          <p:cNvPr id="594959" name="AutoShape 15"/>
          <p:cNvSpPr>
            <a:spLocks noChangeArrowheads="1"/>
          </p:cNvSpPr>
          <p:nvPr/>
        </p:nvSpPr>
        <p:spPr bwMode="auto">
          <a:xfrm>
            <a:off x="1752600" y="4495800"/>
            <a:ext cx="914400" cy="609600"/>
          </a:xfrm>
          <a:prstGeom prst="octagon">
            <a:avLst>
              <a:gd name="adj" fmla="val 12495"/>
            </a:avLst>
          </a:prstGeom>
          <a:gradFill rotWithShape="1">
            <a:gsLst>
              <a:gs pos="0">
                <a:srgbClr val="3366FF"/>
              </a:gs>
              <a:gs pos="50000">
                <a:srgbClr val="BACBFF"/>
              </a:gs>
              <a:gs pos="100000">
                <a:srgbClr val="3366FF"/>
              </a:gs>
            </a:gsLst>
            <a:lin ang="5400000" scaled="1"/>
          </a:gradFill>
          <a:ln w="12700">
            <a:solidFill>
              <a:schemeClr val="tx1"/>
            </a:solidFill>
            <a:miter lim="800000"/>
            <a:headEnd/>
            <a:tailEnd/>
          </a:ln>
          <a:effectLst>
            <a:prstShdw prst="shdw17" dist="17961" dir="2700000">
              <a:srgbClr val="000000">
                <a:alpha val="74998"/>
              </a:srgbClr>
            </a:prstShdw>
          </a:effectLst>
        </p:spPr>
        <p:txBody>
          <a:bodyPr wrap="none" anchor="ctr"/>
          <a:lstStyle/>
          <a:p>
            <a:pPr algn="ctr" eaLnBrk="0" hangingPunct="0">
              <a:defRPr/>
            </a:pPr>
            <a:r>
              <a:rPr lang="en-US" sz="1600" b="0" dirty="0" err="1" smtClean="0">
                <a:latin typeface="Gill Sans MT"/>
                <a:ea typeface="+mn-ea"/>
              </a:rPr>
              <a:t>vert</a:t>
            </a:r>
            <a:endParaRPr lang="en-US" sz="1600" b="0" dirty="0">
              <a:latin typeface="Gill Sans MT"/>
              <a:ea typeface="+mn-ea"/>
            </a:endParaRPr>
          </a:p>
          <a:p>
            <a:pPr algn="ctr" eaLnBrk="0" hangingPunct="0">
              <a:defRPr/>
            </a:pPr>
            <a:r>
              <a:rPr lang="en-US" sz="1600" b="0" dirty="0" smtClean="0">
                <a:latin typeface="Gill Sans MT"/>
                <a:ea typeface="+mn-ea"/>
              </a:rPr>
              <a:t>3260</a:t>
            </a:r>
            <a:endParaRPr lang="en-US" sz="1600" b="0" dirty="0">
              <a:latin typeface="Gill Sans MT"/>
              <a:ea typeface="+mn-ea"/>
            </a:endParaRPr>
          </a:p>
        </p:txBody>
      </p:sp>
      <p:sp>
        <p:nvSpPr>
          <p:cNvPr id="30736" name="Line 16"/>
          <p:cNvSpPr>
            <a:spLocks noChangeShapeType="1"/>
          </p:cNvSpPr>
          <p:nvPr/>
        </p:nvSpPr>
        <p:spPr bwMode="auto">
          <a:xfrm flipV="1">
            <a:off x="3429000" y="3333750"/>
            <a:ext cx="0" cy="62865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30737" name="Line 17"/>
          <p:cNvSpPr>
            <a:spLocks noChangeShapeType="1"/>
          </p:cNvSpPr>
          <p:nvPr/>
        </p:nvSpPr>
        <p:spPr bwMode="auto">
          <a:xfrm flipV="1">
            <a:off x="990600" y="3333750"/>
            <a:ext cx="0" cy="62865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30738" name="Line 18"/>
          <p:cNvSpPr>
            <a:spLocks noChangeShapeType="1"/>
          </p:cNvSpPr>
          <p:nvPr/>
        </p:nvSpPr>
        <p:spPr bwMode="auto">
          <a:xfrm flipV="1">
            <a:off x="2209800" y="3276600"/>
            <a:ext cx="0" cy="12192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30739" name="Line 19"/>
          <p:cNvSpPr>
            <a:spLocks noChangeShapeType="1"/>
          </p:cNvSpPr>
          <p:nvPr/>
        </p:nvSpPr>
        <p:spPr bwMode="auto">
          <a:xfrm flipV="1">
            <a:off x="4572000" y="3276600"/>
            <a:ext cx="0" cy="12192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30740" name="Rectangle 20"/>
          <p:cNvSpPr>
            <a:spLocks noChangeArrowheads="1"/>
          </p:cNvSpPr>
          <p:nvPr/>
        </p:nvSpPr>
        <p:spPr bwMode="auto">
          <a:xfrm>
            <a:off x="1981200" y="5943600"/>
            <a:ext cx="1447800" cy="381000"/>
          </a:xfrm>
          <a:prstGeom prst="rect">
            <a:avLst/>
          </a:prstGeom>
          <a:gradFill rotWithShape="1">
            <a:gsLst>
              <a:gs pos="0">
                <a:srgbClr val="CECE7C"/>
              </a:gs>
              <a:gs pos="50000">
                <a:srgbClr val="FFFF99"/>
              </a:gs>
              <a:gs pos="100000">
                <a:srgbClr val="CECE7C"/>
              </a:gs>
            </a:gsLst>
            <a:lin ang="5400000" scaled="1"/>
          </a:gradFill>
          <a:ln w="9525">
            <a:solidFill>
              <a:schemeClr val="tx1"/>
            </a:solidFill>
            <a:miter lim="800000"/>
            <a:headEnd/>
            <a:tailEnd/>
          </a:ln>
        </p:spPr>
        <p:txBody>
          <a:bodyPr wrap="none" anchor="ctr"/>
          <a:lstStyle/>
          <a:p>
            <a:pPr algn="ctr" eaLnBrk="0" hangingPunct="0"/>
            <a:r>
              <a:rPr lang="en-US" b="0" dirty="0" err="1" smtClean="0">
                <a:latin typeface="Gill Sans MT"/>
              </a:rPr>
              <a:t>rebondit</a:t>
            </a:r>
            <a:r>
              <a:rPr lang="en-US" b="0" dirty="0" smtClean="0">
                <a:latin typeface="Gill Sans MT"/>
              </a:rPr>
              <a:t>()</a:t>
            </a:r>
            <a:endParaRPr lang="en-US" b="0" dirty="0">
              <a:latin typeface="Gill Sans MT"/>
            </a:endParaRPr>
          </a:p>
        </p:txBody>
      </p:sp>
      <p:sp>
        <p:nvSpPr>
          <p:cNvPr id="30741" name="Rectangle 21"/>
          <p:cNvSpPr>
            <a:spLocks noChangeArrowheads="1"/>
          </p:cNvSpPr>
          <p:nvPr/>
        </p:nvSpPr>
        <p:spPr bwMode="auto">
          <a:xfrm>
            <a:off x="3429000" y="5943600"/>
            <a:ext cx="1447800" cy="381000"/>
          </a:xfrm>
          <a:prstGeom prst="rect">
            <a:avLst/>
          </a:prstGeom>
          <a:gradFill rotWithShape="1">
            <a:gsLst>
              <a:gs pos="0">
                <a:srgbClr val="CECE7C"/>
              </a:gs>
              <a:gs pos="50000">
                <a:srgbClr val="FFFF99"/>
              </a:gs>
              <a:gs pos="100000">
                <a:srgbClr val="CECE7C"/>
              </a:gs>
            </a:gsLst>
            <a:lin ang="5400000" scaled="1"/>
          </a:gradFill>
          <a:ln w="9525">
            <a:solidFill>
              <a:schemeClr val="tx1"/>
            </a:solidFill>
            <a:miter lim="800000"/>
            <a:headEnd/>
            <a:tailEnd/>
          </a:ln>
        </p:spPr>
        <p:txBody>
          <a:bodyPr wrap="none" anchor="ctr"/>
          <a:lstStyle/>
          <a:p>
            <a:pPr algn="ctr" eaLnBrk="0" hangingPunct="0"/>
            <a:r>
              <a:rPr lang="en-US" b="0" dirty="0" err="1" smtClean="0">
                <a:latin typeface="Gill Sans MT"/>
              </a:rPr>
              <a:t>freine</a:t>
            </a:r>
            <a:r>
              <a:rPr lang="en-US" b="0" dirty="0" smtClean="0">
                <a:latin typeface="Gill Sans MT"/>
              </a:rPr>
              <a:t>()</a:t>
            </a:r>
            <a:endParaRPr lang="en-US" b="0" dirty="0">
              <a:latin typeface="Gill Sans MT"/>
            </a:endParaRPr>
          </a:p>
        </p:txBody>
      </p:sp>
      <p:sp>
        <p:nvSpPr>
          <p:cNvPr id="30742" name="Rectangle 22"/>
          <p:cNvSpPr>
            <a:spLocks noChangeArrowheads="1"/>
          </p:cNvSpPr>
          <p:nvPr/>
        </p:nvSpPr>
        <p:spPr bwMode="auto">
          <a:xfrm>
            <a:off x="4800600" y="5943600"/>
            <a:ext cx="1447800" cy="381000"/>
          </a:xfrm>
          <a:prstGeom prst="rect">
            <a:avLst/>
          </a:prstGeom>
          <a:gradFill rotWithShape="1">
            <a:gsLst>
              <a:gs pos="0">
                <a:srgbClr val="CECE7C"/>
              </a:gs>
              <a:gs pos="50000">
                <a:srgbClr val="FFFF99"/>
              </a:gs>
              <a:gs pos="100000">
                <a:srgbClr val="CECE7C"/>
              </a:gs>
            </a:gsLst>
            <a:lin ang="5400000" scaled="1"/>
          </a:gradFill>
          <a:ln w="9525">
            <a:solidFill>
              <a:schemeClr val="tx1"/>
            </a:solidFill>
            <a:miter lim="800000"/>
            <a:headEnd/>
            <a:tailEnd/>
          </a:ln>
        </p:spPr>
        <p:txBody>
          <a:bodyPr wrap="none" anchor="ctr"/>
          <a:lstStyle/>
          <a:p>
            <a:pPr algn="ctr" eaLnBrk="0" hangingPunct="0"/>
            <a:r>
              <a:rPr lang="en-US" b="0" dirty="0" err="1" smtClean="0">
                <a:latin typeface="Gill Sans MT"/>
              </a:rPr>
              <a:t>accélère</a:t>
            </a:r>
            <a:r>
              <a:rPr lang="en-US" b="0" dirty="0" smtClean="0">
                <a:latin typeface="Gill Sans MT"/>
              </a:rPr>
              <a:t>()</a:t>
            </a:r>
            <a:endParaRPr lang="en-US" b="0" dirty="0">
              <a:latin typeface="Gill Sans MT"/>
            </a:endParaRPr>
          </a:p>
        </p:txBody>
      </p:sp>
      <p:sp>
        <p:nvSpPr>
          <p:cNvPr id="30743" name="Line 23"/>
          <p:cNvSpPr>
            <a:spLocks noChangeShapeType="1"/>
          </p:cNvSpPr>
          <p:nvPr/>
        </p:nvSpPr>
        <p:spPr bwMode="auto">
          <a:xfrm>
            <a:off x="990600" y="464820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30744" name="Line 24"/>
          <p:cNvSpPr>
            <a:spLocks noChangeShapeType="1"/>
          </p:cNvSpPr>
          <p:nvPr/>
        </p:nvSpPr>
        <p:spPr bwMode="auto">
          <a:xfrm>
            <a:off x="2209800" y="5105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30745" name="Line 25"/>
          <p:cNvSpPr>
            <a:spLocks noChangeShapeType="1"/>
          </p:cNvSpPr>
          <p:nvPr/>
        </p:nvSpPr>
        <p:spPr bwMode="auto">
          <a:xfrm>
            <a:off x="4572000" y="5105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30746" name="Line 26"/>
          <p:cNvSpPr>
            <a:spLocks noChangeShapeType="1"/>
          </p:cNvSpPr>
          <p:nvPr/>
        </p:nvSpPr>
        <p:spPr bwMode="auto">
          <a:xfrm>
            <a:off x="3409950" y="462915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E51A1781-122A-C841-B002-56222CC232C1}" type="slidenum">
              <a:rPr lang="en-GB" smtClean="0"/>
              <a:pPr/>
              <a:t>32</a:t>
            </a:fld>
            <a:endParaRPr lang="en-GB" dirty="0"/>
          </a:p>
        </p:txBody>
      </p:sp>
      <p:grpSp>
        <p:nvGrpSpPr>
          <p:cNvPr id="30" name="Groupe 29"/>
          <p:cNvGrpSpPr/>
          <p:nvPr/>
        </p:nvGrpSpPr>
        <p:grpSpPr>
          <a:xfrm>
            <a:off x="6544052" y="4286250"/>
            <a:ext cx="1459632" cy="1979829"/>
            <a:chOff x="1981200" y="609600"/>
            <a:chExt cx="5562600" cy="6369885"/>
          </a:xfrm>
        </p:grpSpPr>
        <p:sp>
          <p:nvSpPr>
            <p:cNvPr id="31" name="Rectangle 2"/>
            <p:cNvSpPr>
              <a:spLocks noChangeArrowheads="1"/>
            </p:cNvSpPr>
            <p:nvPr/>
          </p:nvSpPr>
          <p:spPr bwMode="auto">
            <a:xfrm>
              <a:off x="2667000" y="609600"/>
              <a:ext cx="3124200" cy="2667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fr-FR"/>
            </a:p>
          </p:txBody>
        </p:sp>
        <p:sp>
          <p:nvSpPr>
            <p:cNvPr id="32" name="Line 3"/>
            <p:cNvSpPr>
              <a:spLocks noChangeShapeType="1"/>
            </p:cNvSpPr>
            <p:nvPr/>
          </p:nvSpPr>
          <p:spPr bwMode="auto">
            <a:xfrm>
              <a:off x="2667000" y="1143000"/>
              <a:ext cx="3048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BE"/>
            </a:p>
          </p:txBody>
        </p:sp>
        <p:sp>
          <p:nvSpPr>
            <p:cNvPr id="33" name="Line 4"/>
            <p:cNvSpPr>
              <a:spLocks noChangeShapeType="1"/>
            </p:cNvSpPr>
            <p:nvPr/>
          </p:nvSpPr>
          <p:spPr bwMode="auto">
            <a:xfrm>
              <a:off x="2667000" y="2057400"/>
              <a:ext cx="3124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BE"/>
            </a:p>
          </p:txBody>
        </p:sp>
        <p:sp>
          <p:nvSpPr>
            <p:cNvPr id="34" name="Text Box 6"/>
            <p:cNvSpPr txBox="1">
              <a:spLocks noChangeArrowheads="1"/>
            </p:cNvSpPr>
            <p:nvPr/>
          </p:nvSpPr>
          <p:spPr bwMode="auto">
            <a:xfrm>
              <a:off x="3565527" y="650876"/>
              <a:ext cx="704003" cy="1188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dirty="0"/>
            </a:p>
          </p:txBody>
        </p:sp>
        <p:sp>
          <p:nvSpPr>
            <p:cNvPr id="35" name="Text Box 7"/>
            <p:cNvSpPr txBox="1">
              <a:spLocks noChangeArrowheads="1"/>
            </p:cNvSpPr>
            <p:nvPr/>
          </p:nvSpPr>
          <p:spPr bwMode="auto">
            <a:xfrm>
              <a:off x="3336926" y="1260475"/>
              <a:ext cx="704003" cy="1188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dirty="0"/>
            </a:p>
          </p:txBody>
        </p:sp>
        <p:sp>
          <p:nvSpPr>
            <p:cNvPr id="36" name="Text Box 8"/>
            <p:cNvSpPr txBox="1">
              <a:spLocks noChangeArrowheads="1"/>
            </p:cNvSpPr>
            <p:nvPr/>
          </p:nvSpPr>
          <p:spPr bwMode="auto">
            <a:xfrm>
              <a:off x="3413127" y="2251074"/>
              <a:ext cx="704003" cy="1188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dirty="0"/>
            </a:p>
          </p:txBody>
        </p:sp>
        <p:sp>
          <p:nvSpPr>
            <p:cNvPr id="37" name="Oval 9"/>
            <p:cNvSpPr>
              <a:spLocks noChangeArrowheads="1"/>
            </p:cNvSpPr>
            <p:nvPr/>
          </p:nvSpPr>
          <p:spPr bwMode="auto">
            <a:xfrm>
              <a:off x="1981200" y="4495800"/>
              <a:ext cx="1676400" cy="1143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dirty="0">
                <a:solidFill>
                  <a:schemeClr val="accent2"/>
                </a:solidFill>
              </a:endParaRPr>
            </a:p>
          </p:txBody>
        </p:sp>
        <p:sp>
          <p:nvSpPr>
            <p:cNvPr id="38" name="Oval 10"/>
            <p:cNvSpPr>
              <a:spLocks noChangeArrowheads="1"/>
            </p:cNvSpPr>
            <p:nvPr/>
          </p:nvSpPr>
          <p:spPr bwMode="auto">
            <a:xfrm>
              <a:off x="3733800" y="4495800"/>
              <a:ext cx="1828800" cy="1219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dirty="0"/>
            </a:p>
          </p:txBody>
        </p:sp>
        <p:sp>
          <p:nvSpPr>
            <p:cNvPr id="39" name="Oval 12"/>
            <p:cNvSpPr>
              <a:spLocks noChangeArrowheads="1"/>
            </p:cNvSpPr>
            <p:nvPr/>
          </p:nvSpPr>
          <p:spPr bwMode="auto">
            <a:xfrm>
              <a:off x="5715000" y="4343400"/>
              <a:ext cx="1828800" cy="1295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dirty="0">
                <a:solidFill>
                  <a:srgbClr val="FF3300"/>
                </a:solidFill>
              </a:endParaRPr>
            </a:p>
          </p:txBody>
        </p:sp>
        <p:sp>
          <p:nvSpPr>
            <p:cNvPr id="40" name="Text Box 13"/>
            <p:cNvSpPr txBox="1">
              <a:spLocks noChangeArrowheads="1"/>
            </p:cNvSpPr>
            <p:nvPr/>
          </p:nvSpPr>
          <p:spPr bwMode="auto">
            <a:xfrm>
              <a:off x="3733800" y="5791199"/>
              <a:ext cx="704003" cy="1188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dirty="0"/>
            </a:p>
          </p:txBody>
        </p:sp>
        <p:sp>
          <p:nvSpPr>
            <p:cNvPr id="41" name="AutoShape 19"/>
            <p:cNvSpPr>
              <a:spLocks noChangeArrowheads="1"/>
            </p:cNvSpPr>
            <p:nvPr/>
          </p:nvSpPr>
          <p:spPr bwMode="auto">
            <a:xfrm>
              <a:off x="3200400" y="3276600"/>
              <a:ext cx="990600" cy="1295400"/>
            </a:xfrm>
            <a:prstGeom prst="curvedLeftArrow">
              <a:avLst>
                <a:gd name="adj1" fmla="val 26154"/>
                <a:gd name="adj2" fmla="val 52308"/>
                <a:gd name="adj3" fmla="val 33333"/>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BE"/>
            </a:p>
          </p:txBody>
        </p:sp>
        <p:sp>
          <p:nvSpPr>
            <p:cNvPr id="42" name="AutoShape 20"/>
            <p:cNvSpPr>
              <a:spLocks noChangeArrowheads="1"/>
            </p:cNvSpPr>
            <p:nvPr/>
          </p:nvSpPr>
          <p:spPr bwMode="auto">
            <a:xfrm>
              <a:off x="4191000" y="3276600"/>
              <a:ext cx="1371600" cy="1219200"/>
            </a:xfrm>
            <a:prstGeom prst="curvedRightArrow">
              <a:avLst>
                <a:gd name="adj1" fmla="val 20000"/>
                <a:gd name="adj2" fmla="val 40000"/>
                <a:gd name="adj3" fmla="val 37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BE"/>
            </a:p>
          </p:txBody>
        </p:sp>
      </p:grpSp>
    </p:spTree>
    <p:extLst>
      <p:ext uri="{BB962C8B-B14F-4D97-AF65-F5344CB8AC3E}">
        <p14:creationId xmlns:p14="http://schemas.microsoft.com/office/powerpoint/2010/main" val="22520797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228600" y="5562600"/>
            <a:ext cx="6248400" cy="890736"/>
          </a:xfrm>
          <a:prstGeom prst="rect">
            <a:avLst/>
          </a:prstGeom>
          <a:gradFill rotWithShape="1">
            <a:gsLst>
              <a:gs pos="0">
                <a:srgbClr val="FFFFFF"/>
              </a:gs>
              <a:gs pos="50000">
                <a:srgbClr val="CECECE"/>
              </a:gs>
              <a:gs pos="100000">
                <a:srgbClr val="FFFFFF"/>
              </a:gs>
            </a:gsLst>
            <a:lin ang="5400000" scaled="1"/>
          </a:gradFill>
          <a:ln w="9525">
            <a:solidFill>
              <a:schemeClr val="tx1"/>
            </a:solidFill>
            <a:prstDash val="dash"/>
            <a:miter lim="800000"/>
            <a:headEnd/>
            <a:tailEnd/>
          </a:ln>
        </p:spPr>
        <p:txBody>
          <a:bodyPr wrap="none"/>
          <a:lstStyle/>
          <a:p>
            <a:pPr algn="r" eaLnBrk="0" hangingPunct="0"/>
            <a:r>
              <a:rPr lang="en-US" b="0" dirty="0" err="1">
                <a:latin typeface="Gill Sans MT"/>
              </a:rPr>
              <a:t>méthodes</a:t>
            </a:r>
            <a:endParaRPr lang="en-US" b="0" dirty="0">
              <a:latin typeface="Gill Sans MT"/>
            </a:endParaRPr>
          </a:p>
        </p:txBody>
      </p:sp>
      <p:sp>
        <p:nvSpPr>
          <p:cNvPr id="30723" name="Rectangle 3"/>
          <p:cNvSpPr>
            <a:spLocks noChangeArrowheads="1"/>
          </p:cNvSpPr>
          <p:nvPr/>
        </p:nvSpPr>
        <p:spPr bwMode="auto">
          <a:xfrm>
            <a:off x="533400" y="5943600"/>
            <a:ext cx="1447800" cy="381000"/>
          </a:xfrm>
          <a:prstGeom prst="rect">
            <a:avLst/>
          </a:prstGeom>
          <a:gradFill rotWithShape="1">
            <a:gsLst>
              <a:gs pos="0">
                <a:srgbClr val="CECE7C"/>
              </a:gs>
              <a:gs pos="50000">
                <a:srgbClr val="FFFF99"/>
              </a:gs>
              <a:gs pos="100000">
                <a:srgbClr val="CECE7C"/>
              </a:gs>
            </a:gsLst>
            <a:lin ang="5400000" scaled="1"/>
          </a:gradFill>
          <a:ln w="9525">
            <a:solidFill>
              <a:schemeClr val="tx1"/>
            </a:solidFill>
            <a:miter lim="800000"/>
            <a:headEnd/>
            <a:tailEnd/>
          </a:ln>
        </p:spPr>
        <p:txBody>
          <a:bodyPr wrap="none" anchor="ctr"/>
          <a:lstStyle/>
          <a:p>
            <a:pPr algn="ctr" eaLnBrk="0" hangingPunct="0"/>
            <a:r>
              <a:rPr lang="en-US" b="0" dirty="0" err="1">
                <a:latin typeface="Gill Sans MT"/>
              </a:rPr>
              <a:t>ouvre</a:t>
            </a:r>
            <a:r>
              <a:rPr lang="en-US" b="0" dirty="0">
                <a:latin typeface="Gill Sans MT"/>
              </a:rPr>
              <a:t>()</a:t>
            </a:r>
          </a:p>
        </p:txBody>
      </p:sp>
      <p:sp>
        <p:nvSpPr>
          <p:cNvPr id="30724" name="Rectangle 4"/>
          <p:cNvSpPr>
            <a:spLocks noGrp="1" noChangeArrowheads="1"/>
          </p:cNvSpPr>
          <p:nvPr>
            <p:ph type="title"/>
          </p:nvPr>
        </p:nvSpPr>
        <p:spPr>
          <a:xfrm>
            <a:off x="179512" y="485800"/>
            <a:ext cx="8712968" cy="1143000"/>
          </a:xfrm>
        </p:spPr>
        <p:txBody>
          <a:bodyPr/>
          <a:lstStyle/>
          <a:p>
            <a:pPr eaLnBrk="1" hangingPunct="1"/>
            <a:r>
              <a:rPr lang="en-US" sz="3400" dirty="0">
                <a:solidFill>
                  <a:schemeClr val="tx1"/>
                </a:solidFill>
                <a:latin typeface="Gill Sans MT"/>
              </a:rPr>
              <a:t>Les </a:t>
            </a:r>
            <a:r>
              <a:rPr lang="en-US" sz="3400" dirty="0" err="1">
                <a:solidFill>
                  <a:schemeClr val="tx1"/>
                </a:solidFill>
                <a:latin typeface="Gill Sans MT"/>
              </a:rPr>
              <a:t>objets</a:t>
            </a:r>
            <a:r>
              <a:rPr lang="en-US" sz="3400" dirty="0">
                <a:solidFill>
                  <a:schemeClr val="tx1"/>
                </a:solidFill>
                <a:latin typeface="Gill Sans MT"/>
              </a:rPr>
              <a:t> ne </a:t>
            </a:r>
            <a:r>
              <a:rPr lang="en-US" sz="3400" dirty="0" err="1">
                <a:solidFill>
                  <a:schemeClr val="tx1"/>
                </a:solidFill>
                <a:latin typeface="Gill Sans MT"/>
              </a:rPr>
              <a:t>diffèrent</a:t>
            </a:r>
            <a:r>
              <a:rPr lang="en-US" sz="3400" dirty="0">
                <a:solidFill>
                  <a:schemeClr val="tx1"/>
                </a:solidFill>
                <a:latin typeface="Gill Sans MT"/>
              </a:rPr>
              <a:t> </a:t>
            </a:r>
            <a:r>
              <a:rPr lang="en-US" sz="3400" dirty="0" err="1">
                <a:solidFill>
                  <a:schemeClr val="tx1"/>
                </a:solidFill>
                <a:latin typeface="Gill Sans MT"/>
              </a:rPr>
              <a:t>que</a:t>
            </a:r>
            <a:r>
              <a:rPr lang="en-US" sz="3400" dirty="0">
                <a:solidFill>
                  <a:schemeClr val="tx1"/>
                </a:solidFill>
                <a:latin typeface="Gill Sans MT"/>
              </a:rPr>
              <a:t> par </a:t>
            </a:r>
            <a:r>
              <a:rPr lang="en-US" sz="3400" dirty="0" err="1">
                <a:solidFill>
                  <a:schemeClr val="tx1"/>
                </a:solidFill>
                <a:latin typeface="Gill Sans MT"/>
              </a:rPr>
              <a:t>leurs</a:t>
            </a:r>
            <a:r>
              <a:rPr lang="en-US" sz="3400" dirty="0">
                <a:solidFill>
                  <a:schemeClr val="tx1"/>
                </a:solidFill>
                <a:latin typeface="Gill Sans MT"/>
              </a:rPr>
              <a:t> </a:t>
            </a:r>
            <a:r>
              <a:rPr lang="en-US" sz="3400" dirty="0" err="1">
                <a:solidFill>
                  <a:schemeClr val="tx1"/>
                </a:solidFill>
                <a:latin typeface="Gill Sans MT"/>
              </a:rPr>
              <a:t>attributs</a:t>
            </a:r>
            <a:r>
              <a:rPr lang="en-US" sz="3400" dirty="0">
                <a:solidFill>
                  <a:srgbClr val="FF0000"/>
                </a:solidFill>
                <a:latin typeface="Gill Sans MT"/>
              </a:rPr>
              <a:t> </a:t>
            </a:r>
          </a:p>
        </p:txBody>
      </p:sp>
      <p:sp>
        <p:nvSpPr>
          <p:cNvPr id="30725" name="Rectangle 5"/>
          <p:cNvSpPr>
            <a:spLocks noGrp="1" noChangeArrowheads="1"/>
          </p:cNvSpPr>
          <p:nvPr>
            <p:ph type="body" sz="half" idx="2"/>
          </p:nvPr>
        </p:nvSpPr>
        <p:spPr>
          <a:xfrm>
            <a:off x="4577226" y="1442065"/>
            <a:ext cx="4191000" cy="5029200"/>
          </a:xfrm>
        </p:spPr>
        <p:txBody>
          <a:bodyPr/>
          <a:lstStyle/>
          <a:p>
            <a:pPr eaLnBrk="1" hangingPunct="1"/>
            <a:r>
              <a:rPr lang="en-US" sz="2800" dirty="0" err="1">
                <a:latin typeface="Gill Sans MT"/>
              </a:rPr>
              <a:t>Différentes</a:t>
            </a:r>
            <a:r>
              <a:rPr lang="en-US" sz="2800" dirty="0">
                <a:latin typeface="Gill Sans MT"/>
              </a:rPr>
              <a:t> instances de la </a:t>
            </a:r>
            <a:r>
              <a:rPr lang="en-US" sz="2800" dirty="0" err="1">
                <a:latin typeface="Gill Sans MT"/>
              </a:rPr>
              <a:t>même</a:t>
            </a:r>
            <a:r>
              <a:rPr lang="en-US" sz="2800" dirty="0">
                <a:latin typeface="Gill Sans MT"/>
              </a:rPr>
              <a:t> </a:t>
            </a:r>
            <a:r>
              <a:rPr lang="en-US" sz="2800" dirty="0" err="1">
                <a:latin typeface="Gill Sans MT"/>
              </a:rPr>
              <a:t>classe</a:t>
            </a:r>
            <a:endParaRPr lang="en-US" sz="2800" dirty="0">
              <a:latin typeface="Gill Sans MT"/>
            </a:endParaRPr>
          </a:p>
          <a:p>
            <a:pPr lvl="1" eaLnBrk="1" hangingPunct="1"/>
            <a:r>
              <a:rPr lang="en-US" sz="2400" dirty="0" err="1">
                <a:latin typeface="Gill Sans MT"/>
              </a:rPr>
              <a:t>contiennent</a:t>
            </a:r>
            <a:r>
              <a:rPr lang="en-US" sz="2400" dirty="0">
                <a:latin typeface="Gill Sans MT"/>
              </a:rPr>
              <a:t> des </a:t>
            </a:r>
            <a:r>
              <a:rPr lang="en-US" sz="2400" dirty="0" err="1">
                <a:latin typeface="Gill Sans MT"/>
              </a:rPr>
              <a:t>attributs</a:t>
            </a:r>
            <a:r>
              <a:rPr lang="en-US" sz="2400" dirty="0">
                <a:latin typeface="Gill Sans MT"/>
              </a:rPr>
              <a:t> au </a:t>
            </a:r>
            <a:r>
              <a:rPr lang="en-US" sz="2400" dirty="0" err="1">
                <a:latin typeface="Gill Sans MT"/>
              </a:rPr>
              <a:t>valeur</a:t>
            </a:r>
            <a:r>
              <a:rPr lang="en-US" sz="2400" dirty="0">
                <a:latin typeface="Gill Sans MT"/>
              </a:rPr>
              <a:t> </a:t>
            </a:r>
            <a:r>
              <a:rPr lang="en-US" sz="2400" dirty="0" err="1">
                <a:latin typeface="Gill Sans MT"/>
              </a:rPr>
              <a:t>différente</a:t>
            </a:r>
            <a:endParaRPr lang="en-US" sz="2400" dirty="0">
              <a:latin typeface="Gill Sans MT"/>
            </a:endParaRPr>
          </a:p>
          <a:p>
            <a:pPr lvl="1" eaLnBrk="1" hangingPunct="1"/>
            <a:r>
              <a:rPr lang="en-US" sz="2400" dirty="0" err="1">
                <a:latin typeface="Gill Sans MT"/>
              </a:rPr>
              <a:t>partagent</a:t>
            </a:r>
            <a:r>
              <a:rPr lang="en-US" sz="2400" dirty="0">
                <a:latin typeface="Gill Sans MT"/>
              </a:rPr>
              <a:t> un </a:t>
            </a:r>
            <a:r>
              <a:rPr lang="en-US" sz="2400" dirty="0" err="1">
                <a:latin typeface="Gill Sans MT"/>
              </a:rPr>
              <a:t>même</a:t>
            </a:r>
            <a:r>
              <a:rPr lang="en-US" sz="2400" dirty="0">
                <a:latin typeface="Gill Sans MT"/>
              </a:rPr>
              <a:t> </a:t>
            </a:r>
            <a:r>
              <a:rPr lang="en-US" sz="2400" dirty="0" err="1">
                <a:latin typeface="Gill Sans MT"/>
              </a:rPr>
              <a:t>comportement</a:t>
            </a:r>
            <a:endParaRPr lang="en-US" sz="2400" dirty="0">
              <a:latin typeface="Gill Sans MT"/>
            </a:endParaRPr>
          </a:p>
        </p:txBody>
      </p:sp>
      <p:sp>
        <p:nvSpPr>
          <p:cNvPr id="594950" name="Rectangle 6"/>
          <p:cNvSpPr>
            <a:spLocks noChangeArrowheads="1"/>
          </p:cNvSpPr>
          <p:nvPr/>
        </p:nvSpPr>
        <p:spPr bwMode="auto">
          <a:xfrm>
            <a:off x="2057400" y="1524000"/>
            <a:ext cx="1600200" cy="457200"/>
          </a:xfrm>
          <a:prstGeom prst="rect">
            <a:avLst/>
          </a:prstGeom>
          <a:gradFill rotWithShape="1">
            <a:gsLst>
              <a:gs pos="0">
                <a:srgbClr val="FF99CC"/>
              </a:gs>
              <a:gs pos="50000">
                <a:srgbClr val="FF99CC">
                  <a:gamma/>
                  <a:tint val="63529"/>
                  <a:invGamma/>
                </a:srgbClr>
              </a:gs>
              <a:gs pos="100000">
                <a:srgbClr val="FF99CC"/>
              </a:gs>
            </a:gsLst>
            <a:lin ang="5400000" scaled="1"/>
          </a:gradFill>
          <a:ln w="12700">
            <a:solidFill>
              <a:schemeClr val="tx1"/>
            </a:solidFill>
            <a:miter lim="800000"/>
            <a:headEnd/>
            <a:tailEnd/>
          </a:ln>
          <a:effectLst/>
        </p:spPr>
        <p:txBody>
          <a:bodyPr wrap="none" lIns="90488" tIns="44450" rIns="90488" bIns="44450" anchor="ctr"/>
          <a:lstStyle/>
          <a:p>
            <a:pPr algn="ctr" eaLnBrk="0" hangingPunct="0">
              <a:defRPr/>
            </a:pPr>
            <a:r>
              <a:rPr lang="nl-NL" sz="1600" b="0" dirty="0" err="1">
                <a:latin typeface="Gill Sans MT"/>
                <a:ea typeface="+mn-ea"/>
              </a:rPr>
              <a:t>Compte</a:t>
            </a:r>
            <a:endParaRPr lang="nl-NL" sz="1600" b="0" dirty="0">
              <a:effectLst>
                <a:outerShdw blurRad="38100" dist="38100" dir="2700000" algn="tl">
                  <a:srgbClr val="FFFFFF"/>
                </a:outerShdw>
              </a:effectLst>
              <a:latin typeface="Gill Sans MT"/>
              <a:ea typeface="+mn-ea"/>
            </a:endParaRPr>
          </a:p>
        </p:txBody>
      </p:sp>
      <p:sp>
        <p:nvSpPr>
          <p:cNvPr id="30727" name="Rectangle 7"/>
          <p:cNvSpPr>
            <a:spLocks noChangeArrowheads="1"/>
          </p:cNvSpPr>
          <p:nvPr/>
        </p:nvSpPr>
        <p:spPr bwMode="auto">
          <a:xfrm>
            <a:off x="2057400" y="1981200"/>
            <a:ext cx="1600200" cy="533400"/>
          </a:xfrm>
          <a:prstGeom prst="rect">
            <a:avLst/>
          </a:prstGeom>
          <a:gradFill rotWithShape="1">
            <a:gsLst>
              <a:gs pos="0">
                <a:srgbClr val="00CCFF"/>
              </a:gs>
              <a:gs pos="50000">
                <a:srgbClr val="DDF8FF"/>
              </a:gs>
              <a:gs pos="100000">
                <a:srgbClr val="00CCFF"/>
              </a:gs>
            </a:gsLst>
            <a:lin ang="5400000" scaled="1"/>
          </a:gradFill>
          <a:ln w="12700">
            <a:solidFill>
              <a:schemeClr val="tx1"/>
            </a:solidFill>
            <a:miter lim="800000"/>
            <a:headEnd/>
            <a:tailEnd/>
          </a:ln>
        </p:spPr>
        <p:txBody>
          <a:bodyPr wrap="none" lIns="90488" tIns="44450" rIns="90488" bIns="44450" anchor="ctr"/>
          <a:lstStyle/>
          <a:p>
            <a:pPr algn="ctr" eaLnBrk="0" hangingPunct="0"/>
            <a:r>
              <a:rPr lang="nl-NL" sz="1600" b="0" dirty="0">
                <a:latin typeface="Gill Sans MT"/>
              </a:rPr>
              <a:t>numero</a:t>
            </a:r>
          </a:p>
          <a:p>
            <a:pPr algn="ctr" eaLnBrk="0" hangingPunct="0"/>
            <a:r>
              <a:rPr lang="nl-NL" sz="1600" b="0" dirty="0">
                <a:latin typeface="Gill Sans MT"/>
              </a:rPr>
              <a:t>solde</a:t>
            </a:r>
          </a:p>
        </p:txBody>
      </p:sp>
      <p:sp>
        <p:nvSpPr>
          <p:cNvPr id="594952" name="Rectangle 8"/>
          <p:cNvSpPr>
            <a:spLocks noChangeArrowheads="1"/>
          </p:cNvSpPr>
          <p:nvPr/>
        </p:nvSpPr>
        <p:spPr bwMode="auto">
          <a:xfrm>
            <a:off x="914400" y="1828800"/>
            <a:ext cx="1066800" cy="304800"/>
          </a:xfrm>
          <a:prstGeom prst="rect">
            <a:avLst/>
          </a:prstGeom>
          <a:noFill/>
          <a:ln w="12700">
            <a:noFill/>
            <a:miter lim="800000"/>
            <a:headEnd/>
            <a:tailEnd/>
          </a:ln>
          <a:effectLst>
            <a:prstShdw prst="shdw17" dist="17961" dir="2700000">
              <a:schemeClr val="accent1">
                <a:gamma/>
                <a:shade val="60000"/>
                <a:invGamma/>
              </a:schemeClr>
            </a:prstShdw>
          </a:effectLst>
        </p:spPr>
        <p:txBody>
          <a:bodyPr wrap="none" lIns="90488" tIns="44450" rIns="90488" bIns="44450" anchor="ctr"/>
          <a:lstStyle/>
          <a:p>
            <a:pPr algn="r" eaLnBrk="0" hangingPunct="0">
              <a:defRPr/>
            </a:pPr>
            <a:r>
              <a:rPr lang="nl-NL" sz="1600" b="0" dirty="0">
                <a:latin typeface="Gill Sans MT"/>
                <a:ea typeface="+mn-ea"/>
              </a:rPr>
              <a:t>Class</a:t>
            </a:r>
            <a:endParaRPr lang="nl-NL" sz="1600" b="0" dirty="0">
              <a:effectLst>
                <a:outerShdw blurRad="38100" dist="38100" dir="2700000" algn="tl">
                  <a:srgbClr val="C0C0C0"/>
                </a:outerShdw>
              </a:effectLst>
              <a:latin typeface="Gill Sans MT"/>
              <a:ea typeface="+mn-ea"/>
            </a:endParaRPr>
          </a:p>
        </p:txBody>
      </p:sp>
      <p:sp>
        <p:nvSpPr>
          <p:cNvPr id="30729" name="Line 9"/>
          <p:cNvSpPr>
            <a:spLocks noChangeShapeType="1"/>
          </p:cNvSpPr>
          <p:nvPr/>
        </p:nvSpPr>
        <p:spPr bwMode="auto">
          <a:xfrm flipV="1">
            <a:off x="2667000" y="2514600"/>
            <a:ext cx="0" cy="762000"/>
          </a:xfrm>
          <a:prstGeom prst="line">
            <a:avLst/>
          </a:prstGeom>
          <a:noFill/>
          <a:ln w="127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594954" name="AutoShape 10"/>
          <p:cNvSpPr>
            <a:spLocks noChangeArrowheads="1"/>
          </p:cNvSpPr>
          <p:nvPr/>
        </p:nvSpPr>
        <p:spPr bwMode="auto">
          <a:xfrm>
            <a:off x="609600" y="4000500"/>
            <a:ext cx="914400" cy="609600"/>
          </a:xfrm>
          <a:prstGeom prst="octagon">
            <a:avLst>
              <a:gd name="adj" fmla="val 12495"/>
            </a:avLst>
          </a:prstGeom>
          <a:gradFill rotWithShape="1">
            <a:gsLst>
              <a:gs pos="0">
                <a:srgbClr val="3366FF"/>
              </a:gs>
              <a:gs pos="50000">
                <a:srgbClr val="BACBFF"/>
              </a:gs>
              <a:gs pos="100000">
                <a:srgbClr val="3366FF"/>
              </a:gs>
            </a:gsLst>
            <a:lin ang="5400000" scaled="1"/>
          </a:gradFill>
          <a:ln w="12700">
            <a:solidFill>
              <a:schemeClr val="tx1"/>
            </a:solidFill>
            <a:miter lim="800000"/>
            <a:headEnd/>
            <a:tailEnd/>
          </a:ln>
          <a:effectLst>
            <a:prstShdw prst="shdw17" dist="17961" dir="2700000">
              <a:srgbClr val="000000">
                <a:alpha val="74998"/>
              </a:srgbClr>
            </a:prstShdw>
          </a:effectLst>
        </p:spPr>
        <p:txBody>
          <a:bodyPr wrap="none" anchor="ctr"/>
          <a:lstStyle/>
          <a:p>
            <a:pPr algn="ctr" eaLnBrk="0" hangingPunct="0">
              <a:defRPr/>
            </a:pPr>
            <a:r>
              <a:rPr lang="en-US" sz="1600" b="0" dirty="0">
                <a:latin typeface="Gill Sans MT"/>
                <a:ea typeface="+mn-ea"/>
              </a:rPr>
              <a:t>S109</a:t>
            </a:r>
          </a:p>
          <a:p>
            <a:pPr algn="ctr" eaLnBrk="0" hangingPunct="0">
              <a:defRPr/>
            </a:pPr>
            <a:r>
              <a:rPr lang="en-US" sz="1600" b="0" dirty="0">
                <a:latin typeface="Gill Sans MT"/>
                <a:ea typeface="+mn-ea"/>
              </a:rPr>
              <a:t>$250</a:t>
            </a:r>
          </a:p>
        </p:txBody>
      </p:sp>
      <p:sp>
        <p:nvSpPr>
          <p:cNvPr id="594955" name="Rectangle 11"/>
          <p:cNvSpPr>
            <a:spLocks noChangeArrowheads="1"/>
          </p:cNvSpPr>
          <p:nvPr/>
        </p:nvSpPr>
        <p:spPr bwMode="auto">
          <a:xfrm>
            <a:off x="2286000" y="3352800"/>
            <a:ext cx="1066800" cy="381000"/>
          </a:xfrm>
          <a:prstGeom prst="rect">
            <a:avLst/>
          </a:prstGeom>
          <a:noFill/>
          <a:ln w="12700">
            <a:noFill/>
            <a:miter lim="800000"/>
            <a:headEnd/>
            <a:tailEnd/>
          </a:ln>
          <a:effectLst>
            <a:prstShdw prst="shdw17" dist="17961" dir="2700000">
              <a:schemeClr val="accent1">
                <a:gamma/>
                <a:shade val="60000"/>
                <a:invGamma/>
              </a:schemeClr>
            </a:prstShdw>
          </a:effectLst>
        </p:spPr>
        <p:txBody>
          <a:bodyPr wrap="none" lIns="90488" tIns="44450" rIns="90488" bIns="44450" anchor="ctr"/>
          <a:lstStyle/>
          <a:p>
            <a:pPr eaLnBrk="0" hangingPunct="0">
              <a:defRPr/>
            </a:pPr>
            <a:r>
              <a:rPr lang="nl-NL" sz="1600" b="0" dirty="0" err="1">
                <a:latin typeface="Gill Sans MT"/>
                <a:ea typeface="+mn-ea"/>
              </a:rPr>
              <a:t>Instances</a:t>
            </a:r>
            <a:endParaRPr lang="nl-NL" sz="1600" b="0" dirty="0">
              <a:effectLst>
                <a:outerShdw blurRad="38100" dist="38100" dir="2700000" algn="tl">
                  <a:srgbClr val="C0C0C0"/>
                </a:outerShdw>
              </a:effectLst>
              <a:latin typeface="Gill Sans MT"/>
              <a:ea typeface="+mn-ea"/>
            </a:endParaRPr>
          </a:p>
        </p:txBody>
      </p:sp>
      <p:sp>
        <p:nvSpPr>
          <p:cNvPr id="30732" name="Line 12"/>
          <p:cNvSpPr>
            <a:spLocks noChangeShapeType="1"/>
          </p:cNvSpPr>
          <p:nvPr/>
        </p:nvSpPr>
        <p:spPr bwMode="auto">
          <a:xfrm>
            <a:off x="990600" y="3276600"/>
            <a:ext cx="35814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594957" name="AutoShape 13"/>
          <p:cNvSpPr>
            <a:spLocks noChangeArrowheads="1"/>
          </p:cNvSpPr>
          <p:nvPr/>
        </p:nvSpPr>
        <p:spPr bwMode="auto">
          <a:xfrm>
            <a:off x="4114800" y="4495800"/>
            <a:ext cx="914400" cy="609600"/>
          </a:xfrm>
          <a:prstGeom prst="octagon">
            <a:avLst>
              <a:gd name="adj" fmla="val 12495"/>
            </a:avLst>
          </a:prstGeom>
          <a:gradFill rotWithShape="1">
            <a:gsLst>
              <a:gs pos="0">
                <a:srgbClr val="3366FF"/>
              </a:gs>
              <a:gs pos="50000">
                <a:srgbClr val="BACBFF"/>
              </a:gs>
              <a:gs pos="100000">
                <a:srgbClr val="3366FF"/>
              </a:gs>
            </a:gsLst>
            <a:lin ang="5400000" scaled="1"/>
          </a:gradFill>
          <a:ln w="12700">
            <a:solidFill>
              <a:schemeClr val="tx1"/>
            </a:solidFill>
            <a:miter lim="800000"/>
            <a:headEnd/>
            <a:tailEnd/>
          </a:ln>
          <a:effectLst>
            <a:prstShdw prst="shdw17" dist="17961" dir="2700000">
              <a:srgbClr val="000000">
                <a:alpha val="74998"/>
              </a:srgbClr>
            </a:prstShdw>
          </a:effectLst>
        </p:spPr>
        <p:txBody>
          <a:bodyPr wrap="none" anchor="ctr"/>
          <a:lstStyle/>
          <a:p>
            <a:pPr algn="ctr" eaLnBrk="0" hangingPunct="0">
              <a:defRPr/>
            </a:pPr>
            <a:r>
              <a:rPr lang="en-US" sz="1600" b="0" dirty="0">
                <a:latin typeface="Gill Sans MT"/>
                <a:ea typeface="+mn-ea"/>
              </a:rPr>
              <a:t>B147</a:t>
            </a:r>
          </a:p>
          <a:p>
            <a:pPr algn="ctr" eaLnBrk="0" hangingPunct="0">
              <a:defRPr/>
            </a:pPr>
            <a:r>
              <a:rPr lang="en-US" sz="1600" b="0" dirty="0">
                <a:latin typeface="Gill Sans MT"/>
                <a:ea typeface="+mn-ea"/>
              </a:rPr>
              <a:t>$909</a:t>
            </a:r>
          </a:p>
        </p:txBody>
      </p:sp>
      <p:sp>
        <p:nvSpPr>
          <p:cNvPr id="594958" name="AutoShape 14"/>
          <p:cNvSpPr>
            <a:spLocks noChangeArrowheads="1"/>
          </p:cNvSpPr>
          <p:nvPr/>
        </p:nvSpPr>
        <p:spPr bwMode="auto">
          <a:xfrm>
            <a:off x="2971800" y="3981450"/>
            <a:ext cx="914400" cy="609600"/>
          </a:xfrm>
          <a:prstGeom prst="octagon">
            <a:avLst>
              <a:gd name="adj" fmla="val 12495"/>
            </a:avLst>
          </a:prstGeom>
          <a:gradFill rotWithShape="1">
            <a:gsLst>
              <a:gs pos="0">
                <a:srgbClr val="3366FF"/>
              </a:gs>
              <a:gs pos="50000">
                <a:srgbClr val="BACBFF"/>
              </a:gs>
              <a:gs pos="100000">
                <a:srgbClr val="3366FF"/>
              </a:gs>
            </a:gsLst>
            <a:lin ang="5400000" scaled="1"/>
          </a:gradFill>
          <a:ln w="12700">
            <a:solidFill>
              <a:schemeClr val="tx1"/>
            </a:solidFill>
            <a:miter lim="800000"/>
            <a:headEnd/>
            <a:tailEnd/>
          </a:ln>
          <a:effectLst>
            <a:prstShdw prst="shdw17" dist="17961" dir="2700000">
              <a:srgbClr val="000000">
                <a:alpha val="74998"/>
              </a:srgbClr>
            </a:prstShdw>
          </a:effectLst>
        </p:spPr>
        <p:txBody>
          <a:bodyPr wrap="none" anchor="ctr"/>
          <a:lstStyle/>
          <a:p>
            <a:pPr algn="ctr" eaLnBrk="0" hangingPunct="0">
              <a:defRPr/>
            </a:pPr>
            <a:r>
              <a:rPr lang="en-US" sz="1600" b="0" dirty="0" smtClean="0">
                <a:latin typeface="Gill Sans MT"/>
                <a:ea typeface="+mn-ea"/>
              </a:rPr>
              <a:t>S119</a:t>
            </a:r>
            <a:endParaRPr lang="en-US" sz="1600" b="0" dirty="0">
              <a:latin typeface="Gill Sans MT"/>
              <a:ea typeface="+mn-ea"/>
            </a:endParaRPr>
          </a:p>
          <a:p>
            <a:pPr algn="ctr" eaLnBrk="0" hangingPunct="0">
              <a:defRPr/>
            </a:pPr>
            <a:r>
              <a:rPr lang="en-US" sz="1600" b="0" dirty="0">
                <a:latin typeface="Gill Sans MT"/>
                <a:ea typeface="+mn-ea"/>
              </a:rPr>
              <a:t>$400</a:t>
            </a:r>
          </a:p>
        </p:txBody>
      </p:sp>
      <p:sp>
        <p:nvSpPr>
          <p:cNvPr id="594959" name="AutoShape 15"/>
          <p:cNvSpPr>
            <a:spLocks noChangeArrowheads="1"/>
          </p:cNvSpPr>
          <p:nvPr/>
        </p:nvSpPr>
        <p:spPr bwMode="auto">
          <a:xfrm>
            <a:off x="1752600" y="4495800"/>
            <a:ext cx="914400" cy="609600"/>
          </a:xfrm>
          <a:prstGeom prst="octagon">
            <a:avLst>
              <a:gd name="adj" fmla="val 12495"/>
            </a:avLst>
          </a:prstGeom>
          <a:gradFill rotWithShape="1">
            <a:gsLst>
              <a:gs pos="0">
                <a:srgbClr val="3366FF"/>
              </a:gs>
              <a:gs pos="50000">
                <a:srgbClr val="BACBFF"/>
              </a:gs>
              <a:gs pos="100000">
                <a:srgbClr val="3366FF"/>
              </a:gs>
            </a:gsLst>
            <a:lin ang="5400000" scaled="1"/>
          </a:gradFill>
          <a:ln w="12700">
            <a:solidFill>
              <a:schemeClr val="tx1"/>
            </a:solidFill>
            <a:miter lim="800000"/>
            <a:headEnd/>
            <a:tailEnd/>
          </a:ln>
          <a:effectLst>
            <a:prstShdw prst="shdw17" dist="17961" dir="2700000">
              <a:srgbClr val="000000">
                <a:alpha val="74998"/>
              </a:srgbClr>
            </a:prstShdw>
          </a:effectLst>
        </p:spPr>
        <p:txBody>
          <a:bodyPr wrap="none" anchor="ctr"/>
          <a:lstStyle/>
          <a:p>
            <a:pPr algn="ctr" eaLnBrk="0" hangingPunct="0">
              <a:defRPr/>
            </a:pPr>
            <a:r>
              <a:rPr lang="en-US" sz="1600" b="0" dirty="0">
                <a:latin typeface="Gill Sans MT"/>
                <a:ea typeface="+mn-ea"/>
              </a:rPr>
              <a:t>B129</a:t>
            </a:r>
          </a:p>
          <a:p>
            <a:pPr algn="ctr" eaLnBrk="0" hangingPunct="0">
              <a:defRPr/>
            </a:pPr>
            <a:r>
              <a:rPr lang="en-US" sz="1600" b="0" dirty="0">
                <a:latin typeface="Gill Sans MT"/>
                <a:ea typeface="+mn-ea"/>
              </a:rPr>
              <a:t>$3260</a:t>
            </a:r>
          </a:p>
        </p:txBody>
      </p:sp>
      <p:sp>
        <p:nvSpPr>
          <p:cNvPr id="30736" name="Line 16"/>
          <p:cNvSpPr>
            <a:spLocks noChangeShapeType="1"/>
          </p:cNvSpPr>
          <p:nvPr/>
        </p:nvSpPr>
        <p:spPr bwMode="auto">
          <a:xfrm flipV="1">
            <a:off x="3429000" y="3333750"/>
            <a:ext cx="0" cy="62865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30737" name="Line 17"/>
          <p:cNvSpPr>
            <a:spLocks noChangeShapeType="1"/>
          </p:cNvSpPr>
          <p:nvPr/>
        </p:nvSpPr>
        <p:spPr bwMode="auto">
          <a:xfrm flipV="1">
            <a:off x="990600" y="3333750"/>
            <a:ext cx="0" cy="62865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30738" name="Line 18"/>
          <p:cNvSpPr>
            <a:spLocks noChangeShapeType="1"/>
          </p:cNvSpPr>
          <p:nvPr/>
        </p:nvSpPr>
        <p:spPr bwMode="auto">
          <a:xfrm flipV="1">
            <a:off x="2209800" y="3276600"/>
            <a:ext cx="0" cy="12192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30739" name="Line 19"/>
          <p:cNvSpPr>
            <a:spLocks noChangeShapeType="1"/>
          </p:cNvSpPr>
          <p:nvPr/>
        </p:nvSpPr>
        <p:spPr bwMode="auto">
          <a:xfrm flipV="1">
            <a:off x="4572000" y="3276600"/>
            <a:ext cx="0" cy="12192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30740" name="Rectangle 20"/>
          <p:cNvSpPr>
            <a:spLocks noChangeArrowheads="1"/>
          </p:cNvSpPr>
          <p:nvPr/>
        </p:nvSpPr>
        <p:spPr bwMode="auto">
          <a:xfrm>
            <a:off x="1981200" y="5943600"/>
            <a:ext cx="1447800" cy="381000"/>
          </a:xfrm>
          <a:prstGeom prst="rect">
            <a:avLst/>
          </a:prstGeom>
          <a:gradFill rotWithShape="1">
            <a:gsLst>
              <a:gs pos="0">
                <a:srgbClr val="CECE7C"/>
              </a:gs>
              <a:gs pos="50000">
                <a:srgbClr val="FFFF99"/>
              </a:gs>
              <a:gs pos="100000">
                <a:srgbClr val="CECE7C"/>
              </a:gs>
            </a:gsLst>
            <a:lin ang="5400000" scaled="1"/>
          </a:gradFill>
          <a:ln w="9525">
            <a:solidFill>
              <a:schemeClr val="tx1"/>
            </a:solidFill>
            <a:miter lim="800000"/>
            <a:headEnd/>
            <a:tailEnd/>
          </a:ln>
        </p:spPr>
        <p:txBody>
          <a:bodyPr wrap="none" anchor="ctr"/>
          <a:lstStyle/>
          <a:p>
            <a:pPr algn="ctr" eaLnBrk="0" hangingPunct="0"/>
            <a:r>
              <a:rPr lang="en-US" b="0" dirty="0" err="1">
                <a:latin typeface="Gill Sans MT"/>
              </a:rPr>
              <a:t>ferme</a:t>
            </a:r>
            <a:r>
              <a:rPr lang="en-US" b="0" dirty="0">
                <a:latin typeface="Gill Sans MT"/>
              </a:rPr>
              <a:t>()</a:t>
            </a:r>
          </a:p>
        </p:txBody>
      </p:sp>
      <p:sp>
        <p:nvSpPr>
          <p:cNvPr id="30741" name="Rectangle 21"/>
          <p:cNvSpPr>
            <a:spLocks noChangeArrowheads="1"/>
          </p:cNvSpPr>
          <p:nvPr/>
        </p:nvSpPr>
        <p:spPr bwMode="auto">
          <a:xfrm>
            <a:off x="3429000" y="5943600"/>
            <a:ext cx="1447800" cy="381000"/>
          </a:xfrm>
          <a:prstGeom prst="rect">
            <a:avLst/>
          </a:prstGeom>
          <a:gradFill rotWithShape="1">
            <a:gsLst>
              <a:gs pos="0">
                <a:srgbClr val="CECE7C"/>
              </a:gs>
              <a:gs pos="50000">
                <a:srgbClr val="FFFF99"/>
              </a:gs>
              <a:gs pos="100000">
                <a:srgbClr val="CECE7C"/>
              </a:gs>
            </a:gsLst>
            <a:lin ang="5400000" scaled="1"/>
          </a:gradFill>
          <a:ln w="9525">
            <a:solidFill>
              <a:schemeClr val="tx1"/>
            </a:solidFill>
            <a:miter lim="800000"/>
            <a:headEnd/>
            <a:tailEnd/>
          </a:ln>
        </p:spPr>
        <p:txBody>
          <a:bodyPr wrap="none" anchor="ctr"/>
          <a:lstStyle/>
          <a:p>
            <a:pPr algn="ctr" eaLnBrk="0" hangingPunct="0"/>
            <a:r>
              <a:rPr lang="en-US" b="0" dirty="0">
                <a:latin typeface="Gill Sans MT"/>
              </a:rPr>
              <a:t>retire()</a:t>
            </a:r>
          </a:p>
        </p:txBody>
      </p:sp>
      <p:sp>
        <p:nvSpPr>
          <p:cNvPr id="30742" name="Rectangle 22"/>
          <p:cNvSpPr>
            <a:spLocks noChangeArrowheads="1"/>
          </p:cNvSpPr>
          <p:nvPr/>
        </p:nvSpPr>
        <p:spPr bwMode="auto">
          <a:xfrm>
            <a:off x="4800600" y="5943600"/>
            <a:ext cx="1447800" cy="381000"/>
          </a:xfrm>
          <a:prstGeom prst="rect">
            <a:avLst/>
          </a:prstGeom>
          <a:gradFill rotWithShape="1">
            <a:gsLst>
              <a:gs pos="0">
                <a:srgbClr val="CECE7C"/>
              </a:gs>
              <a:gs pos="50000">
                <a:srgbClr val="FFFF99"/>
              </a:gs>
              <a:gs pos="100000">
                <a:srgbClr val="CECE7C"/>
              </a:gs>
            </a:gsLst>
            <a:lin ang="5400000" scaled="1"/>
          </a:gradFill>
          <a:ln w="9525">
            <a:solidFill>
              <a:schemeClr val="tx1"/>
            </a:solidFill>
            <a:miter lim="800000"/>
            <a:headEnd/>
            <a:tailEnd/>
          </a:ln>
        </p:spPr>
        <p:txBody>
          <a:bodyPr wrap="none" anchor="ctr"/>
          <a:lstStyle/>
          <a:p>
            <a:pPr algn="ctr" eaLnBrk="0" hangingPunct="0"/>
            <a:r>
              <a:rPr lang="en-US" b="0" dirty="0" err="1">
                <a:latin typeface="Gill Sans MT"/>
              </a:rPr>
              <a:t>dépose</a:t>
            </a:r>
            <a:r>
              <a:rPr lang="en-US" b="0" dirty="0">
                <a:latin typeface="Gill Sans MT"/>
              </a:rPr>
              <a:t>()</a:t>
            </a:r>
          </a:p>
        </p:txBody>
      </p:sp>
      <p:sp>
        <p:nvSpPr>
          <p:cNvPr id="30743" name="Line 23"/>
          <p:cNvSpPr>
            <a:spLocks noChangeShapeType="1"/>
          </p:cNvSpPr>
          <p:nvPr/>
        </p:nvSpPr>
        <p:spPr bwMode="auto">
          <a:xfrm>
            <a:off x="990600" y="464820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30744" name="Line 24"/>
          <p:cNvSpPr>
            <a:spLocks noChangeShapeType="1"/>
          </p:cNvSpPr>
          <p:nvPr/>
        </p:nvSpPr>
        <p:spPr bwMode="auto">
          <a:xfrm>
            <a:off x="2209800" y="5105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30745" name="Line 25"/>
          <p:cNvSpPr>
            <a:spLocks noChangeShapeType="1"/>
          </p:cNvSpPr>
          <p:nvPr/>
        </p:nvSpPr>
        <p:spPr bwMode="auto">
          <a:xfrm>
            <a:off x="4572000" y="5105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30746" name="Line 26"/>
          <p:cNvSpPr>
            <a:spLocks noChangeShapeType="1"/>
          </p:cNvSpPr>
          <p:nvPr/>
        </p:nvSpPr>
        <p:spPr bwMode="auto">
          <a:xfrm>
            <a:off x="3409950" y="462915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E51A1781-122A-C841-B002-56222CC232C1}" type="slidenum">
              <a:rPr lang="en-GB" smtClean="0"/>
              <a:pPr/>
              <a:t>33</a:t>
            </a:fld>
            <a:endParaRPr lang="en-GB"/>
          </a:p>
        </p:txBody>
      </p:sp>
      <p:grpSp>
        <p:nvGrpSpPr>
          <p:cNvPr id="30" name="Groupe 29"/>
          <p:cNvGrpSpPr/>
          <p:nvPr/>
        </p:nvGrpSpPr>
        <p:grpSpPr>
          <a:xfrm>
            <a:off x="6544052" y="4286250"/>
            <a:ext cx="1459632" cy="1979829"/>
            <a:chOff x="1981200" y="609600"/>
            <a:chExt cx="5562600" cy="6369885"/>
          </a:xfrm>
        </p:grpSpPr>
        <p:sp>
          <p:nvSpPr>
            <p:cNvPr id="31" name="Rectangle 2"/>
            <p:cNvSpPr>
              <a:spLocks noChangeArrowheads="1"/>
            </p:cNvSpPr>
            <p:nvPr/>
          </p:nvSpPr>
          <p:spPr bwMode="auto">
            <a:xfrm>
              <a:off x="2667000" y="609600"/>
              <a:ext cx="3124200" cy="2667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fr-FR"/>
            </a:p>
          </p:txBody>
        </p:sp>
        <p:sp>
          <p:nvSpPr>
            <p:cNvPr id="32" name="Line 3"/>
            <p:cNvSpPr>
              <a:spLocks noChangeShapeType="1"/>
            </p:cNvSpPr>
            <p:nvPr/>
          </p:nvSpPr>
          <p:spPr bwMode="auto">
            <a:xfrm>
              <a:off x="2667000" y="1143000"/>
              <a:ext cx="3048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BE"/>
            </a:p>
          </p:txBody>
        </p:sp>
        <p:sp>
          <p:nvSpPr>
            <p:cNvPr id="33" name="Line 4"/>
            <p:cNvSpPr>
              <a:spLocks noChangeShapeType="1"/>
            </p:cNvSpPr>
            <p:nvPr/>
          </p:nvSpPr>
          <p:spPr bwMode="auto">
            <a:xfrm>
              <a:off x="2667000" y="2057400"/>
              <a:ext cx="3124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BE"/>
            </a:p>
          </p:txBody>
        </p:sp>
        <p:sp>
          <p:nvSpPr>
            <p:cNvPr id="34" name="Text Box 6"/>
            <p:cNvSpPr txBox="1">
              <a:spLocks noChangeArrowheads="1"/>
            </p:cNvSpPr>
            <p:nvPr/>
          </p:nvSpPr>
          <p:spPr bwMode="auto">
            <a:xfrm>
              <a:off x="3565527" y="650876"/>
              <a:ext cx="704003" cy="1188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dirty="0"/>
            </a:p>
          </p:txBody>
        </p:sp>
        <p:sp>
          <p:nvSpPr>
            <p:cNvPr id="35" name="Text Box 7"/>
            <p:cNvSpPr txBox="1">
              <a:spLocks noChangeArrowheads="1"/>
            </p:cNvSpPr>
            <p:nvPr/>
          </p:nvSpPr>
          <p:spPr bwMode="auto">
            <a:xfrm>
              <a:off x="3336926" y="1260475"/>
              <a:ext cx="704003" cy="1188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dirty="0"/>
            </a:p>
          </p:txBody>
        </p:sp>
        <p:sp>
          <p:nvSpPr>
            <p:cNvPr id="36" name="Text Box 8"/>
            <p:cNvSpPr txBox="1">
              <a:spLocks noChangeArrowheads="1"/>
            </p:cNvSpPr>
            <p:nvPr/>
          </p:nvSpPr>
          <p:spPr bwMode="auto">
            <a:xfrm>
              <a:off x="3413127" y="2251074"/>
              <a:ext cx="704003" cy="1188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dirty="0"/>
            </a:p>
          </p:txBody>
        </p:sp>
        <p:sp>
          <p:nvSpPr>
            <p:cNvPr id="37" name="Oval 9"/>
            <p:cNvSpPr>
              <a:spLocks noChangeArrowheads="1"/>
            </p:cNvSpPr>
            <p:nvPr/>
          </p:nvSpPr>
          <p:spPr bwMode="auto">
            <a:xfrm>
              <a:off x="1981200" y="4495800"/>
              <a:ext cx="1676400" cy="1143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dirty="0">
                <a:solidFill>
                  <a:schemeClr val="accent2"/>
                </a:solidFill>
              </a:endParaRPr>
            </a:p>
          </p:txBody>
        </p:sp>
        <p:sp>
          <p:nvSpPr>
            <p:cNvPr id="38" name="Oval 10"/>
            <p:cNvSpPr>
              <a:spLocks noChangeArrowheads="1"/>
            </p:cNvSpPr>
            <p:nvPr/>
          </p:nvSpPr>
          <p:spPr bwMode="auto">
            <a:xfrm>
              <a:off x="3733800" y="4495800"/>
              <a:ext cx="1828800" cy="1219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dirty="0"/>
            </a:p>
          </p:txBody>
        </p:sp>
        <p:sp>
          <p:nvSpPr>
            <p:cNvPr id="39" name="Oval 12"/>
            <p:cNvSpPr>
              <a:spLocks noChangeArrowheads="1"/>
            </p:cNvSpPr>
            <p:nvPr/>
          </p:nvSpPr>
          <p:spPr bwMode="auto">
            <a:xfrm>
              <a:off x="5715000" y="4343400"/>
              <a:ext cx="1828800" cy="1295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GB" dirty="0">
                <a:solidFill>
                  <a:srgbClr val="FF3300"/>
                </a:solidFill>
              </a:endParaRPr>
            </a:p>
          </p:txBody>
        </p:sp>
        <p:sp>
          <p:nvSpPr>
            <p:cNvPr id="40" name="Text Box 13"/>
            <p:cNvSpPr txBox="1">
              <a:spLocks noChangeArrowheads="1"/>
            </p:cNvSpPr>
            <p:nvPr/>
          </p:nvSpPr>
          <p:spPr bwMode="auto">
            <a:xfrm>
              <a:off x="3733800" y="5791199"/>
              <a:ext cx="704003" cy="1188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dirty="0"/>
            </a:p>
          </p:txBody>
        </p:sp>
        <p:sp>
          <p:nvSpPr>
            <p:cNvPr id="41" name="AutoShape 19"/>
            <p:cNvSpPr>
              <a:spLocks noChangeArrowheads="1"/>
            </p:cNvSpPr>
            <p:nvPr/>
          </p:nvSpPr>
          <p:spPr bwMode="auto">
            <a:xfrm>
              <a:off x="3200400" y="3276600"/>
              <a:ext cx="990600" cy="1295400"/>
            </a:xfrm>
            <a:prstGeom prst="curvedLeftArrow">
              <a:avLst>
                <a:gd name="adj1" fmla="val 26154"/>
                <a:gd name="adj2" fmla="val 52308"/>
                <a:gd name="adj3" fmla="val 33333"/>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BE"/>
            </a:p>
          </p:txBody>
        </p:sp>
        <p:sp>
          <p:nvSpPr>
            <p:cNvPr id="42" name="AutoShape 20"/>
            <p:cNvSpPr>
              <a:spLocks noChangeArrowheads="1"/>
            </p:cNvSpPr>
            <p:nvPr/>
          </p:nvSpPr>
          <p:spPr bwMode="auto">
            <a:xfrm>
              <a:off x="4191000" y="3276600"/>
              <a:ext cx="1371600" cy="1219200"/>
            </a:xfrm>
            <a:prstGeom prst="curvedRightArrow">
              <a:avLst>
                <a:gd name="adj1" fmla="val 20000"/>
                <a:gd name="adj2" fmla="val 40000"/>
                <a:gd name="adj3" fmla="val 375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BE"/>
            </a:p>
          </p:txBody>
        </p:sp>
      </p:grpSp>
    </p:spTree>
    <p:extLst>
      <p:ext uri="{BB962C8B-B14F-4D97-AF65-F5344CB8AC3E}">
        <p14:creationId xmlns:p14="http://schemas.microsoft.com/office/powerpoint/2010/main" val="40050799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1560" y="383080"/>
            <a:ext cx="6984776" cy="598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FA7AA1F2-35C8-A848-8ED4-C95C2D921CEA}" type="slidenum">
              <a:rPr lang="en-GB" smtClean="0"/>
              <a:pPr/>
              <a:t>34</a:t>
            </a:fld>
            <a:endParaRPr lang="en-GB"/>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fr-BE" dirty="0">
                <a:latin typeface="Gill Sans MT"/>
              </a:rPr>
              <a:t>Des objets en interaction</a:t>
            </a:r>
            <a:endParaRPr lang="en-GB" dirty="0">
              <a:latin typeface="Gill Sans MT"/>
            </a:endParaRPr>
          </a:p>
        </p:txBody>
      </p:sp>
      <p:sp>
        <p:nvSpPr>
          <p:cNvPr id="32771" name="Rectangle 3"/>
          <p:cNvSpPr>
            <a:spLocks noGrp="1" noChangeArrowheads="1"/>
          </p:cNvSpPr>
          <p:nvPr>
            <p:ph type="body" idx="1"/>
          </p:nvPr>
        </p:nvSpPr>
        <p:spPr/>
        <p:txBody>
          <a:bodyPr/>
          <a:lstStyle/>
          <a:p>
            <a:pPr eaLnBrk="1" hangingPunct="1"/>
            <a:r>
              <a:rPr lang="fr-BE" dirty="0">
                <a:latin typeface="Gill Sans MT"/>
              </a:rPr>
              <a:t>La base de l’ informatique OO: communication entre les objets</a:t>
            </a:r>
          </a:p>
          <a:p>
            <a:pPr eaLnBrk="1" hangingPunct="1"/>
            <a:r>
              <a:rPr lang="fr-BE" dirty="0">
                <a:latin typeface="Gill Sans MT"/>
              </a:rPr>
              <a:t>Supposons que le feu fasse ralentir ou accélérer la voiture</a:t>
            </a:r>
            <a:endParaRPr lang="en-GB" dirty="0">
              <a:latin typeface="Gill Sans MT"/>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35</a:t>
            </a:fld>
            <a:endParaRPr lang="en-GB"/>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ChangeArrowheads="1"/>
          </p:cNvSpPr>
          <p:nvPr/>
        </p:nvSpPr>
        <p:spPr bwMode="auto">
          <a:xfrm>
            <a:off x="1938338" y="175736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fr-FR" dirty="0">
              <a:latin typeface="Gill Sans MT"/>
            </a:endParaRPr>
          </a:p>
        </p:txBody>
      </p:sp>
      <p:graphicFrame>
        <p:nvGraphicFramePr>
          <p:cNvPr id="6146" name="Object 2"/>
          <p:cNvGraphicFramePr>
            <a:graphicFrameLocks noChangeAspect="1"/>
          </p:cNvGraphicFramePr>
          <p:nvPr/>
        </p:nvGraphicFramePr>
        <p:xfrm>
          <a:off x="1066800" y="1204913"/>
          <a:ext cx="6781800" cy="4303712"/>
        </p:xfrm>
        <a:graphic>
          <a:graphicData uri="http://schemas.openxmlformats.org/presentationml/2006/ole">
            <mc:AlternateContent xmlns:mc="http://schemas.openxmlformats.org/markup-compatibility/2006">
              <mc:Choice xmlns:v="urn:schemas-microsoft-com:vml" Requires="v">
                <p:oleObj spid="_x0000_s6216" r:id="rId3" imgW="7004671" imgH="4580021" progId="Visio.Drawing.6">
                  <p:embed/>
                </p:oleObj>
              </mc:Choice>
              <mc:Fallback>
                <p:oleObj r:id="rId3" imgW="7004671" imgH="4580021" progId="Visio.Drawing.6">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204913"/>
                        <a:ext cx="6781800" cy="4303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FA7AA1F2-35C8-A848-8ED4-C95C2D921CEA}" type="slidenum">
              <a:rPr lang="en-GB" smtClean="0"/>
              <a:pPr/>
              <a:t>36</a:t>
            </a:fld>
            <a:endParaRPr lang="en-GB"/>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endParaRPr lang="en-US" dirty="0">
              <a:latin typeface="Gill Sans MT"/>
            </a:endParaRPr>
          </a:p>
        </p:txBody>
      </p:sp>
      <p:sp>
        <p:nvSpPr>
          <p:cNvPr id="33795" name="Rectangle 3"/>
          <p:cNvSpPr>
            <a:spLocks noGrp="1" noChangeArrowheads="1"/>
          </p:cNvSpPr>
          <p:nvPr>
            <p:ph type="body" idx="1"/>
          </p:nvPr>
        </p:nvSpPr>
        <p:spPr/>
        <p:txBody>
          <a:bodyPr/>
          <a:lstStyle/>
          <a:p>
            <a:pPr eaLnBrk="1" hangingPunct="1"/>
            <a:r>
              <a:rPr lang="fr-BE" dirty="0">
                <a:latin typeface="Gill Sans MT"/>
              </a:rPr>
              <a:t>Les objets communiquent par envois de messages</a:t>
            </a:r>
          </a:p>
          <a:p>
            <a:pPr eaLnBrk="1" hangingPunct="1"/>
            <a:r>
              <a:rPr lang="fr-BE" dirty="0">
                <a:latin typeface="Gill Sans MT"/>
              </a:rPr>
              <a:t>Quand un objet demande à un autre d’exécuter une méthode qui est propre à cet autre.</a:t>
            </a:r>
            <a:endParaRPr lang="en-GB" dirty="0">
              <a:latin typeface="Gill Sans MT"/>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37</a:t>
            </a:fld>
            <a:endParaRPr lang="en-GB"/>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endParaRPr lang="en-US" dirty="0">
              <a:latin typeface="Gill Sans MT"/>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38</a:t>
            </a:fld>
            <a:endParaRPr lang="en-GB" dirty="0"/>
          </a:p>
        </p:txBody>
      </p:sp>
      <p:sp>
        <p:nvSpPr>
          <p:cNvPr id="12" name="Rectangle 6"/>
          <p:cNvSpPr>
            <a:spLocks noChangeArrowheads="1"/>
          </p:cNvSpPr>
          <p:nvPr/>
        </p:nvSpPr>
        <p:spPr bwMode="auto">
          <a:xfrm>
            <a:off x="827584" y="2060848"/>
            <a:ext cx="7750776"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33B3"/>
                </a:solidFill>
                <a:effectLst/>
                <a:latin typeface="JetBrains Mono"/>
              </a:rPr>
              <a:t>class </a:t>
            </a:r>
            <a:r>
              <a:rPr kumimoji="0" lang="en-US" altLang="en-US" sz="2800" b="0" i="0" u="none" strike="noStrike" cap="none" normalizeH="0" baseline="0" dirty="0" err="1" smtClean="0">
                <a:ln>
                  <a:noFill/>
                </a:ln>
                <a:solidFill>
                  <a:srgbClr val="000000"/>
                </a:solidFill>
                <a:effectLst/>
                <a:latin typeface="JetBrains Mono"/>
              </a:rPr>
              <a:t>FeuDeSignalisation</a:t>
            </a:r>
            <a:r>
              <a:rPr kumimoji="0" lang="en-US" altLang="en-US" sz="2800" b="0" i="0" u="none" strike="noStrike" cap="none" normalizeH="0" baseline="0" dirty="0" smtClean="0">
                <a:ln>
                  <a:noFill/>
                </a:ln>
                <a:solidFill>
                  <a:srgbClr val="000000"/>
                </a:solidFill>
                <a:effectLst/>
                <a:latin typeface="JetBrains Mono"/>
              </a:rPr>
              <a:t> </a:t>
            </a:r>
            <a:r>
              <a:rPr kumimoji="0" lang="en-US" altLang="en-US" sz="2800" b="0" i="0" u="none" strike="noStrike" cap="none" normalizeH="0" baseline="0" dirty="0" smtClean="0">
                <a:ln>
                  <a:noFill/>
                </a:ln>
                <a:solidFill>
                  <a:srgbClr val="080808"/>
                </a:solidFill>
                <a:effectLst/>
                <a:latin typeface="JetBrains Mono"/>
              </a:rPr>
              <a:t>(</a:t>
            </a:r>
            <a:r>
              <a:rPr kumimoji="0" lang="en-US" altLang="en-US" sz="2800" b="0" i="0" u="none" strike="noStrike" cap="none" normalizeH="0" baseline="0" dirty="0" err="1" smtClean="0">
                <a:ln>
                  <a:noFill/>
                </a:ln>
                <a:solidFill>
                  <a:srgbClr val="0033B3"/>
                </a:solidFill>
                <a:effectLst/>
                <a:latin typeface="JetBrains Mono"/>
              </a:rPr>
              <a:t>var</a:t>
            </a:r>
            <a:r>
              <a:rPr kumimoji="0" lang="en-US" altLang="en-US" sz="2800" b="0" i="0" u="none" strike="noStrike" cap="none" normalizeH="0" baseline="0" dirty="0" smtClean="0">
                <a:ln>
                  <a:noFill/>
                </a:ln>
                <a:solidFill>
                  <a:srgbClr val="0033B3"/>
                </a:solidFill>
                <a:effectLst/>
                <a:latin typeface="JetBrains Mono"/>
              </a:rPr>
              <a:t> </a:t>
            </a:r>
            <a:r>
              <a:rPr kumimoji="0" lang="en-US" altLang="en-US" sz="2800" b="0" i="0" u="none" strike="noStrike" cap="none" normalizeH="0" baseline="0" dirty="0" err="1" smtClean="0">
                <a:ln>
                  <a:noFill/>
                </a:ln>
                <a:solidFill>
                  <a:srgbClr val="871094"/>
                </a:solidFill>
                <a:effectLst/>
                <a:latin typeface="JetBrains Mono"/>
              </a:rPr>
              <a:t>couleur</a:t>
            </a:r>
            <a:r>
              <a:rPr kumimoji="0" lang="en-US" altLang="en-US" sz="2800" b="0" i="0" u="none" strike="noStrike" cap="none" normalizeH="0" baseline="0" dirty="0" smtClean="0">
                <a:ln>
                  <a:noFill/>
                </a:ln>
                <a:solidFill>
                  <a:srgbClr val="871094"/>
                </a:solidFill>
                <a:effectLst/>
                <a:latin typeface="JetBrains Mono"/>
              </a:rPr>
              <a:t> </a:t>
            </a:r>
            <a:r>
              <a:rPr kumimoji="0" lang="en-US" altLang="en-US" sz="2800" b="0" i="0" u="none" strike="noStrike" cap="none" normalizeH="0" baseline="0" dirty="0" smtClean="0">
                <a:ln>
                  <a:noFill/>
                </a:ln>
                <a:solidFill>
                  <a:srgbClr val="080808"/>
                </a:solidFill>
                <a:effectLst/>
                <a:latin typeface="JetBrains Mono"/>
              </a:rPr>
              <a:t>: </a:t>
            </a:r>
            <a:r>
              <a:rPr kumimoji="0" lang="en-US" altLang="en-US" sz="2800" b="0" i="0" u="none" strike="noStrike" cap="none" normalizeH="0" baseline="0" dirty="0" err="1" smtClean="0">
                <a:ln>
                  <a:noFill/>
                </a:ln>
                <a:solidFill>
                  <a:srgbClr val="000000"/>
                </a:solidFill>
                <a:effectLst/>
                <a:latin typeface="JetBrains Mono"/>
              </a:rPr>
              <a:t>Int</a:t>
            </a:r>
            <a:r>
              <a:rPr kumimoji="0" lang="en-US" altLang="en-US" sz="2800" b="0" i="0" u="none" strike="noStrike" cap="none" normalizeH="0" baseline="0" dirty="0" smtClean="0">
                <a:ln>
                  <a:noFill/>
                </a:ln>
                <a:solidFill>
                  <a:srgbClr val="080808"/>
                </a:solidFill>
                <a:effectLst/>
                <a:latin typeface="JetBrains Mono"/>
              </a:rPr>
              <a:t>,</a:t>
            </a:r>
            <a:br>
              <a:rPr kumimoji="0" lang="en-US" altLang="en-US" sz="2800" b="0" i="0" u="none" strike="noStrike" cap="none" normalizeH="0" baseline="0" dirty="0" smtClean="0">
                <a:ln>
                  <a:noFill/>
                </a:ln>
                <a:solidFill>
                  <a:srgbClr val="080808"/>
                </a:solidFill>
                <a:effectLst/>
                <a:latin typeface="JetBrains Mono"/>
              </a:rPr>
            </a:br>
            <a:r>
              <a:rPr kumimoji="0" lang="en-US" altLang="en-US" sz="2800" b="0" i="0" u="none" strike="noStrike" cap="none" normalizeH="0" baseline="0" dirty="0" smtClean="0">
                <a:ln>
                  <a:noFill/>
                </a:ln>
                <a:solidFill>
                  <a:srgbClr val="080808"/>
                </a:solidFill>
                <a:effectLst/>
                <a:latin typeface="JetBrains Mono"/>
              </a:rPr>
              <a:t>                          </a:t>
            </a:r>
            <a:r>
              <a:rPr kumimoji="0" lang="en-US" altLang="en-US" sz="2800" b="0" i="0" u="none" strike="noStrike" cap="none" normalizeH="0" baseline="0" dirty="0" err="1" smtClean="0">
                <a:ln>
                  <a:noFill/>
                </a:ln>
                <a:solidFill>
                  <a:srgbClr val="0033B3"/>
                </a:solidFill>
                <a:effectLst/>
                <a:latin typeface="JetBrains Mono"/>
              </a:rPr>
              <a:t>val</a:t>
            </a:r>
            <a:r>
              <a:rPr kumimoji="0" lang="en-US" altLang="en-US" sz="2800" b="0" i="0" u="none" strike="noStrike" cap="none" normalizeH="0" baseline="0" dirty="0" smtClean="0">
                <a:ln>
                  <a:noFill/>
                </a:ln>
                <a:solidFill>
                  <a:srgbClr val="0033B3"/>
                </a:solidFill>
                <a:effectLst/>
                <a:latin typeface="JetBrains Mono"/>
              </a:rPr>
              <a:t> </a:t>
            </a:r>
            <a:r>
              <a:rPr kumimoji="0" lang="en-US" altLang="en-US" sz="2800" b="0" i="0" u="none" strike="noStrike" cap="none" normalizeH="0" baseline="0" dirty="0" err="1" smtClean="0">
                <a:ln>
                  <a:noFill/>
                </a:ln>
                <a:solidFill>
                  <a:srgbClr val="871094"/>
                </a:solidFill>
                <a:effectLst/>
                <a:latin typeface="JetBrains Mono"/>
              </a:rPr>
              <a:t>voitureDevant</a:t>
            </a:r>
            <a:r>
              <a:rPr kumimoji="0" lang="en-US" altLang="en-US" sz="2800" b="0" i="0" u="none" strike="noStrike" cap="none" normalizeH="0" baseline="0" dirty="0" smtClean="0">
                <a:ln>
                  <a:noFill/>
                </a:ln>
                <a:solidFill>
                  <a:srgbClr val="080808"/>
                </a:solidFill>
                <a:effectLst/>
                <a:latin typeface="JetBrains Mono"/>
              </a:rPr>
              <a:t>: </a:t>
            </a:r>
            <a:r>
              <a:rPr kumimoji="0" lang="en-US" altLang="en-US" sz="2800" b="0" i="0" u="none" strike="noStrike" cap="none" normalizeH="0" baseline="0" dirty="0" err="1" smtClean="0">
                <a:ln>
                  <a:noFill/>
                </a:ln>
                <a:solidFill>
                  <a:srgbClr val="080808"/>
                </a:solidFill>
                <a:effectLst/>
                <a:latin typeface="JetBrains Mono"/>
              </a:rPr>
              <a:t>Voiture</a:t>
            </a:r>
            <a:r>
              <a:rPr kumimoji="0" lang="en-US" altLang="en-US" sz="2800" b="0" i="0" u="none" strike="noStrike" cap="none" normalizeH="0" baseline="0" dirty="0" smtClean="0">
                <a:ln>
                  <a:noFill/>
                </a:ln>
                <a:solidFill>
                  <a:srgbClr val="080808"/>
                </a:solidFill>
                <a:effectLst/>
                <a:latin typeface="JetBrains Mono"/>
              </a:rPr>
              <a:t>) {</a:t>
            </a:r>
            <a:br>
              <a:rPr kumimoji="0" lang="en-US" altLang="en-US" sz="2800" b="0" i="0" u="none" strike="noStrike" cap="none" normalizeH="0" baseline="0" dirty="0" smtClean="0">
                <a:ln>
                  <a:noFill/>
                </a:ln>
                <a:solidFill>
                  <a:srgbClr val="080808"/>
                </a:solidFill>
                <a:effectLst/>
                <a:latin typeface="JetBrains Mono"/>
              </a:rPr>
            </a:br>
            <a:r>
              <a:rPr kumimoji="0" lang="en-US" altLang="en-US" sz="2800" b="0" i="0" u="none" strike="noStrike" cap="none" normalizeH="0" baseline="0" dirty="0" smtClean="0">
                <a:ln>
                  <a:noFill/>
                </a:ln>
                <a:solidFill>
                  <a:srgbClr val="080808"/>
                </a:solidFill>
                <a:effectLst/>
                <a:latin typeface="JetBrains Mono"/>
              </a:rPr>
              <a:t>    </a:t>
            </a:r>
            <a:r>
              <a:rPr kumimoji="0" lang="en-US" altLang="en-US" sz="2800" b="0" i="0" u="none" strike="noStrike" cap="none" normalizeH="0" baseline="0" dirty="0" smtClean="0">
                <a:ln>
                  <a:noFill/>
                </a:ln>
                <a:solidFill>
                  <a:srgbClr val="0033B3"/>
                </a:solidFill>
                <a:effectLst/>
                <a:latin typeface="JetBrains Mono"/>
              </a:rPr>
              <a:t>fun </a:t>
            </a:r>
            <a:r>
              <a:rPr kumimoji="0" lang="en-US" altLang="en-US" sz="2800" b="0" i="0" u="none" strike="noStrike" cap="none" normalizeH="0" baseline="0" dirty="0" smtClean="0">
                <a:ln>
                  <a:noFill/>
                </a:ln>
                <a:solidFill>
                  <a:srgbClr val="00627A"/>
                </a:solidFill>
                <a:effectLst/>
                <a:latin typeface="JetBrains Mono"/>
              </a:rPr>
              <a:t>change</a:t>
            </a:r>
            <a:r>
              <a:rPr kumimoji="0" lang="en-US" altLang="en-US" sz="2800" b="0" i="0" u="none" strike="noStrike" cap="none" normalizeH="0" baseline="0" dirty="0" smtClean="0">
                <a:ln>
                  <a:noFill/>
                </a:ln>
                <a:solidFill>
                  <a:srgbClr val="080808"/>
                </a:solidFill>
                <a:effectLst/>
                <a:latin typeface="JetBrains Mono"/>
              </a:rPr>
              <a:t>() {</a:t>
            </a:r>
            <a:br>
              <a:rPr kumimoji="0" lang="en-US" altLang="en-US" sz="2800" b="0" i="0" u="none" strike="noStrike" cap="none" normalizeH="0" baseline="0" dirty="0" smtClean="0">
                <a:ln>
                  <a:noFill/>
                </a:ln>
                <a:solidFill>
                  <a:srgbClr val="080808"/>
                </a:solidFill>
                <a:effectLst/>
                <a:latin typeface="JetBrains Mono"/>
              </a:rPr>
            </a:br>
            <a:r>
              <a:rPr kumimoji="0" lang="en-US" altLang="en-US" sz="2800" b="0" i="0" u="none" strike="noStrike" cap="none" normalizeH="0" baseline="0" dirty="0" smtClean="0">
                <a:ln>
                  <a:noFill/>
                </a:ln>
                <a:solidFill>
                  <a:srgbClr val="080808"/>
                </a:solidFill>
                <a:effectLst/>
                <a:latin typeface="JetBrains Mono"/>
              </a:rPr>
              <a:t>        </a:t>
            </a:r>
            <a:r>
              <a:rPr kumimoji="0" lang="en-US" altLang="en-US" sz="2800" b="0" i="0" u="none" strike="noStrike" cap="none" normalizeH="0" baseline="0" dirty="0" err="1" smtClean="0">
                <a:ln>
                  <a:noFill/>
                </a:ln>
                <a:solidFill>
                  <a:srgbClr val="871094"/>
                </a:solidFill>
                <a:effectLst/>
                <a:latin typeface="JetBrains Mono"/>
              </a:rPr>
              <a:t>couleur</a:t>
            </a:r>
            <a:r>
              <a:rPr kumimoji="0" lang="en-US" altLang="en-US" sz="2800" b="0" i="0" u="none" strike="noStrike" cap="none" normalizeH="0" baseline="0" dirty="0" smtClean="0">
                <a:ln>
                  <a:noFill/>
                </a:ln>
                <a:solidFill>
                  <a:srgbClr val="871094"/>
                </a:solidFill>
                <a:effectLst/>
                <a:latin typeface="JetBrains Mono"/>
              </a:rPr>
              <a:t> </a:t>
            </a:r>
            <a:r>
              <a:rPr kumimoji="0" lang="en-US" altLang="en-US" sz="2800" b="0" i="0" u="none" strike="noStrike" cap="none" normalizeH="0" baseline="0" dirty="0" smtClean="0">
                <a:ln>
                  <a:noFill/>
                </a:ln>
                <a:solidFill>
                  <a:srgbClr val="080808"/>
                </a:solidFill>
                <a:effectLst/>
                <a:latin typeface="JetBrains Mono"/>
              </a:rPr>
              <a:t>= </a:t>
            </a:r>
            <a:r>
              <a:rPr kumimoji="0" lang="en-US" altLang="en-US" sz="2800" b="0" i="0" u="none" strike="noStrike" cap="none" normalizeH="0" baseline="0" dirty="0" err="1" smtClean="0">
                <a:ln>
                  <a:noFill/>
                </a:ln>
                <a:solidFill>
                  <a:srgbClr val="871094"/>
                </a:solidFill>
                <a:effectLst/>
                <a:latin typeface="JetBrains Mono"/>
              </a:rPr>
              <a:t>couleur</a:t>
            </a:r>
            <a:r>
              <a:rPr kumimoji="0" lang="en-US" altLang="en-US" sz="2800" b="0" i="0" u="none" strike="noStrike" cap="none" normalizeH="0" baseline="0" dirty="0" smtClean="0">
                <a:ln>
                  <a:noFill/>
                </a:ln>
                <a:solidFill>
                  <a:srgbClr val="871094"/>
                </a:solidFill>
                <a:effectLst/>
                <a:latin typeface="JetBrains Mono"/>
              </a:rPr>
              <a:t> </a:t>
            </a:r>
            <a:r>
              <a:rPr kumimoji="0" lang="en-US" altLang="en-US" sz="2800" b="0" i="0" u="none" strike="noStrike" cap="none" normalizeH="0" baseline="0" dirty="0" smtClean="0">
                <a:ln>
                  <a:noFill/>
                </a:ln>
                <a:solidFill>
                  <a:srgbClr val="080808"/>
                </a:solidFill>
                <a:effectLst/>
                <a:latin typeface="JetBrains Mono"/>
              </a:rPr>
              <a:t>+ </a:t>
            </a:r>
            <a:r>
              <a:rPr kumimoji="0" lang="en-US" altLang="en-US" sz="2800" b="0" i="0" u="none" strike="noStrike" cap="none" normalizeH="0" baseline="0" dirty="0" smtClean="0">
                <a:ln>
                  <a:noFill/>
                </a:ln>
                <a:solidFill>
                  <a:srgbClr val="1750EB"/>
                </a:solidFill>
                <a:effectLst/>
                <a:latin typeface="JetBrains Mono"/>
              </a:rPr>
              <a:t>1</a:t>
            </a:r>
            <a:r>
              <a:rPr kumimoji="0" lang="en-US" altLang="en-US" sz="2800" b="0" i="0" u="none" strike="noStrike" cap="none" normalizeH="0" baseline="0" dirty="0" smtClean="0">
                <a:ln>
                  <a:noFill/>
                </a:ln>
                <a:solidFill>
                  <a:srgbClr val="080808"/>
                </a:solidFill>
                <a:effectLst/>
                <a:latin typeface="JetBrains Mono"/>
              </a:rPr>
              <a:t>;</a:t>
            </a:r>
            <a:br>
              <a:rPr kumimoji="0" lang="en-US" altLang="en-US" sz="2800" b="0" i="0" u="none" strike="noStrike" cap="none" normalizeH="0" baseline="0" dirty="0" smtClean="0">
                <a:ln>
                  <a:noFill/>
                </a:ln>
                <a:solidFill>
                  <a:srgbClr val="080808"/>
                </a:solidFill>
                <a:effectLst/>
                <a:latin typeface="JetBrains Mono"/>
              </a:rPr>
            </a:br>
            <a:r>
              <a:rPr kumimoji="0" lang="en-US" altLang="en-US" sz="2800" b="0" i="0" u="none" strike="noStrike" cap="none" normalizeH="0" baseline="0" dirty="0" smtClean="0">
                <a:ln>
                  <a:noFill/>
                </a:ln>
                <a:solidFill>
                  <a:srgbClr val="080808"/>
                </a:solidFill>
                <a:effectLst/>
                <a:latin typeface="JetBrains Mono"/>
              </a:rPr>
              <a:t>        </a:t>
            </a:r>
            <a:r>
              <a:rPr kumimoji="0" lang="en-US" altLang="en-US" sz="2800" b="0" i="0" u="none" strike="noStrike" cap="none" normalizeH="0" baseline="0" dirty="0" smtClean="0">
                <a:ln>
                  <a:noFill/>
                </a:ln>
                <a:solidFill>
                  <a:srgbClr val="0033B3"/>
                </a:solidFill>
                <a:effectLst/>
                <a:latin typeface="JetBrains Mono"/>
              </a:rPr>
              <a:t>if </a:t>
            </a:r>
            <a:r>
              <a:rPr kumimoji="0" lang="en-US" altLang="en-US" sz="2800" b="0" i="0" u="none" strike="noStrike" cap="none" normalizeH="0" baseline="0" dirty="0" smtClean="0">
                <a:ln>
                  <a:noFill/>
                </a:ln>
                <a:solidFill>
                  <a:srgbClr val="080808"/>
                </a:solidFill>
                <a:effectLst/>
                <a:latin typeface="JetBrains Mono"/>
              </a:rPr>
              <a:t>(</a:t>
            </a:r>
            <a:r>
              <a:rPr kumimoji="0" lang="en-US" altLang="en-US" sz="2800" b="0" i="0" u="none" strike="noStrike" cap="none" normalizeH="0" baseline="0" dirty="0" err="1" smtClean="0">
                <a:ln>
                  <a:noFill/>
                </a:ln>
                <a:solidFill>
                  <a:srgbClr val="871094"/>
                </a:solidFill>
                <a:effectLst/>
                <a:latin typeface="JetBrains Mono"/>
              </a:rPr>
              <a:t>couleur</a:t>
            </a:r>
            <a:r>
              <a:rPr kumimoji="0" lang="en-US" altLang="en-US" sz="2800" b="0" i="0" u="none" strike="noStrike" cap="none" normalizeH="0" baseline="0" dirty="0" smtClean="0">
                <a:ln>
                  <a:noFill/>
                </a:ln>
                <a:solidFill>
                  <a:srgbClr val="871094"/>
                </a:solidFill>
                <a:effectLst/>
                <a:latin typeface="JetBrains Mono"/>
              </a:rPr>
              <a:t> </a:t>
            </a:r>
            <a:r>
              <a:rPr kumimoji="0" lang="en-US" altLang="en-US" sz="2800" b="0" i="0" u="none" strike="noStrike" cap="none" normalizeH="0" baseline="0" dirty="0" smtClean="0">
                <a:ln>
                  <a:noFill/>
                </a:ln>
                <a:solidFill>
                  <a:srgbClr val="080808"/>
                </a:solidFill>
                <a:effectLst/>
                <a:latin typeface="JetBrains Mono"/>
              </a:rPr>
              <a:t>==</a:t>
            </a:r>
            <a:r>
              <a:rPr kumimoji="0" lang="en-US" altLang="en-US" sz="2800" b="0" i="0" u="none" strike="noStrike" cap="none" normalizeH="0" baseline="0" dirty="0" smtClean="0">
                <a:ln>
                  <a:noFill/>
                </a:ln>
                <a:solidFill>
                  <a:srgbClr val="1750EB"/>
                </a:solidFill>
                <a:effectLst/>
                <a:latin typeface="JetBrains Mono"/>
              </a:rPr>
              <a:t>4</a:t>
            </a:r>
            <a:r>
              <a:rPr kumimoji="0" lang="en-US" altLang="en-US" sz="2800" b="0" i="0" u="none" strike="noStrike" cap="none" normalizeH="0" baseline="0" dirty="0" smtClean="0">
                <a:ln>
                  <a:noFill/>
                </a:ln>
                <a:solidFill>
                  <a:srgbClr val="080808"/>
                </a:solidFill>
                <a:effectLst/>
                <a:latin typeface="JetBrains Mono"/>
              </a:rPr>
              <a:t>) </a:t>
            </a:r>
            <a:r>
              <a:rPr kumimoji="0" lang="en-US" altLang="en-US" sz="2800" b="0" i="0" u="none" strike="noStrike" cap="none" normalizeH="0" baseline="0" dirty="0" err="1" smtClean="0">
                <a:ln>
                  <a:noFill/>
                </a:ln>
                <a:solidFill>
                  <a:srgbClr val="871094"/>
                </a:solidFill>
                <a:effectLst/>
                <a:latin typeface="JetBrains Mono"/>
              </a:rPr>
              <a:t>couleur</a:t>
            </a:r>
            <a:r>
              <a:rPr kumimoji="0" lang="en-US" altLang="en-US" sz="2800" b="0" i="0" u="none" strike="noStrike" cap="none" normalizeH="0" baseline="0" dirty="0" smtClean="0">
                <a:ln>
                  <a:noFill/>
                </a:ln>
                <a:solidFill>
                  <a:srgbClr val="871094"/>
                </a:solidFill>
                <a:effectLst/>
                <a:latin typeface="JetBrains Mono"/>
              </a:rPr>
              <a:t> </a:t>
            </a:r>
            <a:r>
              <a:rPr kumimoji="0" lang="en-US" altLang="en-US" sz="2800" b="0" i="0" u="none" strike="noStrike" cap="none" normalizeH="0" baseline="0" dirty="0" smtClean="0">
                <a:ln>
                  <a:noFill/>
                </a:ln>
                <a:solidFill>
                  <a:srgbClr val="080808"/>
                </a:solidFill>
                <a:effectLst/>
                <a:latin typeface="JetBrains Mono"/>
              </a:rPr>
              <a:t>= </a:t>
            </a:r>
            <a:r>
              <a:rPr kumimoji="0" lang="en-US" altLang="en-US" sz="2800" b="0" i="0" u="none" strike="noStrike" cap="none" normalizeH="0" baseline="0" dirty="0" smtClean="0">
                <a:ln>
                  <a:noFill/>
                </a:ln>
                <a:solidFill>
                  <a:srgbClr val="1750EB"/>
                </a:solidFill>
                <a:effectLst/>
                <a:latin typeface="JetBrains Mono"/>
              </a:rPr>
              <a:t>1</a:t>
            </a:r>
            <a:r>
              <a:rPr kumimoji="0" lang="en-US" altLang="en-US" sz="2800" b="0" i="0" u="none" strike="noStrike" cap="none" normalizeH="0" baseline="0" dirty="0" smtClean="0">
                <a:ln>
                  <a:noFill/>
                </a:ln>
                <a:solidFill>
                  <a:srgbClr val="080808"/>
                </a:solidFill>
                <a:effectLst/>
                <a:latin typeface="JetBrains Mono"/>
              </a:rPr>
              <a:t>;</a:t>
            </a:r>
            <a:br>
              <a:rPr kumimoji="0" lang="en-US" altLang="en-US" sz="2800" b="0" i="0" u="none" strike="noStrike" cap="none" normalizeH="0" baseline="0" dirty="0" smtClean="0">
                <a:ln>
                  <a:noFill/>
                </a:ln>
                <a:solidFill>
                  <a:srgbClr val="080808"/>
                </a:solidFill>
                <a:effectLst/>
                <a:latin typeface="JetBrains Mono"/>
              </a:rPr>
            </a:br>
            <a:r>
              <a:rPr kumimoji="0" lang="en-US" altLang="en-US" sz="2800" b="0" i="0" u="none" strike="noStrike" cap="none" normalizeH="0" baseline="0" dirty="0" smtClean="0">
                <a:ln>
                  <a:noFill/>
                </a:ln>
                <a:solidFill>
                  <a:srgbClr val="080808"/>
                </a:solidFill>
                <a:effectLst/>
                <a:latin typeface="JetBrains Mono"/>
              </a:rPr>
              <a:t>        </a:t>
            </a:r>
            <a:r>
              <a:rPr kumimoji="0" lang="en-US" altLang="en-US" sz="2800" b="0" i="0" u="none" strike="noStrike" cap="none" normalizeH="0" baseline="0" dirty="0" err="1" smtClean="0">
                <a:ln>
                  <a:noFill/>
                </a:ln>
                <a:solidFill>
                  <a:srgbClr val="871094"/>
                </a:solidFill>
                <a:effectLst/>
                <a:latin typeface="JetBrains Mono"/>
              </a:rPr>
              <a:t>voitureDevant</a:t>
            </a:r>
            <a:r>
              <a:rPr kumimoji="0" lang="en-US" altLang="en-US" sz="2800" b="0" i="0" u="none" strike="noStrike" cap="none" normalizeH="0" baseline="0" dirty="0" err="1" smtClean="0">
                <a:ln>
                  <a:noFill/>
                </a:ln>
                <a:solidFill>
                  <a:srgbClr val="080808"/>
                </a:solidFill>
                <a:effectLst/>
                <a:latin typeface="JetBrains Mono"/>
              </a:rPr>
              <a:t>.changeVitesse</a:t>
            </a:r>
            <a:r>
              <a:rPr kumimoji="0" lang="en-US" altLang="en-US" sz="2800" b="0" i="0" u="none" strike="noStrike" cap="none" normalizeH="0" baseline="0" dirty="0" smtClean="0">
                <a:ln>
                  <a:noFill/>
                </a:ln>
                <a:solidFill>
                  <a:srgbClr val="080808"/>
                </a:solidFill>
                <a:effectLst/>
                <a:latin typeface="JetBrains Mono"/>
              </a:rPr>
              <a:t>() // message</a:t>
            </a:r>
            <a:br>
              <a:rPr kumimoji="0" lang="en-US" altLang="en-US" sz="2800" b="0" i="0" u="none" strike="noStrike" cap="none" normalizeH="0" baseline="0" dirty="0" smtClean="0">
                <a:ln>
                  <a:noFill/>
                </a:ln>
                <a:solidFill>
                  <a:srgbClr val="080808"/>
                </a:solidFill>
                <a:effectLst/>
                <a:latin typeface="JetBrains Mono"/>
              </a:rPr>
            </a:br>
            <a:r>
              <a:rPr kumimoji="0" lang="en-US" altLang="en-US" sz="2800" b="0" i="0" u="none" strike="noStrike" cap="none" normalizeH="0" baseline="0" dirty="0" smtClean="0">
                <a:ln>
                  <a:noFill/>
                </a:ln>
                <a:solidFill>
                  <a:srgbClr val="080808"/>
                </a:solidFill>
                <a:effectLst/>
                <a:latin typeface="JetBrains Mono"/>
              </a:rPr>
              <a:t>    }</a:t>
            </a:r>
            <a:br>
              <a:rPr kumimoji="0" lang="en-US" altLang="en-US" sz="2800" b="0" i="0" u="none" strike="noStrike" cap="none" normalizeH="0" baseline="0" dirty="0" smtClean="0">
                <a:ln>
                  <a:noFill/>
                </a:ln>
                <a:solidFill>
                  <a:srgbClr val="080808"/>
                </a:solidFill>
                <a:effectLst/>
                <a:latin typeface="JetBrains Mono"/>
              </a:rPr>
            </a:br>
            <a:r>
              <a:rPr kumimoji="0" lang="en-US" altLang="en-US" sz="2800" b="0" i="0" u="none" strike="noStrike" cap="none" normalizeH="0" baseline="0" dirty="0" smtClean="0">
                <a:ln>
                  <a:noFill/>
                </a:ln>
                <a:solidFill>
                  <a:srgbClr val="080808"/>
                </a:solidFill>
                <a:effectLst/>
                <a:latin typeface="JetBrains Mono"/>
              </a:rPr>
              <a:t>}</a:t>
            </a:r>
            <a:endParaRPr kumimoji="0" lang="en-US" altLang="en-US" sz="2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fr-BE" dirty="0">
                <a:latin typeface="Gill Sans MT"/>
              </a:rPr>
              <a:t>UML envoi de message</a:t>
            </a:r>
            <a:endParaRPr lang="fr-FR" dirty="0">
              <a:latin typeface="Gill Sans MT"/>
            </a:endParaRPr>
          </a:p>
        </p:txBody>
      </p:sp>
      <p:pic>
        <p:nvPicPr>
          <p:cNvPr id="35843" name="Content Placeholder 3" descr="Figure1-8.png"/>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5873" t="24375" r="4166" b="21090"/>
          <a:stretch/>
        </p:blipFill>
        <p:spPr>
          <a:xfrm>
            <a:off x="1259632" y="2492896"/>
            <a:ext cx="6802245" cy="1962615"/>
          </a:xfrm>
        </p:spPr>
      </p:pic>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39</a:t>
            </a:fld>
            <a:endParaRPr lang="en-GB"/>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fr-BE" dirty="0" smtClean="0"/>
              <a:t>1) Introduction à l’OO</a:t>
            </a:r>
            <a:endParaRPr lang="fr-BE" dirty="0"/>
          </a:p>
        </p:txBody>
      </p:sp>
      <p:sp>
        <p:nvSpPr>
          <p:cNvPr id="5" name="Subtitle 4"/>
          <p:cNvSpPr>
            <a:spLocks noGrp="1"/>
          </p:cNvSpPr>
          <p:nvPr>
            <p:ph type="subTitle" idx="1"/>
          </p:nvPr>
        </p:nvSpPr>
        <p:spPr/>
        <p:txBody>
          <a:bodyPr/>
          <a:lstStyle/>
          <a:p>
            <a:r>
              <a:rPr lang="fr-BE" dirty="0" smtClean="0"/>
              <a:t>Concepts de base</a:t>
            </a:r>
            <a:endParaRPr lang="fr-BE" dirty="0"/>
          </a:p>
        </p:txBody>
      </p:sp>
      <p:sp>
        <p:nvSpPr>
          <p:cNvPr id="6" name="Date Placeholder 5"/>
          <p:cNvSpPr>
            <a:spLocks noGrp="1"/>
          </p:cNvSpPr>
          <p:nvPr>
            <p:ph type="dt" sz="half" idx="10"/>
          </p:nvPr>
        </p:nvSpPr>
        <p:spPr/>
        <p:txBody>
          <a:bodyPr/>
          <a:lstStyle/>
          <a:p>
            <a:pPr>
              <a:defRPr/>
            </a:pPr>
            <a:r>
              <a:rPr lang="en-US" smtClean="0"/>
              <a:t>2020</a:t>
            </a:r>
            <a:endParaRPr lang="en-GB"/>
          </a:p>
        </p:txBody>
      </p:sp>
      <p:sp>
        <p:nvSpPr>
          <p:cNvPr id="7" name="Footer Placeholder 6"/>
          <p:cNvSpPr>
            <a:spLocks noGrp="1"/>
          </p:cNvSpPr>
          <p:nvPr>
            <p:ph type="ftr" sz="quarter" idx="11"/>
          </p:nvPr>
        </p:nvSpPr>
        <p:spPr/>
        <p:txBody>
          <a:bodyPr/>
          <a:lstStyle/>
          <a:p>
            <a:pPr>
              <a:defRPr/>
            </a:pPr>
            <a:r>
              <a:rPr lang="en-GB" smtClean="0"/>
              <a:t>Introduction à l'OO - H. Bersini</a:t>
            </a:r>
            <a:endParaRPr lang="en-GB"/>
          </a:p>
        </p:txBody>
      </p:sp>
      <p:sp>
        <p:nvSpPr>
          <p:cNvPr id="8" name="Slide Number Placeholder 7"/>
          <p:cNvSpPr>
            <a:spLocks noGrp="1"/>
          </p:cNvSpPr>
          <p:nvPr>
            <p:ph type="sldNum" sz="quarter" idx="12"/>
          </p:nvPr>
        </p:nvSpPr>
        <p:spPr/>
        <p:txBody>
          <a:bodyPr/>
          <a:lstStyle/>
          <a:p>
            <a:fld id="{2152D32B-C328-0746-B41D-D7BC35211E40}" type="slidenum">
              <a:rPr lang="en-GB" smtClean="0"/>
              <a:pPr/>
              <a:t>4</a:t>
            </a:fld>
            <a:endParaRPr lang="en-GB"/>
          </a:p>
        </p:txBody>
      </p:sp>
    </p:spTree>
    <p:extLst>
      <p:ext uri="{BB962C8B-B14F-4D97-AF65-F5344CB8AC3E}">
        <p14:creationId xmlns:p14="http://schemas.microsoft.com/office/powerpoint/2010/main" val="14215638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Oval 2"/>
          <p:cNvSpPr>
            <a:spLocks noChangeArrowheads="1"/>
          </p:cNvSpPr>
          <p:nvPr/>
        </p:nvSpPr>
        <p:spPr bwMode="auto">
          <a:xfrm>
            <a:off x="285750" y="1981200"/>
            <a:ext cx="2743200" cy="1828800"/>
          </a:xfrm>
          <a:prstGeom prst="ellipse">
            <a:avLst/>
          </a:prstGeom>
          <a:gradFill rotWithShape="1">
            <a:gsLst>
              <a:gs pos="0">
                <a:srgbClr val="DCDC84"/>
              </a:gs>
              <a:gs pos="100000">
                <a:srgbClr val="FFFF99"/>
              </a:gs>
            </a:gsLst>
            <a:lin ang="5400000" scaled="1"/>
          </a:gradFill>
          <a:ln w="9525">
            <a:solidFill>
              <a:schemeClr val="tx1"/>
            </a:solidFill>
            <a:round/>
            <a:headEnd/>
            <a:tailEnd/>
          </a:ln>
        </p:spPr>
        <p:txBody>
          <a:bodyPr wrap="none" anchor="ctr"/>
          <a:lstStyle/>
          <a:p>
            <a:endParaRPr lang="fr-FR" dirty="0">
              <a:latin typeface="Gill Sans MT"/>
            </a:endParaRPr>
          </a:p>
        </p:txBody>
      </p:sp>
      <p:sp>
        <p:nvSpPr>
          <p:cNvPr id="36867" name="Rectangle 3"/>
          <p:cNvSpPr>
            <a:spLocks noGrp="1" noChangeArrowheads="1"/>
          </p:cNvSpPr>
          <p:nvPr>
            <p:ph type="title"/>
          </p:nvPr>
        </p:nvSpPr>
        <p:spPr>
          <a:xfrm>
            <a:off x="95250" y="274638"/>
            <a:ext cx="8915400" cy="1143000"/>
          </a:xfrm>
        </p:spPr>
        <p:txBody>
          <a:bodyPr/>
          <a:lstStyle/>
          <a:p>
            <a:pPr eaLnBrk="1" hangingPunct="1"/>
            <a:r>
              <a:rPr lang="en-US" sz="2400" b="1" dirty="0" err="1">
                <a:solidFill>
                  <a:schemeClr val="tx1"/>
                </a:solidFill>
                <a:latin typeface="Gill Sans MT"/>
              </a:rPr>
              <a:t>Appel</a:t>
            </a:r>
            <a:r>
              <a:rPr lang="en-US" sz="2400" b="1" dirty="0">
                <a:solidFill>
                  <a:schemeClr val="tx1"/>
                </a:solidFill>
                <a:latin typeface="Gill Sans MT"/>
              </a:rPr>
              <a:t> de </a:t>
            </a:r>
            <a:r>
              <a:rPr lang="en-US" sz="2400" b="1" dirty="0" err="1">
                <a:solidFill>
                  <a:schemeClr val="tx1"/>
                </a:solidFill>
                <a:latin typeface="Gill Sans MT"/>
              </a:rPr>
              <a:t>méthode</a:t>
            </a:r>
            <a:r>
              <a:rPr lang="en-US" sz="2400" b="1" dirty="0">
                <a:solidFill>
                  <a:schemeClr val="tx1"/>
                </a:solidFill>
                <a:latin typeface="Gill Sans MT"/>
              </a:rPr>
              <a:t> </a:t>
            </a:r>
            <a:r>
              <a:rPr lang="en-US" sz="2400" b="1" dirty="0" err="1">
                <a:solidFill>
                  <a:schemeClr val="tx1"/>
                </a:solidFill>
                <a:latin typeface="Gill Sans MT"/>
              </a:rPr>
              <a:t>à</a:t>
            </a:r>
            <a:r>
              <a:rPr lang="en-US" sz="2400" b="1" dirty="0">
                <a:solidFill>
                  <a:schemeClr val="tx1"/>
                </a:solidFill>
                <a:latin typeface="Gill Sans MT"/>
              </a:rPr>
              <a:t> distance =</a:t>
            </a:r>
            <a:br>
              <a:rPr lang="en-US" sz="2400" b="1" dirty="0">
                <a:solidFill>
                  <a:schemeClr val="tx1"/>
                </a:solidFill>
                <a:latin typeface="Gill Sans MT"/>
              </a:rPr>
            </a:br>
            <a:r>
              <a:rPr lang="en-US" sz="2400" b="1" dirty="0">
                <a:solidFill>
                  <a:schemeClr val="tx1"/>
                </a:solidFill>
                <a:latin typeface="Gill Sans MT"/>
              </a:rPr>
              <a:t>“envoi de message”</a:t>
            </a:r>
          </a:p>
        </p:txBody>
      </p:sp>
      <p:sp>
        <p:nvSpPr>
          <p:cNvPr id="36868" name="Rectangle 4"/>
          <p:cNvSpPr>
            <a:spLocks noGrp="1" noChangeArrowheads="1"/>
          </p:cNvSpPr>
          <p:nvPr>
            <p:ph type="body" sz="half" idx="2"/>
          </p:nvPr>
        </p:nvSpPr>
        <p:spPr>
          <a:xfrm>
            <a:off x="4648200" y="1600200"/>
            <a:ext cx="4191000" cy="5029200"/>
          </a:xfrm>
        </p:spPr>
        <p:txBody>
          <a:bodyPr/>
          <a:lstStyle/>
          <a:p>
            <a:pPr eaLnBrk="1" hangingPunct="1"/>
            <a:r>
              <a:rPr lang="en-US" sz="2800" dirty="0">
                <a:latin typeface="Gill Sans MT"/>
              </a:rPr>
              <a:t>Les </a:t>
            </a:r>
            <a:r>
              <a:rPr lang="en-US" sz="2800" dirty="0" err="1">
                <a:latin typeface="Gill Sans MT"/>
              </a:rPr>
              <a:t>objets</a:t>
            </a:r>
            <a:r>
              <a:rPr lang="en-US" sz="2800" dirty="0">
                <a:latin typeface="Gill Sans MT"/>
              </a:rPr>
              <a:t> </a:t>
            </a:r>
            <a:r>
              <a:rPr lang="en-US" sz="2800" dirty="0" err="1">
                <a:latin typeface="Gill Sans MT"/>
              </a:rPr>
              <a:t>collaborent</a:t>
            </a:r>
            <a:r>
              <a:rPr lang="en-US" sz="2800" dirty="0">
                <a:latin typeface="Gill Sans MT"/>
              </a:rPr>
              <a:t> en </a:t>
            </a:r>
            <a:r>
              <a:rPr lang="en-US" sz="2800" dirty="0" err="1">
                <a:latin typeface="Gill Sans MT"/>
              </a:rPr>
              <a:t>s’envoyant</a:t>
            </a:r>
            <a:r>
              <a:rPr lang="en-US" sz="2800" dirty="0">
                <a:latin typeface="Gill Sans MT"/>
              </a:rPr>
              <a:t> des messages</a:t>
            </a:r>
          </a:p>
          <a:p>
            <a:pPr eaLnBrk="1" hangingPunct="1"/>
            <a:endParaRPr lang="en-US" sz="2800" dirty="0">
              <a:latin typeface="Gill Sans MT"/>
            </a:endParaRPr>
          </a:p>
          <a:p>
            <a:pPr eaLnBrk="1" hangingPunct="1"/>
            <a:r>
              <a:rPr lang="en-US" sz="2800" dirty="0">
                <a:latin typeface="Gill Sans MT"/>
              </a:rPr>
              <a:t>On </a:t>
            </a:r>
            <a:r>
              <a:rPr lang="en-US" sz="2800" dirty="0" err="1">
                <a:latin typeface="Gill Sans MT"/>
              </a:rPr>
              <a:t>parle</a:t>
            </a:r>
            <a:r>
              <a:rPr lang="en-US" sz="2800" dirty="0">
                <a:latin typeface="Gill Sans MT"/>
              </a:rPr>
              <a:t> </a:t>
            </a:r>
            <a:r>
              <a:rPr lang="en-US" sz="2800" dirty="0" err="1">
                <a:latin typeface="Gill Sans MT"/>
              </a:rPr>
              <a:t>d’envoi</a:t>
            </a:r>
            <a:r>
              <a:rPr lang="en-US" sz="2800" dirty="0">
                <a:latin typeface="Gill Sans MT"/>
              </a:rPr>
              <a:t> de message car </a:t>
            </a:r>
            <a:r>
              <a:rPr lang="en-US" sz="2800" dirty="0" err="1">
                <a:latin typeface="Gill Sans MT"/>
              </a:rPr>
              <a:t>il</a:t>
            </a:r>
            <a:r>
              <a:rPr lang="en-US" sz="2800" dirty="0">
                <a:latin typeface="Gill Sans MT"/>
              </a:rPr>
              <a:t> y a </a:t>
            </a:r>
            <a:r>
              <a:rPr lang="en-US" sz="2800" dirty="0" err="1">
                <a:solidFill>
                  <a:srgbClr val="FF0000"/>
                </a:solidFill>
                <a:latin typeface="Gill Sans MT"/>
              </a:rPr>
              <a:t>expéditeur</a:t>
            </a:r>
            <a:r>
              <a:rPr lang="en-US" sz="2800" dirty="0">
                <a:solidFill>
                  <a:srgbClr val="FF0000"/>
                </a:solidFill>
                <a:latin typeface="Gill Sans MT"/>
              </a:rPr>
              <a:t> </a:t>
            </a:r>
            <a:r>
              <a:rPr lang="en-US" sz="2800" dirty="0">
                <a:latin typeface="Gill Sans MT"/>
              </a:rPr>
              <a:t>et </a:t>
            </a:r>
            <a:r>
              <a:rPr lang="en-US" sz="2800" dirty="0" err="1" smtClean="0">
                <a:solidFill>
                  <a:srgbClr val="FF0000"/>
                </a:solidFill>
                <a:latin typeface="Gill Sans MT"/>
              </a:rPr>
              <a:t>destinataire</a:t>
            </a:r>
            <a:r>
              <a:rPr lang="en-US" sz="2800" dirty="0" smtClean="0">
                <a:solidFill>
                  <a:srgbClr val="FF0000"/>
                </a:solidFill>
                <a:latin typeface="Gill Sans MT"/>
              </a:rPr>
              <a:t> et </a:t>
            </a:r>
            <a:r>
              <a:rPr lang="en-US" sz="2800" dirty="0" err="1" smtClean="0">
                <a:solidFill>
                  <a:srgbClr val="FF0000"/>
                </a:solidFill>
                <a:latin typeface="Gill Sans MT"/>
              </a:rPr>
              <a:t>contenu</a:t>
            </a:r>
            <a:r>
              <a:rPr lang="en-US" sz="2800" dirty="0" smtClean="0">
                <a:solidFill>
                  <a:srgbClr val="FF0000"/>
                </a:solidFill>
                <a:latin typeface="Gill Sans MT"/>
              </a:rPr>
              <a:t> de message</a:t>
            </a:r>
            <a:endParaRPr lang="en-US" sz="2800" dirty="0">
              <a:solidFill>
                <a:srgbClr val="FF0000"/>
              </a:solidFill>
              <a:latin typeface="Gill Sans MT"/>
            </a:endParaRPr>
          </a:p>
        </p:txBody>
      </p:sp>
      <p:sp>
        <p:nvSpPr>
          <p:cNvPr id="36869" name="Oval 5"/>
          <p:cNvSpPr>
            <a:spLocks noChangeArrowheads="1"/>
          </p:cNvSpPr>
          <p:nvPr/>
        </p:nvSpPr>
        <p:spPr bwMode="auto">
          <a:xfrm>
            <a:off x="990600" y="2438400"/>
            <a:ext cx="1371600" cy="914400"/>
          </a:xfrm>
          <a:prstGeom prst="ellipse">
            <a:avLst/>
          </a:prstGeom>
          <a:solidFill>
            <a:srgbClr val="3366FF"/>
          </a:solidFill>
          <a:ln w="9525">
            <a:solidFill>
              <a:schemeClr val="tx1"/>
            </a:solidFill>
            <a:round/>
            <a:headEnd/>
            <a:tailEnd/>
          </a:ln>
        </p:spPr>
        <p:txBody>
          <a:bodyPr wrap="none" anchor="ctr"/>
          <a:lstStyle/>
          <a:p>
            <a:pPr algn="ctr" eaLnBrk="0" hangingPunct="0"/>
            <a:endParaRPr lang="fr-FR" sz="1600" b="0" dirty="0">
              <a:latin typeface="Gill Sans MT"/>
            </a:endParaRPr>
          </a:p>
        </p:txBody>
      </p:sp>
      <p:sp>
        <p:nvSpPr>
          <p:cNvPr id="36870" name="Text Box 6"/>
          <p:cNvSpPr txBox="1">
            <a:spLocks noChangeArrowheads="1"/>
          </p:cNvSpPr>
          <p:nvPr/>
        </p:nvSpPr>
        <p:spPr bwMode="auto">
          <a:xfrm>
            <a:off x="1295400" y="20574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en-US" sz="1600" b="0" dirty="0" err="1">
                <a:latin typeface="Gill Sans MT"/>
              </a:rPr>
              <a:t>dépot</a:t>
            </a:r>
            <a:endParaRPr lang="en-US" sz="1600" b="0" dirty="0">
              <a:latin typeface="Gill Sans MT"/>
            </a:endParaRPr>
          </a:p>
        </p:txBody>
      </p:sp>
      <p:sp>
        <p:nvSpPr>
          <p:cNvPr id="36871" name="Text Box 7"/>
          <p:cNvSpPr txBox="1">
            <a:spLocks noChangeArrowheads="1"/>
          </p:cNvSpPr>
          <p:nvPr/>
        </p:nvSpPr>
        <p:spPr bwMode="auto">
          <a:xfrm>
            <a:off x="304800" y="2667000"/>
            <a:ext cx="647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en-US" sz="1600" b="0" dirty="0">
                <a:latin typeface="Gill Sans MT"/>
              </a:rPr>
              <a:t>retire</a:t>
            </a:r>
          </a:p>
        </p:txBody>
      </p:sp>
      <p:sp>
        <p:nvSpPr>
          <p:cNvPr id="36872" name="Text Box 8"/>
          <p:cNvSpPr txBox="1">
            <a:spLocks noChangeArrowheads="1"/>
          </p:cNvSpPr>
          <p:nvPr/>
        </p:nvSpPr>
        <p:spPr bwMode="auto">
          <a:xfrm>
            <a:off x="2362200" y="25908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en-US" sz="1600" b="0" dirty="0" err="1">
                <a:latin typeface="Gill Sans MT"/>
              </a:rPr>
              <a:t>ouvre</a:t>
            </a:r>
            <a:endParaRPr lang="en-US" sz="1600" b="0" dirty="0">
              <a:latin typeface="Gill Sans MT"/>
            </a:endParaRPr>
          </a:p>
        </p:txBody>
      </p:sp>
      <p:sp>
        <p:nvSpPr>
          <p:cNvPr id="36873" name="Text Box 9"/>
          <p:cNvSpPr txBox="1">
            <a:spLocks noChangeArrowheads="1"/>
          </p:cNvSpPr>
          <p:nvPr/>
        </p:nvSpPr>
        <p:spPr bwMode="auto">
          <a:xfrm>
            <a:off x="1295400" y="3397250"/>
            <a:ext cx="6699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charset="0"/>
                <a:ea typeface="ＭＳ Ｐゴシック" charset="0"/>
              </a:defRPr>
            </a:lvl1pPr>
            <a:lvl2pPr marL="742950" indent="-285750" eaLnBrk="0" hangingPunct="0">
              <a:defRPr b="1">
                <a:solidFill>
                  <a:schemeClr val="tx1"/>
                </a:solidFill>
                <a:latin typeface="Times New Roman" charset="0"/>
                <a:ea typeface="ＭＳ Ｐゴシック" charset="0"/>
              </a:defRPr>
            </a:lvl2pPr>
            <a:lvl3pPr marL="1143000" indent="-228600" eaLnBrk="0" hangingPunct="0">
              <a:defRPr b="1">
                <a:solidFill>
                  <a:schemeClr val="tx1"/>
                </a:solidFill>
                <a:latin typeface="Times New Roman" charset="0"/>
                <a:ea typeface="ＭＳ Ｐゴシック" charset="0"/>
              </a:defRPr>
            </a:lvl3pPr>
            <a:lvl4pPr marL="1600200" indent="-228600" eaLnBrk="0" hangingPunct="0">
              <a:defRPr b="1">
                <a:solidFill>
                  <a:schemeClr val="tx1"/>
                </a:solidFill>
                <a:latin typeface="Times New Roman" charset="0"/>
                <a:ea typeface="ＭＳ Ｐゴシック" charset="0"/>
              </a:defRPr>
            </a:lvl4pPr>
            <a:lvl5pPr marL="2057400" indent="-228600" eaLnBrk="0" hangingPunct="0">
              <a:defRPr b="1">
                <a:solidFill>
                  <a:schemeClr val="tx1"/>
                </a:solidFill>
                <a:latin typeface="Times New Roman" charset="0"/>
                <a:ea typeface="ＭＳ Ｐゴシック" charset="0"/>
              </a:defRPr>
            </a:lvl5pPr>
            <a:lvl6pPr marL="2514600" indent="-228600" eaLnBrk="0" fontAlgn="base" hangingPunct="0">
              <a:spcBef>
                <a:spcPct val="0"/>
              </a:spcBef>
              <a:spcAft>
                <a:spcPct val="0"/>
              </a:spcAft>
              <a:defRPr b="1">
                <a:solidFill>
                  <a:schemeClr val="tx1"/>
                </a:solidFill>
                <a:latin typeface="Times New Roman" charset="0"/>
                <a:ea typeface="ＭＳ Ｐゴシック" charset="0"/>
              </a:defRPr>
            </a:lvl6pPr>
            <a:lvl7pPr marL="2971800" indent="-228600" eaLnBrk="0" fontAlgn="base" hangingPunct="0">
              <a:spcBef>
                <a:spcPct val="0"/>
              </a:spcBef>
              <a:spcAft>
                <a:spcPct val="0"/>
              </a:spcAft>
              <a:defRPr b="1">
                <a:solidFill>
                  <a:schemeClr val="tx1"/>
                </a:solidFill>
                <a:latin typeface="Times New Roman" charset="0"/>
                <a:ea typeface="ＭＳ Ｐゴシック" charset="0"/>
              </a:defRPr>
            </a:lvl7pPr>
            <a:lvl8pPr marL="3429000" indent="-228600" eaLnBrk="0" fontAlgn="base" hangingPunct="0">
              <a:spcBef>
                <a:spcPct val="0"/>
              </a:spcBef>
              <a:spcAft>
                <a:spcPct val="0"/>
              </a:spcAft>
              <a:defRPr b="1">
                <a:solidFill>
                  <a:schemeClr val="tx1"/>
                </a:solidFill>
                <a:latin typeface="Times New Roman" charset="0"/>
                <a:ea typeface="ＭＳ Ｐゴシック" charset="0"/>
              </a:defRPr>
            </a:lvl8pPr>
            <a:lvl9pPr marL="3886200" indent="-228600" eaLnBrk="0" fontAlgn="base" hangingPunct="0">
              <a:spcBef>
                <a:spcPct val="0"/>
              </a:spcBef>
              <a:spcAft>
                <a:spcPct val="0"/>
              </a:spcAft>
              <a:defRPr b="1">
                <a:solidFill>
                  <a:schemeClr val="tx1"/>
                </a:solidFill>
                <a:latin typeface="Times New Roman" charset="0"/>
                <a:ea typeface="ＭＳ Ｐゴシック" charset="0"/>
              </a:defRPr>
            </a:lvl9pPr>
          </a:lstStyle>
          <a:p>
            <a:r>
              <a:rPr lang="en-US" sz="1600" b="0" dirty="0" err="1">
                <a:latin typeface="Gill Sans MT"/>
              </a:rPr>
              <a:t>ferme</a:t>
            </a:r>
            <a:endParaRPr lang="en-US" sz="1600" b="0" dirty="0">
              <a:latin typeface="Gill Sans MT"/>
            </a:endParaRPr>
          </a:p>
        </p:txBody>
      </p:sp>
      <p:sp>
        <p:nvSpPr>
          <p:cNvPr id="36874" name="Line 10"/>
          <p:cNvSpPr>
            <a:spLocks noChangeShapeType="1"/>
          </p:cNvSpPr>
          <p:nvPr/>
        </p:nvSpPr>
        <p:spPr bwMode="auto">
          <a:xfrm>
            <a:off x="685800" y="2286000"/>
            <a:ext cx="43815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36875" name="Line 11"/>
          <p:cNvSpPr>
            <a:spLocks noChangeShapeType="1"/>
          </p:cNvSpPr>
          <p:nvPr/>
        </p:nvSpPr>
        <p:spPr bwMode="auto">
          <a:xfrm flipV="1">
            <a:off x="2209800" y="22860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36876" name="Line 12"/>
          <p:cNvSpPr>
            <a:spLocks noChangeShapeType="1"/>
          </p:cNvSpPr>
          <p:nvPr/>
        </p:nvSpPr>
        <p:spPr bwMode="auto">
          <a:xfrm flipH="1">
            <a:off x="838200" y="32004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36877" name="Line 13"/>
          <p:cNvSpPr>
            <a:spLocks noChangeShapeType="1"/>
          </p:cNvSpPr>
          <p:nvPr/>
        </p:nvSpPr>
        <p:spPr bwMode="auto">
          <a:xfrm>
            <a:off x="2286000" y="3124200"/>
            <a:ext cx="47625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36878" name="Rectangle 14"/>
          <p:cNvSpPr>
            <a:spLocks noChangeArrowheads="1"/>
          </p:cNvSpPr>
          <p:nvPr/>
        </p:nvSpPr>
        <p:spPr bwMode="auto">
          <a:xfrm>
            <a:off x="1371600" y="2590800"/>
            <a:ext cx="685800" cy="304800"/>
          </a:xfrm>
          <a:prstGeom prst="rect">
            <a:avLst/>
          </a:prstGeom>
          <a:gradFill rotWithShape="1">
            <a:gsLst>
              <a:gs pos="0">
                <a:srgbClr val="3366FF"/>
              </a:gs>
              <a:gs pos="50000">
                <a:srgbClr val="E4EBFF"/>
              </a:gs>
              <a:gs pos="100000">
                <a:srgbClr val="3366FF"/>
              </a:gs>
            </a:gsLst>
            <a:lin ang="5400000" scaled="1"/>
          </a:gradFill>
          <a:ln w="12700">
            <a:solidFill>
              <a:schemeClr val="tx1"/>
            </a:solidFill>
            <a:miter lim="800000"/>
            <a:headEnd/>
            <a:tailEnd/>
          </a:ln>
        </p:spPr>
        <p:txBody>
          <a:bodyPr wrap="none" lIns="90488" tIns="44450" rIns="90488" bIns="44450" anchor="ctr"/>
          <a:lstStyle/>
          <a:p>
            <a:pPr eaLnBrk="0" hangingPunct="0"/>
            <a:r>
              <a:rPr lang="nl-NL" sz="1600" b="0" dirty="0">
                <a:latin typeface="Gill Sans MT"/>
              </a:rPr>
              <a:t>S115</a:t>
            </a:r>
          </a:p>
        </p:txBody>
      </p:sp>
      <p:sp>
        <p:nvSpPr>
          <p:cNvPr id="36879" name="Rectangle 15"/>
          <p:cNvSpPr>
            <a:spLocks noChangeArrowheads="1"/>
          </p:cNvSpPr>
          <p:nvPr/>
        </p:nvSpPr>
        <p:spPr bwMode="auto">
          <a:xfrm>
            <a:off x="1371600" y="2895600"/>
            <a:ext cx="685800" cy="304800"/>
          </a:xfrm>
          <a:prstGeom prst="rect">
            <a:avLst/>
          </a:prstGeom>
          <a:gradFill rotWithShape="1">
            <a:gsLst>
              <a:gs pos="0">
                <a:srgbClr val="3366FF"/>
              </a:gs>
              <a:gs pos="50000">
                <a:srgbClr val="E4EBFF"/>
              </a:gs>
              <a:gs pos="100000">
                <a:srgbClr val="3366FF"/>
              </a:gs>
            </a:gsLst>
            <a:lin ang="5400000" scaled="1"/>
          </a:gradFill>
          <a:ln w="12700">
            <a:solidFill>
              <a:schemeClr val="tx1"/>
            </a:solidFill>
            <a:miter lim="800000"/>
            <a:headEnd/>
            <a:tailEnd/>
          </a:ln>
        </p:spPr>
        <p:txBody>
          <a:bodyPr wrap="none" lIns="90488" tIns="44450" rIns="90488" bIns="44450" anchor="ctr"/>
          <a:lstStyle/>
          <a:p>
            <a:pPr eaLnBrk="0" hangingPunct="0"/>
            <a:r>
              <a:rPr lang="nl-NL" sz="1600" b="0" dirty="0">
                <a:latin typeface="Gill Sans MT"/>
              </a:rPr>
              <a:t>$325</a:t>
            </a:r>
          </a:p>
        </p:txBody>
      </p:sp>
      <p:sp>
        <p:nvSpPr>
          <p:cNvPr id="36880" name="Line 16"/>
          <p:cNvSpPr>
            <a:spLocks noChangeShapeType="1"/>
          </p:cNvSpPr>
          <p:nvPr/>
        </p:nvSpPr>
        <p:spPr bwMode="auto">
          <a:xfrm>
            <a:off x="2362200" y="3733800"/>
            <a:ext cx="609600" cy="990600"/>
          </a:xfrm>
          <a:prstGeom prst="line">
            <a:avLst/>
          </a:prstGeom>
          <a:noFill/>
          <a:ln w="2222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36881" name="Oval 17"/>
          <p:cNvSpPr>
            <a:spLocks noChangeArrowheads="1"/>
          </p:cNvSpPr>
          <p:nvPr/>
        </p:nvSpPr>
        <p:spPr bwMode="auto">
          <a:xfrm>
            <a:off x="2162175" y="4724400"/>
            <a:ext cx="1885950" cy="1447800"/>
          </a:xfrm>
          <a:prstGeom prst="ellipse">
            <a:avLst/>
          </a:prstGeom>
          <a:gradFill rotWithShape="1">
            <a:gsLst>
              <a:gs pos="0">
                <a:srgbClr val="DCDC84"/>
              </a:gs>
              <a:gs pos="100000">
                <a:srgbClr val="FFFF99"/>
              </a:gs>
            </a:gsLst>
            <a:lin ang="5400000" scaled="1"/>
          </a:gradFill>
          <a:ln w="9525">
            <a:solidFill>
              <a:schemeClr val="tx1"/>
            </a:solidFill>
            <a:round/>
            <a:headEnd/>
            <a:tailEnd/>
          </a:ln>
        </p:spPr>
        <p:txBody>
          <a:bodyPr wrap="none" anchor="ctr"/>
          <a:lstStyle/>
          <a:p>
            <a:endParaRPr lang="fr-FR" dirty="0">
              <a:latin typeface="Gill Sans MT"/>
            </a:endParaRPr>
          </a:p>
        </p:txBody>
      </p:sp>
      <p:sp>
        <p:nvSpPr>
          <p:cNvPr id="36882" name="Oval 18"/>
          <p:cNvSpPr>
            <a:spLocks noChangeArrowheads="1"/>
          </p:cNvSpPr>
          <p:nvPr/>
        </p:nvSpPr>
        <p:spPr bwMode="auto">
          <a:xfrm>
            <a:off x="2667000" y="5067300"/>
            <a:ext cx="942975" cy="723900"/>
          </a:xfrm>
          <a:prstGeom prst="ellipse">
            <a:avLst/>
          </a:prstGeom>
          <a:solidFill>
            <a:srgbClr val="3366FF"/>
          </a:solidFill>
          <a:ln w="9525">
            <a:solidFill>
              <a:schemeClr val="tx1"/>
            </a:solidFill>
            <a:round/>
            <a:headEnd/>
            <a:tailEnd/>
          </a:ln>
        </p:spPr>
        <p:txBody>
          <a:bodyPr wrap="none" anchor="ctr"/>
          <a:lstStyle/>
          <a:p>
            <a:pPr algn="ctr" eaLnBrk="0" hangingPunct="0"/>
            <a:endParaRPr lang="fr-FR" sz="1600" b="0" dirty="0">
              <a:latin typeface="Gill Sans MT"/>
            </a:endParaRPr>
          </a:p>
        </p:txBody>
      </p:sp>
      <p:sp>
        <p:nvSpPr>
          <p:cNvPr id="36883" name="Line 19"/>
          <p:cNvSpPr>
            <a:spLocks noChangeShapeType="1"/>
          </p:cNvSpPr>
          <p:nvPr/>
        </p:nvSpPr>
        <p:spPr bwMode="auto">
          <a:xfrm flipV="1">
            <a:off x="3505200" y="49911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36884" name="Line 20"/>
          <p:cNvSpPr>
            <a:spLocks noChangeShapeType="1"/>
          </p:cNvSpPr>
          <p:nvPr/>
        </p:nvSpPr>
        <p:spPr bwMode="auto">
          <a:xfrm flipH="1">
            <a:off x="2438400" y="56769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36885" name="Line 21"/>
          <p:cNvSpPr>
            <a:spLocks noChangeShapeType="1"/>
          </p:cNvSpPr>
          <p:nvPr/>
        </p:nvSpPr>
        <p:spPr bwMode="auto">
          <a:xfrm>
            <a:off x="3429000" y="567690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36886" name="Line 22"/>
          <p:cNvSpPr>
            <a:spLocks noChangeShapeType="1"/>
          </p:cNvSpPr>
          <p:nvPr/>
        </p:nvSpPr>
        <p:spPr bwMode="auto">
          <a:xfrm>
            <a:off x="2362200" y="5029200"/>
            <a:ext cx="304800" cy="190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36887" name="Line 23"/>
          <p:cNvSpPr>
            <a:spLocks noChangeShapeType="1"/>
          </p:cNvSpPr>
          <p:nvPr/>
        </p:nvSpPr>
        <p:spPr bwMode="auto">
          <a:xfrm flipH="1" flipV="1">
            <a:off x="1828800" y="3810000"/>
            <a:ext cx="685800" cy="1066800"/>
          </a:xfrm>
          <a:prstGeom prst="line">
            <a:avLst/>
          </a:prstGeom>
          <a:noFill/>
          <a:ln w="2222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fr-BE" dirty="0">
              <a:latin typeface="Gill Sans MT"/>
            </a:endParaRPr>
          </a:p>
        </p:txBody>
      </p:sp>
      <p:sp>
        <p:nvSpPr>
          <p:cNvPr id="36888" name="Rectangle 24"/>
          <p:cNvSpPr>
            <a:spLocks noChangeArrowheads="1"/>
          </p:cNvSpPr>
          <p:nvPr/>
        </p:nvSpPr>
        <p:spPr bwMode="auto">
          <a:xfrm>
            <a:off x="2819400" y="5295900"/>
            <a:ext cx="609600" cy="228600"/>
          </a:xfrm>
          <a:prstGeom prst="rect">
            <a:avLst/>
          </a:prstGeom>
          <a:gradFill rotWithShape="1">
            <a:gsLst>
              <a:gs pos="0">
                <a:srgbClr val="3366FF"/>
              </a:gs>
              <a:gs pos="50000">
                <a:srgbClr val="E4EBFF"/>
              </a:gs>
              <a:gs pos="100000">
                <a:srgbClr val="3366FF"/>
              </a:gs>
            </a:gsLst>
            <a:lin ang="5400000" scaled="1"/>
          </a:gradFill>
          <a:ln w="12700">
            <a:solidFill>
              <a:schemeClr val="tx1"/>
            </a:solidFill>
            <a:miter lim="800000"/>
            <a:headEnd/>
            <a:tailEnd/>
          </a:ln>
        </p:spPr>
        <p:txBody>
          <a:bodyPr wrap="none" lIns="90488" tIns="44450" rIns="90488" bIns="44450" anchor="ctr"/>
          <a:lstStyle/>
          <a:p>
            <a:pPr eaLnBrk="0" hangingPunct="0"/>
            <a:endParaRPr lang="nl-NL" sz="1600" b="0" dirty="0">
              <a:latin typeface="Gill Sans MT"/>
            </a:endParaRPr>
          </a:p>
        </p:txBody>
      </p:sp>
      <p:sp>
        <p:nvSpPr>
          <p:cNvPr id="595993" name="Rectangle 25"/>
          <p:cNvSpPr>
            <a:spLocks noChangeArrowheads="1"/>
          </p:cNvSpPr>
          <p:nvPr/>
        </p:nvSpPr>
        <p:spPr bwMode="auto">
          <a:xfrm>
            <a:off x="838200" y="4267200"/>
            <a:ext cx="1295400" cy="381000"/>
          </a:xfrm>
          <a:prstGeom prst="rect">
            <a:avLst/>
          </a:prstGeom>
          <a:noFill/>
          <a:ln w="12700">
            <a:noFill/>
            <a:miter lim="800000"/>
            <a:headEnd/>
            <a:tailEnd/>
          </a:ln>
          <a:effectLst>
            <a:prstShdw prst="shdw17" dist="17961" dir="2700000">
              <a:schemeClr val="accent1">
                <a:gamma/>
                <a:shade val="60000"/>
                <a:invGamma/>
              </a:schemeClr>
            </a:prstShdw>
          </a:effectLst>
        </p:spPr>
        <p:txBody>
          <a:bodyPr wrap="none" lIns="90488" tIns="44450" rIns="90488" bIns="44450" anchor="ctr"/>
          <a:lstStyle/>
          <a:p>
            <a:pPr algn="r" eaLnBrk="0" hangingPunct="0"/>
            <a:r>
              <a:rPr lang="nl-NL" sz="1600" b="0" dirty="0" err="1">
                <a:latin typeface="Gill Sans MT"/>
              </a:rPr>
              <a:t>dépot</a:t>
            </a:r>
            <a:r>
              <a:rPr lang="nl-NL" sz="1600" b="0" dirty="0">
                <a:latin typeface="Gill Sans MT"/>
              </a:rPr>
              <a:t> $50</a:t>
            </a:r>
            <a:endParaRPr lang="nl-NL" sz="1600" b="0" dirty="0">
              <a:effectLst>
                <a:outerShdw blurRad="38100" dist="38100" dir="2700000" algn="tl">
                  <a:srgbClr val="DDDDDD"/>
                </a:outerShdw>
              </a:effectLst>
              <a:latin typeface="Gill Sans MT"/>
            </a:endParaRPr>
          </a:p>
        </p:txBody>
      </p:sp>
      <p:sp>
        <p:nvSpPr>
          <p:cNvPr id="595994" name="Rectangle 26"/>
          <p:cNvSpPr>
            <a:spLocks noChangeArrowheads="1"/>
          </p:cNvSpPr>
          <p:nvPr/>
        </p:nvSpPr>
        <p:spPr bwMode="auto">
          <a:xfrm>
            <a:off x="762000" y="1524000"/>
            <a:ext cx="1066800" cy="381000"/>
          </a:xfrm>
          <a:prstGeom prst="rect">
            <a:avLst/>
          </a:prstGeom>
          <a:noFill/>
          <a:ln w="12700">
            <a:noFill/>
            <a:miter lim="800000"/>
            <a:headEnd/>
            <a:tailEnd/>
          </a:ln>
          <a:effectLst>
            <a:prstShdw prst="shdw17" dist="17961" dir="2700000">
              <a:schemeClr val="accent1">
                <a:gamma/>
                <a:shade val="60000"/>
                <a:invGamma/>
              </a:schemeClr>
            </a:prstShdw>
          </a:effectLst>
        </p:spPr>
        <p:txBody>
          <a:bodyPr wrap="none" lIns="90488" tIns="44450" rIns="90488" bIns="44450" anchor="ctr"/>
          <a:lstStyle/>
          <a:p>
            <a:pPr eaLnBrk="0" hangingPunct="0">
              <a:defRPr/>
            </a:pPr>
            <a:r>
              <a:rPr lang="nl-NL" sz="1600" b="0" dirty="0">
                <a:latin typeface="Gill Sans MT"/>
                <a:ea typeface="+mn-ea"/>
              </a:rPr>
              <a:t>Le </a:t>
            </a:r>
            <a:r>
              <a:rPr lang="nl-NL" sz="1600" b="0" dirty="0" err="1">
                <a:latin typeface="Gill Sans MT"/>
                <a:ea typeface="+mn-ea"/>
              </a:rPr>
              <a:t>compte</a:t>
            </a:r>
            <a:r>
              <a:rPr lang="nl-NL" sz="1600" b="0" dirty="0">
                <a:latin typeface="Gill Sans MT"/>
                <a:ea typeface="+mn-ea"/>
              </a:rPr>
              <a:t> </a:t>
            </a:r>
            <a:r>
              <a:rPr lang="nl-NL" sz="1600" b="0" dirty="0" err="1">
                <a:latin typeface="Gill Sans MT"/>
                <a:ea typeface="+mn-ea"/>
              </a:rPr>
              <a:t>objet</a:t>
            </a:r>
            <a:r>
              <a:rPr lang="nl-NL" sz="1600" b="0" dirty="0">
                <a:latin typeface="Gill Sans MT"/>
                <a:ea typeface="+mn-ea"/>
              </a:rPr>
              <a:t> </a:t>
            </a:r>
            <a:r>
              <a:rPr lang="nl-NL" sz="1600" b="0" dirty="0" err="1">
                <a:latin typeface="Gill Sans MT"/>
                <a:ea typeface="+mn-ea"/>
              </a:rPr>
              <a:t>destinataire</a:t>
            </a:r>
            <a:endParaRPr lang="nl-NL" sz="1600" b="0" dirty="0">
              <a:effectLst>
                <a:outerShdw blurRad="38100" dist="38100" dir="2700000" algn="tl">
                  <a:srgbClr val="C0C0C0"/>
                </a:outerShdw>
              </a:effectLst>
              <a:latin typeface="Gill Sans MT"/>
              <a:ea typeface="+mn-ea"/>
            </a:endParaRPr>
          </a:p>
        </p:txBody>
      </p:sp>
      <p:sp>
        <p:nvSpPr>
          <p:cNvPr id="595995" name="Rectangle 27"/>
          <p:cNvSpPr>
            <a:spLocks noChangeArrowheads="1"/>
          </p:cNvSpPr>
          <p:nvPr/>
        </p:nvSpPr>
        <p:spPr bwMode="auto">
          <a:xfrm>
            <a:off x="2362200" y="6172200"/>
            <a:ext cx="1066800" cy="381000"/>
          </a:xfrm>
          <a:prstGeom prst="rect">
            <a:avLst/>
          </a:prstGeom>
          <a:noFill/>
          <a:ln w="12700">
            <a:noFill/>
            <a:miter lim="800000"/>
            <a:headEnd/>
            <a:tailEnd/>
          </a:ln>
          <a:effectLst>
            <a:prstShdw prst="shdw17" dist="17961" dir="2700000">
              <a:schemeClr val="accent1">
                <a:gamma/>
                <a:shade val="60000"/>
                <a:invGamma/>
              </a:schemeClr>
            </a:prstShdw>
          </a:effectLst>
        </p:spPr>
        <p:txBody>
          <a:bodyPr wrap="none" lIns="90488" tIns="44450" rIns="90488" bIns="44450" anchor="ctr"/>
          <a:lstStyle/>
          <a:p>
            <a:pPr eaLnBrk="0" hangingPunct="0"/>
            <a:r>
              <a:rPr lang="nl-NL" sz="1600" b="0" dirty="0">
                <a:latin typeface="Gill Sans MT"/>
              </a:rPr>
              <a:t>Le </a:t>
            </a:r>
            <a:r>
              <a:rPr lang="nl-NL" sz="1600" b="0" dirty="0" err="1">
                <a:latin typeface="Gill Sans MT"/>
              </a:rPr>
              <a:t>client</a:t>
            </a:r>
            <a:r>
              <a:rPr lang="nl-NL" sz="1600" b="0" dirty="0">
                <a:latin typeface="Gill Sans MT"/>
              </a:rPr>
              <a:t> </a:t>
            </a:r>
            <a:r>
              <a:rPr lang="nl-NL" sz="1600" b="0" dirty="0" err="1">
                <a:latin typeface="Gill Sans MT"/>
              </a:rPr>
              <a:t>objet</a:t>
            </a:r>
            <a:r>
              <a:rPr lang="nl-NL" sz="1600" b="0" dirty="0">
                <a:latin typeface="Gill Sans MT"/>
              </a:rPr>
              <a:t> </a:t>
            </a:r>
            <a:r>
              <a:rPr lang="nl-NL" sz="1600" b="0" dirty="0" err="1">
                <a:latin typeface="Gill Sans MT"/>
              </a:rPr>
              <a:t>expéditeur</a:t>
            </a:r>
            <a:endParaRPr lang="nl-NL" sz="1600" b="0" dirty="0">
              <a:effectLst>
                <a:outerShdw blurRad="38100" dist="38100" dir="2700000" algn="tl">
                  <a:srgbClr val="DDDDDD"/>
                </a:outerShdw>
              </a:effectLst>
              <a:latin typeface="Gill Sans MT"/>
            </a:endParaRPr>
          </a:p>
        </p:txBody>
      </p:sp>
      <p:sp>
        <p:nvSpPr>
          <p:cNvPr id="595996" name="Rectangle 28"/>
          <p:cNvSpPr>
            <a:spLocks noChangeArrowheads="1"/>
          </p:cNvSpPr>
          <p:nvPr/>
        </p:nvSpPr>
        <p:spPr bwMode="auto">
          <a:xfrm>
            <a:off x="2667000" y="3810000"/>
            <a:ext cx="1143000" cy="457200"/>
          </a:xfrm>
          <a:prstGeom prst="rect">
            <a:avLst/>
          </a:prstGeom>
          <a:noFill/>
          <a:ln w="12700">
            <a:noFill/>
            <a:miter lim="800000"/>
            <a:headEnd/>
            <a:tailEnd/>
          </a:ln>
          <a:effectLst>
            <a:prstShdw prst="shdw17" dist="17961" dir="2700000">
              <a:schemeClr val="accent1">
                <a:gamma/>
                <a:shade val="60000"/>
                <a:invGamma/>
              </a:schemeClr>
            </a:prstShdw>
          </a:effectLst>
        </p:spPr>
        <p:txBody>
          <a:bodyPr wrap="none" lIns="90488" tIns="44450" rIns="90488" bIns="44450" anchor="ctr"/>
          <a:lstStyle/>
          <a:p>
            <a:pPr eaLnBrk="0" hangingPunct="0"/>
            <a:r>
              <a:rPr lang="nl-NL" sz="1600" b="0" dirty="0">
                <a:latin typeface="Gill Sans MT"/>
              </a:rPr>
              <a:t>“</a:t>
            </a:r>
            <a:r>
              <a:rPr lang="nl-NL" sz="1600" b="0" dirty="0" err="1">
                <a:latin typeface="Gill Sans MT"/>
              </a:rPr>
              <a:t>dépot</a:t>
            </a:r>
            <a:r>
              <a:rPr lang="nl-NL" sz="1600" b="0" dirty="0">
                <a:latin typeface="Gill Sans MT"/>
              </a:rPr>
              <a:t> </a:t>
            </a:r>
            <a:r>
              <a:rPr lang="nl-NL" sz="1600" b="0" dirty="0" err="1">
                <a:latin typeface="Gill Sans MT"/>
              </a:rPr>
              <a:t>réussi</a:t>
            </a:r>
            <a:r>
              <a:rPr lang="nl-NL" sz="1600" b="0" dirty="0">
                <a:latin typeface="Gill Sans MT"/>
              </a:rPr>
              <a:t>”</a:t>
            </a:r>
            <a:endParaRPr lang="nl-NL" sz="1600" b="0" dirty="0">
              <a:effectLst>
                <a:outerShdw blurRad="38100" dist="38100" dir="2700000" algn="tl">
                  <a:srgbClr val="DDDDDD"/>
                </a:outerShdw>
              </a:effectLst>
              <a:latin typeface="Gill Sans MT"/>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E51A1781-122A-C841-B002-56222CC232C1}" type="slidenum">
              <a:rPr lang="en-GB" smtClean="0"/>
              <a:pPr/>
              <a:t>40</a:t>
            </a:fld>
            <a:endParaRPr lang="en-GB"/>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pPr>
              <a:defRPr/>
            </a:pPr>
            <a:r>
              <a:rPr lang="en-US" smtClean="0"/>
              <a:t>2020</a:t>
            </a:r>
            <a:endParaRPr lang="en-GB"/>
          </a:p>
        </p:txBody>
      </p:sp>
      <p:sp>
        <p:nvSpPr>
          <p:cNvPr id="6" name="Espace réservé du pied de page 5"/>
          <p:cNvSpPr>
            <a:spLocks noGrp="1"/>
          </p:cNvSpPr>
          <p:nvPr>
            <p:ph type="ftr" sz="quarter" idx="11"/>
          </p:nvPr>
        </p:nvSpPr>
        <p:spPr/>
        <p:txBody>
          <a:bodyPr/>
          <a:lstStyle/>
          <a:p>
            <a:pPr>
              <a:defRPr/>
            </a:pPr>
            <a:r>
              <a:rPr lang="en-GB" smtClean="0"/>
              <a:t>Introduction à l'OO - H. Bersini</a:t>
            </a:r>
            <a:endParaRPr lang="en-GB"/>
          </a:p>
        </p:txBody>
      </p:sp>
      <p:sp>
        <p:nvSpPr>
          <p:cNvPr id="7" name="Espace réservé du numéro de diapositive 6"/>
          <p:cNvSpPr>
            <a:spLocks noGrp="1"/>
          </p:cNvSpPr>
          <p:nvPr>
            <p:ph type="sldNum" sz="quarter" idx="12"/>
          </p:nvPr>
        </p:nvSpPr>
        <p:spPr/>
        <p:txBody>
          <a:bodyPr/>
          <a:lstStyle/>
          <a:p>
            <a:fld id="{E51A1781-122A-C841-B002-56222CC232C1}" type="slidenum">
              <a:rPr lang="en-GB" smtClean="0"/>
              <a:pPr/>
              <a:t>41</a:t>
            </a:fld>
            <a:endParaRPr lang="en-GB"/>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3968" y="908720"/>
            <a:ext cx="3829050" cy="4151362"/>
          </a:xfrm>
          <a:prstGeom prst="rect">
            <a:avLst/>
          </a:prstGeom>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196752"/>
            <a:ext cx="4028233" cy="4579145"/>
          </a:xfrm>
          <a:prstGeom prst="rect">
            <a:avLst/>
          </a:prstGeom>
        </p:spPr>
      </p:pic>
    </p:spTree>
    <p:extLst>
      <p:ext uri="{BB962C8B-B14F-4D97-AF65-F5344CB8AC3E}">
        <p14:creationId xmlns:p14="http://schemas.microsoft.com/office/powerpoint/2010/main" val="30095480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pPr>
              <a:defRPr/>
            </a:pPr>
            <a:r>
              <a:rPr lang="en-US" smtClean="0"/>
              <a:t>2020</a:t>
            </a:r>
            <a:endParaRPr lang="en-GB"/>
          </a:p>
        </p:txBody>
      </p:sp>
      <p:sp>
        <p:nvSpPr>
          <p:cNvPr id="3" name="Espace réservé du pied de page 2"/>
          <p:cNvSpPr>
            <a:spLocks noGrp="1"/>
          </p:cNvSpPr>
          <p:nvPr>
            <p:ph type="ftr" sz="quarter" idx="11"/>
          </p:nvPr>
        </p:nvSpPr>
        <p:spPr/>
        <p:txBody>
          <a:bodyPr/>
          <a:lstStyle/>
          <a:p>
            <a:pPr>
              <a:defRPr/>
            </a:pPr>
            <a:r>
              <a:rPr lang="en-GB" smtClean="0"/>
              <a:t>Introduction à l'OO - H. Bersini</a:t>
            </a:r>
            <a:endParaRPr lang="en-GB"/>
          </a:p>
        </p:txBody>
      </p:sp>
      <p:sp>
        <p:nvSpPr>
          <p:cNvPr id="4" name="Espace réservé du numéro de diapositive 3"/>
          <p:cNvSpPr>
            <a:spLocks noGrp="1"/>
          </p:cNvSpPr>
          <p:nvPr>
            <p:ph type="sldNum" sz="quarter" idx="12"/>
          </p:nvPr>
        </p:nvSpPr>
        <p:spPr/>
        <p:txBody>
          <a:bodyPr/>
          <a:lstStyle/>
          <a:p>
            <a:fld id="{FA7AA1F2-35C8-A848-8ED4-C95C2D921CEA}" type="slidenum">
              <a:rPr lang="en-GB" smtClean="0"/>
              <a:pPr/>
              <a:t>42</a:t>
            </a:fld>
            <a:endParaRPr lang="en-GB"/>
          </a:p>
        </p:txBody>
      </p:sp>
      <p:pic>
        <p:nvPicPr>
          <p:cNvPr id="5" name="Image 4"/>
          <p:cNvPicPr>
            <a:picLocks noChangeAspect="1"/>
          </p:cNvPicPr>
          <p:nvPr/>
        </p:nvPicPr>
        <p:blipFill rotWithShape="1">
          <a:blip r:embed="rId2" cstate="email">
            <a:extLst>
              <a:ext uri="{28A0092B-C50C-407E-A947-70E740481C1C}">
                <a14:useLocalDpi xmlns:a14="http://schemas.microsoft.com/office/drawing/2010/main" val="0"/>
              </a:ext>
            </a:extLst>
          </a:blip>
          <a:srcRect b="11010"/>
          <a:stretch/>
        </p:blipFill>
        <p:spPr>
          <a:xfrm>
            <a:off x="3707904" y="4003269"/>
            <a:ext cx="5143429" cy="2334424"/>
          </a:xfrm>
          <a:prstGeom prst="rect">
            <a:avLst/>
          </a:prstGeom>
        </p:spPr>
      </p:pic>
      <p:pic>
        <p:nvPicPr>
          <p:cNvPr id="6" name="Imag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65801" y="846112"/>
            <a:ext cx="4941531" cy="3293567"/>
          </a:xfrm>
          <a:prstGeom prst="rect">
            <a:avLst/>
          </a:prstGeom>
        </p:spPr>
      </p:pic>
    </p:spTree>
    <p:extLst>
      <p:ext uri="{BB962C8B-B14F-4D97-AF65-F5344CB8AC3E}">
        <p14:creationId xmlns:p14="http://schemas.microsoft.com/office/powerpoint/2010/main" val="4289193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fr-BE" sz="4000" dirty="0">
                <a:latin typeface="Gill Sans MT"/>
              </a:rPr>
              <a:t>Un objet sans classe n’a pas de classe</a:t>
            </a:r>
            <a:endParaRPr lang="en-GB" sz="4000" dirty="0">
              <a:latin typeface="Gill Sans MT"/>
            </a:endParaRPr>
          </a:p>
        </p:txBody>
      </p:sp>
      <p:sp>
        <p:nvSpPr>
          <p:cNvPr id="37891" name="Rectangle 3"/>
          <p:cNvSpPr>
            <a:spLocks noGrp="1" noChangeArrowheads="1"/>
          </p:cNvSpPr>
          <p:nvPr>
            <p:ph type="body" idx="1"/>
          </p:nvPr>
        </p:nvSpPr>
        <p:spPr/>
        <p:txBody>
          <a:bodyPr/>
          <a:lstStyle/>
          <a:p>
            <a:pPr eaLnBrk="1" hangingPunct="1"/>
            <a:r>
              <a:rPr lang="fr-BE" dirty="0">
                <a:latin typeface="Gill Sans MT"/>
              </a:rPr>
              <a:t>Constitution d’une classe d’objet</a:t>
            </a:r>
          </a:p>
          <a:p>
            <a:pPr eaLnBrk="1" hangingPunct="1"/>
            <a:endParaRPr lang="en-GB" dirty="0">
              <a:latin typeface="Gill Sans MT"/>
            </a:endParaRPr>
          </a:p>
        </p:txBody>
      </p:sp>
      <p:pic>
        <p:nvPicPr>
          <p:cNvPr id="37892"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19672" y="2780928"/>
            <a:ext cx="6324600" cy="248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43</a:t>
            </a:fld>
            <a:endParaRPr lang="en-GB"/>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fr-BE" dirty="0">
                <a:latin typeface="Gill Sans MT"/>
              </a:rPr>
              <a:t>Définition d’une méthode</a:t>
            </a:r>
            <a:endParaRPr lang="en-GB" dirty="0">
              <a:latin typeface="Gill Sans MT"/>
            </a:endParaRPr>
          </a:p>
        </p:txBody>
      </p:sp>
      <p:sp>
        <p:nvSpPr>
          <p:cNvPr id="38915" name="Rectangle 3"/>
          <p:cNvSpPr>
            <a:spLocks noGrp="1" noChangeArrowheads="1"/>
          </p:cNvSpPr>
          <p:nvPr>
            <p:ph type="body" idx="1"/>
          </p:nvPr>
        </p:nvSpPr>
        <p:spPr/>
        <p:txBody>
          <a:bodyPr/>
          <a:lstStyle/>
          <a:p>
            <a:pPr eaLnBrk="1" hangingPunct="1">
              <a:buFontTx/>
              <a:buNone/>
            </a:pPr>
            <a:r>
              <a:rPr lang="fr-FR" dirty="0">
                <a:latin typeface="Courier New" charset="0"/>
                <a:cs typeface="Courier New" charset="0"/>
              </a:rPr>
              <a:t> </a:t>
            </a:r>
            <a:r>
              <a:rPr lang="fr-FR" sz="2400" dirty="0" smtClean="0">
                <a:latin typeface="Courier New" charset="0"/>
                <a:cs typeface="Courier New" charset="0"/>
              </a:rPr>
              <a:t>fun </a:t>
            </a:r>
            <a:r>
              <a:rPr lang="fr-FR" sz="2400" dirty="0">
                <a:latin typeface="Courier New" charset="0"/>
                <a:cs typeface="Courier New" charset="0"/>
              </a:rPr>
              <a:t>change</a:t>
            </a:r>
            <a:r>
              <a:rPr lang="fr-FR" sz="2400" dirty="0" smtClean="0">
                <a:latin typeface="Courier New" charset="0"/>
                <a:cs typeface="Courier New" charset="0"/>
              </a:rPr>
              <a:t>() : </a:t>
            </a:r>
            <a:r>
              <a:rPr lang="fr-FR" sz="2400" dirty="0" smtClean="0">
                <a:solidFill>
                  <a:srgbClr val="FF0000"/>
                </a:solidFill>
                <a:latin typeface="Courier New" charset="0"/>
                <a:cs typeface="Courier New" charset="0"/>
              </a:rPr>
              <a:t>Int</a:t>
            </a:r>
            <a:r>
              <a:rPr lang="fr-FR" sz="2400" dirty="0" smtClean="0">
                <a:latin typeface="Courier New" charset="0"/>
                <a:cs typeface="Courier New" charset="0"/>
              </a:rPr>
              <a:t> </a:t>
            </a:r>
            <a:r>
              <a:rPr lang="fr-FR" sz="2400" dirty="0">
                <a:latin typeface="Courier New" charset="0"/>
                <a:cs typeface="Courier New" charset="0"/>
              </a:rPr>
              <a:t>{</a:t>
            </a:r>
          </a:p>
          <a:p>
            <a:pPr eaLnBrk="1" hangingPunct="1">
              <a:buFontTx/>
              <a:buNone/>
            </a:pPr>
            <a:r>
              <a:rPr lang="fr-FR" sz="2400" dirty="0">
                <a:latin typeface="Courier New" charset="0"/>
                <a:cs typeface="Courier New" charset="0"/>
              </a:rPr>
              <a:t>    couleur = couleur + 1 ;</a:t>
            </a:r>
          </a:p>
          <a:p>
            <a:pPr eaLnBrk="1" hangingPunct="1">
              <a:buFontTx/>
              <a:buNone/>
            </a:pPr>
            <a:r>
              <a:rPr lang="fr-FR" sz="2400" dirty="0">
                <a:latin typeface="Courier New" charset="0"/>
                <a:cs typeface="Courier New" charset="0"/>
              </a:rPr>
              <a:t>    if couleur == 4 couleur = 1;</a:t>
            </a:r>
          </a:p>
          <a:p>
            <a:pPr eaLnBrk="1" hangingPunct="1">
              <a:buFontTx/>
              <a:buNone/>
            </a:pPr>
            <a:r>
              <a:rPr lang="fr-FR" sz="2400" dirty="0">
                <a:latin typeface="Courier New" charset="0"/>
                <a:cs typeface="Courier New" charset="0"/>
              </a:rPr>
              <a:t>      </a:t>
            </a:r>
            <a:r>
              <a:rPr lang="fr-FR" sz="2400" dirty="0">
                <a:solidFill>
                  <a:srgbClr val="FF0000"/>
                </a:solidFill>
                <a:latin typeface="Courier New" charset="0"/>
                <a:cs typeface="Courier New" charset="0"/>
              </a:rPr>
              <a:t>return couleur</a:t>
            </a:r>
            <a:r>
              <a:rPr lang="fr-FR" sz="2400" dirty="0">
                <a:latin typeface="Courier New" charset="0"/>
                <a:cs typeface="Courier New" charset="0"/>
              </a:rPr>
              <a:t> ; /* la méthode retourne un entier */</a:t>
            </a:r>
          </a:p>
          <a:p>
            <a:pPr eaLnBrk="1" hangingPunct="1">
              <a:buFontTx/>
              <a:buNone/>
            </a:pPr>
            <a:r>
              <a:rPr lang="fr-FR" sz="2400" dirty="0">
                <a:latin typeface="Courier New" charset="0"/>
                <a:cs typeface="Courier New" charset="0"/>
              </a:rPr>
              <a:t>  }</a:t>
            </a:r>
          </a:p>
          <a:p>
            <a:pPr eaLnBrk="1" hangingPunct="1">
              <a:buFontTx/>
              <a:buNone/>
            </a:pPr>
            <a:endParaRPr lang="en-GB" sz="2400" dirty="0">
              <a:latin typeface="Gill Sans MT"/>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44</a:t>
            </a:fld>
            <a:endParaRPr lang="en-GB"/>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259632" y="116632"/>
            <a:ext cx="7772400" cy="1143000"/>
          </a:xfrm>
        </p:spPr>
        <p:txBody>
          <a:bodyPr/>
          <a:lstStyle/>
          <a:p>
            <a:pPr eaLnBrk="1" hangingPunct="1"/>
            <a:r>
              <a:rPr lang="fr-BE" sz="3600" dirty="0">
                <a:latin typeface="Gill Sans MT"/>
              </a:rPr>
              <a:t>Signature et surcharge de méthodes</a:t>
            </a:r>
            <a:endParaRPr lang="en-GB" sz="3600" dirty="0">
              <a:latin typeface="Gill Sans MT"/>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45</a:t>
            </a:fld>
            <a:endParaRPr lang="en-GB"/>
          </a:p>
        </p:txBody>
      </p:sp>
      <p:sp>
        <p:nvSpPr>
          <p:cNvPr id="5" name="Rectangle 1"/>
          <p:cNvSpPr>
            <a:spLocks noGrp="1" noChangeArrowheads="1"/>
          </p:cNvSpPr>
          <p:nvPr>
            <p:ph type="body" idx="1"/>
          </p:nvPr>
        </p:nvSpPr>
        <p:spPr bwMode="auto">
          <a:xfrm>
            <a:off x="2626297" y="1095941"/>
            <a:ext cx="3926903" cy="53245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33B3"/>
                </a:solidFill>
                <a:effectLst/>
                <a:latin typeface="JetBrains Mono"/>
              </a:rPr>
              <a:t>class </a:t>
            </a:r>
            <a:r>
              <a:rPr kumimoji="0" lang="en-US" altLang="en-US" sz="1000" b="0" i="0" u="none" strike="noStrike" cap="none" normalizeH="0" baseline="0" dirty="0" err="1" smtClean="0">
                <a:ln>
                  <a:noFill/>
                </a:ln>
                <a:solidFill>
                  <a:srgbClr val="000000"/>
                </a:solidFill>
                <a:effectLst/>
                <a:latin typeface="JetBrains Mono"/>
              </a:rPr>
              <a:t>FeuDeSignalisation</a:t>
            </a:r>
            <a:r>
              <a:rPr kumimoji="0" lang="en-US" altLang="en-US" sz="1000" b="0" i="0" u="none" strike="noStrike" cap="none" normalizeH="0" baseline="0" dirty="0" smtClean="0">
                <a:ln>
                  <a:noFill/>
                </a:ln>
                <a:solidFill>
                  <a:srgbClr val="000000"/>
                </a:solidFill>
                <a:effectLst/>
                <a:latin typeface="JetBrains Mono"/>
              </a:rPr>
              <a:t> </a:t>
            </a:r>
            <a:r>
              <a:rPr kumimoji="0" lang="en-US" altLang="en-US" sz="1000" b="0" i="0" u="none" strike="noStrike" cap="none" normalizeH="0" baseline="0" dirty="0" smtClean="0">
                <a:ln>
                  <a:noFill/>
                </a:ln>
                <a:solidFill>
                  <a:srgbClr val="080808"/>
                </a:solidFill>
                <a:effectLst/>
                <a:latin typeface="JetBrains Mono"/>
              </a:rPr>
              <a:t>{</a:t>
            </a:r>
            <a:br>
              <a:rPr kumimoji="0" lang="en-US" altLang="en-US" sz="1000" b="0" i="0" u="none" strike="noStrike" cap="none" normalizeH="0" baseline="0" dirty="0" smtClean="0">
                <a:ln>
                  <a:noFill/>
                </a:ln>
                <a:solidFill>
                  <a:srgbClr val="080808"/>
                </a:solidFill>
                <a:effectLst/>
                <a:latin typeface="JetBrains Mono"/>
              </a:rPr>
            </a:br>
            <a:r>
              <a:rPr kumimoji="0" lang="en-US" altLang="en-US" sz="1000" b="0" i="0" u="none" strike="noStrike" cap="none" normalizeH="0" baseline="0" dirty="0" smtClean="0">
                <a:ln>
                  <a:noFill/>
                </a:ln>
                <a:solidFill>
                  <a:srgbClr val="080808"/>
                </a:solidFill>
                <a:effectLst/>
                <a:latin typeface="JetBrains Mono"/>
              </a:rPr>
              <a:t>    </a:t>
            </a:r>
            <a:r>
              <a:rPr kumimoji="0" lang="en-US" altLang="en-US" sz="1000" b="0" i="0" u="none" strike="noStrike" cap="none" normalizeH="0" baseline="0" dirty="0" smtClean="0">
                <a:ln>
                  <a:noFill/>
                </a:ln>
                <a:solidFill>
                  <a:srgbClr val="0033B3"/>
                </a:solidFill>
                <a:effectLst/>
                <a:latin typeface="JetBrains Mono"/>
              </a:rPr>
              <a:t>fun </a:t>
            </a:r>
            <a:r>
              <a:rPr kumimoji="0" lang="en-US" altLang="en-US" sz="1000" b="0" i="0" u="none" strike="noStrike" cap="none" normalizeH="0" baseline="0" dirty="0" err="1" smtClean="0">
                <a:ln>
                  <a:noFill/>
                </a:ln>
                <a:solidFill>
                  <a:srgbClr val="00627A"/>
                </a:solidFill>
                <a:effectLst/>
                <a:latin typeface="JetBrains Mono"/>
              </a:rPr>
              <a:t>clignote</a:t>
            </a:r>
            <a:r>
              <a:rPr kumimoji="0" lang="en-US" altLang="en-US" sz="1000" b="0" i="0" u="none" strike="noStrike" cap="none" normalizeH="0" baseline="0" dirty="0" smtClean="0">
                <a:ln>
                  <a:noFill/>
                </a:ln>
                <a:solidFill>
                  <a:srgbClr val="080808"/>
                </a:solidFill>
                <a:effectLst/>
                <a:latin typeface="JetBrains Mono"/>
              </a:rPr>
              <a:t>(a: </a:t>
            </a:r>
            <a:r>
              <a:rPr kumimoji="0" lang="en-US" altLang="en-US" sz="1000" b="0" i="0" u="none" strike="noStrike" cap="none" normalizeH="0" baseline="0" dirty="0" err="1" smtClean="0">
                <a:ln>
                  <a:noFill/>
                </a:ln>
                <a:solidFill>
                  <a:srgbClr val="000000"/>
                </a:solidFill>
                <a:effectLst/>
                <a:latin typeface="JetBrains Mono"/>
              </a:rPr>
              <a:t>Int</a:t>
            </a:r>
            <a:r>
              <a:rPr kumimoji="0" lang="en-US" altLang="en-US" sz="1000" b="0" i="0" u="none" strike="noStrike" cap="none" normalizeH="0" baseline="0" dirty="0" smtClean="0">
                <a:ln>
                  <a:noFill/>
                </a:ln>
                <a:solidFill>
                  <a:srgbClr val="000000"/>
                </a:solidFill>
                <a:effectLst/>
                <a:latin typeface="JetBrains Mono"/>
              </a:rPr>
              <a:t> </a:t>
            </a:r>
            <a:r>
              <a:rPr kumimoji="0" lang="en-US" altLang="en-US" sz="1000" b="0" i="0" u="none" strike="noStrike" cap="none" normalizeH="0" baseline="0" dirty="0" smtClean="0">
                <a:ln>
                  <a:noFill/>
                </a:ln>
                <a:solidFill>
                  <a:srgbClr val="080808"/>
                </a:solidFill>
                <a:effectLst/>
                <a:latin typeface="JetBrains Mono"/>
              </a:rPr>
              <a:t>= </a:t>
            </a:r>
            <a:r>
              <a:rPr kumimoji="0" lang="en-US" altLang="en-US" sz="1000" b="0" i="0" u="none" strike="noStrike" cap="none" normalizeH="0" baseline="0" dirty="0" smtClean="0">
                <a:ln>
                  <a:noFill/>
                </a:ln>
                <a:solidFill>
                  <a:srgbClr val="1750EB"/>
                </a:solidFill>
                <a:effectLst/>
                <a:latin typeface="JetBrains Mono"/>
              </a:rPr>
              <a:t>0</a:t>
            </a:r>
            <a:r>
              <a:rPr kumimoji="0" lang="en-US" altLang="en-US" sz="1000" b="0" i="0" u="none" strike="noStrike" cap="none" normalizeH="0" baseline="0" dirty="0" smtClean="0">
                <a:ln>
                  <a:noFill/>
                </a:ln>
                <a:solidFill>
                  <a:srgbClr val="080808"/>
                </a:solidFill>
                <a:effectLst/>
                <a:latin typeface="JetBrains Mono"/>
              </a:rPr>
              <a:t>, b: </a:t>
            </a:r>
            <a:r>
              <a:rPr kumimoji="0" lang="en-US" altLang="en-US" sz="1000" b="0" i="0" u="none" strike="noStrike" cap="none" normalizeH="0" baseline="0" dirty="0" err="1" smtClean="0">
                <a:ln>
                  <a:noFill/>
                </a:ln>
                <a:solidFill>
                  <a:srgbClr val="000000"/>
                </a:solidFill>
                <a:effectLst/>
                <a:latin typeface="JetBrains Mono"/>
              </a:rPr>
              <a:t>Int</a:t>
            </a:r>
            <a:r>
              <a:rPr kumimoji="0" lang="en-US" altLang="en-US" sz="1000" b="0" i="0" u="none" strike="noStrike" cap="none" normalizeH="0" baseline="0" dirty="0" smtClean="0">
                <a:ln>
                  <a:noFill/>
                </a:ln>
                <a:solidFill>
                  <a:srgbClr val="000000"/>
                </a:solidFill>
                <a:effectLst/>
                <a:latin typeface="JetBrains Mono"/>
              </a:rPr>
              <a:t> </a:t>
            </a:r>
            <a:r>
              <a:rPr kumimoji="0" lang="en-US" altLang="en-US" sz="1000" b="0" i="0" u="none" strike="noStrike" cap="none" normalizeH="0" baseline="0" dirty="0" smtClean="0">
                <a:ln>
                  <a:noFill/>
                </a:ln>
                <a:solidFill>
                  <a:srgbClr val="080808"/>
                </a:solidFill>
                <a:effectLst/>
                <a:latin typeface="JetBrains Mono"/>
              </a:rPr>
              <a:t>= </a:t>
            </a:r>
            <a:r>
              <a:rPr kumimoji="0" lang="en-US" altLang="en-US" sz="1000" b="0" i="0" u="none" strike="noStrike" cap="none" normalizeH="0" baseline="0" dirty="0" smtClean="0">
                <a:ln>
                  <a:noFill/>
                </a:ln>
                <a:solidFill>
                  <a:srgbClr val="1750EB"/>
                </a:solidFill>
                <a:effectLst/>
                <a:latin typeface="JetBrains Mono"/>
              </a:rPr>
              <a:t>0</a:t>
            </a:r>
            <a:r>
              <a:rPr kumimoji="0" lang="en-US" altLang="en-US" sz="1000" b="0" i="0" u="none" strike="noStrike" cap="none" normalizeH="0" baseline="0" dirty="0" smtClean="0">
                <a:ln>
                  <a:noFill/>
                </a:ln>
                <a:solidFill>
                  <a:srgbClr val="080808"/>
                </a:solidFill>
                <a:effectLst/>
                <a:latin typeface="JetBrains Mono"/>
              </a:rPr>
              <a:t>) {</a:t>
            </a:r>
            <a:br>
              <a:rPr kumimoji="0" lang="en-US" altLang="en-US" sz="1000" b="0" i="0" u="none" strike="noStrike" cap="none" normalizeH="0" baseline="0" dirty="0" smtClean="0">
                <a:ln>
                  <a:noFill/>
                </a:ln>
                <a:solidFill>
                  <a:srgbClr val="080808"/>
                </a:solidFill>
                <a:effectLst/>
                <a:latin typeface="JetBrains Mono"/>
              </a:rPr>
            </a:br>
            <a:r>
              <a:rPr kumimoji="0" lang="en-US" altLang="en-US" sz="1000" b="0" i="0" u="none" strike="noStrike" cap="none" normalizeH="0" baseline="0" dirty="0" smtClean="0">
                <a:ln>
                  <a:noFill/>
                </a:ln>
                <a:solidFill>
                  <a:srgbClr val="080808"/>
                </a:solidFill>
                <a:effectLst/>
                <a:latin typeface="JetBrains Mono"/>
              </a:rPr>
              <a:t>        </a:t>
            </a:r>
            <a:r>
              <a:rPr kumimoji="0" lang="en-US" altLang="en-US" sz="1000" b="0" i="1" u="none" strike="noStrike" cap="none" normalizeH="0" baseline="0" dirty="0" err="1" smtClean="0">
                <a:ln>
                  <a:noFill/>
                </a:ln>
                <a:solidFill>
                  <a:srgbClr val="00627A"/>
                </a:solidFill>
                <a:effectLst/>
                <a:latin typeface="JetBrains Mono"/>
              </a:rPr>
              <a:t>println</a:t>
            </a:r>
            <a:r>
              <a:rPr kumimoji="0" lang="en-US" altLang="en-US" sz="1000" b="0" i="0" u="none" strike="noStrike" cap="none" normalizeH="0" baseline="0" dirty="0" smtClean="0">
                <a:ln>
                  <a:noFill/>
                </a:ln>
                <a:solidFill>
                  <a:srgbClr val="080808"/>
                </a:solidFill>
                <a:effectLst/>
                <a:latin typeface="JetBrains Mono"/>
              </a:rPr>
              <a:t>(</a:t>
            </a:r>
            <a:r>
              <a:rPr kumimoji="0" lang="en-US" altLang="en-US" sz="1000" b="0" i="0" u="none" strike="noStrike" cap="none" normalizeH="0" baseline="0" dirty="0" smtClean="0">
                <a:ln>
                  <a:noFill/>
                </a:ln>
                <a:solidFill>
                  <a:srgbClr val="067D17"/>
                </a:solidFill>
                <a:effectLst/>
                <a:latin typeface="JetBrains Mono"/>
              </a:rPr>
              <a:t>"premiere </a:t>
            </a:r>
            <a:r>
              <a:rPr kumimoji="0" lang="en-US" altLang="en-US" sz="1000" b="0" i="0" u="none" strike="noStrike" cap="none" normalizeH="0" baseline="0" dirty="0" err="1" smtClean="0">
                <a:ln>
                  <a:noFill/>
                </a:ln>
                <a:solidFill>
                  <a:srgbClr val="067D17"/>
                </a:solidFill>
                <a:effectLst/>
                <a:latin typeface="JetBrains Mono"/>
              </a:rPr>
              <a:t>manière</a:t>
            </a:r>
            <a:r>
              <a:rPr kumimoji="0" lang="en-US" altLang="en-US" sz="1000" b="0" i="0" u="none" strike="noStrike" cap="none" normalizeH="0" baseline="0" dirty="0" smtClean="0">
                <a:ln>
                  <a:noFill/>
                </a:ln>
                <a:solidFill>
                  <a:srgbClr val="067D17"/>
                </a:solidFill>
                <a:effectLst/>
                <a:latin typeface="JetBrains Mono"/>
              </a:rPr>
              <a:t> de </a:t>
            </a:r>
            <a:r>
              <a:rPr kumimoji="0" lang="en-US" altLang="en-US" sz="1000" b="0" i="0" u="none" strike="noStrike" cap="none" normalizeH="0" baseline="0" dirty="0" err="1" smtClean="0">
                <a:ln>
                  <a:noFill/>
                </a:ln>
                <a:solidFill>
                  <a:srgbClr val="067D17"/>
                </a:solidFill>
                <a:effectLst/>
                <a:latin typeface="JetBrains Mono"/>
              </a:rPr>
              <a:t>clignoter</a:t>
            </a:r>
            <a:r>
              <a:rPr kumimoji="0" lang="en-US" altLang="en-US" sz="1000" b="0" i="0" u="none" strike="noStrike" cap="none" normalizeH="0" baseline="0" dirty="0" smtClean="0">
                <a:ln>
                  <a:noFill/>
                </a:ln>
                <a:solidFill>
                  <a:srgbClr val="067D17"/>
                </a:solidFill>
                <a:effectLst/>
                <a:latin typeface="JetBrains Mono"/>
              </a:rPr>
              <a:t>"</a:t>
            </a:r>
            <a:r>
              <a:rPr kumimoji="0" lang="en-US" altLang="en-US" sz="1000" b="0" i="0" u="none" strike="noStrike" cap="none" normalizeH="0" baseline="0" dirty="0" smtClean="0">
                <a:ln>
                  <a:noFill/>
                </a:ln>
                <a:solidFill>
                  <a:srgbClr val="080808"/>
                </a:solidFill>
                <a:effectLst/>
                <a:latin typeface="JetBrains Mono"/>
              </a:rPr>
              <a:t>)</a:t>
            </a:r>
            <a:br>
              <a:rPr kumimoji="0" lang="en-US" altLang="en-US" sz="1000" b="0" i="0" u="none" strike="noStrike" cap="none" normalizeH="0" baseline="0" dirty="0" smtClean="0">
                <a:ln>
                  <a:noFill/>
                </a:ln>
                <a:solidFill>
                  <a:srgbClr val="080808"/>
                </a:solidFill>
                <a:effectLst/>
                <a:latin typeface="JetBrains Mono"/>
              </a:rPr>
            </a:br>
            <a:r>
              <a:rPr kumimoji="0" lang="en-US" altLang="en-US" sz="1000" b="0" i="0" u="none" strike="noStrike" cap="none" normalizeH="0" baseline="0" dirty="0" smtClean="0">
                <a:ln>
                  <a:noFill/>
                </a:ln>
                <a:solidFill>
                  <a:srgbClr val="080808"/>
                </a:solidFill>
                <a:effectLst/>
                <a:latin typeface="JetBrains Mono"/>
              </a:rPr>
              <a:t>        </a:t>
            </a:r>
            <a:r>
              <a:rPr kumimoji="0" lang="en-US" altLang="en-US" sz="1000" b="0" i="0" u="none" strike="noStrike" cap="none" normalizeH="0" baseline="0" dirty="0" smtClean="0">
                <a:ln>
                  <a:noFill/>
                </a:ln>
                <a:solidFill>
                  <a:srgbClr val="0033B3"/>
                </a:solidFill>
                <a:effectLst/>
                <a:latin typeface="JetBrains Mono"/>
              </a:rPr>
              <a:t>for </a:t>
            </a:r>
            <a:r>
              <a:rPr kumimoji="0" lang="en-US" altLang="en-US" sz="1000" b="0" i="0" u="none" strike="noStrike" cap="none" normalizeH="0" baseline="0" dirty="0" smtClean="0">
                <a:ln>
                  <a:noFill/>
                </a:ln>
                <a:solidFill>
                  <a:srgbClr val="080808"/>
                </a:solidFill>
                <a:effectLst/>
                <a:latin typeface="JetBrains Mono"/>
              </a:rPr>
              <a:t>(</a:t>
            </a:r>
            <a:r>
              <a:rPr kumimoji="0" lang="en-US" altLang="en-US" sz="1000" b="0" i="0" u="none" strike="noStrike" cap="none" normalizeH="0" baseline="0" dirty="0" err="1" smtClean="0">
                <a:ln>
                  <a:noFill/>
                </a:ln>
                <a:solidFill>
                  <a:srgbClr val="000000"/>
                </a:solidFill>
                <a:effectLst/>
                <a:latin typeface="JetBrains Mono"/>
              </a:rPr>
              <a:t>i</a:t>
            </a:r>
            <a:r>
              <a:rPr kumimoji="0" lang="en-US" altLang="en-US" sz="1000" b="0" i="0" u="none" strike="noStrike" cap="none" normalizeH="0" baseline="0" dirty="0" smtClean="0">
                <a:ln>
                  <a:noFill/>
                </a:ln>
                <a:solidFill>
                  <a:srgbClr val="000000"/>
                </a:solidFill>
                <a:effectLst/>
                <a:latin typeface="JetBrains Mono"/>
              </a:rPr>
              <a:t> </a:t>
            </a:r>
            <a:r>
              <a:rPr kumimoji="0" lang="en-US" altLang="en-US" sz="1000" b="0" i="0" u="none" strike="noStrike" cap="none" normalizeH="0" baseline="0" dirty="0" smtClean="0">
                <a:ln>
                  <a:noFill/>
                </a:ln>
                <a:solidFill>
                  <a:srgbClr val="0033B3"/>
                </a:solidFill>
                <a:effectLst/>
                <a:latin typeface="JetBrains Mono"/>
              </a:rPr>
              <a:t>in </a:t>
            </a:r>
            <a:r>
              <a:rPr kumimoji="0" lang="en-US" altLang="en-US" sz="1000" b="0" i="0" u="none" strike="noStrike" cap="none" normalizeH="0" baseline="0" dirty="0" smtClean="0">
                <a:ln>
                  <a:noFill/>
                </a:ln>
                <a:solidFill>
                  <a:srgbClr val="1750EB"/>
                </a:solidFill>
                <a:effectLst/>
                <a:latin typeface="JetBrains Mono"/>
              </a:rPr>
              <a:t>0</a:t>
            </a:r>
            <a:r>
              <a:rPr kumimoji="0" lang="en-US" altLang="en-US" sz="1000" b="0" i="0" u="none" strike="noStrike" cap="none" normalizeH="0" baseline="0" dirty="0" smtClean="0">
                <a:ln>
                  <a:noFill/>
                </a:ln>
                <a:solidFill>
                  <a:srgbClr val="080808"/>
                </a:solidFill>
                <a:effectLst/>
                <a:latin typeface="JetBrains Mono"/>
              </a:rPr>
              <a:t>..</a:t>
            </a:r>
            <a:r>
              <a:rPr kumimoji="0" lang="en-US" altLang="en-US" sz="1000" b="0" i="0" u="none" strike="noStrike" cap="none" normalizeH="0" baseline="0" dirty="0" smtClean="0">
                <a:ln>
                  <a:noFill/>
                </a:ln>
                <a:solidFill>
                  <a:srgbClr val="1750EB"/>
                </a:solidFill>
                <a:effectLst/>
                <a:latin typeface="JetBrains Mono"/>
              </a:rPr>
              <a:t>3</a:t>
            </a:r>
            <a:r>
              <a:rPr kumimoji="0" lang="en-US" altLang="en-US" sz="1000" b="0" i="0" u="none" strike="noStrike" cap="none" normalizeH="0" baseline="0" dirty="0" smtClean="0">
                <a:ln>
                  <a:noFill/>
                </a:ln>
                <a:solidFill>
                  <a:srgbClr val="080808"/>
                </a:solidFill>
                <a:effectLst/>
                <a:latin typeface="JetBrains Mono"/>
              </a:rPr>
              <a:t>) {</a:t>
            </a:r>
            <a:br>
              <a:rPr kumimoji="0" lang="en-US" altLang="en-US" sz="1000" b="0" i="0" u="none" strike="noStrike" cap="none" normalizeH="0" baseline="0" dirty="0" smtClean="0">
                <a:ln>
                  <a:noFill/>
                </a:ln>
                <a:solidFill>
                  <a:srgbClr val="080808"/>
                </a:solidFill>
                <a:effectLst/>
                <a:latin typeface="JetBrains Mono"/>
              </a:rPr>
            </a:br>
            <a:r>
              <a:rPr kumimoji="0" lang="en-US" altLang="en-US" sz="1000" b="0" i="0" u="none" strike="noStrike" cap="none" normalizeH="0" baseline="0" dirty="0" smtClean="0">
                <a:ln>
                  <a:noFill/>
                </a:ln>
                <a:solidFill>
                  <a:srgbClr val="080808"/>
                </a:solidFill>
                <a:effectLst/>
                <a:latin typeface="JetBrains Mono"/>
              </a:rPr>
              <a:t>            </a:t>
            </a:r>
            <a:r>
              <a:rPr kumimoji="0" lang="en-US" altLang="en-US" sz="1000" b="0" i="0" u="none" strike="noStrike" cap="none" normalizeH="0" baseline="0" dirty="0" smtClean="0">
                <a:ln>
                  <a:noFill/>
                </a:ln>
                <a:solidFill>
                  <a:srgbClr val="0033B3"/>
                </a:solidFill>
                <a:effectLst/>
                <a:latin typeface="JetBrains Mono"/>
              </a:rPr>
              <a:t>for </a:t>
            </a:r>
            <a:r>
              <a:rPr kumimoji="0" lang="en-US" altLang="en-US" sz="1000" b="0" i="0" u="none" strike="noStrike" cap="none" normalizeH="0" baseline="0" dirty="0" smtClean="0">
                <a:ln>
                  <a:noFill/>
                </a:ln>
                <a:solidFill>
                  <a:srgbClr val="080808"/>
                </a:solidFill>
                <a:effectLst/>
                <a:latin typeface="JetBrains Mono"/>
              </a:rPr>
              <a:t>(</a:t>
            </a:r>
            <a:r>
              <a:rPr kumimoji="0" lang="en-US" altLang="en-US" sz="1000" b="0" i="0" u="none" strike="noStrike" cap="none" normalizeH="0" baseline="0" dirty="0" smtClean="0">
                <a:ln>
                  <a:noFill/>
                </a:ln>
                <a:solidFill>
                  <a:srgbClr val="000000"/>
                </a:solidFill>
                <a:effectLst/>
                <a:latin typeface="JetBrains Mono"/>
              </a:rPr>
              <a:t>j </a:t>
            </a:r>
            <a:r>
              <a:rPr kumimoji="0" lang="en-US" altLang="en-US" sz="1000" b="0" i="0" u="none" strike="noStrike" cap="none" normalizeH="0" baseline="0" dirty="0" smtClean="0">
                <a:ln>
                  <a:noFill/>
                </a:ln>
                <a:solidFill>
                  <a:srgbClr val="0033B3"/>
                </a:solidFill>
                <a:effectLst/>
                <a:latin typeface="JetBrains Mono"/>
              </a:rPr>
              <a:t>in </a:t>
            </a:r>
            <a:r>
              <a:rPr kumimoji="0" lang="en-US" altLang="en-US" sz="1000" b="0" i="0" u="none" strike="noStrike" cap="none" normalizeH="0" baseline="0" dirty="0" smtClean="0">
                <a:ln>
                  <a:noFill/>
                </a:ln>
                <a:solidFill>
                  <a:srgbClr val="1750EB"/>
                </a:solidFill>
                <a:effectLst/>
                <a:latin typeface="JetBrains Mono"/>
              </a:rPr>
              <a:t>0</a:t>
            </a:r>
            <a:r>
              <a:rPr kumimoji="0" lang="en-US" altLang="en-US" sz="1000" b="0" i="0" u="none" strike="noStrike" cap="none" normalizeH="0" baseline="0" dirty="0" smtClean="0">
                <a:ln>
                  <a:noFill/>
                </a:ln>
                <a:solidFill>
                  <a:srgbClr val="080808"/>
                </a:solidFill>
                <a:effectLst/>
                <a:latin typeface="JetBrains Mono"/>
              </a:rPr>
              <a:t>..</a:t>
            </a:r>
            <a:r>
              <a:rPr kumimoji="0" lang="en-US" altLang="en-US" sz="1000" b="0" i="0" u="none" strike="noStrike" cap="none" normalizeH="0" baseline="0" dirty="0" smtClean="0">
                <a:ln>
                  <a:noFill/>
                </a:ln>
                <a:solidFill>
                  <a:srgbClr val="1750EB"/>
                </a:solidFill>
                <a:effectLst/>
                <a:latin typeface="JetBrains Mono"/>
              </a:rPr>
              <a:t>3</a:t>
            </a:r>
            <a:r>
              <a:rPr kumimoji="0" lang="en-US" altLang="en-US" sz="1000" b="0" i="0" u="none" strike="noStrike" cap="none" normalizeH="0" baseline="0" dirty="0" smtClean="0">
                <a:ln>
                  <a:noFill/>
                </a:ln>
                <a:solidFill>
                  <a:srgbClr val="080808"/>
                </a:solidFill>
                <a:effectLst/>
                <a:latin typeface="JetBrains Mono"/>
              </a:rPr>
              <a:t>)</a:t>
            </a:r>
            <a:br>
              <a:rPr kumimoji="0" lang="en-US" altLang="en-US" sz="1000" b="0" i="0" u="none" strike="noStrike" cap="none" normalizeH="0" baseline="0" dirty="0" smtClean="0">
                <a:ln>
                  <a:noFill/>
                </a:ln>
                <a:solidFill>
                  <a:srgbClr val="080808"/>
                </a:solidFill>
                <a:effectLst/>
                <a:latin typeface="JetBrains Mono"/>
              </a:rPr>
            </a:br>
            <a:r>
              <a:rPr kumimoji="0" lang="en-US" altLang="en-US" sz="1000" b="0" i="0" u="none" strike="noStrike" cap="none" normalizeH="0" baseline="0" dirty="0" smtClean="0">
                <a:ln>
                  <a:noFill/>
                </a:ln>
                <a:solidFill>
                  <a:srgbClr val="080808"/>
                </a:solidFill>
                <a:effectLst/>
                <a:latin typeface="JetBrains Mono"/>
              </a:rPr>
              <a:t>                </a:t>
            </a:r>
            <a:r>
              <a:rPr kumimoji="0" lang="en-US" altLang="en-US" sz="1000" b="0" i="1" u="none" strike="noStrike" cap="none" normalizeH="0" baseline="0" dirty="0" err="1" smtClean="0">
                <a:ln>
                  <a:noFill/>
                </a:ln>
                <a:solidFill>
                  <a:srgbClr val="00627A"/>
                </a:solidFill>
                <a:effectLst/>
                <a:latin typeface="JetBrains Mono"/>
              </a:rPr>
              <a:t>println</a:t>
            </a:r>
            <a:r>
              <a:rPr kumimoji="0" lang="en-US" altLang="en-US" sz="1000" b="0" i="0" u="none" strike="noStrike" cap="none" normalizeH="0" baseline="0" dirty="0" smtClean="0">
                <a:ln>
                  <a:noFill/>
                </a:ln>
                <a:solidFill>
                  <a:srgbClr val="080808"/>
                </a:solidFill>
                <a:effectLst/>
                <a:latin typeface="JetBrains Mono"/>
              </a:rPr>
              <a:t>(</a:t>
            </a:r>
            <a:r>
              <a:rPr kumimoji="0" lang="en-US" altLang="en-US" sz="1000" b="0" i="0" u="none" strike="noStrike" cap="none" normalizeH="0" baseline="0" dirty="0" smtClean="0">
                <a:ln>
                  <a:noFill/>
                </a:ln>
                <a:solidFill>
                  <a:srgbClr val="067D17"/>
                </a:solidFill>
                <a:effectLst/>
                <a:latin typeface="JetBrains Mono"/>
              </a:rPr>
              <a:t>"je </a:t>
            </a:r>
            <a:r>
              <a:rPr kumimoji="0" lang="en-US" altLang="en-US" sz="1000" b="0" i="0" u="none" strike="noStrike" cap="none" normalizeH="0" baseline="0" dirty="0" err="1" smtClean="0">
                <a:ln>
                  <a:noFill/>
                </a:ln>
                <a:solidFill>
                  <a:srgbClr val="067D17"/>
                </a:solidFill>
                <a:effectLst/>
                <a:latin typeface="JetBrains Mono"/>
              </a:rPr>
              <a:t>suis</a:t>
            </a:r>
            <a:r>
              <a:rPr kumimoji="0" lang="en-US" altLang="en-US" sz="1000" b="0" i="0" u="none" strike="noStrike" cap="none" normalizeH="0" baseline="0" dirty="0" smtClean="0">
                <a:ln>
                  <a:noFill/>
                </a:ln>
                <a:solidFill>
                  <a:srgbClr val="067D17"/>
                </a:solidFill>
                <a:effectLst/>
                <a:latin typeface="JetBrains Mono"/>
              </a:rPr>
              <a:t> </a:t>
            </a:r>
            <a:r>
              <a:rPr kumimoji="0" lang="en-US" altLang="en-US" sz="1000" b="0" i="0" u="none" strike="noStrike" cap="none" normalizeH="0" baseline="0" dirty="0" err="1" smtClean="0">
                <a:ln>
                  <a:noFill/>
                </a:ln>
                <a:solidFill>
                  <a:srgbClr val="067D17"/>
                </a:solidFill>
                <a:effectLst/>
                <a:latin typeface="JetBrains Mono"/>
              </a:rPr>
              <a:t>eteint</a:t>
            </a:r>
            <a:r>
              <a:rPr kumimoji="0" lang="en-US" altLang="en-US" sz="1000" b="0" i="0" u="none" strike="noStrike" cap="none" normalizeH="0" baseline="0" dirty="0" smtClean="0">
                <a:ln>
                  <a:noFill/>
                </a:ln>
                <a:solidFill>
                  <a:srgbClr val="067D17"/>
                </a:solidFill>
                <a:effectLst/>
                <a:latin typeface="JetBrains Mono"/>
              </a:rPr>
              <a:t>"</a:t>
            </a:r>
            <a:r>
              <a:rPr kumimoji="0" lang="en-US" altLang="en-US" sz="1000" b="0" i="0" u="none" strike="noStrike" cap="none" normalizeH="0" baseline="0" dirty="0" smtClean="0">
                <a:ln>
                  <a:noFill/>
                </a:ln>
                <a:solidFill>
                  <a:srgbClr val="080808"/>
                </a:solidFill>
                <a:effectLst/>
                <a:latin typeface="JetBrains Mono"/>
              </a:rPr>
              <a:t>);</a:t>
            </a:r>
            <a:br>
              <a:rPr kumimoji="0" lang="en-US" altLang="en-US" sz="1000" b="0" i="0" u="none" strike="noStrike" cap="none" normalizeH="0" baseline="0" dirty="0" smtClean="0">
                <a:ln>
                  <a:noFill/>
                </a:ln>
                <a:solidFill>
                  <a:srgbClr val="080808"/>
                </a:solidFill>
                <a:effectLst/>
                <a:latin typeface="JetBrains Mono"/>
              </a:rPr>
            </a:br>
            <a:r>
              <a:rPr kumimoji="0" lang="en-US" altLang="en-US" sz="1000" b="0" i="0" u="none" strike="noStrike" cap="none" normalizeH="0" baseline="0" dirty="0" smtClean="0">
                <a:ln>
                  <a:noFill/>
                </a:ln>
                <a:solidFill>
                  <a:srgbClr val="080808"/>
                </a:solidFill>
                <a:effectLst/>
                <a:latin typeface="JetBrains Mono"/>
              </a:rPr>
              <a:t>            </a:t>
            </a:r>
            <a:r>
              <a:rPr kumimoji="0" lang="en-US" altLang="en-US" sz="1000" b="0" i="0" u="none" strike="noStrike" cap="none" normalizeH="0" baseline="0" dirty="0" smtClean="0">
                <a:ln>
                  <a:noFill/>
                </a:ln>
                <a:solidFill>
                  <a:srgbClr val="0033B3"/>
                </a:solidFill>
                <a:effectLst/>
                <a:latin typeface="JetBrains Mono"/>
              </a:rPr>
              <a:t>for </a:t>
            </a:r>
            <a:r>
              <a:rPr kumimoji="0" lang="en-US" altLang="en-US" sz="1000" b="0" i="0" u="none" strike="noStrike" cap="none" normalizeH="0" baseline="0" dirty="0" smtClean="0">
                <a:ln>
                  <a:noFill/>
                </a:ln>
                <a:solidFill>
                  <a:srgbClr val="080808"/>
                </a:solidFill>
                <a:effectLst/>
                <a:latin typeface="JetBrains Mono"/>
              </a:rPr>
              <a:t>(</a:t>
            </a:r>
            <a:r>
              <a:rPr kumimoji="0" lang="en-US" altLang="en-US" sz="1000" b="0" i="0" u="none" strike="noStrike" cap="none" normalizeH="0" baseline="0" dirty="0" smtClean="0">
                <a:ln>
                  <a:noFill/>
                </a:ln>
                <a:solidFill>
                  <a:srgbClr val="000000"/>
                </a:solidFill>
                <a:effectLst/>
                <a:latin typeface="JetBrains Mono"/>
              </a:rPr>
              <a:t>j </a:t>
            </a:r>
            <a:r>
              <a:rPr kumimoji="0" lang="en-US" altLang="en-US" sz="1000" b="0" i="0" u="none" strike="noStrike" cap="none" normalizeH="0" baseline="0" dirty="0" smtClean="0">
                <a:ln>
                  <a:noFill/>
                </a:ln>
                <a:solidFill>
                  <a:srgbClr val="0033B3"/>
                </a:solidFill>
                <a:effectLst/>
                <a:latin typeface="JetBrains Mono"/>
              </a:rPr>
              <a:t>in </a:t>
            </a:r>
            <a:r>
              <a:rPr kumimoji="0" lang="en-US" altLang="en-US" sz="1000" b="0" i="0" u="none" strike="noStrike" cap="none" normalizeH="0" baseline="0" dirty="0" smtClean="0">
                <a:ln>
                  <a:noFill/>
                </a:ln>
                <a:solidFill>
                  <a:srgbClr val="1750EB"/>
                </a:solidFill>
                <a:effectLst/>
                <a:latin typeface="JetBrains Mono"/>
              </a:rPr>
              <a:t>0</a:t>
            </a:r>
            <a:r>
              <a:rPr kumimoji="0" lang="en-US" altLang="en-US" sz="1000" b="0" i="0" u="none" strike="noStrike" cap="none" normalizeH="0" baseline="0" dirty="0" smtClean="0">
                <a:ln>
                  <a:noFill/>
                </a:ln>
                <a:solidFill>
                  <a:srgbClr val="080808"/>
                </a:solidFill>
                <a:effectLst/>
                <a:latin typeface="JetBrains Mono"/>
              </a:rPr>
              <a:t>..</a:t>
            </a:r>
            <a:r>
              <a:rPr kumimoji="0" lang="en-US" altLang="en-US" sz="1000" b="0" i="0" u="none" strike="noStrike" cap="none" normalizeH="0" baseline="0" dirty="0" smtClean="0">
                <a:ln>
                  <a:noFill/>
                </a:ln>
                <a:solidFill>
                  <a:srgbClr val="1750EB"/>
                </a:solidFill>
                <a:effectLst/>
                <a:latin typeface="JetBrains Mono"/>
              </a:rPr>
              <a:t>3</a:t>
            </a:r>
            <a:r>
              <a:rPr kumimoji="0" lang="en-US" altLang="en-US" sz="1000" b="0" i="0" u="none" strike="noStrike" cap="none" normalizeH="0" baseline="0" dirty="0" smtClean="0">
                <a:ln>
                  <a:noFill/>
                </a:ln>
                <a:solidFill>
                  <a:srgbClr val="080808"/>
                </a:solidFill>
                <a:effectLst/>
                <a:latin typeface="JetBrains Mono"/>
              </a:rPr>
              <a:t>)</a:t>
            </a:r>
            <a:br>
              <a:rPr kumimoji="0" lang="en-US" altLang="en-US" sz="1000" b="0" i="0" u="none" strike="noStrike" cap="none" normalizeH="0" baseline="0" dirty="0" smtClean="0">
                <a:ln>
                  <a:noFill/>
                </a:ln>
                <a:solidFill>
                  <a:srgbClr val="080808"/>
                </a:solidFill>
                <a:effectLst/>
                <a:latin typeface="JetBrains Mono"/>
              </a:rPr>
            </a:br>
            <a:r>
              <a:rPr kumimoji="0" lang="en-US" altLang="en-US" sz="1000" b="0" i="0" u="none" strike="noStrike" cap="none" normalizeH="0" baseline="0" dirty="0" smtClean="0">
                <a:ln>
                  <a:noFill/>
                </a:ln>
                <a:solidFill>
                  <a:srgbClr val="080808"/>
                </a:solidFill>
                <a:effectLst/>
                <a:latin typeface="JetBrains Mono"/>
              </a:rPr>
              <a:t>                </a:t>
            </a:r>
            <a:r>
              <a:rPr kumimoji="0" lang="en-US" altLang="en-US" sz="1000" b="0" i="1" u="none" strike="noStrike" cap="none" normalizeH="0" baseline="0" dirty="0" err="1" smtClean="0">
                <a:ln>
                  <a:noFill/>
                </a:ln>
                <a:solidFill>
                  <a:srgbClr val="00627A"/>
                </a:solidFill>
                <a:effectLst/>
                <a:latin typeface="JetBrains Mono"/>
              </a:rPr>
              <a:t>println</a:t>
            </a:r>
            <a:r>
              <a:rPr kumimoji="0" lang="en-US" altLang="en-US" sz="1000" b="0" i="0" u="none" strike="noStrike" cap="none" normalizeH="0" baseline="0" dirty="0" smtClean="0">
                <a:ln>
                  <a:noFill/>
                </a:ln>
                <a:solidFill>
                  <a:srgbClr val="080808"/>
                </a:solidFill>
                <a:effectLst/>
                <a:latin typeface="JetBrains Mono"/>
              </a:rPr>
              <a:t>(</a:t>
            </a:r>
            <a:r>
              <a:rPr kumimoji="0" lang="en-US" altLang="en-US" sz="1000" b="0" i="0" u="none" strike="noStrike" cap="none" normalizeH="0" baseline="0" dirty="0" smtClean="0">
                <a:ln>
                  <a:noFill/>
                </a:ln>
                <a:solidFill>
                  <a:srgbClr val="067D17"/>
                </a:solidFill>
                <a:effectLst/>
                <a:latin typeface="JetBrains Mono"/>
              </a:rPr>
              <a:t>"je </a:t>
            </a:r>
            <a:r>
              <a:rPr kumimoji="0" lang="en-US" altLang="en-US" sz="1000" b="0" i="0" u="none" strike="noStrike" cap="none" normalizeH="0" baseline="0" dirty="0" err="1" smtClean="0">
                <a:ln>
                  <a:noFill/>
                </a:ln>
                <a:solidFill>
                  <a:srgbClr val="067D17"/>
                </a:solidFill>
                <a:effectLst/>
                <a:latin typeface="JetBrains Mono"/>
              </a:rPr>
              <a:t>suis</a:t>
            </a:r>
            <a:r>
              <a:rPr kumimoji="0" lang="en-US" altLang="en-US" sz="1000" b="0" i="0" u="none" strike="noStrike" cap="none" normalizeH="0" baseline="0" dirty="0" smtClean="0">
                <a:ln>
                  <a:noFill/>
                </a:ln>
                <a:solidFill>
                  <a:srgbClr val="067D17"/>
                </a:solidFill>
                <a:effectLst/>
                <a:latin typeface="JetBrains Mono"/>
              </a:rPr>
              <a:t> </a:t>
            </a:r>
            <a:r>
              <a:rPr kumimoji="0" lang="en-US" altLang="en-US" sz="1000" b="0" i="0" u="none" strike="noStrike" cap="none" normalizeH="0" baseline="0" dirty="0" err="1" smtClean="0">
                <a:ln>
                  <a:noFill/>
                </a:ln>
                <a:solidFill>
                  <a:srgbClr val="067D17"/>
                </a:solidFill>
                <a:effectLst/>
                <a:latin typeface="JetBrains Mono"/>
              </a:rPr>
              <a:t>allume</a:t>
            </a:r>
            <a:r>
              <a:rPr kumimoji="0" lang="en-US" altLang="en-US" sz="1000" b="0" i="0" u="none" strike="noStrike" cap="none" normalizeH="0" baseline="0" dirty="0" smtClean="0">
                <a:ln>
                  <a:noFill/>
                </a:ln>
                <a:solidFill>
                  <a:srgbClr val="067D17"/>
                </a:solidFill>
                <a:effectLst/>
                <a:latin typeface="JetBrains Mono"/>
              </a:rPr>
              <a:t>"</a:t>
            </a:r>
            <a:r>
              <a:rPr kumimoji="0" lang="en-US" altLang="en-US" sz="1000" b="0" i="0" u="none" strike="noStrike" cap="none" normalizeH="0" baseline="0" dirty="0" smtClean="0">
                <a:ln>
                  <a:noFill/>
                </a:ln>
                <a:solidFill>
                  <a:srgbClr val="080808"/>
                </a:solidFill>
                <a:effectLst/>
                <a:latin typeface="JetBrains Mono"/>
              </a:rPr>
              <a:t>);</a:t>
            </a:r>
            <a:br>
              <a:rPr kumimoji="0" lang="en-US" altLang="en-US" sz="1000" b="0" i="0" u="none" strike="noStrike" cap="none" normalizeH="0" baseline="0" dirty="0" smtClean="0">
                <a:ln>
                  <a:noFill/>
                </a:ln>
                <a:solidFill>
                  <a:srgbClr val="080808"/>
                </a:solidFill>
                <a:effectLst/>
                <a:latin typeface="JetBrains Mono"/>
              </a:rPr>
            </a:br>
            <a:r>
              <a:rPr kumimoji="0" lang="en-US" altLang="en-US" sz="1000" b="0" i="0" u="none" strike="noStrike" cap="none" normalizeH="0" baseline="0" dirty="0" smtClean="0">
                <a:ln>
                  <a:noFill/>
                </a:ln>
                <a:solidFill>
                  <a:srgbClr val="080808"/>
                </a:solidFill>
                <a:effectLst/>
                <a:latin typeface="JetBrains Mono"/>
              </a:rPr>
              <a:t>        }</a:t>
            </a:r>
            <a:br>
              <a:rPr kumimoji="0" lang="en-US" altLang="en-US" sz="1000" b="0" i="0" u="none" strike="noStrike" cap="none" normalizeH="0" baseline="0" dirty="0" smtClean="0">
                <a:ln>
                  <a:noFill/>
                </a:ln>
                <a:solidFill>
                  <a:srgbClr val="080808"/>
                </a:solidFill>
                <a:effectLst/>
                <a:latin typeface="JetBrains Mono"/>
              </a:rPr>
            </a:br>
            <a:r>
              <a:rPr kumimoji="0" lang="en-US" altLang="en-US" sz="1000" b="0" i="0" u="none" strike="noStrike" cap="none" normalizeH="0" baseline="0" dirty="0" smtClean="0">
                <a:ln>
                  <a:noFill/>
                </a:ln>
                <a:solidFill>
                  <a:srgbClr val="080808"/>
                </a:solidFill>
                <a:effectLst/>
                <a:latin typeface="JetBrains Mono"/>
              </a:rPr>
              <a:t>        </a:t>
            </a:r>
            <a:r>
              <a:rPr kumimoji="0" lang="en-US" altLang="en-US" sz="1000" b="0" i="0" u="none" strike="noStrike" cap="none" normalizeH="0" baseline="0" dirty="0" smtClean="0">
                <a:ln>
                  <a:noFill/>
                </a:ln>
                <a:solidFill>
                  <a:srgbClr val="0033B3"/>
                </a:solidFill>
                <a:effectLst/>
                <a:latin typeface="JetBrains Mono"/>
              </a:rPr>
              <a:t>if </a:t>
            </a:r>
            <a:r>
              <a:rPr kumimoji="0" lang="en-US" altLang="en-US" sz="1000" b="0" i="0" u="none" strike="noStrike" cap="none" normalizeH="0" baseline="0" dirty="0" smtClean="0">
                <a:ln>
                  <a:noFill/>
                </a:ln>
                <a:solidFill>
                  <a:srgbClr val="080808"/>
                </a:solidFill>
                <a:effectLst/>
                <a:latin typeface="JetBrains Mono"/>
              </a:rPr>
              <a:t>(a !=</a:t>
            </a:r>
            <a:r>
              <a:rPr kumimoji="0" lang="en-US" altLang="en-US" sz="1000" b="0" i="0" u="none" strike="noStrike" cap="none" normalizeH="0" baseline="0" dirty="0" smtClean="0">
                <a:ln>
                  <a:noFill/>
                </a:ln>
                <a:solidFill>
                  <a:srgbClr val="1750EB"/>
                </a:solidFill>
                <a:effectLst/>
                <a:latin typeface="JetBrains Mono"/>
              </a:rPr>
              <a:t>0 </a:t>
            </a:r>
            <a:r>
              <a:rPr kumimoji="0" lang="en-US" altLang="en-US" sz="1000" b="0" i="0" u="none" strike="noStrike" cap="none" normalizeH="0" baseline="0" dirty="0" smtClean="0">
                <a:ln>
                  <a:noFill/>
                </a:ln>
                <a:solidFill>
                  <a:srgbClr val="080808"/>
                </a:solidFill>
                <a:effectLst/>
                <a:latin typeface="JetBrains Mono"/>
              </a:rPr>
              <a:t>&amp;&amp; b==</a:t>
            </a:r>
            <a:r>
              <a:rPr kumimoji="0" lang="en-US" altLang="en-US" sz="1000" b="0" i="0" u="none" strike="noStrike" cap="none" normalizeH="0" baseline="0" dirty="0" smtClean="0">
                <a:ln>
                  <a:noFill/>
                </a:ln>
                <a:solidFill>
                  <a:srgbClr val="1750EB"/>
                </a:solidFill>
                <a:effectLst/>
                <a:latin typeface="JetBrains Mono"/>
              </a:rPr>
              <a:t>0</a:t>
            </a:r>
            <a:r>
              <a:rPr kumimoji="0" lang="en-US" altLang="en-US" sz="1000" b="0" i="0" u="none" strike="noStrike" cap="none" normalizeH="0" baseline="0" dirty="0" smtClean="0">
                <a:ln>
                  <a:noFill/>
                </a:ln>
                <a:solidFill>
                  <a:srgbClr val="080808"/>
                </a:solidFill>
                <a:effectLst/>
                <a:latin typeface="JetBrains Mono"/>
              </a:rPr>
              <a:t>) {</a:t>
            </a:r>
            <a:br>
              <a:rPr kumimoji="0" lang="en-US" altLang="en-US" sz="1000" b="0" i="0" u="none" strike="noStrike" cap="none" normalizeH="0" baseline="0" dirty="0" smtClean="0">
                <a:ln>
                  <a:noFill/>
                </a:ln>
                <a:solidFill>
                  <a:srgbClr val="080808"/>
                </a:solidFill>
                <a:effectLst/>
                <a:latin typeface="JetBrains Mono"/>
              </a:rPr>
            </a:br>
            <a:r>
              <a:rPr kumimoji="0" lang="en-US" altLang="en-US" sz="1000" b="0" i="0" u="none" strike="noStrike" cap="none" normalizeH="0" baseline="0" dirty="0" smtClean="0">
                <a:ln>
                  <a:noFill/>
                </a:ln>
                <a:solidFill>
                  <a:srgbClr val="080808"/>
                </a:solidFill>
                <a:effectLst/>
                <a:latin typeface="JetBrains Mono"/>
              </a:rPr>
              <a:t>            </a:t>
            </a:r>
            <a:r>
              <a:rPr kumimoji="0" lang="en-US" altLang="en-US" sz="1000" b="0" i="1" u="none" strike="noStrike" cap="none" normalizeH="0" baseline="0" dirty="0" err="1" smtClean="0">
                <a:ln>
                  <a:noFill/>
                </a:ln>
                <a:solidFill>
                  <a:srgbClr val="00627A"/>
                </a:solidFill>
                <a:effectLst/>
                <a:latin typeface="JetBrains Mono"/>
              </a:rPr>
              <a:t>println</a:t>
            </a:r>
            <a:r>
              <a:rPr kumimoji="0" lang="en-US" altLang="en-US" sz="1000" b="0" i="0" u="none" strike="noStrike" cap="none" normalizeH="0" baseline="0" dirty="0" smtClean="0">
                <a:ln>
                  <a:noFill/>
                </a:ln>
                <a:solidFill>
                  <a:srgbClr val="080808"/>
                </a:solidFill>
                <a:effectLst/>
                <a:latin typeface="JetBrains Mono"/>
              </a:rPr>
              <a:t>(</a:t>
            </a:r>
            <a:r>
              <a:rPr kumimoji="0" lang="en-US" altLang="en-US" sz="1000" b="0" i="0" u="none" strike="noStrike" cap="none" normalizeH="0" baseline="0" dirty="0" smtClean="0">
                <a:ln>
                  <a:noFill/>
                </a:ln>
                <a:solidFill>
                  <a:srgbClr val="067D17"/>
                </a:solidFill>
                <a:effectLst/>
                <a:latin typeface="JetBrains Mono"/>
              </a:rPr>
              <a:t>"</a:t>
            </a:r>
            <a:r>
              <a:rPr kumimoji="0" lang="en-US" altLang="en-US" sz="1000" b="0" i="0" u="none" strike="noStrike" cap="none" normalizeH="0" baseline="0" dirty="0" err="1" smtClean="0">
                <a:ln>
                  <a:noFill/>
                </a:ln>
                <a:solidFill>
                  <a:srgbClr val="067D17"/>
                </a:solidFill>
                <a:effectLst/>
                <a:latin typeface="JetBrains Mono"/>
              </a:rPr>
              <a:t>deuxieme</a:t>
            </a:r>
            <a:r>
              <a:rPr kumimoji="0" lang="en-US" altLang="en-US" sz="1000" b="0" i="0" u="none" strike="noStrike" cap="none" normalizeH="0" baseline="0" dirty="0" smtClean="0">
                <a:ln>
                  <a:noFill/>
                </a:ln>
                <a:solidFill>
                  <a:srgbClr val="067D17"/>
                </a:solidFill>
                <a:effectLst/>
                <a:latin typeface="JetBrains Mono"/>
              </a:rPr>
              <a:t> </a:t>
            </a:r>
            <a:r>
              <a:rPr kumimoji="0" lang="en-US" altLang="en-US" sz="1000" b="0" i="0" u="none" strike="noStrike" cap="none" normalizeH="0" baseline="0" dirty="0" err="1" smtClean="0">
                <a:ln>
                  <a:noFill/>
                </a:ln>
                <a:solidFill>
                  <a:srgbClr val="067D17"/>
                </a:solidFill>
                <a:effectLst/>
                <a:latin typeface="JetBrains Mono"/>
              </a:rPr>
              <a:t>manière</a:t>
            </a:r>
            <a:r>
              <a:rPr kumimoji="0" lang="en-US" altLang="en-US" sz="1000" b="0" i="0" u="none" strike="noStrike" cap="none" normalizeH="0" baseline="0" dirty="0" smtClean="0">
                <a:ln>
                  <a:noFill/>
                </a:ln>
                <a:solidFill>
                  <a:srgbClr val="067D17"/>
                </a:solidFill>
                <a:effectLst/>
                <a:latin typeface="JetBrains Mono"/>
              </a:rPr>
              <a:t> de </a:t>
            </a:r>
            <a:r>
              <a:rPr kumimoji="0" lang="en-US" altLang="en-US" sz="1000" b="0" i="0" u="none" strike="noStrike" cap="none" normalizeH="0" baseline="0" dirty="0" err="1" smtClean="0">
                <a:ln>
                  <a:noFill/>
                </a:ln>
                <a:solidFill>
                  <a:srgbClr val="067D17"/>
                </a:solidFill>
                <a:effectLst/>
                <a:latin typeface="JetBrains Mono"/>
              </a:rPr>
              <a:t>clignoter</a:t>
            </a:r>
            <a:r>
              <a:rPr kumimoji="0" lang="en-US" altLang="en-US" sz="1000" b="0" i="0" u="none" strike="noStrike" cap="none" normalizeH="0" baseline="0" dirty="0" smtClean="0">
                <a:ln>
                  <a:noFill/>
                </a:ln>
                <a:solidFill>
                  <a:srgbClr val="067D17"/>
                </a:solidFill>
                <a:effectLst/>
                <a:latin typeface="JetBrains Mono"/>
              </a:rPr>
              <a:t>"</a:t>
            </a:r>
            <a:r>
              <a:rPr kumimoji="0" lang="en-US" altLang="en-US" sz="1000" b="0" i="0" u="none" strike="noStrike" cap="none" normalizeH="0" baseline="0" dirty="0" smtClean="0">
                <a:ln>
                  <a:noFill/>
                </a:ln>
                <a:solidFill>
                  <a:srgbClr val="080808"/>
                </a:solidFill>
                <a:effectLst/>
                <a:latin typeface="JetBrains Mono"/>
              </a:rPr>
              <a:t>)</a:t>
            </a:r>
            <a:br>
              <a:rPr kumimoji="0" lang="en-US" altLang="en-US" sz="1000" b="0" i="0" u="none" strike="noStrike" cap="none" normalizeH="0" baseline="0" dirty="0" smtClean="0">
                <a:ln>
                  <a:noFill/>
                </a:ln>
                <a:solidFill>
                  <a:srgbClr val="080808"/>
                </a:solidFill>
                <a:effectLst/>
                <a:latin typeface="JetBrains Mono"/>
              </a:rPr>
            </a:br>
            <a:r>
              <a:rPr kumimoji="0" lang="en-US" altLang="en-US" sz="1000" b="0" i="0" u="none" strike="noStrike" cap="none" normalizeH="0" baseline="0" dirty="0" smtClean="0">
                <a:ln>
                  <a:noFill/>
                </a:ln>
                <a:solidFill>
                  <a:srgbClr val="080808"/>
                </a:solidFill>
                <a:effectLst/>
                <a:latin typeface="JetBrains Mono"/>
              </a:rPr>
              <a:t>            </a:t>
            </a:r>
            <a:r>
              <a:rPr kumimoji="0" lang="en-US" altLang="en-US" sz="1000" b="0" i="0" u="none" strike="noStrike" cap="none" normalizeH="0" baseline="0" dirty="0" smtClean="0">
                <a:ln>
                  <a:noFill/>
                </a:ln>
                <a:solidFill>
                  <a:srgbClr val="0033B3"/>
                </a:solidFill>
                <a:effectLst/>
                <a:latin typeface="JetBrains Mono"/>
              </a:rPr>
              <a:t>for </a:t>
            </a:r>
            <a:r>
              <a:rPr kumimoji="0" lang="en-US" altLang="en-US" sz="1000" b="0" i="0" u="none" strike="noStrike" cap="none" normalizeH="0" baseline="0" dirty="0" smtClean="0">
                <a:ln>
                  <a:noFill/>
                </a:ln>
                <a:solidFill>
                  <a:srgbClr val="080808"/>
                </a:solidFill>
                <a:effectLst/>
                <a:latin typeface="JetBrains Mono"/>
              </a:rPr>
              <a:t>(</a:t>
            </a:r>
            <a:r>
              <a:rPr kumimoji="0" lang="en-US" altLang="en-US" sz="1000" b="0" i="0" u="none" strike="noStrike" cap="none" normalizeH="0" baseline="0" dirty="0" err="1" smtClean="0">
                <a:ln>
                  <a:noFill/>
                </a:ln>
                <a:solidFill>
                  <a:srgbClr val="000000"/>
                </a:solidFill>
                <a:effectLst/>
                <a:latin typeface="JetBrains Mono"/>
              </a:rPr>
              <a:t>i</a:t>
            </a:r>
            <a:r>
              <a:rPr kumimoji="0" lang="en-US" altLang="en-US" sz="1000" b="0" i="0" u="none" strike="noStrike" cap="none" normalizeH="0" baseline="0" dirty="0" smtClean="0">
                <a:ln>
                  <a:noFill/>
                </a:ln>
                <a:solidFill>
                  <a:srgbClr val="000000"/>
                </a:solidFill>
                <a:effectLst/>
                <a:latin typeface="JetBrains Mono"/>
              </a:rPr>
              <a:t> </a:t>
            </a:r>
            <a:r>
              <a:rPr kumimoji="0" lang="en-US" altLang="en-US" sz="1000" b="0" i="0" u="none" strike="noStrike" cap="none" normalizeH="0" baseline="0" dirty="0" smtClean="0">
                <a:ln>
                  <a:noFill/>
                </a:ln>
                <a:solidFill>
                  <a:srgbClr val="0033B3"/>
                </a:solidFill>
                <a:effectLst/>
                <a:latin typeface="JetBrains Mono"/>
              </a:rPr>
              <a:t>in </a:t>
            </a:r>
            <a:r>
              <a:rPr kumimoji="0" lang="en-US" altLang="en-US" sz="1000" b="0" i="0" u="none" strike="noStrike" cap="none" normalizeH="0" baseline="0" dirty="0" smtClean="0">
                <a:ln>
                  <a:noFill/>
                </a:ln>
                <a:solidFill>
                  <a:srgbClr val="1750EB"/>
                </a:solidFill>
                <a:effectLst/>
                <a:latin typeface="JetBrains Mono"/>
              </a:rPr>
              <a:t>0</a:t>
            </a:r>
            <a:r>
              <a:rPr kumimoji="0" lang="en-US" altLang="en-US" sz="1000" b="0" i="0" u="none" strike="noStrike" cap="none" normalizeH="0" baseline="0" dirty="0" smtClean="0">
                <a:ln>
                  <a:noFill/>
                </a:ln>
                <a:solidFill>
                  <a:srgbClr val="080808"/>
                </a:solidFill>
                <a:effectLst/>
                <a:latin typeface="JetBrains Mono"/>
              </a:rPr>
              <a:t>..</a:t>
            </a:r>
            <a:r>
              <a:rPr kumimoji="0" lang="en-US" altLang="en-US" sz="1000" b="0" i="0" u="none" strike="noStrike" cap="none" normalizeH="0" baseline="0" dirty="0" smtClean="0">
                <a:ln>
                  <a:noFill/>
                </a:ln>
                <a:solidFill>
                  <a:srgbClr val="1750EB"/>
                </a:solidFill>
                <a:effectLst/>
                <a:latin typeface="JetBrains Mono"/>
              </a:rPr>
              <a:t>3</a:t>
            </a:r>
            <a:r>
              <a:rPr kumimoji="0" lang="en-US" altLang="en-US" sz="1000" b="0" i="0" u="none" strike="noStrike" cap="none" normalizeH="0" baseline="0" dirty="0" smtClean="0">
                <a:ln>
                  <a:noFill/>
                </a:ln>
                <a:solidFill>
                  <a:srgbClr val="080808"/>
                </a:solidFill>
                <a:effectLst/>
                <a:latin typeface="JetBrains Mono"/>
              </a:rPr>
              <a:t>) {</a:t>
            </a:r>
            <a:br>
              <a:rPr kumimoji="0" lang="en-US" altLang="en-US" sz="1000" b="0" i="0" u="none" strike="noStrike" cap="none" normalizeH="0" baseline="0" dirty="0" smtClean="0">
                <a:ln>
                  <a:noFill/>
                </a:ln>
                <a:solidFill>
                  <a:srgbClr val="080808"/>
                </a:solidFill>
                <a:effectLst/>
                <a:latin typeface="JetBrains Mono"/>
              </a:rPr>
            </a:br>
            <a:r>
              <a:rPr kumimoji="0" lang="en-US" altLang="en-US" sz="1000" b="0" i="0" u="none" strike="noStrike" cap="none" normalizeH="0" baseline="0" dirty="0" smtClean="0">
                <a:ln>
                  <a:noFill/>
                </a:ln>
                <a:solidFill>
                  <a:srgbClr val="080808"/>
                </a:solidFill>
                <a:effectLst/>
                <a:latin typeface="JetBrains Mono"/>
              </a:rPr>
              <a:t>                </a:t>
            </a:r>
            <a:r>
              <a:rPr kumimoji="0" lang="en-US" altLang="en-US" sz="1000" b="0" i="0" u="none" strike="noStrike" cap="none" normalizeH="0" baseline="0" dirty="0" smtClean="0">
                <a:ln>
                  <a:noFill/>
                </a:ln>
                <a:solidFill>
                  <a:srgbClr val="0033B3"/>
                </a:solidFill>
                <a:effectLst/>
                <a:latin typeface="JetBrains Mono"/>
              </a:rPr>
              <a:t>for </a:t>
            </a:r>
            <a:r>
              <a:rPr kumimoji="0" lang="en-US" altLang="en-US" sz="1000" b="0" i="0" u="none" strike="noStrike" cap="none" normalizeH="0" baseline="0" dirty="0" smtClean="0">
                <a:ln>
                  <a:noFill/>
                </a:ln>
                <a:solidFill>
                  <a:srgbClr val="080808"/>
                </a:solidFill>
                <a:effectLst/>
                <a:latin typeface="JetBrains Mono"/>
              </a:rPr>
              <a:t>(</a:t>
            </a:r>
            <a:r>
              <a:rPr kumimoji="0" lang="en-US" altLang="en-US" sz="1000" b="0" i="0" u="none" strike="noStrike" cap="none" normalizeH="0" baseline="0" dirty="0" smtClean="0">
                <a:ln>
                  <a:noFill/>
                </a:ln>
                <a:solidFill>
                  <a:srgbClr val="000000"/>
                </a:solidFill>
                <a:effectLst/>
                <a:latin typeface="JetBrains Mono"/>
              </a:rPr>
              <a:t>j </a:t>
            </a:r>
            <a:r>
              <a:rPr kumimoji="0" lang="en-US" altLang="en-US" sz="1000" b="0" i="0" u="none" strike="noStrike" cap="none" normalizeH="0" baseline="0" dirty="0" smtClean="0">
                <a:ln>
                  <a:noFill/>
                </a:ln>
                <a:solidFill>
                  <a:srgbClr val="0033B3"/>
                </a:solidFill>
                <a:effectLst/>
                <a:latin typeface="JetBrains Mono"/>
              </a:rPr>
              <a:t>in </a:t>
            </a:r>
            <a:r>
              <a:rPr kumimoji="0" lang="en-US" altLang="en-US" sz="1000" b="0" i="0" u="none" strike="noStrike" cap="none" normalizeH="0" baseline="0" dirty="0" smtClean="0">
                <a:ln>
                  <a:noFill/>
                </a:ln>
                <a:solidFill>
                  <a:srgbClr val="1750EB"/>
                </a:solidFill>
                <a:effectLst/>
                <a:latin typeface="JetBrains Mono"/>
              </a:rPr>
              <a:t>0</a:t>
            </a:r>
            <a:r>
              <a:rPr kumimoji="0" lang="en-US" altLang="en-US" sz="1000" b="0" i="0" u="none" strike="noStrike" cap="none" normalizeH="0" baseline="0" dirty="0" smtClean="0">
                <a:ln>
                  <a:noFill/>
                </a:ln>
                <a:solidFill>
                  <a:srgbClr val="080808"/>
                </a:solidFill>
                <a:effectLst/>
                <a:latin typeface="JetBrains Mono"/>
              </a:rPr>
              <a:t>..a)</a:t>
            </a:r>
            <a:br>
              <a:rPr kumimoji="0" lang="en-US" altLang="en-US" sz="1000" b="0" i="0" u="none" strike="noStrike" cap="none" normalizeH="0" baseline="0" dirty="0" smtClean="0">
                <a:ln>
                  <a:noFill/>
                </a:ln>
                <a:solidFill>
                  <a:srgbClr val="080808"/>
                </a:solidFill>
                <a:effectLst/>
                <a:latin typeface="JetBrains Mono"/>
              </a:rPr>
            </a:br>
            <a:r>
              <a:rPr kumimoji="0" lang="en-US" altLang="en-US" sz="1000" b="0" i="0" u="none" strike="noStrike" cap="none" normalizeH="0" baseline="0" dirty="0" smtClean="0">
                <a:ln>
                  <a:noFill/>
                </a:ln>
                <a:solidFill>
                  <a:srgbClr val="080808"/>
                </a:solidFill>
                <a:effectLst/>
                <a:latin typeface="JetBrains Mono"/>
              </a:rPr>
              <a:t>                    </a:t>
            </a:r>
            <a:r>
              <a:rPr kumimoji="0" lang="en-US" altLang="en-US" sz="1000" b="0" i="1" u="none" strike="noStrike" cap="none" normalizeH="0" baseline="0" dirty="0" err="1" smtClean="0">
                <a:ln>
                  <a:noFill/>
                </a:ln>
                <a:solidFill>
                  <a:srgbClr val="00627A"/>
                </a:solidFill>
                <a:effectLst/>
                <a:latin typeface="JetBrains Mono"/>
              </a:rPr>
              <a:t>println</a:t>
            </a:r>
            <a:r>
              <a:rPr kumimoji="0" lang="en-US" altLang="en-US" sz="1000" b="0" i="0" u="none" strike="noStrike" cap="none" normalizeH="0" baseline="0" dirty="0" smtClean="0">
                <a:ln>
                  <a:noFill/>
                </a:ln>
                <a:solidFill>
                  <a:srgbClr val="080808"/>
                </a:solidFill>
                <a:effectLst/>
                <a:latin typeface="JetBrains Mono"/>
              </a:rPr>
              <a:t>(</a:t>
            </a:r>
            <a:r>
              <a:rPr kumimoji="0" lang="en-US" altLang="en-US" sz="1000" b="0" i="0" u="none" strike="noStrike" cap="none" normalizeH="0" baseline="0" dirty="0" smtClean="0">
                <a:ln>
                  <a:noFill/>
                </a:ln>
                <a:solidFill>
                  <a:srgbClr val="067D17"/>
                </a:solidFill>
                <a:effectLst/>
                <a:latin typeface="JetBrains Mono"/>
              </a:rPr>
              <a:t>"je </a:t>
            </a:r>
            <a:r>
              <a:rPr kumimoji="0" lang="en-US" altLang="en-US" sz="1000" b="0" i="0" u="none" strike="noStrike" cap="none" normalizeH="0" baseline="0" dirty="0" err="1" smtClean="0">
                <a:ln>
                  <a:noFill/>
                </a:ln>
                <a:solidFill>
                  <a:srgbClr val="067D17"/>
                </a:solidFill>
                <a:effectLst/>
                <a:latin typeface="JetBrains Mono"/>
              </a:rPr>
              <a:t>suis</a:t>
            </a:r>
            <a:r>
              <a:rPr kumimoji="0" lang="en-US" altLang="en-US" sz="1000" b="0" i="0" u="none" strike="noStrike" cap="none" normalizeH="0" baseline="0" dirty="0" smtClean="0">
                <a:ln>
                  <a:noFill/>
                </a:ln>
                <a:solidFill>
                  <a:srgbClr val="067D17"/>
                </a:solidFill>
                <a:effectLst/>
                <a:latin typeface="JetBrains Mono"/>
              </a:rPr>
              <a:t> </a:t>
            </a:r>
            <a:r>
              <a:rPr kumimoji="0" lang="en-US" altLang="en-US" sz="1000" b="0" i="0" u="none" strike="noStrike" cap="none" normalizeH="0" baseline="0" dirty="0" err="1" smtClean="0">
                <a:ln>
                  <a:noFill/>
                </a:ln>
                <a:solidFill>
                  <a:srgbClr val="067D17"/>
                </a:solidFill>
                <a:effectLst/>
                <a:latin typeface="JetBrains Mono"/>
              </a:rPr>
              <a:t>eteint</a:t>
            </a:r>
            <a:r>
              <a:rPr kumimoji="0" lang="en-US" altLang="en-US" sz="1000" b="0" i="0" u="none" strike="noStrike" cap="none" normalizeH="0" baseline="0" dirty="0" smtClean="0">
                <a:ln>
                  <a:noFill/>
                </a:ln>
                <a:solidFill>
                  <a:srgbClr val="067D17"/>
                </a:solidFill>
                <a:effectLst/>
                <a:latin typeface="JetBrains Mono"/>
              </a:rPr>
              <a:t>"</a:t>
            </a:r>
            <a:r>
              <a:rPr kumimoji="0" lang="en-US" altLang="en-US" sz="1000" b="0" i="0" u="none" strike="noStrike" cap="none" normalizeH="0" baseline="0" dirty="0" smtClean="0">
                <a:ln>
                  <a:noFill/>
                </a:ln>
                <a:solidFill>
                  <a:srgbClr val="080808"/>
                </a:solidFill>
                <a:effectLst/>
                <a:latin typeface="JetBrains Mono"/>
              </a:rPr>
              <a:t>);</a:t>
            </a:r>
            <a:br>
              <a:rPr kumimoji="0" lang="en-US" altLang="en-US" sz="1000" b="0" i="0" u="none" strike="noStrike" cap="none" normalizeH="0" baseline="0" dirty="0" smtClean="0">
                <a:ln>
                  <a:noFill/>
                </a:ln>
                <a:solidFill>
                  <a:srgbClr val="080808"/>
                </a:solidFill>
                <a:effectLst/>
                <a:latin typeface="JetBrains Mono"/>
              </a:rPr>
            </a:br>
            <a:r>
              <a:rPr kumimoji="0" lang="en-US" altLang="en-US" sz="1000" b="0" i="0" u="none" strike="noStrike" cap="none" normalizeH="0" baseline="0" dirty="0" smtClean="0">
                <a:ln>
                  <a:noFill/>
                </a:ln>
                <a:solidFill>
                  <a:srgbClr val="080808"/>
                </a:solidFill>
                <a:effectLst/>
                <a:latin typeface="JetBrains Mono"/>
              </a:rPr>
              <a:t>                </a:t>
            </a:r>
            <a:r>
              <a:rPr kumimoji="0" lang="en-US" altLang="en-US" sz="1000" b="0" i="0" u="none" strike="noStrike" cap="none" normalizeH="0" baseline="0" dirty="0" smtClean="0">
                <a:ln>
                  <a:noFill/>
                </a:ln>
                <a:solidFill>
                  <a:srgbClr val="0033B3"/>
                </a:solidFill>
                <a:effectLst/>
                <a:latin typeface="JetBrains Mono"/>
              </a:rPr>
              <a:t>for </a:t>
            </a:r>
            <a:r>
              <a:rPr kumimoji="0" lang="en-US" altLang="en-US" sz="1000" b="0" i="0" u="none" strike="noStrike" cap="none" normalizeH="0" baseline="0" dirty="0" smtClean="0">
                <a:ln>
                  <a:noFill/>
                </a:ln>
                <a:solidFill>
                  <a:srgbClr val="080808"/>
                </a:solidFill>
                <a:effectLst/>
                <a:latin typeface="JetBrains Mono"/>
              </a:rPr>
              <a:t>(</a:t>
            </a:r>
            <a:r>
              <a:rPr kumimoji="0" lang="en-US" altLang="en-US" sz="1000" b="0" i="0" u="none" strike="noStrike" cap="none" normalizeH="0" baseline="0" dirty="0" smtClean="0">
                <a:ln>
                  <a:noFill/>
                </a:ln>
                <a:solidFill>
                  <a:srgbClr val="000000"/>
                </a:solidFill>
                <a:effectLst/>
                <a:latin typeface="JetBrains Mono"/>
              </a:rPr>
              <a:t>j </a:t>
            </a:r>
            <a:r>
              <a:rPr kumimoji="0" lang="en-US" altLang="en-US" sz="1000" b="0" i="0" u="none" strike="noStrike" cap="none" normalizeH="0" baseline="0" dirty="0" smtClean="0">
                <a:ln>
                  <a:noFill/>
                </a:ln>
                <a:solidFill>
                  <a:srgbClr val="0033B3"/>
                </a:solidFill>
                <a:effectLst/>
                <a:latin typeface="JetBrains Mono"/>
              </a:rPr>
              <a:t>in </a:t>
            </a:r>
            <a:r>
              <a:rPr kumimoji="0" lang="en-US" altLang="en-US" sz="1000" b="0" i="0" u="none" strike="noStrike" cap="none" normalizeH="0" baseline="0" dirty="0" smtClean="0">
                <a:ln>
                  <a:noFill/>
                </a:ln>
                <a:solidFill>
                  <a:srgbClr val="1750EB"/>
                </a:solidFill>
                <a:effectLst/>
                <a:latin typeface="JetBrains Mono"/>
              </a:rPr>
              <a:t>0</a:t>
            </a:r>
            <a:r>
              <a:rPr kumimoji="0" lang="en-US" altLang="en-US" sz="1000" b="0" i="0" u="none" strike="noStrike" cap="none" normalizeH="0" baseline="0" dirty="0" smtClean="0">
                <a:ln>
                  <a:noFill/>
                </a:ln>
                <a:solidFill>
                  <a:srgbClr val="080808"/>
                </a:solidFill>
                <a:effectLst/>
                <a:latin typeface="JetBrains Mono"/>
              </a:rPr>
              <a:t>..a)</a:t>
            </a:r>
            <a:br>
              <a:rPr kumimoji="0" lang="en-US" altLang="en-US" sz="1000" b="0" i="0" u="none" strike="noStrike" cap="none" normalizeH="0" baseline="0" dirty="0" smtClean="0">
                <a:ln>
                  <a:noFill/>
                </a:ln>
                <a:solidFill>
                  <a:srgbClr val="080808"/>
                </a:solidFill>
                <a:effectLst/>
                <a:latin typeface="JetBrains Mono"/>
              </a:rPr>
            </a:br>
            <a:r>
              <a:rPr kumimoji="0" lang="en-US" altLang="en-US" sz="1000" b="0" i="0" u="none" strike="noStrike" cap="none" normalizeH="0" baseline="0" dirty="0" smtClean="0">
                <a:ln>
                  <a:noFill/>
                </a:ln>
                <a:solidFill>
                  <a:srgbClr val="080808"/>
                </a:solidFill>
                <a:effectLst/>
                <a:latin typeface="JetBrains Mono"/>
              </a:rPr>
              <a:t>                    </a:t>
            </a:r>
            <a:r>
              <a:rPr kumimoji="0" lang="en-US" altLang="en-US" sz="1000" b="0" i="1" u="none" strike="noStrike" cap="none" normalizeH="0" baseline="0" dirty="0" err="1" smtClean="0">
                <a:ln>
                  <a:noFill/>
                </a:ln>
                <a:solidFill>
                  <a:srgbClr val="00627A"/>
                </a:solidFill>
                <a:effectLst/>
                <a:latin typeface="JetBrains Mono"/>
              </a:rPr>
              <a:t>println</a:t>
            </a:r>
            <a:r>
              <a:rPr kumimoji="0" lang="en-US" altLang="en-US" sz="1000" b="0" i="0" u="none" strike="noStrike" cap="none" normalizeH="0" baseline="0" dirty="0" smtClean="0">
                <a:ln>
                  <a:noFill/>
                </a:ln>
                <a:solidFill>
                  <a:srgbClr val="080808"/>
                </a:solidFill>
                <a:effectLst/>
                <a:latin typeface="JetBrains Mono"/>
              </a:rPr>
              <a:t>(</a:t>
            </a:r>
            <a:r>
              <a:rPr kumimoji="0" lang="en-US" altLang="en-US" sz="1000" b="0" i="0" u="none" strike="noStrike" cap="none" normalizeH="0" baseline="0" dirty="0" smtClean="0">
                <a:ln>
                  <a:noFill/>
                </a:ln>
                <a:solidFill>
                  <a:srgbClr val="067D17"/>
                </a:solidFill>
                <a:effectLst/>
                <a:latin typeface="JetBrains Mono"/>
              </a:rPr>
              <a:t>"je </a:t>
            </a:r>
            <a:r>
              <a:rPr kumimoji="0" lang="en-US" altLang="en-US" sz="1000" b="0" i="0" u="none" strike="noStrike" cap="none" normalizeH="0" baseline="0" dirty="0" err="1" smtClean="0">
                <a:ln>
                  <a:noFill/>
                </a:ln>
                <a:solidFill>
                  <a:srgbClr val="067D17"/>
                </a:solidFill>
                <a:effectLst/>
                <a:latin typeface="JetBrains Mono"/>
              </a:rPr>
              <a:t>suis</a:t>
            </a:r>
            <a:r>
              <a:rPr kumimoji="0" lang="en-US" altLang="en-US" sz="1000" b="0" i="0" u="none" strike="noStrike" cap="none" normalizeH="0" baseline="0" dirty="0" smtClean="0">
                <a:ln>
                  <a:noFill/>
                </a:ln>
                <a:solidFill>
                  <a:srgbClr val="067D17"/>
                </a:solidFill>
                <a:effectLst/>
                <a:latin typeface="JetBrains Mono"/>
              </a:rPr>
              <a:t> </a:t>
            </a:r>
            <a:r>
              <a:rPr kumimoji="0" lang="en-US" altLang="en-US" sz="1000" b="0" i="0" u="none" strike="noStrike" cap="none" normalizeH="0" baseline="0" dirty="0" err="1" smtClean="0">
                <a:ln>
                  <a:noFill/>
                </a:ln>
                <a:solidFill>
                  <a:srgbClr val="067D17"/>
                </a:solidFill>
                <a:effectLst/>
                <a:latin typeface="JetBrains Mono"/>
              </a:rPr>
              <a:t>allume</a:t>
            </a:r>
            <a:r>
              <a:rPr kumimoji="0" lang="en-US" altLang="en-US" sz="1000" b="0" i="0" u="none" strike="noStrike" cap="none" normalizeH="0" baseline="0" dirty="0" smtClean="0">
                <a:ln>
                  <a:noFill/>
                </a:ln>
                <a:solidFill>
                  <a:srgbClr val="067D17"/>
                </a:solidFill>
                <a:effectLst/>
                <a:latin typeface="JetBrains Mono"/>
              </a:rPr>
              <a:t>"</a:t>
            </a:r>
            <a:r>
              <a:rPr kumimoji="0" lang="en-US" altLang="en-US" sz="1000" b="0" i="0" u="none" strike="noStrike" cap="none" normalizeH="0" baseline="0" dirty="0" smtClean="0">
                <a:ln>
                  <a:noFill/>
                </a:ln>
                <a:solidFill>
                  <a:srgbClr val="080808"/>
                </a:solidFill>
                <a:effectLst/>
                <a:latin typeface="JetBrains Mono"/>
              </a:rPr>
              <a:t>);</a:t>
            </a:r>
            <a:br>
              <a:rPr kumimoji="0" lang="en-US" altLang="en-US" sz="1000" b="0" i="0" u="none" strike="noStrike" cap="none" normalizeH="0" baseline="0" dirty="0" smtClean="0">
                <a:ln>
                  <a:noFill/>
                </a:ln>
                <a:solidFill>
                  <a:srgbClr val="080808"/>
                </a:solidFill>
                <a:effectLst/>
                <a:latin typeface="JetBrains Mono"/>
              </a:rPr>
            </a:br>
            <a:r>
              <a:rPr kumimoji="0" lang="en-US" altLang="en-US" sz="1000" b="0" i="0" u="none" strike="noStrike" cap="none" normalizeH="0" baseline="0" dirty="0" smtClean="0">
                <a:ln>
                  <a:noFill/>
                </a:ln>
                <a:solidFill>
                  <a:srgbClr val="080808"/>
                </a:solidFill>
                <a:effectLst/>
                <a:latin typeface="JetBrains Mono"/>
              </a:rPr>
              <a:t>            }</a:t>
            </a:r>
            <a:br>
              <a:rPr kumimoji="0" lang="en-US" altLang="en-US" sz="1000" b="0" i="0" u="none" strike="noStrike" cap="none" normalizeH="0" baseline="0" dirty="0" smtClean="0">
                <a:ln>
                  <a:noFill/>
                </a:ln>
                <a:solidFill>
                  <a:srgbClr val="080808"/>
                </a:solidFill>
                <a:effectLst/>
                <a:latin typeface="JetBrains Mono"/>
              </a:rPr>
            </a:br>
            <a:r>
              <a:rPr kumimoji="0" lang="en-US" altLang="en-US" sz="1000" b="0" i="0" u="none" strike="noStrike" cap="none" normalizeH="0" baseline="0" dirty="0" smtClean="0">
                <a:ln>
                  <a:noFill/>
                </a:ln>
                <a:solidFill>
                  <a:srgbClr val="080808"/>
                </a:solidFill>
                <a:effectLst/>
                <a:latin typeface="JetBrains Mono"/>
              </a:rPr>
              <a:t>        }</a:t>
            </a:r>
            <a:br>
              <a:rPr kumimoji="0" lang="en-US" altLang="en-US" sz="1000" b="0" i="0" u="none" strike="noStrike" cap="none" normalizeH="0" baseline="0" dirty="0" smtClean="0">
                <a:ln>
                  <a:noFill/>
                </a:ln>
                <a:solidFill>
                  <a:srgbClr val="080808"/>
                </a:solidFill>
                <a:effectLst/>
                <a:latin typeface="JetBrains Mono"/>
              </a:rPr>
            </a:br>
            <a:r>
              <a:rPr kumimoji="0" lang="en-US" altLang="en-US" sz="1000" b="0" i="0" u="none" strike="noStrike" cap="none" normalizeH="0" baseline="0" dirty="0" smtClean="0">
                <a:ln>
                  <a:noFill/>
                </a:ln>
                <a:solidFill>
                  <a:srgbClr val="080808"/>
                </a:solidFill>
                <a:effectLst/>
                <a:latin typeface="JetBrains Mono"/>
              </a:rPr>
              <a:t>        </a:t>
            </a:r>
            <a:r>
              <a:rPr kumimoji="0" lang="en-US" altLang="en-US" sz="1000" b="0" i="0" u="none" strike="noStrike" cap="none" normalizeH="0" baseline="0" dirty="0" smtClean="0">
                <a:ln>
                  <a:noFill/>
                </a:ln>
                <a:solidFill>
                  <a:srgbClr val="0033B3"/>
                </a:solidFill>
                <a:effectLst/>
                <a:latin typeface="JetBrains Mono"/>
              </a:rPr>
              <a:t>if </a:t>
            </a:r>
            <a:r>
              <a:rPr kumimoji="0" lang="en-US" altLang="en-US" sz="1000" b="0" i="0" u="none" strike="noStrike" cap="none" normalizeH="0" baseline="0" dirty="0" smtClean="0">
                <a:ln>
                  <a:noFill/>
                </a:ln>
                <a:solidFill>
                  <a:srgbClr val="080808"/>
                </a:solidFill>
                <a:effectLst/>
                <a:latin typeface="JetBrains Mono"/>
              </a:rPr>
              <a:t>(a !=</a:t>
            </a:r>
            <a:r>
              <a:rPr kumimoji="0" lang="en-US" altLang="en-US" sz="1000" b="0" i="0" u="none" strike="noStrike" cap="none" normalizeH="0" baseline="0" dirty="0" smtClean="0">
                <a:ln>
                  <a:noFill/>
                </a:ln>
                <a:solidFill>
                  <a:srgbClr val="1750EB"/>
                </a:solidFill>
                <a:effectLst/>
                <a:latin typeface="JetBrains Mono"/>
              </a:rPr>
              <a:t>0 </a:t>
            </a:r>
            <a:r>
              <a:rPr kumimoji="0" lang="en-US" altLang="en-US" sz="1000" b="0" i="0" u="none" strike="noStrike" cap="none" normalizeH="0" baseline="0" dirty="0" smtClean="0">
                <a:ln>
                  <a:noFill/>
                </a:ln>
                <a:solidFill>
                  <a:srgbClr val="080808"/>
                </a:solidFill>
                <a:effectLst/>
                <a:latin typeface="JetBrains Mono"/>
              </a:rPr>
              <a:t>&amp;&amp; b != </a:t>
            </a:r>
            <a:r>
              <a:rPr kumimoji="0" lang="en-US" altLang="en-US" sz="1000" b="0" i="0" u="none" strike="noStrike" cap="none" normalizeH="0" baseline="0" dirty="0" smtClean="0">
                <a:ln>
                  <a:noFill/>
                </a:ln>
                <a:solidFill>
                  <a:srgbClr val="1750EB"/>
                </a:solidFill>
                <a:effectLst/>
                <a:latin typeface="JetBrains Mono"/>
              </a:rPr>
              <a:t>0</a:t>
            </a:r>
            <a:r>
              <a:rPr kumimoji="0" lang="en-US" altLang="en-US" sz="1000" b="0" i="0" u="none" strike="noStrike" cap="none" normalizeH="0" baseline="0" dirty="0" smtClean="0">
                <a:ln>
                  <a:noFill/>
                </a:ln>
                <a:solidFill>
                  <a:srgbClr val="080808"/>
                </a:solidFill>
                <a:effectLst/>
                <a:latin typeface="JetBrains Mono"/>
              </a:rPr>
              <a:t>) {</a:t>
            </a:r>
            <a:br>
              <a:rPr kumimoji="0" lang="en-US" altLang="en-US" sz="1000" b="0" i="0" u="none" strike="noStrike" cap="none" normalizeH="0" baseline="0" dirty="0" smtClean="0">
                <a:ln>
                  <a:noFill/>
                </a:ln>
                <a:solidFill>
                  <a:srgbClr val="080808"/>
                </a:solidFill>
                <a:effectLst/>
                <a:latin typeface="JetBrains Mono"/>
              </a:rPr>
            </a:br>
            <a:r>
              <a:rPr kumimoji="0" lang="en-US" altLang="en-US" sz="1000" b="0" i="0" u="none" strike="noStrike" cap="none" normalizeH="0" baseline="0" dirty="0" smtClean="0">
                <a:ln>
                  <a:noFill/>
                </a:ln>
                <a:solidFill>
                  <a:srgbClr val="080808"/>
                </a:solidFill>
                <a:effectLst/>
                <a:latin typeface="JetBrains Mono"/>
              </a:rPr>
              <a:t>            </a:t>
            </a:r>
            <a:r>
              <a:rPr kumimoji="0" lang="en-US" altLang="en-US" sz="1000" b="0" i="1" u="none" strike="noStrike" cap="none" normalizeH="0" baseline="0" dirty="0" err="1" smtClean="0">
                <a:ln>
                  <a:noFill/>
                </a:ln>
                <a:solidFill>
                  <a:srgbClr val="00627A"/>
                </a:solidFill>
                <a:effectLst/>
                <a:latin typeface="JetBrains Mono"/>
              </a:rPr>
              <a:t>println</a:t>
            </a:r>
            <a:r>
              <a:rPr kumimoji="0" lang="en-US" altLang="en-US" sz="1000" b="0" i="0" u="none" strike="noStrike" cap="none" normalizeH="0" baseline="0" dirty="0" smtClean="0">
                <a:ln>
                  <a:noFill/>
                </a:ln>
                <a:solidFill>
                  <a:srgbClr val="080808"/>
                </a:solidFill>
                <a:effectLst/>
                <a:latin typeface="JetBrains Mono"/>
              </a:rPr>
              <a:t>(</a:t>
            </a:r>
            <a:r>
              <a:rPr kumimoji="0" lang="en-US" altLang="en-US" sz="1000" b="0" i="0" u="none" strike="noStrike" cap="none" normalizeH="0" baseline="0" dirty="0" smtClean="0">
                <a:ln>
                  <a:noFill/>
                </a:ln>
                <a:solidFill>
                  <a:srgbClr val="067D17"/>
                </a:solidFill>
                <a:effectLst/>
                <a:latin typeface="JetBrains Mono"/>
              </a:rPr>
              <a:t>"</a:t>
            </a:r>
            <a:r>
              <a:rPr kumimoji="0" lang="en-US" altLang="en-US" sz="1000" b="0" i="0" u="none" strike="noStrike" cap="none" normalizeH="0" baseline="0" dirty="0" err="1" smtClean="0">
                <a:ln>
                  <a:noFill/>
                </a:ln>
                <a:solidFill>
                  <a:srgbClr val="067D17"/>
                </a:solidFill>
                <a:effectLst/>
                <a:latin typeface="JetBrains Mono"/>
              </a:rPr>
              <a:t>troisime</a:t>
            </a:r>
            <a:r>
              <a:rPr kumimoji="0" lang="en-US" altLang="en-US" sz="1000" b="0" i="0" u="none" strike="noStrike" cap="none" normalizeH="0" baseline="0" dirty="0" smtClean="0">
                <a:ln>
                  <a:noFill/>
                </a:ln>
                <a:solidFill>
                  <a:srgbClr val="067D17"/>
                </a:solidFill>
                <a:effectLst/>
                <a:latin typeface="JetBrains Mono"/>
              </a:rPr>
              <a:t> </a:t>
            </a:r>
            <a:r>
              <a:rPr kumimoji="0" lang="en-US" altLang="en-US" sz="1000" b="0" i="0" u="none" strike="noStrike" cap="none" normalizeH="0" baseline="0" dirty="0" err="1" smtClean="0">
                <a:ln>
                  <a:noFill/>
                </a:ln>
                <a:solidFill>
                  <a:srgbClr val="067D17"/>
                </a:solidFill>
                <a:effectLst/>
                <a:latin typeface="JetBrains Mono"/>
              </a:rPr>
              <a:t>manière</a:t>
            </a:r>
            <a:r>
              <a:rPr kumimoji="0" lang="en-US" altLang="en-US" sz="1000" b="0" i="0" u="none" strike="noStrike" cap="none" normalizeH="0" baseline="0" dirty="0" smtClean="0">
                <a:ln>
                  <a:noFill/>
                </a:ln>
                <a:solidFill>
                  <a:srgbClr val="067D17"/>
                </a:solidFill>
                <a:effectLst/>
                <a:latin typeface="JetBrains Mono"/>
              </a:rPr>
              <a:t> de </a:t>
            </a:r>
            <a:r>
              <a:rPr kumimoji="0" lang="en-US" altLang="en-US" sz="1000" b="0" i="0" u="none" strike="noStrike" cap="none" normalizeH="0" baseline="0" dirty="0" err="1" smtClean="0">
                <a:ln>
                  <a:noFill/>
                </a:ln>
                <a:solidFill>
                  <a:srgbClr val="067D17"/>
                </a:solidFill>
                <a:effectLst/>
                <a:latin typeface="JetBrains Mono"/>
              </a:rPr>
              <a:t>clignoter</a:t>
            </a:r>
            <a:r>
              <a:rPr kumimoji="0" lang="en-US" altLang="en-US" sz="1000" b="0" i="0" u="none" strike="noStrike" cap="none" normalizeH="0" baseline="0" dirty="0" smtClean="0">
                <a:ln>
                  <a:noFill/>
                </a:ln>
                <a:solidFill>
                  <a:srgbClr val="067D17"/>
                </a:solidFill>
                <a:effectLst/>
                <a:latin typeface="JetBrains Mono"/>
              </a:rPr>
              <a:t>"</a:t>
            </a:r>
            <a:r>
              <a:rPr kumimoji="0" lang="en-US" altLang="en-US" sz="1000" b="0" i="0" u="none" strike="noStrike" cap="none" normalizeH="0" baseline="0" dirty="0" smtClean="0">
                <a:ln>
                  <a:noFill/>
                </a:ln>
                <a:solidFill>
                  <a:srgbClr val="080808"/>
                </a:solidFill>
                <a:effectLst/>
                <a:latin typeface="JetBrains Mono"/>
              </a:rPr>
              <a:t>)</a:t>
            </a:r>
            <a:br>
              <a:rPr kumimoji="0" lang="en-US" altLang="en-US" sz="1000" b="0" i="0" u="none" strike="noStrike" cap="none" normalizeH="0" baseline="0" dirty="0" smtClean="0">
                <a:ln>
                  <a:noFill/>
                </a:ln>
                <a:solidFill>
                  <a:srgbClr val="080808"/>
                </a:solidFill>
                <a:effectLst/>
                <a:latin typeface="JetBrains Mono"/>
              </a:rPr>
            </a:br>
            <a:r>
              <a:rPr kumimoji="0" lang="en-US" altLang="en-US" sz="1000" b="0" i="0" u="none" strike="noStrike" cap="none" normalizeH="0" baseline="0" dirty="0" smtClean="0">
                <a:ln>
                  <a:noFill/>
                </a:ln>
                <a:solidFill>
                  <a:srgbClr val="080808"/>
                </a:solidFill>
                <a:effectLst/>
                <a:latin typeface="JetBrains Mono"/>
              </a:rPr>
              <a:t>            </a:t>
            </a:r>
            <a:r>
              <a:rPr kumimoji="0" lang="en-US" altLang="en-US" sz="1000" b="0" i="0" u="none" strike="noStrike" cap="none" normalizeH="0" baseline="0" dirty="0" smtClean="0">
                <a:ln>
                  <a:noFill/>
                </a:ln>
                <a:solidFill>
                  <a:srgbClr val="0033B3"/>
                </a:solidFill>
                <a:effectLst/>
                <a:latin typeface="JetBrains Mono"/>
              </a:rPr>
              <a:t>for </a:t>
            </a:r>
            <a:r>
              <a:rPr kumimoji="0" lang="en-US" altLang="en-US" sz="1000" b="0" i="0" u="none" strike="noStrike" cap="none" normalizeH="0" baseline="0" dirty="0" smtClean="0">
                <a:ln>
                  <a:noFill/>
                </a:ln>
                <a:solidFill>
                  <a:srgbClr val="080808"/>
                </a:solidFill>
                <a:effectLst/>
                <a:latin typeface="JetBrains Mono"/>
              </a:rPr>
              <a:t>(</a:t>
            </a:r>
            <a:r>
              <a:rPr kumimoji="0" lang="en-US" altLang="en-US" sz="1000" b="0" i="0" u="none" strike="noStrike" cap="none" normalizeH="0" baseline="0" dirty="0" err="1" smtClean="0">
                <a:ln>
                  <a:noFill/>
                </a:ln>
                <a:solidFill>
                  <a:srgbClr val="000000"/>
                </a:solidFill>
                <a:effectLst/>
                <a:latin typeface="JetBrains Mono"/>
              </a:rPr>
              <a:t>i</a:t>
            </a:r>
            <a:r>
              <a:rPr kumimoji="0" lang="en-US" altLang="en-US" sz="1000" b="0" i="0" u="none" strike="noStrike" cap="none" normalizeH="0" baseline="0" dirty="0" smtClean="0">
                <a:ln>
                  <a:noFill/>
                </a:ln>
                <a:solidFill>
                  <a:srgbClr val="000000"/>
                </a:solidFill>
                <a:effectLst/>
                <a:latin typeface="JetBrains Mono"/>
              </a:rPr>
              <a:t> </a:t>
            </a:r>
            <a:r>
              <a:rPr kumimoji="0" lang="en-US" altLang="en-US" sz="1000" b="0" i="0" u="none" strike="noStrike" cap="none" normalizeH="0" baseline="0" dirty="0" smtClean="0">
                <a:ln>
                  <a:noFill/>
                </a:ln>
                <a:solidFill>
                  <a:srgbClr val="0033B3"/>
                </a:solidFill>
                <a:effectLst/>
                <a:latin typeface="JetBrains Mono"/>
              </a:rPr>
              <a:t>in </a:t>
            </a:r>
            <a:r>
              <a:rPr kumimoji="0" lang="en-US" altLang="en-US" sz="1000" b="0" i="0" u="none" strike="noStrike" cap="none" normalizeH="0" baseline="0" dirty="0" smtClean="0">
                <a:ln>
                  <a:noFill/>
                </a:ln>
                <a:solidFill>
                  <a:srgbClr val="1750EB"/>
                </a:solidFill>
                <a:effectLst/>
                <a:latin typeface="JetBrains Mono"/>
              </a:rPr>
              <a:t>0</a:t>
            </a:r>
            <a:r>
              <a:rPr kumimoji="0" lang="en-US" altLang="en-US" sz="1000" b="0" i="0" u="none" strike="noStrike" cap="none" normalizeH="0" baseline="0" dirty="0" smtClean="0">
                <a:ln>
                  <a:noFill/>
                </a:ln>
                <a:solidFill>
                  <a:srgbClr val="080808"/>
                </a:solidFill>
                <a:effectLst/>
                <a:latin typeface="JetBrains Mono"/>
              </a:rPr>
              <a:t>..</a:t>
            </a:r>
            <a:r>
              <a:rPr kumimoji="0" lang="en-US" altLang="en-US" sz="1000" b="0" i="0" u="none" strike="noStrike" cap="none" normalizeH="0" baseline="0" dirty="0" smtClean="0">
                <a:ln>
                  <a:noFill/>
                </a:ln>
                <a:solidFill>
                  <a:srgbClr val="1750EB"/>
                </a:solidFill>
                <a:effectLst/>
                <a:latin typeface="JetBrains Mono"/>
              </a:rPr>
              <a:t>3</a:t>
            </a:r>
            <a:r>
              <a:rPr kumimoji="0" lang="en-US" altLang="en-US" sz="1000" b="0" i="0" u="none" strike="noStrike" cap="none" normalizeH="0" baseline="0" dirty="0" smtClean="0">
                <a:ln>
                  <a:noFill/>
                </a:ln>
                <a:solidFill>
                  <a:srgbClr val="080808"/>
                </a:solidFill>
                <a:effectLst/>
                <a:latin typeface="JetBrains Mono"/>
              </a:rPr>
              <a:t>) {</a:t>
            </a:r>
            <a:br>
              <a:rPr kumimoji="0" lang="en-US" altLang="en-US" sz="1000" b="0" i="0" u="none" strike="noStrike" cap="none" normalizeH="0" baseline="0" dirty="0" smtClean="0">
                <a:ln>
                  <a:noFill/>
                </a:ln>
                <a:solidFill>
                  <a:srgbClr val="080808"/>
                </a:solidFill>
                <a:effectLst/>
                <a:latin typeface="JetBrains Mono"/>
              </a:rPr>
            </a:br>
            <a:r>
              <a:rPr kumimoji="0" lang="en-US" altLang="en-US" sz="1000" b="0" i="0" u="none" strike="noStrike" cap="none" normalizeH="0" baseline="0" dirty="0" smtClean="0">
                <a:ln>
                  <a:noFill/>
                </a:ln>
                <a:solidFill>
                  <a:srgbClr val="080808"/>
                </a:solidFill>
                <a:effectLst/>
                <a:latin typeface="JetBrains Mono"/>
              </a:rPr>
              <a:t>                </a:t>
            </a:r>
            <a:r>
              <a:rPr kumimoji="0" lang="en-US" altLang="en-US" sz="1000" b="0" i="0" u="none" strike="noStrike" cap="none" normalizeH="0" baseline="0" dirty="0" smtClean="0">
                <a:ln>
                  <a:noFill/>
                </a:ln>
                <a:solidFill>
                  <a:srgbClr val="0033B3"/>
                </a:solidFill>
                <a:effectLst/>
                <a:latin typeface="JetBrains Mono"/>
              </a:rPr>
              <a:t>for </a:t>
            </a:r>
            <a:r>
              <a:rPr kumimoji="0" lang="en-US" altLang="en-US" sz="1000" b="0" i="0" u="none" strike="noStrike" cap="none" normalizeH="0" baseline="0" dirty="0" smtClean="0">
                <a:ln>
                  <a:noFill/>
                </a:ln>
                <a:solidFill>
                  <a:srgbClr val="080808"/>
                </a:solidFill>
                <a:effectLst/>
                <a:latin typeface="JetBrains Mono"/>
              </a:rPr>
              <a:t>(</a:t>
            </a:r>
            <a:r>
              <a:rPr kumimoji="0" lang="en-US" altLang="en-US" sz="1000" b="0" i="0" u="none" strike="noStrike" cap="none" normalizeH="0" baseline="0" dirty="0" smtClean="0">
                <a:ln>
                  <a:noFill/>
                </a:ln>
                <a:solidFill>
                  <a:srgbClr val="000000"/>
                </a:solidFill>
                <a:effectLst/>
                <a:latin typeface="JetBrains Mono"/>
              </a:rPr>
              <a:t>j </a:t>
            </a:r>
            <a:r>
              <a:rPr kumimoji="0" lang="en-US" altLang="en-US" sz="1000" b="0" i="0" u="none" strike="noStrike" cap="none" normalizeH="0" baseline="0" dirty="0" smtClean="0">
                <a:ln>
                  <a:noFill/>
                </a:ln>
                <a:solidFill>
                  <a:srgbClr val="0033B3"/>
                </a:solidFill>
                <a:effectLst/>
                <a:latin typeface="JetBrains Mono"/>
              </a:rPr>
              <a:t>in </a:t>
            </a:r>
            <a:r>
              <a:rPr kumimoji="0" lang="en-US" altLang="en-US" sz="1000" b="0" i="0" u="none" strike="noStrike" cap="none" normalizeH="0" baseline="0" dirty="0" smtClean="0">
                <a:ln>
                  <a:noFill/>
                </a:ln>
                <a:solidFill>
                  <a:srgbClr val="1750EB"/>
                </a:solidFill>
                <a:effectLst/>
                <a:latin typeface="JetBrains Mono"/>
              </a:rPr>
              <a:t>0</a:t>
            </a:r>
            <a:r>
              <a:rPr kumimoji="0" lang="en-US" altLang="en-US" sz="1000" b="0" i="0" u="none" strike="noStrike" cap="none" normalizeH="0" baseline="0" dirty="0" smtClean="0">
                <a:ln>
                  <a:noFill/>
                </a:ln>
                <a:solidFill>
                  <a:srgbClr val="080808"/>
                </a:solidFill>
                <a:effectLst/>
                <a:latin typeface="JetBrains Mono"/>
              </a:rPr>
              <a:t>..a)</a:t>
            </a:r>
            <a:br>
              <a:rPr kumimoji="0" lang="en-US" altLang="en-US" sz="1000" b="0" i="0" u="none" strike="noStrike" cap="none" normalizeH="0" baseline="0" dirty="0" smtClean="0">
                <a:ln>
                  <a:noFill/>
                </a:ln>
                <a:solidFill>
                  <a:srgbClr val="080808"/>
                </a:solidFill>
                <a:effectLst/>
                <a:latin typeface="JetBrains Mono"/>
              </a:rPr>
            </a:br>
            <a:r>
              <a:rPr kumimoji="0" lang="en-US" altLang="en-US" sz="1000" b="0" i="0" u="none" strike="noStrike" cap="none" normalizeH="0" baseline="0" dirty="0" smtClean="0">
                <a:ln>
                  <a:noFill/>
                </a:ln>
                <a:solidFill>
                  <a:srgbClr val="080808"/>
                </a:solidFill>
                <a:effectLst/>
                <a:latin typeface="JetBrains Mono"/>
              </a:rPr>
              <a:t>                    </a:t>
            </a:r>
            <a:r>
              <a:rPr kumimoji="0" lang="en-US" altLang="en-US" sz="1000" b="0" i="1" u="none" strike="noStrike" cap="none" normalizeH="0" baseline="0" dirty="0" err="1" smtClean="0">
                <a:ln>
                  <a:noFill/>
                </a:ln>
                <a:solidFill>
                  <a:srgbClr val="00627A"/>
                </a:solidFill>
                <a:effectLst/>
                <a:latin typeface="JetBrains Mono"/>
              </a:rPr>
              <a:t>println</a:t>
            </a:r>
            <a:r>
              <a:rPr kumimoji="0" lang="en-US" altLang="en-US" sz="1000" b="0" i="0" u="none" strike="noStrike" cap="none" normalizeH="0" baseline="0" dirty="0" smtClean="0">
                <a:ln>
                  <a:noFill/>
                </a:ln>
                <a:solidFill>
                  <a:srgbClr val="080808"/>
                </a:solidFill>
                <a:effectLst/>
                <a:latin typeface="JetBrains Mono"/>
              </a:rPr>
              <a:t>(</a:t>
            </a:r>
            <a:r>
              <a:rPr kumimoji="0" lang="en-US" altLang="en-US" sz="1000" b="0" i="0" u="none" strike="noStrike" cap="none" normalizeH="0" baseline="0" dirty="0" smtClean="0">
                <a:ln>
                  <a:noFill/>
                </a:ln>
                <a:solidFill>
                  <a:srgbClr val="067D17"/>
                </a:solidFill>
                <a:effectLst/>
                <a:latin typeface="JetBrains Mono"/>
              </a:rPr>
              <a:t>"je </a:t>
            </a:r>
            <a:r>
              <a:rPr kumimoji="0" lang="en-US" altLang="en-US" sz="1000" b="0" i="0" u="none" strike="noStrike" cap="none" normalizeH="0" baseline="0" dirty="0" err="1" smtClean="0">
                <a:ln>
                  <a:noFill/>
                </a:ln>
                <a:solidFill>
                  <a:srgbClr val="067D17"/>
                </a:solidFill>
                <a:effectLst/>
                <a:latin typeface="JetBrains Mono"/>
              </a:rPr>
              <a:t>suis</a:t>
            </a:r>
            <a:r>
              <a:rPr kumimoji="0" lang="en-US" altLang="en-US" sz="1000" b="0" i="0" u="none" strike="noStrike" cap="none" normalizeH="0" baseline="0" dirty="0" smtClean="0">
                <a:ln>
                  <a:noFill/>
                </a:ln>
                <a:solidFill>
                  <a:srgbClr val="067D17"/>
                </a:solidFill>
                <a:effectLst/>
                <a:latin typeface="JetBrains Mono"/>
              </a:rPr>
              <a:t> </a:t>
            </a:r>
            <a:r>
              <a:rPr kumimoji="0" lang="en-US" altLang="en-US" sz="1000" b="0" i="0" u="none" strike="noStrike" cap="none" normalizeH="0" baseline="0" dirty="0" err="1" smtClean="0">
                <a:ln>
                  <a:noFill/>
                </a:ln>
                <a:solidFill>
                  <a:srgbClr val="067D17"/>
                </a:solidFill>
                <a:effectLst/>
                <a:latin typeface="JetBrains Mono"/>
              </a:rPr>
              <a:t>eteint</a:t>
            </a:r>
            <a:r>
              <a:rPr kumimoji="0" lang="en-US" altLang="en-US" sz="1000" b="0" i="0" u="none" strike="noStrike" cap="none" normalizeH="0" baseline="0" dirty="0" smtClean="0">
                <a:ln>
                  <a:noFill/>
                </a:ln>
                <a:solidFill>
                  <a:srgbClr val="067D17"/>
                </a:solidFill>
                <a:effectLst/>
                <a:latin typeface="JetBrains Mono"/>
              </a:rPr>
              <a:t>"</a:t>
            </a:r>
            <a:r>
              <a:rPr kumimoji="0" lang="en-US" altLang="en-US" sz="1000" b="0" i="0" u="none" strike="noStrike" cap="none" normalizeH="0" baseline="0" dirty="0" smtClean="0">
                <a:ln>
                  <a:noFill/>
                </a:ln>
                <a:solidFill>
                  <a:srgbClr val="080808"/>
                </a:solidFill>
                <a:effectLst/>
                <a:latin typeface="JetBrains Mono"/>
              </a:rPr>
              <a:t>);</a:t>
            </a:r>
            <a:br>
              <a:rPr kumimoji="0" lang="en-US" altLang="en-US" sz="1000" b="0" i="0" u="none" strike="noStrike" cap="none" normalizeH="0" baseline="0" dirty="0" smtClean="0">
                <a:ln>
                  <a:noFill/>
                </a:ln>
                <a:solidFill>
                  <a:srgbClr val="080808"/>
                </a:solidFill>
                <a:effectLst/>
                <a:latin typeface="JetBrains Mono"/>
              </a:rPr>
            </a:br>
            <a:r>
              <a:rPr kumimoji="0" lang="en-US" altLang="en-US" sz="1000" b="0" i="0" u="none" strike="noStrike" cap="none" normalizeH="0" baseline="0" dirty="0" smtClean="0">
                <a:ln>
                  <a:noFill/>
                </a:ln>
                <a:solidFill>
                  <a:srgbClr val="080808"/>
                </a:solidFill>
                <a:effectLst/>
                <a:latin typeface="JetBrains Mono"/>
              </a:rPr>
              <a:t>                </a:t>
            </a:r>
            <a:r>
              <a:rPr kumimoji="0" lang="en-US" altLang="en-US" sz="1000" b="0" i="0" u="none" strike="noStrike" cap="none" normalizeH="0" baseline="0" dirty="0" smtClean="0">
                <a:ln>
                  <a:noFill/>
                </a:ln>
                <a:solidFill>
                  <a:srgbClr val="0033B3"/>
                </a:solidFill>
                <a:effectLst/>
                <a:latin typeface="JetBrains Mono"/>
              </a:rPr>
              <a:t>for </a:t>
            </a:r>
            <a:r>
              <a:rPr kumimoji="0" lang="en-US" altLang="en-US" sz="1000" b="0" i="0" u="none" strike="noStrike" cap="none" normalizeH="0" baseline="0" dirty="0" smtClean="0">
                <a:ln>
                  <a:noFill/>
                </a:ln>
                <a:solidFill>
                  <a:srgbClr val="080808"/>
                </a:solidFill>
                <a:effectLst/>
                <a:latin typeface="JetBrains Mono"/>
              </a:rPr>
              <a:t>(</a:t>
            </a:r>
            <a:r>
              <a:rPr kumimoji="0" lang="en-US" altLang="en-US" sz="1000" b="0" i="0" u="none" strike="noStrike" cap="none" normalizeH="0" baseline="0" dirty="0" smtClean="0">
                <a:ln>
                  <a:noFill/>
                </a:ln>
                <a:solidFill>
                  <a:srgbClr val="000000"/>
                </a:solidFill>
                <a:effectLst/>
                <a:latin typeface="JetBrains Mono"/>
              </a:rPr>
              <a:t>j </a:t>
            </a:r>
            <a:r>
              <a:rPr kumimoji="0" lang="en-US" altLang="en-US" sz="1000" b="0" i="0" u="none" strike="noStrike" cap="none" normalizeH="0" baseline="0" dirty="0" smtClean="0">
                <a:ln>
                  <a:noFill/>
                </a:ln>
                <a:solidFill>
                  <a:srgbClr val="0033B3"/>
                </a:solidFill>
                <a:effectLst/>
                <a:latin typeface="JetBrains Mono"/>
              </a:rPr>
              <a:t>in </a:t>
            </a:r>
            <a:r>
              <a:rPr kumimoji="0" lang="en-US" altLang="en-US" sz="1000" b="0" i="0" u="none" strike="noStrike" cap="none" normalizeH="0" baseline="0" dirty="0" smtClean="0">
                <a:ln>
                  <a:noFill/>
                </a:ln>
                <a:solidFill>
                  <a:srgbClr val="1750EB"/>
                </a:solidFill>
                <a:effectLst/>
                <a:latin typeface="JetBrains Mono"/>
              </a:rPr>
              <a:t>0</a:t>
            </a:r>
            <a:r>
              <a:rPr kumimoji="0" lang="en-US" altLang="en-US" sz="1000" b="0" i="0" u="none" strike="noStrike" cap="none" normalizeH="0" baseline="0" dirty="0" smtClean="0">
                <a:ln>
                  <a:noFill/>
                </a:ln>
                <a:solidFill>
                  <a:srgbClr val="080808"/>
                </a:solidFill>
                <a:effectLst/>
                <a:latin typeface="JetBrains Mono"/>
              </a:rPr>
              <a:t>..b)</a:t>
            </a:r>
            <a:br>
              <a:rPr kumimoji="0" lang="en-US" altLang="en-US" sz="1000" b="0" i="0" u="none" strike="noStrike" cap="none" normalizeH="0" baseline="0" dirty="0" smtClean="0">
                <a:ln>
                  <a:noFill/>
                </a:ln>
                <a:solidFill>
                  <a:srgbClr val="080808"/>
                </a:solidFill>
                <a:effectLst/>
                <a:latin typeface="JetBrains Mono"/>
              </a:rPr>
            </a:br>
            <a:r>
              <a:rPr kumimoji="0" lang="en-US" altLang="en-US" sz="1000" b="0" i="0" u="none" strike="noStrike" cap="none" normalizeH="0" baseline="0" dirty="0" smtClean="0">
                <a:ln>
                  <a:noFill/>
                </a:ln>
                <a:solidFill>
                  <a:srgbClr val="080808"/>
                </a:solidFill>
                <a:effectLst/>
                <a:latin typeface="JetBrains Mono"/>
              </a:rPr>
              <a:t>                    </a:t>
            </a:r>
            <a:r>
              <a:rPr kumimoji="0" lang="en-US" altLang="en-US" sz="1000" b="0" i="1" u="none" strike="noStrike" cap="none" normalizeH="0" baseline="0" dirty="0" err="1" smtClean="0">
                <a:ln>
                  <a:noFill/>
                </a:ln>
                <a:solidFill>
                  <a:srgbClr val="00627A"/>
                </a:solidFill>
                <a:effectLst/>
                <a:latin typeface="JetBrains Mono"/>
              </a:rPr>
              <a:t>println</a:t>
            </a:r>
            <a:r>
              <a:rPr kumimoji="0" lang="en-US" altLang="en-US" sz="1000" b="0" i="0" u="none" strike="noStrike" cap="none" normalizeH="0" baseline="0" dirty="0" smtClean="0">
                <a:ln>
                  <a:noFill/>
                </a:ln>
                <a:solidFill>
                  <a:srgbClr val="080808"/>
                </a:solidFill>
                <a:effectLst/>
                <a:latin typeface="JetBrains Mono"/>
              </a:rPr>
              <a:t>(</a:t>
            </a:r>
            <a:r>
              <a:rPr kumimoji="0" lang="en-US" altLang="en-US" sz="1000" b="0" i="0" u="none" strike="noStrike" cap="none" normalizeH="0" baseline="0" dirty="0" smtClean="0">
                <a:ln>
                  <a:noFill/>
                </a:ln>
                <a:solidFill>
                  <a:srgbClr val="067D17"/>
                </a:solidFill>
                <a:effectLst/>
                <a:latin typeface="JetBrains Mono"/>
              </a:rPr>
              <a:t>"je </a:t>
            </a:r>
            <a:r>
              <a:rPr kumimoji="0" lang="en-US" altLang="en-US" sz="1000" b="0" i="0" u="none" strike="noStrike" cap="none" normalizeH="0" baseline="0" dirty="0" err="1" smtClean="0">
                <a:ln>
                  <a:noFill/>
                </a:ln>
                <a:solidFill>
                  <a:srgbClr val="067D17"/>
                </a:solidFill>
                <a:effectLst/>
                <a:latin typeface="JetBrains Mono"/>
              </a:rPr>
              <a:t>suis</a:t>
            </a:r>
            <a:r>
              <a:rPr kumimoji="0" lang="en-US" altLang="en-US" sz="1000" b="0" i="0" u="none" strike="noStrike" cap="none" normalizeH="0" baseline="0" dirty="0" smtClean="0">
                <a:ln>
                  <a:noFill/>
                </a:ln>
                <a:solidFill>
                  <a:srgbClr val="067D17"/>
                </a:solidFill>
                <a:effectLst/>
                <a:latin typeface="JetBrains Mono"/>
              </a:rPr>
              <a:t> </a:t>
            </a:r>
            <a:r>
              <a:rPr kumimoji="0" lang="en-US" altLang="en-US" sz="1000" b="0" i="0" u="none" strike="noStrike" cap="none" normalizeH="0" baseline="0" dirty="0" err="1" smtClean="0">
                <a:ln>
                  <a:noFill/>
                </a:ln>
                <a:solidFill>
                  <a:srgbClr val="067D17"/>
                </a:solidFill>
                <a:effectLst/>
                <a:latin typeface="JetBrains Mono"/>
              </a:rPr>
              <a:t>allume</a:t>
            </a:r>
            <a:r>
              <a:rPr kumimoji="0" lang="en-US" altLang="en-US" sz="1000" b="0" i="0" u="none" strike="noStrike" cap="none" normalizeH="0" baseline="0" dirty="0" smtClean="0">
                <a:ln>
                  <a:noFill/>
                </a:ln>
                <a:solidFill>
                  <a:srgbClr val="067D17"/>
                </a:solidFill>
                <a:effectLst/>
                <a:latin typeface="JetBrains Mono"/>
              </a:rPr>
              <a:t>"</a:t>
            </a:r>
            <a:r>
              <a:rPr kumimoji="0" lang="en-US" altLang="en-US" sz="1000" b="0" i="0" u="none" strike="noStrike" cap="none" normalizeH="0" baseline="0" dirty="0" smtClean="0">
                <a:ln>
                  <a:noFill/>
                </a:ln>
                <a:solidFill>
                  <a:srgbClr val="080808"/>
                </a:solidFill>
                <a:effectLst/>
                <a:latin typeface="JetBrains Mono"/>
              </a:rPr>
              <a:t>);</a:t>
            </a:r>
            <a:br>
              <a:rPr kumimoji="0" lang="en-US" altLang="en-US" sz="1000" b="0" i="0" u="none" strike="noStrike" cap="none" normalizeH="0" baseline="0" dirty="0" smtClean="0">
                <a:ln>
                  <a:noFill/>
                </a:ln>
                <a:solidFill>
                  <a:srgbClr val="080808"/>
                </a:solidFill>
                <a:effectLst/>
                <a:latin typeface="JetBrains Mono"/>
              </a:rPr>
            </a:br>
            <a:r>
              <a:rPr kumimoji="0" lang="en-US" altLang="en-US" sz="1000" b="0" i="0" u="none" strike="noStrike" cap="none" normalizeH="0" baseline="0" dirty="0" smtClean="0">
                <a:ln>
                  <a:noFill/>
                </a:ln>
                <a:solidFill>
                  <a:srgbClr val="080808"/>
                </a:solidFill>
                <a:effectLst/>
                <a:latin typeface="JetBrains Mono"/>
              </a:rPr>
              <a:t>            }</a:t>
            </a:r>
            <a:br>
              <a:rPr kumimoji="0" lang="en-US" altLang="en-US" sz="1000" b="0" i="0" u="none" strike="noStrike" cap="none" normalizeH="0" baseline="0" dirty="0" smtClean="0">
                <a:ln>
                  <a:noFill/>
                </a:ln>
                <a:solidFill>
                  <a:srgbClr val="080808"/>
                </a:solidFill>
                <a:effectLst/>
                <a:latin typeface="JetBrains Mono"/>
              </a:rPr>
            </a:br>
            <a:r>
              <a:rPr kumimoji="0" lang="en-US" altLang="en-US" sz="1000" b="0" i="0" u="none" strike="noStrike" cap="none" normalizeH="0" baseline="0" dirty="0" smtClean="0">
                <a:ln>
                  <a:noFill/>
                </a:ln>
                <a:solidFill>
                  <a:srgbClr val="080808"/>
                </a:solidFill>
                <a:effectLst/>
                <a:latin typeface="JetBrains Mono"/>
              </a:rPr>
              <a:t>        }</a:t>
            </a:r>
            <a:br>
              <a:rPr kumimoji="0" lang="en-US" altLang="en-US" sz="1000" b="0" i="0" u="none" strike="noStrike" cap="none" normalizeH="0" baseline="0" dirty="0" smtClean="0">
                <a:ln>
                  <a:noFill/>
                </a:ln>
                <a:solidFill>
                  <a:srgbClr val="080808"/>
                </a:solidFill>
                <a:effectLst/>
                <a:latin typeface="JetBrains Mono"/>
              </a:rPr>
            </a:br>
            <a:r>
              <a:rPr kumimoji="0" lang="en-US" altLang="en-US" sz="1000" b="0" i="0" u="none" strike="noStrike" cap="none" normalizeH="0" baseline="0" dirty="0" smtClean="0">
                <a:ln>
                  <a:noFill/>
                </a:ln>
                <a:solidFill>
                  <a:srgbClr val="080808"/>
                </a:solidFill>
                <a:effectLst/>
                <a:latin typeface="JetBrains Mono"/>
              </a:rPr>
              <a:t>    }</a:t>
            </a:r>
            <a:br>
              <a:rPr kumimoji="0" lang="en-US" altLang="en-US" sz="1000" b="0" i="0" u="none" strike="noStrike" cap="none" normalizeH="0" baseline="0" dirty="0" smtClean="0">
                <a:ln>
                  <a:noFill/>
                </a:ln>
                <a:solidFill>
                  <a:srgbClr val="080808"/>
                </a:solidFill>
                <a:effectLst/>
                <a:latin typeface="JetBrains Mono"/>
              </a:rPr>
            </a:br>
            <a:r>
              <a:rPr kumimoji="0" lang="en-US" altLang="en-US" sz="1000" b="0" i="0" u="none" strike="noStrike" cap="none" normalizeH="0" baseline="0" dirty="0" smtClean="0">
                <a:ln>
                  <a:noFill/>
                </a:ln>
                <a:solidFill>
                  <a:srgbClr val="080808"/>
                </a:solidFill>
                <a:effectLst/>
                <a:latin typeface="JetBrains Mono"/>
              </a:rPr>
              <a:t>}</a:t>
            </a:r>
            <a:br>
              <a:rPr kumimoji="0" lang="en-US" altLang="en-US" sz="1000" b="0" i="0" u="none" strike="noStrike" cap="none" normalizeH="0" baseline="0" dirty="0" smtClean="0">
                <a:ln>
                  <a:noFill/>
                </a:ln>
                <a:solidFill>
                  <a:srgbClr val="080808"/>
                </a:solidFill>
                <a:effectLst/>
                <a:latin typeface="JetBrains Mono"/>
              </a:rPr>
            </a:br>
            <a:r>
              <a:rPr kumimoji="0" lang="en-US" altLang="en-US" sz="1000" b="0" i="0" u="none" strike="noStrike" cap="none" normalizeH="0" baseline="0" dirty="0" smtClean="0">
                <a:ln>
                  <a:noFill/>
                </a:ln>
                <a:solidFill>
                  <a:srgbClr val="080808"/>
                </a:solidFill>
                <a:effectLst/>
                <a:latin typeface="JetBrains Mono"/>
              </a:rPr>
              <a:t/>
            </a:r>
            <a:br>
              <a:rPr kumimoji="0" lang="en-US" altLang="en-US" sz="1000" b="0" i="0" u="none" strike="noStrike" cap="none" normalizeH="0" baseline="0" dirty="0" smtClean="0">
                <a:ln>
                  <a:noFill/>
                </a:ln>
                <a:solidFill>
                  <a:srgbClr val="080808"/>
                </a:solidFill>
                <a:effectLst/>
                <a:latin typeface="JetBrains Mono"/>
              </a:rPr>
            </a:br>
            <a:r>
              <a:rPr kumimoji="0" lang="en-US" altLang="en-US" sz="1000" b="0" i="0" u="none" strike="noStrike" cap="none" normalizeH="0" baseline="0" dirty="0" smtClean="0">
                <a:ln>
                  <a:noFill/>
                </a:ln>
                <a:solidFill>
                  <a:srgbClr val="0033B3"/>
                </a:solidFill>
                <a:effectLst/>
                <a:latin typeface="JetBrains Mono"/>
              </a:rPr>
              <a:t>fun </a:t>
            </a:r>
            <a:r>
              <a:rPr kumimoji="0" lang="en-US" altLang="en-US" sz="1000" b="0" i="0" u="none" strike="noStrike" cap="none" normalizeH="0" baseline="0" dirty="0" smtClean="0">
                <a:ln>
                  <a:noFill/>
                </a:ln>
                <a:solidFill>
                  <a:srgbClr val="00627A"/>
                </a:solidFill>
                <a:effectLst/>
                <a:latin typeface="JetBrains Mono"/>
              </a:rPr>
              <a:t>main</a:t>
            </a:r>
            <a:r>
              <a:rPr kumimoji="0" lang="en-US" altLang="en-US" sz="1000" b="0" i="0" u="none" strike="noStrike" cap="none" normalizeH="0" baseline="0" dirty="0" smtClean="0">
                <a:ln>
                  <a:noFill/>
                </a:ln>
                <a:solidFill>
                  <a:srgbClr val="080808"/>
                </a:solidFill>
                <a:effectLst/>
                <a:latin typeface="JetBrains Mono"/>
              </a:rPr>
              <a:t>() {</a:t>
            </a:r>
            <a:br>
              <a:rPr kumimoji="0" lang="en-US" altLang="en-US" sz="1000" b="0" i="0" u="none" strike="noStrike" cap="none" normalizeH="0" baseline="0" dirty="0" smtClean="0">
                <a:ln>
                  <a:noFill/>
                </a:ln>
                <a:solidFill>
                  <a:srgbClr val="080808"/>
                </a:solidFill>
                <a:effectLst/>
                <a:latin typeface="JetBrains Mono"/>
              </a:rPr>
            </a:br>
            <a:r>
              <a:rPr kumimoji="0" lang="en-US" altLang="en-US" sz="1000" b="0" i="0" u="none" strike="noStrike" cap="none" normalizeH="0" baseline="0" dirty="0" smtClean="0">
                <a:ln>
                  <a:noFill/>
                </a:ln>
                <a:solidFill>
                  <a:srgbClr val="080808"/>
                </a:solidFill>
                <a:effectLst/>
                <a:latin typeface="JetBrains Mono"/>
              </a:rPr>
              <a:t>    </a:t>
            </a:r>
            <a:r>
              <a:rPr kumimoji="0" lang="en-US" altLang="en-US" sz="1000" b="0" i="0" u="none" strike="noStrike" cap="none" normalizeH="0" baseline="0" dirty="0" err="1" smtClean="0">
                <a:ln>
                  <a:noFill/>
                </a:ln>
                <a:solidFill>
                  <a:srgbClr val="0033B3"/>
                </a:solidFill>
                <a:effectLst/>
                <a:latin typeface="JetBrains Mono"/>
              </a:rPr>
              <a:t>val</a:t>
            </a:r>
            <a:r>
              <a:rPr kumimoji="0" lang="en-US" altLang="en-US" sz="1000" b="0" i="0" u="none" strike="noStrike" cap="none" normalizeH="0" baseline="0" dirty="0" smtClean="0">
                <a:ln>
                  <a:noFill/>
                </a:ln>
                <a:solidFill>
                  <a:srgbClr val="0033B3"/>
                </a:solidFill>
                <a:effectLst/>
                <a:latin typeface="JetBrains Mono"/>
              </a:rPr>
              <a:t> </a:t>
            </a:r>
            <a:r>
              <a:rPr kumimoji="0" lang="en-US" altLang="en-US" sz="1000" b="0" i="0" u="none" strike="noStrike" cap="none" normalizeH="0" baseline="0" dirty="0" smtClean="0">
                <a:ln>
                  <a:noFill/>
                </a:ln>
                <a:solidFill>
                  <a:srgbClr val="000000"/>
                </a:solidFill>
                <a:effectLst/>
                <a:latin typeface="JetBrains Mono"/>
              </a:rPr>
              <a:t>feu </a:t>
            </a:r>
            <a:r>
              <a:rPr kumimoji="0" lang="en-US" altLang="en-US" sz="1000" b="0" i="0" u="none" strike="noStrike" cap="none" normalizeH="0" baseline="0" dirty="0" smtClean="0">
                <a:ln>
                  <a:noFill/>
                </a:ln>
                <a:solidFill>
                  <a:srgbClr val="080808"/>
                </a:solidFill>
                <a:effectLst/>
                <a:latin typeface="JetBrains Mono"/>
              </a:rPr>
              <a:t>= </a:t>
            </a:r>
            <a:r>
              <a:rPr kumimoji="0" lang="en-US" altLang="en-US" sz="1000" b="0" i="0" u="none" strike="noStrike" cap="none" normalizeH="0" baseline="0" dirty="0" err="1" smtClean="0">
                <a:ln>
                  <a:noFill/>
                </a:ln>
                <a:solidFill>
                  <a:srgbClr val="080808"/>
                </a:solidFill>
                <a:effectLst/>
                <a:latin typeface="JetBrains Mono"/>
              </a:rPr>
              <a:t>FeuDeSignalisation</a:t>
            </a:r>
            <a:r>
              <a:rPr kumimoji="0" lang="en-US" altLang="en-US" sz="1000" b="0" i="0" u="none" strike="noStrike" cap="none" normalizeH="0" baseline="0" dirty="0" smtClean="0">
                <a:ln>
                  <a:noFill/>
                </a:ln>
                <a:solidFill>
                  <a:srgbClr val="080808"/>
                </a:solidFill>
                <a:effectLst/>
                <a:latin typeface="JetBrains Mono"/>
              </a:rPr>
              <a:t>()</a:t>
            </a:r>
            <a:br>
              <a:rPr kumimoji="0" lang="en-US" altLang="en-US" sz="1000" b="0" i="0" u="none" strike="noStrike" cap="none" normalizeH="0" baseline="0" dirty="0" smtClean="0">
                <a:ln>
                  <a:noFill/>
                </a:ln>
                <a:solidFill>
                  <a:srgbClr val="080808"/>
                </a:solidFill>
                <a:effectLst/>
                <a:latin typeface="JetBrains Mono"/>
              </a:rPr>
            </a:br>
            <a:r>
              <a:rPr kumimoji="0" lang="en-US" altLang="en-US" sz="1000" b="0" i="0" u="none" strike="noStrike" cap="none" normalizeH="0" baseline="0" dirty="0" smtClean="0">
                <a:ln>
                  <a:noFill/>
                </a:ln>
                <a:solidFill>
                  <a:srgbClr val="080808"/>
                </a:solidFill>
                <a:effectLst/>
                <a:latin typeface="JetBrains Mono"/>
              </a:rPr>
              <a:t>    </a:t>
            </a:r>
            <a:r>
              <a:rPr kumimoji="0" lang="en-US" altLang="en-US" sz="1000" b="0" i="0" u="none" strike="noStrike" cap="none" normalizeH="0" baseline="0" dirty="0" err="1" smtClean="0">
                <a:ln>
                  <a:noFill/>
                </a:ln>
                <a:solidFill>
                  <a:srgbClr val="000000"/>
                </a:solidFill>
                <a:effectLst/>
                <a:latin typeface="JetBrains Mono"/>
              </a:rPr>
              <a:t>feu</a:t>
            </a:r>
            <a:r>
              <a:rPr kumimoji="0" lang="en-US" altLang="en-US" sz="1000" b="0" i="0" u="none" strike="noStrike" cap="none" normalizeH="0" baseline="0" dirty="0" err="1" smtClean="0">
                <a:ln>
                  <a:noFill/>
                </a:ln>
                <a:solidFill>
                  <a:srgbClr val="080808"/>
                </a:solidFill>
                <a:effectLst/>
                <a:latin typeface="JetBrains Mono"/>
              </a:rPr>
              <a:t>.clignote</a:t>
            </a:r>
            <a:r>
              <a:rPr kumimoji="0" lang="en-US" altLang="en-US" sz="1000" b="0" i="0" u="none" strike="noStrike" cap="none" normalizeH="0" baseline="0" dirty="0" smtClean="0">
                <a:ln>
                  <a:noFill/>
                </a:ln>
                <a:solidFill>
                  <a:srgbClr val="080808"/>
                </a:solidFill>
                <a:effectLst/>
                <a:latin typeface="JetBrains Mono"/>
              </a:rPr>
              <a:t>(</a:t>
            </a:r>
            <a:r>
              <a:rPr kumimoji="0" lang="en-US" altLang="en-US" sz="1000" b="0" i="0" u="none" strike="noStrike" cap="none" normalizeH="0" baseline="0" dirty="0" smtClean="0">
                <a:ln>
                  <a:noFill/>
                </a:ln>
                <a:solidFill>
                  <a:srgbClr val="1750EB"/>
                </a:solidFill>
                <a:effectLst/>
                <a:latin typeface="JetBrains Mono"/>
              </a:rPr>
              <a:t>5</a:t>
            </a:r>
            <a:r>
              <a:rPr kumimoji="0" lang="en-US" altLang="en-US" sz="1000" b="0" i="0" u="none" strike="noStrike" cap="none" normalizeH="0" baseline="0" dirty="0" smtClean="0">
                <a:ln>
                  <a:noFill/>
                </a:ln>
                <a:solidFill>
                  <a:srgbClr val="080808"/>
                </a:solidFill>
                <a:effectLst/>
                <a:latin typeface="JetBrains Mono"/>
              </a:rPr>
              <a:t>, </a:t>
            </a:r>
            <a:r>
              <a:rPr kumimoji="0" lang="en-US" altLang="en-US" sz="1000" b="0" i="0" u="none" strike="noStrike" cap="none" normalizeH="0" baseline="0" dirty="0" smtClean="0">
                <a:ln>
                  <a:noFill/>
                </a:ln>
                <a:solidFill>
                  <a:srgbClr val="1750EB"/>
                </a:solidFill>
                <a:effectLst/>
                <a:latin typeface="JetBrains Mono"/>
              </a:rPr>
              <a:t>3</a:t>
            </a:r>
            <a:r>
              <a:rPr kumimoji="0" lang="en-US" altLang="en-US" sz="1000" b="0" i="0" u="none" strike="noStrike" cap="none" normalizeH="0" baseline="0" dirty="0" smtClean="0">
                <a:ln>
                  <a:noFill/>
                </a:ln>
                <a:solidFill>
                  <a:srgbClr val="080808"/>
                </a:solidFill>
                <a:effectLst/>
                <a:latin typeface="JetBrains Mono"/>
              </a:rPr>
              <a:t>)</a:t>
            </a:r>
            <a:br>
              <a:rPr kumimoji="0" lang="en-US" altLang="en-US" sz="1000" b="0" i="0" u="none" strike="noStrike" cap="none" normalizeH="0" baseline="0" dirty="0" smtClean="0">
                <a:ln>
                  <a:noFill/>
                </a:ln>
                <a:solidFill>
                  <a:srgbClr val="080808"/>
                </a:solidFill>
                <a:effectLst/>
                <a:latin typeface="JetBrains Mono"/>
              </a:rPr>
            </a:br>
            <a:r>
              <a:rPr kumimoji="0" lang="en-US" altLang="en-US" sz="1000" b="0" i="0" u="none" strike="noStrike" cap="none" normalizeH="0" baseline="0" dirty="0" smtClean="0">
                <a:ln>
                  <a:noFill/>
                </a:ln>
                <a:solidFill>
                  <a:srgbClr val="080808"/>
                </a:solidFill>
                <a:effectLst/>
                <a:latin typeface="JetBrains Mono"/>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fr-BE" dirty="0">
                <a:latin typeface="Gill Sans MT"/>
              </a:rPr>
              <a:t>Le constructeur</a:t>
            </a:r>
            <a:endParaRPr lang="en-GB" dirty="0">
              <a:latin typeface="Gill Sans MT"/>
            </a:endParaRPr>
          </a:p>
        </p:txBody>
      </p:sp>
      <p:pic>
        <p:nvPicPr>
          <p:cNvPr id="44035" name="Picture 4"/>
          <p:cNvPicPr>
            <a:picLocks noGrp="1" noChangeAspect="1" noChangeArrowheads="1"/>
          </p:cNvPicPr>
          <p:nvPr>
            <p:ph type="body" idx="1"/>
          </p:nvPr>
        </p:nvPicPr>
        <p:blipFill>
          <a:blip r:embed="rId2" cstate="email">
            <a:extLst>
              <a:ext uri="{28A0092B-C50C-407E-A947-70E740481C1C}">
                <a14:useLocalDpi xmlns:a14="http://schemas.microsoft.com/office/drawing/2010/main" val="0"/>
              </a:ext>
            </a:extLst>
          </a:blip>
          <a:srcRect/>
          <a:stretch>
            <a:fillRect/>
          </a:stretch>
        </p:blipFill>
        <p:spPr>
          <a:xfrm>
            <a:off x="685800" y="2108200"/>
            <a:ext cx="7772400" cy="3860800"/>
          </a:xfrm>
          <a:noFill/>
        </p:spPr>
      </p:pic>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46</a:t>
            </a:fld>
            <a:endParaRPr lang="en-GB"/>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endParaRPr lang="en-US" dirty="0">
              <a:latin typeface="Gill Sans MT"/>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47</a:t>
            </a:fld>
            <a:endParaRPr lang="en-GB"/>
          </a:p>
        </p:txBody>
      </p:sp>
      <p:sp>
        <p:nvSpPr>
          <p:cNvPr id="5" name="Rectangle 1"/>
          <p:cNvSpPr>
            <a:spLocks noChangeArrowheads="1"/>
          </p:cNvSpPr>
          <p:nvPr/>
        </p:nvSpPr>
        <p:spPr bwMode="auto">
          <a:xfrm>
            <a:off x="1043608" y="1821111"/>
            <a:ext cx="6624736" cy="42473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33B3"/>
                </a:solidFill>
                <a:effectLst/>
                <a:latin typeface="JetBrains Mono"/>
              </a:rPr>
              <a:t>class </a:t>
            </a:r>
            <a:r>
              <a:rPr kumimoji="0" lang="en-US" altLang="en-US" b="0" i="0" u="none" strike="noStrike" cap="none" normalizeH="0" baseline="0" dirty="0" err="1" smtClean="0">
                <a:ln>
                  <a:noFill/>
                </a:ln>
                <a:solidFill>
                  <a:srgbClr val="000000"/>
                </a:solidFill>
                <a:effectLst/>
                <a:latin typeface="JetBrains Mono"/>
              </a:rPr>
              <a:t>FeuDeSignalisation</a:t>
            </a:r>
            <a:r>
              <a:rPr kumimoji="0" lang="en-US" altLang="en-US" b="0" i="0" u="none" strike="noStrike" cap="none" normalizeH="0" baseline="0" dirty="0" smtClean="0">
                <a:ln>
                  <a:noFill/>
                </a:ln>
                <a:solidFill>
                  <a:srgbClr val="000000"/>
                </a:solidFill>
                <a:effectLst/>
                <a:latin typeface="JetBrains Mono"/>
              </a:rPr>
              <a:t> </a:t>
            </a:r>
            <a:r>
              <a:rPr kumimoji="0" lang="en-US" altLang="en-US" b="0" i="0" u="none" strike="noStrike" cap="none" normalizeH="0" baseline="0" dirty="0" smtClean="0">
                <a:ln>
                  <a:noFill/>
                </a:ln>
                <a:solidFill>
                  <a:srgbClr val="080808"/>
                </a:solidFill>
                <a:effectLst/>
                <a:latin typeface="JetBrains Mono"/>
              </a:rPr>
              <a:t>(position: </a:t>
            </a:r>
            <a:r>
              <a:rPr kumimoji="0" lang="en-US" altLang="en-US" b="0" i="0" u="none" strike="noStrike" cap="none" normalizeH="0" baseline="0" dirty="0" err="1" smtClean="0">
                <a:ln>
                  <a:noFill/>
                </a:ln>
                <a:solidFill>
                  <a:srgbClr val="000000"/>
                </a:solidFill>
                <a:effectLst/>
                <a:latin typeface="JetBrains Mono"/>
              </a:rPr>
              <a:t>Int</a:t>
            </a:r>
            <a:r>
              <a:rPr kumimoji="0" lang="en-US" altLang="en-US" b="0" i="0" u="none" strike="noStrike" cap="none" normalizeH="0" baseline="0" dirty="0" smtClean="0">
                <a:ln>
                  <a:noFill/>
                </a:ln>
                <a:solidFill>
                  <a:srgbClr val="080808"/>
                </a:solidFill>
                <a:effectLst/>
                <a:latin typeface="JetBrains Mono"/>
              </a:rPr>
              <a:t>, hauteur: </a:t>
            </a:r>
            <a:r>
              <a:rPr kumimoji="0" lang="en-US" altLang="en-US" b="0" i="0" u="none" strike="noStrike" cap="none" normalizeH="0" baseline="0" dirty="0" err="1" smtClean="0">
                <a:ln>
                  <a:noFill/>
                </a:ln>
                <a:solidFill>
                  <a:srgbClr val="000000"/>
                </a:solidFill>
                <a:effectLst/>
                <a:latin typeface="JetBrains Mono"/>
              </a:rPr>
              <a:t>Int</a:t>
            </a:r>
            <a:r>
              <a:rPr kumimoji="0" lang="en-US" altLang="en-US" b="0" i="0" u="none" strike="noStrike" cap="none" normalizeH="0" baseline="0" dirty="0" smtClean="0">
                <a:ln>
                  <a:noFill/>
                </a:ln>
                <a:solidFill>
                  <a:srgbClr val="080808"/>
                </a:solidFill>
                <a:effectLst/>
                <a:latin typeface="JetBrains Mono"/>
              </a:rPr>
              <a:t>) {</a:t>
            </a:r>
            <a:br>
              <a:rPr kumimoji="0" lang="en-US" altLang="en-US" b="0" i="0" u="none" strike="noStrike" cap="none" normalizeH="0" baseline="0" dirty="0" smtClean="0">
                <a:ln>
                  <a:noFill/>
                </a:ln>
                <a:solidFill>
                  <a:srgbClr val="080808"/>
                </a:solidFill>
                <a:effectLst/>
                <a:latin typeface="JetBrains Mono"/>
              </a:rPr>
            </a:br>
            <a:r>
              <a:rPr kumimoji="0" lang="en-US" altLang="en-US" b="0" i="0" u="none" strike="noStrike" cap="none" normalizeH="0" baseline="0" dirty="0" smtClean="0">
                <a:ln>
                  <a:noFill/>
                </a:ln>
                <a:solidFill>
                  <a:srgbClr val="080808"/>
                </a:solidFill>
                <a:effectLst/>
                <a:latin typeface="JetBrains Mono"/>
              </a:rPr>
              <a:t>    </a:t>
            </a:r>
            <a:r>
              <a:rPr kumimoji="0" lang="en-US" altLang="en-US" b="0" i="0" u="none" strike="noStrike" cap="none" normalizeH="0" baseline="0" dirty="0" err="1" smtClean="0">
                <a:ln>
                  <a:noFill/>
                </a:ln>
                <a:solidFill>
                  <a:srgbClr val="0033B3"/>
                </a:solidFill>
                <a:effectLst/>
                <a:latin typeface="JetBrains Mono"/>
              </a:rPr>
              <a:t>val</a:t>
            </a:r>
            <a:r>
              <a:rPr kumimoji="0" lang="en-US" altLang="en-US" b="0" i="0" u="none" strike="noStrike" cap="none" normalizeH="0" baseline="0" dirty="0" smtClean="0">
                <a:ln>
                  <a:noFill/>
                </a:ln>
                <a:solidFill>
                  <a:srgbClr val="0033B3"/>
                </a:solidFill>
                <a:effectLst/>
                <a:latin typeface="JetBrains Mono"/>
              </a:rPr>
              <a:t> </a:t>
            </a:r>
            <a:r>
              <a:rPr kumimoji="0" lang="en-US" altLang="en-US" b="0" i="0" u="none" strike="noStrike" cap="none" normalizeH="0" baseline="0" dirty="0" smtClean="0">
                <a:ln>
                  <a:noFill/>
                </a:ln>
                <a:solidFill>
                  <a:srgbClr val="871094"/>
                </a:solidFill>
                <a:effectLst/>
                <a:latin typeface="JetBrains Mono"/>
              </a:rPr>
              <a:t>position </a:t>
            </a:r>
            <a:r>
              <a:rPr kumimoji="0" lang="en-US" altLang="en-US" b="0" i="0" u="none" strike="noStrike" cap="none" normalizeH="0" baseline="0" dirty="0" smtClean="0">
                <a:ln>
                  <a:noFill/>
                </a:ln>
                <a:solidFill>
                  <a:srgbClr val="080808"/>
                </a:solidFill>
                <a:effectLst/>
                <a:latin typeface="JetBrains Mono"/>
              </a:rPr>
              <a:t>= position</a:t>
            </a:r>
            <a:br>
              <a:rPr kumimoji="0" lang="en-US" altLang="en-US" b="0" i="0" u="none" strike="noStrike" cap="none" normalizeH="0" baseline="0" dirty="0" smtClean="0">
                <a:ln>
                  <a:noFill/>
                </a:ln>
                <a:solidFill>
                  <a:srgbClr val="080808"/>
                </a:solidFill>
                <a:effectLst/>
                <a:latin typeface="JetBrains Mono"/>
              </a:rPr>
            </a:br>
            <a:r>
              <a:rPr kumimoji="0" lang="en-US" altLang="en-US" b="0" i="0" u="none" strike="noStrike" cap="none" normalizeH="0" baseline="0" dirty="0" smtClean="0">
                <a:ln>
                  <a:noFill/>
                </a:ln>
                <a:solidFill>
                  <a:srgbClr val="080808"/>
                </a:solidFill>
                <a:effectLst/>
                <a:latin typeface="JetBrains Mono"/>
              </a:rPr>
              <a:t>    </a:t>
            </a:r>
            <a:r>
              <a:rPr kumimoji="0" lang="en-US" altLang="en-US" b="0" i="0" u="none" strike="noStrike" cap="none" normalizeH="0" baseline="0" dirty="0" err="1" smtClean="0">
                <a:ln>
                  <a:noFill/>
                </a:ln>
                <a:solidFill>
                  <a:srgbClr val="0033B3"/>
                </a:solidFill>
                <a:effectLst/>
                <a:latin typeface="JetBrains Mono"/>
              </a:rPr>
              <a:t>val</a:t>
            </a:r>
            <a:r>
              <a:rPr kumimoji="0" lang="en-US" altLang="en-US" b="0" i="0" u="none" strike="noStrike" cap="none" normalizeH="0" baseline="0" dirty="0" smtClean="0">
                <a:ln>
                  <a:noFill/>
                </a:ln>
                <a:solidFill>
                  <a:srgbClr val="0033B3"/>
                </a:solidFill>
                <a:effectLst/>
                <a:latin typeface="JetBrains Mono"/>
              </a:rPr>
              <a:t> </a:t>
            </a:r>
            <a:r>
              <a:rPr kumimoji="0" lang="en-US" altLang="en-US" b="0" i="0" u="none" strike="noStrike" cap="none" normalizeH="0" baseline="0" dirty="0" smtClean="0">
                <a:ln>
                  <a:noFill/>
                </a:ln>
                <a:solidFill>
                  <a:srgbClr val="871094"/>
                </a:solidFill>
                <a:effectLst/>
                <a:latin typeface="JetBrains Mono"/>
              </a:rPr>
              <a:t>hauteur </a:t>
            </a:r>
            <a:r>
              <a:rPr kumimoji="0" lang="en-US" altLang="en-US" b="0" i="0" u="none" strike="noStrike" cap="none" normalizeH="0" baseline="0" dirty="0" smtClean="0">
                <a:ln>
                  <a:noFill/>
                </a:ln>
                <a:solidFill>
                  <a:srgbClr val="080808"/>
                </a:solidFill>
                <a:effectLst/>
                <a:latin typeface="JetBrains Mono"/>
              </a:rPr>
              <a:t>= hauteur</a:t>
            </a:r>
          </a:p>
          <a:p>
            <a:pPr lvl="0" eaLnBrk="0" hangingPunct="0"/>
            <a:r>
              <a:rPr lang="en-US" altLang="en-US" b="0" dirty="0" smtClean="0">
                <a:solidFill>
                  <a:srgbClr val="0033B3"/>
                </a:solidFill>
                <a:latin typeface="JetBrains Mono"/>
              </a:rPr>
              <a:t>    </a:t>
            </a:r>
            <a:r>
              <a:rPr lang="en-US" altLang="en-US" b="0" dirty="0" err="1" smtClean="0">
                <a:solidFill>
                  <a:srgbClr val="0033B3"/>
                </a:solidFill>
                <a:latin typeface="JetBrains Mono"/>
              </a:rPr>
              <a:t>var</a:t>
            </a:r>
            <a:r>
              <a:rPr lang="en-US" altLang="en-US" b="0" dirty="0" smtClean="0">
                <a:solidFill>
                  <a:srgbClr val="0033B3"/>
                </a:solidFill>
                <a:latin typeface="JetBrains Mono"/>
              </a:rPr>
              <a:t> </a:t>
            </a:r>
            <a:r>
              <a:rPr lang="en-US" altLang="en-US" b="0" dirty="0" err="1" smtClean="0">
                <a:solidFill>
                  <a:srgbClr val="871094"/>
                </a:solidFill>
                <a:latin typeface="JetBrains Mono"/>
              </a:rPr>
              <a:t>couleur</a:t>
            </a:r>
            <a:r>
              <a:rPr lang="en-US" altLang="en-US" b="0" dirty="0" smtClean="0">
                <a:solidFill>
                  <a:srgbClr val="871094"/>
                </a:solidFill>
                <a:latin typeface="JetBrains Mono"/>
              </a:rPr>
              <a:t> </a:t>
            </a:r>
            <a:r>
              <a:rPr lang="en-US" altLang="en-US" b="0" dirty="0">
                <a:solidFill>
                  <a:srgbClr val="080808"/>
                </a:solidFill>
                <a:latin typeface="JetBrains Mono"/>
              </a:rPr>
              <a:t>= </a:t>
            </a:r>
            <a:r>
              <a:rPr lang="en-US" altLang="en-US" b="0" dirty="0" smtClean="0">
                <a:solidFill>
                  <a:srgbClr val="080808"/>
                </a:solidFill>
                <a:latin typeface="JetBrains Mono"/>
              </a:rPr>
              <a:t>3</a:t>
            </a:r>
            <a:r>
              <a:rPr lang="en-US" altLang="en-US" b="0" dirty="0">
                <a:solidFill>
                  <a:srgbClr val="080808"/>
                </a:solidFill>
                <a:latin typeface="JetBrains Mono"/>
              </a:rPr>
              <a:t/>
            </a:r>
            <a:br>
              <a:rPr lang="en-US" altLang="en-US" b="0" dirty="0">
                <a:solidFill>
                  <a:srgbClr val="080808"/>
                </a:solidFill>
                <a:latin typeface="JetBrains Mono"/>
              </a:rPr>
            </a:br>
            <a:r>
              <a:rPr kumimoji="0" lang="en-US" altLang="en-US" b="0" i="0" u="none" strike="noStrike" cap="none" normalizeH="0" baseline="0" dirty="0" smtClean="0">
                <a:ln>
                  <a:noFill/>
                </a:ln>
                <a:solidFill>
                  <a:srgbClr val="080808"/>
                </a:solidFill>
                <a:effectLst/>
                <a:latin typeface="JetBrains Mono"/>
              </a:rPr>
              <a:t/>
            </a:r>
            <a:br>
              <a:rPr kumimoji="0" lang="en-US" altLang="en-US" b="0" i="0" u="none" strike="noStrike" cap="none" normalizeH="0" baseline="0" dirty="0" smtClean="0">
                <a:ln>
                  <a:noFill/>
                </a:ln>
                <a:solidFill>
                  <a:srgbClr val="080808"/>
                </a:solidFill>
                <a:effectLst/>
                <a:latin typeface="JetBrains Mono"/>
              </a:rPr>
            </a:br>
            <a:r>
              <a:rPr kumimoji="0" lang="en-US" altLang="en-US" b="0" i="0" u="none" strike="noStrike" cap="none" normalizeH="0" baseline="0" dirty="0" smtClean="0">
                <a:ln>
                  <a:noFill/>
                </a:ln>
                <a:solidFill>
                  <a:srgbClr val="080808"/>
                </a:solidFill>
                <a:effectLst/>
                <a:latin typeface="JetBrains Mono"/>
              </a:rPr>
              <a:t>    </a:t>
            </a:r>
            <a:r>
              <a:rPr kumimoji="0" lang="en-US" altLang="en-US" b="0" i="0" u="none" strike="noStrike" cap="none" normalizeH="0" baseline="0" dirty="0" smtClean="0">
                <a:ln>
                  <a:noFill/>
                </a:ln>
                <a:solidFill>
                  <a:srgbClr val="0033B3"/>
                </a:solidFill>
                <a:effectLst/>
                <a:latin typeface="JetBrains Mono"/>
              </a:rPr>
              <a:t>fun </a:t>
            </a:r>
            <a:r>
              <a:rPr kumimoji="0" lang="en-US" altLang="en-US" b="0" i="0" u="none" strike="noStrike" cap="none" normalizeH="0" baseline="0" dirty="0" err="1" smtClean="0">
                <a:ln>
                  <a:noFill/>
                </a:ln>
                <a:solidFill>
                  <a:srgbClr val="00627A"/>
                </a:solidFill>
                <a:effectLst/>
                <a:latin typeface="JetBrains Mono"/>
              </a:rPr>
              <a:t>giveHauteur</a:t>
            </a:r>
            <a:r>
              <a:rPr kumimoji="0" lang="en-US" altLang="en-US" b="0" i="0" u="none" strike="noStrike" cap="none" normalizeH="0" baseline="0" dirty="0" smtClean="0">
                <a:ln>
                  <a:noFill/>
                </a:ln>
                <a:solidFill>
                  <a:srgbClr val="080808"/>
                </a:solidFill>
                <a:effectLst/>
                <a:latin typeface="JetBrains Mono"/>
              </a:rPr>
              <a:t>() : </a:t>
            </a:r>
            <a:r>
              <a:rPr kumimoji="0" lang="en-US" altLang="en-US" b="0" i="0" u="none" strike="noStrike" cap="none" normalizeH="0" baseline="0" dirty="0" err="1" smtClean="0">
                <a:ln>
                  <a:noFill/>
                </a:ln>
                <a:solidFill>
                  <a:srgbClr val="000000"/>
                </a:solidFill>
                <a:effectLst/>
                <a:latin typeface="JetBrains Mono"/>
              </a:rPr>
              <a:t>Int</a:t>
            </a:r>
            <a:r>
              <a:rPr kumimoji="0" lang="en-US" altLang="en-US" b="0" i="0" u="none" strike="noStrike" cap="none" normalizeH="0" baseline="0" dirty="0" smtClean="0">
                <a:ln>
                  <a:noFill/>
                </a:ln>
                <a:solidFill>
                  <a:srgbClr val="000000"/>
                </a:solidFill>
                <a:effectLst/>
                <a:latin typeface="JetBrains Mono"/>
              </a:rPr>
              <a:t> </a:t>
            </a:r>
            <a:r>
              <a:rPr kumimoji="0" lang="en-US" altLang="en-US" b="0" i="0" u="none" strike="noStrike" cap="none" normalizeH="0" baseline="0" dirty="0" smtClean="0">
                <a:ln>
                  <a:noFill/>
                </a:ln>
                <a:solidFill>
                  <a:srgbClr val="080808"/>
                </a:solidFill>
                <a:effectLst/>
                <a:latin typeface="JetBrains Mono"/>
              </a:rPr>
              <a:t>{</a:t>
            </a:r>
            <a:br>
              <a:rPr kumimoji="0" lang="en-US" altLang="en-US" b="0" i="0" u="none" strike="noStrike" cap="none" normalizeH="0" baseline="0" dirty="0" smtClean="0">
                <a:ln>
                  <a:noFill/>
                </a:ln>
                <a:solidFill>
                  <a:srgbClr val="080808"/>
                </a:solidFill>
                <a:effectLst/>
                <a:latin typeface="JetBrains Mono"/>
              </a:rPr>
            </a:br>
            <a:r>
              <a:rPr kumimoji="0" lang="en-US" altLang="en-US" b="0" i="0" u="none" strike="noStrike" cap="none" normalizeH="0" baseline="0" dirty="0" smtClean="0">
                <a:ln>
                  <a:noFill/>
                </a:ln>
                <a:solidFill>
                  <a:srgbClr val="080808"/>
                </a:solidFill>
                <a:effectLst/>
                <a:latin typeface="JetBrains Mono"/>
              </a:rPr>
              <a:t>        </a:t>
            </a:r>
            <a:r>
              <a:rPr kumimoji="0" lang="en-US" altLang="en-US" b="0" i="0" u="none" strike="noStrike" cap="none" normalizeH="0" baseline="0" dirty="0" smtClean="0">
                <a:ln>
                  <a:noFill/>
                </a:ln>
                <a:solidFill>
                  <a:srgbClr val="0033B3"/>
                </a:solidFill>
                <a:effectLst/>
                <a:latin typeface="JetBrains Mono"/>
              </a:rPr>
              <a:t>return </a:t>
            </a:r>
            <a:r>
              <a:rPr kumimoji="0" lang="en-US" altLang="en-US" b="0" i="0" u="none" strike="noStrike" cap="none" normalizeH="0" baseline="0" dirty="0" smtClean="0">
                <a:ln>
                  <a:noFill/>
                </a:ln>
                <a:solidFill>
                  <a:srgbClr val="871094"/>
                </a:solidFill>
                <a:effectLst/>
                <a:latin typeface="JetBrains Mono"/>
              </a:rPr>
              <a:t>hauteur</a:t>
            </a:r>
            <a:br>
              <a:rPr kumimoji="0" lang="en-US" altLang="en-US" b="0" i="0" u="none" strike="noStrike" cap="none" normalizeH="0" baseline="0" dirty="0" smtClean="0">
                <a:ln>
                  <a:noFill/>
                </a:ln>
                <a:solidFill>
                  <a:srgbClr val="871094"/>
                </a:solidFill>
                <a:effectLst/>
                <a:latin typeface="JetBrains Mono"/>
              </a:rPr>
            </a:br>
            <a:r>
              <a:rPr kumimoji="0" lang="en-US" altLang="en-US" b="0" i="0" u="none" strike="noStrike" cap="none" normalizeH="0" baseline="0" dirty="0" smtClean="0">
                <a:ln>
                  <a:noFill/>
                </a:ln>
                <a:solidFill>
                  <a:srgbClr val="871094"/>
                </a:solidFill>
                <a:effectLst/>
                <a:latin typeface="JetBrains Mono"/>
              </a:rPr>
              <a:t>    </a:t>
            </a:r>
            <a:r>
              <a:rPr kumimoji="0" lang="en-US" altLang="en-US" b="0" i="0" u="none" strike="noStrike" cap="none" normalizeH="0" baseline="0" dirty="0" smtClean="0">
                <a:ln>
                  <a:noFill/>
                </a:ln>
                <a:solidFill>
                  <a:srgbClr val="080808"/>
                </a:solidFill>
                <a:effectLst/>
                <a:latin typeface="JetBrains Mono"/>
              </a:rPr>
              <a:t>}</a:t>
            </a:r>
            <a:br>
              <a:rPr kumimoji="0" lang="en-US" altLang="en-US" b="0" i="0" u="none" strike="noStrike" cap="none" normalizeH="0" baseline="0" dirty="0" smtClean="0">
                <a:ln>
                  <a:noFill/>
                </a:ln>
                <a:solidFill>
                  <a:srgbClr val="080808"/>
                </a:solidFill>
                <a:effectLst/>
                <a:latin typeface="JetBrains Mono"/>
              </a:rPr>
            </a:br>
            <a:r>
              <a:rPr kumimoji="0" lang="en-US" altLang="en-US" b="0" i="0" u="none" strike="noStrike" cap="none" normalizeH="0" baseline="0" dirty="0" smtClean="0">
                <a:ln>
                  <a:noFill/>
                </a:ln>
                <a:solidFill>
                  <a:srgbClr val="080808"/>
                </a:solidFill>
                <a:effectLst/>
                <a:latin typeface="JetBrains Mono"/>
              </a:rPr>
              <a:t>}</a:t>
            </a:r>
            <a:br>
              <a:rPr kumimoji="0" lang="en-US" altLang="en-US" b="0" i="0" u="none" strike="noStrike" cap="none" normalizeH="0" baseline="0" dirty="0" smtClean="0">
                <a:ln>
                  <a:noFill/>
                </a:ln>
                <a:solidFill>
                  <a:srgbClr val="080808"/>
                </a:solidFill>
                <a:effectLst/>
                <a:latin typeface="JetBrains Mono"/>
              </a:rPr>
            </a:br>
            <a:r>
              <a:rPr kumimoji="0" lang="en-US" altLang="en-US" b="0" i="0" u="none" strike="noStrike" cap="none" normalizeH="0" baseline="0" dirty="0" smtClean="0">
                <a:ln>
                  <a:noFill/>
                </a:ln>
                <a:solidFill>
                  <a:srgbClr val="080808"/>
                </a:solidFill>
                <a:effectLst/>
                <a:latin typeface="JetBrains Mono"/>
              </a:rPr>
              <a:t/>
            </a:r>
            <a:br>
              <a:rPr kumimoji="0" lang="en-US" altLang="en-US" b="0" i="0" u="none" strike="noStrike" cap="none" normalizeH="0" baseline="0" dirty="0" smtClean="0">
                <a:ln>
                  <a:noFill/>
                </a:ln>
                <a:solidFill>
                  <a:srgbClr val="080808"/>
                </a:solidFill>
                <a:effectLst/>
                <a:latin typeface="JetBrains Mono"/>
              </a:rPr>
            </a:br>
            <a:r>
              <a:rPr kumimoji="0" lang="en-US" altLang="en-US" b="0" i="0" u="none" strike="noStrike" cap="none" normalizeH="0" baseline="0" dirty="0" smtClean="0">
                <a:ln>
                  <a:noFill/>
                </a:ln>
                <a:solidFill>
                  <a:srgbClr val="0033B3"/>
                </a:solidFill>
                <a:effectLst/>
                <a:latin typeface="JetBrains Mono"/>
              </a:rPr>
              <a:t>fun </a:t>
            </a:r>
            <a:r>
              <a:rPr kumimoji="0" lang="en-US" altLang="en-US" b="0" i="0" u="none" strike="noStrike" cap="none" normalizeH="0" baseline="0" dirty="0" smtClean="0">
                <a:ln>
                  <a:noFill/>
                </a:ln>
                <a:solidFill>
                  <a:srgbClr val="00627A"/>
                </a:solidFill>
                <a:effectLst/>
                <a:latin typeface="JetBrains Mono"/>
              </a:rPr>
              <a:t>main</a:t>
            </a:r>
            <a:r>
              <a:rPr kumimoji="0" lang="en-US" altLang="en-US" b="0" i="0" u="none" strike="noStrike" cap="none" normalizeH="0" baseline="0" dirty="0" smtClean="0">
                <a:ln>
                  <a:noFill/>
                </a:ln>
                <a:solidFill>
                  <a:srgbClr val="080808"/>
                </a:solidFill>
                <a:effectLst/>
                <a:latin typeface="JetBrains Mono"/>
              </a:rPr>
              <a:t>() {</a:t>
            </a:r>
            <a:br>
              <a:rPr kumimoji="0" lang="en-US" altLang="en-US" b="0" i="0" u="none" strike="noStrike" cap="none" normalizeH="0" baseline="0" dirty="0" smtClean="0">
                <a:ln>
                  <a:noFill/>
                </a:ln>
                <a:solidFill>
                  <a:srgbClr val="080808"/>
                </a:solidFill>
                <a:effectLst/>
                <a:latin typeface="JetBrains Mono"/>
              </a:rPr>
            </a:br>
            <a:r>
              <a:rPr kumimoji="0" lang="en-US" altLang="en-US" b="0" i="0" u="none" strike="noStrike" cap="none" normalizeH="0" baseline="0" dirty="0" smtClean="0">
                <a:ln>
                  <a:noFill/>
                </a:ln>
                <a:solidFill>
                  <a:srgbClr val="080808"/>
                </a:solidFill>
                <a:effectLst/>
                <a:latin typeface="JetBrains Mono"/>
              </a:rPr>
              <a:t>    </a:t>
            </a:r>
            <a:r>
              <a:rPr kumimoji="0" lang="en-US" altLang="en-US" b="0" i="0" u="none" strike="noStrike" cap="none" normalizeH="0" baseline="0" dirty="0" err="1" smtClean="0">
                <a:ln>
                  <a:noFill/>
                </a:ln>
                <a:solidFill>
                  <a:srgbClr val="0033B3"/>
                </a:solidFill>
                <a:effectLst/>
                <a:latin typeface="JetBrains Mono"/>
              </a:rPr>
              <a:t>val</a:t>
            </a:r>
            <a:r>
              <a:rPr kumimoji="0" lang="en-US" altLang="en-US" b="0" i="0" u="none" strike="noStrike" cap="none" normalizeH="0" baseline="0" dirty="0" smtClean="0">
                <a:ln>
                  <a:noFill/>
                </a:ln>
                <a:solidFill>
                  <a:srgbClr val="0033B3"/>
                </a:solidFill>
                <a:effectLst/>
                <a:latin typeface="JetBrains Mono"/>
              </a:rPr>
              <a:t> </a:t>
            </a:r>
            <a:r>
              <a:rPr kumimoji="0" lang="en-US" altLang="en-US" b="0" i="0" u="none" strike="noStrike" cap="none" normalizeH="0" baseline="0" dirty="0" err="1" smtClean="0">
                <a:ln>
                  <a:noFill/>
                </a:ln>
                <a:solidFill>
                  <a:srgbClr val="000000"/>
                </a:solidFill>
                <a:effectLst/>
                <a:latin typeface="JetBrains Mono"/>
              </a:rPr>
              <a:t>unNouveauFeu</a:t>
            </a:r>
            <a:r>
              <a:rPr kumimoji="0" lang="en-US" altLang="en-US" b="0" i="0" u="none" strike="noStrike" cap="none" normalizeH="0" baseline="0" dirty="0" smtClean="0">
                <a:ln>
                  <a:noFill/>
                </a:ln>
                <a:solidFill>
                  <a:srgbClr val="000000"/>
                </a:solidFill>
                <a:effectLst/>
                <a:latin typeface="JetBrains Mono"/>
              </a:rPr>
              <a:t> </a:t>
            </a:r>
            <a:r>
              <a:rPr kumimoji="0" lang="en-US" altLang="en-US" b="0" i="0" u="none" strike="noStrike" cap="none" normalizeH="0" baseline="0" dirty="0" smtClean="0">
                <a:ln>
                  <a:noFill/>
                </a:ln>
                <a:solidFill>
                  <a:srgbClr val="080808"/>
                </a:solidFill>
                <a:effectLst/>
                <a:latin typeface="JetBrains Mono"/>
              </a:rPr>
              <a:t>= </a:t>
            </a:r>
            <a:r>
              <a:rPr kumimoji="0" lang="en-US" altLang="en-US" b="0" i="0" u="none" strike="noStrike" cap="none" normalizeH="0" baseline="0" dirty="0" err="1" smtClean="0">
                <a:ln>
                  <a:noFill/>
                </a:ln>
                <a:solidFill>
                  <a:srgbClr val="080808"/>
                </a:solidFill>
                <a:effectLst/>
                <a:latin typeface="JetBrains Mono"/>
              </a:rPr>
              <a:t>FeuDeSignalisation</a:t>
            </a:r>
            <a:r>
              <a:rPr kumimoji="0" lang="en-US" altLang="en-US" b="0" i="0" u="none" strike="noStrike" cap="none" normalizeH="0" baseline="0" dirty="0" smtClean="0">
                <a:ln>
                  <a:noFill/>
                </a:ln>
                <a:solidFill>
                  <a:srgbClr val="080808"/>
                </a:solidFill>
                <a:effectLst/>
                <a:latin typeface="JetBrains Mono"/>
              </a:rPr>
              <a:t>(</a:t>
            </a:r>
            <a:r>
              <a:rPr lang="en-US" altLang="en-US" b="0" dirty="0">
                <a:solidFill>
                  <a:srgbClr val="1750EB"/>
                </a:solidFill>
                <a:latin typeface="JetBrains Mono"/>
              </a:rPr>
              <a:t>1</a:t>
            </a:r>
            <a:r>
              <a:rPr kumimoji="0" lang="en-US" altLang="en-US" b="0" i="0" u="none" strike="noStrike" cap="none" normalizeH="0" baseline="0" dirty="0" smtClean="0">
                <a:ln>
                  <a:noFill/>
                </a:ln>
                <a:solidFill>
                  <a:srgbClr val="080808"/>
                </a:solidFill>
                <a:effectLst/>
                <a:latin typeface="JetBrains Mono"/>
              </a:rPr>
              <a:t>, </a:t>
            </a:r>
            <a:r>
              <a:rPr lang="en-US" altLang="en-US" b="0" dirty="0">
                <a:solidFill>
                  <a:srgbClr val="1750EB"/>
                </a:solidFill>
                <a:latin typeface="JetBrains Mono"/>
              </a:rPr>
              <a:t>3</a:t>
            </a:r>
            <a:r>
              <a:rPr kumimoji="0" lang="en-US" altLang="en-US" b="0" i="0" u="none" strike="noStrike" cap="none" normalizeH="0" baseline="0" dirty="0" smtClean="0">
                <a:ln>
                  <a:noFill/>
                </a:ln>
                <a:solidFill>
                  <a:srgbClr val="080808"/>
                </a:solidFill>
                <a:effectLst/>
                <a:latin typeface="JetBrains Mono"/>
              </a:rPr>
              <a:t>)</a:t>
            </a:r>
            <a:br>
              <a:rPr kumimoji="0" lang="en-US" altLang="en-US" b="0" i="0" u="none" strike="noStrike" cap="none" normalizeH="0" baseline="0" dirty="0" smtClean="0">
                <a:ln>
                  <a:noFill/>
                </a:ln>
                <a:solidFill>
                  <a:srgbClr val="080808"/>
                </a:solidFill>
                <a:effectLst/>
                <a:latin typeface="JetBrains Mono"/>
              </a:rPr>
            </a:br>
            <a:r>
              <a:rPr kumimoji="0" lang="en-US" altLang="en-US" b="0" i="0" u="none" strike="noStrike" cap="none" normalizeH="0" baseline="0" dirty="0" smtClean="0">
                <a:ln>
                  <a:noFill/>
                </a:ln>
                <a:solidFill>
                  <a:srgbClr val="080808"/>
                </a:solidFill>
                <a:effectLst/>
                <a:latin typeface="JetBrains Mono"/>
              </a:rPr>
              <a:t>    </a:t>
            </a:r>
            <a:r>
              <a:rPr kumimoji="0" lang="en-US" altLang="en-US" b="0" i="1" u="none" strike="noStrike" cap="none" normalizeH="0" baseline="0" dirty="0" err="1" smtClean="0">
                <a:ln>
                  <a:noFill/>
                </a:ln>
                <a:solidFill>
                  <a:srgbClr val="00627A"/>
                </a:solidFill>
                <a:effectLst/>
                <a:latin typeface="JetBrains Mono"/>
              </a:rPr>
              <a:t>println</a:t>
            </a:r>
            <a:r>
              <a:rPr kumimoji="0" lang="en-US" altLang="en-US" b="0" i="1" u="none" strike="noStrike" cap="none" normalizeH="0" baseline="0" dirty="0" smtClean="0">
                <a:ln>
                  <a:noFill/>
                </a:ln>
                <a:solidFill>
                  <a:srgbClr val="00627A"/>
                </a:solidFill>
                <a:effectLst/>
                <a:latin typeface="JetBrains Mono"/>
              </a:rPr>
              <a:t> </a:t>
            </a:r>
            <a:r>
              <a:rPr kumimoji="0" lang="en-US" altLang="en-US" b="0" i="0" u="none" strike="noStrike" cap="none" normalizeH="0" baseline="0" dirty="0" smtClean="0">
                <a:ln>
                  <a:noFill/>
                </a:ln>
                <a:solidFill>
                  <a:srgbClr val="080808"/>
                </a:solidFill>
                <a:effectLst/>
                <a:latin typeface="JetBrains Mono"/>
              </a:rPr>
              <a:t>(</a:t>
            </a:r>
            <a:r>
              <a:rPr lang="en-US" altLang="en-US" b="0" dirty="0" err="1" smtClean="0">
                <a:solidFill>
                  <a:srgbClr val="000000"/>
                </a:solidFill>
                <a:latin typeface="JetBrains Mono"/>
              </a:rPr>
              <a:t>unNouveauFeu</a:t>
            </a:r>
            <a:r>
              <a:rPr kumimoji="0" lang="en-US" altLang="en-US" b="0" i="0" u="none" strike="noStrike" cap="none" normalizeH="0" baseline="0" dirty="0" err="1" smtClean="0">
                <a:ln>
                  <a:noFill/>
                </a:ln>
                <a:solidFill>
                  <a:srgbClr val="080808"/>
                </a:solidFill>
                <a:effectLst/>
                <a:latin typeface="JetBrains Mono"/>
              </a:rPr>
              <a:t>.</a:t>
            </a:r>
            <a:r>
              <a:rPr kumimoji="0" lang="en-US" altLang="en-US" b="0" i="0" u="none" strike="noStrike" cap="none" normalizeH="0" baseline="0" dirty="0" err="1" smtClean="0">
                <a:ln>
                  <a:noFill/>
                </a:ln>
                <a:solidFill>
                  <a:srgbClr val="871094"/>
                </a:solidFill>
                <a:effectLst/>
                <a:latin typeface="JetBrains Mono"/>
              </a:rPr>
              <a:t>position</a:t>
            </a:r>
            <a:r>
              <a:rPr kumimoji="0" lang="en-US" altLang="en-US" b="0" i="0" u="none" strike="noStrike" cap="none" normalizeH="0" baseline="0" dirty="0" smtClean="0">
                <a:ln>
                  <a:noFill/>
                </a:ln>
                <a:solidFill>
                  <a:srgbClr val="080808"/>
                </a:solidFill>
                <a:effectLst/>
                <a:latin typeface="JetBrains Mono"/>
              </a:rPr>
              <a:t>)</a:t>
            </a:r>
            <a:br>
              <a:rPr kumimoji="0" lang="en-US" altLang="en-US" b="0" i="0" u="none" strike="noStrike" cap="none" normalizeH="0" baseline="0" dirty="0" smtClean="0">
                <a:ln>
                  <a:noFill/>
                </a:ln>
                <a:solidFill>
                  <a:srgbClr val="080808"/>
                </a:solidFill>
                <a:effectLst/>
                <a:latin typeface="JetBrains Mono"/>
              </a:rPr>
            </a:br>
            <a:r>
              <a:rPr kumimoji="0" lang="en-US" altLang="en-US" b="0" i="0" u="none" strike="noStrike" cap="none" normalizeH="0" baseline="0" dirty="0" smtClean="0">
                <a:ln>
                  <a:noFill/>
                </a:ln>
                <a:solidFill>
                  <a:srgbClr val="080808"/>
                </a:solidFill>
                <a:effectLst/>
                <a:latin typeface="JetBrains Mono"/>
              </a:rPr>
              <a:t>    </a:t>
            </a:r>
            <a:r>
              <a:rPr kumimoji="0" lang="en-US" altLang="en-US" b="0" i="1" u="none" strike="noStrike" cap="none" normalizeH="0" baseline="0" dirty="0" err="1" smtClean="0">
                <a:ln>
                  <a:noFill/>
                </a:ln>
                <a:solidFill>
                  <a:srgbClr val="00627A"/>
                </a:solidFill>
                <a:effectLst/>
                <a:latin typeface="JetBrains Mono"/>
              </a:rPr>
              <a:t>println</a:t>
            </a:r>
            <a:r>
              <a:rPr kumimoji="0" lang="en-US" altLang="en-US" b="0" i="1" u="none" strike="noStrike" cap="none" normalizeH="0" baseline="0" dirty="0" smtClean="0">
                <a:ln>
                  <a:noFill/>
                </a:ln>
                <a:solidFill>
                  <a:srgbClr val="00627A"/>
                </a:solidFill>
                <a:effectLst/>
                <a:latin typeface="JetBrains Mono"/>
              </a:rPr>
              <a:t> </a:t>
            </a:r>
            <a:r>
              <a:rPr kumimoji="0" lang="en-US" altLang="en-US" b="0" i="0" u="none" strike="noStrike" cap="none" normalizeH="0" baseline="0" dirty="0" smtClean="0">
                <a:ln>
                  <a:noFill/>
                </a:ln>
                <a:solidFill>
                  <a:srgbClr val="080808"/>
                </a:solidFill>
                <a:effectLst/>
                <a:latin typeface="JetBrains Mono"/>
              </a:rPr>
              <a:t>(</a:t>
            </a:r>
            <a:r>
              <a:rPr lang="en-US" altLang="en-US" b="0" dirty="0" err="1" smtClean="0">
                <a:solidFill>
                  <a:srgbClr val="000000"/>
                </a:solidFill>
                <a:latin typeface="JetBrains Mono"/>
              </a:rPr>
              <a:t>unNouveauFeu</a:t>
            </a:r>
            <a:r>
              <a:rPr kumimoji="0" lang="en-US" altLang="en-US" b="0" i="0" u="none" strike="noStrike" cap="none" normalizeH="0" baseline="0" dirty="0" err="1" smtClean="0">
                <a:ln>
                  <a:noFill/>
                </a:ln>
                <a:solidFill>
                  <a:srgbClr val="080808"/>
                </a:solidFill>
                <a:effectLst/>
                <a:latin typeface="JetBrains Mono"/>
              </a:rPr>
              <a:t>.giveHauteur</a:t>
            </a:r>
            <a:r>
              <a:rPr kumimoji="0" lang="en-US" altLang="en-US" b="0" i="0" u="none" strike="noStrike" cap="none" normalizeH="0" baseline="0" dirty="0" smtClean="0">
                <a:ln>
                  <a:noFill/>
                </a:ln>
                <a:solidFill>
                  <a:srgbClr val="080808"/>
                </a:solidFill>
                <a:effectLst/>
                <a:latin typeface="JetBrains Mono"/>
              </a:rPr>
              <a:t>())</a:t>
            </a:r>
            <a:br>
              <a:rPr kumimoji="0" lang="en-US" altLang="en-US" b="0" i="0" u="none" strike="noStrike" cap="none" normalizeH="0" baseline="0" dirty="0" smtClean="0">
                <a:ln>
                  <a:noFill/>
                </a:ln>
                <a:solidFill>
                  <a:srgbClr val="080808"/>
                </a:solidFill>
                <a:effectLst/>
                <a:latin typeface="JetBrains Mono"/>
              </a:rPr>
            </a:br>
            <a:r>
              <a:rPr kumimoji="0" lang="en-US" altLang="en-US" b="0" i="0" u="none" strike="noStrike" cap="none" normalizeH="0" baseline="0" dirty="0" smtClean="0">
                <a:ln>
                  <a:noFill/>
                </a:ln>
                <a:solidFill>
                  <a:srgbClr val="080808"/>
                </a:solidFill>
                <a:effectLst/>
                <a:latin typeface="JetBrains Mono"/>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endParaRPr lang="fr-FR" dirty="0">
              <a:latin typeface="Gill Sans MT"/>
            </a:endParaRPr>
          </a:p>
        </p:txBody>
      </p:sp>
      <p:sp>
        <p:nvSpPr>
          <p:cNvPr id="46083" name="Rectangle 3"/>
          <p:cNvSpPr>
            <a:spLocks noGrp="1" noChangeArrowheads="1"/>
          </p:cNvSpPr>
          <p:nvPr>
            <p:ph type="body" idx="1"/>
          </p:nvPr>
        </p:nvSpPr>
        <p:spPr/>
        <p:txBody>
          <a:bodyPr/>
          <a:lstStyle/>
          <a:p>
            <a:pPr eaLnBrk="1" hangingPunct="1"/>
            <a:endParaRPr lang="fr-FR" dirty="0">
              <a:latin typeface="Gill Sans MT"/>
            </a:endParaRPr>
          </a:p>
        </p:txBody>
      </p:sp>
      <p:pic>
        <p:nvPicPr>
          <p:cNvPr id="46084" name="Picture 4" descr="Figure2-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39975" y="1125538"/>
            <a:ext cx="3836988" cy="464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48</a:t>
            </a:fld>
            <a:endParaRPr lang="en-GB"/>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endParaRPr lang="en-US" dirty="0">
              <a:latin typeface="Gill Sans MT"/>
            </a:endParaRPr>
          </a:p>
        </p:txBody>
      </p:sp>
      <p:sp>
        <p:nvSpPr>
          <p:cNvPr id="47107" name="Rectangle 3"/>
          <p:cNvSpPr>
            <a:spLocks noGrp="1" noChangeArrowheads="1"/>
          </p:cNvSpPr>
          <p:nvPr>
            <p:ph type="body" idx="1"/>
          </p:nvPr>
        </p:nvSpPr>
        <p:spPr/>
        <p:txBody>
          <a:bodyPr/>
          <a:lstStyle/>
          <a:p>
            <a:pPr eaLnBrk="1" hangingPunct="1"/>
            <a:r>
              <a:rPr lang="fr-BE" dirty="0">
                <a:latin typeface="Gill Sans MT"/>
              </a:rPr>
              <a:t>La classe vérifie que l’on ne fait avec les objets que ce qu’elle autorise</a:t>
            </a:r>
          </a:p>
          <a:p>
            <a:pPr eaLnBrk="1" hangingPunct="1"/>
            <a:r>
              <a:rPr lang="fr-BE" dirty="0">
                <a:latin typeface="Gill Sans MT"/>
              </a:rPr>
              <a:t>Les langages OO sont fortement typés.</a:t>
            </a:r>
          </a:p>
          <a:p>
            <a:pPr eaLnBrk="1" hangingPunct="1"/>
            <a:r>
              <a:rPr lang="fr-BE" dirty="0">
                <a:latin typeface="Gill Sans MT"/>
              </a:rPr>
              <a:t>Classe et compilateur font bon ménage</a:t>
            </a:r>
          </a:p>
          <a:p>
            <a:pPr eaLnBrk="1" hangingPunct="1"/>
            <a:r>
              <a:rPr lang="fr-BE" dirty="0">
                <a:latin typeface="Gill Sans MT"/>
              </a:rPr>
              <a:t>Des attributs et des méthodes peuvent être de classe: On dit alors qu’ils sont statiques</a:t>
            </a:r>
            <a:endParaRPr lang="en-GB" dirty="0">
              <a:latin typeface="Gill Sans MT"/>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49</a:t>
            </a:fld>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fr-BE" sz="3200" dirty="0">
                <a:latin typeface="Gill Sans MT"/>
              </a:rPr>
              <a:t>Les </a:t>
            </a:r>
            <a:r>
              <a:rPr lang="fr-BE" sz="3200" dirty="0" smtClean="0">
                <a:latin typeface="Gill Sans MT"/>
              </a:rPr>
              <a:t>raisons </a:t>
            </a:r>
            <a:r>
              <a:rPr lang="fr-BE" sz="3200" dirty="0">
                <a:latin typeface="Gill Sans MT"/>
              </a:rPr>
              <a:t>du succès de l’OO</a:t>
            </a:r>
            <a:endParaRPr lang="en-GB" sz="3200" dirty="0">
              <a:latin typeface="Gill Sans MT"/>
            </a:endParaRPr>
          </a:p>
        </p:txBody>
      </p:sp>
      <p:sp>
        <p:nvSpPr>
          <p:cNvPr id="19459" name="Rectangle 3"/>
          <p:cNvSpPr>
            <a:spLocks noGrp="1" noChangeArrowheads="1"/>
          </p:cNvSpPr>
          <p:nvPr>
            <p:ph type="body" idx="1"/>
          </p:nvPr>
        </p:nvSpPr>
        <p:spPr/>
        <p:txBody>
          <a:bodyPr/>
          <a:lstStyle/>
          <a:p>
            <a:pPr eaLnBrk="1" hangingPunct="1"/>
            <a:r>
              <a:rPr lang="fr-BE" sz="2400" dirty="0">
                <a:latin typeface="Gill Sans MT"/>
              </a:rPr>
              <a:t>Les </a:t>
            </a:r>
            <a:r>
              <a:rPr lang="fr-BE" sz="2400" b="1" dirty="0">
                <a:latin typeface="Gill Sans MT"/>
              </a:rPr>
              <a:t>langages</a:t>
            </a:r>
            <a:r>
              <a:rPr lang="fr-BE" sz="2400" dirty="0">
                <a:latin typeface="Gill Sans MT"/>
              </a:rPr>
              <a:t>: tout commence avec les langages: simula, smalltalk,eiffel,C++,delphi,java,C#,</a:t>
            </a:r>
            <a:r>
              <a:rPr lang="fr-BE" sz="2400" smtClean="0">
                <a:latin typeface="Gill Sans MT"/>
              </a:rPr>
              <a:t>Python,Kotlin,Swift</a:t>
            </a:r>
            <a:endParaRPr lang="fr-BE" sz="2400" dirty="0">
              <a:latin typeface="Gill Sans MT"/>
            </a:endParaRPr>
          </a:p>
          <a:p>
            <a:pPr lvl="1" eaLnBrk="1" hangingPunct="1"/>
            <a:r>
              <a:rPr lang="fr-BE" sz="2000" dirty="0">
                <a:latin typeface="Gill Sans MT"/>
              </a:rPr>
              <a:t>Aussi vieux que l’approche procédurale ou l’approche </a:t>
            </a:r>
            <a:r>
              <a:rPr lang="fr-BE" sz="2000" dirty="0" smtClean="0">
                <a:latin typeface="Gill Sans MT"/>
              </a:rPr>
              <a:t>IA</a:t>
            </a:r>
          </a:p>
          <a:p>
            <a:pPr lvl="1" eaLnBrk="1" hangingPunct="1"/>
            <a:endParaRPr lang="fr-BE" sz="2000" dirty="0">
              <a:latin typeface="Gill Sans MT"/>
            </a:endParaRPr>
          </a:p>
          <a:p>
            <a:pPr eaLnBrk="1" hangingPunct="1"/>
            <a:r>
              <a:rPr lang="fr-BE" sz="2400" dirty="0">
                <a:latin typeface="Gill Sans MT"/>
              </a:rPr>
              <a:t>La </a:t>
            </a:r>
            <a:r>
              <a:rPr lang="fr-BE" sz="2400" b="1" dirty="0">
                <a:latin typeface="Gill Sans MT"/>
              </a:rPr>
              <a:t>modélisation</a:t>
            </a:r>
            <a:r>
              <a:rPr lang="fr-BE" sz="2400" dirty="0">
                <a:latin typeface="Gill Sans MT"/>
              </a:rPr>
              <a:t>: un nouveau standard </a:t>
            </a:r>
            <a:r>
              <a:rPr lang="fr-BE" sz="2400" dirty="0">
                <a:solidFill>
                  <a:srgbClr val="FF0000"/>
                </a:solidFill>
                <a:latin typeface="Gill Sans MT"/>
              </a:rPr>
              <a:t>UML</a:t>
            </a:r>
            <a:r>
              <a:rPr lang="fr-BE" sz="2400" dirty="0">
                <a:latin typeface="Gill Sans MT"/>
              </a:rPr>
              <a:t>, l’outil d’analyse qui transforme programmation en </a:t>
            </a:r>
            <a:r>
              <a:rPr lang="fr-BE" sz="2400" dirty="0" smtClean="0">
                <a:latin typeface="Gill Sans MT"/>
              </a:rPr>
              <a:t>modélisation</a:t>
            </a:r>
          </a:p>
          <a:p>
            <a:pPr eaLnBrk="1" hangingPunct="1">
              <a:buNone/>
            </a:pPr>
            <a:endParaRPr lang="fr-BE" sz="2400" dirty="0" smtClean="0">
              <a:latin typeface="Gill Sans MT"/>
            </a:endParaRPr>
          </a:p>
          <a:p>
            <a:pPr eaLnBrk="1" hangingPunct="1"/>
            <a:r>
              <a:rPr lang="fr-BE" sz="2400" b="1" dirty="0" smtClean="0"/>
              <a:t>Les applications distribuées </a:t>
            </a:r>
            <a:r>
              <a:rPr lang="fr-BE" sz="2400" dirty="0" smtClean="0"/>
              <a:t>sur le Net. Une extension facilitée par rapport aux applications locales: RMI, CORBA, DCOM, </a:t>
            </a:r>
            <a:r>
              <a:rPr lang="fr-BE" sz="2400" dirty="0" err="1" smtClean="0"/>
              <a:t>Jini</a:t>
            </a:r>
            <a:r>
              <a:rPr lang="fr-BE" sz="2400" dirty="0" smtClean="0"/>
              <a:t>, JXTA, .Net</a:t>
            </a:r>
            <a:endParaRPr lang="en-GB" sz="2400" dirty="0" smtClean="0"/>
          </a:p>
          <a:p>
            <a:pPr eaLnBrk="1" hangingPunct="1"/>
            <a:endParaRPr lang="fr-BE" sz="2400" dirty="0">
              <a:latin typeface="Gill Sans MT"/>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5</a:t>
            </a:fld>
            <a:endParaRPr lang="en-GB"/>
          </a:p>
        </p:txBody>
      </p:sp>
    </p:spTree>
    <p:extLst>
      <p:ext uri="{BB962C8B-B14F-4D97-AF65-F5344CB8AC3E}">
        <p14:creationId xmlns:p14="http://schemas.microsoft.com/office/powerpoint/2010/main" val="11789382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Rappels</a:t>
            </a:r>
            <a:endParaRPr lang="fr-BE" dirty="0"/>
          </a:p>
        </p:txBody>
      </p:sp>
      <p:sp>
        <p:nvSpPr>
          <p:cNvPr id="3" name="Content Placeholder 2"/>
          <p:cNvSpPr>
            <a:spLocks noGrp="1"/>
          </p:cNvSpPr>
          <p:nvPr>
            <p:ph idx="1"/>
          </p:nvPr>
        </p:nvSpPr>
        <p:spPr/>
        <p:txBody>
          <a:bodyPr/>
          <a:lstStyle/>
          <a:p>
            <a:r>
              <a:rPr lang="fr-BE" sz="2800" dirty="0" smtClean="0"/>
              <a:t>Classe</a:t>
            </a:r>
          </a:p>
          <a:p>
            <a:r>
              <a:rPr lang="fr-BE" sz="2800" dirty="0" smtClean="0"/>
              <a:t>Objet</a:t>
            </a:r>
          </a:p>
          <a:p>
            <a:r>
              <a:rPr lang="fr-BE" sz="2800" dirty="0" smtClean="0"/>
              <a:t>Référent</a:t>
            </a:r>
          </a:p>
          <a:p>
            <a:r>
              <a:rPr lang="fr-BE" sz="2800" dirty="0" smtClean="0"/>
              <a:t>Attributs</a:t>
            </a:r>
          </a:p>
          <a:p>
            <a:r>
              <a:rPr lang="fr-BE" sz="2800" dirty="0" smtClean="0"/>
              <a:t>Méthodes</a:t>
            </a:r>
          </a:p>
          <a:p>
            <a:r>
              <a:rPr lang="fr-BE" sz="2800" dirty="0" smtClean="0"/>
              <a:t>Messages</a:t>
            </a:r>
          </a:p>
          <a:p>
            <a:r>
              <a:rPr lang="fr-BE" sz="2800" dirty="0" smtClean="0"/>
              <a:t>Signature et surcharge</a:t>
            </a:r>
          </a:p>
          <a:p>
            <a:r>
              <a:rPr lang="fr-BE" sz="2800" dirty="0" smtClean="0"/>
              <a:t>Constructeur et new</a:t>
            </a:r>
          </a:p>
          <a:p>
            <a:endParaRPr lang="fr-BE" sz="2000" dirty="0"/>
          </a:p>
        </p:txBody>
      </p:sp>
      <p:sp>
        <p:nvSpPr>
          <p:cNvPr id="4" name="Date Placeholder 3"/>
          <p:cNvSpPr>
            <a:spLocks noGrp="1"/>
          </p:cNvSpPr>
          <p:nvPr>
            <p:ph type="dt" sz="half" idx="10"/>
          </p:nvPr>
        </p:nvSpPr>
        <p:spPr/>
        <p:txBody>
          <a:bodyPr/>
          <a:lstStyle/>
          <a:p>
            <a:pPr>
              <a:defRPr/>
            </a:pPr>
            <a:r>
              <a:rPr lang="en-US" smtClean="0"/>
              <a:t>2020</a:t>
            </a:r>
            <a:endParaRPr lang="en-GB"/>
          </a:p>
        </p:txBody>
      </p:sp>
      <p:sp>
        <p:nvSpPr>
          <p:cNvPr id="5" name="Footer Placeholder 4"/>
          <p:cNvSpPr>
            <a:spLocks noGrp="1"/>
          </p:cNvSpPr>
          <p:nvPr>
            <p:ph type="ftr" sz="quarter" idx="11"/>
          </p:nvPr>
        </p:nvSpPr>
        <p:spPr/>
        <p:txBody>
          <a:bodyPr/>
          <a:lstStyle/>
          <a:p>
            <a:pPr>
              <a:defRPr/>
            </a:pPr>
            <a:r>
              <a:rPr lang="en-GB" smtClean="0"/>
              <a:t>Introduction à l'OO - H. Bersini</a:t>
            </a:r>
            <a:endParaRPr lang="en-GB"/>
          </a:p>
        </p:txBody>
      </p:sp>
      <p:sp>
        <p:nvSpPr>
          <p:cNvPr id="6" name="Slide Number Placeholder 5"/>
          <p:cNvSpPr>
            <a:spLocks noGrp="1"/>
          </p:cNvSpPr>
          <p:nvPr>
            <p:ph type="sldNum" sz="quarter" idx="12"/>
          </p:nvPr>
        </p:nvSpPr>
        <p:spPr/>
        <p:txBody>
          <a:bodyPr/>
          <a:lstStyle/>
          <a:p>
            <a:fld id="{B3C8A2DF-3230-C140-A3AF-736EA8745357}" type="slidenum">
              <a:rPr lang="en-GB" smtClean="0"/>
              <a:pPr/>
              <a:t>50</a:t>
            </a:fld>
            <a:endParaRPr lang="en-GB"/>
          </a:p>
        </p:txBody>
      </p:sp>
    </p:spTree>
    <p:extLst>
      <p:ext uri="{BB962C8B-B14F-4D97-AF65-F5344CB8AC3E}">
        <p14:creationId xmlns:p14="http://schemas.microsoft.com/office/powerpoint/2010/main" val="42807425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Exemples </a:t>
            </a:r>
            <a:r>
              <a:rPr lang="fr-BE" dirty="0" smtClean="0"/>
              <a:t>Python, Java et </a:t>
            </a:r>
            <a:r>
              <a:rPr lang="fr-BE" dirty="0" err="1" smtClean="0"/>
              <a:t>Kotlin</a:t>
            </a:r>
            <a:endParaRPr lang="fr-BE" dirty="0"/>
          </a:p>
        </p:txBody>
      </p:sp>
      <p:sp>
        <p:nvSpPr>
          <p:cNvPr id="4" name="Espace réservé de la date 3"/>
          <p:cNvSpPr>
            <a:spLocks noGrp="1"/>
          </p:cNvSpPr>
          <p:nvPr>
            <p:ph type="dt" sz="half" idx="10"/>
          </p:nvPr>
        </p:nvSpPr>
        <p:spPr/>
        <p:txBody>
          <a:bodyPr/>
          <a:lstStyle/>
          <a:p>
            <a:pPr>
              <a:defRPr/>
            </a:pPr>
            <a:r>
              <a:rPr lang="en-US" smtClean="0"/>
              <a:t>2020</a:t>
            </a:r>
            <a:endParaRPr lang="en-GB"/>
          </a:p>
        </p:txBody>
      </p:sp>
      <p:sp>
        <p:nvSpPr>
          <p:cNvPr id="5" name="Espace réservé du pied de page 4"/>
          <p:cNvSpPr>
            <a:spLocks noGrp="1"/>
          </p:cNvSpPr>
          <p:nvPr>
            <p:ph type="ftr" sz="quarter" idx="11"/>
          </p:nvPr>
        </p:nvSpPr>
        <p:spPr/>
        <p:txBody>
          <a:bodyPr/>
          <a:lstStyle/>
          <a:p>
            <a:pPr>
              <a:defRPr/>
            </a:pPr>
            <a:r>
              <a:rPr lang="en-GB" smtClean="0"/>
              <a:t>Introduction à l'OO - H. Bersini</a:t>
            </a:r>
            <a:endParaRPr lang="en-GB"/>
          </a:p>
        </p:txBody>
      </p:sp>
      <p:sp>
        <p:nvSpPr>
          <p:cNvPr id="6" name="Espace réservé du numéro de diapositive 5"/>
          <p:cNvSpPr>
            <a:spLocks noGrp="1"/>
          </p:cNvSpPr>
          <p:nvPr>
            <p:ph type="sldNum" sz="quarter" idx="12"/>
          </p:nvPr>
        </p:nvSpPr>
        <p:spPr/>
        <p:txBody>
          <a:bodyPr/>
          <a:lstStyle/>
          <a:p>
            <a:fld id="{B3C8A2DF-3230-C140-A3AF-736EA8745357}" type="slidenum">
              <a:rPr lang="en-GB" smtClean="0"/>
              <a:pPr/>
              <a:t>51</a:t>
            </a:fld>
            <a:endParaRPr lang="en-GB"/>
          </a:p>
        </p:txBody>
      </p:sp>
      <p:sp>
        <p:nvSpPr>
          <p:cNvPr id="7" name="Espace réservé du contenu 6"/>
          <p:cNvSpPr>
            <a:spLocks noGrp="1"/>
          </p:cNvSpPr>
          <p:nvPr>
            <p:ph idx="1"/>
          </p:nvPr>
        </p:nvSpPr>
        <p:spPr/>
        <p:txBody>
          <a:bodyPr/>
          <a:lstStyle/>
          <a:p>
            <a:r>
              <a:rPr lang="fr-BE" dirty="0" smtClean="0"/>
              <a:t>Voir livre OO, chapitre 2 </a:t>
            </a:r>
          </a:p>
          <a:p>
            <a:r>
              <a:rPr lang="fr-BE" dirty="0" smtClean="0"/>
              <a:t>Exemple des feux de signalisation.</a:t>
            </a:r>
          </a:p>
        </p:txBody>
      </p:sp>
    </p:spTree>
    <p:extLst>
      <p:ext uri="{BB962C8B-B14F-4D97-AF65-F5344CB8AC3E}">
        <p14:creationId xmlns:p14="http://schemas.microsoft.com/office/powerpoint/2010/main" val="2557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pPr>
              <a:defRPr/>
            </a:pPr>
            <a:r>
              <a:rPr lang="en-US" smtClean="0"/>
              <a:t>2020</a:t>
            </a:r>
            <a:endParaRPr lang="en-GB"/>
          </a:p>
        </p:txBody>
      </p:sp>
      <p:sp>
        <p:nvSpPr>
          <p:cNvPr id="5" name="Espace réservé du pied de page 4"/>
          <p:cNvSpPr>
            <a:spLocks noGrp="1"/>
          </p:cNvSpPr>
          <p:nvPr>
            <p:ph type="ftr" sz="quarter" idx="11"/>
          </p:nvPr>
        </p:nvSpPr>
        <p:spPr/>
        <p:txBody>
          <a:bodyPr/>
          <a:lstStyle/>
          <a:p>
            <a:pPr>
              <a:defRPr/>
            </a:pPr>
            <a:r>
              <a:rPr lang="en-GB" smtClean="0"/>
              <a:t>Introduction à l'OO - H. Bersini</a:t>
            </a:r>
            <a:endParaRPr lang="en-GB"/>
          </a:p>
        </p:txBody>
      </p:sp>
      <p:sp>
        <p:nvSpPr>
          <p:cNvPr id="6" name="Espace réservé du numéro de diapositive 5"/>
          <p:cNvSpPr>
            <a:spLocks noGrp="1"/>
          </p:cNvSpPr>
          <p:nvPr>
            <p:ph type="sldNum" sz="quarter" idx="12"/>
          </p:nvPr>
        </p:nvSpPr>
        <p:spPr/>
        <p:txBody>
          <a:bodyPr/>
          <a:lstStyle/>
          <a:p>
            <a:fld id="{B3C8A2DF-3230-C140-A3AF-736EA8745357}" type="slidenum">
              <a:rPr lang="en-GB" smtClean="0"/>
              <a:pPr/>
              <a:t>52</a:t>
            </a:fld>
            <a:endParaRPr lang="en-GB"/>
          </a:p>
        </p:txBody>
      </p:sp>
      <p:sp>
        <p:nvSpPr>
          <p:cNvPr id="7" name="Rectangle 6"/>
          <p:cNvSpPr/>
          <p:nvPr/>
        </p:nvSpPr>
        <p:spPr>
          <a:xfrm>
            <a:off x="807424" y="1916832"/>
            <a:ext cx="6768752" cy="3970318"/>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fr-BE" sz="2800" dirty="0"/>
              <a:t>class </a:t>
            </a:r>
            <a:r>
              <a:rPr lang="fr-BE" sz="2800" dirty="0" err="1"/>
              <a:t>FeuDeSignalisation</a:t>
            </a:r>
            <a:r>
              <a:rPr lang="fr-BE" sz="2800" dirty="0"/>
              <a:t>:</a:t>
            </a:r>
          </a:p>
          <a:p>
            <a:r>
              <a:rPr lang="fr-BE" sz="2800" dirty="0"/>
              <a:t>    </a:t>
            </a:r>
            <a:r>
              <a:rPr lang="fr-BE" sz="2800" dirty="0" err="1"/>
              <a:t>def</a:t>
            </a:r>
            <a:r>
              <a:rPr lang="fr-BE" sz="2800" dirty="0"/>
              <a:t> __</a:t>
            </a:r>
            <a:r>
              <a:rPr lang="fr-BE" sz="2800" dirty="0" err="1"/>
              <a:t>init</a:t>
            </a:r>
            <a:r>
              <a:rPr lang="fr-BE" sz="2800" dirty="0"/>
              <a:t>__(self, position):</a:t>
            </a:r>
          </a:p>
          <a:p>
            <a:r>
              <a:rPr lang="fr-BE" sz="2800" dirty="0"/>
              <a:t>        </a:t>
            </a:r>
            <a:r>
              <a:rPr lang="fr-BE" sz="2800" dirty="0" err="1"/>
              <a:t>self.position</a:t>
            </a:r>
            <a:r>
              <a:rPr lang="fr-BE" sz="2800" dirty="0"/>
              <a:t> = position</a:t>
            </a:r>
          </a:p>
          <a:p>
            <a:r>
              <a:rPr lang="fr-BE" sz="2800" dirty="0"/>
              <a:t>        </a:t>
            </a:r>
            <a:r>
              <a:rPr lang="fr-BE" sz="2800" dirty="0" err="1"/>
              <a:t>self.couleur</a:t>
            </a:r>
            <a:r>
              <a:rPr lang="fr-BE" sz="2800" dirty="0"/>
              <a:t> = 2</a:t>
            </a:r>
          </a:p>
          <a:p>
            <a:r>
              <a:rPr lang="fr-BE" sz="2800" dirty="0"/>
              <a:t>    </a:t>
            </a:r>
            <a:r>
              <a:rPr lang="fr-BE" sz="2800" dirty="0" err="1"/>
              <a:t>def</a:t>
            </a:r>
            <a:r>
              <a:rPr lang="fr-BE" sz="2800" dirty="0"/>
              <a:t> </a:t>
            </a:r>
            <a:r>
              <a:rPr lang="fr-BE" sz="2800" dirty="0" err="1"/>
              <a:t>donneValeurs</a:t>
            </a:r>
            <a:r>
              <a:rPr lang="fr-BE" sz="2800" dirty="0"/>
              <a:t> (self):</a:t>
            </a:r>
          </a:p>
          <a:p>
            <a:r>
              <a:rPr lang="fr-BE" sz="2800" dirty="0"/>
              <a:t>        </a:t>
            </a:r>
            <a:r>
              <a:rPr lang="fr-BE" sz="2800" dirty="0" err="1"/>
              <a:t>print</a:t>
            </a:r>
            <a:r>
              <a:rPr lang="fr-BE" sz="2800" dirty="0"/>
              <a:t>(</a:t>
            </a:r>
            <a:r>
              <a:rPr lang="fr-BE" sz="2800" dirty="0" err="1"/>
              <a:t>self.position</a:t>
            </a:r>
            <a:r>
              <a:rPr lang="fr-BE" sz="2800" dirty="0"/>
              <a:t>, </a:t>
            </a:r>
            <a:r>
              <a:rPr lang="fr-BE" sz="2800" dirty="0" err="1"/>
              <a:t>self.couleur</a:t>
            </a:r>
            <a:r>
              <a:rPr lang="fr-BE" sz="2800" dirty="0"/>
              <a:t>)</a:t>
            </a:r>
          </a:p>
          <a:p>
            <a:endParaRPr lang="fr-BE" sz="2800" dirty="0"/>
          </a:p>
          <a:p>
            <a:r>
              <a:rPr lang="fr-BE" sz="2800" dirty="0" err="1"/>
              <a:t>unFeu</a:t>
            </a:r>
            <a:r>
              <a:rPr lang="fr-BE" sz="2800" dirty="0"/>
              <a:t> = </a:t>
            </a:r>
            <a:r>
              <a:rPr lang="fr-BE" sz="2800" dirty="0" err="1"/>
              <a:t>FeuDeSignalisation</a:t>
            </a:r>
            <a:r>
              <a:rPr lang="fr-BE" sz="2800" dirty="0"/>
              <a:t>(5)</a:t>
            </a:r>
          </a:p>
          <a:p>
            <a:r>
              <a:rPr lang="fr-BE" sz="2800" dirty="0" err="1"/>
              <a:t>unFeu.donneValeurs</a:t>
            </a:r>
            <a:r>
              <a:rPr lang="fr-BE" sz="2800" dirty="0"/>
              <a:t>()</a:t>
            </a:r>
          </a:p>
        </p:txBody>
      </p:sp>
      <p:sp>
        <p:nvSpPr>
          <p:cNvPr id="8" name="ZoneTexte 7"/>
          <p:cNvSpPr txBox="1"/>
          <p:nvPr/>
        </p:nvSpPr>
        <p:spPr>
          <a:xfrm>
            <a:off x="2951165" y="920914"/>
            <a:ext cx="2377574" cy="707886"/>
          </a:xfrm>
          <a:prstGeom prst="rect">
            <a:avLst/>
          </a:prstGeom>
          <a:noFill/>
        </p:spPr>
        <p:txBody>
          <a:bodyPr wrap="none" rtlCol="0">
            <a:spAutoFit/>
          </a:bodyPr>
          <a:lstStyle/>
          <a:p>
            <a:r>
              <a:rPr lang="fr-BE" sz="4000" dirty="0" smtClean="0"/>
              <a:t>PYTHON</a:t>
            </a:r>
            <a:endParaRPr lang="fr-BE" sz="4000" dirty="0"/>
          </a:p>
        </p:txBody>
      </p:sp>
    </p:spTree>
    <p:extLst>
      <p:ext uri="{BB962C8B-B14F-4D97-AF65-F5344CB8AC3E}">
        <p14:creationId xmlns:p14="http://schemas.microsoft.com/office/powerpoint/2010/main" val="232457875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pPr>
              <a:defRPr/>
            </a:pPr>
            <a:r>
              <a:rPr lang="en-US" smtClean="0"/>
              <a:t>2020</a:t>
            </a:r>
            <a:endParaRPr lang="en-GB"/>
          </a:p>
        </p:txBody>
      </p:sp>
      <p:sp>
        <p:nvSpPr>
          <p:cNvPr id="3" name="Espace réservé du pied de page 2"/>
          <p:cNvSpPr>
            <a:spLocks noGrp="1"/>
          </p:cNvSpPr>
          <p:nvPr>
            <p:ph type="ftr" sz="quarter" idx="11"/>
          </p:nvPr>
        </p:nvSpPr>
        <p:spPr/>
        <p:txBody>
          <a:bodyPr/>
          <a:lstStyle/>
          <a:p>
            <a:pPr>
              <a:defRPr/>
            </a:pPr>
            <a:r>
              <a:rPr lang="en-GB" smtClean="0"/>
              <a:t>Introduction à l'OO - H. Bersini</a:t>
            </a:r>
            <a:endParaRPr lang="en-GB"/>
          </a:p>
        </p:txBody>
      </p:sp>
      <p:sp>
        <p:nvSpPr>
          <p:cNvPr id="4" name="Espace réservé du numéro de diapositive 3"/>
          <p:cNvSpPr>
            <a:spLocks noGrp="1"/>
          </p:cNvSpPr>
          <p:nvPr>
            <p:ph type="sldNum" sz="quarter" idx="12"/>
          </p:nvPr>
        </p:nvSpPr>
        <p:spPr/>
        <p:txBody>
          <a:bodyPr/>
          <a:lstStyle/>
          <a:p>
            <a:fld id="{FA7AA1F2-35C8-A848-8ED4-C95C2D921CEA}" type="slidenum">
              <a:rPr lang="en-GB" smtClean="0"/>
              <a:pPr/>
              <a:t>53</a:t>
            </a:fld>
            <a:endParaRPr lang="en-GB"/>
          </a:p>
        </p:txBody>
      </p:sp>
      <p:sp>
        <p:nvSpPr>
          <p:cNvPr id="5" name="Rectangle 4"/>
          <p:cNvSpPr/>
          <p:nvPr/>
        </p:nvSpPr>
        <p:spPr>
          <a:xfrm>
            <a:off x="1146570" y="548285"/>
            <a:ext cx="7056784" cy="59093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fr-BE" dirty="0"/>
              <a:t>class </a:t>
            </a:r>
            <a:r>
              <a:rPr lang="fr-BE" dirty="0" err="1"/>
              <a:t>FeuDeSignalisation</a:t>
            </a:r>
            <a:r>
              <a:rPr lang="fr-BE" dirty="0"/>
              <a:t> {</a:t>
            </a:r>
          </a:p>
          <a:p>
            <a:r>
              <a:rPr lang="fr-BE" dirty="0"/>
              <a:t>	</a:t>
            </a:r>
            <a:r>
              <a:rPr lang="fr-BE" dirty="0" err="1"/>
              <a:t>private</a:t>
            </a:r>
            <a:r>
              <a:rPr lang="fr-BE" dirty="0"/>
              <a:t> </a:t>
            </a:r>
            <a:r>
              <a:rPr lang="fr-BE" dirty="0" err="1"/>
              <a:t>int</a:t>
            </a:r>
            <a:r>
              <a:rPr lang="fr-BE" dirty="0"/>
              <a:t> position;</a:t>
            </a:r>
          </a:p>
          <a:p>
            <a:r>
              <a:rPr lang="fr-BE" dirty="0"/>
              <a:t>	</a:t>
            </a:r>
            <a:r>
              <a:rPr lang="fr-BE" dirty="0" err="1"/>
              <a:t>private</a:t>
            </a:r>
            <a:r>
              <a:rPr lang="fr-BE" dirty="0"/>
              <a:t> </a:t>
            </a:r>
            <a:r>
              <a:rPr lang="fr-BE" dirty="0" err="1"/>
              <a:t>int</a:t>
            </a:r>
            <a:r>
              <a:rPr lang="fr-BE" dirty="0"/>
              <a:t> couleur;</a:t>
            </a:r>
          </a:p>
          <a:p>
            <a:endParaRPr lang="fr-BE" dirty="0"/>
          </a:p>
          <a:p>
            <a:r>
              <a:rPr lang="fr-BE" dirty="0"/>
              <a:t>	public </a:t>
            </a:r>
            <a:r>
              <a:rPr lang="fr-BE" dirty="0" err="1"/>
              <a:t>FeuDeSignalisation</a:t>
            </a:r>
            <a:r>
              <a:rPr lang="fr-BE" dirty="0"/>
              <a:t>(</a:t>
            </a:r>
            <a:r>
              <a:rPr lang="fr-BE" dirty="0" err="1"/>
              <a:t>int</a:t>
            </a:r>
            <a:r>
              <a:rPr lang="fr-BE" dirty="0"/>
              <a:t> position) {</a:t>
            </a:r>
          </a:p>
          <a:p>
            <a:r>
              <a:rPr lang="fr-BE" dirty="0"/>
              <a:t>		</a:t>
            </a:r>
            <a:r>
              <a:rPr lang="fr-BE" dirty="0" err="1"/>
              <a:t>this.position</a:t>
            </a:r>
            <a:r>
              <a:rPr lang="fr-BE" dirty="0"/>
              <a:t> = position;</a:t>
            </a:r>
          </a:p>
          <a:p>
            <a:r>
              <a:rPr lang="fr-BE" dirty="0"/>
              <a:t>		</a:t>
            </a:r>
            <a:r>
              <a:rPr lang="fr-BE" dirty="0" err="1"/>
              <a:t>this.couleur</a:t>
            </a:r>
            <a:r>
              <a:rPr lang="fr-BE" dirty="0"/>
              <a:t> = 2;</a:t>
            </a:r>
          </a:p>
          <a:p>
            <a:r>
              <a:rPr lang="fr-BE" dirty="0"/>
              <a:t>	}</a:t>
            </a:r>
          </a:p>
          <a:p>
            <a:endParaRPr lang="fr-BE" dirty="0"/>
          </a:p>
          <a:p>
            <a:r>
              <a:rPr lang="fr-BE" dirty="0"/>
              <a:t>	public </a:t>
            </a:r>
            <a:r>
              <a:rPr lang="fr-BE" dirty="0" err="1"/>
              <a:t>void</a:t>
            </a:r>
            <a:r>
              <a:rPr lang="fr-BE" dirty="0"/>
              <a:t> </a:t>
            </a:r>
            <a:r>
              <a:rPr lang="fr-BE" dirty="0" err="1"/>
              <a:t>donneValeurs</a:t>
            </a:r>
            <a:r>
              <a:rPr lang="fr-BE" dirty="0"/>
              <a:t> () {</a:t>
            </a:r>
          </a:p>
          <a:p>
            <a:r>
              <a:rPr lang="fr-BE" dirty="0"/>
              <a:t>		</a:t>
            </a:r>
            <a:r>
              <a:rPr lang="fr-BE" dirty="0" err="1"/>
              <a:t>System.out.println</a:t>
            </a:r>
            <a:r>
              <a:rPr lang="fr-BE" dirty="0"/>
              <a:t>(position + " " + couleur);</a:t>
            </a:r>
          </a:p>
          <a:p>
            <a:r>
              <a:rPr lang="fr-BE" dirty="0"/>
              <a:t>	}</a:t>
            </a:r>
          </a:p>
          <a:p>
            <a:r>
              <a:rPr lang="fr-BE" dirty="0"/>
              <a:t>}</a:t>
            </a:r>
          </a:p>
          <a:p>
            <a:endParaRPr lang="fr-BE" dirty="0"/>
          </a:p>
          <a:p>
            <a:r>
              <a:rPr lang="fr-BE" dirty="0"/>
              <a:t>public class </a:t>
            </a:r>
            <a:r>
              <a:rPr lang="fr-BE" dirty="0" err="1"/>
              <a:t>SimpleFeuJava</a:t>
            </a:r>
            <a:r>
              <a:rPr lang="fr-BE" dirty="0"/>
              <a:t> {</a:t>
            </a:r>
          </a:p>
          <a:p>
            <a:r>
              <a:rPr lang="fr-BE" dirty="0"/>
              <a:t>	public </a:t>
            </a:r>
            <a:r>
              <a:rPr lang="fr-BE" dirty="0" err="1"/>
              <a:t>static</a:t>
            </a:r>
            <a:r>
              <a:rPr lang="fr-BE" dirty="0"/>
              <a:t> </a:t>
            </a:r>
            <a:r>
              <a:rPr lang="fr-BE" dirty="0" err="1"/>
              <a:t>void</a:t>
            </a:r>
            <a:r>
              <a:rPr lang="fr-BE" dirty="0"/>
              <a:t> main(String[] </a:t>
            </a:r>
            <a:r>
              <a:rPr lang="fr-BE" dirty="0" err="1"/>
              <a:t>args</a:t>
            </a:r>
            <a:r>
              <a:rPr lang="fr-BE" dirty="0"/>
              <a:t>) {</a:t>
            </a:r>
          </a:p>
          <a:p>
            <a:r>
              <a:rPr lang="fr-BE" dirty="0"/>
              <a:t>		</a:t>
            </a:r>
            <a:r>
              <a:rPr lang="fr-BE" dirty="0" err="1"/>
              <a:t>FeuDeSignalisation</a:t>
            </a:r>
            <a:r>
              <a:rPr lang="fr-BE" dirty="0"/>
              <a:t> </a:t>
            </a:r>
            <a:r>
              <a:rPr lang="fr-BE" dirty="0" err="1"/>
              <a:t>unFeu</a:t>
            </a:r>
            <a:r>
              <a:rPr lang="fr-BE" dirty="0"/>
              <a:t> = new </a:t>
            </a:r>
            <a:r>
              <a:rPr lang="fr-BE" dirty="0" smtClean="0"/>
              <a:t>    			                                       </a:t>
            </a:r>
            <a:r>
              <a:rPr lang="fr-BE" dirty="0" err="1" smtClean="0"/>
              <a:t>FeuDeSignalisation</a:t>
            </a:r>
            <a:r>
              <a:rPr lang="fr-BE" dirty="0" smtClean="0"/>
              <a:t>(5</a:t>
            </a:r>
            <a:r>
              <a:rPr lang="fr-BE" dirty="0"/>
              <a:t>);</a:t>
            </a:r>
          </a:p>
          <a:p>
            <a:r>
              <a:rPr lang="fr-BE" dirty="0"/>
              <a:t>		</a:t>
            </a:r>
            <a:r>
              <a:rPr lang="fr-BE" dirty="0" err="1"/>
              <a:t>unFeu.donneValeurs</a:t>
            </a:r>
            <a:r>
              <a:rPr lang="fr-BE" dirty="0"/>
              <a:t>();</a:t>
            </a:r>
          </a:p>
          <a:p>
            <a:r>
              <a:rPr lang="fr-BE" dirty="0"/>
              <a:t>	}</a:t>
            </a:r>
          </a:p>
          <a:p>
            <a:r>
              <a:rPr lang="fr-BE" dirty="0"/>
              <a:t>}</a:t>
            </a:r>
          </a:p>
        </p:txBody>
      </p:sp>
      <p:sp>
        <p:nvSpPr>
          <p:cNvPr id="6" name="ZoneTexte 5"/>
          <p:cNvSpPr txBox="1"/>
          <p:nvPr/>
        </p:nvSpPr>
        <p:spPr>
          <a:xfrm>
            <a:off x="3934246" y="115661"/>
            <a:ext cx="740716" cy="369332"/>
          </a:xfrm>
          <a:prstGeom prst="rect">
            <a:avLst/>
          </a:prstGeom>
          <a:noFill/>
        </p:spPr>
        <p:txBody>
          <a:bodyPr wrap="none" rtlCol="0">
            <a:spAutoFit/>
          </a:bodyPr>
          <a:lstStyle/>
          <a:p>
            <a:r>
              <a:rPr lang="fr-BE" dirty="0" smtClean="0"/>
              <a:t>JAVA</a:t>
            </a:r>
            <a:endParaRPr lang="fr-BE" dirty="0"/>
          </a:p>
        </p:txBody>
      </p:sp>
    </p:spTree>
    <p:extLst>
      <p:ext uri="{BB962C8B-B14F-4D97-AF65-F5344CB8AC3E}">
        <p14:creationId xmlns:p14="http://schemas.microsoft.com/office/powerpoint/2010/main" val="13712271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4536" y="332656"/>
            <a:ext cx="7772400" cy="1143000"/>
          </a:xfrm>
        </p:spPr>
        <p:txBody>
          <a:bodyPr/>
          <a:lstStyle/>
          <a:p>
            <a:r>
              <a:rPr lang="fr-BE" dirty="0" err="1" smtClean="0"/>
              <a:t>Kotlin</a:t>
            </a:r>
            <a:endParaRPr lang="en-US" dirty="0"/>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FA7AA1F2-35C8-A848-8ED4-C95C2D921CEA}" type="slidenum">
              <a:rPr lang="en-GB" smtClean="0"/>
              <a:pPr/>
              <a:t>54</a:t>
            </a:fld>
            <a:endParaRPr lang="en-GB"/>
          </a:p>
        </p:txBody>
      </p:sp>
      <p:sp>
        <p:nvSpPr>
          <p:cNvPr id="7" name="Rectangle 1"/>
          <p:cNvSpPr>
            <a:spLocks noChangeArrowheads="1"/>
          </p:cNvSpPr>
          <p:nvPr/>
        </p:nvSpPr>
        <p:spPr bwMode="auto">
          <a:xfrm>
            <a:off x="1628361" y="1340768"/>
            <a:ext cx="5697394" cy="4893647"/>
          </a:xfrm>
          <a:prstGeom prst="rect">
            <a:avLst/>
          </a:prstGeom>
          <a:solidFill>
            <a:srgbClr val="00B0F0"/>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33B3"/>
                </a:solidFill>
                <a:effectLst/>
                <a:latin typeface="JetBrains Mono"/>
              </a:rPr>
              <a:t>class </a:t>
            </a:r>
            <a:r>
              <a:rPr kumimoji="0" lang="en-US" altLang="en-US" sz="2400" b="0" i="0" u="none" strike="noStrike" cap="none" normalizeH="0" baseline="0" dirty="0" err="1" smtClean="0">
                <a:ln>
                  <a:noFill/>
                </a:ln>
                <a:solidFill>
                  <a:srgbClr val="000000"/>
                </a:solidFill>
                <a:effectLst/>
                <a:latin typeface="JetBrains Mono"/>
              </a:rPr>
              <a:t>FeuDeSignalisation</a:t>
            </a:r>
            <a:r>
              <a:rPr kumimoji="0" lang="en-US" altLang="en-US" sz="2400" b="0" i="0" u="none" strike="noStrike" cap="none" normalizeH="0" baseline="0" dirty="0" smtClean="0">
                <a:ln>
                  <a:noFill/>
                </a:ln>
                <a:solidFill>
                  <a:srgbClr val="000000"/>
                </a:solidFill>
                <a:effectLst/>
                <a:latin typeface="JetBrains Mono"/>
              </a:rPr>
              <a:t> </a:t>
            </a:r>
            <a:r>
              <a:rPr kumimoji="0" lang="en-US" altLang="en-US" sz="2400" b="0" i="0" u="none" strike="noStrike" cap="none" normalizeH="0" baseline="0" dirty="0" smtClean="0">
                <a:ln>
                  <a:noFill/>
                </a:ln>
                <a:solidFill>
                  <a:srgbClr val="080808"/>
                </a:solidFill>
                <a:effectLst/>
                <a:latin typeface="JetBrains Mono"/>
              </a:rPr>
              <a:t>(position: </a:t>
            </a:r>
            <a:r>
              <a:rPr kumimoji="0" lang="en-US" altLang="en-US" sz="2400" b="0" i="0" u="none" strike="noStrike" cap="none" normalizeH="0" baseline="0" dirty="0" err="1" smtClean="0">
                <a:ln>
                  <a:noFill/>
                </a:ln>
                <a:solidFill>
                  <a:srgbClr val="000000"/>
                </a:solidFill>
                <a:effectLst/>
                <a:latin typeface="JetBrains Mono"/>
              </a:rPr>
              <a:t>Int</a:t>
            </a:r>
            <a:r>
              <a:rPr kumimoji="0" lang="en-US" altLang="en-US" sz="2400" b="0" i="0" u="none" strike="noStrike" cap="none" normalizeH="0" baseline="0" dirty="0" smtClean="0">
                <a:ln>
                  <a:noFill/>
                </a:ln>
                <a:solidFill>
                  <a:srgbClr val="080808"/>
                </a:solidFill>
                <a:effectLst/>
                <a:latin typeface="JetBrains Mono"/>
              </a:rPr>
              <a:t>) {</a:t>
            </a:r>
            <a:br>
              <a:rPr kumimoji="0" lang="en-US" altLang="en-US" sz="2400" b="0" i="0" u="none" strike="noStrike" cap="none" normalizeH="0" baseline="0" dirty="0" smtClean="0">
                <a:ln>
                  <a:noFill/>
                </a:ln>
                <a:solidFill>
                  <a:srgbClr val="080808"/>
                </a:solidFill>
                <a:effectLst/>
                <a:latin typeface="JetBrains Mono"/>
              </a:rPr>
            </a:br>
            <a:r>
              <a:rPr kumimoji="0" lang="en-US" altLang="en-US" sz="2400" b="0" i="0" u="none" strike="noStrike" cap="none" normalizeH="0" baseline="0" dirty="0" smtClean="0">
                <a:ln>
                  <a:noFill/>
                </a:ln>
                <a:solidFill>
                  <a:srgbClr val="080808"/>
                </a:solidFill>
                <a:effectLst/>
                <a:latin typeface="JetBrains Mono"/>
              </a:rPr>
              <a:t>    </a:t>
            </a:r>
            <a:r>
              <a:rPr kumimoji="0" lang="en-US" altLang="en-US" sz="2400" b="0" i="0" u="none" strike="noStrike" cap="none" normalizeH="0" baseline="0" dirty="0" err="1" smtClean="0">
                <a:ln>
                  <a:noFill/>
                </a:ln>
                <a:solidFill>
                  <a:srgbClr val="0033B3"/>
                </a:solidFill>
                <a:effectLst/>
                <a:latin typeface="JetBrains Mono"/>
              </a:rPr>
              <a:t>val</a:t>
            </a:r>
            <a:r>
              <a:rPr kumimoji="0" lang="en-US" altLang="en-US" sz="2400" b="0" i="0" u="none" strike="noStrike" cap="none" normalizeH="0" baseline="0" dirty="0" smtClean="0">
                <a:ln>
                  <a:noFill/>
                </a:ln>
                <a:solidFill>
                  <a:srgbClr val="0033B3"/>
                </a:solidFill>
                <a:effectLst/>
                <a:latin typeface="JetBrains Mono"/>
              </a:rPr>
              <a:t> </a:t>
            </a:r>
            <a:r>
              <a:rPr kumimoji="0" lang="en-US" altLang="en-US" sz="2400" b="0" i="0" u="none" strike="noStrike" cap="none" normalizeH="0" baseline="0" dirty="0" smtClean="0">
                <a:ln>
                  <a:noFill/>
                </a:ln>
                <a:solidFill>
                  <a:srgbClr val="871094"/>
                </a:solidFill>
                <a:effectLst/>
                <a:latin typeface="JetBrains Mono"/>
              </a:rPr>
              <a:t>position </a:t>
            </a:r>
            <a:r>
              <a:rPr kumimoji="0" lang="en-US" altLang="en-US" sz="2400" b="0" i="0" u="none" strike="noStrike" cap="none" normalizeH="0" baseline="0" dirty="0" smtClean="0">
                <a:ln>
                  <a:noFill/>
                </a:ln>
                <a:solidFill>
                  <a:srgbClr val="080808"/>
                </a:solidFill>
                <a:effectLst/>
                <a:latin typeface="JetBrains Mono"/>
              </a:rPr>
              <a:t>= position</a:t>
            </a:r>
            <a:br>
              <a:rPr kumimoji="0" lang="en-US" altLang="en-US" sz="2400" b="0" i="0" u="none" strike="noStrike" cap="none" normalizeH="0" baseline="0" dirty="0" smtClean="0">
                <a:ln>
                  <a:noFill/>
                </a:ln>
                <a:solidFill>
                  <a:srgbClr val="080808"/>
                </a:solidFill>
                <a:effectLst/>
                <a:latin typeface="JetBrains Mono"/>
              </a:rPr>
            </a:br>
            <a:r>
              <a:rPr kumimoji="0" lang="en-US" altLang="en-US" sz="2400" b="0" i="0" u="none" strike="noStrike" cap="none" normalizeH="0" baseline="0" dirty="0" smtClean="0">
                <a:ln>
                  <a:noFill/>
                </a:ln>
                <a:solidFill>
                  <a:srgbClr val="080808"/>
                </a:solidFill>
                <a:effectLst/>
                <a:latin typeface="JetBrains Mono"/>
              </a:rPr>
              <a:t>    </a:t>
            </a:r>
            <a:r>
              <a:rPr kumimoji="0" lang="en-US" altLang="en-US" sz="2400" b="0" i="0" u="none" strike="noStrike" cap="none" normalizeH="0" baseline="0" dirty="0" err="1" smtClean="0">
                <a:ln>
                  <a:noFill/>
                </a:ln>
                <a:solidFill>
                  <a:srgbClr val="0033B3"/>
                </a:solidFill>
                <a:effectLst/>
                <a:latin typeface="JetBrains Mono"/>
              </a:rPr>
              <a:t>var</a:t>
            </a:r>
            <a:r>
              <a:rPr kumimoji="0" lang="en-US" altLang="en-US" sz="2400" b="0" i="0" u="none" strike="noStrike" cap="none" normalizeH="0" baseline="0" dirty="0" smtClean="0">
                <a:ln>
                  <a:noFill/>
                </a:ln>
                <a:solidFill>
                  <a:srgbClr val="0033B3"/>
                </a:solidFill>
                <a:effectLst/>
                <a:latin typeface="JetBrains Mono"/>
              </a:rPr>
              <a:t> </a:t>
            </a:r>
            <a:r>
              <a:rPr kumimoji="0" lang="en-US" altLang="en-US" sz="2400" b="0" i="0" u="none" strike="noStrike" cap="none" normalizeH="0" baseline="0" dirty="0" err="1" smtClean="0">
                <a:ln>
                  <a:noFill/>
                </a:ln>
                <a:solidFill>
                  <a:srgbClr val="871094"/>
                </a:solidFill>
                <a:effectLst/>
                <a:latin typeface="JetBrains Mono"/>
              </a:rPr>
              <a:t>couleur</a:t>
            </a:r>
            <a:r>
              <a:rPr kumimoji="0" lang="en-US" altLang="en-US" sz="2400" b="0" i="0" u="none" strike="noStrike" cap="none" normalizeH="0" baseline="0" dirty="0" smtClean="0">
                <a:ln>
                  <a:noFill/>
                </a:ln>
                <a:solidFill>
                  <a:srgbClr val="871094"/>
                </a:solidFill>
                <a:effectLst/>
                <a:latin typeface="JetBrains Mono"/>
              </a:rPr>
              <a:t> </a:t>
            </a:r>
            <a:r>
              <a:rPr kumimoji="0" lang="en-US" altLang="en-US" sz="2400" b="0" i="0" u="none" strike="noStrike" cap="none" normalizeH="0" baseline="0" dirty="0" smtClean="0">
                <a:ln>
                  <a:noFill/>
                </a:ln>
                <a:solidFill>
                  <a:srgbClr val="080808"/>
                </a:solidFill>
                <a:effectLst/>
                <a:latin typeface="JetBrains Mono"/>
              </a:rPr>
              <a:t>= </a:t>
            </a:r>
            <a:r>
              <a:rPr kumimoji="0" lang="en-US" altLang="en-US" sz="2400" b="0" i="0" u="none" strike="noStrike" cap="none" normalizeH="0" baseline="0" dirty="0" smtClean="0">
                <a:ln>
                  <a:noFill/>
                </a:ln>
                <a:solidFill>
                  <a:srgbClr val="1750EB"/>
                </a:solidFill>
                <a:effectLst/>
                <a:latin typeface="JetBrains Mono"/>
              </a:rPr>
              <a:t>3</a:t>
            </a:r>
            <a:br>
              <a:rPr kumimoji="0" lang="en-US" altLang="en-US" sz="2400" b="0" i="0" u="none" strike="noStrike" cap="none" normalizeH="0" baseline="0" dirty="0" smtClean="0">
                <a:ln>
                  <a:noFill/>
                </a:ln>
                <a:solidFill>
                  <a:srgbClr val="1750EB"/>
                </a:solidFill>
                <a:effectLst/>
                <a:latin typeface="JetBrains Mono"/>
              </a:rPr>
            </a:br>
            <a:r>
              <a:rPr kumimoji="0" lang="en-US" altLang="en-US" sz="2400" b="0" i="0" u="none" strike="noStrike" cap="none" normalizeH="0" baseline="0" dirty="0" smtClean="0">
                <a:ln>
                  <a:noFill/>
                </a:ln>
                <a:solidFill>
                  <a:srgbClr val="1750EB"/>
                </a:solidFill>
                <a:effectLst/>
                <a:latin typeface="JetBrains Mono"/>
              </a:rPr>
              <a:t/>
            </a:r>
            <a:br>
              <a:rPr kumimoji="0" lang="en-US" altLang="en-US" sz="2400" b="0" i="0" u="none" strike="noStrike" cap="none" normalizeH="0" baseline="0" dirty="0" smtClean="0">
                <a:ln>
                  <a:noFill/>
                </a:ln>
                <a:solidFill>
                  <a:srgbClr val="1750EB"/>
                </a:solidFill>
                <a:effectLst/>
                <a:latin typeface="JetBrains Mono"/>
              </a:rPr>
            </a:br>
            <a:r>
              <a:rPr kumimoji="0" lang="en-US" altLang="en-US" sz="2400" b="0" i="0" u="none" strike="noStrike" cap="none" normalizeH="0" baseline="0" dirty="0" smtClean="0">
                <a:ln>
                  <a:noFill/>
                </a:ln>
                <a:solidFill>
                  <a:srgbClr val="1750EB"/>
                </a:solidFill>
                <a:effectLst/>
                <a:latin typeface="JetBrains Mono"/>
              </a:rPr>
              <a:t>    </a:t>
            </a:r>
            <a:r>
              <a:rPr kumimoji="0" lang="en-US" altLang="en-US" sz="2400" b="0" i="0" u="none" strike="noStrike" cap="none" normalizeH="0" baseline="0" dirty="0" smtClean="0">
                <a:ln>
                  <a:noFill/>
                </a:ln>
                <a:solidFill>
                  <a:srgbClr val="0033B3"/>
                </a:solidFill>
                <a:effectLst/>
                <a:latin typeface="JetBrains Mono"/>
              </a:rPr>
              <a:t>fun </a:t>
            </a:r>
            <a:r>
              <a:rPr kumimoji="0" lang="en-US" altLang="en-US" sz="2400" b="0" i="0" u="none" strike="noStrike" cap="none" normalizeH="0" baseline="0" dirty="0" err="1" smtClean="0">
                <a:ln>
                  <a:noFill/>
                </a:ln>
                <a:solidFill>
                  <a:srgbClr val="00627A"/>
                </a:solidFill>
                <a:effectLst/>
                <a:latin typeface="JetBrains Mono"/>
              </a:rPr>
              <a:t>donneValeurs</a:t>
            </a:r>
            <a:r>
              <a:rPr kumimoji="0" lang="en-US" altLang="en-US" sz="2400" b="0" i="0" u="none" strike="noStrike" cap="none" normalizeH="0" baseline="0" dirty="0" smtClean="0">
                <a:ln>
                  <a:noFill/>
                </a:ln>
                <a:solidFill>
                  <a:srgbClr val="080808"/>
                </a:solidFill>
                <a:effectLst/>
                <a:latin typeface="JetBrains Mono"/>
              </a:rPr>
              <a:t>() {</a:t>
            </a:r>
            <a:br>
              <a:rPr kumimoji="0" lang="en-US" altLang="en-US" sz="2400" b="0" i="0" u="none" strike="noStrike" cap="none" normalizeH="0" baseline="0" dirty="0" smtClean="0">
                <a:ln>
                  <a:noFill/>
                </a:ln>
                <a:solidFill>
                  <a:srgbClr val="080808"/>
                </a:solidFill>
                <a:effectLst/>
                <a:latin typeface="JetBrains Mono"/>
              </a:rPr>
            </a:br>
            <a:r>
              <a:rPr kumimoji="0" lang="en-US" altLang="en-US" sz="2400" b="0" i="0" u="none" strike="noStrike" cap="none" normalizeH="0" baseline="0" dirty="0" smtClean="0">
                <a:ln>
                  <a:noFill/>
                </a:ln>
                <a:solidFill>
                  <a:srgbClr val="080808"/>
                </a:solidFill>
                <a:effectLst/>
                <a:latin typeface="JetBrains Mono"/>
              </a:rPr>
              <a:t>        </a:t>
            </a:r>
            <a:r>
              <a:rPr kumimoji="0" lang="en-US" altLang="en-US" sz="2400" b="0" i="1" u="none" strike="noStrike" cap="none" normalizeH="0" baseline="0" dirty="0" err="1" smtClean="0">
                <a:ln>
                  <a:noFill/>
                </a:ln>
                <a:solidFill>
                  <a:srgbClr val="00627A"/>
                </a:solidFill>
                <a:effectLst/>
                <a:latin typeface="JetBrains Mono"/>
              </a:rPr>
              <a:t>println</a:t>
            </a:r>
            <a:r>
              <a:rPr kumimoji="0" lang="en-US" altLang="en-US" sz="2400" b="0" i="0" u="none" strike="noStrike" cap="none" normalizeH="0" baseline="0" dirty="0" smtClean="0">
                <a:ln>
                  <a:noFill/>
                </a:ln>
                <a:solidFill>
                  <a:srgbClr val="080808"/>
                </a:solidFill>
                <a:effectLst/>
                <a:latin typeface="JetBrains Mono"/>
              </a:rPr>
              <a:t>(</a:t>
            </a:r>
            <a:r>
              <a:rPr kumimoji="0" lang="en-US" altLang="en-US" sz="2400" b="0" i="0" u="none" strike="noStrike" cap="none" normalizeH="0" baseline="0" dirty="0" smtClean="0">
                <a:ln>
                  <a:noFill/>
                </a:ln>
                <a:solidFill>
                  <a:srgbClr val="067D17"/>
                </a:solidFill>
                <a:effectLst/>
                <a:latin typeface="JetBrains Mono"/>
              </a:rPr>
              <a:t>"</a:t>
            </a:r>
            <a:r>
              <a:rPr kumimoji="0" lang="en-US" altLang="en-US" sz="2400" b="0" i="0" u="none" strike="noStrike" cap="none" normalizeH="0" baseline="0" dirty="0" smtClean="0">
                <a:ln>
                  <a:noFill/>
                </a:ln>
                <a:solidFill>
                  <a:srgbClr val="0037A6"/>
                </a:solidFill>
                <a:effectLst/>
                <a:latin typeface="JetBrains Mono"/>
              </a:rPr>
              <a:t>$</a:t>
            </a:r>
            <a:r>
              <a:rPr kumimoji="0" lang="en-US" altLang="en-US" sz="2400" b="0" i="0" u="none" strike="noStrike" cap="none" normalizeH="0" baseline="0" dirty="0" smtClean="0">
                <a:ln>
                  <a:noFill/>
                </a:ln>
                <a:solidFill>
                  <a:srgbClr val="871094"/>
                </a:solidFill>
                <a:effectLst/>
                <a:latin typeface="JetBrains Mono"/>
              </a:rPr>
              <a:t>position </a:t>
            </a:r>
            <a:r>
              <a:rPr kumimoji="0" lang="en-US" altLang="en-US" sz="2400" b="0" i="0" u="none" strike="noStrike" cap="none" normalizeH="0" baseline="0" dirty="0" smtClean="0">
                <a:ln>
                  <a:noFill/>
                </a:ln>
                <a:solidFill>
                  <a:srgbClr val="0037A6"/>
                </a:solidFill>
                <a:effectLst/>
                <a:latin typeface="JetBrains Mono"/>
              </a:rPr>
              <a:t>$</a:t>
            </a:r>
            <a:r>
              <a:rPr kumimoji="0" lang="en-US" altLang="en-US" sz="2400" b="0" i="0" u="none" strike="noStrike" cap="none" normalizeH="0" baseline="0" dirty="0" err="1" smtClean="0">
                <a:ln>
                  <a:noFill/>
                </a:ln>
                <a:solidFill>
                  <a:srgbClr val="871094"/>
                </a:solidFill>
                <a:effectLst/>
                <a:latin typeface="JetBrains Mono"/>
              </a:rPr>
              <a:t>couleur</a:t>
            </a:r>
            <a:r>
              <a:rPr kumimoji="0" lang="en-US" altLang="en-US" sz="2400" b="0" i="0" u="none" strike="noStrike" cap="none" normalizeH="0" baseline="0" dirty="0" smtClean="0">
                <a:ln>
                  <a:noFill/>
                </a:ln>
                <a:solidFill>
                  <a:srgbClr val="067D17"/>
                </a:solidFill>
                <a:effectLst/>
                <a:latin typeface="JetBrains Mono"/>
              </a:rPr>
              <a:t>"</a:t>
            </a:r>
            <a:r>
              <a:rPr kumimoji="0" lang="en-US" altLang="en-US" sz="2400" b="0" i="0" u="none" strike="noStrike" cap="none" normalizeH="0" baseline="0" dirty="0" smtClean="0">
                <a:ln>
                  <a:noFill/>
                </a:ln>
                <a:solidFill>
                  <a:srgbClr val="080808"/>
                </a:solidFill>
                <a:effectLst/>
                <a:latin typeface="JetBrains Mono"/>
              </a:rPr>
              <a:t>)</a:t>
            </a:r>
            <a:br>
              <a:rPr kumimoji="0" lang="en-US" altLang="en-US" sz="2400" b="0" i="0" u="none" strike="noStrike" cap="none" normalizeH="0" baseline="0" dirty="0" smtClean="0">
                <a:ln>
                  <a:noFill/>
                </a:ln>
                <a:solidFill>
                  <a:srgbClr val="080808"/>
                </a:solidFill>
                <a:effectLst/>
                <a:latin typeface="JetBrains Mono"/>
              </a:rPr>
            </a:br>
            <a:r>
              <a:rPr kumimoji="0" lang="en-US" altLang="en-US" sz="2400" b="0" i="0" u="none" strike="noStrike" cap="none" normalizeH="0" baseline="0" dirty="0" smtClean="0">
                <a:ln>
                  <a:noFill/>
                </a:ln>
                <a:solidFill>
                  <a:srgbClr val="080808"/>
                </a:solidFill>
                <a:effectLst/>
                <a:latin typeface="JetBrains Mono"/>
              </a:rPr>
              <a:t>    }</a:t>
            </a:r>
            <a:br>
              <a:rPr kumimoji="0" lang="en-US" altLang="en-US" sz="2400" b="0" i="0" u="none" strike="noStrike" cap="none" normalizeH="0" baseline="0" dirty="0" smtClean="0">
                <a:ln>
                  <a:noFill/>
                </a:ln>
                <a:solidFill>
                  <a:srgbClr val="080808"/>
                </a:solidFill>
                <a:effectLst/>
                <a:latin typeface="JetBrains Mono"/>
              </a:rPr>
            </a:br>
            <a:r>
              <a:rPr kumimoji="0" lang="en-US" altLang="en-US" sz="2400" b="0" i="0" u="none" strike="noStrike" cap="none" normalizeH="0" baseline="0" dirty="0" smtClean="0">
                <a:ln>
                  <a:noFill/>
                </a:ln>
                <a:solidFill>
                  <a:srgbClr val="080808"/>
                </a:solidFill>
                <a:effectLst/>
                <a:latin typeface="JetBrains Mono"/>
              </a:rPr>
              <a:t>}</a:t>
            </a:r>
            <a:br>
              <a:rPr kumimoji="0" lang="en-US" altLang="en-US" sz="2400" b="0" i="0" u="none" strike="noStrike" cap="none" normalizeH="0" baseline="0" dirty="0" smtClean="0">
                <a:ln>
                  <a:noFill/>
                </a:ln>
                <a:solidFill>
                  <a:srgbClr val="080808"/>
                </a:solidFill>
                <a:effectLst/>
                <a:latin typeface="JetBrains Mono"/>
              </a:rPr>
            </a:br>
            <a:r>
              <a:rPr kumimoji="0" lang="en-US" altLang="en-US" sz="2400" b="0" i="0" u="none" strike="noStrike" cap="none" normalizeH="0" baseline="0" dirty="0" smtClean="0">
                <a:ln>
                  <a:noFill/>
                </a:ln>
                <a:solidFill>
                  <a:srgbClr val="080808"/>
                </a:solidFill>
                <a:effectLst/>
                <a:latin typeface="JetBrains Mono"/>
              </a:rPr>
              <a:t/>
            </a:r>
            <a:br>
              <a:rPr kumimoji="0" lang="en-US" altLang="en-US" sz="2400" b="0" i="0" u="none" strike="noStrike" cap="none" normalizeH="0" baseline="0" dirty="0" smtClean="0">
                <a:ln>
                  <a:noFill/>
                </a:ln>
                <a:solidFill>
                  <a:srgbClr val="080808"/>
                </a:solidFill>
                <a:effectLst/>
                <a:latin typeface="JetBrains Mono"/>
              </a:rPr>
            </a:br>
            <a:r>
              <a:rPr kumimoji="0" lang="en-US" altLang="en-US" sz="2400" b="0" i="0" u="none" strike="noStrike" cap="none" normalizeH="0" baseline="0" dirty="0" smtClean="0">
                <a:ln>
                  <a:noFill/>
                </a:ln>
                <a:solidFill>
                  <a:srgbClr val="0033B3"/>
                </a:solidFill>
                <a:effectLst/>
                <a:latin typeface="JetBrains Mono"/>
              </a:rPr>
              <a:t>fun </a:t>
            </a:r>
            <a:r>
              <a:rPr kumimoji="0" lang="en-US" altLang="en-US" sz="2400" b="0" i="0" u="none" strike="noStrike" cap="none" normalizeH="0" baseline="0" dirty="0" smtClean="0">
                <a:ln>
                  <a:noFill/>
                </a:ln>
                <a:solidFill>
                  <a:srgbClr val="00627A"/>
                </a:solidFill>
                <a:effectLst/>
                <a:latin typeface="JetBrains Mono"/>
              </a:rPr>
              <a:t>main</a:t>
            </a:r>
            <a:r>
              <a:rPr kumimoji="0" lang="en-US" altLang="en-US" sz="2400" b="0" i="0" u="none" strike="noStrike" cap="none" normalizeH="0" baseline="0" dirty="0" smtClean="0">
                <a:ln>
                  <a:noFill/>
                </a:ln>
                <a:solidFill>
                  <a:srgbClr val="080808"/>
                </a:solidFill>
                <a:effectLst/>
                <a:latin typeface="JetBrains Mono"/>
              </a:rPr>
              <a:t>() {</a:t>
            </a:r>
            <a:br>
              <a:rPr kumimoji="0" lang="en-US" altLang="en-US" sz="2400" b="0" i="0" u="none" strike="noStrike" cap="none" normalizeH="0" baseline="0" dirty="0" smtClean="0">
                <a:ln>
                  <a:noFill/>
                </a:ln>
                <a:solidFill>
                  <a:srgbClr val="080808"/>
                </a:solidFill>
                <a:effectLst/>
                <a:latin typeface="JetBrains Mono"/>
              </a:rPr>
            </a:br>
            <a:r>
              <a:rPr kumimoji="0" lang="en-US" altLang="en-US" sz="2400" b="0" i="0" u="none" strike="noStrike" cap="none" normalizeH="0" baseline="0" dirty="0" smtClean="0">
                <a:ln>
                  <a:noFill/>
                </a:ln>
                <a:solidFill>
                  <a:srgbClr val="080808"/>
                </a:solidFill>
                <a:effectLst/>
                <a:latin typeface="JetBrains Mono"/>
              </a:rPr>
              <a:t>    </a:t>
            </a:r>
            <a:r>
              <a:rPr kumimoji="0" lang="en-US" altLang="en-US" sz="2400" b="0" i="0" u="none" strike="noStrike" cap="none" normalizeH="0" baseline="0" dirty="0" err="1" smtClean="0">
                <a:ln>
                  <a:noFill/>
                </a:ln>
                <a:solidFill>
                  <a:srgbClr val="0033B3"/>
                </a:solidFill>
                <a:effectLst/>
                <a:latin typeface="JetBrains Mono"/>
              </a:rPr>
              <a:t>val</a:t>
            </a:r>
            <a:r>
              <a:rPr kumimoji="0" lang="en-US" altLang="en-US" sz="2400" b="0" i="0" u="none" strike="noStrike" cap="none" normalizeH="0" baseline="0" dirty="0" smtClean="0">
                <a:ln>
                  <a:noFill/>
                </a:ln>
                <a:solidFill>
                  <a:srgbClr val="0033B3"/>
                </a:solidFill>
                <a:effectLst/>
                <a:latin typeface="JetBrains Mono"/>
              </a:rPr>
              <a:t> </a:t>
            </a:r>
            <a:r>
              <a:rPr kumimoji="0" lang="en-US" altLang="en-US" sz="2400" b="0" i="0" u="none" strike="noStrike" cap="none" normalizeH="0" baseline="0" dirty="0" smtClean="0">
                <a:ln>
                  <a:noFill/>
                </a:ln>
                <a:solidFill>
                  <a:srgbClr val="000000"/>
                </a:solidFill>
                <a:effectLst/>
                <a:latin typeface="JetBrains Mono"/>
              </a:rPr>
              <a:t>feu </a:t>
            </a:r>
            <a:r>
              <a:rPr kumimoji="0" lang="en-US" altLang="en-US" sz="2400" b="0" i="0" u="none" strike="noStrike" cap="none" normalizeH="0" baseline="0" dirty="0" smtClean="0">
                <a:ln>
                  <a:noFill/>
                </a:ln>
                <a:solidFill>
                  <a:srgbClr val="080808"/>
                </a:solidFill>
                <a:effectLst/>
                <a:latin typeface="JetBrains Mono"/>
              </a:rPr>
              <a:t>= </a:t>
            </a:r>
            <a:r>
              <a:rPr kumimoji="0" lang="en-US" altLang="en-US" sz="2400" b="0" i="0" u="none" strike="noStrike" cap="none" normalizeH="0" baseline="0" dirty="0" err="1" smtClean="0">
                <a:ln>
                  <a:noFill/>
                </a:ln>
                <a:solidFill>
                  <a:srgbClr val="080808"/>
                </a:solidFill>
                <a:effectLst/>
                <a:latin typeface="JetBrains Mono"/>
              </a:rPr>
              <a:t>FeuDeSignalisation</a:t>
            </a:r>
            <a:r>
              <a:rPr kumimoji="0" lang="en-US" altLang="en-US" sz="2400" b="0" i="0" u="none" strike="noStrike" cap="none" normalizeH="0" baseline="0" dirty="0" smtClean="0">
                <a:ln>
                  <a:noFill/>
                </a:ln>
                <a:solidFill>
                  <a:srgbClr val="080808"/>
                </a:solidFill>
                <a:effectLst/>
                <a:latin typeface="JetBrains Mono"/>
              </a:rPr>
              <a:t>(</a:t>
            </a:r>
            <a:r>
              <a:rPr kumimoji="0" lang="en-US" altLang="en-US" sz="2400" b="0" i="0" u="none" strike="noStrike" cap="none" normalizeH="0" baseline="0" dirty="0" smtClean="0">
                <a:ln>
                  <a:noFill/>
                </a:ln>
                <a:solidFill>
                  <a:srgbClr val="1750EB"/>
                </a:solidFill>
                <a:effectLst/>
                <a:latin typeface="JetBrains Mono"/>
              </a:rPr>
              <a:t>5</a:t>
            </a:r>
            <a:r>
              <a:rPr kumimoji="0" lang="en-US" altLang="en-US" sz="2400" b="0" i="0" u="none" strike="noStrike" cap="none" normalizeH="0" baseline="0" dirty="0" smtClean="0">
                <a:ln>
                  <a:noFill/>
                </a:ln>
                <a:solidFill>
                  <a:srgbClr val="080808"/>
                </a:solidFill>
                <a:effectLst/>
                <a:latin typeface="JetBrains Mono"/>
              </a:rPr>
              <a:t>)</a:t>
            </a:r>
            <a:br>
              <a:rPr kumimoji="0" lang="en-US" altLang="en-US" sz="2400" b="0" i="0" u="none" strike="noStrike" cap="none" normalizeH="0" baseline="0" dirty="0" smtClean="0">
                <a:ln>
                  <a:noFill/>
                </a:ln>
                <a:solidFill>
                  <a:srgbClr val="080808"/>
                </a:solidFill>
                <a:effectLst/>
                <a:latin typeface="JetBrains Mono"/>
              </a:rPr>
            </a:br>
            <a:r>
              <a:rPr kumimoji="0" lang="en-US" altLang="en-US" sz="2400" b="0" i="0" u="none" strike="noStrike" cap="none" normalizeH="0" baseline="0" dirty="0" smtClean="0">
                <a:ln>
                  <a:noFill/>
                </a:ln>
                <a:solidFill>
                  <a:srgbClr val="080808"/>
                </a:solidFill>
                <a:effectLst/>
                <a:latin typeface="JetBrains Mono"/>
              </a:rPr>
              <a:t>    </a:t>
            </a:r>
            <a:r>
              <a:rPr kumimoji="0" lang="en-US" altLang="en-US" sz="2400" b="0" i="0" u="none" strike="noStrike" cap="none" normalizeH="0" baseline="0" dirty="0" err="1" smtClean="0">
                <a:ln>
                  <a:noFill/>
                </a:ln>
                <a:solidFill>
                  <a:srgbClr val="000000"/>
                </a:solidFill>
                <a:effectLst/>
                <a:latin typeface="JetBrains Mono"/>
              </a:rPr>
              <a:t>feu</a:t>
            </a:r>
            <a:r>
              <a:rPr kumimoji="0" lang="en-US" altLang="en-US" sz="2400" b="0" i="0" u="none" strike="noStrike" cap="none" normalizeH="0" baseline="0" dirty="0" err="1" smtClean="0">
                <a:ln>
                  <a:noFill/>
                </a:ln>
                <a:solidFill>
                  <a:srgbClr val="080808"/>
                </a:solidFill>
                <a:effectLst/>
                <a:latin typeface="JetBrains Mono"/>
              </a:rPr>
              <a:t>.donneValeurs</a:t>
            </a:r>
            <a:r>
              <a:rPr kumimoji="0" lang="en-US" altLang="en-US" sz="2400" b="0" i="0" u="none" strike="noStrike" cap="none" normalizeH="0" baseline="0" dirty="0" smtClean="0">
                <a:ln>
                  <a:noFill/>
                </a:ln>
                <a:solidFill>
                  <a:srgbClr val="080808"/>
                </a:solidFill>
                <a:effectLst/>
                <a:latin typeface="JetBrains Mono"/>
              </a:rPr>
              <a:t>()</a:t>
            </a:r>
            <a:br>
              <a:rPr kumimoji="0" lang="en-US" altLang="en-US" sz="2400" b="0" i="0" u="none" strike="noStrike" cap="none" normalizeH="0" baseline="0" dirty="0" smtClean="0">
                <a:ln>
                  <a:noFill/>
                </a:ln>
                <a:solidFill>
                  <a:srgbClr val="080808"/>
                </a:solidFill>
                <a:effectLst/>
                <a:latin typeface="JetBrains Mono"/>
              </a:rPr>
            </a:br>
            <a:r>
              <a:rPr kumimoji="0" lang="en-US" altLang="en-US" sz="2400" b="0" i="0" u="none" strike="noStrike" cap="none" normalizeH="0" baseline="0" dirty="0" smtClean="0">
                <a:ln>
                  <a:noFill/>
                </a:ln>
                <a:solidFill>
                  <a:srgbClr val="080808"/>
                </a:solidFill>
                <a:effectLst/>
                <a:latin typeface="JetBrains Mono"/>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19616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fr-BE" dirty="0">
                <a:latin typeface="Gill Sans MT"/>
              </a:rPr>
              <a:t>Classe = mécanisme de modularisation</a:t>
            </a:r>
            <a:endParaRPr lang="en-GB" dirty="0">
              <a:latin typeface="Gill Sans MT"/>
            </a:endParaRPr>
          </a:p>
        </p:txBody>
      </p:sp>
      <p:sp>
        <p:nvSpPr>
          <p:cNvPr id="49155" name="Rectangle 3"/>
          <p:cNvSpPr>
            <a:spLocks noGrp="1" noChangeArrowheads="1"/>
          </p:cNvSpPr>
          <p:nvPr>
            <p:ph type="body" idx="1"/>
          </p:nvPr>
        </p:nvSpPr>
        <p:spPr>
          <a:xfrm>
            <a:off x="683568" y="1772816"/>
            <a:ext cx="7772400" cy="4114800"/>
          </a:xfrm>
        </p:spPr>
        <p:txBody>
          <a:bodyPr/>
          <a:lstStyle/>
          <a:p>
            <a:pPr eaLnBrk="1" hangingPunct="1"/>
            <a:endParaRPr lang="fr-BE" dirty="0">
              <a:latin typeface="Gill Sans MT"/>
            </a:endParaRPr>
          </a:p>
          <a:p>
            <a:pPr eaLnBrk="1" hangingPunct="1"/>
            <a:endParaRPr lang="fr-BE" dirty="0">
              <a:latin typeface="Gill Sans MT"/>
            </a:endParaRPr>
          </a:p>
          <a:p>
            <a:pPr eaLnBrk="1" hangingPunct="1"/>
            <a:r>
              <a:rPr lang="fr-BE" dirty="0">
                <a:latin typeface="Gill Sans MT"/>
              </a:rPr>
              <a:t>Classes = fichiers</a:t>
            </a:r>
          </a:p>
          <a:p>
            <a:pPr eaLnBrk="1" hangingPunct="1"/>
            <a:r>
              <a:rPr lang="fr-BE" dirty="0">
                <a:latin typeface="Gill Sans MT"/>
              </a:rPr>
              <a:t>Assemblages = répertoires</a:t>
            </a:r>
          </a:p>
          <a:p>
            <a:pPr eaLnBrk="1" hangingPunct="1"/>
            <a:r>
              <a:rPr lang="fr-BE" dirty="0">
                <a:latin typeface="Gill Sans MT"/>
              </a:rPr>
              <a:t>La classe = le type et le module à la fois.</a:t>
            </a:r>
            <a:endParaRPr lang="en-GB" dirty="0">
              <a:latin typeface="Gill Sans MT"/>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55</a:t>
            </a:fld>
            <a:endParaRPr lang="en-GB"/>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BE" dirty="0" smtClean="0"/>
              <a:t>Comparaison procédural / OO</a:t>
            </a:r>
            <a:endParaRPr lang="fr-BE" dirty="0"/>
          </a:p>
        </p:txBody>
      </p:sp>
      <p:sp>
        <p:nvSpPr>
          <p:cNvPr id="3" name="Subtitle 2"/>
          <p:cNvSpPr>
            <a:spLocks noGrp="1"/>
          </p:cNvSpPr>
          <p:nvPr>
            <p:ph type="subTitle" idx="1"/>
          </p:nvPr>
        </p:nvSpPr>
        <p:spPr/>
        <p:txBody>
          <a:bodyPr/>
          <a:lstStyle/>
          <a:p>
            <a:endParaRPr lang="fr-BE"/>
          </a:p>
        </p:txBody>
      </p:sp>
      <p:sp>
        <p:nvSpPr>
          <p:cNvPr id="4" name="Date Placeholder 3"/>
          <p:cNvSpPr>
            <a:spLocks noGrp="1"/>
          </p:cNvSpPr>
          <p:nvPr>
            <p:ph type="dt" sz="half" idx="10"/>
          </p:nvPr>
        </p:nvSpPr>
        <p:spPr/>
        <p:txBody>
          <a:bodyPr/>
          <a:lstStyle/>
          <a:p>
            <a:pPr>
              <a:defRPr/>
            </a:pPr>
            <a:r>
              <a:rPr lang="en-US" smtClean="0"/>
              <a:t>2020</a:t>
            </a:r>
            <a:endParaRPr lang="en-GB"/>
          </a:p>
        </p:txBody>
      </p:sp>
      <p:sp>
        <p:nvSpPr>
          <p:cNvPr id="5" name="Footer Placeholder 4"/>
          <p:cNvSpPr>
            <a:spLocks noGrp="1"/>
          </p:cNvSpPr>
          <p:nvPr>
            <p:ph type="ftr" sz="quarter" idx="11"/>
          </p:nvPr>
        </p:nvSpPr>
        <p:spPr/>
        <p:txBody>
          <a:bodyPr/>
          <a:lstStyle/>
          <a:p>
            <a:pPr>
              <a:defRPr/>
            </a:pPr>
            <a:r>
              <a:rPr lang="en-GB" smtClean="0"/>
              <a:t>Introduction à l'OO - H. Bersini</a:t>
            </a:r>
            <a:endParaRPr lang="en-GB"/>
          </a:p>
        </p:txBody>
      </p:sp>
      <p:sp>
        <p:nvSpPr>
          <p:cNvPr id="6" name="Slide Number Placeholder 5"/>
          <p:cNvSpPr>
            <a:spLocks noGrp="1"/>
          </p:cNvSpPr>
          <p:nvPr>
            <p:ph type="sldNum" sz="quarter" idx="12"/>
          </p:nvPr>
        </p:nvSpPr>
        <p:spPr/>
        <p:txBody>
          <a:bodyPr/>
          <a:lstStyle/>
          <a:p>
            <a:fld id="{2152D32B-C328-0746-B41D-D7BC35211E40}" type="slidenum">
              <a:rPr lang="en-GB" smtClean="0"/>
              <a:pPr/>
              <a:t>56</a:t>
            </a:fld>
            <a:endParaRPr lang="en-GB"/>
          </a:p>
        </p:txBody>
      </p:sp>
    </p:spTree>
    <p:extLst>
      <p:ext uri="{BB962C8B-B14F-4D97-AF65-F5344CB8AC3E}">
        <p14:creationId xmlns:p14="http://schemas.microsoft.com/office/powerpoint/2010/main" val="12779449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fr-BE" dirty="0">
                <a:latin typeface="Gill Sans MT"/>
              </a:rPr>
              <a:t>Du procédural à l’OO</a:t>
            </a:r>
            <a:endParaRPr lang="en-GB" dirty="0">
              <a:latin typeface="Gill Sans MT"/>
            </a:endParaRPr>
          </a:p>
        </p:txBody>
      </p:sp>
      <p:pic>
        <p:nvPicPr>
          <p:cNvPr id="50179" name="Picture 4"/>
          <p:cNvPicPr>
            <a:picLocks noGrp="1" noChangeAspect="1" noChangeArrowheads="1"/>
          </p:cNvPicPr>
          <p:nvPr>
            <p:ph type="body" idx="1"/>
          </p:nvPr>
        </p:nvPicPr>
        <p:blipFill>
          <a:blip r:embed="rId2" cstate="email">
            <a:extLst>
              <a:ext uri="{28A0092B-C50C-407E-A947-70E740481C1C}">
                <a14:useLocalDpi xmlns:a14="http://schemas.microsoft.com/office/drawing/2010/main" val="0"/>
              </a:ext>
            </a:extLst>
          </a:blip>
          <a:srcRect/>
          <a:stretch>
            <a:fillRect/>
          </a:stretch>
        </p:blipFill>
        <p:spPr>
          <a:xfrm>
            <a:off x="1219200" y="1514475"/>
            <a:ext cx="6705600" cy="4581525"/>
          </a:xfrm>
          <a:noFill/>
        </p:spPr>
      </p:pic>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57</a:t>
            </a:fld>
            <a:endParaRPr lang="en-GB"/>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fr-BE" dirty="0">
                <a:latin typeface="Gill Sans MT"/>
              </a:rPr>
              <a:t>Conception procédurale</a:t>
            </a:r>
            <a:endParaRPr lang="en-GB" dirty="0">
              <a:latin typeface="Gill Sans MT"/>
            </a:endParaRPr>
          </a:p>
        </p:txBody>
      </p:sp>
      <p:sp>
        <p:nvSpPr>
          <p:cNvPr id="8196" name="Rectangle 4"/>
          <p:cNvSpPr>
            <a:spLocks noChangeArrowheads="1"/>
          </p:cNvSpPr>
          <p:nvPr/>
        </p:nvSpPr>
        <p:spPr bwMode="auto">
          <a:xfrm>
            <a:off x="1938338" y="890588"/>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fr-FR" dirty="0">
              <a:latin typeface="Gill Sans MT"/>
            </a:endParaRPr>
          </a:p>
        </p:txBody>
      </p:sp>
      <p:graphicFrame>
        <p:nvGraphicFramePr>
          <p:cNvPr id="8194" name="Object 3"/>
          <p:cNvGraphicFramePr>
            <a:graphicFrameLocks noChangeAspect="1"/>
          </p:cNvGraphicFramePr>
          <p:nvPr/>
        </p:nvGraphicFramePr>
        <p:xfrm>
          <a:off x="1938338" y="1828800"/>
          <a:ext cx="5267325" cy="4138613"/>
        </p:xfrm>
        <a:graphic>
          <a:graphicData uri="http://schemas.openxmlformats.org/presentationml/2006/ole">
            <mc:AlternateContent xmlns:mc="http://schemas.openxmlformats.org/markup-compatibility/2006">
              <mc:Choice xmlns:v="urn:schemas-microsoft-com:vml" Requires="v">
                <p:oleObj spid="_x0000_s8265" r:id="rId3" imgW="6064758" imgH="6031611" progId="Visio.Drawing.6">
                  <p:embed/>
                </p:oleObj>
              </mc:Choice>
              <mc:Fallback>
                <p:oleObj r:id="rId3" imgW="6064758" imgH="6031611" progId="Visio.Drawing.6">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8338" y="1828800"/>
                        <a:ext cx="5267325" cy="4138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F4FDFCAC-C6EF-F447-9E8A-6C8CFB32F2B9}" type="slidenum">
              <a:rPr lang="en-GB" smtClean="0"/>
              <a:pPr/>
              <a:t>58</a:t>
            </a:fld>
            <a:endParaRPr lang="en-GB"/>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z="3400" b="1" dirty="0" err="1">
                <a:solidFill>
                  <a:schemeClr val="tx1"/>
                </a:solidFill>
                <a:latin typeface="Gill Sans MT"/>
              </a:rPr>
              <a:t>Problème</a:t>
            </a:r>
            <a:r>
              <a:rPr lang="en-US" sz="3400" b="1" dirty="0">
                <a:solidFill>
                  <a:schemeClr val="tx1"/>
                </a:solidFill>
                <a:latin typeface="Gill Sans MT"/>
              </a:rPr>
              <a:t> de la </a:t>
            </a:r>
            <a:r>
              <a:rPr lang="en-US" sz="3400" b="1" dirty="0" err="1">
                <a:solidFill>
                  <a:schemeClr val="tx1"/>
                </a:solidFill>
                <a:latin typeface="Gill Sans MT"/>
              </a:rPr>
              <a:t>programmation</a:t>
            </a:r>
            <a:r>
              <a:rPr lang="en-US" sz="3400" b="1" dirty="0">
                <a:solidFill>
                  <a:schemeClr val="tx1"/>
                </a:solidFill>
                <a:latin typeface="Gill Sans MT"/>
              </a:rPr>
              <a:t/>
            </a:r>
            <a:br>
              <a:rPr lang="en-US" sz="3400" b="1" dirty="0">
                <a:solidFill>
                  <a:schemeClr val="tx1"/>
                </a:solidFill>
                <a:latin typeface="Gill Sans MT"/>
              </a:rPr>
            </a:br>
            <a:r>
              <a:rPr lang="en-US" sz="3400" b="1" dirty="0" err="1">
                <a:solidFill>
                  <a:schemeClr val="tx1"/>
                </a:solidFill>
                <a:latin typeface="Gill Sans MT"/>
              </a:rPr>
              <a:t>procédurale</a:t>
            </a:r>
            <a:endParaRPr lang="en-US" sz="3400" b="1" dirty="0">
              <a:solidFill>
                <a:schemeClr val="tx1"/>
              </a:solidFill>
              <a:latin typeface="Gill Sans MT"/>
            </a:endParaRPr>
          </a:p>
        </p:txBody>
      </p:sp>
      <p:sp>
        <p:nvSpPr>
          <p:cNvPr id="51203" name="Rectangle 3"/>
          <p:cNvSpPr>
            <a:spLocks noGrp="1" noChangeArrowheads="1"/>
          </p:cNvSpPr>
          <p:nvPr>
            <p:ph type="body" sz="half" idx="2"/>
          </p:nvPr>
        </p:nvSpPr>
        <p:spPr>
          <a:xfrm>
            <a:off x="4648200" y="1600200"/>
            <a:ext cx="4191000" cy="4800600"/>
          </a:xfrm>
        </p:spPr>
        <p:txBody>
          <a:bodyPr/>
          <a:lstStyle/>
          <a:p>
            <a:pPr eaLnBrk="1" hangingPunct="1">
              <a:buFontTx/>
              <a:buNone/>
            </a:pPr>
            <a:endParaRPr lang="en-US" sz="2800" dirty="0">
              <a:latin typeface="Gill Sans MT"/>
            </a:endParaRPr>
          </a:p>
          <a:p>
            <a:pPr lvl="1" eaLnBrk="1" hangingPunct="1"/>
            <a:r>
              <a:rPr lang="en-US" sz="2400" dirty="0" err="1">
                <a:latin typeface="Gill Sans MT"/>
              </a:rPr>
              <a:t>Accès</a:t>
            </a:r>
            <a:r>
              <a:rPr lang="en-US" sz="2400" dirty="0">
                <a:latin typeface="Gill Sans MT"/>
              </a:rPr>
              <a:t> sans restriction</a:t>
            </a:r>
          </a:p>
          <a:p>
            <a:pPr lvl="2" eaLnBrk="1" hangingPunct="1"/>
            <a:r>
              <a:rPr lang="en-US" sz="2000" dirty="0" err="1">
                <a:latin typeface="Gill Sans MT"/>
              </a:rPr>
              <a:t>Plusieurs</a:t>
            </a:r>
            <a:r>
              <a:rPr lang="en-US" sz="2000" dirty="0">
                <a:latin typeface="Gill Sans MT"/>
              </a:rPr>
              <a:t> modules </a:t>
            </a:r>
            <a:r>
              <a:rPr lang="en-US" sz="2000" dirty="0" err="1">
                <a:latin typeface="Gill Sans MT"/>
              </a:rPr>
              <a:t>fonctionnels</a:t>
            </a:r>
            <a:r>
              <a:rPr lang="en-US" sz="2000" dirty="0">
                <a:latin typeface="Gill Sans MT"/>
              </a:rPr>
              <a:t> </a:t>
            </a:r>
            <a:r>
              <a:rPr lang="en-US" sz="2000" dirty="0" err="1">
                <a:latin typeface="Gill Sans MT"/>
              </a:rPr>
              <a:t>auront</a:t>
            </a:r>
            <a:r>
              <a:rPr lang="en-US" sz="2000" dirty="0">
                <a:latin typeface="Gill Sans MT"/>
              </a:rPr>
              <a:t> </a:t>
            </a:r>
            <a:r>
              <a:rPr lang="en-US" sz="2000" dirty="0" err="1">
                <a:latin typeface="Gill Sans MT"/>
              </a:rPr>
              <a:t>accès</a:t>
            </a:r>
            <a:r>
              <a:rPr lang="en-US" sz="2000" dirty="0">
                <a:latin typeface="Gill Sans MT"/>
              </a:rPr>
              <a:t> aux </a:t>
            </a:r>
            <a:r>
              <a:rPr lang="en-US" sz="2000" dirty="0" err="1">
                <a:latin typeface="Gill Sans MT"/>
              </a:rPr>
              <a:t>mêmes</a:t>
            </a:r>
            <a:r>
              <a:rPr lang="en-US" sz="2000" dirty="0">
                <a:latin typeface="Gill Sans MT"/>
              </a:rPr>
              <a:t> </a:t>
            </a:r>
            <a:r>
              <a:rPr lang="en-US" sz="2000" dirty="0" err="1">
                <a:latin typeface="Gill Sans MT"/>
              </a:rPr>
              <a:t>données</a:t>
            </a:r>
            <a:r>
              <a:rPr lang="en-US" sz="2000" dirty="0">
                <a:latin typeface="Gill Sans MT"/>
              </a:rPr>
              <a:t> </a:t>
            </a:r>
            <a:r>
              <a:rPr lang="en-US" sz="2000" dirty="0" err="1">
                <a:latin typeface="Gill Sans MT"/>
              </a:rPr>
              <a:t>créant</a:t>
            </a:r>
            <a:r>
              <a:rPr lang="en-US" sz="2000" dirty="0">
                <a:latin typeface="Gill Sans MT"/>
              </a:rPr>
              <a:t> </a:t>
            </a:r>
            <a:r>
              <a:rPr lang="en-US" sz="2000" dirty="0" err="1">
                <a:latin typeface="Gill Sans MT"/>
              </a:rPr>
              <a:t>une</a:t>
            </a:r>
            <a:r>
              <a:rPr lang="en-US" sz="2000" dirty="0">
                <a:latin typeface="Gill Sans MT"/>
              </a:rPr>
              <a:t> </a:t>
            </a:r>
            <a:r>
              <a:rPr lang="en-US" sz="2000" dirty="0" err="1">
                <a:latin typeface="Gill Sans MT"/>
              </a:rPr>
              <a:t>grande</a:t>
            </a:r>
            <a:r>
              <a:rPr lang="en-US" sz="2000" dirty="0">
                <a:latin typeface="Gill Sans MT"/>
              </a:rPr>
              <a:t> </a:t>
            </a:r>
            <a:r>
              <a:rPr lang="en-US" sz="2000" dirty="0" err="1">
                <a:latin typeface="Gill Sans MT"/>
              </a:rPr>
              <a:t>sensibilité</a:t>
            </a:r>
            <a:r>
              <a:rPr lang="en-US" sz="2000" dirty="0">
                <a:latin typeface="Gill Sans MT"/>
              </a:rPr>
              <a:t> aux </a:t>
            </a:r>
            <a:r>
              <a:rPr lang="en-US" sz="2000" dirty="0" err="1">
                <a:latin typeface="Gill Sans MT"/>
              </a:rPr>
              <a:t>changements</a:t>
            </a:r>
            <a:endParaRPr lang="en-US" sz="2000" dirty="0">
              <a:latin typeface="Gill Sans MT"/>
            </a:endParaRPr>
          </a:p>
        </p:txBody>
      </p:sp>
      <p:sp>
        <p:nvSpPr>
          <p:cNvPr id="51204" name="Oval 4"/>
          <p:cNvSpPr>
            <a:spLocks noChangeArrowheads="1"/>
          </p:cNvSpPr>
          <p:nvPr/>
        </p:nvSpPr>
        <p:spPr bwMode="auto">
          <a:xfrm>
            <a:off x="762000" y="2209800"/>
            <a:ext cx="3124200" cy="1295400"/>
          </a:xfrm>
          <a:prstGeom prst="ellipse">
            <a:avLst/>
          </a:prstGeom>
          <a:gradFill rotWithShape="1">
            <a:gsLst>
              <a:gs pos="0">
                <a:srgbClr val="FFCC00"/>
              </a:gs>
              <a:gs pos="50000">
                <a:srgbClr val="FFF3C2"/>
              </a:gs>
              <a:gs pos="100000">
                <a:srgbClr val="FFCC00"/>
              </a:gs>
            </a:gsLst>
            <a:lin ang="5400000" scaled="1"/>
          </a:gradFill>
          <a:ln w="9525">
            <a:solidFill>
              <a:schemeClr val="tx1"/>
            </a:solidFill>
            <a:round/>
            <a:headEnd/>
            <a:tailEnd/>
          </a:ln>
        </p:spPr>
        <p:txBody>
          <a:bodyPr wrap="none" anchor="ctr"/>
          <a:lstStyle/>
          <a:p>
            <a:pPr eaLnBrk="0" hangingPunct="0"/>
            <a:r>
              <a:rPr lang="en-US" b="0" dirty="0">
                <a:latin typeface="Gill Sans MT"/>
              </a:rPr>
              <a:t>Global Data</a:t>
            </a:r>
          </a:p>
          <a:p>
            <a:pPr eaLnBrk="0" hangingPunct="0"/>
            <a:r>
              <a:rPr lang="en-US" sz="1600" b="0" dirty="0">
                <a:latin typeface="Gill Sans MT"/>
              </a:rPr>
              <a:t>     char[] </a:t>
            </a:r>
            <a:r>
              <a:rPr lang="en-US" sz="1600" b="0" dirty="0" err="1">
                <a:latin typeface="Gill Sans MT"/>
              </a:rPr>
              <a:t>numero</a:t>
            </a:r>
            <a:r>
              <a:rPr lang="en-US" sz="1600" b="0" dirty="0">
                <a:latin typeface="Gill Sans MT"/>
              </a:rPr>
              <a:t> de </a:t>
            </a:r>
            <a:r>
              <a:rPr lang="en-US" sz="1600" b="0" dirty="0" err="1">
                <a:latin typeface="Gill Sans MT"/>
              </a:rPr>
              <a:t>compte</a:t>
            </a:r>
            <a:endParaRPr lang="en-US" sz="1600" b="0" dirty="0">
              <a:latin typeface="Gill Sans MT"/>
            </a:endParaRPr>
          </a:p>
          <a:p>
            <a:pPr eaLnBrk="0" hangingPunct="0"/>
            <a:r>
              <a:rPr lang="en-US" sz="1600" b="0" dirty="0">
                <a:latin typeface="Gill Sans MT"/>
              </a:rPr>
              <a:t>     float </a:t>
            </a:r>
            <a:r>
              <a:rPr lang="en-US" sz="1600" b="0" dirty="0" err="1">
                <a:latin typeface="Gill Sans MT"/>
              </a:rPr>
              <a:t>solde</a:t>
            </a:r>
            <a:endParaRPr lang="en-US" sz="1600" b="0" dirty="0">
              <a:latin typeface="Gill Sans MT"/>
            </a:endParaRPr>
          </a:p>
        </p:txBody>
      </p:sp>
      <p:sp>
        <p:nvSpPr>
          <p:cNvPr id="51205" name="Rectangle 5"/>
          <p:cNvSpPr>
            <a:spLocks noChangeArrowheads="1"/>
          </p:cNvSpPr>
          <p:nvPr/>
        </p:nvSpPr>
        <p:spPr bwMode="auto">
          <a:xfrm>
            <a:off x="381000" y="4191000"/>
            <a:ext cx="1219200" cy="304800"/>
          </a:xfrm>
          <a:prstGeom prst="rect">
            <a:avLst/>
          </a:prstGeom>
          <a:gradFill rotWithShape="1">
            <a:gsLst>
              <a:gs pos="0">
                <a:srgbClr val="84B0DC"/>
              </a:gs>
              <a:gs pos="50000">
                <a:srgbClr val="99CCFF"/>
              </a:gs>
              <a:gs pos="100000">
                <a:srgbClr val="84B0DC"/>
              </a:gs>
            </a:gsLst>
            <a:lin ang="5400000" scaled="1"/>
          </a:gradFill>
          <a:ln w="9525">
            <a:solidFill>
              <a:schemeClr val="tx1"/>
            </a:solidFill>
            <a:miter lim="800000"/>
            <a:headEnd/>
            <a:tailEnd/>
          </a:ln>
        </p:spPr>
        <p:txBody>
          <a:bodyPr wrap="none" anchor="ctr"/>
          <a:lstStyle/>
          <a:p>
            <a:pPr algn="ctr" eaLnBrk="0" hangingPunct="0"/>
            <a:r>
              <a:rPr lang="en-US" sz="1600" b="0" dirty="0">
                <a:latin typeface="Gill Sans MT"/>
              </a:rPr>
              <a:t>Local Data</a:t>
            </a:r>
          </a:p>
        </p:txBody>
      </p:sp>
      <p:sp>
        <p:nvSpPr>
          <p:cNvPr id="51206" name="Rectangle 6"/>
          <p:cNvSpPr>
            <a:spLocks noChangeArrowheads="1"/>
          </p:cNvSpPr>
          <p:nvPr/>
        </p:nvSpPr>
        <p:spPr bwMode="auto">
          <a:xfrm>
            <a:off x="381000" y="4495800"/>
            <a:ext cx="1219200" cy="1143000"/>
          </a:xfrm>
          <a:prstGeom prst="rect">
            <a:avLst/>
          </a:prstGeom>
          <a:gradFill rotWithShape="1">
            <a:gsLst>
              <a:gs pos="0">
                <a:srgbClr val="3366FF"/>
              </a:gs>
              <a:gs pos="50000">
                <a:srgbClr val="A5BCFF"/>
              </a:gs>
              <a:gs pos="100000">
                <a:srgbClr val="3366FF"/>
              </a:gs>
            </a:gsLst>
            <a:lin ang="5400000" scaled="1"/>
          </a:gradFill>
          <a:ln w="9525">
            <a:solidFill>
              <a:schemeClr val="tx1"/>
            </a:solidFill>
            <a:miter lim="800000"/>
            <a:headEnd/>
            <a:tailEnd/>
          </a:ln>
        </p:spPr>
        <p:txBody>
          <a:bodyPr wrap="none" anchor="ctr"/>
          <a:lstStyle/>
          <a:p>
            <a:pPr algn="ctr" eaLnBrk="0" hangingPunct="0"/>
            <a:r>
              <a:rPr lang="en-US" sz="1600" b="0" dirty="0" err="1">
                <a:latin typeface="Gill Sans MT"/>
              </a:rPr>
              <a:t>retrait</a:t>
            </a:r>
            <a:r>
              <a:rPr lang="en-US" sz="1600" b="0" dirty="0">
                <a:latin typeface="Gill Sans MT"/>
              </a:rPr>
              <a:t>()</a:t>
            </a:r>
          </a:p>
        </p:txBody>
      </p:sp>
      <p:sp>
        <p:nvSpPr>
          <p:cNvPr id="51207" name="Rectangle 7"/>
          <p:cNvSpPr>
            <a:spLocks noChangeArrowheads="1"/>
          </p:cNvSpPr>
          <p:nvPr/>
        </p:nvSpPr>
        <p:spPr bwMode="auto">
          <a:xfrm>
            <a:off x="304800" y="5715000"/>
            <a:ext cx="1447800" cy="304800"/>
          </a:xfrm>
          <a:prstGeom prst="rect">
            <a:avLst/>
          </a:prstGeom>
          <a:solidFill>
            <a:srgbClr val="FFFFFF"/>
          </a:solidFill>
          <a:ln w="9525">
            <a:solidFill>
              <a:srgbClr val="FFFFFF"/>
            </a:solidFill>
            <a:miter lim="800000"/>
            <a:headEnd/>
            <a:tailEnd/>
          </a:ln>
        </p:spPr>
        <p:txBody>
          <a:bodyPr/>
          <a:lstStyle/>
          <a:p>
            <a:pPr eaLnBrk="0" hangingPunct="0"/>
            <a:r>
              <a:rPr lang="en-US" sz="1700" b="0" dirty="0">
                <a:solidFill>
                  <a:schemeClr val="accent2"/>
                </a:solidFill>
                <a:latin typeface="Gill Sans MT"/>
              </a:rPr>
              <a:t>Function 1</a:t>
            </a:r>
          </a:p>
        </p:txBody>
      </p:sp>
      <p:sp>
        <p:nvSpPr>
          <p:cNvPr id="51208" name="Rectangle 8"/>
          <p:cNvSpPr>
            <a:spLocks noChangeArrowheads="1"/>
          </p:cNvSpPr>
          <p:nvPr/>
        </p:nvSpPr>
        <p:spPr bwMode="auto">
          <a:xfrm>
            <a:off x="2286000" y="4191000"/>
            <a:ext cx="1219200" cy="304800"/>
          </a:xfrm>
          <a:prstGeom prst="rect">
            <a:avLst/>
          </a:prstGeom>
          <a:gradFill rotWithShape="1">
            <a:gsLst>
              <a:gs pos="0">
                <a:srgbClr val="84B0DC"/>
              </a:gs>
              <a:gs pos="50000">
                <a:srgbClr val="99CCFF"/>
              </a:gs>
              <a:gs pos="100000">
                <a:srgbClr val="84B0DC"/>
              </a:gs>
            </a:gsLst>
            <a:lin ang="5400000" scaled="1"/>
          </a:gradFill>
          <a:ln w="9525">
            <a:solidFill>
              <a:schemeClr val="tx1"/>
            </a:solidFill>
            <a:miter lim="800000"/>
            <a:headEnd/>
            <a:tailEnd/>
          </a:ln>
        </p:spPr>
        <p:txBody>
          <a:bodyPr wrap="none" anchor="ctr"/>
          <a:lstStyle/>
          <a:p>
            <a:pPr algn="ctr" eaLnBrk="0" hangingPunct="0"/>
            <a:r>
              <a:rPr lang="en-US" sz="1600" b="0" dirty="0">
                <a:latin typeface="Gill Sans MT"/>
              </a:rPr>
              <a:t>Local Data</a:t>
            </a:r>
          </a:p>
        </p:txBody>
      </p:sp>
      <p:sp>
        <p:nvSpPr>
          <p:cNvPr id="51209" name="Rectangle 9"/>
          <p:cNvSpPr>
            <a:spLocks noChangeArrowheads="1"/>
          </p:cNvSpPr>
          <p:nvPr/>
        </p:nvSpPr>
        <p:spPr bwMode="auto">
          <a:xfrm>
            <a:off x="2286000" y="4495800"/>
            <a:ext cx="1219200" cy="1143000"/>
          </a:xfrm>
          <a:prstGeom prst="rect">
            <a:avLst/>
          </a:prstGeom>
          <a:gradFill rotWithShape="1">
            <a:gsLst>
              <a:gs pos="0">
                <a:srgbClr val="3366FF"/>
              </a:gs>
              <a:gs pos="50000">
                <a:srgbClr val="A5BCFF"/>
              </a:gs>
              <a:gs pos="100000">
                <a:srgbClr val="3366FF"/>
              </a:gs>
            </a:gsLst>
            <a:lin ang="5400000" scaled="1"/>
          </a:gradFill>
          <a:ln w="9525">
            <a:solidFill>
              <a:schemeClr val="tx1"/>
            </a:solidFill>
            <a:miter lim="800000"/>
            <a:headEnd/>
            <a:tailEnd/>
          </a:ln>
        </p:spPr>
        <p:txBody>
          <a:bodyPr wrap="none" anchor="ctr"/>
          <a:lstStyle/>
          <a:p>
            <a:pPr algn="ctr" eaLnBrk="0" hangingPunct="0"/>
            <a:r>
              <a:rPr lang="en-US" sz="1600" b="0" dirty="0" err="1">
                <a:latin typeface="Gill Sans MT"/>
              </a:rPr>
              <a:t>dépot</a:t>
            </a:r>
            <a:r>
              <a:rPr lang="en-US" sz="1600" b="0" dirty="0">
                <a:latin typeface="Gill Sans MT"/>
              </a:rPr>
              <a:t>()</a:t>
            </a:r>
          </a:p>
        </p:txBody>
      </p:sp>
      <p:sp>
        <p:nvSpPr>
          <p:cNvPr id="51210" name="Rectangle 10"/>
          <p:cNvSpPr>
            <a:spLocks noChangeArrowheads="1"/>
          </p:cNvSpPr>
          <p:nvPr/>
        </p:nvSpPr>
        <p:spPr bwMode="auto">
          <a:xfrm>
            <a:off x="2209800" y="5676900"/>
            <a:ext cx="1447800" cy="304800"/>
          </a:xfrm>
          <a:prstGeom prst="rect">
            <a:avLst/>
          </a:prstGeom>
          <a:solidFill>
            <a:srgbClr val="FFFFFF"/>
          </a:solidFill>
          <a:ln w="9525">
            <a:solidFill>
              <a:srgbClr val="FFFFFF"/>
            </a:solidFill>
            <a:miter lim="800000"/>
            <a:headEnd/>
            <a:tailEnd/>
          </a:ln>
        </p:spPr>
        <p:txBody>
          <a:bodyPr/>
          <a:lstStyle/>
          <a:p>
            <a:pPr eaLnBrk="0" hangingPunct="0"/>
            <a:r>
              <a:rPr lang="en-US" sz="1700" b="0" dirty="0">
                <a:solidFill>
                  <a:schemeClr val="accent2"/>
                </a:solidFill>
                <a:latin typeface="Gill Sans MT"/>
              </a:rPr>
              <a:t>Function 2</a:t>
            </a:r>
          </a:p>
        </p:txBody>
      </p:sp>
      <p:cxnSp>
        <p:nvCxnSpPr>
          <p:cNvPr id="51211" name="AutoShape 11"/>
          <p:cNvCxnSpPr>
            <a:cxnSpLocks noChangeShapeType="1"/>
          </p:cNvCxnSpPr>
          <p:nvPr/>
        </p:nvCxnSpPr>
        <p:spPr bwMode="auto">
          <a:xfrm rot="10800000" flipH="1">
            <a:off x="361950" y="2971800"/>
            <a:ext cx="1143000" cy="2095500"/>
          </a:xfrm>
          <a:prstGeom prst="curvedConnector4">
            <a:avLst>
              <a:gd name="adj1" fmla="val -20000"/>
              <a:gd name="adj2" fmla="val 63634"/>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1212" name="AutoShape 12"/>
          <p:cNvCxnSpPr>
            <a:cxnSpLocks noChangeShapeType="1"/>
          </p:cNvCxnSpPr>
          <p:nvPr/>
        </p:nvCxnSpPr>
        <p:spPr bwMode="auto">
          <a:xfrm rot="10800000">
            <a:off x="1752600" y="3276600"/>
            <a:ext cx="552450" cy="1733550"/>
          </a:xfrm>
          <a:prstGeom prst="curvedConnector2">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51213" name="Rectangle 13"/>
          <p:cNvSpPr>
            <a:spLocks noChangeArrowheads="1"/>
          </p:cNvSpPr>
          <p:nvPr/>
        </p:nvSpPr>
        <p:spPr bwMode="auto">
          <a:xfrm>
            <a:off x="4038600" y="4191000"/>
            <a:ext cx="1219200" cy="304800"/>
          </a:xfrm>
          <a:prstGeom prst="rect">
            <a:avLst/>
          </a:prstGeom>
          <a:gradFill rotWithShape="1">
            <a:gsLst>
              <a:gs pos="0">
                <a:srgbClr val="84B0DC"/>
              </a:gs>
              <a:gs pos="50000">
                <a:srgbClr val="99CCFF"/>
              </a:gs>
              <a:gs pos="100000">
                <a:srgbClr val="84B0DC"/>
              </a:gs>
            </a:gsLst>
            <a:lin ang="5400000" scaled="1"/>
          </a:gradFill>
          <a:ln w="9525">
            <a:solidFill>
              <a:schemeClr val="tx1"/>
            </a:solidFill>
            <a:miter lim="800000"/>
            <a:headEnd/>
            <a:tailEnd/>
          </a:ln>
        </p:spPr>
        <p:txBody>
          <a:bodyPr wrap="none" anchor="ctr"/>
          <a:lstStyle/>
          <a:p>
            <a:pPr algn="ctr" eaLnBrk="0" hangingPunct="0"/>
            <a:r>
              <a:rPr lang="en-US" sz="1600" b="0" dirty="0">
                <a:latin typeface="Gill Sans MT"/>
              </a:rPr>
              <a:t>Local Data</a:t>
            </a:r>
          </a:p>
        </p:txBody>
      </p:sp>
      <p:sp>
        <p:nvSpPr>
          <p:cNvPr id="51214" name="Rectangle 14"/>
          <p:cNvSpPr>
            <a:spLocks noChangeArrowheads="1"/>
          </p:cNvSpPr>
          <p:nvPr/>
        </p:nvSpPr>
        <p:spPr bwMode="auto">
          <a:xfrm>
            <a:off x="4038600" y="4495800"/>
            <a:ext cx="1219200" cy="1143000"/>
          </a:xfrm>
          <a:prstGeom prst="rect">
            <a:avLst/>
          </a:prstGeom>
          <a:gradFill rotWithShape="1">
            <a:gsLst>
              <a:gs pos="0">
                <a:srgbClr val="3366FF"/>
              </a:gs>
              <a:gs pos="50000">
                <a:srgbClr val="A5BCFF"/>
              </a:gs>
              <a:gs pos="100000">
                <a:srgbClr val="3366FF"/>
              </a:gs>
            </a:gsLst>
            <a:lin ang="5400000" scaled="1"/>
          </a:gradFill>
          <a:ln w="9525">
            <a:solidFill>
              <a:schemeClr val="tx1"/>
            </a:solidFill>
            <a:miter lim="800000"/>
            <a:headEnd/>
            <a:tailEnd/>
          </a:ln>
        </p:spPr>
        <p:txBody>
          <a:bodyPr wrap="none" anchor="ctr"/>
          <a:lstStyle/>
          <a:p>
            <a:pPr algn="ctr" eaLnBrk="0" hangingPunct="0"/>
            <a:r>
              <a:rPr lang="en-US" sz="1600" b="0" dirty="0" err="1">
                <a:latin typeface="Gill Sans MT"/>
              </a:rPr>
              <a:t>toute</a:t>
            </a:r>
            <a:endParaRPr lang="en-US" sz="1600" b="0" dirty="0">
              <a:latin typeface="Gill Sans MT"/>
            </a:endParaRPr>
          </a:p>
          <a:p>
            <a:pPr algn="ctr" eaLnBrk="0" hangingPunct="0"/>
            <a:r>
              <a:rPr lang="en-US" sz="1600" b="0" dirty="0" err="1">
                <a:latin typeface="Gill Sans MT"/>
              </a:rPr>
              <a:t>fonction</a:t>
            </a:r>
            <a:r>
              <a:rPr lang="en-US" sz="1600" b="0" dirty="0">
                <a:latin typeface="Gill Sans MT"/>
              </a:rPr>
              <a:t>()</a:t>
            </a:r>
          </a:p>
        </p:txBody>
      </p:sp>
      <p:sp>
        <p:nvSpPr>
          <p:cNvPr id="51215" name="Rectangle 15"/>
          <p:cNvSpPr>
            <a:spLocks noChangeArrowheads="1"/>
          </p:cNvSpPr>
          <p:nvPr/>
        </p:nvSpPr>
        <p:spPr bwMode="auto">
          <a:xfrm>
            <a:off x="4038600" y="5676900"/>
            <a:ext cx="1447800" cy="304800"/>
          </a:xfrm>
          <a:prstGeom prst="rect">
            <a:avLst/>
          </a:prstGeom>
          <a:solidFill>
            <a:srgbClr val="FFFFFF"/>
          </a:solidFill>
          <a:ln w="9525">
            <a:solidFill>
              <a:srgbClr val="FFFFFF"/>
            </a:solidFill>
            <a:miter lim="800000"/>
            <a:headEnd/>
            <a:tailEnd/>
          </a:ln>
        </p:spPr>
        <p:txBody>
          <a:bodyPr/>
          <a:lstStyle/>
          <a:p>
            <a:pPr eaLnBrk="0" hangingPunct="0"/>
            <a:r>
              <a:rPr lang="en-US" sz="1700" b="0" dirty="0">
                <a:solidFill>
                  <a:schemeClr val="accent2"/>
                </a:solidFill>
                <a:latin typeface="Gill Sans MT"/>
              </a:rPr>
              <a:t>Function 3</a:t>
            </a:r>
          </a:p>
        </p:txBody>
      </p:sp>
      <p:cxnSp>
        <p:nvCxnSpPr>
          <p:cNvPr id="51216" name="AutoShape 16"/>
          <p:cNvCxnSpPr>
            <a:cxnSpLocks noChangeShapeType="1"/>
          </p:cNvCxnSpPr>
          <p:nvPr/>
        </p:nvCxnSpPr>
        <p:spPr bwMode="auto">
          <a:xfrm rot="5400000" flipH="1">
            <a:off x="2801937" y="3598863"/>
            <a:ext cx="1711325" cy="762000"/>
          </a:xfrm>
          <a:prstGeom prst="curvedConnector3">
            <a:avLst>
              <a:gd name="adj1" fmla="val 44435"/>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592913" name="Rectangle 17"/>
          <p:cNvSpPr>
            <a:spLocks noChangeArrowheads="1"/>
          </p:cNvSpPr>
          <p:nvPr/>
        </p:nvSpPr>
        <p:spPr bwMode="auto">
          <a:xfrm>
            <a:off x="838200" y="1600200"/>
            <a:ext cx="1828800" cy="381000"/>
          </a:xfrm>
          <a:prstGeom prst="rect">
            <a:avLst/>
          </a:prstGeom>
          <a:noFill/>
          <a:ln w="12700">
            <a:noFill/>
            <a:miter lim="800000"/>
            <a:headEnd/>
            <a:tailEnd/>
          </a:ln>
          <a:effectLst>
            <a:prstShdw prst="shdw17" dist="17961" dir="2700000">
              <a:schemeClr val="accent1">
                <a:gamma/>
                <a:shade val="60000"/>
                <a:invGamma/>
              </a:schemeClr>
            </a:prstShdw>
          </a:effectLst>
        </p:spPr>
        <p:txBody>
          <a:bodyPr wrap="none" lIns="90488" tIns="44450" rIns="90488" bIns="44450" anchor="ctr"/>
          <a:lstStyle/>
          <a:p>
            <a:pPr eaLnBrk="0" hangingPunct="0">
              <a:defRPr/>
            </a:pPr>
            <a:endParaRPr lang="nl-NL" sz="1600" b="0" dirty="0">
              <a:effectLst>
                <a:outerShdw blurRad="38100" dist="38100" dir="2700000" algn="tl">
                  <a:srgbClr val="C0C0C0"/>
                </a:outerShdw>
              </a:effectLst>
              <a:latin typeface="Gill Sans MT"/>
              <a:ea typeface="+mn-ea"/>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E51A1781-122A-C841-B002-56222CC232C1}" type="slidenum">
              <a:rPr lang="en-GB" smtClean="0"/>
              <a:pPr/>
              <a:t>59</a:t>
            </a:fld>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Simula et </a:t>
            </a:r>
            <a:r>
              <a:rPr lang="fr-BE" dirty="0" err="1" smtClean="0"/>
              <a:t>Smalltalk</a:t>
            </a:r>
            <a:endParaRPr lang="fr-BE" dirty="0"/>
          </a:p>
        </p:txBody>
      </p:sp>
      <p:pic>
        <p:nvPicPr>
          <p:cNvPr id="7" name="Espace réservé du conten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2276872"/>
            <a:ext cx="2736304" cy="2276107"/>
          </a:xfrm>
        </p:spPr>
      </p:pic>
      <p:sp>
        <p:nvSpPr>
          <p:cNvPr id="4" name="Espace réservé de la date 3"/>
          <p:cNvSpPr>
            <a:spLocks noGrp="1"/>
          </p:cNvSpPr>
          <p:nvPr>
            <p:ph type="dt" sz="half" idx="10"/>
          </p:nvPr>
        </p:nvSpPr>
        <p:spPr/>
        <p:txBody>
          <a:bodyPr/>
          <a:lstStyle/>
          <a:p>
            <a:pPr>
              <a:defRPr/>
            </a:pPr>
            <a:r>
              <a:rPr lang="en-US" smtClean="0"/>
              <a:t>2020</a:t>
            </a:r>
            <a:endParaRPr lang="en-GB"/>
          </a:p>
        </p:txBody>
      </p:sp>
      <p:sp>
        <p:nvSpPr>
          <p:cNvPr id="5" name="Espace réservé du pied de page 4"/>
          <p:cNvSpPr>
            <a:spLocks noGrp="1"/>
          </p:cNvSpPr>
          <p:nvPr>
            <p:ph type="ftr" sz="quarter" idx="11"/>
          </p:nvPr>
        </p:nvSpPr>
        <p:spPr/>
        <p:txBody>
          <a:bodyPr/>
          <a:lstStyle/>
          <a:p>
            <a:pPr>
              <a:defRPr/>
            </a:pPr>
            <a:r>
              <a:rPr lang="en-GB" smtClean="0"/>
              <a:t>Introduction à l'OO - H. Bersini</a:t>
            </a:r>
            <a:endParaRPr lang="en-GB"/>
          </a:p>
        </p:txBody>
      </p:sp>
      <p:sp>
        <p:nvSpPr>
          <p:cNvPr id="6" name="Espace réservé du numéro de diapositive 5"/>
          <p:cNvSpPr>
            <a:spLocks noGrp="1"/>
          </p:cNvSpPr>
          <p:nvPr>
            <p:ph type="sldNum" sz="quarter" idx="12"/>
          </p:nvPr>
        </p:nvSpPr>
        <p:spPr/>
        <p:txBody>
          <a:bodyPr/>
          <a:lstStyle/>
          <a:p>
            <a:fld id="{B3C8A2DF-3230-C140-A3AF-736EA8745357}" type="slidenum">
              <a:rPr lang="en-GB" smtClean="0"/>
              <a:pPr/>
              <a:t>6</a:t>
            </a:fld>
            <a:endParaRPr lang="en-GB"/>
          </a:p>
        </p:txBody>
      </p:sp>
      <p:sp>
        <p:nvSpPr>
          <p:cNvPr id="8" name="ZoneTexte 7"/>
          <p:cNvSpPr txBox="1"/>
          <p:nvPr/>
        </p:nvSpPr>
        <p:spPr>
          <a:xfrm>
            <a:off x="1187624" y="4788241"/>
            <a:ext cx="2884123" cy="646331"/>
          </a:xfrm>
          <a:prstGeom prst="rect">
            <a:avLst/>
          </a:prstGeom>
          <a:noFill/>
        </p:spPr>
        <p:txBody>
          <a:bodyPr wrap="none" rtlCol="0">
            <a:spAutoFit/>
          </a:bodyPr>
          <a:lstStyle/>
          <a:p>
            <a:r>
              <a:rPr lang="fr-BE" dirty="0"/>
              <a:t>Les concepteurs de Simula:</a:t>
            </a:r>
          </a:p>
          <a:p>
            <a:r>
              <a:rPr lang="fr-BE" dirty="0"/>
              <a:t>Daal et </a:t>
            </a:r>
            <a:r>
              <a:rPr lang="fr-BE" dirty="0" err="1"/>
              <a:t>Nygaard</a:t>
            </a:r>
            <a:endParaRPr lang="fr-BE" dirty="0"/>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4422" y="2680095"/>
            <a:ext cx="3114675" cy="1466850"/>
          </a:xfrm>
          <a:prstGeom prst="rect">
            <a:avLst/>
          </a:prstGeom>
        </p:spPr>
      </p:pic>
      <p:sp>
        <p:nvSpPr>
          <p:cNvPr id="10" name="ZoneTexte 9"/>
          <p:cNvSpPr txBox="1"/>
          <p:nvPr/>
        </p:nvSpPr>
        <p:spPr>
          <a:xfrm>
            <a:off x="4461899" y="4443298"/>
            <a:ext cx="4014882" cy="369332"/>
          </a:xfrm>
          <a:prstGeom prst="rect">
            <a:avLst/>
          </a:prstGeom>
          <a:noFill/>
        </p:spPr>
        <p:txBody>
          <a:bodyPr wrap="none" rtlCol="0">
            <a:spAutoFit/>
          </a:bodyPr>
          <a:lstStyle/>
          <a:p>
            <a:r>
              <a:rPr lang="fr-BE" dirty="0" smtClean="0"/>
              <a:t>Alan Kay : Le concepteur de </a:t>
            </a:r>
            <a:r>
              <a:rPr lang="fr-BE" dirty="0" err="1" smtClean="0"/>
              <a:t>Smalltalk</a:t>
            </a:r>
            <a:endParaRPr lang="fr-BE" dirty="0"/>
          </a:p>
        </p:txBody>
      </p:sp>
    </p:spTree>
    <p:extLst>
      <p:ext uri="{BB962C8B-B14F-4D97-AF65-F5344CB8AC3E}">
        <p14:creationId xmlns:p14="http://schemas.microsoft.com/office/powerpoint/2010/main" val="25203706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fr-BE" dirty="0">
                <a:latin typeface="Gill Sans MT"/>
              </a:rPr>
              <a:t>Conception OO</a:t>
            </a:r>
            <a:endParaRPr lang="en-GB" dirty="0">
              <a:latin typeface="Gill Sans MT"/>
            </a:endParaRPr>
          </a:p>
        </p:txBody>
      </p:sp>
      <p:sp>
        <p:nvSpPr>
          <p:cNvPr id="9220" name="Rectangle 4"/>
          <p:cNvSpPr>
            <a:spLocks noChangeArrowheads="1"/>
          </p:cNvSpPr>
          <p:nvPr/>
        </p:nvSpPr>
        <p:spPr bwMode="auto">
          <a:xfrm>
            <a:off x="1933575" y="1190625"/>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fr-FR" dirty="0">
              <a:latin typeface="Gill Sans MT"/>
            </a:endParaRPr>
          </a:p>
        </p:txBody>
      </p:sp>
      <p:graphicFrame>
        <p:nvGraphicFramePr>
          <p:cNvPr id="9218" name="Object 3"/>
          <p:cNvGraphicFramePr>
            <a:graphicFrameLocks noChangeAspect="1"/>
          </p:cNvGraphicFramePr>
          <p:nvPr/>
        </p:nvGraphicFramePr>
        <p:xfrm>
          <a:off x="1933575" y="1676400"/>
          <a:ext cx="5276850" cy="3990975"/>
        </p:xfrm>
        <a:graphic>
          <a:graphicData uri="http://schemas.openxmlformats.org/presentationml/2006/ole">
            <mc:AlternateContent xmlns:mc="http://schemas.openxmlformats.org/markup-compatibility/2006">
              <mc:Choice xmlns:v="urn:schemas-microsoft-com:vml" Requires="v">
                <p:oleObj spid="_x0000_s9289" r:id="rId3" imgW="6936867" imgH="6069330" progId="Visio.Drawing.6">
                  <p:embed/>
                </p:oleObj>
              </mc:Choice>
              <mc:Fallback>
                <p:oleObj r:id="rId3" imgW="6936867" imgH="6069330" progId="Visio.Drawing.6">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3575" y="1676400"/>
                        <a:ext cx="5276850" cy="399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F4FDFCAC-C6EF-F447-9E8A-6C8CFB32F2B9}" type="slidenum">
              <a:rPr lang="en-GB" smtClean="0"/>
              <a:pPr/>
              <a:t>60</a:t>
            </a:fld>
            <a:endParaRPr lang="en-GB"/>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fr-BE" dirty="0" smtClean="0"/>
              <a:t>Envoi de messages</a:t>
            </a:r>
            <a:br>
              <a:rPr lang="fr-BE" dirty="0" smtClean="0"/>
            </a:br>
            <a:r>
              <a:rPr lang="fr-BE" dirty="0" smtClean="0"/>
              <a:t>et diagramme UML de séquence</a:t>
            </a:r>
            <a:endParaRPr lang="fr-BE" dirty="0"/>
          </a:p>
        </p:txBody>
      </p:sp>
      <p:sp>
        <p:nvSpPr>
          <p:cNvPr id="4" name="Subtitle 3"/>
          <p:cNvSpPr>
            <a:spLocks noGrp="1"/>
          </p:cNvSpPr>
          <p:nvPr>
            <p:ph type="subTitle" idx="1"/>
          </p:nvPr>
        </p:nvSpPr>
        <p:spPr/>
        <p:txBody>
          <a:bodyPr/>
          <a:lstStyle/>
          <a:p>
            <a:endParaRPr lang="fr-BE" dirty="0"/>
          </a:p>
        </p:txBody>
      </p:sp>
      <p:sp>
        <p:nvSpPr>
          <p:cNvPr id="5" name="Date Placeholder 4"/>
          <p:cNvSpPr>
            <a:spLocks noGrp="1"/>
          </p:cNvSpPr>
          <p:nvPr>
            <p:ph type="dt" sz="half" idx="10"/>
          </p:nvPr>
        </p:nvSpPr>
        <p:spPr/>
        <p:txBody>
          <a:bodyPr/>
          <a:lstStyle/>
          <a:p>
            <a:pPr>
              <a:defRPr/>
            </a:pPr>
            <a:r>
              <a:rPr lang="en-US" smtClean="0"/>
              <a:t>2020</a:t>
            </a:r>
            <a:endParaRPr lang="en-GB"/>
          </a:p>
        </p:txBody>
      </p:sp>
      <p:sp>
        <p:nvSpPr>
          <p:cNvPr id="6" name="Footer Placeholder 5"/>
          <p:cNvSpPr>
            <a:spLocks noGrp="1"/>
          </p:cNvSpPr>
          <p:nvPr>
            <p:ph type="ftr" sz="quarter" idx="11"/>
          </p:nvPr>
        </p:nvSpPr>
        <p:spPr/>
        <p:txBody>
          <a:bodyPr/>
          <a:lstStyle/>
          <a:p>
            <a:pPr>
              <a:defRPr/>
            </a:pPr>
            <a:r>
              <a:rPr lang="en-GB" smtClean="0"/>
              <a:t>Introduction à l'OO - H. Bersini</a:t>
            </a:r>
            <a:endParaRPr lang="en-GB"/>
          </a:p>
        </p:txBody>
      </p:sp>
      <p:sp>
        <p:nvSpPr>
          <p:cNvPr id="7" name="Slide Number Placeholder 6"/>
          <p:cNvSpPr>
            <a:spLocks noGrp="1"/>
          </p:cNvSpPr>
          <p:nvPr>
            <p:ph type="sldNum" sz="quarter" idx="12"/>
          </p:nvPr>
        </p:nvSpPr>
        <p:spPr/>
        <p:txBody>
          <a:bodyPr/>
          <a:lstStyle/>
          <a:p>
            <a:fld id="{2152D32B-C328-0746-B41D-D7BC35211E40}" type="slidenum">
              <a:rPr lang="en-GB" smtClean="0"/>
              <a:pPr/>
              <a:t>61</a:t>
            </a:fld>
            <a:endParaRPr lang="en-GB"/>
          </a:p>
        </p:txBody>
      </p:sp>
    </p:spTree>
    <p:extLst>
      <p:ext uri="{BB962C8B-B14F-4D97-AF65-F5344CB8AC3E}">
        <p14:creationId xmlns:p14="http://schemas.microsoft.com/office/powerpoint/2010/main" val="281862072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fr-BE" dirty="0">
                <a:latin typeface="Gill Sans MT"/>
              </a:rPr>
              <a:t>Les objets parlent aux objets</a:t>
            </a:r>
            <a:endParaRPr lang="en-GB" dirty="0">
              <a:latin typeface="Gill Sans MT"/>
            </a:endParaRPr>
          </a:p>
        </p:txBody>
      </p:sp>
      <p:pic>
        <p:nvPicPr>
          <p:cNvPr id="52227" name="Picture 4"/>
          <p:cNvPicPr>
            <a:picLocks noGrp="1" noChangeAspect="1" noChangeArrowheads="1"/>
          </p:cNvPicPr>
          <p:nvPr>
            <p:ph type="body" idx="1"/>
          </p:nvPr>
        </p:nvPicPr>
        <p:blipFill>
          <a:blip r:embed="rId2" cstate="email">
            <a:extLst>
              <a:ext uri="{28A0092B-C50C-407E-A947-70E740481C1C}">
                <a14:useLocalDpi xmlns:a14="http://schemas.microsoft.com/office/drawing/2010/main" val="0"/>
              </a:ext>
            </a:extLst>
          </a:blip>
          <a:srcRect/>
          <a:stretch>
            <a:fillRect/>
          </a:stretch>
        </p:blipFill>
        <p:spPr>
          <a:xfrm>
            <a:off x="1371600" y="1905000"/>
            <a:ext cx="6215063" cy="4114800"/>
          </a:xfrm>
          <a:noFill/>
        </p:spPr>
      </p:pic>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62</a:t>
            </a:fld>
            <a:endParaRPr lang="en-GB"/>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endParaRPr lang="en-US" dirty="0">
              <a:latin typeface="Gill Sans MT"/>
            </a:endParaRPr>
          </a:p>
        </p:txBody>
      </p:sp>
      <p:pic>
        <p:nvPicPr>
          <p:cNvPr id="53251" name="Picture 4"/>
          <p:cNvPicPr>
            <a:picLocks noGrp="1" noChangeAspect="1" noChangeArrowheads="1"/>
          </p:cNvPicPr>
          <p:nvPr>
            <p:ph type="body" idx="1"/>
          </p:nvPr>
        </p:nvPicPr>
        <p:blipFill>
          <a:blip r:embed="rId3" cstate="email">
            <a:extLst>
              <a:ext uri="{28A0092B-C50C-407E-A947-70E740481C1C}">
                <a14:useLocalDpi xmlns:a14="http://schemas.microsoft.com/office/drawing/2010/main" val="0"/>
              </a:ext>
            </a:extLst>
          </a:blip>
          <a:srcRect/>
          <a:stretch>
            <a:fillRect/>
          </a:stretch>
        </p:blipFill>
        <p:spPr>
          <a:xfrm>
            <a:off x="685800" y="1752600"/>
            <a:ext cx="7772400" cy="1582738"/>
          </a:xfrm>
          <a:noFill/>
        </p:spPr>
      </p:pic>
      <p:sp>
        <p:nvSpPr>
          <p:cNvPr id="53252" name="Rectangle 6"/>
          <p:cNvSpPr>
            <a:spLocks noChangeArrowheads="1"/>
          </p:cNvSpPr>
          <p:nvPr/>
        </p:nvSpPr>
        <p:spPr bwMode="auto">
          <a:xfrm>
            <a:off x="1066800" y="3505200"/>
            <a:ext cx="73152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tabLst>
                <a:tab pos="539750" algn="l"/>
                <a:tab pos="900113" algn="l"/>
                <a:tab pos="1260475" algn="l"/>
                <a:tab pos="1620838" algn="l"/>
                <a:tab pos="1981200" algn="l"/>
                <a:tab pos="2339975" algn="l"/>
                <a:tab pos="2700338" algn="l"/>
                <a:tab pos="3060700" algn="l"/>
                <a:tab pos="3421063" algn="l"/>
                <a:tab pos="3781425" algn="l"/>
              </a:tabLst>
            </a:pPr>
            <a:r>
              <a:rPr lang="fr-FR" sz="2000" b="0" dirty="0">
                <a:latin typeface="Courier New" charset="0"/>
                <a:cs typeface="Courier New" charset="0"/>
              </a:rPr>
              <a:t>class O1 {</a:t>
            </a:r>
          </a:p>
          <a:p>
            <a:pPr eaLnBrk="0" hangingPunct="0">
              <a:tabLst>
                <a:tab pos="539750" algn="l"/>
                <a:tab pos="900113" algn="l"/>
                <a:tab pos="1260475" algn="l"/>
                <a:tab pos="1620838" algn="l"/>
                <a:tab pos="1981200" algn="l"/>
                <a:tab pos="2339975" algn="l"/>
                <a:tab pos="2700338" algn="l"/>
                <a:tab pos="3060700" algn="l"/>
                <a:tab pos="3421063" algn="l"/>
                <a:tab pos="3781425" algn="l"/>
              </a:tabLst>
            </a:pPr>
            <a:r>
              <a:rPr lang="fr-FR" sz="2000" b="0" dirty="0">
                <a:latin typeface="Courier New" charset="0"/>
                <a:cs typeface="Courier New" charset="0"/>
              </a:rPr>
              <a:t>  </a:t>
            </a:r>
            <a:r>
              <a:rPr lang="fr-FR" sz="2000" dirty="0" smtClean="0">
                <a:solidFill>
                  <a:srgbClr val="FF0000"/>
                </a:solidFill>
                <a:latin typeface="Courier New" charset="0"/>
                <a:cs typeface="Courier New" charset="0"/>
              </a:rPr>
              <a:t>val lienO2:O2</a:t>
            </a:r>
            <a:r>
              <a:rPr lang="fr-FR" sz="2000" b="0" dirty="0">
                <a:latin typeface="Courier New" charset="0"/>
                <a:cs typeface="Courier New" charset="0"/>
              </a:rPr>
              <a:t> ; /*la classe O2 type un attribut de la classe O1 */</a:t>
            </a:r>
          </a:p>
          <a:p>
            <a:pPr eaLnBrk="0" hangingPunct="0">
              <a:tabLst>
                <a:tab pos="539750" algn="l"/>
                <a:tab pos="900113" algn="l"/>
                <a:tab pos="1260475" algn="l"/>
                <a:tab pos="1620838" algn="l"/>
                <a:tab pos="1981200" algn="l"/>
                <a:tab pos="2339975" algn="l"/>
                <a:tab pos="2700338" algn="l"/>
                <a:tab pos="3060700" algn="l"/>
                <a:tab pos="3421063" algn="l"/>
                <a:tab pos="3781425" algn="l"/>
              </a:tabLst>
            </a:pPr>
            <a:r>
              <a:rPr lang="fr-FR" sz="2000" b="0" dirty="0">
                <a:latin typeface="Courier New" charset="0"/>
                <a:cs typeface="Courier New" charset="0"/>
              </a:rPr>
              <a:t>  </a:t>
            </a:r>
            <a:r>
              <a:rPr lang="fr-FR" sz="2000" b="0" dirty="0" smtClean="0">
                <a:latin typeface="Courier New" charset="0"/>
                <a:cs typeface="Courier New" charset="0"/>
              </a:rPr>
              <a:t>fun jeTravaillePourO1</a:t>
            </a:r>
            <a:r>
              <a:rPr lang="fr-FR" sz="2000" b="0" dirty="0">
                <a:latin typeface="Courier New" charset="0"/>
                <a:cs typeface="Courier New" charset="0"/>
              </a:rPr>
              <a:t>() {</a:t>
            </a:r>
          </a:p>
          <a:p>
            <a:pPr eaLnBrk="0" hangingPunct="0">
              <a:tabLst>
                <a:tab pos="539750" algn="l"/>
                <a:tab pos="900113" algn="l"/>
                <a:tab pos="1260475" algn="l"/>
                <a:tab pos="1620838" algn="l"/>
                <a:tab pos="1981200" algn="l"/>
                <a:tab pos="2339975" algn="l"/>
                <a:tab pos="2700338" algn="l"/>
                <a:tab pos="3060700" algn="l"/>
                <a:tab pos="3421063" algn="l"/>
                <a:tab pos="3781425" algn="l"/>
              </a:tabLst>
            </a:pPr>
            <a:r>
              <a:rPr lang="fr-FR" sz="2000" b="0" dirty="0">
                <a:latin typeface="Courier New" charset="0"/>
                <a:cs typeface="Courier New" charset="0"/>
              </a:rPr>
              <a:t>    lienO2.jeTravaillePourO2() ;</a:t>
            </a:r>
          </a:p>
          <a:p>
            <a:pPr eaLnBrk="0" hangingPunct="0">
              <a:tabLst>
                <a:tab pos="539750" algn="l"/>
                <a:tab pos="900113" algn="l"/>
                <a:tab pos="1260475" algn="l"/>
                <a:tab pos="1620838" algn="l"/>
                <a:tab pos="1981200" algn="l"/>
                <a:tab pos="2339975" algn="l"/>
                <a:tab pos="2700338" algn="l"/>
                <a:tab pos="3060700" algn="l"/>
                <a:tab pos="3421063" algn="l"/>
                <a:tab pos="3781425" algn="l"/>
              </a:tabLst>
            </a:pPr>
            <a:r>
              <a:rPr lang="fr-FR" sz="2000" b="0" dirty="0">
                <a:latin typeface="Courier New" charset="0"/>
                <a:cs typeface="Courier New" charset="0"/>
              </a:rPr>
              <a:t>  }</a:t>
            </a:r>
          </a:p>
          <a:p>
            <a:pPr eaLnBrk="0" hangingPunct="0">
              <a:tabLst>
                <a:tab pos="539750" algn="l"/>
                <a:tab pos="900113" algn="l"/>
                <a:tab pos="1260475" algn="l"/>
                <a:tab pos="1620838" algn="l"/>
                <a:tab pos="1981200" algn="l"/>
                <a:tab pos="2339975" algn="l"/>
                <a:tab pos="2700338" algn="l"/>
                <a:tab pos="3060700" algn="l"/>
                <a:tab pos="3421063" algn="l"/>
                <a:tab pos="3781425" algn="l"/>
              </a:tabLst>
            </a:pPr>
            <a:r>
              <a:rPr lang="fr-FR" sz="2000" b="0" dirty="0">
                <a:latin typeface="Courier New" charset="0"/>
                <a:cs typeface="Courier New" charset="0"/>
              </a:rPr>
              <a:t>}</a:t>
            </a:r>
          </a:p>
          <a:p>
            <a:pPr eaLnBrk="0" hangingPunct="0">
              <a:tabLst>
                <a:tab pos="539750" algn="l"/>
                <a:tab pos="900113" algn="l"/>
                <a:tab pos="1260475" algn="l"/>
                <a:tab pos="1620838" algn="l"/>
                <a:tab pos="1981200" algn="l"/>
                <a:tab pos="2339975" algn="l"/>
                <a:tab pos="2700338" algn="l"/>
                <a:tab pos="3060700" algn="l"/>
                <a:tab pos="3421063" algn="l"/>
                <a:tab pos="3781425" algn="l"/>
              </a:tabLst>
            </a:pPr>
            <a:endParaRPr lang="fr-FR" sz="2000" b="0" dirty="0">
              <a:latin typeface="Gill Sans MT"/>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63</a:t>
            </a:fld>
            <a:endParaRPr lang="en-GB"/>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ChangeArrowheads="1"/>
          </p:cNvSpPr>
          <p:nvPr/>
        </p:nvSpPr>
        <p:spPr bwMode="auto">
          <a:xfrm>
            <a:off x="3024188" y="80010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fr-FR" dirty="0">
              <a:latin typeface="Gill Sans MT"/>
            </a:endParaRPr>
          </a:p>
        </p:txBody>
      </p:sp>
      <p:graphicFrame>
        <p:nvGraphicFramePr>
          <p:cNvPr id="10242" name="Object 2"/>
          <p:cNvGraphicFramePr>
            <a:graphicFrameLocks noChangeAspect="1"/>
          </p:cNvGraphicFramePr>
          <p:nvPr/>
        </p:nvGraphicFramePr>
        <p:xfrm>
          <a:off x="3024188" y="800100"/>
          <a:ext cx="3095625" cy="5257800"/>
        </p:xfrm>
        <a:graphic>
          <a:graphicData uri="http://schemas.openxmlformats.org/presentationml/2006/ole">
            <mc:AlternateContent xmlns:mc="http://schemas.openxmlformats.org/markup-compatibility/2006">
              <mc:Choice xmlns:v="urn:schemas-microsoft-com:vml" Requires="v">
                <p:oleObj spid="_x0000_s10312" r:id="rId3" imgW="3034352" imgH="5313528" progId="Visio.Drawing.6">
                  <p:embed/>
                </p:oleObj>
              </mc:Choice>
              <mc:Fallback>
                <p:oleObj r:id="rId3" imgW="3034352" imgH="5313528" progId="Visio.Drawing.6">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4188" y="800100"/>
                        <a:ext cx="3095625" cy="525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FA7AA1F2-35C8-A848-8ED4-C95C2D921CEA}" type="slidenum">
              <a:rPr lang="en-GB" smtClean="0"/>
              <a:pPr/>
              <a:t>64</a:t>
            </a:fld>
            <a:endParaRPr lang="en-GB"/>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fr-BE" dirty="0">
                <a:latin typeface="Gill Sans MT"/>
              </a:rPr>
              <a:t>Réaction en chaîne</a:t>
            </a:r>
            <a:endParaRPr lang="en-GB" dirty="0">
              <a:latin typeface="Gill Sans MT"/>
            </a:endParaRPr>
          </a:p>
        </p:txBody>
      </p:sp>
      <p:pic>
        <p:nvPicPr>
          <p:cNvPr id="54275"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09600" y="1340768"/>
            <a:ext cx="76962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F4FDFCAC-C6EF-F447-9E8A-6C8CFB32F2B9}" type="slidenum">
              <a:rPr lang="en-GB" smtClean="0"/>
              <a:pPr/>
              <a:t>65</a:t>
            </a:fld>
            <a:endParaRPr lang="en-GB"/>
          </a:p>
        </p:txBody>
      </p:sp>
      <p:pic>
        <p:nvPicPr>
          <p:cNvPr id="7" name="Image 6"/>
          <p:cNvPicPr>
            <a:picLocks noChangeAspect="1"/>
          </p:cNvPicPr>
          <p:nvPr/>
        </p:nvPicPr>
        <p:blipFill rotWithShape="1">
          <a:blip r:embed="rId3" cstate="email">
            <a:extLst>
              <a:ext uri="{28A0092B-C50C-407E-A947-70E740481C1C}">
                <a14:useLocalDpi xmlns:a14="http://schemas.microsoft.com/office/drawing/2010/main" val="0"/>
              </a:ext>
            </a:extLst>
          </a:blip>
          <a:srcRect b="11010"/>
          <a:stretch/>
        </p:blipFill>
        <p:spPr>
          <a:xfrm>
            <a:off x="1403648" y="4388768"/>
            <a:ext cx="5143429" cy="1920552"/>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fr-BE" dirty="0" smtClean="0"/>
              <a:t>Encapsulation</a:t>
            </a:r>
            <a:endParaRPr lang="fr-BE" dirty="0"/>
          </a:p>
        </p:txBody>
      </p:sp>
      <p:sp>
        <p:nvSpPr>
          <p:cNvPr id="4" name="Subtitle 3"/>
          <p:cNvSpPr>
            <a:spLocks noGrp="1"/>
          </p:cNvSpPr>
          <p:nvPr>
            <p:ph type="subTitle" idx="1"/>
          </p:nvPr>
        </p:nvSpPr>
        <p:spPr/>
        <p:txBody>
          <a:bodyPr/>
          <a:lstStyle/>
          <a:p>
            <a:endParaRPr lang="fr-BE"/>
          </a:p>
        </p:txBody>
      </p:sp>
      <p:sp>
        <p:nvSpPr>
          <p:cNvPr id="5" name="Date Placeholder 4"/>
          <p:cNvSpPr>
            <a:spLocks noGrp="1"/>
          </p:cNvSpPr>
          <p:nvPr>
            <p:ph type="dt" sz="half" idx="10"/>
          </p:nvPr>
        </p:nvSpPr>
        <p:spPr/>
        <p:txBody>
          <a:bodyPr/>
          <a:lstStyle/>
          <a:p>
            <a:pPr>
              <a:defRPr/>
            </a:pPr>
            <a:r>
              <a:rPr lang="en-US" smtClean="0"/>
              <a:t>2020</a:t>
            </a:r>
            <a:endParaRPr lang="en-GB"/>
          </a:p>
        </p:txBody>
      </p:sp>
      <p:sp>
        <p:nvSpPr>
          <p:cNvPr id="6" name="Footer Placeholder 5"/>
          <p:cNvSpPr>
            <a:spLocks noGrp="1"/>
          </p:cNvSpPr>
          <p:nvPr>
            <p:ph type="ftr" sz="quarter" idx="11"/>
          </p:nvPr>
        </p:nvSpPr>
        <p:spPr/>
        <p:txBody>
          <a:bodyPr/>
          <a:lstStyle/>
          <a:p>
            <a:pPr>
              <a:defRPr/>
            </a:pPr>
            <a:r>
              <a:rPr lang="en-GB" smtClean="0"/>
              <a:t>Introduction à l'OO - H. Bersini</a:t>
            </a:r>
            <a:endParaRPr lang="en-GB"/>
          </a:p>
        </p:txBody>
      </p:sp>
      <p:sp>
        <p:nvSpPr>
          <p:cNvPr id="7" name="Slide Number Placeholder 6"/>
          <p:cNvSpPr>
            <a:spLocks noGrp="1"/>
          </p:cNvSpPr>
          <p:nvPr>
            <p:ph type="sldNum" sz="quarter" idx="12"/>
          </p:nvPr>
        </p:nvSpPr>
        <p:spPr/>
        <p:txBody>
          <a:bodyPr/>
          <a:lstStyle/>
          <a:p>
            <a:fld id="{2152D32B-C328-0746-B41D-D7BC35211E40}" type="slidenum">
              <a:rPr lang="en-GB" smtClean="0"/>
              <a:pPr/>
              <a:t>66</a:t>
            </a:fld>
            <a:endParaRPr lang="en-GB"/>
          </a:p>
        </p:txBody>
      </p:sp>
    </p:spTree>
    <p:extLst>
      <p:ext uri="{BB962C8B-B14F-4D97-AF65-F5344CB8AC3E}">
        <p14:creationId xmlns:p14="http://schemas.microsoft.com/office/powerpoint/2010/main" val="198305820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BE" dirty="0" smtClean="0"/>
              <a:t>Encapsulation</a:t>
            </a:r>
            <a:endParaRPr lang="fr-BE" dirty="0"/>
          </a:p>
        </p:txBody>
      </p:sp>
      <p:sp>
        <p:nvSpPr>
          <p:cNvPr id="3" name="Content Placeholder 2"/>
          <p:cNvSpPr>
            <a:spLocks noGrp="1"/>
          </p:cNvSpPr>
          <p:nvPr>
            <p:ph idx="1"/>
          </p:nvPr>
        </p:nvSpPr>
        <p:spPr/>
        <p:txBody>
          <a:bodyPr>
            <a:normAutofit fontScale="85000" lnSpcReduction="10000"/>
          </a:bodyPr>
          <a:lstStyle/>
          <a:p>
            <a:r>
              <a:rPr lang="fr-BE" sz="2600" b="1" dirty="0" smtClean="0"/>
              <a:t>L’encapsulation </a:t>
            </a:r>
            <a:r>
              <a:rPr lang="fr-BE" sz="2600" dirty="0" smtClean="0"/>
              <a:t>est un </a:t>
            </a:r>
            <a:r>
              <a:rPr lang="fr-BE" sz="2600" b="1" dirty="0" smtClean="0"/>
              <a:t>concept OO </a:t>
            </a:r>
            <a:r>
              <a:rPr lang="fr-BE" sz="2600" dirty="0" smtClean="0"/>
              <a:t>qui consiste à </a:t>
            </a:r>
            <a:r>
              <a:rPr lang="fr-BE" sz="2600" b="1" dirty="0" smtClean="0"/>
              <a:t>protéger </a:t>
            </a:r>
            <a:r>
              <a:rPr lang="fr-BE" sz="2600" dirty="0" smtClean="0"/>
              <a:t>l’information contenue dans un objet.</a:t>
            </a:r>
          </a:p>
          <a:p>
            <a:endParaRPr lang="fr-BE" sz="2600" dirty="0" smtClean="0"/>
          </a:p>
          <a:p>
            <a:r>
              <a:rPr lang="fr-BE" sz="2600" dirty="0" smtClean="0"/>
              <a:t>Les attributs et méthodes peuvent être : </a:t>
            </a:r>
          </a:p>
          <a:p>
            <a:pPr lvl="1"/>
            <a:r>
              <a:rPr lang="fr-BE" sz="2162" b="1" dirty="0" smtClean="0">
                <a:solidFill>
                  <a:srgbClr val="FF0000"/>
                </a:solidFill>
                <a:latin typeface="Andale Mono"/>
                <a:cs typeface="Andale Mono"/>
              </a:rPr>
              <a:t>public</a:t>
            </a:r>
            <a:r>
              <a:rPr lang="fr-BE" sz="2162" b="1" dirty="0" smtClean="0">
                <a:latin typeface="Andale Mono"/>
                <a:cs typeface="Andale Mono"/>
              </a:rPr>
              <a:t> </a:t>
            </a:r>
            <a:r>
              <a:rPr lang="fr-BE" sz="2400" dirty="0" smtClean="0"/>
              <a:t>:  accessibles de partout (intérieur, extérieur)</a:t>
            </a:r>
          </a:p>
          <a:p>
            <a:pPr lvl="1"/>
            <a:r>
              <a:rPr lang="fr-BE" sz="2162" b="1" dirty="0" smtClean="0">
                <a:solidFill>
                  <a:srgbClr val="FF0000"/>
                </a:solidFill>
                <a:latin typeface="Andale Mono"/>
                <a:cs typeface="Andale Mono"/>
              </a:rPr>
              <a:t>private</a:t>
            </a:r>
            <a:r>
              <a:rPr lang="fr-BE" sz="2162" b="1" dirty="0" smtClean="0">
                <a:latin typeface="Andale Mono"/>
                <a:cs typeface="Andale Mono"/>
              </a:rPr>
              <a:t> </a:t>
            </a:r>
            <a:r>
              <a:rPr lang="fr-BE" sz="2400" dirty="0" smtClean="0"/>
              <a:t>:  accessibles seulement à l’intérieur de la classe</a:t>
            </a:r>
          </a:p>
          <a:p>
            <a:pPr lvl="1"/>
            <a:r>
              <a:rPr lang="fr-BE" sz="2400" dirty="0" smtClean="0"/>
              <a:t>D’autres niveaux de protection plus poussés existent.</a:t>
            </a:r>
          </a:p>
          <a:p>
            <a:pPr lvl="1"/>
            <a:endParaRPr lang="fr-BE" sz="2400" dirty="0" smtClean="0"/>
          </a:p>
          <a:p>
            <a:r>
              <a:rPr lang="fr-BE" sz="2595" b="1" i="1" dirty="0" smtClean="0"/>
              <a:t>Une classe doit être le vigile de l’intégrité de ses objets</a:t>
            </a:r>
            <a:r>
              <a:rPr lang="fr-BE" sz="2595" b="1" dirty="0" smtClean="0"/>
              <a:t>. </a:t>
            </a:r>
            <a:r>
              <a:rPr lang="fr-BE" sz="2595" dirty="0" smtClean="0"/>
              <a:t/>
            </a:r>
            <a:br>
              <a:rPr lang="fr-BE" sz="2595" dirty="0" smtClean="0"/>
            </a:br>
            <a:r>
              <a:rPr lang="fr-BE" sz="2595" dirty="0" smtClean="0"/>
              <a:t>Pour ce faire, on va généralement déclarer tous ses attributs en </a:t>
            </a:r>
            <a:r>
              <a:rPr lang="fr-BE" sz="2353" dirty="0" smtClean="0">
                <a:latin typeface="Andale Mono"/>
                <a:cs typeface="Andale Mono"/>
              </a:rPr>
              <a:t>private </a:t>
            </a:r>
            <a:r>
              <a:rPr lang="fr-BE" sz="2595" dirty="0" smtClean="0"/>
              <a:t>et gérer leur intégrité via des </a:t>
            </a:r>
            <a:r>
              <a:rPr lang="fr-BE" sz="2595" b="1" dirty="0" smtClean="0"/>
              <a:t>accesseurs</a:t>
            </a:r>
            <a:r>
              <a:rPr lang="fr-BE" sz="2595" dirty="0" smtClean="0"/>
              <a:t>. Attention, il ne faut faire des accesseurs que si c’est nécessaire.</a:t>
            </a:r>
            <a:endParaRPr lang="fr-BE" sz="2595" dirty="0"/>
          </a:p>
        </p:txBody>
      </p:sp>
      <p:sp>
        <p:nvSpPr>
          <p:cNvPr id="7" name="Date Placeholder 6"/>
          <p:cNvSpPr>
            <a:spLocks noGrp="1"/>
          </p:cNvSpPr>
          <p:nvPr>
            <p:ph type="dt" sz="half" idx="10"/>
          </p:nvPr>
        </p:nvSpPr>
        <p:spPr/>
        <p:txBody>
          <a:bodyPr/>
          <a:lstStyle/>
          <a:p>
            <a:pPr>
              <a:defRPr/>
            </a:pPr>
            <a:r>
              <a:rPr lang="en-US" smtClean="0"/>
              <a:t>2020</a:t>
            </a:r>
            <a:endParaRPr lang="en-GB"/>
          </a:p>
        </p:txBody>
      </p:sp>
      <p:sp>
        <p:nvSpPr>
          <p:cNvPr id="8" name="Footer Placeholder 7"/>
          <p:cNvSpPr>
            <a:spLocks noGrp="1"/>
          </p:cNvSpPr>
          <p:nvPr>
            <p:ph type="ftr" sz="quarter" idx="11"/>
          </p:nvPr>
        </p:nvSpPr>
        <p:spPr/>
        <p:txBody>
          <a:bodyPr/>
          <a:lstStyle/>
          <a:p>
            <a:pPr>
              <a:defRPr/>
            </a:pPr>
            <a:r>
              <a:rPr lang="en-GB" smtClean="0"/>
              <a:t>Introduction à l'OO - H. Bersini</a:t>
            </a:r>
            <a:endParaRPr lang="en-GB"/>
          </a:p>
        </p:txBody>
      </p:sp>
      <p:sp>
        <p:nvSpPr>
          <p:cNvPr id="9" name="Slide Number Placeholder 8"/>
          <p:cNvSpPr>
            <a:spLocks noGrp="1"/>
          </p:cNvSpPr>
          <p:nvPr>
            <p:ph type="sldNum" sz="quarter" idx="12"/>
          </p:nvPr>
        </p:nvSpPr>
        <p:spPr/>
        <p:txBody>
          <a:bodyPr/>
          <a:lstStyle/>
          <a:p>
            <a:fld id="{B3C8A2DF-3230-C140-A3AF-736EA8745357}" type="slidenum">
              <a:rPr lang="en-GB" smtClean="0"/>
              <a:pPr/>
              <a:t>67</a:t>
            </a:fld>
            <a:endParaRPr lang="en-GB"/>
          </a:p>
        </p:txBody>
      </p:sp>
    </p:spTree>
    <p:extLst>
      <p:ext uri="{BB962C8B-B14F-4D97-AF65-F5344CB8AC3E}">
        <p14:creationId xmlns:p14="http://schemas.microsoft.com/office/powerpoint/2010/main" val="184241076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BE" dirty="0" smtClean="0"/>
              <a:t>Encapsulation :  Accesseurs</a:t>
            </a:r>
            <a:endParaRPr lang="fr-BE" dirty="0"/>
          </a:p>
        </p:txBody>
      </p:sp>
      <p:sp>
        <p:nvSpPr>
          <p:cNvPr id="3" name="Content Placeholder 2"/>
          <p:cNvSpPr>
            <a:spLocks noGrp="1"/>
          </p:cNvSpPr>
          <p:nvPr>
            <p:ph idx="1"/>
          </p:nvPr>
        </p:nvSpPr>
        <p:spPr/>
        <p:txBody>
          <a:bodyPr>
            <a:normAutofit/>
          </a:bodyPr>
          <a:lstStyle/>
          <a:p>
            <a:r>
              <a:rPr lang="fr-BE" sz="2400" dirty="0" smtClean="0"/>
              <a:t>Un </a:t>
            </a:r>
            <a:r>
              <a:rPr lang="fr-BE" sz="2400" b="1" dirty="0" smtClean="0"/>
              <a:t>accesseur </a:t>
            </a:r>
            <a:r>
              <a:rPr lang="fr-BE" sz="2400" dirty="0" smtClean="0"/>
              <a:t>est une méthode pour accéder, en lecture ou en écriture aux attributs d’une classe.</a:t>
            </a:r>
          </a:p>
          <a:p>
            <a:r>
              <a:rPr lang="fr-BE" sz="2400" dirty="0" smtClean="0"/>
              <a:t>Un </a:t>
            </a:r>
            <a:r>
              <a:rPr lang="fr-BE" sz="2400" dirty="0" smtClean="0">
                <a:solidFill>
                  <a:srgbClr val="FF0000"/>
                </a:solidFill>
              </a:rPr>
              <a:t>accesseur en lecture </a:t>
            </a:r>
            <a:r>
              <a:rPr lang="fr-BE" sz="2400" dirty="0" smtClean="0"/>
              <a:t>renverra l’attribut.</a:t>
            </a:r>
          </a:p>
          <a:p>
            <a:r>
              <a:rPr lang="fr-BE" sz="2400" dirty="0" smtClean="0"/>
              <a:t>Un </a:t>
            </a:r>
            <a:r>
              <a:rPr lang="fr-BE" sz="2400" dirty="0" smtClean="0">
                <a:solidFill>
                  <a:schemeClr val="accent1"/>
                </a:solidFill>
              </a:rPr>
              <a:t>accesseur en écriture </a:t>
            </a:r>
            <a:r>
              <a:rPr lang="fr-BE" sz="2400" dirty="0" smtClean="0"/>
              <a:t>est généralement </a:t>
            </a:r>
            <a:r>
              <a:rPr lang="fr-BE" sz="2000" dirty="0" smtClean="0">
                <a:latin typeface="Andale Mono"/>
                <a:cs typeface="Andale Mono"/>
              </a:rPr>
              <a:t>void</a:t>
            </a:r>
            <a:r>
              <a:rPr lang="fr-BE" sz="2400" dirty="0" smtClean="0"/>
              <a:t>, prend un paramètre et modifie l’attribut, après avoir vérifié que cette modification ne portait pas atteinte à l’intégrité de l’objet.</a:t>
            </a:r>
          </a:p>
          <a:p>
            <a:r>
              <a:rPr lang="fr-BE" sz="2400" dirty="0" smtClean="0"/>
              <a:t>Exemple : </a:t>
            </a:r>
          </a:p>
          <a:p>
            <a:endParaRPr lang="fr-BE" dirty="0" smtClean="0"/>
          </a:p>
        </p:txBody>
      </p:sp>
      <p:sp>
        <p:nvSpPr>
          <p:cNvPr id="7" name="TextBox 6"/>
          <p:cNvSpPr txBox="1"/>
          <p:nvPr/>
        </p:nvSpPr>
        <p:spPr>
          <a:xfrm>
            <a:off x="3833710" y="4221088"/>
            <a:ext cx="4986762" cy="2308324"/>
          </a:xfrm>
          <a:prstGeom prst="rect">
            <a:avLst/>
          </a:prstGeom>
          <a:noFill/>
        </p:spPr>
        <p:txBody>
          <a:bodyPr wrap="none" rtlCol="0">
            <a:spAutoFit/>
          </a:bodyPr>
          <a:lstStyle/>
          <a:p>
            <a:r>
              <a:rPr lang="en-US" sz="1600" dirty="0" smtClean="0">
                <a:latin typeface="Andale Mono"/>
                <a:cs typeface="Andale Mono"/>
              </a:rPr>
              <a:t>  </a:t>
            </a:r>
          </a:p>
          <a:p>
            <a:r>
              <a:rPr lang="en-US" sz="1600" dirty="0" smtClean="0">
                <a:solidFill>
                  <a:srgbClr val="C0504D"/>
                </a:solidFill>
                <a:latin typeface="Andale Mono"/>
                <a:cs typeface="Andale Mono"/>
              </a:rPr>
              <a:t>  public double </a:t>
            </a:r>
            <a:r>
              <a:rPr lang="en-US" sz="1600" dirty="0" err="1" smtClean="0">
                <a:solidFill>
                  <a:srgbClr val="C0504D"/>
                </a:solidFill>
                <a:latin typeface="Andale Mono"/>
                <a:cs typeface="Andale Mono"/>
              </a:rPr>
              <a:t>getSalary</a:t>
            </a:r>
            <a:r>
              <a:rPr lang="en-US" sz="1600" dirty="0" smtClean="0">
                <a:solidFill>
                  <a:srgbClr val="C0504D"/>
                </a:solidFill>
                <a:latin typeface="Andale Mono"/>
                <a:cs typeface="Andale Mono"/>
              </a:rPr>
              <a:t>(){</a:t>
            </a:r>
          </a:p>
          <a:p>
            <a:r>
              <a:rPr lang="en-US" sz="1600" dirty="0" smtClean="0">
                <a:solidFill>
                  <a:srgbClr val="C0504D"/>
                </a:solidFill>
                <a:latin typeface="Andale Mono"/>
                <a:cs typeface="Andale Mono"/>
              </a:rPr>
              <a:t>    return salary;</a:t>
            </a:r>
          </a:p>
          <a:p>
            <a:r>
              <a:rPr lang="en-US" sz="1600" dirty="0" smtClean="0">
                <a:solidFill>
                  <a:srgbClr val="C0504D"/>
                </a:solidFill>
                <a:latin typeface="Andale Mono"/>
                <a:cs typeface="Andale Mono"/>
              </a:rPr>
              <a:t>  }</a:t>
            </a:r>
          </a:p>
          <a:p>
            <a:r>
              <a:rPr lang="en-US" sz="1600" dirty="0" smtClean="0">
                <a:latin typeface="Andale Mono"/>
                <a:cs typeface="Andale Mono"/>
              </a:rPr>
              <a:t>  </a:t>
            </a:r>
          </a:p>
          <a:p>
            <a:r>
              <a:rPr lang="en-US" sz="1600" dirty="0" smtClean="0">
                <a:latin typeface="Andale Mono"/>
                <a:cs typeface="Andale Mono"/>
              </a:rPr>
              <a:t>  </a:t>
            </a:r>
            <a:r>
              <a:rPr lang="en-US" sz="1600" dirty="0" smtClean="0">
                <a:solidFill>
                  <a:srgbClr val="9BBB59"/>
                </a:solidFill>
                <a:latin typeface="Andale Mono"/>
                <a:cs typeface="Andale Mono"/>
              </a:rPr>
              <a:t>public void </a:t>
            </a:r>
            <a:r>
              <a:rPr lang="en-US" sz="1600" dirty="0" err="1" smtClean="0">
                <a:solidFill>
                  <a:srgbClr val="9BBB59"/>
                </a:solidFill>
                <a:latin typeface="Andale Mono"/>
                <a:cs typeface="Andale Mono"/>
              </a:rPr>
              <a:t>setSalary(double</a:t>
            </a:r>
            <a:r>
              <a:rPr lang="en-US" sz="1600" dirty="0" smtClean="0">
                <a:solidFill>
                  <a:srgbClr val="9BBB59"/>
                </a:solidFill>
                <a:latin typeface="Andale Mono"/>
                <a:cs typeface="Andale Mono"/>
              </a:rPr>
              <a:t> salary){</a:t>
            </a:r>
          </a:p>
          <a:p>
            <a:r>
              <a:rPr lang="en-US" sz="1600" dirty="0" smtClean="0">
                <a:solidFill>
                  <a:srgbClr val="9BBB59"/>
                </a:solidFill>
                <a:latin typeface="Andale Mono"/>
                <a:cs typeface="Andale Mono"/>
              </a:rPr>
              <a:t>    </a:t>
            </a:r>
            <a:r>
              <a:rPr lang="en-US" sz="1600" dirty="0" err="1" smtClean="0">
                <a:solidFill>
                  <a:srgbClr val="9BBB59"/>
                </a:solidFill>
                <a:latin typeface="Andale Mono"/>
                <a:cs typeface="Andale Mono"/>
              </a:rPr>
              <a:t>if(salary</a:t>
            </a:r>
            <a:r>
              <a:rPr lang="en-US" sz="1600" dirty="0" smtClean="0">
                <a:solidFill>
                  <a:srgbClr val="9BBB59"/>
                </a:solidFill>
                <a:latin typeface="Andale Mono"/>
                <a:cs typeface="Andale Mono"/>
              </a:rPr>
              <a:t> &gt;= 0)</a:t>
            </a:r>
          </a:p>
          <a:p>
            <a:r>
              <a:rPr lang="en-US" sz="1600" dirty="0" smtClean="0">
                <a:solidFill>
                  <a:srgbClr val="9BBB59"/>
                </a:solidFill>
                <a:latin typeface="Andale Mono"/>
                <a:cs typeface="Andale Mono"/>
              </a:rPr>
              <a:t>      </a:t>
            </a:r>
            <a:r>
              <a:rPr lang="en-US" sz="1600" dirty="0" err="1" smtClean="0">
                <a:solidFill>
                  <a:srgbClr val="9BBB59"/>
                </a:solidFill>
                <a:latin typeface="Andale Mono"/>
                <a:cs typeface="Andale Mono"/>
              </a:rPr>
              <a:t>this.salary</a:t>
            </a:r>
            <a:r>
              <a:rPr lang="en-US" sz="1600" dirty="0" smtClean="0">
                <a:solidFill>
                  <a:srgbClr val="9BBB59"/>
                </a:solidFill>
                <a:latin typeface="Andale Mono"/>
                <a:cs typeface="Andale Mono"/>
              </a:rPr>
              <a:t> = salary;</a:t>
            </a:r>
          </a:p>
          <a:p>
            <a:r>
              <a:rPr lang="en-US" sz="1600" dirty="0" smtClean="0">
                <a:solidFill>
                  <a:srgbClr val="9BBB59"/>
                </a:solidFill>
                <a:latin typeface="Andale Mono"/>
                <a:cs typeface="Andale Mono"/>
              </a:rPr>
              <a:t>  }</a:t>
            </a:r>
          </a:p>
          <a:p>
            <a:endParaRPr lang="fr-BE" sz="1600" dirty="0">
              <a:latin typeface="Andale Mono"/>
              <a:cs typeface="Andale Mono"/>
            </a:endParaRPr>
          </a:p>
        </p:txBody>
      </p:sp>
      <p:sp>
        <p:nvSpPr>
          <p:cNvPr id="8" name="Date Placeholder 7"/>
          <p:cNvSpPr>
            <a:spLocks noGrp="1"/>
          </p:cNvSpPr>
          <p:nvPr>
            <p:ph type="dt" sz="half" idx="10"/>
          </p:nvPr>
        </p:nvSpPr>
        <p:spPr/>
        <p:txBody>
          <a:bodyPr/>
          <a:lstStyle/>
          <a:p>
            <a:pPr>
              <a:defRPr/>
            </a:pPr>
            <a:r>
              <a:rPr lang="en-US" smtClean="0"/>
              <a:t>2020</a:t>
            </a:r>
            <a:endParaRPr lang="en-GB"/>
          </a:p>
        </p:txBody>
      </p:sp>
      <p:sp>
        <p:nvSpPr>
          <p:cNvPr id="9" name="Footer Placeholder 8"/>
          <p:cNvSpPr>
            <a:spLocks noGrp="1"/>
          </p:cNvSpPr>
          <p:nvPr>
            <p:ph type="ftr" sz="quarter" idx="11"/>
          </p:nvPr>
        </p:nvSpPr>
        <p:spPr/>
        <p:txBody>
          <a:bodyPr/>
          <a:lstStyle/>
          <a:p>
            <a:pPr>
              <a:defRPr/>
            </a:pPr>
            <a:r>
              <a:rPr lang="en-GB" smtClean="0"/>
              <a:t>Introduction à l'OO - H. Bersini</a:t>
            </a:r>
            <a:endParaRPr lang="en-GB"/>
          </a:p>
        </p:txBody>
      </p:sp>
      <p:sp>
        <p:nvSpPr>
          <p:cNvPr id="10" name="Slide Number Placeholder 9"/>
          <p:cNvSpPr>
            <a:spLocks noGrp="1"/>
          </p:cNvSpPr>
          <p:nvPr>
            <p:ph type="sldNum" sz="quarter" idx="12"/>
          </p:nvPr>
        </p:nvSpPr>
        <p:spPr/>
        <p:txBody>
          <a:bodyPr/>
          <a:lstStyle/>
          <a:p>
            <a:fld id="{B3C8A2DF-3230-C140-A3AF-736EA8745357}" type="slidenum">
              <a:rPr lang="en-GB" smtClean="0"/>
              <a:pPr/>
              <a:t>68</a:t>
            </a:fld>
            <a:endParaRPr lang="en-GB"/>
          </a:p>
        </p:txBody>
      </p:sp>
    </p:spTree>
    <p:extLst>
      <p:ext uri="{BB962C8B-B14F-4D97-AF65-F5344CB8AC3E}">
        <p14:creationId xmlns:p14="http://schemas.microsoft.com/office/powerpoint/2010/main" val="421937250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fr-BE" dirty="0">
                <a:latin typeface="Gill Sans MT"/>
              </a:rPr>
              <a:t>Encapsulation</a:t>
            </a:r>
            <a:endParaRPr lang="en-GB" dirty="0">
              <a:latin typeface="Gill Sans MT"/>
            </a:endParaRPr>
          </a:p>
        </p:txBody>
      </p:sp>
      <p:sp>
        <p:nvSpPr>
          <p:cNvPr id="55299" name="Rectangle 3"/>
          <p:cNvSpPr>
            <a:spLocks noGrp="1" noChangeArrowheads="1"/>
          </p:cNvSpPr>
          <p:nvPr>
            <p:ph type="body" idx="1"/>
          </p:nvPr>
        </p:nvSpPr>
        <p:spPr/>
        <p:txBody>
          <a:bodyPr/>
          <a:lstStyle/>
          <a:p>
            <a:pPr eaLnBrk="1" hangingPunct="1"/>
            <a:r>
              <a:rPr lang="fr-BE" dirty="0" smtClean="0">
                <a:latin typeface="Gill Sans MT"/>
              </a:rPr>
              <a:t>Attributs </a:t>
            </a:r>
            <a:r>
              <a:rPr lang="fr-BE" dirty="0">
                <a:latin typeface="Gill Sans MT"/>
              </a:rPr>
              <a:t>et méthodes private ou public</a:t>
            </a:r>
          </a:p>
          <a:p>
            <a:pPr eaLnBrk="1" hangingPunct="1"/>
            <a:r>
              <a:rPr lang="fr-BE" dirty="0">
                <a:solidFill>
                  <a:srgbClr val="FF0000"/>
                </a:solidFill>
                <a:latin typeface="Gill Sans MT"/>
              </a:rPr>
              <a:t>Private</a:t>
            </a:r>
            <a:r>
              <a:rPr lang="fr-BE" dirty="0">
                <a:latin typeface="Gill Sans MT"/>
              </a:rPr>
              <a:t> = accès restreint à la seule classe</a:t>
            </a:r>
          </a:p>
          <a:p>
            <a:pPr eaLnBrk="1" hangingPunct="1"/>
            <a:r>
              <a:rPr lang="fr-BE" dirty="0">
                <a:solidFill>
                  <a:srgbClr val="FF0000"/>
                </a:solidFill>
                <a:latin typeface="Gill Sans MT"/>
              </a:rPr>
              <a:t>Public</a:t>
            </a:r>
            <a:r>
              <a:rPr lang="fr-BE" dirty="0">
                <a:latin typeface="Gill Sans MT"/>
              </a:rPr>
              <a:t> = accès permis à toutes les classes</a:t>
            </a:r>
          </a:p>
          <a:p>
            <a:pPr eaLnBrk="1" hangingPunct="1"/>
            <a:r>
              <a:rPr lang="fr-BE" dirty="0">
                <a:latin typeface="Gill Sans MT"/>
              </a:rPr>
              <a:t>Attributs private: préserver l’intégrité des objets et cloisonner le traitement</a:t>
            </a:r>
            <a:endParaRPr lang="en-GB" dirty="0">
              <a:latin typeface="Gill Sans MT"/>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69</a:t>
            </a:fld>
            <a:endParaRPr lang="en-GB"/>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BE" dirty="0" smtClean="0"/>
              <a:t>OO = gestion cartésienne de la complexité</a:t>
            </a:r>
            <a:endParaRPr lang="fr-BE" dirty="0"/>
          </a:p>
        </p:txBody>
      </p:sp>
      <p:sp>
        <p:nvSpPr>
          <p:cNvPr id="3" name="Espace réservé du contenu 2"/>
          <p:cNvSpPr>
            <a:spLocks noGrp="1"/>
          </p:cNvSpPr>
          <p:nvPr>
            <p:ph idx="1"/>
          </p:nvPr>
        </p:nvSpPr>
        <p:spPr/>
        <p:txBody>
          <a:bodyPr/>
          <a:lstStyle/>
          <a:p>
            <a:r>
              <a:rPr lang="fr-BE" sz="2800" dirty="0" smtClean="0"/>
              <a:t>Réduire la complexité par une découpe en ses acteurs.</a:t>
            </a:r>
          </a:p>
          <a:p>
            <a:r>
              <a:rPr lang="fr-BE" sz="2800" dirty="0" smtClean="0"/>
              <a:t>Programmer OO = trouver les acteurs et comment interagissent-ils.</a:t>
            </a:r>
          </a:p>
          <a:p>
            <a:r>
              <a:rPr lang="fr-BE" sz="2800" dirty="0" smtClean="0"/>
              <a:t>Mieux vaut 10 programmes de 100 lignes qu’un seul de 1000 lignes</a:t>
            </a:r>
          </a:p>
          <a:p>
            <a:r>
              <a:rPr lang="fr-BE" sz="2800" dirty="0" smtClean="0"/>
              <a:t>Plus simple, plus « cognitif », plus robuste et plus adaptable. </a:t>
            </a:r>
            <a:endParaRPr lang="fr-BE" sz="2800" dirty="0"/>
          </a:p>
        </p:txBody>
      </p:sp>
      <p:sp>
        <p:nvSpPr>
          <p:cNvPr id="4" name="Espace réservé de la date 3"/>
          <p:cNvSpPr>
            <a:spLocks noGrp="1"/>
          </p:cNvSpPr>
          <p:nvPr>
            <p:ph type="dt" sz="half" idx="10"/>
          </p:nvPr>
        </p:nvSpPr>
        <p:spPr/>
        <p:txBody>
          <a:bodyPr/>
          <a:lstStyle/>
          <a:p>
            <a:pPr>
              <a:defRPr/>
            </a:pPr>
            <a:r>
              <a:rPr lang="en-US" smtClean="0"/>
              <a:t>2020</a:t>
            </a:r>
            <a:endParaRPr lang="en-GB"/>
          </a:p>
        </p:txBody>
      </p:sp>
      <p:sp>
        <p:nvSpPr>
          <p:cNvPr id="5" name="Espace réservé du pied de page 4"/>
          <p:cNvSpPr>
            <a:spLocks noGrp="1"/>
          </p:cNvSpPr>
          <p:nvPr>
            <p:ph type="ftr" sz="quarter" idx="11"/>
          </p:nvPr>
        </p:nvSpPr>
        <p:spPr/>
        <p:txBody>
          <a:bodyPr/>
          <a:lstStyle/>
          <a:p>
            <a:pPr>
              <a:defRPr/>
            </a:pPr>
            <a:r>
              <a:rPr lang="en-GB" smtClean="0"/>
              <a:t>Introduction à l'OO - H. Bersini</a:t>
            </a:r>
            <a:endParaRPr lang="en-GB"/>
          </a:p>
        </p:txBody>
      </p:sp>
      <p:sp>
        <p:nvSpPr>
          <p:cNvPr id="6" name="Espace réservé du numéro de diapositive 5"/>
          <p:cNvSpPr>
            <a:spLocks noGrp="1"/>
          </p:cNvSpPr>
          <p:nvPr>
            <p:ph type="sldNum" sz="quarter" idx="12"/>
          </p:nvPr>
        </p:nvSpPr>
        <p:spPr/>
        <p:txBody>
          <a:bodyPr/>
          <a:lstStyle/>
          <a:p>
            <a:fld id="{B3C8A2DF-3230-C140-A3AF-736EA8745357}" type="slidenum">
              <a:rPr lang="en-GB" smtClean="0"/>
              <a:pPr/>
              <a:t>7</a:t>
            </a:fld>
            <a:endParaRPr lang="en-GB"/>
          </a:p>
        </p:txBody>
      </p:sp>
    </p:spTree>
    <p:extLst>
      <p:ext uri="{BB962C8B-B14F-4D97-AF65-F5344CB8AC3E}">
        <p14:creationId xmlns:p14="http://schemas.microsoft.com/office/powerpoint/2010/main" val="382752927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fr-BE" dirty="0" smtClean="0">
                <a:latin typeface="Gill Sans MT"/>
              </a:rPr>
              <a:t>En Java</a:t>
            </a:r>
            <a:endParaRPr lang="en-US" dirty="0">
              <a:latin typeface="Gill Sans MT"/>
            </a:endParaRPr>
          </a:p>
        </p:txBody>
      </p:sp>
      <p:sp>
        <p:nvSpPr>
          <p:cNvPr id="56323" name="Rectangle 3"/>
          <p:cNvSpPr>
            <a:spLocks noGrp="1" noChangeArrowheads="1"/>
          </p:cNvSpPr>
          <p:nvPr>
            <p:ph type="body" idx="1"/>
          </p:nvPr>
        </p:nvSpPr>
        <p:spPr/>
        <p:txBody>
          <a:bodyPr/>
          <a:lstStyle/>
          <a:p>
            <a:pPr eaLnBrk="1" hangingPunct="1">
              <a:buFontTx/>
              <a:buNone/>
            </a:pPr>
            <a:r>
              <a:rPr lang="fr-FR" sz="2000" dirty="0">
                <a:latin typeface="Courier New" charset="0"/>
                <a:cs typeface="Courier New" charset="0"/>
              </a:rPr>
              <a:t>class Feu-de-signalisation {</a:t>
            </a:r>
          </a:p>
          <a:p>
            <a:pPr eaLnBrk="1" hangingPunct="1">
              <a:buFontTx/>
              <a:buNone/>
            </a:pPr>
            <a:r>
              <a:rPr lang="fr-FR" sz="2000" dirty="0">
                <a:latin typeface="Courier New" charset="0"/>
                <a:cs typeface="Courier New" charset="0"/>
              </a:rPr>
              <a:t>  </a:t>
            </a:r>
            <a:r>
              <a:rPr lang="fr-FR" sz="2000" dirty="0" err="1">
                <a:solidFill>
                  <a:srgbClr val="FF0000"/>
                </a:solidFill>
                <a:latin typeface="Courier New" charset="0"/>
                <a:cs typeface="Courier New" charset="0"/>
              </a:rPr>
              <a:t>private</a:t>
            </a:r>
            <a:r>
              <a:rPr lang="fr-FR" sz="2000" dirty="0">
                <a:latin typeface="Courier New" charset="0"/>
                <a:cs typeface="Courier New" charset="0"/>
              </a:rPr>
              <a:t> </a:t>
            </a:r>
            <a:r>
              <a:rPr lang="fr-FR" sz="2000" dirty="0" err="1">
                <a:latin typeface="Courier New" charset="0"/>
                <a:cs typeface="Courier New" charset="0"/>
              </a:rPr>
              <a:t>int</a:t>
            </a:r>
            <a:r>
              <a:rPr lang="fr-FR" sz="2000" dirty="0">
                <a:latin typeface="Courier New" charset="0"/>
                <a:cs typeface="Courier New" charset="0"/>
              </a:rPr>
              <a:t> couleur;</a:t>
            </a:r>
          </a:p>
          <a:p>
            <a:pPr eaLnBrk="1" hangingPunct="1">
              <a:buFontTx/>
              <a:buNone/>
            </a:pPr>
            <a:r>
              <a:rPr lang="fr-FR" sz="2000" dirty="0">
                <a:latin typeface="Courier New" charset="0"/>
                <a:cs typeface="Courier New" charset="0"/>
              </a:rPr>
              <a:t>  </a:t>
            </a:r>
            <a:r>
              <a:rPr lang="fr-FR" sz="2000" dirty="0" err="1">
                <a:solidFill>
                  <a:srgbClr val="FF0000"/>
                </a:solidFill>
                <a:latin typeface="Courier New" charset="0"/>
                <a:cs typeface="Courier New" charset="0"/>
              </a:rPr>
              <a:t>private</a:t>
            </a:r>
            <a:r>
              <a:rPr lang="fr-FR" sz="2000" dirty="0">
                <a:latin typeface="Courier New" charset="0"/>
                <a:cs typeface="Courier New" charset="0"/>
              </a:rPr>
              <a:t> Voiture </a:t>
            </a:r>
            <a:r>
              <a:rPr lang="fr-FR" sz="2000" dirty="0" err="1">
                <a:latin typeface="Courier New" charset="0"/>
                <a:cs typeface="Courier New" charset="0"/>
              </a:rPr>
              <a:t>voitureDevant</a:t>
            </a:r>
            <a:r>
              <a:rPr lang="fr-FR" sz="2000" dirty="0">
                <a:latin typeface="Courier New" charset="0"/>
                <a:cs typeface="Courier New" charset="0"/>
              </a:rPr>
              <a:t>;</a:t>
            </a:r>
          </a:p>
          <a:p>
            <a:pPr eaLnBrk="1" hangingPunct="1">
              <a:buFontTx/>
              <a:buNone/>
            </a:pPr>
            <a:r>
              <a:rPr lang="fr-FR" sz="2000" dirty="0">
                <a:latin typeface="Courier New" charset="0"/>
                <a:cs typeface="Courier New" charset="0"/>
              </a:rPr>
              <a:t> </a:t>
            </a:r>
          </a:p>
          <a:p>
            <a:pPr eaLnBrk="1" hangingPunct="1">
              <a:buFontTx/>
              <a:buNone/>
            </a:pPr>
            <a:r>
              <a:rPr lang="fr-FR" sz="2000" dirty="0">
                <a:latin typeface="Courier New" charset="0"/>
                <a:cs typeface="Courier New" charset="0"/>
              </a:rPr>
              <a:t>  public </a:t>
            </a:r>
            <a:r>
              <a:rPr lang="fr-FR" sz="2000" dirty="0" err="1">
                <a:latin typeface="Courier New" charset="0"/>
                <a:cs typeface="Courier New" charset="0"/>
              </a:rPr>
              <a:t>void</a:t>
            </a:r>
            <a:r>
              <a:rPr lang="fr-FR" sz="2000" dirty="0">
                <a:latin typeface="Courier New" charset="0"/>
                <a:cs typeface="Courier New" charset="0"/>
              </a:rPr>
              <a:t> </a:t>
            </a:r>
            <a:r>
              <a:rPr lang="fr-FR" sz="2000" dirty="0" err="1">
                <a:latin typeface="Courier New" charset="0"/>
                <a:cs typeface="Courier New" charset="0"/>
              </a:rPr>
              <a:t>changeCouleur</a:t>
            </a:r>
            <a:r>
              <a:rPr lang="fr-FR" sz="2000" dirty="0">
                <a:latin typeface="Courier New" charset="0"/>
                <a:cs typeface="Courier New" charset="0"/>
              </a:rPr>
              <a:t>(</a:t>
            </a:r>
            <a:r>
              <a:rPr lang="fr-FR" sz="2000" dirty="0" err="1">
                <a:latin typeface="Courier New" charset="0"/>
                <a:cs typeface="Courier New" charset="0"/>
              </a:rPr>
              <a:t>int</a:t>
            </a:r>
            <a:r>
              <a:rPr lang="fr-FR" sz="2000" dirty="0">
                <a:latin typeface="Courier New" charset="0"/>
                <a:cs typeface="Courier New" charset="0"/>
              </a:rPr>
              <a:t> </a:t>
            </a:r>
            <a:r>
              <a:rPr lang="fr-FR" sz="2000" dirty="0" err="1">
                <a:latin typeface="Courier New" charset="0"/>
                <a:cs typeface="Courier New" charset="0"/>
              </a:rPr>
              <a:t>nouvelleCouleur</a:t>
            </a:r>
            <a:r>
              <a:rPr lang="fr-FR" sz="2000" dirty="0">
                <a:latin typeface="Courier New" charset="0"/>
                <a:cs typeface="Courier New" charset="0"/>
              </a:rPr>
              <a:t>) {</a:t>
            </a:r>
          </a:p>
          <a:p>
            <a:pPr eaLnBrk="1" hangingPunct="1">
              <a:buFontTx/>
              <a:buNone/>
            </a:pPr>
            <a:r>
              <a:rPr lang="fr-FR" sz="2000" dirty="0">
                <a:latin typeface="Courier New" charset="0"/>
                <a:cs typeface="Courier New" charset="0"/>
              </a:rPr>
              <a:t>    if (</a:t>
            </a:r>
            <a:r>
              <a:rPr lang="fr-FR" sz="2000" dirty="0" err="1">
                <a:latin typeface="Courier New" charset="0"/>
                <a:cs typeface="Courier New" charset="0"/>
              </a:rPr>
              <a:t>nouvelleCouleur</a:t>
            </a:r>
            <a:r>
              <a:rPr lang="fr-FR" sz="2000" dirty="0">
                <a:latin typeface="Courier New" charset="0"/>
                <a:cs typeface="Courier New" charset="0"/>
              </a:rPr>
              <a:t> &gt;= 1) &amp;&amp; (</a:t>
            </a:r>
            <a:r>
              <a:rPr lang="fr-FR" sz="2000" dirty="0" err="1">
                <a:latin typeface="Courier New" charset="0"/>
                <a:cs typeface="Courier New" charset="0"/>
              </a:rPr>
              <a:t>nouvelleCouleur</a:t>
            </a:r>
            <a:r>
              <a:rPr lang="fr-FR" sz="2000" dirty="0">
                <a:latin typeface="Courier New" charset="0"/>
                <a:cs typeface="Courier New" charset="0"/>
              </a:rPr>
              <a:t> &lt;=3) /* intégrité assurée */</a:t>
            </a:r>
          </a:p>
          <a:p>
            <a:pPr eaLnBrk="1" hangingPunct="1">
              <a:buFontTx/>
              <a:buNone/>
            </a:pPr>
            <a:r>
              <a:rPr lang="fr-FR" sz="2000" dirty="0">
                <a:latin typeface="Courier New" charset="0"/>
                <a:cs typeface="Courier New" charset="0"/>
              </a:rPr>
              <a:t>      couleur = </a:t>
            </a:r>
            <a:r>
              <a:rPr lang="fr-FR" sz="2000" dirty="0" err="1">
                <a:latin typeface="Courier New" charset="0"/>
                <a:cs typeface="Courier New" charset="0"/>
              </a:rPr>
              <a:t>nouvelleCouleur</a:t>
            </a:r>
            <a:r>
              <a:rPr lang="fr-FR" sz="2000" dirty="0">
                <a:latin typeface="Courier New" charset="0"/>
                <a:cs typeface="Courier New" charset="0"/>
              </a:rPr>
              <a:t> ;</a:t>
            </a:r>
          </a:p>
          <a:p>
            <a:pPr eaLnBrk="1" hangingPunct="1">
              <a:buFontTx/>
              <a:buNone/>
            </a:pPr>
            <a:r>
              <a:rPr lang="fr-FR" sz="2000" dirty="0">
                <a:latin typeface="Courier New" charset="0"/>
                <a:cs typeface="Courier New" charset="0"/>
              </a:rPr>
              <a:t>  }</a:t>
            </a:r>
          </a:p>
          <a:p>
            <a:pPr eaLnBrk="1" hangingPunct="1">
              <a:buFontTx/>
              <a:buNone/>
            </a:pPr>
            <a:r>
              <a:rPr lang="fr-FR" sz="2000" dirty="0">
                <a:latin typeface="Courier New" charset="0"/>
                <a:cs typeface="Courier New" charset="0"/>
              </a:rPr>
              <a:t>}</a:t>
            </a:r>
          </a:p>
          <a:p>
            <a:pPr eaLnBrk="1" hangingPunct="1">
              <a:buFontTx/>
              <a:buNone/>
            </a:pPr>
            <a:endParaRPr lang="en-GB" sz="2000" dirty="0">
              <a:latin typeface="Gill Sans MT"/>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70</a:t>
            </a:fld>
            <a:endParaRPr lang="en-GB"/>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952500" y="1340768"/>
            <a:ext cx="7239000" cy="417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0000"/>
              </a:lnSpc>
              <a:spcBef>
                <a:spcPct val="50000"/>
              </a:spcBef>
            </a:pPr>
            <a:r>
              <a:rPr lang="fr-FR" sz="2000" b="0" dirty="0">
                <a:latin typeface="Courier New" charset="0"/>
                <a:cs typeface="Courier New" charset="0"/>
              </a:rPr>
              <a:t>class Voiture {</a:t>
            </a:r>
          </a:p>
          <a:p>
            <a:pPr>
              <a:lnSpc>
                <a:spcPct val="90000"/>
              </a:lnSpc>
              <a:spcBef>
                <a:spcPct val="50000"/>
              </a:spcBef>
            </a:pPr>
            <a:r>
              <a:rPr lang="fr-FR" sz="2000" b="0" dirty="0">
                <a:latin typeface="Courier New" charset="0"/>
                <a:cs typeface="Courier New" charset="0"/>
              </a:rPr>
              <a:t>    </a:t>
            </a:r>
            <a:r>
              <a:rPr lang="fr-FR" sz="2000" b="0" dirty="0" err="1">
                <a:solidFill>
                  <a:srgbClr val="FF0000"/>
                </a:solidFill>
                <a:latin typeface="Courier New" charset="0"/>
                <a:cs typeface="Courier New" charset="0"/>
              </a:rPr>
              <a:t>private</a:t>
            </a:r>
            <a:r>
              <a:rPr lang="fr-FR" sz="2000" b="0" dirty="0">
                <a:latin typeface="Courier New" charset="0"/>
                <a:cs typeface="Courier New" charset="0"/>
              </a:rPr>
              <a:t> </a:t>
            </a:r>
            <a:r>
              <a:rPr lang="fr-FR" sz="2000" b="0" dirty="0" err="1">
                <a:latin typeface="Courier New" charset="0"/>
                <a:cs typeface="Courier New" charset="0"/>
              </a:rPr>
              <a:t>int</a:t>
            </a:r>
            <a:r>
              <a:rPr lang="fr-FR" sz="2000" b="0" dirty="0">
                <a:latin typeface="Courier New" charset="0"/>
                <a:cs typeface="Courier New" charset="0"/>
              </a:rPr>
              <a:t> vitesse ;</a:t>
            </a:r>
          </a:p>
          <a:p>
            <a:pPr>
              <a:lnSpc>
                <a:spcPct val="90000"/>
              </a:lnSpc>
              <a:spcBef>
                <a:spcPct val="50000"/>
              </a:spcBef>
            </a:pPr>
            <a:r>
              <a:rPr lang="fr-FR" sz="2000" b="0" dirty="0">
                <a:latin typeface="Courier New" charset="0"/>
                <a:cs typeface="Courier New" charset="0"/>
              </a:rPr>
              <a:t>    public </a:t>
            </a:r>
            <a:r>
              <a:rPr lang="fr-FR" sz="2000" b="0" dirty="0" err="1">
                <a:latin typeface="Courier New" charset="0"/>
                <a:cs typeface="Courier New" charset="0"/>
              </a:rPr>
              <a:t>int</a:t>
            </a:r>
            <a:r>
              <a:rPr lang="fr-FR" sz="2000" b="0" dirty="0">
                <a:latin typeface="Courier New" charset="0"/>
                <a:cs typeface="Courier New" charset="0"/>
              </a:rPr>
              <a:t> </a:t>
            </a:r>
            <a:r>
              <a:rPr lang="fr-FR" sz="2000" b="0" dirty="0" err="1">
                <a:latin typeface="Courier New" charset="0"/>
                <a:cs typeface="Courier New" charset="0"/>
              </a:rPr>
              <a:t>changeVitesse</a:t>
            </a:r>
            <a:r>
              <a:rPr lang="fr-FR" sz="2000" b="0" dirty="0">
                <a:latin typeface="Courier New" charset="0"/>
                <a:cs typeface="Courier New" charset="0"/>
              </a:rPr>
              <a:t>(</a:t>
            </a:r>
            <a:r>
              <a:rPr lang="fr-FR" sz="2000" b="0" dirty="0" err="1">
                <a:latin typeface="Courier New" charset="0"/>
                <a:cs typeface="Courier New" charset="0"/>
              </a:rPr>
              <a:t>int</a:t>
            </a:r>
            <a:r>
              <a:rPr lang="fr-FR" sz="2000" b="0" dirty="0">
                <a:latin typeface="Courier New" charset="0"/>
                <a:cs typeface="Courier New" charset="0"/>
              </a:rPr>
              <a:t> </a:t>
            </a:r>
            <a:r>
              <a:rPr lang="fr-FR" sz="2000" b="0" dirty="0" err="1">
                <a:latin typeface="Courier New" charset="0"/>
                <a:cs typeface="Courier New" charset="0"/>
              </a:rPr>
              <a:t>nouvelleVitesse</a:t>
            </a:r>
            <a:r>
              <a:rPr lang="fr-FR" sz="2000" b="0" dirty="0">
                <a:latin typeface="Courier New" charset="0"/>
                <a:cs typeface="Courier New" charset="0"/>
              </a:rPr>
              <a:t>) {</a:t>
            </a:r>
          </a:p>
          <a:p>
            <a:pPr>
              <a:lnSpc>
                <a:spcPct val="90000"/>
              </a:lnSpc>
              <a:spcBef>
                <a:spcPct val="50000"/>
              </a:spcBef>
            </a:pPr>
            <a:r>
              <a:rPr lang="fr-FR" sz="2000" b="0" dirty="0">
                <a:latin typeface="Courier New" charset="0"/>
                <a:cs typeface="Courier New" charset="0"/>
              </a:rPr>
              <a:t>      if (</a:t>
            </a:r>
            <a:r>
              <a:rPr lang="fr-FR" sz="2000" b="0" dirty="0" err="1">
                <a:latin typeface="Courier New" charset="0"/>
                <a:cs typeface="Courier New" charset="0"/>
              </a:rPr>
              <a:t>nouvelleVitesse</a:t>
            </a:r>
            <a:r>
              <a:rPr lang="fr-FR" sz="2000" b="0" dirty="0">
                <a:latin typeface="Courier New" charset="0"/>
                <a:cs typeface="Courier New" charset="0"/>
              </a:rPr>
              <a:t> &gt;= 0) &amp;&amp; (</a:t>
            </a:r>
            <a:r>
              <a:rPr lang="fr-FR" sz="2000" b="0" dirty="0" err="1">
                <a:latin typeface="Courier New" charset="0"/>
                <a:cs typeface="Courier New" charset="0"/>
              </a:rPr>
              <a:t>nouvelleVitesse</a:t>
            </a:r>
            <a:r>
              <a:rPr lang="fr-FR" sz="2000" b="0" dirty="0">
                <a:latin typeface="Courier New" charset="0"/>
                <a:cs typeface="Courier New" charset="0"/>
              </a:rPr>
              <a:t> &lt;=130) /* intégrité assurée */</a:t>
            </a:r>
          </a:p>
          <a:p>
            <a:pPr>
              <a:lnSpc>
                <a:spcPct val="90000"/>
              </a:lnSpc>
              <a:spcBef>
                <a:spcPct val="50000"/>
              </a:spcBef>
            </a:pPr>
            <a:r>
              <a:rPr lang="fr-FR" sz="2000" b="0" dirty="0">
                <a:latin typeface="Courier New" charset="0"/>
                <a:cs typeface="Courier New" charset="0"/>
              </a:rPr>
              <a:t>        vitesse = </a:t>
            </a:r>
            <a:r>
              <a:rPr lang="fr-FR" sz="2000" b="0" dirty="0" err="1">
                <a:latin typeface="Courier New" charset="0"/>
                <a:cs typeface="Courier New" charset="0"/>
              </a:rPr>
              <a:t>nouvelleVitesse</a:t>
            </a:r>
            <a:r>
              <a:rPr lang="fr-FR" sz="2000" b="0" dirty="0">
                <a:latin typeface="Courier New" charset="0"/>
                <a:cs typeface="Courier New" charset="0"/>
              </a:rPr>
              <a:t> ;</a:t>
            </a:r>
          </a:p>
          <a:p>
            <a:pPr>
              <a:lnSpc>
                <a:spcPct val="90000"/>
              </a:lnSpc>
              <a:spcBef>
                <a:spcPct val="50000"/>
              </a:spcBef>
            </a:pPr>
            <a:r>
              <a:rPr lang="fr-FR" sz="2000" b="0" dirty="0">
                <a:latin typeface="Courier New" charset="0"/>
                <a:cs typeface="Courier New" charset="0"/>
              </a:rPr>
              <a:t>      return vitesse ;</a:t>
            </a:r>
          </a:p>
          <a:p>
            <a:pPr>
              <a:lnSpc>
                <a:spcPct val="90000"/>
              </a:lnSpc>
              <a:spcBef>
                <a:spcPct val="50000"/>
              </a:spcBef>
            </a:pPr>
            <a:r>
              <a:rPr lang="fr-FR" sz="2000" b="0" dirty="0">
                <a:latin typeface="Courier New" charset="0"/>
                <a:cs typeface="Courier New" charset="0"/>
              </a:rPr>
              <a:t>    }</a:t>
            </a:r>
          </a:p>
          <a:p>
            <a:pPr>
              <a:lnSpc>
                <a:spcPct val="90000"/>
              </a:lnSpc>
              <a:spcBef>
                <a:spcPct val="50000"/>
              </a:spcBef>
            </a:pPr>
            <a:r>
              <a:rPr lang="fr-FR" sz="2000" b="0" dirty="0">
                <a:latin typeface="Courier New" charset="0"/>
                <a:cs typeface="Courier New" charset="0"/>
              </a:rPr>
              <a:t>}</a:t>
            </a: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71</a:t>
            </a:fld>
            <a:endParaRPr lang="en-GB"/>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endParaRPr lang="en-US" dirty="0">
              <a:latin typeface="Gill Sans MT"/>
            </a:endParaRPr>
          </a:p>
        </p:txBody>
      </p:sp>
      <p:sp>
        <p:nvSpPr>
          <p:cNvPr id="58371" name="Rectangle 3"/>
          <p:cNvSpPr>
            <a:spLocks noGrp="1" noChangeArrowheads="1"/>
          </p:cNvSpPr>
          <p:nvPr>
            <p:ph type="body" idx="1"/>
          </p:nvPr>
        </p:nvSpPr>
        <p:spPr/>
        <p:txBody>
          <a:bodyPr/>
          <a:lstStyle/>
          <a:p>
            <a:pPr eaLnBrk="1" hangingPunct="1">
              <a:lnSpc>
                <a:spcPct val="90000"/>
              </a:lnSpc>
              <a:buFontTx/>
              <a:buNone/>
            </a:pPr>
            <a:r>
              <a:rPr lang="fr-FR" sz="2000" dirty="0">
                <a:latin typeface="Courier New" charset="0"/>
                <a:cs typeface="Courier New" charset="0"/>
              </a:rPr>
              <a:t>class Acheteur {</a:t>
            </a:r>
          </a:p>
          <a:p>
            <a:pPr eaLnBrk="1" hangingPunct="1">
              <a:lnSpc>
                <a:spcPct val="90000"/>
              </a:lnSpc>
              <a:buFontTx/>
              <a:buNone/>
            </a:pPr>
            <a:r>
              <a:rPr lang="fr-FR" sz="2000" dirty="0">
                <a:latin typeface="Courier New" charset="0"/>
                <a:cs typeface="Courier New" charset="0"/>
              </a:rPr>
              <a:t>  </a:t>
            </a:r>
            <a:r>
              <a:rPr lang="fr-FR" sz="2000" dirty="0" err="1">
                <a:solidFill>
                  <a:srgbClr val="FF0000"/>
                </a:solidFill>
                <a:latin typeface="Courier New" charset="0"/>
                <a:cs typeface="Courier New" charset="0"/>
              </a:rPr>
              <a:t>private</a:t>
            </a:r>
            <a:r>
              <a:rPr lang="fr-FR" sz="2000" dirty="0">
                <a:latin typeface="Courier New" charset="0"/>
                <a:cs typeface="Courier New" charset="0"/>
              </a:rPr>
              <a:t> Voiture </a:t>
            </a:r>
            <a:r>
              <a:rPr lang="fr-FR" sz="2000" dirty="0" err="1">
                <a:latin typeface="Courier New" charset="0"/>
                <a:cs typeface="Courier New" charset="0"/>
              </a:rPr>
              <a:t>voitureInteressante</a:t>
            </a:r>
            <a:r>
              <a:rPr lang="fr-FR" sz="2000" dirty="0">
                <a:latin typeface="Courier New" charset="0"/>
                <a:cs typeface="Courier New" charset="0"/>
              </a:rPr>
              <a:t> ;</a:t>
            </a:r>
          </a:p>
          <a:p>
            <a:pPr eaLnBrk="1" hangingPunct="1">
              <a:lnSpc>
                <a:spcPct val="90000"/>
              </a:lnSpc>
              <a:buFontTx/>
              <a:buNone/>
            </a:pPr>
            <a:r>
              <a:rPr lang="fr-FR" sz="2000" dirty="0">
                <a:latin typeface="Courier New" charset="0"/>
                <a:cs typeface="Courier New" charset="0"/>
              </a:rPr>
              <a:t> </a:t>
            </a:r>
          </a:p>
          <a:p>
            <a:pPr eaLnBrk="1" hangingPunct="1">
              <a:lnSpc>
                <a:spcPct val="90000"/>
              </a:lnSpc>
              <a:buFontTx/>
              <a:buNone/>
            </a:pPr>
            <a:r>
              <a:rPr lang="fr-FR" sz="2000" dirty="0">
                <a:latin typeface="Courier New" charset="0"/>
                <a:cs typeface="Courier New" charset="0"/>
              </a:rPr>
              <a:t>  public </a:t>
            </a:r>
            <a:r>
              <a:rPr lang="fr-FR" sz="2000" dirty="0" err="1">
                <a:latin typeface="Courier New" charset="0"/>
                <a:cs typeface="Courier New" charset="0"/>
              </a:rPr>
              <a:t>int</a:t>
            </a:r>
            <a:r>
              <a:rPr lang="fr-FR" sz="2000" dirty="0">
                <a:latin typeface="Courier New" charset="0"/>
                <a:cs typeface="Courier New" charset="0"/>
              </a:rPr>
              <a:t> </a:t>
            </a:r>
            <a:r>
              <a:rPr lang="fr-FR" sz="2000" dirty="0" err="1">
                <a:latin typeface="Courier New" charset="0"/>
                <a:cs typeface="Courier New" charset="0"/>
              </a:rPr>
              <a:t>négociePrix</a:t>
            </a:r>
            <a:r>
              <a:rPr lang="fr-FR" sz="2000" dirty="0">
                <a:latin typeface="Courier New" charset="0"/>
                <a:cs typeface="Courier New" charset="0"/>
              </a:rPr>
              <a:t>() {</a:t>
            </a:r>
          </a:p>
          <a:p>
            <a:pPr eaLnBrk="1" hangingPunct="1">
              <a:lnSpc>
                <a:spcPct val="90000"/>
              </a:lnSpc>
              <a:buFontTx/>
              <a:buNone/>
            </a:pPr>
            <a:r>
              <a:rPr lang="fr-FR" sz="2000" dirty="0">
                <a:latin typeface="Courier New" charset="0"/>
                <a:cs typeface="Courier New" charset="0"/>
              </a:rPr>
              <a:t>    </a:t>
            </a:r>
            <a:r>
              <a:rPr lang="fr-FR" sz="2000" dirty="0" err="1">
                <a:latin typeface="Courier New" charset="0"/>
                <a:cs typeface="Courier New" charset="0"/>
              </a:rPr>
              <a:t>int</a:t>
            </a:r>
            <a:r>
              <a:rPr lang="fr-FR" sz="2000" dirty="0">
                <a:latin typeface="Courier New" charset="0"/>
                <a:cs typeface="Courier New" charset="0"/>
              </a:rPr>
              <a:t> </a:t>
            </a:r>
            <a:r>
              <a:rPr lang="fr-FR" sz="2000" dirty="0" err="1">
                <a:latin typeface="Courier New" charset="0"/>
                <a:cs typeface="Courier New" charset="0"/>
              </a:rPr>
              <a:t>prixPropose</a:t>
            </a:r>
            <a:r>
              <a:rPr lang="fr-FR" sz="2000" dirty="0">
                <a:latin typeface="Courier New" charset="0"/>
                <a:cs typeface="Courier New" charset="0"/>
              </a:rPr>
              <a:t> = 0 ;</a:t>
            </a:r>
          </a:p>
          <a:p>
            <a:pPr eaLnBrk="1" hangingPunct="1">
              <a:lnSpc>
                <a:spcPct val="90000"/>
              </a:lnSpc>
              <a:buFontTx/>
              <a:buNone/>
            </a:pPr>
            <a:r>
              <a:rPr lang="fr-FR" sz="2000" dirty="0">
                <a:latin typeface="Courier New" charset="0"/>
                <a:cs typeface="Courier New" charset="0"/>
              </a:rPr>
              <a:t>     if (</a:t>
            </a:r>
            <a:r>
              <a:rPr lang="fr-FR" sz="2000" dirty="0" err="1">
                <a:latin typeface="Courier New" charset="0"/>
                <a:cs typeface="Courier New" charset="0"/>
              </a:rPr>
              <a:t>voitureInteressante.</a:t>
            </a:r>
            <a:r>
              <a:rPr lang="fr-FR" sz="2000" dirty="0" err="1">
                <a:solidFill>
                  <a:srgbClr val="FF0000"/>
                </a:solidFill>
                <a:latin typeface="Courier New" charset="0"/>
                <a:cs typeface="Courier New" charset="0"/>
              </a:rPr>
              <a:t>dateFabrication</a:t>
            </a:r>
            <a:r>
              <a:rPr lang="fr-FR" sz="2000" dirty="0">
                <a:latin typeface="Courier New" charset="0"/>
                <a:cs typeface="Courier New" charset="0"/>
              </a:rPr>
              <a:t> &lt; 19970101) /* accès possible à l’attribut date */</a:t>
            </a:r>
          </a:p>
          <a:p>
            <a:pPr eaLnBrk="1" hangingPunct="1">
              <a:lnSpc>
                <a:spcPct val="90000"/>
              </a:lnSpc>
              <a:buFontTx/>
              <a:buNone/>
            </a:pPr>
            <a:r>
              <a:rPr lang="fr-FR" sz="2000" dirty="0">
                <a:latin typeface="Courier New" charset="0"/>
                <a:cs typeface="Courier New" charset="0"/>
              </a:rPr>
              <a:t>      </a:t>
            </a:r>
            <a:r>
              <a:rPr lang="fr-FR" sz="2000" dirty="0" err="1">
                <a:latin typeface="Courier New" charset="0"/>
                <a:cs typeface="Courier New" charset="0"/>
              </a:rPr>
              <a:t>prixPropose</a:t>
            </a:r>
            <a:r>
              <a:rPr lang="fr-FR" sz="2000" dirty="0">
                <a:latin typeface="Courier New" charset="0"/>
                <a:cs typeface="Courier New" charset="0"/>
              </a:rPr>
              <a:t> = </a:t>
            </a:r>
            <a:r>
              <a:rPr lang="fr-FR" sz="2000" dirty="0" err="1">
                <a:latin typeface="Courier New" charset="0"/>
                <a:cs typeface="Courier New" charset="0"/>
              </a:rPr>
              <a:t>voitureInteressante.getPrixDeBase</a:t>
            </a:r>
            <a:r>
              <a:rPr lang="fr-FR" sz="2000" dirty="0">
                <a:latin typeface="Courier New" charset="0"/>
                <a:cs typeface="Courier New" charset="0"/>
              </a:rPr>
              <a:t>() – 10000;</a:t>
            </a:r>
          </a:p>
          <a:p>
            <a:pPr eaLnBrk="1" hangingPunct="1">
              <a:lnSpc>
                <a:spcPct val="90000"/>
              </a:lnSpc>
              <a:buFontTx/>
              <a:buNone/>
            </a:pPr>
            <a:r>
              <a:rPr lang="fr-FR" sz="2000" dirty="0">
                <a:latin typeface="Courier New" charset="0"/>
                <a:cs typeface="Courier New" charset="0"/>
              </a:rPr>
              <a:t>  }</a:t>
            </a:r>
          </a:p>
          <a:p>
            <a:pPr eaLnBrk="1" hangingPunct="1">
              <a:lnSpc>
                <a:spcPct val="90000"/>
              </a:lnSpc>
              <a:buFontTx/>
              <a:buNone/>
            </a:pPr>
            <a:r>
              <a:rPr lang="fr-FR" sz="2000" dirty="0">
                <a:latin typeface="Courier New" charset="0"/>
                <a:cs typeface="Courier New" charset="0"/>
              </a:rPr>
              <a:t>}</a:t>
            </a:r>
          </a:p>
          <a:p>
            <a:pPr eaLnBrk="1" hangingPunct="1">
              <a:lnSpc>
                <a:spcPct val="90000"/>
              </a:lnSpc>
            </a:pPr>
            <a:endParaRPr lang="en-GB" sz="2800" dirty="0">
              <a:latin typeface="Gill Sans MT"/>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72</a:t>
            </a:fld>
            <a:endParaRPr lang="en-GB"/>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smtClean="0"/>
              <a:t>En </a:t>
            </a:r>
            <a:r>
              <a:rPr lang="fr-BE" dirty="0" err="1" smtClean="0"/>
              <a:t>Kotlin</a:t>
            </a:r>
            <a:endParaRPr lang="en-US" dirty="0"/>
          </a:p>
        </p:txBody>
      </p:sp>
      <p:sp>
        <p:nvSpPr>
          <p:cNvPr id="4" name="Date Placeholder 3"/>
          <p:cNvSpPr>
            <a:spLocks noGrp="1"/>
          </p:cNvSpPr>
          <p:nvPr>
            <p:ph type="dt" sz="half" idx="10"/>
          </p:nvPr>
        </p:nvSpPr>
        <p:spPr/>
        <p:txBody>
          <a:bodyPr/>
          <a:lstStyle/>
          <a:p>
            <a:pPr>
              <a:defRPr/>
            </a:pPr>
            <a:r>
              <a:rPr lang="en-US" smtClean="0"/>
              <a:t>2020</a:t>
            </a:r>
            <a:endParaRPr lang="en-GB"/>
          </a:p>
        </p:txBody>
      </p:sp>
      <p:sp>
        <p:nvSpPr>
          <p:cNvPr id="5" name="Footer Placeholder 4"/>
          <p:cNvSpPr>
            <a:spLocks noGrp="1"/>
          </p:cNvSpPr>
          <p:nvPr>
            <p:ph type="ftr" sz="quarter" idx="11"/>
          </p:nvPr>
        </p:nvSpPr>
        <p:spPr/>
        <p:txBody>
          <a:bodyPr/>
          <a:lstStyle/>
          <a:p>
            <a:pPr>
              <a:defRPr/>
            </a:pPr>
            <a:r>
              <a:rPr lang="en-GB" smtClean="0"/>
              <a:t>Introduction à l'OO - H. Bersini</a:t>
            </a:r>
            <a:endParaRPr lang="en-GB"/>
          </a:p>
        </p:txBody>
      </p:sp>
      <p:sp>
        <p:nvSpPr>
          <p:cNvPr id="6" name="Slide Number Placeholder 5"/>
          <p:cNvSpPr>
            <a:spLocks noGrp="1"/>
          </p:cNvSpPr>
          <p:nvPr>
            <p:ph type="sldNum" sz="quarter" idx="12"/>
          </p:nvPr>
        </p:nvSpPr>
        <p:spPr/>
        <p:txBody>
          <a:bodyPr/>
          <a:lstStyle/>
          <a:p>
            <a:fld id="{B3C8A2DF-3230-C140-A3AF-736EA8745357}" type="slidenum">
              <a:rPr lang="en-GB" smtClean="0"/>
              <a:pPr/>
              <a:t>73</a:t>
            </a:fld>
            <a:endParaRPr lang="en-GB"/>
          </a:p>
        </p:txBody>
      </p:sp>
      <p:sp>
        <p:nvSpPr>
          <p:cNvPr id="10" name="Rectangle 3"/>
          <p:cNvSpPr>
            <a:spLocks noChangeArrowheads="1"/>
          </p:cNvSpPr>
          <p:nvPr/>
        </p:nvSpPr>
        <p:spPr bwMode="auto">
          <a:xfrm>
            <a:off x="1043608" y="1732166"/>
            <a:ext cx="5509592"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33B3"/>
                </a:solidFill>
                <a:effectLst/>
                <a:latin typeface="JetBrains Mono"/>
              </a:rPr>
              <a:t>class </a:t>
            </a:r>
            <a:r>
              <a:rPr kumimoji="0" lang="en-US" altLang="en-US" sz="2400" b="0" i="0" u="none" strike="noStrike" cap="none" normalizeH="0" baseline="0" dirty="0" err="1" smtClean="0">
                <a:ln>
                  <a:noFill/>
                </a:ln>
                <a:solidFill>
                  <a:srgbClr val="000000"/>
                </a:solidFill>
                <a:effectLst/>
                <a:latin typeface="JetBrains Mono"/>
              </a:rPr>
              <a:t>Voiture</a:t>
            </a:r>
            <a:r>
              <a:rPr kumimoji="0" lang="en-US" altLang="en-US" sz="2400" b="0" i="0" u="none" strike="noStrike" cap="none" normalizeH="0" baseline="0" dirty="0" smtClean="0">
                <a:ln>
                  <a:noFill/>
                </a:ln>
                <a:solidFill>
                  <a:srgbClr val="808080"/>
                </a:solidFill>
                <a:effectLst/>
                <a:latin typeface="JetBrains Mono"/>
              </a:rPr>
              <a:t>() </a:t>
            </a:r>
            <a:r>
              <a:rPr kumimoji="0" lang="en-US" altLang="en-US" sz="2400" b="0" i="0" u="none" strike="noStrike" cap="none" normalizeH="0" baseline="0" dirty="0" smtClean="0">
                <a:ln>
                  <a:noFill/>
                </a:ln>
                <a:solidFill>
                  <a:srgbClr val="080808"/>
                </a:solidFill>
                <a:effectLst/>
                <a:latin typeface="JetBrains Mono"/>
              </a:rPr>
              <a:t>{</a:t>
            </a:r>
            <a:br>
              <a:rPr kumimoji="0" lang="en-US" altLang="en-US" sz="2400" b="0" i="0" u="none" strike="noStrike" cap="none" normalizeH="0" baseline="0" dirty="0" smtClean="0">
                <a:ln>
                  <a:noFill/>
                </a:ln>
                <a:solidFill>
                  <a:srgbClr val="080808"/>
                </a:solidFill>
                <a:effectLst/>
                <a:latin typeface="JetBrains Mono"/>
              </a:rPr>
            </a:br>
            <a:r>
              <a:rPr kumimoji="0" lang="en-US" altLang="en-US" sz="2400" b="0" i="0" u="none" strike="noStrike" cap="none" normalizeH="0" baseline="0" dirty="0" smtClean="0">
                <a:ln>
                  <a:noFill/>
                </a:ln>
                <a:solidFill>
                  <a:srgbClr val="080808"/>
                </a:solidFill>
                <a:effectLst/>
                <a:latin typeface="JetBrains Mono"/>
              </a:rPr>
              <a:t>    </a:t>
            </a:r>
            <a:r>
              <a:rPr kumimoji="0" lang="en-US" altLang="en-US" sz="2400" b="0" i="0" u="none" strike="noStrike" cap="none" normalizeH="0" baseline="0" dirty="0" err="1" smtClean="0">
                <a:ln>
                  <a:noFill/>
                </a:ln>
                <a:solidFill>
                  <a:srgbClr val="0033B3"/>
                </a:solidFill>
                <a:effectLst/>
                <a:latin typeface="JetBrains Mono"/>
              </a:rPr>
              <a:t>var</a:t>
            </a:r>
            <a:r>
              <a:rPr kumimoji="0" lang="en-US" altLang="en-US" sz="2400" b="0" i="0" u="none" strike="noStrike" cap="none" normalizeH="0" baseline="0" dirty="0" smtClean="0">
                <a:ln>
                  <a:noFill/>
                </a:ln>
                <a:solidFill>
                  <a:srgbClr val="0033B3"/>
                </a:solidFill>
                <a:effectLst/>
                <a:latin typeface="JetBrains Mono"/>
              </a:rPr>
              <a:t> </a:t>
            </a:r>
            <a:r>
              <a:rPr kumimoji="0" lang="en-US" altLang="en-US" sz="2400" b="0" i="0" u="none" strike="noStrike" cap="none" normalizeH="0" baseline="0" dirty="0" err="1" smtClean="0">
                <a:ln>
                  <a:noFill/>
                </a:ln>
                <a:solidFill>
                  <a:srgbClr val="871094"/>
                </a:solidFill>
                <a:effectLst/>
                <a:latin typeface="JetBrains Mono"/>
              </a:rPr>
              <a:t>vitesse</a:t>
            </a:r>
            <a:r>
              <a:rPr kumimoji="0" lang="en-US" altLang="en-US" sz="2400" b="0" i="0" u="none" strike="noStrike" cap="none" normalizeH="0" baseline="0" dirty="0" smtClean="0">
                <a:ln>
                  <a:noFill/>
                </a:ln>
                <a:solidFill>
                  <a:srgbClr val="871094"/>
                </a:solidFill>
                <a:effectLst/>
                <a:latin typeface="JetBrains Mono"/>
              </a:rPr>
              <a:t> </a:t>
            </a:r>
            <a:r>
              <a:rPr kumimoji="0" lang="en-US" altLang="en-US" sz="2400" b="0" i="0" u="none" strike="noStrike" cap="none" normalizeH="0" baseline="0" dirty="0" smtClean="0">
                <a:ln>
                  <a:noFill/>
                </a:ln>
                <a:solidFill>
                  <a:srgbClr val="080808"/>
                </a:solidFill>
                <a:effectLst/>
                <a:latin typeface="JetBrains Mono"/>
              </a:rPr>
              <a:t>= </a:t>
            </a:r>
            <a:r>
              <a:rPr kumimoji="0" lang="en-US" altLang="en-US" sz="2400" b="0" i="0" u="none" strike="noStrike" cap="none" normalizeH="0" baseline="0" dirty="0" smtClean="0">
                <a:ln>
                  <a:noFill/>
                </a:ln>
                <a:solidFill>
                  <a:srgbClr val="1750EB"/>
                </a:solidFill>
                <a:effectLst/>
                <a:latin typeface="JetBrains Mono"/>
              </a:rPr>
              <a:t>0</a:t>
            </a:r>
            <a:br>
              <a:rPr kumimoji="0" lang="en-US" altLang="en-US" sz="2400" b="0" i="0" u="none" strike="noStrike" cap="none" normalizeH="0" baseline="0" dirty="0" smtClean="0">
                <a:ln>
                  <a:noFill/>
                </a:ln>
                <a:solidFill>
                  <a:srgbClr val="1750EB"/>
                </a:solidFill>
                <a:effectLst/>
                <a:latin typeface="JetBrains Mono"/>
              </a:rPr>
            </a:br>
            <a:r>
              <a:rPr kumimoji="0" lang="en-US" altLang="en-US" sz="2400" b="0" i="0" u="none" strike="noStrike" cap="none" normalizeH="0" baseline="0" dirty="0" smtClean="0">
                <a:ln>
                  <a:noFill/>
                </a:ln>
                <a:solidFill>
                  <a:srgbClr val="1750EB"/>
                </a:solidFill>
                <a:effectLst/>
                <a:latin typeface="JetBrains Mono"/>
              </a:rPr>
              <a:t>    </a:t>
            </a:r>
            <a:r>
              <a:rPr kumimoji="0" lang="en-US" altLang="en-US" sz="2400" b="0" i="0" u="none" strike="noStrike" cap="none" normalizeH="0" baseline="0" dirty="0" smtClean="0">
                <a:ln>
                  <a:noFill/>
                </a:ln>
                <a:solidFill>
                  <a:srgbClr val="0033B3"/>
                </a:solidFill>
                <a:effectLst/>
                <a:latin typeface="JetBrains Mono"/>
              </a:rPr>
              <a:t>set </a:t>
            </a:r>
            <a:r>
              <a:rPr kumimoji="0" lang="en-US" altLang="en-US" sz="2400" b="0" i="0" u="none" strike="noStrike" cap="none" normalizeH="0" baseline="0" dirty="0" smtClean="0">
                <a:ln>
                  <a:noFill/>
                </a:ln>
                <a:solidFill>
                  <a:srgbClr val="080808"/>
                </a:solidFill>
                <a:effectLst/>
                <a:latin typeface="JetBrains Mono"/>
              </a:rPr>
              <a:t>(value) {</a:t>
            </a:r>
            <a:br>
              <a:rPr kumimoji="0" lang="en-US" altLang="en-US" sz="2400" b="0" i="0" u="none" strike="noStrike" cap="none" normalizeH="0" baseline="0" dirty="0" smtClean="0">
                <a:ln>
                  <a:noFill/>
                </a:ln>
                <a:solidFill>
                  <a:srgbClr val="080808"/>
                </a:solidFill>
                <a:effectLst/>
                <a:latin typeface="JetBrains Mono"/>
              </a:rPr>
            </a:br>
            <a:r>
              <a:rPr kumimoji="0" lang="en-US" altLang="en-US" sz="2400" b="0" i="0" u="none" strike="noStrike" cap="none" normalizeH="0" baseline="0" dirty="0" smtClean="0">
                <a:ln>
                  <a:noFill/>
                </a:ln>
                <a:solidFill>
                  <a:srgbClr val="080808"/>
                </a:solidFill>
                <a:effectLst/>
                <a:latin typeface="JetBrains Mono"/>
              </a:rPr>
              <a:t>        </a:t>
            </a:r>
            <a:r>
              <a:rPr kumimoji="0" lang="en-US" altLang="en-US" sz="2400" b="0" i="0" u="none" strike="noStrike" cap="none" normalizeH="0" baseline="0" dirty="0" smtClean="0">
                <a:ln>
                  <a:noFill/>
                </a:ln>
                <a:solidFill>
                  <a:srgbClr val="0033B3"/>
                </a:solidFill>
                <a:effectLst/>
                <a:latin typeface="JetBrains Mono"/>
              </a:rPr>
              <a:t>if </a:t>
            </a:r>
            <a:r>
              <a:rPr kumimoji="0" lang="en-US" altLang="en-US" sz="2400" b="0" i="0" u="none" strike="noStrike" cap="none" normalizeH="0" baseline="0" dirty="0" smtClean="0">
                <a:ln>
                  <a:noFill/>
                </a:ln>
                <a:solidFill>
                  <a:srgbClr val="080808"/>
                </a:solidFill>
                <a:effectLst/>
                <a:latin typeface="JetBrains Mono"/>
              </a:rPr>
              <a:t>(value &gt;= </a:t>
            </a:r>
            <a:r>
              <a:rPr kumimoji="0" lang="en-US" altLang="en-US" sz="2400" b="0" i="0" u="none" strike="noStrike" cap="none" normalizeH="0" baseline="0" dirty="0" smtClean="0">
                <a:ln>
                  <a:noFill/>
                </a:ln>
                <a:solidFill>
                  <a:srgbClr val="1750EB"/>
                </a:solidFill>
                <a:effectLst/>
                <a:latin typeface="JetBrains Mono"/>
              </a:rPr>
              <a:t>0 </a:t>
            </a:r>
            <a:r>
              <a:rPr kumimoji="0" lang="en-US" altLang="en-US" sz="2400" b="0" i="0" u="none" strike="noStrike" cap="none" normalizeH="0" baseline="0" dirty="0" smtClean="0">
                <a:ln>
                  <a:noFill/>
                </a:ln>
                <a:solidFill>
                  <a:srgbClr val="080808"/>
                </a:solidFill>
                <a:effectLst/>
                <a:latin typeface="JetBrains Mono"/>
              </a:rPr>
              <a:t>&amp;&amp; value &lt;=</a:t>
            </a:r>
            <a:r>
              <a:rPr kumimoji="0" lang="en-US" altLang="en-US" sz="2400" b="0" i="0" u="none" strike="noStrike" cap="none" normalizeH="0" baseline="0" dirty="0" smtClean="0">
                <a:ln>
                  <a:noFill/>
                </a:ln>
                <a:solidFill>
                  <a:srgbClr val="1750EB"/>
                </a:solidFill>
                <a:effectLst/>
                <a:latin typeface="JetBrains Mono"/>
              </a:rPr>
              <a:t>130</a:t>
            </a:r>
            <a:r>
              <a:rPr kumimoji="0" lang="en-US" altLang="en-US" sz="2400" b="0" i="0" u="none" strike="noStrike" cap="none" normalizeH="0" baseline="0" dirty="0" smtClean="0">
                <a:ln>
                  <a:noFill/>
                </a:ln>
                <a:solidFill>
                  <a:srgbClr val="080808"/>
                </a:solidFill>
                <a:effectLst/>
                <a:latin typeface="JetBrains Mono"/>
              </a:rPr>
              <a:t>) </a:t>
            </a:r>
            <a:r>
              <a:rPr kumimoji="0" lang="en-US" altLang="en-US" sz="2400" b="0" i="1" u="none" strike="noStrike" cap="none" normalizeH="0" baseline="0" dirty="0" smtClean="0">
                <a:ln>
                  <a:noFill/>
                </a:ln>
                <a:solidFill>
                  <a:srgbClr val="8C8C8C"/>
                </a:solidFill>
                <a:effectLst/>
                <a:latin typeface="JetBrains Mono"/>
              </a:rPr>
              <a:t>/* 		</a:t>
            </a:r>
            <a:r>
              <a:rPr kumimoji="0" lang="en-US" altLang="en-US" sz="2400" b="0" i="1" u="none" strike="noStrike" cap="none" normalizeH="0" baseline="0" dirty="0" err="1" smtClean="0">
                <a:ln>
                  <a:noFill/>
                </a:ln>
                <a:solidFill>
                  <a:srgbClr val="8C8C8C"/>
                </a:solidFill>
                <a:effectLst/>
                <a:latin typeface="JetBrains Mono"/>
              </a:rPr>
              <a:t>intégrité</a:t>
            </a:r>
            <a:r>
              <a:rPr kumimoji="0" lang="en-US" altLang="en-US" sz="2400" b="0" i="1" u="none" strike="noStrike" cap="none" normalizeH="0" baseline="0" dirty="0" smtClean="0">
                <a:ln>
                  <a:noFill/>
                </a:ln>
                <a:solidFill>
                  <a:srgbClr val="8C8C8C"/>
                </a:solidFill>
                <a:effectLst/>
                <a:latin typeface="JetBrains Mono"/>
              </a:rPr>
              <a:t> </a:t>
            </a:r>
            <a:r>
              <a:rPr kumimoji="0" lang="en-US" altLang="en-US" sz="2400" b="0" i="1" u="none" strike="noStrike" cap="none" normalizeH="0" baseline="0" dirty="0" err="1" smtClean="0">
                <a:ln>
                  <a:noFill/>
                </a:ln>
                <a:solidFill>
                  <a:srgbClr val="8C8C8C"/>
                </a:solidFill>
                <a:effectLst/>
                <a:latin typeface="JetBrains Mono"/>
              </a:rPr>
              <a:t>assurée</a:t>
            </a:r>
            <a:r>
              <a:rPr kumimoji="0" lang="en-US" altLang="en-US" sz="2400" b="0" i="1" u="none" strike="noStrike" cap="none" normalizeH="0" baseline="0" dirty="0" smtClean="0">
                <a:ln>
                  <a:noFill/>
                </a:ln>
                <a:solidFill>
                  <a:srgbClr val="8C8C8C"/>
                </a:solidFill>
                <a:effectLst/>
                <a:latin typeface="JetBrains Mono"/>
              </a:rPr>
              <a:t> */</a:t>
            </a:r>
            <a:br>
              <a:rPr kumimoji="0" lang="en-US" altLang="en-US" sz="2400" b="0" i="1" u="none" strike="noStrike" cap="none" normalizeH="0" baseline="0" dirty="0" smtClean="0">
                <a:ln>
                  <a:noFill/>
                </a:ln>
                <a:solidFill>
                  <a:srgbClr val="8C8C8C"/>
                </a:solidFill>
                <a:effectLst/>
                <a:latin typeface="JetBrains Mono"/>
              </a:rPr>
            </a:br>
            <a:r>
              <a:rPr kumimoji="0" lang="en-US" altLang="en-US" sz="2400" b="0" i="1" u="none" strike="noStrike" cap="none" normalizeH="0" baseline="0" dirty="0" smtClean="0">
                <a:ln>
                  <a:noFill/>
                </a:ln>
                <a:solidFill>
                  <a:srgbClr val="8C8C8C"/>
                </a:solidFill>
                <a:effectLst/>
                <a:latin typeface="JetBrains Mono"/>
              </a:rPr>
              <a:t>            </a:t>
            </a:r>
            <a:r>
              <a:rPr kumimoji="0" lang="en-US" altLang="en-US" sz="2400" b="1" i="0" u="none" strike="noStrike" cap="none" normalizeH="0" baseline="0" dirty="0" smtClean="0">
                <a:ln>
                  <a:noFill/>
                </a:ln>
                <a:solidFill>
                  <a:srgbClr val="080808"/>
                </a:solidFill>
                <a:effectLst/>
                <a:latin typeface="JetBrains Mono"/>
              </a:rPr>
              <a:t>field </a:t>
            </a:r>
            <a:r>
              <a:rPr kumimoji="0" lang="en-US" altLang="en-US" sz="2400" b="0" i="0" u="none" strike="noStrike" cap="none" normalizeH="0" baseline="0" dirty="0" smtClean="0">
                <a:ln>
                  <a:noFill/>
                </a:ln>
                <a:solidFill>
                  <a:srgbClr val="080808"/>
                </a:solidFill>
                <a:effectLst/>
                <a:latin typeface="JetBrains Mono"/>
              </a:rPr>
              <a:t>= value</a:t>
            </a:r>
            <a:br>
              <a:rPr kumimoji="0" lang="en-US" altLang="en-US" sz="2400" b="0" i="0" u="none" strike="noStrike" cap="none" normalizeH="0" baseline="0" dirty="0" smtClean="0">
                <a:ln>
                  <a:noFill/>
                </a:ln>
                <a:solidFill>
                  <a:srgbClr val="080808"/>
                </a:solidFill>
                <a:effectLst/>
                <a:latin typeface="JetBrains Mono"/>
              </a:rPr>
            </a:br>
            <a:r>
              <a:rPr kumimoji="0" lang="en-US" altLang="en-US" sz="2400" b="0" i="0" u="none" strike="noStrike" cap="none" normalizeH="0" baseline="0" dirty="0" smtClean="0">
                <a:ln>
                  <a:noFill/>
                </a:ln>
                <a:solidFill>
                  <a:srgbClr val="080808"/>
                </a:solidFill>
                <a:effectLst/>
                <a:latin typeface="JetBrains Mono"/>
              </a:rPr>
              <a:t>    }</a:t>
            </a:r>
            <a:br>
              <a:rPr kumimoji="0" lang="en-US" altLang="en-US" sz="2400" b="0" i="0" u="none" strike="noStrike" cap="none" normalizeH="0" baseline="0" dirty="0" smtClean="0">
                <a:ln>
                  <a:noFill/>
                </a:ln>
                <a:solidFill>
                  <a:srgbClr val="080808"/>
                </a:solidFill>
                <a:effectLst/>
                <a:latin typeface="JetBrains Mono"/>
              </a:rPr>
            </a:br>
            <a:r>
              <a:rPr kumimoji="0" lang="en-US" altLang="en-US" sz="2400" b="0" i="0" u="none" strike="noStrike" cap="none" normalizeH="0" baseline="0" dirty="0" smtClean="0">
                <a:ln>
                  <a:noFill/>
                </a:ln>
                <a:solidFill>
                  <a:srgbClr val="080808"/>
                </a:solidFill>
                <a:effectLst/>
                <a:latin typeface="JetBrains Mono"/>
              </a:rPr>
              <a:t>    </a:t>
            </a:r>
            <a:r>
              <a:rPr kumimoji="0" lang="en-US" altLang="en-US" sz="2400" b="0" i="0" u="none" strike="noStrike" cap="none" normalizeH="0" baseline="0" dirty="0" smtClean="0">
                <a:ln>
                  <a:noFill/>
                </a:ln>
                <a:solidFill>
                  <a:srgbClr val="0033B3"/>
                </a:solidFill>
                <a:effectLst/>
                <a:latin typeface="JetBrains Mono"/>
              </a:rPr>
              <a:t>get </a:t>
            </a:r>
            <a:r>
              <a:rPr kumimoji="0" lang="en-US" altLang="en-US" sz="2400" b="0" i="0" u="none" strike="noStrike" cap="none" normalizeH="0" baseline="0" dirty="0" smtClean="0">
                <a:ln>
                  <a:noFill/>
                </a:ln>
                <a:solidFill>
                  <a:srgbClr val="080808"/>
                </a:solidFill>
                <a:effectLst/>
                <a:latin typeface="JetBrains Mono"/>
              </a:rPr>
              <a:t>() {</a:t>
            </a:r>
            <a:br>
              <a:rPr kumimoji="0" lang="en-US" altLang="en-US" sz="2400" b="0" i="0" u="none" strike="noStrike" cap="none" normalizeH="0" baseline="0" dirty="0" smtClean="0">
                <a:ln>
                  <a:noFill/>
                </a:ln>
                <a:solidFill>
                  <a:srgbClr val="080808"/>
                </a:solidFill>
                <a:effectLst/>
                <a:latin typeface="JetBrains Mono"/>
              </a:rPr>
            </a:br>
            <a:r>
              <a:rPr kumimoji="0" lang="en-US" altLang="en-US" sz="2400" b="0" i="0" u="none" strike="noStrike" cap="none" normalizeH="0" baseline="0" dirty="0" smtClean="0">
                <a:ln>
                  <a:noFill/>
                </a:ln>
                <a:solidFill>
                  <a:srgbClr val="080808"/>
                </a:solidFill>
                <a:effectLst/>
                <a:latin typeface="JetBrains Mono"/>
              </a:rPr>
              <a:t>        </a:t>
            </a:r>
            <a:r>
              <a:rPr kumimoji="0" lang="en-US" altLang="en-US" sz="2400" b="0" i="0" u="none" strike="noStrike" cap="none" normalizeH="0" baseline="0" dirty="0" smtClean="0">
                <a:ln>
                  <a:noFill/>
                </a:ln>
                <a:solidFill>
                  <a:srgbClr val="0033B3"/>
                </a:solidFill>
                <a:effectLst/>
                <a:latin typeface="JetBrains Mono"/>
              </a:rPr>
              <a:t>return </a:t>
            </a:r>
            <a:r>
              <a:rPr kumimoji="0" lang="en-US" altLang="en-US" sz="2400" b="1" i="0" u="none" strike="noStrike" cap="none" normalizeH="0" baseline="0" dirty="0" smtClean="0">
                <a:ln>
                  <a:noFill/>
                </a:ln>
                <a:solidFill>
                  <a:srgbClr val="080808"/>
                </a:solidFill>
                <a:effectLst/>
                <a:latin typeface="JetBrains Mono"/>
              </a:rPr>
              <a:t>field</a:t>
            </a:r>
            <a:r>
              <a:rPr kumimoji="0" lang="en-US" altLang="en-US" sz="2400" b="0" i="0" u="none" strike="noStrike" cap="none" normalizeH="0" baseline="0" dirty="0" smtClean="0">
                <a:ln>
                  <a:noFill/>
                </a:ln>
                <a:solidFill>
                  <a:srgbClr val="080808"/>
                </a:solidFill>
                <a:effectLst/>
                <a:latin typeface="JetBrains Mono"/>
              </a:rPr>
              <a:t>*</a:t>
            </a:r>
            <a:r>
              <a:rPr kumimoji="0" lang="en-US" altLang="en-US" sz="2400" b="0" i="0" u="none" strike="noStrike" cap="none" normalizeH="0" baseline="0" dirty="0" smtClean="0">
                <a:ln>
                  <a:noFill/>
                </a:ln>
                <a:solidFill>
                  <a:srgbClr val="1750EB"/>
                </a:solidFill>
                <a:effectLst/>
                <a:latin typeface="JetBrains Mono"/>
              </a:rPr>
              <a:t>100</a:t>
            </a:r>
            <a:br>
              <a:rPr kumimoji="0" lang="en-US" altLang="en-US" sz="2400" b="0" i="0" u="none" strike="noStrike" cap="none" normalizeH="0" baseline="0" dirty="0" smtClean="0">
                <a:ln>
                  <a:noFill/>
                </a:ln>
                <a:solidFill>
                  <a:srgbClr val="1750EB"/>
                </a:solidFill>
                <a:effectLst/>
                <a:latin typeface="JetBrains Mono"/>
              </a:rPr>
            </a:br>
            <a:r>
              <a:rPr kumimoji="0" lang="en-US" altLang="en-US" sz="2400" b="0" i="0" u="none" strike="noStrike" cap="none" normalizeH="0" baseline="0" dirty="0" smtClean="0">
                <a:ln>
                  <a:noFill/>
                </a:ln>
                <a:solidFill>
                  <a:srgbClr val="1750EB"/>
                </a:solidFill>
                <a:effectLst/>
                <a:latin typeface="JetBrains Mono"/>
              </a:rPr>
              <a:t>    </a:t>
            </a:r>
            <a:r>
              <a:rPr kumimoji="0" lang="en-US" altLang="en-US" sz="2400" b="0" i="0" u="none" strike="noStrike" cap="none" normalizeH="0" baseline="0" dirty="0" smtClean="0">
                <a:ln>
                  <a:noFill/>
                </a:ln>
                <a:solidFill>
                  <a:srgbClr val="080808"/>
                </a:solidFill>
                <a:effectLst/>
                <a:latin typeface="JetBrains Mono"/>
              </a:rPr>
              <a:t>}</a:t>
            </a:r>
            <a:br>
              <a:rPr kumimoji="0" lang="en-US" altLang="en-US" sz="2400" b="0" i="0" u="none" strike="noStrike" cap="none" normalizeH="0" baseline="0" dirty="0" smtClean="0">
                <a:ln>
                  <a:noFill/>
                </a:ln>
                <a:solidFill>
                  <a:srgbClr val="080808"/>
                </a:solidFill>
                <a:effectLst/>
                <a:latin typeface="JetBrains Mono"/>
              </a:rPr>
            </a:br>
            <a:r>
              <a:rPr kumimoji="0" lang="en-US" altLang="en-US" sz="2400" b="0" i="0" u="none" strike="noStrike" cap="none" normalizeH="0" baseline="0" dirty="0" smtClean="0">
                <a:ln>
                  <a:noFill/>
                </a:ln>
                <a:solidFill>
                  <a:srgbClr val="080808"/>
                </a:solidFill>
                <a:effectLst/>
                <a:latin typeface="JetBrains Mono"/>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407882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fr-BE" dirty="0">
                <a:latin typeface="Gill Sans MT"/>
              </a:rPr>
              <a:t>Encapsulation des méthodes</a:t>
            </a:r>
            <a:endParaRPr lang="en-GB" dirty="0">
              <a:latin typeface="Gill Sans MT"/>
            </a:endParaRPr>
          </a:p>
        </p:txBody>
      </p:sp>
      <p:sp>
        <p:nvSpPr>
          <p:cNvPr id="59395" name="Rectangle 3"/>
          <p:cNvSpPr>
            <a:spLocks noGrp="1" noChangeArrowheads="1"/>
          </p:cNvSpPr>
          <p:nvPr>
            <p:ph type="body" idx="1"/>
          </p:nvPr>
        </p:nvSpPr>
        <p:spPr/>
        <p:txBody>
          <a:bodyPr/>
          <a:lstStyle/>
          <a:p>
            <a:pPr eaLnBrk="1" hangingPunct="1">
              <a:lnSpc>
                <a:spcPct val="90000"/>
              </a:lnSpc>
            </a:pPr>
            <a:r>
              <a:rPr lang="fr-BE" dirty="0">
                <a:latin typeface="Gill Sans MT"/>
              </a:rPr>
              <a:t>Stabilisation des développements</a:t>
            </a:r>
          </a:p>
          <a:p>
            <a:pPr eaLnBrk="1" hangingPunct="1">
              <a:lnSpc>
                <a:spcPct val="90000"/>
              </a:lnSpc>
            </a:pPr>
            <a:r>
              <a:rPr lang="fr-BE" dirty="0">
                <a:latin typeface="Gill Sans MT"/>
              </a:rPr>
              <a:t>Dépendances à l’exécution mais indépendance au développement</a:t>
            </a:r>
          </a:p>
          <a:p>
            <a:pPr eaLnBrk="1" hangingPunct="1">
              <a:lnSpc>
                <a:spcPct val="90000"/>
              </a:lnSpc>
            </a:pPr>
            <a:r>
              <a:rPr lang="fr-BE" dirty="0">
                <a:latin typeface="Gill Sans MT"/>
              </a:rPr>
              <a:t>Interface et implémentation</a:t>
            </a:r>
          </a:p>
          <a:p>
            <a:pPr eaLnBrk="1" hangingPunct="1">
              <a:lnSpc>
                <a:spcPct val="90000"/>
              </a:lnSpc>
            </a:pPr>
            <a:r>
              <a:rPr lang="fr-BE" dirty="0">
                <a:latin typeface="Gill Sans MT"/>
              </a:rPr>
              <a:t>Signature d’une classe = son interface = liste des signatures des méthodes disponibles</a:t>
            </a:r>
          </a:p>
          <a:p>
            <a:pPr eaLnBrk="1" hangingPunct="1">
              <a:lnSpc>
                <a:spcPct val="90000"/>
              </a:lnSpc>
            </a:pPr>
            <a:r>
              <a:rPr lang="fr-BE" b="1" dirty="0">
                <a:latin typeface="Gill Sans MT"/>
              </a:rPr>
              <a:t>Carte de visite de l’objet</a:t>
            </a:r>
            <a:endParaRPr lang="en-GB" b="1" dirty="0">
              <a:latin typeface="Gill Sans MT"/>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74</a:t>
            </a:fld>
            <a:endParaRPr lang="en-GB"/>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1938338" y="189071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fr-FR" dirty="0">
              <a:latin typeface="Gill Sans MT"/>
            </a:endParaRPr>
          </a:p>
        </p:txBody>
      </p:sp>
      <p:graphicFrame>
        <p:nvGraphicFramePr>
          <p:cNvPr id="11266" name="Object 2"/>
          <p:cNvGraphicFramePr>
            <a:graphicFrameLocks noChangeAspect="1"/>
          </p:cNvGraphicFramePr>
          <p:nvPr/>
        </p:nvGraphicFramePr>
        <p:xfrm>
          <a:off x="1938338" y="1890713"/>
          <a:ext cx="5267325" cy="3076575"/>
        </p:xfrm>
        <a:graphic>
          <a:graphicData uri="http://schemas.openxmlformats.org/presentationml/2006/ole">
            <mc:AlternateContent xmlns:mc="http://schemas.openxmlformats.org/markup-compatibility/2006">
              <mc:Choice xmlns:v="urn:schemas-microsoft-com:vml" Requires="v">
                <p:oleObj spid="_x0000_s11336" r:id="rId3" imgW="7084592" imgH="4258786" progId="Visio.Drawing.6">
                  <p:embed/>
                </p:oleObj>
              </mc:Choice>
              <mc:Fallback>
                <p:oleObj r:id="rId3" imgW="7084592" imgH="4258786" progId="Visio.Drawing.6">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8338" y="1890713"/>
                        <a:ext cx="5267325" cy="307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FA7AA1F2-35C8-A848-8ED4-C95C2D921CEA}" type="slidenum">
              <a:rPr lang="en-GB" smtClean="0"/>
              <a:pPr/>
              <a:t>75</a:t>
            </a:fld>
            <a:endParaRPr lang="en-GB"/>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z="3400" b="1" dirty="0">
                <a:solidFill>
                  <a:schemeClr val="tx1"/>
                </a:solidFill>
                <a:latin typeface="Gill Sans MT"/>
              </a:rPr>
              <a:t>Il </a:t>
            </a:r>
            <a:r>
              <a:rPr lang="en-US" sz="3400" b="1" dirty="0" err="1">
                <a:solidFill>
                  <a:schemeClr val="tx1"/>
                </a:solidFill>
                <a:latin typeface="Gill Sans MT"/>
              </a:rPr>
              <a:t>faut</a:t>
            </a:r>
            <a:r>
              <a:rPr lang="en-US" sz="3400" b="1" dirty="0">
                <a:solidFill>
                  <a:schemeClr val="tx1"/>
                </a:solidFill>
                <a:latin typeface="Gill Sans MT"/>
              </a:rPr>
              <a:t> forcer </a:t>
            </a:r>
            <a:r>
              <a:rPr lang="en-US" sz="3400" b="1" dirty="0" err="1">
                <a:solidFill>
                  <a:schemeClr val="tx1"/>
                </a:solidFill>
                <a:latin typeface="Gill Sans MT"/>
              </a:rPr>
              <a:t>l’encapsulation</a:t>
            </a:r>
            <a:endParaRPr lang="en-US" sz="3400" b="1" dirty="0">
              <a:solidFill>
                <a:schemeClr val="tx1"/>
              </a:solidFill>
              <a:latin typeface="Gill Sans MT"/>
            </a:endParaRPr>
          </a:p>
        </p:txBody>
      </p:sp>
      <p:sp>
        <p:nvSpPr>
          <p:cNvPr id="60419" name="Rectangle 3"/>
          <p:cNvSpPr>
            <a:spLocks noGrp="1" noChangeArrowheads="1"/>
          </p:cNvSpPr>
          <p:nvPr>
            <p:ph type="body" sz="half" idx="2"/>
          </p:nvPr>
        </p:nvSpPr>
        <p:spPr>
          <a:xfrm>
            <a:off x="4067175" y="2133600"/>
            <a:ext cx="4724400" cy="5029200"/>
          </a:xfrm>
        </p:spPr>
        <p:txBody>
          <a:bodyPr/>
          <a:lstStyle/>
          <a:p>
            <a:pPr eaLnBrk="1" hangingPunct="1"/>
            <a:r>
              <a:rPr lang="en-US" sz="2800" dirty="0">
                <a:latin typeface="Gill Sans MT"/>
              </a:rPr>
              <a:t>Les </a:t>
            </a:r>
            <a:r>
              <a:rPr lang="en-US" sz="2800" dirty="0" err="1">
                <a:latin typeface="Gill Sans MT"/>
              </a:rPr>
              <a:t>objets</a:t>
            </a:r>
            <a:r>
              <a:rPr lang="en-US" sz="2800" dirty="0">
                <a:latin typeface="Gill Sans MT"/>
              </a:rPr>
              <a:t> </a:t>
            </a:r>
            <a:r>
              <a:rPr lang="en-US" sz="2800" dirty="0" err="1">
                <a:latin typeface="Gill Sans MT"/>
              </a:rPr>
              <a:t>restreignent</a:t>
            </a:r>
            <a:r>
              <a:rPr lang="en-US" sz="2800" dirty="0">
                <a:latin typeface="Gill Sans MT"/>
              </a:rPr>
              <a:t> </a:t>
            </a:r>
            <a:r>
              <a:rPr lang="en-US" sz="2800" dirty="0" err="1">
                <a:latin typeface="Gill Sans MT"/>
              </a:rPr>
              <a:t>leur</a:t>
            </a:r>
            <a:r>
              <a:rPr lang="en-US" sz="2800" dirty="0">
                <a:latin typeface="Gill Sans MT"/>
              </a:rPr>
              <a:t> </a:t>
            </a:r>
            <a:r>
              <a:rPr lang="en-US" sz="2800" dirty="0" err="1">
                <a:latin typeface="Gill Sans MT"/>
              </a:rPr>
              <a:t>accès</a:t>
            </a:r>
            <a:r>
              <a:rPr lang="en-US" sz="2800" dirty="0">
                <a:latin typeface="Gill Sans MT"/>
              </a:rPr>
              <a:t> </a:t>
            </a:r>
            <a:r>
              <a:rPr lang="en-US" sz="2800" dirty="0" err="1">
                <a:latin typeface="Gill Sans MT"/>
              </a:rPr>
              <a:t>qu’aux</a:t>
            </a:r>
            <a:r>
              <a:rPr lang="en-US" sz="2800" dirty="0">
                <a:latin typeface="Gill Sans MT"/>
              </a:rPr>
              <a:t> </a:t>
            </a:r>
            <a:r>
              <a:rPr lang="en-US" sz="2800" dirty="0" err="1">
                <a:latin typeface="Gill Sans MT"/>
              </a:rPr>
              <a:t>méthodes</a:t>
            </a:r>
            <a:r>
              <a:rPr lang="en-US" sz="2800" dirty="0">
                <a:latin typeface="Gill Sans MT"/>
              </a:rPr>
              <a:t> de </a:t>
            </a:r>
            <a:r>
              <a:rPr lang="en-US" sz="2800" dirty="0" err="1">
                <a:latin typeface="Gill Sans MT"/>
              </a:rPr>
              <a:t>leur</a:t>
            </a:r>
            <a:r>
              <a:rPr lang="en-US" sz="2800" dirty="0">
                <a:latin typeface="Gill Sans MT"/>
              </a:rPr>
              <a:t> </a:t>
            </a:r>
            <a:r>
              <a:rPr lang="en-US" sz="2800" dirty="0" err="1">
                <a:latin typeface="Gill Sans MT"/>
              </a:rPr>
              <a:t>classe</a:t>
            </a:r>
            <a:endParaRPr lang="en-US" sz="2800" dirty="0">
              <a:latin typeface="Gill Sans MT"/>
            </a:endParaRPr>
          </a:p>
          <a:p>
            <a:pPr lvl="1" eaLnBrk="1" hangingPunct="1"/>
            <a:r>
              <a:rPr lang="en-US" sz="2400" dirty="0" err="1">
                <a:latin typeface="Gill Sans MT"/>
              </a:rPr>
              <a:t>Ils</a:t>
            </a:r>
            <a:r>
              <a:rPr lang="en-US" sz="2400" dirty="0">
                <a:latin typeface="Gill Sans MT"/>
              </a:rPr>
              <a:t> </a:t>
            </a:r>
            <a:r>
              <a:rPr lang="en-US" sz="2400" dirty="0" err="1">
                <a:latin typeface="Gill Sans MT"/>
              </a:rPr>
              <a:t>protègent</a:t>
            </a:r>
            <a:r>
              <a:rPr lang="en-US" sz="2400" dirty="0">
                <a:latin typeface="Gill Sans MT"/>
              </a:rPr>
              <a:t> </a:t>
            </a:r>
            <a:r>
              <a:rPr lang="en-US" sz="2400" dirty="0" err="1">
                <a:latin typeface="Gill Sans MT"/>
              </a:rPr>
              <a:t>leurs</a:t>
            </a:r>
            <a:r>
              <a:rPr lang="en-US" sz="2400" dirty="0">
                <a:latin typeface="Gill Sans MT"/>
              </a:rPr>
              <a:t> </a:t>
            </a:r>
            <a:r>
              <a:rPr lang="en-US" sz="2400" dirty="0" err="1">
                <a:latin typeface="Gill Sans MT"/>
              </a:rPr>
              <a:t>attributs</a:t>
            </a:r>
            <a:endParaRPr lang="en-US" sz="2400" dirty="0">
              <a:latin typeface="Gill Sans MT"/>
            </a:endParaRPr>
          </a:p>
          <a:p>
            <a:pPr eaLnBrk="1" hangingPunct="1"/>
            <a:r>
              <a:rPr lang="en-US" sz="2800" dirty="0" err="1">
                <a:latin typeface="Gill Sans MT"/>
              </a:rPr>
              <a:t>Cela</a:t>
            </a:r>
            <a:r>
              <a:rPr lang="en-US" sz="2800" dirty="0">
                <a:latin typeface="Gill Sans MT"/>
              </a:rPr>
              <a:t> </a:t>
            </a:r>
            <a:r>
              <a:rPr lang="en-US" sz="2800" dirty="0" err="1">
                <a:latin typeface="Gill Sans MT"/>
              </a:rPr>
              <a:t>vous</a:t>
            </a:r>
            <a:r>
              <a:rPr lang="en-US" sz="2800" dirty="0">
                <a:latin typeface="Gill Sans MT"/>
              </a:rPr>
              <a:t> </a:t>
            </a:r>
            <a:r>
              <a:rPr lang="en-US" sz="2800" dirty="0" err="1">
                <a:latin typeface="Gill Sans MT"/>
              </a:rPr>
              <a:t>permet</a:t>
            </a:r>
            <a:r>
              <a:rPr lang="en-US" sz="2800" dirty="0">
                <a:latin typeface="Gill Sans MT"/>
              </a:rPr>
              <a:t> </a:t>
            </a:r>
            <a:r>
              <a:rPr lang="en-US" sz="2800" dirty="0" err="1">
                <a:latin typeface="Gill Sans MT"/>
              </a:rPr>
              <a:t>d’avoir</a:t>
            </a:r>
            <a:r>
              <a:rPr lang="en-US" sz="2800" dirty="0">
                <a:latin typeface="Gill Sans MT"/>
              </a:rPr>
              <a:t> un </a:t>
            </a:r>
            <a:r>
              <a:rPr lang="en-US" sz="2800" dirty="0" err="1">
                <a:latin typeface="Gill Sans MT"/>
              </a:rPr>
              <a:t>contrôle</a:t>
            </a:r>
            <a:r>
              <a:rPr lang="en-US" sz="2800" dirty="0">
                <a:latin typeface="Gill Sans MT"/>
              </a:rPr>
              <a:t> </a:t>
            </a:r>
            <a:r>
              <a:rPr lang="en-US" sz="2800" dirty="0" err="1">
                <a:latin typeface="Gill Sans MT"/>
              </a:rPr>
              <a:t>sur</a:t>
            </a:r>
            <a:r>
              <a:rPr lang="en-US" sz="2800" dirty="0">
                <a:latin typeface="Gill Sans MT"/>
              </a:rPr>
              <a:t> </a:t>
            </a:r>
            <a:r>
              <a:rPr lang="en-US" sz="2800" dirty="0" err="1">
                <a:latin typeface="Gill Sans MT"/>
              </a:rPr>
              <a:t>tous</a:t>
            </a:r>
            <a:r>
              <a:rPr lang="en-US" sz="2800" dirty="0">
                <a:latin typeface="Gill Sans MT"/>
              </a:rPr>
              <a:t> les </a:t>
            </a:r>
            <a:r>
              <a:rPr lang="en-US" sz="2800" dirty="0" err="1">
                <a:latin typeface="Gill Sans MT"/>
              </a:rPr>
              <a:t>accès</a:t>
            </a:r>
            <a:r>
              <a:rPr lang="en-US" sz="2800" dirty="0">
                <a:latin typeface="Gill Sans MT"/>
              </a:rPr>
              <a:t>.</a:t>
            </a:r>
          </a:p>
          <a:p>
            <a:pPr eaLnBrk="1" hangingPunct="1"/>
            <a:r>
              <a:rPr lang="en-US" sz="2800" dirty="0" err="1">
                <a:latin typeface="Gill Sans MT"/>
              </a:rPr>
              <a:t>Cela</a:t>
            </a:r>
            <a:r>
              <a:rPr lang="en-US" sz="2800" dirty="0">
                <a:latin typeface="Gill Sans MT"/>
              </a:rPr>
              <a:t> </a:t>
            </a:r>
            <a:r>
              <a:rPr lang="en-US" sz="2800" dirty="0" err="1">
                <a:latin typeface="Gill Sans MT"/>
              </a:rPr>
              <a:t>permet</a:t>
            </a:r>
            <a:r>
              <a:rPr lang="en-US" sz="2800" dirty="0">
                <a:latin typeface="Gill Sans MT"/>
              </a:rPr>
              <a:t> de </a:t>
            </a:r>
            <a:r>
              <a:rPr lang="en-US" sz="2800" dirty="0" err="1">
                <a:latin typeface="Gill Sans MT"/>
              </a:rPr>
              <a:t>stabiliser</a:t>
            </a:r>
            <a:r>
              <a:rPr lang="en-US" sz="2800" dirty="0">
                <a:latin typeface="Gill Sans MT"/>
              </a:rPr>
              <a:t> les </a:t>
            </a:r>
            <a:r>
              <a:rPr lang="en-US" sz="2800" dirty="0" err="1">
                <a:latin typeface="Gill Sans MT"/>
              </a:rPr>
              <a:t>développements</a:t>
            </a:r>
            <a:endParaRPr lang="en-US" sz="2800" dirty="0">
              <a:latin typeface="Gill Sans MT"/>
            </a:endParaRPr>
          </a:p>
        </p:txBody>
      </p:sp>
      <p:sp>
        <p:nvSpPr>
          <p:cNvPr id="60420" name="Rectangle 4"/>
          <p:cNvSpPr>
            <a:spLocks noChangeArrowheads="1"/>
          </p:cNvSpPr>
          <p:nvPr/>
        </p:nvSpPr>
        <p:spPr bwMode="auto">
          <a:xfrm>
            <a:off x="381000" y="2209800"/>
            <a:ext cx="3352800" cy="1981200"/>
          </a:xfrm>
          <a:prstGeom prst="rect">
            <a:avLst/>
          </a:prstGeom>
          <a:gradFill rotWithShape="1">
            <a:gsLst>
              <a:gs pos="0">
                <a:srgbClr val="C2C2C2"/>
              </a:gs>
              <a:gs pos="50000">
                <a:srgbClr val="FFFFFF"/>
              </a:gs>
              <a:gs pos="100000">
                <a:srgbClr val="C2C2C2"/>
              </a:gs>
            </a:gsLst>
            <a:lin ang="5400000" scaled="1"/>
          </a:gradFill>
          <a:ln w="9525">
            <a:solidFill>
              <a:schemeClr val="tx1"/>
            </a:solidFill>
            <a:miter lim="800000"/>
            <a:headEnd/>
            <a:tailEnd/>
          </a:ln>
        </p:spPr>
        <p:txBody>
          <a:bodyPr wrap="none"/>
          <a:lstStyle/>
          <a:p>
            <a:pPr algn="r"/>
            <a:endParaRPr lang="fr-FR" b="0" dirty="0">
              <a:latin typeface="Gill Sans MT"/>
            </a:endParaRPr>
          </a:p>
        </p:txBody>
      </p:sp>
      <p:sp>
        <p:nvSpPr>
          <p:cNvPr id="60421" name="Oval 5"/>
          <p:cNvSpPr>
            <a:spLocks noChangeArrowheads="1"/>
          </p:cNvSpPr>
          <p:nvPr/>
        </p:nvSpPr>
        <p:spPr bwMode="auto">
          <a:xfrm>
            <a:off x="762000" y="2438400"/>
            <a:ext cx="2133600" cy="914400"/>
          </a:xfrm>
          <a:prstGeom prst="ellipse">
            <a:avLst/>
          </a:prstGeom>
          <a:gradFill rotWithShape="1">
            <a:gsLst>
              <a:gs pos="0">
                <a:srgbClr val="FFCC00"/>
              </a:gs>
              <a:gs pos="50000">
                <a:srgbClr val="FFF3C2"/>
              </a:gs>
              <a:gs pos="100000">
                <a:srgbClr val="FFCC00"/>
              </a:gs>
            </a:gsLst>
            <a:lin ang="5400000" scaled="1"/>
          </a:gradFill>
          <a:ln w="9525">
            <a:solidFill>
              <a:schemeClr val="tx1"/>
            </a:solidFill>
            <a:round/>
            <a:headEnd/>
            <a:tailEnd/>
          </a:ln>
        </p:spPr>
        <p:txBody>
          <a:bodyPr wrap="none" anchor="ctr"/>
          <a:lstStyle/>
          <a:p>
            <a:pPr algn="ctr" eaLnBrk="0" hangingPunct="0"/>
            <a:r>
              <a:rPr lang="en-US" sz="1600" b="0" dirty="0" err="1">
                <a:latin typeface="Gill Sans MT"/>
              </a:rPr>
              <a:t>numéro</a:t>
            </a:r>
            <a:r>
              <a:rPr lang="en-US" sz="1600" b="0" dirty="0">
                <a:latin typeface="Gill Sans MT"/>
              </a:rPr>
              <a:t> de </a:t>
            </a:r>
            <a:r>
              <a:rPr lang="en-US" sz="1600" b="0" dirty="0" err="1">
                <a:latin typeface="Gill Sans MT"/>
              </a:rPr>
              <a:t>compte</a:t>
            </a:r>
            <a:r>
              <a:rPr lang="en-US" sz="1600" b="0" dirty="0">
                <a:latin typeface="Gill Sans MT"/>
              </a:rPr>
              <a:t>;</a:t>
            </a:r>
          </a:p>
          <a:p>
            <a:pPr algn="ctr" eaLnBrk="0" hangingPunct="0"/>
            <a:r>
              <a:rPr lang="en-US" sz="1600" b="0" dirty="0" err="1">
                <a:latin typeface="Gill Sans MT"/>
              </a:rPr>
              <a:t>solde</a:t>
            </a:r>
            <a:r>
              <a:rPr lang="en-US" sz="1600" b="0" dirty="0">
                <a:latin typeface="Gill Sans MT"/>
              </a:rPr>
              <a:t>;</a:t>
            </a:r>
          </a:p>
        </p:txBody>
      </p:sp>
      <p:sp>
        <p:nvSpPr>
          <p:cNvPr id="60422" name="Rectangle 6"/>
          <p:cNvSpPr>
            <a:spLocks noChangeArrowheads="1"/>
          </p:cNvSpPr>
          <p:nvPr/>
        </p:nvSpPr>
        <p:spPr bwMode="auto">
          <a:xfrm>
            <a:off x="533400" y="3962400"/>
            <a:ext cx="1219200" cy="457200"/>
          </a:xfrm>
          <a:prstGeom prst="rect">
            <a:avLst/>
          </a:prstGeom>
          <a:gradFill rotWithShape="1">
            <a:gsLst>
              <a:gs pos="0">
                <a:srgbClr val="3366FF"/>
              </a:gs>
              <a:gs pos="50000">
                <a:srgbClr val="A5BCFF"/>
              </a:gs>
              <a:gs pos="100000">
                <a:srgbClr val="3366FF"/>
              </a:gs>
            </a:gsLst>
            <a:lin ang="5400000" scaled="1"/>
          </a:gradFill>
          <a:ln w="9525">
            <a:solidFill>
              <a:schemeClr val="tx1"/>
            </a:solidFill>
            <a:miter lim="800000"/>
            <a:headEnd/>
            <a:tailEnd/>
          </a:ln>
        </p:spPr>
        <p:txBody>
          <a:bodyPr wrap="none" anchor="ctr"/>
          <a:lstStyle/>
          <a:p>
            <a:pPr algn="ctr" eaLnBrk="0" hangingPunct="0"/>
            <a:r>
              <a:rPr lang="en-US" sz="1600" b="0" dirty="0" err="1">
                <a:latin typeface="Gill Sans MT"/>
              </a:rPr>
              <a:t>retrait</a:t>
            </a:r>
            <a:r>
              <a:rPr lang="en-US" sz="1600" b="0" dirty="0">
                <a:latin typeface="Gill Sans MT"/>
              </a:rPr>
              <a:t>()</a:t>
            </a:r>
          </a:p>
        </p:txBody>
      </p:sp>
      <p:sp>
        <p:nvSpPr>
          <p:cNvPr id="60423" name="Rectangle 7"/>
          <p:cNvSpPr>
            <a:spLocks noChangeArrowheads="1"/>
          </p:cNvSpPr>
          <p:nvPr/>
        </p:nvSpPr>
        <p:spPr bwMode="auto">
          <a:xfrm>
            <a:off x="2362200" y="3962400"/>
            <a:ext cx="1219200" cy="508000"/>
          </a:xfrm>
          <a:prstGeom prst="rect">
            <a:avLst/>
          </a:prstGeom>
          <a:gradFill rotWithShape="1">
            <a:gsLst>
              <a:gs pos="0">
                <a:srgbClr val="3366FF"/>
              </a:gs>
              <a:gs pos="50000">
                <a:srgbClr val="A5BCFF"/>
              </a:gs>
              <a:gs pos="100000">
                <a:srgbClr val="3366FF"/>
              </a:gs>
            </a:gsLst>
            <a:lin ang="5400000" scaled="1"/>
          </a:gradFill>
          <a:ln w="9525">
            <a:solidFill>
              <a:schemeClr val="tx1"/>
            </a:solidFill>
            <a:miter lim="800000"/>
            <a:headEnd/>
            <a:tailEnd/>
          </a:ln>
        </p:spPr>
        <p:txBody>
          <a:bodyPr wrap="none" anchor="ctr"/>
          <a:lstStyle/>
          <a:p>
            <a:pPr algn="ctr" eaLnBrk="0" hangingPunct="0"/>
            <a:r>
              <a:rPr lang="en-US" sz="1600" b="0" dirty="0" err="1">
                <a:latin typeface="Gill Sans MT"/>
              </a:rPr>
              <a:t>dépot</a:t>
            </a:r>
            <a:r>
              <a:rPr lang="en-US" sz="1600" b="0" dirty="0">
                <a:latin typeface="Gill Sans MT"/>
              </a:rPr>
              <a:t>()</a:t>
            </a:r>
          </a:p>
        </p:txBody>
      </p:sp>
      <p:sp>
        <p:nvSpPr>
          <p:cNvPr id="60424" name="Line 8"/>
          <p:cNvSpPr>
            <a:spLocks noChangeShapeType="1"/>
          </p:cNvSpPr>
          <p:nvPr/>
        </p:nvSpPr>
        <p:spPr bwMode="auto">
          <a:xfrm flipH="1" flipV="1">
            <a:off x="2667000" y="443865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60425" name="Line 9"/>
          <p:cNvSpPr>
            <a:spLocks noChangeShapeType="1"/>
          </p:cNvSpPr>
          <p:nvPr/>
        </p:nvSpPr>
        <p:spPr bwMode="auto">
          <a:xfrm flipH="1" flipV="1">
            <a:off x="1371600" y="44196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60426" name="Rectangle 10"/>
          <p:cNvSpPr>
            <a:spLocks noChangeArrowheads="1"/>
          </p:cNvSpPr>
          <p:nvPr/>
        </p:nvSpPr>
        <p:spPr bwMode="auto">
          <a:xfrm>
            <a:off x="1181100" y="5124450"/>
            <a:ext cx="1676400" cy="609600"/>
          </a:xfrm>
          <a:prstGeom prst="rect">
            <a:avLst/>
          </a:prstGeom>
          <a:gradFill rotWithShape="1">
            <a:gsLst>
              <a:gs pos="0">
                <a:srgbClr val="C89058"/>
              </a:gs>
              <a:gs pos="50000">
                <a:srgbClr val="DCB894"/>
              </a:gs>
              <a:gs pos="100000">
                <a:srgbClr val="C89058"/>
              </a:gs>
            </a:gsLst>
            <a:lin ang="5400000" scaled="1"/>
          </a:gradFill>
          <a:ln w="9525">
            <a:solidFill>
              <a:schemeClr val="tx1"/>
            </a:solidFill>
            <a:miter lim="800000"/>
            <a:headEnd/>
            <a:tailEnd/>
          </a:ln>
        </p:spPr>
        <p:txBody>
          <a:bodyPr wrap="none" anchor="ctr"/>
          <a:lstStyle/>
          <a:p>
            <a:pPr algn="ctr" eaLnBrk="0" hangingPunct="0"/>
            <a:r>
              <a:rPr lang="en-US" b="0" dirty="0">
                <a:latin typeface="Gill Sans MT"/>
              </a:rPr>
              <a:t>Client</a:t>
            </a:r>
          </a:p>
        </p:txBody>
      </p:sp>
      <p:sp>
        <p:nvSpPr>
          <p:cNvPr id="60427" name="Rectangle 11"/>
          <p:cNvSpPr>
            <a:spLocks noChangeArrowheads="1"/>
          </p:cNvSpPr>
          <p:nvPr/>
        </p:nvSpPr>
        <p:spPr bwMode="auto">
          <a:xfrm>
            <a:off x="1771650" y="3448050"/>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nl-NL" sz="2800" dirty="0">
                <a:solidFill>
                  <a:srgbClr val="EC1C3F"/>
                </a:solidFill>
                <a:latin typeface="Gill Sans MT"/>
              </a:rPr>
              <a:t>X</a:t>
            </a:r>
            <a:endParaRPr lang="en-US" sz="2800" dirty="0">
              <a:solidFill>
                <a:srgbClr val="EC1C3F"/>
              </a:solidFill>
              <a:latin typeface="Gill Sans MT"/>
            </a:endParaRPr>
          </a:p>
        </p:txBody>
      </p:sp>
      <p:cxnSp>
        <p:nvCxnSpPr>
          <p:cNvPr id="60428" name="AutoShape 12"/>
          <p:cNvCxnSpPr>
            <a:cxnSpLocks noChangeShapeType="1"/>
            <a:stCxn id="60422" idx="0"/>
          </p:cNvCxnSpPr>
          <p:nvPr/>
        </p:nvCxnSpPr>
        <p:spPr bwMode="auto">
          <a:xfrm rot="-5400000">
            <a:off x="1085850" y="3429000"/>
            <a:ext cx="590550" cy="476250"/>
          </a:xfrm>
          <a:prstGeom prst="curvedConnector3">
            <a:avLst>
              <a:gd name="adj1" fmla="val 50000"/>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60429" name="AutoShape 13"/>
          <p:cNvCxnSpPr>
            <a:cxnSpLocks noChangeShapeType="1"/>
            <a:stCxn id="60423" idx="0"/>
          </p:cNvCxnSpPr>
          <p:nvPr/>
        </p:nvCxnSpPr>
        <p:spPr bwMode="auto">
          <a:xfrm rot="5400000" flipH="1">
            <a:off x="2285206" y="3275807"/>
            <a:ext cx="657225" cy="715962"/>
          </a:xfrm>
          <a:prstGeom prst="curvedConnector3">
            <a:avLst>
              <a:gd name="adj1" fmla="val 50000"/>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60430" name="Line 14"/>
          <p:cNvSpPr>
            <a:spLocks noChangeShapeType="1"/>
          </p:cNvSpPr>
          <p:nvPr/>
        </p:nvSpPr>
        <p:spPr bwMode="auto">
          <a:xfrm flipH="1" flipV="1">
            <a:off x="1981200" y="3333750"/>
            <a:ext cx="0" cy="1828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E51A1781-122A-C841-B002-56222CC232C1}" type="slidenum">
              <a:rPr lang="en-GB" smtClean="0"/>
              <a:pPr/>
              <a:t>76</a:t>
            </a:fld>
            <a:endParaRPr lang="en-GB"/>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endParaRPr lang="en-US" sz="3400" b="1" dirty="0">
              <a:solidFill>
                <a:srgbClr val="FF0000"/>
              </a:solidFill>
              <a:latin typeface="Gill Sans MT"/>
            </a:endParaRPr>
          </a:p>
        </p:txBody>
      </p:sp>
      <p:sp>
        <p:nvSpPr>
          <p:cNvPr id="61443" name="Rectangle 3"/>
          <p:cNvSpPr>
            <a:spLocks noGrp="1" noChangeArrowheads="1"/>
          </p:cNvSpPr>
          <p:nvPr>
            <p:ph type="body" sz="half" idx="2"/>
          </p:nvPr>
        </p:nvSpPr>
        <p:spPr>
          <a:xfrm>
            <a:off x="3886200" y="1600200"/>
            <a:ext cx="4953000" cy="5029200"/>
          </a:xfrm>
        </p:spPr>
        <p:txBody>
          <a:bodyPr/>
          <a:lstStyle/>
          <a:p>
            <a:pPr eaLnBrk="1" hangingPunct="1"/>
            <a:r>
              <a:rPr lang="en-US" sz="2800" dirty="0" err="1">
                <a:latin typeface="Gill Sans MT"/>
              </a:rPr>
              <a:t>Garder</a:t>
            </a:r>
            <a:r>
              <a:rPr lang="en-US" sz="2800" dirty="0">
                <a:latin typeface="Gill Sans MT"/>
              </a:rPr>
              <a:t> </a:t>
            </a:r>
            <a:r>
              <a:rPr lang="en-US" sz="2800" dirty="0" err="1">
                <a:latin typeface="Gill Sans MT"/>
              </a:rPr>
              <a:t>tous</a:t>
            </a:r>
            <a:r>
              <a:rPr lang="en-US" sz="2800" dirty="0">
                <a:latin typeface="Gill Sans MT"/>
              </a:rPr>
              <a:t> les </a:t>
            </a:r>
            <a:r>
              <a:rPr lang="en-US" sz="2800" dirty="0" err="1">
                <a:latin typeface="Gill Sans MT"/>
              </a:rPr>
              <a:t>détails</a:t>
            </a:r>
            <a:r>
              <a:rPr lang="en-US" sz="2800" dirty="0">
                <a:latin typeface="Gill Sans MT"/>
              </a:rPr>
              <a:t> de </a:t>
            </a:r>
            <a:r>
              <a:rPr lang="en-US" sz="2800" dirty="0" err="1">
                <a:latin typeface="Gill Sans MT"/>
              </a:rPr>
              <a:t>l’implémentation</a:t>
            </a:r>
            <a:r>
              <a:rPr lang="en-US" sz="2800" dirty="0">
                <a:latin typeface="Gill Sans MT"/>
              </a:rPr>
              <a:t> </a:t>
            </a:r>
            <a:r>
              <a:rPr lang="en-US" sz="2800" dirty="0" err="1">
                <a:latin typeface="Gill Sans MT"/>
              </a:rPr>
              <a:t>privés</a:t>
            </a:r>
            <a:r>
              <a:rPr lang="en-US" sz="2800" dirty="0">
                <a:latin typeface="Gill Sans MT"/>
              </a:rPr>
              <a:t>, y </a:t>
            </a:r>
            <a:r>
              <a:rPr lang="en-US" sz="2800" dirty="0" err="1">
                <a:latin typeface="Gill Sans MT"/>
              </a:rPr>
              <a:t>compris</a:t>
            </a:r>
            <a:r>
              <a:rPr lang="en-US" sz="2800" dirty="0">
                <a:latin typeface="Gill Sans MT"/>
              </a:rPr>
              <a:t> </a:t>
            </a:r>
            <a:r>
              <a:rPr lang="en-US" sz="2800" dirty="0" err="1">
                <a:latin typeface="Gill Sans MT"/>
              </a:rPr>
              <a:t>certaines</a:t>
            </a:r>
            <a:r>
              <a:rPr lang="en-US" sz="2800" dirty="0">
                <a:latin typeface="Gill Sans MT"/>
              </a:rPr>
              <a:t> </a:t>
            </a:r>
            <a:r>
              <a:rPr lang="en-US" sz="2800" dirty="0" err="1">
                <a:latin typeface="Gill Sans MT"/>
              </a:rPr>
              <a:t>méthodes</a:t>
            </a:r>
            <a:endParaRPr lang="en-US" sz="2800" dirty="0">
              <a:latin typeface="Gill Sans MT"/>
            </a:endParaRPr>
          </a:p>
          <a:p>
            <a:pPr lvl="1" eaLnBrk="1" hangingPunct="1">
              <a:buFontTx/>
              <a:buNone/>
            </a:pPr>
            <a:endParaRPr lang="en-US" sz="2400" dirty="0">
              <a:latin typeface="Gill Sans MT"/>
            </a:endParaRPr>
          </a:p>
          <a:p>
            <a:pPr eaLnBrk="1" hangingPunct="1"/>
            <a:r>
              <a:rPr lang="en-US" sz="2800" dirty="0" err="1">
                <a:latin typeface="Gill Sans MT"/>
              </a:rPr>
              <a:t>D’où</a:t>
            </a:r>
            <a:r>
              <a:rPr lang="en-US" sz="2800" dirty="0">
                <a:latin typeface="Gill Sans MT"/>
              </a:rPr>
              <a:t> le </a:t>
            </a:r>
            <a:r>
              <a:rPr lang="en-US" sz="2800" dirty="0" err="1">
                <a:latin typeface="Gill Sans MT"/>
              </a:rPr>
              <a:t>recours</a:t>
            </a:r>
            <a:r>
              <a:rPr lang="en-US" sz="2800" dirty="0">
                <a:latin typeface="Gill Sans MT"/>
              </a:rPr>
              <a:t> aux </a:t>
            </a:r>
            <a:r>
              <a:rPr lang="en-US" sz="2800" dirty="0">
                <a:solidFill>
                  <a:srgbClr val="FF0000"/>
                </a:solidFill>
                <a:latin typeface="Gill Sans MT"/>
              </a:rPr>
              <a:t>interfaces</a:t>
            </a:r>
            <a:r>
              <a:rPr lang="en-US" sz="2800" dirty="0">
                <a:latin typeface="Gill Sans MT"/>
              </a:rPr>
              <a:t> qui ne </a:t>
            </a:r>
            <a:r>
              <a:rPr lang="en-US" sz="2800" dirty="0" err="1">
                <a:latin typeface="Gill Sans MT"/>
              </a:rPr>
              <a:t>reprennent</a:t>
            </a:r>
            <a:r>
              <a:rPr lang="en-US" sz="2800" dirty="0">
                <a:latin typeface="Gill Sans MT"/>
              </a:rPr>
              <a:t> </a:t>
            </a:r>
            <a:r>
              <a:rPr lang="en-US" sz="2800" dirty="0" err="1">
                <a:latin typeface="Gill Sans MT"/>
              </a:rPr>
              <a:t>que</a:t>
            </a:r>
            <a:r>
              <a:rPr lang="en-US" sz="2800" dirty="0">
                <a:latin typeface="Gill Sans MT"/>
              </a:rPr>
              <a:t> la </a:t>
            </a:r>
            <a:r>
              <a:rPr lang="en-US" sz="2800" dirty="0" err="1">
                <a:latin typeface="Gill Sans MT"/>
              </a:rPr>
              <a:t>partie</a:t>
            </a:r>
            <a:r>
              <a:rPr lang="en-US" sz="2800" dirty="0">
                <a:latin typeface="Gill Sans MT"/>
              </a:rPr>
              <a:t> </a:t>
            </a:r>
            <a:r>
              <a:rPr lang="en-US" sz="2800" dirty="0" err="1">
                <a:latin typeface="Gill Sans MT"/>
              </a:rPr>
              <a:t>publique</a:t>
            </a:r>
            <a:endParaRPr lang="en-US" sz="2800" dirty="0">
              <a:latin typeface="Gill Sans MT"/>
            </a:endParaRPr>
          </a:p>
        </p:txBody>
      </p:sp>
      <p:sp>
        <p:nvSpPr>
          <p:cNvPr id="61444" name="Rectangle 4"/>
          <p:cNvSpPr>
            <a:spLocks noChangeArrowheads="1"/>
          </p:cNvSpPr>
          <p:nvPr/>
        </p:nvSpPr>
        <p:spPr bwMode="auto">
          <a:xfrm>
            <a:off x="381000" y="1600200"/>
            <a:ext cx="3352800" cy="3200400"/>
          </a:xfrm>
          <a:prstGeom prst="rect">
            <a:avLst/>
          </a:prstGeom>
          <a:gradFill rotWithShape="1">
            <a:gsLst>
              <a:gs pos="0">
                <a:srgbClr val="C2C2C2"/>
              </a:gs>
              <a:gs pos="50000">
                <a:srgbClr val="FFFFFF"/>
              </a:gs>
              <a:gs pos="100000">
                <a:srgbClr val="C2C2C2"/>
              </a:gs>
            </a:gsLst>
            <a:lin ang="5400000" scaled="1"/>
          </a:gradFill>
          <a:ln w="9525">
            <a:solidFill>
              <a:schemeClr val="tx1"/>
            </a:solidFill>
            <a:miter lim="800000"/>
            <a:headEnd/>
            <a:tailEnd/>
          </a:ln>
        </p:spPr>
        <p:txBody>
          <a:bodyPr wrap="none"/>
          <a:lstStyle/>
          <a:p>
            <a:pPr algn="r"/>
            <a:endParaRPr lang="fr-FR" b="0" dirty="0">
              <a:latin typeface="Gill Sans MT"/>
            </a:endParaRPr>
          </a:p>
        </p:txBody>
      </p:sp>
      <p:sp>
        <p:nvSpPr>
          <p:cNvPr id="61445" name="Oval 5"/>
          <p:cNvSpPr>
            <a:spLocks noChangeArrowheads="1"/>
          </p:cNvSpPr>
          <p:nvPr/>
        </p:nvSpPr>
        <p:spPr bwMode="auto">
          <a:xfrm>
            <a:off x="838200" y="1828800"/>
            <a:ext cx="2590800" cy="914400"/>
          </a:xfrm>
          <a:prstGeom prst="ellipse">
            <a:avLst/>
          </a:prstGeom>
          <a:gradFill rotWithShape="1">
            <a:gsLst>
              <a:gs pos="0">
                <a:srgbClr val="FFCC00"/>
              </a:gs>
              <a:gs pos="50000">
                <a:srgbClr val="FFF3C2"/>
              </a:gs>
              <a:gs pos="100000">
                <a:srgbClr val="FFCC00"/>
              </a:gs>
            </a:gsLst>
            <a:lin ang="5400000" scaled="1"/>
          </a:gradFill>
          <a:ln w="9525">
            <a:solidFill>
              <a:schemeClr val="tx1"/>
            </a:solidFill>
            <a:round/>
            <a:headEnd/>
            <a:tailEnd/>
          </a:ln>
        </p:spPr>
        <p:txBody>
          <a:bodyPr wrap="none" anchor="ctr"/>
          <a:lstStyle/>
          <a:p>
            <a:pPr algn="ctr" eaLnBrk="0" hangingPunct="0"/>
            <a:r>
              <a:rPr lang="en-US" sz="1600" b="0" i="1" dirty="0">
                <a:latin typeface="Gill Sans MT"/>
              </a:rPr>
              <a:t>private</a:t>
            </a:r>
            <a:r>
              <a:rPr lang="en-US" sz="1600" b="0" dirty="0">
                <a:latin typeface="Gill Sans MT"/>
              </a:rPr>
              <a:t> </a:t>
            </a:r>
            <a:r>
              <a:rPr lang="en-US" sz="1600" b="0" dirty="0" err="1">
                <a:latin typeface="Gill Sans MT"/>
              </a:rPr>
              <a:t>numéro</a:t>
            </a:r>
            <a:r>
              <a:rPr lang="en-US" sz="1600" b="0" dirty="0">
                <a:latin typeface="Gill Sans MT"/>
              </a:rPr>
              <a:t>;</a:t>
            </a:r>
          </a:p>
          <a:p>
            <a:pPr algn="ctr" eaLnBrk="0" hangingPunct="0"/>
            <a:r>
              <a:rPr lang="en-US" sz="1600" b="0" i="1" dirty="0">
                <a:latin typeface="Gill Sans MT"/>
              </a:rPr>
              <a:t>private</a:t>
            </a:r>
            <a:r>
              <a:rPr lang="en-US" sz="1600" b="0" dirty="0">
                <a:latin typeface="Gill Sans MT"/>
              </a:rPr>
              <a:t> </a:t>
            </a:r>
            <a:r>
              <a:rPr lang="en-US" sz="1600" b="0" dirty="0" err="1">
                <a:latin typeface="Gill Sans MT"/>
              </a:rPr>
              <a:t>solde</a:t>
            </a:r>
            <a:r>
              <a:rPr lang="en-US" sz="1600" b="0" dirty="0">
                <a:latin typeface="Gill Sans MT"/>
              </a:rPr>
              <a:t>;</a:t>
            </a:r>
          </a:p>
        </p:txBody>
      </p:sp>
      <p:sp>
        <p:nvSpPr>
          <p:cNvPr id="61446" name="Rectangle 6"/>
          <p:cNvSpPr>
            <a:spLocks noChangeArrowheads="1"/>
          </p:cNvSpPr>
          <p:nvPr/>
        </p:nvSpPr>
        <p:spPr bwMode="auto">
          <a:xfrm>
            <a:off x="2362200" y="4572000"/>
            <a:ext cx="1219200" cy="609600"/>
          </a:xfrm>
          <a:prstGeom prst="rect">
            <a:avLst/>
          </a:prstGeom>
          <a:gradFill rotWithShape="1">
            <a:gsLst>
              <a:gs pos="0">
                <a:srgbClr val="3366FF"/>
              </a:gs>
              <a:gs pos="50000">
                <a:srgbClr val="A5BCFF"/>
              </a:gs>
              <a:gs pos="100000">
                <a:srgbClr val="3366FF"/>
              </a:gs>
            </a:gsLst>
            <a:lin ang="5400000" scaled="1"/>
          </a:gradFill>
          <a:ln w="9525">
            <a:solidFill>
              <a:schemeClr val="tx1"/>
            </a:solidFill>
            <a:miter lim="800000"/>
            <a:headEnd/>
            <a:tailEnd/>
          </a:ln>
        </p:spPr>
        <p:txBody>
          <a:bodyPr wrap="none" anchor="ctr"/>
          <a:lstStyle/>
          <a:p>
            <a:pPr algn="ctr" eaLnBrk="0" hangingPunct="0"/>
            <a:r>
              <a:rPr lang="en-US" sz="1600" b="0" i="1" dirty="0">
                <a:latin typeface="Gill Sans MT"/>
              </a:rPr>
              <a:t>public</a:t>
            </a:r>
          </a:p>
          <a:p>
            <a:pPr algn="ctr" eaLnBrk="0" hangingPunct="0"/>
            <a:r>
              <a:rPr lang="en-US" sz="1600" b="0" dirty="0" err="1">
                <a:latin typeface="Gill Sans MT"/>
              </a:rPr>
              <a:t>dépose</a:t>
            </a:r>
            <a:r>
              <a:rPr lang="en-US" sz="1600" b="0" dirty="0">
                <a:latin typeface="Gill Sans MT"/>
              </a:rPr>
              <a:t>()</a:t>
            </a:r>
          </a:p>
        </p:txBody>
      </p:sp>
      <p:sp>
        <p:nvSpPr>
          <p:cNvPr id="61447" name="Line 7"/>
          <p:cNvSpPr>
            <a:spLocks noChangeShapeType="1"/>
          </p:cNvSpPr>
          <p:nvPr/>
        </p:nvSpPr>
        <p:spPr bwMode="auto">
          <a:xfrm flipH="1" flipV="1">
            <a:off x="2667000" y="51816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61448" name="Line 8"/>
          <p:cNvSpPr>
            <a:spLocks noChangeShapeType="1"/>
          </p:cNvSpPr>
          <p:nvPr/>
        </p:nvSpPr>
        <p:spPr bwMode="auto">
          <a:xfrm flipH="1" flipV="1">
            <a:off x="1371600" y="520065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61449" name="Rectangle 9"/>
          <p:cNvSpPr>
            <a:spLocks noChangeArrowheads="1"/>
          </p:cNvSpPr>
          <p:nvPr/>
        </p:nvSpPr>
        <p:spPr bwMode="auto">
          <a:xfrm>
            <a:off x="1181100" y="5867400"/>
            <a:ext cx="1676400" cy="609600"/>
          </a:xfrm>
          <a:prstGeom prst="rect">
            <a:avLst/>
          </a:prstGeom>
          <a:gradFill rotWithShape="1">
            <a:gsLst>
              <a:gs pos="0">
                <a:srgbClr val="C89058"/>
              </a:gs>
              <a:gs pos="50000">
                <a:srgbClr val="DCB894"/>
              </a:gs>
              <a:gs pos="100000">
                <a:srgbClr val="C89058"/>
              </a:gs>
            </a:gsLst>
            <a:lin ang="5400000" scaled="1"/>
          </a:gradFill>
          <a:ln w="9525">
            <a:solidFill>
              <a:schemeClr val="tx1"/>
            </a:solidFill>
            <a:miter lim="800000"/>
            <a:headEnd/>
            <a:tailEnd/>
          </a:ln>
        </p:spPr>
        <p:txBody>
          <a:bodyPr wrap="none" anchor="ctr"/>
          <a:lstStyle/>
          <a:p>
            <a:pPr algn="ctr" eaLnBrk="0" hangingPunct="0"/>
            <a:r>
              <a:rPr lang="en-US" b="0" dirty="0">
                <a:latin typeface="Gill Sans MT"/>
              </a:rPr>
              <a:t>Client</a:t>
            </a:r>
          </a:p>
        </p:txBody>
      </p:sp>
      <p:sp>
        <p:nvSpPr>
          <p:cNvPr id="61450" name="Rectangle 10"/>
          <p:cNvSpPr>
            <a:spLocks noChangeArrowheads="1"/>
          </p:cNvSpPr>
          <p:nvPr/>
        </p:nvSpPr>
        <p:spPr bwMode="auto">
          <a:xfrm>
            <a:off x="685800" y="4572000"/>
            <a:ext cx="1219200" cy="609600"/>
          </a:xfrm>
          <a:prstGeom prst="rect">
            <a:avLst/>
          </a:prstGeom>
          <a:gradFill rotWithShape="1">
            <a:gsLst>
              <a:gs pos="0">
                <a:srgbClr val="3366FF"/>
              </a:gs>
              <a:gs pos="50000">
                <a:srgbClr val="A5BCFF"/>
              </a:gs>
              <a:gs pos="100000">
                <a:srgbClr val="3366FF"/>
              </a:gs>
            </a:gsLst>
            <a:lin ang="5400000" scaled="1"/>
          </a:gradFill>
          <a:ln w="9525">
            <a:solidFill>
              <a:schemeClr val="tx1"/>
            </a:solidFill>
            <a:miter lim="800000"/>
            <a:headEnd/>
            <a:tailEnd/>
          </a:ln>
        </p:spPr>
        <p:txBody>
          <a:bodyPr wrap="none" anchor="ctr"/>
          <a:lstStyle/>
          <a:p>
            <a:pPr algn="ctr" eaLnBrk="0" hangingPunct="0"/>
            <a:r>
              <a:rPr lang="en-US" sz="1600" b="0" i="1" dirty="0">
                <a:latin typeface="Gill Sans MT"/>
              </a:rPr>
              <a:t>public</a:t>
            </a:r>
          </a:p>
          <a:p>
            <a:pPr algn="ctr" eaLnBrk="0" hangingPunct="0"/>
            <a:r>
              <a:rPr lang="en-US" sz="1600" b="0" dirty="0">
                <a:latin typeface="Gill Sans MT"/>
              </a:rPr>
              <a:t>retire()</a:t>
            </a:r>
          </a:p>
        </p:txBody>
      </p:sp>
      <p:sp>
        <p:nvSpPr>
          <p:cNvPr id="61451" name="Rectangle 11"/>
          <p:cNvSpPr>
            <a:spLocks noChangeArrowheads="1"/>
          </p:cNvSpPr>
          <p:nvPr/>
        </p:nvSpPr>
        <p:spPr bwMode="auto">
          <a:xfrm>
            <a:off x="685800" y="3276600"/>
            <a:ext cx="1143000" cy="533400"/>
          </a:xfrm>
          <a:prstGeom prst="rect">
            <a:avLst/>
          </a:prstGeom>
          <a:gradFill rotWithShape="1">
            <a:gsLst>
              <a:gs pos="0">
                <a:srgbClr val="CC99FF"/>
              </a:gs>
              <a:gs pos="50000">
                <a:srgbClr val="F8F1FF"/>
              </a:gs>
              <a:gs pos="100000">
                <a:srgbClr val="CC99FF"/>
              </a:gs>
            </a:gsLst>
            <a:lin ang="5400000" scaled="1"/>
          </a:gradFill>
          <a:ln w="9525">
            <a:solidFill>
              <a:schemeClr val="tx1"/>
            </a:solidFill>
            <a:miter lim="800000"/>
            <a:headEnd/>
            <a:tailEnd/>
          </a:ln>
        </p:spPr>
        <p:txBody>
          <a:bodyPr wrap="none" anchor="ctr"/>
          <a:lstStyle/>
          <a:p>
            <a:pPr algn="ctr" eaLnBrk="0" hangingPunct="0"/>
            <a:r>
              <a:rPr lang="en-US" sz="1600" b="0" i="1" dirty="0">
                <a:latin typeface="Gill Sans MT"/>
              </a:rPr>
              <a:t>private</a:t>
            </a:r>
          </a:p>
          <a:p>
            <a:pPr algn="ctr" eaLnBrk="0" hangingPunct="0"/>
            <a:r>
              <a:rPr lang="en-US" sz="1600" b="0" dirty="0" err="1">
                <a:latin typeface="Gill Sans MT"/>
              </a:rPr>
              <a:t>soustrait</a:t>
            </a:r>
            <a:r>
              <a:rPr lang="en-US" sz="1600" b="0" dirty="0">
                <a:latin typeface="Gill Sans MT"/>
              </a:rPr>
              <a:t>()</a:t>
            </a:r>
          </a:p>
        </p:txBody>
      </p:sp>
      <p:cxnSp>
        <p:nvCxnSpPr>
          <p:cNvPr id="61452" name="AutoShape 12"/>
          <p:cNvCxnSpPr>
            <a:cxnSpLocks noChangeShapeType="1"/>
          </p:cNvCxnSpPr>
          <p:nvPr/>
        </p:nvCxnSpPr>
        <p:spPr bwMode="auto">
          <a:xfrm rot="-5400000">
            <a:off x="1081882" y="2728118"/>
            <a:ext cx="762000" cy="334963"/>
          </a:xfrm>
          <a:prstGeom prst="curvedConnector3">
            <a:avLst>
              <a:gd name="adj1" fmla="val 50000"/>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61453" name="AutoShape 13"/>
          <p:cNvCxnSpPr>
            <a:cxnSpLocks noChangeShapeType="1"/>
          </p:cNvCxnSpPr>
          <p:nvPr/>
        </p:nvCxnSpPr>
        <p:spPr bwMode="auto">
          <a:xfrm rot="-5400000">
            <a:off x="853282" y="4023518"/>
            <a:ext cx="762000" cy="334963"/>
          </a:xfrm>
          <a:prstGeom prst="curvedConnector3">
            <a:avLst>
              <a:gd name="adj1" fmla="val 50000"/>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61454" name="AutoShape 14"/>
          <p:cNvCxnSpPr>
            <a:cxnSpLocks noChangeShapeType="1"/>
          </p:cNvCxnSpPr>
          <p:nvPr/>
        </p:nvCxnSpPr>
        <p:spPr bwMode="auto">
          <a:xfrm rot="5400000" flipH="1">
            <a:off x="2243137" y="2538413"/>
            <a:ext cx="923925" cy="838200"/>
          </a:xfrm>
          <a:prstGeom prst="curvedConnector3">
            <a:avLst>
              <a:gd name="adj1" fmla="val 50000"/>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61455" name="Rectangle 15"/>
          <p:cNvSpPr>
            <a:spLocks noChangeArrowheads="1"/>
          </p:cNvSpPr>
          <p:nvPr/>
        </p:nvSpPr>
        <p:spPr bwMode="auto">
          <a:xfrm>
            <a:off x="2362200" y="3429000"/>
            <a:ext cx="1143000" cy="533400"/>
          </a:xfrm>
          <a:prstGeom prst="rect">
            <a:avLst/>
          </a:prstGeom>
          <a:gradFill rotWithShape="1">
            <a:gsLst>
              <a:gs pos="0">
                <a:srgbClr val="CC99FF"/>
              </a:gs>
              <a:gs pos="50000">
                <a:srgbClr val="F8F1FF"/>
              </a:gs>
              <a:gs pos="100000">
                <a:srgbClr val="CC99FF"/>
              </a:gs>
            </a:gsLst>
            <a:lin ang="5400000" scaled="1"/>
          </a:gradFill>
          <a:ln w="9525">
            <a:solidFill>
              <a:schemeClr val="tx1"/>
            </a:solidFill>
            <a:miter lim="800000"/>
            <a:headEnd/>
            <a:tailEnd/>
          </a:ln>
        </p:spPr>
        <p:txBody>
          <a:bodyPr wrap="none" anchor="ctr"/>
          <a:lstStyle/>
          <a:p>
            <a:pPr algn="ctr" eaLnBrk="0" hangingPunct="0"/>
            <a:r>
              <a:rPr lang="en-US" sz="1600" b="0" i="1" dirty="0">
                <a:latin typeface="Gill Sans MT"/>
              </a:rPr>
              <a:t>private</a:t>
            </a:r>
          </a:p>
          <a:p>
            <a:pPr algn="ctr" eaLnBrk="0" hangingPunct="0"/>
            <a:r>
              <a:rPr lang="en-US" sz="1600" b="0" dirty="0" err="1">
                <a:latin typeface="Gill Sans MT"/>
              </a:rPr>
              <a:t>ajoute</a:t>
            </a:r>
            <a:r>
              <a:rPr lang="en-US" sz="1600" b="0" dirty="0">
                <a:latin typeface="Gill Sans MT"/>
              </a:rPr>
              <a:t>()</a:t>
            </a:r>
          </a:p>
        </p:txBody>
      </p:sp>
      <p:cxnSp>
        <p:nvCxnSpPr>
          <p:cNvPr id="61456" name="AutoShape 16"/>
          <p:cNvCxnSpPr>
            <a:cxnSpLocks noChangeShapeType="1"/>
            <a:stCxn id="61446" idx="0"/>
          </p:cNvCxnSpPr>
          <p:nvPr/>
        </p:nvCxnSpPr>
        <p:spPr bwMode="auto">
          <a:xfrm rot="5400000" flipH="1">
            <a:off x="2590800" y="4191000"/>
            <a:ext cx="609600" cy="152400"/>
          </a:xfrm>
          <a:prstGeom prst="curvedConnector3">
            <a:avLst>
              <a:gd name="adj1" fmla="val 50000"/>
            </a:avLst>
          </a:prstGeom>
          <a:noFill/>
          <a:ln w="952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E51A1781-122A-C841-B002-56222CC232C1}" type="slidenum">
              <a:rPr lang="en-GB" smtClean="0"/>
              <a:pPr/>
              <a:t>77</a:t>
            </a:fld>
            <a:endParaRPr lang="en-GB"/>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0529" y="1622626"/>
            <a:ext cx="4024701" cy="380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FA7AA1F2-35C8-A848-8ED4-C95C2D921CEA}" type="slidenum">
              <a:rPr lang="en-GB" smtClean="0"/>
              <a:pPr/>
              <a:t>78</a:t>
            </a:fld>
            <a:endParaRPr lang="en-GB"/>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8950" y="1628800"/>
            <a:ext cx="6115050" cy="3695700"/>
          </a:xfrm>
          <a:prstGeom prst="rect">
            <a:avLst/>
          </a:prstGeom>
        </p:spPr>
      </p:pic>
      <p:sp>
        <p:nvSpPr>
          <p:cNvPr id="6" name="ZoneTexte 5"/>
          <p:cNvSpPr txBox="1"/>
          <p:nvPr/>
        </p:nvSpPr>
        <p:spPr>
          <a:xfrm>
            <a:off x="3275855" y="818947"/>
            <a:ext cx="2810619" cy="83099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fr-BE" sz="4800" dirty="0" smtClean="0"/>
              <a:t>Interface</a:t>
            </a:r>
            <a:endParaRPr lang="fr-BE" sz="4800" dirty="0"/>
          </a:p>
        </p:txBody>
      </p:sp>
    </p:spTree>
    <p:extLst>
      <p:ext uri="{BB962C8B-B14F-4D97-AF65-F5344CB8AC3E}">
        <p14:creationId xmlns:p14="http://schemas.microsoft.com/office/powerpoint/2010/main" val="344878429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BE" dirty="0" smtClean="0"/>
              <a:t>Exemples </a:t>
            </a:r>
            <a:r>
              <a:rPr lang="fr-BE" dirty="0" smtClean="0"/>
              <a:t>Java/Python/</a:t>
            </a:r>
            <a:r>
              <a:rPr lang="fr-BE" dirty="0" err="1" smtClean="0"/>
              <a:t>Kotlin</a:t>
            </a:r>
            <a:endParaRPr lang="fr-BE" dirty="0"/>
          </a:p>
        </p:txBody>
      </p:sp>
      <p:sp>
        <p:nvSpPr>
          <p:cNvPr id="6" name="Espace réservé du contenu 5"/>
          <p:cNvSpPr>
            <a:spLocks noGrp="1"/>
          </p:cNvSpPr>
          <p:nvPr>
            <p:ph idx="1"/>
          </p:nvPr>
        </p:nvSpPr>
        <p:spPr/>
        <p:txBody>
          <a:bodyPr/>
          <a:lstStyle/>
          <a:p>
            <a:r>
              <a:rPr lang="fr-BE" dirty="0" smtClean="0"/>
              <a:t>Livre OO</a:t>
            </a:r>
          </a:p>
          <a:p>
            <a:r>
              <a:rPr lang="fr-BE" dirty="0" smtClean="0"/>
              <a:t>Envoi de message entre le feu et la voiture</a:t>
            </a:r>
            <a:endParaRPr lang="fr-BE" dirty="0"/>
          </a:p>
        </p:txBody>
      </p:sp>
      <p:sp>
        <p:nvSpPr>
          <p:cNvPr id="2" name="Espace réservé de la date 1"/>
          <p:cNvSpPr>
            <a:spLocks noGrp="1"/>
          </p:cNvSpPr>
          <p:nvPr>
            <p:ph type="dt" sz="half" idx="10"/>
          </p:nvPr>
        </p:nvSpPr>
        <p:spPr/>
        <p:txBody>
          <a:bodyPr/>
          <a:lstStyle/>
          <a:p>
            <a:pPr>
              <a:defRPr/>
            </a:pPr>
            <a:r>
              <a:rPr lang="en-US" smtClean="0"/>
              <a:t>2020</a:t>
            </a:r>
            <a:endParaRPr lang="en-GB"/>
          </a:p>
        </p:txBody>
      </p:sp>
      <p:sp>
        <p:nvSpPr>
          <p:cNvPr id="3" name="Espace réservé du pied de page 2"/>
          <p:cNvSpPr>
            <a:spLocks noGrp="1"/>
          </p:cNvSpPr>
          <p:nvPr>
            <p:ph type="ftr" sz="quarter" idx="11"/>
          </p:nvPr>
        </p:nvSpPr>
        <p:spPr/>
        <p:txBody>
          <a:bodyPr/>
          <a:lstStyle/>
          <a:p>
            <a:pPr>
              <a:defRPr/>
            </a:pPr>
            <a:r>
              <a:rPr lang="en-GB" smtClean="0"/>
              <a:t>Introduction à l'OO - H. Bersini</a:t>
            </a:r>
            <a:endParaRPr lang="en-GB"/>
          </a:p>
        </p:txBody>
      </p:sp>
      <p:sp>
        <p:nvSpPr>
          <p:cNvPr id="4" name="Espace réservé du numéro de diapositive 3"/>
          <p:cNvSpPr>
            <a:spLocks noGrp="1"/>
          </p:cNvSpPr>
          <p:nvPr>
            <p:ph type="sldNum" sz="quarter" idx="12"/>
          </p:nvPr>
        </p:nvSpPr>
        <p:spPr/>
        <p:txBody>
          <a:bodyPr/>
          <a:lstStyle/>
          <a:p>
            <a:fld id="{FA7AA1F2-35C8-A848-8ED4-C95C2D921CEA}" type="slidenum">
              <a:rPr lang="en-GB" smtClean="0"/>
              <a:pPr/>
              <a:t>79</a:t>
            </a:fld>
            <a:endParaRPr lang="en-GB"/>
          </a:p>
        </p:txBody>
      </p:sp>
    </p:spTree>
    <p:extLst>
      <p:ext uri="{BB962C8B-B14F-4D97-AF65-F5344CB8AC3E}">
        <p14:creationId xmlns:p14="http://schemas.microsoft.com/office/powerpoint/2010/main" val="9476107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2564904"/>
            <a:ext cx="7772400" cy="1362075"/>
          </a:xfrm>
        </p:spPr>
        <p:txBody>
          <a:bodyPr/>
          <a:lstStyle/>
          <a:p>
            <a:r>
              <a:rPr lang="fr-BE" dirty="0" smtClean="0"/>
              <a:t>Quelques diagrammes de classe UML</a:t>
            </a:r>
            <a:endParaRPr lang="fr-BE" dirty="0"/>
          </a:p>
        </p:txBody>
      </p:sp>
      <p:sp>
        <p:nvSpPr>
          <p:cNvPr id="4" name="Espace réservé de la date 3"/>
          <p:cNvSpPr>
            <a:spLocks noGrp="1"/>
          </p:cNvSpPr>
          <p:nvPr>
            <p:ph type="dt" sz="half" idx="10"/>
          </p:nvPr>
        </p:nvSpPr>
        <p:spPr/>
        <p:txBody>
          <a:bodyPr/>
          <a:lstStyle/>
          <a:p>
            <a:pPr>
              <a:defRPr/>
            </a:pPr>
            <a:r>
              <a:rPr lang="en-US" smtClean="0"/>
              <a:t>2020</a:t>
            </a:r>
            <a:endParaRPr lang="en-GB"/>
          </a:p>
        </p:txBody>
      </p:sp>
      <p:sp>
        <p:nvSpPr>
          <p:cNvPr id="5" name="Espace réservé du pied de page 4"/>
          <p:cNvSpPr>
            <a:spLocks noGrp="1"/>
          </p:cNvSpPr>
          <p:nvPr>
            <p:ph type="ftr" sz="quarter" idx="11"/>
          </p:nvPr>
        </p:nvSpPr>
        <p:spPr/>
        <p:txBody>
          <a:bodyPr/>
          <a:lstStyle/>
          <a:p>
            <a:pPr>
              <a:defRPr/>
            </a:pPr>
            <a:r>
              <a:rPr lang="en-GB" smtClean="0"/>
              <a:t>Introduction à l'OO - H. Bersini</a:t>
            </a:r>
            <a:endParaRPr lang="en-GB"/>
          </a:p>
        </p:txBody>
      </p:sp>
      <p:sp>
        <p:nvSpPr>
          <p:cNvPr id="6" name="Espace réservé du numéro de diapositive 5"/>
          <p:cNvSpPr>
            <a:spLocks noGrp="1"/>
          </p:cNvSpPr>
          <p:nvPr>
            <p:ph type="sldNum" sz="quarter" idx="12"/>
          </p:nvPr>
        </p:nvSpPr>
        <p:spPr/>
        <p:txBody>
          <a:bodyPr/>
          <a:lstStyle/>
          <a:p>
            <a:fld id="{B3C8A2DF-3230-C140-A3AF-736EA8745357}" type="slidenum">
              <a:rPr lang="en-GB" smtClean="0"/>
              <a:pPr/>
              <a:t>8</a:t>
            </a:fld>
            <a:endParaRPr lang="en-GB"/>
          </a:p>
        </p:txBody>
      </p:sp>
    </p:spTree>
    <p:extLst>
      <p:ext uri="{BB962C8B-B14F-4D97-AF65-F5344CB8AC3E}">
        <p14:creationId xmlns:p14="http://schemas.microsoft.com/office/powerpoint/2010/main" val="166628081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pPr>
              <a:defRPr/>
            </a:pPr>
            <a:r>
              <a:rPr lang="en-US" smtClean="0"/>
              <a:t>2020</a:t>
            </a:r>
            <a:endParaRPr lang="en-GB"/>
          </a:p>
        </p:txBody>
      </p:sp>
      <p:sp>
        <p:nvSpPr>
          <p:cNvPr id="5" name="Espace réservé du pied de page 4"/>
          <p:cNvSpPr>
            <a:spLocks noGrp="1"/>
          </p:cNvSpPr>
          <p:nvPr>
            <p:ph type="ftr" sz="quarter" idx="11"/>
          </p:nvPr>
        </p:nvSpPr>
        <p:spPr/>
        <p:txBody>
          <a:bodyPr/>
          <a:lstStyle/>
          <a:p>
            <a:pPr>
              <a:defRPr/>
            </a:pPr>
            <a:r>
              <a:rPr lang="en-GB" smtClean="0"/>
              <a:t>Introduction à l'OO - H. Bersini</a:t>
            </a:r>
            <a:endParaRPr lang="en-GB"/>
          </a:p>
        </p:txBody>
      </p:sp>
      <p:sp>
        <p:nvSpPr>
          <p:cNvPr id="6" name="Espace réservé du numéro de diapositive 5"/>
          <p:cNvSpPr>
            <a:spLocks noGrp="1"/>
          </p:cNvSpPr>
          <p:nvPr>
            <p:ph type="sldNum" sz="quarter" idx="12"/>
          </p:nvPr>
        </p:nvSpPr>
        <p:spPr/>
        <p:txBody>
          <a:bodyPr/>
          <a:lstStyle/>
          <a:p>
            <a:fld id="{B3C8A2DF-3230-C140-A3AF-736EA8745357}" type="slidenum">
              <a:rPr lang="en-GB" smtClean="0"/>
              <a:pPr/>
              <a:t>80</a:t>
            </a:fld>
            <a:endParaRPr lang="en-GB"/>
          </a:p>
        </p:txBody>
      </p:sp>
      <p:sp>
        <p:nvSpPr>
          <p:cNvPr id="7" name="Rectangle 6"/>
          <p:cNvSpPr/>
          <p:nvPr/>
        </p:nvSpPr>
        <p:spPr>
          <a:xfrm>
            <a:off x="631754" y="620688"/>
            <a:ext cx="6246440" cy="57554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fr-BE" sz="1400" dirty="0"/>
              <a:t>class </a:t>
            </a:r>
            <a:r>
              <a:rPr lang="fr-BE" sz="1400" dirty="0" err="1"/>
              <a:t>FeuDeSignalisation</a:t>
            </a:r>
            <a:r>
              <a:rPr lang="fr-BE" sz="1400" dirty="0"/>
              <a:t>:</a:t>
            </a:r>
          </a:p>
          <a:p>
            <a:r>
              <a:rPr lang="fr-BE" sz="1400" dirty="0"/>
              <a:t>    </a:t>
            </a:r>
            <a:r>
              <a:rPr lang="fr-BE" sz="1400" dirty="0" err="1"/>
              <a:t>def</a:t>
            </a:r>
            <a:r>
              <a:rPr lang="fr-BE" sz="1400" dirty="0"/>
              <a:t> __</a:t>
            </a:r>
            <a:r>
              <a:rPr lang="fr-BE" sz="1400" dirty="0" err="1"/>
              <a:t>init</a:t>
            </a:r>
            <a:r>
              <a:rPr lang="fr-BE" sz="1400" dirty="0"/>
              <a:t>__(self, position, </a:t>
            </a:r>
            <a:r>
              <a:rPr lang="fr-BE" sz="1400" dirty="0" err="1"/>
              <a:t>voitureDevant</a:t>
            </a:r>
            <a:r>
              <a:rPr lang="fr-BE" sz="1400" dirty="0"/>
              <a:t>):</a:t>
            </a:r>
          </a:p>
          <a:p>
            <a:r>
              <a:rPr lang="fr-BE" sz="1400" dirty="0"/>
              <a:t>        </a:t>
            </a:r>
            <a:r>
              <a:rPr lang="fr-BE" sz="1400" dirty="0" err="1"/>
              <a:t>self.position</a:t>
            </a:r>
            <a:r>
              <a:rPr lang="fr-BE" sz="1400" dirty="0"/>
              <a:t> = position</a:t>
            </a:r>
          </a:p>
          <a:p>
            <a:r>
              <a:rPr lang="fr-BE" sz="1400" dirty="0"/>
              <a:t>        </a:t>
            </a:r>
            <a:r>
              <a:rPr lang="fr-BE" sz="1400" dirty="0" err="1"/>
              <a:t>self.voitureDevant</a:t>
            </a:r>
            <a:r>
              <a:rPr lang="fr-BE" sz="1400" dirty="0"/>
              <a:t> = </a:t>
            </a:r>
            <a:r>
              <a:rPr lang="fr-BE" sz="1400" dirty="0" err="1"/>
              <a:t>voitureDevant</a:t>
            </a:r>
            <a:endParaRPr lang="fr-BE" sz="1400" dirty="0"/>
          </a:p>
          <a:p>
            <a:r>
              <a:rPr lang="fr-BE" sz="1400" dirty="0"/>
              <a:t>        </a:t>
            </a:r>
            <a:r>
              <a:rPr lang="fr-BE" sz="1400" dirty="0" err="1"/>
              <a:t>self.couleur</a:t>
            </a:r>
            <a:r>
              <a:rPr lang="fr-BE" sz="1400" dirty="0"/>
              <a:t> = 1</a:t>
            </a:r>
          </a:p>
          <a:p>
            <a:r>
              <a:rPr lang="fr-BE" sz="1400" dirty="0"/>
              <a:t>    </a:t>
            </a:r>
            <a:r>
              <a:rPr lang="fr-BE" sz="1400" dirty="0" err="1"/>
              <a:t>def</a:t>
            </a:r>
            <a:r>
              <a:rPr lang="fr-BE" sz="1400" dirty="0"/>
              <a:t> </a:t>
            </a:r>
            <a:r>
              <a:rPr lang="fr-BE" sz="1400" dirty="0" err="1"/>
              <a:t>donneValeurs</a:t>
            </a:r>
            <a:r>
              <a:rPr lang="fr-BE" sz="1400" dirty="0"/>
              <a:t> (self):</a:t>
            </a:r>
          </a:p>
          <a:p>
            <a:r>
              <a:rPr lang="fr-BE" sz="1400" dirty="0"/>
              <a:t>        </a:t>
            </a:r>
            <a:r>
              <a:rPr lang="fr-BE" sz="1400" dirty="0" err="1"/>
              <a:t>print</a:t>
            </a:r>
            <a:r>
              <a:rPr lang="fr-BE" sz="1400" dirty="0"/>
              <a:t>(</a:t>
            </a:r>
            <a:r>
              <a:rPr lang="fr-BE" sz="1400" dirty="0" err="1"/>
              <a:t>self.position</a:t>
            </a:r>
            <a:r>
              <a:rPr lang="fr-BE" sz="1400" dirty="0"/>
              <a:t>, </a:t>
            </a:r>
            <a:r>
              <a:rPr lang="fr-BE" sz="1400" dirty="0" err="1"/>
              <a:t>self.couleur</a:t>
            </a:r>
            <a:r>
              <a:rPr lang="fr-BE" sz="1400" dirty="0"/>
              <a:t>)</a:t>
            </a:r>
          </a:p>
          <a:p>
            <a:r>
              <a:rPr lang="fr-BE" sz="1400" dirty="0"/>
              <a:t>    </a:t>
            </a:r>
            <a:r>
              <a:rPr lang="fr-BE" sz="1400" dirty="0" err="1"/>
              <a:t>def</a:t>
            </a:r>
            <a:r>
              <a:rPr lang="fr-BE" sz="1400" dirty="0"/>
              <a:t> </a:t>
            </a:r>
            <a:r>
              <a:rPr lang="fr-BE" sz="1400" dirty="0" err="1"/>
              <a:t>changeCouleur</a:t>
            </a:r>
            <a:r>
              <a:rPr lang="fr-BE" sz="1400" dirty="0"/>
              <a:t> (self):</a:t>
            </a:r>
          </a:p>
          <a:p>
            <a:r>
              <a:rPr lang="fr-BE" sz="1400" dirty="0"/>
              <a:t>        </a:t>
            </a:r>
            <a:r>
              <a:rPr lang="fr-BE" sz="1400" dirty="0" err="1"/>
              <a:t>self.couleur</a:t>
            </a:r>
            <a:r>
              <a:rPr lang="fr-BE" sz="1400" dirty="0"/>
              <a:t>+=1</a:t>
            </a:r>
          </a:p>
          <a:p>
            <a:r>
              <a:rPr lang="fr-BE" sz="1400" dirty="0"/>
              <a:t>        </a:t>
            </a:r>
            <a:r>
              <a:rPr lang="fr-BE" sz="1400" dirty="0" err="1"/>
              <a:t>print</a:t>
            </a:r>
            <a:r>
              <a:rPr lang="fr-BE" sz="1400" dirty="0"/>
              <a:t> (</a:t>
            </a:r>
            <a:r>
              <a:rPr lang="fr-BE" sz="1400" dirty="0" err="1"/>
              <a:t>self.couleur</a:t>
            </a:r>
            <a:r>
              <a:rPr lang="fr-BE" sz="1400" dirty="0"/>
              <a:t>)</a:t>
            </a:r>
          </a:p>
          <a:p>
            <a:r>
              <a:rPr lang="fr-BE" sz="1400" dirty="0"/>
              <a:t>        if (</a:t>
            </a:r>
            <a:r>
              <a:rPr lang="fr-BE" sz="1400" dirty="0" err="1"/>
              <a:t>self.couleur</a:t>
            </a:r>
            <a:r>
              <a:rPr lang="fr-BE" sz="1400" dirty="0"/>
              <a:t> == 4):</a:t>
            </a:r>
          </a:p>
          <a:p>
            <a:r>
              <a:rPr lang="fr-BE" sz="1400" dirty="0"/>
              <a:t>            </a:t>
            </a:r>
            <a:r>
              <a:rPr lang="fr-BE" sz="1400" dirty="0" err="1"/>
              <a:t>self.couleur</a:t>
            </a:r>
            <a:r>
              <a:rPr lang="fr-BE" sz="1400" dirty="0"/>
              <a:t> = 1</a:t>
            </a:r>
          </a:p>
          <a:p>
            <a:r>
              <a:rPr lang="fr-BE" sz="1400" dirty="0"/>
              <a:t>            </a:t>
            </a:r>
            <a:r>
              <a:rPr lang="fr-BE" sz="1400" dirty="0" err="1"/>
              <a:t>self.voitureDevant.changeVitesse</a:t>
            </a:r>
            <a:r>
              <a:rPr lang="fr-BE" sz="1400" dirty="0"/>
              <a:t>(50)</a:t>
            </a:r>
          </a:p>
          <a:p>
            <a:endParaRPr lang="fr-BE" sz="1400" dirty="0"/>
          </a:p>
          <a:p>
            <a:r>
              <a:rPr lang="fr-BE" sz="1400" dirty="0"/>
              <a:t>class Voiture:</a:t>
            </a:r>
          </a:p>
          <a:p>
            <a:r>
              <a:rPr lang="fr-BE" sz="1400" dirty="0"/>
              <a:t>    </a:t>
            </a:r>
            <a:r>
              <a:rPr lang="fr-BE" sz="1400" dirty="0" err="1"/>
              <a:t>def</a:t>
            </a:r>
            <a:r>
              <a:rPr lang="fr-BE" sz="1400" dirty="0"/>
              <a:t> __</a:t>
            </a:r>
            <a:r>
              <a:rPr lang="fr-BE" sz="1400" dirty="0" err="1"/>
              <a:t>init</a:t>
            </a:r>
            <a:r>
              <a:rPr lang="fr-BE" sz="1400" dirty="0"/>
              <a:t>__(self):</a:t>
            </a:r>
          </a:p>
          <a:p>
            <a:r>
              <a:rPr lang="fr-BE" sz="1400" dirty="0"/>
              <a:t>        </a:t>
            </a:r>
            <a:r>
              <a:rPr lang="fr-BE" sz="1400" dirty="0" err="1"/>
              <a:t>self.vitesse</a:t>
            </a:r>
            <a:r>
              <a:rPr lang="fr-BE" sz="1400" dirty="0"/>
              <a:t>=0</a:t>
            </a:r>
          </a:p>
          <a:p>
            <a:r>
              <a:rPr lang="fr-BE" sz="1400" dirty="0"/>
              <a:t>    </a:t>
            </a:r>
            <a:r>
              <a:rPr lang="fr-BE" sz="1400" dirty="0" err="1"/>
              <a:t>def</a:t>
            </a:r>
            <a:r>
              <a:rPr lang="fr-BE" sz="1400" dirty="0"/>
              <a:t> </a:t>
            </a:r>
            <a:r>
              <a:rPr lang="fr-BE" sz="1400" dirty="0" err="1"/>
              <a:t>changeVitesse</a:t>
            </a:r>
            <a:r>
              <a:rPr lang="fr-BE" sz="1400" dirty="0"/>
              <a:t>(</a:t>
            </a:r>
            <a:r>
              <a:rPr lang="fr-BE" sz="1400" dirty="0" err="1"/>
              <a:t>self,nouvelleVitesse</a:t>
            </a:r>
            <a:r>
              <a:rPr lang="fr-BE" sz="1400" dirty="0"/>
              <a:t>):</a:t>
            </a:r>
          </a:p>
          <a:p>
            <a:r>
              <a:rPr lang="fr-BE" sz="1400" dirty="0"/>
              <a:t>        </a:t>
            </a:r>
            <a:r>
              <a:rPr lang="fr-BE" sz="1400" dirty="0" err="1"/>
              <a:t>self.vitesse</a:t>
            </a:r>
            <a:r>
              <a:rPr lang="fr-BE" sz="1400" dirty="0"/>
              <a:t> = </a:t>
            </a:r>
            <a:r>
              <a:rPr lang="fr-BE" sz="1400" dirty="0" err="1"/>
              <a:t>nouvelleVitesse</a:t>
            </a:r>
            <a:endParaRPr lang="fr-BE" sz="1400" dirty="0"/>
          </a:p>
          <a:p>
            <a:r>
              <a:rPr lang="fr-BE" sz="1400" dirty="0"/>
              <a:t>        </a:t>
            </a:r>
            <a:r>
              <a:rPr lang="fr-BE" sz="1400" dirty="0" err="1"/>
              <a:t>print</a:t>
            </a:r>
            <a:r>
              <a:rPr lang="fr-BE" sz="1400" dirty="0"/>
              <a:t>(</a:t>
            </a:r>
            <a:r>
              <a:rPr lang="fr-BE" sz="1400" dirty="0" err="1"/>
              <a:t>nouvelleVitesse</a:t>
            </a:r>
            <a:r>
              <a:rPr lang="fr-BE" sz="1400" dirty="0"/>
              <a:t>)</a:t>
            </a:r>
          </a:p>
          <a:p>
            <a:endParaRPr lang="fr-BE" sz="1400" dirty="0"/>
          </a:p>
          <a:p>
            <a:r>
              <a:rPr lang="fr-BE" sz="1400" dirty="0"/>
              <a:t>voiture = Voiture()</a:t>
            </a:r>
          </a:p>
          <a:p>
            <a:r>
              <a:rPr lang="fr-BE" sz="1400" dirty="0"/>
              <a:t>feu=</a:t>
            </a:r>
            <a:r>
              <a:rPr lang="fr-BE" sz="1400" dirty="0" err="1"/>
              <a:t>FeuDeSignalisation</a:t>
            </a:r>
            <a:r>
              <a:rPr lang="fr-BE" sz="1400" dirty="0"/>
              <a:t>(5,voiture)</a:t>
            </a:r>
          </a:p>
          <a:p>
            <a:r>
              <a:rPr lang="fr-BE" sz="1400" dirty="0"/>
              <a:t>for i in range(0,3):</a:t>
            </a:r>
          </a:p>
          <a:p>
            <a:r>
              <a:rPr lang="fr-BE" sz="1400" dirty="0"/>
              <a:t>    </a:t>
            </a:r>
            <a:r>
              <a:rPr lang="fr-BE" sz="1400" dirty="0" err="1"/>
              <a:t>feu.changeCouleur</a:t>
            </a:r>
            <a:r>
              <a:rPr lang="fr-BE" sz="1400" dirty="0"/>
              <a:t>()</a:t>
            </a:r>
          </a:p>
          <a:p>
            <a:r>
              <a:rPr lang="fr-BE" dirty="0"/>
              <a:t> </a:t>
            </a:r>
          </a:p>
        </p:txBody>
      </p:sp>
      <p:sp>
        <p:nvSpPr>
          <p:cNvPr id="8" name="ZoneTexte 7"/>
          <p:cNvSpPr txBox="1"/>
          <p:nvPr/>
        </p:nvSpPr>
        <p:spPr>
          <a:xfrm>
            <a:off x="2935516" y="70510"/>
            <a:ext cx="1436612" cy="584775"/>
          </a:xfrm>
          <a:prstGeom prst="rect">
            <a:avLst/>
          </a:prstGeom>
          <a:noFill/>
        </p:spPr>
        <p:txBody>
          <a:bodyPr wrap="none" rtlCol="0">
            <a:spAutoFit/>
          </a:bodyPr>
          <a:lstStyle/>
          <a:p>
            <a:r>
              <a:rPr lang="fr-BE" sz="3200" dirty="0" smtClean="0"/>
              <a:t>Python</a:t>
            </a:r>
            <a:endParaRPr lang="fr-BE" sz="3200" dirty="0"/>
          </a:p>
        </p:txBody>
      </p:sp>
      <p:sp>
        <p:nvSpPr>
          <p:cNvPr id="9" name="ZoneTexte 8"/>
          <p:cNvSpPr txBox="1"/>
          <p:nvPr/>
        </p:nvSpPr>
        <p:spPr>
          <a:xfrm>
            <a:off x="5436096" y="3005663"/>
            <a:ext cx="3264035" cy="584775"/>
          </a:xfrm>
          <a:prstGeom prst="rect">
            <a:avLst/>
          </a:prstGeom>
          <a:solidFill>
            <a:schemeClr val="bg2">
              <a:lumMod val="40000"/>
              <a:lumOff val="60000"/>
            </a:schemeClr>
          </a:solidFill>
        </p:spPr>
        <p:txBody>
          <a:bodyPr wrap="none" rtlCol="0">
            <a:spAutoFit/>
          </a:bodyPr>
          <a:lstStyle/>
          <a:p>
            <a:r>
              <a:rPr lang="fr-BE" sz="3200" dirty="0" smtClean="0"/>
              <a:t>Envoi de message</a:t>
            </a:r>
            <a:endParaRPr lang="fr-BE" sz="3200" dirty="0"/>
          </a:p>
        </p:txBody>
      </p:sp>
      <p:sp>
        <p:nvSpPr>
          <p:cNvPr id="11" name="Flèche droite 10"/>
          <p:cNvSpPr/>
          <p:nvPr/>
        </p:nvSpPr>
        <p:spPr bwMode="auto">
          <a:xfrm rot="10800000">
            <a:off x="4372128" y="3236910"/>
            <a:ext cx="978408" cy="192244"/>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23965036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fr-BE" dirty="0" err="1" smtClean="0"/>
              <a:t>Kotlin</a:t>
            </a:r>
            <a:endParaRPr lang="en-US" dirty="0"/>
          </a:p>
        </p:txBody>
      </p:sp>
      <p:sp>
        <p:nvSpPr>
          <p:cNvPr id="7" name="Text Placeholder 6"/>
          <p:cNvSpPr>
            <a:spLocks noGrp="1"/>
          </p:cNvSpPr>
          <p:nvPr>
            <p:ph type="body" idx="1"/>
          </p:nvPr>
        </p:nvSpPr>
        <p:spPr/>
        <p:txBody>
          <a:bodyPr/>
          <a:lstStyle/>
          <a:p>
            <a:endParaRPr lang="en-US"/>
          </a:p>
        </p:txBody>
      </p:sp>
      <p:sp>
        <p:nvSpPr>
          <p:cNvPr id="9" name="Text Placeholder 8"/>
          <p:cNvSpPr>
            <a:spLocks noGrp="1"/>
          </p:cNvSpPr>
          <p:nvPr>
            <p:ph type="body" sz="quarter" idx="3"/>
          </p:nvPr>
        </p:nvSpPr>
        <p:spPr/>
        <p:txBody>
          <a:bodyPr/>
          <a:lstStyle/>
          <a:p>
            <a:endParaRPr lang="en-US"/>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FA7AA1F2-35C8-A848-8ED4-C95C2D921CEA}" type="slidenum">
              <a:rPr lang="en-GB" smtClean="0"/>
              <a:pPr/>
              <a:t>81</a:t>
            </a:fld>
            <a:endParaRPr lang="en-GB"/>
          </a:p>
        </p:txBody>
      </p:sp>
      <p:sp>
        <p:nvSpPr>
          <p:cNvPr id="11" name="Rectangle 2"/>
          <p:cNvSpPr>
            <a:spLocks noGrp="1" noChangeArrowheads="1"/>
          </p:cNvSpPr>
          <p:nvPr>
            <p:ph sz="half" idx="2"/>
          </p:nvPr>
        </p:nvSpPr>
        <p:spPr bwMode="auto">
          <a:xfrm>
            <a:off x="386817" y="2197136"/>
            <a:ext cx="4110571"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33B3"/>
                </a:solidFill>
                <a:effectLst/>
                <a:latin typeface="JetBrains Mono"/>
              </a:rPr>
              <a:t>class </a:t>
            </a:r>
            <a:r>
              <a:rPr kumimoji="0" lang="en-US" altLang="en-US" sz="1100" b="0" i="0" u="none" strike="noStrike" cap="none" normalizeH="0" baseline="0" dirty="0" err="1" smtClean="0">
                <a:ln>
                  <a:noFill/>
                </a:ln>
                <a:solidFill>
                  <a:srgbClr val="000000"/>
                </a:solidFill>
                <a:effectLst/>
                <a:latin typeface="JetBrains Mono"/>
              </a:rPr>
              <a:t>FeuDeSignalisation</a:t>
            </a:r>
            <a:r>
              <a:rPr kumimoji="0" lang="en-US" altLang="en-US" sz="1100" b="0" i="0" u="none" strike="noStrike" cap="none" normalizeH="0" baseline="0" dirty="0" smtClean="0">
                <a:ln>
                  <a:noFill/>
                </a:ln>
                <a:solidFill>
                  <a:srgbClr val="000000"/>
                </a:solidFill>
                <a:effectLst/>
                <a:latin typeface="JetBrains Mono"/>
              </a:rPr>
              <a:t> </a:t>
            </a:r>
            <a:r>
              <a:rPr kumimoji="0" lang="en-US" altLang="en-US" sz="1100" b="0" i="0" u="none" strike="noStrike" cap="none" normalizeH="0" baseline="0" dirty="0" smtClean="0">
                <a:ln>
                  <a:noFill/>
                </a:ln>
                <a:solidFill>
                  <a:srgbClr val="080808"/>
                </a:solidFill>
                <a:effectLst/>
                <a:latin typeface="JetBrains Mono"/>
              </a:rPr>
              <a:t>(position: </a:t>
            </a:r>
            <a:r>
              <a:rPr kumimoji="0" lang="en-US" altLang="en-US" sz="1100" b="0" i="0" u="none" strike="noStrike" cap="none" normalizeH="0" baseline="0" dirty="0" err="1" smtClean="0">
                <a:ln>
                  <a:noFill/>
                </a:ln>
                <a:solidFill>
                  <a:srgbClr val="000000"/>
                </a:solidFill>
                <a:effectLst/>
                <a:latin typeface="JetBrains Mono"/>
              </a:rPr>
              <a:t>Int</a:t>
            </a:r>
            <a:r>
              <a:rPr kumimoji="0" lang="en-US" altLang="en-US" sz="1100" b="0" i="0" u="none" strike="noStrike" cap="none" normalizeH="0" baseline="0" dirty="0" smtClean="0">
                <a:ln>
                  <a:noFill/>
                </a:ln>
                <a:solidFill>
                  <a:srgbClr val="080808"/>
                </a:solidFill>
                <a:effectLst/>
                <a:latin typeface="JetBrains Mono"/>
              </a:rPr>
              <a:t>, </a:t>
            </a:r>
            <a:r>
              <a:rPr kumimoji="0" lang="en-US" altLang="en-US" sz="1100" b="0" i="0" u="none" strike="noStrike" cap="none" normalizeH="0" baseline="0" dirty="0" err="1" smtClean="0">
                <a:ln>
                  <a:noFill/>
                </a:ln>
                <a:solidFill>
                  <a:srgbClr val="080808"/>
                </a:solidFill>
                <a:effectLst/>
                <a:latin typeface="JetBrains Mono"/>
              </a:rPr>
              <a:t>voitureDevant</a:t>
            </a:r>
            <a:r>
              <a:rPr kumimoji="0" lang="en-US" altLang="en-US" sz="1100" b="0" i="0" u="none" strike="noStrike" cap="none" normalizeH="0" baseline="0" dirty="0" smtClean="0">
                <a:ln>
                  <a:noFill/>
                </a:ln>
                <a:solidFill>
                  <a:srgbClr val="080808"/>
                </a:solidFill>
                <a:effectLst/>
                <a:latin typeface="JetBrains Mono"/>
              </a:rPr>
              <a:t>: </a:t>
            </a:r>
            <a:r>
              <a:rPr kumimoji="0" lang="en-US" altLang="en-US" sz="1100" b="0" i="0" u="none" strike="noStrike" cap="none" normalizeH="0" baseline="0" dirty="0" err="1" smtClean="0">
                <a:ln>
                  <a:noFill/>
                </a:ln>
                <a:solidFill>
                  <a:srgbClr val="000000"/>
                </a:solidFill>
                <a:effectLst/>
                <a:latin typeface="JetBrains Mono"/>
              </a:rPr>
              <a:t>Voiture</a:t>
            </a:r>
            <a:r>
              <a:rPr kumimoji="0" lang="en-US" altLang="en-US" sz="1100" b="0" i="0" u="none" strike="noStrike" cap="none" normalizeH="0" baseline="0" dirty="0" smtClean="0">
                <a:ln>
                  <a:noFill/>
                </a:ln>
                <a:solidFill>
                  <a:srgbClr val="080808"/>
                </a:solidFill>
                <a:effectLst/>
                <a:latin typeface="JetBrains Mono"/>
              </a:rPr>
              <a:t>) {</a:t>
            </a:r>
            <a:br>
              <a:rPr kumimoji="0" lang="en-US" altLang="en-US" sz="1100" b="0" i="0" u="none" strike="noStrike" cap="none" normalizeH="0" baseline="0" dirty="0" smtClean="0">
                <a:ln>
                  <a:noFill/>
                </a:ln>
                <a:solidFill>
                  <a:srgbClr val="080808"/>
                </a:solidFill>
                <a:effectLst/>
                <a:latin typeface="JetBrains Mono"/>
              </a:rPr>
            </a:br>
            <a:r>
              <a:rPr kumimoji="0" lang="en-US" altLang="en-US" sz="1100" b="0" i="0" u="none" strike="noStrike" cap="none" normalizeH="0" baseline="0" dirty="0" smtClean="0">
                <a:ln>
                  <a:noFill/>
                </a:ln>
                <a:solidFill>
                  <a:srgbClr val="080808"/>
                </a:solidFill>
                <a:effectLst/>
                <a:latin typeface="JetBrains Mono"/>
              </a:rPr>
              <a:t>    </a:t>
            </a:r>
            <a:r>
              <a:rPr kumimoji="0" lang="en-US" altLang="en-US" sz="1100" b="0" i="0" u="none" strike="noStrike" cap="none" normalizeH="0" baseline="0" dirty="0" err="1" smtClean="0">
                <a:ln>
                  <a:noFill/>
                </a:ln>
                <a:solidFill>
                  <a:srgbClr val="0033B3"/>
                </a:solidFill>
                <a:effectLst/>
                <a:latin typeface="JetBrains Mono"/>
              </a:rPr>
              <a:t>val</a:t>
            </a:r>
            <a:r>
              <a:rPr kumimoji="0" lang="en-US" altLang="en-US" sz="1100" b="0" i="0" u="none" strike="noStrike" cap="none" normalizeH="0" baseline="0" dirty="0" smtClean="0">
                <a:ln>
                  <a:noFill/>
                </a:ln>
                <a:solidFill>
                  <a:srgbClr val="0033B3"/>
                </a:solidFill>
                <a:effectLst/>
                <a:latin typeface="JetBrains Mono"/>
              </a:rPr>
              <a:t> </a:t>
            </a:r>
            <a:r>
              <a:rPr kumimoji="0" lang="en-US" altLang="en-US" sz="1100" b="0" i="0" u="none" strike="noStrike" cap="none" normalizeH="0" baseline="0" dirty="0" smtClean="0">
                <a:ln>
                  <a:noFill/>
                </a:ln>
                <a:solidFill>
                  <a:srgbClr val="871094"/>
                </a:solidFill>
                <a:effectLst/>
                <a:latin typeface="JetBrains Mono"/>
              </a:rPr>
              <a:t>position </a:t>
            </a:r>
            <a:r>
              <a:rPr kumimoji="0" lang="en-US" altLang="en-US" sz="1100" b="0" i="0" u="none" strike="noStrike" cap="none" normalizeH="0" baseline="0" dirty="0" smtClean="0">
                <a:ln>
                  <a:noFill/>
                </a:ln>
                <a:solidFill>
                  <a:srgbClr val="080808"/>
                </a:solidFill>
                <a:effectLst/>
                <a:latin typeface="JetBrains Mono"/>
              </a:rPr>
              <a:t>= position</a:t>
            </a:r>
            <a:br>
              <a:rPr kumimoji="0" lang="en-US" altLang="en-US" sz="1100" b="0" i="0" u="none" strike="noStrike" cap="none" normalizeH="0" baseline="0" dirty="0" smtClean="0">
                <a:ln>
                  <a:noFill/>
                </a:ln>
                <a:solidFill>
                  <a:srgbClr val="080808"/>
                </a:solidFill>
                <a:effectLst/>
                <a:latin typeface="JetBrains Mono"/>
              </a:rPr>
            </a:br>
            <a:r>
              <a:rPr kumimoji="0" lang="en-US" altLang="en-US" sz="1100" b="0" i="0" u="none" strike="noStrike" cap="none" normalizeH="0" baseline="0" dirty="0" smtClean="0">
                <a:ln>
                  <a:noFill/>
                </a:ln>
                <a:solidFill>
                  <a:srgbClr val="080808"/>
                </a:solidFill>
                <a:effectLst/>
                <a:latin typeface="JetBrains Mono"/>
              </a:rPr>
              <a:t>    </a:t>
            </a:r>
            <a:r>
              <a:rPr kumimoji="0" lang="en-US" altLang="en-US" sz="1100" b="0" i="0" u="none" strike="noStrike" cap="none" normalizeH="0" baseline="0" dirty="0" err="1" smtClean="0">
                <a:ln>
                  <a:noFill/>
                </a:ln>
                <a:solidFill>
                  <a:srgbClr val="0033B3"/>
                </a:solidFill>
                <a:effectLst/>
                <a:latin typeface="JetBrains Mono"/>
              </a:rPr>
              <a:t>val</a:t>
            </a:r>
            <a:r>
              <a:rPr kumimoji="0" lang="en-US" altLang="en-US" sz="1100" b="0" i="0" u="none" strike="noStrike" cap="none" normalizeH="0" baseline="0" dirty="0" smtClean="0">
                <a:ln>
                  <a:noFill/>
                </a:ln>
                <a:solidFill>
                  <a:srgbClr val="0033B3"/>
                </a:solidFill>
                <a:effectLst/>
                <a:latin typeface="JetBrains Mono"/>
              </a:rPr>
              <a:t> </a:t>
            </a:r>
            <a:r>
              <a:rPr kumimoji="0" lang="en-US" altLang="en-US" sz="1100" b="0" i="0" u="none" strike="noStrike" cap="none" normalizeH="0" baseline="0" dirty="0" err="1" smtClean="0">
                <a:ln>
                  <a:noFill/>
                </a:ln>
                <a:solidFill>
                  <a:srgbClr val="871094"/>
                </a:solidFill>
                <a:effectLst/>
                <a:latin typeface="JetBrains Mono"/>
              </a:rPr>
              <a:t>voitureDevant</a:t>
            </a:r>
            <a:r>
              <a:rPr kumimoji="0" lang="en-US" altLang="en-US" sz="1100" b="0" i="0" u="none" strike="noStrike" cap="none" normalizeH="0" baseline="0" dirty="0" smtClean="0">
                <a:ln>
                  <a:noFill/>
                </a:ln>
                <a:solidFill>
                  <a:srgbClr val="871094"/>
                </a:solidFill>
                <a:effectLst/>
                <a:latin typeface="JetBrains Mono"/>
              </a:rPr>
              <a:t> </a:t>
            </a:r>
            <a:r>
              <a:rPr kumimoji="0" lang="en-US" altLang="en-US" sz="1100" b="0" i="0" u="none" strike="noStrike" cap="none" normalizeH="0" baseline="0" dirty="0" smtClean="0">
                <a:ln>
                  <a:noFill/>
                </a:ln>
                <a:solidFill>
                  <a:srgbClr val="080808"/>
                </a:solidFill>
                <a:effectLst/>
                <a:latin typeface="JetBrains Mono"/>
              </a:rPr>
              <a:t>= </a:t>
            </a:r>
            <a:r>
              <a:rPr kumimoji="0" lang="en-US" altLang="en-US" sz="1100" b="0" i="0" u="none" strike="noStrike" cap="none" normalizeH="0" baseline="0" dirty="0" err="1" smtClean="0">
                <a:ln>
                  <a:noFill/>
                </a:ln>
                <a:solidFill>
                  <a:srgbClr val="080808"/>
                </a:solidFill>
                <a:effectLst/>
                <a:latin typeface="JetBrains Mono"/>
              </a:rPr>
              <a:t>voitureDevant</a:t>
            </a:r>
            <a:r>
              <a:rPr kumimoji="0" lang="en-US" altLang="en-US" sz="1100" b="0" i="0" u="none" strike="noStrike" cap="none" normalizeH="0" baseline="0" dirty="0" smtClean="0">
                <a:ln>
                  <a:noFill/>
                </a:ln>
                <a:solidFill>
                  <a:srgbClr val="080808"/>
                </a:solidFill>
                <a:effectLst/>
                <a:latin typeface="JetBrains Mono"/>
              </a:rPr>
              <a:t/>
            </a:r>
            <a:br>
              <a:rPr kumimoji="0" lang="en-US" altLang="en-US" sz="1100" b="0" i="0" u="none" strike="noStrike" cap="none" normalizeH="0" baseline="0" dirty="0" smtClean="0">
                <a:ln>
                  <a:noFill/>
                </a:ln>
                <a:solidFill>
                  <a:srgbClr val="080808"/>
                </a:solidFill>
                <a:effectLst/>
                <a:latin typeface="JetBrains Mono"/>
              </a:rPr>
            </a:br>
            <a:r>
              <a:rPr kumimoji="0" lang="en-US" altLang="en-US" sz="1100" b="0" i="0" u="none" strike="noStrike" cap="none" normalizeH="0" baseline="0" dirty="0" smtClean="0">
                <a:ln>
                  <a:noFill/>
                </a:ln>
                <a:solidFill>
                  <a:srgbClr val="080808"/>
                </a:solidFill>
                <a:effectLst/>
                <a:latin typeface="JetBrains Mono"/>
              </a:rPr>
              <a:t>    </a:t>
            </a:r>
            <a:r>
              <a:rPr kumimoji="0" lang="en-US" altLang="en-US" sz="1100" b="0" i="0" u="none" strike="noStrike" cap="none" normalizeH="0" baseline="0" dirty="0" err="1" smtClean="0">
                <a:ln>
                  <a:noFill/>
                </a:ln>
                <a:solidFill>
                  <a:srgbClr val="0033B3"/>
                </a:solidFill>
                <a:effectLst/>
                <a:latin typeface="JetBrains Mono"/>
              </a:rPr>
              <a:t>var</a:t>
            </a:r>
            <a:r>
              <a:rPr kumimoji="0" lang="en-US" altLang="en-US" sz="1100" b="0" i="0" u="none" strike="noStrike" cap="none" normalizeH="0" baseline="0" dirty="0" smtClean="0">
                <a:ln>
                  <a:noFill/>
                </a:ln>
                <a:solidFill>
                  <a:srgbClr val="0033B3"/>
                </a:solidFill>
                <a:effectLst/>
                <a:latin typeface="JetBrains Mono"/>
              </a:rPr>
              <a:t> </a:t>
            </a:r>
            <a:r>
              <a:rPr kumimoji="0" lang="en-US" altLang="en-US" sz="1100" b="0" i="0" u="none" strike="noStrike" cap="none" normalizeH="0" baseline="0" dirty="0" err="1" smtClean="0">
                <a:ln>
                  <a:noFill/>
                </a:ln>
                <a:solidFill>
                  <a:srgbClr val="871094"/>
                </a:solidFill>
                <a:effectLst/>
                <a:latin typeface="JetBrains Mono"/>
              </a:rPr>
              <a:t>couleur</a:t>
            </a:r>
            <a:r>
              <a:rPr kumimoji="0" lang="en-US" altLang="en-US" sz="1100" b="0" i="0" u="none" strike="noStrike" cap="none" normalizeH="0" baseline="0" dirty="0" smtClean="0">
                <a:ln>
                  <a:noFill/>
                </a:ln>
                <a:solidFill>
                  <a:srgbClr val="871094"/>
                </a:solidFill>
                <a:effectLst/>
                <a:latin typeface="JetBrains Mono"/>
              </a:rPr>
              <a:t> </a:t>
            </a:r>
            <a:r>
              <a:rPr kumimoji="0" lang="en-US" altLang="en-US" sz="1100" b="0" i="0" u="none" strike="noStrike" cap="none" normalizeH="0" baseline="0" dirty="0" smtClean="0">
                <a:ln>
                  <a:noFill/>
                </a:ln>
                <a:solidFill>
                  <a:srgbClr val="080808"/>
                </a:solidFill>
                <a:effectLst/>
                <a:latin typeface="JetBrains Mono"/>
              </a:rPr>
              <a:t>= </a:t>
            </a:r>
            <a:r>
              <a:rPr kumimoji="0" lang="en-US" altLang="en-US" sz="1100" b="0" i="0" u="none" strike="noStrike" cap="none" normalizeH="0" baseline="0" dirty="0" smtClean="0">
                <a:ln>
                  <a:noFill/>
                </a:ln>
                <a:solidFill>
                  <a:srgbClr val="1750EB"/>
                </a:solidFill>
                <a:effectLst/>
                <a:latin typeface="JetBrains Mono"/>
              </a:rPr>
              <a:t>1</a:t>
            </a:r>
            <a:br>
              <a:rPr kumimoji="0" lang="en-US" altLang="en-US" sz="1100" b="0" i="0" u="none" strike="noStrike" cap="none" normalizeH="0" baseline="0" dirty="0" smtClean="0">
                <a:ln>
                  <a:noFill/>
                </a:ln>
                <a:solidFill>
                  <a:srgbClr val="1750EB"/>
                </a:solidFill>
                <a:effectLst/>
                <a:latin typeface="JetBrains Mono"/>
              </a:rPr>
            </a:br>
            <a:r>
              <a:rPr kumimoji="0" lang="en-US" altLang="en-US" sz="1100" b="0" i="0" u="none" strike="noStrike" cap="none" normalizeH="0" baseline="0" dirty="0" smtClean="0">
                <a:ln>
                  <a:noFill/>
                </a:ln>
                <a:solidFill>
                  <a:srgbClr val="1750EB"/>
                </a:solidFill>
                <a:effectLst/>
                <a:latin typeface="JetBrains Mono"/>
              </a:rPr>
              <a:t/>
            </a:r>
            <a:br>
              <a:rPr kumimoji="0" lang="en-US" altLang="en-US" sz="1100" b="0" i="0" u="none" strike="noStrike" cap="none" normalizeH="0" baseline="0" dirty="0" smtClean="0">
                <a:ln>
                  <a:noFill/>
                </a:ln>
                <a:solidFill>
                  <a:srgbClr val="1750EB"/>
                </a:solidFill>
                <a:effectLst/>
                <a:latin typeface="JetBrains Mono"/>
              </a:rPr>
            </a:br>
            <a:r>
              <a:rPr kumimoji="0" lang="en-US" altLang="en-US" sz="1100" b="0" i="0" u="none" strike="noStrike" cap="none" normalizeH="0" baseline="0" dirty="0" smtClean="0">
                <a:ln>
                  <a:noFill/>
                </a:ln>
                <a:solidFill>
                  <a:srgbClr val="1750EB"/>
                </a:solidFill>
                <a:effectLst/>
                <a:latin typeface="JetBrains Mono"/>
              </a:rPr>
              <a:t>    </a:t>
            </a:r>
            <a:r>
              <a:rPr kumimoji="0" lang="en-US" altLang="en-US" sz="1100" b="0" i="0" u="none" strike="noStrike" cap="none" normalizeH="0" baseline="0" dirty="0" smtClean="0">
                <a:ln>
                  <a:noFill/>
                </a:ln>
                <a:solidFill>
                  <a:srgbClr val="0033B3"/>
                </a:solidFill>
                <a:effectLst/>
                <a:latin typeface="JetBrains Mono"/>
              </a:rPr>
              <a:t>fun </a:t>
            </a:r>
            <a:r>
              <a:rPr kumimoji="0" lang="en-US" altLang="en-US" sz="1100" b="0" i="0" u="none" strike="noStrike" cap="none" normalizeH="0" baseline="0" dirty="0" err="1" smtClean="0">
                <a:ln>
                  <a:noFill/>
                </a:ln>
                <a:solidFill>
                  <a:srgbClr val="00627A"/>
                </a:solidFill>
                <a:effectLst/>
                <a:latin typeface="JetBrains Mono"/>
              </a:rPr>
              <a:t>donneValeurs</a:t>
            </a:r>
            <a:r>
              <a:rPr kumimoji="0" lang="en-US" altLang="en-US" sz="1100" b="0" i="0" u="none" strike="noStrike" cap="none" normalizeH="0" baseline="0" dirty="0" smtClean="0">
                <a:ln>
                  <a:noFill/>
                </a:ln>
                <a:solidFill>
                  <a:srgbClr val="080808"/>
                </a:solidFill>
                <a:effectLst/>
                <a:latin typeface="JetBrains Mono"/>
              </a:rPr>
              <a:t>() {</a:t>
            </a:r>
            <a:br>
              <a:rPr kumimoji="0" lang="en-US" altLang="en-US" sz="1100" b="0" i="0" u="none" strike="noStrike" cap="none" normalizeH="0" baseline="0" dirty="0" smtClean="0">
                <a:ln>
                  <a:noFill/>
                </a:ln>
                <a:solidFill>
                  <a:srgbClr val="080808"/>
                </a:solidFill>
                <a:effectLst/>
                <a:latin typeface="JetBrains Mono"/>
              </a:rPr>
            </a:br>
            <a:r>
              <a:rPr kumimoji="0" lang="en-US" altLang="en-US" sz="1100" b="0" i="0" u="none" strike="noStrike" cap="none" normalizeH="0" baseline="0" dirty="0" smtClean="0">
                <a:ln>
                  <a:noFill/>
                </a:ln>
                <a:solidFill>
                  <a:srgbClr val="080808"/>
                </a:solidFill>
                <a:effectLst/>
                <a:latin typeface="JetBrains Mono"/>
              </a:rPr>
              <a:t>        </a:t>
            </a:r>
            <a:r>
              <a:rPr kumimoji="0" lang="en-US" altLang="en-US" sz="1100" b="0" i="1" u="none" strike="noStrike" cap="none" normalizeH="0" baseline="0" dirty="0" err="1" smtClean="0">
                <a:ln>
                  <a:noFill/>
                </a:ln>
                <a:solidFill>
                  <a:srgbClr val="00627A"/>
                </a:solidFill>
                <a:effectLst/>
                <a:latin typeface="JetBrains Mono"/>
              </a:rPr>
              <a:t>println</a:t>
            </a:r>
            <a:r>
              <a:rPr kumimoji="0" lang="en-US" altLang="en-US" sz="1100" b="0" i="0" u="none" strike="noStrike" cap="none" normalizeH="0" baseline="0" dirty="0" smtClean="0">
                <a:ln>
                  <a:noFill/>
                </a:ln>
                <a:solidFill>
                  <a:srgbClr val="080808"/>
                </a:solidFill>
                <a:effectLst/>
                <a:latin typeface="JetBrains Mono"/>
              </a:rPr>
              <a:t>(</a:t>
            </a:r>
            <a:r>
              <a:rPr kumimoji="0" lang="en-US" altLang="en-US" sz="1100" b="0" i="0" u="none" strike="noStrike" cap="none" normalizeH="0" baseline="0" dirty="0" smtClean="0">
                <a:ln>
                  <a:noFill/>
                </a:ln>
                <a:solidFill>
                  <a:srgbClr val="067D17"/>
                </a:solidFill>
                <a:effectLst/>
                <a:latin typeface="JetBrains Mono"/>
              </a:rPr>
              <a:t>"</a:t>
            </a:r>
            <a:r>
              <a:rPr kumimoji="0" lang="en-US" altLang="en-US" sz="1100" b="0" i="0" u="none" strike="noStrike" cap="none" normalizeH="0" baseline="0" dirty="0" smtClean="0">
                <a:ln>
                  <a:noFill/>
                </a:ln>
                <a:solidFill>
                  <a:srgbClr val="0037A6"/>
                </a:solidFill>
                <a:effectLst/>
                <a:latin typeface="JetBrains Mono"/>
              </a:rPr>
              <a:t>$</a:t>
            </a:r>
            <a:r>
              <a:rPr kumimoji="0" lang="en-US" altLang="en-US" sz="1100" b="0" i="0" u="none" strike="noStrike" cap="none" normalizeH="0" baseline="0" dirty="0" smtClean="0">
                <a:ln>
                  <a:noFill/>
                </a:ln>
                <a:solidFill>
                  <a:srgbClr val="871094"/>
                </a:solidFill>
                <a:effectLst/>
                <a:latin typeface="JetBrains Mono"/>
              </a:rPr>
              <a:t>position </a:t>
            </a:r>
            <a:r>
              <a:rPr kumimoji="0" lang="en-US" altLang="en-US" sz="1100" b="0" i="0" u="none" strike="noStrike" cap="none" normalizeH="0" baseline="0" dirty="0" smtClean="0">
                <a:ln>
                  <a:noFill/>
                </a:ln>
                <a:solidFill>
                  <a:srgbClr val="0037A6"/>
                </a:solidFill>
                <a:effectLst/>
                <a:latin typeface="JetBrains Mono"/>
              </a:rPr>
              <a:t>$</a:t>
            </a:r>
            <a:r>
              <a:rPr kumimoji="0" lang="en-US" altLang="en-US" sz="1100" b="0" i="0" u="none" strike="noStrike" cap="none" normalizeH="0" baseline="0" dirty="0" err="1" smtClean="0">
                <a:ln>
                  <a:noFill/>
                </a:ln>
                <a:solidFill>
                  <a:srgbClr val="871094"/>
                </a:solidFill>
                <a:effectLst/>
                <a:latin typeface="JetBrains Mono"/>
              </a:rPr>
              <a:t>couleur</a:t>
            </a:r>
            <a:r>
              <a:rPr kumimoji="0" lang="en-US" altLang="en-US" sz="1100" b="0" i="0" u="none" strike="noStrike" cap="none" normalizeH="0" baseline="0" dirty="0" smtClean="0">
                <a:ln>
                  <a:noFill/>
                </a:ln>
                <a:solidFill>
                  <a:srgbClr val="067D17"/>
                </a:solidFill>
                <a:effectLst/>
                <a:latin typeface="JetBrains Mono"/>
              </a:rPr>
              <a:t>"</a:t>
            </a:r>
            <a:r>
              <a:rPr kumimoji="0" lang="en-US" altLang="en-US" sz="1100" b="0" i="0" u="none" strike="noStrike" cap="none" normalizeH="0" baseline="0" dirty="0" smtClean="0">
                <a:ln>
                  <a:noFill/>
                </a:ln>
                <a:solidFill>
                  <a:srgbClr val="080808"/>
                </a:solidFill>
                <a:effectLst/>
                <a:latin typeface="JetBrains Mono"/>
              </a:rPr>
              <a:t>)</a:t>
            </a:r>
            <a:br>
              <a:rPr kumimoji="0" lang="en-US" altLang="en-US" sz="1100" b="0" i="0" u="none" strike="noStrike" cap="none" normalizeH="0" baseline="0" dirty="0" smtClean="0">
                <a:ln>
                  <a:noFill/>
                </a:ln>
                <a:solidFill>
                  <a:srgbClr val="080808"/>
                </a:solidFill>
                <a:effectLst/>
                <a:latin typeface="JetBrains Mono"/>
              </a:rPr>
            </a:br>
            <a:r>
              <a:rPr kumimoji="0" lang="en-US" altLang="en-US" sz="1100" b="0" i="0" u="none" strike="noStrike" cap="none" normalizeH="0" baseline="0" dirty="0" smtClean="0">
                <a:ln>
                  <a:noFill/>
                </a:ln>
                <a:solidFill>
                  <a:srgbClr val="080808"/>
                </a:solidFill>
                <a:effectLst/>
                <a:latin typeface="JetBrains Mono"/>
              </a:rPr>
              <a:t>    }</a:t>
            </a:r>
            <a:br>
              <a:rPr kumimoji="0" lang="en-US" altLang="en-US" sz="1100" b="0" i="0" u="none" strike="noStrike" cap="none" normalizeH="0" baseline="0" dirty="0" smtClean="0">
                <a:ln>
                  <a:noFill/>
                </a:ln>
                <a:solidFill>
                  <a:srgbClr val="080808"/>
                </a:solidFill>
                <a:effectLst/>
                <a:latin typeface="JetBrains Mono"/>
              </a:rPr>
            </a:br>
            <a:r>
              <a:rPr kumimoji="0" lang="en-US" altLang="en-US" sz="1100" b="0" i="0" u="none" strike="noStrike" cap="none" normalizeH="0" baseline="0" dirty="0" smtClean="0">
                <a:ln>
                  <a:noFill/>
                </a:ln>
                <a:solidFill>
                  <a:srgbClr val="080808"/>
                </a:solidFill>
                <a:effectLst/>
                <a:latin typeface="JetBrains Mono"/>
              </a:rPr>
              <a:t/>
            </a:r>
            <a:br>
              <a:rPr kumimoji="0" lang="en-US" altLang="en-US" sz="1100" b="0" i="0" u="none" strike="noStrike" cap="none" normalizeH="0" baseline="0" dirty="0" smtClean="0">
                <a:ln>
                  <a:noFill/>
                </a:ln>
                <a:solidFill>
                  <a:srgbClr val="080808"/>
                </a:solidFill>
                <a:effectLst/>
                <a:latin typeface="JetBrains Mono"/>
              </a:rPr>
            </a:br>
            <a:r>
              <a:rPr kumimoji="0" lang="en-US" altLang="en-US" sz="1100" b="0" i="0" u="none" strike="noStrike" cap="none" normalizeH="0" baseline="0" dirty="0" smtClean="0">
                <a:ln>
                  <a:noFill/>
                </a:ln>
                <a:solidFill>
                  <a:srgbClr val="080808"/>
                </a:solidFill>
                <a:effectLst/>
                <a:latin typeface="JetBrains Mono"/>
              </a:rPr>
              <a:t>    </a:t>
            </a:r>
            <a:r>
              <a:rPr kumimoji="0" lang="en-US" altLang="en-US" sz="1100" b="0" i="0" u="none" strike="noStrike" cap="none" normalizeH="0" baseline="0" dirty="0" smtClean="0">
                <a:ln>
                  <a:noFill/>
                </a:ln>
                <a:solidFill>
                  <a:srgbClr val="0033B3"/>
                </a:solidFill>
                <a:effectLst/>
                <a:latin typeface="JetBrains Mono"/>
              </a:rPr>
              <a:t>fun </a:t>
            </a:r>
            <a:r>
              <a:rPr kumimoji="0" lang="en-US" altLang="en-US" sz="1100" b="0" i="0" u="none" strike="noStrike" cap="none" normalizeH="0" baseline="0" dirty="0" err="1" smtClean="0">
                <a:ln>
                  <a:noFill/>
                </a:ln>
                <a:solidFill>
                  <a:srgbClr val="00627A"/>
                </a:solidFill>
                <a:effectLst/>
                <a:latin typeface="JetBrains Mono"/>
              </a:rPr>
              <a:t>changeCouleur</a:t>
            </a:r>
            <a:r>
              <a:rPr kumimoji="0" lang="en-US" altLang="en-US" sz="1100" b="0" i="0" u="none" strike="noStrike" cap="none" normalizeH="0" baseline="0" dirty="0" smtClean="0">
                <a:ln>
                  <a:noFill/>
                </a:ln>
                <a:solidFill>
                  <a:srgbClr val="080808"/>
                </a:solidFill>
                <a:effectLst/>
                <a:latin typeface="JetBrains Mono"/>
              </a:rPr>
              <a:t>() {</a:t>
            </a:r>
            <a:br>
              <a:rPr kumimoji="0" lang="en-US" altLang="en-US" sz="1100" b="0" i="0" u="none" strike="noStrike" cap="none" normalizeH="0" baseline="0" dirty="0" smtClean="0">
                <a:ln>
                  <a:noFill/>
                </a:ln>
                <a:solidFill>
                  <a:srgbClr val="080808"/>
                </a:solidFill>
                <a:effectLst/>
                <a:latin typeface="JetBrains Mono"/>
              </a:rPr>
            </a:br>
            <a:r>
              <a:rPr kumimoji="0" lang="en-US" altLang="en-US" sz="1100" b="0" i="0" u="none" strike="noStrike" cap="none" normalizeH="0" baseline="0" dirty="0" smtClean="0">
                <a:ln>
                  <a:noFill/>
                </a:ln>
                <a:solidFill>
                  <a:srgbClr val="080808"/>
                </a:solidFill>
                <a:effectLst/>
                <a:latin typeface="JetBrains Mono"/>
              </a:rPr>
              <a:t>        </a:t>
            </a:r>
            <a:r>
              <a:rPr kumimoji="0" lang="en-US" altLang="en-US" sz="1100" b="0" i="0" u="none" strike="noStrike" cap="none" normalizeH="0" baseline="0" dirty="0" err="1" smtClean="0">
                <a:ln>
                  <a:noFill/>
                </a:ln>
                <a:solidFill>
                  <a:srgbClr val="871094"/>
                </a:solidFill>
                <a:effectLst/>
                <a:latin typeface="JetBrains Mono"/>
              </a:rPr>
              <a:t>couleur</a:t>
            </a:r>
            <a:r>
              <a:rPr kumimoji="0" lang="en-US" altLang="en-US" sz="1100" b="0" i="0" u="none" strike="noStrike" cap="none" normalizeH="0" baseline="0" dirty="0" smtClean="0">
                <a:ln>
                  <a:noFill/>
                </a:ln>
                <a:solidFill>
                  <a:srgbClr val="871094"/>
                </a:solidFill>
                <a:effectLst/>
                <a:latin typeface="JetBrains Mono"/>
              </a:rPr>
              <a:t> </a:t>
            </a:r>
            <a:r>
              <a:rPr kumimoji="0" lang="en-US" altLang="en-US" sz="1100" b="0" i="0" u="none" strike="noStrike" cap="none" normalizeH="0" baseline="0" dirty="0" smtClean="0">
                <a:ln>
                  <a:noFill/>
                </a:ln>
                <a:solidFill>
                  <a:srgbClr val="080808"/>
                </a:solidFill>
                <a:effectLst/>
                <a:latin typeface="JetBrains Mono"/>
              </a:rPr>
              <a:t>+= </a:t>
            </a:r>
            <a:r>
              <a:rPr kumimoji="0" lang="en-US" altLang="en-US" sz="1100" b="0" i="0" u="none" strike="noStrike" cap="none" normalizeH="0" baseline="0" dirty="0" smtClean="0">
                <a:ln>
                  <a:noFill/>
                </a:ln>
                <a:solidFill>
                  <a:srgbClr val="1750EB"/>
                </a:solidFill>
                <a:effectLst/>
                <a:latin typeface="JetBrains Mono"/>
              </a:rPr>
              <a:t>1</a:t>
            </a:r>
            <a:br>
              <a:rPr kumimoji="0" lang="en-US" altLang="en-US" sz="1100" b="0" i="0" u="none" strike="noStrike" cap="none" normalizeH="0" baseline="0" dirty="0" smtClean="0">
                <a:ln>
                  <a:noFill/>
                </a:ln>
                <a:solidFill>
                  <a:srgbClr val="1750EB"/>
                </a:solidFill>
                <a:effectLst/>
                <a:latin typeface="JetBrains Mono"/>
              </a:rPr>
            </a:br>
            <a:r>
              <a:rPr kumimoji="0" lang="en-US" altLang="en-US" sz="1100" b="0" i="0" u="none" strike="noStrike" cap="none" normalizeH="0" baseline="0" dirty="0" smtClean="0">
                <a:ln>
                  <a:noFill/>
                </a:ln>
                <a:solidFill>
                  <a:srgbClr val="1750EB"/>
                </a:solidFill>
                <a:effectLst/>
                <a:latin typeface="JetBrains Mono"/>
              </a:rPr>
              <a:t>        </a:t>
            </a:r>
            <a:r>
              <a:rPr kumimoji="0" lang="en-US" altLang="en-US" sz="1100" b="0" i="1" u="none" strike="noStrike" cap="none" normalizeH="0" baseline="0" dirty="0" err="1" smtClean="0">
                <a:ln>
                  <a:noFill/>
                </a:ln>
                <a:solidFill>
                  <a:srgbClr val="00627A"/>
                </a:solidFill>
                <a:effectLst/>
                <a:latin typeface="JetBrains Mono"/>
              </a:rPr>
              <a:t>println</a:t>
            </a:r>
            <a:r>
              <a:rPr kumimoji="0" lang="en-US" altLang="en-US" sz="1100" b="0" i="0" u="none" strike="noStrike" cap="none" normalizeH="0" baseline="0" dirty="0" smtClean="0">
                <a:ln>
                  <a:noFill/>
                </a:ln>
                <a:solidFill>
                  <a:srgbClr val="080808"/>
                </a:solidFill>
                <a:effectLst/>
                <a:latin typeface="JetBrains Mono"/>
              </a:rPr>
              <a:t>(</a:t>
            </a:r>
            <a:r>
              <a:rPr kumimoji="0" lang="en-US" altLang="en-US" sz="1100" b="0" i="0" u="none" strike="noStrike" cap="none" normalizeH="0" baseline="0" dirty="0" err="1" smtClean="0">
                <a:ln>
                  <a:noFill/>
                </a:ln>
                <a:solidFill>
                  <a:srgbClr val="871094"/>
                </a:solidFill>
                <a:effectLst/>
                <a:latin typeface="JetBrains Mono"/>
              </a:rPr>
              <a:t>couleur</a:t>
            </a:r>
            <a:r>
              <a:rPr kumimoji="0" lang="en-US" altLang="en-US" sz="1100" b="0" i="0" u="none" strike="noStrike" cap="none" normalizeH="0" baseline="0" dirty="0" smtClean="0">
                <a:ln>
                  <a:noFill/>
                </a:ln>
                <a:solidFill>
                  <a:srgbClr val="080808"/>
                </a:solidFill>
                <a:effectLst/>
                <a:latin typeface="JetBrains Mono"/>
              </a:rPr>
              <a:t>)</a:t>
            </a:r>
            <a:br>
              <a:rPr kumimoji="0" lang="en-US" altLang="en-US" sz="1100" b="0" i="0" u="none" strike="noStrike" cap="none" normalizeH="0" baseline="0" dirty="0" smtClean="0">
                <a:ln>
                  <a:noFill/>
                </a:ln>
                <a:solidFill>
                  <a:srgbClr val="080808"/>
                </a:solidFill>
                <a:effectLst/>
                <a:latin typeface="JetBrains Mono"/>
              </a:rPr>
            </a:br>
            <a:r>
              <a:rPr kumimoji="0" lang="en-US" altLang="en-US" sz="1100" b="0" i="0" u="none" strike="noStrike" cap="none" normalizeH="0" baseline="0" dirty="0" smtClean="0">
                <a:ln>
                  <a:noFill/>
                </a:ln>
                <a:solidFill>
                  <a:srgbClr val="080808"/>
                </a:solidFill>
                <a:effectLst/>
                <a:latin typeface="JetBrains Mono"/>
              </a:rPr>
              <a:t>        </a:t>
            </a:r>
            <a:r>
              <a:rPr kumimoji="0" lang="en-US" altLang="en-US" sz="1100" b="0" i="0" u="none" strike="noStrike" cap="none" normalizeH="0" baseline="0" dirty="0" smtClean="0">
                <a:ln>
                  <a:noFill/>
                </a:ln>
                <a:solidFill>
                  <a:srgbClr val="0033B3"/>
                </a:solidFill>
                <a:effectLst/>
                <a:latin typeface="JetBrains Mono"/>
              </a:rPr>
              <a:t>if </a:t>
            </a:r>
            <a:r>
              <a:rPr kumimoji="0" lang="en-US" altLang="en-US" sz="1100" b="0" i="0" u="none" strike="noStrike" cap="none" normalizeH="0" baseline="0" dirty="0" smtClean="0">
                <a:ln>
                  <a:noFill/>
                </a:ln>
                <a:solidFill>
                  <a:srgbClr val="080808"/>
                </a:solidFill>
                <a:effectLst/>
                <a:latin typeface="JetBrains Mono"/>
              </a:rPr>
              <a:t>(</a:t>
            </a:r>
            <a:r>
              <a:rPr kumimoji="0" lang="en-US" altLang="en-US" sz="1100" b="0" i="0" u="none" strike="noStrike" cap="none" normalizeH="0" baseline="0" dirty="0" err="1" smtClean="0">
                <a:ln>
                  <a:noFill/>
                </a:ln>
                <a:solidFill>
                  <a:srgbClr val="871094"/>
                </a:solidFill>
                <a:effectLst/>
                <a:latin typeface="JetBrains Mono"/>
              </a:rPr>
              <a:t>couleur</a:t>
            </a:r>
            <a:r>
              <a:rPr kumimoji="0" lang="en-US" altLang="en-US" sz="1100" b="0" i="0" u="none" strike="noStrike" cap="none" normalizeH="0" baseline="0" dirty="0" smtClean="0">
                <a:ln>
                  <a:noFill/>
                </a:ln>
                <a:solidFill>
                  <a:srgbClr val="871094"/>
                </a:solidFill>
                <a:effectLst/>
                <a:latin typeface="JetBrains Mono"/>
              </a:rPr>
              <a:t> </a:t>
            </a:r>
            <a:r>
              <a:rPr kumimoji="0" lang="en-US" altLang="en-US" sz="1100" b="0" i="0" u="none" strike="noStrike" cap="none" normalizeH="0" baseline="0" dirty="0" smtClean="0">
                <a:ln>
                  <a:noFill/>
                </a:ln>
                <a:solidFill>
                  <a:srgbClr val="080808"/>
                </a:solidFill>
                <a:effectLst/>
                <a:latin typeface="JetBrains Mono"/>
              </a:rPr>
              <a:t>== </a:t>
            </a:r>
            <a:r>
              <a:rPr kumimoji="0" lang="en-US" altLang="en-US" sz="1100" b="0" i="0" u="none" strike="noStrike" cap="none" normalizeH="0" baseline="0" dirty="0" smtClean="0">
                <a:ln>
                  <a:noFill/>
                </a:ln>
                <a:solidFill>
                  <a:srgbClr val="1750EB"/>
                </a:solidFill>
                <a:effectLst/>
                <a:latin typeface="JetBrains Mono"/>
              </a:rPr>
              <a:t>4</a:t>
            </a:r>
            <a:r>
              <a:rPr kumimoji="0" lang="en-US" altLang="en-US" sz="1100" b="0" i="0" u="none" strike="noStrike" cap="none" normalizeH="0" baseline="0" dirty="0" smtClean="0">
                <a:ln>
                  <a:noFill/>
                </a:ln>
                <a:solidFill>
                  <a:srgbClr val="080808"/>
                </a:solidFill>
                <a:effectLst/>
                <a:latin typeface="JetBrains Mono"/>
              </a:rPr>
              <a:t>) {</a:t>
            </a:r>
            <a:br>
              <a:rPr kumimoji="0" lang="en-US" altLang="en-US" sz="1100" b="0" i="0" u="none" strike="noStrike" cap="none" normalizeH="0" baseline="0" dirty="0" smtClean="0">
                <a:ln>
                  <a:noFill/>
                </a:ln>
                <a:solidFill>
                  <a:srgbClr val="080808"/>
                </a:solidFill>
                <a:effectLst/>
                <a:latin typeface="JetBrains Mono"/>
              </a:rPr>
            </a:br>
            <a:r>
              <a:rPr kumimoji="0" lang="en-US" altLang="en-US" sz="1100" b="0" i="0" u="none" strike="noStrike" cap="none" normalizeH="0" baseline="0" dirty="0" smtClean="0">
                <a:ln>
                  <a:noFill/>
                </a:ln>
                <a:solidFill>
                  <a:srgbClr val="080808"/>
                </a:solidFill>
                <a:effectLst/>
                <a:latin typeface="JetBrains Mono"/>
              </a:rPr>
              <a:t>            </a:t>
            </a:r>
            <a:r>
              <a:rPr kumimoji="0" lang="en-US" altLang="en-US" sz="1100" b="0" i="0" u="none" strike="noStrike" cap="none" normalizeH="0" baseline="0" dirty="0" err="1" smtClean="0">
                <a:ln>
                  <a:noFill/>
                </a:ln>
                <a:solidFill>
                  <a:srgbClr val="871094"/>
                </a:solidFill>
                <a:effectLst/>
                <a:latin typeface="JetBrains Mono"/>
              </a:rPr>
              <a:t>couleur</a:t>
            </a:r>
            <a:r>
              <a:rPr kumimoji="0" lang="en-US" altLang="en-US" sz="1100" b="0" i="0" u="none" strike="noStrike" cap="none" normalizeH="0" baseline="0" dirty="0" smtClean="0">
                <a:ln>
                  <a:noFill/>
                </a:ln>
                <a:solidFill>
                  <a:srgbClr val="871094"/>
                </a:solidFill>
                <a:effectLst/>
                <a:latin typeface="JetBrains Mono"/>
              </a:rPr>
              <a:t> </a:t>
            </a:r>
            <a:r>
              <a:rPr kumimoji="0" lang="en-US" altLang="en-US" sz="1100" b="0" i="0" u="none" strike="noStrike" cap="none" normalizeH="0" baseline="0" dirty="0" smtClean="0">
                <a:ln>
                  <a:noFill/>
                </a:ln>
                <a:solidFill>
                  <a:srgbClr val="080808"/>
                </a:solidFill>
                <a:effectLst/>
                <a:latin typeface="JetBrains Mono"/>
              </a:rPr>
              <a:t>= </a:t>
            </a:r>
            <a:r>
              <a:rPr kumimoji="0" lang="en-US" altLang="en-US" sz="1100" b="0" i="0" u="none" strike="noStrike" cap="none" normalizeH="0" baseline="0" dirty="0" smtClean="0">
                <a:ln>
                  <a:noFill/>
                </a:ln>
                <a:solidFill>
                  <a:srgbClr val="1750EB"/>
                </a:solidFill>
                <a:effectLst/>
                <a:latin typeface="JetBrains Mono"/>
              </a:rPr>
              <a:t>1</a:t>
            </a:r>
            <a:br>
              <a:rPr kumimoji="0" lang="en-US" altLang="en-US" sz="1100" b="0" i="0" u="none" strike="noStrike" cap="none" normalizeH="0" baseline="0" dirty="0" smtClean="0">
                <a:ln>
                  <a:noFill/>
                </a:ln>
                <a:solidFill>
                  <a:srgbClr val="1750EB"/>
                </a:solidFill>
                <a:effectLst/>
                <a:latin typeface="JetBrains Mono"/>
              </a:rPr>
            </a:br>
            <a:r>
              <a:rPr kumimoji="0" lang="en-US" altLang="en-US" sz="1100" b="0" i="0" u="none" strike="noStrike" cap="none" normalizeH="0" baseline="0" dirty="0" smtClean="0">
                <a:ln>
                  <a:noFill/>
                </a:ln>
                <a:solidFill>
                  <a:srgbClr val="1750EB"/>
                </a:solidFill>
                <a:effectLst/>
                <a:latin typeface="JetBrains Mono"/>
              </a:rPr>
              <a:t>            </a:t>
            </a:r>
            <a:r>
              <a:rPr kumimoji="0" lang="en-US" altLang="en-US" sz="1100" b="0" i="0" u="none" strike="noStrike" cap="none" normalizeH="0" baseline="0" dirty="0" err="1" smtClean="0">
                <a:ln>
                  <a:noFill/>
                </a:ln>
                <a:solidFill>
                  <a:srgbClr val="871094"/>
                </a:solidFill>
                <a:effectLst/>
                <a:latin typeface="JetBrains Mono"/>
              </a:rPr>
              <a:t>voitureDevant</a:t>
            </a:r>
            <a:r>
              <a:rPr kumimoji="0" lang="en-US" altLang="en-US" sz="1100" b="0" i="0" u="none" strike="noStrike" cap="none" normalizeH="0" baseline="0" dirty="0" err="1" smtClean="0">
                <a:ln>
                  <a:noFill/>
                </a:ln>
                <a:solidFill>
                  <a:srgbClr val="080808"/>
                </a:solidFill>
                <a:effectLst/>
                <a:latin typeface="JetBrains Mono"/>
              </a:rPr>
              <a:t>.</a:t>
            </a:r>
            <a:r>
              <a:rPr kumimoji="0" lang="en-US" altLang="en-US" sz="1100" b="0" i="0" u="none" strike="noStrike" cap="none" normalizeH="0" baseline="0" dirty="0" err="1" smtClean="0">
                <a:ln>
                  <a:noFill/>
                </a:ln>
                <a:solidFill>
                  <a:srgbClr val="871094"/>
                </a:solidFill>
                <a:effectLst/>
                <a:latin typeface="JetBrains Mono"/>
              </a:rPr>
              <a:t>vitesse</a:t>
            </a:r>
            <a:r>
              <a:rPr kumimoji="0" lang="en-US" altLang="en-US" sz="1100" b="0" i="0" u="none" strike="noStrike" cap="none" normalizeH="0" baseline="0" dirty="0" smtClean="0">
                <a:ln>
                  <a:noFill/>
                </a:ln>
                <a:solidFill>
                  <a:srgbClr val="871094"/>
                </a:solidFill>
                <a:effectLst/>
                <a:latin typeface="JetBrains Mono"/>
              </a:rPr>
              <a:t> </a:t>
            </a:r>
            <a:r>
              <a:rPr kumimoji="0" lang="en-US" altLang="en-US" sz="1100" b="0" i="0" u="none" strike="noStrike" cap="none" normalizeH="0" baseline="0" dirty="0" smtClean="0">
                <a:ln>
                  <a:noFill/>
                </a:ln>
                <a:solidFill>
                  <a:srgbClr val="080808"/>
                </a:solidFill>
                <a:effectLst/>
                <a:latin typeface="JetBrains Mono"/>
              </a:rPr>
              <a:t>= </a:t>
            </a:r>
            <a:r>
              <a:rPr kumimoji="0" lang="en-US" altLang="en-US" sz="1100" b="0" i="0" u="none" strike="noStrike" cap="none" normalizeH="0" baseline="0" dirty="0" smtClean="0">
                <a:ln>
                  <a:noFill/>
                </a:ln>
                <a:solidFill>
                  <a:srgbClr val="1750EB"/>
                </a:solidFill>
                <a:effectLst/>
                <a:latin typeface="JetBrains Mono"/>
              </a:rPr>
              <a:t>50</a:t>
            </a:r>
            <a:br>
              <a:rPr kumimoji="0" lang="en-US" altLang="en-US" sz="1100" b="0" i="0" u="none" strike="noStrike" cap="none" normalizeH="0" baseline="0" dirty="0" smtClean="0">
                <a:ln>
                  <a:noFill/>
                </a:ln>
                <a:solidFill>
                  <a:srgbClr val="1750EB"/>
                </a:solidFill>
                <a:effectLst/>
                <a:latin typeface="JetBrains Mono"/>
              </a:rPr>
            </a:br>
            <a:r>
              <a:rPr kumimoji="0" lang="en-US" altLang="en-US" sz="1100" b="0" i="0" u="none" strike="noStrike" cap="none" normalizeH="0" baseline="0" dirty="0" smtClean="0">
                <a:ln>
                  <a:noFill/>
                </a:ln>
                <a:solidFill>
                  <a:srgbClr val="1750EB"/>
                </a:solidFill>
                <a:effectLst/>
                <a:latin typeface="JetBrains Mono"/>
              </a:rPr>
              <a:t>        </a:t>
            </a:r>
            <a:r>
              <a:rPr kumimoji="0" lang="en-US" altLang="en-US" sz="1100" b="0" i="0" u="none" strike="noStrike" cap="none" normalizeH="0" baseline="0" dirty="0" smtClean="0">
                <a:ln>
                  <a:noFill/>
                </a:ln>
                <a:solidFill>
                  <a:srgbClr val="080808"/>
                </a:solidFill>
                <a:effectLst/>
                <a:latin typeface="JetBrains Mono"/>
              </a:rPr>
              <a:t>}</a:t>
            </a:r>
            <a:br>
              <a:rPr kumimoji="0" lang="en-US" altLang="en-US" sz="1100" b="0" i="0" u="none" strike="noStrike" cap="none" normalizeH="0" baseline="0" dirty="0" smtClean="0">
                <a:ln>
                  <a:noFill/>
                </a:ln>
                <a:solidFill>
                  <a:srgbClr val="080808"/>
                </a:solidFill>
                <a:effectLst/>
                <a:latin typeface="JetBrains Mono"/>
              </a:rPr>
            </a:br>
            <a:r>
              <a:rPr kumimoji="0" lang="en-US" altLang="en-US" sz="1100" b="0" i="0" u="none" strike="noStrike" cap="none" normalizeH="0" baseline="0" dirty="0" smtClean="0">
                <a:ln>
                  <a:noFill/>
                </a:ln>
                <a:solidFill>
                  <a:srgbClr val="080808"/>
                </a:solidFill>
                <a:effectLst/>
                <a:latin typeface="JetBrains Mono"/>
              </a:rPr>
              <a:t/>
            </a:r>
            <a:br>
              <a:rPr kumimoji="0" lang="en-US" altLang="en-US" sz="1100" b="0" i="0" u="none" strike="noStrike" cap="none" normalizeH="0" baseline="0" dirty="0" smtClean="0">
                <a:ln>
                  <a:noFill/>
                </a:ln>
                <a:solidFill>
                  <a:srgbClr val="080808"/>
                </a:solidFill>
                <a:effectLst/>
                <a:latin typeface="JetBrains Mono"/>
              </a:rPr>
            </a:br>
            <a:r>
              <a:rPr kumimoji="0" lang="en-US" altLang="en-US" sz="1100" b="0" i="0" u="none" strike="noStrike" cap="none" normalizeH="0" baseline="0" dirty="0" smtClean="0">
                <a:ln>
                  <a:noFill/>
                </a:ln>
                <a:solidFill>
                  <a:srgbClr val="080808"/>
                </a:solidFill>
                <a:effectLst/>
                <a:latin typeface="JetBrains Mono"/>
              </a:rPr>
              <a:t>    }</a:t>
            </a:r>
            <a:br>
              <a:rPr kumimoji="0" lang="en-US" altLang="en-US" sz="1100" b="0" i="0" u="none" strike="noStrike" cap="none" normalizeH="0" baseline="0" dirty="0" smtClean="0">
                <a:ln>
                  <a:noFill/>
                </a:ln>
                <a:solidFill>
                  <a:srgbClr val="080808"/>
                </a:solidFill>
                <a:effectLst/>
                <a:latin typeface="JetBrains Mono"/>
              </a:rPr>
            </a:br>
            <a:r>
              <a:rPr kumimoji="0" lang="en-US" altLang="en-US" sz="1100" b="0" i="0" u="none" strike="noStrike" cap="none" normalizeH="0" baseline="0" dirty="0" smtClean="0">
                <a:ln>
                  <a:noFill/>
                </a:ln>
                <a:solidFill>
                  <a:srgbClr val="080808"/>
                </a:solidFill>
                <a:effectLst/>
                <a:latin typeface="JetBrains Mono"/>
              </a:rPr>
              <a:t>}</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3"/>
          <p:cNvSpPr>
            <a:spLocks noGrp="1" noChangeArrowheads="1"/>
          </p:cNvSpPr>
          <p:nvPr>
            <p:ph sz="quarter" idx="4"/>
          </p:nvPr>
        </p:nvSpPr>
        <p:spPr bwMode="auto">
          <a:xfrm>
            <a:off x="4660031" y="2174875"/>
            <a:ext cx="4168129" cy="36009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33B3"/>
                </a:solidFill>
                <a:effectLst/>
                <a:latin typeface="JetBrains Mono"/>
              </a:rPr>
              <a:t>class </a:t>
            </a:r>
            <a:r>
              <a:rPr kumimoji="0" lang="en-US" altLang="en-US" sz="1200" b="0" i="0" u="none" strike="noStrike" cap="none" normalizeH="0" baseline="0" dirty="0" err="1" smtClean="0">
                <a:ln>
                  <a:noFill/>
                </a:ln>
                <a:solidFill>
                  <a:srgbClr val="000000"/>
                </a:solidFill>
                <a:effectLst/>
                <a:latin typeface="JetBrains Mono"/>
              </a:rPr>
              <a:t>Voiture</a:t>
            </a:r>
            <a:r>
              <a:rPr kumimoji="0" lang="en-US" altLang="en-US" sz="1200" b="0" i="0" u="none" strike="noStrike" cap="none" normalizeH="0" baseline="0" dirty="0" smtClean="0">
                <a:ln>
                  <a:noFill/>
                </a:ln>
                <a:solidFill>
                  <a:srgbClr val="808080"/>
                </a:solidFill>
                <a:effectLst/>
                <a:latin typeface="JetBrains Mono"/>
              </a:rPr>
              <a:t>() </a:t>
            </a:r>
            <a:r>
              <a:rPr kumimoji="0" lang="en-US" altLang="en-US" sz="1200" b="0" i="0" u="none" strike="noStrike" cap="none" normalizeH="0" baseline="0" dirty="0" smtClean="0">
                <a:ln>
                  <a:noFill/>
                </a:ln>
                <a:solidFill>
                  <a:srgbClr val="080808"/>
                </a:solidFill>
                <a:effectLst/>
                <a:latin typeface="JetBrains Mono"/>
              </a:rPr>
              <a:t>{</a:t>
            </a:r>
            <a:br>
              <a:rPr kumimoji="0" lang="en-US" altLang="en-US" sz="1200" b="0" i="0" u="none" strike="noStrike" cap="none" normalizeH="0" baseline="0" dirty="0" smtClean="0">
                <a:ln>
                  <a:noFill/>
                </a:ln>
                <a:solidFill>
                  <a:srgbClr val="080808"/>
                </a:solidFill>
                <a:effectLst/>
                <a:latin typeface="JetBrains Mono"/>
              </a:rPr>
            </a:br>
            <a:r>
              <a:rPr kumimoji="0" lang="en-US" altLang="en-US" sz="1200" b="0" i="0" u="none" strike="noStrike" cap="none" normalizeH="0" baseline="0" dirty="0" smtClean="0">
                <a:ln>
                  <a:noFill/>
                </a:ln>
                <a:solidFill>
                  <a:srgbClr val="080808"/>
                </a:solidFill>
                <a:effectLst/>
                <a:latin typeface="JetBrains Mono"/>
              </a:rPr>
              <a:t>    </a:t>
            </a:r>
            <a:r>
              <a:rPr kumimoji="0" lang="en-US" altLang="en-US" sz="1200" b="0" i="0" u="none" strike="noStrike" cap="none" normalizeH="0" baseline="0" dirty="0" err="1" smtClean="0">
                <a:ln>
                  <a:noFill/>
                </a:ln>
                <a:solidFill>
                  <a:srgbClr val="0033B3"/>
                </a:solidFill>
                <a:effectLst/>
                <a:latin typeface="JetBrains Mono"/>
              </a:rPr>
              <a:t>var</a:t>
            </a:r>
            <a:r>
              <a:rPr kumimoji="0" lang="en-US" altLang="en-US" sz="1200" b="0" i="0" u="none" strike="noStrike" cap="none" normalizeH="0" baseline="0" dirty="0" smtClean="0">
                <a:ln>
                  <a:noFill/>
                </a:ln>
                <a:solidFill>
                  <a:srgbClr val="0033B3"/>
                </a:solidFill>
                <a:effectLst/>
                <a:latin typeface="JetBrains Mono"/>
              </a:rPr>
              <a:t> </a:t>
            </a:r>
            <a:r>
              <a:rPr kumimoji="0" lang="en-US" altLang="en-US" sz="1200" b="0" i="0" u="none" strike="noStrike" cap="none" normalizeH="0" baseline="0" dirty="0" err="1" smtClean="0">
                <a:ln>
                  <a:noFill/>
                </a:ln>
                <a:solidFill>
                  <a:srgbClr val="871094"/>
                </a:solidFill>
                <a:effectLst/>
                <a:latin typeface="JetBrains Mono"/>
              </a:rPr>
              <a:t>vitesse</a:t>
            </a:r>
            <a:r>
              <a:rPr kumimoji="0" lang="en-US" altLang="en-US" sz="1200" b="0" i="0" u="none" strike="noStrike" cap="none" normalizeH="0" baseline="0" dirty="0" smtClean="0">
                <a:ln>
                  <a:noFill/>
                </a:ln>
                <a:solidFill>
                  <a:srgbClr val="871094"/>
                </a:solidFill>
                <a:effectLst/>
                <a:latin typeface="JetBrains Mono"/>
              </a:rPr>
              <a:t> </a:t>
            </a:r>
            <a:r>
              <a:rPr kumimoji="0" lang="en-US" altLang="en-US" sz="1200" b="0" i="0" u="none" strike="noStrike" cap="none" normalizeH="0" baseline="0" dirty="0" smtClean="0">
                <a:ln>
                  <a:noFill/>
                </a:ln>
                <a:solidFill>
                  <a:srgbClr val="080808"/>
                </a:solidFill>
                <a:effectLst/>
                <a:latin typeface="JetBrains Mono"/>
              </a:rPr>
              <a:t>= </a:t>
            </a:r>
            <a:r>
              <a:rPr kumimoji="0" lang="en-US" altLang="en-US" sz="1200" b="0" i="0" u="none" strike="noStrike" cap="none" normalizeH="0" baseline="0" dirty="0" smtClean="0">
                <a:ln>
                  <a:noFill/>
                </a:ln>
                <a:solidFill>
                  <a:srgbClr val="1750EB"/>
                </a:solidFill>
                <a:effectLst/>
                <a:latin typeface="JetBrains Mono"/>
              </a:rPr>
              <a:t>0</a:t>
            </a:r>
            <a:br>
              <a:rPr kumimoji="0" lang="en-US" altLang="en-US" sz="1200" b="0" i="0" u="none" strike="noStrike" cap="none" normalizeH="0" baseline="0" dirty="0" smtClean="0">
                <a:ln>
                  <a:noFill/>
                </a:ln>
                <a:solidFill>
                  <a:srgbClr val="1750EB"/>
                </a:solidFill>
                <a:effectLst/>
                <a:latin typeface="JetBrains Mono"/>
              </a:rPr>
            </a:br>
            <a:r>
              <a:rPr kumimoji="0" lang="en-US" altLang="en-US" sz="1200" b="0" i="0" u="none" strike="noStrike" cap="none" normalizeH="0" baseline="0" dirty="0" smtClean="0">
                <a:ln>
                  <a:noFill/>
                </a:ln>
                <a:solidFill>
                  <a:srgbClr val="1750EB"/>
                </a:solidFill>
                <a:effectLst/>
                <a:latin typeface="JetBrains Mono"/>
              </a:rPr>
              <a:t>    </a:t>
            </a:r>
            <a:r>
              <a:rPr kumimoji="0" lang="en-US" altLang="en-US" sz="1200" b="0" i="0" u="none" strike="noStrike" cap="none" normalizeH="0" baseline="0" dirty="0" smtClean="0">
                <a:ln>
                  <a:noFill/>
                </a:ln>
                <a:solidFill>
                  <a:srgbClr val="0033B3"/>
                </a:solidFill>
                <a:effectLst/>
                <a:latin typeface="JetBrains Mono"/>
              </a:rPr>
              <a:t>set </a:t>
            </a:r>
            <a:r>
              <a:rPr kumimoji="0" lang="en-US" altLang="en-US" sz="1200" b="0" i="0" u="none" strike="noStrike" cap="none" normalizeH="0" baseline="0" dirty="0" smtClean="0">
                <a:ln>
                  <a:noFill/>
                </a:ln>
                <a:solidFill>
                  <a:srgbClr val="080808"/>
                </a:solidFill>
                <a:effectLst/>
                <a:latin typeface="JetBrains Mono"/>
              </a:rPr>
              <a:t>(value) {</a:t>
            </a:r>
            <a:br>
              <a:rPr kumimoji="0" lang="en-US" altLang="en-US" sz="1200" b="0" i="0" u="none" strike="noStrike" cap="none" normalizeH="0" baseline="0" dirty="0" smtClean="0">
                <a:ln>
                  <a:noFill/>
                </a:ln>
                <a:solidFill>
                  <a:srgbClr val="080808"/>
                </a:solidFill>
                <a:effectLst/>
                <a:latin typeface="JetBrains Mono"/>
              </a:rPr>
            </a:br>
            <a:r>
              <a:rPr kumimoji="0" lang="en-US" altLang="en-US" sz="1200" b="0" i="0" u="none" strike="noStrike" cap="none" normalizeH="0" baseline="0" dirty="0" smtClean="0">
                <a:ln>
                  <a:noFill/>
                </a:ln>
                <a:solidFill>
                  <a:srgbClr val="080808"/>
                </a:solidFill>
                <a:effectLst/>
                <a:latin typeface="JetBrains Mono"/>
              </a:rPr>
              <a:t>        </a:t>
            </a:r>
            <a:r>
              <a:rPr kumimoji="0" lang="en-US" altLang="en-US" sz="1200" b="0" i="0" u="none" strike="noStrike" cap="none" normalizeH="0" baseline="0" dirty="0" smtClean="0">
                <a:ln>
                  <a:noFill/>
                </a:ln>
                <a:solidFill>
                  <a:srgbClr val="0033B3"/>
                </a:solidFill>
                <a:effectLst/>
                <a:latin typeface="JetBrains Mono"/>
              </a:rPr>
              <a:t>if </a:t>
            </a:r>
            <a:r>
              <a:rPr kumimoji="0" lang="en-US" altLang="en-US" sz="1200" b="0" i="0" u="none" strike="noStrike" cap="none" normalizeH="0" baseline="0" dirty="0" smtClean="0">
                <a:ln>
                  <a:noFill/>
                </a:ln>
                <a:solidFill>
                  <a:srgbClr val="080808"/>
                </a:solidFill>
                <a:effectLst/>
                <a:latin typeface="JetBrains Mono"/>
              </a:rPr>
              <a:t>(value &gt;= </a:t>
            </a:r>
            <a:r>
              <a:rPr kumimoji="0" lang="en-US" altLang="en-US" sz="1200" b="0" i="0" u="none" strike="noStrike" cap="none" normalizeH="0" baseline="0" dirty="0" smtClean="0">
                <a:ln>
                  <a:noFill/>
                </a:ln>
                <a:solidFill>
                  <a:srgbClr val="1750EB"/>
                </a:solidFill>
                <a:effectLst/>
                <a:latin typeface="JetBrains Mono"/>
              </a:rPr>
              <a:t>0 </a:t>
            </a:r>
            <a:r>
              <a:rPr kumimoji="0" lang="en-US" altLang="en-US" sz="1200" b="0" i="0" u="none" strike="noStrike" cap="none" normalizeH="0" baseline="0" dirty="0" smtClean="0">
                <a:ln>
                  <a:noFill/>
                </a:ln>
                <a:solidFill>
                  <a:srgbClr val="080808"/>
                </a:solidFill>
                <a:effectLst/>
                <a:latin typeface="JetBrains Mono"/>
              </a:rPr>
              <a:t>&amp;&amp; value &lt;=</a:t>
            </a:r>
            <a:r>
              <a:rPr kumimoji="0" lang="en-US" altLang="en-US" sz="1200" b="0" i="0" u="none" strike="noStrike" cap="none" normalizeH="0" baseline="0" dirty="0" smtClean="0">
                <a:ln>
                  <a:noFill/>
                </a:ln>
                <a:solidFill>
                  <a:srgbClr val="1750EB"/>
                </a:solidFill>
                <a:effectLst/>
                <a:latin typeface="JetBrains Mono"/>
              </a:rPr>
              <a:t>130</a:t>
            </a:r>
            <a:r>
              <a:rPr kumimoji="0" lang="en-US" altLang="en-US" sz="1200" b="0" i="0" u="none" strike="noStrike" cap="none" normalizeH="0" baseline="0" dirty="0" smtClean="0">
                <a:ln>
                  <a:noFill/>
                </a:ln>
                <a:solidFill>
                  <a:srgbClr val="080808"/>
                </a:solidFill>
                <a:effectLst/>
                <a:latin typeface="JetBrains Mono"/>
              </a:rPr>
              <a:t>) </a:t>
            </a:r>
            <a:r>
              <a:rPr kumimoji="0" lang="en-US" altLang="en-US" sz="1200" b="0" i="1" u="none" strike="noStrike" cap="none" normalizeH="0" baseline="0" dirty="0" smtClean="0">
                <a:ln>
                  <a:noFill/>
                </a:ln>
                <a:solidFill>
                  <a:srgbClr val="8C8C8C"/>
                </a:solidFill>
                <a:effectLst/>
                <a:latin typeface="JetBrains Mono"/>
              </a:rPr>
              <a:t>/* </a:t>
            </a:r>
            <a:r>
              <a:rPr kumimoji="0" lang="en-US" altLang="en-US" sz="1200" b="0" i="1" u="none" strike="noStrike" cap="none" normalizeH="0" baseline="0" dirty="0" err="1" smtClean="0">
                <a:ln>
                  <a:noFill/>
                </a:ln>
                <a:solidFill>
                  <a:srgbClr val="8C8C8C"/>
                </a:solidFill>
                <a:effectLst/>
                <a:latin typeface="JetBrains Mono"/>
              </a:rPr>
              <a:t>intégrité</a:t>
            </a:r>
            <a:r>
              <a:rPr kumimoji="0" lang="en-US" altLang="en-US" sz="1200" b="0" i="1" u="none" strike="noStrike" cap="none" normalizeH="0" baseline="0" dirty="0" smtClean="0">
                <a:ln>
                  <a:noFill/>
                </a:ln>
                <a:solidFill>
                  <a:srgbClr val="8C8C8C"/>
                </a:solidFill>
                <a:effectLst/>
                <a:latin typeface="JetBrains Mono"/>
              </a:rPr>
              <a:t> </a:t>
            </a:r>
            <a:r>
              <a:rPr kumimoji="0" lang="en-US" altLang="en-US" sz="1200" b="0" i="1" u="none" strike="noStrike" cap="none" normalizeH="0" baseline="0" dirty="0" err="1" smtClean="0">
                <a:ln>
                  <a:noFill/>
                </a:ln>
                <a:solidFill>
                  <a:srgbClr val="8C8C8C"/>
                </a:solidFill>
                <a:effectLst/>
                <a:latin typeface="JetBrains Mono"/>
              </a:rPr>
              <a:t>assurée</a:t>
            </a:r>
            <a:r>
              <a:rPr kumimoji="0" lang="en-US" altLang="en-US" sz="1200" b="0" i="1" u="none" strike="noStrike" cap="none" normalizeH="0" baseline="0" dirty="0" smtClean="0">
                <a:ln>
                  <a:noFill/>
                </a:ln>
                <a:solidFill>
                  <a:srgbClr val="8C8C8C"/>
                </a:solidFill>
                <a:effectLst/>
                <a:latin typeface="JetBrains Mono"/>
              </a:rPr>
              <a:t> */ </a:t>
            </a:r>
            <a:r>
              <a:rPr kumimoji="0" lang="en-US" altLang="en-US" sz="1200" b="0" i="0" u="none" strike="noStrike" cap="none" normalizeH="0" baseline="0" dirty="0" smtClean="0">
                <a:ln>
                  <a:noFill/>
                </a:ln>
                <a:solidFill>
                  <a:srgbClr val="080808"/>
                </a:solidFill>
                <a:effectLst/>
                <a:latin typeface="JetBrains Mono"/>
              </a:rPr>
              <a:t>{</a:t>
            </a:r>
            <a:br>
              <a:rPr kumimoji="0" lang="en-US" altLang="en-US" sz="1200" b="0" i="0" u="none" strike="noStrike" cap="none" normalizeH="0" baseline="0" dirty="0" smtClean="0">
                <a:ln>
                  <a:noFill/>
                </a:ln>
                <a:solidFill>
                  <a:srgbClr val="080808"/>
                </a:solidFill>
                <a:effectLst/>
                <a:latin typeface="JetBrains Mono"/>
              </a:rPr>
            </a:br>
            <a:r>
              <a:rPr kumimoji="0" lang="en-US" altLang="en-US" sz="1200" b="0" i="0" u="none" strike="noStrike" cap="none" normalizeH="0" baseline="0" dirty="0" smtClean="0">
                <a:ln>
                  <a:noFill/>
                </a:ln>
                <a:solidFill>
                  <a:srgbClr val="080808"/>
                </a:solidFill>
                <a:effectLst/>
                <a:latin typeface="JetBrains Mono"/>
              </a:rPr>
              <a:t>            </a:t>
            </a:r>
            <a:r>
              <a:rPr kumimoji="0" lang="en-US" altLang="en-US" sz="1200" b="1" i="0" u="none" strike="noStrike" cap="none" normalizeH="0" baseline="0" dirty="0" smtClean="0">
                <a:ln>
                  <a:noFill/>
                </a:ln>
                <a:solidFill>
                  <a:srgbClr val="080808"/>
                </a:solidFill>
                <a:effectLst/>
                <a:latin typeface="JetBrains Mono"/>
              </a:rPr>
              <a:t>field </a:t>
            </a:r>
            <a:r>
              <a:rPr kumimoji="0" lang="en-US" altLang="en-US" sz="1200" b="0" i="0" u="none" strike="noStrike" cap="none" normalizeH="0" baseline="0" dirty="0" smtClean="0">
                <a:ln>
                  <a:noFill/>
                </a:ln>
                <a:solidFill>
                  <a:srgbClr val="080808"/>
                </a:solidFill>
                <a:effectLst/>
                <a:latin typeface="JetBrains Mono"/>
              </a:rPr>
              <a:t>= value</a:t>
            </a:r>
            <a:br>
              <a:rPr kumimoji="0" lang="en-US" altLang="en-US" sz="1200" b="0" i="0" u="none" strike="noStrike" cap="none" normalizeH="0" baseline="0" dirty="0" smtClean="0">
                <a:ln>
                  <a:noFill/>
                </a:ln>
                <a:solidFill>
                  <a:srgbClr val="080808"/>
                </a:solidFill>
                <a:effectLst/>
                <a:latin typeface="JetBrains Mono"/>
              </a:rPr>
            </a:br>
            <a:r>
              <a:rPr kumimoji="0" lang="en-US" altLang="en-US" sz="1200" b="0" i="0" u="none" strike="noStrike" cap="none" normalizeH="0" baseline="0" dirty="0" smtClean="0">
                <a:ln>
                  <a:noFill/>
                </a:ln>
                <a:solidFill>
                  <a:srgbClr val="080808"/>
                </a:solidFill>
                <a:effectLst/>
                <a:latin typeface="JetBrains Mono"/>
              </a:rPr>
              <a:t>            </a:t>
            </a:r>
            <a:r>
              <a:rPr kumimoji="0" lang="en-US" altLang="en-US" sz="1200" b="0" i="1" u="none" strike="noStrike" cap="none" normalizeH="0" baseline="0" dirty="0" err="1" smtClean="0">
                <a:ln>
                  <a:noFill/>
                </a:ln>
                <a:solidFill>
                  <a:srgbClr val="00627A"/>
                </a:solidFill>
                <a:effectLst/>
                <a:latin typeface="JetBrains Mono"/>
              </a:rPr>
              <a:t>println</a:t>
            </a:r>
            <a:r>
              <a:rPr kumimoji="0" lang="en-US" altLang="en-US" sz="1200" b="0" i="0" u="none" strike="noStrike" cap="none" normalizeH="0" baseline="0" dirty="0" smtClean="0">
                <a:ln>
                  <a:noFill/>
                </a:ln>
                <a:solidFill>
                  <a:srgbClr val="080808"/>
                </a:solidFill>
                <a:effectLst/>
                <a:latin typeface="JetBrains Mono"/>
              </a:rPr>
              <a:t>(</a:t>
            </a:r>
            <a:r>
              <a:rPr kumimoji="0" lang="en-US" altLang="en-US" sz="1200" b="0" i="0" u="none" strike="noStrike" cap="none" normalizeH="0" baseline="0" dirty="0" err="1" smtClean="0">
                <a:ln>
                  <a:noFill/>
                </a:ln>
                <a:solidFill>
                  <a:srgbClr val="871094"/>
                </a:solidFill>
                <a:effectLst/>
                <a:latin typeface="JetBrains Mono"/>
              </a:rPr>
              <a:t>vitesse</a:t>
            </a:r>
            <a:r>
              <a:rPr kumimoji="0" lang="en-US" altLang="en-US" sz="1200" b="0" i="0" u="none" strike="noStrike" cap="none" normalizeH="0" baseline="0" dirty="0" smtClean="0">
                <a:ln>
                  <a:noFill/>
                </a:ln>
                <a:solidFill>
                  <a:srgbClr val="080808"/>
                </a:solidFill>
                <a:effectLst/>
                <a:latin typeface="JetBrains Mono"/>
              </a:rPr>
              <a:t>)</a:t>
            </a:r>
            <a:br>
              <a:rPr kumimoji="0" lang="en-US" altLang="en-US" sz="1200" b="0" i="0" u="none" strike="noStrike" cap="none" normalizeH="0" baseline="0" dirty="0" smtClean="0">
                <a:ln>
                  <a:noFill/>
                </a:ln>
                <a:solidFill>
                  <a:srgbClr val="080808"/>
                </a:solidFill>
                <a:effectLst/>
                <a:latin typeface="JetBrains Mono"/>
              </a:rPr>
            </a:br>
            <a:r>
              <a:rPr kumimoji="0" lang="en-US" altLang="en-US" sz="1200" b="0" i="0" u="none" strike="noStrike" cap="none" normalizeH="0" baseline="0" dirty="0" smtClean="0">
                <a:ln>
                  <a:noFill/>
                </a:ln>
                <a:solidFill>
                  <a:srgbClr val="080808"/>
                </a:solidFill>
                <a:effectLst/>
                <a:latin typeface="JetBrains Mono"/>
              </a:rPr>
              <a:t>        }</a:t>
            </a:r>
            <a:br>
              <a:rPr kumimoji="0" lang="en-US" altLang="en-US" sz="1200" b="0" i="0" u="none" strike="noStrike" cap="none" normalizeH="0" baseline="0" dirty="0" smtClean="0">
                <a:ln>
                  <a:noFill/>
                </a:ln>
                <a:solidFill>
                  <a:srgbClr val="080808"/>
                </a:solidFill>
                <a:effectLst/>
                <a:latin typeface="JetBrains Mono"/>
              </a:rPr>
            </a:br>
            <a:r>
              <a:rPr kumimoji="0" lang="en-US" altLang="en-US" sz="1200" b="0" i="0" u="none" strike="noStrike" cap="none" normalizeH="0" baseline="0" dirty="0" smtClean="0">
                <a:ln>
                  <a:noFill/>
                </a:ln>
                <a:solidFill>
                  <a:srgbClr val="080808"/>
                </a:solidFill>
                <a:effectLst/>
                <a:latin typeface="JetBrains Mono"/>
              </a:rPr>
              <a:t>    }</a:t>
            </a:r>
            <a:br>
              <a:rPr kumimoji="0" lang="en-US" altLang="en-US" sz="1200" b="0" i="0" u="none" strike="noStrike" cap="none" normalizeH="0" baseline="0" dirty="0" smtClean="0">
                <a:ln>
                  <a:noFill/>
                </a:ln>
                <a:solidFill>
                  <a:srgbClr val="080808"/>
                </a:solidFill>
                <a:effectLst/>
                <a:latin typeface="JetBrains Mono"/>
              </a:rPr>
            </a:br>
            <a:r>
              <a:rPr kumimoji="0" lang="en-US" altLang="en-US" sz="1200" b="0" i="0" u="none" strike="noStrike" cap="none" normalizeH="0" baseline="0" dirty="0" smtClean="0">
                <a:ln>
                  <a:noFill/>
                </a:ln>
                <a:solidFill>
                  <a:srgbClr val="080808"/>
                </a:solidFill>
                <a:effectLst/>
                <a:latin typeface="JetBrains Mono"/>
              </a:rPr>
              <a:t>    </a:t>
            </a:r>
            <a:r>
              <a:rPr kumimoji="0" lang="en-US" altLang="en-US" sz="1200" b="0" i="0" u="none" strike="noStrike" cap="none" normalizeH="0" baseline="0" dirty="0" smtClean="0">
                <a:ln>
                  <a:noFill/>
                </a:ln>
                <a:solidFill>
                  <a:srgbClr val="0033B3"/>
                </a:solidFill>
                <a:effectLst/>
                <a:latin typeface="JetBrains Mono"/>
              </a:rPr>
              <a:t>get </a:t>
            </a:r>
            <a:r>
              <a:rPr kumimoji="0" lang="en-US" altLang="en-US" sz="1200" b="0" i="0" u="none" strike="noStrike" cap="none" normalizeH="0" baseline="0" dirty="0" smtClean="0">
                <a:ln>
                  <a:noFill/>
                </a:ln>
                <a:solidFill>
                  <a:srgbClr val="080808"/>
                </a:solidFill>
                <a:effectLst/>
                <a:latin typeface="JetBrains Mono"/>
              </a:rPr>
              <a:t>() {</a:t>
            </a:r>
            <a:br>
              <a:rPr kumimoji="0" lang="en-US" altLang="en-US" sz="1200" b="0" i="0" u="none" strike="noStrike" cap="none" normalizeH="0" baseline="0" dirty="0" smtClean="0">
                <a:ln>
                  <a:noFill/>
                </a:ln>
                <a:solidFill>
                  <a:srgbClr val="080808"/>
                </a:solidFill>
                <a:effectLst/>
                <a:latin typeface="JetBrains Mono"/>
              </a:rPr>
            </a:br>
            <a:r>
              <a:rPr kumimoji="0" lang="en-US" altLang="en-US" sz="1200" b="0" i="0" u="none" strike="noStrike" cap="none" normalizeH="0" baseline="0" dirty="0" smtClean="0">
                <a:ln>
                  <a:noFill/>
                </a:ln>
                <a:solidFill>
                  <a:srgbClr val="080808"/>
                </a:solidFill>
                <a:effectLst/>
                <a:latin typeface="JetBrains Mono"/>
              </a:rPr>
              <a:t>        </a:t>
            </a:r>
            <a:r>
              <a:rPr kumimoji="0" lang="en-US" altLang="en-US" sz="1200" b="0" i="0" u="none" strike="noStrike" cap="none" normalizeH="0" baseline="0" dirty="0" smtClean="0">
                <a:ln>
                  <a:noFill/>
                </a:ln>
                <a:solidFill>
                  <a:srgbClr val="0033B3"/>
                </a:solidFill>
                <a:effectLst/>
                <a:latin typeface="JetBrains Mono"/>
              </a:rPr>
              <a:t>return </a:t>
            </a:r>
            <a:r>
              <a:rPr kumimoji="0" lang="en-US" altLang="en-US" sz="1200" b="1" i="0" u="none" strike="noStrike" cap="none" normalizeH="0" baseline="0" dirty="0" smtClean="0">
                <a:ln>
                  <a:noFill/>
                </a:ln>
                <a:solidFill>
                  <a:srgbClr val="080808"/>
                </a:solidFill>
                <a:effectLst/>
                <a:latin typeface="JetBrains Mono"/>
              </a:rPr>
              <a:t>field</a:t>
            </a:r>
            <a:r>
              <a:rPr kumimoji="0" lang="en-US" altLang="en-US" sz="1200" b="0" i="0" u="none" strike="noStrike" cap="none" normalizeH="0" baseline="0" dirty="0" smtClean="0">
                <a:ln>
                  <a:noFill/>
                </a:ln>
                <a:solidFill>
                  <a:srgbClr val="080808"/>
                </a:solidFill>
                <a:effectLst/>
                <a:latin typeface="JetBrains Mono"/>
              </a:rPr>
              <a:t>*</a:t>
            </a:r>
            <a:r>
              <a:rPr kumimoji="0" lang="en-US" altLang="en-US" sz="1200" b="0" i="0" u="none" strike="noStrike" cap="none" normalizeH="0" baseline="0" dirty="0" smtClean="0">
                <a:ln>
                  <a:noFill/>
                </a:ln>
                <a:solidFill>
                  <a:srgbClr val="1750EB"/>
                </a:solidFill>
                <a:effectLst/>
                <a:latin typeface="JetBrains Mono"/>
              </a:rPr>
              <a:t>100</a:t>
            </a:r>
            <a:br>
              <a:rPr kumimoji="0" lang="en-US" altLang="en-US" sz="1200" b="0" i="0" u="none" strike="noStrike" cap="none" normalizeH="0" baseline="0" dirty="0" smtClean="0">
                <a:ln>
                  <a:noFill/>
                </a:ln>
                <a:solidFill>
                  <a:srgbClr val="1750EB"/>
                </a:solidFill>
                <a:effectLst/>
                <a:latin typeface="JetBrains Mono"/>
              </a:rPr>
            </a:br>
            <a:r>
              <a:rPr kumimoji="0" lang="en-US" altLang="en-US" sz="1200" b="0" i="0" u="none" strike="noStrike" cap="none" normalizeH="0" baseline="0" dirty="0" smtClean="0">
                <a:ln>
                  <a:noFill/>
                </a:ln>
                <a:solidFill>
                  <a:srgbClr val="1750EB"/>
                </a:solidFill>
                <a:effectLst/>
                <a:latin typeface="JetBrains Mono"/>
              </a:rPr>
              <a:t>    </a:t>
            </a:r>
            <a:r>
              <a:rPr kumimoji="0" lang="en-US" altLang="en-US" sz="1200" b="0" i="0" u="none" strike="noStrike" cap="none" normalizeH="0" baseline="0" dirty="0" smtClean="0">
                <a:ln>
                  <a:noFill/>
                </a:ln>
                <a:solidFill>
                  <a:srgbClr val="080808"/>
                </a:solidFill>
                <a:effectLst/>
                <a:latin typeface="JetBrains Mono"/>
              </a:rPr>
              <a:t>}</a:t>
            </a:r>
            <a:br>
              <a:rPr kumimoji="0" lang="en-US" altLang="en-US" sz="1200" b="0" i="0" u="none" strike="noStrike" cap="none" normalizeH="0" baseline="0" dirty="0" smtClean="0">
                <a:ln>
                  <a:noFill/>
                </a:ln>
                <a:solidFill>
                  <a:srgbClr val="080808"/>
                </a:solidFill>
                <a:effectLst/>
                <a:latin typeface="JetBrains Mono"/>
              </a:rPr>
            </a:br>
            <a:r>
              <a:rPr kumimoji="0" lang="en-US" altLang="en-US" sz="1200" b="0" i="0" u="none" strike="noStrike" cap="none" normalizeH="0" baseline="0" dirty="0" smtClean="0">
                <a:ln>
                  <a:noFill/>
                </a:ln>
                <a:solidFill>
                  <a:srgbClr val="080808"/>
                </a:solidFill>
                <a:effectLst/>
                <a:latin typeface="JetBrains Mono"/>
              </a:rPr>
              <a:t>}</a:t>
            </a:r>
            <a:br>
              <a:rPr kumimoji="0" lang="en-US" altLang="en-US" sz="1200" b="0" i="0" u="none" strike="noStrike" cap="none" normalizeH="0" baseline="0" dirty="0" smtClean="0">
                <a:ln>
                  <a:noFill/>
                </a:ln>
                <a:solidFill>
                  <a:srgbClr val="080808"/>
                </a:solidFill>
                <a:effectLst/>
                <a:latin typeface="JetBrains Mono"/>
              </a:rPr>
            </a:br>
            <a:r>
              <a:rPr kumimoji="0" lang="en-US" altLang="en-US" sz="1200" b="0" i="0" u="none" strike="noStrike" cap="none" normalizeH="0" baseline="0" dirty="0" smtClean="0">
                <a:ln>
                  <a:noFill/>
                </a:ln>
                <a:solidFill>
                  <a:srgbClr val="080808"/>
                </a:solidFill>
                <a:effectLst/>
                <a:latin typeface="JetBrains Mono"/>
              </a:rPr>
              <a:t/>
            </a:r>
            <a:br>
              <a:rPr kumimoji="0" lang="en-US" altLang="en-US" sz="1200" b="0" i="0" u="none" strike="noStrike" cap="none" normalizeH="0" baseline="0" dirty="0" smtClean="0">
                <a:ln>
                  <a:noFill/>
                </a:ln>
                <a:solidFill>
                  <a:srgbClr val="080808"/>
                </a:solidFill>
                <a:effectLst/>
                <a:latin typeface="JetBrains Mono"/>
              </a:rPr>
            </a:br>
            <a:r>
              <a:rPr kumimoji="0" lang="en-US" altLang="en-US" sz="1200" b="0" i="0" u="none" strike="noStrike" cap="none" normalizeH="0" baseline="0" dirty="0" smtClean="0">
                <a:ln>
                  <a:noFill/>
                </a:ln>
                <a:solidFill>
                  <a:srgbClr val="0033B3"/>
                </a:solidFill>
                <a:effectLst/>
                <a:latin typeface="JetBrains Mono"/>
              </a:rPr>
              <a:t>fun </a:t>
            </a:r>
            <a:r>
              <a:rPr kumimoji="0" lang="en-US" altLang="en-US" sz="1200" b="0" i="0" u="none" strike="noStrike" cap="none" normalizeH="0" baseline="0" dirty="0" smtClean="0">
                <a:ln>
                  <a:noFill/>
                </a:ln>
                <a:solidFill>
                  <a:srgbClr val="00627A"/>
                </a:solidFill>
                <a:effectLst/>
                <a:latin typeface="JetBrains Mono"/>
              </a:rPr>
              <a:t>main</a:t>
            </a:r>
            <a:r>
              <a:rPr kumimoji="0" lang="en-US" altLang="en-US" sz="1200" b="0" i="0" u="none" strike="noStrike" cap="none" normalizeH="0" baseline="0" dirty="0" smtClean="0">
                <a:ln>
                  <a:noFill/>
                </a:ln>
                <a:solidFill>
                  <a:srgbClr val="080808"/>
                </a:solidFill>
                <a:effectLst/>
                <a:latin typeface="JetBrains Mono"/>
              </a:rPr>
              <a:t>() {</a:t>
            </a:r>
            <a:br>
              <a:rPr kumimoji="0" lang="en-US" altLang="en-US" sz="1200" b="0" i="0" u="none" strike="noStrike" cap="none" normalizeH="0" baseline="0" dirty="0" smtClean="0">
                <a:ln>
                  <a:noFill/>
                </a:ln>
                <a:solidFill>
                  <a:srgbClr val="080808"/>
                </a:solidFill>
                <a:effectLst/>
                <a:latin typeface="JetBrains Mono"/>
              </a:rPr>
            </a:br>
            <a:r>
              <a:rPr kumimoji="0" lang="en-US" altLang="en-US" sz="1200" b="0" i="0" u="none" strike="noStrike" cap="none" normalizeH="0" baseline="0" dirty="0" smtClean="0">
                <a:ln>
                  <a:noFill/>
                </a:ln>
                <a:solidFill>
                  <a:srgbClr val="080808"/>
                </a:solidFill>
                <a:effectLst/>
                <a:latin typeface="JetBrains Mono"/>
              </a:rPr>
              <a:t>    </a:t>
            </a:r>
            <a:r>
              <a:rPr kumimoji="0" lang="en-US" altLang="en-US" sz="1200" b="0" i="0" u="none" strike="noStrike" cap="none" normalizeH="0" baseline="0" dirty="0" err="1" smtClean="0">
                <a:ln>
                  <a:noFill/>
                </a:ln>
                <a:solidFill>
                  <a:srgbClr val="0033B3"/>
                </a:solidFill>
                <a:effectLst/>
                <a:latin typeface="JetBrains Mono"/>
              </a:rPr>
              <a:t>val</a:t>
            </a:r>
            <a:r>
              <a:rPr kumimoji="0" lang="en-US" altLang="en-US" sz="1200" b="0" i="0" u="none" strike="noStrike" cap="none" normalizeH="0" baseline="0" dirty="0" smtClean="0">
                <a:ln>
                  <a:noFill/>
                </a:ln>
                <a:solidFill>
                  <a:srgbClr val="0033B3"/>
                </a:solidFill>
                <a:effectLst/>
                <a:latin typeface="JetBrains Mono"/>
              </a:rPr>
              <a:t> </a:t>
            </a:r>
            <a:r>
              <a:rPr kumimoji="0" lang="en-US" altLang="en-US" sz="1200" b="0" i="0" u="none" strike="noStrike" cap="none" normalizeH="0" baseline="0" dirty="0" err="1" smtClean="0">
                <a:ln>
                  <a:noFill/>
                </a:ln>
                <a:solidFill>
                  <a:srgbClr val="000000"/>
                </a:solidFill>
                <a:effectLst/>
                <a:latin typeface="JetBrains Mono"/>
              </a:rPr>
              <a:t>voiture</a:t>
            </a:r>
            <a:r>
              <a:rPr kumimoji="0" lang="en-US" altLang="en-US" sz="1200" b="0" i="0" u="none" strike="noStrike" cap="none" normalizeH="0" baseline="0" dirty="0" smtClean="0">
                <a:ln>
                  <a:noFill/>
                </a:ln>
                <a:solidFill>
                  <a:srgbClr val="000000"/>
                </a:solidFill>
                <a:effectLst/>
                <a:latin typeface="JetBrains Mono"/>
              </a:rPr>
              <a:t> </a:t>
            </a:r>
            <a:r>
              <a:rPr kumimoji="0" lang="en-US" altLang="en-US" sz="1200" b="0" i="0" u="none" strike="noStrike" cap="none" normalizeH="0" baseline="0" dirty="0" smtClean="0">
                <a:ln>
                  <a:noFill/>
                </a:ln>
                <a:solidFill>
                  <a:srgbClr val="080808"/>
                </a:solidFill>
                <a:effectLst/>
                <a:latin typeface="JetBrains Mono"/>
              </a:rPr>
              <a:t>= </a:t>
            </a:r>
            <a:r>
              <a:rPr kumimoji="0" lang="en-US" altLang="en-US" sz="1200" b="0" i="0" u="none" strike="noStrike" cap="none" normalizeH="0" baseline="0" dirty="0" err="1" smtClean="0">
                <a:ln>
                  <a:noFill/>
                </a:ln>
                <a:solidFill>
                  <a:srgbClr val="080808"/>
                </a:solidFill>
                <a:effectLst/>
                <a:latin typeface="JetBrains Mono"/>
              </a:rPr>
              <a:t>Voiture</a:t>
            </a:r>
            <a:r>
              <a:rPr kumimoji="0" lang="en-US" altLang="en-US" sz="1200" b="0" i="0" u="none" strike="noStrike" cap="none" normalizeH="0" baseline="0" dirty="0" smtClean="0">
                <a:ln>
                  <a:noFill/>
                </a:ln>
                <a:solidFill>
                  <a:srgbClr val="080808"/>
                </a:solidFill>
                <a:effectLst/>
                <a:latin typeface="JetBrains Mono"/>
              </a:rPr>
              <a:t>()</a:t>
            </a:r>
            <a:br>
              <a:rPr kumimoji="0" lang="en-US" altLang="en-US" sz="1200" b="0" i="0" u="none" strike="noStrike" cap="none" normalizeH="0" baseline="0" dirty="0" smtClean="0">
                <a:ln>
                  <a:noFill/>
                </a:ln>
                <a:solidFill>
                  <a:srgbClr val="080808"/>
                </a:solidFill>
                <a:effectLst/>
                <a:latin typeface="JetBrains Mono"/>
              </a:rPr>
            </a:br>
            <a:r>
              <a:rPr kumimoji="0" lang="en-US" altLang="en-US" sz="1200" b="0" i="0" u="none" strike="noStrike" cap="none" normalizeH="0" baseline="0" dirty="0" smtClean="0">
                <a:ln>
                  <a:noFill/>
                </a:ln>
                <a:solidFill>
                  <a:srgbClr val="080808"/>
                </a:solidFill>
                <a:effectLst/>
                <a:latin typeface="JetBrains Mono"/>
              </a:rPr>
              <a:t>    </a:t>
            </a:r>
            <a:r>
              <a:rPr kumimoji="0" lang="en-US" altLang="en-US" sz="1200" b="0" i="0" u="none" strike="noStrike" cap="none" normalizeH="0" baseline="0" dirty="0" err="1" smtClean="0">
                <a:ln>
                  <a:noFill/>
                </a:ln>
                <a:solidFill>
                  <a:srgbClr val="0033B3"/>
                </a:solidFill>
                <a:effectLst/>
                <a:latin typeface="JetBrains Mono"/>
              </a:rPr>
              <a:t>val</a:t>
            </a:r>
            <a:r>
              <a:rPr kumimoji="0" lang="en-US" altLang="en-US" sz="1200" b="0" i="0" u="none" strike="noStrike" cap="none" normalizeH="0" baseline="0" dirty="0" smtClean="0">
                <a:ln>
                  <a:noFill/>
                </a:ln>
                <a:solidFill>
                  <a:srgbClr val="0033B3"/>
                </a:solidFill>
                <a:effectLst/>
                <a:latin typeface="JetBrains Mono"/>
              </a:rPr>
              <a:t> </a:t>
            </a:r>
            <a:r>
              <a:rPr kumimoji="0" lang="en-US" altLang="en-US" sz="1200" b="0" i="0" u="none" strike="noStrike" cap="none" normalizeH="0" baseline="0" dirty="0" smtClean="0">
                <a:ln>
                  <a:noFill/>
                </a:ln>
                <a:solidFill>
                  <a:srgbClr val="000000"/>
                </a:solidFill>
                <a:effectLst/>
                <a:latin typeface="JetBrains Mono"/>
              </a:rPr>
              <a:t>feu </a:t>
            </a:r>
            <a:r>
              <a:rPr kumimoji="0" lang="en-US" altLang="en-US" sz="1200" b="0" i="0" u="none" strike="noStrike" cap="none" normalizeH="0" baseline="0" dirty="0" smtClean="0">
                <a:ln>
                  <a:noFill/>
                </a:ln>
                <a:solidFill>
                  <a:srgbClr val="080808"/>
                </a:solidFill>
                <a:effectLst/>
                <a:latin typeface="JetBrains Mono"/>
              </a:rPr>
              <a:t>= </a:t>
            </a:r>
            <a:r>
              <a:rPr kumimoji="0" lang="en-US" altLang="en-US" sz="1200" b="0" i="0" u="none" strike="noStrike" cap="none" normalizeH="0" baseline="0" dirty="0" err="1" smtClean="0">
                <a:ln>
                  <a:noFill/>
                </a:ln>
                <a:solidFill>
                  <a:srgbClr val="080808"/>
                </a:solidFill>
                <a:effectLst/>
                <a:latin typeface="JetBrains Mono"/>
              </a:rPr>
              <a:t>FeuDeSignalisation</a:t>
            </a:r>
            <a:r>
              <a:rPr kumimoji="0" lang="en-US" altLang="en-US" sz="1200" b="0" i="0" u="none" strike="noStrike" cap="none" normalizeH="0" baseline="0" dirty="0" smtClean="0">
                <a:ln>
                  <a:noFill/>
                </a:ln>
                <a:solidFill>
                  <a:srgbClr val="080808"/>
                </a:solidFill>
                <a:effectLst/>
                <a:latin typeface="JetBrains Mono"/>
              </a:rPr>
              <a:t>(</a:t>
            </a:r>
            <a:r>
              <a:rPr kumimoji="0" lang="en-US" altLang="en-US" sz="1200" b="0" i="0" u="none" strike="noStrike" cap="none" normalizeH="0" baseline="0" dirty="0" smtClean="0">
                <a:ln>
                  <a:noFill/>
                </a:ln>
                <a:solidFill>
                  <a:srgbClr val="1750EB"/>
                </a:solidFill>
                <a:effectLst/>
                <a:latin typeface="JetBrains Mono"/>
              </a:rPr>
              <a:t>5</a:t>
            </a:r>
            <a:r>
              <a:rPr kumimoji="0" lang="en-US" altLang="en-US" sz="1200" b="0" i="0" u="none" strike="noStrike" cap="none" normalizeH="0" baseline="0" dirty="0" smtClean="0">
                <a:ln>
                  <a:noFill/>
                </a:ln>
                <a:solidFill>
                  <a:srgbClr val="080808"/>
                </a:solidFill>
                <a:effectLst/>
                <a:latin typeface="JetBrains Mono"/>
              </a:rPr>
              <a:t>, </a:t>
            </a:r>
            <a:r>
              <a:rPr kumimoji="0" lang="en-US" altLang="en-US" sz="1200" b="0" i="0" u="none" strike="noStrike" cap="none" normalizeH="0" baseline="0" dirty="0" err="1" smtClean="0">
                <a:ln>
                  <a:noFill/>
                </a:ln>
                <a:solidFill>
                  <a:srgbClr val="000000"/>
                </a:solidFill>
                <a:effectLst/>
                <a:latin typeface="JetBrains Mono"/>
              </a:rPr>
              <a:t>voiture</a:t>
            </a:r>
            <a:r>
              <a:rPr kumimoji="0" lang="en-US" altLang="en-US" sz="1200" b="0" i="0" u="none" strike="noStrike" cap="none" normalizeH="0" baseline="0" dirty="0" smtClean="0">
                <a:ln>
                  <a:noFill/>
                </a:ln>
                <a:solidFill>
                  <a:srgbClr val="080808"/>
                </a:solidFill>
                <a:effectLst/>
                <a:latin typeface="JetBrains Mono"/>
              </a:rPr>
              <a:t>)</a:t>
            </a:r>
            <a:br>
              <a:rPr kumimoji="0" lang="en-US" altLang="en-US" sz="1200" b="0" i="0" u="none" strike="noStrike" cap="none" normalizeH="0" baseline="0" dirty="0" smtClean="0">
                <a:ln>
                  <a:noFill/>
                </a:ln>
                <a:solidFill>
                  <a:srgbClr val="080808"/>
                </a:solidFill>
                <a:effectLst/>
                <a:latin typeface="JetBrains Mono"/>
              </a:rPr>
            </a:br>
            <a:r>
              <a:rPr kumimoji="0" lang="en-US" altLang="en-US" sz="1200" b="0" i="0" u="none" strike="noStrike" cap="none" normalizeH="0" baseline="0" dirty="0" smtClean="0">
                <a:ln>
                  <a:noFill/>
                </a:ln>
                <a:solidFill>
                  <a:srgbClr val="080808"/>
                </a:solidFill>
                <a:effectLst/>
                <a:latin typeface="JetBrains Mono"/>
              </a:rPr>
              <a:t>    </a:t>
            </a:r>
            <a:r>
              <a:rPr kumimoji="0" lang="en-US" altLang="en-US" sz="1200" b="0" i="0" u="none" strike="noStrike" cap="none" normalizeH="0" baseline="0" dirty="0" err="1" smtClean="0">
                <a:ln>
                  <a:noFill/>
                </a:ln>
                <a:solidFill>
                  <a:srgbClr val="000000"/>
                </a:solidFill>
                <a:effectLst/>
                <a:latin typeface="JetBrains Mono"/>
              </a:rPr>
              <a:t>feu</a:t>
            </a:r>
            <a:r>
              <a:rPr kumimoji="0" lang="en-US" altLang="en-US" sz="1200" b="0" i="0" u="none" strike="noStrike" cap="none" normalizeH="0" baseline="0" dirty="0" err="1" smtClean="0">
                <a:ln>
                  <a:noFill/>
                </a:ln>
                <a:solidFill>
                  <a:srgbClr val="080808"/>
                </a:solidFill>
                <a:effectLst/>
                <a:latin typeface="JetBrains Mono"/>
              </a:rPr>
              <a:t>.donneValeurs</a:t>
            </a:r>
            <a:r>
              <a:rPr kumimoji="0" lang="en-US" altLang="en-US" sz="1200" b="0" i="0" u="none" strike="noStrike" cap="none" normalizeH="0" baseline="0" dirty="0" smtClean="0">
                <a:ln>
                  <a:noFill/>
                </a:ln>
                <a:solidFill>
                  <a:srgbClr val="080808"/>
                </a:solidFill>
                <a:effectLst/>
                <a:latin typeface="JetBrains Mono"/>
              </a:rPr>
              <a:t>()</a:t>
            </a:r>
            <a:br>
              <a:rPr kumimoji="0" lang="en-US" altLang="en-US" sz="1200" b="0" i="0" u="none" strike="noStrike" cap="none" normalizeH="0" baseline="0" dirty="0" smtClean="0">
                <a:ln>
                  <a:noFill/>
                </a:ln>
                <a:solidFill>
                  <a:srgbClr val="080808"/>
                </a:solidFill>
                <a:effectLst/>
                <a:latin typeface="JetBrains Mono"/>
              </a:rPr>
            </a:br>
            <a:r>
              <a:rPr kumimoji="0" lang="en-US" altLang="en-US" sz="1200" b="0" i="0" u="none" strike="noStrike" cap="none" normalizeH="0" baseline="0" dirty="0" smtClean="0">
                <a:ln>
                  <a:noFill/>
                </a:ln>
                <a:solidFill>
                  <a:srgbClr val="080808"/>
                </a:solidFill>
                <a:effectLst/>
                <a:latin typeface="JetBrains Mono"/>
              </a:rPr>
              <a:t>    </a:t>
            </a:r>
            <a:r>
              <a:rPr kumimoji="0" lang="en-US" altLang="en-US" sz="1200" b="0" i="0" u="none" strike="noStrike" cap="none" normalizeH="0" baseline="0" dirty="0" smtClean="0">
                <a:ln>
                  <a:noFill/>
                </a:ln>
                <a:solidFill>
                  <a:srgbClr val="0033B3"/>
                </a:solidFill>
                <a:effectLst/>
                <a:latin typeface="JetBrains Mono"/>
              </a:rPr>
              <a:t>for </a:t>
            </a:r>
            <a:r>
              <a:rPr kumimoji="0" lang="en-US" altLang="en-US" sz="1200" b="0" i="0" u="none" strike="noStrike" cap="none" normalizeH="0" baseline="0" dirty="0" smtClean="0">
                <a:ln>
                  <a:noFill/>
                </a:ln>
                <a:solidFill>
                  <a:srgbClr val="080808"/>
                </a:solidFill>
                <a:effectLst/>
                <a:latin typeface="JetBrains Mono"/>
              </a:rPr>
              <a:t>(</a:t>
            </a:r>
            <a:r>
              <a:rPr kumimoji="0" lang="en-US" altLang="en-US" sz="1200" b="0" i="0" u="none" strike="noStrike" cap="none" normalizeH="0" baseline="0" dirty="0" err="1" smtClean="0">
                <a:ln>
                  <a:noFill/>
                </a:ln>
                <a:solidFill>
                  <a:srgbClr val="000000"/>
                </a:solidFill>
                <a:effectLst/>
                <a:latin typeface="JetBrains Mono"/>
              </a:rPr>
              <a:t>i</a:t>
            </a:r>
            <a:r>
              <a:rPr kumimoji="0" lang="en-US" altLang="en-US" sz="1200" b="0" i="0" u="none" strike="noStrike" cap="none" normalizeH="0" baseline="0" dirty="0" smtClean="0">
                <a:ln>
                  <a:noFill/>
                </a:ln>
                <a:solidFill>
                  <a:srgbClr val="000000"/>
                </a:solidFill>
                <a:effectLst/>
                <a:latin typeface="JetBrains Mono"/>
              </a:rPr>
              <a:t> </a:t>
            </a:r>
            <a:r>
              <a:rPr kumimoji="0" lang="en-US" altLang="en-US" sz="1200" b="0" i="0" u="none" strike="noStrike" cap="none" normalizeH="0" baseline="0" dirty="0" smtClean="0">
                <a:ln>
                  <a:noFill/>
                </a:ln>
                <a:solidFill>
                  <a:srgbClr val="0033B3"/>
                </a:solidFill>
                <a:effectLst/>
                <a:latin typeface="JetBrains Mono"/>
              </a:rPr>
              <a:t>in </a:t>
            </a:r>
            <a:r>
              <a:rPr kumimoji="0" lang="en-US" altLang="en-US" sz="1200" b="0" i="0" u="none" strike="noStrike" cap="none" normalizeH="0" baseline="0" dirty="0" smtClean="0">
                <a:ln>
                  <a:noFill/>
                </a:ln>
                <a:solidFill>
                  <a:srgbClr val="1750EB"/>
                </a:solidFill>
                <a:effectLst/>
                <a:latin typeface="JetBrains Mono"/>
              </a:rPr>
              <a:t>0</a:t>
            </a:r>
            <a:r>
              <a:rPr kumimoji="0" lang="en-US" altLang="en-US" sz="1200" b="0" i="0" u="none" strike="noStrike" cap="none" normalizeH="0" baseline="0" dirty="0" smtClean="0">
                <a:ln>
                  <a:noFill/>
                </a:ln>
                <a:solidFill>
                  <a:srgbClr val="080808"/>
                </a:solidFill>
                <a:effectLst/>
                <a:latin typeface="JetBrains Mono"/>
              </a:rPr>
              <a:t>..</a:t>
            </a:r>
            <a:r>
              <a:rPr kumimoji="0" lang="en-US" altLang="en-US" sz="1200" b="0" i="0" u="none" strike="noStrike" cap="none" normalizeH="0" baseline="0" dirty="0" smtClean="0">
                <a:ln>
                  <a:noFill/>
                </a:ln>
                <a:solidFill>
                  <a:srgbClr val="1750EB"/>
                </a:solidFill>
                <a:effectLst/>
                <a:latin typeface="JetBrains Mono"/>
              </a:rPr>
              <a:t>3</a:t>
            </a:r>
            <a:r>
              <a:rPr kumimoji="0" lang="en-US" altLang="en-US" sz="1200" b="0" i="0" u="none" strike="noStrike" cap="none" normalizeH="0" baseline="0" dirty="0" smtClean="0">
                <a:ln>
                  <a:noFill/>
                </a:ln>
                <a:solidFill>
                  <a:srgbClr val="080808"/>
                </a:solidFill>
                <a:effectLst/>
                <a:latin typeface="JetBrains Mono"/>
              </a:rPr>
              <a:t>) </a:t>
            </a:r>
            <a:r>
              <a:rPr kumimoji="0" lang="en-US" altLang="en-US" sz="1200" b="0" i="0" u="none" strike="noStrike" cap="none" normalizeH="0" baseline="0" dirty="0" err="1" smtClean="0">
                <a:ln>
                  <a:noFill/>
                </a:ln>
                <a:solidFill>
                  <a:srgbClr val="000000"/>
                </a:solidFill>
                <a:effectLst/>
                <a:latin typeface="JetBrains Mono"/>
              </a:rPr>
              <a:t>feu</a:t>
            </a:r>
            <a:r>
              <a:rPr kumimoji="0" lang="en-US" altLang="en-US" sz="1200" b="0" i="0" u="none" strike="noStrike" cap="none" normalizeH="0" baseline="0" dirty="0" err="1" smtClean="0">
                <a:ln>
                  <a:noFill/>
                </a:ln>
                <a:solidFill>
                  <a:srgbClr val="080808"/>
                </a:solidFill>
                <a:effectLst/>
                <a:latin typeface="JetBrains Mono"/>
              </a:rPr>
              <a:t>.changeCouleur</a:t>
            </a:r>
            <a:r>
              <a:rPr kumimoji="0" lang="en-US" altLang="en-US" sz="1200" b="0" i="0" u="none" strike="noStrike" cap="none" normalizeH="0" baseline="0" dirty="0" smtClean="0">
                <a:ln>
                  <a:noFill/>
                </a:ln>
                <a:solidFill>
                  <a:srgbClr val="080808"/>
                </a:solidFill>
                <a:effectLst/>
                <a:latin typeface="JetBrains Mono"/>
              </a:rPr>
              <a:t>()</a:t>
            </a:r>
            <a:br>
              <a:rPr kumimoji="0" lang="en-US" altLang="en-US" sz="1200" b="0" i="0" u="none" strike="noStrike" cap="none" normalizeH="0" baseline="0" dirty="0" smtClean="0">
                <a:ln>
                  <a:noFill/>
                </a:ln>
                <a:solidFill>
                  <a:srgbClr val="080808"/>
                </a:solidFill>
                <a:effectLst/>
                <a:latin typeface="JetBrains Mono"/>
              </a:rPr>
            </a:br>
            <a:r>
              <a:rPr kumimoji="0" lang="en-US" altLang="en-US" sz="1200" b="0" i="0" u="none" strike="noStrike" cap="none" normalizeH="0" baseline="0" dirty="0" smtClean="0">
                <a:ln>
                  <a:noFill/>
                </a:ln>
                <a:solidFill>
                  <a:srgbClr val="080808"/>
                </a:solidFill>
                <a:effectLst/>
                <a:latin typeface="JetBrains Mono"/>
              </a:rPr>
              <a:t>}</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230500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BE" dirty="0" smtClean="0"/>
              <a:t>L’héritage</a:t>
            </a:r>
            <a:endParaRPr lang="fr-BE" dirty="0"/>
          </a:p>
        </p:txBody>
      </p:sp>
      <p:sp>
        <p:nvSpPr>
          <p:cNvPr id="3" name="Subtitle 2"/>
          <p:cNvSpPr>
            <a:spLocks noGrp="1"/>
          </p:cNvSpPr>
          <p:nvPr>
            <p:ph type="subTitle" idx="1"/>
          </p:nvPr>
        </p:nvSpPr>
        <p:spPr/>
        <p:txBody>
          <a:bodyPr/>
          <a:lstStyle/>
          <a:p>
            <a:endParaRPr lang="fr-BE"/>
          </a:p>
        </p:txBody>
      </p:sp>
      <p:sp>
        <p:nvSpPr>
          <p:cNvPr id="4" name="Date Placeholder 3"/>
          <p:cNvSpPr>
            <a:spLocks noGrp="1"/>
          </p:cNvSpPr>
          <p:nvPr>
            <p:ph type="dt" sz="half" idx="10"/>
          </p:nvPr>
        </p:nvSpPr>
        <p:spPr/>
        <p:txBody>
          <a:bodyPr/>
          <a:lstStyle/>
          <a:p>
            <a:pPr>
              <a:defRPr/>
            </a:pPr>
            <a:r>
              <a:rPr lang="en-US" smtClean="0"/>
              <a:t>2020</a:t>
            </a:r>
            <a:endParaRPr lang="en-GB"/>
          </a:p>
        </p:txBody>
      </p:sp>
      <p:sp>
        <p:nvSpPr>
          <p:cNvPr id="5" name="Footer Placeholder 4"/>
          <p:cNvSpPr>
            <a:spLocks noGrp="1"/>
          </p:cNvSpPr>
          <p:nvPr>
            <p:ph type="ftr" sz="quarter" idx="11"/>
          </p:nvPr>
        </p:nvSpPr>
        <p:spPr/>
        <p:txBody>
          <a:bodyPr/>
          <a:lstStyle/>
          <a:p>
            <a:pPr>
              <a:defRPr/>
            </a:pPr>
            <a:r>
              <a:rPr lang="en-GB" smtClean="0"/>
              <a:t>Introduction à l'OO - H. Bersini</a:t>
            </a:r>
            <a:endParaRPr lang="en-GB"/>
          </a:p>
        </p:txBody>
      </p:sp>
      <p:sp>
        <p:nvSpPr>
          <p:cNvPr id="6" name="Slide Number Placeholder 5"/>
          <p:cNvSpPr>
            <a:spLocks noGrp="1"/>
          </p:cNvSpPr>
          <p:nvPr>
            <p:ph type="sldNum" sz="quarter" idx="12"/>
          </p:nvPr>
        </p:nvSpPr>
        <p:spPr/>
        <p:txBody>
          <a:bodyPr/>
          <a:lstStyle/>
          <a:p>
            <a:fld id="{2152D32B-C328-0746-B41D-D7BC35211E40}" type="slidenum">
              <a:rPr lang="en-GB" smtClean="0"/>
              <a:pPr/>
              <a:t>82</a:t>
            </a:fld>
            <a:endParaRPr lang="en-GB"/>
          </a:p>
        </p:txBody>
      </p:sp>
    </p:spTree>
    <p:extLst>
      <p:ext uri="{BB962C8B-B14F-4D97-AF65-F5344CB8AC3E}">
        <p14:creationId xmlns:p14="http://schemas.microsoft.com/office/powerpoint/2010/main" val="305739580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pPr>
              <a:defRPr/>
            </a:pPr>
            <a:r>
              <a:rPr lang="en-US" smtClean="0"/>
              <a:t>2020</a:t>
            </a:r>
            <a:endParaRPr lang="en-GB"/>
          </a:p>
        </p:txBody>
      </p:sp>
      <p:sp>
        <p:nvSpPr>
          <p:cNvPr id="3" name="Espace réservé du pied de page 2"/>
          <p:cNvSpPr>
            <a:spLocks noGrp="1"/>
          </p:cNvSpPr>
          <p:nvPr>
            <p:ph type="ftr" sz="quarter" idx="11"/>
          </p:nvPr>
        </p:nvSpPr>
        <p:spPr/>
        <p:txBody>
          <a:bodyPr/>
          <a:lstStyle/>
          <a:p>
            <a:pPr>
              <a:defRPr/>
            </a:pPr>
            <a:r>
              <a:rPr lang="en-GB" smtClean="0"/>
              <a:t>Introduction à l'OO - H. Bersini</a:t>
            </a:r>
            <a:endParaRPr lang="en-GB"/>
          </a:p>
        </p:txBody>
      </p:sp>
      <p:sp>
        <p:nvSpPr>
          <p:cNvPr id="4" name="Espace réservé du numéro de diapositive 3"/>
          <p:cNvSpPr>
            <a:spLocks noGrp="1"/>
          </p:cNvSpPr>
          <p:nvPr>
            <p:ph type="sldNum" sz="quarter" idx="12"/>
          </p:nvPr>
        </p:nvSpPr>
        <p:spPr/>
        <p:txBody>
          <a:bodyPr/>
          <a:lstStyle/>
          <a:p>
            <a:fld id="{FA7AA1F2-35C8-A848-8ED4-C95C2D921CEA}" type="slidenum">
              <a:rPr lang="en-GB" smtClean="0"/>
              <a:pPr/>
              <a:t>83</a:t>
            </a:fld>
            <a:endParaRPr lang="en-GB"/>
          </a:p>
        </p:txBody>
      </p:sp>
      <p:pic>
        <p:nvPicPr>
          <p:cNvPr id="5" name="Picture 3" descr="12-0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5500" y="1700808"/>
            <a:ext cx="7162800" cy="373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ZoneTexte 5"/>
          <p:cNvSpPr txBox="1"/>
          <p:nvPr/>
        </p:nvSpPr>
        <p:spPr>
          <a:xfrm>
            <a:off x="2627784" y="833331"/>
            <a:ext cx="3324949" cy="523220"/>
          </a:xfrm>
          <a:prstGeom prst="rect">
            <a:avLst/>
          </a:prstGeom>
          <a:solidFill>
            <a:schemeClr val="accent1">
              <a:lumMod val="60000"/>
              <a:lumOff val="40000"/>
            </a:schemeClr>
          </a:solidFill>
          <a:ln>
            <a:solidFill>
              <a:schemeClr val="accent1"/>
            </a:solidFill>
          </a:ln>
        </p:spPr>
        <p:txBody>
          <a:bodyPr wrap="none" rtlCol="0">
            <a:spAutoFit/>
          </a:bodyPr>
          <a:lstStyle/>
          <a:p>
            <a:r>
              <a:rPr lang="fr-BE" sz="2800" dirty="0" smtClean="0"/>
              <a:t>Découpe horizontale</a:t>
            </a:r>
            <a:endParaRPr lang="fr-BE" sz="2800" dirty="0"/>
          </a:p>
        </p:txBody>
      </p:sp>
      <p:sp>
        <p:nvSpPr>
          <p:cNvPr id="7" name="ZoneTexte 6"/>
          <p:cNvSpPr txBox="1"/>
          <p:nvPr/>
        </p:nvSpPr>
        <p:spPr>
          <a:xfrm rot="5400000">
            <a:off x="50692" y="4353414"/>
            <a:ext cx="3297698" cy="584775"/>
          </a:xfrm>
          <a:prstGeom prst="rect">
            <a:avLst/>
          </a:prstGeom>
          <a:solidFill>
            <a:schemeClr val="accent1">
              <a:lumMod val="60000"/>
              <a:lumOff val="40000"/>
            </a:schemeClr>
          </a:solidFill>
          <a:ln>
            <a:solidFill>
              <a:schemeClr val="accent1"/>
            </a:solidFill>
          </a:ln>
        </p:spPr>
        <p:txBody>
          <a:bodyPr wrap="none" rtlCol="0">
            <a:spAutoFit/>
          </a:bodyPr>
          <a:lstStyle/>
          <a:p>
            <a:r>
              <a:rPr lang="fr-BE" sz="3200" dirty="0" smtClean="0"/>
              <a:t>Découpe verticale</a:t>
            </a:r>
            <a:endParaRPr lang="fr-BE" sz="3200" dirty="0"/>
          </a:p>
        </p:txBody>
      </p:sp>
    </p:spTree>
    <p:extLst>
      <p:ext uri="{BB962C8B-B14F-4D97-AF65-F5344CB8AC3E}">
        <p14:creationId xmlns:p14="http://schemas.microsoft.com/office/powerpoint/2010/main" val="427343784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pPr>
              <a:defRPr/>
            </a:pPr>
            <a:r>
              <a:rPr lang="en-US" smtClean="0"/>
              <a:t>2020</a:t>
            </a:r>
            <a:endParaRPr lang="en-GB"/>
          </a:p>
        </p:txBody>
      </p:sp>
      <p:sp>
        <p:nvSpPr>
          <p:cNvPr id="3" name="Espace réservé du pied de page 2"/>
          <p:cNvSpPr>
            <a:spLocks noGrp="1"/>
          </p:cNvSpPr>
          <p:nvPr>
            <p:ph type="ftr" sz="quarter" idx="11"/>
          </p:nvPr>
        </p:nvSpPr>
        <p:spPr/>
        <p:txBody>
          <a:bodyPr/>
          <a:lstStyle/>
          <a:p>
            <a:pPr>
              <a:defRPr/>
            </a:pPr>
            <a:r>
              <a:rPr lang="en-GB" smtClean="0"/>
              <a:t>Introduction à l'OO - H. Bersini</a:t>
            </a:r>
            <a:endParaRPr lang="en-GB"/>
          </a:p>
        </p:txBody>
      </p:sp>
      <p:sp>
        <p:nvSpPr>
          <p:cNvPr id="4" name="Espace réservé du numéro de diapositive 3"/>
          <p:cNvSpPr>
            <a:spLocks noGrp="1"/>
          </p:cNvSpPr>
          <p:nvPr>
            <p:ph type="sldNum" sz="quarter" idx="12"/>
          </p:nvPr>
        </p:nvSpPr>
        <p:spPr/>
        <p:txBody>
          <a:bodyPr/>
          <a:lstStyle/>
          <a:p>
            <a:fld id="{FA7AA1F2-35C8-A848-8ED4-C95C2D921CEA}" type="slidenum">
              <a:rPr lang="en-GB" smtClean="0"/>
              <a:pPr/>
              <a:t>84</a:t>
            </a:fld>
            <a:endParaRPr lang="en-GB"/>
          </a:p>
        </p:txBody>
      </p:sp>
      <p:pic>
        <p:nvPicPr>
          <p:cNvPr id="15362"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55576" y="1050755"/>
            <a:ext cx="7674593" cy="51696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148787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fr-BE" dirty="0"/>
          </a:p>
        </p:txBody>
      </p:sp>
      <p:sp>
        <p:nvSpPr>
          <p:cNvPr id="3" name="Content Placeholder 2"/>
          <p:cNvSpPr>
            <a:spLocks noGrp="1"/>
          </p:cNvSpPr>
          <p:nvPr>
            <p:ph idx="1"/>
          </p:nvPr>
        </p:nvSpPr>
        <p:spPr/>
        <p:txBody>
          <a:bodyPr>
            <a:normAutofit fontScale="85000" lnSpcReduction="20000"/>
          </a:bodyPr>
          <a:lstStyle/>
          <a:p>
            <a:r>
              <a:rPr lang="fr-BE" b="1" dirty="0" smtClean="0"/>
              <a:t>L’héritage </a:t>
            </a:r>
            <a:r>
              <a:rPr lang="fr-BE" dirty="0" smtClean="0"/>
              <a:t>est un </a:t>
            </a:r>
            <a:r>
              <a:rPr lang="fr-BE" b="1" dirty="0" smtClean="0"/>
              <a:t>concept OO </a:t>
            </a:r>
            <a:r>
              <a:rPr lang="fr-BE" dirty="0" smtClean="0"/>
              <a:t>qui consiste à spécialiser des classes en réutilisant les attributs et le comportement d’une autre classe.</a:t>
            </a:r>
          </a:p>
          <a:p>
            <a:endParaRPr lang="fr-BE" dirty="0" smtClean="0"/>
          </a:p>
          <a:p>
            <a:r>
              <a:rPr lang="fr-BE" dirty="0" smtClean="0"/>
              <a:t>Vocabulaire : Une classe (</a:t>
            </a:r>
            <a:r>
              <a:rPr lang="fr-BE" i="1" dirty="0" smtClean="0"/>
              <a:t>sous-classe, classe fille, classe dérivée</a:t>
            </a:r>
            <a:r>
              <a:rPr lang="fr-BE" dirty="0" smtClean="0"/>
              <a:t>) peut être dérivée d’une autre classe (</a:t>
            </a:r>
            <a:r>
              <a:rPr lang="fr-BE" i="1" dirty="0" smtClean="0"/>
              <a:t>super-classe, classe mère</a:t>
            </a:r>
            <a:r>
              <a:rPr lang="fr-BE" dirty="0" smtClean="0"/>
              <a:t>).</a:t>
            </a:r>
          </a:p>
          <a:p>
            <a:endParaRPr lang="fr-BE" dirty="0" smtClean="0"/>
          </a:p>
          <a:p>
            <a:r>
              <a:rPr lang="fr-BE" dirty="0" smtClean="0"/>
              <a:t>L’héritage est un des concepts principaux de l’OO : </a:t>
            </a:r>
            <a:r>
              <a:rPr lang="fr-BE" b="1" dirty="0" smtClean="0"/>
              <a:t>il permet de découper, factoriser et réutiliser du code</a:t>
            </a:r>
            <a:r>
              <a:rPr lang="fr-BE" dirty="0" smtClean="0"/>
              <a:t>.</a:t>
            </a:r>
          </a:p>
        </p:txBody>
      </p:sp>
      <p:sp>
        <p:nvSpPr>
          <p:cNvPr id="7" name="Date Placeholder 6"/>
          <p:cNvSpPr>
            <a:spLocks noGrp="1"/>
          </p:cNvSpPr>
          <p:nvPr>
            <p:ph type="dt" sz="half" idx="10"/>
          </p:nvPr>
        </p:nvSpPr>
        <p:spPr/>
        <p:txBody>
          <a:bodyPr/>
          <a:lstStyle/>
          <a:p>
            <a:pPr>
              <a:defRPr/>
            </a:pPr>
            <a:r>
              <a:rPr lang="en-US" smtClean="0"/>
              <a:t>2020</a:t>
            </a:r>
            <a:endParaRPr lang="en-GB"/>
          </a:p>
        </p:txBody>
      </p:sp>
      <p:sp>
        <p:nvSpPr>
          <p:cNvPr id="8" name="Footer Placeholder 7"/>
          <p:cNvSpPr>
            <a:spLocks noGrp="1"/>
          </p:cNvSpPr>
          <p:nvPr>
            <p:ph type="ftr" sz="quarter" idx="11"/>
          </p:nvPr>
        </p:nvSpPr>
        <p:spPr/>
        <p:txBody>
          <a:bodyPr/>
          <a:lstStyle/>
          <a:p>
            <a:pPr>
              <a:defRPr/>
            </a:pPr>
            <a:r>
              <a:rPr lang="en-GB" smtClean="0"/>
              <a:t>Introduction à l'OO - H. Bersini</a:t>
            </a:r>
            <a:endParaRPr lang="en-GB"/>
          </a:p>
        </p:txBody>
      </p:sp>
      <p:sp>
        <p:nvSpPr>
          <p:cNvPr id="9" name="Slide Number Placeholder 8"/>
          <p:cNvSpPr>
            <a:spLocks noGrp="1"/>
          </p:cNvSpPr>
          <p:nvPr>
            <p:ph type="sldNum" sz="quarter" idx="12"/>
          </p:nvPr>
        </p:nvSpPr>
        <p:spPr/>
        <p:txBody>
          <a:bodyPr/>
          <a:lstStyle/>
          <a:p>
            <a:fld id="{B3C8A2DF-3230-C140-A3AF-736EA8745357}" type="slidenum">
              <a:rPr lang="en-GB" smtClean="0"/>
              <a:pPr/>
              <a:t>85</a:t>
            </a:fld>
            <a:endParaRPr lang="en-GB"/>
          </a:p>
        </p:txBody>
      </p:sp>
    </p:spTree>
    <p:extLst>
      <p:ext uri="{BB962C8B-B14F-4D97-AF65-F5344CB8AC3E}">
        <p14:creationId xmlns:p14="http://schemas.microsoft.com/office/powerpoint/2010/main" val="281711242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endParaRPr lang="fr-BE" dirty="0"/>
          </a:p>
        </p:txBody>
      </p:sp>
      <p:sp>
        <p:nvSpPr>
          <p:cNvPr id="3075" name="Rectangle 3"/>
          <p:cNvSpPr>
            <a:spLocks noGrp="1" noChangeArrowheads="1"/>
          </p:cNvSpPr>
          <p:nvPr>
            <p:ph type="body" idx="1"/>
          </p:nvPr>
        </p:nvSpPr>
        <p:spPr/>
        <p:txBody>
          <a:bodyPr/>
          <a:lstStyle/>
          <a:p>
            <a:pPr>
              <a:lnSpc>
                <a:spcPct val="80000"/>
              </a:lnSpc>
            </a:pPr>
            <a:r>
              <a:rPr lang="fr-BE" sz="2400" dirty="0" smtClean="0"/>
              <a:t>La </a:t>
            </a:r>
            <a:r>
              <a:rPr lang="fr-BE" sz="2400" dirty="0"/>
              <a:t>classe B </a:t>
            </a:r>
            <a:r>
              <a:rPr lang="fr-BE" sz="2400" b="1" dirty="0"/>
              <a:t>hérite </a:t>
            </a:r>
            <a:r>
              <a:rPr lang="fr-BE" sz="2400" dirty="0"/>
              <a:t>de la classe A. C’est-à-dire que </a:t>
            </a:r>
            <a:r>
              <a:rPr lang="fr-BE" sz="2400" i="1" dirty="0"/>
              <a:t>B est une spécialisation de la classe </a:t>
            </a:r>
            <a:r>
              <a:rPr lang="fr-BE" sz="2400" i="1" dirty="0" smtClean="0"/>
              <a:t>A</a:t>
            </a:r>
            <a:r>
              <a:rPr lang="fr-BE" sz="2400" dirty="0"/>
              <a:t> </a:t>
            </a:r>
            <a:r>
              <a:rPr lang="fr-BE" sz="2400" dirty="0" smtClean="0"/>
              <a:t>et A une généralisation de B.</a:t>
            </a:r>
            <a:endParaRPr lang="fr-BE" sz="2400" dirty="0"/>
          </a:p>
          <a:p>
            <a:pPr>
              <a:lnSpc>
                <a:spcPct val="80000"/>
              </a:lnSpc>
            </a:pPr>
            <a:r>
              <a:rPr lang="fr-BE" sz="2400" dirty="0"/>
              <a:t>La classe B </a:t>
            </a:r>
            <a:r>
              <a:rPr lang="fr-BE" sz="2400" dirty="0">
                <a:solidFill>
                  <a:srgbClr val="FF0000"/>
                </a:solidFill>
              </a:rPr>
              <a:t>hérite</a:t>
            </a:r>
            <a:r>
              <a:rPr lang="fr-BE" sz="2400" dirty="0"/>
              <a:t> des méthodes et </a:t>
            </a:r>
            <a:r>
              <a:rPr lang="fr-BE" sz="2400" dirty="0" smtClean="0"/>
              <a:t>attributs de </a:t>
            </a:r>
            <a:r>
              <a:rPr lang="fr-BE" sz="2400" dirty="0"/>
              <a:t>la classe A</a:t>
            </a:r>
            <a:r>
              <a:rPr lang="fr-BE" sz="2400" dirty="0" smtClean="0"/>
              <a:t>.</a:t>
            </a:r>
          </a:p>
          <a:p>
            <a:pPr>
              <a:lnSpc>
                <a:spcPct val="80000"/>
              </a:lnSpc>
            </a:pPr>
            <a:r>
              <a:rPr lang="fr-BE" sz="2400" dirty="0" smtClean="0"/>
              <a:t>La classe B </a:t>
            </a:r>
            <a:r>
              <a:rPr lang="fr-BE" sz="2400" dirty="0" smtClean="0">
                <a:solidFill>
                  <a:srgbClr val="FF0000"/>
                </a:solidFill>
              </a:rPr>
              <a:t>est une </a:t>
            </a:r>
            <a:r>
              <a:rPr lang="fr-BE" sz="2400" dirty="0" smtClean="0"/>
              <a:t>classe A mais pas l’inverse (principe de substitution)</a:t>
            </a:r>
            <a:endParaRPr lang="fr-BE" sz="2400" dirty="0"/>
          </a:p>
          <a:p>
            <a:pPr>
              <a:lnSpc>
                <a:spcPct val="80000"/>
              </a:lnSpc>
            </a:pPr>
            <a:r>
              <a:rPr lang="fr-BE" sz="2400" dirty="0"/>
              <a:t>On peut y </a:t>
            </a:r>
            <a:r>
              <a:rPr lang="fr-BE" sz="2400" dirty="0">
                <a:solidFill>
                  <a:srgbClr val="FF0000"/>
                </a:solidFill>
              </a:rPr>
              <a:t>ajouter</a:t>
            </a:r>
            <a:r>
              <a:rPr lang="fr-BE" sz="2400" dirty="0"/>
              <a:t> des </a:t>
            </a:r>
            <a:r>
              <a:rPr lang="fr-BE" sz="2400" dirty="0" smtClean="0"/>
              <a:t>attributs et </a:t>
            </a:r>
            <a:r>
              <a:rPr lang="fr-BE" sz="2400" dirty="0"/>
              <a:t>méthodes et </a:t>
            </a:r>
            <a:r>
              <a:rPr lang="fr-BE" sz="2400" dirty="0">
                <a:solidFill>
                  <a:srgbClr val="FF0000"/>
                </a:solidFill>
              </a:rPr>
              <a:t>redéfinir</a:t>
            </a:r>
            <a:r>
              <a:rPr lang="fr-BE" sz="2400" dirty="0"/>
              <a:t> des méthodes</a:t>
            </a:r>
            <a:r>
              <a:rPr lang="fr-BE" sz="2400" dirty="0" smtClean="0"/>
              <a:t>.</a:t>
            </a:r>
          </a:p>
          <a:p>
            <a:pPr>
              <a:lnSpc>
                <a:spcPct val="80000"/>
              </a:lnSpc>
            </a:pPr>
            <a:endParaRPr lang="fr-BE" sz="2400" dirty="0" smtClean="0"/>
          </a:p>
          <a:p>
            <a:pPr marL="457200" lvl="1" indent="0">
              <a:lnSpc>
                <a:spcPct val="80000"/>
              </a:lnSpc>
              <a:buNone/>
            </a:pPr>
            <a:endParaRPr lang="fr-BE" sz="2000" dirty="0" smtClean="0"/>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7" name="Slide Number Placeholder 6"/>
          <p:cNvSpPr>
            <a:spLocks noGrp="1"/>
          </p:cNvSpPr>
          <p:nvPr>
            <p:ph type="sldNum" sz="quarter" idx="12"/>
          </p:nvPr>
        </p:nvSpPr>
        <p:spPr/>
        <p:txBody>
          <a:bodyPr/>
          <a:lstStyle/>
          <a:p>
            <a:fld id="{B3C8A2DF-3230-C140-A3AF-736EA8745357}" type="slidenum">
              <a:rPr lang="en-GB" smtClean="0"/>
              <a:pPr/>
              <a:t>86</a:t>
            </a:fld>
            <a:endParaRPr lang="en-GB"/>
          </a:p>
        </p:txBody>
      </p:sp>
    </p:spTree>
    <p:extLst>
      <p:ext uri="{BB962C8B-B14F-4D97-AF65-F5344CB8AC3E}">
        <p14:creationId xmlns:p14="http://schemas.microsoft.com/office/powerpoint/2010/main" val="426647167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sz="half" idx="2"/>
          </p:nvPr>
        </p:nvSpPr>
        <p:spPr>
          <a:xfrm>
            <a:off x="3733800" y="1600200"/>
            <a:ext cx="5105400" cy="5029200"/>
          </a:xfrm>
        </p:spPr>
        <p:txBody>
          <a:bodyPr/>
          <a:lstStyle/>
          <a:p>
            <a:pPr eaLnBrk="1" hangingPunct="1"/>
            <a:r>
              <a:rPr lang="en-US" sz="2800" dirty="0">
                <a:latin typeface="Gill Sans MT"/>
              </a:rPr>
              <a:t>Super </a:t>
            </a:r>
            <a:r>
              <a:rPr lang="en-US" sz="2800" dirty="0" err="1">
                <a:latin typeface="Gill Sans MT"/>
              </a:rPr>
              <a:t>classe</a:t>
            </a:r>
            <a:endParaRPr lang="en-US" sz="2800" dirty="0">
              <a:latin typeface="Gill Sans MT"/>
            </a:endParaRPr>
          </a:p>
          <a:p>
            <a:pPr lvl="1" eaLnBrk="1" hangingPunct="1"/>
            <a:r>
              <a:rPr lang="en-US" sz="2400" dirty="0" err="1">
                <a:latin typeface="Gill Sans MT"/>
              </a:rPr>
              <a:t>reprend</a:t>
            </a:r>
            <a:r>
              <a:rPr lang="en-US" sz="2400" dirty="0">
                <a:latin typeface="Gill Sans MT"/>
              </a:rPr>
              <a:t> les </a:t>
            </a:r>
            <a:r>
              <a:rPr lang="en-US" sz="2400" dirty="0" err="1">
                <a:latin typeface="Gill Sans MT"/>
              </a:rPr>
              <a:t>attributs</a:t>
            </a:r>
            <a:r>
              <a:rPr lang="en-US" sz="2400" dirty="0">
                <a:latin typeface="Gill Sans MT"/>
              </a:rPr>
              <a:t> et les </a:t>
            </a:r>
            <a:r>
              <a:rPr lang="en-US" sz="2400" dirty="0" err="1">
                <a:latin typeface="Gill Sans MT"/>
              </a:rPr>
              <a:t>méthodes</a:t>
            </a:r>
            <a:r>
              <a:rPr lang="en-US" sz="2400" dirty="0">
                <a:latin typeface="Gill Sans MT"/>
              </a:rPr>
              <a:t> communes aux sous classes</a:t>
            </a:r>
          </a:p>
          <a:p>
            <a:pPr eaLnBrk="1" hangingPunct="1"/>
            <a:r>
              <a:rPr lang="en-US" sz="2800" dirty="0">
                <a:latin typeface="Gill Sans MT"/>
              </a:rPr>
              <a:t>Sous </a:t>
            </a:r>
            <a:r>
              <a:rPr lang="en-US" sz="2800" dirty="0" err="1">
                <a:latin typeface="Gill Sans MT"/>
              </a:rPr>
              <a:t>classe</a:t>
            </a:r>
            <a:endParaRPr lang="en-US" sz="2800" dirty="0">
              <a:latin typeface="Gill Sans MT"/>
            </a:endParaRPr>
          </a:p>
          <a:p>
            <a:pPr lvl="1" eaLnBrk="1" hangingPunct="1"/>
            <a:r>
              <a:rPr lang="en-US" sz="2400" dirty="0" err="1">
                <a:solidFill>
                  <a:srgbClr val="FF0000"/>
                </a:solidFill>
                <a:latin typeface="Gill Sans MT"/>
              </a:rPr>
              <a:t>héritent</a:t>
            </a:r>
            <a:r>
              <a:rPr lang="en-US" sz="2400" dirty="0">
                <a:solidFill>
                  <a:srgbClr val="FF0000"/>
                </a:solidFill>
                <a:latin typeface="Gill Sans MT"/>
              </a:rPr>
              <a:t> </a:t>
            </a:r>
            <a:r>
              <a:rPr lang="en-US" sz="2400" dirty="0">
                <a:latin typeface="Gill Sans MT"/>
              </a:rPr>
              <a:t>de tout </a:t>
            </a:r>
            <a:r>
              <a:rPr lang="en-US" sz="2400" dirty="0" err="1">
                <a:latin typeface="Gill Sans MT"/>
              </a:rPr>
              <a:t>ce</a:t>
            </a:r>
            <a:r>
              <a:rPr lang="en-US" sz="2400" dirty="0">
                <a:latin typeface="Gill Sans MT"/>
              </a:rPr>
              <a:t> qui </a:t>
            </a:r>
            <a:r>
              <a:rPr lang="en-US" sz="2400" dirty="0" err="1">
                <a:latin typeface="Gill Sans MT"/>
              </a:rPr>
              <a:t>constitue</a:t>
            </a:r>
            <a:r>
              <a:rPr lang="en-US" sz="2400" dirty="0">
                <a:latin typeface="Gill Sans MT"/>
              </a:rPr>
              <a:t> la super </a:t>
            </a:r>
            <a:r>
              <a:rPr lang="en-US" sz="2400" dirty="0" err="1">
                <a:latin typeface="Gill Sans MT"/>
              </a:rPr>
              <a:t>classe</a:t>
            </a:r>
            <a:endParaRPr lang="en-US" sz="2400" dirty="0">
              <a:latin typeface="Gill Sans MT"/>
            </a:endParaRPr>
          </a:p>
          <a:p>
            <a:pPr lvl="1" eaLnBrk="1" hangingPunct="1"/>
            <a:r>
              <a:rPr lang="en-US" sz="2400" dirty="0" err="1">
                <a:latin typeface="Gill Sans MT"/>
              </a:rPr>
              <a:t>peut</a:t>
            </a:r>
            <a:r>
              <a:rPr lang="en-US" sz="2400" dirty="0">
                <a:latin typeface="Gill Sans MT"/>
              </a:rPr>
              <a:t> </a:t>
            </a:r>
            <a:r>
              <a:rPr lang="en-US" sz="2400" dirty="0" err="1">
                <a:solidFill>
                  <a:srgbClr val="FF0000"/>
                </a:solidFill>
                <a:latin typeface="Gill Sans MT"/>
              </a:rPr>
              <a:t>ajouter</a:t>
            </a:r>
            <a:r>
              <a:rPr lang="en-US" sz="2400" dirty="0">
                <a:solidFill>
                  <a:srgbClr val="FF0000"/>
                </a:solidFill>
                <a:latin typeface="Gill Sans MT"/>
              </a:rPr>
              <a:t> </a:t>
            </a:r>
            <a:r>
              <a:rPr lang="en-US" sz="2400" dirty="0">
                <a:latin typeface="Gill Sans MT"/>
              </a:rPr>
              <a:t>de nouveaux </a:t>
            </a:r>
            <a:r>
              <a:rPr lang="en-US" sz="2400" dirty="0" err="1">
                <a:latin typeface="Gill Sans MT"/>
              </a:rPr>
              <a:t>attributs</a:t>
            </a:r>
            <a:endParaRPr lang="en-US" sz="2400" dirty="0">
              <a:latin typeface="Gill Sans MT"/>
            </a:endParaRPr>
          </a:p>
          <a:p>
            <a:pPr lvl="1" eaLnBrk="1" hangingPunct="1"/>
            <a:r>
              <a:rPr lang="en-US" sz="2400" dirty="0" err="1">
                <a:latin typeface="Gill Sans MT"/>
              </a:rPr>
              <a:t>peut</a:t>
            </a:r>
            <a:r>
              <a:rPr lang="en-US" sz="2400" dirty="0">
                <a:latin typeface="Gill Sans MT"/>
              </a:rPr>
              <a:t> </a:t>
            </a:r>
            <a:r>
              <a:rPr lang="en-US" sz="2400" dirty="0" err="1">
                <a:solidFill>
                  <a:srgbClr val="FF0000"/>
                </a:solidFill>
                <a:latin typeface="Gill Sans MT"/>
              </a:rPr>
              <a:t>ajouter</a:t>
            </a:r>
            <a:r>
              <a:rPr lang="en-US" sz="2400" dirty="0">
                <a:solidFill>
                  <a:srgbClr val="FF0000"/>
                </a:solidFill>
                <a:latin typeface="Gill Sans MT"/>
              </a:rPr>
              <a:t> </a:t>
            </a:r>
            <a:r>
              <a:rPr lang="en-US" sz="2400" dirty="0" err="1">
                <a:latin typeface="Gill Sans MT"/>
              </a:rPr>
              <a:t>ou</a:t>
            </a:r>
            <a:r>
              <a:rPr lang="en-US" sz="2400" dirty="0">
                <a:latin typeface="Gill Sans MT"/>
              </a:rPr>
              <a:t> </a:t>
            </a:r>
            <a:r>
              <a:rPr lang="en-US" sz="2400" dirty="0" err="1">
                <a:solidFill>
                  <a:srgbClr val="FF0000"/>
                </a:solidFill>
                <a:latin typeface="Gill Sans MT"/>
              </a:rPr>
              <a:t>redéfinir</a:t>
            </a:r>
            <a:r>
              <a:rPr lang="en-US" sz="2400" dirty="0">
                <a:solidFill>
                  <a:srgbClr val="FF0000"/>
                </a:solidFill>
                <a:latin typeface="Gill Sans MT"/>
              </a:rPr>
              <a:t> </a:t>
            </a:r>
            <a:r>
              <a:rPr lang="en-US" sz="2400" dirty="0">
                <a:latin typeface="Gill Sans MT"/>
              </a:rPr>
              <a:t>des </a:t>
            </a:r>
            <a:r>
              <a:rPr lang="en-US" sz="2400" dirty="0" err="1">
                <a:latin typeface="Gill Sans MT"/>
              </a:rPr>
              <a:t>méthodes</a:t>
            </a:r>
            <a:endParaRPr lang="en-US" sz="2400" dirty="0">
              <a:latin typeface="Gill Sans MT"/>
            </a:endParaRPr>
          </a:p>
        </p:txBody>
      </p:sp>
      <p:sp>
        <p:nvSpPr>
          <p:cNvPr id="64515" name="Rectangle 3"/>
          <p:cNvSpPr>
            <a:spLocks noGrp="1" noChangeArrowheads="1"/>
          </p:cNvSpPr>
          <p:nvPr>
            <p:ph type="title"/>
          </p:nvPr>
        </p:nvSpPr>
        <p:spPr>
          <a:xfrm>
            <a:off x="684213" y="333375"/>
            <a:ext cx="7772400" cy="1143000"/>
          </a:xfrm>
        </p:spPr>
        <p:txBody>
          <a:bodyPr/>
          <a:lstStyle/>
          <a:p>
            <a:pPr eaLnBrk="1" hangingPunct="1"/>
            <a:r>
              <a:rPr lang="en-US" sz="3400" b="1" dirty="0">
                <a:solidFill>
                  <a:schemeClr val="tx1"/>
                </a:solidFill>
                <a:latin typeface="Gill Sans MT"/>
              </a:rPr>
              <a:t>Super classes et Sous classes</a:t>
            </a:r>
          </a:p>
        </p:txBody>
      </p:sp>
      <p:sp>
        <p:nvSpPr>
          <p:cNvPr id="600068" name="Rectangle 4"/>
          <p:cNvSpPr>
            <a:spLocks noChangeArrowheads="1"/>
          </p:cNvSpPr>
          <p:nvPr/>
        </p:nvSpPr>
        <p:spPr bwMode="auto">
          <a:xfrm>
            <a:off x="762000" y="1371600"/>
            <a:ext cx="1981200" cy="457200"/>
          </a:xfrm>
          <a:prstGeom prst="rect">
            <a:avLst/>
          </a:prstGeom>
          <a:gradFill rotWithShape="1">
            <a:gsLst>
              <a:gs pos="0">
                <a:srgbClr val="FF9900"/>
              </a:gs>
              <a:gs pos="50000">
                <a:srgbClr val="FF9900">
                  <a:gamma/>
                  <a:tint val="13333"/>
                  <a:invGamma/>
                </a:srgbClr>
              </a:gs>
              <a:gs pos="100000">
                <a:srgbClr val="FF9900"/>
              </a:gs>
            </a:gsLst>
            <a:lin ang="5400000" scaled="1"/>
          </a:gradFill>
          <a:ln w="12700">
            <a:solidFill>
              <a:schemeClr val="tx1"/>
            </a:solidFill>
            <a:miter lim="800000"/>
            <a:headEnd/>
            <a:tailEnd/>
          </a:ln>
          <a:effectLst/>
        </p:spPr>
        <p:txBody>
          <a:bodyPr wrap="none" lIns="90488" tIns="44450" rIns="90488" bIns="44450" anchor="ctr"/>
          <a:lstStyle/>
          <a:p>
            <a:pPr algn="ctr" eaLnBrk="0" hangingPunct="0"/>
            <a:r>
              <a:rPr lang="nl-NL" sz="1600" b="0" dirty="0" err="1">
                <a:latin typeface="Gill Sans MT"/>
              </a:rPr>
              <a:t>Véhicule</a:t>
            </a:r>
            <a:endParaRPr lang="nl-NL" sz="1600" b="0" dirty="0">
              <a:effectLst>
                <a:outerShdw blurRad="38100" dist="38100" dir="2700000" algn="tl">
                  <a:srgbClr val="FFFFFF"/>
                </a:outerShdw>
              </a:effectLst>
              <a:latin typeface="Gill Sans MT"/>
            </a:endParaRPr>
          </a:p>
        </p:txBody>
      </p:sp>
      <p:sp>
        <p:nvSpPr>
          <p:cNvPr id="64517" name="Line 5"/>
          <p:cNvSpPr>
            <a:spLocks noChangeShapeType="1"/>
          </p:cNvSpPr>
          <p:nvPr/>
        </p:nvSpPr>
        <p:spPr bwMode="auto">
          <a:xfrm>
            <a:off x="1562100" y="3962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600070" name="Rectangle 6"/>
          <p:cNvSpPr>
            <a:spLocks noChangeArrowheads="1"/>
          </p:cNvSpPr>
          <p:nvPr/>
        </p:nvSpPr>
        <p:spPr bwMode="auto">
          <a:xfrm>
            <a:off x="304800" y="4724400"/>
            <a:ext cx="1524000" cy="609600"/>
          </a:xfrm>
          <a:prstGeom prst="rect">
            <a:avLst/>
          </a:prstGeom>
          <a:gradFill rotWithShape="1">
            <a:gsLst>
              <a:gs pos="0">
                <a:srgbClr val="FF9900"/>
              </a:gs>
              <a:gs pos="50000">
                <a:srgbClr val="FF9900">
                  <a:gamma/>
                  <a:tint val="13333"/>
                  <a:invGamma/>
                </a:srgbClr>
              </a:gs>
              <a:gs pos="100000">
                <a:srgbClr val="FF9900"/>
              </a:gs>
            </a:gsLst>
            <a:lin ang="5400000" scaled="1"/>
          </a:gradFill>
          <a:ln w="12700">
            <a:solidFill>
              <a:schemeClr val="tx1"/>
            </a:solidFill>
            <a:miter lim="800000"/>
            <a:headEnd/>
            <a:tailEnd/>
          </a:ln>
          <a:effectLst/>
        </p:spPr>
        <p:txBody>
          <a:bodyPr wrap="none" lIns="90488" tIns="44450" rIns="90488" bIns="44450" anchor="ctr"/>
          <a:lstStyle/>
          <a:p>
            <a:pPr algn="ctr" eaLnBrk="0" hangingPunct="0">
              <a:defRPr/>
            </a:pPr>
            <a:r>
              <a:rPr lang="nl-NL" sz="1600" b="0" dirty="0" err="1">
                <a:latin typeface="Gill Sans MT"/>
                <a:ea typeface="+mn-ea"/>
              </a:rPr>
              <a:t>Voiture</a:t>
            </a:r>
            <a:endParaRPr lang="nl-NL" sz="1600" b="0" dirty="0">
              <a:effectLst>
                <a:outerShdw blurRad="38100" dist="38100" dir="2700000" algn="tl">
                  <a:srgbClr val="FFFFFF"/>
                </a:outerShdw>
              </a:effectLst>
              <a:latin typeface="Gill Sans MT"/>
              <a:ea typeface="+mn-ea"/>
            </a:endParaRPr>
          </a:p>
        </p:txBody>
      </p:sp>
      <p:sp>
        <p:nvSpPr>
          <p:cNvPr id="64519" name="AutoShape 7"/>
          <p:cNvSpPr>
            <a:spLocks noChangeArrowheads="1"/>
          </p:cNvSpPr>
          <p:nvPr/>
        </p:nvSpPr>
        <p:spPr bwMode="auto">
          <a:xfrm>
            <a:off x="1447800" y="3733800"/>
            <a:ext cx="228600" cy="228600"/>
          </a:xfrm>
          <a:prstGeom prst="triangle">
            <a:avLst>
              <a:gd name="adj" fmla="val 50000"/>
            </a:avLst>
          </a:prstGeom>
          <a:solidFill>
            <a:schemeClr val="bg1"/>
          </a:solidFill>
          <a:ln w="9525">
            <a:solidFill>
              <a:schemeClr val="tx1"/>
            </a:solidFill>
            <a:miter lim="800000"/>
            <a:headEnd/>
            <a:tailEnd/>
          </a:ln>
        </p:spPr>
        <p:txBody>
          <a:bodyPr wrap="none" anchor="ctr"/>
          <a:lstStyle/>
          <a:p>
            <a:endParaRPr lang="fr-FR" dirty="0">
              <a:latin typeface="Gill Sans MT"/>
            </a:endParaRPr>
          </a:p>
        </p:txBody>
      </p:sp>
      <p:sp>
        <p:nvSpPr>
          <p:cNvPr id="64520" name="Rectangle 8"/>
          <p:cNvSpPr>
            <a:spLocks noChangeArrowheads="1"/>
          </p:cNvSpPr>
          <p:nvPr/>
        </p:nvSpPr>
        <p:spPr bwMode="auto">
          <a:xfrm>
            <a:off x="762000" y="2743200"/>
            <a:ext cx="1981200" cy="914400"/>
          </a:xfrm>
          <a:prstGeom prst="rect">
            <a:avLst/>
          </a:prstGeom>
          <a:gradFill rotWithShape="1">
            <a:gsLst>
              <a:gs pos="0">
                <a:srgbClr val="3366FF"/>
              </a:gs>
              <a:gs pos="50000">
                <a:srgbClr val="CEDAFF"/>
              </a:gs>
              <a:gs pos="100000">
                <a:srgbClr val="3366FF"/>
              </a:gs>
            </a:gsLst>
            <a:lin ang="5400000" scaled="1"/>
          </a:gradFill>
          <a:ln w="9525">
            <a:solidFill>
              <a:schemeClr val="tx1"/>
            </a:solidFill>
            <a:miter lim="800000"/>
            <a:headEnd/>
            <a:tailEnd/>
          </a:ln>
        </p:spPr>
        <p:txBody>
          <a:bodyPr wrap="none" anchor="ctr"/>
          <a:lstStyle/>
          <a:p>
            <a:pPr algn="ctr" eaLnBrk="0" hangingPunct="0"/>
            <a:r>
              <a:rPr lang="en-US" sz="1600" b="0" dirty="0" err="1">
                <a:latin typeface="Gill Sans MT"/>
              </a:rPr>
              <a:t>détailsDumoteur</a:t>
            </a:r>
            <a:r>
              <a:rPr lang="en-US" sz="1600" b="0" dirty="0">
                <a:latin typeface="Gill Sans MT"/>
              </a:rPr>
              <a:t>()</a:t>
            </a:r>
          </a:p>
          <a:p>
            <a:pPr algn="ctr" eaLnBrk="0" hangingPunct="0"/>
            <a:r>
              <a:rPr lang="en-US" sz="1600" b="0" dirty="0" err="1">
                <a:latin typeface="Gill Sans MT"/>
              </a:rPr>
              <a:t>rouler</a:t>
            </a:r>
            <a:r>
              <a:rPr lang="en-US" sz="1600" b="0" dirty="0">
                <a:latin typeface="Gill Sans MT"/>
              </a:rPr>
              <a:t>()</a:t>
            </a:r>
          </a:p>
        </p:txBody>
      </p:sp>
      <p:sp>
        <p:nvSpPr>
          <p:cNvPr id="600073" name="Rectangle 9"/>
          <p:cNvSpPr>
            <a:spLocks noChangeArrowheads="1"/>
          </p:cNvSpPr>
          <p:nvPr/>
        </p:nvSpPr>
        <p:spPr bwMode="auto">
          <a:xfrm>
            <a:off x="762000" y="1828800"/>
            <a:ext cx="1981200" cy="914400"/>
          </a:xfrm>
          <a:prstGeom prst="rect">
            <a:avLst/>
          </a:prstGeom>
          <a:gradFill rotWithShape="1">
            <a:gsLst>
              <a:gs pos="0">
                <a:srgbClr val="FFCC00"/>
              </a:gs>
              <a:gs pos="50000">
                <a:srgbClr val="FFCC00">
                  <a:gamma/>
                  <a:tint val="0"/>
                  <a:invGamma/>
                </a:srgbClr>
              </a:gs>
              <a:gs pos="100000">
                <a:srgbClr val="FFCC00"/>
              </a:gs>
            </a:gsLst>
            <a:lin ang="5400000" scaled="1"/>
          </a:gradFill>
          <a:ln w="12700">
            <a:solidFill>
              <a:schemeClr val="tx1"/>
            </a:solidFill>
            <a:miter lim="800000"/>
            <a:headEnd/>
            <a:tailEnd/>
          </a:ln>
          <a:effectLst/>
        </p:spPr>
        <p:txBody>
          <a:bodyPr wrap="none" lIns="90488" tIns="44450" rIns="90488" bIns="44450" anchor="ctr"/>
          <a:lstStyle/>
          <a:p>
            <a:pPr algn="ctr" eaLnBrk="0" hangingPunct="0"/>
            <a:r>
              <a:rPr lang="nl-NL" sz="1600" b="0" dirty="0">
                <a:latin typeface="Gill Sans MT"/>
              </a:rPr>
              <a:t>No </a:t>
            </a:r>
            <a:r>
              <a:rPr lang="nl-NL" sz="1600" b="0" dirty="0" err="1">
                <a:latin typeface="Gill Sans MT"/>
              </a:rPr>
              <a:t>d’enregistrement</a:t>
            </a:r>
            <a:r>
              <a:rPr lang="nl-NL" sz="1600" b="0" dirty="0">
                <a:latin typeface="Gill Sans MT"/>
              </a:rPr>
              <a:t>.</a:t>
            </a:r>
          </a:p>
          <a:p>
            <a:pPr algn="ctr" eaLnBrk="0" hangingPunct="0"/>
            <a:r>
              <a:rPr lang="nl-NL" sz="1600" b="0" dirty="0" err="1">
                <a:latin typeface="Gill Sans MT"/>
              </a:rPr>
              <a:t>consommation</a:t>
            </a:r>
            <a:endParaRPr lang="nl-NL" sz="1600" b="0" dirty="0">
              <a:effectLst>
                <a:outerShdw blurRad="38100" dist="38100" dir="2700000" algn="tl">
                  <a:srgbClr val="FFFFFF"/>
                </a:outerShdw>
              </a:effectLst>
              <a:latin typeface="Gill Sans MT"/>
            </a:endParaRPr>
          </a:p>
        </p:txBody>
      </p:sp>
      <p:sp>
        <p:nvSpPr>
          <p:cNvPr id="64522" name="Line 10"/>
          <p:cNvSpPr>
            <a:spLocks noChangeShapeType="1"/>
          </p:cNvSpPr>
          <p:nvPr/>
        </p:nvSpPr>
        <p:spPr bwMode="auto">
          <a:xfrm>
            <a:off x="533400" y="4419600"/>
            <a:ext cx="228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64523" name="Line 11"/>
          <p:cNvSpPr>
            <a:spLocks noChangeShapeType="1"/>
          </p:cNvSpPr>
          <p:nvPr/>
        </p:nvSpPr>
        <p:spPr bwMode="auto">
          <a:xfrm>
            <a:off x="533400" y="4419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600076" name="Rectangle 12"/>
          <p:cNvSpPr>
            <a:spLocks noChangeArrowheads="1"/>
          </p:cNvSpPr>
          <p:nvPr/>
        </p:nvSpPr>
        <p:spPr bwMode="auto">
          <a:xfrm>
            <a:off x="2286000" y="4724400"/>
            <a:ext cx="1447800" cy="609600"/>
          </a:xfrm>
          <a:prstGeom prst="rect">
            <a:avLst/>
          </a:prstGeom>
          <a:gradFill rotWithShape="1">
            <a:gsLst>
              <a:gs pos="0">
                <a:srgbClr val="FF9900"/>
              </a:gs>
              <a:gs pos="50000">
                <a:srgbClr val="FF9900">
                  <a:gamma/>
                  <a:tint val="13333"/>
                  <a:invGamma/>
                </a:srgbClr>
              </a:gs>
              <a:gs pos="100000">
                <a:srgbClr val="FF9900"/>
              </a:gs>
            </a:gsLst>
            <a:lin ang="5400000" scaled="1"/>
          </a:gradFill>
          <a:ln w="12700">
            <a:solidFill>
              <a:schemeClr val="tx1"/>
            </a:solidFill>
            <a:miter lim="800000"/>
            <a:headEnd/>
            <a:tailEnd/>
          </a:ln>
          <a:effectLst/>
        </p:spPr>
        <p:txBody>
          <a:bodyPr wrap="none" lIns="90488" tIns="44450" rIns="90488" bIns="44450" anchor="ctr"/>
          <a:lstStyle/>
          <a:p>
            <a:pPr algn="ctr" eaLnBrk="0" hangingPunct="0">
              <a:defRPr/>
            </a:pPr>
            <a:r>
              <a:rPr lang="nl-NL" sz="1600" b="0" dirty="0" smtClean="0">
                <a:latin typeface="Gill Sans MT"/>
                <a:ea typeface="+mn-ea"/>
              </a:rPr>
              <a:t>Camion</a:t>
            </a:r>
            <a:endParaRPr lang="nl-NL" sz="1600" b="0" dirty="0">
              <a:effectLst>
                <a:outerShdw blurRad="38100" dist="38100" dir="2700000" algn="tl">
                  <a:srgbClr val="FFFFFF"/>
                </a:outerShdw>
              </a:effectLst>
              <a:latin typeface="Gill Sans MT"/>
              <a:ea typeface="+mn-ea"/>
            </a:endParaRPr>
          </a:p>
        </p:txBody>
      </p:sp>
      <p:sp>
        <p:nvSpPr>
          <p:cNvPr id="64525" name="Line 13"/>
          <p:cNvSpPr>
            <a:spLocks noChangeShapeType="1"/>
          </p:cNvSpPr>
          <p:nvPr/>
        </p:nvSpPr>
        <p:spPr bwMode="auto">
          <a:xfrm>
            <a:off x="2819400" y="4419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600078" name="Rectangle 14"/>
          <p:cNvSpPr>
            <a:spLocks noChangeArrowheads="1"/>
          </p:cNvSpPr>
          <p:nvPr/>
        </p:nvSpPr>
        <p:spPr bwMode="auto">
          <a:xfrm>
            <a:off x="304800" y="5334000"/>
            <a:ext cx="1524000" cy="609600"/>
          </a:xfrm>
          <a:prstGeom prst="rect">
            <a:avLst/>
          </a:prstGeom>
          <a:gradFill rotWithShape="1">
            <a:gsLst>
              <a:gs pos="0">
                <a:srgbClr val="FFCC00"/>
              </a:gs>
              <a:gs pos="50000">
                <a:srgbClr val="FFCC00">
                  <a:gamma/>
                  <a:tint val="0"/>
                  <a:invGamma/>
                </a:srgbClr>
              </a:gs>
              <a:gs pos="100000">
                <a:srgbClr val="FFCC00"/>
              </a:gs>
            </a:gsLst>
            <a:lin ang="5400000" scaled="1"/>
          </a:gradFill>
          <a:ln w="12700">
            <a:solidFill>
              <a:schemeClr val="tx1"/>
            </a:solidFill>
            <a:miter lim="800000"/>
            <a:headEnd/>
            <a:tailEnd/>
          </a:ln>
          <a:effectLst/>
        </p:spPr>
        <p:txBody>
          <a:bodyPr lIns="90488" tIns="44450" rIns="90488" bIns="44450" anchor="ctr"/>
          <a:lstStyle/>
          <a:p>
            <a:pPr algn="ctr" eaLnBrk="0" hangingPunct="0"/>
            <a:r>
              <a:rPr lang="nl-NL" sz="1600" b="0" dirty="0" err="1">
                <a:effectLst>
                  <a:outerShdw blurRad="38100" dist="38100" dir="2700000" algn="tl">
                    <a:srgbClr val="FFFFFF"/>
                  </a:outerShdw>
                </a:effectLst>
                <a:latin typeface="Gill Sans MT"/>
              </a:rPr>
              <a:t>nbrePlaces</a:t>
            </a:r>
            <a:endParaRPr lang="nl-NL" sz="1600" b="0" dirty="0">
              <a:effectLst>
                <a:outerShdw blurRad="38100" dist="38100" dir="2700000" algn="tl">
                  <a:srgbClr val="FFFFFF"/>
                </a:outerShdw>
              </a:effectLst>
              <a:latin typeface="Gill Sans MT"/>
            </a:endParaRPr>
          </a:p>
        </p:txBody>
      </p:sp>
      <p:sp>
        <p:nvSpPr>
          <p:cNvPr id="600079" name="Rectangle 15"/>
          <p:cNvSpPr>
            <a:spLocks noChangeArrowheads="1"/>
          </p:cNvSpPr>
          <p:nvPr/>
        </p:nvSpPr>
        <p:spPr bwMode="auto">
          <a:xfrm>
            <a:off x="2286000" y="5334000"/>
            <a:ext cx="1447800" cy="609600"/>
          </a:xfrm>
          <a:prstGeom prst="rect">
            <a:avLst/>
          </a:prstGeom>
          <a:gradFill rotWithShape="1">
            <a:gsLst>
              <a:gs pos="0">
                <a:srgbClr val="FFCC00"/>
              </a:gs>
              <a:gs pos="50000">
                <a:srgbClr val="FFCC00">
                  <a:gamma/>
                  <a:tint val="0"/>
                  <a:invGamma/>
                </a:srgbClr>
              </a:gs>
              <a:gs pos="100000">
                <a:srgbClr val="FFCC00"/>
              </a:gs>
            </a:gsLst>
            <a:lin ang="5400000" scaled="1"/>
          </a:gradFill>
          <a:ln w="12700">
            <a:solidFill>
              <a:schemeClr val="tx1"/>
            </a:solidFill>
            <a:miter lim="800000"/>
            <a:headEnd/>
            <a:tailEnd/>
          </a:ln>
          <a:effectLst/>
        </p:spPr>
        <p:txBody>
          <a:bodyPr lIns="90488" tIns="44450" rIns="90488" bIns="44450" anchor="ctr"/>
          <a:lstStyle/>
          <a:p>
            <a:pPr algn="ctr" eaLnBrk="0" hangingPunct="0"/>
            <a:r>
              <a:rPr lang="nl-NL" sz="1600" b="0" dirty="0" err="1">
                <a:latin typeface="Gill Sans MT"/>
              </a:rPr>
              <a:t>capacité</a:t>
            </a:r>
            <a:endParaRPr lang="nl-NL" sz="1600" b="0" dirty="0">
              <a:effectLst>
                <a:outerShdw blurRad="38100" dist="38100" dir="2700000" algn="tl">
                  <a:srgbClr val="FFFFFF"/>
                </a:outerShdw>
              </a:effectLst>
              <a:latin typeface="Gill Sans MT"/>
            </a:endParaRPr>
          </a:p>
        </p:txBody>
      </p:sp>
      <p:sp>
        <p:nvSpPr>
          <p:cNvPr id="64528" name="Rectangle 16"/>
          <p:cNvSpPr>
            <a:spLocks noChangeArrowheads="1"/>
          </p:cNvSpPr>
          <p:nvPr/>
        </p:nvSpPr>
        <p:spPr bwMode="auto">
          <a:xfrm>
            <a:off x="304800" y="5943600"/>
            <a:ext cx="1524000" cy="609600"/>
          </a:xfrm>
          <a:prstGeom prst="rect">
            <a:avLst/>
          </a:prstGeom>
          <a:gradFill rotWithShape="1">
            <a:gsLst>
              <a:gs pos="0">
                <a:srgbClr val="3366FF"/>
              </a:gs>
              <a:gs pos="50000">
                <a:srgbClr val="CEDAFF"/>
              </a:gs>
              <a:gs pos="100000">
                <a:srgbClr val="3366FF"/>
              </a:gs>
            </a:gsLst>
            <a:lin ang="5400000" scaled="1"/>
          </a:gradFill>
          <a:ln w="9525">
            <a:solidFill>
              <a:schemeClr val="tx1"/>
            </a:solidFill>
            <a:miter lim="800000"/>
            <a:headEnd/>
            <a:tailEnd/>
          </a:ln>
        </p:spPr>
        <p:txBody>
          <a:bodyPr wrap="none" anchor="ctr"/>
          <a:lstStyle/>
          <a:p>
            <a:pPr algn="ctr" eaLnBrk="0" hangingPunct="0"/>
            <a:r>
              <a:rPr lang="en-US" sz="1600" b="0" dirty="0" err="1">
                <a:latin typeface="Gill Sans MT"/>
              </a:rPr>
              <a:t>détailPassager</a:t>
            </a:r>
            <a:r>
              <a:rPr lang="en-US" sz="1600" b="0" dirty="0">
                <a:latin typeface="Gill Sans MT"/>
              </a:rPr>
              <a:t>()</a:t>
            </a:r>
          </a:p>
          <a:p>
            <a:pPr algn="ctr" eaLnBrk="0" hangingPunct="0"/>
            <a:r>
              <a:rPr lang="en-US" sz="1600" b="0" dirty="0" err="1">
                <a:latin typeface="Gill Sans MT"/>
              </a:rPr>
              <a:t>détailSécurité</a:t>
            </a:r>
            <a:r>
              <a:rPr lang="en-US" sz="1600" b="0" dirty="0">
                <a:latin typeface="Gill Sans MT"/>
              </a:rPr>
              <a:t>()</a:t>
            </a:r>
          </a:p>
        </p:txBody>
      </p:sp>
      <p:sp>
        <p:nvSpPr>
          <p:cNvPr id="64529" name="Rectangle 17"/>
          <p:cNvSpPr>
            <a:spLocks noChangeArrowheads="1"/>
          </p:cNvSpPr>
          <p:nvPr/>
        </p:nvSpPr>
        <p:spPr bwMode="auto">
          <a:xfrm>
            <a:off x="2286000" y="5943600"/>
            <a:ext cx="1447800" cy="609600"/>
          </a:xfrm>
          <a:prstGeom prst="rect">
            <a:avLst/>
          </a:prstGeom>
          <a:gradFill rotWithShape="1">
            <a:gsLst>
              <a:gs pos="0">
                <a:srgbClr val="3366FF"/>
              </a:gs>
              <a:gs pos="50000">
                <a:srgbClr val="CEDAFF"/>
              </a:gs>
              <a:gs pos="100000">
                <a:srgbClr val="3366FF"/>
              </a:gs>
            </a:gsLst>
            <a:lin ang="5400000" scaled="1"/>
          </a:gradFill>
          <a:ln w="9525">
            <a:solidFill>
              <a:schemeClr val="tx1"/>
            </a:solidFill>
            <a:miter lim="800000"/>
            <a:headEnd/>
            <a:tailEnd/>
          </a:ln>
        </p:spPr>
        <p:txBody>
          <a:bodyPr wrap="none" anchor="ctr"/>
          <a:lstStyle/>
          <a:p>
            <a:pPr algn="ctr" eaLnBrk="0" hangingPunct="0"/>
            <a:endParaRPr lang="fr-FR" sz="1600" b="0" dirty="0">
              <a:latin typeface="Gill Sans MT"/>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E51A1781-122A-C841-B002-56222CC232C1}" type="slidenum">
              <a:rPr lang="en-GB" smtClean="0"/>
              <a:pPr/>
              <a:t>87</a:t>
            </a:fld>
            <a:endParaRPr lang="en-GB"/>
          </a:p>
        </p:txBody>
      </p:sp>
    </p:spTree>
    <p:extLst>
      <p:ext uri="{BB962C8B-B14F-4D97-AF65-F5344CB8AC3E}">
        <p14:creationId xmlns:p14="http://schemas.microsoft.com/office/powerpoint/2010/main" val="164568833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304800" y="6324600"/>
            <a:ext cx="1752600" cy="304800"/>
          </a:xfrm>
          <a:prstGeom prst="rect">
            <a:avLst/>
          </a:prstGeom>
          <a:solidFill>
            <a:srgbClr val="FFFFFF"/>
          </a:solidFill>
          <a:ln w="9525">
            <a:solidFill>
              <a:srgbClr val="FFFFFF"/>
            </a:solidFill>
            <a:miter lim="800000"/>
            <a:headEnd/>
            <a:tailEnd/>
          </a:ln>
        </p:spPr>
        <p:txBody>
          <a:bodyPr/>
          <a:lstStyle/>
          <a:p>
            <a:pPr eaLnBrk="0" hangingPunct="0"/>
            <a:r>
              <a:rPr lang="en-US" b="0" dirty="0" err="1">
                <a:solidFill>
                  <a:schemeClr val="accent2"/>
                </a:solidFill>
                <a:latin typeface="Gill Sans MT"/>
              </a:rPr>
              <a:t>Spécialisation</a:t>
            </a:r>
            <a:endParaRPr lang="en-US" b="0" dirty="0">
              <a:solidFill>
                <a:schemeClr val="accent2"/>
              </a:solidFill>
              <a:latin typeface="Gill Sans MT"/>
            </a:endParaRPr>
          </a:p>
        </p:txBody>
      </p:sp>
      <p:sp>
        <p:nvSpPr>
          <p:cNvPr id="65539" name="Rectangle 3"/>
          <p:cNvSpPr>
            <a:spLocks noGrp="1" noChangeArrowheads="1"/>
          </p:cNvSpPr>
          <p:nvPr>
            <p:ph type="title"/>
          </p:nvPr>
        </p:nvSpPr>
        <p:spPr>
          <a:xfrm>
            <a:off x="684213" y="0"/>
            <a:ext cx="7772400" cy="1143000"/>
          </a:xfrm>
        </p:spPr>
        <p:txBody>
          <a:bodyPr/>
          <a:lstStyle/>
          <a:p>
            <a:pPr eaLnBrk="1" hangingPunct="1"/>
            <a:r>
              <a:rPr lang="en-US" sz="3400" b="1" dirty="0" err="1">
                <a:solidFill>
                  <a:schemeClr val="tx1"/>
                </a:solidFill>
                <a:latin typeface="Gill Sans MT"/>
              </a:rPr>
              <a:t>Héritage</a:t>
            </a:r>
            <a:r>
              <a:rPr lang="en-US" sz="3400" b="1" dirty="0">
                <a:solidFill>
                  <a:schemeClr val="tx1"/>
                </a:solidFill>
                <a:latin typeface="Gill Sans MT"/>
              </a:rPr>
              <a:t> </a:t>
            </a:r>
            <a:r>
              <a:rPr lang="en-US" sz="3400" b="1" dirty="0" err="1">
                <a:solidFill>
                  <a:schemeClr val="tx1"/>
                </a:solidFill>
                <a:latin typeface="Gill Sans MT"/>
              </a:rPr>
              <a:t>à</a:t>
            </a:r>
            <a:r>
              <a:rPr lang="en-US" sz="3400" b="1" dirty="0">
                <a:solidFill>
                  <a:schemeClr val="tx1"/>
                </a:solidFill>
                <a:latin typeface="Gill Sans MT"/>
              </a:rPr>
              <a:t> </a:t>
            </a:r>
            <a:r>
              <a:rPr lang="en-US" sz="3400" b="1" dirty="0" err="1">
                <a:solidFill>
                  <a:schemeClr val="tx1"/>
                </a:solidFill>
                <a:latin typeface="Gill Sans MT"/>
              </a:rPr>
              <a:t>plusieurs</a:t>
            </a:r>
            <a:r>
              <a:rPr lang="en-US" sz="3400" b="1" dirty="0">
                <a:solidFill>
                  <a:schemeClr val="tx1"/>
                </a:solidFill>
                <a:latin typeface="Gill Sans MT"/>
              </a:rPr>
              <a:t> </a:t>
            </a:r>
            <a:r>
              <a:rPr lang="en-US" sz="3400" b="1" dirty="0" err="1">
                <a:solidFill>
                  <a:schemeClr val="tx1"/>
                </a:solidFill>
                <a:latin typeface="Gill Sans MT"/>
              </a:rPr>
              <a:t>étages</a:t>
            </a:r>
            <a:endParaRPr lang="en-US" sz="3400" b="1" dirty="0">
              <a:solidFill>
                <a:schemeClr val="tx1"/>
              </a:solidFill>
              <a:latin typeface="Gill Sans MT"/>
            </a:endParaRPr>
          </a:p>
        </p:txBody>
      </p:sp>
      <p:sp>
        <p:nvSpPr>
          <p:cNvPr id="65540" name="Rectangle 4"/>
          <p:cNvSpPr>
            <a:spLocks noGrp="1" noChangeArrowheads="1"/>
          </p:cNvSpPr>
          <p:nvPr>
            <p:ph type="body" sz="half" idx="2"/>
          </p:nvPr>
        </p:nvSpPr>
        <p:spPr>
          <a:xfrm>
            <a:off x="4572000" y="1600200"/>
            <a:ext cx="4267200" cy="5029200"/>
          </a:xfrm>
        </p:spPr>
        <p:txBody>
          <a:bodyPr/>
          <a:lstStyle/>
          <a:p>
            <a:pPr eaLnBrk="1" hangingPunct="1"/>
            <a:r>
              <a:rPr lang="en-US" sz="2800" dirty="0" err="1">
                <a:latin typeface="Gill Sans MT"/>
              </a:rPr>
              <a:t>Une</a:t>
            </a:r>
            <a:r>
              <a:rPr lang="en-US" sz="2800" dirty="0">
                <a:latin typeface="Gill Sans MT"/>
              </a:rPr>
              <a:t> super </a:t>
            </a:r>
            <a:r>
              <a:rPr lang="en-US" sz="2800" dirty="0" err="1">
                <a:latin typeface="Gill Sans MT"/>
              </a:rPr>
              <a:t>classe</a:t>
            </a:r>
            <a:r>
              <a:rPr lang="en-US" sz="2800" dirty="0">
                <a:latin typeface="Gill Sans MT"/>
              </a:rPr>
              <a:t> </a:t>
            </a:r>
            <a:r>
              <a:rPr lang="en-US" sz="2800" dirty="0" err="1">
                <a:latin typeface="Gill Sans MT"/>
              </a:rPr>
              <a:t>peut</a:t>
            </a:r>
            <a:r>
              <a:rPr lang="en-US" sz="2800" dirty="0">
                <a:latin typeface="Gill Sans MT"/>
              </a:rPr>
              <a:t> </a:t>
            </a:r>
            <a:r>
              <a:rPr lang="en-US" sz="2800" dirty="0" err="1">
                <a:latin typeface="Gill Sans MT"/>
              </a:rPr>
              <a:t>à</a:t>
            </a:r>
            <a:r>
              <a:rPr lang="en-US" sz="2800" dirty="0">
                <a:latin typeface="Gill Sans MT"/>
              </a:rPr>
              <a:t> son tour </a:t>
            </a:r>
            <a:r>
              <a:rPr lang="en-US" sz="2800" dirty="0" err="1">
                <a:latin typeface="Gill Sans MT"/>
              </a:rPr>
              <a:t>devenir</a:t>
            </a:r>
            <a:r>
              <a:rPr lang="en-US" sz="2800" dirty="0">
                <a:latin typeface="Gill Sans MT"/>
              </a:rPr>
              <a:t> </a:t>
            </a:r>
            <a:r>
              <a:rPr lang="en-US" sz="2800" dirty="0" err="1">
                <a:latin typeface="Gill Sans MT"/>
              </a:rPr>
              <a:t>une</a:t>
            </a:r>
            <a:r>
              <a:rPr lang="en-US" sz="2800" dirty="0">
                <a:latin typeface="Gill Sans MT"/>
              </a:rPr>
              <a:t> sous </a:t>
            </a:r>
            <a:r>
              <a:rPr lang="en-US" sz="2800" dirty="0" err="1">
                <a:latin typeface="Gill Sans MT"/>
              </a:rPr>
              <a:t>classe</a:t>
            </a:r>
            <a:r>
              <a:rPr lang="en-US" sz="2800" dirty="0">
                <a:latin typeface="Gill Sans MT"/>
              </a:rPr>
              <a:t> …</a:t>
            </a:r>
          </a:p>
          <a:p>
            <a:pPr eaLnBrk="1" hangingPunct="1"/>
            <a:r>
              <a:rPr lang="en-US" sz="2800" dirty="0">
                <a:latin typeface="Gill Sans MT"/>
              </a:rPr>
              <a:t>La </a:t>
            </a:r>
            <a:r>
              <a:rPr lang="en-US" sz="2800" dirty="0" err="1">
                <a:latin typeface="Gill Sans MT"/>
              </a:rPr>
              <a:t>profondeur</a:t>
            </a:r>
            <a:r>
              <a:rPr lang="en-US" sz="2800" dirty="0">
                <a:latin typeface="Gill Sans MT"/>
              </a:rPr>
              <a:t> </a:t>
            </a:r>
            <a:r>
              <a:rPr lang="en-US" sz="2800" dirty="0" err="1">
                <a:latin typeface="Gill Sans MT"/>
              </a:rPr>
              <a:t>est</a:t>
            </a:r>
            <a:r>
              <a:rPr lang="en-US" sz="2800" dirty="0">
                <a:latin typeface="Gill Sans MT"/>
              </a:rPr>
              <a:t> </a:t>
            </a:r>
            <a:r>
              <a:rPr lang="en-US" sz="2800" dirty="0" err="1">
                <a:latin typeface="Gill Sans MT"/>
              </a:rPr>
              <a:t>parfois</a:t>
            </a:r>
            <a:r>
              <a:rPr lang="en-US" sz="2800" dirty="0">
                <a:latin typeface="Gill Sans MT"/>
              </a:rPr>
              <a:t> </a:t>
            </a:r>
            <a:r>
              <a:rPr lang="en-US" sz="2800" dirty="0" err="1">
                <a:latin typeface="Gill Sans MT"/>
              </a:rPr>
              <a:t>critiquée</a:t>
            </a:r>
            <a:r>
              <a:rPr lang="en-US" sz="2800" dirty="0">
                <a:latin typeface="Gill Sans MT"/>
              </a:rPr>
              <a:t> </a:t>
            </a:r>
            <a:r>
              <a:rPr lang="en-US" sz="2800" dirty="0" err="1" smtClean="0">
                <a:latin typeface="Gill Sans MT"/>
              </a:rPr>
              <a:t>très</a:t>
            </a:r>
            <a:r>
              <a:rPr lang="en-US" sz="2800" dirty="0" smtClean="0">
                <a:latin typeface="Gill Sans MT"/>
              </a:rPr>
              <a:t> </a:t>
            </a:r>
            <a:r>
              <a:rPr lang="en-US" sz="2800" dirty="0" err="1" smtClean="0">
                <a:latin typeface="Gill Sans MT"/>
              </a:rPr>
              <a:t>souvent</a:t>
            </a:r>
            <a:r>
              <a:rPr lang="en-US" sz="2800" dirty="0" smtClean="0">
                <a:latin typeface="Gill Sans MT"/>
              </a:rPr>
              <a:t> </a:t>
            </a:r>
            <a:r>
              <a:rPr lang="en-US" sz="2800" dirty="0" err="1" smtClean="0">
                <a:latin typeface="Gill Sans MT"/>
              </a:rPr>
              <a:t>plébisicitée</a:t>
            </a:r>
            <a:r>
              <a:rPr lang="en-US" sz="2800" dirty="0">
                <a:latin typeface="Gill Sans MT"/>
              </a:rPr>
              <a:t>…</a:t>
            </a:r>
          </a:p>
        </p:txBody>
      </p:sp>
      <p:sp>
        <p:nvSpPr>
          <p:cNvPr id="601093" name="Rectangle 5"/>
          <p:cNvSpPr>
            <a:spLocks noChangeArrowheads="1"/>
          </p:cNvSpPr>
          <p:nvPr/>
        </p:nvSpPr>
        <p:spPr bwMode="auto">
          <a:xfrm>
            <a:off x="1905000" y="1447800"/>
            <a:ext cx="1371600" cy="457200"/>
          </a:xfrm>
          <a:prstGeom prst="rect">
            <a:avLst/>
          </a:prstGeom>
          <a:gradFill rotWithShape="1">
            <a:gsLst>
              <a:gs pos="0">
                <a:srgbClr val="FF9900"/>
              </a:gs>
              <a:gs pos="50000">
                <a:srgbClr val="FF9900">
                  <a:gamma/>
                  <a:tint val="13333"/>
                  <a:invGamma/>
                </a:srgbClr>
              </a:gs>
              <a:gs pos="100000">
                <a:srgbClr val="FF9900"/>
              </a:gs>
            </a:gsLst>
            <a:lin ang="5400000" scaled="1"/>
          </a:gradFill>
          <a:ln w="12700">
            <a:solidFill>
              <a:schemeClr val="tx1"/>
            </a:solidFill>
            <a:miter lim="800000"/>
            <a:headEnd/>
            <a:tailEnd/>
          </a:ln>
          <a:effectLst/>
        </p:spPr>
        <p:txBody>
          <a:bodyPr wrap="none" lIns="90488" tIns="44450" rIns="90488" bIns="44450" anchor="ctr"/>
          <a:lstStyle/>
          <a:p>
            <a:pPr algn="ctr" eaLnBrk="0" hangingPunct="0"/>
            <a:r>
              <a:rPr lang="nl-NL" sz="1600" b="0" dirty="0" err="1">
                <a:latin typeface="Gill Sans MT"/>
              </a:rPr>
              <a:t>Véhicule</a:t>
            </a:r>
            <a:endParaRPr lang="nl-NL" sz="1600" b="0" dirty="0">
              <a:effectLst>
                <a:outerShdw blurRad="38100" dist="38100" dir="2700000" algn="tl">
                  <a:srgbClr val="FFFFFF"/>
                </a:outerShdw>
              </a:effectLst>
              <a:latin typeface="Gill Sans MT"/>
            </a:endParaRPr>
          </a:p>
        </p:txBody>
      </p:sp>
      <p:sp>
        <p:nvSpPr>
          <p:cNvPr id="601094" name="Rectangle 6"/>
          <p:cNvSpPr>
            <a:spLocks noChangeArrowheads="1"/>
          </p:cNvSpPr>
          <p:nvPr/>
        </p:nvSpPr>
        <p:spPr bwMode="auto">
          <a:xfrm>
            <a:off x="762000" y="3657600"/>
            <a:ext cx="1143000" cy="457200"/>
          </a:xfrm>
          <a:prstGeom prst="rect">
            <a:avLst/>
          </a:prstGeom>
          <a:gradFill rotWithShape="1">
            <a:gsLst>
              <a:gs pos="0">
                <a:srgbClr val="FF9900"/>
              </a:gs>
              <a:gs pos="50000">
                <a:srgbClr val="FF9900">
                  <a:gamma/>
                  <a:tint val="13333"/>
                  <a:invGamma/>
                </a:srgbClr>
              </a:gs>
              <a:gs pos="100000">
                <a:srgbClr val="FF9900"/>
              </a:gs>
            </a:gsLst>
            <a:lin ang="5400000" scaled="1"/>
          </a:gradFill>
          <a:ln w="12700">
            <a:solidFill>
              <a:schemeClr val="tx1"/>
            </a:solidFill>
            <a:miter lim="800000"/>
            <a:headEnd/>
            <a:tailEnd/>
          </a:ln>
          <a:effectLst/>
        </p:spPr>
        <p:txBody>
          <a:bodyPr wrap="none" lIns="90488" tIns="44450" rIns="90488" bIns="44450" anchor="ctr"/>
          <a:lstStyle/>
          <a:p>
            <a:pPr algn="ctr" eaLnBrk="0" hangingPunct="0">
              <a:defRPr/>
            </a:pPr>
            <a:r>
              <a:rPr lang="nl-NL" sz="1600" b="0" dirty="0" err="1">
                <a:latin typeface="Gill Sans MT"/>
                <a:ea typeface="+mn-ea"/>
              </a:rPr>
              <a:t>Voiture</a:t>
            </a:r>
            <a:endParaRPr lang="nl-NL" sz="1600" b="0" dirty="0">
              <a:effectLst>
                <a:outerShdw blurRad="38100" dist="38100" dir="2700000" algn="tl">
                  <a:srgbClr val="FFFFFF"/>
                </a:outerShdw>
              </a:effectLst>
              <a:latin typeface="Gill Sans MT"/>
              <a:ea typeface="+mn-ea"/>
            </a:endParaRPr>
          </a:p>
        </p:txBody>
      </p:sp>
      <p:grpSp>
        <p:nvGrpSpPr>
          <p:cNvPr id="65543" name="Group 7"/>
          <p:cNvGrpSpPr>
            <a:grpSpLocks/>
          </p:cNvGrpSpPr>
          <p:nvPr/>
        </p:nvGrpSpPr>
        <p:grpSpPr bwMode="auto">
          <a:xfrm>
            <a:off x="2438400" y="1905000"/>
            <a:ext cx="228600" cy="457200"/>
            <a:chOff x="912" y="1152"/>
            <a:chExt cx="144" cy="288"/>
          </a:xfrm>
        </p:grpSpPr>
        <p:sp>
          <p:nvSpPr>
            <p:cNvPr id="65573" name="Line 8"/>
            <p:cNvSpPr>
              <a:spLocks noChangeShapeType="1"/>
            </p:cNvSpPr>
            <p:nvPr/>
          </p:nvSpPr>
          <p:spPr bwMode="auto">
            <a:xfrm>
              <a:off x="984" y="129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65574" name="AutoShape 9"/>
            <p:cNvSpPr>
              <a:spLocks noChangeArrowheads="1"/>
            </p:cNvSpPr>
            <p:nvPr/>
          </p:nvSpPr>
          <p:spPr bwMode="auto">
            <a:xfrm>
              <a:off x="912" y="1152"/>
              <a:ext cx="144" cy="144"/>
            </a:xfrm>
            <a:prstGeom prst="triangle">
              <a:avLst>
                <a:gd name="adj" fmla="val 50000"/>
              </a:avLst>
            </a:prstGeom>
            <a:solidFill>
              <a:schemeClr val="bg1"/>
            </a:solidFill>
            <a:ln w="9525">
              <a:solidFill>
                <a:schemeClr val="tx1"/>
              </a:solidFill>
              <a:miter lim="800000"/>
              <a:headEnd/>
              <a:tailEnd/>
            </a:ln>
          </p:spPr>
          <p:txBody>
            <a:bodyPr wrap="none" anchor="ctr"/>
            <a:lstStyle/>
            <a:p>
              <a:endParaRPr lang="fr-FR" dirty="0">
                <a:latin typeface="Gill Sans MT"/>
              </a:endParaRPr>
            </a:p>
          </p:txBody>
        </p:sp>
      </p:grpSp>
      <p:sp>
        <p:nvSpPr>
          <p:cNvPr id="601098" name="Rectangle 10"/>
          <p:cNvSpPr>
            <a:spLocks noChangeArrowheads="1"/>
          </p:cNvSpPr>
          <p:nvPr/>
        </p:nvSpPr>
        <p:spPr bwMode="auto">
          <a:xfrm>
            <a:off x="2286000" y="4191000"/>
            <a:ext cx="914400" cy="457200"/>
          </a:xfrm>
          <a:prstGeom prst="rect">
            <a:avLst/>
          </a:prstGeom>
          <a:gradFill rotWithShape="1">
            <a:gsLst>
              <a:gs pos="0">
                <a:srgbClr val="FF9900"/>
              </a:gs>
              <a:gs pos="50000">
                <a:srgbClr val="FF9900">
                  <a:gamma/>
                  <a:tint val="13333"/>
                  <a:invGamma/>
                </a:srgbClr>
              </a:gs>
              <a:gs pos="100000">
                <a:srgbClr val="FF9900"/>
              </a:gs>
            </a:gsLst>
            <a:lin ang="5400000" scaled="1"/>
          </a:gradFill>
          <a:ln w="12700">
            <a:solidFill>
              <a:schemeClr val="tx1"/>
            </a:solidFill>
            <a:miter lim="800000"/>
            <a:headEnd/>
            <a:tailEnd/>
          </a:ln>
          <a:effectLst/>
        </p:spPr>
        <p:txBody>
          <a:bodyPr wrap="none" lIns="90488" tIns="44450" rIns="90488" bIns="44450" anchor="ctr"/>
          <a:lstStyle/>
          <a:p>
            <a:pPr algn="ctr" eaLnBrk="0" hangingPunct="0">
              <a:defRPr/>
            </a:pPr>
            <a:r>
              <a:rPr lang="nl-NL" sz="1600" b="0" dirty="0">
                <a:latin typeface="Gill Sans MT"/>
                <a:ea typeface="+mn-ea"/>
              </a:rPr>
              <a:t>Camion</a:t>
            </a:r>
            <a:endParaRPr lang="nl-NL" sz="1600" b="0" dirty="0">
              <a:effectLst>
                <a:outerShdw blurRad="38100" dist="38100" dir="2700000" algn="tl">
                  <a:srgbClr val="FFFFFF"/>
                </a:outerShdw>
              </a:effectLst>
              <a:latin typeface="Gill Sans MT"/>
              <a:ea typeface="+mn-ea"/>
            </a:endParaRPr>
          </a:p>
        </p:txBody>
      </p:sp>
      <p:grpSp>
        <p:nvGrpSpPr>
          <p:cNvPr id="65545" name="Group 11"/>
          <p:cNvGrpSpPr>
            <a:grpSpLocks/>
          </p:cNvGrpSpPr>
          <p:nvPr/>
        </p:nvGrpSpPr>
        <p:grpSpPr bwMode="auto">
          <a:xfrm>
            <a:off x="1143000" y="2362200"/>
            <a:ext cx="1981200" cy="209550"/>
            <a:chOff x="384" y="1440"/>
            <a:chExt cx="1248" cy="132"/>
          </a:xfrm>
        </p:grpSpPr>
        <p:sp>
          <p:nvSpPr>
            <p:cNvPr id="65570" name="Line 12"/>
            <p:cNvSpPr>
              <a:spLocks noChangeShapeType="1"/>
            </p:cNvSpPr>
            <p:nvPr/>
          </p:nvSpPr>
          <p:spPr bwMode="auto">
            <a:xfrm>
              <a:off x="384" y="1440"/>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65571" name="Line 13"/>
            <p:cNvSpPr>
              <a:spLocks noChangeShapeType="1"/>
            </p:cNvSpPr>
            <p:nvPr/>
          </p:nvSpPr>
          <p:spPr bwMode="auto">
            <a:xfrm>
              <a:off x="384" y="1440"/>
              <a:ext cx="0" cy="1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65572" name="Line 14"/>
            <p:cNvSpPr>
              <a:spLocks noChangeShapeType="1"/>
            </p:cNvSpPr>
            <p:nvPr/>
          </p:nvSpPr>
          <p:spPr bwMode="auto">
            <a:xfrm>
              <a:off x="1632" y="1440"/>
              <a:ext cx="0" cy="1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grpSp>
      <p:sp>
        <p:nvSpPr>
          <p:cNvPr id="65546" name="Line 15"/>
          <p:cNvSpPr>
            <a:spLocks noChangeShapeType="1"/>
          </p:cNvSpPr>
          <p:nvPr/>
        </p:nvSpPr>
        <p:spPr bwMode="auto">
          <a:xfrm>
            <a:off x="4038600" y="5181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65547" name="AutoShape 16"/>
          <p:cNvSpPr>
            <a:spLocks noChangeArrowheads="1"/>
          </p:cNvSpPr>
          <p:nvPr/>
        </p:nvSpPr>
        <p:spPr bwMode="auto">
          <a:xfrm>
            <a:off x="3924300" y="4953000"/>
            <a:ext cx="228600" cy="228600"/>
          </a:xfrm>
          <a:prstGeom prst="triangle">
            <a:avLst>
              <a:gd name="adj" fmla="val 50000"/>
            </a:avLst>
          </a:prstGeom>
          <a:solidFill>
            <a:schemeClr val="bg1"/>
          </a:solidFill>
          <a:ln w="9525">
            <a:solidFill>
              <a:schemeClr val="tx1"/>
            </a:solidFill>
            <a:miter lim="800000"/>
            <a:headEnd/>
            <a:tailEnd/>
          </a:ln>
        </p:spPr>
        <p:txBody>
          <a:bodyPr wrap="none" anchor="ctr"/>
          <a:lstStyle/>
          <a:p>
            <a:endParaRPr lang="fr-FR" dirty="0">
              <a:latin typeface="Gill Sans MT"/>
            </a:endParaRPr>
          </a:p>
        </p:txBody>
      </p:sp>
      <p:sp>
        <p:nvSpPr>
          <p:cNvPr id="65548" name="AutoShape 17"/>
          <p:cNvSpPr>
            <a:spLocks noChangeArrowheads="1"/>
          </p:cNvSpPr>
          <p:nvPr/>
        </p:nvSpPr>
        <p:spPr bwMode="auto">
          <a:xfrm>
            <a:off x="1143000" y="4114800"/>
            <a:ext cx="228600" cy="228600"/>
          </a:xfrm>
          <a:prstGeom prst="triangle">
            <a:avLst>
              <a:gd name="adj" fmla="val 50000"/>
            </a:avLst>
          </a:prstGeom>
          <a:solidFill>
            <a:schemeClr val="bg1"/>
          </a:solidFill>
          <a:ln w="9525">
            <a:solidFill>
              <a:schemeClr val="tx1"/>
            </a:solidFill>
            <a:miter lim="800000"/>
            <a:headEnd/>
            <a:tailEnd/>
          </a:ln>
        </p:spPr>
        <p:txBody>
          <a:bodyPr wrap="none" anchor="ctr"/>
          <a:lstStyle/>
          <a:p>
            <a:endParaRPr lang="fr-FR" dirty="0">
              <a:latin typeface="Gill Sans MT"/>
            </a:endParaRPr>
          </a:p>
        </p:txBody>
      </p:sp>
      <p:sp>
        <p:nvSpPr>
          <p:cNvPr id="601106" name="Rectangle 18"/>
          <p:cNvSpPr>
            <a:spLocks noChangeArrowheads="1"/>
          </p:cNvSpPr>
          <p:nvPr/>
        </p:nvSpPr>
        <p:spPr bwMode="auto">
          <a:xfrm>
            <a:off x="4495800" y="6019800"/>
            <a:ext cx="1143000" cy="609600"/>
          </a:xfrm>
          <a:prstGeom prst="rect">
            <a:avLst/>
          </a:prstGeom>
          <a:gradFill rotWithShape="1">
            <a:gsLst>
              <a:gs pos="0">
                <a:srgbClr val="FF9900"/>
              </a:gs>
              <a:gs pos="50000">
                <a:srgbClr val="FF9900">
                  <a:gamma/>
                  <a:tint val="13333"/>
                  <a:invGamma/>
                </a:srgbClr>
              </a:gs>
              <a:gs pos="100000">
                <a:srgbClr val="FF9900"/>
              </a:gs>
            </a:gsLst>
            <a:lin ang="5400000" scaled="1"/>
          </a:gradFill>
          <a:ln w="12700">
            <a:solidFill>
              <a:schemeClr val="tx1"/>
            </a:solidFill>
            <a:miter lim="800000"/>
            <a:headEnd/>
            <a:tailEnd/>
          </a:ln>
          <a:effectLst/>
        </p:spPr>
        <p:txBody>
          <a:bodyPr wrap="none" lIns="90488" tIns="44450" rIns="90488" bIns="44450" anchor="ctr"/>
          <a:lstStyle/>
          <a:p>
            <a:pPr algn="ctr" eaLnBrk="0" hangingPunct="0">
              <a:defRPr/>
            </a:pPr>
            <a:r>
              <a:rPr lang="nl-NL" sz="1600" b="0" dirty="0">
                <a:latin typeface="Gill Sans MT"/>
                <a:ea typeface="+mn-ea"/>
              </a:rPr>
              <a:t>Bus</a:t>
            </a:r>
          </a:p>
          <a:p>
            <a:pPr algn="ctr" eaLnBrk="0" hangingPunct="0">
              <a:defRPr/>
            </a:pPr>
            <a:r>
              <a:rPr lang="nl-NL" sz="1600" b="0" dirty="0" err="1">
                <a:latin typeface="Gill Sans MT"/>
                <a:ea typeface="+mn-ea"/>
              </a:rPr>
              <a:t>Touristique</a:t>
            </a:r>
            <a:endParaRPr lang="nl-NL" sz="1600" b="0" dirty="0">
              <a:effectLst>
                <a:outerShdw blurRad="38100" dist="38100" dir="2700000" algn="tl">
                  <a:srgbClr val="FFFFFF"/>
                </a:outerShdw>
              </a:effectLst>
              <a:latin typeface="Gill Sans MT"/>
              <a:ea typeface="+mn-ea"/>
            </a:endParaRPr>
          </a:p>
        </p:txBody>
      </p:sp>
      <p:sp>
        <p:nvSpPr>
          <p:cNvPr id="601107" name="Rectangle 19"/>
          <p:cNvSpPr>
            <a:spLocks noChangeArrowheads="1"/>
          </p:cNvSpPr>
          <p:nvPr/>
        </p:nvSpPr>
        <p:spPr bwMode="auto">
          <a:xfrm>
            <a:off x="2667000" y="6019800"/>
            <a:ext cx="1085850" cy="609600"/>
          </a:xfrm>
          <a:prstGeom prst="rect">
            <a:avLst/>
          </a:prstGeom>
          <a:gradFill rotWithShape="1">
            <a:gsLst>
              <a:gs pos="0">
                <a:srgbClr val="FF9900"/>
              </a:gs>
              <a:gs pos="50000">
                <a:srgbClr val="FF9900">
                  <a:gamma/>
                  <a:tint val="13333"/>
                  <a:invGamma/>
                </a:srgbClr>
              </a:gs>
              <a:gs pos="100000">
                <a:srgbClr val="FF9900"/>
              </a:gs>
            </a:gsLst>
            <a:lin ang="5400000" scaled="1"/>
          </a:gradFill>
          <a:ln w="12700">
            <a:solidFill>
              <a:schemeClr val="tx1"/>
            </a:solidFill>
            <a:miter lim="800000"/>
            <a:headEnd/>
            <a:tailEnd/>
          </a:ln>
          <a:effectLst/>
        </p:spPr>
        <p:txBody>
          <a:bodyPr wrap="none" lIns="90488" tIns="44450" rIns="90488" bIns="44450" anchor="ctr"/>
          <a:lstStyle/>
          <a:p>
            <a:pPr algn="ctr" eaLnBrk="0" hangingPunct="0">
              <a:defRPr/>
            </a:pPr>
            <a:r>
              <a:rPr lang="nl-NL" sz="1600" b="0" dirty="0">
                <a:latin typeface="Gill Sans MT"/>
                <a:ea typeface="+mn-ea"/>
              </a:rPr>
              <a:t>Bus </a:t>
            </a:r>
          </a:p>
          <a:p>
            <a:pPr algn="ctr" eaLnBrk="0" hangingPunct="0">
              <a:defRPr/>
            </a:pPr>
            <a:r>
              <a:rPr lang="nl-NL" sz="1600" b="0" dirty="0" err="1">
                <a:latin typeface="Gill Sans MT"/>
                <a:ea typeface="+mn-ea"/>
              </a:rPr>
              <a:t>Scolaire</a:t>
            </a:r>
            <a:endParaRPr lang="nl-NL" sz="1600" b="0" dirty="0">
              <a:effectLst>
                <a:outerShdw blurRad="38100" dist="38100" dir="2700000" algn="tl">
                  <a:srgbClr val="FFFFFF"/>
                </a:outerShdw>
              </a:effectLst>
              <a:latin typeface="Gill Sans MT"/>
              <a:ea typeface="+mn-ea"/>
            </a:endParaRPr>
          </a:p>
        </p:txBody>
      </p:sp>
      <p:sp>
        <p:nvSpPr>
          <p:cNvPr id="601108" name="Rectangle 20"/>
          <p:cNvSpPr>
            <a:spLocks noChangeArrowheads="1"/>
          </p:cNvSpPr>
          <p:nvPr/>
        </p:nvSpPr>
        <p:spPr bwMode="auto">
          <a:xfrm>
            <a:off x="762000" y="4953000"/>
            <a:ext cx="1143000" cy="609600"/>
          </a:xfrm>
          <a:prstGeom prst="rect">
            <a:avLst/>
          </a:prstGeom>
          <a:gradFill rotWithShape="1">
            <a:gsLst>
              <a:gs pos="0">
                <a:srgbClr val="FF9900"/>
              </a:gs>
              <a:gs pos="50000">
                <a:srgbClr val="FF9900">
                  <a:gamma/>
                  <a:tint val="13333"/>
                  <a:invGamma/>
                </a:srgbClr>
              </a:gs>
              <a:gs pos="100000">
                <a:srgbClr val="FF9900"/>
              </a:gs>
            </a:gsLst>
            <a:lin ang="5400000" scaled="1"/>
          </a:gradFill>
          <a:ln w="12700">
            <a:solidFill>
              <a:schemeClr val="tx1"/>
            </a:solidFill>
            <a:miter lim="800000"/>
            <a:headEnd/>
            <a:tailEnd/>
          </a:ln>
          <a:effectLst/>
        </p:spPr>
        <p:txBody>
          <a:bodyPr wrap="none" lIns="90488" tIns="44450" rIns="90488" bIns="44450" anchor="ctr"/>
          <a:lstStyle/>
          <a:p>
            <a:pPr algn="ctr" eaLnBrk="0" hangingPunct="0">
              <a:defRPr/>
            </a:pPr>
            <a:r>
              <a:rPr lang="nl-NL" sz="1600" b="0" dirty="0" err="1">
                <a:latin typeface="Gill Sans MT"/>
                <a:ea typeface="+mn-ea"/>
              </a:rPr>
              <a:t>Voiture</a:t>
            </a:r>
            <a:endParaRPr lang="nl-NL" sz="1600" b="0" dirty="0">
              <a:latin typeface="Gill Sans MT"/>
              <a:ea typeface="+mn-ea"/>
            </a:endParaRPr>
          </a:p>
          <a:p>
            <a:pPr algn="ctr" eaLnBrk="0" hangingPunct="0">
              <a:defRPr/>
            </a:pPr>
            <a:r>
              <a:rPr lang="nl-NL" sz="1600" b="0" dirty="0">
                <a:latin typeface="Gill Sans MT"/>
                <a:ea typeface="+mn-ea"/>
              </a:rPr>
              <a:t>De Course</a:t>
            </a:r>
            <a:endParaRPr lang="nl-NL" sz="1600" b="0" dirty="0">
              <a:effectLst>
                <a:outerShdw blurRad="38100" dist="38100" dir="2700000" algn="tl">
                  <a:srgbClr val="FFFFFF"/>
                </a:outerShdw>
              </a:effectLst>
              <a:latin typeface="Gill Sans MT"/>
              <a:ea typeface="+mn-ea"/>
            </a:endParaRPr>
          </a:p>
        </p:txBody>
      </p:sp>
      <p:sp>
        <p:nvSpPr>
          <p:cNvPr id="601109" name="Rectangle 21"/>
          <p:cNvSpPr>
            <a:spLocks noChangeArrowheads="1"/>
          </p:cNvSpPr>
          <p:nvPr/>
        </p:nvSpPr>
        <p:spPr bwMode="auto">
          <a:xfrm>
            <a:off x="762000" y="2590800"/>
            <a:ext cx="1143000" cy="609600"/>
          </a:xfrm>
          <a:prstGeom prst="rect">
            <a:avLst/>
          </a:prstGeom>
          <a:gradFill rotWithShape="1">
            <a:gsLst>
              <a:gs pos="0">
                <a:srgbClr val="FF9900"/>
              </a:gs>
              <a:gs pos="50000">
                <a:srgbClr val="FF9900">
                  <a:gamma/>
                  <a:tint val="13333"/>
                  <a:invGamma/>
                </a:srgbClr>
              </a:gs>
              <a:gs pos="100000">
                <a:srgbClr val="FF9900"/>
              </a:gs>
            </a:gsLst>
            <a:lin ang="5400000" scaled="1"/>
          </a:gradFill>
          <a:ln w="12700">
            <a:solidFill>
              <a:schemeClr val="tx1"/>
            </a:solidFill>
            <a:miter lim="800000"/>
            <a:headEnd/>
            <a:tailEnd/>
          </a:ln>
          <a:effectLst/>
        </p:spPr>
        <p:txBody>
          <a:bodyPr wrap="none" lIns="90488" tIns="44450" rIns="90488" bIns="44450" anchor="ctr"/>
          <a:lstStyle/>
          <a:p>
            <a:pPr algn="ctr" eaLnBrk="0" hangingPunct="0"/>
            <a:r>
              <a:rPr lang="nl-NL" sz="1600" b="0" dirty="0" err="1">
                <a:latin typeface="Gill Sans MT"/>
              </a:rPr>
              <a:t>Véhicule</a:t>
            </a:r>
            <a:endParaRPr lang="nl-NL" sz="1600" b="0" dirty="0">
              <a:latin typeface="Gill Sans MT"/>
            </a:endParaRPr>
          </a:p>
          <a:p>
            <a:pPr algn="ctr" eaLnBrk="0" hangingPunct="0"/>
            <a:r>
              <a:rPr lang="nl-NL" sz="1600" b="0" dirty="0" err="1">
                <a:latin typeface="Gill Sans MT"/>
              </a:rPr>
              <a:t>léger</a:t>
            </a:r>
            <a:endParaRPr lang="nl-NL" sz="1600" b="0" dirty="0">
              <a:effectLst>
                <a:outerShdw blurRad="38100" dist="38100" dir="2700000" algn="tl">
                  <a:srgbClr val="FFFFFF"/>
                </a:outerShdw>
              </a:effectLst>
              <a:latin typeface="Gill Sans MT"/>
            </a:endParaRPr>
          </a:p>
        </p:txBody>
      </p:sp>
      <p:sp>
        <p:nvSpPr>
          <p:cNvPr id="601110" name="Rectangle 22"/>
          <p:cNvSpPr>
            <a:spLocks noChangeArrowheads="1"/>
          </p:cNvSpPr>
          <p:nvPr/>
        </p:nvSpPr>
        <p:spPr bwMode="auto">
          <a:xfrm>
            <a:off x="2819400" y="2590800"/>
            <a:ext cx="1085850" cy="609600"/>
          </a:xfrm>
          <a:prstGeom prst="rect">
            <a:avLst/>
          </a:prstGeom>
          <a:gradFill rotWithShape="1">
            <a:gsLst>
              <a:gs pos="0">
                <a:srgbClr val="FF9900"/>
              </a:gs>
              <a:gs pos="50000">
                <a:srgbClr val="FF9900">
                  <a:gamma/>
                  <a:tint val="13333"/>
                  <a:invGamma/>
                </a:srgbClr>
              </a:gs>
              <a:gs pos="100000">
                <a:srgbClr val="FF9900"/>
              </a:gs>
            </a:gsLst>
            <a:lin ang="5400000" scaled="1"/>
          </a:gradFill>
          <a:ln w="12700">
            <a:solidFill>
              <a:schemeClr val="tx1"/>
            </a:solidFill>
            <a:miter lim="800000"/>
            <a:headEnd/>
            <a:tailEnd/>
          </a:ln>
          <a:effectLst/>
        </p:spPr>
        <p:txBody>
          <a:bodyPr wrap="none" lIns="90488" tIns="44450" rIns="90488" bIns="44450" anchor="ctr"/>
          <a:lstStyle/>
          <a:p>
            <a:pPr algn="ctr" eaLnBrk="0" hangingPunct="0"/>
            <a:r>
              <a:rPr lang="nl-NL" sz="1600" b="0" dirty="0" err="1">
                <a:latin typeface="Gill Sans MT"/>
              </a:rPr>
              <a:t>Véhicule</a:t>
            </a:r>
            <a:endParaRPr lang="nl-NL" sz="1600" b="0" dirty="0">
              <a:latin typeface="Gill Sans MT"/>
            </a:endParaRPr>
          </a:p>
          <a:p>
            <a:pPr algn="ctr" eaLnBrk="0" hangingPunct="0"/>
            <a:r>
              <a:rPr lang="nl-NL" sz="1600" b="0" dirty="0" err="1">
                <a:latin typeface="Gill Sans MT"/>
              </a:rPr>
              <a:t>lourd</a:t>
            </a:r>
            <a:endParaRPr lang="nl-NL" sz="1600" b="0" dirty="0">
              <a:effectLst>
                <a:outerShdw blurRad="38100" dist="38100" dir="2700000" algn="tl">
                  <a:srgbClr val="FFFFFF"/>
                </a:outerShdw>
              </a:effectLst>
              <a:latin typeface="Gill Sans MT"/>
            </a:endParaRPr>
          </a:p>
        </p:txBody>
      </p:sp>
      <p:grpSp>
        <p:nvGrpSpPr>
          <p:cNvPr id="65554" name="Group 23"/>
          <p:cNvGrpSpPr>
            <a:grpSpLocks/>
          </p:cNvGrpSpPr>
          <p:nvPr/>
        </p:nvGrpSpPr>
        <p:grpSpPr bwMode="auto">
          <a:xfrm>
            <a:off x="1085850" y="3200400"/>
            <a:ext cx="228600" cy="457200"/>
            <a:chOff x="912" y="1152"/>
            <a:chExt cx="144" cy="288"/>
          </a:xfrm>
        </p:grpSpPr>
        <p:sp>
          <p:nvSpPr>
            <p:cNvPr id="65568" name="Line 24"/>
            <p:cNvSpPr>
              <a:spLocks noChangeShapeType="1"/>
            </p:cNvSpPr>
            <p:nvPr/>
          </p:nvSpPr>
          <p:spPr bwMode="auto">
            <a:xfrm>
              <a:off x="984" y="129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65569" name="AutoShape 25"/>
            <p:cNvSpPr>
              <a:spLocks noChangeArrowheads="1"/>
            </p:cNvSpPr>
            <p:nvPr/>
          </p:nvSpPr>
          <p:spPr bwMode="auto">
            <a:xfrm>
              <a:off x="912" y="1152"/>
              <a:ext cx="144" cy="144"/>
            </a:xfrm>
            <a:prstGeom prst="triangle">
              <a:avLst>
                <a:gd name="adj" fmla="val 50000"/>
              </a:avLst>
            </a:prstGeom>
            <a:solidFill>
              <a:schemeClr val="bg1"/>
            </a:solidFill>
            <a:ln w="9525">
              <a:solidFill>
                <a:schemeClr val="tx1"/>
              </a:solidFill>
              <a:miter lim="800000"/>
              <a:headEnd/>
              <a:tailEnd/>
            </a:ln>
          </p:spPr>
          <p:txBody>
            <a:bodyPr wrap="none" anchor="ctr"/>
            <a:lstStyle/>
            <a:p>
              <a:endParaRPr lang="fr-FR" dirty="0">
                <a:latin typeface="Gill Sans MT"/>
              </a:endParaRPr>
            </a:p>
          </p:txBody>
        </p:sp>
      </p:grpSp>
      <p:sp>
        <p:nvSpPr>
          <p:cNvPr id="65555" name="Line 26"/>
          <p:cNvSpPr>
            <a:spLocks noChangeShapeType="1"/>
          </p:cNvSpPr>
          <p:nvPr/>
        </p:nvSpPr>
        <p:spPr bwMode="auto">
          <a:xfrm>
            <a:off x="3390900" y="3448050"/>
            <a:ext cx="0" cy="3286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65556" name="AutoShape 27"/>
          <p:cNvSpPr>
            <a:spLocks noChangeArrowheads="1"/>
          </p:cNvSpPr>
          <p:nvPr/>
        </p:nvSpPr>
        <p:spPr bwMode="auto">
          <a:xfrm>
            <a:off x="3276600" y="3200400"/>
            <a:ext cx="228600" cy="228600"/>
          </a:xfrm>
          <a:prstGeom prst="triangle">
            <a:avLst>
              <a:gd name="adj" fmla="val 50000"/>
            </a:avLst>
          </a:prstGeom>
          <a:solidFill>
            <a:schemeClr val="bg1"/>
          </a:solidFill>
          <a:ln w="9525">
            <a:solidFill>
              <a:schemeClr val="tx1"/>
            </a:solidFill>
            <a:miter lim="800000"/>
            <a:headEnd/>
            <a:tailEnd/>
          </a:ln>
        </p:spPr>
        <p:txBody>
          <a:bodyPr wrap="none" anchor="ctr"/>
          <a:lstStyle/>
          <a:p>
            <a:endParaRPr lang="fr-FR" dirty="0">
              <a:latin typeface="Gill Sans MT"/>
            </a:endParaRPr>
          </a:p>
        </p:txBody>
      </p:sp>
      <p:sp>
        <p:nvSpPr>
          <p:cNvPr id="65557" name="Line 28"/>
          <p:cNvSpPr>
            <a:spLocks noChangeShapeType="1"/>
          </p:cNvSpPr>
          <p:nvPr/>
        </p:nvSpPr>
        <p:spPr bwMode="auto">
          <a:xfrm>
            <a:off x="2438400" y="3810000"/>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65558" name="Line 29"/>
          <p:cNvSpPr>
            <a:spLocks noChangeShapeType="1"/>
          </p:cNvSpPr>
          <p:nvPr/>
        </p:nvSpPr>
        <p:spPr bwMode="auto">
          <a:xfrm>
            <a:off x="2438400" y="38100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65559" name="Line 30"/>
          <p:cNvSpPr>
            <a:spLocks noChangeShapeType="1"/>
          </p:cNvSpPr>
          <p:nvPr/>
        </p:nvSpPr>
        <p:spPr bwMode="auto">
          <a:xfrm>
            <a:off x="4038600" y="38100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601119" name="Rectangle 31"/>
          <p:cNvSpPr>
            <a:spLocks noChangeArrowheads="1"/>
          </p:cNvSpPr>
          <p:nvPr/>
        </p:nvSpPr>
        <p:spPr bwMode="auto">
          <a:xfrm>
            <a:off x="3505200" y="4495800"/>
            <a:ext cx="914400" cy="457200"/>
          </a:xfrm>
          <a:prstGeom prst="rect">
            <a:avLst/>
          </a:prstGeom>
          <a:gradFill rotWithShape="1">
            <a:gsLst>
              <a:gs pos="0">
                <a:srgbClr val="FF9900"/>
              </a:gs>
              <a:gs pos="50000">
                <a:srgbClr val="FF9900">
                  <a:gamma/>
                  <a:tint val="13333"/>
                  <a:invGamma/>
                </a:srgbClr>
              </a:gs>
              <a:gs pos="100000">
                <a:srgbClr val="FF9900"/>
              </a:gs>
            </a:gsLst>
            <a:lin ang="5400000" scaled="1"/>
          </a:gradFill>
          <a:ln w="12700">
            <a:solidFill>
              <a:schemeClr val="tx1"/>
            </a:solidFill>
            <a:miter lim="800000"/>
            <a:headEnd/>
            <a:tailEnd/>
          </a:ln>
          <a:effectLst/>
        </p:spPr>
        <p:txBody>
          <a:bodyPr wrap="none" lIns="90488" tIns="44450" rIns="90488" bIns="44450" anchor="ctr"/>
          <a:lstStyle/>
          <a:p>
            <a:pPr algn="ctr" eaLnBrk="0" hangingPunct="0">
              <a:defRPr/>
            </a:pPr>
            <a:r>
              <a:rPr lang="nl-NL" sz="1600" b="0" dirty="0">
                <a:latin typeface="Gill Sans MT"/>
                <a:ea typeface="+mn-ea"/>
              </a:rPr>
              <a:t>Bus</a:t>
            </a:r>
            <a:endParaRPr lang="nl-NL" sz="1600" b="0" dirty="0">
              <a:effectLst>
                <a:outerShdw blurRad="38100" dist="38100" dir="2700000" algn="tl">
                  <a:srgbClr val="FFFFFF"/>
                </a:outerShdw>
              </a:effectLst>
              <a:latin typeface="Gill Sans MT"/>
              <a:ea typeface="+mn-ea"/>
            </a:endParaRPr>
          </a:p>
        </p:txBody>
      </p:sp>
      <p:grpSp>
        <p:nvGrpSpPr>
          <p:cNvPr id="65561" name="Group 32"/>
          <p:cNvGrpSpPr>
            <a:grpSpLocks/>
          </p:cNvGrpSpPr>
          <p:nvPr/>
        </p:nvGrpSpPr>
        <p:grpSpPr bwMode="auto">
          <a:xfrm>
            <a:off x="3048000" y="5638800"/>
            <a:ext cx="1905000" cy="381000"/>
            <a:chOff x="384" y="1440"/>
            <a:chExt cx="1248" cy="132"/>
          </a:xfrm>
        </p:grpSpPr>
        <p:sp>
          <p:nvSpPr>
            <p:cNvPr id="65565" name="Line 33"/>
            <p:cNvSpPr>
              <a:spLocks noChangeShapeType="1"/>
            </p:cNvSpPr>
            <p:nvPr/>
          </p:nvSpPr>
          <p:spPr bwMode="auto">
            <a:xfrm>
              <a:off x="384" y="1440"/>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65566" name="Line 34"/>
            <p:cNvSpPr>
              <a:spLocks noChangeShapeType="1"/>
            </p:cNvSpPr>
            <p:nvPr/>
          </p:nvSpPr>
          <p:spPr bwMode="auto">
            <a:xfrm>
              <a:off x="384" y="1440"/>
              <a:ext cx="0" cy="1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65567" name="Line 35"/>
            <p:cNvSpPr>
              <a:spLocks noChangeShapeType="1"/>
            </p:cNvSpPr>
            <p:nvPr/>
          </p:nvSpPr>
          <p:spPr bwMode="auto">
            <a:xfrm>
              <a:off x="1632" y="1440"/>
              <a:ext cx="0" cy="1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grpSp>
      <p:sp>
        <p:nvSpPr>
          <p:cNvPr id="65562" name="Line 36"/>
          <p:cNvSpPr>
            <a:spLocks noChangeShapeType="1"/>
          </p:cNvSpPr>
          <p:nvPr/>
        </p:nvSpPr>
        <p:spPr bwMode="auto">
          <a:xfrm>
            <a:off x="1257300" y="4343400"/>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65563" name="Line 37"/>
          <p:cNvSpPr>
            <a:spLocks noChangeShapeType="1"/>
          </p:cNvSpPr>
          <p:nvPr/>
        </p:nvSpPr>
        <p:spPr bwMode="auto">
          <a:xfrm flipV="1">
            <a:off x="457200" y="1600200"/>
            <a:ext cx="0" cy="4724400"/>
          </a:xfrm>
          <a:prstGeom prst="line">
            <a:avLst/>
          </a:prstGeom>
          <a:noFill/>
          <a:ln w="9525">
            <a:solidFill>
              <a:srgbClr val="808080"/>
            </a:solidFill>
            <a:prstDash val="dash"/>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fr-BE" dirty="0">
              <a:latin typeface="Gill Sans MT"/>
            </a:endParaRPr>
          </a:p>
        </p:txBody>
      </p:sp>
      <p:sp>
        <p:nvSpPr>
          <p:cNvPr id="65564" name="Rectangle 38"/>
          <p:cNvSpPr>
            <a:spLocks noChangeArrowheads="1"/>
          </p:cNvSpPr>
          <p:nvPr/>
        </p:nvSpPr>
        <p:spPr bwMode="auto">
          <a:xfrm>
            <a:off x="152400" y="1219200"/>
            <a:ext cx="1752600" cy="304800"/>
          </a:xfrm>
          <a:prstGeom prst="rect">
            <a:avLst/>
          </a:prstGeom>
          <a:solidFill>
            <a:srgbClr val="FFFFFF"/>
          </a:solidFill>
          <a:ln w="9525">
            <a:solidFill>
              <a:srgbClr val="FFFFFF"/>
            </a:solidFill>
            <a:miter lim="800000"/>
            <a:headEnd/>
            <a:tailEnd/>
          </a:ln>
        </p:spPr>
        <p:txBody>
          <a:bodyPr/>
          <a:lstStyle/>
          <a:p>
            <a:pPr eaLnBrk="0" hangingPunct="0"/>
            <a:r>
              <a:rPr lang="en-US" b="0" dirty="0" err="1">
                <a:solidFill>
                  <a:schemeClr val="accent2"/>
                </a:solidFill>
                <a:latin typeface="Gill Sans MT"/>
              </a:rPr>
              <a:t>Généralisation</a:t>
            </a:r>
            <a:endParaRPr lang="en-US" b="0" dirty="0">
              <a:solidFill>
                <a:schemeClr val="accent2"/>
              </a:solidFill>
              <a:latin typeface="Gill Sans MT"/>
            </a:endParaRPr>
          </a:p>
        </p:txBody>
      </p:sp>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E51A1781-122A-C841-B002-56222CC232C1}" type="slidenum">
              <a:rPr lang="en-GB" smtClean="0"/>
              <a:pPr/>
              <a:t>88</a:t>
            </a:fld>
            <a:endParaRPr lang="en-GB"/>
          </a:p>
        </p:txBody>
      </p:sp>
    </p:spTree>
    <p:extLst>
      <p:ext uri="{BB962C8B-B14F-4D97-AF65-F5344CB8AC3E}">
        <p14:creationId xmlns:p14="http://schemas.microsoft.com/office/powerpoint/2010/main" val="134825635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pPr>
              <a:defRPr/>
            </a:pPr>
            <a:r>
              <a:rPr lang="en-US" smtClean="0"/>
              <a:t>2020</a:t>
            </a:r>
            <a:endParaRPr lang="en-GB"/>
          </a:p>
        </p:txBody>
      </p:sp>
      <p:sp>
        <p:nvSpPr>
          <p:cNvPr id="6" name="Espace réservé du pied de page 5"/>
          <p:cNvSpPr>
            <a:spLocks noGrp="1"/>
          </p:cNvSpPr>
          <p:nvPr>
            <p:ph type="ftr" sz="quarter" idx="11"/>
          </p:nvPr>
        </p:nvSpPr>
        <p:spPr/>
        <p:txBody>
          <a:bodyPr/>
          <a:lstStyle/>
          <a:p>
            <a:pPr>
              <a:defRPr/>
            </a:pPr>
            <a:r>
              <a:rPr lang="en-GB" smtClean="0"/>
              <a:t>Introduction à l'OO - H. Bersini</a:t>
            </a:r>
            <a:endParaRPr lang="en-GB"/>
          </a:p>
        </p:txBody>
      </p:sp>
      <p:sp>
        <p:nvSpPr>
          <p:cNvPr id="7" name="Espace réservé du numéro de diapositive 6"/>
          <p:cNvSpPr>
            <a:spLocks noGrp="1"/>
          </p:cNvSpPr>
          <p:nvPr>
            <p:ph type="sldNum" sz="quarter" idx="12"/>
          </p:nvPr>
        </p:nvSpPr>
        <p:spPr/>
        <p:txBody>
          <a:bodyPr/>
          <a:lstStyle/>
          <a:p>
            <a:fld id="{E51A1781-122A-C841-B002-56222CC232C1}" type="slidenum">
              <a:rPr lang="en-GB" smtClean="0"/>
              <a:pPr/>
              <a:t>89</a:t>
            </a:fld>
            <a:endParaRPr lang="en-GB"/>
          </a:p>
        </p:txBody>
      </p:sp>
      <p:pic>
        <p:nvPicPr>
          <p:cNvPr id="1638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87624" y="692696"/>
            <a:ext cx="6681165" cy="5491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ZoneTexte 7"/>
          <p:cNvSpPr txBox="1"/>
          <p:nvPr/>
        </p:nvSpPr>
        <p:spPr>
          <a:xfrm>
            <a:off x="5076056" y="1453002"/>
            <a:ext cx="2448272" cy="138499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fr-BE" sz="2800" dirty="0" smtClean="0"/>
              <a:t>Librairie Graphique</a:t>
            </a:r>
          </a:p>
          <a:p>
            <a:r>
              <a:rPr lang="fr-BE" sz="2800" dirty="0" smtClean="0"/>
              <a:t>Java</a:t>
            </a:r>
            <a:endParaRPr lang="fr-BE" sz="2800" dirty="0"/>
          </a:p>
        </p:txBody>
      </p:sp>
    </p:spTree>
    <p:extLst>
      <p:ext uri="{BB962C8B-B14F-4D97-AF65-F5344CB8AC3E}">
        <p14:creationId xmlns:p14="http://schemas.microsoft.com/office/powerpoint/2010/main" val="24134831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pPr>
              <a:defRPr/>
            </a:pPr>
            <a:r>
              <a:rPr lang="en-US" smtClean="0"/>
              <a:t>2020</a:t>
            </a:r>
            <a:endParaRPr lang="en-GB"/>
          </a:p>
        </p:txBody>
      </p:sp>
      <p:sp>
        <p:nvSpPr>
          <p:cNvPr id="3" name="Espace réservé du pied de page 2"/>
          <p:cNvSpPr>
            <a:spLocks noGrp="1"/>
          </p:cNvSpPr>
          <p:nvPr>
            <p:ph type="ftr" sz="quarter" idx="11"/>
          </p:nvPr>
        </p:nvSpPr>
        <p:spPr/>
        <p:txBody>
          <a:bodyPr/>
          <a:lstStyle/>
          <a:p>
            <a:pPr>
              <a:defRPr/>
            </a:pPr>
            <a:r>
              <a:rPr lang="en-GB" smtClean="0"/>
              <a:t>Introduction à l'OO - H. Bersini</a:t>
            </a:r>
            <a:endParaRPr lang="en-GB"/>
          </a:p>
        </p:txBody>
      </p:sp>
      <p:sp>
        <p:nvSpPr>
          <p:cNvPr id="4" name="Espace réservé du numéro de diapositive 3"/>
          <p:cNvSpPr>
            <a:spLocks noGrp="1"/>
          </p:cNvSpPr>
          <p:nvPr>
            <p:ph type="sldNum" sz="quarter" idx="12"/>
          </p:nvPr>
        </p:nvSpPr>
        <p:spPr/>
        <p:txBody>
          <a:bodyPr/>
          <a:lstStyle/>
          <a:p>
            <a:fld id="{FA7AA1F2-35C8-A848-8ED4-C95C2D921CEA}" type="slidenum">
              <a:rPr lang="en-GB" smtClean="0"/>
              <a:pPr/>
              <a:t>9</a:t>
            </a:fld>
            <a:endParaRPr lang="en-GB"/>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780" y="1772816"/>
            <a:ext cx="4816774" cy="3456384"/>
          </a:xfrm>
          <a:prstGeom prst="rect">
            <a:avLst/>
          </a:prstGeom>
        </p:spPr>
      </p:pic>
      <p:pic>
        <p:nvPicPr>
          <p:cNvPr id="6" name="Imag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446554" y="1886111"/>
            <a:ext cx="3445926" cy="3343089"/>
          </a:xfrm>
          <a:prstGeom prst="rect">
            <a:avLst/>
          </a:prstGeom>
        </p:spPr>
      </p:pic>
      <p:sp>
        <p:nvSpPr>
          <p:cNvPr id="7" name="Rectangle 6"/>
          <p:cNvSpPr/>
          <p:nvPr/>
        </p:nvSpPr>
        <p:spPr>
          <a:xfrm>
            <a:off x="3037006" y="620688"/>
            <a:ext cx="2646879" cy="923330"/>
          </a:xfrm>
          <a:prstGeom prst="rect">
            <a:avLst/>
          </a:prstGeom>
          <a:noFill/>
        </p:spPr>
        <p:txBody>
          <a:bodyPr wrap="none" lIns="91440" tIns="45720" rIns="91440" bIns="45720">
            <a:spAutoFit/>
          </a:bodyPr>
          <a:lstStyle/>
          <a:p>
            <a:pPr algn="ctr"/>
            <a:r>
              <a:rPr lang="fr-FR"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60007" dist="310007" dir="7680000" sy="30000" kx="1300200" algn="ctr" rotWithShape="0">
                    <a:prstClr val="black">
                      <a:alpha val="32000"/>
                    </a:prstClr>
                  </a:outerShdw>
                </a:effectLst>
              </a:rPr>
              <a:t>Football</a:t>
            </a:r>
            <a:endParaRPr lang="fr-FR"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60007" dist="310007" dir="7680000" sy="30000" kx="1300200" algn="ctr" rotWithShape="0">
                  <a:prstClr val="black">
                    <a:alpha val="32000"/>
                  </a:prstClr>
                </a:outerShdw>
              </a:effectLst>
            </a:endParaRPr>
          </a:p>
        </p:txBody>
      </p:sp>
    </p:spTree>
    <p:extLst>
      <p:ext uri="{BB962C8B-B14F-4D97-AF65-F5344CB8AC3E}">
        <p14:creationId xmlns:p14="http://schemas.microsoft.com/office/powerpoint/2010/main" val="116582210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endParaRPr lang="en-US" dirty="0">
              <a:latin typeface="Gill Sans MT"/>
            </a:endParaRPr>
          </a:p>
        </p:txBody>
      </p:sp>
      <p:sp>
        <p:nvSpPr>
          <p:cNvPr id="67587" name="Rectangle 3"/>
          <p:cNvSpPr>
            <a:spLocks noGrp="1" noChangeArrowheads="1"/>
          </p:cNvSpPr>
          <p:nvPr>
            <p:ph type="body" idx="1"/>
          </p:nvPr>
        </p:nvSpPr>
        <p:spPr>
          <a:xfrm>
            <a:off x="611560" y="1515615"/>
            <a:ext cx="7772400" cy="4114800"/>
          </a:xfrm>
        </p:spPr>
        <p:txBody>
          <a:bodyPr/>
          <a:lstStyle/>
          <a:p>
            <a:pPr eaLnBrk="1" hangingPunct="1"/>
            <a:r>
              <a:rPr lang="fr-BE" sz="2400" dirty="0">
                <a:latin typeface="Gill Sans MT"/>
              </a:rPr>
              <a:t>L’addition des propriétés permet l’application du principe de subsitution et de </a:t>
            </a:r>
            <a:r>
              <a:rPr lang="fr-BE" sz="2400" dirty="0" smtClean="0">
                <a:latin typeface="Gill Sans MT"/>
              </a:rPr>
              <a:t>l’interprétation ensembliste (la seule théoriquement valable):</a:t>
            </a:r>
            <a:endParaRPr lang="fr-BE" sz="2400" dirty="0">
              <a:latin typeface="Gill Sans MT"/>
            </a:endParaRPr>
          </a:p>
          <a:p>
            <a:pPr eaLnBrk="1" hangingPunct="1"/>
            <a:endParaRPr lang="en-GB" sz="2400" dirty="0">
              <a:latin typeface="Gill Sans MT"/>
            </a:endParaRPr>
          </a:p>
        </p:txBody>
      </p:sp>
      <p:pic>
        <p:nvPicPr>
          <p:cNvPr id="67588"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09091" y="3144515"/>
            <a:ext cx="51816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90</a:t>
            </a:fld>
            <a:endParaRPr lang="en-GB"/>
          </a:p>
        </p:txBody>
      </p:sp>
      <p:sp>
        <p:nvSpPr>
          <p:cNvPr id="5" name="ZoneTexte 4"/>
          <p:cNvSpPr txBox="1"/>
          <p:nvPr/>
        </p:nvSpPr>
        <p:spPr>
          <a:xfrm>
            <a:off x="5889583" y="3573015"/>
            <a:ext cx="3057247" cy="1938992"/>
          </a:xfrm>
          <a:prstGeom prst="rect">
            <a:avLst/>
          </a:prstGeom>
          <a:noFill/>
        </p:spPr>
        <p:txBody>
          <a:bodyPr wrap="none" rtlCol="0">
            <a:spAutoFit/>
          </a:bodyPr>
          <a:lstStyle/>
          <a:p>
            <a:r>
              <a:rPr lang="fr-BE" sz="2400" dirty="0" smtClean="0"/>
              <a:t>Qui est la sous classe?</a:t>
            </a:r>
          </a:p>
          <a:p>
            <a:endParaRPr lang="fr-BE" sz="2400" dirty="0" smtClean="0"/>
          </a:p>
          <a:p>
            <a:r>
              <a:rPr lang="fr-BE" sz="2400" dirty="0" smtClean="0"/>
              <a:t>Entier ou réel ?</a:t>
            </a:r>
          </a:p>
          <a:p>
            <a:endParaRPr lang="fr-BE" sz="2400" dirty="0" smtClean="0"/>
          </a:p>
          <a:p>
            <a:r>
              <a:rPr lang="fr-BE" sz="2400" dirty="0" smtClean="0"/>
              <a:t>Rectangle ou carré ?</a:t>
            </a:r>
            <a:endParaRPr lang="fr-BE" sz="2400" dirty="0"/>
          </a:p>
        </p:txBody>
      </p:sp>
    </p:spTree>
    <p:extLst>
      <p:ext uri="{BB962C8B-B14F-4D97-AF65-F5344CB8AC3E}">
        <p14:creationId xmlns:p14="http://schemas.microsoft.com/office/powerpoint/2010/main" val="19241526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600461" y="620688"/>
            <a:ext cx="7772400" cy="1307232"/>
          </a:xfrm>
        </p:spPr>
        <p:txBody>
          <a:bodyPr/>
          <a:lstStyle/>
          <a:p>
            <a:r>
              <a:rPr lang="fr-BE" sz="3200" dirty="0" smtClean="0"/>
              <a:t>Laquelle des deux instructions est juste ??</a:t>
            </a:r>
            <a:endParaRPr lang="fr-BE" sz="3200" dirty="0"/>
          </a:p>
        </p:txBody>
      </p:sp>
      <p:sp>
        <p:nvSpPr>
          <p:cNvPr id="4" name="Espace réservé de la date 3"/>
          <p:cNvSpPr>
            <a:spLocks noGrp="1"/>
          </p:cNvSpPr>
          <p:nvPr>
            <p:ph type="dt" sz="half" idx="10"/>
          </p:nvPr>
        </p:nvSpPr>
        <p:spPr/>
        <p:txBody>
          <a:bodyPr/>
          <a:lstStyle/>
          <a:p>
            <a:pPr>
              <a:defRPr/>
            </a:pPr>
            <a:r>
              <a:rPr lang="en-US" smtClean="0"/>
              <a:t>2020</a:t>
            </a:r>
            <a:endParaRPr lang="en-GB"/>
          </a:p>
        </p:txBody>
      </p:sp>
      <p:sp>
        <p:nvSpPr>
          <p:cNvPr id="5" name="Espace réservé du pied de page 4"/>
          <p:cNvSpPr>
            <a:spLocks noGrp="1"/>
          </p:cNvSpPr>
          <p:nvPr>
            <p:ph type="ftr" sz="quarter" idx="11"/>
          </p:nvPr>
        </p:nvSpPr>
        <p:spPr/>
        <p:txBody>
          <a:bodyPr/>
          <a:lstStyle/>
          <a:p>
            <a:pPr>
              <a:defRPr/>
            </a:pPr>
            <a:r>
              <a:rPr lang="en-GB" smtClean="0"/>
              <a:t>Introduction à l'OO - H. Bersini</a:t>
            </a:r>
            <a:endParaRPr lang="en-GB"/>
          </a:p>
        </p:txBody>
      </p:sp>
      <p:sp>
        <p:nvSpPr>
          <p:cNvPr id="6" name="Espace réservé du numéro de diapositive 5"/>
          <p:cNvSpPr>
            <a:spLocks noGrp="1"/>
          </p:cNvSpPr>
          <p:nvPr>
            <p:ph type="sldNum" sz="quarter" idx="12"/>
          </p:nvPr>
        </p:nvSpPr>
        <p:spPr/>
        <p:txBody>
          <a:bodyPr/>
          <a:lstStyle/>
          <a:p>
            <a:fld id="{B3C8A2DF-3230-C140-A3AF-736EA8745357}" type="slidenum">
              <a:rPr lang="en-GB" smtClean="0"/>
              <a:pPr/>
              <a:t>91</a:t>
            </a:fld>
            <a:endParaRPr lang="en-GB"/>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908720"/>
            <a:ext cx="5160370" cy="6122709"/>
          </a:xfrm>
          <a:prstGeom prst="rect">
            <a:avLst/>
          </a:prstGeom>
        </p:spPr>
      </p:pic>
      <p:sp>
        <p:nvSpPr>
          <p:cNvPr id="9" name="ZoneTexte 8"/>
          <p:cNvSpPr txBox="1"/>
          <p:nvPr/>
        </p:nvSpPr>
        <p:spPr>
          <a:xfrm>
            <a:off x="4427984" y="2132856"/>
            <a:ext cx="3096344" cy="403187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fr-BE" sz="3200" dirty="0" smtClean="0"/>
              <a:t>A </a:t>
            </a:r>
            <a:r>
              <a:rPr lang="fr-BE" sz="3200" dirty="0" err="1" smtClean="0"/>
              <a:t>a</a:t>
            </a:r>
            <a:r>
              <a:rPr lang="fr-BE" sz="3200" dirty="0" smtClean="0"/>
              <a:t> = new A()</a:t>
            </a:r>
          </a:p>
          <a:p>
            <a:r>
              <a:rPr lang="fr-BE" sz="3200" dirty="0" smtClean="0"/>
              <a:t>B </a:t>
            </a:r>
            <a:r>
              <a:rPr lang="fr-BE" sz="3200" dirty="0" err="1" smtClean="0"/>
              <a:t>b</a:t>
            </a:r>
            <a:r>
              <a:rPr lang="fr-BE" sz="3200" dirty="0" smtClean="0"/>
              <a:t> = new B()</a:t>
            </a:r>
          </a:p>
          <a:p>
            <a:endParaRPr lang="fr-BE" sz="3200" dirty="0"/>
          </a:p>
          <a:p>
            <a:r>
              <a:rPr lang="fr-BE" sz="3200" dirty="0" smtClean="0"/>
              <a:t>a = b  ???</a:t>
            </a:r>
          </a:p>
          <a:p>
            <a:endParaRPr lang="fr-BE" sz="3200" dirty="0"/>
          </a:p>
          <a:p>
            <a:r>
              <a:rPr lang="fr-BE" sz="3200" dirty="0" smtClean="0"/>
              <a:t>  ou </a:t>
            </a:r>
          </a:p>
          <a:p>
            <a:endParaRPr lang="fr-BE" sz="3200" dirty="0"/>
          </a:p>
          <a:p>
            <a:r>
              <a:rPr lang="fr-BE" sz="3200" dirty="0" smtClean="0"/>
              <a:t>b = a ????</a:t>
            </a:r>
            <a:endParaRPr lang="fr-BE" sz="3200" dirty="0"/>
          </a:p>
        </p:txBody>
      </p:sp>
    </p:spTree>
    <p:extLst>
      <p:ext uri="{BB962C8B-B14F-4D97-AF65-F5344CB8AC3E}">
        <p14:creationId xmlns:p14="http://schemas.microsoft.com/office/powerpoint/2010/main" val="403271507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2000" y="304800"/>
            <a:ext cx="69342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FA7AA1F2-35C8-A848-8ED4-C95C2D921CEA}" type="slidenum">
              <a:rPr lang="en-GB" smtClean="0"/>
              <a:pPr/>
              <a:t>92</a:t>
            </a:fld>
            <a:endParaRPr lang="en-GB"/>
          </a:p>
        </p:txBody>
      </p:sp>
    </p:spTree>
    <p:extLst>
      <p:ext uri="{BB962C8B-B14F-4D97-AF65-F5344CB8AC3E}">
        <p14:creationId xmlns:p14="http://schemas.microsoft.com/office/powerpoint/2010/main" val="273672305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BE" dirty="0" smtClean="0"/>
              <a:t>L’héritage des attributs</a:t>
            </a:r>
            <a:endParaRPr lang="fr-BE" dirty="0"/>
          </a:p>
        </p:txBody>
      </p:sp>
      <p:sp>
        <p:nvSpPr>
          <p:cNvPr id="2" name="Espace réservé de la date 1"/>
          <p:cNvSpPr>
            <a:spLocks noGrp="1"/>
          </p:cNvSpPr>
          <p:nvPr>
            <p:ph type="dt" sz="half" idx="10"/>
          </p:nvPr>
        </p:nvSpPr>
        <p:spPr/>
        <p:txBody>
          <a:bodyPr/>
          <a:lstStyle/>
          <a:p>
            <a:pPr>
              <a:defRPr/>
            </a:pPr>
            <a:r>
              <a:rPr lang="en-US" smtClean="0"/>
              <a:t>2020</a:t>
            </a:r>
            <a:endParaRPr lang="en-GB"/>
          </a:p>
        </p:txBody>
      </p:sp>
      <p:sp>
        <p:nvSpPr>
          <p:cNvPr id="3" name="Espace réservé du pied de page 2"/>
          <p:cNvSpPr>
            <a:spLocks noGrp="1"/>
          </p:cNvSpPr>
          <p:nvPr>
            <p:ph type="ftr" sz="quarter" idx="11"/>
          </p:nvPr>
        </p:nvSpPr>
        <p:spPr/>
        <p:txBody>
          <a:bodyPr/>
          <a:lstStyle/>
          <a:p>
            <a:pPr>
              <a:defRPr/>
            </a:pPr>
            <a:r>
              <a:rPr lang="en-GB" smtClean="0"/>
              <a:t>Introduction à l'OO - H. Bersini</a:t>
            </a:r>
            <a:endParaRPr lang="en-GB"/>
          </a:p>
        </p:txBody>
      </p:sp>
      <p:sp>
        <p:nvSpPr>
          <p:cNvPr id="4" name="Espace réservé du numéro de diapositive 3"/>
          <p:cNvSpPr>
            <a:spLocks noGrp="1"/>
          </p:cNvSpPr>
          <p:nvPr>
            <p:ph type="sldNum" sz="quarter" idx="12"/>
          </p:nvPr>
        </p:nvSpPr>
        <p:spPr/>
        <p:txBody>
          <a:bodyPr/>
          <a:lstStyle/>
          <a:p>
            <a:fld id="{FA7AA1F2-35C8-A848-8ED4-C95C2D921CEA}" type="slidenum">
              <a:rPr lang="en-GB" smtClean="0"/>
              <a:pPr/>
              <a:t>93</a:t>
            </a:fld>
            <a:endParaRPr lang="en-GB"/>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908720"/>
            <a:ext cx="4608512" cy="5284470"/>
          </a:xfrm>
          <a:prstGeom prst="rect">
            <a:avLst/>
          </a:prstGeom>
        </p:spPr>
      </p:pic>
      <p:sp>
        <p:nvSpPr>
          <p:cNvPr id="8" name="Ellipse 7"/>
          <p:cNvSpPr/>
          <p:nvPr/>
        </p:nvSpPr>
        <p:spPr bwMode="auto">
          <a:xfrm>
            <a:off x="3707904" y="2204864"/>
            <a:ext cx="2808312" cy="266429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1" i="0" u="none" strike="noStrike" cap="none" normalizeH="0" baseline="0" smtClean="0">
              <a:ln>
                <a:noFill/>
              </a:ln>
              <a:solidFill>
                <a:schemeClr val="tx1"/>
              </a:solidFill>
              <a:effectLst/>
              <a:latin typeface="Times New Roman" pitchFamily="18" charset="0"/>
            </a:endParaRPr>
          </a:p>
        </p:txBody>
      </p:sp>
      <p:sp>
        <p:nvSpPr>
          <p:cNvPr id="9" name="Rectangle 8"/>
          <p:cNvSpPr/>
          <p:nvPr/>
        </p:nvSpPr>
        <p:spPr bwMode="auto">
          <a:xfrm>
            <a:off x="4499992" y="2996952"/>
            <a:ext cx="1080120" cy="1008112"/>
          </a:xfrm>
          <a:prstGeom prst="rect">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fr-BE" sz="3600" b="1" i="0" u="none" strike="noStrike" cap="none" normalizeH="0" baseline="0" dirty="0" smtClean="0">
                <a:ln>
                  <a:noFill/>
                </a:ln>
                <a:solidFill>
                  <a:schemeClr val="tx1"/>
                </a:solidFill>
                <a:effectLst/>
                <a:latin typeface="Times New Roman" pitchFamily="18" charset="0"/>
              </a:rPr>
              <a:t>b</a:t>
            </a:r>
          </a:p>
        </p:txBody>
      </p:sp>
      <p:sp>
        <p:nvSpPr>
          <p:cNvPr id="10" name="Rectangle 9"/>
          <p:cNvSpPr/>
          <p:nvPr/>
        </p:nvSpPr>
        <p:spPr bwMode="auto">
          <a:xfrm>
            <a:off x="5040052" y="3370934"/>
            <a:ext cx="396044" cy="634129"/>
          </a:xfrm>
          <a:prstGeom prst="rect">
            <a:avLst/>
          </a:prstGeom>
          <a:solidFill>
            <a:schemeClr val="accent2"/>
          </a:solidFill>
          <a:ln w="9525" cap="flat" cmpd="sng" algn="ctr">
            <a:solidFill>
              <a:schemeClr val="accent1">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fr-BE" sz="2800" b="1" i="0" u="none" strike="noStrike" cap="none" normalizeH="0" baseline="0" dirty="0" smtClean="0">
                <a:ln>
                  <a:noFill/>
                </a:ln>
                <a:solidFill>
                  <a:schemeClr val="tx1"/>
                </a:solidFill>
                <a:effectLst/>
                <a:latin typeface="Times New Roman" pitchFamily="18" charset="0"/>
              </a:rPr>
              <a:t>a</a:t>
            </a:r>
          </a:p>
        </p:txBody>
      </p:sp>
      <p:sp>
        <p:nvSpPr>
          <p:cNvPr id="11" name="ZoneTexte 10"/>
          <p:cNvSpPr txBox="1"/>
          <p:nvPr/>
        </p:nvSpPr>
        <p:spPr>
          <a:xfrm>
            <a:off x="3360207" y="5118289"/>
            <a:ext cx="4151778" cy="646331"/>
          </a:xfrm>
          <a:prstGeom prst="rect">
            <a:avLst/>
          </a:prstGeom>
          <a:noFill/>
        </p:spPr>
        <p:txBody>
          <a:bodyPr wrap="none" rtlCol="0">
            <a:spAutoFit/>
          </a:bodyPr>
          <a:lstStyle/>
          <a:p>
            <a:r>
              <a:rPr lang="fr-BE" sz="3600" dirty="0" smtClean="0"/>
              <a:t>Mémoire des Objets</a:t>
            </a:r>
            <a:endParaRPr lang="fr-BE" sz="3600" dirty="0"/>
          </a:p>
        </p:txBody>
      </p:sp>
    </p:spTree>
    <p:extLst>
      <p:ext uri="{BB962C8B-B14F-4D97-AF65-F5344CB8AC3E}">
        <p14:creationId xmlns:p14="http://schemas.microsoft.com/office/powerpoint/2010/main" val="253281714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685800" y="609600"/>
            <a:ext cx="7772400" cy="947738"/>
          </a:xfrm>
        </p:spPr>
        <p:txBody>
          <a:bodyPr/>
          <a:lstStyle/>
          <a:p>
            <a:pPr eaLnBrk="1" hangingPunct="1"/>
            <a:r>
              <a:rPr lang="fr-BE" sz="3600" dirty="0">
                <a:latin typeface="Gill Sans MT"/>
              </a:rPr>
              <a:t>L’héritage des méthodes: </a:t>
            </a:r>
            <a:br>
              <a:rPr lang="fr-BE" sz="3600" dirty="0">
                <a:latin typeface="Gill Sans MT"/>
              </a:rPr>
            </a:br>
            <a:endParaRPr lang="en-GB" sz="3600" dirty="0">
              <a:latin typeface="Gill Sans MT"/>
            </a:endParaRPr>
          </a:p>
        </p:txBody>
      </p:sp>
      <p:pic>
        <p:nvPicPr>
          <p:cNvPr id="69635" name="Picture 4"/>
          <p:cNvPicPr>
            <a:picLocks noGrp="1" noChangeAspect="1" noChangeArrowheads="1"/>
          </p:cNvPicPr>
          <p:nvPr>
            <p:ph type="body" idx="1"/>
          </p:nvPr>
        </p:nvPicPr>
        <p:blipFill>
          <a:blip r:embed="rId2" cstate="email">
            <a:extLst>
              <a:ext uri="{28A0092B-C50C-407E-A947-70E740481C1C}">
                <a14:useLocalDpi xmlns:a14="http://schemas.microsoft.com/office/drawing/2010/main" val="0"/>
              </a:ext>
            </a:extLst>
          </a:blip>
          <a:srcRect/>
          <a:stretch>
            <a:fillRect/>
          </a:stretch>
        </p:blipFill>
        <p:spPr>
          <a:xfrm>
            <a:off x="971550" y="1628775"/>
            <a:ext cx="6697663" cy="4114800"/>
          </a:xfrm>
          <a:noFill/>
        </p:spPr>
      </p:pic>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94</a:t>
            </a:fld>
            <a:endParaRPr lang="en-GB"/>
          </a:p>
        </p:txBody>
      </p:sp>
    </p:spTree>
    <p:extLst>
      <p:ext uri="{BB962C8B-B14F-4D97-AF65-F5344CB8AC3E}">
        <p14:creationId xmlns:p14="http://schemas.microsoft.com/office/powerpoint/2010/main" val="179050410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fr-BE" dirty="0">
                <a:latin typeface="Gill Sans MT"/>
              </a:rPr>
              <a:t>La recherche des méthodes</a:t>
            </a:r>
            <a:endParaRPr lang="en-GB" dirty="0">
              <a:latin typeface="Gill Sans MT"/>
            </a:endParaRPr>
          </a:p>
        </p:txBody>
      </p:sp>
      <p:pic>
        <p:nvPicPr>
          <p:cNvPr id="70659" name="Picture 3" descr="11-07"/>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024063" y="1676400"/>
            <a:ext cx="5095875"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F4FDFCAC-C6EF-F447-9E8A-6C8CFB32F2B9}" type="slidenum">
              <a:rPr lang="en-GB" smtClean="0"/>
              <a:pPr/>
              <a:t>95</a:t>
            </a:fld>
            <a:endParaRPr lang="en-GB"/>
          </a:p>
        </p:txBody>
      </p:sp>
    </p:spTree>
    <p:extLst>
      <p:ext uri="{BB962C8B-B14F-4D97-AF65-F5344CB8AC3E}">
        <p14:creationId xmlns:p14="http://schemas.microsoft.com/office/powerpoint/2010/main" val="223569856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pPr>
              <a:defRPr/>
            </a:pPr>
            <a:r>
              <a:rPr lang="en-US" smtClean="0"/>
              <a:t>2020</a:t>
            </a:r>
            <a:endParaRPr lang="en-GB"/>
          </a:p>
        </p:txBody>
      </p:sp>
      <p:sp>
        <p:nvSpPr>
          <p:cNvPr id="5" name="Espace réservé du pied de page 4"/>
          <p:cNvSpPr>
            <a:spLocks noGrp="1"/>
          </p:cNvSpPr>
          <p:nvPr>
            <p:ph type="ftr" sz="quarter" idx="11"/>
          </p:nvPr>
        </p:nvSpPr>
        <p:spPr/>
        <p:txBody>
          <a:bodyPr/>
          <a:lstStyle/>
          <a:p>
            <a:pPr>
              <a:defRPr/>
            </a:pPr>
            <a:r>
              <a:rPr lang="en-GB" smtClean="0"/>
              <a:t>Introduction à l'OO - H. Bersini</a:t>
            </a:r>
            <a:endParaRPr lang="en-GB"/>
          </a:p>
        </p:txBody>
      </p:sp>
      <p:sp>
        <p:nvSpPr>
          <p:cNvPr id="6" name="Espace réservé du numéro de diapositive 5"/>
          <p:cNvSpPr>
            <a:spLocks noGrp="1"/>
          </p:cNvSpPr>
          <p:nvPr>
            <p:ph type="sldNum" sz="quarter" idx="12"/>
          </p:nvPr>
        </p:nvSpPr>
        <p:spPr/>
        <p:txBody>
          <a:bodyPr/>
          <a:lstStyle/>
          <a:p>
            <a:fld id="{B3C8A2DF-3230-C140-A3AF-736EA8745357}" type="slidenum">
              <a:rPr lang="en-GB" smtClean="0"/>
              <a:pPr/>
              <a:t>96</a:t>
            </a:fld>
            <a:endParaRPr lang="en-GB"/>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3" y="508924"/>
            <a:ext cx="3895725" cy="5372100"/>
          </a:xfrm>
          <a:prstGeom prst="rect">
            <a:avLst/>
          </a:prstGeom>
        </p:spPr>
      </p:pic>
      <p:pic>
        <p:nvPicPr>
          <p:cNvPr id="9" name="Image 8"/>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658568" y="5085184"/>
            <a:ext cx="1082040" cy="1310640"/>
          </a:xfrm>
          <a:prstGeom prst="rect">
            <a:avLst/>
          </a:prstGeom>
        </p:spPr>
      </p:pic>
      <p:sp>
        <p:nvSpPr>
          <p:cNvPr id="10" name="Flèche courbée vers le bas 9"/>
          <p:cNvSpPr/>
          <p:nvPr/>
        </p:nvSpPr>
        <p:spPr bwMode="auto">
          <a:xfrm rot="162855">
            <a:off x="3908386" y="4789226"/>
            <a:ext cx="2298213" cy="241678"/>
          </a:xfrm>
          <a:prstGeom prst="curved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1" i="0" u="none" strike="noStrike" cap="none" normalizeH="0" baseline="0" smtClean="0">
              <a:ln>
                <a:noFill/>
              </a:ln>
              <a:solidFill>
                <a:schemeClr val="tx1"/>
              </a:solidFill>
              <a:effectLst/>
              <a:latin typeface="Times New Roman" pitchFamily="18" charset="0"/>
            </a:endParaRPr>
          </a:p>
        </p:txBody>
      </p:sp>
      <p:sp>
        <p:nvSpPr>
          <p:cNvPr id="11" name="ZoneTexte 10"/>
          <p:cNvSpPr txBox="1"/>
          <p:nvPr/>
        </p:nvSpPr>
        <p:spPr>
          <a:xfrm>
            <a:off x="4335392" y="1980748"/>
            <a:ext cx="1195175"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fr-BE" dirty="0" smtClean="0"/>
              <a:t>Feuillette</a:t>
            </a:r>
            <a:endParaRPr lang="fr-BE" dirty="0"/>
          </a:p>
        </p:txBody>
      </p:sp>
      <p:sp>
        <p:nvSpPr>
          <p:cNvPr id="12" name="ZoneTexte 11"/>
          <p:cNvSpPr txBox="1"/>
          <p:nvPr/>
        </p:nvSpPr>
        <p:spPr>
          <a:xfrm>
            <a:off x="4074392" y="3076170"/>
            <a:ext cx="3168352"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fr-BE" dirty="0" smtClean="0"/>
              <a:t>Quelle discipline technique</a:t>
            </a:r>
            <a:endParaRPr lang="fr-BE" dirty="0"/>
          </a:p>
        </p:txBody>
      </p:sp>
      <p:sp>
        <p:nvSpPr>
          <p:cNvPr id="13" name="Flèche droite 12"/>
          <p:cNvSpPr/>
          <p:nvPr/>
        </p:nvSpPr>
        <p:spPr bwMode="auto">
          <a:xfrm>
            <a:off x="3495526" y="2126016"/>
            <a:ext cx="644426" cy="18466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1" i="0" u="none" strike="noStrike" cap="none" normalizeH="0" baseline="0" smtClean="0">
              <a:ln>
                <a:noFill/>
              </a:ln>
              <a:solidFill>
                <a:schemeClr val="tx1"/>
              </a:solidFill>
              <a:effectLst/>
              <a:latin typeface="Times New Roman" pitchFamily="18" charset="0"/>
            </a:endParaRPr>
          </a:p>
        </p:txBody>
      </p:sp>
      <p:sp>
        <p:nvSpPr>
          <p:cNvPr id="14" name="Flèche droite 13"/>
          <p:cNvSpPr/>
          <p:nvPr/>
        </p:nvSpPr>
        <p:spPr bwMode="auto">
          <a:xfrm flipV="1">
            <a:off x="3635896" y="3258051"/>
            <a:ext cx="360040" cy="16409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1" i="0" u="none" strike="noStrike" cap="none" normalizeH="0" baseline="0" smtClean="0">
              <a:ln>
                <a:noFill/>
              </a:ln>
              <a:solidFill>
                <a:schemeClr val="tx1"/>
              </a:solidFill>
              <a:effectLst/>
              <a:latin typeface="Times New Roman" pitchFamily="18" charset="0"/>
            </a:endParaRPr>
          </a:p>
        </p:txBody>
      </p:sp>
      <p:sp>
        <p:nvSpPr>
          <p:cNvPr id="15" name="ZoneTexte 14"/>
          <p:cNvSpPr txBox="1"/>
          <p:nvPr/>
        </p:nvSpPr>
        <p:spPr>
          <a:xfrm>
            <a:off x="4932978" y="4054120"/>
            <a:ext cx="3743477"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fr-BE" dirty="0" smtClean="0"/>
              <a:t>Quel langage de programmation</a:t>
            </a:r>
            <a:endParaRPr lang="fr-BE" dirty="0"/>
          </a:p>
        </p:txBody>
      </p:sp>
      <p:sp>
        <p:nvSpPr>
          <p:cNvPr id="16" name="Flèche droite 15"/>
          <p:cNvSpPr/>
          <p:nvPr/>
        </p:nvSpPr>
        <p:spPr bwMode="auto">
          <a:xfrm>
            <a:off x="4074392" y="4238786"/>
            <a:ext cx="858586" cy="1486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BE" sz="1800" b="1" i="0" u="none" strike="noStrike" cap="none" normalizeH="0" baseline="0" smtClean="0">
              <a:ln>
                <a:noFill/>
              </a:ln>
              <a:solidFill>
                <a:schemeClr val="tx1"/>
              </a:solidFill>
              <a:effectLst/>
              <a:latin typeface="Times New Roman" pitchFamily="18" charset="0"/>
            </a:endParaRPr>
          </a:p>
        </p:txBody>
      </p:sp>
      <p:sp>
        <p:nvSpPr>
          <p:cNvPr id="17" name="ZoneTexte 16"/>
          <p:cNvSpPr txBox="1"/>
          <p:nvPr/>
        </p:nvSpPr>
        <p:spPr>
          <a:xfrm>
            <a:off x="6804716" y="5511692"/>
            <a:ext cx="894476" cy="369332"/>
          </a:xfrm>
          <a:prstGeom prst="rect">
            <a:avLst/>
          </a:prstGeom>
        </p:spPr>
        <p:style>
          <a:lnRef idx="1">
            <a:schemeClr val="dk1"/>
          </a:lnRef>
          <a:fillRef idx="3">
            <a:schemeClr val="dk1"/>
          </a:fillRef>
          <a:effectRef idx="2">
            <a:schemeClr val="dk1"/>
          </a:effectRef>
          <a:fontRef idx="minor">
            <a:schemeClr val="lt1"/>
          </a:fontRef>
        </p:style>
        <p:txBody>
          <a:bodyPr wrap="none" rtlCol="0">
            <a:spAutoFit/>
          </a:bodyPr>
          <a:lstStyle/>
          <a:p>
            <a:r>
              <a:rPr lang="fr-BE" dirty="0" smtClean="0"/>
              <a:t>L’objet</a:t>
            </a:r>
            <a:endParaRPr lang="fr-BE" dirty="0"/>
          </a:p>
        </p:txBody>
      </p:sp>
    </p:spTree>
    <p:extLst>
      <p:ext uri="{BB962C8B-B14F-4D97-AF65-F5344CB8AC3E}">
        <p14:creationId xmlns:p14="http://schemas.microsoft.com/office/powerpoint/2010/main" val="298765956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233"/>
            <a:ext cx="7772400" cy="1143000"/>
          </a:xfrm>
        </p:spPr>
        <p:txBody>
          <a:bodyPr>
            <a:normAutofit/>
          </a:bodyPr>
          <a:lstStyle/>
          <a:p>
            <a:r>
              <a:rPr lang="fr-BE" dirty="0" smtClean="0"/>
              <a:t>Construction d’objet</a:t>
            </a:r>
            <a:endParaRPr lang="fr-BE" dirty="0"/>
          </a:p>
        </p:txBody>
      </p:sp>
      <p:sp>
        <p:nvSpPr>
          <p:cNvPr id="3" name="Content Placeholder 2"/>
          <p:cNvSpPr>
            <a:spLocks noGrp="1"/>
          </p:cNvSpPr>
          <p:nvPr>
            <p:ph idx="1"/>
          </p:nvPr>
        </p:nvSpPr>
        <p:spPr>
          <a:xfrm>
            <a:off x="838200" y="1600200"/>
            <a:ext cx="3962400" cy="4525963"/>
          </a:xfrm>
        </p:spPr>
        <p:txBody>
          <a:bodyPr>
            <a:normAutofit fontScale="92500" lnSpcReduction="10000"/>
          </a:bodyPr>
          <a:lstStyle/>
          <a:p>
            <a:pPr>
              <a:buNone/>
            </a:pPr>
            <a:r>
              <a:rPr lang="fr-BE" sz="1800" dirty="0" smtClean="0">
                <a:latin typeface="Andale Mono"/>
                <a:cs typeface="Andale Mono"/>
              </a:rPr>
              <a:t>public class A {</a:t>
            </a:r>
          </a:p>
          <a:p>
            <a:pPr>
              <a:buNone/>
            </a:pPr>
            <a:r>
              <a:rPr lang="fr-BE" sz="1800" dirty="0" smtClean="0">
                <a:latin typeface="Andale Mono"/>
                <a:cs typeface="Andale Mono"/>
              </a:rPr>
              <a:t>  public A(){</a:t>
            </a:r>
          </a:p>
          <a:p>
            <a:pPr>
              <a:buNone/>
            </a:pPr>
            <a:r>
              <a:rPr lang="fr-BE" sz="1800" dirty="0" smtClean="0">
                <a:latin typeface="Andale Mono"/>
                <a:cs typeface="Andale Mono"/>
              </a:rPr>
              <a:t>    …</a:t>
            </a:r>
          </a:p>
          <a:p>
            <a:pPr>
              <a:buNone/>
            </a:pPr>
            <a:r>
              <a:rPr lang="fr-BE" sz="1800" dirty="0" smtClean="0">
                <a:latin typeface="Andale Mono"/>
                <a:cs typeface="Andale Mono"/>
              </a:rPr>
              <a:t>  }</a:t>
            </a:r>
          </a:p>
          <a:p>
            <a:pPr>
              <a:buNone/>
            </a:pPr>
            <a:r>
              <a:rPr lang="fr-BE" sz="1800" dirty="0" smtClean="0">
                <a:latin typeface="Andale Mono"/>
                <a:cs typeface="Andale Mono"/>
              </a:rPr>
              <a:t>}</a:t>
            </a:r>
          </a:p>
          <a:p>
            <a:pPr>
              <a:buNone/>
            </a:pPr>
            <a:r>
              <a:rPr lang="fr-BE" sz="1800" dirty="0" smtClean="0">
                <a:latin typeface="Andale Mono"/>
                <a:cs typeface="Andale Mono"/>
              </a:rPr>
              <a:t>public class B extends A {</a:t>
            </a:r>
          </a:p>
          <a:p>
            <a:pPr>
              <a:buNone/>
            </a:pPr>
            <a:r>
              <a:rPr lang="fr-BE" sz="1800" dirty="0" smtClean="0">
                <a:latin typeface="Andale Mono"/>
                <a:cs typeface="Andale Mono"/>
              </a:rPr>
              <a:t> public B(){</a:t>
            </a:r>
          </a:p>
          <a:p>
            <a:pPr>
              <a:buNone/>
            </a:pPr>
            <a:r>
              <a:rPr lang="fr-BE" sz="1800" dirty="0" smtClean="0">
                <a:latin typeface="Andale Mono"/>
                <a:cs typeface="Andale Mono"/>
              </a:rPr>
              <a:t>    …</a:t>
            </a:r>
          </a:p>
          <a:p>
            <a:pPr>
              <a:buNone/>
            </a:pPr>
            <a:r>
              <a:rPr lang="fr-BE" sz="1800" dirty="0" smtClean="0">
                <a:latin typeface="Andale Mono"/>
                <a:cs typeface="Andale Mono"/>
              </a:rPr>
              <a:t>  }</a:t>
            </a:r>
          </a:p>
          <a:p>
            <a:pPr>
              <a:buNone/>
            </a:pPr>
            <a:r>
              <a:rPr lang="fr-BE" sz="1800" dirty="0" smtClean="0">
                <a:latin typeface="Andale Mono"/>
                <a:cs typeface="Andale Mono"/>
              </a:rPr>
              <a:t>}</a:t>
            </a:r>
          </a:p>
          <a:p>
            <a:pPr>
              <a:buNone/>
            </a:pPr>
            <a:r>
              <a:rPr lang="fr-BE" sz="1800" dirty="0" smtClean="0">
                <a:latin typeface="Andale Mono"/>
                <a:cs typeface="Andale Mono"/>
              </a:rPr>
              <a:t>public class C extends B {</a:t>
            </a:r>
          </a:p>
          <a:p>
            <a:pPr>
              <a:buNone/>
            </a:pPr>
            <a:r>
              <a:rPr lang="fr-BE" sz="1800" dirty="0" smtClean="0">
                <a:latin typeface="Andale Mono"/>
                <a:cs typeface="Andale Mono"/>
              </a:rPr>
              <a:t> public C(){</a:t>
            </a:r>
          </a:p>
          <a:p>
            <a:pPr>
              <a:buNone/>
            </a:pPr>
            <a:r>
              <a:rPr lang="fr-BE" sz="1800" dirty="0" smtClean="0">
                <a:latin typeface="Andale Mono"/>
                <a:cs typeface="Andale Mono"/>
              </a:rPr>
              <a:t>    …</a:t>
            </a:r>
          </a:p>
          <a:p>
            <a:pPr>
              <a:buNone/>
            </a:pPr>
            <a:r>
              <a:rPr lang="fr-BE" sz="1800" dirty="0" smtClean="0">
                <a:latin typeface="Andale Mono"/>
                <a:cs typeface="Andale Mono"/>
              </a:rPr>
              <a:t>  }</a:t>
            </a:r>
          </a:p>
          <a:p>
            <a:pPr>
              <a:buNone/>
            </a:pPr>
            <a:r>
              <a:rPr lang="fr-BE" sz="1800" dirty="0" smtClean="0">
                <a:latin typeface="Andale Mono"/>
                <a:cs typeface="Andale Mono"/>
              </a:rPr>
              <a:t>}</a:t>
            </a:r>
          </a:p>
          <a:p>
            <a:pPr>
              <a:buNone/>
            </a:pPr>
            <a:endParaRPr lang="fr-BE" sz="1800" dirty="0">
              <a:latin typeface="Andale Mono"/>
              <a:cs typeface="Andale Mono"/>
            </a:endParaRPr>
          </a:p>
        </p:txBody>
      </p:sp>
      <p:sp>
        <p:nvSpPr>
          <p:cNvPr id="8" name="TextBox 7"/>
          <p:cNvSpPr txBox="1"/>
          <p:nvPr/>
        </p:nvSpPr>
        <p:spPr>
          <a:xfrm>
            <a:off x="4419600" y="1704200"/>
            <a:ext cx="4419600" cy="4093428"/>
          </a:xfrm>
          <a:prstGeom prst="rect">
            <a:avLst/>
          </a:prstGeom>
          <a:noFill/>
        </p:spPr>
        <p:txBody>
          <a:bodyPr vert="horz" wrap="square" rtlCol="0">
            <a:spAutoFit/>
          </a:bodyPr>
          <a:lstStyle/>
          <a:p>
            <a:r>
              <a:rPr lang="fr-BE" sz="2000" b="0" dirty="0" smtClean="0">
                <a:latin typeface="Gill Sans"/>
                <a:cs typeface="Gill Sans"/>
              </a:rPr>
              <a:t>Lors de la construction d’un objet de la classe C :</a:t>
            </a:r>
          </a:p>
          <a:p>
            <a:endParaRPr lang="fr-BE" sz="2000" b="0" dirty="0" smtClean="0">
              <a:latin typeface="Gill Sans"/>
              <a:cs typeface="Gill Sans"/>
            </a:endParaRPr>
          </a:p>
          <a:p>
            <a:pPr>
              <a:buFont typeface="Arial"/>
              <a:buChar char="•"/>
            </a:pPr>
            <a:r>
              <a:rPr lang="fr-BE" sz="2000" b="0" dirty="0" smtClean="0">
                <a:latin typeface="Gill Sans"/>
                <a:cs typeface="Gill Sans"/>
              </a:rPr>
              <a:t> le constructeur de C commence par appeler le construteur de B</a:t>
            </a:r>
          </a:p>
          <a:p>
            <a:pPr>
              <a:buFont typeface="Arial"/>
              <a:buChar char="•"/>
            </a:pPr>
            <a:r>
              <a:rPr lang="fr-BE" sz="2000" b="0" dirty="0" smtClean="0">
                <a:latin typeface="Gill Sans"/>
                <a:cs typeface="Gill Sans"/>
              </a:rPr>
              <a:t> le constructeur de B commence par appeler le constructeur de A</a:t>
            </a:r>
          </a:p>
          <a:p>
            <a:pPr>
              <a:buFont typeface="Arial"/>
              <a:buChar char="•"/>
            </a:pPr>
            <a:r>
              <a:rPr lang="fr-BE" sz="2000" b="0" dirty="0" smtClean="0">
                <a:latin typeface="Gill Sans"/>
                <a:cs typeface="Gill Sans"/>
              </a:rPr>
              <a:t> le constructeur de A appelle le constructeur d’Object</a:t>
            </a:r>
          </a:p>
          <a:p>
            <a:pPr>
              <a:buFont typeface="Arial"/>
              <a:buChar char="•"/>
            </a:pPr>
            <a:r>
              <a:rPr lang="fr-BE" sz="2000" b="0" dirty="0" smtClean="0">
                <a:latin typeface="Gill Sans"/>
                <a:cs typeface="Gill Sans"/>
              </a:rPr>
              <a:t> le constructeur d’Object s’exécute</a:t>
            </a:r>
          </a:p>
          <a:p>
            <a:pPr>
              <a:buFont typeface="Arial"/>
              <a:buChar char="•"/>
            </a:pPr>
            <a:r>
              <a:rPr lang="fr-BE" sz="2000" b="0" dirty="0" smtClean="0">
                <a:latin typeface="Gill Sans"/>
                <a:cs typeface="Gill Sans"/>
              </a:rPr>
              <a:t> le constructeur de A se termine</a:t>
            </a:r>
          </a:p>
          <a:p>
            <a:pPr>
              <a:buFont typeface="Arial"/>
              <a:buChar char="•"/>
            </a:pPr>
            <a:r>
              <a:rPr lang="fr-BE" sz="2000" b="0" dirty="0" smtClean="0">
                <a:latin typeface="Gill Sans"/>
                <a:cs typeface="Gill Sans"/>
              </a:rPr>
              <a:t> le constructeur de B se termine</a:t>
            </a:r>
          </a:p>
          <a:p>
            <a:pPr>
              <a:buFont typeface="Arial"/>
              <a:buChar char="•"/>
            </a:pPr>
            <a:r>
              <a:rPr lang="fr-BE" sz="2000" b="0" dirty="0" smtClean="0">
                <a:latin typeface="Gill Sans"/>
                <a:cs typeface="Gill Sans"/>
              </a:rPr>
              <a:t> le constructeur de C se termine </a:t>
            </a:r>
            <a:endParaRPr lang="fr-BE" sz="2000" b="0" dirty="0">
              <a:latin typeface="Gill Sans"/>
              <a:cs typeface="Gill Sans"/>
            </a:endParaRPr>
          </a:p>
        </p:txBody>
      </p:sp>
      <p:cxnSp>
        <p:nvCxnSpPr>
          <p:cNvPr id="10" name="Straight Arrow Connector 9"/>
          <p:cNvCxnSpPr/>
          <p:nvPr/>
        </p:nvCxnSpPr>
        <p:spPr>
          <a:xfrm rot="5400000" flipH="1" flipV="1">
            <a:off x="-1678376" y="3915182"/>
            <a:ext cx="442196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a:off x="-1525976" y="3915181"/>
            <a:ext cx="442196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pPr>
              <a:defRPr/>
            </a:pPr>
            <a:r>
              <a:rPr lang="en-US" smtClean="0"/>
              <a:t>2020</a:t>
            </a:r>
            <a:endParaRPr lang="en-GB"/>
          </a:p>
        </p:txBody>
      </p:sp>
      <p:sp>
        <p:nvSpPr>
          <p:cNvPr id="9" name="Footer Placeholder 8"/>
          <p:cNvSpPr>
            <a:spLocks noGrp="1"/>
          </p:cNvSpPr>
          <p:nvPr>
            <p:ph type="ftr" sz="quarter" idx="11"/>
          </p:nvPr>
        </p:nvSpPr>
        <p:spPr/>
        <p:txBody>
          <a:bodyPr/>
          <a:lstStyle/>
          <a:p>
            <a:pPr>
              <a:defRPr/>
            </a:pPr>
            <a:r>
              <a:rPr lang="en-GB" smtClean="0"/>
              <a:t>Introduction à l'OO - H. Bersini</a:t>
            </a:r>
            <a:endParaRPr lang="en-GB"/>
          </a:p>
        </p:txBody>
      </p:sp>
      <p:sp>
        <p:nvSpPr>
          <p:cNvPr id="11" name="Slide Number Placeholder 10"/>
          <p:cNvSpPr>
            <a:spLocks noGrp="1"/>
          </p:cNvSpPr>
          <p:nvPr>
            <p:ph type="sldNum" sz="quarter" idx="12"/>
          </p:nvPr>
        </p:nvSpPr>
        <p:spPr/>
        <p:txBody>
          <a:bodyPr/>
          <a:lstStyle/>
          <a:p>
            <a:fld id="{B3C8A2DF-3230-C140-A3AF-736EA8745357}" type="slidenum">
              <a:rPr lang="en-GB" smtClean="0"/>
              <a:pPr/>
              <a:t>97</a:t>
            </a:fld>
            <a:endParaRPr lang="en-GB"/>
          </a:p>
        </p:txBody>
      </p:sp>
    </p:spTree>
    <p:extLst>
      <p:ext uri="{BB962C8B-B14F-4D97-AF65-F5344CB8AC3E}">
        <p14:creationId xmlns:p14="http://schemas.microsoft.com/office/powerpoint/2010/main" val="186807307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260648"/>
            <a:ext cx="7772400" cy="1143000"/>
          </a:xfrm>
        </p:spPr>
        <p:txBody>
          <a:bodyPr/>
          <a:lstStyle/>
          <a:p>
            <a:r>
              <a:rPr lang="fr-BE" dirty="0" smtClean="0"/>
              <a:t>Héritage en Python</a:t>
            </a:r>
            <a:endParaRPr lang="fr-BE" dirty="0"/>
          </a:p>
        </p:txBody>
      </p:sp>
      <p:sp>
        <p:nvSpPr>
          <p:cNvPr id="4" name="Espace réservé de la date 3"/>
          <p:cNvSpPr>
            <a:spLocks noGrp="1"/>
          </p:cNvSpPr>
          <p:nvPr>
            <p:ph type="dt" sz="half" idx="10"/>
          </p:nvPr>
        </p:nvSpPr>
        <p:spPr/>
        <p:txBody>
          <a:bodyPr/>
          <a:lstStyle/>
          <a:p>
            <a:pPr>
              <a:defRPr/>
            </a:pPr>
            <a:r>
              <a:rPr lang="en-US" smtClean="0"/>
              <a:t>2020</a:t>
            </a:r>
            <a:endParaRPr lang="en-GB"/>
          </a:p>
        </p:txBody>
      </p:sp>
      <p:sp>
        <p:nvSpPr>
          <p:cNvPr id="5" name="Espace réservé du pied de page 4"/>
          <p:cNvSpPr>
            <a:spLocks noGrp="1"/>
          </p:cNvSpPr>
          <p:nvPr>
            <p:ph type="ftr" sz="quarter" idx="11"/>
          </p:nvPr>
        </p:nvSpPr>
        <p:spPr/>
        <p:txBody>
          <a:bodyPr/>
          <a:lstStyle/>
          <a:p>
            <a:pPr>
              <a:defRPr/>
            </a:pPr>
            <a:r>
              <a:rPr lang="en-GB" smtClean="0"/>
              <a:t>Introduction à l'OO - H. Bersini</a:t>
            </a:r>
            <a:endParaRPr lang="en-GB"/>
          </a:p>
        </p:txBody>
      </p:sp>
      <p:sp>
        <p:nvSpPr>
          <p:cNvPr id="6" name="Espace réservé du numéro de diapositive 5"/>
          <p:cNvSpPr>
            <a:spLocks noGrp="1"/>
          </p:cNvSpPr>
          <p:nvPr>
            <p:ph type="sldNum" sz="quarter" idx="12"/>
          </p:nvPr>
        </p:nvSpPr>
        <p:spPr/>
        <p:txBody>
          <a:bodyPr/>
          <a:lstStyle/>
          <a:p>
            <a:fld id="{B3C8A2DF-3230-C140-A3AF-736EA8745357}" type="slidenum">
              <a:rPr lang="en-GB" smtClean="0"/>
              <a:pPr/>
              <a:t>98</a:t>
            </a:fld>
            <a:endParaRPr lang="en-GB"/>
          </a:p>
        </p:txBody>
      </p:sp>
      <p:sp>
        <p:nvSpPr>
          <p:cNvPr id="7" name="Rectangle 6"/>
          <p:cNvSpPr/>
          <p:nvPr/>
        </p:nvSpPr>
        <p:spPr>
          <a:xfrm>
            <a:off x="1101697" y="1268760"/>
            <a:ext cx="5982344" cy="5016758"/>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fr-BE" sz="1600" dirty="0"/>
              <a:t>class A:</a:t>
            </a:r>
          </a:p>
          <a:p>
            <a:r>
              <a:rPr lang="fr-BE" sz="1600" dirty="0"/>
              <a:t>    </a:t>
            </a:r>
            <a:r>
              <a:rPr lang="fr-BE" sz="1600" dirty="0" err="1"/>
              <a:t>def</a:t>
            </a:r>
            <a:r>
              <a:rPr lang="fr-BE" sz="1600" dirty="0"/>
              <a:t> __</a:t>
            </a:r>
            <a:r>
              <a:rPr lang="fr-BE" sz="1600" dirty="0" err="1"/>
              <a:t>init</a:t>
            </a:r>
            <a:r>
              <a:rPr lang="fr-BE" sz="1600" dirty="0"/>
              <a:t>__(self):</a:t>
            </a:r>
          </a:p>
          <a:p>
            <a:r>
              <a:rPr lang="fr-BE" sz="1600" dirty="0"/>
              <a:t>        </a:t>
            </a:r>
            <a:r>
              <a:rPr lang="fr-BE" sz="1600" dirty="0" err="1"/>
              <a:t>self.a</a:t>
            </a:r>
            <a:r>
              <a:rPr lang="fr-BE" sz="1600" dirty="0"/>
              <a:t> = 5</a:t>
            </a:r>
          </a:p>
          <a:p>
            <a:r>
              <a:rPr lang="fr-BE" sz="1600" dirty="0"/>
              <a:t>    </a:t>
            </a:r>
            <a:r>
              <a:rPr lang="fr-BE" sz="1600" dirty="0" err="1"/>
              <a:t>def</a:t>
            </a:r>
            <a:r>
              <a:rPr lang="fr-BE" sz="1600" dirty="0"/>
              <a:t> </a:t>
            </a:r>
            <a:r>
              <a:rPr lang="fr-BE" sz="1600" dirty="0" err="1"/>
              <a:t>faireA</a:t>
            </a:r>
            <a:r>
              <a:rPr lang="fr-BE" sz="1600" dirty="0"/>
              <a:t>(self):</a:t>
            </a:r>
          </a:p>
          <a:p>
            <a:r>
              <a:rPr lang="fr-BE" sz="1600" dirty="0"/>
              <a:t>        </a:t>
            </a:r>
            <a:r>
              <a:rPr lang="fr-BE" sz="1600" dirty="0" err="1"/>
              <a:t>print</a:t>
            </a:r>
            <a:r>
              <a:rPr lang="fr-BE" sz="1600" dirty="0"/>
              <a:t> ("Bonjour a la A" + " " + </a:t>
            </a:r>
            <a:r>
              <a:rPr lang="fr-BE" sz="1600" dirty="0" err="1"/>
              <a:t>str</a:t>
            </a:r>
            <a:r>
              <a:rPr lang="fr-BE" sz="1600" dirty="0"/>
              <a:t>(</a:t>
            </a:r>
            <a:r>
              <a:rPr lang="fr-BE" sz="1600" dirty="0" err="1"/>
              <a:t>self.a</a:t>
            </a:r>
            <a:r>
              <a:rPr lang="fr-BE" sz="1600" dirty="0"/>
              <a:t>))</a:t>
            </a:r>
          </a:p>
          <a:p>
            <a:endParaRPr lang="fr-BE" sz="1600" dirty="0"/>
          </a:p>
          <a:p>
            <a:endParaRPr lang="fr-BE" sz="1600" dirty="0"/>
          </a:p>
          <a:p>
            <a:r>
              <a:rPr lang="fr-BE" sz="1600" dirty="0"/>
              <a:t>class B(A):</a:t>
            </a:r>
          </a:p>
          <a:p>
            <a:r>
              <a:rPr lang="fr-BE" sz="1600" dirty="0"/>
              <a:t>    </a:t>
            </a:r>
            <a:r>
              <a:rPr lang="fr-BE" sz="1600" dirty="0" err="1"/>
              <a:t>def</a:t>
            </a:r>
            <a:r>
              <a:rPr lang="fr-BE" sz="1600" dirty="0"/>
              <a:t> __</a:t>
            </a:r>
            <a:r>
              <a:rPr lang="fr-BE" sz="1600" dirty="0" err="1"/>
              <a:t>init</a:t>
            </a:r>
            <a:r>
              <a:rPr lang="fr-BE" sz="1600" dirty="0"/>
              <a:t>__(self):</a:t>
            </a:r>
          </a:p>
          <a:p>
            <a:r>
              <a:rPr lang="fr-BE" sz="1600" dirty="0"/>
              <a:t>        A.__</a:t>
            </a:r>
            <a:r>
              <a:rPr lang="fr-BE" sz="1600" dirty="0" err="1"/>
              <a:t>init</a:t>
            </a:r>
            <a:r>
              <a:rPr lang="fr-BE" sz="1600" dirty="0"/>
              <a:t>__(self)</a:t>
            </a:r>
          </a:p>
          <a:p>
            <a:r>
              <a:rPr lang="fr-BE" sz="1600" dirty="0"/>
              <a:t>        </a:t>
            </a:r>
            <a:r>
              <a:rPr lang="fr-BE" sz="1600" dirty="0" err="1"/>
              <a:t>self.b</a:t>
            </a:r>
            <a:r>
              <a:rPr lang="fr-BE" sz="1600" dirty="0"/>
              <a:t> = 10</a:t>
            </a:r>
          </a:p>
          <a:p>
            <a:r>
              <a:rPr lang="fr-BE" sz="1600" dirty="0"/>
              <a:t>    </a:t>
            </a:r>
            <a:r>
              <a:rPr lang="fr-BE" sz="1600" dirty="0" err="1"/>
              <a:t>def</a:t>
            </a:r>
            <a:r>
              <a:rPr lang="fr-BE" sz="1600" dirty="0"/>
              <a:t> </a:t>
            </a:r>
            <a:r>
              <a:rPr lang="fr-BE" sz="1600" dirty="0" err="1"/>
              <a:t>faireB</a:t>
            </a:r>
            <a:r>
              <a:rPr lang="fr-BE" sz="1600" dirty="0"/>
              <a:t>(self):</a:t>
            </a:r>
          </a:p>
          <a:p>
            <a:r>
              <a:rPr lang="fr-BE" sz="1600" dirty="0"/>
              <a:t>        </a:t>
            </a:r>
            <a:r>
              <a:rPr lang="fr-BE" sz="1600" dirty="0" err="1"/>
              <a:t>print</a:t>
            </a:r>
            <a:r>
              <a:rPr lang="fr-BE" sz="1600" dirty="0"/>
              <a:t> ("Bonjour a la B" + " " + </a:t>
            </a:r>
            <a:r>
              <a:rPr lang="fr-BE" sz="1600" dirty="0" err="1"/>
              <a:t>str</a:t>
            </a:r>
            <a:r>
              <a:rPr lang="fr-BE" sz="1600" dirty="0"/>
              <a:t>(</a:t>
            </a:r>
            <a:r>
              <a:rPr lang="fr-BE" sz="1600" dirty="0" err="1"/>
              <a:t>self.a</a:t>
            </a:r>
            <a:r>
              <a:rPr lang="fr-BE" sz="1600" dirty="0"/>
              <a:t>) + " " + </a:t>
            </a:r>
            <a:r>
              <a:rPr lang="fr-BE" sz="1600" dirty="0" smtClean="0"/>
              <a:t>   	</a:t>
            </a:r>
            <a:r>
              <a:rPr lang="fr-BE" sz="1600" dirty="0" err="1" smtClean="0"/>
              <a:t>str</a:t>
            </a:r>
            <a:r>
              <a:rPr lang="fr-BE" sz="1600" dirty="0" smtClean="0"/>
              <a:t>(</a:t>
            </a:r>
            <a:r>
              <a:rPr lang="fr-BE" sz="1600" dirty="0" err="1" smtClean="0"/>
              <a:t>self.b</a:t>
            </a:r>
            <a:r>
              <a:rPr lang="fr-BE" sz="1600" dirty="0"/>
              <a:t>))</a:t>
            </a:r>
          </a:p>
          <a:p>
            <a:endParaRPr lang="fr-BE" sz="1600" dirty="0"/>
          </a:p>
          <a:p>
            <a:r>
              <a:rPr lang="fr-BE" sz="1600" dirty="0"/>
              <a:t>a = A()</a:t>
            </a:r>
          </a:p>
          <a:p>
            <a:r>
              <a:rPr lang="fr-BE" sz="1600" dirty="0" err="1"/>
              <a:t>a.faireA</a:t>
            </a:r>
            <a:r>
              <a:rPr lang="fr-BE" sz="1600" dirty="0"/>
              <a:t>()</a:t>
            </a:r>
          </a:p>
          <a:p>
            <a:r>
              <a:rPr lang="fr-BE" sz="1600" dirty="0"/>
              <a:t>b = B()</a:t>
            </a:r>
          </a:p>
          <a:p>
            <a:r>
              <a:rPr lang="fr-BE" sz="1600" dirty="0" err="1"/>
              <a:t>b.faireA</a:t>
            </a:r>
            <a:r>
              <a:rPr lang="fr-BE" sz="1600" dirty="0"/>
              <a:t>()</a:t>
            </a:r>
          </a:p>
          <a:p>
            <a:r>
              <a:rPr lang="fr-BE" sz="1600" dirty="0" err="1"/>
              <a:t>b.faireB</a:t>
            </a:r>
            <a:r>
              <a:rPr lang="fr-BE" sz="1600" dirty="0"/>
              <a:t>()</a:t>
            </a:r>
          </a:p>
        </p:txBody>
      </p:sp>
    </p:spTree>
    <p:extLst>
      <p:ext uri="{BB962C8B-B14F-4D97-AF65-F5344CB8AC3E}">
        <p14:creationId xmlns:p14="http://schemas.microsoft.com/office/powerpoint/2010/main" val="315247197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fr-BE" dirty="0">
                <a:latin typeface="Gill Sans MT"/>
              </a:rPr>
              <a:t>La problématique du multihéritage</a:t>
            </a:r>
            <a:endParaRPr lang="en-GB" dirty="0">
              <a:latin typeface="Gill Sans MT"/>
            </a:endParaRPr>
          </a:p>
        </p:txBody>
      </p:sp>
      <p:sp>
        <p:nvSpPr>
          <p:cNvPr id="71683" name="Rectangle 3"/>
          <p:cNvSpPr>
            <a:spLocks noGrp="1" noChangeArrowheads="1"/>
          </p:cNvSpPr>
          <p:nvPr>
            <p:ph type="body" idx="1"/>
          </p:nvPr>
        </p:nvSpPr>
        <p:spPr/>
        <p:txBody>
          <a:bodyPr/>
          <a:lstStyle/>
          <a:p>
            <a:pPr eaLnBrk="1" hangingPunct="1"/>
            <a:endParaRPr lang="en-US" dirty="0">
              <a:latin typeface="Gill Sans MT"/>
            </a:endParaRPr>
          </a:p>
        </p:txBody>
      </p:sp>
      <p:pic>
        <p:nvPicPr>
          <p:cNvPr id="71684" name="Picture 4" descr="11-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2057400"/>
            <a:ext cx="7110413" cy="394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pPr>
              <a:defRPr/>
            </a:pPr>
            <a:r>
              <a:rPr lang="en-US" smtClean="0"/>
              <a:t>2020</a:t>
            </a:r>
            <a:endParaRPr lang="en-GB"/>
          </a:p>
        </p:txBody>
      </p:sp>
      <p:sp>
        <p:nvSpPr>
          <p:cNvPr id="3" name="Footer Placeholder 2"/>
          <p:cNvSpPr>
            <a:spLocks noGrp="1"/>
          </p:cNvSpPr>
          <p:nvPr>
            <p:ph type="ftr" sz="quarter" idx="11"/>
          </p:nvPr>
        </p:nvSpPr>
        <p:spPr/>
        <p:txBody>
          <a:bodyPr/>
          <a:lstStyle/>
          <a:p>
            <a:pPr>
              <a:defRPr/>
            </a:pPr>
            <a:r>
              <a:rPr lang="en-GB" smtClean="0"/>
              <a:t>Introduction à l'OO - H. Bersini</a:t>
            </a:r>
            <a:endParaRPr lang="en-GB"/>
          </a:p>
        </p:txBody>
      </p:sp>
      <p:sp>
        <p:nvSpPr>
          <p:cNvPr id="4" name="Slide Number Placeholder 3"/>
          <p:cNvSpPr>
            <a:spLocks noGrp="1"/>
          </p:cNvSpPr>
          <p:nvPr>
            <p:ph type="sldNum" sz="quarter" idx="12"/>
          </p:nvPr>
        </p:nvSpPr>
        <p:spPr/>
        <p:txBody>
          <a:bodyPr/>
          <a:lstStyle/>
          <a:p>
            <a:fld id="{B3C8A2DF-3230-C140-A3AF-736EA8745357}" type="slidenum">
              <a:rPr lang="en-GB" smtClean="0"/>
              <a:pPr/>
              <a:t>99</a:t>
            </a:fld>
            <a:endParaRPr lang="en-GB"/>
          </a:p>
        </p:txBody>
      </p:sp>
    </p:spTree>
    <p:extLst>
      <p:ext uri="{BB962C8B-B14F-4D97-AF65-F5344CB8AC3E}">
        <p14:creationId xmlns:p14="http://schemas.microsoft.com/office/powerpoint/2010/main" val="1077408412"/>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Urban Pop">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31777</TotalTime>
  <Words>5879</Words>
  <Application>Microsoft Office PowerPoint</Application>
  <PresentationFormat>On-screen Show (4:3)</PresentationFormat>
  <Paragraphs>1720</Paragraphs>
  <Slides>184</Slides>
  <Notes>13</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3</vt:i4>
      </vt:variant>
      <vt:variant>
        <vt:lpstr>Slide Titles</vt:lpstr>
      </vt:variant>
      <vt:variant>
        <vt:i4>184</vt:i4>
      </vt:variant>
    </vt:vector>
  </HeadingPairs>
  <TitlesOfParts>
    <vt:vector size="200" baseType="lpstr">
      <vt:lpstr>MS PGothic</vt:lpstr>
      <vt:lpstr>Andale Mono</vt:lpstr>
      <vt:lpstr>Arial</vt:lpstr>
      <vt:lpstr>Courier New</vt:lpstr>
      <vt:lpstr>Gill Sans</vt:lpstr>
      <vt:lpstr>Gill Sans MT</vt:lpstr>
      <vt:lpstr>Gulim</vt:lpstr>
      <vt:lpstr>Helvetica-Bold</vt:lpstr>
      <vt:lpstr>JetBrains Mono</vt:lpstr>
      <vt:lpstr>Monotype Sorts</vt:lpstr>
      <vt:lpstr>Times New Roman</vt:lpstr>
      <vt:lpstr>Wingdings</vt:lpstr>
      <vt:lpstr>Default Design</vt:lpstr>
      <vt:lpstr>Visio.Drawing.6</vt:lpstr>
      <vt:lpstr>CorelDRAW 6.0</vt:lpstr>
      <vt:lpstr>Clip</vt:lpstr>
      <vt:lpstr>Introduction à l’Orienté Objet </vt:lpstr>
      <vt:lpstr>Plan</vt:lpstr>
      <vt:lpstr>Concepts de programmation considérés connus</vt:lpstr>
      <vt:lpstr>1) Introduction à l’OO</vt:lpstr>
      <vt:lpstr>Les raisons du succès de l’OO</vt:lpstr>
      <vt:lpstr>Simula et Smalltalk</vt:lpstr>
      <vt:lpstr>OO = gestion cartésienne de la complexité</vt:lpstr>
      <vt:lpstr>Quelques diagrammes de classe UML</vt:lpstr>
      <vt:lpstr>PowerPoint Presentation</vt:lpstr>
      <vt:lpstr>PowerPoint Presentation</vt:lpstr>
      <vt:lpstr>PowerPoint Presentation</vt:lpstr>
      <vt:lpstr>Une petite animation</vt:lpstr>
      <vt:lpstr>PowerPoint Presentation</vt:lpstr>
      <vt:lpstr>PowerPoint Presentation</vt:lpstr>
      <vt:lpstr>De la programmation fonctionnelle à la POO Introduction à la POO</vt:lpstr>
      <vt:lpstr>Classes et Objets</vt:lpstr>
      <vt:lpstr>PowerPoint Presentation</vt:lpstr>
      <vt:lpstr>Le trio &lt;entité, attribut, valeur&gt;</vt:lpstr>
      <vt:lpstr>PowerPoint Presentation</vt:lpstr>
      <vt:lpstr>PowerPoint Presentation</vt:lpstr>
      <vt:lpstr>PowerPoint Presentation</vt:lpstr>
      <vt:lpstr>Le référent d’un objet</vt:lpstr>
      <vt:lpstr>PowerPoint Presentation</vt:lpstr>
      <vt:lpstr>L’objet dans sa version passive</vt:lpstr>
      <vt:lpstr>PowerPoint Presentation</vt:lpstr>
      <vt:lpstr>L’objet dans sa version active</vt:lpstr>
      <vt:lpstr>PowerPoint Presentation</vt:lpstr>
      <vt:lpstr>PowerPoint Presentation</vt:lpstr>
      <vt:lpstr>PowerPoint Presentation</vt:lpstr>
      <vt:lpstr>La classe</vt:lpstr>
      <vt:lpstr>Sur quel objet précis s’exerce la méthode</vt:lpstr>
      <vt:lpstr>Les objets ne diffèrent que par leurs attributs </vt:lpstr>
      <vt:lpstr>Les objets ne diffèrent que par leurs attributs </vt:lpstr>
      <vt:lpstr>PowerPoint Presentation</vt:lpstr>
      <vt:lpstr>Des objets en interaction</vt:lpstr>
      <vt:lpstr>PowerPoint Presentation</vt:lpstr>
      <vt:lpstr>PowerPoint Presentation</vt:lpstr>
      <vt:lpstr>PowerPoint Presentation</vt:lpstr>
      <vt:lpstr>UML envoi de message</vt:lpstr>
      <vt:lpstr>Appel de méthode à distance = “envoi de message”</vt:lpstr>
      <vt:lpstr>PowerPoint Presentation</vt:lpstr>
      <vt:lpstr>PowerPoint Presentation</vt:lpstr>
      <vt:lpstr>Un objet sans classe n’a pas de classe</vt:lpstr>
      <vt:lpstr>Définition d’une méthode</vt:lpstr>
      <vt:lpstr>Signature et surcharge de méthodes</vt:lpstr>
      <vt:lpstr>Le constructeur</vt:lpstr>
      <vt:lpstr>PowerPoint Presentation</vt:lpstr>
      <vt:lpstr>PowerPoint Presentation</vt:lpstr>
      <vt:lpstr>PowerPoint Presentation</vt:lpstr>
      <vt:lpstr>Rappels</vt:lpstr>
      <vt:lpstr>Exemples Python, Java et Kotlin</vt:lpstr>
      <vt:lpstr>PowerPoint Presentation</vt:lpstr>
      <vt:lpstr>PowerPoint Presentation</vt:lpstr>
      <vt:lpstr>Kotlin</vt:lpstr>
      <vt:lpstr>Classe = mécanisme de modularisation</vt:lpstr>
      <vt:lpstr>Comparaison procédural / OO</vt:lpstr>
      <vt:lpstr>Du procédural à l’OO</vt:lpstr>
      <vt:lpstr>Conception procédurale</vt:lpstr>
      <vt:lpstr>Problème de la programmation procédurale</vt:lpstr>
      <vt:lpstr>Conception OO</vt:lpstr>
      <vt:lpstr>Envoi de messages et diagramme UML de séquence</vt:lpstr>
      <vt:lpstr>Les objets parlent aux objets</vt:lpstr>
      <vt:lpstr>PowerPoint Presentation</vt:lpstr>
      <vt:lpstr>PowerPoint Presentation</vt:lpstr>
      <vt:lpstr>Réaction en chaîne</vt:lpstr>
      <vt:lpstr>Encapsulation</vt:lpstr>
      <vt:lpstr>Encapsulation</vt:lpstr>
      <vt:lpstr>Encapsulation :  Accesseurs</vt:lpstr>
      <vt:lpstr>Encapsulation</vt:lpstr>
      <vt:lpstr>En Java</vt:lpstr>
      <vt:lpstr>PowerPoint Presentation</vt:lpstr>
      <vt:lpstr>PowerPoint Presentation</vt:lpstr>
      <vt:lpstr>En Kotlin</vt:lpstr>
      <vt:lpstr>Encapsulation des méthodes</vt:lpstr>
      <vt:lpstr>PowerPoint Presentation</vt:lpstr>
      <vt:lpstr>Il faut forcer l’encapsulation</vt:lpstr>
      <vt:lpstr>PowerPoint Presentation</vt:lpstr>
      <vt:lpstr>PowerPoint Presentation</vt:lpstr>
      <vt:lpstr>Exemples Java/Python/Kotlin</vt:lpstr>
      <vt:lpstr>PowerPoint Presentation</vt:lpstr>
      <vt:lpstr>Kotlin</vt:lpstr>
      <vt:lpstr>L’héritage</vt:lpstr>
      <vt:lpstr>PowerPoint Presentation</vt:lpstr>
      <vt:lpstr>PowerPoint Presentation</vt:lpstr>
      <vt:lpstr>PowerPoint Presentation</vt:lpstr>
      <vt:lpstr>PowerPoint Presentation</vt:lpstr>
      <vt:lpstr>Super classes et Sous classes</vt:lpstr>
      <vt:lpstr>Héritage à plusieurs étages</vt:lpstr>
      <vt:lpstr>PowerPoint Presentation</vt:lpstr>
      <vt:lpstr>PowerPoint Presentation</vt:lpstr>
      <vt:lpstr>Laquelle des deux instructions est juste ??</vt:lpstr>
      <vt:lpstr>PowerPoint Presentation</vt:lpstr>
      <vt:lpstr>L’héritage des attributs</vt:lpstr>
      <vt:lpstr>L’héritage des méthodes:  </vt:lpstr>
      <vt:lpstr>La recherche des méthodes</vt:lpstr>
      <vt:lpstr>PowerPoint Presentation</vt:lpstr>
      <vt:lpstr>Construction d’objet</vt:lpstr>
      <vt:lpstr>Héritage en Python</vt:lpstr>
      <vt:lpstr>La problématique du multihéritage</vt:lpstr>
      <vt:lpstr>PowerPoint Presentation</vt:lpstr>
      <vt:lpstr>PowerPoint Presentation</vt:lpstr>
      <vt:lpstr>Le polymorphisme</vt:lpstr>
      <vt:lpstr>Un match de foot polymorphique:  </vt:lpstr>
      <vt:lpstr>PowerPoint Presentation</vt:lpstr>
      <vt:lpstr>PowerPoint Presentation</vt:lpstr>
      <vt:lpstr>PowerPoint Presentation</vt:lpstr>
      <vt:lpstr>Polymorphisme: Facilite l’extension</vt:lpstr>
      <vt:lpstr>Tout système de pointage est polymorphique</vt:lpstr>
      <vt:lpstr>La classe Object en Java</vt:lpstr>
      <vt:lpstr>Classes abstraites et interfaces</vt:lpstr>
      <vt:lpstr>PowerPoint Presentation</vt:lpstr>
      <vt:lpstr>PowerPoint Presentation</vt:lpstr>
      <vt:lpstr>Exemples Python, Java et Kotlin</vt:lpstr>
      <vt:lpstr>Les trois raisons d’être des interfaces</vt:lpstr>
      <vt:lpstr>Les interfaces</vt:lpstr>
      <vt:lpstr>Exemples d’Interface Java:  Chapitre 15</vt:lpstr>
      <vt:lpstr>II) Introduction à l’UML</vt:lpstr>
      <vt:lpstr>Introduction à UML</vt:lpstr>
      <vt:lpstr>Introduction à UML (suite)</vt:lpstr>
      <vt:lpstr>Les cinq vues de l’UML</vt:lpstr>
      <vt:lpstr> 9 diagrammes principaux</vt:lpstr>
      <vt:lpstr>Les 9 diagrammes (suite)</vt:lpstr>
      <vt:lpstr> Le diagramme de cas d’utilisation (use cases)</vt:lpstr>
      <vt:lpstr>Le diagramme des  cas d’utilisation (use cases)</vt:lpstr>
      <vt:lpstr>PowerPoint Presentation</vt:lpstr>
      <vt:lpstr>PowerPoint Presentation</vt:lpstr>
      <vt:lpstr>Exemple de scénario Cas d ’utilisation détaillé</vt:lpstr>
      <vt:lpstr>Les diagrammes de classe</vt:lpstr>
      <vt:lpstr>Les objets</vt:lpstr>
      <vt:lpstr>PowerPoint Presentation</vt:lpstr>
      <vt:lpstr>L’assocation</vt:lpstr>
      <vt:lpstr>La composition</vt:lpstr>
      <vt:lpstr>Association, composition, agrégation</vt:lpstr>
      <vt:lpstr>Association, composition, agrégation</vt:lpstr>
      <vt:lpstr>Diagrammes de classes</vt:lpstr>
      <vt:lpstr>Exemple</vt:lpstr>
      <vt:lpstr>Composition</vt:lpstr>
      <vt:lpstr>Diagrammes de classe (suite)</vt:lpstr>
      <vt:lpstr>Classes associatives</vt:lpstr>
      <vt:lpstr>PowerPoint Presentation</vt:lpstr>
      <vt:lpstr>Diagrammes de séquence </vt:lpstr>
      <vt:lpstr>Diagrammes de séquence</vt:lpstr>
      <vt:lpstr>Notations</vt:lpstr>
      <vt:lpstr>Lignes de vie</vt:lpstr>
      <vt:lpstr>Messages</vt:lpstr>
      <vt:lpstr>Barre d’activation</vt:lpstr>
      <vt:lpstr>Création et destruction d’objets</vt:lpstr>
      <vt:lpstr>IF</vt:lpstr>
      <vt:lpstr>IF THEN ELSE</vt:lpstr>
      <vt:lpstr>LOOP</vt:lpstr>
      <vt:lpstr>Effet de l’encapsulation</vt:lpstr>
      <vt:lpstr>Liaison avec le code</vt:lpstr>
      <vt:lpstr>PowerPoint Presentation</vt:lpstr>
      <vt:lpstr>Nouvelle mouture UML2</vt:lpstr>
      <vt:lpstr>PowerPoint Presentation</vt:lpstr>
      <vt:lpstr>Les diagrammes d ’états-transitions</vt:lpstr>
      <vt:lpstr>Les diagrammes d ’états (suite)</vt:lpstr>
      <vt:lpstr>PowerPoint Presentation</vt:lpstr>
      <vt:lpstr>Les diagrammes d ’état (suite)</vt:lpstr>
      <vt:lpstr>PowerPoint Presentation</vt:lpstr>
      <vt:lpstr>PowerPoint Presentation</vt:lpstr>
      <vt:lpstr>Génération de code (1)</vt:lpstr>
      <vt:lpstr>Génération de code (2)</vt:lpstr>
      <vt:lpstr>Exercice Java et Kotlin</vt:lpstr>
      <vt:lpstr>Thread et Programmation événementielle</vt:lpstr>
      <vt:lpstr>Introduction aux Design Patterns</vt:lpstr>
      <vt:lpstr>Bonnes pratiques OO</vt:lpstr>
      <vt:lpstr>Patrons de conception</vt:lpstr>
      <vt:lpstr>Patrons de conception</vt:lpstr>
      <vt:lpstr> Quelques patrons structuraux</vt:lpstr>
      <vt:lpstr>Adapter</vt:lpstr>
      <vt:lpstr>Composite</vt:lpstr>
      <vt:lpstr>Composite</vt:lpstr>
      <vt:lpstr>Facade</vt:lpstr>
      <vt:lpstr> Quelques patrons comportementaux</vt:lpstr>
      <vt:lpstr>Command</vt:lpstr>
      <vt:lpstr>Command</vt:lpstr>
      <vt:lpstr> Le patron Model-View-Controller </vt:lpstr>
      <vt:lpstr>Model-View-Controller</vt:lpstr>
      <vt:lpstr>Modèle</vt:lpstr>
      <vt:lpstr>Vue</vt:lpstr>
      <vt:lpstr>Contrôleur</vt:lpstr>
      <vt:lpstr>En résumé</vt:lpstr>
      <vt:lpstr>Règles de base</vt:lpstr>
    </vt:vector>
  </TitlesOfParts>
  <Company>IRIDIA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 Programmation OO et langage JAVA</dc:title>
  <dc:creator>Bersini</dc:creator>
  <cp:lastModifiedBy>PRIMINFO</cp:lastModifiedBy>
  <cp:revision>224</cp:revision>
  <dcterms:created xsi:type="dcterms:W3CDTF">2001-04-02T11:33:26Z</dcterms:created>
  <dcterms:modified xsi:type="dcterms:W3CDTF">2021-01-16T07:42:53Z</dcterms:modified>
</cp:coreProperties>
</file>