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B7A22-0200-ED67-3202-7BAD62A8ABE9}" v="17" dt="2024-03-04T16:20:33.874"/>
    <p1510:client id="{5DB4C625-207B-46A2-8A9B-7A87C1D53588}" v="374" dt="2024-03-04T16:30:51.117"/>
    <p1510:client id="{DE785012-201D-4B33-95EA-DC80D1E8CB17}" v="7" dt="2024-03-04T16:30:25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FCBF9-B7DC-408D-8A9E-D91B10660DFC}" type="datetimeFigureOut">
              <a:t>11/03/2024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191B-02E4-413B-A72E-CA97BEE395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67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Commentaires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résultats</a:t>
            </a:r>
            <a:r>
              <a:rPr lang="en-US">
                <a:ea typeface="Calibri"/>
                <a:cs typeface="Calibri"/>
              </a:rPr>
              <a:t> 1.2.1(a):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Essai à 1,6V en descente.</a:t>
            </a:r>
            <a:endParaRPr lang="en-US">
              <a:ea typeface="Calibri"/>
              <a:cs typeface="Calibri"/>
            </a:endParaRPr>
          </a:p>
          <a:p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commencer, nous appliquons une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tension de commande constante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1,6V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(contrairement à 1,75V comme indiqué dans le tableau en fin d’énoncé car notre dispositif réel non-parfait est fort proche de sa saturation à 1,75V) en arrivant par une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descente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(donc venant d’une tension de commande plus haute, en l’occurrence de 2V à 1,8V afin de bien arriver à 1,6V) tel que demandé dans l’énoncé, tout ceci grâce au calculateur analogique (nous réglons les potentiomètres en amont du triple commutateur afin d’arriver à ces tensions depuis la source de 15V). Nous avons acquis dans l’environnement MATLAB le signal réglé de cette expérience, ce qui nous donne ce graph. Grâce à ce graphe, nous pouvons déduire que le système est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non-intégrateur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puisque le signal de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sortie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</a:t>
            </a:r>
            <a:r>
              <a:rPr lang="fr-FR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borné 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une entrée bornée.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2191B-02E4-413B-A72E-CA97BEE39505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33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Commentaires</a:t>
            </a:r>
            <a:r>
              <a:rPr lang="en-US"/>
              <a:t> </a:t>
            </a:r>
            <a:r>
              <a:rPr lang="en-US" err="1"/>
              <a:t>résultats</a:t>
            </a:r>
            <a:r>
              <a:rPr lang="en-US"/>
              <a:t> 1.2.2(b): 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 SIMULINK pour une entrée échelonnée à 1,4V. Axe X : temps [s], axe Y : tension [V].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utilisons SIMULINK afin de comparer les données acquises lors du précédent test, qui représentent donc les </a:t>
            </a:r>
            <a:r>
              <a:rPr lang="fr-FR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expérimentaux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avec les </a:t>
            </a:r>
            <a:r>
              <a:rPr lang="fr-FR" sz="1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résultats de notre modélisation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Nous avons superposé ces résultats afin de valider notre modèle, pour une entrée échelonnée de 1V à 1,4V. </a:t>
            </a:r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voir que notre modèle approche bien nos résultats expérimentaux. </a:t>
            </a:r>
            <a:endParaRPr lang="en-US">
              <a:ea typeface="Calibri"/>
              <a:cs typeface="Calibri"/>
            </a:endParaRPr>
          </a:p>
          <a:p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2191B-02E4-413B-A72E-CA97BEE39505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9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>
                <a:ea typeface="Calibri Light"/>
                <a:cs typeface="Calibri Light"/>
              </a:rPr>
              <a:t>Séance 1 - Résultats d'expérience et de modélisation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257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800"/>
              </a:spcAft>
            </a:pPr>
            <a:r>
              <a:rPr lang="fr-FR">
                <a:ea typeface="Calibri"/>
                <a:cs typeface="Calibri"/>
              </a:rPr>
              <a:t>2024 - EIT Groupe1 – Positionneur d'anneau blanc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 err="1">
                <a:ea typeface="Calibri"/>
                <a:cs typeface="Calibri"/>
              </a:rPr>
              <a:t>Sefa</a:t>
            </a:r>
            <a:r>
              <a:rPr lang="fr-FR" sz="1800">
                <a:ea typeface="Calibri"/>
                <a:cs typeface="Calibri"/>
              </a:rPr>
              <a:t> </a:t>
            </a:r>
            <a:r>
              <a:rPr lang="fr-FR" sz="1800" err="1">
                <a:ea typeface="Calibri"/>
                <a:cs typeface="Calibri"/>
              </a:rPr>
              <a:t>Gönen</a:t>
            </a:r>
            <a:endParaRPr lang="fr-FR" sz="1800"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 err="1">
                <a:ea typeface="Calibri"/>
                <a:cs typeface="Calibri"/>
              </a:rPr>
              <a:t>Emmeran</a:t>
            </a:r>
            <a:r>
              <a:rPr lang="fr-FR" sz="1800">
                <a:ea typeface="Calibri"/>
                <a:cs typeface="Calibri"/>
              </a:rPr>
              <a:t> Colot (</a:t>
            </a:r>
            <a:r>
              <a:rPr lang="fr-FR" sz="1800" i="1">
                <a:ea typeface="Calibri"/>
                <a:cs typeface="Calibri"/>
              </a:rPr>
              <a:t>absent</a:t>
            </a:r>
            <a:r>
              <a:rPr lang="fr-FR" sz="1800">
                <a:ea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>
                <a:ea typeface="Calibri"/>
                <a:cs typeface="Calibri"/>
              </a:rPr>
              <a:t>Lucas Placentino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1800">
                <a:ea typeface="Calibri"/>
                <a:cs typeface="Calibri"/>
              </a:rPr>
              <a:t>Alexis </a:t>
            </a:r>
            <a:r>
              <a:rPr lang="fr-FR" sz="1800" err="1">
                <a:ea typeface="Calibri"/>
                <a:cs typeface="Calibri"/>
              </a:rPr>
              <a:t>Bollengier</a:t>
            </a:r>
            <a:r>
              <a:rPr lang="fr-FR" sz="1800">
                <a:ea typeface="Calibri"/>
                <a:cs typeface="Calibri"/>
              </a:rPr>
              <a:t> (</a:t>
            </a:r>
            <a:r>
              <a:rPr lang="fr-FR" sz="1800" i="1">
                <a:ea typeface="Calibri"/>
                <a:cs typeface="Calibri"/>
              </a:rPr>
              <a:t>absent</a:t>
            </a:r>
            <a:r>
              <a:rPr lang="fr-FR" sz="1800">
                <a:ea typeface="Calibri"/>
                <a:cs typeface="Calibri"/>
              </a:rPr>
              <a:t>)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E5D38A9A-CC13-018B-1613-75FFAC2946EB}"/>
              </a:ext>
            </a:extLst>
          </p:cNvPr>
          <p:cNvSpPr txBox="1">
            <a:spLocks/>
          </p:cNvSpPr>
          <p:nvPr/>
        </p:nvSpPr>
        <p:spPr>
          <a:xfrm>
            <a:off x="1524000" y="884238"/>
            <a:ext cx="9144000" cy="7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ea typeface="Calibri"/>
                <a:cs typeface="Calibri"/>
              </a:rPr>
              <a:t>MATH-H304 Automatique - Laboratoires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38161-DD2D-174F-AAA6-664ED249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ea typeface="Calibri Light"/>
                <a:cs typeface="Calibri Light"/>
              </a:rPr>
              <a:t> 1.2.1(a) - Système intégrateur ou non intégrateur ?</a:t>
            </a:r>
            <a:endParaRPr lang="fr-FR" sz="3200"/>
          </a:p>
        </p:txBody>
      </p:sp>
      <p:pic>
        <p:nvPicPr>
          <p:cNvPr id="3" name="Graphique 1">
            <a:extLst>
              <a:ext uri="{FF2B5EF4-FFF2-40B4-BE49-F238E27FC236}">
                <a16:creationId xmlns:a16="http://schemas.microsoft.com/office/drawing/2014/main" id="{9EA476D1-A83D-5C41-CF6A-1CA11317A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6949" y="931030"/>
            <a:ext cx="9538102" cy="5243798"/>
          </a:xfrm>
          <a:prstGeom prst="rect">
            <a:avLst/>
          </a:prstGeom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29CDCB46-2372-46AB-0E75-021D308C532A}"/>
              </a:ext>
            </a:extLst>
          </p:cNvPr>
          <p:cNvSpPr txBox="1"/>
          <p:nvPr/>
        </p:nvSpPr>
        <p:spPr>
          <a:xfrm>
            <a:off x="4916696" y="1081104"/>
            <a:ext cx="2826328" cy="21798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Positionneur d’anneau blanc : test de 2V à 1.6V</a:t>
            </a:r>
            <a:endParaRPr lang="fr-BE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36993-EAE1-5297-4DD4-0B45AEEBAAA8}"/>
              </a:ext>
            </a:extLst>
          </p:cNvPr>
          <p:cNvSpPr txBox="1"/>
          <p:nvPr/>
        </p:nvSpPr>
        <p:spPr>
          <a:xfrm>
            <a:off x="2922901" y="6174828"/>
            <a:ext cx="681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Pour une entrée bornée, la sortie est bornée : </a:t>
            </a:r>
            <a:r>
              <a:rPr lang="fr-BE" b="1"/>
              <a:t>système non-intégrateur</a:t>
            </a:r>
          </a:p>
        </p:txBody>
      </p:sp>
    </p:spTree>
    <p:extLst>
      <p:ext uri="{BB962C8B-B14F-4D97-AF65-F5344CB8AC3E}">
        <p14:creationId xmlns:p14="http://schemas.microsoft.com/office/powerpoint/2010/main" val="267052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B2E53-9959-07C5-3987-0EE48FD5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7" y="42041"/>
            <a:ext cx="1052195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>
                <a:ea typeface="Calibri Light"/>
                <a:cs typeface="Calibri Light"/>
              </a:rPr>
              <a:t> 1.2.2(b) - Résultat modélisation</a:t>
            </a:r>
            <a:endParaRPr lang="fr-FR" sz="3200"/>
          </a:p>
        </p:txBody>
      </p:sp>
      <p:pic>
        <p:nvPicPr>
          <p:cNvPr id="3" name="Graphique 1">
            <a:extLst>
              <a:ext uri="{FF2B5EF4-FFF2-40B4-BE49-F238E27FC236}">
                <a16:creationId xmlns:a16="http://schemas.microsoft.com/office/drawing/2014/main" id="{6DF11F69-5EB4-5EA5-597D-EDEB7718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4514" y="1207461"/>
            <a:ext cx="9001855" cy="4443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2A57C-563D-5C8A-6CF3-A96F0BEED3D8}"/>
                  </a:ext>
                </a:extLst>
              </p:cNvPr>
              <p:cNvSpPr txBox="1"/>
              <p:nvPr/>
            </p:nvSpPr>
            <p:spPr>
              <a:xfrm>
                <a:off x="3971892" y="5781344"/>
                <a:ext cx="4387098" cy="796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BE"/>
                  <a:t>Modèle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5.2475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2.096 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br>
                  <a:rPr lang="fr-BE" b="0"/>
                </a:br>
                <a:r>
                  <a:rPr lang="fr-BE" b="0"/>
                  <a:t>Modèle </a:t>
                </a:r>
                <a:r>
                  <a:rPr lang="fr-BE" b="1"/>
                  <a:t>très proche </a:t>
                </a:r>
                <a:r>
                  <a:rPr lang="fr-BE" b="0"/>
                  <a:t>du résultat expérimental</a:t>
                </a:r>
                <a:endParaRPr lang="fr-BE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2A57C-563D-5C8A-6CF3-A96F0BEE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92" y="5781344"/>
                <a:ext cx="4387098" cy="796885"/>
              </a:xfrm>
              <a:prstGeom prst="rect">
                <a:avLst/>
              </a:prstGeom>
              <a:blipFill>
                <a:blip r:embed="rId5"/>
                <a:stretch>
                  <a:fillRect l="-1113" r="-1113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6DFD51-2591-60D9-5EC4-F2F4166FE921}"/>
              </a:ext>
            </a:extLst>
          </p:cNvPr>
          <p:cNvSpPr txBox="1"/>
          <p:nvPr/>
        </p:nvSpPr>
        <p:spPr>
          <a:xfrm>
            <a:off x="5727149" y="5519734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100"/>
              <a:t>Temps 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F196F-16BE-7292-A599-A03466023F15}"/>
              </a:ext>
            </a:extLst>
          </p:cNvPr>
          <p:cNvSpPr txBox="1"/>
          <p:nvPr/>
        </p:nvSpPr>
        <p:spPr>
          <a:xfrm rot="16200000">
            <a:off x="1156522" y="3305889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/>
              <a:t>Tension (V)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D5A17-67B3-0EDA-B61A-AEF90ABE0243}"/>
              </a:ext>
            </a:extLst>
          </p:cNvPr>
          <p:cNvSpPr txBox="1"/>
          <p:nvPr/>
        </p:nvSpPr>
        <p:spPr>
          <a:xfrm>
            <a:off x="3650458" y="1084350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/>
              <a:t>Positionneur d’anneau blanc : Simulink et résultat expérimental pour échelon de 1V à 1.4V</a:t>
            </a:r>
          </a:p>
        </p:txBody>
      </p:sp>
    </p:spTree>
    <p:extLst>
      <p:ext uri="{BB962C8B-B14F-4D97-AF65-F5344CB8AC3E}">
        <p14:creationId xmlns:p14="http://schemas.microsoft.com/office/powerpoint/2010/main" val="3597258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</Slides>
  <Notes>2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Séance 1 - Résultats d'expérience et de modélisation</vt:lpstr>
      <vt:lpstr> 1.2.1(a) - Système intégrateur ou non intégrateur ?</vt:lpstr>
      <vt:lpstr> 1.2.2(b) - Résultat modélisation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2024-03-01T07:30:21Z</dcterms:created>
  <dcterms:modified xsi:type="dcterms:W3CDTF">2024-03-11T09:11:11Z</dcterms:modified>
</cp:coreProperties>
</file>