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66" r:id="rId6"/>
    <p:sldId id="260" r:id="rId7"/>
    <p:sldId id="270" r:id="rId8"/>
    <p:sldId id="267" r:id="rId9"/>
    <p:sldId id="262" r:id="rId10"/>
    <p:sldId id="257" r:id="rId11"/>
    <p:sldId id="268" r:id="rId12"/>
    <p:sldId id="271" r:id="rId13"/>
    <p:sldId id="263" r:id="rId14"/>
    <p:sldId id="26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4B2BD-8626-4C42-88C0-89D91E297587}" v="37" dt="2017-10-22T13:33:0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7AA62-50B0-4F68-B809-545A066B19E5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AF90A-7C9C-4584-8A3D-10274695AE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28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AF90A-7C9C-4584-8A3D-10274695AE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7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5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3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yAutorun2.avi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441" y="2152576"/>
            <a:ext cx="7772400" cy="1807266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Medição</a:t>
            </a:r>
            <a:r>
              <a:rPr lang="en-US" sz="3600" dirty="0">
                <a:solidFill>
                  <a:schemeClr val="tx1"/>
                </a:solidFill>
              </a:rPr>
              <a:t> da </a:t>
            </a:r>
            <a:r>
              <a:rPr lang="en-US" sz="3600" dirty="0" err="1">
                <a:solidFill>
                  <a:schemeClr val="tx1"/>
                </a:solidFill>
              </a:rPr>
              <a:t>Tensão</a:t>
            </a:r>
            <a:r>
              <a:rPr lang="en-US" sz="3600" dirty="0">
                <a:solidFill>
                  <a:schemeClr val="tx1"/>
                </a:solidFill>
              </a:rPr>
              <a:t> interfacial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síntese</a:t>
            </a:r>
            <a:r>
              <a:rPr lang="en-US" sz="3600" dirty="0">
                <a:solidFill>
                  <a:schemeClr val="tx1"/>
                </a:solidFill>
              </a:rPr>
              <a:t> do Biodiesel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1239" y="4594817"/>
            <a:ext cx="7286393" cy="17235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Lucas Rangel Freire	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7º </a:t>
            </a:r>
            <a:r>
              <a:rPr lang="en-US" dirty="0" err="1"/>
              <a:t>Período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Mecânica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SIAc</a:t>
            </a:r>
            <a:r>
              <a:rPr lang="en-US" dirty="0"/>
              <a:t> - 2017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65324" y="6135088"/>
            <a:ext cx="1080000" cy="396000"/>
          </a:xfrm>
        </p:spPr>
        <p:txBody>
          <a:bodyPr/>
          <a:lstStyle/>
          <a:p>
            <a:fld id="{216C5678-EE20-4FA5-88E2-6E0BD67A2E26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34" y="686811"/>
            <a:ext cx="3240000" cy="113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sultado de imagem para engenharia mecanica ufrj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6" y="686811"/>
            <a:ext cx="2880000" cy="113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0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37" y="624110"/>
            <a:ext cx="6923964" cy="1280890"/>
          </a:xfrm>
        </p:spPr>
        <p:txBody>
          <a:bodyPr/>
          <a:lstStyle/>
          <a:p>
            <a:pPr algn="ctr"/>
            <a:r>
              <a:rPr lang="pt-BR" dirty="0"/>
              <a:t>EQUAÇÕES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9">
                <a:extLst>
                  <a:ext uri="{FF2B5EF4-FFF2-40B4-BE49-F238E27FC236}">
                    <a16:creationId xmlns="" xmlns:a16="http://schemas.microsoft.com/office/drawing/2014/main" id="{0BCC215A-7A77-4655-8737-35A07394B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0437" y="1290853"/>
                <a:ext cx="6923963" cy="4844955"/>
              </a:xfrm>
            </p:spPr>
            <p:txBody>
              <a:bodyPr vert="horz" lIns="0" tIns="45720" rIns="0" bIns="45720" rtlCol="0" anchor="t">
                <a:normAutofit/>
              </a:bodyPr>
              <a:lstStyle/>
              <a:p>
                <a:pPr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=2+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pt-BR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acc>
                          <m:accPr>
                            <m:chr m:val="̅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pt-BR" sz="3200" dirty="0"/>
              </a:p>
              <a:p>
                <a:pPr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pt-BR" sz="3200" i="1" dirty="0"/>
              </a:p>
              <a:p>
                <a:pPr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pt-BR" sz="3200" dirty="0"/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3200" dirty="0"/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pt-BR" sz="3400" dirty="0"/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pt-BR" sz="3400" dirty="0"/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pt-BR" sz="3400" dirty="0"/>
              </a:p>
              <a:p>
                <a:pPr marL="0" indent="0">
                  <a:buNone/>
                </a:pPr>
                <a:endParaRPr lang="pt-BR" sz="2800" dirty="0"/>
              </a:p>
            </p:txBody>
          </p:sp>
        </mc:Choice>
        <mc:Fallback>
          <p:sp>
            <p:nvSpPr>
              <p:cNvPr id="10" name="Espaço Reservado para Conteúdo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BCC215A-7A77-4655-8737-35A07394B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0437" y="1290853"/>
                <a:ext cx="6923963" cy="48449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ABF01E9-0FA1-4BCD-B1B1-00D788D2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8020" y="613580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DA72A0F-E808-40DC-84FF-BE8201A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5005020" y="3222657"/>
            <a:ext cx="2684176" cy="75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hlinkClick r:id="rId3" action="ppaction://hlinkfile"/>
              </a:rPr>
              <a:t>Video.avi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22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da Curva teórica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79" y="2310896"/>
            <a:ext cx="3525642" cy="3970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79" y="2312125"/>
            <a:ext cx="3501002" cy="3969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98" y="2311510"/>
            <a:ext cx="3501003" cy="39695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03382" y="2800826"/>
            <a:ext cx="3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03382" y="2449396"/>
            <a:ext cx="36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3382" y="2662326"/>
            <a:ext cx="135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Curva teórica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3382" y="2310896"/>
            <a:ext cx="181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F0"/>
                </a:solidFill>
              </a:rPr>
              <a:t>Curva Experimental</a:t>
            </a:r>
          </a:p>
        </p:txBody>
      </p:sp>
    </p:spTree>
    <p:extLst>
      <p:ext uri="{BB962C8B-B14F-4D97-AF65-F5344CB8AC3E}">
        <p14:creationId xmlns:p14="http://schemas.microsoft.com/office/powerpoint/2010/main" val="38726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88155" y="6135089"/>
            <a:ext cx="950625" cy="370171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31660" y="2850188"/>
                <a:ext cx="4080680" cy="142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60" y="2850188"/>
                <a:ext cx="4080680" cy="14239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283779" y="2952267"/>
            <a:ext cx="646474" cy="59364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4" lon="1079999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75096" y="3050557"/>
            <a:ext cx="540705" cy="49535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4" lon="1079999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54634" y="2925071"/>
            <a:ext cx="632886" cy="55088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4" lon="1079999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78573" y="2789516"/>
            <a:ext cx="1562669" cy="77266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4" lon="1079999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12419" y="3298372"/>
            <a:ext cx="469274" cy="65947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4" lon="1079999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Bancada Experimental</a:t>
            </a:r>
            <a:br>
              <a:rPr lang="pt-BR" dirty="0"/>
            </a:br>
            <a:endParaRPr lang="pt-BR" strike="sngStrike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99285" y="6135089"/>
            <a:ext cx="939495" cy="370171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="" xmlns:a16="http://schemas.microsoft.com/office/drawing/2014/main" id="{A613101B-558C-42E8-A6BC-DDB081979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7" y="1905000"/>
            <a:ext cx="3147066" cy="4196089"/>
          </a:xfrm>
        </p:spPr>
      </p:pic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58A1E806-2D74-42D2-A19B-6C8830784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2" y="1905000"/>
            <a:ext cx="4227342" cy="31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O FUTURO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1" y="2133600"/>
            <a:ext cx="6828430" cy="40014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sz="2000" dirty="0"/>
              <a:t>Validar </a:t>
            </a:r>
            <a:r>
              <a:rPr lang="pt-BR" sz="2000" dirty="0" smtClean="0"/>
              <a:t>os resultados com os dados na literatura</a:t>
            </a:r>
            <a:endParaRPr lang="pt-BR" sz="2000" dirty="0"/>
          </a:p>
          <a:p>
            <a:pPr algn="just">
              <a:lnSpc>
                <a:spcPct val="160000"/>
              </a:lnSpc>
            </a:pPr>
            <a:r>
              <a:rPr lang="pt-BR" sz="2000" dirty="0"/>
              <a:t>Análise Estatística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Medição da tensão interfacial com o controle da temperatura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Medição da tensão interfacial com adição de catalisado e em função do tempo.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Usar no estudo do biodiesel.</a:t>
            </a:r>
            <a:endParaRPr lang="pt-B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008" y="3061800"/>
            <a:ext cx="6230261" cy="734400"/>
          </a:xfrm>
        </p:spPr>
        <p:txBody>
          <a:bodyPr>
            <a:noAutofit/>
          </a:bodyPr>
          <a:lstStyle/>
          <a:p>
            <a:pPr algn="ctr"/>
            <a:r>
              <a:rPr lang="pt-BR" sz="4800" dirty="0"/>
              <a:t>Obrigado!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1D600380-6F6B-4885-BAAE-A9F4791D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13508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5D00F50-3DB7-4D84-9374-DCB523DD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6771326F-C216-4AAE-957A-446F01293163}"/>
              </a:ext>
            </a:extLst>
          </p:cNvPr>
          <p:cNvSpPr txBox="1"/>
          <p:nvPr/>
        </p:nvSpPr>
        <p:spPr>
          <a:xfrm>
            <a:off x="1942415" y="881307"/>
            <a:ext cx="6998244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</a:p>
          <a:p>
            <a:pPr algn="ctr">
              <a:lnSpc>
                <a:spcPct val="200000"/>
              </a:lnSpc>
            </a:pPr>
            <a:r>
              <a:rPr lang="pt-BR" sz="2000" dirty="0">
                <a:ln w="0"/>
                <a:solidFill>
                  <a:schemeClr val="tx1"/>
                </a:solidFill>
              </a:rPr>
              <a:t>Medir tensão interfacial entre dois líquidos.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7951A631-9BAA-4C99-9E73-F8C207C8BA7C}"/>
              </a:ext>
            </a:extLst>
          </p:cNvPr>
          <p:cNvSpPr txBox="1"/>
          <p:nvPr/>
        </p:nvSpPr>
        <p:spPr>
          <a:xfrm>
            <a:off x="1942415" y="2723008"/>
            <a:ext cx="6998244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Relevância</a:t>
            </a:r>
          </a:p>
          <a:p>
            <a:pPr algn="ctr">
              <a:lnSpc>
                <a:spcPct val="200000"/>
              </a:lnSpc>
            </a:pPr>
            <a:r>
              <a:rPr lang="pt-BR" sz="2000" dirty="0">
                <a:ln w="0"/>
              </a:rPr>
              <a:t>Com o valor tensão interfacial será possível determinar o tipo de escoamento. Assim pode-se alterar outros parâmetros, afim maximizar a produção.</a:t>
            </a:r>
          </a:p>
        </p:txBody>
      </p:sp>
    </p:spTree>
    <p:extLst>
      <p:ext uri="{BB962C8B-B14F-4D97-AF65-F5344CB8AC3E}">
        <p14:creationId xmlns:p14="http://schemas.microsoft.com/office/powerpoint/2010/main" val="22840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5BBD6E-AD4D-4C20-B08B-A29E7DC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552" y="174758"/>
            <a:ext cx="5970897" cy="818925"/>
          </a:xfrm>
        </p:spPr>
        <p:txBody>
          <a:bodyPr/>
          <a:lstStyle/>
          <a:p>
            <a:pPr algn="ctr"/>
            <a:r>
              <a:rPr lang="pt-BR" dirty="0"/>
              <a:t>Biodiesel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04B7B3C-0926-4451-B5AC-05ED381EA81D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orthographicFront">
              <a:rot lat="5400000" lon="0" rev="0"/>
            </a:camera>
            <a:lightRig rig="threePt" dir="t"/>
          </a:scene3d>
          <a:sp3d/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238C29A-38EA-4D2C-9ADA-1D5E4027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69A72BD-586A-4F2C-B420-46DAED08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1C08A0F6-DDCF-4969-B177-0209ABD95E8A}"/>
              </a:ext>
            </a:extLst>
          </p:cNvPr>
          <p:cNvSpPr/>
          <p:nvPr/>
        </p:nvSpPr>
        <p:spPr>
          <a:xfrm>
            <a:off x="1190624" y="2276475"/>
            <a:ext cx="1944000" cy="864000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Óleo Vegetais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4C3283E0-23E5-4C06-B946-E1D8CB3B4453}"/>
              </a:ext>
            </a:extLst>
          </p:cNvPr>
          <p:cNvSpPr/>
          <p:nvPr/>
        </p:nvSpPr>
        <p:spPr>
          <a:xfrm>
            <a:off x="1190625" y="3749675"/>
            <a:ext cx="1944000" cy="8640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Etanol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="" xmlns:a16="http://schemas.microsoft.com/office/drawing/2014/main" id="{DEF9C59C-8917-4DBF-889D-8543239AFAB0}"/>
              </a:ext>
            </a:extLst>
          </p:cNvPr>
          <p:cNvSpPr/>
          <p:nvPr/>
        </p:nvSpPr>
        <p:spPr>
          <a:xfrm>
            <a:off x="3347244" y="3094107"/>
            <a:ext cx="2449513" cy="669786"/>
          </a:xfrm>
          <a:prstGeom prst="rightArrow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Transesterificação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="" xmlns:a16="http://schemas.microsoft.com/office/drawing/2014/main" id="{7482A63E-DB47-427F-97B0-1B87B61DFC21}"/>
              </a:ext>
            </a:extLst>
          </p:cNvPr>
          <p:cNvSpPr/>
          <p:nvPr/>
        </p:nvSpPr>
        <p:spPr>
          <a:xfrm>
            <a:off x="6070545" y="4006018"/>
            <a:ext cx="1949158" cy="429503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Glicerol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="" xmlns:a16="http://schemas.microsoft.com/office/drawing/2014/main" id="{0C986FAD-9E4A-4BCD-964C-7E6049F8E67D}"/>
              </a:ext>
            </a:extLst>
          </p:cNvPr>
          <p:cNvSpPr/>
          <p:nvPr/>
        </p:nvSpPr>
        <p:spPr>
          <a:xfrm>
            <a:off x="6075703" y="2281876"/>
            <a:ext cx="1944000" cy="8640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Biodiesel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A66942CD-224B-4416-B546-52AA3372BEA9}"/>
              </a:ext>
            </a:extLst>
          </p:cNvPr>
          <p:cNvSpPr txBox="1"/>
          <p:nvPr/>
        </p:nvSpPr>
        <p:spPr>
          <a:xfrm>
            <a:off x="3330851" y="2893442"/>
            <a:ext cx="248229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chemeClr val="accent4">
                    <a:lumMod val="75000"/>
                  </a:schemeClr>
                </a:solidFill>
              </a:rPr>
              <a:t>+Catalisador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o Explicativo: Linha Dobrada com Ênfase 8">
            <a:extLst>
              <a:ext uri="{FF2B5EF4-FFF2-40B4-BE49-F238E27FC236}">
                <a16:creationId xmlns="" xmlns:a16="http://schemas.microsoft.com/office/drawing/2014/main" id="{05D86252-FE1C-4554-82A7-C1B7068FD346}"/>
              </a:ext>
            </a:extLst>
          </p:cNvPr>
          <p:cNvSpPr/>
          <p:nvPr/>
        </p:nvSpPr>
        <p:spPr>
          <a:xfrm>
            <a:off x="3886414" y="1927882"/>
            <a:ext cx="1674592" cy="827510"/>
          </a:xfrm>
          <a:prstGeom prst="accentCallout2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cs typeface="Arial" panose="020B0604020202020204" pitchFamily="34" charset="0"/>
              </a:rPr>
              <a:t>-Mamona</a:t>
            </a:r>
          </a:p>
          <a:p>
            <a:pPr algn="ctr"/>
            <a:r>
              <a:rPr lang="pt-BR" sz="1200" i="1" dirty="0">
                <a:cs typeface="Arial" panose="020B0604020202020204" pitchFamily="34" charset="0"/>
              </a:rPr>
              <a:t>-Soja</a:t>
            </a:r>
          </a:p>
          <a:p>
            <a:pPr algn="ctr"/>
            <a:r>
              <a:rPr lang="pt-BR" sz="1200" i="1" dirty="0">
                <a:cs typeface="Arial" panose="020B0604020202020204" pitchFamily="34" charset="0"/>
              </a:rPr>
              <a:t>-Girassol</a:t>
            </a:r>
          </a:p>
          <a:p>
            <a:pPr algn="ctr"/>
            <a:r>
              <a:rPr lang="pt-BR" sz="1200" i="1" dirty="0">
                <a:cs typeface="Arial" panose="020B0604020202020204" pitchFamily="34" charset="0"/>
              </a:rPr>
              <a:t>-</a:t>
            </a:r>
            <a:r>
              <a:rPr lang="pt-BR" sz="1200" i="1" dirty="0" err="1">
                <a:cs typeface="Arial" panose="020B0604020202020204" pitchFamily="34" charset="0"/>
              </a:rPr>
              <a:t>etc</a:t>
            </a:r>
            <a:endParaRPr lang="pt-BR" sz="1200" i="1" dirty="0">
              <a:cs typeface="Arial" panose="020B0604020202020204" pitchFamily="34" charset="0"/>
            </a:endParaRPr>
          </a:p>
        </p:txBody>
      </p:sp>
      <p:sp>
        <p:nvSpPr>
          <p:cNvPr id="16" name="Line Callout 2 (Accent Bar) 15"/>
          <p:cNvSpPr/>
          <p:nvPr/>
        </p:nvSpPr>
        <p:spPr>
          <a:xfrm>
            <a:off x="3806866" y="4258019"/>
            <a:ext cx="1305588" cy="298201"/>
          </a:xfrm>
          <a:prstGeom prst="accentCallout2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2738" y="4258019"/>
            <a:ext cx="1409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>
                <a:cs typeface="Arial" panose="020B0604020202020204" pitchFamily="34" charset="0"/>
              </a:rPr>
              <a:t>-ou Metanol</a:t>
            </a:r>
            <a:endParaRPr lang="pt-BR" sz="1400" i="1" dirty="0">
              <a:cs typeface="Arial" panose="020B0604020202020204" pitchFamily="34" charset="0"/>
            </a:endParaRPr>
          </a:p>
        </p:txBody>
      </p:sp>
      <p:sp>
        <p:nvSpPr>
          <p:cNvPr id="19" name="Plus 18"/>
          <p:cNvSpPr/>
          <p:nvPr/>
        </p:nvSpPr>
        <p:spPr>
          <a:xfrm>
            <a:off x="2025484" y="3341530"/>
            <a:ext cx="360000" cy="360000"/>
          </a:xfrm>
          <a:prstGeom prst="mathPlus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4" lon="1079999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Plus 19"/>
          <p:cNvSpPr/>
          <p:nvPr/>
        </p:nvSpPr>
        <p:spPr>
          <a:xfrm>
            <a:off x="6905767" y="3341530"/>
            <a:ext cx="360000" cy="360000"/>
          </a:xfrm>
          <a:prstGeom prst="mathPlus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4" lon="1079999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 animBg="1"/>
      <p:bldP spid="8" grpId="0"/>
      <p:bldP spid="9" grpId="0" animBg="1"/>
      <p:bldP spid="9" grpId="1" animBg="1"/>
      <p:bldP spid="16" grpId="0" animBg="1"/>
      <p:bldP spid="16" grpId="1" animBg="1"/>
      <p:bldP spid="17" grpId="0"/>
      <p:bldP spid="17" grpId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1362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Tipos de Escoamento bifásicos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52551" y="6135089"/>
            <a:ext cx="881849" cy="370171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6206" y="6089762"/>
            <a:ext cx="6141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https://www.google.com.br/url?sa=i&amp;rct=j&amp;q=&amp;esrc=s&amp;source=imgres&amp;cd=&amp;ved=0ahUKEwjutYGr8YTXAhVROZAKHf3lA0YQjRwIBw&amp;url=http%3A%2F%2Fwww.scielo.br%2Fscielo.php%3Fscript%3Dsci_arttext%26pid%3DS1413-41522011000400005&amp;psig=AOvVaw1jl20JJRWzaxa2edh_gHgl&amp;ust=1508783888040425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4" y="1829403"/>
            <a:ext cx="8209692" cy="3820863"/>
          </a:xfr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9A727687-6A1A-4707-87B2-6659EA84A61B}"/>
              </a:ext>
            </a:extLst>
          </p:cNvPr>
          <p:cNvSpPr txBox="1"/>
          <p:nvPr/>
        </p:nvSpPr>
        <p:spPr>
          <a:xfrm>
            <a:off x="5536708" y="5622088"/>
            <a:ext cx="314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u="sng" dirty="0"/>
              <a:t>IMAGEM OBTIDA NA INTERNET</a:t>
            </a:r>
          </a:p>
        </p:txBody>
      </p:sp>
    </p:spTree>
    <p:extLst>
      <p:ext uri="{BB962C8B-B14F-4D97-AF65-F5344CB8AC3E}">
        <p14:creationId xmlns:p14="http://schemas.microsoft.com/office/powerpoint/2010/main" val="14038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09"/>
            <a:ext cx="6493665" cy="1916639"/>
          </a:xfrm>
        </p:spPr>
        <p:txBody>
          <a:bodyPr>
            <a:normAutofit fontScale="90000"/>
          </a:bodyPr>
          <a:lstStyle/>
          <a:p>
            <a:pPr algn="just">
              <a:lnSpc>
                <a:spcPct val="200000"/>
              </a:lnSpc>
            </a:pPr>
            <a:r>
              <a:rPr lang="pt-BR" dirty="0"/>
              <a:t>Síntese do biodiesel em </a:t>
            </a:r>
            <a:r>
              <a:rPr lang="pt-BR" dirty="0" err="1"/>
              <a:t>microrreatores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8549" y="3032068"/>
                <a:ext cx="6910317" cy="1976660"/>
              </a:xfrm>
            </p:spPr>
            <p:txBody>
              <a:bodyPr/>
              <a:lstStyle/>
              <a:p>
                <a:pPr algn="just">
                  <a:lnSpc>
                    <a:spcPct val="200000"/>
                  </a:lnSpc>
                </a:pPr>
                <a:r>
                  <a:rPr lang="pt-BR" dirty="0"/>
                  <a:t>Número de capilaridade</a:t>
                </a:r>
                <a:r>
                  <a:rPr lang="pt-BR" i="1" dirty="0"/>
                  <a:t> 	                                           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𝐶𝑎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𝐹𝐶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pt-BR" sz="2400" dirty="0"/>
                  <a:t>	</a:t>
                </a:r>
                <a:r>
                  <a:rPr lang="pt-BR" sz="1600" dirty="0"/>
                  <a:t>	Razão entre forças viscosas e capilares</a:t>
                </a:r>
                <a:r>
                  <a:rPr lang="pt-BR" dirty="0"/>
                  <a:t>.</a:t>
                </a:r>
              </a:p>
              <a:p>
                <a:pPr marL="0" indent="0" algn="just">
                  <a:lnSpc>
                    <a:spcPct val="200000"/>
                  </a:lnSpc>
                  <a:buNone/>
                </a:pPr>
                <a:endParaRPr lang="pt-BR" dirty="0"/>
              </a:p>
              <a:p>
                <a:pPr marL="0" indent="0" algn="just">
                  <a:lnSpc>
                    <a:spcPct val="200000"/>
                  </a:lnSpc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8549" y="3032068"/>
                <a:ext cx="6910317" cy="1976660"/>
              </a:xfrm>
              <a:blipFill rotWithShape="0"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62755"/>
            <a:ext cx="5145743" cy="86840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Método da Gota Pendente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41" y="5769963"/>
            <a:ext cx="58497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D956A20-92A2-462A-9CD6-156E00FB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3564" y="1156136"/>
            <a:ext cx="2981741" cy="576262"/>
          </a:xfrm>
        </p:spPr>
        <p:txBody>
          <a:bodyPr/>
          <a:lstStyle/>
          <a:p>
            <a:pPr algn="ctr"/>
            <a:r>
              <a:rPr lang="pt-BR" dirty="0"/>
              <a:t>Gota </a:t>
            </a:r>
            <a:r>
              <a:rPr lang="pt-BR" dirty="0" smtClean="0"/>
              <a:t>Experimental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83711E88-7DF3-4035-B42D-9BC824BAF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9022" y="1152908"/>
            <a:ext cx="2696297" cy="576262"/>
          </a:xfrm>
        </p:spPr>
        <p:txBody>
          <a:bodyPr/>
          <a:lstStyle/>
          <a:p>
            <a:pPr algn="ctr"/>
            <a:r>
              <a:rPr lang="pt-BR" dirty="0"/>
              <a:t>Gota </a:t>
            </a:r>
            <a:r>
              <a:rPr lang="pt-BR" dirty="0" smtClean="0"/>
              <a:t>Teórica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62" y="1729860"/>
            <a:ext cx="2661557" cy="3105150"/>
          </a:xfrm>
        </p:spPr>
      </p:pic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64922F9-1212-4555-BA0A-B57B2182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426382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17D27CC-A2E2-4704-B13D-D07DDC90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11">
            <a:extLst>
              <a:ext uri="{FF2B5EF4-FFF2-40B4-BE49-F238E27FC236}">
                <a16:creationId xmlns="" xmlns:a16="http://schemas.microsoft.com/office/drawing/2014/main" id="{50F98919-92E0-443E-B42C-797B9D62B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63564" y="1913818"/>
            <a:ext cx="2981741" cy="27435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2633D945-9650-4D28-BFF7-F9B52E9CD129}"/>
              </a:ext>
            </a:extLst>
          </p:cNvPr>
          <p:cNvSpPr txBox="1"/>
          <p:nvPr/>
        </p:nvSpPr>
        <p:spPr>
          <a:xfrm>
            <a:off x="5724546" y="4967267"/>
            <a:ext cx="270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Wolfram </a:t>
            </a:r>
            <a:r>
              <a:rPr lang="pt-BR" dirty="0" err="1"/>
              <a:t>Mathematica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060216A-CC1A-4C2C-B862-6472F9DE1C27}"/>
              </a:ext>
            </a:extLst>
          </p:cNvPr>
          <p:cNvSpPr txBox="1"/>
          <p:nvPr/>
        </p:nvSpPr>
        <p:spPr>
          <a:xfrm>
            <a:off x="3068924" y="4986560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Câmera</a:t>
            </a:r>
          </a:p>
        </p:txBody>
      </p:sp>
    </p:spTree>
    <p:extLst>
      <p:ext uri="{BB962C8B-B14F-4D97-AF65-F5344CB8AC3E}">
        <p14:creationId xmlns:p14="http://schemas.microsoft.com/office/powerpoint/2010/main" val="38751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Medidas da Gota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8" y="1473271"/>
            <a:ext cx="6700066" cy="50276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6557" y="6500933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082" y="639657"/>
            <a:ext cx="7228859" cy="107092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Estudo de extração do contorno </a:t>
            </a:r>
            <a:r>
              <a:rPr lang="pt-BR" dirty="0"/>
              <a:t>da gota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80518" y="2567158"/>
            <a:ext cx="2981741" cy="274358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99033" y="6325268"/>
            <a:ext cx="1080000" cy="396000"/>
          </a:xfrm>
        </p:spPr>
        <p:txBody>
          <a:bodyPr/>
          <a:lstStyle/>
          <a:p>
            <a:fld id="{B0C4986D-6BE9-4264-908F-02DB36FD8D6C}" type="datetime1">
              <a:rPr lang="en-US" smtClean="0"/>
              <a:t>10/23/2017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35313" y="1905000"/>
            <a:ext cx="2873375" cy="576262"/>
          </a:xfrm>
        </p:spPr>
        <p:txBody>
          <a:bodyPr/>
          <a:lstStyle/>
          <a:p>
            <a:r>
              <a:rPr lang="pt-BR" dirty="0"/>
              <a:t>Contorno da Gota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7" y="2579490"/>
            <a:ext cx="2981741" cy="26874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6" y="2477542"/>
            <a:ext cx="2981741" cy="38391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00" y="2483689"/>
            <a:ext cx="2981741" cy="3839152"/>
          </a:xfrm>
          <a:prstGeom prst="rect">
            <a:avLst/>
          </a:prstGeom>
        </p:spPr>
      </p:pic>
      <p:pic>
        <p:nvPicPr>
          <p:cNvPr id="24" name="Content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8250" y="2477680"/>
            <a:ext cx="298174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scene3d>
          <a:camera prst="orthographicFront">
            <a:rot lat="4" lon="10799990" rev="0"/>
          </a:camera>
          <a:lightRig rig="threePt" dir="t"/>
        </a:scene3d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851</TotalTime>
  <Words>207</Words>
  <Application>Microsoft Office PowerPoint</Application>
  <PresentationFormat>On-screen Show (4:3)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Wisp</vt:lpstr>
      <vt:lpstr>Medição da Tensão interfacial na síntese do Biodiesel</vt:lpstr>
      <vt:lpstr>PowerPoint Presentation</vt:lpstr>
      <vt:lpstr>Biodiesel</vt:lpstr>
      <vt:lpstr>Tipos de Escoamento bifásicos</vt:lpstr>
      <vt:lpstr>Síntese do biodiesel em microrreatores.</vt:lpstr>
      <vt:lpstr>Método da Gota Pendente</vt:lpstr>
      <vt:lpstr>PowerPoint Presentation</vt:lpstr>
      <vt:lpstr>Medidas da Gota</vt:lpstr>
      <vt:lpstr>Estudo de extração do contorno da gota</vt:lpstr>
      <vt:lpstr>EQUAÇÕES</vt:lpstr>
      <vt:lpstr>Ajustando da Curva teórica</vt:lpstr>
      <vt:lpstr>PowerPoint Presentation</vt:lpstr>
      <vt:lpstr>Bancada Experimental </vt:lpstr>
      <vt:lpstr>PERSPECTIVAS PARA O FUTURO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Medição da Tensão interfacial na síntese do Biodiesel</dc:title>
  <cp:lastModifiedBy>aika</cp:lastModifiedBy>
  <cp:revision>96</cp:revision>
  <dcterms:modified xsi:type="dcterms:W3CDTF">2017-10-24T01:25:09Z</dcterms:modified>
</cp:coreProperties>
</file>