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953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245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216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917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88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810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655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75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74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190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378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670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691149"/>
            <a:ext cx="7772400" cy="2458064"/>
          </a:xfrm>
        </p:spPr>
        <p:txBody>
          <a:bodyPr/>
          <a:lstStyle/>
          <a:p>
            <a:r>
              <a:rPr b="1" dirty="0">
                <a:latin typeface="Goudy Old Style" panose="02020502050305020303" pitchFamily="18" charset="0"/>
              </a:rPr>
              <a:t>ProJet NoSQL – Bibliothèque et Livres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3778" y="4746727"/>
            <a:ext cx="6436444" cy="1470024"/>
          </a:xfrm>
        </p:spPr>
        <p:txBody>
          <a:bodyPr>
            <a:normAutofit lnSpcReduction="10000"/>
          </a:bodyPr>
          <a:lstStyle/>
          <a:p>
            <a:r>
              <a:rPr sz="2000" b="1" dirty="0">
                <a:latin typeface="Goudy Old Style" panose="02020502050305020303" pitchFamily="18" charset="0"/>
              </a:rPr>
              <a:t>Groupe 3 – Cindy </a:t>
            </a:r>
            <a:r>
              <a:rPr sz="2000" b="1" dirty="0" err="1">
                <a:latin typeface="Goudy Old Style" panose="02020502050305020303" pitchFamily="18" charset="0"/>
              </a:rPr>
              <a:t>Tchuiesseu</a:t>
            </a:r>
            <a:r>
              <a:rPr sz="2000" b="1" dirty="0">
                <a:latin typeface="Goudy Old Style" panose="02020502050305020303" pitchFamily="18" charset="0"/>
              </a:rPr>
              <a:t> &amp; Joseph Rambert</a:t>
            </a:r>
          </a:p>
          <a:p>
            <a:r>
              <a:rPr sz="2000" b="1" dirty="0">
                <a:latin typeface="Goudy Old Style" panose="02020502050305020303" pitchFamily="18" charset="0"/>
              </a:rPr>
              <a:t>EFREI M1 Data Engineering</a:t>
            </a:r>
          </a:p>
          <a:p>
            <a:r>
              <a:rPr sz="1600" dirty="0">
                <a:latin typeface="Goudy Old Style" panose="02020502050305020303" pitchFamily="18" charset="0"/>
              </a:rPr>
              <a:t>Base : </a:t>
            </a:r>
            <a:r>
              <a:rPr sz="1600" dirty="0" err="1">
                <a:solidFill>
                  <a:schemeClr val="bg1">
                    <a:lumMod val="50000"/>
                  </a:schemeClr>
                </a:solidFill>
                <a:latin typeface="Goudy Old Style" panose="02020502050305020303" pitchFamily="18" charset="0"/>
              </a:rPr>
              <a:t>libdb</a:t>
            </a:r>
            <a:endParaRPr sz="1600" dirty="0">
              <a:solidFill>
                <a:schemeClr val="bg1">
                  <a:lumMod val="50000"/>
                </a:schemeClr>
              </a:solidFill>
              <a:latin typeface="Goudy Old Style" panose="02020502050305020303" pitchFamily="18" charset="0"/>
            </a:endParaRPr>
          </a:p>
          <a:p>
            <a:r>
              <a:rPr b="1" dirty="0" err="1">
                <a:latin typeface="Goudy Old Style" panose="02020502050305020303" pitchFamily="18" charset="0"/>
              </a:rPr>
              <a:t>Connexion</a:t>
            </a:r>
            <a:r>
              <a:rPr b="1" dirty="0">
                <a:latin typeface="Goudy Old Style" panose="02020502050305020303" pitchFamily="18" charset="0"/>
              </a:rPr>
              <a:t> : </a:t>
            </a:r>
            <a:r>
              <a:rPr sz="1600" u="sng" dirty="0" err="1">
                <a:solidFill>
                  <a:schemeClr val="bg1">
                    <a:lumMod val="50000"/>
                  </a:schemeClr>
                </a:solidFill>
                <a:latin typeface="Goudy Old Style" panose="02020502050305020303" pitchFamily="18" charset="0"/>
              </a:rPr>
              <a:t>mongodb+srv</a:t>
            </a:r>
            <a:r>
              <a:rPr sz="1600" u="sng" dirty="0">
                <a:solidFill>
                  <a:schemeClr val="bg1">
                    <a:lumMod val="50000"/>
                  </a:schemeClr>
                </a:solidFill>
                <a:latin typeface="Goudy Old Style" panose="02020502050305020303" pitchFamily="18" charset="0"/>
              </a:rPr>
              <a:t>://User:User@cluster0.ucqgbv9.mongodb.net/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4302"/>
            <a:ext cx="8229600" cy="688923"/>
          </a:xfrm>
        </p:spPr>
        <p:txBody>
          <a:bodyPr>
            <a:normAutofit fontScale="90000"/>
          </a:bodyPr>
          <a:lstStyle/>
          <a:p>
            <a:pPr algn="ctr"/>
            <a:r>
              <a:rPr sz="4000" b="1" dirty="0">
                <a:latin typeface="Goudy Old Style" panose="02020502050305020303" pitchFamily="18" charset="0"/>
              </a:rPr>
              <a:t>Structure de la base de données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1878"/>
            <a:ext cx="8229600" cy="3854244"/>
          </a:xfrm>
        </p:spPr>
        <p:txBody>
          <a:bodyPr>
            <a:noAutofit/>
          </a:bodyPr>
          <a:lstStyle/>
          <a:p>
            <a:r>
              <a:rPr b="1" dirty="0">
                <a:latin typeface="Goudy Old Style" panose="02020502050305020303" pitchFamily="18" charset="0"/>
              </a:rPr>
              <a:t>Base </a:t>
            </a:r>
            <a:r>
              <a:rPr lang="en-GB" b="1" dirty="0">
                <a:latin typeface="Goudy Old Style" panose="02020502050305020303" pitchFamily="18" charset="0"/>
              </a:rPr>
              <a:t>de données</a:t>
            </a:r>
            <a:r>
              <a:rPr b="1" dirty="0">
                <a:latin typeface="Goudy Old Style" panose="02020502050305020303" pitchFamily="18" charset="0"/>
              </a:rPr>
              <a:t>: </a:t>
            </a:r>
            <a:r>
              <a:rPr dirty="0" err="1">
                <a:latin typeface="Goudy Old Style" panose="02020502050305020303" pitchFamily="18" charset="0"/>
              </a:rPr>
              <a:t>libdb</a:t>
            </a:r>
            <a:endParaRPr lang="en-GB" dirty="0">
              <a:latin typeface="Goudy Old Style" panose="02020502050305020303" pitchFamily="18" charset="0"/>
            </a:endParaRPr>
          </a:p>
          <a:p>
            <a:r>
              <a:rPr b="1" dirty="0">
                <a:latin typeface="Goudy Old Style" panose="02020502050305020303" pitchFamily="18" charset="0"/>
              </a:rPr>
              <a:t>Collections :</a:t>
            </a:r>
          </a:p>
          <a:p>
            <a:pPr lvl="1"/>
            <a:r>
              <a:rPr sz="2000" b="1" dirty="0">
                <a:latin typeface="Goudy Old Style" panose="02020502050305020303" pitchFamily="18" charset="0"/>
              </a:rPr>
              <a:t>books : </a:t>
            </a:r>
            <a:r>
              <a:rPr sz="2000" dirty="0" err="1">
                <a:latin typeface="Goudy Old Style" panose="02020502050305020303" pitchFamily="18" charset="0"/>
              </a:rPr>
              <a:t>informations</a:t>
            </a:r>
            <a:r>
              <a:rPr sz="2000" dirty="0">
                <a:latin typeface="Goudy Old Style" panose="02020502050305020303" pitchFamily="18" charset="0"/>
              </a:rPr>
              <a:t> sur les livres</a:t>
            </a:r>
            <a:endParaRPr lang="en-GB" sz="2000" dirty="0">
              <a:latin typeface="Goudy Old Style" panose="02020502050305020303" pitchFamily="18" charset="0"/>
            </a:endParaRPr>
          </a:p>
          <a:p>
            <a:pPr marL="548640" lvl="2" indent="0">
              <a:buNone/>
            </a:pPr>
            <a:r>
              <a:rPr lang="fr-FR" sz="2000" b="1" dirty="0">
                <a:latin typeface="Goudy Old Style" panose="02020502050305020303" pitchFamily="18" charset="0"/>
              </a:rPr>
              <a:t>_id, </a:t>
            </a:r>
            <a:r>
              <a:rPr lang="fr-FR" sz="2000" b="1" dirty="0" err="1">
                <a:latin typeface="Goudy Old Style" panose="02020502050305020303" pitchFamily="18" charset="0"/>
              </a:rPr>
              <a:t>title</a:t>
            </a:r>
            <a:r>
              <a:rPr lang="fr-FR" sz="2000" b="1" dirty="0">
                <a:latin typeface="Goudy Old Style" panose="02020502050305020303" pitchFamily="18" charset="0"/>
              </a:rPr>
              <a:t>, </a:t>
            </a:r>
            <a:r>
              <a:rPr lang="fr-FR" sz="2000" b="1" dirty="0" err="1">
                <a:latin typeface="Goudy Old Style" panose="02020502050305020303" pitchFamily="18" charset="0"/>
              </a:rPr>
              <a:t>author</a:t>
            </a:r>
            <a:r>
              <a:rPr lang="fr-FR" sz="2000" b="1" dirty="0">
                <a:latin typeface="Goudy Old Style" panose="02020502050305020303" pitchFamily="18" charset="0"/>
              </a:rPr>
              <a:t>, genre, </a:t>
            </a:r>
            <a:r>
              <a:rPr lang="fr-FR" sz="2000" b="1" dirty="0" err="1">
                <a:latin typeface="Goudy Old Style" panose="02020502050305020303" pitchFamily="18" charset="0"/>
              </a:rPr>
              <a:t>publication_year</a:t>
            </a:r>
            <a:r>
              <a:rPr lang="fr-FR" sz="2000" b="1" dirty="0">
                <a:latin typeface="Goudy Old Style" panose="02020502050305020303" pitchFamily="18" charset="0"/>
              </a:rPr>
              <a:t>, </a:t>
            </a:r>
            <a:r>
              <a:rPr lang="fr-FR" sz="2000" b="1" dirty="0" err="1">
                <a:latin typeface="Goudy Old Style" panose="02020502050305020303" pitchFamily="18" charset="0"/>
              </a:rPr>
              <a:t>copies</a:t>
            </a:r>
            <a:r>
              <a:rPr lang="fr-FR" sz="2000" dirty="0" err="1">
                <a:latin typeface="Goudy Old Style" panose="02020502050305020303" pitchFamily="18" charset="0"/>
              </a:rPr>
              <a:t>,</a:t>
            </a:r>
            <a:r>
              <a:rPr lang="fr-FR" sz="2000" b="1" dirty="0" err="1">
                <a:latin typeface="Goudy Old Style" panose="02020502050305020303" pitchFamily="18" charset="0"/>
              </a:rPr>
              <a:t>library_name</a:t>
            </a:r>
            <a:endParaRPr sz="2000" dirty="0">
              <a:latin typeface="Goudy Old Style" panose="02020502050305020303" pitchFamily="18" charset="0"/>
            </a:endParaRPr>
          </a:p>
          <a:p>
            <a:pPr lvl="1"/>
            <a:r>
              <a:rPr sz="2000" b="1" dirty="0">
                <a:latin typeface="Goudy Old Style" panose="02020502050305020303" pitchFamily="18" charset="0"/>
              </a:rPr>
              <a:t>libraries : </a:t>
            </a:r>
            <a:r>
              <a:rPr sz="2000" dirty="0">
                <a:latin typeface="Goudy Old Style" panose="02020502050305020303" pitchFamily="18" charset="0"/>
              </a:rPr>
              <a:t>bibliothèques (avec sections </a:t>
            </a:r>
            <a:r>
              <a:rPr sz="2000" dirty="0" err="1">
                <a:latin typeface="Goudy Old Style" panose="02020502050305020303" pitchFamily="18" charset="0"/>
              </a:rPr>
              <a:t>imbriquées</a:t>
            </a:r>
            <a:r>
              <a:rPr sz="2000" dirty="0">
                <a:latin typeface="Goudy Old Style" panose="02020502050305020303" pitchFamily="18" charset="0"/>
              </a:rPr>
              <a:t>)</a:t>
            </a:r>
            <a:endParaRPr lang="en-GB" sz="2000" dirty="0">
              <a:latin typeface="Goudy Old Style" panose="02020502050305020303" pitchFamily="18" charset="0"/>
            </a:endParaRPr>
          </a:p>
          <a:p>
            <a:pPr marL="548640" lvl="2" indent="0">
              <a:buNone/>
            </a:pPr>
            <a:r>
              <a:rPr lang="en-GB" sz="2000" dirty="0">
                <a:latin typeface="Goudy Old Style" panose="02020502050305020303" pitchFamily="18" charset="0"/>
              </a:rPr>
              <a:t>_id, name, city, </a:t>
            </a:r>
            <a:r>
              <a:rPr lang="en-GB" sz="2000" dirty="0" err="1">
                <a:latin typeface="Goudy Old Style" panose="02020502050305020303" pitchFamily="18" charset="0"/>
              </a:rPr>
              <a:t>established_year</a:t>
            </a:r>
            <a:r>
              <a:rPr lang="en-GB" sz="2000" dirty="0">
                <a:latin typeface="Goudy Old Style" panose="02020502050305020303" pitchFamily="18" charset="0"/>
              </a:rPr>
              <a:t>, sections, </a:t>
            </a:r>
            <a:r>
              <a:rPr lang="en-GB" sz="2000" dirty="0" err="1">
                <a:latin typeface="Goudy Old Style" panose="02020502050305020303" pitchFamily="18" charset="0"/>
              </a:rPr>
              <a:t>budget_euros</a:t>
            </a:r>
            <a:r>
              <a:rPr lang="en-GB" sz="2000" dirty="0">
                <a:latin typeface="Goudy Old Style" panose="02020502050305020303" pitchFamily="18" charset="0"/>
              </a:rPr>
              <a:t>, </a:t>
            </a:r>
            <a:r>
              <a:rPr lang="en-GB" sz="2000" dirty="0" err="1">
                <a:latin typeface="Goudy Old Style" panose="02020502050305020303" pitchFamily="18" charset="0"/>
              </a:rPr>
              <a:t>city_ref</a:t>
            </a:r>
            <a:r>
              <a:rPr lang="en-GB" sz="2000" dirty="0">
                <a:latin typeface="Goudy Old Style" panose="02020502050305020303" pitchFamily="18" charset="0"/>
              </a:rPr>
              <a:t>.</a:t>
            </a:r>
            <a:endParaRPr sz="2000" dirty="0">
              <a:latin typeface="Goudy Old Style" panose="02020502050305020303" pitchFamily="18" charset="0"/>
            </a:endParaRPr>
          </a:p>
          <a:p>
            <a:pPr lvl="1"/>
            <a:r>
              <a:rPr sz="2000" b="1" dirty="0">
                <a:latin typeface="Goudy Old Style" panose="02020502050305020303" pitchFamily="18" charset="0"/>
              </a:rPr>
              <a:t>cities : </a:t>
            </a:r>
            <a:r>
              <a:rPr sz="2000" dirty="0">
                <a:latin typeface="Goudy Old Style" panose="02020502050305020303" pitchFamily="18" charset="0"/>
              </a:rPr>
              <a:t>villes </a:t>
            </a:r>
            <a:r>
              <a:rPr sz="2000" dirty="0" err="1">
                <a:latin typeface="Goudy Old Style" panose="02020502050305020303" pitchFamily="18" charset="0"/>
              </a:rPr>
              <a:t>reliées</a:t>
            </a:r>
            <a:r>
              <a:rPr sz="2000" dirty="0">
                <a:latin typeface="Goudy Old Style" panose="02020502050305020303" pitchFamily="18" charset="0"/>
              </a:rPr>
              <a:t> par </a:t>
            </a:r>
            <a:r>
              <a:rPr sz="2000" dirty="0" err="1">
                <a:latin typeface="Goudy Old Style" panose="02020502050305020303" pitchFamily="18" charset="0"/>
              </a:rPr>
              <a:t>référence</a:t>
            </a:r>
            <a:r>
              <a:rPr sz="2000" dirty="0">
                <a:latin typeface="Goudy Old Style" panose="02020502050305020303" pitchFamily="18" charset="0"/>
              </a:rPr>
              <a:t> (</a:t>
            </a:r>
            <a:r>
              <a:rPr sz="2000" dirty="0" err="1">
                <a:latin typeface="Goudy Old Style" panose="02020502050305020303" pitchFamily="18" charset="0"/>
              </a:rPr>
              <a:t>city_ref</a:t>
            </a:r>
            <a:r>
              <a:rPr sz="2000" dirty="0">
                <a:latin typeface="Goudy Old Style" panose="02020502050305020303" pitchFamily="18" charset="0"/>
              </a:rPr>
              <a:t>)</a:t>
            </a:r>
            <a:endParaRPr lang="en-GB" sz="2000" dirty="0">
              <a:latin typeface="Goudy Old Style" panose="02020502050305020303" pitchFamily="18" charset="0"/>
            </a:endParaRPr>
          </a:p>
          <a:p>
            <a:pPr marL="548640" lvl="2" indent="0">
              <a:buNone/>
            </a:pPr>
            <a:r>
              <a:rPr lang="en-GB" sz="2000" dirty="0">
                <a:latin typeface="Goudy Old Style" panose="02020502050305020303" pitchFamily="18" charset="0"/>
              </a:rPr>
              <a:t>_id, </a:t>
            </a:r>
            <a:r>
              <a:rPr lang="en-GB" sz="2000" dirty="0" err="1">
                <a:latin typeface="Goudy Old Style" panose="02020502050305020303" pitchFamily="18" charset="0"/>
              </a:rPr>
              <a:t>city_name</a:t>
            </a:r>
            <a:r>
              <a:rPr lang="en-GB" sz="2000" dirty="0">
                <a:latin typeface="Goudy Old Style" panose="02020502050305020303" pitchFamily="18" charset="0"/>
              </a:rPr>
              <a:t>, region, </a:t>
            </a:r>
            <a:r>
              <a:rPr lang="en-GB" sz="2000" dirty="0" err="1">
                <a:latin typeface="Goudy Old Style" panose="02020502050305020303" pitchFamily="18" charset="0"/>
              </a:rPr>
              <a:t>city_id</a:t>
            </a:r>
            <a:endParaRPr sz="2000" dirty="0">
              <a:latin typeface="Goudy Old Style" panose="02020502050305020303" pitchFamily="18" charset="0"/>
            </a:endParaRPr>
          </a:p>
          <a:p>
            <a:r>
              <a:rPr lang="fr-FR" dirty="0">
                <a:latin typeface="Goudy Old Style" panose="02020502050305020303" pitchFamily="18" charset="0"/>
              </a:rPr>
              <a:t>La base est visualisée avec </a:t>
            </a:r>
            <a:r>
              <a:rPr lang="fr-FR" b="1" dirty="0">
                <a:latin typeface="Goudy Old Style" panose="02020502050305020303" pitchFamily="18" charset="0"/>
              </a:rPr>
              <a:t>MongoDB Charts</a:t>
            </a:r>
            <a:r>
              <a:rPr lang="fr-FR" dirty="0">
                <a:latin typeface="Goudy Old Style" panose="02020502050305020303" pitchFamily="18" charset="0"/>
              </a:rPr>
              <a:t> et hébergée sur </a:t>
            </a:r>
            <a:r>
              <a:rPr lang="fr-FR" b="1" dirty="0">
                <a:latin typeface="Goudy Old Style" panose="02020502050305020303" pitchFamily="18" charset="0"/>
              </a:rPr>
              <a:t>MongoDB Atlas</a:t>
            </a:r>
            <a:r>
              <a:rPr lang="fr-FR" dirty="0">
                <a:latin typeface="Goudy Old Style" panose="02020502050305020303" pitchFamily="18" charset="0"/>
              </a:rPr>
              <a:t>.</a:t>
            </a:r>
            <a:endParaRPr dirty="0">
              <a:latin typeface="Goudy Old Style" panose="020205020503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03" y="274638"/>
            <a:ext cx="6916994" cy="708588"/>
          </a:xfrm>
        </p:spPr>
        <p:txBody>
          <a:bodyPr>
            <a:normAutofit/>
          </a:bodyPr>
          <a:lstStyle/>
          <a:p>
            <a:r>
              <a:rPr lang="fr-FR" sz="4000" b="1" dirty="0">
                <a:latin typeface="Goudy Old Style" panose="02020502050305020303" pitchFamily="18" charset="0"/>
              </a:rPr>
              <a:t>Requêtes &amp; Mises à jour</a:t>
            </a:r>
            <a:endParaRPr sz="4000" b="1" dirty="0">
              <a:latin typeface="Goudy Old Style" panose="02020502050305020303" pitchFamily="18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B126C26-6BA3-3F34-97A9-94A9ECF0C52B}"/>
              </a:ext>
            </a:extLst>
          </p:cNvPr>
          <p:cNvSpPr txBox="1"/>
          <p:nvPr/>
        </p:nvSpPr>
        <p:spPr>
          <a:xfrm>
            <a:off x="457200" y="1315704"/>
            <a:ext cx="8229600" cy="5221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fr-FR" sz="1600" b="1" i="1" dirty="0">
                <a:latin typeface="Goudy Old Style" panose="02020502050305020303" pitchFamily="18" charset="0"/>
              </a:rPr>
              <a:t>Exemples de requêtes FIND</a:t>
            </a:r>
            <a:endParaRPr lang="fr-FR" sz="1600" b="1" dirty="0">
              <a:latin typeface="Goudy Old Style" panose="02020502050305020303" pitchFamily="18" charset="0"/>
            </a:endParaRPr>
          </a:p>
          <a:p>
            <a:pPr lvl="1">
              <a:lnSpc>
                <a:spcPct val="150000"/>
              </a:lnSpc>
            </a:pPr>
            <a:r>
              <a:rPr lang="fr-FR" sz="1600" dirty="0" err="1">
                <a:solidFill>
                  <a:schemeClr val="tx2">
                    <a:lumMod val="75000"/>
                  </a:schemeClr>
                </a:solidFill>
                <a:latin typeface="Goudy Old Style" panose="02020502050305020303" pitchFamily="18" charset="0"/>
              </a:rPr>
              <a:t>db.books.find</a:t>
            </a:r>
            <a:r>
              <a:rPr lang="fr-FR" sz="1600" dirty="0">
                <a:solidFill>
                  <a:schemeClr val="tx2">
                    <a:lumMod val="75000"/>
                  </a:schemeClr>
                </a:solidFill>
                <a:latin typeface="Goudy Old Style" panose="02020502050305020303" pitchFamily="18" charset="0"/>
              </a:rPr>
              <a:t>({ </a:t>
            </a:r>
            <a:r>
              <a:rPr lang="fr-FR" sz="1600" dirty="0" err="1">
                <a:solidFill>
                  <a:schemeClr val="tx2">
                    <a:lumMod val="75000"/>
                  </a:schemeClr>
                </a:solidFill>
                <a:latin typeface="Goudy Old Style" panose="02020502050305020303" pitchFamily="18" charset="0"/>
              </a:rPr>
              <a:t>title</a:t>
            </a:r>
            <a:r>
              <a:rPr lang="fr-FR" sz="1600" dirty="0">
                <a:solidFill>
                  <a:schemeClr val="tx2">
                    <a:lumMod val="75000"/>
                  </a:schemeClr>
                </a:solidFill>
                <a:latin typeface="Goudy Old Style" panose="02020502050305020303" pitchFamily="18" charset="0"/>
              </a:rPr>
              <a:t>: "Les Misérables" })</a:t>
            </a:r>
          </a:p>
          <a:p>
            <a:pPr lvl="1">
              <a:lnSpc>
                <a:spcPct val="150000"/>
              </a:lnSpc>
            </a:pPr>
            <a:r>
              <a:rPr lang="fr-FR" sz="1600" dirty="0" err="1">
                <a:solidFill>
                  <a:schemeClr val="tx2">
                    <a:lumMod val="75000"/>
                  </a:schemeClr>
                </a:solidFill>
                <a:latin typeface="Goudy Old Style" panose="02020502050305020303" pitchFamily="18" charset="0"/>
              </a:rPr>
              <a:t>db.books.find</a:t>
            </a:r>
            <a:r>
              <a:rPr lang="fr-FR" sz="1600" dirty="0">
                <a:solidFill>
                  <a:schemeClr val="tx2">
                    <a:lumMod val="75000"/>
                  </a:schemeClr>
                </a:solidFill>
                <a:latin typeface="Goudy Old Style" panose="02020502050305020303" pitchFamily="18" charset="0"/>
              </a:rPr>
              <a:t>({ copies: { $gt: 5 } })</a:t>
            </a:r>
          </a:p>
          <a:p>
            <a:pPr lvl="1">
              <a:lnSpc>
                <a:spcPct val="150000"/>
              </a:lnSpc>
            </a:pPr>
            <a:r>
              <a:rPr lang="fr-FR" sz="1600" dirty="0" err="1">
                <a:solidFill>
                  <a:schemeClr val="tx2">
                    <a:lumMod val="75000"/>
                  </a:schemeClr>
                </a:solidFill>
                <a:latin typeface="Goudy Old Style" panose="02020502050305020303" pitchFamily="18" charset="0"/>
              </a:rPr>
              <a:t>db.books.find</a:t>
            </a:r>
            <a:r>
              <a:rPr lang="fr-FR" sz="1600" dirty="0">
                <a:solidFill>
                  <a:schemeClr val="tx2">
                    <a:lumMod val="75000"/>
                  </a:schemeClr>
                </a:solidFill>
                <a:latin typeface="Goudy Old Style" panose="02020502050305020303" pitchFamily="18" charset="0"/>
              </a:rPr>
              <a:t>().sort({ genre: 1, </a:t>
            </a:r>
            <a:r>
              <a:rPr lang="fr-FR" sz="1600" dirty="0" err="1">
                <a:solidFill>
                  <a:schemeClr val="tx2">
                    <a:lumMod val="75000"/>
                  </a:schemeClr>
                </a:solidFill>
                <a:latin typeface="Goudy Old Style" panose="02020502050305020303" pitchFamily="18" charset="0"/>
              </a:rPr>
              <a:t>publication_year</a:t>
            </a:r>
            <a:r>
              <a:rPr lang="fr-FR" sz="1600" dirty="0">
                <a:solidFill>
                  <a:schemeClr val="tx2">
                    <a:lumMod val="75000"/>
                  </a:schemeClr>
                </a:solidFill>
                <a:latin typeface="Goudy Old Style" panose="02020502050305020303" pitchFamily="18" charset="0"/>
              </a:rPr>
              <a:t>: -1 })</a:t>
            </a:r>
            <a:endParaRPr lang="fr-FR" sz="1600" b="1" dirty="0">
              <a:latin typeface="Goudy Old Style" panose="02020502050305020303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fr-FR" sz="1600" b="1" dirty="0">
                <a:latin typeface="Goudy Old Style" panose="02020502050305020303" pitchFamily="18" charset="0"/>
              </a:rPr>
              <a:t>Fonctionnalités démontrées :</a:t>
            </a:r>
            <a:endParaRPr lang="fr-FR" sz="1600" dirty="0">
              <a:latin typeface="Goudy Old Style" panose="02020502050305020303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600" dirty="0">
                <a:latin typeface="Goudy Old Style" panose="02020502050305020303" pitchFamily="18" charset="0"/>
              </a:rPr>
              <a:t>Recherche par _id, filtre, tri et regex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600" dirty="0">
                <a:latin typeface="Goudy Old Style" panose="02020502050305020303" pitchFamily="18" charset="0"/>
              </a:rPr>
              <a:t>Sélection de champs spécifiques (projection)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600" dirty="0">
                <a:latin typeface="Goudy Old Style" panose="02020502050305020303" pitchFamily="18" charset="0"/>
              </a:rPr>
              <a:t>Combinaisons avec $and</a:t>
            </a:r>
          </a:p>
          <a:p>
            <a:pPr>
              <a:lnSpc>
                <a:spcPct val="150000"/>
              </a:lnSpc>
              <a:buNone/>
            </a:pPr>
            <a:r>
              <a:rPr lang="fr-FR" sz="1600" b="1" i="1" dirty="0">
                <a:latin typeface="Goudy Old Style" panose="02020502050305020303" pitchFamily="18" charset="0"/>
              </a:rPr>
              <a:t>Exemples d’UPDATE</a:t>
            </a:r>
            <a:endParaRPr lang="fr-FR" sz="1600" b="1" dirty="0">
              <a:latin typeface="Goudy Old Style" panose="02020502050305020303" pitchFamily="18" charset="0"/>
            </a:endParaRPr>
          </a:p>
          <a:p>
            <a:pPr lvl="1">
              <a:lnSpc>
                <a:spcPct val="150000"/>
              </a:lnSpc>
            </a:pPr>
            <a:r>
              <a:rPr lang="fr-FR" sz="1600" dirty="0" err="1">
                <a:solidFill>
                  <a:schemeClr val="tx2">
                    <a:lumMod val="75000"/>
                  </a:schemeClr>
                </a:solidFill>
                <a:latin typeface="Goudy Old Style" panose="02020502050305020303" pitchFamily="18" charset="0"/>
              </a:rPr>
              <a:t>db.books.updateMany</a:t>
            </a:r>
            <a:r>
              <a:rPr lang="fr-FR" sz="1600" dirty="0">
                <a:solidFill>
                  <a:schemeClr val="tx2">
                    <a:lumMod val="75000"/>
                  </a:schemeClr>
                </a:solidFill>
                <a:latin typeface="Goudy Old Style" panose="02020502050305020303" pitchFamily="18" charset="0"/>
              </a:rPr>
              <a:t>({}, { $</a:t>
            </a:r>
            <a:r>
              <a:rPr lang="fr-FR" sz="1600" dirty="0" err="1">
                <a:solidFill>
                  <a:schemeClr val="tx2">
                    <a:lumMod val="75000"/>
                  </a:schemeClr>
                </a:solidFill>
                <a:latin typeface="Goudy Old Style" panose="02020502050305020303" pitchFamily="18" charset="0"/>
              </a:rPr>
              <a:t>inc</a:t>
            </a:r>
            <a:r>
              <a:rPr lang="fr-FR" sz="1600" dirty="0">
                <a:solidFill>
                  <a:schemeClr val="tx2">
                    <a:lumMod val="75000"/>
                  </a:schemeClr>
                </a:solidFill>
                <a:latin typeface="Goudy Old Style" panose="02020502050305020303" pitchFamily="18" charset="0"/>
              </a:rPr>
              <a:t>: { copies: 2 } })</a:t>
            </a:r>
          </a:p>
          <a:p>
            <a:pPr lvl="1">
              <a:lnSpc>
                <a:spcPct val="150000"/>
              </a:lnSpc>
            </a:pPr>
            <a:r>
              <a:rPr lang="fr-FR" sz="1600" dirty="0" err="1">
                <a:solidFill>
                  <a:schemeClr val="tx2">
                    <a:lumMod val="75000"/>
                  </a:schemeClr>
                </a:solidFill>
                <a:latin typeface="Goudy Old Style" panose="02020502050305020303" pitchFamily="18" charset="0"/>
              </a:rPr>
              <a:t>db.books.updateMany</a:t>
            </a:r>
            <a:r>
              <a:rPr lang="fr-FR" sz="1600" dirty="0">
                <a:solidFill>
                  <a:schemeClr val="tx2">
                    <a:lumMod val="75000"/>
                  </a:schemeClr>
                </a:solidFill>
                <a:latin typeface="Goudy Old Style" panose="02020502050305020303" pitchFamily="18" charset="0"/>
              </a:rPr>
              <a:t>({}, { $</a:t>
            </a:r>
            <a:r>
              <a:rPr lang="fr-FR" sz="1600" dirty="0" err="1">
                <a:solidFill>
                  <a:schemeClr val="tx2">
                    <a:lumMod val="75000"/>
                  </a:schemeClr>
                </a:solidFill>
                <a:latin typeface="Goudy Old Style" panose="02020502050305020303" pitchFamily="18" charset="0"/>
              </a:rPr>
              <a:t>rename</a:t>
            </a:r>
            <a:r>
              <a:rPr lang="fr-FR" sz="1600" dirty="0">
                <a:solidFill>
                  <a:schemeClr val="tx2">
                    <a:lumMod val="75000"/>
                  </a:schemeClr>
                </a:solidFill>
                <a:latin typeface="Goudy Old Style" panose="02020502050305020303" pitchFamily="18" charset="0"/>
              </a:rPr>
              <a:t>: { "copies": "</a:t>
            </a:r>
            <a:r>
              <a:rPr lang="fr-FR" sz="1600" dirty="0" err="1">
                <a:solidFill>
                  <a:schemeClr val="tx2">
                    <a:lumMod val="75000"/>
                  </a:schemeClr>
                </a:solidFill>
                <a:latin typeface="Goudy Old Style" panose="02020502050305020303" pitchFamily="18" charset="0"/>
              </a:rPr>
              <a:t>available_copies</a:t>
            </a:r>
            <a:r>
              <a:rPr lang="fr-FR" sz="1600" dirty="0">
                <a:solidFill>
                  <a:schemeClr val="tx2">
                    <a:lumMod val="75000"/>
                  </a:schemeClr>
                </a:solidFill>
                <a:latin typeface="Goudy Old Style" panose="02020502050305020303" pitchFamily="18" charset="0"/>
              </a:rPr>
              <a:t>" } })</a:t>
            </a:r>
          </a:p>
          <a:p>
            <a:pPr lvl="1">
              <a:lnSpc>
                <a:spcPct val="150000"/>
              </a:lnSpc>
            </a:pPr>
            <a:endParaRPr lang="fr-FR" sz="1600" dirty="0">
              <a:solidFill>
                <a:schemeClr val="tx2">
                  <a:lumMod val="75000"/>
                </a:schemeClr>
              </a:solidFill>
              <a:latin typeface="Goudy Old Style" panose="02020502050305020303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fr-FR" sz="1600" b="1" dirty="0">
                <a:latin typeface="Goudy Old Style" panose="02020502050305020303" pitchFamily="18" charset="0"/>
              </a:rPr>
              <a:t>Objectif :</a:t>
            </a:r>
            <a:r>
              <a:rPr lang="fr-FR" sz="1600" dirty="0">
                <a:latin typeface="Goudy Old Style" panose="02020502050305020303" pitchFamily="18" charset="0"/>
              </a:rPr>
              <a:t> montrer la gestion dynamique des données</a:t>
            </a:r>
            <a:br>
              <a:rPr lang="fr-FR" sz="1600" dirty="0">
                <a:latin typeface="Goudy Old Style" panose="02020502050305020303" pitchFamily="18" charset="0"/>
              </a:rPr>
            </a:br>
            <a:r>
              <a:rPr lang="fr-FR" sz="1600" dirty="0">
                <a:latin typeface="Goudy Old Style" panose="02020502050305020303" pitchFamily="18" charset="0"/>
                <a:sym typeface="Wingdings" panose="05000000000000000000" pitchFamily="2" charset="2"/>
              </a:rPr>
              <a:t></a:t>
            </a:r>
            <a:r>
              <a:rPr lang="fr-FR" sz="1600" dirty="0">
                <a:latin typeface="Goudy Old Style" panose="02020502050305020303" pitchFamily="18" charset="0"/>
              </a:rPr>
              <a:t> modification, ajout, renommage et suppression contrôlée.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250" y="342800"/>
            <a:ext cx="7937500" cy="601098"/>
          </a:xfrm>
        </p:spPr>
        <p:txBody>
          <a:bodyPr>
            <a:normAutofit/>
          </a:bodyPr>
          <a:lstStyle/>
          <a:p>
            <a:r>
              <a:rPr lang="fr-FR" sz="3200" b="1" dirty="0">
                <a:latin typeface="Goudy Old Style" panose="02020502050305020303" pitchFamily="18" charset="0"/>
              </a:rPr>
              <a:t>Références, Index &amp; Performance</a:t>
            </a:r>
            <a:endParaRPr sz="3200" b="1" dirty="0">
              <a:latin typeface="Goudy Old Style" panose="02020502050305020303" pitchFamily="18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4A54B67-A67A-80ED-BE98-A0E2EA337D2F}"/>
              </a:ext>
            </a:extLst>
          </p:cNvPr>
          <p:cNvSpPr txBox="1"/>
          <p:nvPr/>
        </p:nvSpPr>
        <p:spPr>
          <a:xfrm>
            <a:off x="457200" y="1230708"/>
            <a:ext cx="8229600" cy="5232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fr-FR" b="1" i="1" dirty="0">
                <a:latin typeface="Goudy Old Style" panose="02020502050305020303" pitchFamily="18" charset="0"/>
              </a:rPr>
              <a:t>Références entre collections</a:t>
            </a:r>
            <a:endParaRPr lang="fr-FR" b="1" dirty="0">
              <a:latin typeface="Goudy Old Style" panose="020205020503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>
                <a:latin typeface="Goudy Old Style" panose="02020502050305020303" pitchFamily="18" charset="0"/>
              </a:rPr>
              <a:t>Création de la collection </a:t>
            </a:r>
            <a:r>
              <a:rPr lang="fr-FR" sz="1600" b="1" dirty="0" err="1">
                <a:latin typeface="Goudy Old Style" panose="02020502050305020303" pitchFamily="18" charset="0"/>
              </a:rPr>
              <a:t>cities</a:t>
            </a:r>
            <a:endParaRPr lang="fr-FR" sz="1600" dirty="0">
              <a:latin typeface="Goudy Old Style" panose="020205020503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>
                <a:latin typeface="Goudy Old Style" panose="02020502050305020303" pitchFamily="18" charset="0"/>
              </a:rPr>
              <a:t>Ajout du champ calculé :</a:t>
            </a:r>
          </a:p>
          <a:p>
            <a:pPr rtl="0">
              <a:buNone/>
            </a:pPr>
            <a:r>
              <a:rPr lang="fr-FR" sz="1400" dirty="0">
                <a:solidFill>
                  <a:schemeClr val="tx2">
                    <a:lumMod val="75000"/>
                  </a:schemeClr>
                </a:solidFill>
                <a:latin typeface="Goudy Old Style" panose="02020502050305020303" pitchFamily="18" charset="0"/>
              </a:rPr>
              <a:t>	</a:t>
            </a:r>
            <a:r>
              <a:rPr lang="fr-FR" sz="1400" dirty="0" err="1">
                <a:solidFill>
                  <a:schemeClr val="tx2">
                    <a:lumMod val="75000"/>
                  </a:schemeClr>
                </a:solidFill>
                <a:latin typeface="Goudy Old Style" panose="02020502050305020303" pitchFamily="18" charset="0"/>
              </a:rPr>
              <a:t>db.cities.updateMany</a:t>
            </a:r>
            <a:r>
              <a:rPr lang="fr-FR" sz="1400" dirty="0">
                <a:solidFill>
                  <a:schemeClr val="tx2">
                    <a:lumMod val="75000"/>
                  </a:schemeClr>
                </a:solidFill>
                <a:latin typeface="Goudy Old Style" panose="02020502050305020303" pitchFamily="18" charset="0"/>
              </a:rPr>
              <a:t>({}, [ { $set: { </a:t>
            </a:r>
            <a:r>
              <a:rPr lang="fr-FR" sz="1400" dirty="0" err="1">
                <a:solidFill>
                  <a:schemeClr val="tx2">
                    <a:lumMod val="75000"/>
                  </a:schemeClr>
                </a:solidFill>
                <a:latin typeface="Goudy Old Style" panose="02020502050305020303" pitchFamily="18" charset="0"/>
              </a:rPr>
              <a:t>city_id</a:t>
            </a:r>
            <a:r>
              <a:rPr lang="fr-FR" sz="1400" dirty="0">
                <a:solidFill>
                  <a:schemeClr val="tx2">
                    <a:lumMod val="75000"/>
                  </a:schemeClr>
                </a:solidFill>
                <a:latin typeface="Goudy Old Style" panose="02020502050305020303" pitchFamily="18" charset="0"/>
              </a:rPr>
              <a:t>: { $</a:t>
            </a:r>
            <a:r>
              <a:rPr lang="fr-FR" sz="1400" dirty="0" err="1">
                <a:solidFill>
                  <a:schemeClr val="tx2">
                    <a:lumMod val="75000"/>
                  </a:schemeClr>
                </a:solidFill>
                <a:latin typeface="Goudy Old Style" panose="02020502050305020303" pitchFamily="18" charset="0"/>
              </a:rPr>
              <a:t>strLenCP</a:t>
            </a:r>
            <a:r>
              <a:rPr lang="fr-FR" sz="1400" dirty="0">
                <a:solidFill>
                  <a:schemeClr val="tx2">
                    <a:lumMod val="75000"/>
                  </a:schemeClr>
                </a:solidFill>
                <a:latin typeface="Goudy Old Style" panose="02020502050305020303" pitchFamily="18" charset="0"/>
              </a:rPr>
              <a:t>: "$</a:t>
            </a:r>
            <a:r>
              <a:rPr lang="fr-FR" sz="1400" dirty="0" err="1">
                <a:solidFill>
                  <a:schemeClr val="tx2">
                    <a:lumMod val="75000"/>
                  </a:schemeClr>
                </a:solidFill>
                <a:latin typeface="Goudy Old Style" panose="02020502050305020303" pitchFamily="18" charset="0"/>
              </a:rPr>
              <a:t>city_name</a:t>
            </a:r>
            <a:r>
              <a:rPr lang="fr-FR" sz="1400" dirty="0">
                <a:solidFill>
                  <a:schemeClr val="tx2">
                    <a:lumMod val="75000"/>
                  </a:schemeClr>
                </a:solidFill>
                <a:latin typeface="Goudy Old Style" panose="02020502050305020303" pitchFamily="18" charset="0"/>
              </a:rPr>
              <a:t>" 	} } } ])</a:t>
            </a:r>
          </a:p>
          <a:p>
            <a:endParaRPr lang="fr-FR" sz="1600" dirty="0">
              <a:latin typeface="Goudy Old Style" panose="02020502050305020303" pitchFamily="18" charset="0"/>
            </a:endParaRPr>
          </a:p>
          <a:p>
            <a:r>
              <a:rPr lang="fr-FR" sz="1600" b="1" dirty="0">
                <a:latin typeface="Goudy Old Style" panose="02020502050305020303" pitchFamily="18" charset="0"/>
              </a:rPr>
              <a:t>Jointure via </a:t>
            </a:r>
            <a:r>
              <a:rPr lang="fr-FR" sz="1600" b="1" dirty="0">
                <a:solidFill>
                  <a:schemeClr val="tx2">
                    <a:lumMod val="75000"/>
                  </a:schemeClr>
                </a:solidFill>
                <a:latin typeface="Goudy Old Style" panose="02020502050305020303" pitchFamily="18" charset="0"/>
              </a:rPr>
              <a:t>$</a:t>
            </a:r>
            <a:r>
              <a:rPr lang="fr-FR" sz="1600" b="1" dirty="0" err="1">
                <a:solidFill>
                  <a:schemeClr val="tx2">
                    <a:lumMod val="75000"/>
                  </a:schemeClr>
                </a:solidFill>
                <a:latin typeface="Goudy Old Style" panose="02020502050305020303" pitchFamily="18" charset="0"/>
              </a:rPr>
              <a:t>lookup</a:t>
            </a:r>
            <a:r>
              <a:rPr lang="fr-FR" sz="1600" b="1" dirty="0">
                <a:solidFill>
                  <a:schemeClr val="tx2">
                    <a:lumMod val="75000"/>
                  </a:schemeClr>
                </a:solidFill>
                <a:latin typeface="Goudy Old Style" panose="02020502050305020303" pitchFamily="18" charset="0"/>
              </a:rPr>
              <a:t> </a:t>
            </a:r>
            <a:r>
              <a:rPr lang="fr-FR" sz="1600" b="1" dirty="0">
                <a:latin typeface="Goudy Old Style" panose="02020502050305020303" pitchFamily="18" charset="0"/>
              </a:rPr>
              <a:t>pour lier chaque bibliothèque à sa ville.</a:t>
            </a:r>
          </a:p>
          <a:p>
            <a:endParaRPr lang="fr-FR" sz="1600" dirty="0">
              <a:latin typeface="Goudy Old Style" panose="02020502050305020303" pitchFamily="18" charset="0"/>
            </a:endParaRPr>
          </a:p>
          <a:p>
            <a:pPr>
              <a:buNone/>
            </a:pPr>
            <a:r>
              <a:rPr lang="fr-FR" b="1" i="1" dirty="0">
                <a:latin typeface="Goudy Old Style" panose="02020502050305020303" pitchFamily="18" charset="0"/>
              </a:rPr>
              <a:t>Indexation pour optimiser les requêtes</a:t>
            </a:r>
            <a:endParaRPr lang="fr-FR" b="1" dirty="0">
              <a:latin typeface="Goudy Old Style" panose="02020502050305020303" pitchFamily="18" charset="0"/>
            </a:endParaRPr>
          </a:p>
          <a:p>
            <a:pPr lvl="1"/>
            <a:r>
              <a:rPr lang="fr-FR" sz="1400" dirty="0" err="1">
                <a:solidFill>
                  <a:schemeClr val="tx2">
                    <a:lumMod val="75000"/>
                  </a:schemeClr>
                </a:solidFill>
                <a:latin typeface="Goudy Old Style" panose="02020502050305020303" pitchFamily="18" charset="0"/>
              </a:rPr>
              <a:t>db.books.createIndex</a:t>
            </a:r>
            <a:r>
              <a:rPr lang="fr-FR" sz="1400" dirty="0">
                <a:solidFill>
                  <a:schemeClr val="tx2">
                    <a:lumMod val="75000"/>
                  </a:schemeClr>
                </a:solidFill>
                <a:latin typeface="Goudy Old Style" panose="02020502050305020303" pitchFamily="18" charset="0"/>
              </a:rPr>
              <a:t>({ </a:t>
            </a:r>
            <a:r>
              <a:rPr lang="fr-FR" sz="1400" dirty="0" err="1">
                <a:solidFill>
                  <a:schemeClr val="tx2">
                    <a:lumMod val="75000"/>
                  </a:schemeClr>
                </a:solidFill>
                <a:latin typeface="Goudy Old Style" panose="02020502050305020303" pitchFamily="18" charset="0"/>
              </a:rPr>
              <a:t>title</a:t>
            </a:r>
            <a:r>
              <a:rPr lang="fr-FR" sz="1400" dirty="0">
                <a:solidFill>
                  <a:schemeClr val="tx2">
                    <a:lumMod val="75000"/>
                  </a:schemeClr>
                </a:solidFill>
                <a:latin typeface="Goudy Old Style" panose="02020502050305020303" pitchFamily="18" charset="0"/>
              </a:rPr>
              <a:t>: 1 })</a:t>
            </a:r>
          </a:p>
          <a:p>
            <a:pPr lvl="1"/>
            <a:r>
              <a:rPr lang="fr-FR" sz="1400" dirty="0" err="1">
                <a:solidFill>
                  <a:schemeClr val="tx2">
                    <a:lumMod val="75000"/>
                  </a:schemeClr>
                </a:solidFill>
                <a:latin typeface="Goudy Old Style" panose="02020502050305020303" pitchFamily="18" charset="0"/>
              </a:rPr>
              <a:t>db.books.createIndex</a:t>
            </a:r>
            <a:r>
              <a:rPr lang="fr-FR" sz="1400" dirty="0">
                <a:solidFill>
                  <a:schemeClr val="tx2">
                    <a:lumMod val="75000"/>
                  </a:schemeClr>
                </a:solidFill>
                <a:latin typeface="Goudy Old Style" panose="02020502050305020303" pitchFamily="18" charset="0"/>
              </a:rPr>
              <a:t>({ genre: 1, </a:t>
            </a:r>
            <a:r>
              <a:rPr lang="fr-FR" sz="1400" dirty="0" err="1">
                <a:solidFill>
                  <a:schemeClr val="tx2">
                    <a:lumMod val="75000"/>
                  </a:schemeClr>
                </a:solidFill>
                <a:latin typeface="Goudy Old Style" panose="02020502050305020303" pitchFamily="18" charset="0"/>
              </a:rPr>
              <a:t>publication_year</a:t>
            </a:r>
            <a:r>
              <a:rPr lang="fr-FR" sz="1400" dirty="0">
                <a:solidFill>
                  <a:schemeClr val="tx2">
                    <a:lumMod val="75000"/>
                  </a:schemeClr>
                </a:solidFill>
                <a:latin typeface="Goudy Old Style" panose="02020502050305020303" pitchFamily="18" charset="0"/>
              </a:rPr>
              <a:t>: -1 })</a:t>
            </a:r>
          </a:p>
          <a:p>
            <a:pPr lvl="1"/>
            <a:r>
              <a:rPr lang="fr-FR" sz="1400" dirty="0" err="1">
                <a:solidFill>
                  <a:schemeClr val="tx2">
                    <a:lumMod val="75000"/>
                  </a:schemeClr>
                </a:solidFill>
                <a:latin typeface="Goudy Old Style" panose="02020502050305020303" pitchFamily="18" charset="0"/>
              </a:rPr>
              <a:t>db.libraries.createIndex</a:t>
            </a:r>
            <a:r>
              <a:rPr lang="fr-FR" sz="1400" dirty="0">
                <a:solidFill>
                  <a:schemeClr val="tx2">
                    <a:lumMod val="75000"/>
                  </a:schemeClr>
                </a:solidFill>
                <a:latin typeface="Goudy Old Style" panose="02020502050305020303" pitchFamily="18" charset="0"/>
              </a:rPr>
              <a:t>({ city: 1 })</a:t>
            </a:r>
          </a:p>
          <a:p>
            <a:pPr lvl="1"/>
            <a:endParaRPr lang="fr-FR" sz="1400" dirty="0">
              <a:solidFill>
                <a:schemeClr val="tx2">
                  <a:lumMod val="75000"/>
                </a:schemeClr>
              </a:solidFill>
              <a:latin typeface="Goudy Old Style" panose="02020502050305020303" pitchFamily="18" charset="0"/>
            </a:endParaRPr>
          </a:p>
          <a:p>
            <a:pPr>
              <a:buNone/>
            </a:pPr>
            <a:r>
              <a:rPr lang="fr-FR" b="1" dirty="0">
                <a:latin typeface="Goudy Old Style" panose="02020502050305020303" pitchFamily="18" charset="0"/>
              </a:rPr>
              <a:t>Justifications :</a:t>
            </a:r>
            <a:endParaRPr lang="fr-FR" dirty="0">
              <a:latin typeface="Goudy Old Style" panose="020205020503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 err="1">
                <a:latin typeface="Goudy Old Style" panose="02020502050305020303" pitchFamily="18" charset="0"/>
              </a:rPr>
              <a:t>title</a:t>
            </a:r>
            <a:r>
              <a:rPr lang="fr-FR" sz="1600" dirty="0">
                <a:latin typeface="Goudy Old Style" panose="02020502050305020303" pitchFamily="18" charset="0"/>
              </a:rPr>
              <a:t> : accélère les recherches par titre.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>
                <a:latin typeface="Goudy Old Style" panose="02020502050305020303" pitchFamily="18" charset="0"/>
              </a:rPr>
              <a:t>genre + </a:t>
            </a:r>
            <a:r>
              <a:rPr lang="fr-FR" sz="1600" dirty="0" err="1">
                <a:latin typeface="Goudy Old Style" panose="02020502050305020303" pitchFamily="18" charset="0"/>
              </a:rPr>
              <a:t>publication_year</a:t>
            </a:r>
            <a:r>
              <a:rPr lang="fr-FR" sz="1600" dirty="0">
                <a:latin typeface="Goudy Old Style" panose="02020502050305020303" pitchFamily="18" charset="0"/>
              </a:rPr>
              <a:t> : optimise les tris.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>
                <a:latin typeface="Goudy Old Style" panose="02020502050305020303" pitchFamily="18" charset="0"/>
              </a:rPr>
              <a:t>city : améliore les recherches par ville.</a:t>
            </a:r>
          </a:p>
          <a:p>
            <a:pPr>
              <a:buNone/>
            </a:pPr>
            <a:endParaRPr lang="fr-FR" sz="1600" b="1" i="1" dirty="0">
              <a:latin typeface="Goudy Old Style" panose="02020502050305020303" pitchFamily="18" charset="0"/>
            </a:endParaRPr>
          </a:p>
          <a:p>
            <a:pPr>
              <a:buNone/>
            </a:pPr>
            <a:r>
              <a:rPr lang="fr-FR" b="1" i="1" dirty="0">
                <a:latin typeface="Goudy Old Style" panose="02020502050305020303" pitchFamily="18" charset="0"/>
              </a:rPr>
              <a:t>Résultat :</a:t>
            </a:r>
            <a:endParaRPr lang="fr-FR" b="1" dirty="0">
              <a:latin typeface="Goudy Old Style" panose="020205020503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>
                <a:latin typeface="Goudy Old Style" panose="02020502050305020303" pitchFamily="18" charset="0"/>
              </a:rPr>
              <a:t>Requêtes plus rapides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>
                <a:latin typeface="Goudy Old Style" panose="02020502050305020303" pitchFamily="18" charset="0"/>
              </a:rPr>
              <a:t>Données bien structurées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>
                <a:latin typeface="Goudy Old Style" panose="02020502050305020303" pitchFamily="18" charset="0"/>
              </a:rPr>
              <a:t>Base prête pour la visualisation sur </a:t>
            </a:r>
            <a:r>
              <a:rPr lang="fr-FR" sz="1600" b="1" dirty="0">
                <a:latin typeface="Goudy Old Style" panose="02020502050305020303" pitchFamily="18" charset="0"/>
              </a:rPr>
              <a:t>MongoDB Charts</a:t>
            </a:r>
            <a:endParaRPr lang="fr-FR" sz="1600" dirty="0">
              <a:latin typeface="Goudy Old Style" panose="020205020503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5BB772-DB2B-BF75-D7ED-DCA2971E6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11355"/>
            <a:ext cx="7772400" cy="1068439"/>
          </a:xfrm>
        </p:spPr>
        <p:txBody>
          <a:bodyPr>
            <a:normAutofit/>
          </a:bodyPr>
          <a:lstStyle/>
          <a:p>
            <a:pPr algn="ctr"/>
            <a:r>
              <a:rPr lang="fr-FR" sz="3200" b="1" dirty="0">
                <a:latin typeface="Goudy Old Style" panose="02020502050305020303" pitchFamily="18" charset="0"/>
              </a:rPr>
              <a:t>Chart 1 – Répartition des livres par genre</a:t>
            </a:r>
            <a:endParaRPr lang="en-GB" sz="3200" dirty="0">
              <a:latin typeface="Goudy Old Style" panose="02020502050305020303" pitchFamily="18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6E07C1-CB0A-436E-E643-0F99A01F0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13911"/>
            <a:ext cx="4114800" cy="12311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800" b="1" dirty="0">
                <a:latin typeface="Goudy Old Style" panose="02020502050305020303" pitchFamily="18" charset="0"/>
              </a:rPr>
              <a:t>Répartition des livres par genre</a:t>
            </a:r>
          </a:p>
          <a:p>
            <a:pPr marL="0" indent="0">
              <a:buNone/>
            </a:pPr>
            <a:r>
              <a:rPr lang="fr-FR" sz="1600" b="1" dirty="0">
                <a:latin typeface="Goudy Old Style" panose="02020502050305020303" pitchFamily="18" charset="0"/>
              </a:rPr>
              <a:t>Type :</a:t>
            </a:r>
            <a:r>
              <a:rPr lang="fr-FR" sz="1600" dirty="0">
                <a:latin typeface="Goudy Old Style" panose="02020502050305020303" pitchFamily="18" charset="0"/>
              </a:rPr>
              <a:t> Diagramme à barres horizontales</a:t>
            </a:r>
            <a:br>
              <a:rPr lang="fr-FR" sz="1600" dirty="0">
                <a:latin typeface="Goudy Old Style" panose="02020502050305020303" pitchFamily="18" charset="0"/>
              </a:rPr>
            </a:br>
            <a:r>
              <a:rPr lang="fr-FR" sz="1600" b="1" dirty="0">
                <a:latin typeface="Goudy Old Style" panose="02020502050305020303" pitchFamily="18" charset="0"/>
              </a:rPr>
              <a:t>Source :</a:t>
            </a:r>
            <a:r>
              <a:rPr lang="fr-FR" sz="1600" dirty="0">
                <a:latin typeface="Goudy Old Style" panose="02020502050305020303" pitchFamily="18" charset="0"/>
              </a:rPr>
              <a:t> Collection books</a:t>
            </a:r>
            <a:br>
              <a:rPr lang="fr-FR" sz="1600" dirty="0">
                <a:latin typeface="Goudy Old Style" panose="02020502050305020303" pitchFamily="18" charset="0"/>
              </a:rPr>
            </a:br>
            <a:endParaRPr lang="en-GB" dirty="0">
              <a:latin typeface="Goudy Old Style" panose="02020502050305020303" pitchFamily="18" charset="0"/>
            </a:endParaRPr>
          </a:p>
        </p:txBody>
      </p:sp>
      <p:pic>
        <p:nvPicPr>
          <p:cNvPr id="5" name="Image 4" descr="Une image contenant Tracé, capture d’écran, ligne, texte&#10;&#10;Le contenu généré par l’IA peut être incorrect.">
            <a:extLst>
              <a:ext uri="{FF2B5EF4-FFF2-40B4-BE49-F238E27FC236}">
                <a16:creationId xmlns:a16="http://schemas.microsoft.com/office/drawing/2014/main" id="{2288508C-94EB-CFC6-8894-1A07FC4AF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961" y="2845017"/>
            <a:ext cx="7674077" cy="3928015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72CD9814-EFE5-7540-40A9-B878576BBECE}"/>
              </a:ext>
            </a:extLst>
          </p:cNvPr>
          <p:cNvSpPr txBox="1"/>
          <p:nvPr/>
        </p:nvSpPr>
        <p:spPr>
          <a:xfrm>
            <a:off x="4572000" y="1613911"/>
            <a:ext cx="4114800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fr-FR" sz="1600" b="1" dirty="0">
                <a:latin typeface="Goudy Old Style" panose="02020502050305020303" pitchFamily="18" charset="0"/>
              </a:rPr>
              <a:t>Axes :</a:t>
            </a:r>
            <a:endParaRPr lang="fr-FR" sz="1600" dirty="0">
              <a:latin typeface="Goudy Old Style" panose="02020502050305020303" pitchFamily="18" charset="0"/>
            </a:endParaRPr>
          </a:p>
          <a:p>
            <a:pPr marL="400050" lvl="1" indent="0">
              <a:buNone/>
            </a:pPr>
            <a:r>
              <a:rPr lang="fr-FR" sz="1050" b="1" dirty="0">
                <a:latin typeface="Goudy Old Style" panose="02020502050305020303" pitchFamily="18" charset="0"/>
              </a:rPr>
              <a:t>X :</a:t>
            </a:r>
            <a:r>
              <a:rPr lang="fr-FR" sz="1050" dirty="0">
                <a:latin typeface="Goudy Old Style" panose="02020502050305020303" pitchFamily="18" charset="0"/>
              </a:rPr>
              <a:t> Nombre de livres (count(_id))</a:t>
            </a:r>
          </a:p>
          <a:p>
            <a:pPr marL="400050" lvl="1" indent="0">
              <a:buNone/>
            </a:pPr>
            <a:r>
              <a:rPr lang="fr-FR" sz="1050" b="1" dirty="0">
                <a:latin typeface="Goudy Old Style" panose="02020502050305020303" pitchFamily="18" charset="0"/>
              </a:rPr>
              <a:t>Y :</a:t>
            </a:r>
            <a:r>
              <a:rPr lang="fr-FR" sz="1050" dirty="0">
                <a:latin typeface="Goudy Old Style" panose="02020502050305020303" pitchFamily="18" charset="0"/>
              </a:rPr>
              <a:t> Genre (genre)</a:t>
            </a:r>
          </a:p>
          <a:p>
            <a:pPr marL="0" indent="0">
              <a:buNone/>
            </a:pPr>
            <a:r>
              <a:rPr lang="fr-FR" sz="1600" b="1" dirty="0">
                <a:latin typeface="Goudy Old Style" panose="02020502050305020303" pitchFamily="18" charset="0"/>
              </a:rPr>
              <a:t>Résultat attendu :</a:t>
            </a:r>
            <a:endParaRPr lang="fr-FR" sz="1600" dirty="0">
              <a:latin typeface="Goudy Old Style" panose="02020502050305020303" pitchFamily="18" charset="0"/>
            </a:endParaRPr>
          </a:p>
          <a:p>
            <a:pPr marL="400050" lvl="1" indent="0">
              <a:buNone/>
            </a:pPr>
            <a:r>
              <a:rPr lang="fr-FR" sz="1050" dirty="0">
                <a:latin typeface="Goudy Old Style" panose="02020502050305020303" pitchFamily="18" charset="0"/>
              </a:rPr>
              <a:t>Les genres les plus présents : </a:t>
            </a:r>
            <a:r>
              <a:rPr lang="fr-FR" sz="1050" i="1" dirty="0">
                <a:latin typeface="Goudy Old Style" panose="02020502050305020303" pitchFamily="18" charset="0"/>
              </a:rPr>
              <a:t>Roman, Aventure, Théâtre</a:t>
            </a:r>
            <a:endParaRPr lang="fr-FR" sz="1050" dirty="0">
              <a:latin typeface="Goudy Old Style" panose="02020502050305020303" pitchFamily="18" charset="0"/>
            </a:endParaRPr>
          </a:p>
          <a:p>
            <a:pPr marL="400050" lvl="1" indent="0">
              <a:buNone/>
            </a:pPr>
            <a:r>
              <a:rPr lang="fr-FR" sz="1050" dirty="0">
                <a:latin typeface="Goudy Old Style" panose="02020502050305020303" pitchFamily="18" charset="0"/>
              </a:rPr>
              <a:t>Visualisation claire de la diversité littéraire.</a:t>
            </a:r>
          </a:p>
        </p:txBody>
      </p:sp>
    </p:spTree>
    <p:extLst>
      <p:ext uri="{BB962C8B-B14F-4D97-AF65-F5344CB8AC3E}">
        <p14:creationId xmlns:p14="http://schemas.microsoft.com/office/powerpoint/2010/main" val="3721292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74327443-3864-2947-682D-01A4B77C8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1355" y="1141821"/>
            <a:ext cx="6223820" cy="571617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A8A0295E-5AEA-4B7A-E558-93F64C20F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761557"/>
          </a:xfrm>
        </p:spPr>
        <p:txBody>
          <a:bodyPr>
            <a:normAutofit fontScale="90000"/>
          </a:bodyPr>
          <a:lstStyle/>
          <a:p>
            <a:pPr algn="ctr"/>
            <a:r>
              <a:rPr lang="fr-FR" sz="3200" b="1" dirty="0">
                <a:latin typeface="Goudy Old Style" panose="02020502050305020303" pitchFamily="18" charset="0"/>
              </a:rPr>
              <a:t>Chart 2 – Budget des bibliothèques (par nom)</a:t>
            </a:r>
            <a:endParaRPr lang="en-GB" sz="3200" dirty="0">
              <a:latin typeface="Goudy Old Style" panose="02020502050305020303" pitchFamily="18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486E54-0F4B-BA25-06AE-167AEB219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3121742" cy="346341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1400" b="1" dirty="0">
                <a:latin typeface="Goudy Old Style" panose="02020502050305020303" pitchFamily="18" charset="0"/>
              </a:rPr>
              <a:t>Budget des bibliothèques (par nom)</a:t>
            </a:r>
          </a:p>
          <a:p>
            <a:pPr marL="0" indent="0">
              <a:buNone/>
            </a:pPr>
            <a:r>
              <a:rPr lang="fr-FR" sz="1500" b="1" dirty="0">
                <a:latin typeface="Goudy Old Style" panose="02020502050305020303" pitchFamily="18" charset="0"/>
              </a:rPr>
              <a:t>Type :</a:t>
            </a:r>
            <a:r>
              <a:rPr lang="fr-FR" sz="1500" dirty="0">
                <a:latin typeface="Goudy Old Style" panose="02020502050305020303" pitchFamily="18" charset="0"/>
              </a:rPr>
              <a:t> Diagramme en anneau</a:t>
            </a:r>
            <a:br>
              <a:rPr lang="fr-FR" sz="1500" dirty="0">
                <a:latin typeface="Goudy Old Style" panose="02020502050305020303" pitchFamily="18" charset="0"/>
              </a:rPr>
            </a:br>
            <a:r>
              <a:rPr lang="fr-FR" sz="1500" b="1" dirty="0">
                <a:latin typeface="Goudy Old Style" panose="02020502050305020303" pitchFamily="18" charset="0"/>
              </a:rPr>
              <a:t>Source :</a:t>
            </a:r>
            <a:r>
              <a:rPr lang="fr-FR" sz="1500" dirty="0">
                <a:latin typeface="Goudy Old Style" panose="02020502050305020303" pitchFamily="18" charset="0"/>
              </a:rPr>
              <a:t> Collection </a:t>
            </a:r>
            <a:r>
              <a:rPr lang="fr-FR" sz="1500" dirty="0" err="1">
                <a:latin typeface="Goudy Old Style" panose="02020502050305020303" pitchFamily="18" charset="0"/>
              </a:rPr>
              <a:t>libraries</a:t>
            </a:r>
            <a:br>
              <a:rPr lang="fr-FR" sz="1500" dirty="0">
                <a:latin typeface="Goudy Old Style" panose="02020502050305020303" pitchFamily="18" charset="0"/>
              </a:rPr>
            </a:br>
            <a:r>
              <a:rPr lang="fr-FR" sz="1500" b="1" dirty="0">
                <a:latin typeface="Goudy Old Style" panose="02020502050305020303" pitchFamily="18" charset="0"/>
              </a:rPr>
              <a:t>Configuration :</a:t>
            </a:r>
            <a:endParaRPr lang="fr-FR" sz="1500" dirty="0">
              <a:latin typeface="Goudy Old Style" panose="02020502050305020303" pitchFamily="18" charset="0"/>
            </a:endParaRPr>
          </a:p>
          <a:p>
            <a:pPr marL="400050" lvl="1" indent="0">
              <a:buNone/>
            </a:pPr>
            <a:r>
              <a:rPr lang="fr-FR" sz="1200" b="1" dirty="0">
                <a:latin typeface="Goudy Old Style" panose="02020502050305020303" pitchFamily="18" charset="0"/>
              </a:rPr>
              <a:t>Label :</a:t>
            </a:r>
            <a:r>
              <a:rPr lang="fr-FR" sz="1200" dirty="0">
                <a:latin typeface="Goudy Old Style" panose="02020502050305020303" pitchFamily="18" charset="0"/>
              </a:rPr>
              <a:t> </a:t>
            </a:r>
            <a:r>
              <a:rPr lang="fr-FR" sz="1200" dirty="0" err="1">
                <a:latin typeface="Goudy Old Style" panose="02020502050305020303" pitchFamily="18" charset="0"/>
              </a:rPr>
              <a:t>name</a:t>
            </a:r>
            <a:endParaRPr lang="fr-FR" sz="1200" dirty="0">
              <a:latin typeface="Goudy Old Style" panose="02020502050305020303" pitchFamily="18" charset="0"/>
            </a:endParaRPr>
          </a:p>
          <a:p>
            <a:pPr marL="400050" lvl="1" indent="0">
              <a:buNone/>
            </a:pPr>
            <a:r>
              <a:rPr lang="fr-FR" sz="1200" b="1" dirty="0">
                <a:latin typeface="Goudy Old Style" panose="02020502050305020303" pitchFamily="18" charset="0"/>
              </a:rPr>
              <a:t>Valeur :</a:t>
            </a:r>
            <a:r>
              <a:rPr lang="fr-FR" sz="1200" dirty="0">
                <a:latin typeface="Goudy Old Style" panose="02020502050305020303" pitchFamily="18" charset="0"/>
              </a:rPr>
              <a:t> </a:t>
            </a:r>
            <a:r>
              <a:rPr lang="fr-FR" sz="1200" dirty="0" err="1">
                <a:latin typeface="Goudy Old Style" panose="02020502050305020303" pitchFamily="18" charset="0"/>
              </a:rPr>
              <a:t>budget_euros</a:t>
            </a:r>
            <a:endParaRPr lang="fr-FR" sz="1200" dirty="0">
              <a:latin typeface="Goudy Old Style" panose="02020502050305020303" pitchFamily="18" charset="0"/>
            </a:endParaRPr>
          </a:p>
          <a:p>
            <a:pPr marL="400050" lvl="1" indent="0">
              <a:buNone/>
            </a:pPr>
            <a:r>
              <a:rPr lang="fr-FR" sz="1200" b="1" dirty="0">
                <a:latin typeface="Goudy Old Style" panose="02020502050305020303" pitchFamily="18" charset="0"/>
              </a:rPr>
              <a:t>Couleur :</a:t>
            </a:r>
            <a:r>
              <a:rPr lang="fr-FR" sz="1200" dirty="0">
                <a:latin typeface="Goudy Old Style" panose="02020502050305020303" pitchFamily="18" charset="0"/>
              </a:rPr>
              <a:t> automatique par bibliothèque</a:t>
            </a:r>
          </a:p>
          <a:p>
            <a:pPr marL="0" indent="0">
              <a:buNone/>
            </a:pPr>
            <a:r>
              <a:rPr lang="fr-FR" sz="1500" b="1" dirty="0">
                <a:latin typeface="Goudy Old Style" panose="02020502050305020303" pitchFamily="18" charset="0"/>
              </a:rPr>
              <a:t>Interprétation :</a:t>
            </a:r>
            <a:endParaRPr lang="fr-FR" sz="1500" dirty="0">
              <a:latin typeface="Goudy Old Style" panose="02020502050305020303" pitchFamily="18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sz="1200" dirty="0">
                <a:latin typeface="Goudy Old Style" panose="02020502050305020303" pitchFamily="18" charset="0"/>
              </a:rPr>
              <a:t>Les plus gros budgets sont concentrés à </a:t>
            </a:r>
            <a:r>
              <a:rPr lang="fr-FR" sz="1200" b="1" dirty="0">
                <a:latin typeface="Goudy Old Style" panose="02020502050305020303" pitchFamily="18" charset="0"/>
              </a:rPr>
              <a:t>Paris</a:t>
            </a:r>
            <a:r>
              <a:rPr lang="fr-FR" sz="1200" dirty="0">
                <a:latin typeface="Goudy Old Style" panose="02020502050305020303" pitchFamily="18" charset="0"/>
              </a:rPr>
              <a:t> (Bibliothèque Centrale, Montparnasse, de la Culture).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sz="1200" dirty="0">
                <a:latin typeface="Goudy Old Style" panose="02020502050305020303" pitchFamily="18" charset="0"/>
              </a:rPr>
              <a:t>Les bibliothèques régionales disposent de budgets plus modestes.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sz="1200" dirty="0">
                <a:latin typeface="Goudy Old Style" panose="02020502050305020303" pitchFamily="18" charset="0"/>
              </a:rPr>
              <a:t>Le graphique montre une forte disparité budgétaire entre les structures.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993F962B-6B4C-0C7C-6CBC-54ADA6AB97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9339" y="2712018"/>
            <a:ext cx="1432738" cy="2899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3331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ype de bois">
  <a:themeElements>
    <a:clrScheme name="Type de bois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Type de bois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ype de bois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Type de bois</Template>
  <TotalTime>73</TotalTime>
  <Words>573</Words>
  <Application>Microsoft Office PowerPoint</Application>
  <PresentationFormat>Affichage à l'écran (4:3)</PresentationFormat>
  <Paragraphs>70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2" baseType="lpstr">
      <vt:lpstr>Arial</vt:lpstr>
      <vt:lpstr>Goudy Old Style</vt:lpstr>
      <vt:lpstr>Rockwell</vt:lpstr>
      <vt:lpstr>Rockwell Condensed</vt:lpstr>
      <vt:lpstr>Wingdings</vt:lpstr>
      <vt:lpstr>Type de bois</vt:lpstr>
      <vt:lpstr>ProJet NoSQL – Bibliothèque et Livres</vt:lpstr>
      <vt:lpstr>Structure de la base de données</vt:lpstr>
      <vt:lpstr>Requêtes &amp; Mises à jour</vt:lpstr>
      <vt:lpstr>Références, Index &amp; Performance</vt:lpstr>
      <vt:lpstr>Chart 1 – Répartition des livres par genre</vt:lpstr>
      <vt:lpstr>Chart 2 – Budget des bibliothèques (par nom)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cindy ryane</dc:creator>
  <cp:keywords/>
  <dc:description>generated using python-pptx</dc:description>
  <cp:lastModifiedBy>Lucas RAMBERT</cp:lastModifiedBy>
  <cp:revision>6</cp:revision>
  <dcterms:created xsi:type="dcterms:W3CDTF">2013-01-27T09:14:16Z</dcterms:created>
  <dcterms:modified xsi:type="dcterms:W3CDTF">2025-10-31T11:17:48Z</dcterms:modified>
  <cp:category/>
</cp:coreProperties>
</file>