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BF4CD1-0B78-4B9D-AB90-EF3C9929BFAC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DECDAB1-2599-428B-A162-9614AEB8FD0D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b="1" i="1"/>
            <a:t>Références entre collections</a:t>
          </a:r>
          <a:endParaRPr lang="en-US"/>
        </a:p>
      </dgm:t>
    </dgm:pt>
    <dgm:pt modelId="{95461871-0C8B-4D9D-9F91-F28E4132F5ED}" type="parTrans" cxnId="{3AB46BCC-090B-408D-9CBB-D8A5E7A96F89}">
      <dgm:prSet/>
      <dgm:spPr/>
      <dgm:t>
        <a:bodyPr/>
        <a:lstStyle/>
        <a:p>
          <a:endParaRPr lang="en-US"/>
        </a:p>
      </dgm:t>
    </dgm:pt>
    <dgm:pt modelId="{88BC92B7-2494-447C-BD2F-BA41CB5AD0EB}" type="sibTrans" cxnId="{3AB46BCC-090B-408D-9CBB-D8A5E7A96F89}">
      <dgm:prSet/>
      <dgm:spPr/>
      <dgm:t>
        <a:bodyPr/>
        <a:lstStyle/>
        <a:p>
          <a:endParaRPr lang="en-US"/>
        </a:p>
      </dgm:t>
    </dgm:pt>
    <dgm:pt modelId="{A6D44D57-2680-48F6-AA4B-D61C3F0B6703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Création de la collection </a:t>
          </a:r>
          <a:r>
            <a:rPr lang="fr-FR" b="1" dirty="0" err="1"/>
            <a:t>cities</a:t>
          </a:r>
          <a:endParaRPr lang="en-US" dirty="0"/>
        </a:p>
      </dgm:t>
    </dgm:pt>
    <dgm:pt modelId="{B0E841FF-82C8-45CA-99E9-C1DB09B1DFAE}" type="parTrans" cxnId="{C67CBB75-F861-4E0D-856E-8D0F4FE2ABCD}">
      <dgm:prSet/>
      <dgm:spPr/>
      <dgm:t>
        <a:bodyPr/>
        <a:lstStyle/>
        <a:p>
          <a:endParaRPr lang="en-US"/>
        </a:p>
      </dgm:t>
    </dgm:pt>
    <dgm:pt modelId="{5BE62F6D-CE84-42E0-9892-825938E0C131}" type="sibTrans" cxnId="{C67CBB75-F861-4E0D-856E-8D0F4FE2ABCD}">
      <dgm:prSet/>
      <dgm:spPr/>
      <dgm:t>
        <a:bodyPr/>
        <a:lstStyle/>
        <a:p>
          <a:endParaRPr lang="en-US"/>
        </a:p>
      </dgm:t>
    </dgm:pt>
    <dgm:pt modelId="{5ABCE290-8294-4476-8492-D456F194E1F3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Ajout du champ calculé :</a:t>
          </a:r>
          <a:endParaRPr lang="en-US" dirty="0"/>
        </a:p>
      </dgm:t>
    </dgm:pt>
    <dgm:pt modelId="{D991BFE6-8F5F-4F22-BEED-378F2F4358C3}" type="parTrans" cxnId="{C9574F6C-21F4-4362-9B4A-3AA0BAF71991}">
      <dgm:prSet/>
      <dgm:spPr/>
      <dgm:t>
        <a:bodyPr/>
        <a:lstStyle/>
        <a:p>
          <a:endParaRPr lang="en-US"/>
        </a:p>
      </dgm:t>
    </dgm:pt>
    <dgm:pt modelId="{B511B64D-3E73-4632-A084-8E7452CB4B84}" type="sibTrans" cxnId="{C9574F6C-21F4-4362-9B4A-3AA0BAF71991}">
      <dgm:prSet/>
      <dgm:spPr/>
      <dgm:t>
        <a:bodyPr/>
        <a:lstStyle/>
        <a:p>
          <a:endParaRPr lang="en-US"/>
        </a:p>
      </dgm:t>
    </dgm:pt>
    <dgm:pt modelId="{53A1D64E-518D-4771-B9B6-F15B8D05A8DF}">
      <dgm:prSet/>
      <dgm:spPr/>
      <dgm:t>
        <a:bodyPr/>
        <a:lstStyle/>
        <a:p>
          <a:r>
            <a:rPr lang="fr-FR" dirty="0" err="1"/>
            <a:t>db.cities.updateMany</a:t>
          </a:r>
          <a:r>
            <a:rPr lang="fr-FR" dirty="0"/>
            <a:t>({}, [ { $set: { </a:t>
          </a:r>
          <a:r>
            <a:rPr lang="fr-FR" dirty="0" err="1"/>
            <a:t>city_id</a:t>
          </a:r>
          <a:r>
            <a:rPr lang="fr-FR" dirty="0"/>
            <a:t>: { $</a:t>
          </a:r>
          <a:r>
            <a:rPr lang="fr-FR" dirty="0" err="1"/>
            <a:t>strLenCP</a:t>
          </a:r>
          <a:r>
            <a:rPr lang="fr-FR" dirty="0"/>
            <a:t>: "$</a:t>
          </a:r>
          <a:r>
            <a:rPr lang="fr-FR" dirty="0" err="1"/>
            <a:t>city_name</a:t>
          </a:r>
          <a:r>
            <a:rPr lang="fr-FR"/>
            <a:t>" } </a:t>
          </a:r>
          <a:r>
            <a:rPr lang="fr-FR" dirty="0"/>
            <a:t>} } ])</a:t>
          </a:r>
          <a:endParaRPr lang="en-US" dirty="0"/>
        </a:p>
      </dgm:t>
    </dgm:pt>
    <dgm:pt modelId="{03A51A7D-B28C-4009-AFFD-88647A40A103}" type="parTrans" cxnId="{FFCC0D94-B719-4FB5-9825-EAEF08DABAE1}">
      <dgm:prSet/>
      <dgm:spPr/>
      <dgm:t>
        <a:bodyPr/>
        <a:lstStyle/>
        <a:p>
          <a:endParaRPr lang="en-US"/>
        </a:p>
      </dgm:t>
    </dgm:pt>
    <dgm:pt modelId="{43B213FF-4797-424C-AF3A-AF2AD2FCA1C1}" type="sibTrans" cxnId="{FFCC0D94-B719-4FB5-9825-EAEF08DABAE1}">
      <dgm:prSet/>
      <dgm:spPr/>
      <dgm:t>
        <a:bodyPr/>
        <a:lstStyle/>
        <a:p>
          <a:endParaRPr lang="en-US"/>
        </a:p>
      </dgm:t>
    </dgm:pt>
    <dgm:pt modelId="{D13E9C05-16AD-4D32-9202-842B4D594151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b="1"/>
            <a:t>Jointure via $lookup pour lier chaque bibliothèque à sa ville.</a:t>
          </a:r>
          <a:endParaRPr lang="en-US" dirty="0"/>
        </a:p>
      </dgm:t>
    </dgm:pt>
    <dgm:pt modelId="{E22B807D-3DE3-47DD-AEFC-DB6EEDFC54FE}" type="parTrans" cxnId="{43ACF801-9143-4A58-B2ED-29E2C54D6623}">
      <dgm:prSet/>
      <dgm:spPr/>
      <dgm:t>
        <a:bodyPr/>
        <a:lstStyle/>
        <a:p>
          <a:endParaRPr lang="en-US"/>
        </a:p>
      </dgm:t>
    </dgm:pt>
    <dgm:pt modelId="{001C9C96-9DD5-4C08-818B-1E70282FEE8B}" type="sibTrans" cxnId="{43ACF801-9143-4A58-B2ED-29E2C54D6623}">
      <dgm:prSet/>
      <dgm:spPr/>
      <dgm:t>
        <a:bodyPr/>
        <a:lstStyle/>
        <a:p>
          <a:endParaRPr lang="en-US"/>
        </a:p>
      </dgm:t>
    </dgm:pt>
    <dgm:pt modelId="{52A1AE9F-74A9-4097-BA78-F8EB2D1E9418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b="1" i="1" dirty="0"/>
            <a:t>Indexation pour optimiser les requêtes</a:t>
          </a:r>
          <a:endParaRPr lang="en-US" dirty="0"/>
        </a:p>
      </dgm:t>
    </dgm:pt>
    <dgm:pt modelId="{C5F37FAA-3848-4BE4-8961-5BF64FF7462C}" type="parTrans" cxnId="{23E9741F-123E-41E5-97E6-CF258A6032E7}">
      <dgm:prSet/>
      <dgm:spPr/>
      <dgm:t>
        <a:bodyPr/>
        <a:lstStyle/>
        <a:p>
          <a:endParaRPr lang="en-US"/>
        </a:p>
      </dgm:t>
    </dgm:pt>
    <dgm:pt modelId="{18C55FA2-2F60-4779-BDB5-765E69496640}" type="sibTrans" cxnId="{23E9741F-123E-41E5-97E6-CF258A6032E7}">
      <dgm:prSet/>
      <dgm:spPr/>
      <dgm:t>
        <a:bodyPr/>
        <a:lstStyle/>
        <a:p>
          <a:endParaRPr lang="en-US"/>
        </a:p>
      </dgm:t>
    </dgm:pt>
    <dgm:pt modelId="{27AE69BA-38C9-4551-8013-F3141A450B89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db.books.createIndex({ title: 1 })</a:t>
          </a:r>
          <a:endParaRPr lang="en-US"/>
        </a:p>
      </dgm:t>
    </dgm:pt>
    <dgm:pt modelId="{BE7E2EA5-1247-4AE4-B2FC-0DD0EF4BB724}" type="parTrans" cxnId="{72673AEF-AE3E-4EF7-B5C2-AD2D928CD91D}">
      <dgm:prSet/>
      <dgm:spPr/>
      <dgm:t>
        <a:bodyPr/>
        <a:lstStyle/>
        <a:p>
          <a:endParaRPr lang="en-US"/>
        </a:p>
      </dgm:t>
    </dgm:pt>
    <dgm:pt modelId="{AF5500BB-AD24-4B44-8969-5E6A04ABE91B}" type="sibTrans" cxnId="{72673AEF-AE3E-4EF7-B5C2-AD2D928CD91D}">
      <dgm:prSet/>
      <dgm:spPr/>
      <dgm:t>
        <a:bodyPr/>
        <a:lstStyle/>
        <a:p>
          <a:endParaRPr lang="en-US"/>
        </a:p>
      </dgm:t>
    </dgm:pt>
    <dgm:pt modelId="{9DECF571-EE96-49AB-911A-DF1A0EC5F1E0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db.books.createIndex({ genre: 1, publication_year: -1 })</a:t>
          </a:r>
          <a:endParaRPr lang="en-US"/>
        </a:p>
      </dgm:t>
    </dgm:pt>
    <dgm:pt modelId="{C0F8E4BE-48E9-412D-A0C9-AD51B0277684}" type="parTrans" cxnId="{3201F92A-C46F-49A8-AEAE-973016C8FAD7}">
      <dgm:prSet/>
      <dgm:spPr/>
      <dgm:t>
        <a:bodyPr/>
        <a:lstStyle/>
        <a:p>
          <a:endParaRPr lang="en-US"/>
        </a:p>
      </dgm:t>
    </dgm:pt>
    <dgm:pt modelId="{E21934D4-8FE8-4F95-8949-3AD156395CA6}" type="sibTrans" cxnId="{3201F92A-C46F-49A8-AEAE-973016C8FAD7}">
      <dgm:prSet/>
      <dgm:spPr/>
      <dgm:t>
        <a:bodyPr/>
        <a:lstStyle/>
        <a:p>
          <a:endParaRPr lang="en-US"/>
        </a:p>
      </dgm:t>
    </dgm:pt>
    <dgm:pt modelId="{CC809A01-1737-43F9-93E1-B390E7E76E86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db.libraries.createIndex({ city: 1 })</a:t>
          </a:r>
          <a:endParaRPr lang="en-US"/>
        </a:p>
      </dgm:t>
    </dgm:pt>
    <dgm:pt modelId="{CFD8E563-7DDB-4F9F-A00D-F2F1D1F51B8F}" type="parTrans" cxnId="{E1FC6E4C-EBAE-4CE7-8439-7482655B02AD}">
      <dgm:prSet/>
      <dgm:spPr/>
      <dgm:t>
        <a:bodyPr/>
        <a:lstStyle/>
        <a:p>
          <a:endParaRPr lang="en-US"/>
        </a:p>
      </dgm:t>
    </dgm:pt>
    <dgm:pt modelId="{5360F946-99A6-49F3-AFAE-29B6330165D3}" type="sibTrans" cxnId="{E1FC6E4C-EBAE-4CE7-8439-7482655B02AD}">
      <dgm:prSet/>
      <dgm:spPr/>
      <dgm:t>
        <a:bodyPr/>
        <a:lstStyle/>
        <a:p>
          <a:endParaRPr lang="en-US"/>
        </a:p>
      </dgm:t>
    </dgm:pt>
    <dgm:pt modelId="{7F7EEEE7-0C1B-4C9C-B533-E96943C5B3AD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b="1"/>
            <a:t>Justifications :</a:t>
          </a:r>
          <a:endParaRPr lang="en-US"/>
        </a:p>
      </dgm:t>
    </dgm:pt>
    <dgm:pt modelId="{84D0D5E2-29E6-4129-B62E-B362459825D3}" type="parTrans" cxnId="{8F99E8B9-F95C-4396-B3BE-5452D2D9155A}">
      <dgm:prSet/>
      <dgm:spPr/>
      <dgm:t>
        <a:bodyPr/>
        <a:lstStyle/>
        <a:p>
          <a:endParaRPr lang="en-US"/>
        </a:p>
      </dgm:t>
    </dgm:pt>
    <dgm:pt modelId="{68FC3957-4880-4521-ABA6-51B314EF4F6F}" type="sibTrans" cxnId="{8F99E8B9-F95C-4396-B3BE-5452D2D9155A}">
      <dgm:prSet/>
      <dgm:spPr/>
      <dgm:t>
        <a:bodyPr/>
        <a:lstStyle/>
        <a:p>
          <a:endParaRPr lang="en-US"/>
        </a:p>
      </dgm:t>
    </dgm:pt>
    <dgm:pt modelId="{5B508AC8-3FB0-4DE6-A216-E32156744F11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title : accélère les recherches par titre.</a:t>
          </a:r>
          <a:endParaRPr lang="en-US"/>
        </a:p>
      </dgm:t>
    </dgm:pt>
    <dgm:pt modelId="{32C3E4F0-35A3-4219-84EB-7D9FB5E64733}" type="parTrans" cxnId="{4AEF547F-5FDB-4559-8E9A-6B636E82ECA9}">
      <dgm:prSet/>
      <dgm:spPr/>
      <dgm:t>
        <a:bodyPr/>
        <a:lstStyle/>
        <a:p>
          <a:endParaRPr lang="en-US"/>
        </a:p>
      </dgm:t>
    </dgm:pt>
    <dgm:pt modelId="{FF5375D9-86EF-4797-850E-94F4F9734481}" type="sibTrans" cxnId="{4AEF547F-5FDB-4559-8E9A-6B636E82ECA9}">
      <dgm:prSet/>
      <dgm:spPr/>
      <dgm:t>
        <a:bodyPr/>
        <a:lstStyle/>
        <a:p>
          <a:endParaRPr lang="en-US"/>
        </a:p>
      </dgm:t>
    </dgm:pt>
    <dgm:pt modelId="{0826EE18-9FEA-457A-8895-BBD55B169491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genre + publication_year : optimise les tris.</a:t>
          </a:r>
          <a:endParaRPr lang="en-US"/>
        </a:p>
      </dgm:t>
    </dgm:pt>
    <dgm:pt modelId="{DE7FAF5B-A5CC-4BEA-851E-1AD80F253581}" type="parTrans" cxnId="{ABDDF87F-10B9-4961-A082-7CD6A26ACA02}">
      <dgm:prSet/>
      <dgm:spPr/>
      <dgm:t>
        <a:bodyPr/>
        <a:lstStyle/>
        <a:p>
          <a:endParaRPr lang="en-US"/>
        </a:p>
      </dgm:t>
    </dgm:pt>
    <dgm:pt modelId="{8FA81163-5DA9-426A-BAF9-CBA5558356BE}" type="sibTrans" cxnId="{ABDDF87F-10B9-4961-A082-7CD6A26ACA02}">
      <dgm:prSet/>
      <dgm:spPr/>
      <dgm:t>
        <a:bodyPr/>
        <a:lstStyle/>
        <a:p>
          <a:endParaRPr lang="en-US"/>
        </a:p>
      </dgm:t>
    </dgm:pt>
    <dgm:pt modelId="{4CC16B2C-6D63-476D-ADA0-56FEEAE8E1F2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city : améliore les recherches par ville.</a:t>
          </a:r>
          <a:endParaRPr lang="en-US"/>
        </a:p>
      </dgm:t>
    </dgm:pt>
    <dgm:pt modelId="{2440A743-C3E9-4247-91E5-60239658E481}" type="parTrans" cxnId="{76905C33-E261-4C69-8C0D-29865AD0A68F}">
      <dgm:prSet/>
      <dgm:spPr/>
      <dgm:t>
        <a:bodyPr/>
        <a:lstStyle/>
        <a:p>
          <a:endParaRPr lang="en-US"/>
        </a:p>
      </dgm:t>
    </dgm:pt>
    <dgm:pt modelId="{3D0B2394-89DB-4891-AE24-8161E4F8DC6F}" type="sibTrans" cxnId="{76905C33-E261-4C69-8C0D-29865AD0A68F}">
      <dgm:prSet/>
      <dgm:spPr/>
      <dgm:t>
        <a:bodyPr/>
        <a:lstStyle/>
        <a:p>
          <a:endParaRPr lang="en-US"/>
        </a:p>
      </dgm:t>
    </dgm:pt>
    <dgm:pt modelId="{F784F3E9-6A79-4A17-ABB7-2FAA6004212E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b="1" i="1"/>
            <a:t>Résultat :</a:t>
          </a:r>
          <a:endParaRPr lang="en-US"/>
        </a:p>
      </dgm:t>
    </dgm:pt>
    <dgm:pt modelId="{C128DC5E-8074-4DD3-80F5-830309388C61}" type="parTrans" cxnId="{7C168B61-C868-40E7-AB73-285087E307D6}">
      <dgm:prSet/>
      <dgm:spPr/>
      <dgm:t>
        <a:bodyPr/>
        <a:lstStyle/>
        <a:p>
          <a:endParaRPr lang="en-US"/>
        </a:p>
      </dgm:t>
    </dgm:pt>
    <dgm:pt modelId="{137670F8-3552-4468-9755-7DDCBD0364E6}" type="sibTrans" cxnId="{7C168B61-C868-40E7-AB73-285087E307D6}">
      <dgm:prSet/>
      <dgm:spPr/>
      <dgm:t>
        <a:bodyPr/>
        <a:lstStyle/>
        <a:p>
          <a:endParaRPr lang="en-US"/>
        </a:p>
      </dgm:t>
    </dgm:pt>
    <dgm:pt modelId="{D3D367FE-7CF1-43BF-BCB6-D09E5FADFDE9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Requêtes plus rapides</a:t>
          </a:r>
          <a:endParaRPr lang="en-US"/>
        </a:p>
      </dgm:t>
    </dgm:pt>
    <dgm:pt modelId="{8EBD0BCD-6C6A-475C-82BA-92D61EB06173}" type="parTrans" cxnId="{CE15823D-CD58-4292-9784-EF1D57AEFEBD}">
      <dgm:prSet/>
      <dgm:spPr/>
      <dgm:t>
        <a:bodyPr/>
        <a:lstStyle/>
        <a:p>
          <a:endParaRPr lang="en-US"/>
        </a:p>
      </dgm:t>
    </dgm:pt>
    <dgm:pt modelId="{F8BB15F4-F72F-4895-8791-BEA999C92392}" type="sibTrans" cxnId="{CE15823D-CD58-4292-9784-EF1D57AEFEBD}">
      <dgm:prSet/>
      <dgm:spPr/>
      <dgm:t>
        <a:bodyPr/>
        <a:lstStyle/>
        <a:p>
          <a:endParaRPr lang="en-US"/>
        </a:p>
      </dgm:t>
    </dgm:pt>
    <dgm:pt modelId="{F09985BD-B1E7-4F9F-8C7B-7973832AA986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Données bien structurées</a:t>
          </a:r>
          <a:endParaRPr lang="en-US"/>
        </a:p>
      </dgm:t>
    </dgm:pt>
    <dgm:pt modelId="{AE8EC889-570B-476E-A05C-A6129EA5E111}" type="parTrans" cxnId="{6787798B-9129-4F05-923A-579EF0CA7A6C}">
      <dgm:prSet/>
      <dgm:spPr/>
      <dgm:t>
        <a:bodyPr/>
        <a:lstStyle/>
        <a:p>
          <a:endParaRPr lang="en-US"/>
        </a:p>
      </dgm:t>
    </dgm:pt>
    <dgm:pt modelId="{CF737953-AC54-44A0-B943-C6C900F57AA0}" type="sibTrans" cxnId="{6787798B-9129-4F05-923A-579EF0CA7A6C}">
      <dgm:prSet/>
      <dgm:spPr/>
      <dgm:t>
        <a:bodyPr/>
        <a:lstStyle/>
        <a:p>
          <a:endParaRPr lang="en-US"/>
        </a:p>
      </dgm:t>
    </dgm:pt>
    <dgm:pt modelId="{C135F4B8-6DAE-496B-943F-84FB337650A3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Base prête pour la visualisation sur </a:t>
          </a:r>
          <a:r>
            <a:rPr lang="fr-FR" b="1"/>
            <a:t>MongoDB Charts</a:t>
          </a:r>
          <a:endParaRPr lang="en-US" dirty="0"/>
        </a:p>
      </dgm:t>
    </dgm:pt>
    <dgm:pt modelId="{8EFD0B63-3208-4084-BD35-681C75161EEE}" type="parTrans" cxnId="{9BA4387C-BD07-4FCF-BCD8-A311182A525C}">
      <dgm:prSet/>
      <dgm:spPr/>
      <dgm:t>
        <a:bodyPr/>
        <a:lstStyle/>
        <a:p>
          <a:endParaRPr lang="en-US"/>
        </a:p>
      </dgm:t>
    </dgm:pt>
    <dgm:pt modelId="{DDED63DA-DB8F-4D83-BF35-1BE92FF1F83E}" type="sibTrans" cxnId="{9BA4387C-BD07-4FCF-BCD8-A311182A525C}">
      <dgm:prSet/>
      <dgm:spPr/>
      <dgm:t>
        <a:bodyPr/>
        <a:lstStyle/>
        <a:p>
          <a:endParaRPr lang="en-US"/>
        </a:p>
      </dgm:t>
    </dgm:pt>
    <dgm:pt modelId="{9167A8FF-5AD2-4C3B-A538-78DAFABAD96D}" type="pres">
      <dgm:prSet presAssocID="{6EBF4CD1-0B78-4B9D-AB90-EF3C9929BFAC}" presName="linear" presStyleCnt="0">
        <dgm:presLayoutVars>
          <dgm:animLvl val="lvl"/>
          <dgm:resizeHandles val="exact"/>
        </dgm:presLayoutVars>
      </dgm:prSet>
      <dgm:spPr/>
    </dgm:pt>
    <dgm:pt modelId="{11C795DB-3D65-41DD-98D4-1F49627538A1}" type="pres">
      <dgm:prSet presAssocID="{FDECDAB1-2599-428B-A162-9614AEB8FD0D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D88EECC0-FBFA-4174-B780-AE3CB03DF2B9}" type="pres">
      <dgm:prSet presAssocID="{FDECDAB1-2599-428B-A162-9614AEB8FD0D}" presName="childText" presStyleLbl="revTx" presStyleIdx="0" presStyleCnt="4">
        <dgm:presLayoutVars>
          <dgm:bulletEnabled val="1"/>
        </dgm:presLayoutVars>
      </dgm:prSet>
      <dgm:spPr/>
    </dgm:pt>
    <dgm:pt modelId="{96C5BB04-F785-45D5-A92B-25EF6CC701D4}" type="pres">
      <dgm:prSet presAssocID="{D13E9C05-16AD-4D32-9202-842B4D594151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DCB06392-C0FA-41E4-9CA9-D0715AF9F0C7}" type="pres">
      <dgm:prSet presAssocID="{001C9C96-9DD5-4C08-818B-1E70282FEE8B}" presName="spacer" presStyleCnt="0"/>
      <dgm:spPr/>
    </dgm:pt>
    <dgm:pt modelId="{C130D2F8-4752-4740-9612-06DD47170C06}" type="pres">
      <dgm:prSet presAssocID="{52A1AE9F-74A9-4097-BA78-F8EB2D1E9418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0670927F-9042-46F6-81BC-66BD8A91BC89}" type="pres">
      <dgm:prSet presAssocID="{52A1AE9F-74A9-4097-BA78-F8EB2D1E9418}" presName="childText" presStyleLbl="revTx" presStyleIdx="1" presStyleCnt="4">
        <dgm:presLayoutVars>
          <dgm:bulletEnabled val="1"/>
        </dgm:presLayoutVars>
      </dgm:prSet>
      <dgm:spPr/>
    </dgm:pt>
    <dgm:pt modelId="{02594618-2DE1-4C4A-95AE-A6A01CCC1E2A}" type="pres">
      <dgm:prSet presAssocID="{7F7EEEE7-0C1B-4C9C-B533-E96943C5B3AD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E3023192-2569-4ED9-9278-4950C12BE49E}" type="pres">
      <dgm:prSet presAssocID="{7F7EEEE7-0C1B-4C9C-B533-E96943C5B3AD}" presName="childText" presStyleLbl="revTx" presStyleIdx="2" presStyleCnt="4">
        <dgm:presLayoutVars>
          <dgm:bulletEnabled val="1"/>
        </dgm:presLayoutVars>
      </dgm:prSet>
      <dgm:spPr/>
    </dgm:pt>
    <dgm:pt modelId="{52FED730-4800-4E59-A557-0088BA251E09}" type="pres">
      <dgm:prSet presAssocID="{F784F3E9-6A79-4A17-ABB7-2FAA6004212E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0F1E4789-5294-4886-8E8E-034D9D8D5E8E}" type="pres">
      <dgm:prSet presAssocID="{F784F3E9-6A79-4A17-ABB7-2FAA6004212E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43ACF801-9143-4A58-B2ED-29E2C54D6623}" srcId="{6EBF4CD1-0B78-4B9D-AB90-EF3C9929BFAC}" destId="{D13E9C05-16AD-4D32-9202-842B4D594151}" srcOrd="1" destOrd="0" parTransId="{E22B807D-3DE3-47DD-AEFC-DB6EEDFC54FE}" sibTransId="{001C9C96-9DD5-4C08-818B-1E70282FEE8B}"/>
    <dgm:cxn modelId="{9806DA0A-D325-4874-9916-DA39FA1DE2F7}" type="presOf" srcId="{6EBF4CD1-0B78-4B9D-AB90-EF3C9929BFAC}" destId="{9167A8FF-5AD2-4C3B-A538-78DAFABAD96D}" srcOrd="0" destOrd="0" presId="urn:microsoft.com/office/officeart/2005/8/layout/vList2"/>
    <dgm:cxn modelId="{23E9741F-123E-41E5-97E6-CF258A6032E7}" srcId="{6EBF4CD1-0B78-4B9D-AB90-EF3C9929BFAC}" destId="{52A1AE9F-74A9-4097-BA78-F8EB2D1E9418}" srcOrd="2" destOrd="0" parTransId="{C5F37FAA-3848-4BE4-8961-5BF64FF7462C}" sibTransId="{18C55FA2-2F60-4779-BDB5-765E69496640}"/>
    <dgm:cxn modelId="{CDD6F526-2523-4B1E-A219-FDF7B065EF17}" type="presOf" srcId="{53A1D64E-518D-4771-B9B6-F15B8D05A8DF}" destId="{D88EECC0-FBFA-4174-B780-AE3CB03DF2B9}" srcOrd="0" destOrd="2" presId="urn:microsoft.com/office/officeart/2005/8/layout/vList2"/>
    <dgm:cxn modelId="{3201F92A-C46F-49A8-AEAE-973016C8FAD7}" srcId="{52A1AE9F-74A9-4097-BA78-F8EB2D1E9418}" destId="{9DECF571-EE96-49AB-911A-DF1A0EC5F1E0}" srcOrd="1" destOrd="0" parTransId="{C0F8E4BE-48E9-412D-A0C9-AD51B0277684}" sibTransId="{E21934D4-8FE8-4F95-8949-3AD156395CA6}"/>
    <dgm:cxn modelId="{CD169B32-F252-4123-92BE-509C2EBC5FBF}" type="presOf" srcId="{5B508AC8-3FB0-4DE6-A216-E32156744F11}" destId="{E3023192-2569-4ED9-9278-4950C12BE49E}" srcOrd="0" destOrd="0" presId="urn:microsoft.com/office/officeart/2005/8/layout/vList2"/>
    <dgm:cxn modelId="{76905C33-E261-4C69-8C0D-29865AD0A68F}" srcId="{7F7EEEE7-0C1B-4C9C-B533-E96943C5B3AD}" destId="{4CC16B2C-6D63-476D-ADA0-56FEEAE8E1F2}" srcOrd="2" destOrd="0" parTransId="{2440A743-C3E9-4247-91E5-60239658E481}" sibTransId="{3D0B2394-89DB-4891-AE24-8161E4F8DC6F}"/>
    <dgm:cxn modelId="{7A00E83B-E9FE-4781-8966-F00E9F0142D2}" type="presOf" srcId="{D3D367FE-7CF1-43BF-BCB6-D09E5FADFDE9}" destId="{0F1E4789-5294-4886-8E8E-034D9D8D5E8E}" srcOrd="0" destOrd="0" presId="urn:microsoft.com/office/officeart/2005/8/layout/vList2"/>
    <dgm:cxn modelId="{CE15823D-CD58-4292-9784-EF1D57AEFEBD}" srcId="{F784F3E9-6A79-4A17-ABB7-2FAA6004212E}" destId="{D3D367FE-7CF1-43BF-BCB6-D09E5FADFDE9}" srcOrd="0" destOrd="0" parTransId="{8EBD0BCD-6C6A-475C-82BA-92D61EB06173}" sibTransId="{F8BB15F4-F72F-4895-8791-BEA999C92392}"/>
    <dgm:cxn modelId="{23A3253E-C68A-4150-8E81-1359A2B94DFC}" type="presOf" srcId="{D13E9C05-16AD-4D32-9202-842B4D594151}" destId="{96C5BB04-F785-45D5-A92B-25EF6CC701D4}" srcOrd="0" destOrd="0" presId="urn:microsoft.com/office/officeart/2005/8/layout/vList2"/>
    <dgm:cxn modelId="{7C168B61-C868-40E7-AB73-285087E307D6}" srcId="{6EBF4CD1-0B78-4B9D-AB90-EF3C9929BFAC}" destId="{F784F3E9-6A79-4A17-ABB7-2FAA6004212E}" srcOrd="4" destOrd="0" parTransId="{C128DC5E-8074-4DD3-80F5-830309388C61}" sibTransId="{137670F8-3552-4468-9755-7DDCBD0364E6}"/>
    <dgm:cxn modelId="{591AAE61-BB9E-49E5-9F13-B43514D2F7E4}" type="presOf" srcId="{5ABCE290-8294-4476-8492-D456F194E1F3}" destId="{D88EECC0-FBFA-4174-B780-AE3CB03DF2B9}" srcOrd="0" destOrd="1" presId="urn:microsoft.com/office/officeart/2005/8/layout/vList2"/>
    <dgm:cxn modelId="{86112448-D9FC-40B2-B6C9-D5A65D30CE2E}" type="presOf" srcId="{A6D44D57-2680-48F6-AA4B-D61C3F0B6703}" destId="{D88EECC0-FBFA-4174-B780-AE3CB03DF2B9}" srcOrd="0" destOrd="0" presId="urn:microsoft.com/office/officeart/2005/8/layout/vList2"/>
    <dgm:cxn modelId="{E1FC6E4C-EBAE-4CE7-8439-7482655B02AD}" srcId="{52A1AE9F-74A9-4097-BA78-F8EB2D1E9418}" destId="{CC809A01-1737-43F9-93E1-B390E7E76E86}" srcOrd="2" destOrd="0" parTransId="{CFD8E563-7DDB-4F9F-A00D-F2F1D1F51B8F}" sibTransId="{5360F946-99A6-49F3-AFAE-29B6330165D3}"/>
    <dgm:cxn modelId="{C9574F6C-21F4-4362-9B4A-3AA0BAF71991}" srcId="{FDECDAB1-2599-428B-A162-9614AEB8FD0D}" destId="{5ABCE290-8294-4476-8492-D456F194E1F3}" srcOrd="1" destOrd="0" parTransId="{D991BFE6-8F5F-4F22-BEED-378F2F4358C3}" sibTransId="{B511B64D-3E73-4632-A084-8E7452CB4B84}"/>
    <dgm:cxn modelId="{B8E3524F-04E1-4ABD-8CEC-CAC3D3FC42C1}" type="presOf" srcId="{CC809A01-1737-43F9-93E1-B390E7E76E86}" destId="{0670927F-9042-46F6-81BC-66BD8A91BC89}" srcOrd="0" destOrd="2" presId="urn:microsoft.com/office/officeart/2005/8/layout/vList2"/>
    <dgm:cxn modelId="{392EBF4F-F973-4E67-9303-A7AF2DAF51DD}" type="presOf" srcId="{FDECDAB1-2599-428B-A162-9614AEB8FD0D}" destId="{11C795DB-3D65-41DD-98D4-1F49627538A1}" srcOrd="0" destOrd="0" presId="urn:microsoft.com/office/officeart/2005/8/layout/vList2"/>
    <dgm:cxn modelId="{BDDDAA72-FE6B-4F84-AF91-119CE55B4C52}" type="presOf" srcId="{4CC16B2C-6D63-476D-ADA0-56FEEAE8E1F2}" destId="{E3023192-2569-4ED9-9278-4950C12BE49E}" srcOrd="0" destOrd="2" presId="urn:microsoft.com/office/officeart/2005/8/layout/vList2"/>
    <dgm:cxn modelId="{C67CBB75-F861-4E0D-856E-8D0F4FE2ABCD}" srcId="{FDECDAB1-2599-428B-A162-9614AEB8FD0D}" destId="{A6D44D57-2680-48F6-AA4B-D61C3F0B6703}" srcOrd="0" destOrd="0" parTransId="{B0E841FF-82C8-45CA-99E9-C1DB09B1DFAE}" sibTransId="{5BE62F6D-CE84-42E0-9892-825938E0C131}"/>
    <dgm:cxn modelId="{C9CF0758-750A-46BE-9221-7364D3C247CD}" type="presOf" srcId="{0826EE18-9FEA-457A-8895-BBD55B169491}" destId="{E3023192-2569-4ED9-9278-4950C12BE49E}" srcOrd="0" destOrd="1" presId="urn:microsoft.com/office/officeart/2005/8/layout/vList2"/>
    <dgm:cxn modelId="{9BA4387C-BD07-4FCF-BCD8-A311182A525C}" srcId="{F784F3E9-6A79-4A17-ABB7-2FAA6004212E}" destId="{C135F4B8-6DAE-496B-943F-84FB337650A3}" srcOrd="2" destOrd="0" parTransId="{8EFD0B63-3208-4084-BD35-681C75161EEE}" sibTransId="{DDED63DA-DB8F-4D83-BF35-1BE92FF1F83E}"/>
    <dgm:cxn modelId="{CAC8397D-CA66-4C33-9B04-D95651A88F6D}" type="presOf" srcId="{52A1AE9F-74A9-4097-BA78-F8EB2D1E9418}" destId="{C130D2F8-4752-4740-9612-06DD47170C06}" srcOrd="0" destOrd="0" presId="urn:microsoft.com/office/officeart/2005/8/layout/vList2"/>
    <dgm:cxn modelId="{4C8E407D-3DD3-4D20-AFCC-01E642381B34}" type="presOf" srcId="{F09985BD-B1E7-4F9F-8C7B-7973832AA986}" destId="{0F1E4789-5294-4886-8E8E-034D9D8D5E8E}" srcOrd="0" destOrd="1" presId="urn:microsoft.com/office/officeart/2005/8/layout/vList2"/>
    <dgm:cxn modelId="{4AEF547F-5FDB-4559-8E9A-6B636E82ECA9}" srcId="{7F7EEEE7-0C1B-4C9C-B533-E96943C5B3AD}" destId="{5B508AC8-3FB0-4DE6-A216-E32156744F11}" srcOrd="0" destOrd="0" parTransId="{32C3E4F0-35A3-4219-84EB-7D9FB5E64733}" sibTransId="{FF5375D9-86EF-4797-850E-94F4F9734481}"/>
    <dgm:cxn modelId="{ABDDF87F-10B9-4961-A082-7CD6A26ACA02}" srcId="{7F7EEEE7-0C1B-4C9C-B533-E96943C5B3AD}" destId="{0826EE18-9FEA-457A-8895-BBD55B169491}" srcOrd="1" destOrd="0" parTransId="{DE7FAF5B-A5CC-4BEA-851E-1AD80F253581}" sibTransId="{8FA81163-5DA9-426A-BAF9-CBA5558356BE}"/>
    <dgm:cxn modelId="{6787798B-9129-4F05-923A-579EF0CA7A6C}" srcId="{F784F3E9-6A79-4A17-ABB7-2FAA6004212E}" destId="{F09985BD-B1E7-4F9F-8C7B-7973832AA986}" srcOrd="1" destOrd="0" parTransId="{AE8EC889-570B-476E-A05C-A6129EA5E111}" sibTransId="{CF737953-AC54-44A0-B943-C6C900F57AA0}"/>
    <dgm:cxn modelId="{FFCC0D94-B719-4FB5-9825-EAEF08DABAE1}" srcId="{5ABCE290-8294-4476-8492-D456F194E1F3}" destId="{53A1D64E-518D-4771-B9B6-F15B8D05A8DF}" srcOrd="0" destOrd="0" parTransId="{03A51A7D-B28C-4009-AFFD-88647A40A103}" sibTransId="{43B213FF-4797-424C-AF3A-AF2AD2FCA1C1}"/>
    <dgm:cxn modelId="{8F99E8B9-F95C-4396-B3BE-5452D2D9155A}" srcId="{6EBF4CD1-0B78-4B9D-AB90-EF3C9929BFAC}" destId="{7F7EEEE7-0C1B-4C9C-B533-E96943C5B3AD}" srcOrd="3" destOrd="0" parTransId="{84D0D5E2-29E6-4129-B62E-B362459825D3}" sibTransId="{68FC3957-4880-4521-ABA6-51B314EF4F6F}"/>
    <dgm:cxn modelId="{5BBFF2BD-D35D-467B-8A39-8827788ECE6E}" type="presOf" srcId="{C135F4B8-6DAE-496B-943F-84FB337650A3}" destId="{0F1E4789-5294-4886-8E8E-034D9D8D5E8E}" srcOrd="0" destOrd="2" presId="urn:microsoft.com/office/officeart/2005/8/layout/vList2"/>
    <dgm:cxn modelId="{2B2643C4-5D8C-454B-8D32-EC4F6290C9D2}" type="presOf" srcId="{9DECF571-EE96-49AB-911A-DF1A0EC5F1E0}" destId="{0670927F-9042-46F6-81BC-66BD8A91BC89}" srcOrd="0" destOrd="1" presId="urn:microsoft.com/office/officeart/2005/8/layout/vList2"/>
    <dgm:cxn modelId="{3AB46BCC-090B-408D-9CBB-D8A5E7A96F89}" srcId="{6EBF4CD1-0B78-4B9D-AB90-EF3C9929BFAC}" destId="{FDECDAB1-2599-428B-A162-9614AEB8FD0D}" srcOrd="0" destOrd="0" parTransId="{95461871-0C8B-4D9D-9F91-F28E4132F5ED}" sibTransId="{88BC92B7-2494-447C-BD2F-BA41CB5AD0EB}"/>
    <dgm:cxn modelId="{B9F546D3-4B75-4047-B10F-C6D7B9AE9454}" type="presOf" srcId="{27AE69BA-38C9-4551-8013-F3141A450B89}" destId="{0670927F-9042-46F6-81BC-66BD8A91BC89}" srcOrd="0" destOrd="0" presId="urn:microsoft.com/office/officeart/2005/8/layout/vList2"/>
    <dgm:cxn modelId="{6D3087D3-0D26-41B0-BE2E-D3BE321ABC31}" type="presOf" srcId="{F784F3E9-6A79-4A17-ABB7-2FAA6004212E}" destId="{52FED730-4800-4E59-A557-0088BA251E09}" srcOrd="0" destOrd="0" presId="urn:microsoft.com/office/officeart/2005/8/layout/vList2"/>
    <dgm:cxn modelId="{36DBA6D6-3965-4FFE-9EFA-CEBA86A44368}" type="presOf" srcId="{7F7EEEE7-0C1B-4C9C-B533-E96943C5B3AD}" destId="{02594618-2DE1-4C4A-95AE-A6A01CCC1E2A}" srcOrd="0" destOrd="0" presId="urn:microsoft.com/office/officeart/2005/8/layout/vList2"/>
    <dgm:cxn modelId="{72673AEF-AE3E-4EF7-B5C2-AD2D928CD91D}" srcId="{52A1AE9F-74A9-4097-BA78-F8EB2D1E9418}" destId="{27AE69BA-38C9-4551-8013-F3141A450B89}" srcOrd="0" destOrd="0" parTransId="{BE7E2EA5-1247-4AE4-B2FC-0DD0EF4BB724}" sibTransId="{AF5500BB-AD24-4B44-8969-5E6A04ABE91B}"/>
    <dgm:cxn modelId="{2DBE8030-56D3-4BE6-A8BC-356785DDF892}" type="presParOf" srcId="{9167A8FF-5AD2-4C3B-A538-78DAFABAD96D}" destId="{11C795DB-3D65-41DD-98D4-1F49627538A1}" srcOrd="0" destOrd="0" presId="urn:microsoft.com/office/officeart/2005/8/layout/vList2"/>
    <dgm:cxn modelId="{07F7071C-82CE-4285-9371-B2409CBE0567}" type="presParOf" srcId="{9167A8FF-5AD2-4C3B-A538-78DAFABAD96D}" destId="{D88EECC0-FBFA-4174-B780-AE3CB03DF2B9}" srcOrd="1" destOrd="0" presId="urn:microsoft.com/office/officeart/2005/8/layout/vList2"/>
    <dgm:cxn modelId="{ADBE920A-57DB-4745-92EB-9EE37A784CEC}" type="presParOf" srcId="{9167A8FF-5AD2-4C3B-A538-78DAFABAD96D}" destId="{96C5BB04-F785-45D5-A92B-25EF6CC701D4}" srcOrd="2" destOrd="0" presId="urn:microsoft.com/office/officeart/2005/8/layout/vList2"/>
    <dgm:cxn modelId="{F534B2B1-43A6-4E91-AAAD-3C61D66308D2}" type="presParOf" srcId="{9167A8FF-5AD2-4C3B-A538-78DAFABAD96D}" destId="{DCB06392-C0FA-41E4-9CA9-D0715AF9F0C7}" srcOrd="3" destOrd="0" presId="urn:microsoft.com/office/officeart/2005/8/layout/vList2"/>
    <dgm:cxn modelId="{F1E4DC09-E254-46BB-B025-9C5C5D562B44}" type="presParOf" srcId="{9167A8FF-5AD2-4C3B-A538-78DAFABAD96D}" destId="{C130D2F8-4752-4740-9612-06DD47170C06}" srcOrd="4" destOrd="0" presId="urn:microsoft.com/office/officeart/2005/8/layout/vList2"/>
    <dgm:cxn modelId="{F4147C48-F182-4EE2-9BBD-22C51FBAB6F1}" type="presParOf" srcId="{9167A8FF-5AD2-4C3B-A538-78DAFABAD96D}" destId="{0670927F-9042-46F6-81BC-66BD8A91BC89}" srcOrd="5" destOrd="0" presId="urn:microsoft.com/office/officeart/2005/8/layout/vList2"/>
    <dgm:cxn modelId="{4631FF74-4332-4DF8-A0CE-6B0AC65ADF4A}" type="presParOf" srcId="{9167A8FF-5AD2-4C3B-A538-78DAFABAD96D}" destId="{02594618-2DE1-4C4A-95AE-A6A01CCC1E2A}" srcOrd="6" destOrd="0" presId="urn:microsoft.com/office/officeart/2005/8/layout/vList2"/>
    <dgm:cxn modelId="{38FCD99F-8F95-4686-8ABF-FC3A7A827A9A}" type="presParOf" srcId="{9167A8FF-5AD2-4C3B-A538-78DAFABAD96D}" destId="{E3023192-2569-4ED9-9278-4950C12BE49E}" srcOrd="7" destOrd="0" presId="urn:microsoft.com/office/officeart/2005/8/layout/vList2"/>
    <dgm:cxn modelId="{221E542C-644E-4BB2-99E3-08FB1EB4C024}" type="presParOf" srcId="{9167A8FF-5AD2-4C3B-A538-78DAFABAD96D}" destId="{52FED730-4800-4E59-A557-0088BA251E09}" srcOrd="8" destOrd="0" presId="urn:microsoft.com/office/officeart/2005/8/layout/vList2"/>
    <dgm:cxn modelId="{2A5B036F-19BC-4563-83B1-272DCBFA4052}" type="presParOf" srcId="{9167A8FF-5AD2-4C3B-A538-78DAFABAD96D}" destId="{0F1E4789-5294-4886-8E8E-034D9D8D5E8E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C795DB-3D65-41DD-98D4-1F49627538A1}">
      <dsp:nvSpPr>
        <dsp:cNvPr id="0" name=""/>
        <dsp:cNvSpPr/>
      </dsp:nvSpPr>
      <dsp:spPr>
        <a:xfrm>
          <a:off x="0" y="100228"/>
          <a:ext cx="7543800" cy="35216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i="1" kern="1200"/>
            <a:t>Références entre collections</a:t>
          </a:r>
          <a:endParaRPr lang="en-US" sz="1400" kern="1200"/>
        </a:p>
      </dsp:txBody>
      <dsp:txXfrm>
        <a:off x="17191" y="117419"/>
        <a:ext cx="7509418" cy="317787"/>
      </dsp:txXfrm>
    </dsp:sp>
    <dsp:sp modelId="{D88EECC0-FBFA-4174-B780-AE3CB03DF2B9}">
      <dsp:nvSpPr>
        <dsp:cNvPr id="0" name=""/>
        <dsp:cNvSpPr/>
      </dsp:nvSpPr>
      <dsp:spPr>
        <a:xfrm>
          <a:off x="0" y="452398"/>
          <a:ext cx="7543800" cy="579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9516" tIns="17780" rIns="99568" bIns="17780" numCol="1" spcCol="1270" anchor="t" anchorCtr="0">
          <a:noAutofit/>
        </a:bodyPr>
        <a:lstStyle/>
        <a:p>
          <a:pPr marL="57150" lvl="1" indent="-57150" algn="l" defTabSz="48895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100" kern="1200" dirty="0"/>
            <a:t>Création de la collection </a:t>
          </a:r>
          <a:r>
            <a:rPr lang="fr-FR" sz="1100" b="1" kern="1200" dirty="0" err="1"/>
            <a:t>cities</a:t>
          </a:r>
          <a:endParaRPr lang="en-US" sz="1100" kern="1200" dirty="0"/>
        </a:p>
        <a:p>
          <a:pPr marL="57150" lvl="1" indent="-57150" algn="l" defTabSz="48895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100" kern="1200" dirty="0"/>
            <a:t>Ajout du champ calculé :</a:t>
          </a:r>
          <a:endParaRPr lang="en-US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100" kern="1200" dirty="0" err="1"/>
            <a:t>db.cities.updateMany</a:t>
          </a:r>
          <a:r>
            <a:rPr lang="fr-FR" sz="1100" kern="1200" dirty="0"/>
            <a:t>({}, [ { $set: { </a:t>
          </a:r>
          <a:r>
            <a:rPr lang="fr-FR" sz="1100" kern="1200" dirty="0" err="1"/>
            <a:t>city_id</a:t>
          </a:r>
          <a:r>
            <a:rPr lang="fr-FR" sz="1100" kern="1200" dirty="0"/>
            <a:t>: { $</a:t>
          </a:r>
          <a:r>
            <a:rPr lang="fr-FR" sz="1100" kern="1200" dirty="0" err="1"/>
            <a:t>strLenCP</a:t>
          </a:r>
          <a:r>
            <a:rPr lang="fr-FR" sz="1100" kern="1200" dirty="0"/>
            <a:t>: "$</a:t>
          </a:r>
          <a:r>
            <a:rPr lang="fr-FR" sz="1100" kern="1200" dirty="0" err="1"/>
            <a:t>city_name</a:t>
          </a:r>
          <a:r>
            <a:rPr lang="fr-FR" sz="1100" kern="1200"/>
            <a:t>" } </a:t>
          </a:r>
          <a:r>
            <a:rPr lang="fr-FR" sz="1100" kern="1200" dirty="0"/>
            <a:t>} } ])</a:t>
          </a:r>
          <a:endParaRPr lang="en-US" sz="1100" kern="1200" dirty="0"/>
        </a:p>
      </dsp:txBody>
      <dsp:txXfrm>
        <a:off x="0" y="452398"/>
        <a:ext cx="7543800" cy="579600"/>
      </dsp:txXfrm>
    </dsp:sp>
    <dsp:sp modelId="{96C5BB04-F785-45D5-A92B-25EF6CC701D4}">
      <dsp:nvSpPr>
        <dsp:cNvPr id="0" name=""/>
        <dsp:cNvSpPr/>
      </dsp:nvSpPr>
      <dsp:spPr>
        <a:xfrm>
          <a:off x="0" y="1031998"/>
          <a:ext cx="7543800" cy="352169"/>
        </a:xfrm>
        <a:prstGeom prst="roundRect">
          <a:avLst/>
        </a:prstGeom>
        <a:solidFill>
          <a:schemeClr val="accent5">
            <a:hueOff val="-5330780"/>
            <a:satOff val="3030"/>
            <a:lumOff val="-250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kern="1200"/>
            <a:t>Jointure via $lookup pour lier chaque bibliothèque à sa ville.</a:t>
          </a:r>
          <a:endParaRPr lang="en-US" sz="1400" kern="1200" dirty="0"/>
        </a:p>
      </dsp:txBody>
      <dsp:txXfrm>
        <a:off x="17191" y="1049189"/>
        <a:ext cx="7509418" cy="317787"/>
      </dsp:txXfrm>
    </dsp:sp>
    <dsp:sp modelId="{C130D2F8-4752-4740-9612-06DD47170C06}">
      <dsp:nvSpPr>
        <dsp:cNvPr id="0" name=""/>
        <dsp:cNvSpPr/>
      </dsp:nvSpPr>
      <dsp:spPr>
        <a:xfrm>
          <a:off x="0" y="1424488"/>
          <a:ext cx="7543800" cy="352169"/>
        </a:xfrm>
        <a:prstGeom prst="roundRect">
          <a:avLst/>
        </a:prstGeom>
        <a:solidFill>
          <a:schemeClr val="accent5">
            <a:hueOff val="-10661560"/>
            <a:satOff val="6060"/>
            <a:lumOff val="-500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i="1" kern="1200" dirty="0"/>
            <a:t>Indexation pour optimiser les requêtes</a:t>
          </a:r>
          <a:endParaRPr lang="en-US" sz="1400" kern="1200" dirty="0"/>
        </a:p>
      </dsp:txBody>
      <dsp:txXfrm>
        <a:off x="17191" y="1441679"/>
        <a:ext cx="7509418" cy="317787"/>
      </dsp:txXfrm>
    </dsp:sp>
    <dsp:sp modelId="{0670927F-9042-46F6-81BC-66BD8A91BC89}">
      <dsp:nvSpPr>
        <dsp:cNvPr id="0" name=""/>
        <dsp:cNvSpPr/>
      </dsp:nvSpPr>
      <dsp:spPr>
        <a:xfrm>
          <a:off x="0" y="1776658"/>
          <a:ext cx="7543800" cy="594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9516" tIns="17780" rIns="99568" bIns="17780" numCol="1" spcCol="1270" anchor="t" anchorCtr="0">
          <a:noAutofit/>
        </a:bodyPr>
        <a:lstStyle/>
        <a:p>
          <a:pPr marL="57150" lvl="1" indent="-57150" algn="l" defTabSz="48895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100" kern="1200"/>
            <a:t>db.books.createIndex({ title: 1 })</a:t>
          </a:r>
          <a:endParaRPr lang="en-US" sz="1100" kern="1200"/>
        </a:p>
        <a:p>
          <a:pPr marL="57150" lvl="1" indent="-57150" algn="l" defTabSz="48895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100" kern="1200"/>
            <a:t>db.books.createIndex({ genre: 1, publication_year: -1 })</a:t>
          </a:r>
          <a:endParaRPr lang="en-US" sz="1100" kern="1200"/>
        </a:p>
        <a:p>
          <a:pPr marL="57150" lvl="1" indent="-57150" algn="l" defTabSz="48895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100" kern="1200"/>
            <a:t>db.libraries.createIndex({ city: 1 })</a:t>
          </a:r>
          <a:endParaRPr lang="en-US" sz="1100" kern="1200"/>
        </a:p>
      </dsp:txBody>
      <dsp:txXfrm>
        <a:off x="0" y="1776658"/>
        <a:ext cx="7543800" cy="594090"/>
      </dsp:txXfrm>
    </dsp:sp>
    <dsp:sp modelId="{02594618-2DE1-4C4A-95AE-A6A01CCC1E2A}">
      <dsp:nvSpPr>
        <dsp:cNvPr id="0" name=""/>
        <dsp:cNvSpPr/>
      </dsp:nvSpPr>
      <dsp:spPr>
        <a:xfrm>
          <a:off x="0" y="2370748"/>
          <a:ext cx="7543800" cy="352169"/>
        </a:xfrm>
        <a:prstGeom prst="roundRect">
          <a:avLst/>
        </a:prstGeom>
        <a:solidFill>
          <a:schemeClr val="accent5">
            <a:hueOff val="-15992340"/>
            <a:satOff val="9089"/>
            <a:lumOff val="-750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kern="1200"/>
            <a:t>Justifications :</a:t>
          </a:r>
          <a:endParaRPr lang="en-US" sz="1400" kern="1200"/>
        </a:p>
      </dsp:txBody>
      <dsp:txXfrm>
        <a:off x="17191" y="2387939"/>
        <a:ext cx="7509418" cy="317787"/>
      </dsp:txXfrm>
    </dsp:sp>
    <dsp:sp modelId="{E3023192-2569-4ED9-9278-4950C12BE49E}">
      <dsp:nvSpPr>
        <dsp:cNvPr id="0" name=""/>
        <dsp:cNvSpPr/>
      </dsp:nvSpPr>
      <dsp:spPr>
        <a:xfrm>
          <a:off x="0" y="2722918"/>
          <a:ext cx="7543800" cy="594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9516" tIns="17780" rIns="99568" bIns="17780" numCol="1" spcCol="1270" anchor="t" anchorCtr="0">
          <a:noAutofit/>
        </a:bodyPr>
        <a:lstStyle/>
        <a:p>
          <a:pPr marL="57150" lvl="1" indent="-57150" algn="l" defTabSz="48895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100" kern="1200"/>
            <a:t>title : accélère les recherches par titre.</a:t>
          </a:r>
          <a:endParaRPr lang="en-US" sz="1100" kern="1200"/>
        </a:p>
        <a:p>
          <a:pPr marL="57150" lvl="1" indent="-57150" algn="l" defTabSz="48895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100" kern="1200"/>
            <a:t>genre + publication_year : optimise les tris.</a:t>
          </a:r>
          <a:endParaRPr lang="en-US" sz="1100" kern="1200"/>
        </a:p>
        <a:p>
          <a:pPr marL="57150" lvl="1" indent="-57150" algn="l" defTabSz="48895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100" kern="1200"/>
            <a:t>city : améliore les recherches par ville.</a:t>
          </a:r>
          <a:endParaRPr lang="en-US" sz="1100" kern="1200"/>
        </a:p>
      </dsp:txBody>
      <dsp:txXfrm>
        <a:off x="0" y="2722918"/>
        <a:ext cx="7543800" cy="594090"/>
      </dsp:txXfrm>
    </dsp:sp>
    <dsp:sp modelId="{52FED730-4800-4E59-A557-0088BA251E09}">
      <dsp:nvSpPr>
        <dsp:cNvPr id="0" name=""/>
        <dsp:cNvSpPr/>
      </dsp:nvSpPr>
      <dsp:spPr>
        <a:xfrm>
          <a:off x="0" y="3317008"/>
          <a:ext cx="7543800" cy="352169"/>
        </a:xfrm>
        <a:prstGeom prst="roundRect">
          <a:avLst/>
        </a:prstGeom>
        <a:solidFill>
          <a:schemeClr val="accent5">
            <a:hueOff val="-21323121"/>
            <a:satOff val="12119"/>
            <a:lumOff val="-1000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i="1" kern="1200"/>
            <a:t>Résultat :</a:t>
          </a:r>
          <a:endParaRPr lang="en-US" sz="1400" kern="1200"/>
        </a:p>
      </dsp:txBody>
      <dsp:txXfrm>
        <a:off x="17191" y="3334199"/>
        <a:ext cx="7509418" cy="317787"/>
      </dsp:txXfrm>
    </dsp:sp>
    <dsp:sp modelId="{0F1E4789-5294-4886-8E8E-034D9D8D5E8E}">
      <dsp:nvSpPr>
        <dsp:cNvPr id="0" name=""/>
        <dsp:cNvSpPr/>
      </dsp:nvSpPr>
      <dsp:spPr>
        <a:xfrm>
          <a:off x="0" y="3669178"/>
          <a:ext cx="7543800" cy="594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9516" tIns="17780" rIns="99568" bIns="17780" numCol="1" spcCol="1270" anchor="t" anchorCtr="0">
          <a:noAutofit/>
        </a:bodyPr>
        <a:lstStyle/>
        <a:p>
          <a:pPr marL="57150" lvl="1" indent="-57150" algn="l" defTabSz="48895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100" kern="1200"/>
            <a:t>Requêtes plus rapides</a:t>
          </a:r>
          <a:endParaRPr lang="en-US" sz="1100" kern="1200"/>
        </a:p>
        <a:p>
          <a:pPr marL="57150" lvl="1" indent="-57150" algn="l" defTabSz="48895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100" kern="1200"/>
            <a:t>Données bien structurées</a:t>
          </a:r>
          <a:endParaRPr lang="en-US" sz="1100" kern="1200"/>
        </a:p>
        <a:p>
          <a:pPr marL="57150" lvl="1" indent="-57150" algn="l" defTabSz="48895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100" kern="1200"/>
            <a:t>Base prête pour la visualisation sur </a:t>
          </a:r>
          <a:r>
            <a:rPr lang="fr-FR" sz="1100" b="1" kern="1200"/>
            <a:t>MongoDB Charts</a:t>
          </a:r>
          <a:endParaRPr lang="en-US" sz="1100" kern="1200" dirty="0"/>
        </a:p>
      </dsp:txBody>
      <dsp:txXfrm>
        <a:off x="0" y="3669178"/>
        <a:ext cx="7543800" cy="5940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953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245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216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917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88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810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655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75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74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190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378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670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microsoft.com/office/2007/relationships/hdphoto" Target="../media/hdphoto2.wdp"/><Relationship Id="rId7" Type="http://schemas.openxmlformats.org/officeDocument/2006/relationships/diagramColors" Target="../diagrams/colors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691149"/>
            <a:ext cx="7772400" cy="2458064"/>
          </a:xfrm>
        </p:spPr>
        <p:txBody>
          <a:bodyPr/>
          <a:lstStyle/>
          <a:p>
            <a:r>
              <a:rPr lang="fr-FR" b="1">
                <a:latin typeface="Goudy Old Style" panose="02020502050305020303" pitchFamily="18" charset="0"/>
              </a:rPr>
              <a:t>ProJet NoSQL – Bibliothèque et Livres</a:t>
            </a:r>
            <a:endParaRPr lang="fr-FR" b="1" dirty="0">
              <a:latin typeface="Goudy Old Style" panose="020205020503050203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3778" y="4746727"/>
            <a:ext cx="6436444" cy="1470024"/>
          </a:xfrm>
        </p:spPr>
        <p:txBody>
          <a:bodyPr>
            <a:normAutofit lnSpcReduction="10000"/>
          </a:bodyPr>
          <a:lstStyle/>
          <a:p>
            <a:r>
              <a:rPr lang="fr-FR" sz="2000" b="1">
                <a:latin typeface="Goudy Old Style" panose="02020502050305020303" pitchFamily="18" charset="0"/>
              </a:rPr>
              <a:t>Groupe 3 – Cindy Tchuiesseu &amp; Joseph Rambert</a:t>
            </a:r>
          </a:p>
          <a:p>
            <a:r>
              <a:rPr lang="fr-FR" sz="2000" b="1">
                <a:latin typeface="Goudy Old Style" panose="02020502050305020303" pitchFamily="18" charset="0"/>
              </a:rPr>
              <a:t>EFREI M1 Data Engineering</a:t>
            </a:r>
          </a:p>
          <a:p>
            <a:r>
              <a:rPr lang="fr-FR" sz="1600" b="1">
                <a:latin typeface="Goudy Old Style" panose="02020502050305020303" pitchFamily="18" charset="0"/>
              </a:rPr>
              <a:t>Base : </a:t>
            </a:r>
            <a:r>
              <a:rPr lang="fr-FR" sz="1600">
                <a:solidFill>
                  <a:schemeClr val="bg1">
                    <a:lumMod val="50000"/>
                  </a:schemeClr>
                </a:solidFill>
                <a:latin typeface="Goudy Old Style" panose="02020502050305020303" pitchFamily="18" charset="0"/>
              </a:rPr>
              <a:t>libdb</a:t>
            </a:r>
          </a:p>
          <a:p>
            <a:r>
              <a:rPr lang="fr-FR" b="1">
                <a:latin typeface="Goudy Old Style" panose="02020502050305020303" pitchFamily="18" charset="0"/>
              </a:rPr>
              <a:t>Connexion : </a:t>
            </a:r>
            <a:r>
              <a:rPr lang="fr-FR" sz="1600" u="sng">
                <a:solidFill>
                  <a:schemeClr val="bg1">
                    <a:lumMod val="50000"/>
                  </a:schemeClr>
                </a:solidFill>
                <a:latin typeface="Goudy Old Style" panose="02020502050305020303" pitchFamily="18" charset="0"/>
              </a:rPr>
              <a:t>mongodb+srv://User:User@cluster0.ucqgbv9.mongodb.net/</a:t>
            </a:r>
            <a:endParaRPr lang="fr-FR" sz="1600" u="sng" dirty="0">
              <a:solidFill>
                <a:schemeClr val="bg1">
                  <a:lumMod val="50000"/>
                </a:schemeClr>
              </a:solidFill>
              <a:latin typeface="Goudy Old Style" panose="02020502050305020303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964958D-AF5D-4863-B5FB-83F6B8CB1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08" y="0"/>
            <a:ext cx="9141492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8875" y="454583"/>
            <a:ext cx="5047708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fr-FR" b="1" dirty="0">
                <a:latin typeface="Goudy Old Style" panose="02020502050305020303" pitchFamily="18" charset="0"/>
              </a:rPr>
              <a:t>Structure de la base de données</a:t>
            </a:r>
          </a:p>
        </p:txBody>
      </p:sp>
      <p:pic>
        <p:nvPicPr>
          <p:cNvPr id="5" name="Picture 4" descr="Pile de livres en couleur">
            <a:extLst>
              <a:ext uri="{FF2B5EF4-FFF2-40B4-BE49-F238E27FC236}">
                <a16:creationId xmlns:a16="http://schemas.microsoft.com/office/drawing/2014/main" id="{94BACFC5-38DF-EBB2-E26C-2EA91BD56C5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46959" t="-1" r="39869" b="-1"/>
          <a:stretch>
            <a:fillRect/>
          </a:stretch>
        </p:blipFill>
        <p:spPr>
          <a:xfrm>
            <a:off x="0" y="0"/>
            <a:ext cx="2301458" cy="685799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8876" y="2121408"/>
            <a:ext cx="5047707" cy="4050792"/>
          </a:xfrm>
        </p:spPr>
        <p:txBody>
          <a:bodyPr>
            <a:normAutofit lnSpcReduction="10000"/>
          </a:bodyPr>
          <a:lstStyle/>
          <a:p>
            <a:r>
              <a:rPr lang="fr-FR" sz="1800" b="1" dirty="0">
                <a:latin typeface="Goudy Old Style" panose="02020502050305020303" pitchFamily="18" charset="0"/>
              </a:rPr>
              <a:t>Base de données: </a:t>
            </a:r>
            <a:r>
              <a:rPr lang="fr-FR" sz="1800" dirty="0" err="1">
                <a:latin typeface="Goudy Old Style" panose="02020502050305020303" pitchFamily="18" charset="0"/>
              </a:rPr>
              <a:t>libdb</a:t>
            </a:r>
            <a:endParaRPr lang="fr-FR" sz="1800" dirty="0">
              <a:latin typeface="Goudy Old Style" panose="02020502050305020303" pitchFamily="18" charset="0"/>
            </a:endParaRPr>
          </a:p>
          <a:p>
            <a:r>
              <a:rPr lang="fr-FR" sz="1800" b="1" dirty="0">
                <a:latin typeface="Goudy Old Style" panose="02020502050305020303" pitchFamily="18" charset="0"/>
              </a:rPr>
              <a:t>Collections :</a:t>
            </a:r>
          </a:p>
          <a:p>
            <a:pPr lvl="1"/>
            <a:r>
              <a:rPr lang="fr-FR" b="1" dirty="0">
                <a:latin typeface="Goudy Old Style" panose="02020502050305020303" pitchFamily="18" charset="0"/>
              </a:rPr>
              <a:t>books : </a:t>
            </a:r>
            <a:r>
              <a:rPr lang="fr-FR" dirty="0">
                <a:latin typeface="Goudy Old Style" panose="02020502050305020303" pitchFamily="18" charset="0"/>
              </a:rPr>
              <a:t>informations sur les livres</a:t>
            </a:r>
          </a:p>
          <a:p>
            <a:pPr marL="548640" lvl="2" indent="0">
              <a:buNone/>
            </a:pPr>
            <a:r>
              <a:rPr lang="fr-FR" sz="1800" b="1" dirty="0">
                <a:latin typeface="Goudy Old Style" panose="02020502050305020303" pitchFamily="18" charset="0"/>
              </a:rPr>
              <a:t>_id, </a:t>
            </a:r>
            <a:r>
              <a:rPr lang="fr-FR" sz="1800" b="1" dirty="0" err="1">
                <a:latin typeface="Goudy Old Style" panose="02020502050305020303" pitchFamily="18" charset="0"/>
              </a:rPr>
              <a:t>title</a:t>
            </a:r>
            <a:r>
              <a:rPr lang="fr-FR" sz="1800" b="1" dirty="0">
                <a:latin typeface="Goudy Old Style" panose="02020502050305020303" pitchFamily="18" charset="0"/>
              </a:rPr>
              <a:t>, </a:t>
            </a:r>
            <a:r>
              <a:rPr lang="fr-FR" sz="1800" b="1" dirty="0" err="1">
                <a:latin typeface="Goudy Old Style" panose="02020502050305020303" pitchFamily="18" charset="0"/>
              </a:rPr>
              <a:t>author</a:t>
            </a:r>
            <a:r>
              <a:rPr lang="fr-FR" sz="1800" b="1" dirty="0">
                <a:latin typeface="Goudy Old Style" panose="02020502050305020303" pitchFamily="18" charset="0"/>
              </a:rPr>
              <a:t>, genre, </a:t>
            </a:r>
            <a:r>
              <a:rPr lang="fr-FR" sz="1800" b="1" dirty="0" err="1">
                <a:latin typeface="Goudy Old Style" panose="02020502050305020303" pitchFamily="18" charset="0"/>
              </a:rPr>
              <a:t>publication_year</a:t>
            </a:r>
            <a:r>
              <a:rPr lang="fr-FR" sz="1800" b="1" dirty="0">
                <a:latin typeface="Goudy Old Style" panose="02020502050305020303" pitchFamily="18" charset="0"/>
              </a:rPr>
              <a:t>, </a:t>
            </a:r>
            <a:r>
              <a:rPr lang="fr-FR" sz="1800" b="1" dirty="0" err="1">
                <a:latin typeface="Goudy Old Style" panose="02020502050305020303" pitchFamily="18" charset="0"/>
              </a:rPr>
              <a:t>copies</a:t>
            </a:r>
            <a:r>
              <a:rPr lang="fr-FR" sz="1800" dirty="0" err="1">
                <a:latin typeface="Goudy Old Style" panose="02020502050305020303" pitchFamily="18" charset="0"/>
              </a:rPr>
              <a:t>,</a:t>
            </a:r>
            <a:r>
              <a:rPr lang="fr-FR" sz="1800" b="1" dirty="0" err="1">
                <a:latin typeface="Goudy Old Style" panose="02020502050305020303" pitchFamily="18" charset="0"/>
              </a:rPr>
              <a:t>library_name</a:t>
            </a:r>
            <a:endParaRPr lang="fr-FR" sz="1800" dirty="0">
              <a:latin typeface="Goudy Old Style" panose="02020502050305020303" pitchFamily="18" charset="0"/>
            </a:endParaRPr>
          </a:p>
          <a:p>
            <a:pPr lvl="1"/>
            <a:r>
              <a:rPr lang="fr-FR" b="1" dirty="0" err="1">
                <a:latin typeface="Goudy Old Style" panose="02020502050305020303" pitchFamily="18" charset="0"/>
              </a:rPr>
              <a:t>libraries</a:t>
            </a:r>
            <a:r>
              <a:rPr lang="fr-FR" b="1" dirty="0">
                <a:latin typeface="Goudy Old Style" panose="02020502050305020303" pitchFamily="18" charset="0"/>
              </a:rPr>
              <a:t> : </a:t>
            </a:r>
            <a:r>
              <a:rPr lang="fr-FR" dirty="0">
                <a:latin typeface="Goudy Old Style" panose="02020502050305020303" pitchFamily="18" charset="0"/>
              </a:rPr>
              <a:t>bibliothèques (avec sections imbriquées)</a:t>
            </a:r>
          </a:p>
          <a:p>
            <a:pPr marL="548640" lvl="2" indent="0">
              <a:buNone/>
            </a:pPr>
            <a:r>
              <a:rPr lang="fr-FR" sz="1800" dirty="0">
                <a:latin typeface="Goudy Old Style" panose="02020502050305020303" pitchFamily="18" charset="0"/>
              </a:rPr>
              <a:t>_id, </a:t>
            </a:r>
            <a:r>
              <a:rPr lang="fr-FR" sz="1800" dirty="0" err="1">
                <a:latin typeface="Goudy Old Style" panose="02020502050305020303" pitchFamily="18" charset="0"/>
              </a:rPr>
              <a:t>name</a:t>
            </a:r>
            <a:r>
              <a:rPr lang="fr-FR" sz="1800" dirty="0">
                <a:latin typeface="Goudy Old Style" panose="02020502050305020303" pitchFamily="18" charset="0"/>
              </a:rPr>
              <a:t>, city, </a:t>
            </a:r>
            <a:r>
              <a:rPr lang="fr-FR" sz="1800" dirty="0" err="1">
                <a:latin typeface="Goudy Old Style" panose="02020502050305020303" pitchFamily="18" charset="0"/>
              </a:rPr>
              <a:t>established_year</a:t>
            </a:r>
            <a:r>
              <a:rPr lang="fr-FR" sz="1800" dirty="0">
                <a:latin typeface="Goudy Old Style" panose="02020502050305020303" pitchFamily="18" charset="0"/>
              </a:rPr>
              <a:t>, sections, </a:t>
            </a:r>
            <a:r>
              <a:rPr lang="fr-FR" sz="1800" dirty="0" err="1">
                <a:latin typeface="Goudy Old Style" panose="02020502050305020303" pitchFamily="18" charset="0"/>
              </a:rPr>
              <a:t>budget_euros</a:t>
            </a:r>
            <a:r>
              <a:rPr lang="fr-FR" sz="1800" dirty="0">
                <a:latin typeface="Goudy Old Style" panose="02020502050305020303" pitchFamily="18" charset="0"/>
              </a:rPr>
              <a:t>, </a:t>
            </a:r>
            <a:r>
              <a:rPr lang="fr-FR" sz="1800" dirty="0" err="1">
                <a:latin typeface="Goudy Old Style" panose="02020502050305020303" pitchFamily="18" charset="0"/>
              </a:rPr>
              <a:t>city_ref</a:t>
            </a:r>
            <a:r>
              <a:rPr lang="fr-FR" sz="1800" dirty="0">
                <a:latin typeface="Goudy Old Style" panose="02020502050305020303" pitchFamily="18" charset="0"/>
              </a:rPr>
              <a:t>.</a:t>
            </a:r>
          </a:p>
          <a:p>
            <a:pPr lvl="1"/>
            <a:r>
              <a:rPr lang="fr-FR" b="1" dirty="0" err="1">
                <a:latin typeface="Goudy Old Style" panose="02020502050305020303" pitchFamily="18" charset="0"/>
              </a:rPr>
              <a:t>cities</a:t>
            </a:r>
            <a:r>
              <a:rPr lang="fr-FR" b="1" dirty="0">
                <a:latin typeface="Goudy Old Style" panose="02020502050305020303" pitchFamily="18" charset="0"/>
              </a:rPr>
              <a:t> : </a:t>
            </a:r>
            <a:r>
              <a:rPr lang="fr-FR" dirty="0">
                <a:latin typeface="Goudy Old Style" panose="02020502050305020303" pitchFamily="18" charset="0"/>
              </a:rPr>
              <a:t>villes reliées par référence (</a:t>
            </a:r>
            <a:r>
              <a:rPr lang="fr-FR" dirty="0" err="1">
                <a:latin typeface="Goudy Old Style" panose="02020502050305020303" pitchFamily="18" charset="0"/>
              </a:rPr>
              <a:t>city_ref</a:t>
            </a:r>
            <a:r>
              <a:rPr lang="fr-FR" dirty="0">
                <a:latin typeface="Goudy Old Style" panose="02020502050305020303" pitchFamily="18" charset="0"/>
              </a:rPr>
              <a:t>)</a:t>
            </a:r>
          </a:p>
          <a:p>
            <a:pPr marL="548640" lvl="2" indent="0">
              <a:buNone/>
            </a:pPr>
            <a:r>
              <a:rPr lang="fr-FR" sz="1800" dirty="0">
                <a:latin typeface="Goudy Old Style" panose="02020502050305020303" pitchFamily="18" charset="0"/>
              </a:rPr>
              <a:t>_id, </a:t>
            </a:r>
            <a:r>
              <a:rPr lang="fr-FR" sz="1800" dirty="0" err="1">
                <a:latin typeface="Goudy Old Style" panose="02020502050305020303" pitchFamily="18" charset="0"/>
              </a:rPr>
              <a:t>city_name</a:t>
            </a:r>
            <a:r>
              <a:rPr lang="fr-FR" sz="1800" dirty="0">
                <a:latin typeface="Goudy Old Style" panose="02020502050305020303" pitchFamily="18" charset="0"/>
              </a:rPr>
              <a:t>, </a:t>
            </a:r>
            <a:r>
              <a:rPr lang="fr-FR" sz="1800" dirty="0" err="1">
                <a:latin typeface="Goudy Old Style" panose="02020502050305020303" pitchFamily="18" charset="0"/>
              </a:rPr>
              <a:t>region</a:t>
            </a:r>
            <a:r>
              <a:rPr lang="fr-FR" sz="1800" dirty="0">
                <a:latin typeface="Goudy Old Style" panose="02020502050305020303" pitchFamily="18" charset="0"/>
              </a:rPr>
              <a:t>, </a:t>
            </a:r>
            <a:r>
              <a:rPr lang="fr-FR" sz="1800" dirty="0" err="1">
                <a:latin typeface="Goudy Old Style" panose="02020502050305020303" pitchFamily="18" charset="0"/>
              </a:rPr>
              <a:t>city_id</a:t>
            </a:r>
            <a:endParaRPr lang="fr-FR" sz="1800" dirty="0">
              <a:latin typeface="Goudy Old Style" panose="02020502050305020303" pitchFamily="18" charset="0"/>
            </a:endParaRPr>
          </a:p>
          <a:p>
            <a:r>
              <a:rPr lang="fr-FR" sz="1800" dirty="0">
                <a:latin typeface="Goudy Old Style" panose="02020502050305020303" pitchFamily="18" charset="0"/>
              </a:rPr>
              <a:t>La base est visualisée avec </a:t>
            </a:r>
            <a:r>
              <a:rPr lang="fr-FR" sz="1800" b="1" dirty="0">
                <a:latin typeface="Goudy Old Style" panose="02020502050305020303" pitchFamily="18" charset="0"/>
              </a:rPr>
              <a:t>MongoDB Charts</a:t>
            </a:r>
            <a:r>
              <a:rPr lang="fr-FR" sz="1800" dirty="0">
                <a:latin typeface="Goudy Old Style" panose="02020502050305020303" pitchFamily="18" charset="0"/>
              </a:rPr>
              <a:t> et hébergée sur </a:t>
            </a:r>
            <a:r>
              <a:rPr lang="fr-FR" sz="1800" b="1" dirty="0">
                <a:latin typeface="Goudy Old Style" panose="02020502050305020303" pitchFamily="18" charset="0"/>
              </a:rPr>
              <a:t>MongoDB Atlas</a:t>
            </a:r>
            <a:r>
              <a:rPr lang="fr-FR" sz="1800" dirty="0">
                <a:latin typeface="Goudy Old Style" panose="02020502050305020303" pitchFamily="18" charset="0"/>
              </a:rPr>
              <a:t>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1002ACD-3B0C-4885-8754-8A00E926FE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51293" y="6229681"/>
            <a:ext cx="342900" cy="457200"/>
            <a:chOff x="11361456" y="6195813"/>
            <a:chExt cx="548640" cy="54864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F0313CD-4196-4456-A70D-5EE2B995B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0DE0B32-9EE8-4975-AD48-3855B0A82A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464119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601952"/>
            <a:ext cx="7667244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2038655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1"/>
              <a:t>Requêtes &amp; Mises à jour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B126C26-6BA3-3F34-97A9-94A9ECF0C52B}"/>
              </a:ext>
            </a:extLst>
          </p:cNvPr>
          <p:cNvSpPr txBox="1"/>
          <p:nvPr/>
        </p:nvSpPr>
        <p:spPr>
          <a:xfrm>
            <a:off x="802386" y="2320412"/>
            <a:ext cx="7543800" cy="3851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400" b="1" i="1"/>
              <a:t>Exemples de requêtes FIND</a:t>
            </a:r>
            <a:endParaRPr lang="en-US" sz="1400" b="1"/>
          </a:p>
          <a:p>
            <a:pPr lvl="1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400"/>
              <a:t>db.books.find({ title: "Les Misérables" })</a:t>
            </a:r>
          </a:p>
          <a:p>
            <a:pPr lvl="1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400"/>
              <a:t>db.books.find({ copies: { $gt: 5 } })</a:t>
            </a:r>
          </a:p>
          <a:p>
            <a:pPr lvl="1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400"/>
              <a:t>db.books.find().sort({ genre: 1, publication_year: -1 })</a:t>
            </a:r>
            <a:endParaRPr lang="en-US" sz="1400" b="1"/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400" b="1"/>
              <a:t>Fonctionnalités démontrées :</a:t>
            </a:r>
            <a:endParaRPr lang="en-US" sz="1400"/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400"/>
              <a:t>Recherche par _id, filtre, tri et regex</a:t>
            </a:r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400"/>
              <a:t>Sélection de champs spécifiques (projection)</a:t>
            </a:r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400"/>
              <a:t>Combinaisons avec $and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400" b="1" i="1"/>
              <a:t>Exemples d’UPDATE</a:t>
            </a:r>
            <a:endParaRPr lang="en-US" sz="1400" b="1"/>
          </a:p>
          <a:p>
            <a:pPr lvl="1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400"/>
              <a:t>db.books.updateMany({}, { $inc: { copies: 2 } })</a:t>
            </a:r>
          </a:p>
          <a:p>
            <a:pPr lvl="1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400"/>
              <a:t>db.books.updateMany({}, { $rename: { "copies": "available_copies" } })</a:t>
            </a:r>
          </a:p>
          <a:p>
            <a:pPr lvl="1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sz="1400"/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400" b="1"/>
              <a:t>Objectif :</a:t>
            </a:r>
            <a:r>
              <a:rPr lang="en-US" sz="1400"/>
              <a:t> montrer la gestion dynamique des données</a:t>
            </a:r>
            <a:br>
              <a:rPr lang="en-US" sz="1400"/>
            </a:br>
            <a:r>
              <a:rPr lang="en-US" sz="1400">
                <a:sym typeface="Wingdings" panose="05000000000000000000" pitchFamily="2" charset="2"/>
              </a:rPr>
              <a:t></a:t>
            </a:r>
            <a:r>
              <a:rPr lang="en-US" sz="1400"/>
              <a:t> modification, ajout, renommage et suppression contrôlée.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51293" y="6229681"/>
            <a:ext cx="3429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73188" y="6258874"/>
            <a:ext cx="299110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/>
              <a:t>Références, Index &amp; Performance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2013293"/>
            <a:ext cx="75438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ZoneTexte 3">
            <a:extLst>
              <a:ext uri="{FF2B5EF4-FFF2-40B4-BE49-F238E27FC236}">
                <a16:creationId xmlns:a16="http://schemas.microsoft.com/office/drawing/2014/main" id="{4EF8209B-AFE8-0492-FECE-261C9A6DE8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45688981"/>
              </p:ext>
            </p:extLst>
          </p:nvPr>
        </p:nvGraphicFramePr>
        <p:xfrm>
          <a:off x="802481" y="2192594"/>
          <a:ext cx="7543800" cy="43634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5BB772-DB2B-BF75-D7ED-DCA2971E6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11355"/>
            <a:ext cx="7772400" cy="1068439"/>
          </a:xfrm>
        </p:spPr>
        <p:txBody>
          <a:bodyPr>
            <a:normAutofit/>
          </a:bodyPr>
          <a:lstStyle/>
          <a:p>
            <a:pPr algn="ctr"/>
            <a:r>
              <a:rPr lang="fr-FR" sz="3200" b="1" dirty="0">
                <a:latin typeface="Goudy Old Style" panose="02020502050305020303" pitchFamily="18" charset="0"/>
              </a:rPr>
              <a:t>Chart 1 – Répartition des livres par genre</a:t>
            </a:r>
            <a:endParaRPr lang="en-GB" sz="3200" dirty="0">
              <a:latin typeface="Goudy Old Style" panose="02020502050305020303" pitchFamily="18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6E07C1-CB0A-436E-E643-0F99A01F0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13911"/>
            <a:ext cx="4114800" cy="12311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800" b="1" dirty="0">
                <a:latin typeface="Goudy Old Style" panose="02020502050305020303" pitchFamily="18" charset="0"/>
              </a:rPr>
              <a:t>Répartition des livres par genre</a:t>
            </a:r>
          </a:p>
          <a:p>
            <a:pPr marL="0" indent="0">
              <a:buNone/>
            </a:pPr>
            <a:r>
              <a:rPr lang="fr-FR" sz="1600" b="1" dirty="0">
                <a:latin typeface="Goudy Old Style" panose="02020502050305020303" pitchFamily="18" charset="0"/>
              </a:rPr>
              <a:t>Type :</a:t>
            </a:r>
            <a:r>
              <a:rPr lang="fr-FR" sz="1600" dirty="0">
                <a:latin typeface="Goudy Old Style" panose="02020502050305020303" pitchFamily="18" charset="0"/>
              </a:rPr>
              <a:t> Diagramme à barres horizontales</a:t>
            </a:r>
            <a:br>
              <a:rPr lang="fr-FR" sz="1600" dirty="0">
                <a:latin typeface="Goudy Old Style" panose="02020502050305020303" pitchFamily="18" charset="0"/>
              </a:rPr>
            </a:br>
            <a:r>
              <a:rPr lang="fr-FR" sz="1600" b="1" dirty="0">
                <a:latin typeface="Goudy Old Style" panose="02020502050305020303" pitchFamily="18" charset="0"/>
              </a:rPr>
              <a:t>Source :</a:t>
            </a:r>
            <a:r>
              <a:rPr lang="fr-FR" sz="1600" dirty="0">
                <a:latin typeface="Goudy Old Style" panose="02020502050305020303" pitchFamily="18" charset="0"/>
              </a:rPr>
              <a:t> Collection books</a:t>
            </a:r>
            <a:br>
              <a:rPr lang="fr-FR" sz="1600" dirty="0">
                <a:latin typeface="Goudy Old Style" panose="02020502050305020303" pitchFamily="18" charset="0"/>
              </a:rPr>
            </a:br>
            <a:endParaRPr lang="en-GB" dirty="0">
              <a:latin typeface="Goudy Old Style" panose="02020502050305020303" pitchFamily="18" charset="0"/>
            </a:endParaRPr>
          </a:p>
        </p:txBody>
      </p:sp>
      <p:pic>
        <p:nvPicPr>
          <p:cNvPr id="5" name="Image 4" descr="Une image contenant Tracé, capture d’écran, ligne, texte&#10;&#10;Le contenu généré par l’IA peut être incorrect.">
            <a:extLst>
              <a:ext uri="{FF2B5EF4-FFF2-40B4-BE49-F238E27FC236}">
                <a16:creationId xmlns:a16="http://schemas.microsoft.com/office/drawing/2014/main" id="{2288508C-94EB-CFC6-8894-1A07FC4AF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961" y="2845017"/>
            <a:ext cx="7674077" cy="3928015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72CD9814-EFE5-7540-40A9-B878576BBECE}"/>
              </a:ext>
            </a:extLst>
          </p:cNvPr>
          <p:cNvSpPr txBox="1"/>
          <p:nvPr/>
        </p:nvSpPr>
        <p:spPr>
          <a:xfrm>
            <a:off x="4572000" y="1613911"/>
            <a:ext cx="4114800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fr-FR" sz="1600" b="1" dirty="0">
                <a:latin typeface="Goudy Old Style" panose="02020502050305020303" pitchFamily="18" charset="0"/>
              </a:rPr>
              <a:t>Axes :</a:t>
            </a:r>
            <a:endParaRPr lang="fr-FR" sz="1600" dirty="0">
              <a:latin typeface="Goudy Old Style" panose="02020502050305020303" pitchFamily="18" charset="0"/>
            </a:endParaRPr>
          </a:p>
          <a:p>
            <a:pPr marL="400050" lvl="1" indent="0">
              <a:buNone/>
            </a:pPr>
            <a:r>
              <a:rPr lang="fr-FR" sz="1050" b="1" dirty="0">
                <a:latin typeface="Goudy Old Style" panose="02020502050305020303" pitchFamily="18" charset="0"/>
              </a:rPr>
              <a:t>X :</a:t>
            </a:r>
            <a:r>
              <a:rPr lang="fr-FR" sz="1050" dirty="0">
                <a:latin typeface="Goudy Old Style" panose="02020502050305020303" pitchFamily="18" charset="0"/>
              </a:rPr>
              <a:t> Nombre de livres (count(_id))</a:t>
            </a:r>
          </a:p>
          <a:p>
            <a:pPr marL="400050" lvl="1" indent="0">
              <a:buNone/>
            </a:pPr>
            <a:r>
              <a:rPr lang="fr-FR" sz="1050" b="1" dirty="0">
                <a:latin typeface="Goudy Old Style" panose="02020502050305020303" pitchFamily="18" charset="0"/>
              </a:rPr>
              <a:t>Y :</a:t>
            </a:r>
            <a:r>
              <a:rPr lang="fr-FR" sz="1050" dirty="0">
                <a:latin typeface="Goudy Old Style" panose="02020502050305020303" pitchFamily="18" charset="0"/>
              </a:rPr>
              <a:t> Genre (genre)</a:t>
            </a:r>
          </a:p>
          <a:p>
            <a:pPr marL="0" indent="0">
              <a:buNone/>
            </a:pPr>
            <a:r>
              <a:rPr lang="fr-FR" sz="1600" b="1" dirty="0">
                <a:latin typeface="Goudy Old Style" panose="02020502050305020303" pitchFamily="18" charset="0"/>
              </a:rPr>
              <a:t>Résultat attendu :</a:t>
            </a:r>
            <a:endParaRPr lang="fr-FR" sz="1600" dirty="0">
              <a:latin typeface="Goudy Old Style" panose="02020502050305020303" pitchFamily="18" charset="0"/>
            </a:endParaRPr>
          </a:p>
          <a:p>
            <a:pPr marL="400050" lvl="1" indent="0">
              <a:buNone/>
            </a:pPr>
            <a:r>
              <a:rPr lang="fr-FR" sz="1050" dirty="0">
                <a:latin typeface="Goudy Old Style" panose="02020502050305020303" pitchFamily="18" charset="0"/>
              </a:rPr>
              <a:t>Les genres les plus présents : </a:t>
            </a:r>
            <a:r>
              <a:rPr lang="fr-FR" sz="1050" i="1" dirty="0">
                <a:latin typeface="Goudy Old Style" panose="02020502050305020303" pitchFamily="18" charset="0"/>
              </a:rPr>
              <a:t>Roman, Aventure, Théâtre</a:t>
            </a:r>
            <a:endParaRPr lang="fr-FR" sz="1050" dirty="0">
              <a:latin typeface="Goudy Old Style" panose="02020502050305020303" pitchFamily="18" charset="0"/>
            </a:endParaRPr>
          </a:p>
          <a:p>
            <a:pPr marL="400050" lvl="1" indent="0">
              <a:buNone/>
            </a:pPr>
            <a:r>
              <a:rPr lang="fr-FR" sz="1050" dirty="0">
                <a:latin typeface="Goudy Old Style" panose="02020502050305020303" pitchFamily="18" charset="0"/>
              </a:rPr>
              <a:t>Visualisation claire de la diversité littéraire.</a:t>
            </a:r>
          </a:p>
        </p:txBody>
      </p:sp>
    </p:spTree>
    <p:extLst>
      <p:ext uri="{BB962C8B-B14F-4D97-AF65-F5344CB8AC3E}">
        <p14:creationId xmlns:p14="http://schemas.microsoft.com/office/powerpoint/2010/main" val="3721292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74327443-3864-2947-682D-01A4B77C8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1355" y="1141821"/>
            <a:ext cx="6223820" cy="571617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A8A0295E-5AEA-4B7A-E558-93F64C20F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761557"/>
          </a:xfrm>
        </p:spPr>
        <p:txBody>
          <a:bodyPr>
            <a:normAutofit fontScale="90000"/>
          </a:bodyPr>
          <a:lstStyle/>
          <a:p>
            <a:pPr algn="ctr"/>
            <a:r>
              <a:rPr lang="fr-FR" sz="3200" b="1" dirty="0">
                <a:latin typeface="Goudy Old Style" panose="02020502050305020303" pitchFamily="18" charset="0"/>
              </a:rPr>
              <a:t>Chart 2 – Budget des bibliothèques (par nom)</a:t>
            </a:r>
            <a:endParaRPr lang="en-GB" sz="3200" dirty="0">
              <a:latin typeface="Goudy Old Style" panose="02020502050305020303" pitchFamily="18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486E54-0F4B-BA25-06AE-167AEB219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3121742" cy="346341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1400" b="1" dirty="0">
                <a:latin typeface="Goudy Old Style" panose="02020502050305020303" pitchFamily="18" charset="0"/>
              </a:rPr>
              <a:t>Budget des bibliothèques (par nom)</a:t>
            </a:r>
          </a:p>
          <a:p>
            <a:pPr marL="0" indent="0">
              <a:buNone/>
            </a:pPr>
            <a:r>
              <a:rPr lang="fr-FR" sz="1500" b="1" dirty="0">
                <a:latin typeface="Goudy Old Style" panose="02020502050305020303" pitchFamily="18" charset="0"/>
              </a:rPr>
              <a:t>Type :</a:t>
            </a:r>
            <a:r>
              <a:rPr lang="fr-FR" sz="1500" dirty="0">
                <a:latin typeface="Goudy Old Style" panose="02020502050305020303" pitchFamily="18" charset="0"/>
              </a:rPr>
              <a:t> Diagramme en anneau</a:t>
            </a:r>
            <a:br>
              <a:rPr lang="fr-FR" sz="1500" dirty="0">
                <a:latin typeface="Goudy Old Style" panose="02020502050305020303" pitchFamily="18" charset="0"/>
              </a:rPr>
            </a:br>
            <a:r>
              <a:rPr lang="fr-FR" sz="1500" b="1" dirty="0">
                <a:latin typeface="Goudy Old Style" panose="02020502050305020303" pitchFamily="18" charset="0"/>
              </a:rPr>
              <a:t>Source :</a:t>
            </a:r>
            <a:r>
              <a:rPr lang="fr-FR" sz="1500" dirty="0">
                <a:latin typeface="Goudy Old Style" panose="02020502050305020303" pitchFamily="18" charset="0"/>
              </a:rPr>
              <a:t> Collection </a:t>
            </a:r>
            <a:r>
              <a:rPr lang="fr-FR" sz="1500" dirty="0" err="1">
                <a:latin typeface="Goudy Old Style" panose="02020502050305020303" pitchFamily="18" charset="0"/>
              </a:rPr>
              <a:t>libraries</a:t>
            </a:r>
            <a:br>
              <a:rPr lang="fr-FR" sz="1500" dirty="0">
                <a:latin typeface="Goudy Old Style" panose="02020502050305020303" pitchFamily="18" charset="0"/>
              </a:rPr>
            </a:br>
            <a:r>
              <a:rPr lang="fr-FR" sz="1500" b="1" dirty="0">
                <a:latin typeface="Goudy Old Style" panose="02020502050305020303" pitchFamily="18" charset="0"/>
              </a:rPr>
              <a:t>Configuration :</a:t>
            </a:r>
            <a:endParaRPr lang="fr-FR" sz="1500" dirty="0">
              <a:latin typeface="Goudy Old Style" panose="02020502050305020303" pitchFamily="18" charset="0"/>
            </a:endParaRPr>
          </a:p>
          <a:p>
            <a:pPr marL="400050" lvl="1" indent="0">
              <a:buNone/>
            </a:pPr>
            <a:r>
              <a:rPr lang="fr-FR" sz="1200" b="1" dirty="0">
                <a:latin typeface="Goudy Old Style" panose="02020502050305020303" pitchFamily="18" charset="0"/>
              </a:rPr>
              <a:t>Label :</a:t>
            </a:r>
            <a:r>
              <a:rPr lang="fr-FR" sz="1200" dirty="0">
                <a:latin typeface="Goudy Old Style" panose="02020502050305020303" pitchFamily="18" charset="0"/>
              </a:rPr>
              <a:t> </a:t>
            </a:r>
            <a:r>
              <a:rPr lang="fr-FR" sz="1200" dirty="0" err="1">
                <a:latin typeface="Goudy Old Style" panose="02020502050305020303" pitchFamily="18" charset="0"/>
              </a:rPr>
              <a:t>name</a:t>
            </a:r>
            <a:endParaRPr lang="fr-FR" sz="1200" dirty="0">
              <a:latin typeface="Goudy Old Style" panose="02020502050305020303" pitchFamily="18" charset="0"/>
            </a:endParaRPr>
          </a:p>
          <a:p>
            <a:pPr marL="400050" lvl="1" indent="0">
              <a:buNone/>
            </a:pPr>
            <a:r>
              <a:rPr lang="fr-FR" sz="1200" b="1" dirty="0">
                <a:latin typeface="Goudy Old Style" panose="02020502050305020303" pitchFamily="18" charset="0"/>
              </a:rPr>
              <a:t>Valeur :</a:t>
            </a:r>
            <a:r>
              <a:rPr lang="fr-FR" sz="1200" dirty="0">
                <a:latin typeface="Goudy Old Style" panose="02020502050305020303" pitchFamily="18" charset="0"/>
              </a:rPr>
              <a:t> </a:t>
            </a:r>
            <a:r>
              <a:rPr lang="fr-FR" sz="1200" dirty="0" err="1">
                <a:latin typeface="Goudy Old Style" panose="02020502050305020303" pitchFamily="18" charset="0"/>
              </a:rPr>
              <a:t>budget_euros</a:t>
            </a:r>
            <a:endParaRPr lang="fr-FR" sz="1200" dirty="0">
              <a:latin typeface="Goudy Old Style" panose="02020502050305020303" pitchFamily="18" charset="0"/>
            </a:endParaRPr>
          </a:p>
          <a:p>
            <a:pPr marL="400050" lvl="1" indent="0">
              <a:buNone/>
            </a:pPr>
            <a:r>
              <a:rPr lang="fr-FR" sz="1200" b="1" dirty="0">
                <a:latin typeface="Goudy Old Style" panose="02020502050305020303" pitchFamily="18" charset="0"/>
              </a:rPr>
              <a:t>Couleur :</a:t>
            </a:r>
            <a:r>
              <a:rPr lang="fr-FR" sz="1200" dirty="0">
                <a:latin typeface="Goudy Old Style" panose="02020502050305020303" pitchFamily="18" charset="0"/>
              </a:rPr>
              <a:t> automatique par bibliothèque</a:t>
            </a:r>
          </a:p>
          <a:p>
            <a:pPr marL="0" indent="0">
              <a:buNone/>
            </a:pPr>
            <a:r>
              <a:rPr lang="fr-FR" sz="1500" b="1" dirty="0">
                <a:latin typeface="Goudy Old Style" panose="02020502050305020303" pitchFamily="18" charset="0"/>
              </a:rPr>
              <a:t>Interprétation :</a:t>
            </a:r>
            <a:endParaRPr lang="fr-FR" sz="1500" dirty="0">
              <a:latin typeface="Goudy Old Style" panose="02020502050305020303" pitchFamily="18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sz="1200" dirty="0">
                <a:latin typeface="Goudy Old Style" panose="02020502050305020303" pitchFamily="18" charset="0"/>
              </a:rPr>
              <a:t>Les plus gros budgets sont concentrés à </a:t>
            </a:r>
            <a:r>
              <a:rPr lang="fr-FR" sz="1200" b="1" dirty="0">
                <a:latin typeface="Goudy Old Style" panose="02020502050305020303" pitchFamily="18" charset="0"/>
              </a:rPr>
              <a:t>Paris</a:t>
            </a:r>
            <a:r>
              <a:rPr lang="fr-FR" sz="1200" dirty="0">
                <a:latin typeface="Goudy Old Style" panose="02020502050305020303" pitchFamily="18" charset="0"/>
              </a:rPr>
              <a:t> (Bibliothèque Centrale, Montparnasse, de la Culture).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sz="1200" dirty="0">
                <a:latin typeface="Goudy Old Style" panose="02020502050305020303" pitchFamily="18" charset="0"/>
              </a:rPr>
              <a:t>Les bibliothèques régionales disposent de budgets plus modestes.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sz="1200" dirty="0">
                <a:latin typeface="Goudy Old Style" panose="02020502050305020303" pitchFamily="18" charset="0"/>
              </a:rPr>
              <a:t>Le graphique montre une forte disparité budgétaire entre les structures.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993F962B-6B4C-0C7C-6CBC-54ADA6AB97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9339" y="2712018"/>
            <a:ext cx="1432738" cy="2899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3331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ype de bois">
  <a:themeElements>
    <a:clrScheme name="Type de bois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Type de bois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ype de bois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45A82B36-D1B6-426F-85CF-6077F0BBC4DE}">
  <we:reference id="wa200005566" version="3.0.0.3" store="fr-FR" storeType="OMEX"/>
  <we:alternateReferences>
    <we:reference id="WA200005566" version="3.0.0.3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Type de bois</Template>
  <TotalTime>169</TotalTime>
  <Words>571</Words>
  <Application>Microsoft Office PowerPoint</Application>
  <PresentationFormat>Affichage à l'écran (4:3)</PresentationFormat>
  <Paragraphs>66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4" baseType="lpstr">
      <vt:lpstr>Arial</vt:lpstr>
      <vt:lpstr>Calibri</vt:lpstr>
      <vt:lpstr>Goudy Old Style</vt:lpstr>
      <vt:lpstr>Rockwell</vt:lpstr>
      <vt:lpstr>Rockwell Condensed</vt:lpstr>
      <vt:lpstr>Rockwell Extra Bold</vt:lpstr>
      <vt:lpstr>Wingdings</vt:lpstr>
      <vt:lpstr>Type de bois</vt:lpstr>
      <vt:lpstr>ProJet NoSQL – Bibliothèque et Livres</vt:lpstr>
      <vt:lpstr>Structure de la base de données</vt:lpstr>
      <vt:lpstr>Requêtes &amp; Mises à jour</vt:lpstr>
      <vt:lpstr>Références, Index &amp; Performance</vt:lpstr>
      <vt:lpstr>Chart 1 – Répartition des livres par genre</vt:lpstr>
      <vt:lpstr>Chart 2 – Budget des bibliothèques (par nom)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cindy ryane</dc:creator>
  <cp:keywords/>
  <dc:description>generated using python-pptx</dc:description>
  <cp:lastModifiedBy>Lucas RAMBERT</cp:lastModifiedBy>
  <cp:revision>7</cp:revision>
  <dcterms:created xsi:type="dcterms:W3CDTF">2013-01-27T09:14:16Z</dcterms:created>
  <dcterms:modified xsi:type="dcterms:W3CDTF">2025-10-31T15:05:21Z</dcterms:modified>
  <cp:category/>
</cp:coreProperties>
</file>