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9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20AE8-6887-4914-8AA2-307152846A6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39B9A90-F115-4AB1-96EB-60F72721960C}">
      <dgm:prSet phldrT="[Texto]" custT="1"/>
      <dgm:spPr/>
      <dgm:t>
        <a:bodyPr/>
        <a:lstStyle/>
        <a:p>
          <a:r>
            <a:rPr lang="es-ES" sz="2000" dirty="0" smtClean="0"/>
            <a:t>1</a:t>
          </a:r>
          <a:endParaRPr lang="es-ES" sz="2000" dirty="0"/>
        </a:p>
      </dgm:t>
    </dgm:pt>
    <dgm:pt modelId="{F2968B24-103B-47FA-8B0C-88E8C3E09B12}" type="parTrans" cxnId="{0C24274B-55BA-4548-897C-03F56B5218DA}">
      <dgm:prSet/>
      <dgm:spPr/>
      <dgm:t>
        <a:bodyPr/>
        <a:lstStyle/>
        <a:p>
          <a:endParaRPr lang="es-ES"/>
        </a:p>
      </dgm:t>
    </dgm:pt>
    <dgm:pt modelId="{A3BEA769-574E-4EC7-A77A-DB928CE8115F}" type="sibTrans" cxnId="{0C24274B-55BA-4548-897C-03F56B5218DA}">
      <dgm:prSet/>
      <dgm:spPr/>
      <dgm:t>
        <a:bodyPr/>
        <a:lstStyle/>
        <a:p>
          <a:endParaRPr lang="es-ES"/>
        </a:p>
      </dgm:t>
    </dgm:pt>
    <dgm:pt modelId="{0921271A-55CD-4BD5-B628-FC1E94278289}">
      <dgm:prSet phldrT="[Texto]" custT="1"/>
      <dgm:spPr/>
      <dgm:t>
        <a:bodyPr/>
        <a:lstStyle/>
        <a:p>
          <a:r>
            <a:rPr lang="es-ES" sz="2400" dirty="0" smtClean="0"/>
            <a:t>Introducción</a:t>
          </a:r>
          <a:endParaRPr lang="es-ES" sz="2400" dirty="0"/>
        </a:p>
      </dgm:t>
    </dgm:pt>
    <dgm:pt modelId="{0E558E1F-7423-4009-A4EA-598FE78806D3}" type="parTrans" cxnId="{D0929B37-B7EF-4D10-9A2F-0641050BA060}">
      <dgm:prSet/>
      <dgm:spPr/>
      <dgm:t>
        <a:bodyPr/>
        <a:lstStyle/>
        <a:p>
          <a:endParaRPr lang="es-ES"/>
        </a:p>
      </dgm:t>
    </dgm:pt>
    <dgm:pt modelId="{6288A45D-8B57-4564-B3E6-D61C5007283D}" type="sibTrans" cxnId="{D0929B37-B7EF-4D10-9A2F-0641050BA060}">
      <dgm:prSet/>
      <dgm:spPr/>
      <dgm:t>
        <a:bodyPr/>
        <a:lstStyle/>
        <a:p>
          <a:endParaRPr lang="es-ES"/>
        </a:p>
      </dgm:t>
    </dgm:pt>
    <dgm:pt modelId="{CE379897-A44C-4C94-9F76-B5CDA4CC3020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2B9DB89-C976-4AE8-AA7E-60AFACE70318}" type="parTrans" cxnId="{C362C3FA-6F55-4EA9-B8EC-52AF35D6F513}">
      <dgm:prSet/>
      <dgm:spPr/>
      <dgm:t>
        <a:bodyPr/>
        <a:lstStyle/>
        <a:p>
          <a:endParaRPr lang="es-ES"/>
        </a:p>
      </dgm:t>
    </dgm:pt>
    <dgm:pt modelId="{9E1741FD-885B-4D9E-A80F-3743DB15D44F}" type="sibTrans" cxnId="{C362C3FA-6F55-4EA9-B8EC-52AF35D6F513}">
      <dgm:prSet/>
      <dgm:spPr/>
      <dgm:t>
        <a:bodyPr/>
        <a:lstStyle/>
        <a:p>
          <a:endParaRPr lang="es-ES"/>
        </a:p>
      </dgm:t>
    </dgm:pt>
    <dgm:pt modelId="{278F399B-D6E0-4AE4-8C0A-B130570F8656}">
      <dgm:prSet phldrT="[Texto]" custT="1"/>
      <dgm:spPr/>
      <dgm:t>
        <a:bodyPr/>
        <a:lstStyle/>
        <a:p>
          <a:r>
            <a:rPr lang="es-ES" sz="2400" dirty="0" smtClean="0"/>
            <a:t>Hipótesis</a:t>
          </a:r>
          <a:endParaRPr lang="es-ES" sz="2800" dirty="0"/>
        </a:p>
      </dgm:t>
    </dgm:pt>
    <dgm:pt modelId="{BC17EC6E-2CD3-45BD-8232-4E1EF23C9DAE}" type="parTrans" cxnId="{15CF3883-521E-4E57-BCEE-EACF8DD32132}">
      <dgm:prSet/>
      <dgm:spPr/>
      <dgm:t>
        <a:bodyPr/>
        <a:lstStyle/>
        <a:p>
          <a:endParaRPr lang="es-ES"/>
        </a:p>
      </dgm:t>
    </dgm:pt>
    <dgm:pt modelId="{840D62CC-287F-4272-9325-583776777015}" type="sibTrans" cxnId="{15CF3883-521E-4E57-BCEE-EACF8DD32132}">
      <dgm:prSet/>
      <dgm:spPr/>
      <dgm:t>
        <a:bodyPr/>
        <a:lstStyle/>
        <a:p>
          <a:endParaRPr lang="es-ES"/>
        </a:p>
      </dgm:t>
    </dgm:pt>
    <dgm:pt modelId="{B1D254DA-4CB9-41AB-BDA3-3BD4E4200599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8A4542D-26F0-4CE9-8864-12390FFC8ED7}" type="parTrans" cxnId="{7D3DBD4A-AFA9-4F33-B973-336686AFEA47}">
      <dgm:prSet/>
      <dgm:spPr/>
      <dgm:t>
        <a:bodyPr/>
        <a:lstStyle/>
        <a:p>
          <a:endParaRPr lang="es-ES"/>
        </a:p>
      </dgm:t>
    </dgm:pt>
    <dgm:pt modelId="{FA93C0BF-8022-4D74-AB15-1F7D2794CD6B}" type="sibTrans" cxnId="{7D3DBD4A-AFA9-4F33-B973-336686AFEA47}">
      <dgm:prSet/>
      <dgm:spPr/>
      <dgm:t>
        <a:bodyPr/>
        <a:lstStyle/>
        <a:p>
          <a:endParaRPr lang="es-ES"/>
        </a:p>
      </dgm:t>
    </dgm:pt>
    <dgm:pt modelId="{0FD60DC5-AC30-48DF-AE23-F391B860A6A7}">
      <dgm:prSet phldrT="[Texto]" custT="1"/>
      <dgm:spPr/>
      <dgm:t>
        <a:bodyPr/>
        <a:lstStyle/>
        <a:p>
          <a:r>
            <a:rPr lang="es-ES" sz="2400" dirty="0" smtClean="0"/>
            <a:t>Metada</a:t>
          </a:r>
          <a:endParaRPr lang="es-ES" sz="2400" dirty="0"/>
        </a:p>
      </dgm:t>
    </dgm:pt>
    <dgm:pt modelId="{14E38524-CD75-4AC1-B4AE-40E8E1776389}" type="parTrans" cxnId="{87E5D3BF-5004-4F8B-BFE6-B19C714CF991}">
      <dgm:prSet/>
      <dgm:spPr/>
      <dgm:t>
        <a:bodyPr/>
        <a:lstStyle/>
        <a:p>
          <a:endParaRPr lang="es-ES"/>
        </a:p>
      </dgm:t>
    </dgm:pt>
    <dgm:pt modelId="{53E03314-BEE3-405C-8AAF-5DBA1C37D9A5}" type="sibTrans" cxnId="{87E5D3BF-5004-4F8B-BFE6-B19C714CF991}">
      <dgm:prSet/>
      <dgm:spPr/>
      <dgm:t>
        <a:bodyPr/>
        <a:lstStyle/>
        <a:p>
          <a:endParaRPr lang="es-ES"/>
        </a:p>
      </dgm:t>
    </dgm:pt>
    <dgm:pt modelId="{F4888D3A-A5AC-45C3-8E17-CE2A7A710B30}">
      <dgm:prSet phldrT="[Texto]"/>
      <dgm:spPr/>
      <dgm:t>
        <a:bodyPr/>
        <a:lstStyle/>
        <a:p>
          <a:r>
            <a:rPr lang="es-ES" dirty="0" smtClean="0"/>
            <a:t>5</a:t>
          </a:r>
          <a:endParaRPr lang="es-ES" dirty="0"/>
        </a:p>
      </dgm:t>
    </dgm:pt>
    <dgm:pt modelId="{F7F0E902-34EB-4986-BCC4-5DBFAA19C9F6}" type="parTrans" cxnId="{944F0E89-80ED-4D5F-8607-5A41B4EC8DAA}">
      <dgm:prSet/>
      <dgm:spPr/>
      <dgm:t>
        <a:bodyPr/>
        <a:lstStyle/>
        <a:p>
          <a:endParaRPr lang="es-ES"/>
        </a:p>
      </dgm:t>
    </dgm:pt>
    <dgm:pt modelId="{7E45DE7C-AA3D-4AB5-99D7-9C9C0E325B5E}" type="sibTrans" cxnId="{944F0E89-80ED-4D5F-8607-5A41B4EC8DAA}">
      <dgm:prSet/>
      <dgm:spPr/>
      <dgm:t>
        <a:bodyPr/>
        <a:lstStyle/>
        <a:p>
          <a:endParaRPr lang="es-ES"/>
        </a:p>
      </dgm:t>
    </dgm:pt>
    <dgm:pt modelId="{A85EDB72-BF51-4BC6-803B-B3A5A7984E4A}">
      <dgm:prSet phldrT="[Texto]" custT="1"/>
      <dgm:spPr/>
      <dgm:t>
        <a:bodyPr/>
        <a:lstStyle/>
        <a:p>
          <a:r>
            <a:rPr lang="es-ES" sz="2400" dirty="0" smtClean="0"/>
            <a:t>Análisis Exploratorio de Argentina y Brasil</a:t>
          </a:r>
          <a:endParaRPr lang="es-ES" sz="2400" dirty="0"/>
        </a:p>
      </dgm:t>
    </dgm:pt>
    <dgm:pt modelId="{D71603AE-30CA-4767-B2A5-926588F71175}" type="parTrans" cxnId="{FB4FEE20-F73A-4776-9A79-D5EF37556379}">
      <dgm:prSet/>
      <dgm:spPr/>
      <dgm:t>
        <a:bodyPr/>
        <a:lstStyle/>
        <a:p>
          <a:endParaRPr lang="es-ES"/>
        </a:p>
      </dgm:t>
    </dgm:pt>
    <dgm:pt modelId="{C162ABF0-FAC0-4E2F-8C6A-CEC3B901D935}" type="sibTrans" cxnId="{FB4FEE20-F73A-4776-9A79-D5EF37556379}">
      <dgm:prSet/>
      <dgm:spPr/>
      <dgm:t>
        <a:bodyPr/>
        <a:lstStyle/>
        <a:p>
          <a:endParaRPr lang="es-ES"/>
        </a:p>
      </dgm:t>
    </dgm:pt>
    <dgm:pt modelId="{A5CFA906-E098-4C56-B7B2-D4F51FDA852D}">
      <dgm:prSet phldrT="[Texto]" custT="1"/>
      <dgm:spPr/>
      <dgm:t>
        <a:bodyPr/>
        <a:lstStyle/>
        <a:p>
          <a:r>
            <a:rPr lang="es-ES" sz="1500" dirty="0" smtClean="0"/>
            <a:t>6</a:t>
          </a:r>
          <a:endParaRPr lang="es-ES" sz="1500" dirty="0"/>
        </a:p>
      </dgm:t>
    </dgm:pt>
    <dgm:pt modelId="{92C6F5BB-72FC-4521-9E7B-DD8E059611A8}" type="parTrans" cxnId="{A888D008-4BC1-456E-9D81-E53986F76EAB}">
      <dgm:prSet/>
      <dgm:spPr/>
      <dgm:t>
        <a:bodyPr/>
        <a:lstStyle/>
        <a:p>
          <a:endParaRPr lang="es-ES"/>
        </a:p>
      </dgm:t>
    </dgm:pt>
    <dgm:pt modelId="{888DF2C6-D960-440E-AB27-41E6D5FF3880}" type="sibTrans" cxnId="{A888D008-4BC1-456E-9D81-E53986F76EAB}">
      <dgm:prSet/>
      <dgm:spPr/>
      <dgm:t>
        <a:bodyPr/>
        <a:lstStyle/>
        <a:p>
          <a:endParaRPr lang="es-ES"/>
        </a:p>
      </dgm:t>
    </dgm:pt>
    <dgm:pt modelId="{388B83E5-A009-470D-B5EA-4B655F2901F0}">
      <dgm:prSet phldrT="[Texto]" custT="1"/>
      <dgm:spPr/>
      <dgm:t>
        <a:bodyPr/>
        <a:lstStyle/>
        <a:p>
          <a:r>
            <a:rPr lang="es-ES" sz="2400" dirty="0" smtClean="0"/>
            <a:t>Conclusiones</a:t>
          </a:r>
          <a:endParaRPr lang="es-ES" sz="2400" dirty="0"/>
        </a:p>
      </dgm:t>
    </dgm:pt>
    <dgm:pt modelId="{2CAD2DE9-74E1-45F2-9945-2A6D13ACE7F0}" type="parTrans" cxnId="{9F9030E3-F01F-49D4-8693-E51D3A439258}">
      <dgm:prSet/>
      <dgm:spPr/>
      <dgm:t>
        <a:bodyPr/>
        <a:lstStyle/>
        <a:p>
          <a:endParaRPr lang="es-ES"/>
        </a:p>
      </dgm:t>
    </dgm:pt>
    <dgm:pt modelId="{CD21AF31-655C-441D-B607-09C71246FCD5}" type="sibTrans" cxnId="{9F9030E3-F01F-49D4-8693-E51D3A439258}">
      <dgm:prSet/>
      <dgm:spPr/>
      <dgm:t>
        <a:bodyPr/>
        <a:lstStyle/>
        <a:p>
          <a:endParaRPr lang="es-ES"/>
        </a:p>
      </dgm:t>
    </dgm:pt>
    <dgm:pt modelId="{7D243EFA-E39D-4A3D-8DE9-7866350F5149}">
      <dgm:prSet phldrT="[Texto]" custT="1"/>
      <dgm:spPr/>
      <dgm:t>
        <a:bodyPr/>
        <a:lstStyle/>
        <a:p>
          <a:r>
            <a:rPr lang="es-ES" sz="2400" dirty="0" smtClean="0"/>
            <a:t>4</a:t>
          </a:r>
          <a:endParaRPr lang="es-ES" sz="2400" dirty="0"/>
        </a:p>
      </dgm:t>
    </dgm:pt>
    <dgm:pt modelId="{1A3B9725-79DD-44BD-861B-978DAC664CD9}" type="parTrans" cxnId="{894B73A8-837B-48D5-93CD-11A6E8ADBF9C}">
      <dgm:prSet/>
      <dgm:spPr/>
      <dgm:t>
        <a:bodyPr/>
        <a:lstStyle/>
        <a:p>
          <a:endParaRPr lang="es-ES"/>
        </a:p>
      </dgm:t>
    </dgm:pt>
    <dgm:pt modelId="{7A03AAA5-6840-4872-80BD-5C6A2812BE5F}" type="sibTrans" cxnId="{894B73A8-837B-48D5-93CD-11A6E8ADBF9C}">
      <dgm:prSet/>
      <dgm:spPr/>
      <dgm:t>
        <a:bodyPr/>
        <a:lstStyle/>
        <a:p>
          <a:endParaRPr lang="es-ES"/>
        </a:p>
      </dgm:t>
    </dgm:pt>
    <dgm:pt modelId="{9375274B-6034-49D8-AD91-E538E9A66DA7}">
      <dgm:prSet phldrT="[Texto]" custT="1"/>
      <dgm:spPr/>
      <dgm:t>
        <a:bodyPr/>
        <a:lstStyle/>
        <a:p>
          <a:r>
            <a:rPr lang="es-ES" sz="2400" smtClean="0"/>
            <a:t>Análisis Exploratorio América Latina y Decisión de Países de Interés</a:t>
          </a:r>
          <a:endParaRPr lang="es-ES" sz="2400" dirty="0"/>
        </a:p>
      </dgm:t>
    </dgm:pt>
    <dgm:pt modelId="{05511D86-48A3-473B-8590-E2F33C68F902}" type="parTrans" cxnId="{C9F830B7-52ED-46D9-A3C9-6D90C5B8A38D}">
      <dgm:prSet/>
      <dgm:spPr/>
      <dgm:t>
        <a:bodyPr/>
        <a:lstStyle/>
        <a:p>
          <a:endParaRPr lang="es-ES"/>
        </a:p>
      </dgm:t>
    </dgm:pt>
    <dgm:pt modelId="{F05498DE-6B21-4418-AD5E-8AAF368ECF1A}" type="sibTrans" cxnId="{C9F830B7-52ED-46D9-A3C9-6D90C5B8A38D}">
      <dgm:prSet/>
      <dgm:spPr/>
      <dgm:t>
        <a:bodyPr/>
        <a:lstStyle/>
        <a:p>
          <a:endParaRPr lang="es-ES"/>
        </a:p>
      </dgm:t>
    </dgm:pt>
    <dgm:pt modelId="{6D2C41F7-859B-47F9-AC9E-28A1182A8D7C}" type="pres">
      <dgm:prSet presAssocID="{C7120AE8-6887-4914-8AA2-307152846A68}" presName="linearFlow" presStyleCnt="0">
        <dgm:presLayoutVars>
          <dgm:dir/>
          <dgm:animLvl val="lvl"/>
          <dgm:resizeHandles val="exact"/>
        </dgm:presLayoutVars>
      </dgm:prSet>
      <dgm:spPr/>
    </dgm:pt>
    <dgm:pt modelId="{83B2B09D-A04B-4609-9A7E-CC68AD8107CB}" type="pres">
      <dgm:prSet presAssocID="{039B9A90-F115-4AB1-96EB-60F72721960C}" presName="composite" presStyleCnt="0"/>
      <dgm:spPr/>
    </dgm:pt>
    <dgm:pt modelId="{1FE63024-B486-4F04-9C78-4A81AB96428A}" type="pres">
      <dgm:prSet presAssocID="{039B9A90-F115-4AB1-96EB-60F72721960C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D9B69B-4214-42E9-B15F-2D24DC50CDFE}" type="pres">
      <dgm:prSet presAssocID="{039B9A90-F115-4AB1-96EB-60F72721960C}" presName="descendantText" presStyleLbl="alignAcc1" presStyleIdx="0" presStyleCnt="6" custLinFactNeighborX="0" custLinFactNeighborY="-324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448B37-941C-48CF-9967-35311BC15C22}" type="pres">
      <dgm:prSet presAssocID="{A3BEA769-574E-4EC7-A77A-DB928CE8115F}" presName="sp" presStyleCnt="0"/>
      <dgm:spPr/>
    </dgm:pt>
    <dgm:pt modelId="{51FC7EE2-7506-4443-A13D-D7975BD6B594}" type="pres">
      <dgm:prSet presAssocID="{CE379897-A44C-4C94-9F76-B5CDA4CC3020}" presName="composite" presStyleCnt="0"/>
      <dgm:spPr/>
    </dgm:pt>
    <dgm:pt modelId="{B685319A-F4F8-49BE-91CD-19BB92A6C832}" type="pres">
      <dgm:prSet presAssocID="{CE379897-A44C-4C94-9F76-B5CDA4CC3020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3093B069-FACF-406E-9BEC-0F8E1780FEFA}" type="pres">
      <dgm:prSet presAssocID="{CE379897-A44C-4C94-9F76-B5CDA4CC3020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C16ED5-5502-4782-A1F1-55A2C55BAFCA}" type="pres">
      <dgm:prSet presAssocID="{9E1741FD-885B-4D9E-A80F-3743DB15D44F}" presName="sp" presStyleCnt="0"/>
      <dgm:spPr/>
    </dgm:pt>
    <dgm:pt modelId="{F024C6BF-EDCF-4280-B4BB-93A38CB05364}" type="pres">
      <dgm:prSet presAssocID="{B1D254DA-4CB9-41AB-BDA3-3BD4E4200599}" presName="composite" presStyleCnt="0"/>
      <dgm:spPr/>
    </dgm:pt>
    <dgm:pt modelId="{BBC1669C-ED01-45AC-81F2-ADF7EC533CC1}" type="pres">
      <dgm:prSet presAssocID="{B1D254DA-4CB9-41AB-BDA3-3BD4E4200599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BBC0AA-A03D-44B6-BA82-33BC18447AF6}" type="pres">
      <dgm:prSet presAssocID="{B1D254DA-4CB9-41AB-BDA3-3BD4E4200599}" presName="descendantText" presStyleLbl="alignAcc1" presStyleIdx="2" presStyleCnt="6" custLinFactNeighborX="2763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1D76BA-3BC6-476F-8221-C4F8814D60E6}" type="pres">
      <dgm:prSet presAssocID="{FA93C0BF-8022-4D74-AB15-1F7D2794CD6B}" presName="sp" presStyleCnt="0"/>
      <dgm:spPr/>
    </dgm:pt>
    <dgm:pt modelId="{7EFD5B91-FFB1-4945-A80F-D9E6BDBD618F}" type="pres">
      <dgm:prSet presAssocID="{7D243EFA-E39D-4A3D-8DE9-7866350F5149}" presName="composite" presStyleCnt="0"/>
      <dgm:spPr/>
    </dgm:pt>
    <dgm:pt modelId="{D7BBB99C-A519-4E5A-B041-6BF68712B2E6}" type="pres">
      <dgm:prSet presAssocID="{7D243EFA-E39D-4A3D-8DE9-7866350F5149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FB500A-724C-49AF-82A4-04144F771B09}" type="pres">
      <dgm:prSet presAssocID="{7D243EFA-E39D-4A3D-8DE9-7866350F5149}" presName="descendantText" presStyleLbl="alignAcc1" presStyleIdx="3" presStyleCnt="6" custLinFactNeighborX="27639">
        <dgm:presLayoutVars>
          <dgm:bulletEnabled val="1"/>
        </dgm:presLayoutVars>
      </dgm:prSet>
      <dgm:spPr/>
    </dgm:pt>
    <dgm:pt modelId="{F843FE78-FFC0-4C4C-B7ED-44DF40513E2E}" type="pres">
      <dgm:prSet presAssocID="{7A03AAA5-6840-4872-80BD-5C6A2812BE5F}" presName="sp" presStyleCnt="0"/>
      <dgm:spPr/>
    </dgm:pt>
    <dgm:pt modelId="{593418B1-DCFA-4522-BC51-4A10F40B0CFE}" type="pres">
      <dgm:prSet presAssocID="{F4888D3A-A5AC-45C3-8E17-CE2A7A710B30}" presName="composite" presStyleCnt="0"/>
      <dgm:spPr/>
    </dgm:pt>
    <dgm:pt modelId="{AAD9D921-2289-4A4E-8228-923B1D3C0795}" type="pres">
      <dgm:prSet presAssocID="{F4888D3A-A5AC-45C3-8E17-CE2A7A710B30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6CECEE-7279-4793-A854-577DC9F43C8B}" type="pres">
      <dgm:prSet presAssocID="{F4888D3A-A5AC-45C3-8E17-CE2A7A710B30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3931765-E7FE-4B41-BB92-4A6DE3A69256}" type="pres">
      <dgm:prSet presAssocID="{7E45DE7C-AA3D-4AB5-99D7-9C9C0E325B5E}" presName="sp" presStyleCnt="0"/>
      <dgm:spPr/>
    </dgm:pt>
    <dgm:pt modelId="{E8FB7D60-9AD6-4206-BCEE-5A2D7E7DC4A0}" type="pres">
      <dgm:prSet presAssocID="{A5CFA906-E098-4C56-B7B2-D4F51FDA852D}" presName="composite" presStyleCnt="0"/>
      <dgm:spPr/>
    </dgm:pt>
    <dgm:pt modelId="{891AD2C4-A026-43A9-9247-905A79B54A02}" type="pres">
      <dgm:prSet presAssocID="{A5CFA906-E098-4C56-B7B2-D4F51FDA852D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62EF31-57E3-4F88-978C-7297BC63BCCF}" type="pres">
      <dgm:prSet presAssocID="{A5CFA906-E098-4C56-B7B2-D4F51FDA852D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944F0E89-80ED-4D5F-8607-5A41B4EC8DAA}" srcId="{C7120AE8-6887-4914-8AA2-307152846A68}" destId="{F4888D3A-A5AC-45C3-8E17-CE2A7A710B30}" srcOrd="4" destOrd="0" parTransId="{F7F0E902-34EB-4986-BCC4-5DBFAA19C9F6}" sibTransId="{7E45DE7C-AA3D-4AB5-99D7-9C9C0E325B5E}"/>
    <dgm:cxn modelId="{549F77A1-B25A-467D-A2DA-36BCFC73059A}" type="presOf" srcId="{039B9A90-F115-4AB1-96EB-60F72721960C}" destId="{1FE63024-B486-4F04-9C78-4A81AB96428A}" srcOrd="0" destOrd="0" presId="urn:microsoft.com/office/officeart/2005/8/layout/chevron2"/>
    <dgm:cxn modelId="{4E378648-0CE9-492A-9701-E49CB962F0B9}" type="presOf" srcId="{A85EDB72-BF51-4BC6-803B-B3A5A7984E4A}" destId="{606CECEE-7279-4793-A854-577DC9F43C8B}" srcOrd="0" destOrd="0" presId="urn:microsoft.com/office/officeart/2005/8/layout/chevron2"/>
    <dgm:cxn modelId="{873180B6-315D-4D4D-9178-E4EBACF95F88}" type="presOf" srcId="{C7120AE8-6887-4914-8AA2-307152846A68}" destId="{6D2C41F7-859B-47F9-AC9E-28A1182A8D7C}" srcOrd="0" destOrd="0" presId="urn:microsoft.com/office/officeart/2005/8/layout/chevron2"/>
    <dgm:cxn modelId="{9F9030E3-F01F-49D4-8693-E51D3A439258}" srcId="{A5CFA906-E098-4C56-B7B2-D4F51FDA852D}" destId="{388B83E5-A009-470D-B5EA-4B655F2901F0}" srcOrd="0" destOrd="0" parTransId="{2CAD2DE9-74E1-45F2-9945-2A6D13ACE7F0}" sibTransId="{CD21AF31-655C-441D-B607-09C71246FCD5}"/>
    <dgm:cxn modelId="{FB4FEE20-F73A-4776-9A79-D5EF37556379}" srcId="{F4888D3A-A5AC-45C3-8E17-CE2A7A710B30}" destId="{A85EDB72-BF51-4BC6-803B-B3A5A7984E4A}" srcOrd="0" destOrd="0" parTransId="{D71603AE-30CA-4767-B2A5-926588F71175}" sibTransId="{C162ABF0-FAC0-4E2F-8C6A-CEC3B901D935}"/>
    <dgm:cxn modelId="{1EE60E4E-A016-405D-AB48-D34C4068F4BD}" type="presOf" srcId="{388B83E5-A009-470D-B5EA-4B655F2901F0}" destId="{9262EF31-57E3-4F88-978C-7297BC63BCCF}" srcOrd="0" destOrd="0" presId="urn:microsoft.com/office/officeart/2005/8/layout/chevron2"/>
    <dgm:cxn modelId="{E91988D9-31CA-4F85-A2AC-C4D28349E60C}" type="presOf" srcId="{278F399B-D6E0-4AE4-8C0A-B130570F8656}" destId="{3093B069-FACF-406E-9BEC-0F8E1780FEFA}" srcOrd="0" destOrd="0" presId="urn:microsoft.com/office/officeart/2005/8/layout/chevron2"/>
    <dgm:cxn modelId="{87E5D3BF-5004-4F8B-BFE6-B19C714CF991}" srcId="{B1D254DA-4CB9-41AB-BDA3-3BD4E4200599}" destId="{0FD60DC5-AC30-48DF-AE23-F391B860A6A7}" srcOrd="0" destOrd="0" parTransId="{14E38524-CD75-4AC1-B4AE-40E8E1776389}" sibTransId="{53E03314-BEE3-405C-8AAF-5DBA1C37D9A5}"/>
    <dgm:cxn modelId="{0C24274B-55BA-4548-897C-03F56B5218DA}" srcId="{C7120AE8-6887-4914-8AA2-307152846A68}" destId="{039B9A90-F115-4AB1-96EB-60F72721960C}" srcOrd="0" destOrd="0" parTransId="{F2968B24-103B-47FA-8B0C-88E8C3E09B12}" sibTransId="{A3BEA769-574E-4EC7-A77A-DB928CE8115F}"/>
    <dgm:cxn modelId="{15CF3883-521E-4E57-BCEE-EACF8DD32132}" srcId="{CE379897-A44C-4C94-9F76-B5CDA4CC3020}" destId="{278F399B-D6E0-4AE4-8C0A-B130570F8656}" srcOrd="0" destOrd="0" parTransId="{BC17EC6E-2CD3-45BD-8232-4E1EF23C9DAE}" sibTransId="{840D62CC-287F-4272-9325-583776777015}"/>
    <dgm:cxn modelId="{B8C752CE-153C-4AC8-87C7-673A131C02EC}" type="presOf" srcId="{CE379897-A44C-4C94-9F76-B5CDA4CC3020}" destId="{B685319A-F4F8-49BE-91CD-19BB92A6C832}" srcOrd="0" destOrd="0" presId="urn:microsoft.com/office/officeart/2005/8/layout/chevron2"/>
    <dgm:cxn modelId="{894B73A8-837B-48D5-93CD-11A6E8ADBF9C}" srcId="{C7120AE8-6887-4914-8AA2-307152846A68}" destId="{7D243EFA-E39D-4A3D-8DE9-7866350F5149}" srcOrd="3" destOrd="0" parTransId="{1A3B9725-79DD-44BD-861B-978DAC664CD9}" sibTransId="{7A03AAA5-6840-4872-80BD-5C6A2812BE5F}"/>
    <dgm:cxn modelId="{36320C24-8AFA-4270-95AE-49521643C480}" type="presOf" srcId="{0921271A-55CD-4BD5-B628-FC1E94278289}" destId="{85D9B69B-4214-42E9-B15F-2D24DC50CDFE}" srcOrd="0" destOrd="0" presId="urn:microsoft.com/office/officeart/2005/8/layout/chevron2"/>
    <dgm:cxn modelId="{BC203F6D-8207-4259-B049-229E751B1B28}" type="presOf" srcId="{0FD60DC5-AC30-48DF-AE23-F391B860A6A7}" destId="{9DBBC0AA-A03D-44B6-BA82-33BC18447AF6}" srcOrd="0" destOrd="0" presId="urn:microsoft.com/office/officeart/2005/8/layout/chevron2"/>
    <dgm:cxn modelId="{0FD1161C-601D-40E6-991B-F0D4BA4DB98D}" type="presOf" srcId="{F4888D3A-A5AC-45C3-8E17-CE2A7A710B30}" destId="{AAD9D921-2289-4A4E-8228-923B1D3C0795}" srcOrd="0" destOrd="0" presId="urn:microsoft.com/office/officeart/2005/8/layout/chevron2"/>
    <dgm:cxn modelId="{C362C3FA-6F55-4EA9-B8EC-52AF35D6F513}" srcId="{C7120AE8-6887-4914-8AA2-307152846A68}" destId="{CE379897-A44C-4C94-9F76-B5CDA4CC3020}" srcOrd="1" destOrd="0" parTransId="{D2B9DB89-C976-4AE8-AA7E-60AFACE70318}" sibTransId="{9E1741FD-885B-4D9E-A80F-3743DB15D44F}"/>
    <dgm:cxn modelId="{E37EE080-3F85-43E9-807D-FB4BCD35B400}" type="presOf" srcId="{9375274B-6034-49D8-AD91-E538E9A66DA7}" destId="{5CFB500A-724C-49AF-82A4-04144F771B09}" srcOrd="0" destOrd="0" presId="urn:microsoft.com/office/officeart/2005/8/layout/chevron2"/>
    <dgm:cxn modelId="{C9F830B7-52ED-46D9-A3C9-6D90C5B8A38D}" srcId="{7D243EFA-E39D-4A3D-8DE9-7866350F5149}" destId="{9375274B-6034-49D8-AD91-E538E9A66DA7}" srcOrd="0" destOrd="0" parTransId="{05511D86-48A3-473B-8590-E2F33C68F902}" sibTransId="{F05498DE-6B21-4418-AD5E-8AAF368ECF1A}"/>
    <dgm:cxn modelId="{256B2B48-507B-4A7B-97A1-1536B44F72E6}" type="presOf" srcId="{B1D254DA-4CB9-41AB-BDA3-3BD4E4200599}" destId="{BBC1669C-ED01-45AC-81F2-ADF7EC533CC1}" srcOrd="0" destOrd="0" presId="urn:microsoft.com/office/officeart/2005/8/layout/chevron2"/>
    <dgm:cxn modelId="{D0929B37-B7EF-4D10-9A2F-0641050BA060}" srcId="{039B9A90-F115-4AB1-96EB-60F72721960C}" destId="{0921271A-55CD-4BD5-B628-FC1E94278289}" srcOrd="0" destOrd="0" parTransId="{0E558E1F-7423-4009-A4EA-598FE78806D3}" sibTransId="{6288A45D-8B57-4564-B3E6-D61C5007283D}"/>
    <dgm:cxn modelId="{A888D008-4BC1-456E-9D81-E53986F76EAB}" srcId="{C7120AE8-6887-4914-8AA2-307152846A68}" destId="{A5CFA906-E098-4C56-B7B2-D4F51FDA852D}" srcOrd="5" destOrd="0" parTransId="{92C6F5BB-72FC-4521-9E7B-DD8E059611A8}" sibTransId="{888DF2C6-D960-440E-AB27-41E6D5FF3880}"/>
    <dgm:cxn modelId="{333F3FAA-04A9-4C4F-9640-A0EB1ABF13C1}" type="presOf" srcId="{A5CFA906-E098-4C56-B7B2-D4F51FDA852D}" destId="{891AD2C4-A026-43A9-9247-905A79B54A02}" srcOrd="0" destOrd="0" presId="urn:microsoft.com/office/officeart/2005/8/layout/chevron2"/>
    <dgm:cxn modelId="{7D3DBD4A-AFA9-4F33-B973-336686AFEA47}" srcId="{C7120AE8-6887-4914-8AA2-307152846A68}" destId="{B1D254DA-4CB9-41AB-BDA3-3BD4E4200599}" srcOrd="2" destOrd="0" parTransId="{B8A4542D-26F0-4CE9-8864-12390FFC8ED7}" sibTransId="{FA93C0BF-8022-4D74-AB15-1F7D2794CD6B}"/>
    <dgm:cxn modelId="{72321325-5800-4A1C-BC44-81C3F781B5B0}" type="presOf" srcId="{7D243EFA-E39D-4A3D-8DE9-7866350F5149}" destId="{D7BBB99C-A519-4E5A-B041-6BF68712B2E6}" srcOrd="0" destOrd="0" presId="urn:microsoft.com/office/officeart/2005/8/layout/chevron2"/>
    <dgm:cxn modelId="{AA3429D3-DAE0-4A12-9450-80D1666F8F85}" type="presParOf" srcId="{6D2C41F7-859B-47F9-AC9E-28A1182A8D7C}" destId="{83B2B09D-A04B-4609-9A7E-CC68AD8107CB}" srcOrd="0" destOrd="0" presId="urn:microsoft.com/office/officeart/2005/8/layout/chevron2"/>
    <dgm:cxn modelId="{79039084-E1CE-40F5-A297-A34432E37C78}" type="presParOf" srcId="{83B2B09D-A04B-4609-9A7E-CC68AD8107CB}" destId="{1FE63024-B486-4F04-9C78-4A81AB96428A}" srcOrd="0" destOrd="0" presId="urn:microsoft.com/office/officeart/2005/8/layout/chevron2"/>
    <dgm:cxn modelId="{D8C87906-E50A-4B63-BE8E-AE411739192C}" type="presParOf" srcId="{83B2B09D-A04B-4609-9A7E-CC68AD8107CB}" destId="{85D9B69B-4214-42E9-B15F-2D24DC50CDFE}" srcOrd="1" destOrd="0" presId="urn:microsoft.com/office/officeart/2005/8/layout/chevron2"/>
    <dgm:cxn modelId="{217236A1-D68F-475C-82D8-E782C2DCEC3E}" type="presParOf" srcId="{6D2C41F7-859B-47F9-AC9E-28A1182A8D7C}" destId="{2F448B37-941C-48CF-9967-35311BC15C22}" srcOrd="1" destOrd="0" presId="urn:microsoft.com/office/officeart/2005/8/layout/chevron2"/>
    <dgm:cxn modelId="{8714D5BC-108E-44B7-A593-F0E9398FAAA8}" type="presParOf" srcId="{6D2C41F7-859B-47F9-AC9E-28A1182A8D7C}" destId="{51FC7EE2-7506-4443-A13D-D7975BD6B594}" srcOrd="2" destOrd="0" presId="urn:microsoft.com/office/officeart/2005/8/layout/chevron2"/>
    <dgm:cxn modelId="{82CA084F-6565-42DB-823F-FC4FAEF72154}" type="presParOf" srcId="{51FC7EE2-7506-4443-A13D-D7975BD6B594}" destId="{B685319A-F4F8-49BE-91CD-19BB92A6C832}" srcOrd="0" destOrd="0" presId="urn:microsoft.com/office/officeart/2005/8/layout/chevron2"/>
    <dgm:cxn modelId="{08717A88-E853-4705-8FFB-D543E5655AFB}" type="presParOf" srcId="{51FC7EE2-7506-4443-A13D-D7975BD6B594}" destId="{3093B069-FACF-406E-9BEC-0F8E1780FEFA}" srcOrd="1" destOrd="0" presId="urn:microsoft.com/office/officeart/2005/8/layout/chevron2"/>
    <dgm:cxn modelId="{94425BD7-28DF-4EA9-B156-2EB80A35859B}" type="presParOf" srcId="{6D2C41F7-859B-47F9-AC9E-28A1182A8D7C}" destId="{3AC16ED5-5502-4782-A1F1-55A2C55BAFCA}" srcOrd="3" destOrd="0" presId="urn:microsoft.com/office/officeart/2005/8/layout/chevron2"/>
    <dgm:cxn modelId="{9D880BED-7F73-409C-8CDF-62F8E5FA16C7}" type="presParOf" srcId="{6D2C41F7-859B-47F9-AC9E-28A1182A8D7C}" destId="{F024C6BF-EDCF-4280-B4BB-93A38CB05364}" srcOrd="4" destOrd="0" presId="urn:microsoft.com/office/officeart/2005/8/layout/chevron2"/>
    <dgm:cxn modelId="{DF1CFD68-4879-4CDA-ABFF-8964F45D3124}" type="presParOf" srcId="{F024C6BF-EDCF-4280-B4BB-93A38CB05364}" destId="{BBC1669C-ED01-45AC-81F2-ADF7EC533CC1}" srcOrd="0" destOrd="0" presId="urn:microsoft.com/office/officeart/2005/8/layout/chevron2"/>
    <dgm:cxn modelId="{1922A63C-BDC0-41B2-912E-CD136BC5DEC6}" type="presParOf" srcId="{F024C6BF-EDCF-4280-B4BB-93A38CB05364}" destId="{9DBBC0AA-A03D-44B6-BA82-33BC18447AF6}" srcOrd="1" destOrd="0" presId="urn:microsoft.com/office/officeart/2005/8/layout/chevron2"/>
    <dgm:cxn modelId="{CA12C2EB-5264-4967-B403-985661913F43}" type="presParOf" srcId="{6D2C41F7-859B-47F9-AC9E-28A1182A8D7C}" destId="{EE1D76BA-3BC6-476F-8221-C4F8814D60E6}" srcOrd="5" destOrd="0" presId="urn:microsoft.com/office/officeart/2005/8/layout/chevron2"/>
    <dgm:cxn modelId="{D0243270-7524-422E-937F-C9FAC2DD9653}" type="presParOf" srcId="{6D2C41F7-859B-47F9-AC9E-28A1182A8D7C}" destId="{7EFD5B91-FFB1-4945-A80F-D9E6BDBD618F}" srcOrd="6" destOrd="0" presId="urn:microsoft.com/office/officeart/2005/8/layout/chevron2"/>
    <dgm:cxn modelId="{616EDAE9-567D-4A7A-AD35-474170A5B5BE}" type="presParOf" srcId="{7EFD5B91-FFB1-4945-A80F-D9E6BDBD618F}" destId="{D7BBB99C-A519-4E5A-B041-6BF68712B2E6}" srcOrd="0" destOrd="0" presId="urn:microsoft.com/office/officeart/2005/8/layout/chevron2"/>
    <dgm:cxn modelId="{DF77415D-CD5C-4DBA-A2D2-EABF1DFFE6B1}" type="presParOf" srcId="{7EFD5B91-FFB1-4945-A80F-D9E6BDBD618F}" destId="{5CFB500A-724C-49AF-82A4-04144F771B09}" srcOrd="1" destOrd="0" presId="urn:microsoft.com/office/officeart/2005/8/layout/chevron2"/>
    <dgm:cxn modelId="{DE9C8BBE-3EA0-4A4B-B991-6A65FF2D1695}" type="presParOf" srcId="{6D2C41F7-859B-47F9-AC9E-28A1182A8D7C}" destId="{F843FE78-FFC0-4C4C-B7ED-44DF40513E2E}" srcOrd="7" destOrd="0" presId="urn:microsoft.com/office/officeart/2005/8/layout/chevron2"/>
    <dgm:cxn modelId="{06E19604-6B89-48D1-AADC-531ED9DF5E86}" type="presParOf" srcId="{6D2C41F7-859B-47F9-AC9E-28A1182A8D7C}" destId="{593418B1-DCFA-4522-BC51-4A10F40B0CFE}" srcOrd="8" destOrd="0" presId="urn:microsoft.com/office/officeart/2005/8/layout/chevron2"/>
    <dgm:cxn modelId="{64E2A38A-A8B1-4FA8-B0CB-A594119547AC}" type="presParOf" srcId="{593418B1-DCFA-4522-BC51-4A10F40B0CFE}" destId="{AAD9D921-2289-4A4E-8228-923B1D3C0795}" srcOrd="0" destOrd="0" presId="urn:microsoft.com/office/officeart/2005/8/layout/chevron2"/>
    <dgm:cxn modelId="{9ABFF29D-DB81-4B1E-9CD5-6EDACBEF1C81}" type="presParOf" srcId="{593418B1-DCFA-4522-BC51-4A10F40B0CFE}" destId="{606CECEE-7279-4793-A854-577DC9F43C8B}" srcOrd="1" destOrd="0" presId="urn:microsoft.com/office/officeart/2005/8/layout/chevron2"/>
    <dgm:cxn modelId="{383B44CF-6576-4234-AC1C-6F05F7174BBF}" type="presParOf" srcId="{6D2C41F7-859B-47F9-AC9E-28A1182A8D7C}" destId="{53931765-E7FE-4B41-BB92-4A6DE3A69256}" srcOrd="9" destOrd="0" presId="urn:microsoft.com/office/officeart/2005/8/layout/chevron2"/>
    <dgm:cxn modelId="{AEF84AA8-7813-443D-88D7-6348462E58D2}" type="presParOf" srcId="{6D2C41F7-859B-47F9-AC9E-28A1182A8D7C}" destId="{E8FB7D60-9AD6-4206-BCEE-5A2D7E7DC4A0}" srcOrd="10" destOrd="0" presId="urn:microsoft.com/office/officeart/2005/8/layout/chevron2"/>
    <dgm:cxn modelId="{9EE6043C-575C-4C24-B84D-1C1FE78E8E86}" type="presParOf" srcId="{E8FB7D60-9AD6-4206-BCEE-5A2D7E7DC4A0}" destId="{891AD2C4-A026-43A9-9247-905A79B54A02}" srcOrd="0" destOrd="0" presId="urn:microsoft.com/office/officeart/2005/8/layout/chevron2"/>
    <dgm:cxn modelId="{21646B81-9923-4AED-A71F-E322B5F8E51C}" type="presParOf" srcId="{E8FB7D60-9AD6-4206-BCEE-5A2D7E7DC4A0}" destId="{9262EF31-57E3-4F88-978C-7297BC63BCC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63024-B486-4F04-9C78-4A81AB96428A}">
      <dsp:nvSpPr>
        <dsp:cNvPr id="0" name=""/>
        <dsp:cNvSpPr/>
      </dsp:nvSpPr>
      <dsp:spPr>
        <a:xfrm rot="5400000">
          <a:off x="-139716" y="145554"/>
          <a:ext cx="931440" cy="6520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1</a:t>
          </a:r>
          <a:endParaRPr lang="es-ES" sz="2000" kern="1200" dirty="0"/>
        </a:p>
      </dsp:txBody>
      <dsp:txXfrm rot="-5400000">
        <a:off x="0" y="331842"/>
        <a:ext cx="652008" cy="279432"/>
      </dsp:txXfrm>
    </dsp:sp>
    <dsp:sp modelId="{85D9B69B-4214-42E9-B15F-2D24DC50CDFE}">
      <dsp:nvSpPr>
        <dsp:cNvPr id="0" name=""/>
        <dsp:cNvSpPr/>
      </dsp:nvSpPr>
      <dsp:spPr>
        <a:xfrm rot="5400000">
          <a:off x="5280926" y="-4628918"/>
          <a:ext cx="605754" cy="9863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Introducción</a:t>
          </a:r>
          <a:endParaRPr lang="es-ES" sz="2400" kern="1200" dirty="0"/>
        </a:p>
      </dsp:txBody>
      <dsp:txXfrm rot="-5400000">
        <a:off x="652008" y="29570"/>
        <a:ext cx="9834021" cy="546614"/>
      </dsp:txXfrm>
    </dsp:sp>
    <dsp:sp modelId="{B685319A-F4F8-49BE-91CD-19BB92A6C832}">
      <dsp:nvSpPr>
        <dsp:cNvPr id="0" name=""/>
        <dsp:cNvSpPr/>
      </dsp:nvSpPr>
      <dsp:spPr>
        <a:xfrm rot="5400000">
          <a:off x="-139716" y="979396"/>
          <a:ext cx="931440" cy="6520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2</a:t>
          </a:r>
          <a:endParaRPr lang="es-ES" sz="1800" kern="1200" dirty="0"/>
        </a:p>
      </dsp:txBody>
      <dsp:txXfrm rot="-5400000">
        <a:off x="0" y="1165684"/>
        <a:ext cx="652008" cy="279432"/>
      </dsp:txXfrm>
    </dsp:sp>
    <dsp:sp modelId="{3093B069-FACF-406E-9BEC-0F8E1780FEFA}">
      <dsp:nvSpPr>
        <dsp:cNvPr id="0" name=""/>
        <dsp:cNvSpPr/>
      </dsp:nvSpPr>
      <dsp:spPr>
        <a:xfrm rot="5400000">
          <a:off x="5281086" y="-3789397"/>
          <a:ext cx="605436" cy="9863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Hipótesis</a:t>
          </a:r>
          <a:endParaRPr lang="es-ES" sz="2800" kern="1200" dirty="0"/>
        </a:p>
      </dsp:txBody>
      <dsp:txXfrm rot="-5400000">
        <a:off x="652009" y="869235"/>
        <a:ext cx="9834036" cy="546326"/>
      </dsp:txXfrm>
    </dsp:sp>
    <dsp:sp modelId="{BBC1669C-ED01-45AC-81F2-ADF7EC533CC1}">
      <dsp:nvSpPr>
        <dsp:cNvPr id="0" name=""/>
        <dsp:cNvSpPr/>
      </dsp:nvSpPr>
      <dsp:spPr>
        <a:xfrm rot="5400000">
          <a:off x="-139716" y="1813238"/>
          <a:ext cx="931440" cy="6520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3</a:t>
          </a:r>
          <a:endParaRPr lang="es-ES" sz="1800" kern="1200" dirty="0"/>
        </a:p>
      </dsp:txBody>
      <dsp:txXfrm rot="-5400000">
        <a:off x="0" y="1999526"/>
        <a:ext cx="652008" cy="279432"/>
      </dsp:txXfrm>
    </dsp:sp>
    <dsp:sp modelId="{9DBBC0AA-A03D-44B6-BA82-33BC18447AF6}">
      <dsp:nvSpPr>
        <dsp:cNvPr id="0" name=""/>
        <dsp:cNvSpPr/>
      </dsp:nvSpPr>
      <dsp:spPr>
        <a:xfrm rot="5400000">
          <a:off x="5281086" y="-2955555"/>
          <a:ext cx="605436" cy="9863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Metada</a:t>
          </a:r>
          <a:endParaRPr lang="es-ES" sz="2400" kern="1200" dirty="0"/>
        </a:p>
      </dsp:txBody>
      <dsp:txXfrm rot="-5400000">
        <a:off x="652009" y="1703077"/>
        <a:ext cx="9834036" cy="546326"/>
      </dsp:txXfrm>
    </dsp:sp>
    <dsp:sp modelId="{D7BBB99C-A519-4E5A-B041-6BF68712B2E6}">
      <dsp:nvSpPr>
        <dsp:cNvPr id="0" name=""/>
        <dsp:cNvSpPr/>
      </dsp:nvSpPr>
      <dsp:spPr>
        <a:xfrm rot="5400000">
          <a:off x="-139716" y="2647080"/>
          <a:ext cx="931440" cy="6520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4</a:t>
          </a:r>
          <a:endParaRPr lang="es-ES" sz="2400" kern="1200" dirty="0"/>
        </a:p>
      </dsp:txBody>
      <dsp:txXfrm rot="-5400000">
        <a:off x="0" y="2833368"/>
        <a:ext cx="652008" cy="279432"/>
      </dsp:txXfrm>
    </dsp:sp>
    <dsp:sp modelId="{5CFB500A-724C-49AF-82A4-04144F771B09}">
      <dsp:nvSpPr>
        <dsp:cNvPr id="0" name=""/>
        <dsp:cNvSpPr/>
      </dsp:nvSpPr>
      <dsp:spPr>
        <a:xfrm rot="5400000">
          <a:off x="5281086" y="-2121713"/>
          <a:ext cx="605436" cy="9863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smtClean="0"/>
            <a:t>Análisis Exploratorio América Latina y Decisión de Países de Interés</a:t>
          </a:r>
          <a:endParaRPr lang="es-ES" sz="2400" kern="1200" dirty="0"/>
        </a:p>
      </dsp:txBody>
      <dsp:txXfrm rot="-5400000">
        <a:off x="652009" y="2536919"/>
        <a:ext cx="9834036" cy="546326"/>
      </dsp:txXfrm>
    </dsp:sp>
    <dsp:sp modelId="{AAD9D921-2289-4A4E-8228-923B1D3C0795}">
      <dsp:nvSpPr>
        <dsp:cNvPr id="0" name=""/>
        <dsp:cNvSpPr/>
      </dsp:nvSpPr>
      <dsp:spPr>
        <a:xfrm rot="5400000">
          <a:off x="-139716" y="3480922"/>
          <a:ext cx="931440" cy="6520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5</a:t>
          </a:r>
          <a:endParaRPr lang="es-ES" sz="1800" kern="1200" dirty="0"/>
        </a:p>
      </dsp:txBody>
      <dsp:txXfrm rot="-5400000">
        <a:off x="0" y="3667210"/>
        <a:ext cx="652008" cy="279432"/>
      </dsp:txXfrm>
    </dsp:sp>
    <dsp:sp modelId="{606CECEE-7279-4793-A854-577DC9F43C8B}">
      <dsp:nvSpPr>
        <dsp:cNvPr id="0" name=""/>
        <dsp:cNvSpPr/>
      </dsp:nvSpPr>
      <dsp:spPr>
        <a:xfrm rot="5400000">
          <a:off x="5281086" y="-1287871"/>
          <a:ext cx="605436" cy="9863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Análisis Exploratorio de Argentina y Brasil</a:t>
          </a:r>
          <a:endParaRPr lang="es-ES" sz="2400" kern="1200" dirty="0"/>
        </a:p>
      </dsp:txBody>
      <dsp:txXfrm rot="-5400000">
        <a:off x="652009" y="3370761"/>
        <a:ext cx="9834036" cy="546326"/>
      </dsp:txXfrm>
    </dsp:sp>
    <dsp:sp modelId="{891AD2C4-A026-43A9-9247-905A79B54A02}">
      <dsp:nvSpPr>
        <dsp:cNvPr id="0" name=""/>
        <dsp:cNvSpPr/>
      </dsp:nvSpPr>
      <dsp:spPr>
        <a:xfrm rot="5400000">
          <a:off x="-139716" y="4314764"/>
          <a:ext cx="931440" cy="6520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6</a:t>
          </a:r>
          <a:endParaRPr lang="es-ES" sz="1500" kern="1200" dirty="0"/>
        </a:p>
      </dsp:txBody>
      <dsp:txXfrm rot="-5400000">
        <a:off x="0" y="4501052"/>
        <a:ext cx="652008" cy="279432"/>
      </dsp:txXfrm>
    </dsp:sp>
    <dsp:sp modelId="{9262EF31-57E3-4F88-978C-7297BC63BCCF}">
      <dsp:nvSpPr>
        <dsp:cNvPr id="0" name=""/>
        <dsp:cNvSpPr/>
      </dsp:nvSpPr>
      <dsp:spPr>
        <a:xfrm rot="5400000">
          <a:off x="5281086" y="-454029"/>
          <a:ext cx="605436" cy="9863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Conclusiones</a:t>
          </a:r>
          <a:endParaRPr lang="es-ES" sz="2400" kern="1200" dirty="0"/>
        </a:p>
      </dsp:txBody>
      <dsp:txXfrm rot="-5400000">
        <a:off x="652009" y="4204603"/>
        <a:ext cx="9834036" cy="546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0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1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5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7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5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3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4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8BF6-F8CD-4C1C-8C30-7856E1FAF1E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1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37359" y="1659422"/>
            <a:ext cx="83293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000000"/>
                </a:solidFill>
                <a:latin typeface="Roboto Mono"/>
              </a:rPr>
              <a:t>Perspectivas de Inversión en Energía Eólica en América Latina</a:t>
            </a:r>
            <a:endParaRPr lang="en-US" sz="3600" dirty="0"/>
          </a:p>
        </p:txBody>
      </p:sp>
      <p:sp>
        <p:nvSpPr>
          <p:cNvPr id="5" name="Rectángulo 4"/>
          <p:cNvSpPr/>
          <p:nvPr/>
        </p:nvSpPr>
        <p:spPr>
          <a:xfrm>
            <a:off x="9368537" y="6205451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595959"/>
                </a:solidFill>
                <a:latin typeface="Arial" panose="020B0604020202020204" pitchFamily="34" charset="0"/>
              </a:rPr>
              <a:t>Alumno</a:t>
            </a: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: Lucas Flores</a:t>
            </a:r>
            <a:endParaRPr lang="en-US" dirty="0">
              <a:effectLst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56" y="3663504"/>
            <a:ext cx="4525758" cy="25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2149" y="189267"/>
            <a:ext cx="10981508" cy="640715"/>
          </a:xfrm>
        </p:spPr>
        <p:txBody>
          <a:bodyPr>
            <a:normAutofit fontScale="90000"/>
          </a:bodyPr>
          <a:lstStyle/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/>
              <a:t/>
            </a:r>
            <a:br>
              <a:rPr lang="es-ES" sz="3100" b="1" dirty="0"/>
            </a:br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2700" b="1" dirty="0" smtClean="0"/>
              <a:t>5 - </a:t>
            </a:r>
            <a:r>
              <a:rPr lang="es-ES" sz="2700" b="1" dirty="0" smtClean="0"/>
              <a:t>Análisis Exploratorio de Brasil: Gráfico de Producción, Demanda e Importación</a:t>
            </a: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9" y="878179"/>
            <a:ext cx="6315901" cy="37895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8" y="4638141"/>
            <a:ext cx="7961652" cy="216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20" y="1835281"/>
            <a:ext cx="2160000" cy="216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675" y="1835281"/>
            <a:ext cx="2160000" cy="2160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48" y="1835281"/>
            <a:ext cx="2160000" cy="2160000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8569234" y="4928977"/>
            <a:ext cx="3535680" cy="1741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2900" b="1" dirty="0" smtClean="0"/>
              <a:t>Las distribuciones son asimétricas con sesgo negativo. La distribución de Demanda y Producción es </a:t>
            </a:r>
            <a:r>
              <a:rPr lang="es-ES" sz="2900" b="1" dirty="0" err="1" smtClean="0"/>
              <a:t>Platicúrtica</a:t>
            </a:r>
            <a:r>
              <a:rPr lang="es-ES" sz="2900" b="1" dirty="0" smtClean="0"/>
              <a:t> y la de Importación es </a:t>
            </a:r>
            <a:r>
              <a:rPr lang="es-ES" sz="2900" b="1" dirty="0" err="1" smtClean="0"/>
              <a:t>Leptocúrtica</a:t>
            </a:r>
            <a:r>
              <a:rPr lang="es-ES" sz="2900" dirty="0" smtClean="0"/>
              <a:t/>
            </a:r>
            <a:br>
              <a:rPr lang="es-ES" sz="2900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6660829" y="1296830"/>
            <a:ext cx="5267219" cy="73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6400" b="1" dirty="0" smtClean="0"/>
              <a:t>Se encontraron 2 </a:t>
            </a:r>
            <a:r>
              <a:rPr lang="es-ES" sz="6400" b="1" dirty="0" err="1" smtClean="0"/>
              <a:t>outliers</a:t>
            </a:r>
            <a:r>
              <a:rPr lang="es-ES" sz="6400" b="1" dirty="0" smtClean="0"/>
              <a:t> en la distribución de importación pero estos datos tienen sentido ya que la producción crece en gran medida, haciendo disminuir las importaciones.</a:t>
            </a:r>
            <a:r>
              <a:rPr lang="es-ES" sz="7200" dirty="0" smtClean="0"/>
              <a:t/>
            </a:r>
            <a:br>
              <a:rPr lang="es-ES" sz="7200" dirty="0" smtClean="0"/>
            </a:br>
            <a:r>
              <a:rPr lang="es-ES" sz="12800" dirty="0" smtClean="0"/>
              <a:t/>
            </a:r>
            <a:br>
              <a:rPr lang="es-ES" sz="128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7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994262" y="207184"/>
            <a:ext cx="8717280" cy="640715"/>
          </a:xfrm>
        </p:spPr>
        <p:txBody>
          <a:bodyPr>
            <a:normAutofit fontScale="90000"/>
          </a:bodyPr>
          <a:lstStyle/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/>
              <a:t/>
            </a:r>
            <a:br>
              <a:rPr lang="es-ES" sz="3100" b="1" dirty="0"/>
            </a:br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 smtClean="0"/>
              <a:t>5 - </a:t>
            </a:r>
            <a:r>
              <a:rPr lang="es-ES" sz="3100" b="1" dirty="0" smtClean="0"/>
              <a:t>Análisis Exploratorio de Brasil: Resultados Finales</a:t>
            </a: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626" y="5629188"/>
            <a:ext cx="3248478" cy="10288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1" y="987236"/>
            <a:ext cx="6480000" cy="388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31" y="987236"/>
            <a:ext cx="5628269" cy="4502615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88645" y="5129349"/>
            <a:ext cx="6769504" cy="15286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800" b="1" dirty="0" smtClean="0"/>
          </a:p>
          <a:p>
            <a:endParaRPr lang="es-ES" sz="4800" b="1" dirty="0"/>
          </a:p>
          <a:p>
            <a:r>
              <a:rPr lang="es-ES" sz="5600" b="1" dirty="0" smtClean="0"/>
              <a:t>No se cumplen todos los requisitos solicitados: </a:t>
            </a:r>
          </a:p>
          <a:p>
            <a:endParaRPr lang="es-ES" sz="5600" b="1" dirty="0" smtClean="0"/>
          </a:p>
          <a:p>
            <a:r>
              <a:rPr lang="es-ES" sz="5600" b="1" dirty="0" smtClean="0"/>
              <a:t>1- Una producción menor a 24 </a:t>
            </a:r>
            <a:r>
              <a:rPr lang="es-ES" sz="5600" b="1" dirty="0" err="1" smtClean="0"/>
              <a:t>TWh</a:t>
            </a:r>
            <a:r>
              <a:rPr lang="es-ES" sz="5600" b="1" dirty="0" smtClean="0"/>
              <a:t> los últimos dos años: 81.43 y 95.74 </a:t>
            </a:r>
            <a:r>
              <a:rPr lang="es-ES" sz="5600" b="1" dirty="0" err="1" smtClean="0"/>
              <a:t>TWh</a:t>
            </a:r>
            <a:endParaRPr lang="es-ES" sz="5600" b="1" dirty="0" smtClean="0"/>
          </a:p>
          <a:p>
            <a:endParaRPr lang="es-ES" sz="5600" b="1" dirty="0" smtClean="0"/>
          </a:p>
          <a:p>
            <a:r>
              <a:rPr lang="es-ES" sz="5600" b="1" dirty="0" smtClean="0"/>
              <a:t>2- Una participación en el mercado menor al 10 % en el último año: 13.42%</a:t>
            </a:r>
          </a:p>
          <a:p>
            <a:endParaRPr lang="es-ES" sz="5600" b="1" dirty="0" smtClean="0"/>
          </a:p>
          <a:p>
            <a:r>
              <a:rPr lang="es-ES" sz="5600" b="1" dirty="0" smtClean="0"/>
              <a:t>3- Una participación menor al 5% en los últimos 20 años: 4.25%</a:t>
            </a:r>
          </a:p>
          <a:p>
            <a:endParaRPr lang="es-ES" sz="5600" b="1" dirty="0"/>
          </a:p>
          <a:p>
            <a:r>
              <a:rPr lang="es-ES" sz="5600" b="1" dirty="0" smtClean="0"/>
              <a:t>NO se recomienda el estudio económico para poder invertir y crear parques eólicos que generen la electricidad que se necesita.</a:t>
            </a:r>
            <a:r>
              <a:rPr lang="es-ES" sz="6400" dirty="0" smtClean="0"/>
              <a:t/>
            </a:r>
            <a:br>
              <a:rPr lang="es-ES" sz="6400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605747" y="87928"/>
            <a:ext cx="2536370" cy="640715"/>
          </a:xfrm>
        </p:spPr>
        <p:txBody>
          <a:bodyPr>
            <a:normAutofit fontScale="90000"/>
          </a:bodyPr>
          <a:lstStyle/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/>
              <a:t/>
            </a:r>
            <a:br>
              <a:rPr lang="es-ES" sz="3100" b="1" dirty="0"/>
            </a:br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 smtClean="0"/>
              <a:t>6 - Conclusiones</a:t>
            </a: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304800" y="658975"/>
            <a:ext cx="11277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Luego de realizar un análisis de los datos referidos a la producción, demanda e importación de electricidad en 8 diferentes países de América Latina, se determina que Argentina y Brasil producen menos de lo que demandan. Por lo tanto, se decide evaluar la factibilidad de implementación de energía eólica en dichos países.</a:t>
            </a:r>
          </a:p>
          <a:p>
            <a:pPr algn="just"/>
            <a:endParaRPr lang="es-ES" b="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Analizando a Argentina, se determina que se cumplen todos los requisitos solicitados y se recomienda el estudio económico para una futura implementación de generadores eólicos en el país. 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Las principales fuentes de producción de electricidad en Argentina es la quema de gas natural y las centrales hidroeléctricas.</a:t>
            </a:r>
          </a:p>
          <a:p>
            <a:pPr algn="just"/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En el caso de Brasil, no se recomienda su inversión y estudio económico al no cumplirse dos de los requisitos solicitados. 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Las principales fuentes de producción de electricidad en Brasil son las centrales hidroeléctricas y la quema de gas natural.</a:t>
            </a:r>
          </a:p>
          <a:p>
            <a:pPr algn="just"/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siguiente cuadro muestra el estado de situación de lo estudiado: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82" y="5509805"/>
            <a:ext cx="10553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320" y="265373"/>
            <a:ext cx="10515600" cy="782031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Roboto Mono"/>
              </a:rPr>
              <a:t>ÍNDICE</a:t>
            </a:r>
            <a:endParaRPr lang="en-US" sz="2800" dirty="0">
              <a:latin typeface="Roboto Mono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692660"/>
              </p:ext>
            </p:extLst>
          </p:nvPr>
        </p:nvGraphicFramePr>
        <p:xfrm>
          <a:off x="655320" y="1180407"/>
          <a:ext cx="10515600" cy="511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9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13663" y="323562"/>
            <a:ext cx="3966555" cy="111454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/>
              <a:t>1 - INTRODUCCIÓN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1946" y="1699317"/>
            <a:ext cx="10649988" cy="4555374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/>
              <a:t>Una empresa pionera en la generación de electricidad por energía eólica desea evaluar la factibilidad de invertir en distintos países de Latinoamérica.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Los países que se van a estudiar son: Argentina, Uruguay, Chile, Paraguay, Brasil, Bolivia, Ecuador y Perú.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La decisión de invertir dependerá de la Producción, Demanda e Importación de electricidad de cada país.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Si se decide invertir en determinados países, se realizará un estudio económico no incluido en este proyecto.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474" y="215497"/>
            <a:ext cx="1396536" cy="14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89962" y="265374"/>
            <a:ext cx="2412076" cy="748779"/>
          </a:xfrm>
        </p:spPr>
        <p:txBody>
          <a:bodyPr>
            <a:normAutofit/>
          </a:bodyPr>
          <a:lstStyle/>
          <a:p>
            <a:r>
              <a:rPr lang="es-ES" sz="3200" b="1" dirty="0" smtClean="0"/>
              <a:t>2 - Hipótesis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4751" y="1413164"/>
            <a:ext cx="10982498" cy="4912821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/>
              <a:t>La empresa continuará con el estudio económico en distintos países siempre y cuando, la producción sea menor a la demanda de electricidad en los últimos 20 años (2004-2023).</a:t>
            </a:r>
          </a:p>
          <a:p>
            <a:pPr marL="0" indent="0" algn="just">
              <a:buNone/>
            </a:pPr>
            <a:endParaRPr lang="es-ES" sz="2400" dirty="0" smtClean="0"/>
          </a:p>
          <a:p>
            <a:pPr algn="just"/>
            <a:r>
              <a:rPr lang="es-ES" sz="2400" dirty="0" smtClean="0"/>
              <a:t>La generación de electricidad por fuentes renovables eólicas no debe superar los 24 </a:t>
            </a:r>
            <a:r>
              <a:rPr lang="es-ES" sz="2400" dirty="0" err="1" smtClean="0"/>
              <a:t>TWh</a:t>
            </a:r>
            <a:r>
              <a:rPr lang="es-ES" sz="2400" dirty="0" smtClean="0"/>
              <a:t> en los dos últimos años de estudio (2022-2023).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La producción de energía eléctrica de tipo eólica no debe superar el 10% de participación en el mercado interno en el último año de estudio (2023).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La generación de electricidad por fuentes eólicas no debe superar el 5% de aporte al mercado interno durante los últimos 20 años.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31031" y="232121"/>
            <a:ext cx="1929938" cy="690591"/>
          </a:xfrm>
        </p:spPr>
        <p:txBody>
          <a:bodyPr>
            <a:normAutofit fontScale="90000"/>
          </a:bodyPr>
          <a:lstStyle/>
          <a:p>
            <a:r>
              <a:rPr lang="es-ES" sz="3200" b="1" dirty="0" smtClean="0"/>
              <a:t>3 - </a:t>
            </a:r>
            <a:r>
              <a:rPr lang="es-ES" sz="3600" b="1" dirty="0" smtClean="0"/>
              <a:t>Metada</a:t>
            </a:r>
            <a:endParaRPr lang="en-US" sz="32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922712"/>
            <a:ext cx="11566699" cy="55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233390"/>
            <a:ext cx="10515600" cy="640715"/>
          </a:xfrm>
        </p:spPr>
        <p:txBody>
          <a:bodyPr>
            <a:normAutofit fontScale="90000"/>
          </a:bodyPr>
          <a:lstStyle/>
          <a:p>
            <a:pPr lvl="0"/>
            <a:r>
              <a:rPr lang="es-ES" sz="2700" b="1" dirty="0"/>
              <a:t>4</a:t>
            </a:r>
            <a:r>
              <a:rPr lang="es-ES" sz="2700" b="1" dirty="0" smtClean="0"/>
              <a:t> - </a:t>
            </a:r>
            <a:r>
              <a:rPr lang="es-ES" sz="2700" b="1" dirty="0"/>
              <a:t>Análisis Exploratorio América Latina y Decisión de Países de Interés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639142"/>
            <a:ext cx="12192000" cy="57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Se grafica la Producción, Demanda e Importación de electricidad en los 8 países durante los últimos 20 años y se analiza cuales de ellos producen menos de lo que demandan.</a:t>
            </a:r>
            <a:endParaRPr lang="en-US" sz="16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803302" y="1514141"/>
            <a:ext cx="3285066" cy="4597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Argentina: </a:t>
            </a:r>
            <a:r>
              <a:rPr lang="es-ES" sz="1400" dirty="0" smtClean="0"/>
              <a:t>Produce menos de lo que demanda e importa electricidad. Se toma como país de interés.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1400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Uruguay: </a:t>
            </a:r>
            <a:r>
              <a:rPr lang="es-ES" sz="1400" dirty="0" smtClean="0"/>
              <a:t>A partir del 2013 produce más de lo que demanda y exporta electricidad. Es un ejemplo en la región al generar electricidad a partir de fuentes renovables en un 100%. No se considera por para este estudio.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1400" dirty="0" smtClean="0"/>
          </a:p>
          <a:p>
            <a:pPr marL="0" indent="0" algn="just"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Paraguay: </a:t>
            </a:r>
            <a:r>
              <a:rPr lang="es-ES" sz="1400" dirty="0" smtClean="0"/>
              <a:t>Produce mucho más de lo que demanda y puede exportar a otros países. No se tiene en cuenta para el estudio de viabilidad.</a:t>
            </a:r>
          </a:p>
          <a:p>
            <a:pPr marL="0" indent="0" algn="just">
              <a:buNone/>
            </a:pPr>
            <a:endParaRPr lang="es-ES" sz="1400" dirty="0" smtClean="0"/>
          </a:p>
          <a:p>
            <a:pPr marL="0" indent="0" algn="just"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Brasil: </a:t>
            </a:r>
            <a:r>
              <a:rPr lang="es-ES" sz="1400" dirty="0" smtClean="0"/>
              <a:t>Produce menos de lo que demanda. En lo últimos años la producción la producción de energía eléctrica se acerca a lo demandado. Se considera a Brasil para el proyecto.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551"/>
            <a:ext cx="872089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139757" y="5910041"/>
            <a:ext cx="7319786" cy="643466"/>
          </a:xfrm>
          <a:solidFill>
            <a:schemeClr val="accent2">
              <a:lumMod val="20000"/>
              <a:lumOff val="80000"/>
            </a:schemeClr>
          </a:solidFill>
        </p:spPr>
        <p:txBody>
          <a:bodyPr tIns="0">
            <a:noAutofit/>
          </a:bodyPr>
          <a:lstStyle/>
          <a:p>
            <a:pPr lvl="0"/>
            <a:r>
              <a:rPr lang="es-ES" sz="2700" b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s-ES" sz="27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27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s-ES" sz="27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2000" b="1" dirty="0" smtClean="0">
                <a:solidFill>
                  <a:schemeClr val="accent5">
                    <a:lumMod val="50000"/>
                  </a:schemeClr>
                </a:solidFill>
              </a:rPr>
              <a:t>Países seleccionados para el estudio de factibilidad: Argentina y Brasil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218"/>
            <a:ext cx="8836088" cy="5040000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8925406" y="1201222"/>
            <a:ext cx="3183466" cy="4123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Chile: </a:t>
            </a:r>
            <a:r>
              <a:rPr lang="es-ES" sz="1400" dirty="0" smtClean="0"/>
              <a:t>A partir del 2011 produce a demanda y no importa electricidad. No se tiene en cuenta para el estudio.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1400" dirty="0">
              <a:solidFill>
                <a:srgbClr val="FF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dirty="0" smtClean="0">
                <a:solidFill>
                  <a:srgbClr val="FF0000"/>
                </a:solidFill>
              </a:rPr>
              <a:t>olivia: </a:t>
            </a:r>
            <a:r>
              <a:rPr lang="es-ES" sz="1400" dirty="0" smtClean="0"/>
              <a:t>Trabaja a demanda por lo que no se analizará este país.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1400" dirty="0" smtClean="0"/>
          </a:p>
          <a:p>
            <a:pPr marL="0" indent="0" algn="just"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Perú: </a:t>
            </a:r>
            <a:r>
              <a:rPr lang="es-ES" sz="1400" dirty="0" smtClean="0"/>
              <a:t>Otro País que genera electricidad a demanda. </a:t>
            </a:r>
            <a:r>
              <a:rPr lang="es-ES" sz="1400" dirty="0" smtClean="0"/>
              <a:t>Tampoco se incluirá en el análisis de datos.</a:t>
            </a:r>
          </a:p>
          <a:p>
            <a:pPr marL="0" indent="0" algn="just">
              <a:buNone/>
            </a:pPr>
            <a:endParaRPr lang="es-ES" sz="1400" dirty="0" smtClean="0"/>
          </a:p>
          <a:p>
            <a:pPr marL="0" indent="0" algn="just"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Ecuador</a:t>
            </a:r>
            <a:r>
              <a:rPr lang="es-ES" sz="1400" dirty="0" smtClean="0">
                <a:solidFill>
                  <a:srgbClr val="FF0000"/>
                </a:solidFill>
              </a:rPr>
              <a:t>: </a:t>
            </a:r>
            <a:r>
              <a:rPr lang="es-ES" sz="1400" dirty="0" smtClean="0"/>
              <a:t>Produce lo que demanda y en algunos años a generado más que le ha permitido exportar electricidad. No se utilizará en el proyecto</a:t>
            </a:r>
            <a:r>
              <a:rPr lang="es-ES" sz="16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83426" y="178112"/>
            <a:ext cx="10515600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/>
              <a:t>4 - Análisis Exploratorio América Latina y Decisión de Países de Interés</a:t>
            </a:r>
            <a:r>
              <a:rPr lang="es-ES" sz="2000" b="1" dirty="0" smtClean="0"/>
              <a:t/>
            </a:r>
            <a:br>
              <a:rPr lang="es-ES" sz="2000" b="1" dirty="0" smtClean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551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21715" y="180460"/>
            <a:ext cx="10720252" cy="387630"/>
          </a:xfrm>
        </p:spPr>
        <p:txBody>
          <a:bodyPr>
            <a:normAutofit fontScale="90000"/>
          </a:bodyPr>
          <a:lstStyle/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/>
              <a:t/>
            </a:r>
            <a:br>
              <a:rPr lang="es-ES" sz="3100" b="1" dirty="0"/>
            </a:br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2700" b="1" dirty="0" smtClean="0"/>
              <a:t>5 - </a:t>
            </a:r>
            <a:r>
              <a:rPr lang="es-ES" sz="2700" b="1" dirty="0" smtClean="0"/>
              <a:t>Análisis Exploratorio de Argentina: Gráfico de Producción, Demanda e Importación</a:t>
            </a: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" y="687572"/>
            <a:ext cx="6739347" cy="40436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4" y="4698000"/>
            <a:ext cx="7961655" cy="216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41" y="1924590"/>
            <a:ext cx="2520000" cy="252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921" y="1888590"/>
            <a:ext cx="2556000" cy="2556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000" y="1893696"/>
            <a:ext cx="2520000" cy="2520000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8159931" y="5196119"/>
            <a:ext cx="3907720" cy="1326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2900" b="1" dirty="0" smtClean="0"/>
              <a:t>Las distribuciones son asimétricas con sesgo negativo y  </a:t>
            </a:r>
            <a:r>
              <a:rPr lang="es-ES" sz="2900" b="1" dirty="0" err="1" smtClean="0"/>
              <a:t>platicúrticas</a:t>
            </a:r>
            <a:r>
              <a:rPr lang="es-ES" sz="2900" dirty="0" smtClean="0"/>
              <a:t/>
            </a:r>
            <a:br>
              <a:rPr lang="es-ES" sz="2900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539862" y="1314968"/>
            <a:ext cx="4175443" cy="73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7200" b="1" dirty="0" smtClean="0"/>
              <a:t>No se encuentran </a:t>
            </a:r>
            <a:r>
              <a:rPr lang="es-ES" sz="7200" b="1" dirty="0" err="1" smtClean="0"/>
              <a:t>outliers</a:t>
            </a:r>
            <a:r>
              <a:rPr lang="es-ES" sz="7200" b="1" dirty="0" smtClean="0"/>
              <a:t>. Se concluye que los datos son consistentes.</a:t>
            </a:r>
            <a:r>
              <a:rPr lang="es-ES" sz="7200" dirty="0" smtClean="0"/>
              <a:t/>
            </a:r>
            <a:br>
              <a:rPr lang="es-ES" sz="7200" dirty="0" smtClean="0"/>
            </a:br>
            <a:r>
              <a:rPr lang="es-ES" sz="12800" dirty="0" smtClean="0"/>
              <a:t/>
            </a:r>
            <a:br>
              <a:rPr lang="es-ES" sz="12800" dirty="0" smtClean="0"/>
            </a:br>
            <a:endParaRPr lang="en-US" dirty="0"/>
          </a:p>
        </p:txBody>
      </p:sp>
      <p:sp>
        <p:nvSpPr>
          <p:cNvPr id="13" name="Flecha derecha 12"/>
          <p:cNvSpPr/>
          <p:nvPr/>
        </p:nvSpPr>
        <p:spPr>
          <a:xfrm>
            <a:off x="5477691" y="2709376"/>
            <a:ext cx="604150" cy="268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 doblada 13"/>
          <p:cNvSpPr/>
          <p:nvPr/>
        </p:nvSpPr>
        <p:spPr>
          <a:xfrm rot="5400000">
            <a:off x="5416731" y="4110446"/>
            <a:ext cx="363035" cy="3341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08069" y="47030"/>
            <a:ext cx="8107679" cy="640715"/>
          </a:xfrm>
        </p:spPr>
        <p:txBody>
          <a:bodyPr>
            <a:normAutofit fontScale="90000"/>
          </a:bodyPr>
          <a:lstStyle/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/>
              <a:t/>
            </a:r>
            <a:br>
              <a:rPr lang="es-ES" sz="3100" b="1" dirty="0"/>
            </a:br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2700" b="1" dirty="0" smtClean="0"/>
              <a:t>5 - </a:t>
            </a:r>
            <a:r>
              <a:rPr lang="es-ES" sz="2700" b="1" dirty="0" smtClean="0"/>
              <a:t>Análisis Exploratorio de Argentina: Resultados Finales</a:t>
            </a: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30" y="5420684"/>
            <a:ext cx="3248478" cy="108600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21" y="757240"/>
            <a:ext cx="6432479" cy="385948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7" y="618250"/>
            <a:ext cx="5747298" cy="4597838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4725354" y="5049529"/>
            <a:ext cx="7257640" cy="16145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800" b="1" dirty="0" smtClean="0"/>
          </a:p>
          <a:p>
            <a:endParaRPr lang="es-ES" sz="4800" b="1" dirty="0"/>
          </a:p>
          <a:p>
            <a:r>
              <a:rPr lang="es-ES" sz="5600" b="1" dirty="0" smtClean="0"/>
              <a:t>Se cumplen todos los requisitos solicitados: </a:t>
            </a:r>
          </a:p>
          <a:p>
            <a:endParaRPr lang="es-ES" sz="5600" b="1" dirty="0" smtClean="0"/>
          </a:p>
          <a:p>
            <a:r>
              <a:rPr lang="es-ES" sz="5600" b="1" dirty="0" smtClean="0"/>
              <a:t>1- Una producción menor a 24 </a:t>
            </a:r>
            <a:r>
              <a:rPr lang="es-ES" sz="5600" b="1" dirty="0" err="1" smtClean="0"/>
              <a:t>TWh</a:t>
            </a:r>
            <a:r>
              <a:rPr lang="es-ES" sz="5600" b="1" dirty="0" smtClean="0"/>
              <a:t> los últimos dos años: 14,16 y 14.49 </a:t>
            </a:r>
            <a:r>
              <a:rPr lang="es-ES" sz="5600" b="1" dirty="0" err="1" smtClean="0"/>
              <a:t>TWh</a:t>
            </a:r>
            <a:r>
              <a:rPr lang="es-ES" sz="5600" b="1" dirty="0" smtClean="0"/>
              <a:t> respectivamente.</a:t>
            </a:r>
          </a:p>
          <a:p>
            <a:endParaRPr lang="es-ES" sz="5600" b="1" dirty="0" smtClean="0"/>
          </a:p>
          <a:p>
            <a:r>
              <a:rPr lang="es-ES" sz="5600" b="1" dirty="0" smtClean="0"/>
              <a:t>2- Una participación en el mercado menor al 10 % en el último año: 9.444 %</a:t>
            </a:r>
          </a:p>
          <a:p>
            <a:endParaRPr lang="es-ES" sz="5600" b="1" dirty="0" smtClean="0"/>
          </a:p>
          <a:p>
            <a:r>
              <a:rPr lang="es-ES" sz="5600" b="1" dirty="0" smtClean="0"/>
              <a:t>3- Una participación menor al 5% en los últimos 20 años: 2.05 %</a:t>
            </a:r>
          </a:p>
          <a:p>
            <a:endParaRPr lang="es-ES" sz="5600" b="1" dirty="0"/>
          </a:p>
          <a:p>
            <a:r>
              <a:rPr lang="es-ES" sz="5600" b="1" dirty="0" smtClean="0"/>
              <a:t>SE recomienda el estudio económico para poder invertir y crear parques eólicos que generen la electricidad que se necesita.</a:t>
            </a:r>
            <a:r>
              <a:rPr lang="es-ES" sz="6400" dirty="0" smtClean="0"/>
              <a:t/>
            </a:r>
            <a:br>
              <a:rPr lang="es-ES" sz="6400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819</Words>
  <Application>Microsoft Office PowerPoint</Application>
  <PresentationFormat>Panorámica</PresentationFormat>
  <Paragraphs>93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 Mono</vt:lpstr>
      <vt:lpstr>Wingdings</vt:lpstr>
      <vt:lpstr>Tema de Office</vt:lpstr>
      <vt:lpstr>Presentación de PowerPoint</vt:lpstr>
      <vt:lpstr>ÍNDICE</vt:lpstr>
      <vt:lpstr>1 - INTRODUCCIÓN</vt:lpstr>
      <vt:lpstr>2 - Hipótesis</vt:lpstr>
      <vt:lpstr>3 - Metada</vt:lpstr>
      <vt:lpstr>4 - Análisis Exploratorio América Latina y Decisión de Países de Interés </vt:lpstr>
      <vt:lpstr>  Países seleccionados para el estudio de factibilidad: Argentina y Brasil </vt:lpstr>
      <vt:lpstr>   5 - Análisis Exploratorio de Argentina: Gráfico de Producción, Demanda e Importación  </vt:lpstr>
      <vt:lpstr>   5 - Análisis Exploratorio de Argentina: Resultados Finales  </vt:lpstr>
      <vt:lpstr>   5 - Análisis Exploratorio de Brasil: Gráfico de Producción, Demanda e Importación  </vt:lpstr>
      <vt:lpstr>   5 - Análisis Exploratorio de Brasil: Resultados Finales  </vt:lpstr>
      <vt:lpstr>   6 - Conclusiones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Asus</cp:lastModifiedBy>
  <cp:revision>23</cp:revision>
  <dcterms:created xsi:type="dcterms:W3CDTF">2024-10-27T20:00:06Z</dcterms:created>
  <dcterms:modified xsi:type="dcterms:W3CDTF">2024-10-28T03:37:41Z</dcterms:modified>
</cp:coreProperties>
</file>