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9" r:id="rId9"/>
    <p:sldId id="263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7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20AE8-6887-4914-8AA2-307152846A6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39B9A90-F115-4AB1-96EB-60F72721960C}">
      <dgm:prSet phldrT="[Texto]" custT="1"/>
      <dgm:spPr/>
      <dgm:t>
        <a:bodyPr/>
        <a:lstStyle/>
        <a:p>
          <a:r>
            <a:rPr lang="es-ES" sz="2000" dirty="0" smtClean="0"/>
            <a:t>1</a:t>
          </a:r>
          <a:endParaRPr lang="es-ES" sz="2000" dirty="0"/>
        </a:p>
      </dgm:t>
    </dgm:pt>
    <dgm:pt modelId="{F2968B24-103B-47FA-8B0C-88E8C3E09B12}" type="parTrans" cxnId="{0C24274B-55BA-4548-897C-03F56B5218DA}">
      <dgm:prSet/>
      <dgm:spPr/>
      <dgm:t>
        <a:bodyPr/>
        <a:lstStyle/>
        <a:p>
          <a:endParaRPr lang="es-ES"/>
        </a:p>
      </dgm:t>
    </dgm:pt>
    <dgm:pt modelId="{A3BEA769-574E-4EC7-A77A-DB928CE8115F}" type="sibTrans" cxnId="{0C24274B-55BA-4548-897C-03F56B5218DA}">
      <dgm:prSet/>
      <dgm:spPr/>
      <dgm:t>
        <a:bodyPr/>
        <a:lstStyle/>
        <a:p>
          <a:endParaRPr lang="es-ES"/>
        </a:p>
      </dgm:t>
    </dgm:pt>
    <dgm:pt modelId="{0921271A-55CD-4BD5-B628-FC1E94278289}">
      <dgm:prSet phldrT="[Texto]" custT="1"/>
      <dgm:spPr/>
      <dgm:t>
        <a:bodyPr/>
        <a:lstStyle/>
        <a:p>
          <a:r>
            <a:rPr lang="es-ES" sz="2400" dirty="0" smtClean="0"/>
            <a:t>Introducción</a:t>
          </a:r>
          <a:endParaRPr lang="es-ES" sz="2400" dirty="0"/>
        </a:p>
      </dgm:t>
    </dgm:pt>
    <dgm:pt modelId="{0E558E1F-7423-4009-A4EA-598FE78806D3}" type="parTrans" cxnId="{D0929B37-B7EF-4D10-9A2F-0641050BA060}">
      <dgm:prSet/>
      <dgm:spPr/>
      <dgm:t>
        <a:bodyPr/>
        <a:lstStyle/>
        <a:p>
          <a:endParaRPr lang="es-ES"/>
        </a:p>
      </dgm:t>
    </dgm:pt>
    <dgm:pt modelId="{6288A45D-8B57-4564-B3E6-D61C5007283D}" type="sibTrans" cxnId="{D0929B37-B7EF-4D10-9A2F-0641050BA060}">
      <dgm:prSet/>
      <dgm:spPr/>
      <dgm:t>
        <a:bodyPr/>
        <a:lstStyle/>
        <a:p>
          <a:endParaRPr lang="es-ES"/>
        </a:p>
      </dgm:t>
    </dgm:pt>
    <dgm:pt modelId="{CE379897-A44C-4C94-9F76-B5CDA4CC3020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2B9DB89-C976-4AE8-AA7E-60AFACE70318}" type="parTrans" cxnId="{C362C3FA-6F55-4EA9-B8EC-52AF35D6F513}">
      <dgm:prSet/>
      <dgm:spPr/>
      <dgm:t>
        <a:bodyPr/>
        <a:lstStyle/>
        <a:p>
          <a:endParaRPr lang="es-ES"/>
        </a:p>
      </dgm:t>
    </dgm:pt>
    <dgm:pt modelId="{9E1741FD-885B-4D9E-A80F-3743DB15D44F}" type="sibTrans" cxnId="{C362C3FA-6F55-4EA9-B8EC-52AF35D6F513}">
      <dgm:prSet/>
      <dgm:spPr/>
      <dgm:t>
        <a:bodyPr/>
        <a:lstStyle/>
        <a:p>
          <a:endParaRPr lang="es-ES"/>
        </a:p>
      </dgm:t>
    </dgm:pt>
    <dgm:pt modelId="{278F399B-D6E0-4AE4-8C0A-B130570F8656}">
      <dgm:prSet phldrT="[Texto]" custT="1"/>
      <dgm:spPr/>
      <dgm:t>
        <a:bodyPr/>
        <a:lstStyle/>
        <a:p>
          <a:r>
            <a:rPr lang="es-ES" sz="2400" dirty="0" smtClean="0"/>
            <a:t>Hipótesis</a:t>
          </a:r>
          <a:endParaRPr lang="es-ES" sz="2800" dirty="0"/>
        </a:p>
      </dgm:t>
    </dgm:pt>
    <dgm:pt modelId="{BC17EC6E-2CD3-45BD-8232-4E1EF23C9DAE}" type="parTrans" cxnId="{15CF3883-521E-4E57-BCEE-EACF8DD32132}">
      <dgm:prSet/>
      <dgm:spPr/>
      <dgm:t>
        <a:bodyPr/>
        <a:lstStyle/>
        <a:p>
          <a:endParaRPr lang="es-ES"/>
        </a:p>
      </dgm:t>
    </dgm:pt>
    <dgm:pt modelId="{840D62CC-287F-4272-9325-583776777015}" type="sibTrans" cxnId="{15CF3883-521E-4E57-BCEE-EACF8DD32132}">
      <dgm:prSet/>
      <dgm:spPr/>
      <dgm:t>
        <a:bodyPr/>
        <a:lstStyle/>
        <a:p>
          <a:endParaRPr lang="es-ES"/>
        </a:p>
      </dgm:t>
    </dgm:pt>
    <dgm:pt modelId="{B1D254DA-4CB9-41AB-BDA3-3BD4E4200599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8A4542D-26F0-4CE9-8864-12390FFC8ED7}" type="parTrans" cxnId="{7D3DBD4A-AFA9-4F33-B973-336686AFEA47}">
      <dgm:prSet/>
      <dgm:spPr/>
      <dgm:t>
        <a:bodyPr/>
        <a:lstStyle/>
        <a:p>
          <a:endParaRPr lang="es-ES"/>
        </a:p>
      </dgm:t>
    </dgm:pt>
    <dgm:pt modelId="{FA93C0BF-8022-4D74-AB15-1F7D2794CD6B}" type="sibTrans" cxnId="{7D3DBD4A-AFA9-4F33-B973-336686AFEA47}">
      <dgm:prSet/>
      <dgm:spPr/>
      <dgm:t>
        <a:bodyPr/>
        <a:lstStyle/>
        <a:p>
          <a:endParaRPr lang="es-ES"/>
        </a:p>
      </dgm:t>
    </dgm:pt>
    <dgm:pt modelId="{0FD60DC5-AC30-48DF-AE23-F391B860A6A7}">
      <dgm:prSet phldrT="[Texto]" custT="1"/>
      <dgm:spPr/>
      <dgm:t>
        <a:bodyPr/>
        <a:lstStyle/>
        <a:p>
          <a:r>
            <a:rPr lang="es-ES" sz="2400" dirty="0" err="1" smtClean="0"/>
            <a:t>Metadata</a:t>
          </a:r>
          <a:endParaRPr lang="es-ES" sz="2400" dirty="0"/>
        </a:p>
      </dgm:t>
    </dgm:pt>
    <dgm:pt modelId="{14E38524-CD75-4AC1-B4AE-40E8E1776389}" type="parTrans" cxnId="{87E5D3BF-5004-4F8B-BFE6-B19C714CF991}">
      <dgm:prSet/>
      <dgm:spPr/>
      <dgm:t>
        <a:bodyPr/>
        <a:lstStyle/>
        <a:p>
          <a:endParaRPr lang="es-ES"/>
        </a:p>
      </dgm:t>
    </dgm:pt>
    <dgm:pt modelId="{53E03314-BEE3-405C-8AAF-5DBA1C37D9A5}" type="sibTrans" cxnId="{87E5D3BF-5004-4F8B-BFE6-B19C714CF991}">
      <dgm:prSet/>
      <dgm:spPr/>
      <dgm:t>
        <a:bodyPr/>
        <a:lstStyle/>
        <a:p>
          <a:endParaRPr lang="es-ES"/>
        </a:p>
      </dgm:t>
    </dgm:pt>
    <dgm:pt modelId="{F4888D3A-A5AC-45C3-8E17-CE2A7A710B30}">
      <dgm:prSet phldrT="[Texto]"/>
      <dgm:spPr/>
      <dgm:t>
        <a:bodyPr/>
        <a:lstStyle/>
        <a:p>
          <a:r>
            <a:rPr lang="es-ES" dirty="0" smtClean="0"/>
            <a:t>5</a:t>
          </a:r>
          <a:endParaRPr lang="es-ES" dirty="0"/>
        </a:p>
      </dgm:t>
    </dgm:pt>
    <dgm:pt modelId="{F7F0E902-34EB-4986-BCC4-5DBFAA19C9F6}" type="parTrans" cxnId="{944F0E89-80ED-4D5F-8607-5A41B4EC8DAA}">
      <dgm:prSet/>
      <dgm:spPr/>
      <dgm:t>
        <a:bodyPr/>
        <a:lstStyle/>
        <a:p>
          <a:endParaRPr lang="es-ES"/>
        </a:p>
      </dgm:t>
    </dgm:pt>
    <dgm:pt modelId="{7E45DE7C-AA3D-4AB5-99D7-9C9C0E325B5E}" type="sibTrans" cxnId="{944F0E89-80ED-4D5F-8607-5A41B4EC8DAA}">
      <dgm:prSet/>
      <dgm:spPr/>
      <dgm:t>
        <a:bodyPr/>
        <a:lstStyle/>
        <a:p>
          <a:endParaRPr lang="es-ES"/>
        </a:p>
      </dgm:t>
    </dgm:pt>
    <dgm:pt modelId="{A85EDB72-BF51-4BC6-803B-B3A5A7984E4A}">
      <dgm:prSet phldrT="[Texto]" custT="1"/>
      <dgm:spPr/>
      <dgm:t>
        <a:bodyPr/>
        <a:lstStyle/>
        <a:p>
          <a:r>
            <a:rPr lang="es-ES" sz="2400" dirty="0" smtClean="0"/>
            <a:t>Análisis Exploratorio de Argentina y Brasil</a:t>
          </a:r>
          <a:endParaRPr lang="es-ES" sz="2400" dirty="0"/>
        </a:p>
      </dgm:t>
    </dgm:pt>
    <dgm:pt modelId="{D71603AE-30CA-4767-B2A5-926588F71175}" type="parTrans" cxnId="{FB4FEE20-F73A-4776-9A79-D5EF37556379}">
      <dgm:prSet/>
      <dgm:spPr/>
      <dgm:t>
        <a:bodyPr/>
        <a:lstStyle/>
        <a:p>
          <a:endParaRPr lang="es-ES"/>
        </a:p>
      </dgm:t>
    </dgm:pt>
    <dgm:pt modelId="{C162ABF0-FAC0-4E2F-8C6A-CEC3B901D935}" type="sibTrans" cxnId="{FB4FEE20-F73A-4776-9A79-D5EF37556379}">
      <dgm:prSet/>
      <dgm:spPr/>
      <dgm:t>
        <a:bodyPr/>
        <a:lstStyle/>
        <a:p>
          <a:endParaRPr lang="es-ES"/>
        </a:p>
      </dgm:t>
    </dgm:pt>
    <dgm:pt modelId="{A5CFA906-E098-4C56-B7B2-D4F51FDA852D}">
      <dgm:prSet phldrT="[Texto]" custT="1"/>
      <dgm:spPr/>
      <dgm:t>
        <a:bodyPr/>
        <a:lstStyle/>
        <a:p>
          <a:r>
            <a:rPr lang="es-ES" sz="1500" dirty="0" smtClean="0"/>
            <a:t>7</a:t>
          </a:r>
          <a:endParaRPr lang="es-ES" sz="1500" dirty="0"/>
        </a:p>
      </dgm:t>
    </dgm:pt>
    <dgm:pt modelId="{92C6F5BB-72FC-4521-9E7B-DD8E059611A8}" type="parTrans" cxnId="{A888D008-4BC1-456E-9D81-E53986F76EAB}">
      <dgm:prSet/>
      <dgm:spPr/>
      <dgm:t>
        <a:bodyPr/>
        <a:lstStyle/>
        <a:p>
          <a:endParaRPr lang="es-ES"/>
        </a:p>
      </dgm:t>
    </dgm:pt>
    <dgm:pt modelId="{888DF2C6-D960-440E-AB27-41E6D5FF3880}" type="sibTrans" cxnId="{A888D008-4BC1-456E-9D81-E53986F76EAB}">
      <dgm:prSet/>
      <dgm:spPr/>
      <dgm:t>
        <a:bodyPr/>
        <a:lstStyle/>
        <a:p>
          <a:endParaRPr lang="es-ES"/>
        </a:p>
      </dgm:t>
    </dgm:pt>
    <dgm:pt modelId="{388B83E5-A009-470D-B5EA-4B655F2901F0}">
      <dgm:prSet phldrT="[Texto]" custT="1"/>
      <dgm:spPr/>
      <dgm:t>
        <a:bodyPr/>
        <a:lstStyle/>
        <a:p>
          <a:r>
            <a:rPr lang="es-ES" sz="2400" dirty="0" smtClean="0"/>
            <a:t>Porcentaje Participación E. Eólica a partir de las Proyecciones</a:t>
          </a:r>
          <a:endParaRPr lang="es-ES" sz="2400" dirty="0"/>
        </a:p>
      </dgm:t>
    </dgm:pt>
    <dgm:pt modelId="{2CAD2DE9-74E1-45F2-9945-2A6D13ACE7F0}" type="parTrans" cxnId="{9F9030E3-F01F-49D4-8693-E51D3A439258}">
      <dgm:prSet/>
      <dgm:spPr/>
      <dgm:t>
        <a:bodyPr/>
        <a:lstStyle/>
        <a:p>
          <a:endParaRPr lang="es-ES"/>
        </a:p>
      </dgm:t>
    </dgm:pt>
    <dgm:pt modelId="{CD21AF31-655C-441D-B607-09C71246FCD5}" type="sibTrans" cxnId="{9F9030E3-F01F-49D4-8693-E51D3A439258}">
      <dgm:prSet/>
      <dgm:spPr/>
      <dgm:t>
        <a:bodyPr/>
        <a:lstStyle/>
        <a:p>
          <a:endParaRPr lang="es-ES"/>
        </a:p>
      </dgm:t>
    </dgm:pt>
    <dgm:pt modelId="{7D243EFA-E39D-4A3D-8DE9-7866350F5149}">
      <dgm:prSet phldrT="[Texto]" custT="1"/>
      <dgm:spPr/>
      <dgm:t>
        <a:bodyPr/>
        <a:lstStyle/>
        <a:p>
          <a:r>
            <a:rPr lang="es-ES" sz="2400" dirty="0" smtClean="0"/>
            <a:t>4</a:t>
          </a:r>
          <a:endParaRPr lang="es-ES" sz="2400" dirty="0"/>
        </a:p>
      </dgm:t>
    </dgm:pt>
    <dgm:pt modelId="{1A3B9725-79DD-44BD-861B-978DAC664CD9}" type="parTrans" cxnId="{894B73A8-837B-48D5-93CD-11A6E8ADBF9C}">
      <dgm:prSet/>
      <dgm:spPr/>
      <dgm:t>
        <a:bodyPr/>
        <a:lstStyle/>
        <a:p>
          <a:endParaRPr lang="es-ES"/>
        </a:p>
      </dgm:t>
    </dgm:pt>
    <dgm:pt modelId="{7A03AAA5-6840-4872-80BD-5C6A2812BE5F}" type="sibTrans" cxnId="{894B73A8-837B-48D5-93CD-11A6E8ADBF9C}">
      <dgm:prSet/>
      <dgm:spPr/>
      <dgm:t>
        <a:bodyPr/>
        <a:lstStyle/>
        <a:p>
          <a:endParaRPr lang="es-ES"/>
        </a:p>
      </dgm:t>
    </dgm:pt>
    <dgm:pt modelId="{9375274B-6034-49D8-AD91-E538E9A66DA7}">
      <dgm:prSet phldrT="[Texto]" custT="1"/>
      <dgm:spPr/>
      <dgm:t>
        <a:bodyPr/>
        <a:lstStyle/>
        <a:p>
          <a:r>
            <a:rPr lang="es-ES" sz="2400" smtClean="0"/>
            <a:t>Análisis Exploratorio América Latina y Decisión de Países de Interés</a:t>
          </a:r>
          <a:endParaRPr lang="es-ES" sz="2400" dirty="0"/>
        </a:p>
      </dgm:t>
    </dgm:pt>
    <dgm:pt modelId="{05511D86-48A3-473B-8590-E2F33C68F902}" type="parTrans" cxnId="{C9F830B7-52ED-46D9-A3C9-6D90C5B8A38D}">
      <dgm:prSet/>
      <dgm:spPr/>
      <dgm:t>
        <a:bodyPr/>
        <a:lstStyle/>
        <a:p>
          <a:endParaRPr lang="es-ES"/>
        </a:p>
      </dgm:t>
    </dgm:pt>
    <dgm:pt modelId="{F05498DE-6B21-4418-AD5E-8AAF368ECF1A}" type="sibTrans" cxnId="{C9F830B7-52ED-46D9-A3C9-6D90C5B8A38D}">
      <dgm:prSet/>
      <dgm:spPr/>
      <dgm:t>
        <a:bodyPr/>
        <a:lstStyle/>
        <a:p>
          <a:endParaRPr lang="es-ES"/>
        </a:p>
      </dgm:t>
    </dgm:pt>
    <dgm:pt modelId="{3F7376FD-7A57-42B7-B91E-1EA547F6E27C}">
      <dgm:prSet phldrT="[Texto]" custT="1"/>
      <dgm:spPr/>
      <dgm:t>
        <a:bodyPr/>
        <a:lstStyle/>
        <a:p>
          <a:r>
            <a:rPr lang="es-ES" sz="2400" dirty="0" smtClean="0"/>
            <a:t>6</a:t>
          </a:r>
          <a:endParaRPr lang="es-ES" sz="2400" dirty="0"/>
        </a:p>
      </dgm:t>
    </dgm:pt>
    <dgm:pt modelId="{C7D0E421-D0FC-479E-86D0-0826DC51CDE0}" type="parTrans" cxnId="{E0FEA6C3-BAA3-4EF8-9902-2C035E6FE7FF}">
      <dgm:prSet/>
      <dgm:spPr/>
      <dgm:t>
        <a:bodyPr/>
        <a:lstStyle/>
        <a:p>
          <a:endParaRPr lang="es-ES"/>
        </a:p>
      </dgm:t>
    </dgm:pt>
    <dgm:pt modelId="{2B9406B3-CFB8-4708-BC90-CE478B1B5141}" type="sibTrans" cxnId="{E0FEA6C3-BAA3-4EF8-9902-2C035E6FE7FF}">
      <dgm:prSet/>
      <dgm:spPr/>
      <dgm:t>
        <a:bodyPr/>
        <a:lstStyle/>
        <a:p>
          <a:endParaRPr lang="es-ES"/>
        </a:p>
      </dgm:t>
    </dgm:pt>
    <dgm:pt modelId="{2B22D0DD-635A-4E4D-A42F-685C64AC63B2}">
      <dgm:prSet phldrT="[Texto]" custT="1"/>
      <dgm:spPr/>
      <dgm:t>
        <a:bodyPr/>
        <a:lstStyle/>
        <a:p>
          <a:r>
            <a:rPr lang="es-ES" sz="2400" dirty="0" smtClean="0"/>
            <a:t>Predicciones Demanda, Producción, Importación y E. Eólica (2024-2033)</a:t>
          </a:r>
          <a:endParaRPr lang="es-ES" sz="2400" dirty="0"/>
        </a:p>
      </dgm:t>
    </dgm:pt>
    <dgm:pt modelId="{FE40A61C-2395-42AA-9D7E-2CCD291012A4}" type="parTrans" cxnId="{6DF8290A-4E41-4D4A-A7AE-188A7EA49B5A}">
      <dgm:prSet/>
      <dgm:spPr/>
      <dgm:t>
        <a:bodyPr/>
        <a:lstStyle/>
        <a:p>
          <a:endParaRPr lang="es-ES"/>
        </a:p>
      </dgm:t>
    </dgm:pt>
    <dgm:pt modelId="{7C94E1DC-793C-49BC-A5F1-E577E729A39D}" type="sibTrans" cxnId="{6DF8290A-4E41-4D4A-A7AE-188A7EA49B5A}">
      <dgm:prSet/>
      <dgm:spPr/>
      <dgm:t>
        <a:bodyPr/>
        <a:lstStyle/>
        <a:p>
          <a:endParaRPr lang="es-ES"/>
        </a:p>
      </dgm:t>
    </dgm:pt>
    <dgm:pt modelId="{8447DC1E-11F8-4ED5-99B0-3FA1260BCDB3}">
      <dgm:prSet phldrT="[Texto]" custT="1"/>
      <dgm:spPr/>
      <dgm:t>
        <a:bodyPr/>
        <a:lstStyle/>
        <a:p>
          <a:r>
            <a:rPr lang="es-ES" sz="2400" dirty="0" smtClean="0"/>
            <a:t>8</a:t>
          </a:r>
          <a:endParaRPr lang="es-ES" sz="2400" dirty="0"/>
        </a:p>
      </dgm:t>
    </dgm:pt>
    <dgm:pt modelId="{6580A919-7398-485C-A675-A16B46B42F46}" type="parTrans" cxnId="{9D98B28E-F0B8-4C71-8580-DD5A951692D4}">
      <dgm:prSet/>
      <dgm:spPr/>
      <dgm:t>
        <a:bodyPr/>
        <a:lstStyle/>
        <a:p>
          <a:endParaRPr lang="es-ES"/>
        </a:p>
      </dgm:t>
    </dgm:pt>
    <dgm:pt modelId="{F072E257-147F-40B2-BAE0-1D0855740136}" type="sibTrans" cxnId="{9D98B28E-F0B8-4C71-8580-DD5A951692D4}">
      <dgm:prSet/>
      <dgm:spPr/>
      <dgm:t>
        <a:bodyPr/>
        <a:lstStyle/>
        <a:p>
          <a:endParaRPr lang="es-ES"/>
        </a:p>
      </dgm:t>
    </dgm:pt>
    <dgm:pt modelId="{2F795F0E-E0F2-45FC-BC74-4008D08084D4}">
      <dgm:prSet phldrT="[Texto]" custT="1"/>
      <dgm:spPr/>
      <dgm:t>
        <a:bodyPr/>
        <a:lstStyle/>
        <a:p>
          <a:r>
            <a:rPr lang="es-ES" sz="2400" dirty="0" smtClean="0"/>
            <a:t>Conclusiones</a:t>
          </a:r>
          <a:endParaRPr lang="es-ES" sz="2400" dirty="0"/>
        </a:p>
      </dgm:t>
    </dgm:pt>
    <dgm:pt modelId="{D3853E5A-BB9D-49CC-B858-CDB6EDA38EB8}" type="parTrans" cxnId="{78F5AFA0-155E-4904-890E-7E50B2DD9DC2}">
      <dgm:prSet/>
      <dgm:spPr/>
      <dgm:t>
        <a:bodyPr/>
        <a:lstStyle/>
        <a:p>
          <a:endParaRPr lang="es-ES"/>
        </a:p>
      </dgm:t>
    </dgm:pt>
    <dgm:pt modelId="{E43FB983-A3ED-472B-B6D3-519A87ADCA90}" type="sibTrans" cxnId="{78F5AFA0-155E-4904-890E-7E50B2DD9DC2}">
      <dgm:prSet/>
      <dgm:spPr/>
      <dgm:t>
        <a:bodyPr/>
        <a:lstStyle/>
        <a:p>
          <a:endParaRPr lang="es-ES"/>
        </a:p>
      </dgm:t>
    </dgm:pt>
    <dgm:pt modelId="{6D2C41F7-859B-47F9-AC9E-28A1182A8D7C}" type="pres">
      <dgm:prSet presAssocID="{C7120AE8-6887-4914-8AA2-307152846A6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3B2B09D-A04B-4609-9A7E-CC68AD8107CB}" type="pres">
      <dgm:prSet presAssocID="{039B9A90-F115-4AB1-96EB-60F72721960C}" presName="composite" presStyleCnt="0"/>
      <dgm:spPr/>
    </dgm:pt>
    <dgm:pt modelId="{1FE63024-B486-4F04-9C78-4A81AB96428A}" type="pres">
      <dgm:prSet presAssocID="{039B9A90-F115-4AB1-96EB-60F72721960C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D9B69B-4214-42E9-B15F-2D24DC50CDFE}" type="pres">
      <dgm:prSet presAssocID="{039B9A90-F115-4AB1-96EB-60F72721960C}" presName="descendantText" presStyleLbl="alignAcc1" presStyleIdx="0" presStyleCnt="8" custLinFactNeighborX="0" custLinFactNeighborY="-324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448B37-941C-48CF-9967-35311BC15C22}" type="pres">
      <dgm:prSet presAssocID="{A3BEA769-574E-4EC7-A77A-DB928CE8115F}" presName="sp" presStyleCnt="0"/>
      <dgm:spPr/>
    </dgm:pt>
    <dgm:pt modelId="{51FC7EE2-7506-4443-A13D-D7975BD6B594}" type="pres">
      <dgm:prSet presAssocID="{CE379897-A44C-4C94-9F76-B5CDA4CC3020}" presName="composite" presStyleCnt="0"/>
      <dgm:spPr/>
    </dgm:pt>
    <dgm:pt modelId="{B685319A-F4F8-49BE-91CD-19BB92A6C832}" type="pres">
      <dgm:prSet presAssocID="{CE379897-A44C-4C94-9F76-B5CDA4CC3020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93B069-FACF-406E-9BEC-0F8E1780FEFA}" type="pres">
      <dgm:prSet presAssocID="{CE379897-A44C-4C94-9F76-B5CDA4CC302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C16ED5-5502-4782-A1F1-55A2C55BAFCA}" type="pres">
      <dgm:prSet presAssocID="{9E1741FD-885B-4D9E-A80F-3743DB15D44F}" presName="sp" presStyleCnt="0"/>
      <dgm:spPr/>
    </dgm:pt>
    <dgm:pt modelId="{F024C6BF-EDCF-4280-B4BB-93A38CB05364}" type="pres">
      <dgm:prSet presAssocID="{B1D254DA-4CB9-41AB-BDA3-3BD4E4200599}" presName="composite" presStyleCnt="0"/>
      <dgm:spPr/>
    </dgm:pt>
    <dgm:pt modelId="{BBC1669C-ED01-45AC-81F2-ADF7EC533CC1}" type="pres">
      <dgm:prSet presAssocID="{B1D254DA-4CB9-41AB-BDA3-3BD4E4200599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BBC0AA-A03D-44B6-BA82-33BC18447AF6}" type="pres">
      <dgm:prSet presAssocID="{B1D254DA-4CB9-41AB-BDA3-3BD4E4200599}" presName="descendantText" presStyleLbl="alignAcc1" presStyleIdx="2" presStyleCnt="8" custLinFactNeighborX="2763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1D76BA-3BC6-476F-8221-C4F8814D60E6}" type="pres">
      <dgm:prSet presAssocID="{FA93C0BF-8022-4D74-AB15-1F7D2794CD6B}" presName="sp" presStyleCnt="0"/>
      <dgm:spPr/>
    </dgm:pt>
    <dgm:pt modelId="{7EFD5B91-FFB1-4945-A80F-D9E6BDBD618F}" type="pres">
      <dgm:prSet presAssocID="{7D243EFA-E39D-4A3D-8DE9-7866350F5149}" presName="composite" presStyleCnt="0"/>
      <dgm:spPr/>
    </dgm:pt>
    <dgm:pt modelId="{D7BBB99C-A519-4E5A-B041-6BF68712B2E6}" type="pres">
      <dgm:prSet presAssocID="{7D243EFA-E39D-4A3D-8DE9-7866350F5149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FB500A-724C-49AF-82A4-04144F771B09}" type="pres">
      <dgm:prSet presAssocID="{7D243EFA-E39D-4A3D-8DE9-7866350F5149}" presName="descendantText" presStyleLbl="alignAcc1" presStyleIdx="3" presStyleCnt="8" custLinFactNeighborX="2763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43FE78-FFC0-4C4C-B7ED-44DF40513E2E}" type="pres">
      <dgm:prSet presAssocID="{7A03AAA5-6840-4872-80BD-5C6A2812BE5F}" presName="sp" presStyleCnt="0"/>
      <dgm:spPr/>
    </dgm:pt>
    <dgm:pt modelId="{593418B1-DCFA-4522-BC51-4A10F40B0CFE}" type="pres">
      <dgm:prSet presAssocID="{F4888D3A-A5AC-45C3-8E17-CE2A7A710B30}" presName="composite" presStyleCnt="0"/>
      <dgm:spPr/>
    </dgm:pt>
    <dgm:pt modelId="{AAD9D921-2289-4A4E-8228-923B1D3C0795}" type="pres">
      <dgm:prSet presAssocID="{F4888D3A-A5AC-45C3-8E17-CE2A7A710B30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6CECEE-7279-4793-A854-577DC9F43C8B}" type="pres">
      <dgm:prSet presAssocID="{F4888D3A-A5AC-45C3-8E17-CE2A7A710B30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3931765-E7FE-4B41-BB92-4A6DE3A69256}" type="pres">
      <dgm:prSet presAssocID="{7E45DE7C-AA3D-4AB5-99D7-9C9C0E325B5E}" presName="sp" presStyleCnt="0"/>
      <dgm:spPr/>
    </dgm:pt>
    <dgm:pt modelId="{06DFFDEB-4F13-4DF4-BA85-440E79D2731B}" type="pres">
      <dgm:prSet presAssocID="{3F7376FD-7A57-42B7-B91E-1EA547F6E27C}" presName="composite" presStyleCnt="0"/>
      <dgm:spPr/>
    </dgm:pt>
    <dgm:pt modelId="{CD05B75E-D77D-4FDC-A861-3A60407BAA12}" type="pres">
      <dgm:prSet presAssocID="{3F7376FD-7A57-42B7-B91E-1EA547F6E27C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25EB56-71D3-4DD1-8578-73822BF30DE0}" type="pres">
      <dgm:prSet presAssocID="{3F7376FD-7A57-42B7-B91E-1EA547F6E27C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418F1F3-027C-46DF-8081-B5D5B509787A}" type="pres">
      <dgm:prSet presAssocID="{2B9406B3-CFB8-4708-BC90-CE478B1B5141}" presName="sp" presStyleCnt="0"/>
      <dgm:spPr/>
    </dgm:pt>
    <dgm:pt modelId="{E8FB7D60-9AD6-4206-BCEE-5A2D7E7DC4A0}" type="pres">
      <dgm:prSet presAssocID="{A5CFA906-E098-4C56-B7B2-D4F51FDA852D}" presName="composite" presStyleCnt="0"/>
      <dgm:spPr/>
    </dgm:pt>
    <dgm:pt modelId="{891AD2C4-A026-43A9-9247-905A79B54A02}" type="pres">
      <dgm:prSet presAssocID="{A5CFA906-E098-4C56-B7B2-D4F51FDA852D}" presName="parentText" presStyleLbl="align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62EF31-57E3-4F88-978C-7297BC63BCCF}" type="pres">
      <dgm:prSet presAssocID="{A5CFA906-E098-4C56-B7B2-D4F51FDA852D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DE75EE-4EF5-4A4F-91A9-0EB32882186C}" type="pres">
      <dgm:prSet presAssocID="{888DF2C6-D960-440E-AB27-41E6D5FF3880}" presName="sp" presStyleCnt="0"/>
      <dgm:spPr/>
    </dgm:pt>
    <dgm:pt modelId="{8410658F-0875-4BDF-910E-F1B057F2C80D}" type="pres">
      <dgm:prSet presAssocID="{8447DC1E-11F8-4ED5-99B0-3FA1260BCDB3}" presName="composite" presStyleCnt="0"/>
      <dgm:spPr/>
    </dgm:pt>
    <dgm:pt modelId="{A1977DE1-0B45-424F-86F0-2C18BE77C609}" type="pres">
      <dgm:prSet presAssocID="{8447DC1E-11F8-4ED5-99B0-3FA1260BCDB3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F35249-34CD-42DF-BD4A-58B7BAD91541}" type="pres">
      <dgm:prSet presAssocID="{8447DC1E-11F8-4ED5-99B0-3FA1260BCDB3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93AB96A-CA94-44E8-A4F0-C5280271ACCB}" type="presOf" srcId="{8447DC1E-11F8-4ED5-99B0-3FA1260BCDB3}" destId="{A1977DE1-0B45-424F-86F0-2C18BE77C609}" srcOrd="0" destOrd="0" presId="urn:microsoft.com/office/officeart/2005/8/layout/chevron2"/>
    <dgm:cxn modelId="{549F77A1-B25A-467D-A2DA-36BCFC73059A}" type="presOf" srcId="{039B9A90-F115-4AB1-96EB-60F72721960C}" destId="{1FE63024-B486-4F04-9C78-4A81AB96428A}" srcOrd="0" destOrd="0" presId="urn:microsoft.com/office/officeart/2005/8/layout/chevron2"/>
    <dgm:cxn modelId="{944F0E89-80ED-4D5F-8607-5A41B4EC8DAA}" srcId="{C7120AE8-6887-4914-8AA2-307152846A68}" destId="{F4888D3A-A5AC-45C3-8E17-CE2A7A710B30}" srcOrd="4" destOrd="0" parTransId="{F7F0E902-34EB-4986-BCC4-5DBFAA19C9F6}" sibTransId="{7E45DE7C-AA3D-4AB5-99D7-9C9C0E325B5E}"/>
    <dgm:cxn modelId="{4E378648-0CE9-492A-9701-E49CB962F0B9}" type="presOf" srcId="{A85EDB72-BF51-4BC6-803B-B3A5A7984E4A}" destId="{606CECEE-7279-4793-A854-577DC9F43C8B}" srcOrd="0" destOrd="0" presId="urn:microsoft.com/office/officeart/2005/8/layout/chevron2"/>
    <dgm:cxn modelId="{873180B6-315D-4D4D-9178-E4EBACF95F88}" type="presOf" srcId="{C7120AE8-6887-4914-8AA2-307152846A68}" destId="{6D2C41F7-859B-47F9-AC9E-28A1182A8D7C}" srcOrd="0" destOrd="0" presId="urn:microsoft.com/office/officeart/2005/8/layout/chevron2"/>
    <dgm:cxn modelId="{9F9030E3-F01F-49D4-8693-E51D3A439258}" srcId="{A5CFA906-E098-4C56-B7B2-D4F51FDA852D}" destId="{388B83E5-A009-470D-B5EA-4B655F2901F0}" srcOrd="0" destOrd="0" parTransId="{2CAD2DE9-74E1-45F2-9945-2A6D13ACE7F0}" sibTransId="{CD21AF31-655C-441D-B607-09C71246FCD5}"/>
    <dgm:cxn modelId="{FB4FEE20-F73A-4776-9A79-D5EF37556379}" srcId="{F4888D3A-A5AC-45C3-8E17-CE2A7A710B30}" destId="{A85EDB72-BF51-4BC6-803B-B3A5A7984E4A}" srcOrd="0" destOrd="0" parTransId="{D71603AE-30CA-4767-B2A5-926588F71175}" sibTransId="{C162ABF0-FAC0-4E2F-8C6A-CEC3B901D935}"/>
    <dgm:cxn modelId="{1EE60E4E-A016-405D-AB48-D34C4068F4BD}" type="presOf" srcId="{388B83E5-A009-470D-B5EA-4B655F2901F0}" destId="{9262EF31-57E3-4F88-978C-7297BC63BCCF}" srcOrd="0" destOrd="0" presId="urn:microsoft.com/office/officeart/2005/8/layout/chevron2"/>
    <dgm:cxn modelId="{E1170F52-E383-4AEE-A2DC-3F84CCB903FA}" type="presOf" srcId="{2F795F0E-E0F2-45FC-BC74-4008D08084D4}" destId="{7CF35249-34CD-42DF-BD4A-58B7BAD91541}" srcOrd="0" destOrd="0" presId="urn:microsoft.com/office/officeart/2005/8/layout/chevron2"/>
    <dgm:cxn modelId="{E91988D9-31CA-4F85-A2AC-C4D28349E60C}" type="presOf" srcId="{278F399B-D6E0-4AE4-8C0A-B130570F8656}" destId="{3093B069-FACF-406E-9BEC-0F8E1780FEFA}" srcOrd="0" destOrd="0" presId="urn:microsoft.com/office/officeart/2005/8/layout/chevron2"/>
    <dgm:cxn modelId="{87E5D3BF-5004-4F8B-BFE6-B19C714CF991}" srcId="{B1D254DA-4CB9-41AB-BDA3-3BD4E4200599}" destId="{0FD60DC5-AC30-48DF-AE23-F391B860A6A7}" srcOrd="0" destOrd="0" parTransId="{14E38524-CD75-4AC1-B4AE-40E8E1776389}" sibTransId="{53E03314-BEE3-405C-8AAF-5DBA1C37D9A5}"/>
    <dgm:cxn modelId="{0C24274B-55BA-4548-897C-03F56B5218DA}" srcId="{C7120AE8-6887-4914-8AA2-307152846A68}" destId="{039B9A90-F115-4AB1-96EB-60F72721960C}" srcOrd="0" destOrd="0" parTransId="{F2968B24-103B-47FA-8B0C-88E8C3E09B12}" sibTransId="{A3BEA769-574E-4EC7-A77A-DB928CE8115F}"/>
    <dgm:cxn modelId="{15CF3883-521E-4E57-BCEE-EACF8DD32132}" srcId="{CE379897-A44C-4C94-9F76-B5CDA4CC3020}" destId="{278F399B-D6E0-4AE4-8C0A-B130570F8656}" srcOrd="0" destOrd="0" parTransId="{BC17EC6E-2CD3-45BD-8232-4E1EF23C9DAE}" sibTransId="{840D62CC-287F-4272-9325-583776777015}"/>
    <dgm:cxn modelId="{B8C752CE-153C-4AC8-87C7-673A131C02EC}" type="presOf" srcId="{CE379897-A44C-4C94-9F76-B5CDA4CC3020}" destId="{B685319A-F4F8-49BE-91CD-19BB92A6C832}" srcOrd="0" destOrd="0" presId="urn:microsoft.com/office/officeart/2005/8/layout/chevron2"/>
    <dgm:cxn modelId="{894B73A8-837B-48D5-93CD-11A6E8ADBF9C}" srcId="{C7120AE8-6887-4914-8AA2-307152846A68}" destId="{7D243EFA-E39D-4A3D-8DE9-7866350F5149}" srcOrd="3" destOrd="0" parTransId="{1A3B9725-79DD-44BD-861B-978DAC664CD9}" sibTransId="{7A03AAA5-6840-4872-80BD-5C6A2812BE5F}"/>
    <dgm:cxn modelId="{E0FEA6C3-BAA3-4EF8-9902-2C035E6FE7FF}" srcId="{C7120AE8-6887-4914-8AA2-307152846A68}" destId="{3F7376FD-7A57-42B7-B91E-1EA547F6E27C}" srcOrd="5" destOrd="0" parTransId="{C7D0E421-D0FC-479E-86D0-0826DC51CDE0}" sibTransId="{2B9406B3-CFB8-4708-BC90-CE478B1B5141}"/>
    <dgm:cxn modelId="{6DF8290A-4E41-4D4A-A7AE-188A7EA49B5A}" srcId="{3F7376FD-7A57-42B7-B91E-1EA547F6E27C}" destId="{2B22D0DD-635A-4E4D-A42F-685C64AC63B2}" srcOrd="0" destOrd="0" parTransId="{FE40A61C-2395-42AA-9D7E-2CCD291012A4}" sibTransId="{7C94E1DC-793C-49BC-A5F1-E577E729A39D}"/>
    <dgm:cxn modelId="{36320C24-8AFA-4270-95AE-49521643C480}" type="presOf" srcId="{0921271A-55CD-4BD5-B628-FC1E94278289}" destId="{85D9B69B-4214-42E9-B15F-2D24DC50CDFE}" srcOrd="0" destOrd="0" presId="urn:microsoft.com/office/officeart/2005/8/layout/chevron2"/>
    <dgm:cxn modelId="{78F5AFA0-155E-4904-890E-7E50B2DD9DC2}" srcId="{8447DC1E-11F8-4ED5-99B0-3FA1260BCDB3}" destId="{2F795F0E-E0F2-45FC-BC74-4008D08084D4}" srcOrd="0" destOrd="0" parTransId="{D3853E5A-BB9D-49CC-B858-CDB6EDA38EB8}" sibTransId="{E43FB983-A3ED-472B-B6D3-519A87ADCA90}"/>
    <dgm:cxn modelId="{97DCDDC6-33ED-47AF-8AD7-477DC5EEC0E5}" type="presOf" srcId="{3F7376FD-7A57-42B7-B91E-1EA547F6E27C}" destId="{CD05B75E-D77D-4FDC-A861-3A60407BAA12}" srcOrd="0" destOrd="0" presId="urn:microsoft.com/office/officeart/2005/8/layout/chevron2"/>
    <dgm:cxn modelId="{BC203F6D-8207-4259-B049-229E751B1B28}" type="presOf" srcId="{0FD60DC5-AC30-48DF-AE23-F391B860A6A7}" destId="{9DBBC0AA-A03D-44B6-BA82-33BC18447AF6}" srcOrd="0" destOrd="0" presId="urn:microsoft.com/office/officeart/2005/8/layout/chevron2"/>
    <dgm:cxn modelId="{9D98B28E-F0B8-4C71-8580-DD5A951692D4}" srcId="{C7120AE8-6887-4914-8AA2-307152846A68}" destId="{8447DC1E-11F8-4ED5-99B0-3FA1260BCDB3}" srcOrd="7" destOrd="0" parTransId="{6580A919-7398-485C-A675-A16B46B42F46}" sibTransId="{F072E257-147F-40B2-BAE0-1D0855740136}"/>
    <dgm:cxn modelId="{0FD1161C-601D-40E6-991B-F0D4BA4DB98D}" type="presOf" srcId="{F4888D3A-A5AC-45C3-8E17-CE2A7A710B30}" destId="{AAD9D921-2289-4A4E-8228-923B1D3C0795}" srcOrd="0" destOrd="0" presId="urn:microsoft.com/office/officeart/2005/8/layout/chevron2"/>
    <dgm:cxn modelId="{C362C3FA-6F55-4EA9-B8EC-52AF35D6F513}" srcId="{C7120AE8-6887-4914-8AA2-307152846A68}" destId="{CE379897-A44C-4C94-9F76-B5CDA4CC3020}" srcOrd="1" destOrd="0" parTransId="{D2B9DB89-C976-4AE8-AA7E-60AFACE70318}" sibTransId="{9E1741FD-885B-4D9E-A80F-3743DB15D44F}"/>
    <dgm:cxn modelId="{E37EE080-3F85-43E9-807D-FB4BCD35B400}" type="presOf" srcId="{9375274B-6034-49D8-AD91-E538E9A66DA7}" destId="{5CFB500A-724C-49AF-82A4-04144F771B09}" srcOrd="0" destOrd="0" presId="urn:microsoft.com/office/officeart/2005/8/layout/chevron2"/>
    <dgm:cxn modelId="{C9F830B7-52ED-46D9-A3C9-6D90C5B8A38D}" srcId="{7D243EFA-E39D-4A3D-8DE9-7866350F5149}" destId="{9375274B-6034-49D8-AD91-E538E9A66DA7}" srcOrd="0" destOrd="0" parTransId="{05511D86-48A3-473B-8590-E2F33C68F902}" sibTransId="{F05498DE-6B21-4418-AD5E-8AAF368ECF1A}"/>
    <dgm:cxn modelId="{256B2B48-507B-4A7B-97A1-1536B44F72E6}" type="presOf" srcId="{B1D254DA-4CB9-41AB-BDA3-3BD4E4200599}" destId="{BBC1669C-ED01-45AC-81F2-ADF7EC533CC1}" srcOrd="0" destOrd="0" presId="urn:microsoft.com/office/officeart/2005/8/layout/chevron2"/>
    <dgm:cxn modelId="{D0929B37-B7EF-4D10-9A2F-0641050BA060}" srcId="{039B9A90-F115-4AB1-96EB-60F72721960C}" destId="{0921271A-55CD-4BD5-B628-FC1E94278289}" srcOrd="0" destOrd="0" parTransId="{0E558E1F-7423-4009-A4EA-598FE78806D3}" sibTransId="{6288A45D-8B57-4564-B3E6-D61C5007283D}"/>
    <dgm:cxn modelId="{A888D008-4BC1-456E-9D81-E53986F76EAB}" srcId="{C7120AE8-6887-4914-8AA2-307152846A68}" destId="{A5CFA906-E098-4C56-B7B2-D4F51FDA852D}" srcOrd="6" destOrd="0" parTransId="{92C6F5BB-72FC-4521-9E7B-DD8E059611A8}" sibTransId="{888DF2C6-D960-440E-AB27-41E6D5FF3880}"/>
    <dgm:cxn modelId="{333F3FAA-04A9-4C4F-9640-A0EB1ABF13C1}" type="presOf" srcId="{A5CFA906-E098-4C56-B7B2-D4F51FDA852D}" destId="{891AD2C4-A026-43A9-9247-905A79B54A02}" srcOrd="0" destOrd="0" presId="urn:microsoft.com/office/officeart/2005/8/layout/chevron2"/>
    <dgm:cxn modelId="{7D3DBD4A-AFA9-4F33-B973-336686AFEA47}" srcId="{C7120AE8-6887-4914-8AA2-307152846A68}" destId="{B1D254DA-4CB9-41AB-BDA3-3BD4E4200599}" srcOrd="2" destOrd="0" parTransId="{B8A4542D-26F0-4CE9-8864-12390FFC8ED7}" sibTransId="{FA93C0BF-8022-4D74-AB15-1F7D2794CD6B}"/>
    <dgm:cxn modelId="{36A38662-D084-4039-B15C-E731B854FB36}" type="presOf" srcId="{2B22D0DD-635A-4E4D-A42F-685C64AC63B2}" destId="{F725EB56-71D3-4DD1-8578-73822BF30DE0}" srcOrd="0" destOrd="0" presId="urn:microsoft.com/office/officeart/2005/8/layout/chevron2"/>
    <dgm:cxn modelId="{72321325-5800-4A1C-BC44-81C3F781B5B0}" type="presOf" srcId="{7D243EFA-E39D-4A3D-8DE9-7866350F5149}" destId="{D7BBB99C-A519-4E5A-B041-6BF68712B2E6}" srcOrd="0" destOrd="0" presId="urn:microsoft.com/office/officeart/2005/8/layout/chevron2"/>
    <dgm:cxn modelId="{AA3429D3-DAE0-4A12-9450-80D1666F8F85}" type="presParOf" srcId="{6D2C41F7-859B-47F9-AC9E-28A1182A8D7C}" destId="{83B2B09D-A04B-4609-9A7E-CC68AD8107CB}" srcOrd="0" destOrd="0" presId="urn:microsoft.com/office/officeart/2005/8/layout/chevron2"/>
    <dgm:cxn modelId="{79039084-E1CE-40F5-A297-A34432E37C78}" type="presParOf" srcId="{83B2B09D-A04B-4609-9A7E-CC68AD8107CB}" destId="{1FE63024-B486-4F04-9C78-4A81AB96428A}" srcOrd="0" destOrd="0" presId="urn:microsoft.com/office/officeart/2005/8/layout/chevron2"/>
    <dgm:cxn modelId="{D8C87906-E50A-4B63-BE8E-AE411739192C}" type="presParOf" srcId="{83B2B09D-A04B-4609-9A7E-CC68AD8107CB}" destId="{85D9B69B-4214-42E9-B15F-2D24DC50CDFE}" srcOrd="1" destOrd="0" presId="urn:microsoft.com/office/officeart/2005/8/layout/chevron2"/>
    <dgm:cxn modelId="{217236A1-D68F-475C-82D8-E782C2DCEC3E}" type="presParOf" srcId="{6D2C41F7-859B-47F9-AC9E-28A1182A8D7C}" destId="{2F448B37-941C-48CF-9967-35311BC15C22}" srcOrd="1" destOrd="0" presId="urn:microsoft.com/office/officeart/2005/8/layout/chevron2"/>
    <dgm:cxn modelId="{8714D5BC-108E-44B7-A593-F0E9398FAAA8}" type="presParOf" srcId="{6D2C41F7-859B-47F9-AC9E-28A1182A8D7C}" destId="{51FC7EE2-7506-4443-A13D-D7975BD6B594}" srcOrd="2" destOrd="0" presId="urn:microsoft.com/office/officeart/2005/8/layout/chevron2"/>
    <dgm:cxn modelId="{82CA084F-6565-42DB-823F-FC4FAEF72154}" type="presParOf" srcId="{51FC7EE2-7506-4443-A13D-D7975BD6B594}" destId="{B685319A-F4F8-49BE-91CD-19BB92A6C832}" srcOrd="0" destOrd="0" presId="urn:microsoft.com/office/officeart/2005/8/layout/chevron2"/>
    <dgm:cxn modelId="{08717A88-E853-4705-8FFB-D543E5655AFB}" type="presParOf" srcId="{51FC7EE2-7506-4443-A13D-D7975BD6B594}" destId="{3093B069-FACF-406E-9BEC-0F8E1780FEFA}" srcOrd="1" destOrd="0" presId="urn:microsoft.com/office/officeart/2005/8/layout/chevron2"/>
    <dgm:cxn modelId="{94425BD7-28DF-4EA9-B156-2EB80A35859B}" type="presParOf" srcId="{6D2C41F7-859B-47F9-AC9E-28A1182A8D7C}" destId="{3AC16ED5-5502-4782-A1F1-55A2C55BAFCA}" srcOrd="3" destOrd="0" presId="urn:microsoft.com/office/officeart/2005/8/layout/chevron2"/>
    <dgm:cxn modelId="{9D880BED-7F73-409C-8CDF-62F8E5FA16C7}" type="presParOf" srcId="{6D2C41F7-859B-47F9-AC9E-28A1182A8D7C}" destId="{F024C6BF-EDCF-4280-B4BB-93A38CB05364}" srcOrd="4" destOrd="0" presId="urn:microsoft.com/office/officeart/2005/8/layout/chevron2"/>
    <dgm:cxn modelId="{DF1CFD68-4879-4CDA-ABFF-8964F45D3124}" type="presParOf" srcId="{F024C6BF-EDCF-4280-B4BB-93A38CB05364}" destId="{BBC1669C-ED01-45AC-81F2-ADF7EC533CC1}" srcOrd="0" destOrd="0" presId="urn:microsoft.com/office/officeart/2005/8/layout/chevron2"/>
    <dgm:cxn modelId="{1922A63C-BDC0-41B2-912E-CD136BC5DEC6}" type="presParOf" srcId="{F024C6BF-EDCF-4280-B4BB-93A38CB05364}" destId="{9DBBC0AA-A03D-44B6-BA82-33BC18447AF6}" srcOrd="1" destOrd="0" presId="urn:microsoft.com/office/officeart/2005/8/layout/chevron2"/>
    <dgm:cxn modelId="{CA12C2EB-5264-4967-B403-985661913F43}" type="presParOf" srcId="{6D2C41F7-859B-47F9-AC9E-28A1182A8D7C}" destId="{EE1D76BA-3BC6-476F-8221-C4F8814D60E6}" srcOrd="5" destOrd="0" presId="urn:microsoft.com/office/officeart/2005/8/layout/chevron2"/>
    <dgm:cxn modelId="{D0243270-7524-422E-937F-C9FAC2DD9653}" type="presParOf" srcId="{6D2C41F7-859B-47F9-AC9E-28A1182A8D7C}" destId="{7EFD5B91-FFB1-4945-A80F-D9E6BDBD618F}" srcOrd="6" destOrd="0" presId="urn:microsoft.com/office/officeart/2005/8/layout/chevron2"/>
    <dgm:cxn modelId="{616EDAE9-567D-4A7A-AD35-474170A5B5BE}" type="presParOf" srcId="{7EFD5B91-FFB1-4945-A80F-D9E6BDBD618F}" destId="{D7BBB99C-A519-4E5A-B041-6BF68712B2E6}" srcOrd="0" destOrd="0" presId="urn:microsoft.com/office/officeart/2005/8/layout/chevron2"/>
    <dgm:cxn modelId="{DF77415D-CD5C-4DBA-A2D2-EABF1DFFE6B1}" type="presParOf" srcId="{7EFD5B91-FFB1-4945-A80F-D9E6BDBD618F}" destId="{5CFB500A-724C-49AF-82A4-04144F771B09}" srcOrd="1" destOrd="0" presId="urn:microsoft.com/office/officeart/2005/8/layout/chevron2"/>
    <dgm:cxn modelId="{DE9C8BBE-3EA0-4A4B-B991-6A65FF2D1695}" type="presParOf" srcId="{6D2C41F7-859B-47F9-AC9E-28A1182A8D7C}" destId="{F843FE78-FFC0-4C4C-B7ED-44DF40513E2E}" srcOrd="7" destOrd="0" presId="urn:microsoft.com/office/officeart/2005/8/layout/chevron2"/>
    <dgm:cxn modelId="{06E19604-6B89-48D1-AADC-531ED9DF5E86}" type="presParOf" srcId="{6D2C41F7-859B-47F9-AC9E-28A1182A8D7C}" destId="{593418B1-DCFA-4522-BC51-4A10F40B0CFE}" srcOrd="8" destOrd="0" presId="urn:microsoft.com/office/officeart/2005/8/layout/chevron2"/>
    <dgm:cxn modelId="{64E2A38A-A8B1-4FA8-B0CB-A594119547AC}" type="presParOf" srcId="{593418B1-DCFA-4522-BC51-4A10F40B0CFE}" destId="{AAD9D921-2289-4A4E-8228-923B1D3C0795}" srcOrd="0" destOrd="0" presId="urn:microsoft.com/office/officeart/2005/8/layout/chevron2"/>
    <dgm:cxn modelId="{9ABFF29D-DB81-4B1E-9CD5-6EDACBEF1C81}" type="presParOf" srcId="{593418B1-DCFA-4522-BC51-4A10F40B0CFE}" destId="{606CECEE-7279-4793-A854-577DC9F43C8B}" srcOrd="1" destOrd="0" presId="urn:microsoft.com/office/officeart/2005/8/layout/chevron2"/>
    <dgm:cxn modelId="{383B44CF-6576-4234-AC1C-6F05F7174BBF}" type="presParOf" srcId="{6D2C41F7-859B-47F9-AC9E-28A1182A8D7C}" destId="{53931765-E7FE-4B41-BB92-4A6DE3A69256}" srcOrd="9" destOrd="0" presId="urn:microsoft.com/office/officeart/2005/8/layout/chevron2"/>
    <dgm:cxn modelId="{7CD1B322-8D0B-474D-A51C-F96F3A486EFA}" type="presParOf" srcId="{6D2C41F7-859B-47F9-AC9E-28A1182A8D7C}" destId="{06DFFDEB-4F13-4DF4-BA85-440E79D2731B}" srcOrd="10" destOrd="0" presId="urn:microsoft.com/office/officeart/2005/8/layout/chevron2"/>
    <dgm:cxn modelId="{115D5882-6A4E-476E-A4C8-78D3BC7EC030}" type="presParOf" srcId="{06DFFDEB-4F13-4DF4-BA85-440E79D2731B}" destId="{CD05B75E-D77D-4FDC-A861-3A60407BAA12}" srcOrd="0" destOrd="0" presId="urn:microsoft.com/office/officeart/2005/8/layout/chevron2"/>
    <dgm:cxn modelId="{78678C2D-CE7F-486B-80A3-8C1AFD2A4643}" type="presParOf" srcId="{06DFFDEB-4F13-4DF4-BA85-440E79D2731B}" destId="{F725EB56-71D3-4DD1-8578-73822BF30DE0}" srcOrd="1" destOrd="0" presId="urn:microsoft.com/office/officeart/2005/8/layout/chevron2"/>
    <dgm:cxn modelId="{7AED6175-2821-4EC4-A3F6-01569F78E773}" type="presParOf" srcId="{6D2C41F7-859B-47F9-AC9E-28A1182A8D7C}" destId="{7418F1F3-027C-46DF-8081-B5D5B509787A}" srcOrd="11" destOrd="0" presId="urn:microsoft.com/office/officeart/2005/8/layout/chevron2"/>
    <dgm:cxn modelId="{AEF84AA8-7813-443D-88D7-6348462E58D2}" type="presParOf" srcId="{6D2C41F7-859B-47F9-AC9E-28A1182A8D7C}" destId="{E8FB7D60-9AD6-4206-BCEE-5A2D7E7DC4A0}" srcOrd="12" destOrd="0" presId="urn:microsoft.com/office/officeart/2005/8/layout/chevron2"/>
    <dgm:cxn modelId="{9EE6043C-575C-4C24-B84D-1C1FE78E8E86}" type="presParOf" srcId="{E8FB7D60-9AD6-4206-BCEE-5A2D7E7DC4A0}" destId="{891AD2C4-A026-43A9-9247-905A79B54A02}" srcOrd="0" destOrd="0" presId="urn:microsoft.com/office/officeart/2005/8/layout/chevron2"/>
    <dgm:cxn modelId="{21646B81-9923-4AED-A71F-E322B5F8E51C}" type="presParOf" srcId="{E8FB7D60-9AD6-4206-BCEE-5A2D7E7DC4A0}" destId="{9262EF31-57E3-4F88-978C-7297BC63BCCF}" srcOrd="1" destOrd="0" presId="urn:microsoft.com/office/officeart/2005/8/layout/chevron2"/>
    <dgm:cxn modelId="{6CC65865-BD2A-4659-9723-127FB9DB87FC}" type="presParOf" srcId="{6D2C41F7-859B-47F9-AC9E-28A1182A8D7C}" destId="{B2DE75EE-4EF5-4A4F-91A9-0EB32882186C}" srcOrd="13" destOrd="0" presId="urn:microsoft.com/office/officeart/2005/8/layout/chevron2"/>
    <dgm:cxn modelId="{C31C8349-6822-4790-969C-E404D73F638D}" type="presParOf" srcId="{6D2C41F7-859B-47F9-AC9E-28A1182A8D7C}" destId="{8410658F-0875-4BDF-910E-F1B057F2C80D}" srcOrd="14" destOrd="0" presId="urn:microsoft.com/office/officeart/2005/8/layout/chevron2"/>
    <dgm:cxn modelId="{E326C3AC-F94F-452B-9BD3-6D8946A1D292}" type="presParOf" srcId="{8410658F-0875-4BDF-910E-F1B057F2C80D}" destId="{A1977DE1-0B45-424F-86F0-2C18BE77C609}" srcOrd="0" destOrd="0" presId="urn:microsoft.com/office/officeart/2005/8/layout/chevron2"/>
    <dgm:cxn modelId="{916ACD8C-279D-4B5F-BFE3-B6DD9739725F}" type="presParOf" srcId="{8410658F-0875-4BDF-910E-F1B057F2C80D}" destId="{7CF35249-34CD-42DF-BD4A-58B7BAD9154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63024-B486-4F04-9C78-4A81AB96428A}">
      <dsp:nvSpPr>
        <dsp:cNvPr id="0" name=""/>
        <dsp:cNvSpPr/>
      </dsp:nvSpPr>
      <dsp:spPr>
        <a:xfrm rot="5400000">
          <a:off x="-105301" y="110881"/>
          <a:ext cx="702009" cy="4914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1</a:t>
          </a:r>
          <a:endParaRPr lang="es-ES" sz="2000" kern="1200" dirty="0"/>
        </a:p>
      </dsp:txBody>
      <dsp:txXfrm rot="-5400000">
        <a:off x="1" y="251282"/>
        <a:ext cx="491406" cy="210603"/>
      </dsp:txXfrm>
    </dsp:sp>
    <dsp:sp modelId="{85D9B69B-4214-42E9-B15F-2D24DC50CDFE}">
      <dsp:nvSpPr>
        <dsp:cNvPr id="0" name=""/>
        <dsp:cNvSpPr/>
      </dsp:nvSpPr>
      <dsp:spPr>
        <a:xfrm rot="5400000">
          <a:off x="5275230" y="-4783823"/>
          <a:ext cx="456545" cy="10024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Introducción</a:t>
          </a:r>
          <a:endParaRPr lang="es-ES" sz="2400" kern="1200" dirty="0"/>
        </a:p>
      </dsp:txBody>
      <dsp:txXfrm rot="-5400000">
        <a:off x="491407" y="22287"/>
        <a:ext cx="10001906" cy="411971"/>
      </dsp:txXfrm>
    </dsp:sp>
    <dsp:sp modelId="{B685319A-F4F8-49BE-91CD-19BB92A6C832}">
      <dsp:nvSpPr>
        <dsp:cNvPr id="0" name=""/>
        <dsp:cNvSpPr/>
      </dsp:nvSpPr>
      <dsp:spPr>
        <a:xfrm rot="5400000">
          <a:off x="-105301" y="739332"/>
          <a:ext cx="702009" cy="4914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2</a:t>
          </a:r>
          <a:endParaRPr lang="es-ES" sz="1300" kern="1200" dirty="0"/>
        </a:p>
      </dsp:txBody>
      <dsp:txXfrm rot="-5400000">
        <a:off x="1" y="879733"/>
        <a:ext cx="491406" cy="210603"/>
      </dsp:txXfrm>
    </dsp:sp>
    <dsp:sp modelId="{3093B069-FACF-406E-9BEC-0F8E1780FEFA}">
      <dsp:nvSpPr>
        <dsp:cNvPr id="0" name=""/>
        <dsp:cNvSpPr/>
      </dsp:nvSpPr>
      <dsp:spPr>
        <a:xfrm rot="5400000">
          <a:off x="5275350" y="-4149912"/>
          <a:ext cx="456305" cy="10024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Hipótesis</a:t>
          </a:r>
          <a:endParaRPr lang="es-ES" sz="2800" kern="1200" dirty="0"/>
        </a:p>
      </dsp:txBody>
      <dsp:txXfrm rot="-5400000">
        <a:off x="491407" y="656306"/>
        <a:ext cx="10001918" cy="411755"/>
      </dsp:txXfrm>
    </dsp:sp>
    <dsp:sp modelId="{BBC1669C-ED01-45AC-81F2-ADF7EC533CC1}">
      <dsp:nvSpPr>
        <dsp:cNvPr id="0" name=""/>
        <dsp:cNvSpPr/>
      </dsp:nvSpPr>
      <dsp:spPr>
        <a:xfrm rot="5400000">
          <a:off x="-105301" y="1367783"/>
          <a:ext cx="702009" cy="4914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3</a:t>
          </a:r>
          <a:endParaRPr lang="es-ES" sz="1300" kern="1200" dirty="0"/>
        </a:p>
      </dsp:txBody>
      <dsp:txXfrm rot="-5400000">
        <a:off x="1" y="1508184"/>
        <a:ext cx="491406" cy="210603"/>
      </dsp:txXfrm>
    </dsp:sp>
    <dsp:sp modelId="{9DBBC0AA-A03D-44B6-BA82-33BC18447AF6}">
      <dsp:nvSpPr>
        <dsp:cNvPr id="0" name=""/>
        <dsp:cNvSpPr/>
      </dsp:nvSpPr>
      <dsp:spPr>
        <a:xfrm rot="5400000">
          <a:off x="5275350" y="-3521461"/>
          <a:ext cx="456305" cy="10024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err="1" smtClean="0"/>
            <a:t>Metadata</a:t>
          </a:r>
          <a:endParaRPr lang="es-ES" sz="2400" kern="1200" dirty="0"/>
        </a:p>
      </dsp:txBody>
      <dsp:txXfrm rot="-5400000">
        <a:off x="491407" y="1284757"/>
        <a:ext cx="10001918" cy="411755"/>
      </dsp:txXfrm>
    </dsp:sp>
    <dsp:sp modelId="{D7BBB99C-A519-4E5A-B041-6BF68712B2E6}">
      <dsp:nvSpPr>
        <dsp:cNvPr id="0" name=""/>
        <dsp:cNvSpPr/>
      </dsp:nvSpPr>
      <dsp:spPr>
        <a:xfrm rot="5400000">
          <a:off x="-105301" y="1996234"/>
          <a:ext cx="702009" cy="4914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4</a:t>
          </a:r>
          <a:endParaRPr lang="es-ES" sz="2400" kern="1200" dirty="0"/>
        </a:p>
      </dsp:txBody>
      <dsp:txXfrm rot="-5400000">
        <a:off x="1" y="2136635"/>
        <a:ext cx="491406" cy="210603"/>
      </dsp:txXfrm>
    </dsp:sp>
    <dsp:sp modelId="{5CFB500A-724C-49AF-82A4-04144F771B09}">
      <dsp:nvSpPr>
        <dsp:cNvPr id="0" name=""/>
        <dsp:cNvSpPr/>
      </dsp:nvSpPr>
      <dsp:spPr>
        <a:xfrm rot="5400000">
          <a:off x="5275350" y="-2893010"/>
          <a:ext cx="456305" cy="10024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smtClean="0"/>
            <a:t>Análisis Exploratorio América Latina y Decisión de Países de Interés</a:t>
          </a:r>
          <a:endParaRPr lang="es-ES" sz="2400" kern="1200" dirty="0"/>
        </a:p>
      </dsp:txBody>
      <dsp:txXfrm rot="-5400000">
        <a:off x="491407" y="1913208"/>
        <a:ext cx="10001918" cy="411755"/>
      </dsp:txXfrm>
    </dsp:sp>
    <dsp:sp modelId="{AAD9D921-2289-4A4E-8228-923B1D3C0795}">
      <dsp:nvSpPr>
        <dsp:cNvPr id="0" name=""/>
        <dsp:cNvSpPr/>
      </dsp:nvSpPr>
      <dsp:spPr>
        <a:xfrm rot="5400000">
          <a:off x="-105301" y="2624685"/>
          <a:ext cx="702009" cy="4914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5</a:t>
          </a:r>
          <a:endParaRPr lang="es-ES" sz="1300" kern="1200" dirty="0"/>
        </a:p>
      </dsp:txBody>
      <dsp:txXfrm rot="-5400000">
        <a:off x="1" y="2765086"/>
        <a:ext cx="491406" cy="210603"/>
      </dsp:txXfrm>
    </dsp:sp>
    <dsp:sp modelId="{606CECEE-7279-4793-A854-577DC9F43C8B}">
      <dsp:nvSpPr>
        <dsp:cNvPr id="0" name=""/>
        <dsp:cNvSpPr/>
      </dsp:nvSpPr>
      <dsp:spPr>
        <a:xfrm rot="5400000">
          <a:off x="5275350" y="-2264559"/>
          <a:ext cx="456305" cy="10024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Análisis Exploratorio de Argentina y Brasil</a:t>
          </a:r>
          <a:endParaRPr lang="es-ES" sz="2400" kern="1200" dirty="0"/>
        </a:p>
      </dsp:txBody>
      <dsp:txXfrm rot="-5400000">
        <a:off x="491407" y="2541659"/>
        <a:ext cx="10001918" cy="411755"/>
      </dsp:txXfrm>
    </dsp:sp>
    <dsp:sp modelId="{CD05B75E-D77D-4FDC-A861-3A60407BAA12}">
      <dsp:nvSpPr>
        <dsp:cNvPr id="0" name=""/>
        <dsp:cNvSpPr/>
      </dsp:nvSpPr>
      <dsp:spPr>
        <a:xfrm rot="5400000">
          <a:off x="-105301" y="3253137"/>
          <a:ext cx="702009" cy="4914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6</a:t>
          </a:r>
          <a:endParaRPr lang="es-ES" sz="2400" kern="1200" dirty="0"/>
        </a:p>
      </dsp:txBody>
      <dsp:txXfrm rot="-5400000">
        <a:off x="1" y="3393538"/>
        <a:ext cx="491406" cy="210603"/>
      </dsp:txXfrm>
    </dsp:sp>
    <dsp:sp modelId="{F725EB56-71D3-4DD1-8578-73822BF30DE0}">
      <dsp:nvSpPr>
        <dsp:cNvPr id="0" name=""/>
        <dsp:cNvSpPr/>
      </dsp:nvSpPr>
      <dsp:spPr>
        <a:xfrm rot="5400000">
          <a:off x="5275350" y="-1636108"/>
          <a:ext cx="456305" cy="10024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Predicciones Demanda, Producción, Importación y E. Eólica (2024-2033)</a:t>
          </a:r>
          <a:endParaRPr lang="es-ES" sz="2400" kern="1200" dirty="0"/>
        </a:p>
      </dsp:txBody>
      <dsp:txXfrm rot="-5400000">
        <a:off x="491407" y="3170110"/>
        <a:ext cx="10001918" cy="411755"/>
      </dsp:txXfrm>
    </dsp:sp>
    <dsp:sp modelId="{891AD2C4-A026-43A9-9247-905A79B54A02}">
      <dsp:nvSpPr>
        <dsp:cNvPr id="0" name=""/>
        <dsp:cNvSpPr/>
      </dsp:nvSpPr>
      <dsp:spPr>
        <a:xfrm rot="5400000">
          <a:off x="-105301" y="3881588"/>
          <a:ext cx="702009" cy="4914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7</a:t>
          </a:r>
          <a:endParaRPr lang="es-ES" sz="1500" kern="1200" dirty="0"/>
        </a:p>
      </dsp:txBody>
      <dsp:txXfrm rot="-5400000">
        <a:off x="1" y="4021989"/>
        <a:ext cx="491406" cy="210603"/>
      </dsp:txXfrm>
    </dsp:sp>
    <dsp:sp modelId="{9262EF31-57E3-4F88-978C-7297BC63BCCF}">
      <dsp:nvSpPr>
        <dsp:cNvPr id="0" name=""/>
        <dsp:cNvSpPr/>
      </dsp:nvSpPr>
      <dsp:spPr>
        <a:xfrm rot="5400000">
          <a:off x="5275350" y="-1007656"/>
          <a:ext cx="456305" cy="10024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Porcentaje Participación E. Eólica a partir de las Proyecciones</a:t>
          </a:r>
          <a:endParaRPr lang="es-ES" sz="2400" kern="1200" dirty="0"/>
        </a:p>
      </dsp:txBody>
      <dsp:txXfrm rot="-5400000">
        <a:off x="491407" y="3798562"/>
        <a:ext cx="10001918" cy="411755"/>
      </dsp:txXfrm>
    </dsp:sp>
    <dsp:sp modelId="{A1977DE1-0B45-424F-86F0-2C18BE77C609}">
      <dsp:nvSpPr>
        <dsp:cNvPr id="0" name=""/>
        <dsp:cNvSpPr/>
      </dsp:nvSpPr>
      <dsp:spPr>
        <a:xfrm rot="5400000">
          <a:off x="-105301" y="4510039"/>
          <a:ext cx="702009" cy="4914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8</a:t>
          </a:r>
          <a:endParaRPr lang="es-ES" sz="2400" kern="1200" dirty="0"/>
        </a:p>
      </dsp:txBody>
      <dsp:txXfrm rot="-5400000">
        <a:off x="1" y="4650440"/>
        <a:ext cx="491406" cy="210603"/>
      </dsp:txXfrm>
    </dsp:sp>
    <dsp:sp modelId="{7CF35249-34CD-42DF-BD4A-58B7BAD91541}">
      <dsp:nvSpPr>
        <dsp:cNvPr id="0" name=""/>
        <dsp:cNvSpPr/>
      </dsp:nvSpPr>
      <dsp:spPr>
        <a:xfrm rot="5400000">
          <a:off x="5275350" y="-379205"/>
          <a:ext cx="456305" cy="10024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Conclusiones</a:t>
          </a:r>
          <a:endParaRPr lang="es-ES" sz="2400" kern="1200" dirty="0"/>
        </a:p>
      </dsp:txBody>
      <dsp:txXfrm rot="-5400000">
        <a:off x="491407" y="4427013"/>
        <a:ext cx="10001918" cy="411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0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1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5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7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5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3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4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BF6-F8CD-4C1C-8C30-7856E1FAF1E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8BF6-F8CD-4C1C-8C30-7856E1FAF1E0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2F082-3C8F-4F9F-B1E7-071241A8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1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37359" y="1659422"/>
            <a:ext cx="83293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000000"/>
                </a:solidFill>
                <a:latin typeface="Roboto Mono"/>
              </a:rPr>
              <a:t>Perspectivas de Inversión en Energía Eólica en América Latina</a:t>
            </a:r>
            <a:endParaRPr lang="en-US" sz="3600" dirty="0"/>
          </a:p>
        </p:txBody>
      </p:sp>
      <p:sp>
        <p:nvSpPr>
          <p:cNvPr id="5" name="Rectángulo 4"/>
          <p:cNvSpPr/>
          <p:nvPr/>
        </p:nvSpPr>
        <p:spPr>
          <a:xfrm>
            <a:off x="9368537" y="6205451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595959"/>
                </a:solidFill>
                <a:latin typeface="Arial" panose="020B0604020202020204" pitchFamily="34" charset="0"/>
              </a:rPr>
              <a:t>Alumno</a:t>
            </a: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: Lucas Flores</a:t>
            </a:r>
            <a:endParaRPr lang="en-US" dirty="0">
              <a:effectLst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56" y="3663504"/>
            <a:ext cx="4525758" cy="25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62149" y="189267"/>
            <a:ext cx="10981508" cy="640715"/>
          </a:xfrm>
        </p:spPr>
        <p:txBody>
          <a:bodyPr>
            <a:normAutofit fontScale="90000"/>
          </a:bodyPr>
          <a:lstStyle/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/>
              <a:t/>
            </a:r>
            <a:br>
              <a:rPr lang="es-ES" sz="3100" b="1" dirty="0"/>
            </a:br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2700" b="1" dirty="0" smtClean="0"/>
              <a:t>5 - Análisis Exploratorio de Brasil: Gráfico de Producción, Demanda e Importación</a:t>
            </a:r>
            <a:r>
              <a:rPr lang="es-ES" sz="3200" dirty="0" smtClean="0"/>
              <a:t/>
            </a:r>
            <a:br>
              <a:rPr lang="es-ES" sz="3200" dirty="0" smtClean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9" y="878179"/>
            <a:ext cx="6315901" cy="37895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8" y="4638141"/>
            <a:ext cx="7961652" cy="216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020" y="1835281"/>
            <a:ext cx="2160000" cy="216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675" y="1835281"/>
            <a:ext cx="2160000" cy="2160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48" y="1835281"/>
            <a:ext cx="2160000" cy="2160000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8569234" y="4928977"/>
            <a:ext cx="3535680" cy="1741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2900" b="1" dirty="0" smtClean="0"/>
              <a:t>Las distribuciones son asimétricas con sesgo negativo. La distribución de Demanda y Producción es </a:t>
            </a:r>
            <a:r>
              <a:rPr lang="es-ES" sz="2900" b="1" dirty="0" err="1" smtClean="0"/>
              <a:t>Platicúrtica</a:t>
            </a:r>
            <a:r>
              <a:rPr lang="es-ES" sz="2900" b="1" dirty="0" smtClean="0"/>
              <a:t> y la de Importación es </a:t>
            </a:r>
            <a:r>
              <a:rPr lang="es-ES" sz="2900" b="1" dirty="0" err="1" smtClean="0"/>
              <a:t>Leptocúrtica</a:t>
            </a:r>
            <a:r>
              <a:rPr lang="es-ES" sz="2900" dirty="0" smtClean="0"/>
              <a:t/>
            </a:r>
            <a:br>
              <a:rPr lang="es-ES" sz="2900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6660829" y="1296830"/>
            <a:ext cx="5267219" cy="73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6400" b="1" dirty="0" smtClean="0"/>
              <a:t>Se encontraron 2 </a:t>
            </a:r>
            <a:r>
              <a:rPr lang="es-ES" sz="6400" b="1" dirty="0" err="1" smtClean="0"/>
              <a:t>outliers</a:t>
            </a:r>
            <a:r>
              <a:rPr lang="es-ES" sz="6400" b="1" dirty="0" smtClean="0"/>
              <a:t> en la distribución de importación pero estos datos tienen sentido ya que la producción crece en gran medida, haciendo disminuir las importaciones.</a:t>
            </a:r>
            <a:r>
              <a:rPr lang="es-ES" sz="7200" dirty="0" smtClean="0"/>
              <a:t/>
            </a:r>
            <a:br>
              <a:rPr lang="es-ES" sz="7200" dirty="0" smtClean="0"/>
            </a:br>
            <a:r>
              <a:rPr lang="es-ES" sz="12800" dirty="0" smtClean="0"/>
              <a:t/>
            </a:r>
            <a:br>
              <a:rPr lang="es-ES" sz="128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7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994262" y="207184"/>
            <a:ext cx="8717280" cy="640715"/>
          </a:xfrm>
        </p:spPr>
        <p:txBody>
          <a:bodyPr>
            <a:normAutofit fontScale="90000"/>
          </a:bodyPr>
          <a:lstStyle/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/>
              <a:t/>
            </a:r>
            <a:br>
              <a:rPr lang="es-ES" sz="3100" b="1" dirty="0"/>
            </a:br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 smtClean="0"/>
              <a:t>5 - Análisis Exploratorio de Brasil: Resultados Finales</a:t>
            </a:r>
            <a:r>
              <a:rPr lang="es-ES" sz="3200" dirty="0" smtClean="0"/>
              <a:t/>
            </a:r>
            <a:br>
              <a:rPr lang="es-ES" sz="3200" dirty="0" smtClean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626" y="5629188"/>
            <a:ext cx="3248478" cy="10288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1" y="987236"/>
            <a:ext cx="6480000" cy="388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31" y="987236"/>
            <a:ext cx="5628269" cy="4502615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88645" y="5129349"/>
            <a:ext cx="6769504" cy="15286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800" b="1" dirty="0" smtClean="0"/>
          </a:p>
          <a:p>
            <a:endParaRPr lang="es-ES" sz="4800" b="1" dirty="0"/>
          </a:p>
          <a:p>
            <a:r>
              <a:rPr lang="es-ES" sz="5600" b="1" dirty="0" smtClean="0"/>
              <a:t>No se cumplen todos los requisitos solicitados: </a:t>
            </a:r>
          </a:p>
          <a:p>
            <a:endParaRPr lang="es-ES" sz="5600" b="1" dirty="0" smtClean="0"/>
          </a:p>
          <a:p>
            <a:r>
              <a:rPr lang="es-ES" sz="5600" b="1" dirty="0" smtClean="0"/>
              <a:t>1- Una producción menor a 24 </a:t>
            </a:r>
            <a:r>
              <a:rPr lang="es-ES" sz="5600" b="1" dirty="0" err="1" smtClean="0"/>
              <a:t>TWh</a:t>
            </a:r>
            <a:r>
              <a:rPr lang="es-ES" sz="5600" b="1" dirty="0" smtClean="0"/>
              <a:t> los últimos dos años: 81.43 y 95.74 </a:t>
            </a:r>
            <a:r>
              <a:rPr lang="es-ES" sz="5600" b="1" dirty="0" err="1" smtClean="0"/>
              <a:t>TWh</a:t>
            </a:r>
            <a:endParaRPr lang="es-ES" sz="5600" b="1" dirty="0" smtClean="0"/>
          </a:p>
          <a:p>
            <a:endParaRPr lang="es-ES" sz="5600" b="1" dirty="0" smtClean="0"/>
          </a:p>
          <a:p>
            <a:r>
              <a:rPr lang="es-ES" sz="5600" b="1" dirty="0" smtClean="0"/>
              <a:t>2- Una participación en el mercado interno menor al 10 % en el último año: 13.42%</a:t>
            </a:r>
          </a:p>
          <a:p>
            <a:endParaRPr lang="es-ES" sz="5600" b="1" dirty="0" smtClean="0"/>
          </a:p>
          <a:p>
            <a:r>
              <a:rPr lang="es-ES" sz="5600" b="1" dirty="0" smtClean="0"/>
              <a:t>3- Una participación menor al 5% en los últimos 20 años: 4.25%</a:t>
            </a:r>
          </a:p>
          <a:p>
            <a:endParaRPr lang="es-ES" sz="5600" b="1" dirty="0"/>
          </a:p>
          <a:p>
            <a:r>
              <a:rPr lang="es-ES" sz="5600" b="1" dirty="0" smtClean="0"/>
              <a:t>NO se recomienda el estudio económico para poder invertir y crear parques eólicos que generen la electricidad que se necesita.</a:t>
            </a:r>
            <a:r>
              <a:rPr lang="es-ES" sz="6400" dirty="0" smtClean="0"/>
              <a:t/>
            </a:r>
            <a:br>
              <a:rPr lang="es-ES" sz="6400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8270" y="102123"/>
            <a:ext cx="11018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latin typeface="+mj-lt"/>
              </a:rPr>
              <a:t>6 – Predicciones Demanda, Producción e Importación (2024-2033) Argentina</a:t>
            </a:r>
            <a:endParaRPr lang="en-US" sz="2800" dirty="0">
              <a:latin typeface="+mj-lt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49134" y="910764"/>
            <a:ext cx="3962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+mj-lt"/>
              </a:rPr>
              <a:t>Cuadro Resumen de Algoritmos utilizados</a:t>
            </a:r>
            <a:endParaRPr lang="en-US" dirty="0">
              <a:latin typeface="+mj-lt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5517"/>
            <a:ext cx="12088850" cy="45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438996" y="138191"/>
            <a:ext cx="2302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latin typeface="+mj-lt"/>
              </a:rPr>
              <a:t>6 – </a:t>
            </a:r>
            <a:r>
              <a:rPr lang="es-ES" sz="2800" b="1" dirty="0" smtClean="0">
                <a:latin typeface="+mj-lt"/>
              </a:rPr>
              <a:t>Demanda</a:t>
            </a:r>
            <a:endParaRPr lang="en-US" sz="2800" dirty="0"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249"/>
            <a:ext cx="5580261" cy="3607703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673436" y="1113950"/>
            <a:ext cx="6380019" cy="473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400" b="1" dirty="0" smtClean="0"/>
              <a:t>Modelo de Regresión Lineal optimizado con Lasso, con R</a:t>
            </a:r>
            <a:r>
              <a:rPr lang="es-ES" sz="6400" b="1" baseline="30000" dirty="0" smtClean="0"/>
              <a:t>2</a:t>
            </a:r>
            <a:r>
              <a:rPr lang="es-ES" sz="6400" b="1" dirty="0" smtClean="0"/>
              <a:t> = 0.88, MSE = 65.4</a:t>
            </a:r>
          </a:p>
          <a:p>
            <a:r>
              <a:rPr lang="es-ES" sz="6400" b="1" dirty="0" smtClean="0"/>
              <a:t> </a:t>
            </a:r>
          </a:p>
          <a:p>
            <a:r>
              <a:rPr lang="es-ES" sz="6400" b="1" dirty="0" smtClean="0"/>
              <a:t>y MAPE = 6.48%</a:t>
            </a:r>
            <a:r>
              <a:rPr lang="es-ES" sz="7200" dirty="0" smtClean="0"/>
              <a:t/>
            </a:r>
            <a:br>
              <a:rPr lang="es-ES" sz="7200" dirty="0" smtClean="0"/>
            </a:br>
            <a:r>
              <a:rPr lang="es-ES" sz="12800" dirty="0" smtClean="0"/>
              <a:t/>
            </a:r>
            <a:br>
              <a:rPr lang="es-ES" sz="12800" dirty="0" smtClean="0"/>
            </a:b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435" y="1375758"/>
            <a:ext cx="6463148" cy="484736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02" y="4308986"/>
            <a:ext cx="4570855" cy="2499106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6040584" y="61617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Se decide por el MODELO DE REGRESIÓN LINEAL</a:t>
            </a:r>
            <a:r>
              <a:rPr lang="es-ES" sz="2000" dirty="0"/>
              <a:t/>
            </a:r>
            <a:br>
              <a:rPr lang="es-ES" sz="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438996" y="138191"/>
            <a:ext cx="2302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latin typeface="+mj-lt"/>
              </a:rPr>
              <a:t>6 – </a:t>
            </a:r>
            <a:r>
              <a:rPr lang="es-ES" sz="2800" b="1" dirty="0" smtClean="0">
                <a:latin typeface="+mj-lt"/>
              </a:rPr>
              <a:t>Producción</a:t>
            </a:r>
            <a:endParaRPr lang="en-US" sz="2800" dirty="0"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1411"/>
            <a:ext cx="5877098" cy="37996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8" y="1246186"/>
            <a:ext cx="6162501" cy="462187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001789" y="66141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b="1" dirty="0"/>
              <a:t>Modelo de Regresión Lineal optimizado con Lasso, con R</a:t>
            </a:r>
            <a:r>
              <a:rPr lang="es-ES" sz="1600" b="1" baseline="30000" dirty="0"/>
              <a:t>2</a:t>
            </a:r>
            <a:r>
              <a:rPr lang="es-ES" sz="1600" b="1" dirty="0"/>
              <a:t> = 0.88, </a:t>
            </a:r>
            <a:r>
              <a:rPr lang="es-ES" sz="1600" b="1" dirty="0" smtClean="0"/>
              <a:t>RMSE </a:t>
            </a:r>
            <a:r>
              <a:rPr lang="es-ES" sz="1600" b="1" dirty="0"/>
              <a:t>= </a:t>
            </a:r>
            <a:r>
              <a:rPr lang="es-ES" sz="1600" b="1" dirty="0" smtClean="0"/>
              <a:t>7.44 y Desviación Estándar = 5.2</a:t>
            </a:r>
            <a:endParaRPr lang="es-ES" sz="1600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8" y="4437358"/>
            <a:ext cx="3496203" cy="236839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6076630" y="5987534"/>
            <a:ext cx="4793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Se decide por el MODELO DE REGRESIÓN LINEAL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438996" y="138191"/>
            <a:ext cx="2975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latin typeface="+mj-lt"/>
              </a:rPr>
              <a:t>6 – </a:t>
            </a:r>
            <a:r>
              <a:rPr lang="es-ES" sz="2800" b="1" dirty="0" smtClean="0">
                <a:latin typeface="+mj-lt"/>
              </a:rPr>
              <a:t>Importaciones</a:t>
            </a:r>
            <a:endParaRPr lang="en-US" sz="2800" dirty="0">
              <a:latin typeface="+mj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414953" y="679239"/>
            <a:ext cx="3616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Se decide por el MODELO PROPHET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666"/>
            <a:ext cx="6766560" cy="507492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650182" y="1214826"/>
            <a:ext cx="53201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b="1" dirty="0" smtClean="0"/>
              <a:t>Este modelo no es el ideal pero es el que mejor se ajustó a los datos.</a:t>
            </a:r>
          </a:p>
          <a:p>
            <a:pPr algn="just"/>
            <a:endParaRPr lang="es-ES" sz="1600" b="1" dirty="0"/>
          </a:p>
          <a:p>
            <a:pPr algn="just"/>
            <a:r>
              <a:rPr lang="es-ES" sz="1600" b="1" dirty="0" smtClean="0"/>
              <a:t>Se puede modelar por Media Móvil pero no es un modelo predictivo. Habría que realizar una transformación para luego aplicar un modelo similar a ARIMA.</a:t>
            </a:r>
            <a:endParaRPr lang="en-US" sz="16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727" y="2843938"/>
            <a:ext cx="5842923" cy="376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22865" y="34914"/>
            <a:ext cx="9570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latin typeface="+mj-lt"/>
              </a:rPr>
              <a:t>6 – </a:t>
            </a:r>
            <a:r>
              <a:rPr lang="es-ES" sz="2800" b="1" dirty="0" smtClean="0">
                <a:latin typeface="+mj-lt"/>
              </a:rPr>
              <a:t>Resumen de Predicciones Demanda, Producción e Importación</a:t>
            </a:r>
            <a:endParaRPr lang="en-US" sz="2800" dirty="0"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5" y="1400507"/>
            <a:ext cx="5306165" cy="25625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44" y="583780"/>
            <a:ext cx="6490275" cy="419603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19275" y="4411164"/>
            <a:ext cx="1138554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400" dirty="0" smtClean="0"/>
              <a:t>Aumento </a:t>
            </a:r>
            <a:r>
              <a:rPr lang="es-ES" sz="1400" dirty="0"/>
              <a:t>en la Demanda y en la Producción de </a:t>
            </a:r>
            <a:r>
              <a:rPr lang="es-ES" sz="1400" dirty="0" smtClean="0"/>
              <a:t>Electricidad en </a:t>
            </a:r>
            <a:r>
              <a:rPr lang="es-ES" sz="1400" dirty="0"/>
              <a:t>el futuro. </a:t>
            </a:r>
            <a:endParaRPr lang="es-ES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400" dirty="0" smtClean="0"/>
              <a:t>El incremento de la Demanda </a:t>
            </a:r>
            <a:r>
              <a:rPr lang="es-ES" sz="1400" dirty="0"/>
              <a:t>para los próximos 10 años oscila los 30 </a:t>
            </a:r>
            <a:r>
              <a:rPr lang="es-ES" sz="1400" dirty="0" err="1"/>
              <a:t>TWh</a:t>
            </a:r>
            <a:r>
              <a:rPr lang="es-ES" sz="1400" dirty="0"/>
              <a:t>. </a:t>
            </a:r>
            <a:endParaRPr lang="es-ES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400" dirty="0" smtClean="0"/>
              <a:t>En Producción </a:t>
            </a:r>
            <a:r>
              <a:rPr lang="es-ES" sz="1400" dirty="0"/>
              <a:t>se espera un incremento de alrededor de 20 </a:t>
            </a:r>
            <a:r>
              <a:rPr lang="es-ES" sz="1400" dirty="0" err="1"/>
              <a:t>TWh</a:t>
            </a:r>
            <a:r>
              <a:rPr lang="es-ES" sz="1400" dirty="0"/>
              <a:t>. </a:t>
            </a:r>
            <a:endParaRPr lang="es-ES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400" dirty="0" smtClean="0"/>
              <a:t>Respecto </a:t>
            </a:r>
            <a:r>
              <a:rPr lang="es-ES" sz="1400" dirty="0"/>
              <a:t>a las </a:t>
            </a:r>
            <a:r>
              <a:rPr lang="es-ES" sz="1400" dirty="0" smtClean="0"/>
              <a:t>Importaciones se </a:t>
            </a:r>
            <a:r>
              <a:rPr lang="es-ES" sz="1400" dirty="0"/>
              <a:t>registra un aumento </a:t>
            </a:r>
            <a:r>
              <a:rPr lang="es-ES" sz="1400" dirty="0" smtClean="0"/>
              <a:t>menos </a:t>
            </a:r>
            <a:r>
              <a:rPr lang="es-ES" sz="1400" dirty="0"/>
              <a:t>marcado (casi 4 </a:t>
            </a:r>
            <a:r>
              <a:rPr lang="es-ES" sz="1400" dirty="0" err="1"/>
              <a:t>TWh</a:t>
            </a:r>
            <a:r>
              <a:rPr lang="es-ES" sz="1400" dirty="0"/>
              <a:t>). </a:t>
            </a:r>
            <a:endParaRPr lang="es-ES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400" dirty="0" smtClean="0"/>
              <a:t>La </a:t>
            </a:r>
            <a:r>
              <a:rPr lang="es-ES" sz="1400" dirty="0"/>
              <a:t>diferencia entre Demanda y Producción para la próxima década es de 10 </a:t>
            </a:r>
            <a:r>
              <a:rPr lang="es-ES" sz="1400" dirty="0" err="1" smtClean="0"/>
              <a:t>TWh</a:t>
            </a:r>
            <a:r>
              <a:rPr lang="es-ES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400" dirty="0"/>
              <a:t>L</a:t>
            </a:r>
            <a:r>
              <a:rPr lang="es-ES" sz="1400" dirty="0" smtClean="0"/>
              <a:t>a </a:t>
            </a:r>
            <a:r>
              <a:rPr lang="es-ES" sz="1400" dirty="0"/>
              <a:t>tendencia de crecimiento continuará </a:t>
            </a:r>
            <a:r>
              <a:rPr lang="es-ES" sz="1400" dirty="0" smtClean="0"/>
              <a:t>y la </a:t>
            </a:r>
            <a:r>
              <a:rPr lang="es-ES" sz="1400" dirty="0"/>
              <a:t>diferencia entre Producción y Demanda seguirán. </a:t>
            </a:r>
            <a:endParaRPr lang="es-ES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400" dirty="0" smtClean="0"/>
              <a:t>Este </a:t>
            </a:r>
            <a:r>
              <a:rPr lang="es-ES" sz="1400" dirty="0"/>
              <a:t>panorama no es del todo alentador, ya que parece que será necesario seguir importando electricidad en el futuro.</a:t>
            </a:r>
            <a:endParaRPr lang="es-ES" sz="1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78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78087" y="109729"/>
            <a:ext cx="6971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latin typeface="+mj-lt"/>
              </a:rPr>
              <a:t>6 – </a:t>
            </a:r>
            <a:r>
              <a:rPr lang="es-ES" sz="2800" b="1" dirty="0" smtClean="0">
                <a:latin typeface="+mj-lt"/>
              </a:rPr>
              <a:t>Proyección Producción E. Eólica (2024-2033)</a:t>
            </a:r>
            <a:endParaRPr lang="en-US" sz="2800" dirty="0"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7" y="1086888"/>
            <a:ext cx="7032567" cy="5274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663" y="2127169"/>
            <a:ext cx="3146457" cy="35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22618" y="201169"/>
            <a:ext cx="9559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sz="2800" b="1" dirty="0" smtClean="0">
                <a:latin typeface="+mj-lt"/>
              </a:rPr>
              <a:t>7 </a:t>
            </a:r>
            <a:r>
              <a:rPr lang="es-ES" sz="2800" b="1" dirty="0">
                <a:latin typeface="+mj-lt"/>
              </a:rPr>
              <a:t>– </a:t>
            </a:r>
            <a:r>
              <a:rPr lang="es-ES" sz="2800" dirty="0"/>
              <a:t>Porcentaje Participación E. Eólica a partir de las </a:t>
            </a:r>
            <a:r>
              <a:rPr lang="es-ES" sz="2800" dirty="0" smtClean="0"/>
              <a:t>Proyecciones</a:t>
            </a:r>
            <a:endParaRPr lang="es-E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003" y="4771999"/>
            <a:ext cx="7106642" cy="18004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46" y="951825"/>
            <a:ext cx="6258798" cy="345805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232072" y="1986743"/>
            <a:ext cx="4646815" cy="882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Bahnschrift SemiBold" panose="020B0502040204020203" pitchFamily="34" charset="0"/>
                <a:ea typeface="Adobe Heiti Std R" panose="020B0400000000000000" pitchFamily="34" charset="-128"/>
              </a:rPr>
              <a:t>El porcentaje de </a:t>
            </a:r>
            <a:r>
              <a:rPr lang="es-ES" dirty="0" smtClean="0">
                <a:latin typeface="Bahnschrift SemiBold" panose="020B0502040204020203" pitchFamily="34" charset="0"/>
                <a:ea typeface="Adobe Heiti Std R" panose="020B0400000000000000" pitchFamily="34" charset="-128"/>
              </a:rPr>
              <a:t>participación por </a:t>
            </a:r>
            <a:r>
              <a:rPr lang="es-ES" dirty="0">
                <a:latin typeface="Bahnschrift SemiBold" panose="020B0502040204020203" pitchFamily="34" charset="0"/>
                <a:ea typeface="Adobe Heiti Std R" panose="020B0400000000000000" pitchFamily="34" charset="-128"/>
              </a:rPr>
              <a:t>fuentes eólicas proyectado </a:t>
            </a:r>
            <a:r>
              <a:rPr lang="es-ES" dirty="0" smtClean="0">
                <a:latin typeface="Bahnschrift SemiBold" panose="020B0502040204020203" pitchFamily="34" charset="0"/>
                <a:ea typeface="Adobe Heiti Std R" panose="020B0400000000000000" pitchFamily="34" charset="-128"/>
              </a:rPr>
              <a:t>es del 9.93</a:t>
            </a:r>
            <a:r>
              <a:rPr lang="es-ES" dirty="0">
                <a:latin typeface="Bahnschrift SemiBold" panose="020B0502040204020203" pitchFamily="34" charset="0"/>
                <a:ea typeface="Adobe Heiti Std R" panose="020B0400000000000000" pitchFamily="34" charset="-128"/>
              </a:rPr>
              <a:t>%</a:t>
            </a:r>
            <a:endParaRPr lang="en-US" dirty="0">
              <a:latin typeface="Bahnschrift SemiBold" panose="020B0502040204020203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68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605747" y="87928"/>
            <a:ext cx="2536370" cy="640715"/>
          </a:xfrm>
        </p:spPr>
        <p:txBody>
          <a:bodyPr>
            <a:normAutofit fontScale="90000"/>
          </a:bodyPr>
          <a:lstStyle/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/>
              <a:t/>
            </a:r>
            <a:br>
              <a:rPr lang="es-ES" sz="3100" b="1" dirty="0"/>
            </a:br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 smtClean="0"/>
              <a:t>8 - Conclusiones</a:t>
            </a:r>
            <a:r>
              <a:rPr lang="es-ES" sz="3200" dirty="0" smtClean="0"/>
              <a:t/>
            </a:r>
            <a:br>
              <a:rPr lang="es-ES" sz="3200" dirty="0" smtClean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304800" y="658975"/>
            <a:ext cx="11277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Luego de realizar un análisis de los datos referidos a la Producción, Demanda e Importación de electricidad en 8 diferentes países de América Latina, se determina que Argentina y Brasil producen menos de lo que demandan. Por lo tanto, se decide evaluar la factibilidad de implementación de energía eólica en dichos países.</a:t>
            </a:r>
          </a:p>
          <a:p>
            <a:pPr algn="just"/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Las principales fuentes de producción de electricidad en Argentina es la quema de gas natural y las centrales hidroeléctricas.</a:t>
            </a:r>
          </a:p>
          <a:p>
            <a:pPr algn="just"/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En el caso de Brasil, no se recomienda su inversión y estudio económico al no cumplirse dos de los requisitos solicitados. 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Las principales fuentes de producción de electricidad en Brasil son las centrales hidroeléctricas y la quema de gas natural.</a:t>
            </a:r>
          </a:p>
          <a:p>
            <a:pPr algn="just"/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siguiente cuadro muestra el estado de situación de lo estudiado: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24" y="5002635"/>
            <a:ext cx="11188676" cy="109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320" y="265373"/>
            <a:ext cx="10515600" cy="782031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Roboto Mono"/>
              </a:rPr>
              <a:t>ÍNDICE</a:t>
            </a:r>
            <a:endParaRPr lang="en-US" sz="2800" dirty="0">
              <a:latin typeface="Roboto Mono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55831"/>
              </p:ext>
            </p:extLst>
          </p:nvPr>
        </p:nvGraphicFramePr>
        <p:xfrm>
          <a:off x="655320" y="1180407"/>
          <a:ext cx="10515600" cy="511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9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29439"/>
            <a:ext cx="12028517" cy="6330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los modelos de entrenamiento que se probaron, los de </a:t>
            </a:r>
            <a:r>
              <a:rPr lang="es-ES" sz="1700" dirty="0">
                <a:latin typeface="Calibri" panose="020F0502020204030204" pitchFamily="34" charset="0"/>
                <a:cs typeface="Calibri" panose="020F0502020204030204" pitchFamily="34" charset="0"/>
              </a:rPr>
              <a:t>Regresión Lineal y </a:t>
            </a:r>
            <a:r>
              <a:rPr lang="es-E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ARIMA son los que mejor se ajustaron. </a:t>
            </a:r>
            <a:r>
              <a:rPr lang="es-ES" sz="1700" dirty="0">
                <a:latin typeface="Calibri" panose="020F0502020204030204" pitchFamily="34" charset="0"/>
                <a:cs typeface="Calibri" panose="020F0502020204030204" pitchFamily="34" charset="0"/>
              </a:rPr>
              <a:t>Al predecir las variables, se observa una tendencia creciente en la proyección a 10 años. </a:t>
            </a:r>
            <a:endParaRPr lang="es-ES" sz="17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1700" dirty="0">
                <a:latin typeface="Calibri" panose="020F0502020204030204" pitchFamily="34" charset="0"/>
                <a:cs typeface="Calibri" panose="020F0502020204030204" pitchFamily="34" charset="0"/>
              </a:rPr>
              <a:t>modelos </a:t>
            </a:r>
            <a:r>
              <a:rPr lang="es-E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es-E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Forest</a:t>
            </a:r>
            <a:r>
              <a:rPr lang="es-ES" sz="1700" dirty="0">
                <a:latin typeface="Calibri" panose="020F0502020204030204" pitchFamily="34" charset="0"/>
                <a:cs typeface="Calibri" panose="020F0502020204030204" pitchFamily="34" charset="0"/>
              </a:rPr>
              <a:t> y Árbol de Decisión no se recomiendan para series temporales</a:t>
            </a:r>
            <a:r>
              <a:rPr lang="es-E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7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ES" sz="1700" dirty="0">
                <a:latin typeface="Calibri" panose="020F0502020204030204" pitchFamily="34" charset="0"/>
                <a:cs typeface="Calibri" panose="020F0502020204030204" pitchFamily="34" charset="0"/>
              </a:rPr>
              <a:t>diferencia entre Demanda y Producción sigue existiendo, dando a entender, que el país no logrará producir más de lo que demanda, debiendo importar energía </a:t>
            </a:r>
            <a:r>
              <a:rPr lang="es-E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eléctrica.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7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ES" sz="1700" dirty="0">
                <a:latin typeface="Calibri" panose="020F0502020204030204" pitchFamily="34" charset="0"/>
                <a:cs typeface="Calibri" panose="020F0502020204030204" pitchFamily="34" charset="0"/>
              </a:rPr>
              <a:t>producción de energía eléctrica por </a:t>
            </a:r>
            <a:r>
              <a:rPr lang="es-E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fuentes eólicas </a:t>
            </a:r>
            <a:r>
              <a:rPr lang="es-ES" sz="1700" dirty="0">
                <a:latin typeface="Calibri" panose="020F0502020204030204" pitchFamily="34" charset="0"/>
                <a:cs typeface="Calibri" panose="020F0502020204030204" pitchFamily="34" charset="0"/>
              </a:rPr>
              <a:t>muestra un marcado crecimiento de acuerdo a las proyecciones. </a:t>
            </a:r>
            <a:endParaRPr lang="es-ES" sz="17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7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7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s-E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s-ES" sz="1700" dirty="0">
                <a:latin typeface="Calibri" panose="020F0502020204030204" pitchFamily="34" charset="0"/>
                <a:cs typeface="Calibri" panose="020F0502020204030204" pitchFamily="34" charset="0"/>
              </a:rPr>
              <a:t>cumple </a:t>
            </a:r>
            <a:r>
              <a:rPr lang="es-E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 </a:t>
            </a:r>
            <a:r>
              <a:rPr lang="es-ES" sz="1700" dirty="0">
                <a:latin typeface="Calibri" panose="020F0502020204030204" pitchFamily="34" charset="0"/>
                <a:cs typeface="Calibri" panose="020F0502020204030204" pitchFamily="34" charset="0"/>
              </a:rPr>
              <a:t>en los próximos 10 </a:t>
            </a:r>
            <a:r>
              <a:rPr lang="es-E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años, </a:t>
            </a:r>
            <a:r>
              <a:rPr lang="es-ES" sz="1700" dirty="0">
                <a:latin typeface="Calibri" panose="020F0502020204030204" pitchFamily="34" charset="0"/>
                <a:cs typeface="Calibri" panose="020F0502020204030204" pitchFamily="34" charset="0"/>
              </a:rPr>
              <a:t>la participación de las fuentes eólicas en la generación de electricidad supere el 5%, alcanzando según las predicciones, valores por encima del 9</a:t>
            </a:r>
            <a:r>
              <a:rPr lang="es-E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%.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7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Dado </a:t>
            </a:r>
            <a:r>
              <a:rPr lang="es-ES" sz="1700" dirty="0">
                <a:latin typeface="Calibri" panose="020F0502020204030204" pitchFamily="34" charset="0"/>
                <a:cs typeface="Calibri" panose="020F0502020204030204" pitchFamily="34" charset="0"/>
              </a:rPr>
              <a:t>que se cumplen todos los requisitos planteados por la empresa, </a:t>
            </a:r>
            <a:r>
              <a:rPr lang="es-ES" sz="1700" b="1" dirty="0">
                <a:latin typeface="Calibri" panose="020F0502020204030204" pitchFamily="34" charset="0"/>
                <a:cs typeface="Calibri" panose="020F0502020204030204" pitchFamily="34" charset="0"/>
              </a:rPr>
              <a:t>se recomienda fuertemente </a:t>
            </a:r>
            <a:r>
              <a:rPr lang="es-E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invertir en </a:t>
            </a:r>
            <a:r>
              <a:rPr lang="es-ES" sz="1700" b="1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ES" sz="17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Argentina</a:t>
            </a:r>
            <a:r>
              <a:rPr lang="es-E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s-ES" sz="1700" dirty="0">
                <a:latin typeface="Calibri" panose="020F0502020204030204" pitchFamily="34" charset="0"/>
                <a:cs typeface="Calibri" panose="020F0502020204030204" pitchFamily="34" charset="0"/>
              </a:rPr>
              <a:t>De esta manera, la empresa se suma a la tendencia </a:t>
            </a:r>
            <a:r>
              <a:rPr lang="es-E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mundial de </a:t>
            </a:r>
            <a:r>
              <a:rPr lang="es-ES" sz="1700" dirty="0">
                <a:latin typeface="Calibri" panose="020F0502020204030204" pitchFamily="34" charset="0"/>
                <a:cs typeface="Calibri" panose="020F0502020204030204" pitchFamily="34" charset="0"/>
              </a:rPr>
              <a:t>generar electricidad por fuentes renovables y se proyecta una gran participación en el mercado interno.</a:t>
            </a:r>
            <a:endParaRPr lang="es-ES" sz="17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479405" y="77186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/>
              <a:t>8 - Conclusiones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28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13663" y="323562"/>
            <a:ext cx="3966555" cy="111454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 smtClean="0"/>
              <a:t>1 - INTRODUCCIÓN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1946" y="1699317"/>
            <a:ext cx="10649988" cy="4555374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/>
              <a:t>Una empresa pionera en la generación de electricidad por energía eólica desea evaluar la factibilidad de invertir en distintos países de Latinoamérica.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Los países que se van a estudiar son: Argentina, Uruguay, Chile, Paraguay, Brasil, Bolivia, Ecuador y Perú.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La decisión de invertir dependerá de la Producción, Demanda e Importación de electricidad de cada país.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Si se decide invertir en determinados países, se realizará un estudio económico no incluido en este proyecto.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474" y="215497"/>
            <a:ext cx="1396536" cy="14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89962" y="265374"/>
            <a:ext cx="2412076" cy="748779"/>
          </a:xfrm>
        </p:spPr>
        <p:txBody>
          <a:bodyPr>
            <a:normAutofit/>
          </a:bodyPr>
          <a:lstStyle/>
          <a:p>
            <a:r>
              <a:rPr lang="es-ES" sz="3200" b="1" dirty="0" smtClean="0"/>
              <a:t>2 - Hipótesis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3682" y="1313411"/>
            <a:ext cx="10982498" cy="491282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2400" dirty="0" smtClean="0"/>
              <a:t>La empresa continuará con el estudio económico en distintos países siempre y cuando, la producción sea menor a la demanda de electricidad en los últimos 20 años (2004-2023).</a:t>
            </a:r>
          </a:p>
          <a:p>
            <a:pPr marL="0" indent="0" algn="just">
              <a:buNone/>
            </a:pPr>
            <a:endParaRPr lang="es-ES" sz="2400" dirty="0" smtClean="0"/>
          </a:p>
          <a:p>
            <a:pPr algn="just"/>
            <a:r>
              <a:rPr lang="es-ES" sz="2400" dirty="0" smtClean="0"/>
              <a:t>La generación de electricidad por fuentes renovables eólicas no debe superar los 24 </a:t>
            </a:r>
            <a:r>
              <a:rPr lang="es-ES" sz="2400" dirty="0" err="1" smtClean="0"/>
              <a:t>TWh</a:t>
            </a:r>
            <a:r>
              <a:rPr lang="es-ES" sz="2400" dirty="0" smtClean="0"/>
              <a:t> en los dos últimos años de estudio (2022-2023).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La producción de energía eléctrica de tipo eólica no debe superar el 10% de participación en el mercado interno en el último año de estudio (2023).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 smtClean="0"/>
              <a:t>La generación de electricidad por fuentes eólicas no debe superar el 5% de aporte al mercado interno durante los últimos 20 años.</a:t>
            </a:r>
          </a:p>
          <a:p>
            <a:pPr algn="just"/>
            <a:endParaRPr lang="es-ES" sz="2400" dirty="0" smtClean="0"/>
          </a:p>
          <a:p>
            <a:pPr algn="just"/>
            <a:r>
              <a:rPr lang="es-ES" sz="2400" dirty="0"/>
              <a:t>La generación de electricidad por </a:t>
            </a:r>
            <a:r>
              <a:rPr lang="es-ES" sz="2400" dirty="0" smtClean="0"/>
              <a:t>fuentes eólicas </a:t>
            </a:r>
            <a:r>
              <a:rPr lang="es-ES" sz="2400" dirty="0"/>
              <a:t>debe superar el 5% de participación en el mercado interno en los próximos 10 años (2024-2033) en </a:t>
            </a:r>
            <a:r>
              <a:rPr lang="es-ES" sz="2400" dirty="0" smtClean="0"/>
              <a:t>los países </a:t>
            </a:r>
            <a:r>
              <a:rPr lang="es-ES" sz="2400" dirty="0"/>
              <a:t>seleccionados. </a:t>
            </a:r>
            <a:endParaRPr lang="es-ES" sz="2400" dirty="0" smtClean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98" y="0"/>
            <a:ext cx="1387532" cy="138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31030" y="232121"/>
            <a:ext cx="2367049" cy="690591"/>
          </a:xfrm>
        </p:spPr>
        <p:txBody>
          <a:bodyPr>
            <a:normAutofit fontScale="90000"/>
          </a:bodyPr>
          <a:lstStyle/>
          <a:p>
            <a:r>
              <a:rPr lang="es-ES" sz="3200" b="1" dirty="0" smtClean="0"/>
              <a:t>3 - </a:t>
            </a:r>
            <a:r>
              <a:rPr lang="es-ES" sz="3600" b="1" dirty="0" err="1" smtClean="0"/>
              <a:t>Metadata</a:t>
            </a:r>
            <a:endParaRPr lang="en-US" sz="32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0" y="922712"/>
            <a:ext cx="11566699" cy="55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233390"/>
            <a:ext cx="10515600" cy="640715"/>
          </a:xfrm>
        </p:spPr>
        <p:txBody>
          <a:bodyPr>
            <a:normAutofit fontScale="90000"/>
          </a:bodyPr>
          <a:lstStyle/>
          <a:p>
            <a:pPr lvl="0"/>
            <a:r>
              <a:rPr lang="es-ES" sz="2700" b="1" dirty="0"/>
              <a:t>4</a:t>
            </a:r>
            <a:r>
              <a:rPr lang="es-ES" sz="2700" b="1" dirty="0" smtClean="0"/>
              <a:t> - </a:t>
            </a:r>
            <a:r>
              <a:rPr lang="es-ES" sz="2700" b="1" dirty="0"/>
              <a:t>Análisis Exploratorio América Latina y Decisión de Países de Interés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639142"/>
            <a:ext cx="12192000" cy="576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dirty="0" smtClean="0"/>
              <a:t>Se grafica la Producción, Demanda e Importación de electricidad en los 8 países durante los últimos 20 años y se analiza cuales de ellos producen menos de lo que demandan.</a:t>
            </a:r>
            <a:endParaRPr lang="en-US" sz="16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803302" y="1514141"/>
            <a:ext cx="3285066" cy="4597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Argentina: </a:t>
            </a:r>
            <a:r>
              <a:rPr lang="es-ES" sz="1400" dirty="0" smtClean="0"/>
              <a:t>Produce menos de lo que demanda e importa electricidad. Se toma como país de interés.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1400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Uruguay: </a:t>
            </a:r>
            <a:r>
              <a:rPr lang="es-ES" sz="1400" dirty="0" smtClean="0"/>
              <a:t>A partir del 2013 produce más de lo que demanda y exporta electricidad. Es un ejemplo en la región al generar electricidad a partir de fuentes renovables en un 100%. No se considera para este estudio.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1400" dirty="0" smtClean="0"/>
          </a:p>
          <a:p>
            <a:pPr marL="0" indent="0" algn="just"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Paraguay: </a:t>
            </a:r>
            <a:r>
              <a:rPr lang="es-ES" sz="1400" dirty="0" smtClean="0"/>
              <a:t>Produce mucho más de lo que demanda y puede exportar a otros países. No se tiene en cuenta para el estudio de viabilidad.</a:t>
            </a:r>
          </a:p>
          <a:p>
            <a:pPr marL="0" indent="0" algn="just">
              <a:buNone/>
            </a:pPr>
            <a:endParaRPr lang="es-ES" sz="1400" dirty="0" smtClean="0"/>
          </a:p>
          <a:p>
            <a:pPr marL="0" indent="0" algn="just"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Brasil: </a:t>
            </a:r>
            <a:r>
              <a:rPr lang="es-ES" sz="1400" dirty="0" smtClean="0"/>
              <a:t>Produce menos de lo que demanda. En lo últimos años la producción de energía eléctrica se acerca a lo demandado. Se considera a Brasil para el proyecto.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551"/>
            <a:ext cx="872089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139757" y="5910041"/>
            <a:ext cx="7319786" cy="643466"/>
          </a:xfrm>
          <a:solidFill>
            <a:schemeClr val="accent2">
              <a:lumMod val="20000"/>
              <a:lumOff val="80000"/>
            </a:schemeClr>
          </a:solidFill>
        </p:spPr>
        <p:txBody>
          <a:bodyPr tIns="0">
            <a:noAutofit/>
          </a:bodyPr>
          <a:lstStyle/>
          <a:p>
            <a:pPr lvl="0"/>
            <a:r>
              <a:rPr lang="es-ES" sz="2700" b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s-ES" sz="27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27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s-ES" sz="27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2000" b="1" dirty="0" smtClean="0">
                <a:solidFill>
                  <a:schemeClr val="accent5">
                    <a:lumMod val="50000"/>
                  </a:schemeClr>
                </a:solidFill>
              </a:rPr>
              <a:t>Países seleccionados para el estudio de factibilidad: Argentina y Brasil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218"/>
            <a:ext cx="8836088" cy="5040000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8925406" y="1201222"/>
            <a:ext cx="3183466" cy="4123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Chile: </a:t>
            </a:r>
            <a:r>
              <a:rPr lang="es-ES" sz="1400" dirty="0" smtClean="0"/>
              <a:t>A partir del 2011 produce a demanda y no importa electricidad. No se tiene en cuenta para el estudio.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1400" dirty="0">
              <a:solidFill>
                <a:srgbClr val="FF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400" dirty="0">
                <a:solidFill>
                  <a:srgbClr val="FF0000"/>
                </a:solidFill>
              </a:rPr>
              <a:t>B</a:t>
            </a:r>
            <a:r>
              <a:rPr lang="es-ES" sz="1400" dirty="0" smtClean="0">
                <a:solidFill>
                  <a:srgbClr val="FF0000"/>
                </a:solidFill>
              </a:rPr>
              <a:t>olivia: </a:t>
            </a:r>
            <a:r>
              <a:rPr lang="es-ES" sz="1400" dirty="0" smtClean="0"/>
              <a:t>Trabaja a demanda por lo que no se analizará este país.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1400" dirty="0" smtClean="0"/>
          </a:p>
          <a:p>
            <a:pPr marL="0" indent="0" algn="just"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Perú: </a:t>
            </a:r>
            <a:r>
              <a:rPr lang="es-ES" sz="1400" dirty="0" smtClean="0"/>
              <a:t>Es otro país que genera electricidad a demanda. Tampoco se incluirá en el análisis de datos.</a:t>
            </a:r>
          </a:p>
          <a:p>
            <a:pPr marL="0" indent="0" algn="just">
              <a:buNone/>
            </a:pPr>
            <a:endParaRPr lang="es-ES" sz="1400" dirty="0" smtClean="0"/>
          </a:p>
          <a:p>
            <a:pPr marL="0" indent="0" algn="just">
              <a:buNone/>
            </a:pPr>
            <a:r>
              <a:rPr lang="es-ES" sz="1400" dirty="0" smtClean="0">
                <a:solidFill>
                  <a:srgbClr val="FF0000"/>
                </a:solidFill>
              </a:rPr>
              <a:t>Ecuador: </a:t>
            </a:r>
            <a:r>
              <a:rPr lang="es-ES" sz="1400" dirty="0" smtClean="0"/>
              <a:t>Produce lo que demanda y en el 2019, el excedente de energía le ha permitido exportar. No se utilizará en el proyecto</a:t>
            </a:r>
            <a:r>
              <a:rPr lang="es-ES" sz="16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83426" y="178112"/>
            <a:ext cx="10515600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/>
              <a:t>4 - Análisis Exploratorio América Latina y Decisión de Países de Interés</a:t>
            </a:r>
            <a:r>
              <a:rPr lang="es-ES" sz="2000" b="1" dirty="0" smtClean="0"/>
              <a:t/>
            </a:r>
            <a:br>
              <a:rPr lang="es-ES" sz="2000" b="1" dirty="0" smtClean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551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21715" y="180460"/>
            <a:ext cx="10720252" cy="387630"/>
          </a:xfrm>
        </p:spPr>
        <p:txBody>
          <a:bodyPr>
            <a:normAutofit fontScale="90000"/>
          </a:bodyPr>
          <a:lstStyle/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/>
              <a:t/>
            </a:r>
            <a:br>
              <a:rPr lang="es-ES" sz="3100" b="1" dirty="0"/>
            </a:br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2700" b="1" dirty="0" smtClean="0"/>
              <a:t>5 - Análisis Exploratorio de Argentina: Gráfico de Producción, Demanda e Importación</a:t>
            </a:r>
            <a:r>
              <a:rPr lang="es-ES" sz="3200" dirty="0" smtClean="0"/>
              <a:t/>
            </a:r>
            <a:br>
              <a:rPr lang="es-ES" sz="3200" dirty="0" smtClean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" y="687572"/>
            <a:ext cx="6739347" cy="404360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4" y="4698000"/>
            <a:ext cx="7961655" cy="216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41" y="1924590"/>
            <a:ext cx="2520000" cy="252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921" y="1888590"/>
            <a:ext cx="2556000" cy="2556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000" y="1893696"/>
            <a:ext cx="2520000" cy="2520000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8159931" y="5196119"/>
            <a:ext cx="3907720" cy="1326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2900" b="1" dirty="0" smtClean="0"/>
              <a:t>Las distribuciones son asimétricas con sesgo negativo y  </a:t>
            </a:r>
            <a:r>
              <a:rPr lang="es-ES" sz="2900" b="1" dirty="0" err="1" smtClean="0"/>
              <a:t>platicúrticas</a:t>
            </a:r>
            <a:r>
              <a:rPr lang="es-ES" sz="2900" dirty="0" smtClean="0"/>
              <a:t/>
            </a:r>
            <a:br>
              <a:rPr lang="es-ES" sz="2900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539862" y="1314968"/>
            <a:ext cx="4175443" cy="73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7200" b="1" dirty="0" smtClean="0"/>
              <a:t>No se encuentran </a:t>
            </a:r>
            <a:r>
              <a:rPr lang="es-ES" sz="7200" b="1" dirty="0" err="1" smtClean="0"/>
              <a:t>outliers</a:t>
            </a:r>
            <a:r>
              <a:rPr lang="es-ES" sz="7200" b="1" dirty="0" smtClean="0"/>
              <a:t>. Se concluye que los datos son consistentes.</a:t>
            </a:r>
            <a:r>
              <a:rPr lang="es-ES" sz="7200" dirty="0" smtClean="0"/>
              <a:t/>
            </a:r>
            <a:br>
              <a:rPr lang="es-ES" sz="7200" dirty="0" smtClean="0"/>
            </a:br>
            <a:r>
              <a:rPr lang="es-ES" sz="12800" dirty="0" smtClean="0"/>
              <a:t/>
            </a:r>
            <a:br>
              <a:rPr lang="es-ES" sz="12800" dirty="0" smtClean="0"/>
            </a:br>
            <a:endParaRPr lang="en-US" dirty="0"/>
          </a:p>
        </p:txBody>
      </p:sp>
      <p:sp>
        <p:nvSpPr>
          <p:cNvPr id="13" name="Flecha derecha 12"/>
          <p:cNvSpPr/>
          <p:nvPr/>
        </p:nvSpPr>
        <p:spPr>
          <a:xfrm>
            <a:off x="5477691" y="2709376"/>
            <a:ext cx="604150" cy="268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 doblada 13"/>
          <p:cNvSpPr/>
          <p:nvPr/>
        </p:nvSpPr>
        <p:spPr>
          <a:xfrm rot="5400000">
            <a:off x="5416731" y="4110446"/>
            <a:ext cx="363035" cy="3341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08069" y="47030"/>
            <a:ext cx="8107679" cy="640715"/>
          </a:xfrm>
        </p:spPr>
        <p:txBody>
          <a:bodyPr>
            <a:normAutofit fontScale="90000"/>
          </a:bodyPr>
          <a:lstStyle/>
          <a:p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3100" b="1" dirty="0"/>
              <a:t/>
            </a:r>
            <a:br>
              <a:rPr lang="es-ES" sz="3100" b="1" dirty="0"/>
            </a:br>
            <a:r>
              <a:rPr lang="es-ES" sz="3100" b="1" dirty="0" smtClean="0"/>
              <a:t/>
            </a:r>
            <a:br>
              <a:rPr lang="es-ES" sz="3100" b="1" dirty="0" smtClean="0"/>
            </a:br>
            <a:r>
              <a:rPr lang="es-ES" sz="2700" b="1" dirty="0" smtClean="0"/>
              <a:t>5 - Análisis Exploratorio de Argentina: Resultados Finales</a:t>
            </a:r>
            <a:r>
              <a:rPr lang="es-ES" sz="3200" dirty="0" smtClean="0"/>
              <a:t/>
            </a:r>
            <a:br>
              <a:rPr lang="es-ES" sz="3200" dirty="0" smtClean="0"/>
            </a:b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30" y="5420684"/>
            <a:ext cx="3248478" cy="1086002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21" y="757240"/>
            <a:ext cx="6432479" cy="385948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7" y="618250"/>
            <a:ext cx="5747298" cy="4597838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4725354" y="5049529"/>
            <a:ext cx="7257640" cy="16145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800" b="1" dirty="0" smtClean="0"/>
          </a:p>
          <a:p>
            <a:endParaRPr lang="es-ES" sz="4800" b="1" dirty="0"/>
          </a:p>
          <a:p>
            <a:r>
              <a:rPr lang="es-ES" sz="5600" b="1" dirty="0" smtClean="0"/>
              <a:t>Se cumplen todos los requisitos solicitados: </a:t>
            </a:r>
          </a:p>
          <a:p>
            <a:endParaRPr lang="es-ES" sz="5600" b="1" dirty="0" smtClean="0"/>
          </a:p>
          <a:p>
            <a:r>
              <a:rPr lang="es-ES" sz="5600" b="1" dirty="0" smtClean="0"/>
              <a:t>1- Una producción menor a 24 </a:t>
            </a:r>
            <a:r>
              <a:rPr lang="es-ES" sz="5600" b="1" dirty="0" err="1" smtClean="0"/>
              <a:t>TWh</a:t>
            </a:r>
            <a:r>
              <a:rPr lang="es-ES" sz="5600" b="1" dirty="0" smtClean="0"/>
              <a:t> los últimos dos años: 14.16 y 14.49 </a:t>
            </a:r>
            <a:r>
              <a:rPr lang="es-ES" sz="5600" b="1" dirty="0" err="1" smtClean="0"/>
              <a:t>TWh</a:t>
            </a:r>
            <a:r>
              <a:rPr lang="es-ES" sz="5600" b="1" dirty="0" smtClean="0"/>
              <a:t>, respectivamente.</a:t>
            </a:r>
          </a:p>
          <a:p>
            <a:endParaRPr lang="es-ES" sz="5600" b="1" dirty="0" smtClean="0"/>
          </a:p>
          <a:p>
            <a:r>
              <a:rPr lang="es-ES" sz="5600" b="1" dirty="0" smtClean="0"/>
              <a:t>2- Una participación en el mercado interno menor al 10 % en el último año: 9.444 %</a:t>
            </a:r>
          </a:p>
          <a:p>
            <a:endParaRPr lang="es-ES" sz="5600" b="1" dirty="0" smtClean="0"/>
          </a:p>
          <a:p>
            <a:r>
              <a:rPr lang="es-ES" sz="5600" b="1" dirty="0" smtClean="0"/>
              <a:t>3- Una participación menor al 5% en los últimos 20 años: 2.05 %</a:t>
            </a:r>
          </a:p>
          <a:p>
            <a:endParaRPr lang="es-ES" sz="5600" b="1" dirty="0"/>
          </a:p>
          <a:p>
            <a:r>
              <a:rPr lang="es-ES" sz="5600" b="1" dirty="0" smtClean="0"/>
              <a:t>Se recomienda el estudio económico para poder invertir y crear parques eólicos que generen la electricidad que se necesita.</a:t>
            </a:r>
            <a:r>
              <a:rPr lang="es-ES" sz="6400" dirty="0" smtClean="0"/>
              <a:t/>
            </a:r>
            <a:br>
              <a:rPr lang="es-ES" sz="6400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1320</Words>
  <Application>Microsoft Office PowerPoint</Application>
  <PresentationFormat>Panorámica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Adobe Heiti Std R</vt:lpstr>
      <vt:lpstr>Arial</vt:lpstr>
      <vt:lpstr>Bahnschrift SemiBold</vt:lpstr>
      <vt:lpstr>Calibri</vt:lpstr>
      <vt:lpstr>Calibri Light</vt:lpstr>
      <vt:lpstr>Roboto Mono</vt:lpstr>
      <vt:lpstr>Wingdings</vt:lpstr>
      <vt:lpstr>Tema de Office</vt:lpstr>
      <vt:lpstr>Presentación de PowerPoint</vt:lpstr>
      <vt:lpstr>ÍNDICE</vt:lpstr>
      <vt:lpstr>1 - INTRODUCCIÓN</vt:lpstr>
      <vt:lpstr>2 - Hipótesis</vt:lpstr>
      <vt:lpstr>3 - Metadata</vt:lpstr>
      <vt:lpstr>4 - Análisis Exploratorio América Latina y Decisión de Países de Interés </vt:lpstr>
      <vt:lpstr>  Países seleccionados para el estudio de factibilidad: Argentina y Brasil </vt:lpstr>
      <vt:lpstr>   5 - Análisis Exploratorio de Argentina: Gráfico de Producción, Demanda e Importación  </vt:lpstr>
      <vt:lpstr>   5 - Análisis Exploratorio de Argentina: Resultados Finales  </vt:lpstr>
      <vt:lpstr>   5 - Análisis Exploratorio de Brasil: Gráfico de Producción, Demanda e Importación  </vt:lpstr>
      <vt:lpstr>   5 - Análisis Exploratorio de Brasil: Resultados Finales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  8 - Conclusiones 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Asus</cp:lastModifiedBy>
  <cp:revision>39</cp:revision>
  <dcterms:created xsi:type="dcterms:W3CDTF">2024-10-27T20:00:06Z</dcterms:created>
  <dcterms:modified xsi:type="dcterms:W3CDTF">2024-12-21T01:32:48Z</dcterms:modified>
</cp:coreProperties>
</file>