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5" r:id="rId3"/>
    <p:sldId id="376" r:id="rId4"/>
    <p:sldId id="272" r:id="rId5"/>
    <p:sldId id="372" r:id="rId6"/>
    <p:sldId id="373" r:id="rId7"/>
    <p:sldId id="319" r:id="rId8"/>
    <p:sldId id="380" r:id="rId9"/>
    <p:sldId id="379" r:id="rId10"/>
    <p:sldId id="378" r:id="rId11"/>
    <p:sldId id="381" r:id="rId12"/>
    <p:sldId id="382" r:id="rId13"/>
    <p:sldId id="383" r:id="rId14"/>
    <p:sldId id="388" r:id="rId15"/>
    <p:sldId id="389" r:id="rId16"/>
    <p:sldId id="390" r:id="rId17"/>
    <p:sldId id="384" r:id="rId18"/>
    <p:sldId id="385" r:id="rId19"/>
    <p:sldId id="387" r:id="rId20"/>
    <p:sldId id="352" r:id="rId21"/>
    <p:sldId id="391" r:id="rId22"/>
    <p:sldId id="278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198"/>
    <a:srgbClr val="0C788E"/>
    <a:srgbClr val="FABB00"/>
    <a:srgbClr val="FFCB35"/>
    <a:srgbClr val="FFD75B"/>
    <a:srgbClr val="000000"/>
    <a:srgbClr val="422C16"/>
    <a:srgbClr val="000099"/>
    <a:srgbClr val="1C1C1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88034" autoAdjust="0"/>
  </p:normalViewPr>
  <p:slideViewPr>
    <p:cSldViewPr>
      <p:cViewPr varScale="1">
        <p:scale>
          <a:sx n="96" d="100"/>
          <a:sy n="96" d="100"/>
        </p:scale>
        <p:origin x="-1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A70B-7232-4183-BA0F-99696F1481A5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74BED-95E0-4758-B0EE-332200DBEFB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02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203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4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4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799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7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49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9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4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4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74BED-95E0-4758-B0EE-332200DBEFB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8E156-36EA-419A-A986-9D50446C31D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5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F066D-5FEC-41FA-861B-867DF18C65E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54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AB75D-D030-42DC-9585-E9547D797D7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0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pt-BR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96835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285D5-F0DA-4B97-9F9F-4E62D743CE4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4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F1DD3-C071-48E6-9C24-F87B043B6C0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85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D34D7-6CC2-470B-A5EF-19664ADDD12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2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CDE93-C129-487D-BB21-E0A1D49403D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7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6EF65-C2B3-4337-B2C5-F1107ECA093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33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995D1-DCD6-49FB-ACAC-21C8737CF53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BB21C-0DDB-4BEF-BE94-1728CF20AA6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4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7E2D7-9701-4CD6-A98C-66AF8ECD8F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92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77DA31-03D3-4FA6-B986-5FA1EAEBED54}" type="slidenum">
              <a:rPr lang="es-ES"/>
              <a:pPr/>
              <a:t>‹#›</a:t>
            </a:fld>
            <a:endParaRPr lang="es-E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5" y="6567488"/>
            <a:ext cx="755576" cy="290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deed.pt_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dbc/basic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uizricardo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ebook.com/StateOfTheArtBlo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707904" y="4005064"/>
            <a:ext cx="4537075" cy="2160240"/>
          </a:xfrm>
          <a:noFill/>
          <a:ln/>
        </p:spPr>
        <p:txBody>
          <a:bodyPr anchor="ctr"/>
          <a:lstStyle/>
          <a:p>
            <a:pPr algn="l"/>
            <a:r>
              <a:rPr lang="es-UY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</a:t>
            </a:r>
            <a:r>
              <a:rPr lang="es-UY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Banco de dados </a:t>
            </a:r>
            <a:r>
              <a:rPr lang="es-UY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es-UY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UY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  <a:endParaRPr lang="es-E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167688" y="6553200"/>
            <a:ext cx="97155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http://4.bp.blogspot.com/-_my_lmzybdQ/UjnQR3vUG5I/AAAAAAAACf8/c_okw5mmbyA/s1600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4" y="34339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15"/>
          <p:cNvSpPr>
            <a:spLocks noGrp="1" noChangeArrowheads="1"/>
          </p:cNvSpPr>
          <p:nvPr>
            <p:ph type="subTitle" idx="1"/>
          </p:nvPr>
        </p:nvSpPr>
        <p:spPr>
          <a:xfrm>
            <a:off x="7380312" y="6219739"/>
            <a:ext cx="1783505" cy="479425"/>
          </a:xfrm>
        </p:spPr>
        <p:txBody>
          <a:bodyPr/>
          <a:lstStyle/>
          <a:p>
            <a:pPr algn="r"/>
            <a:r>
              <a:rPr lang="es-ES" sz="1400" smtClean="0">
                <a:solidFill>
                  <a:schemeClr val="bg1">
                    <a:lumMod val="75000"/>
                  </a:schemeClr>
                </a:solidFill>
              </a:rPr>
              <a:t>12/09/2014</a:t>
            </a:r>
            <a:endParaRPr lang="es-E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Consulta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Statement</a:t>
            </a:r>
            <a:endParaRPr lang="pt-BR" i="1" dirty="0" smtClean="0">
              <a:solidFill>
                <a:srgbClr val="C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0" y="3349079"/>
            <a:ext cx="9144000" cy="3320281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createStatement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TABELA")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571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Consulta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PreparedStatement</a:t>
            </a:r>
            <a:endParaRPr lang="pt-BR" i="1" dirty="0" smtClean="0">
              <a:solidFill>
                <a:srgbClr val="C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0" y="2852935"/>
            <a:ext cx="9144000" cy="3816425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</a:t>
            </a: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prepareStatement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"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TABELA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id=?");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id);</a:t>
            </a:r>
          </a:p>
          <a:p>
            <a:pPr marL="457200" lvl="1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4970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ResultSet</a:t>
            </a:r>
            <a:endParaRPr lang="pt-BR" i="1" dirty="0" smtClean="0">
              <a:solidFill>
                <a:srgbClr val="C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0" y="2708921"/>
            <a:ext cx="9144000" cy="3960440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id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("id"));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82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Vários Resultados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ResultSet</a:t>
            </a:r>
            <a:endParaRPr lang="pt-BR" i="1" dirty="0" smtClean="0">
              <a:solidFill>
                <a:srgbClr val="C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346983"/>
            <a:ext cx="8964487" cy="4538401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MeuObjeto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MeuObjeto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457200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45720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id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("id"));</a:t>
            </a:r>
          </a:p>
          <a:p>
            <a:pPr marL="45720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rs.getString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lista.add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new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MeuObjeto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(id, des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21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Inserir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0" y="2420888"/>
            <a:ext cx="9144000" cy="4176464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"insert into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TABELA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(?)");</a:t>
            </a:r>
          </a:p>
          <a:p>
            <a:pPr marL="457200" lvl="1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ps.executeUpdate</a:t>
            </a:r>
            <a:r>
              <a:rPr lang="en-GB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427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Atualizar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0" y="2420888"/>
            <a:ext cx="9144000" cy="4176464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TABELA set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? where id = ? ");</a:t>
            </a:r>
          </a:p>
          <a:p>
            <a:pPr marL="457200" lvl="1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ps.setString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descricao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marL="457200" lvl="1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ps.executeUpdate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40280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Apagar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0" y="2636912"/>
            <a:ext cx="9144000" cy="3960440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GB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"delete TABELA where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?");</a:t>
            </a:r>
          </a:p>
          <a:p>
            <a:pPr marL="457200" lvl="1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id);</a:t>
            </a:r>
          </a:p>
          <a:p>
            <a:pPr marL="457200" lvl="1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ps.executeUpdate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6107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Procedimentos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CallableStatement</a:t>
            </a:r>
            <a:endParaRPr lang="pt-BR" i="1" dirty="0" smtClean="0">
              <a:solidFill>
                <a:srgbClr val="C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44017" y="2348880"/>
            <a:ext cx="8820471" cy="4104456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prepareCall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"{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MINHA_PROC(?, ?)}" 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cs.setString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parametroUm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registerOutParameter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Types.VARCHAR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cs.executeQuery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retorno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DAO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39683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 smtClean="0"/>
              <a:t>Um objeto que provê uma interface que abstrai o acesso a dados</a:t>
            </a:r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 smtClean="0"/>
              <a:t>Lê e grava os dados na origem de dados (banco de dados, arquivo, memória, etc.)</a:t>
            </a:r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 smtClean="0"/>
              <a:t>Encapsula o acesso aos dados, de forma que as demais classes não precisam saber sobre isso</a:t>
            </a:r>
            <a:endParaRPr lang="pt-BR" sz="2600" dirty="0"/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endParaRPr lang="pt-BR" sz="2600" dirty="0"/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endParaRPr lang="pt-BR" sz="2600" dirty="0"/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endParaRPr lang="pt-BR" sz="2600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/>
              <a:t>Data Access Object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39960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/>
              <a:t>Arquitetura de N </a:t>
            </a:r>
            <a:r>
              <a:rPr lang="pt-BR" dirty="0" smtClean="0"/>
              <a:t>Camadas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491879" y="2204864"/>
            <a:ext cx="2160242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View (JSP)</a:t>
            </a:r>
            <a:endParaRPr lang="en-GB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90920" y="2967572"/>
            <a:ext cx="2160242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Controller</a:t>
            </a:r>
            <a:endParaRPr lang="en-GB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90921" y="3759660"/>
            <a:ext cx="2160242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Service</a:t>
            </a:r>
            <a:endParaRPr lang="en-GB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491880" y="4551748"/>
            <a:ext cx="2160240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DAO</a:t>
            </a:r>
            <a:endParaRPr lang="en-GB" b="1" dirty="0"/>
          </a:p>
        </p:txBody>
      </p:sp>
      <p:cxnSp>
        <p:nvCxnSpPr>
          <p:cNvPr id="19" name="Straight Connector 18"/>
          <p:cNvCxnSpPr>
            <a:stCxn id="7" idx="2"/>
            <a:endCxn id="10" idx="0"/>
          </p:cNvCxnSpPr>
          <p:nvPr/>
        </p:nvCxnSpPr>
        <p:spPr>
          <a:xfrm flipH="1">
            <a:off x="4571041" y="2780928"/>
            <a:ext cx="959" cy="1866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11" idx="0"/>
          </p:cNvCxnSpPr>
          <p:nvPr/>
        </p:nvCxnSpPr>
        <p:spPr>
          <a:xfrm>
            <a:off x="4571041" y="3543636"/>
            <a:ext cx="1" cy="21602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0"/>
            <a:endCxn id="11" idx="2"/>
          </p:cNvCxnSpPr>
          <p:nvPr/>
        </p:nvCxnSpPr>
        <p:spPr>
          <a:xfrm rot="16200000" flipV="1">
            <a:off x="4463509" y="4443257"/>
            <a:ext cx="216024" cy="958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3922008" y="5386464"/>
            <a:ext cx="1298064" cy="1066872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Banco de Dados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3" idx="2"/>
            <a:endCxn id="41" idx="1"/>
          </p:cNvCxnSpPr>
          <p:nvPr/>
        </p:nvCxnSpPr>
        <p:spPr>
          <a:xfrm flipH="1">
            <a:off x="4571040" y="5127812"/>
            <a:ext cx="960" cy="25865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0990923">
            <a:off x="778837" y="432091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C00000"/>
                </a:solidFill>
              </a:rPr>
              <a:t>Você está aqui</a:t>
            </a:r>
            <a:endParaRPr lang="en-GB" sz="24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33869" y="4653136"/>
            <a:ext cx="514400" cy="16521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Direitos Autorais</a:t>
            </a:r>
            <a:endParaRPr lang="pt-BR" dirty="0"/>
          </a:p>
        </p:txBody>
      </p:sp>
      <p:pic>
        <p:nvPicPr>
          <p:cNvPr id="2" name="Imagem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78" y="2854239"/>
            <a:ext cx="3495044" cy="1222833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4293689"/>
            <a:ext cx="8640960" cy="1367559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/>
              <a:t>Você está autorizado e </a:t>
            </a:r>
            <a:r>
              <a:rPr lang="pt-BR" sz="2400" dirty="0" smtClean="0"/>
              <a:t>incentivado </a:t>
            </a:r>
            <a:r>
              <a:rPr lang="pt-BR" sz="2400" dirty="0"/>
              <a:t>a distribuir este material. </a:t>
            </a:r>
          </a:p>
          <a:p>
            <a:pPr marL="0" indent="0" algn="ctr">
              <a:buNone/>
            </a:pPr>
            <a:r>
              <a:rPr lang="pt-BR" sz="2400" dirty="0"/>
              <a:t>Copie, compartilhe e modifique, </a:t>
            </a:r>
            <a:r>
              <a:rPr lang="pt-BR" sz="2400" dirty="0" smtClean="0"/>
              <a:t>apenas cite </a:t>
            </a:r>
            <a:r>
              <a:rPr lang="pt-BR" sz="2400" dirty="0"/>
              <a:t>a </a:t>
            </a:r>
            <a:r>
              <a:rPr lang="pt-BR" sz="2400" dirty="0" smtClean="0"/>
              <a:t>fonte.</a:t>
            </a:r>
          </a:p>
        </p:txBody>
      </p:sp>
    </p:spTree>
    <p:extLst>
      <p:ext uri="{BB962C8B-B14F-4D97-AF65-F5344CB8AC3E}">
        <p14:creationId xmlns:p14="http://schemas.microsoft.com/office/powerpoint/2010/main" val="402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268959"/>
            <a:ext cx="8229600" cy="3968353"/>
          </a:xfrm>
        </p:spPr>
        <p:txBody>
          <a:bodyPr/>
          <a:lstStyle/>
          <a:p>
            <a:r>
              <a:rPr lang="pt-BR" sz="3200" dirty="0" smtClean="0"/>
              <a:t>Crie uma tabela no banco de dados</a:t>
            </a:r>
          </a:p>
          <a:p>
            <a:r>
              <a:rPr lang="pt-BR" sz="3200" dirty="0" smtClean="0"/>
              <a:t>Implemente o </a:t>
            </a:r>
            <a:r>
              <a:rPr lang="pt-BR" sz="3200" dirty="0" smtClean="0"/>
              <a:t>respectivo DAO, </a:t>
            </a:r>
            <a:r>
              <a:rPr lang="pt-BR" sz="3200" dirty="0" smtClean="0"/>
              <a:t>utilizando o </a:t>
            </a:r>
            <a:r>
              <a:rPr lang="pt-BR" sz="3200" dirty="0" smtClean="0"/>
              <a:t>modelo provido junto com este material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647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268959"/>
            <a:ext cx="8229600" cy="3968353"/>
          </a:xfrm>
        </p:spPr>
        <p:txBody>
          <a:bodyPr/>
          <a:lstStyle/>
          <a:p>
            <a:r>
              <a:rPr lang="pt-BR" sz="3200" dirty="0" smtClean="0"/>
              <a:t>Java Tutorial</a:t>
            </a:r>
            <a:endParaRPr lang="pt-BR" sz="3200" dirty="0" smtClean="0"/>
          </a:p>
          <a:p>
            <a:pPr lvl="1"/>
            <a:r>
              <a:rPr lang="pt-BR" sz="2400" dirty="0">
                <a:hlinkClick r:id="rId3"/>
              </a:rPr>
              <a:t>http://</a:t>
            </a:r>
            <a:r>
              <a:rPr lang="pt-BR" sz="2400" dirty="0" smtClean="0">
                <a:hlinkClick r:id="rId3"/>
              </a:rPr>
              <a:t>docs.oracle.com/javase/tutorial/jdbc/basics/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161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42" y="1916832"/>
            <a:ext cx="9162459" cy="610291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/>
              <a:t>Não tenha medo...</a:t>
            </a:r>
            <a:endParaRPr lang="pt-BR" i="1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4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Direitos </a:t>
            </a:r>
            <a:r>
              <a:rPr lang="pt-BR" dirty="0" smtClean="0"/>
              <a:t>Autorais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/>
              <a:t>Luiz Ricardo</a:t>
            </a:r>
            <a:endParaRPr lang="pt-BR" i="1" dirty="0" smtClean="0"/>
          </a:p>
        </p:txBody>
      </p:sp>
      <p:pic>
        <p:nvPicPr>
          <p:cNvPr id="1028" name="Picture 4" descr="State Of The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3140968"/>
            <a:ext cx="31527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19" y="4221088"/>
            <a:ext cx="9141882" cy="180020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 smtClean="0">
                <a:solidFill>
                  <a:srgbClr val="0C788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luizricardo.org</a:t>
            </a:r>
            <a:endParaRPr lang="pt-BR" sz="3200" dirty="0" smtClean="0">
              <a:solidFill>
                <a:srgbClr val="0C788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GB" sz="3200" dirty="0" smtClean="0">
                <a:solidFill>
                  <a:srgbClr val="0C788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facebook.com/</a:t>
            </a:r>
            <a:r>
              <a:rPr lang="en-GB" sz="3200" dirty="0" err="1" smtClean="0">
                <a:solidFill>
                  <a:srgbClr val="0C788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StateOfTheArtBlog</a:t>
            </a:r>
            <a:endParaRPr lang="en-GB" sz="3200" dirty="0">
              <a:solidFill>
                <a:srgbClr val="0C788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39683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/>
              <a:t>JDBC é uma interface de acesso padrão a bancos de dados relacionais (SGBDR)</a:t>
            </a:r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/>
              <a:t>É uma API, portanto precisa de implementações</a:t>
            </a:r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/>
              <a:t>Gerencia a conexão e o protocolo de </a:t>
            </a:r>
            <a:r>
              <a:rPr lang="pt-BR" sz="2600" dirty="0" smtClean="0"/>
              <a:t>comunicação </a:t>
            </a:r>
            <a:r>
              <a:rPr lang="pt-BR" sz="2600" dirty="0"/>
              <a:t>com o banco</a:t>
            </a:r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/>
              <a:t>O acesso é por SQL</a:t>
            </a:r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endParaRPr lang="pt-BR" sz="2600" dirty="0"/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endParaRPr lang="pt-BR" sz="2600" dirty="0"/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endParaRPr lang="pt-BR" sz="2600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/>
              <a:t>Java DataBase Connectivity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3387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39683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/>
              <a:t>Praticamente todos os bancos de dados fornecem </a:t>
            </a:r>
            <a:r>
              <a:rPr lang="pt-BR" sz="2600" b="1" dirty="0"/>
              <a:t>Drivers</a:t>
            </a:r>
            <a:r>
              <a:rPr lang="pt-BR" sz="2600" dirty="0"/>
              <a:t> JDBC</a:t>
            </a:r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pt-BR" sz="2600" dirty="0" smtClean="0"/>
              <a:t>Comandos SQL são nativos e não portáveis (a não ser os comandos básicos no padrão ANSI)</a:t>
            </a:r>
            <a:endParaRPr lang="pt-BR" sz="2600" dirty="0"/>
          </a:p>
          <a:p>
            <a:pPr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</a:pPr>
            <a:endParaRPr lang="pt-BR" sz="2600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/>
              <a:t>Interoperabilidade</a:t>
            </a: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35401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JDBC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/>
              <a:t>Arquitetura</a:t>
            </a:r>
            <a:endParaRPr lang="pt-BR" i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113714" y="2264048"/>
            <a:ext cx="2916571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>
                <a:solidFill>
                  <a:schemeClr val="tx1"/>
                </a:solidFill>
              </a:rPr>
              <a:t>Aplicação Java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12755" y="3026756"/>
            <a:ext cx="2916571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JDBC API</a:t>
            </a:r>
            <a:endParaRPr lang="en-GB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112756" y="3818844"/>
            <a:ext cx="2916571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JDBC Driver Manager</a:t>
            </a:r>
            <a:endParaRPr lang="en-GB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59532" y="4826956"/>
            <a:ext cx="237626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Oracle Driver</a:t>
            </a:r>
            <a:endParaRPr lang="en-GB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383868" y="4826956"/>
            <a:ext cx="237626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MySQL Driver</a:t>
            </a:r>
            <a:endParaRPr lang="en-GB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408204" y="4826956"/>
            <a:ext cx="237626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b="1" dirty="0" smtClean="0"/>
              <a:t>SQL Server Driver</a:t>
            </a:r>
            <a:endParaRPr lang="en-GB" b="1" dirty="0"/>
          </a:p>
        </p:txBody>
      </p:sp>
      <p:sp>
        <p:nvSpPr>
          <p:cNvPr id="15" name="Can 14"/>
          <p:cNvSpPr/>
          <p:nvPr/>
        </p:nvSpPr>
        <p:spPr>
          <a:xfrm>
            <a:off x="1007604" y="5620712"/>
            <a:ext cx="1080120" cy="86409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Oracle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7" idx="2"/>
            <a:endCxn id="10" idx="0"/>
          </p:cNvCxnSpPr>
          <p:nvPr/>
        </p:nvCxnSpPr>
        <p:spPr>
          <a:xfrm flipH="1">
            <a:off x="4571041" y="2840112"/>
            <a:ext cx="959" cy="1866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11" idx="0"/>
          </p:cNvCxnSpPr>
          <p:nvPr/>
        </p:nvCxnSpPr>
        <p:spPr>
          <a:xfrm>
            <a:off x="4571041" y="3602820"/>
            <a:ext cx="1" cy="21602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0"/>
            <a:endCxn id="11" idx="2"/>
          </p:cNvCxnSpPr>
          <p:nvPr/>
        </p:nvCxnSpPr>
        <p:spPr>
          <a:xfrm rot="5400000" flipH="1" flipV="1">
            <a:off x="2843329" y="3099243"/>
            <a:ext cx="432048" cy="3023378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0"/>
            <a:endCxn id="11" idx="2"/>
          </p:cNvCxnSpPr>
          <p:nvPr/>
        </p:nvCxnSpPr>
        <p:spPr>
          <a:xfrm rot="16200000" flipV="1">
            <a:off x="5867665" y="3098285"/>
            <a:ext cx="432048" cy="3025294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0"/>
            <a:endCxn id="11" idx="2"/>
          </p:cNvCxnSpPr>
          <p:nvPr/>
        </p:nvCxnSpPr>
        <p:spPr>
          <a:xfrm rot="16200000" flipV="1">
            <a:off x="4355497" y="4610453"/>
            <a:ext cx="432048" cy="958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2"/>
            <a:endCxn id="15" idx="1"/>
          </p:cNvCxnSpPr>
          <p:nvPr/>
        </p:nvCxnSpPr>
        <p:spPr>
          <a:xfrm>
            <a:off x="1547664" y="5403020"/>
            <a:ext cx="0" cy="2176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4030980" y="5620712"/>
            <a:ext cx="1080120" cy="86409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MySQL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13" idx="2"/>
            <a:endCxn id="41" idx="1"/>
          </p:cNvCxnSpPr>
          <p:nvPr/>
        </p:nvCxnSpPr>
        <p:spPr>
          <a:xfrm flipH="1">
            <a:off x="4571040" y="5403020"/>
            <a:ext cx="960" cy="2176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n 42"/>
          <p:cNvSpPr/>
          <p:nvPr/>
        </p:nvSpPr>
        <p:spPr>
          <a:xfrm>
            <a:off x="7056276" y="5634457"/>
            <a:ext cx="1080120" cy="86409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SQL Server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14" idx="2"/>
            <a:endCxn id="43" idx="1"/>
          </p:cNvCxnSpPr>
          <p:nvPr/>
        </p:nvCxnSpPr>
        <p:spPr>
          <a:xfrm>
            <a:off x="7596336" y="5403020"/>
            <a:ext cx="0" cy="23143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Abrindo a Conexão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DriverManager</a:t>
            </a:r>
            <a:endParaRPr lang="pt-BR" i="1" dirty="0" smtClean="0">
              <a:solidFill>
                <a:srgbClr val="C00000"/>
              </a:solidFill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3205063"/>
            <a:ext cx="7416824" cy="2600201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url, usuario, senha</a:t>
            </a:r>
          </a:p>
          <a:p>
            <a:pPr marL="457200" lvl="1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5715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Abrindo a Conexão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DataSource</a:t>
            </a:r>
            <a:endParaRPr lang="pt-BR" i="1" dirty="0" smtClean="0">
              <a:solidFill>
                <a:srgbClr val="C00000"/>
              </a:solidFill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3205063"/>
            <a:ext cx="7920880" cy="2600201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DataSource dataSource = ...</a:t>
            </a:r>
          </a:p>
          <a:p>
            <a:pPr marL="457200" lvl="1" indent="0">
              <a:buNone/>
            </a:pP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dataSource.getConnection();</a:t>
            </a:r>
          </a:p>
          <a:p>
            <a:pPr marL="457200" lvl="1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4660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pt-BR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dirty="0" smtClean="0"/>
              <a:t>Conexão</a:t>
            </a:r>
            <a:endParaRPr lang="pt-BR" dirty="0"/>
          </a:p>
        </p:txBody>
      </p:sp>
      <p:sp>
        <p:nvSpPr>
          <p:cNvPr id="4" name="CaixaDeTexto 4"/>
          <p:cNvSpPr txBox="1"/>
          <p:nvPr/>
        </p:nvSpPr>
        <p:spPr>
          <a:xfrm>
            <a:off x="-1" y="1546185"/>
            <a:ext cx="9144002" cy="584775"/>
          </a:xfrm>
          <a:prstGeom prst="rect">
            <a:avLst/>
          </a:prstGeom>
          <a:gradFill>
            <a:gsLst>
              <a:gs pos="46900">
                <a:srgbClr val="FFCB35"/>
              </a:gs>
              <a:gs pos="0">
                <a:srgbClr val="FFD75B"/>
              </a:gs>
              <a:gs pos="100000">
                <a:srgbClr val="FABB0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es-ES"/>
            </a:defPPr>
            <a:lvl1pPr algn="ctr">
              <a:defRPr sz="3200" b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 smtClean="0">
                <a:solidFill>
                  <a:srgbClr val="C00000"/>
                </a:solidFill>
              </a:rPr>
              <a:t>Connection</a:t>
            </a:r>
            <a:endParaRPr lang="pt-BR" i="1" dirty="0" smtClean="0">
              <a:solidFill>
                <a:srgbClr val="C00000"/>
              </a:solidFill>
            </a:endParaRP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924944"/>
            <a:ext cx="8280920" cy="3320281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 con = 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url, usuario,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senha);</a:t>
            </a:r>
            <a:endParaRPr lang="pt-BR" sz="2600" dirty="0"/>
          </a:p>
          <a:p>
            <a:pPr marL="457200" lvl="1" indent="0">
              <a:buNone/>
            </a:pP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126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343</Words>
  <Application>Microsoft Office PowerPoint</Application>
  <PresentationFormat>On-screen Show (4:3)</PresentationFormat>
  <Paragraphs>144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Diseño predeterminado</vt:lpstr>
      <vt:lpstr>Acesso a Banco de dados com JDBC</vt:lpstr>
      <vt:lpstr>PowerPoint Presentation</vt:lpstr>
      <vt:lpstr>Direitos Autorais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GFT</cp:lastModifiedBy>
  <cp:revision>721</cp:revision>
  <dcterms:created xsi:type="dcterms:W3CDTF">2010-05-23T14:28:12Z</dcterms:created>
  <dcterms:modified xsi:type="dcterms:W3CDTF">2014-09-12T21:29:17Z</dcterms:modified>
</cp:coreProperties>
</file>