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59" r:id="rId6"/>
    <p:sldId id="263" r:id="rId7"/>
    <p:sldId id="269" r:id="rId8"/>
    <p:sldId id="270" r:id="rId9"/>
    <p:sldId id="260" r:id="rId10"/>
    <p:sldId id="265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76F"/>
    <a:srgbClr val="6628C2"/>
    <a:srgbClr val="8247D9"/>
    <a:srgbClr val="A174E2"/>
    <a:srgbClr val="905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205BE-129F-5C55-AD51-4C600BDE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C4A3DD-A51A-3B9F-B923-7867C0E5F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B19F34-F620-1518-B7A4-B12241A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C8F06-96E2-6FEC-667B-31B7F11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14937-89AF-EC02-5507-AB0DB91E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5A1BD-CD66-A55E-E92E-785DEF1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88A21-B953-AAAB-EB59-36B213EE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CC7A6-DC2D-C308-82E0-B5C7E46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B3CC-A3C5-D89B-D881-E91EE1B9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9E9EF-BDF1-1AD4-7D72-89B3EAB8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6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B0BC8-2B13-9E34-3D18-7BB46D5D6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EFA63A-FC00-58A3-F1FA-3C25F981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49D7F-96AF-0A30-03D5-25860BB5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14370-03F9-E465-0DD4-138213D5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301E2-5067-04B0-CC4E-647C845C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EBEDE-E030-5511-CFD2-BBBF4362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D5A68-F269-4130-0308-87DC0C10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36C5B-3938-26A7-5D6F-8051EB66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396AA-E502-6385-BC44-98325B2A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7660C-F8EF-D58D-936B-B5676EB5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5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3674-523A-38EB-EE69-3EABE03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F09DE-6CDB-9CA4-A6F3-8DBFB8C6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174FA-4702-DA51-5247-3FDBB26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880015-2524-04B9-DD56-25CB0DD1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2064C-8E64-DBBD-D5AF-383DDF86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2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C703-7EE0-B8D7-BC37-22B20259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2CA01-2586-B0C3-988D-47176DBAA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00333-9F78-2D5E-2C1E-49CC329B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A51080-666F-40E7-1856-CA5F304E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99BF4-90A9-B50B-8DE6-1CF20B26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8BB0F-6EBD-2697-E8AA-53C813C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0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2A2A-C065-5E8F-B9C3-16A5B079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D43D52-E31E-611A-6C05-0B71E972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359D58-D7C8-3CFC-082C-FC109793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E09A57-D1CF-5EC4-C9B1-E297759B5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689884-3BA9-4CC3-189D-D81D1CA77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1E9C6A-9CA7-AAFD-4F62-3C58E305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92B93B-5D7C-6BB9-3EA0-AD52CD3B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89645B-C0B1-8863-D6B1-77E827B3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0E9C-EEB0-667A-4B27-1664F768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560E6E-AC87-41FD-757B-C9A8CB12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BD1F2D-0D98-8F7B-A02B-036ABC70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1F8D5-4AC7-01C3-7C13-66E6F825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507D1E-88F4-7758-CFC8-1597432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62FB6F-574E-EFEC-704B-830397E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4AEA5B-D507-4F2A-B90C-002D952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546A-6C5F-ADF7-9813-10F02D09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8DD4-FF0C-2BFC-A41C-26369F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1B40C-4A7C-2A36-5A4E-6F2EF06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C3F747-3BB0-8D95-5C6E-0B7ECFAA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F2577E-A304-919A-612F-80398683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C15EB5-9A88-D75D-BA9C-51B2DCDE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73107-B63C-60AF-008E-97083C6E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594F00-E72A-3C88-69F1-FF26958CD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DD3EA-12C8-E4C0-8414-5DE746FA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C208E-BE92-47EF-E485-CC75DED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60801-2F88-7B76-6BC4-BECA178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8D41D-1513-C834-0C71-89B2FCAC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9A741F-1B19-9667-D5D5-1E4D7FEA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BE567-560A-6B6E-B1F0-728E5DF6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BADC4-0A33-7208-5649-1A8E0E17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A4CB-DB46-44F8-90E9-63BA7C3C2D89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C9EB2-B773-4878-B997-BB5EF3F4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A89EB-C495-7A5D-A614-A72EA6CC7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6E4A-0F38-4594-9B10-79C65D429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9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.ibge.gov.br/jovens/conheca-o-brasil/populacao/18317-educacao.html" TargetMode="External" /><Relationship Id="rId3" Type="http://schemas.openxmlformats.org/officeDocument/2006/relationships/hyperlink" Target="https://unesdoc.unesco.org/ark:/48223/pf0000114032" TargetMode="External" /><Relationship Id="rId7" Type="http://schemas.openxmlformats.org/officeDocument/2006/relationships/hyperlink" Target="https://agenciabrasil.ebc.com.br/educacao/noticia/2020-07/taxa-cai-levemente-mas-brasil-ainda-tem-11-milhoes-de-analfabetos" TargetMode="External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agenciadenoticias.ibge.gov.br/agencia-sala-de-imprensa/2013-agencia-de-noticias/releases/28285-pnad-educacao-2019-mais-da-metade-das-pessoas-de-25-anos-ou-mais-nao-completaram-o-ensino-medio" TargetMode="External" /><Relationship Id="rId5" Type="http://schemas.openxmlformats.org/officeDocument/2006/relationships/hyperlink" Target="https://unesdoc.unesco.org/ark:/48223/pf0000230725" TargetMode="External" /><Relationship Id="rId4" Type="http://schemas.openxmlformats.org/officeDocument/2006/relationships/hyperlink" Target="http://www.acervo.paulofreire.org:8080/jspui/bitstream/7891/1126/2/FPF_OPF_01_0021.pdf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6A3962F-BD70-1525-27C5-4CF63E61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6E5926-DC8A-E42E-D30A-2ED93544F3B8}"/>
              </a:ext>
            </a:extLst>
          </p:cNvPr>
          <p:cNvSpPr txBox="1"/>
          <p:nvPr/>
        </p:nvSpPr>
        <p:spPr>
          <a:xfrm>
            <a:off x="210732" y="2388637"/>
            <a:ext cx="7987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B176F"/>
                </a:solidFill>
                <a:latin typeface="Cooper Black" panose="0208090404030B020404" pitchFamily="18" charset="0"/>
              </a:rPr>
              <a:t>Analfabetismo no Brasil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9F66DE-2705-92D6-3E8D-7A6632A0F188}"/>
              </a:ext>
            </a:extLst>
          </p:cNvPr>
          <p:cNvSpPr txBox="1"/>
          <p:nvPr/>
        </p:nvSpPr>
        <p:spPr>
          <a:xfrm>
            <a:off x="606489" y="457200"/>
            <a:ext cx="58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oper Black" panose="0208090404030B020404" pitchFamily="18" charset="0"/>
              </a:rPr>
              <a:t>Fatec Praia Grande – Comunicação e Expressão</a:t>
            </a:r>
          </a:p>
          <a:p>
            <a:r>
              <a:rPr lang="pt-BR" dirty="0">
                <a:latin typeface="Cooper Black" panose="0208090404030B020404" pitchFamily="18" charset="0"/>
              </a:rPr>
              <a:t>Professora Dra. Bárbara Soares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D49549-07C9-56DC-4A76-C0ACED2F58E5}"/>
              </a:ext>
            </a:extLst>
          </p:cNvPr>
          <p:cNvSpPr txBox="1"/>
          <p:nvPr/>
        </p:nvSpPr>
        <p:spPr>
          <a:xfrm>
            <a:off x="210732" y="5327780"/>
            <a:ext cx="449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Franklin Gothic Demi" panose="020B0703020102020204" pitchFamily="34" charset="0"/>
              </a:rPr>
              <a:t>Carlos Eduardo, Gabriel Dietrich, </a:t>
            </a:r>
            <a:r>
              <a:rPr lang="pt-BR" dirty="0" err="1">
                <a:latin typeface="Franklin Gothic Demi" panose="020B0703020102020204" pitchFamily="34" charset="0"/>
              </a:rPr>
              <a:t>Victal</a:t>
            </a:r>
            <a:r>
              <a:rPr lang="pt-BR" dirty="0">
                <a:latin typeface="Franklin Gothic Demi" panose="020B0703020102020204" pitchFamily="34" charset="0"/>
              </a:rPr>
              <a:t> </a:t>
            </a:r>
            <a:r>
              <a:rPr lang="pt-BR" dirty="0" err="1">
                <a:latin typeface="Franklin Gothic Demi" panose="020B0703020102020204" pitchFamily="34" charset="0"/>
              </a:rPr>
              <a:t>Kayke</a:t>
            </a:r>
            <a:r>
              <a:rPr lang="pt-BR" dirty="0">
                <a:latin typeface="Franklin Gothic Demi" panose="020B0703020102020204" pitchFamily="34" charset="0"/>
              </a:rPr>
              <a:t>, Lucas </a:t>
            </a:r>
            <a:r>
              <a:rPr lang="pt-BR" dirty="0" err="1">
                <a:latin typeface="Franklin Gothic Demi" panose="020B0703020102020204" pitchFamily="34" charset="0"/>
              </a:rPr>
              <a:t>Sepriano</a:t>
            </a:r>
            <a:r>
              <a:rPr lang="pt-BR" dirty="0">
                <a:latin typeface="Franklin Gothic Demi" panose="020B0703020102020204" pitchFamily="34" charset="0"/>
              </a:rPr>
              <a:t>, </a:t>
            </a:r>
            <a:r>
              <a:rPr lang="pt-BR">
                <a:latin typeface="Franklin Gothic Demi" panose="020B0703020102020204" pitchFamily="34" charset="0"/>
              </a:rPr>
              <a:t>Alex Oliveira.</a:t>
            </a:r>
            <a:endParaRPr lang="pt-BR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5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 descr="Uma imagem contendo mesa, quarto&#10;&#10;Descrição gerada automaticamente">
            <a:extLst>
              <a:ext uri="{FF2B5EF4-FFF2-40B4-BE49-F238E27FC236}">
                <a16:creationId xmlns:a16="http://schemas.microsoft.com/office/drawing/2014/main" id="{9D471047-4506-886C-2678-3D0A8BD6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2E75A7-782F-18C7-7630-6DD82C71624F}"/>
              </a:ext>
            </a:extLst>
          </p:cNvPr>
          <p:cNvSpPr txBox="1"/>
          <p:nvPr/>
        </p:nvSpPr>
        <p:spPr>
          <a:xfrm>
            <a:off x="1050486" y="2118050"/>
            <a:ext cx="1044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B176F"/>
                </a:solidFill>
                <a:latin typeface="Cooper Black" panose="0208090404030B020404" pitchFamily="18" charset="0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71968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188F63DC-AB55-C53B-5D72-F84E69AD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15A258-9055-87FD-1961-671F19B59019}"/>
              </a:ext>
            </a:extLst>
          </p:cNvPr>
          <p:cNvSpPr txBox="1"/>
          <p:nvPr/>
        </p:nvSpPr>
        <p:spPr>
          <a:xfrm>
            <a:off x="549743" y="339013"/>
            <a:ext cx="1148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B176F"/>
                </a:solidFill>
                <a:latin typeface="Cooper Black" panose="0208090404030B020404" pitchFamily="18" charset="0"/>
              </a:rPr>
              <a:t>Referências bibliográficas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35FDED-556F-577B-4585-841897679F65}"/>
              </a:ext>
            </a:extLst>
          </p:cNvPr>
          <p:cNvSpPr txBox="1"/>
          <p:nvPr/>
        </p:nvSpPr>
        <p:spPr>
          <a:xfrm>
            <a:off x="372462" y="1321129"/>
            <a:ext cx="8211702" cy="696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UNESCO: </a:t>
            </a:r>
            <a:r>
              <a:rPr lang="pt-BR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pt-BR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</a:t>
            </a:r>
            <a:r>
              <a:rPr lang="pt-BR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pt-BR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20th </a:t>
            </a:r>
            <a:r>
              <a:rPr lang="pt-BR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v. 1: </a:t>
            </a:r>
            <a:r>
              <a:rPr lang="pt-BR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Resolutions</a:t>
            </a:r>
            <a:r>
              <a:rPr lang="pt-BR" sz="1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UNESCO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1979. Disponível em: 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https://unesdoc.unesco.org/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ark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:/48223/pf0000114032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OLIVEIRA, Carlos Alberto; AZEVEDO, </a:t>
            </a:r>
            <a:r>
              <a:rPr lang="pt-BR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Suami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Paula de.: Analfabetismo funcional: perpetuação de relações de dominação?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Revista Brasileira de Linguística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2007. Disponível em: http://professorcarlosoliveira.com/MDV/Carlos/RBL2007.pdf. Acesso em: 19/11/2022.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FREIRE, Paulo: O processo de alfabetização política.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Acervo Paulo Freire Org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1997.  Disponível em: 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http://www.acervo.paulofreire.org:8080/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jspui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bitstream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/7891/1126/2/FPF_OPF_01_0021.pdf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 </a:t>
            </a:r>
            <a:endParaRPr lang="pt-BR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UNESCO: 2° relatório global sobre aprendizagem e educação de adultos: repensando a alfabetização.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UNESCO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2014. Disponível em: 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https://unesdoc.unesco.org/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ark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:/48223/pf0000230725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Editoria: PNAD Educação 2019: Mais da metade das pessoas de 25 anos ou mais não completaram o ensino médio. </a:t>
            </a:r>
            <a:r>
              <a:rPr lang="pt-BR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IBGE</a:t>
            </a:r>
            <a:r>
              <a:rPr lang="pt-BR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2020. Disponível em:</a:t>
            </a:r>
            <a:r>
              <a:rPr lang="pt-BR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https://agenciadenoticias.ibge.gov.br/agencia-sala-de-imprensa/2013-agencia-de-noticias/releases/28285-pnad-educacao-2019-mais-da-metade-das-pessoas-de-25-anos-ou-mais-nao-completaram-o-ensino-medio</a:t>
            </a:r>
            <a:r>
              <a:rPr lang="pt-BR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TOKARNIA, Mariana: Analfabetismo cai, mas Brasil ainda tem 11 milhões sem ler e escrever. </a:t>
            </a:r>
            <a:r>
              <a:rPr lang="pt-B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Agência Brasil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2020. Disponível em: 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https://agenciabrasil.ebc.com.br/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educacao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/noticia/2020-07/taxa-cai-levemente-mas-brasil-ainda-tem-11-milhoes-de-analfabetos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IBGE: Educação. IBGE, 2019. Disponível em: 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https://educa.ibge.gov.br/jovens/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conheca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-o-brasil/</a:t>
            </a:r>
            <a:r>
              <a:rPr lang="pt-BR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populacao</a:t>
            </a:r>
            <a:r>
              <a:rPr lang="pt-B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/18317-educacao.html</a:t>
            </a:r>
            <a:r>
              <a:rPr lang="pt-B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Acesso em: 19/11/2022.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2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E6B0F6D-7306-6580-3983-34585236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196455-57A2-47D1-D3B3-44DD4E2C30DA}"/>
              </a:ext>
            </a:extLst>
          </p:cNvPr>
          <p:cNvSpPr txBox="1"/>
          <p:nvPr/>
        </p:nvSpPr>
        <p:spPr>
          <a:xfrm>
            <a:off x="6977951" y="1415154"/>
            <a:ext cx="9278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B176F"/>
                </a:solidFill>
                <a:latin typeface="Cooper Black" panose="0208090404030B020404" pitchFamily="18" charset="0"/>
              </a:rPr>
              <a:t>Definição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A81A7-C15C-0FF7-965F-F46735B292BA}"/>
              </a:ext>
            </a:extLst>
          </p:cNvPr>
          <p:cNvSpPr txBox="1"/>
          <p:nvPr/>
        </p:nvSpPr>
        <p:spPr>
          <a:xfrm>
            <a:off x="549743" y="339013"/>
            <a:ext cx="927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B176F"/>
                </a:solidFill>
                <a:latin typeface="Cooper Black" panose="0208090404030B020404" pitchFamily="18" charset="0"/>
              </a:rPr>
              <a:t>O que é analfabetismo?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1FE260-F69D-F753-9040-9ECB3C1AC5E0}"/>
              </a:ext>
            </a:extLst>
          </p:cNvPr>
          <p:cNvSpPr txBox="1"/>
          <p:nvPr/>
        </p:nvSpPr>
        <p:spPr>
          <a:xfrm>
            <a:off x="5188992" y="2782899"/>
            <a:ext cx="60505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Bahnschrift Condensed" panose="020B0502040204020203" pitchFamily="34" charset="0"/>
                <a:ea typeface="Calibri" panose="020F0502020204030204" pitchFamily="34" charset="0"/>
              </a:rPr>
              <a:t>UNESCO, 1978: </a:t>
            </a:r>
          </a:p>
          <a:p>
            <a:pPr algn="just"/>
            <a:r>
              <a:rPr lang="pt-BR" sz="32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“A pessoa é analfabeta quando não consegue com compreensão ler e escrever uma declaração curta sobre sua vida cotidiana." </a:t>
            </a:r>
            <a:endParaRPr lang="pt-BR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39EFEB92-9273-D812-AB3F-D835389F6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2CAFA6-960E-2069-AEAE-C3CEFA3EC726}"/>
              </a:ext>
            </a:extLst>
          </p:cNvPr>
          <p:cNvSpPr txBox="1"/>
          <p:nvPr/>
        </p:nvSpPr>
        <p:spPr>
          <a:xfrm>
            <a:off x="1286861" y="339013"/>
            <a:ext cx="989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Cooper Black" panose="0208090404030B020404" pitchFamily="18" charset="0"/>
              </a:rPr>
              <a:t>Outros tipos de analfabetismo no Brasil: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0B547F-DA3A-0D0D-3840-BE66005FEFF0}"/>
              </a:ext>
            </a:extLst>
          </p:cNvPr>
          <p:cNvSpPr txBox="1"/>
          <p:nvPr/>
        </p:nvSpPr>
        <p:spPr>
          <a:xfrm>
            <a:off x="6581195" y="2155770"/>
            <a:ext cx="500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Analfabetismo político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00402B-8B1A-45EF-CC01-45A67BDF57CE}"/>
              </a:ext>
            </a:extLst>
          </p:cNvPr>
          <p:cNvSpPr txBox="1"/>
          <p:nvPr/>
        </p:nvSpPr>
        <p:spPr>
          <a:xfrm>
            <a:off x="609808" y="2155770"/>
            <a:ext cx="500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Analfabetismo digital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5D2FC6-39A5-B189-F7A4-105458F4D53F}"/>
              </a:ext>
            </a:extLst>
          </p:cNvPr>
          <p:cNvSpPr txBox="1"/>
          <p:nvPr/>
        </p:nvSpPr>
        <p:spPr>
          <a:xfrm>
            <a:off x="675123" y="2934559"/>
            <a:ext cx="45220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Bahnschrift Condensed" panose="020B0502040204020203" pitchFamily="34" charset="0"/>
              </a:rPr>
              <a:t>Indivíduo que possui a incapacidade de compreender a linguagem utilizada nos meios tecnológicos.</a:t>
            </a:r>
          </a:p>
          <a:p>
            <a:pPr algn="just"/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Bahnschrift Condensed" panose="020B0502040204020203" pitchFamily="34" charset="0"/>
              </a:rPr>
              <a:t>Causa como consequência a exclusão do meio digital.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72F633-5ADA-F2A9-1047-2C8E65B01EC1}"/>
              </a:ext>
            </a:extLst>
          </p:cNvPr>
          <p:cNvSpPr txBox="1"/>
          <p:nvPr/>
        </p:nvSpPr>
        <p:spPr>
          <a:xfrm>
            <a:off x="6820680" y="2934558"/>
            <a:ext cx="42920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Bahnschrift Condensed" panose="020B0502040204020203" pitchFamily="34" charset="0"/>
              </a:rPr>
              <a:t>Segundo Paulo Freire, é alguém que se abstém da política e aceita a decisão da maioria por comodidade.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Bahnschrift Condensed" panose="020B0502040204020203" pitchFamily="34" charset="0"/>
              </a:rPr>
              <a:t>Causa como consequência a ausência nas atividades democráticas. </a:t>
            </a:r>
          </a:p>
        </p:txBody>
      </p:sp>
    </p:spTree>
    <p:extLst>
      <p:ext uri="{BB962C8B-B14F-4D97-AF65-F5344CB8AC3E}">
        <p14:creationId xmlns:p14="http://schemas.microsoft.com/office/powerpoint/2010/main" val="151848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39EFEB92-9273-D812-AB3F-D835389F6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2CAFA6-960E-2069-AEAE-C3CEFA3EC726}"/>
              </a:ext>
            </a:extLst>
          </p:cNvPr>
          <p:cNvSpPr txBox="1"/>
          <p:nvPr/>
        </p:nvSpPr>
        <p:spPr>
          <a:xfrm>
            <a:off x="1286861" y="339013"/>
            <a:ext cx="989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Cooper Black" panose="0208090404030B020404" pitchFamily="18" charset="0"/>
              </a:rPr>
              <a:t>Outros tipos de analfabetismo no Brasil: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0B547F-DA3A-0D0D-3840-BE66005FEFF0}"/>
              </a:ext>
            </a:extLst>
          </p:cNvPr>
          <p:cNvSpPr txBox="1"/>
          <p:nvPr/>
        </p:nvSpPr>
        <p:spPr>
          <a:xfrm>
            <a:off x="8186061" y="2155770"/>
            <a:ext cx="500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Charge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00402B-8B1A-45EF-CC01-45A67BDF57CE}"/>
              </a:ext>
            </a:extLst>
          </p:cNvPr>
          <p:cNvSpPr txBox="1"/>
          <p:nvPr/>
        </p:nvSpPr>
        <p:spPr>
          <a:xfrm>
            <a:off x="346764" y="2155770"/>
            <a:ext cx="562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Analfabetismo funcional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5D2FC6-39A5-B189-F7A4-105458F4D53F}"/>
              </a:ext>
            </a:extLst>
          </p:cNvPr>
          <p:cNvSpPr txBox="1"/>
          <p:nvPr/>
        </p:nvSpPr>
        <p:spPr>
          <a:xfrm>
            <a:off x="712446" y="3365445"/>
            <a:ext cx="41394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Bahnschrift Condensed" panose="020B0502040204020203" pitchFamily="34" charset="0"/>
              </a:rPr>
              <a:t>É considerado alguém analfabeto funcional quando este consegue ler mas não compreende o que está escrito.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5AED5-441D-AEFA-C4F9-25A2F092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3" y="2819491"/>
            <a:ext cx="4618653" cy="333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188F63DC-AB55-C53B-5D72-F84E69AD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15A258-9055-87FD-1961-671F19B59019}"/>
              </a:ext>
            </a:extLst>
          </p:cNvPr>
          <p:cNvSpPr txBox="1"/>
          <p:nvPr/>
        </p:nvSpPr>
        <p:spPr>
          <a:xfrm>
            <a:off x="549743" y="339013"/>
            <a:ext cx="927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3B176F"/>
                </a:solidFill>
                <a:latin typeface="Cooper Black" panose="0208090404030B020404" pitchFamily="18" charset="0"/>
              </a:rPr>
              <a:t>Analfabetismo no Brasil: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8872AC-45ED-A5CB-5CF0-9514064E7177}"/>
              </a:ext>
            </a:extLst>
          </p:cNvPr>
          <p:cNvSpPr txBox="1"/>
          <p:nvPr/>
        </p:nvSpPr>
        <p:spPr>
          <a:xfrm>
            <a:off x="729551" y="1396104"/>
            <a:ext cx="452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B176F"/>
                </a:solidFill>
                <a:latin typeface="Cooper Black" panose="0208090404030B020404" pitchFamily="18" charset="0"/>
              </a:rPr>
              <a:t>Panorama de 2019: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35FDED-556F-577B-4585-841897679F65}"/>
              </a:ext>
            </a:extLst>
          </p:cNvPr>
          <p:cNvSpPr txBox="1"/>
          <p:nvPr/>
        </p:nvSpPr>
        <p:spPr>
          <a:xfrm>
            <a:off x="549743" y="2322577"/>
            <a:ext cx="8211702" cy="627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taxa de analfabetismo das pessoas de 15 anos ou mais ficou em 6,6% em 2019 (11 milhões);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50 milhões de pessoas de 14 a 29 anos do país: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20,2% não completaram alguma das etapas da educação básica.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total, 71,7% eram pretos ou pardos.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os principais motivos para a evasão escolar, os mais apontados foram a necessidade de trabalhar (39,1%) e a falta de interesse (29,2%). </a:t>
            </a:r>
          </a:p>
          <a:p>
            <a:pPr marL="1371600" lvl="2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as mulheres, destaca-se ainda gravidez (23,8%) e afazeres domésticos (11,5%).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9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F4E0FF2E-C1EF-D886-34C6-3E08A946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DA08A4-A2A4-51D6-7A87-27D78DA7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36" y="167950"/>
            <a:ext cx="8644327" cy="67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3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188F63DC-AB55-C53B-5D72-F84E69AD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15A258-9055-87FD-1961-671F19B59019}"/>
              </a:ext>
            </a:extLst>
          </p:cNvPr>
          <p:cNvSpPr txBox="1"/>
          <p:nvPr/>
        </p:nvSpPr>
        <p:spPr>
          <a:xfrm>
            <a:off x="549743" y="339013"/>
            <a:ext cx="1148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B176F"/>
                </a:solidFill>
                <a:latin typeface="Cooper Black" panose="0208090404030B020404" pitchFamily="18" charset="0"/>
              </a:rPr>
              <a:t>Consequências do analfabetismo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8872AC-45ED-A5CB-5CF0-9514064E7177}"/>
              </a:ext>
            </a:extLst>
          </p:cNvPr>
          <p:cNvSpPr txBox="1"/>
          <p:nvPr/>
        </p:nvSpPr>
        <p:spPr>
          <a:xfrm>
            <a:off x="729551" y="1396104"/>
            <a:ext cx="452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B176F"/>
                </a:solidFill>
                <a:latin typeface="Cooper Black" panose="0208090404030B020404" pitchFamily="18" charset="0"/>
              </a:rPr>
              <a:t>Economia: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35FDED-556F-577B-4585-841897679F65}"/>
              </a:ext>
            </a:extLst>
          </p:cNvPr>
          <p:cNvSpPr txBox="1"/>
          <p:nvPr/>
        </p:nvSpPr>
        <p:spPr>
          <a:xfrm>
            <a:off x="549743" y="2322577"/>
            <a:ext cx="8211702" cy="594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De acordo com um relatório de 2012 publicado pela World </a:t>
            </a:r>
            <a:r>
              <a:rPr lang="pt-BR" sz="2800" dirty="0" err="1">
                <a:latin typeface="Times New Roman" panose="02020603050405020304" pitchFamily="18" charset="0"/>
              </a:rPr>
              <a:t>Literacy</a:t>
            </a:r>
            <a:r>
              <a:rPr lang="pt-BR" sz="2800" dirty="0">
                <a:latin typeface="Times New Roman" panose="02020603050405020304" pitchFamily="18" charset="0"/>
              </a:rPr>
              <a:t> Foundation, o analfabetismo custa: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a uma nação desenvolvida 2% do seu PIB;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a uma economia emergente 1,2% do PIB;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e a um país em desenvolvimento 0,5% do PIB.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No total, estima-se em US$ 1,19 trilhão as perdas para a economia global em função do analfabetismo.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188F63DC-AB55-C53B-5D72-F84E69AD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15A258-9055-87FD-1961-671F19B59019}"/>
              </a:ext>
            </a:extLst>
          </p:cNvPr>
          <p:cNvSpPr txBox="1"/>
          <p:nvPr/>
        </p:nvSpPr>
        <p:spPr>
          <a:xfrm>
            <a:off x="549743" y="339013"/>
            <a:ext cx="1148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B176F"/>
                </a:solidFill>
                <a:latin typeface="Cooper Black" panose="0208090404030B020404" pitchFamily="18" charset="0"/>
              </a:rPr>
              <a:t>Consequências do analfabetismo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8872AC-45ED-A5CB-5CF0-9514064E7177}"/>
              </a:ext>
            </a:extLst>
          </p:cNvPr>
          <p:cNvSpPr txBox="1"/>
          <p:nvPr/>
        </p:nvSpPr>
        <p:spPr>
          <a:xfrm>
            <a:off x="729550" y="1396104"/>
            <a:ext cx="513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B176F"/>
                </a:solidFill>
                <a:latin typeface="Cooper Black" panose="0208090404030B020404" pitchFamily="18" charset="0"/>
              </a:rPr>
              <a:t>Desigualdades sociais: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35FDED-556F-577B-4585-841897679F65}"/>
              </a:ext>
            </a:extLst>
          </p:cNvPr>
          <p:cNvSpPr txBox="1"/>
          <p:nvPr/>
        </p:nvSpPr>
        <p:spPr>
          <a:xfrm>
            <a:off x="549743" y="2322577"/>
            <a:ext cx="8211702" cy="6865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Em 2019, 3,6% das pessoas de 15 anos ou mais de cor branca eram analfabetas, percentual que se eleva para 8,9% entre pretos ou pardos;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Da maior parte do total de analfabetos com 15 anos ou mais: 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56,2% (6,2 milhões) vive na Região Nordeste, 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</a:rPr>
              <a:t>21,7%, o equivalente a 2,4 milhões de pessoas, no Sudeste.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8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3A45C88-5E90-2BF5-07F5-62D0B747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E2A03F-1F5A-92D2-09DE-C8BFA97AEA2D}"/>
              </a:ext>
            </a:extLst>
          </p:cNvPr>
          <p:cNvSpPr txBox="1"/>
          <p:nvPr/>
        </p:nvSpPr>
        <p:spPr>
          <a:xfrm>
            <a:off x="4617891" y="358556"/>
            <a:ext cx="1148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3B176F"/>
                </a:solidFill>
                <a:latin typeface="Cooper Black" panose="0208090404030B020404" pitchFamily="18" charset="0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D76D6-109D-6A7A-443F-DC9978BBF963}"/>
              </a:ext>
            </a:extLst>
          </p:cNvPr>
          <p:cNvSpPr txBox="1"/>
          <p:nvPr/>
        </p:nvSpPr>
        <p:spPr>
          <a:xfrm>
            <a:off x="123825" y="1339790"/>
            <a:ext cx="11906250" cy="2849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acesso à Educação de qualidade é direito fundamental para o desenvolvimento da cidadania e ampliação da democracia.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800" dirty="0">
              <a:latin typeface="Bahnschrift Condensed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08A1C9-8334-1558-4030-00CD4C0E2AF7}"/>
              </a:ext>
            </a:extLst>
          </p:cNvPr>
          <p:cNvSpPr txBox="1"/>
          <p:nvPr/>
        </p:nvSpPr>
        <p:spPr>
          <a:xfrm>
            <a:off x="5494872" y="2366487"/>
            <a:ext cx="6615403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investimentos públicos em educação são de extrema importância para a redução da pobreza, criminalidade e ampliação do crescimento econômico, bem-estar e acesso aos direitos fundamentais pela população.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72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779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Dietrich</dc:creator>
  <cp:lastModifiedBy>Gabriel Dietrich</cp:lastModifiedBy>
  <cp:revision>4</cp:revision>
  <dcterms:created xsi:type="dcterms:W3CDTF">2022-11-19T21:46:28Z</dcterms:created>
  <dcterms:modified xsi:type="dcterms:W3CDTF">2022-11-25T18:22:28Z</dcterms:modified>
</cp:coreProperties>
</file>