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97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6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41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71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19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3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00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02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9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52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7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36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68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74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52987C-036C-47B5-8143-C9C5B303651E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E0A1-F7F1-4A7D-9473-36B97FB8A5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1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AD83-EAC6-44FB-E0C0-19836711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pPr algn="ctr"/>
            <a:r>
              <a:rPr lang="pt-BR" sz="5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Metodologias Ágeis Baseadas em SCRUM</a:t>
            </a:r>
            <a:endParaRPr lang="pt-BR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3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strução em estilo grego. No topo 1 triângulo escrito Scrum apoiado nos 3 pilares e englobando os 5 valores.">
            <a:extLst>
              <a:ext uri="{FF2B5EF4-FFF2-40B4-BE49-F238E27FC236}">
                <a16:creationId xmlns:a16="http://schemas.microsoft.com/office/drawing/2014/main" id="{8A7E4FBC-CAF4-04C2-5B9A-D26C01B3D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3" y="-801608"/>
            <a:ext cx="10775642" cy="83298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74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78A61-1F91-D6A3-FEF2-EFD17A27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408D5-DD29-020E-0140-9FC58C92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2604"/>
            <a:ext cx="8946541" cy="4195481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Unidade que tem como objetivo primário construir o produto que atenda as necessidades e resolva os problemas dos clientes;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A5DC01-489F-5943-464A-96DCFA63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1" y="2674213"/>
            <a:ext cx="83343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35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iclo de Desenvolvimento do Scrum que está sendo explicado no texto.">
            <a:extLst>
              <a:ext uri="{FF2B5EF4-FFF2-40B4-BE49-F238E27FC236}">
                <a16:creationId xmlns:a16="http://schemas.microsoft.com/office/drawing/2014/main" id="{3ED6596D-B86C-824C-437E-807B9183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62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1CA125-882D-11FC-4364-2072BE8B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da Sprint (Sprint Planning)</a:t>
            </a:r>
          </a:p>
        </p:txBody>
      </p:sp>
      <p:pic>
        <p:nvPicPr>
          <p:cNvPr id="5122" name="Picture 2" descr="Imagem de um time reunido em torno de uma mesa. Ao fundo, um quadro com diversos postits.">
            <a:extLst>
              <a:ext uri="{FF2B5EF4-FFF2-40B4-BE49-F238E27FC236}">
                <a16:creationId xmlns:a16="http://schemas.microsoft.com/office/drawing/2014/main" id="{9766CAED-DFD7-DD83-4F2B-C64F39475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1488" y="1853248"/>
            <a:ext cx="5594349" cy="41957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43C7C3-3C39-A086-4A54-6093FC9A33FB}"/>
              </a:ext>
            </a:extLst>
          </p:cNvPr>
          <p:cNvSpPr txBox="1"/>
          <p:nvPr/>
        </p:nvSpPr>
        <p:spPr>
          <a:xfrm flipH="1">
            <a:off x="646111" y="2427635"/>
            <a:ext cx="4544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/>
                <a:latin typeface="Open Sans" panose="020B0606030504020204" pitchFamily="34" charset="0"/>
              </a:rPr>
              <a:t>Um produto é um veículo para entregar valor. Tem um limite claro, stakeholders conhecidos, usuários ou clientes bem definidos. Um produto pode ser um serviço, um produto físico ou algo mais abstrato.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583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29A3-2373-6BFE-0D7B-E44F17D8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Product</a:t>
            </a:r>
            <a:r>
              <a:rPr lang="pt-BR" dirty="0"/>
              <a:t> Backlog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49E7C-F3A0-3266-E568-1E91F93E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Conjunto de todas necessidades dos clientes e do negócio que serão resolvidas pelo produto. Ele é mantido valorado e priorizado pelo </a:t>
            </a:r>
            <a:r>
              <a:rPr lang="pt-B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Owner</a:t>
            </a:r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17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ABC2D1-D72B-3A79-A782-62B7EAF6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11" y="1990601"/>
            <a:ext cx="7334250" cy="4031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63F895-3282-70E4-3318-C0278691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3EEBF-926A-8476-F414-89A0ADFC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2461118"/>
            <a:ext cx="3636146" cy="4351338"/>
          </a:xfrm>
        </p:spPr>
        <p:txBody>
          <a:bodyPr/>
          <a:lstStyle/>
          <a:p>
            <a:pPr algn="just"/>
            <a:r>
              <a:rPr lang="pt-BR" dirty="0"/>
              <a:t>Inicia com o Planejamento da Sprint e termina no final da Retrospectiva;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65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A71E7-7946-F76B-A1DD-3F8B87AB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Obrigado</a:t>
            </a:r>
            <a:endParaRPr lang="pt-BR" sz="6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6B2F97-BA01-2C52-8A44-F9561F6AD5E2}"/>
              </a:ext>
            </a:extLst>
          </p:cNvPr>
          <p:cNvSpPr txBox="1"/>
          <p:nvPr/>
        </p:nvSpPr>
        <p:spPr>
          <a:xfrm>
            <a:off x="8478174" y="5051395"/>
            <a:ext cx="217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Carlos Queiroz</a:t>
            </a:r>
          </a:p>
          <a:p>
            <a:r>
              <a:rPr lang="en-CA" dirty="0"/>
              <a:t>Gabriel Dietrich</a:t>
            </a:r>
          </a:p>
          <a:p>
            <a:r>
              <a:rPr lang="en-CA" dirty="0"/>
              <a:t>Lucas Sepriano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12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D3D97CE-72C1-7A23-B81E-9E11F424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50" y="108135"/>
            <a:ext cx="10467300" cy="6641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882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64209-FC4C-36C5-EECF-308CB3BF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979DE-5771-8F1A-66E7-C04121063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34" y="1449236"/>
            <a:ext cx="10109184" cy="419548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sz="3800" dirty="0">
                <a:latin typeface="Open Sans" panose="020B0606030504020204" pitchFamily="34" charset="0"/>
              </a:rPr>
              <a:t>E</a:t>
            </a:r>
            <a:r>
              <a:rPr lang="pt-BR" sz="3800" b="0" i="0" dirty="0">
                <a:effectLst/>
                <a:latin typeface="Open Sans" panose="020B0606030504020204" pitchFamily="34" charset="0"/>
              </a:rPr>
              <a:t>m 2001 um grupo composto por 17 pessoas se reuniu para debater sobre essas novas abordagens em gerenciamento de projetos e criou o chamado Manifesto Ágil, que, de certa forma, oficializa a existência das metodologias e estabelece princípios que as caracterizam.</a:t>
            </a:r>
          </a:p>
          <a:p>
            <a:pPr marL="0" indent="0" algn="just">
              <a:buNone/>
            </a:pPr>
            <a:endParaRPr lang="pt-BR" sz="3800" b="0" i="0" dirty="0"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800" b="1" i="0" dirty="0">
                <a:effectLst/>
                <a:latin typeface="Open Sans" panose="020B0606030504020204" pitchFamily="34" charset="0"/>
              </a:rPr>
              <a:t>Comunicação:</a:t>
            </a:r>
            <a:r>
              <a:rPr lang="pt-BR" sz="3800" b="0" i="0" dirty="0">
                <a:effectLst/>
                <a:latin typeface="Open Sans" panose="020B0606030504020204" pitchFamily="34" charset="0"/>
              </a:rPr>
              <a:t> indivíduos e interação entre eles mais que processos e ferramentas;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800" b="1" i="0" dirty="0">
                <a:effectLst/>
                <a:latin typeface="Open Sans" panose="020B0606030504020204" pitchFamily="34" charset="0"/>
              </a:rPr>
              <a:t>Praticidade: </a:t>
            </a:r>
            <a:r>
              <a:rPr lang="pt-BR" sz="3800" b="0" i="0" dirty="0">
                <a:effectLst/>
                <a:latin typeface="Open Sans" panose="020B0606030504020204" pitchFamily="34" charset="0"/>
              </a:rPr>
              <a:t>Software em funcionamento mais que documentação abrangente;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800" b="1" i="0" dirty="0">
                <a:effectLst/>
                <a:latin typeface="Open Sans" panose="020B0606030504020204" pitchFamily="34" charset="0"/>
              </a:rPr>
              <a:t>Alinhamento de expectativas e colaboração:</a:t>
            </a:r>
            <a:r>
              <a:rPr lang="pt-BR" sz="3800" b="0" i="0" dirty="0">
                <a:effectLst/>
                <a:latin typeface="Open Sans" panose="020B0606030504020204" pitchFamily="34" charset="0"/>
              </a:rPr>
              <a:t> colaboração com o cliente e membros do projeto mais que negociação de contratos;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800" b="1" i="0" dirty="0">
                <a:effectLst/>
                <a:latin typeface="Open Sans" panose="020B0606030504020204" pitchFamily="34" charset="0"/>
              </a:rPr>
              <a:t>Adaptabilidade e flexibilidade:</a:t>
            </a:r>
            <a:r>
              <a:rPr lang="pt-BR" sz="3800" b="0" i="0" dirty="0">
                <a:effectLst/>
                <a:latin typeface="Open Sans" panose="020B0606030504020204" pitchFamily="34" charset="0"/>
              </a:rPr>
              <a:t> responder a mudanças mais que seguir um plano.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73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C61F7-41C1-F12C-D079-913F6BCF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pt-BR" b="0" i="0" dirty="0">
                <a:effectLst/>
              </a:rPr>
              <a:t>Metodologias Ágeis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A3960-BC32-2AF9-1AD0-A2CA260C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pt-BR" sz="24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orma de conduzir projetos, que busca dar maior rapidez aos processos e à conclusão de tarefas. Não apenas isso, mas o </a:t>
            </a:r>
            <a:r>
              <a:rPr lang="pt-BR" sz="240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agile</a:t>
            </a:r>
            <a:r>
              <a:rPr lang="pt-BR" sz="24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baseia-se em um fluxo de trabalho mais ágil, flexível, sem tantos obstáculos, com total iteratividade.</a:t>
            </a:r>
            <a:endParaRPr lang="pt-BR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4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794D4-A6C7-0164-3C0C-B1ABE45B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C3BA4-B3C9-DE06-B5B3-ECAC2194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onsiste em uma metodologia ágil de desenvolvimento de software que visa a agilidade, a redução de custos e o aumento da qualidade;</a:t>
            </a:r>
          </a:p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plica uma abordagem incremental e iterativa para melhorar a previsibilidade e o controle de risco;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30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adro Kanban tem origem nipônica">
            <a:extLst>
              <a:ext uri="{FF2B5EF4-FFF2-40B4-BE49-F238E27FC236}">
                <a16:creationId xmlns:a16="http://schemas.microsoft.com/office/drawing/2014/main" id="{2B51761C-6618-14F3-5AE7-1AB9B2E7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55" y="1125569"/>
            <a:ext cx="7041736" cy="50513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DA8482-534C-57FB-31C8-2E3F80EC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Pilares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67154-C013-4995-DD1F-D0FD16E4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94" y="1825624"/>
            <a:ext cx="4186561" cy="4351338"/>
          </a:xfrm>
        </p:spPr>
        <p:txBody>
          <a:bodyPr/>
          <a:lstStyle/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Transparência</a:t>
            </a:r>
          </a:p>
          <a:p>
            <a:pPr marL="0" indent="0" algn="just">
              <a:buNone/>
            </a:pPr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suas atividades e expectativas devem ter visibilidade para os interessados nos resultados do Time;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4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45ED-01B0-C1E4-C443-C1D4B102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Inspeção</a:t>
            </a:r>
            <a:br>
              <a:rPr lang="pt-BR" b="1" i="0" dirty="0">
                <a:solidFill>
                  <a:srgbClr val="101010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94DA5-433C-9A07-E719-FB16B14F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Time Scrum se perguntar sempre:</a:t>
            </a:r>
          </a:p>
          <a:p>
            <a:pPr marL="0" indent="0" algn="just">
              <a:buNone/>
            </a:pPr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se está caminhando rumo aos objetivos e resultados de negócio;</a:t>
            </a:r>
          </a:p>
          <a:p>
            <a:pPr algn="just">
              <a:buFontTx/>
              <a:buChar char="-"/>
            </a:pPr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pode aperfeiçoar seu método de trabalho, a atmosfera da equipe e a qualidade do produto que está sendo entregue; </a:t>
            </a:r>
          </a:p>
          <a:p>
            <a:pPr algn="just">
              <a:buFontTx/>
              <a:buChar char="-"/>
            </a:pPr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podemos melhorar?</a:t>
            </a:r>
          </a:p>
        </p:txBody>
      </p:sp>
    </p:spTree>
    <p:extLst>
      <p:ext uri="{BB962C8B-B14F-4D97-AF65-F5344CB8AC3E}">
        <p14:creationId xmlns:p14="http://schemas.microsoft.com/office/powerpoint/2010/main" val="29368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7EDC4-46C0-D9FD-8451-425A2DC1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Adaptação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7DB94-6F90-5B58-B33F-5050248E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</a:rPr>
              <a:t>Se a inspeção determinar que não estamos progredindo para os nossos objetivos, é hora de nos adaptarmos. Essa adaptação pode ser motivada por diversos fatores: mudanças de mercado, concorrentes, necessidades do cliente, necessidades do negócio, hipóteses invalidadas, entre muitos 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91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E4C33-E736-CD75-271A-22839CBC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4DE3F2-8138-71F8-446A-3762A5E7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São cinco valores  do Scrum:</a:t>
            </a:r>
          </a:p>
          <a:p>
            <a:endParaRPr lang="pt-BR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Comprometimento com o time, acordos e com a entrega e qualidade do produto ou serviço.</a:t>
            </a:r>
          </a:p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Coragem para fazer o que precisa ser feito e tomar decisões mesmo que difíceis.</a:t>
            </a:r>
          </a:p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Foco no cliente, resultado e objetivos do negócio.</a:t>
            </a:r>
          </a:p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Abertura* para permitir que as pessoas sejam transparente e tenhamos um ambiente seguro para compartilhar conhecimento.</a:t>
            </a:r>
          </a:p>
          <a:p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Respeito às pessoas e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383718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</TotalTime>
  <Words>501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Open Sans</vt:lpstr>
      <vt:lpstr>Wingdings 3</vt:lpstr>
      <vt:lpstr>Íon</vt:lpstr>
      <vt:lpstr>Metodologias Ágeis Baseadas em SCRUM</vt:lpstr>
      <vt:lpstr>Apresentação do PowerPoint</vt:lpstr>
      <vt:lpstr>Manifesto ágil</vt:lpstr>
      <vt:lpstr>Metodologias Ágeis </vt:lpstr>
      <vt:lpstr>SCRUM</vt:lpstr>
      <vt:lpstr>Pilares</vt:lpstr>
      <vt:lpstr> Inspeção </vt:lpstr>
      <vt:lpstr> Adaptação </vt:lpstr>
      <vt:lpstr>Valores</vt:lpstr>
      <vt:lpstr>Apresentação do PowerPoint</vt:lpstr>
      <vt:lpstr>Time Scrum</vt:lpstr>
      <vt:lpstr>Apresentação do PowerPoint</vt:lpstr>
      <vt:lpstr>Planejamento da Sprint (Sprint Planning)</vt:lpstr>
      <vt:lpstr>Product Backlog</vt:lpstr>
      <vt:lpstr>Sprint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Ágeis Baseadas em SCRUM</dc:title>
  <dc:creator>CARLOS EDUARDO ALVES QUEIROZ</dc:creator>
  <cp:lastModifiedBy>Lucas Sepriano</cp:lastModifiedBy>
  <cp:revision>4</cp:revision>
  <dcterms:created xsi:type="dcterms:W3CDTF">2022-11-15T16:38:44Z</dcterms:created>
  <dcterms:modified xsi:type="dcterms:W3CDTF">2022-11-23T18:40:12Z</dcterms:modified>
</cp:coreProperties>
</file>