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8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4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6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7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5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73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30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1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6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3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0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8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1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uters.com/article/world/insight-amazon-scraps-secret-ai-recruiting-tool-that-showed-bias-against-women-idUSKCN1MK0A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2222624"/>
            <a:ext cx="4050792" cy="2554758"/>
          </a:xfrm>
        </p:spPr>
        <p:txBody>
          <a:bodyPr/>
          <a:lstStyle/>
          <a:p>
            <a:pPr>
              <a:defRPr sz="4400" b="1">
                <a:solidFill>
                  <a:srgbClr val="005AA0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Relatório</a:t>
            </a:r>
            <a:r>
              <a:rPr dirty="0">
                <a:solidFill>
                  <a:schemeClr val="tx1"/>
                </a:solidFill>
              </a:rPr>
              <a:t> de </a:t>
            </a:r>
            <a:r>
              <a:rPr dirty="0" err="1">
                <a:solidFill>
                  <a:schemeClr val="tx1"/>
                </a:solidFill>
              </a:rPr>
              <a:t>Ética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em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Inteligência</a:t>
            </a:r>
            <a:r>
              <a:rPr dirty="0">
                <a:solidFill>
                  <a:schemeClr val="tx1"/>
                </a:solidFill>
              </a:rPr>
              <a:t> Artificial </a:t>
            </a:r>
            <a:r>
              <a:rPr dirty="0"/>
              <a:t>🤖⚖️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7605755" cy="861420"/>
          </a:xfrm>
        </p:spPr>
        <p:txBody>
          <a:bodyPr>
            <a:normAutofit fontScale="25000" lnSpcReduction="20000"/>
          </a:bodyPr>
          <a:lstStyle/>
          <a:p>
            <a:pPr>
              <a:defRPr sz="2400">
                <a:solidFill>
                  <a:srgbClr val="505050"/>
                </a:solidFill>
              </a:defRPr>
            </a:pPr>
            <a:r>
              <a:rPr sz="9600" b="1" i="1" dirty="0">
                <a:solidFill>
                  <a:schemeClr val="bg2"/>
                </a:solidFill>
              </a:rPr>
              <a:t>Um </a:t>
            </a:r>
            <a:r>
              <a:rPr sz="9600" b="1" i="1" dirty="0" err="1">
                <a:solidFill>
                  <a:schemeClr val="bg2"/>
                </a:solidFill>
              </a:rPr>
              <a:t>dilema</a:t>
            </a:r>
            <a:r>
              <a:rPr sz="9600" b="1" i="1" dirty="0">
                <a:solidFill>
                  <a:schemeClr val="bg2"/>
                </a:solidFill>
              </a:rPr>
              <a:t> de </a:t>
            </a:r>
            <a:r>
              <a:rPr sz="9600" b="1" i="1" dirty="0" err="1">
                <a:solidFill>
                  <a:schemeClr val="bg2"/>
                </a:solidFill>
              </a:rPr>
              <a:t>recrutamento</a:t>
            </a:r>
            <a:r>
              <a:rPr sz="9600" b="1" i="1" dirty="0">
                <a:solidFill>
                  <a:schemeClr val="bg2"/>
                </a:solidFill>
              </a:rPr>
              <a:t> </a:t>
            </a:r>
            <a:r>
              <a:rPr sz="9600" b="1" i="1" dirty="0" err="1">
                <a:solidFill>
                  <a:schemeClr val="bg2"/>
                </a:solidFill>
              </a:rPr>
              <a:t>automático</a:t>
            </a:r>
            <a:endParaRPr sz="9600" b="1" i="1" dirty="0">
              <a:solidFill>
                <a:schemeClr val="bg2"/>
              </a:solidFill>
            </a:endParaRPr>
          </a:p>
          <a:p>
            <a:endParaRPr dirty="0"/>
          </a:p>
          <a:p>
            <a:r>
              <a:rPr sz="3600" b="1" dirty="0">
                <a:solidFill>
                  <a:schemeClr val="bg2"/>
                </a:solidFill>
              </a:rPr>
              <a:t>Lucas Silva de Oliveira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5AA0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Introdução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ao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Problema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/>
              <a:t>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Um sistema de recrutamento automático foi utilizado por uma empresa para selecionar candidatos a vagas.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O algoritmo, porém, apresentou resultados desiguais: favorecia candidatos homens em comparação a mulheres e minorias.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Isso aconteceu porque o modelo foi treinado com dados históricos, que já refletiam desigualdades no mercado de trabalho.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5AA0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Viés</a:t>
            </a:r>
            <a:r>
              <a:rPr dirty="0">
                <a:solidFill>
                  <a:schemeClr val="tx1"/>
                </a:solidFill>
              </a:rPr>
              <a:t> e </a:t>
            </a:r>
            <a:r>
              <a:rPr dirty="0" err="1">
                <a:solidFill>
                  <a:schemeClr val="tx1"/>
                </a:solidFill>
              </a:rPr>
              <a:t>Justiça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/>
              <a:t>⚖️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O </a:t>
            </a:r>
            <a:r>
              <a:rPr dirty="0" err="1"/>
              <a:t>algoritmo</a:t>
            </a:r>
            <a:r>
              <a:rPr dirty="0"/>
              <a:t> </a:t>
            </a:r>
            <a:r>
              <a:rPr dirty="0" err="1"/>
              <a:t>reproduziu</a:t>
            </a:r>
            <a:r>
              <a:rPr dirty="0"/>
              <a:t> o </a:t>
            </a:r>
            <a:r>
              <a:rPr dirty="0" err="1"/>
              <a:t>viés</a:t>
            </a:r>
            <a:r>
              <a:rPr dirty="0"/>
              <a:t> </a:t>
            </a:r>
            <a:r>
              <a:rPr dirty="0" err="1"/>
              <a:t>existente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dados </a:t>
            </a:r>
            <a:r>
              <a:rPr dirty="0" err="1"/>
              <a:t>usados</a:t>
            </a:r>
            <a:r>
              <a:rPr dirty="0"/>
              <a:t> no </a:t>
            </a:r>
            <a:r>
              <a:rPr dirty="0" err="1"/>
              <a:t>treinamento</a:t>
            </a:r>
            <a:r>
              <a:rPr dirty="0"/>
              <a:t>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Como </a:t>
            </a:r>
            <a:r>
              <a:rPr dirty="0" err="1"/>
              <a:t>consequência</a:t>
            </a:r>
            <a:r>
              <a:rPr dirty="0"/>
              <a:t>, </a:t>
            </a:r>
            <a:r>
              <a:rPr dirty="0" err="1"/>
              <a:t>mulheres</a:t>
            </a:r>
            <a:r>
              <a:rPr dirty="0"/>
              <a:t> e </a:t>
            </a:r>
            <a:r>
              <a:rPr dirty="0" err="1"/>
              <a:t>minorias</a:t>
            </a:r>
            <a:r>
              <a:rPr dirty="0"/>
              <a:t> </a:t>
            </a:r>
            <a:r>
              <a:rPr dirty="0" err="1"/>
              <a:t>tiveram</a:t>
            </a:r>
            <a:r>
              <a:rPr dirty="0"/>
              <a:t> </a:t>
            </a:r>
            <a:r>
              <a:rPr dirty="0" err="1"/>
              <a:t>menos</a:t>
            </a:r>
            <a:r>
              <a:rPr dirty="0"/>
              <a:t> chances de </a:t>
            </a:r>
            <a:r>
              <a:rPr dirty="0" err="1"/>
              <a:t>serem</a:t>
            </a:r>
            <a:r>
              <a:rPr dirty="0"/>
              <a:t> </a:t>
            </a:r>
            <a:r>
              <a:rPr dirty="0" err="1"/>
              <a:t>selecionadas</a:t>
            </a:r>
            <a:r>
              <a:rPr dirty="0"/>
              <a:t>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 err="1"/>
              <a:t>Esse</a:t>
            </a:r>
            <a:r>
              <a:rPr dirty="0"/>
              <a:t> </a:t>
            </a:r>
            <a:r>
              <a:rPr dirty="0" err="1"/>
              <a:t>problema</a:t>
            </a:r>
            <a:r>
              <a:rPr dirty="0"/>
              <a:t> </a:t>
            </a:r>
            <a:r>
              <a:rPr dirty="0" err="1"/>
              <a:t>reforça</a:t>
            </a:r>
            <a:r>
              <a:rPr dirty="0"/>
              <a:t> </a:t>
            </a:r>
            <a:r>
              <a:rPr dirty="0" err="1"/>
              <a:t>desigualdades</a:t>
            </a:r>
            <a:r>
              <a:rPr dirty="0"/>
              <a:t> </a:t>
            </a:r>
            <a:r>
              <a:rPr dirty="0" err="1"/>
              <a:t>históricas</a:t>
            </a:r>
            <a:r>
              <a:rPr dirty="0"/>
              <a:t>,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vez</a:t>
            </a:r>
            <a:r>
              <a:rPr dirty="0"/>
              <a:t> de </a:t>
            </a:r>
            <a:r>
              <a:rPr dirty="0" err="1"/>
              <a:t>corrigi</a:t>
            </a:r>
            <a:r>
              <a:rPr dirty="0"/>
              <a:t>-las.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3" y="925605"/>
            <a:ext cx="7561979" cy="711359"/>
          </a:xfrm>
        </p:spPr>
        <p:txBody>
          <a:bodyPr/>
          <a:lstStyle/>
          <a:p>
            <a:pPr>
              <a:defRPr sz="3200" b="1">
                <a:solidFill>
                  <a:srgbClr val="005AA0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Transparência</a:t>
            </a:r>
            <a:r>
              <a:rPr dirty="0">
                <a:solidFill>
                  <a:schemeClr val="tx1"/>
                </a:solidFill>
              </a:rPr>
              <a:t> e </a:t>
            </a:r>
            <a:r>
              <a:rPr dirty="0" err="1">
                <a:solidFill>
                  <a:schemeClr val="tx1"/>
                </a:solidFill>
              </a:rPr>
              <a:t>Explicabilidade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/>
              <a:t>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O sistema funcionava como uma 'caixa preta': a empresa não sabia exatamente como as decisões eram tomadas.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Faltava explicação sobre por que um candidato era aprovado ou reprovado.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Sem essa transparência, é difícil corrigir injustiças e aumentar a confiança no sistema.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5AA0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Impacto</a:t>
            </a:r>
            <a:r>
              <a:rPr dirty="0">
                <a:solidFill>
                  <a:schemeClr val="tx1"/>
                </a:solidFill>
              </a:rPr>
              <a:t> Social e </a:t>
            </a:r>
            <a:r>
              <a:rPr dirty="0" err="1">
                <a:solidFill>
                  <a:schemeClr val="tx1"/>
                </a:solidFill>
              </a:rPr>
              <a:t>Direitos</a:t>
            </a:r>
            <a:r>
              <a:rPr dirty="0">
                <a:solidFill>
                  <a:schemeClr val="tx1"/>
                </a:solidFill>
              </a:rPr>
              <a:t> 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As decisões do algoritmo afetam diretamente a carreira e a vida de mulheres e minorias.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Além disso, o uso de dados pessoais sem clareza pode violar a Lei Geral de Proteção de Dados (LGPD).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Portanto, há não apenas um impacto social, mas também possíveis problemas legais.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3" y="925605"/>
            <a:ext cx="7384697" cy="711359"/>
          </a:xfrm>
        </p:spPr>
        <p:txBody>
          <a:bodyPr/>
          <a:lstStyle/>
          <a:p>
            <a:pPr>
              <a:defRPr sz="3200" b="1">
                <a:solidFill>
                  <a:srgbClr val="005AA0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Responsabilidade</a:t>
            </a:r>
            <a:r>
              <a:rPr dirty="0">
                <a:solidFill>
                  <a:schemeClr val="tx1"/>
                </a:solidFill>
              </a:rPr>
              <a:t> e </a:t>
            </a:r>
            <a:r>
              <a:rPr dirty="0" err="1">
                <a:solidFill>
                  <a:schemeClr val="tx1"/>
                </a:solidFill>
              </a:rPr>
              <a:t>Governança</a:t>
            </a:r>
            <a:r>
              <a:rPr dirty="0">
                <a:solidFill>
                  <a:schemeClr val="tx1"/>
                </a:solidFill>
              </a:rPr>
              <a:t> 🛡️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Testes de viés poderiam ter sido realizados antes da aplicação do algoritmo.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É importante que haja supervisão humana em decisões críticas, como contratação.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Princípios de 'Ethical AI by Design' poderiam ter evitado parte dos problemas.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564" y="925605"/>
            <a:ext cx="6964820" cy="711359"/>
          </a:xfrm>
        </p:spPr>
        <p:txBody>
          <a:bodyPr/>
          <a:lstStyle/>
          <a:p>
            <a:pPr>
              <a:defRPr sz="3200" b="1">
                <a:solidFill>
                  <a:srgbClr val="005AA0"/>
                </a:solidFill>
              </a:defRPr>
            </a:pPr>
            <a:r>
              <a:rPr dirty="0" err="1">
                <a:solidFill>
                  <a:schemeClr val="tx1"/>
                </a:solidFill>
              </a:rPr>
              <a:t>Conclusão</a:t>
            </a:r>
            <a:r>
              <a:rPr dirty="0">
                <a:solidFill>
                  <a:schemeClr val="tx1"/>
                </a:solidFill>
              </a:rPr>
              <a:t> e </a:t>
            </a:r>
            <a:r>
              <a:rPr dirty="0" err="1">
                <a:solidFill>
                  <a:schemeClr val="tx1"/>
                </a:solidFill>
              </a:rPr>
              <a:t>Recomendações</a:t>
            </a:r>
            <a:r>
              <a:rPr dirty="0">
                <a:solidFill>
                  <a:schemeClr val="tx1"/>
                </a:solidFill>
              </a:rPr>
              <a:t> 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O algoritmo, da forma como foi aplicado, não deve continuar em uso até passar por uma revisão.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Sugestões: realizar auditorias periódicas de viés, oferecer explicações básicas sobre as decisões e garantir supervisão humana.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A mensagem principal é que a tecnologia deve servir para apoiar as pessoas, e não para criar novas injustiças.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5AA0"/>
                </a:solidFill>
              </a:defRPr>
            </a:pPr>
            <a:r>
              <a:t>Referências 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BARBOSA, T.; SOUZA, R. </a:t>
            </a:r>
            <a:r>
              <a:rPr dirty="0" err="1"/>
              <a:t>Ética</a:t>
            </a:r>
            <a:r>
              <a:rPr dirty="0"/>
              <a:t> e </a:t>
            </a:r>
            <a:r>
              <a:rPr dirty="0" err="1"/>
              <a:t>Inteligência</a:t>
            </a:r>
            <a:r>
              <a:rPr dirty="0"/>
              <a:t> Artificial: </a:t>
            </a:r>
            <a:r>
              <a:rPr dirty="0" err="1"/>
              <a:t>desafios</a:t>
            </a:r>
            <a:r>
              <a:rPr dirty="0"/>
              <a:t> e </a:t>
            </a:r>
            <a:r>
              <a:rPr dirty="0" err="1"/>
              <a:t>perspectivas</a:t>
            </a:r>
            <a:r>
              <a:rPr dirty="0"/>
              <a:t>. São Paulo: </a:t>
            </a:r>
            <a:r>
              <a:rPr dirty="0" err="1"/>
              <a:t>Novatec</a:t>
            </a:r>
            <a:r>
              <a:rPr dirty="0"/>
              <a:t>, 2020.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BRASIL. Lei </a:t>
            </a:r>
            <a:r>
              <a:rPr dirty="0" err="1"/>
              <a:t>Geral</a:t>
            </a:r>
            <a:r>
              <a:rPr dirty="0"/>
              <a:t> de </a:t>
            </a:r>
            <a:r>
              <a:rPr dirty="0" err="1"/>
              <a:t>Proteção</a:t>
            </a:r>
            <a:r>
              <a:rPr dirty="0"/>
              <a:t> de Dados (LGPD), Lei nº 13.709/2018.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Amazon AI </a:t>
            </a:r>
            <a:r>
              <a:rPr dirty="0" err="1"/>
              <a:t>Recru</a:t>
            </a:r>
            <a:r>
              <a:rPr lang="pt-BR" dirty="0" err="1"/>
              <a:t>tamento</a:t>
            </a:r>
            <a:r>
              <a:rPr dirty="0"/>
              <a:t> Cas</a:t>
            </a:r>
            <a:r>
              <a:rPr lang="pt-BR" dirty="0"/>
              <a:t>o</a:t>
            </a:r>
            <a:r>
              <a:rPr dirty="0"/>
              <a:t>. </a:t>
            </a:r>
            <a:r>
              <a:rPr dirty="0" err="1"/>
              <a:t>Disponível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: </a:t>
            </a:r>
            <a:r>
              <a:rPr dirty="0">
                <a:hlinkClick r:id="rId2"/>
              </a:rPr>
              <a:t>Link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384</Words>
  <Application>Microsoft Office PowerPoint</Application>
  <PresentationFormat>Apresentação na tela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Íon - Sala da Diretoria</vt:lpstr>
      <vt:lpstr>Relatório de Ética em Inteligência Artificial 🤖⚖️</vt:lpstr>
      <vt:lpstr>Introdução ao Problema 📊</vt:lpstr>
      <vt:lpstr>Viés e Justiça ⚖️</vt:lpstr>
      <vt:lpstr>Transparência e Explicabilidade 🔍</vt:lpstr>
      <vt:lpstr>Impacto Social e Direitos 🌐</vt:lpstr>
      <vt:lpstr>Responsabilidade e Governança 🛡️</vt:lpstr>
      <vt:lpstr>Conclusão e Recomendações ✅</vt:lpstr>
      <vt:lpstr>Referências 📚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de Ética em Inteligência Artificial 🤖⚖️</dc:title>
  <dc:subject/>
  <dc:creator/>
  <cp:keywords/>
  <dc:description>generated using python-pptx</dc:description>
  <cp:lastModifiedBy>Lucas Silva</cp:lastModifiedBy>
  <cp:revision>3</cp:revision>
  <dcterms:created xsi:type="dcterms:W3CDTF">2013-01-27T09:14:16Z</dcterms:created>
  <dcterms:modified xsi:type="dcterms:W3CDTF">2025-08-27T23:29:05Z</dcterms:modified>
  <cp:category/>
</cp:coreProperties>
</file>