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644-3606-4EE0-81D0-5DA05238F9C1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E1E6-F4A4-4AF0-BDEB-58CED3764C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64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644-3606-4EE0-81D0-5DA05238F9C1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E1E6-F4A4-4AF0-BDEB-58CED3764C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22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644-3606-4EE0-81D0-5DA05238F9C1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E1E6-F4A4-4AF0-BDEB-58CED3764C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23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644-3606-4EE0-81D0-5DA05238F9C1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E1E6-F4A4-4AF0-BDEB-58CED3764C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37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644-3606-4EE0-81D0-5DA05238F9C1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E1E6-F4A4-4AF0-BDEB-58CED3764C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46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644-3606-4EE0-81D0-5DA05238F9C1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E1E6-F4A4-4AF0-BDEB-58CED3764C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22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644-3606-4EE0-81D0-5DA05238F9C1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E1E6-F4A4-4AF0-BDEB-58CED3764C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91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644-3606-4EE0-81D0-5DA05238F9C1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E1E6-F4A4-4AF0-BDEB-58CED3764C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06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644-3606-4EE0-81D0-5DA05238F9C1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E1E6-F4A4-4AF0-BDEB-58CED3764C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30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644-3606-4EE0-81D0-5DA05238F9C1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E1E6-F4A4-4AF0-BDEB-58CED3764C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23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644-3606-4EE0-81D0-5DA05238F9C1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E1E6-F4A4-4AF0-BDEB-58CED3764C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47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BA644-3606-4EE0-81D0-5DA05238F9C1}" type="datetimeFigureOut">
              <a:rPr lang="pt-BR" smtClean="0"/>
              <a:t>11/06/2023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4E1E6-F4A4-4AF0-BDEB-58CED3764C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150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D0C33A8-7BBC-E45A-8488-56C9A1356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8F33E8EA-D18E-9E98-41DE-9875619DEF8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78960" y="227777"/>
            <a:ext cx="9144000" cy="1654533"/>
          </a:xfrm>
        </p:spPr>
        <p:txBody>
          <a:bodyPr/>
          <a:lstStyle/>
          <a:p>
            <a:pPr lvl="0"/>
            <a:r>
              <a:rPr lang="de-DE" dirty="0">
                <a:solidFill>
                  <a:srgbClr val="FFFFFF"/>
                </a:solidFill>
                <a:latin typeface="Bahnschrift"/>
                <a:cs typeface="Calibri Light"/>
              </a:rPr>
              <a:t>Avaliação A3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08EA5D-A1B6-EB57-58BF-6105CC8C402E}"/>
              </a:ext>
            </a:extLst>
          </p:cNvPr>
          <p:cNvSpPr txBox="1"/>
          <p:nvPr/>
        </p:nvSpPr>
        <p:spPr>
          <a:xfrm>
            <a:off x="3657600" y="3075712"/>
            <a:ext cx="4585853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4000" b="0" i="1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ea typeface="Calibri"/>
                <a:cs typeface="Calibri"/>
              </a:rPr>
              <a:t>Site </a:t>
            </a:r>
            <a:r>
              <a:rPr lang="pt-BR" sz="4000" b="0" i="0" u="none" strike="noStrike" kern="1200" cap="none" spc="0" baseline="0" dirty="0" err="1">
                <a:solidFill>
                  <a:srgbClr val="FFFFFF"/>
                </a:solidFill>
                <a:uFillTx/>
                <a:latin typeface="Biome"/>
                <a:ea typeface="Calibri"/>
                <a:cs typeface="Calibri"/>
              </a:rPr>
              <a:t>CSGOBrasil</a:t>
            </a:r>
            <a:endParaRPr lang="pt-BR" sz="4000" b="0" i="1" u="none" strike="noStrike" kern="1200" cap="none" spc="0" baseline="0" dirty="0">
              <a:solidFill>
                <a:srgbClr val="FFFFFF"/>
              </a:solidFill>
              <a:uFillTx/>
              <a:latin typeface="Biome"/>
              <a:ea typeface="Calibri"/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DE070B9-E8EF-2833-5C34-F9A7A5B9F194}"/>
              </a:ext>
            </a:extLst>
          </p:cNvPr>
          <p:cNvSpPr txBox="1"/>
          <p:nvPr/>
        </p:nvSpPr>
        <p:spPr>
          <a:xfrm>
            <a:off x="3622962" y="5313822"/>
            <a:ext cx="4655128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Front-</a:t>
            </a:r>
            <a:r>
              <a:rPr lang="pt-BR" sz="1800" b="0" i="0" u="none" strike="noStrike" kern="1200" cap="none" spc="0" baseline="0" dirty="0" err="1">
                <a:solidFill>
                  <a:srgbClr val="FFFFFF"/>
                </a:solidFill>
                <a:uFillTx/>
                <a:latin typeface="Biome"/>
                <a:cs typeface="Biome"/>
              </a:rPr>
              <a:t>end</a:t>
            </a:r>
            <a:r>
              <a:rPr lang="pt-BR" sz="18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: </a:t>
            </a:r>
            <a:r>
              <a:rPr lang="pt-BR" sz="1800" b="0" i="0" u="none" strike="noStrike" kern="1200" cap="none" spc="0" baseline="0" dirty="0" err="1">
                <a:solidFill>
                  <a:srgbClr val="FFFFFF"/>
                </a:solidFill>
                <a:uFillTx/>
                <a:latin typeface="Biome"/>
                <a:cs typeface="Biome"/>
              </a:rPr>
              <a:t>JavaScript</a:t>
            </a:r>
            <a:r>
              <a:rPr lang="pt-BR" sz="18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 , </a:t>
            </a:r>
            <a:r>
              <a:rPr lang="pt-BR" sz="18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ea typeface="Calibri"/>
                <a:cs typeface="Calibri"/>
              </a:rPr>
              <a:t>HTML e CSS </a:t>
            </a:r>
            <a:r>
              <a:rPr lang="pt-BR" sz="18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Back-</a:t>
            </a:r>
            <a:r>
              <a:rPr lang="pt-BR" sz="1800" b="0" i="0" u="none" strike="noStrike" kern="1200" cap="none" spc="0" baseline="0" dirty="0" err="1">
                <a:solidFill>
                  <a:srgbClr val="FFFFFF"/>
                </a:solidFill>
                <a:uFillTx/>
                <a:latin typeface="Biome"/>
                <a:cs typeface="Biome"/>
              </a:rPr>
              <a:t>end</a:t>
            </a:r>
            <a:r>
              <a:rPr lang="pt-BR" sz="18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: Java e MySQL</a:t>
            </a:r>
            <a:endParaRPr lang="pt-BR" sz="11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  <p:pic>
        <p:nvPicPr>
          <p:cNvPr id="7" name="Imagem 5" descr="Logotipo&#10;&#10;Descrição gerada automaticamente">
            <a:extLst>
              <a:ext uri="{FF2B5EF4-FFF2-40B4-BE49-F238E27FC236}">
                <a16:creationId xmlns:a16="http://schemas.microsoft.com/office/drawing/2014/main" id="{9A97FA3D-D858-C25D-9720-32BA4565F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3962" y="228974"/>
            <a:ext cx="2535384" cy="167565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47DDAF9-A539-FEA9-BD69-69F31E544E9B}"/>
              </a:ext>
            </a:extLst>
          </p:cNvPr>
          <p:cNvSpPr txBox="1"/>
          <p:nvPr/>
        </p:nvSpPr>
        <p:spPr>
          <a:xfrm>
            <a:off x="2850134" y="6427113"/>
            <a:ext cx="5573430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Sistemas Distribuídos e mobile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dirty="0">
                <a:solidFill>
                  <a:srgbClr val="FFFFFF"/>
                </a:solidFill>
                <a:latin typeface="Biome"/>
                <a:cs typeface="Biome"/>
              </a:rPr>
              <a:t>Universidade Anhembi Morumbi, 2023</a:t>
            </a:r>
            <a:endParaRPr lang="pt-BR" sz="11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</p:spTree>
    <p:extLst>
      <p:ext uri="{BB962C8B-B14F-4D97-AF65-F5344CB8AC3E}">
        <p14:creationId xmlns:p14="http://schemas.microsoft.com/office/powerpoint/2010/main" val="178605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A07AAE6-CEAF-6CC6-65F4-2CD9E7933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333E3FB-5965-7270-BFA8-D8D5C3B53CD5}"/>
              </a:ext>
            </a:extLst>
          </p:cNvPr>
          <p:cNvSpPr txBox="1"/>
          <p:nvPr/>
        </p:nvSpPr>
        <p:spPr>
          <a:xfrm>
            <a:off x="177464" y="582068"/>
            <a:ext cx="7421821" cy="17543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600" i="1" dirty="0">
                <a:solidFill>
                  <a:srgbClr val="FFFFFF"/>
                </a:solidFill>
                <a:latin typeface="Biome"/>
                <a:ea typeface="Calibri"/>
                <a:cs typeface="Calibri"/>
              </a:rPr>
              <a:t>Referências</a:t>
            </a:r>
            <a:endParaRPr lang="pt-BR" sz="3600" b="0" i="1" u="none" strike="noStrike" kern="1200" cap="none" spc="0" baseline="0" dirty="0">
              <a:solidFill>
                <a:srgbClr val="FFFFFF"/>
              </a:solidFill>
              <a:uFillTx/>
              <a:latin typeface="Biome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i="1" dirty="0">
              <a:solidFill>
                <a:srgbClr val="FFFFFF"/>
              </a:solidFill>
              <a:latin typeface="Biome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b="0" i="1" u="none" strike="noStrike" kern="1200" cap="none" spc="0" baseline="0" dirty="0">
              <a:solidFill>
                <a:srgbClr val="FFFFFF"/>
              </a:solidFill>
              <a:uFillTx/>
              <a:latin typeface="Biome"/>
              <a:ea typeface="Calibri"/>
              <a:cs typeface="Calibri"/>
            </a:endParaRP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12FB9FC6-3BE9-B583-C723-DE5B4005E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6" y="5934917"/>
            <a:ext cx="1047563" cy="69234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127F048-7B4F-9A47-B178-C93F1E4E08BA}"/>
              </a:ext>
            </a:extLst>
          </p:cNvPr>
          <p:cNvSpPr txBox="1"/>
          <p:nvPr/>
        </p:nvSpPr>
        <p:spPr>
          <a:xfrm>
            <a:off x="0" y="6550223"/>
            <a:ext cx="4655128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2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CSGO Brasil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F75503-E32F-8731-7E02-E383490D4E89}"/>
              </a:ext>
            </a:extLst>
          </p:cNvPr>
          <p:cNvSpPr txBox="1"/>
          <p:nvPr/>
        </p:nvSpPr>
        <p:spPr>
          <a:xfrm>
            <a:off x="177463" y="1459231"/>
            <a:ext cx="8034381" cy="375487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4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https://www.alura.com.br/artigos/</a:t>
            </a:r>
            <a:r>
              <a:rPr lang="pt-BR" sz="1400" b="0" i="0" u="none" strike="noStrike" kern="1200" cap="none" spc="0" baseline="0" dirty="0" err="1">
                <a:solidFill>
                  <a:srgbClr val="FFFFFF"/>
                </a:solidFill>
                <a:uFillTx/>
                <a:latin typeface="Biome"/>
                <a:cs typeface="Biome"/>
              </a:rPr>
              <a:t>spring</a:t>
            </a:r>
            <a:r>
              <a:rPr lang="pt-BR" sz="14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-</a:t>
            </a:r>
            <a:r>
              <a:rPr lang="pt-BR" sz="1400" b="0" i="0" u="none" strike="noStrike" kern="1200" cap="none" spc="0" baseline="0" dirty="0" err="1">
                <a:solidFill>
                  <a:srgbClr val="FFFFFF"/>
                </a:solidFill>
                <a:uFillTx/>
                <a:latin typeface="Biome"/>
                <a:cs typeface="Biome"/>
              </a:rPr>
              <a:t>conheca</a:t>
            </a:r>
            <a:r>
              <a:rPr lang="pt-BR" sz="14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-esse-framework-</a:t>
            </a:r>
            <a:r>
              <a:rPr lang="pt-BR" sz="1400" b="0" i="0" u="none" strike="noStrike" kern="1200" cap="none" spc="0" baseline="0" dirty="0" err="1">
                <a:solidFill>
                  <a:srgbClr val="FFFFFF"/>
                </a:solidFill>
                <a:uFillTx/>
                <a:latin typeface="Biome"/>
                <a:cs typeface="Biome"/>
              </a:rPr>
              <a:t>java</a:t>
            </a:r>
            <a:r>
              <a:rPr lang="pt-BR" sz="14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;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4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https://www.yworks.com/</a:t>
            </a:r>
            <a:r>
              <a:rPr lang="pt-BR" sz="1400" b="0" i="0" u="none" strike="noStrike" kern="1200" cap="none" spc="0" baseline="0" dirty="0" err="1">
                <a:solidFill>
                  <a:srgbClr val="FFFFFF"/>
                </a:solidFill>
                <a:uFillTx/>
                <a:latin typeface="Biome"/>
                <a:cs typeface="Biome"/>
              </a:rPr>
              <a:t>yed</a:t>
            </a:r>
            <a:r>
              <a:rPr lang="pt-BR" sz="14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-live/;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4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Sistemas Distribuídos George </a:t>
            </a:r>
            <a:r>
              <a:rPr lang="pt-BR" sz="1400" b="0" i="0" u="none" strike="noStrike" kern="1200" cap="none" spc="0" baseline="0" dirty="0" err="1">
                <a:solidFill>
                  <a:srgbClr val="FFFFFF"/>
                </a:solidFill>
                <a:uFillTx/>
                <a:latin typeface="Biome"/>
                <a:cs typeface="Biome"/>
              </a:rPr>
              <a:t>Coulouris</a:t>
            </a:r>
            <a:r>
              <a:rPr lang="pt-BR" sz="14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, Jean </a:t>
            </a:r>
            <a:r>
              <a:rPr lang="pt-BR" sz="1400" b="0" i="0" u="none" strike="noStrike" kern="1200" cap="none" spc="0" baseline="0" dirty="0" err="1">
                <a:solidFill>
                  <a:srgbClr val="FFFFFF"/>
                </a:solidFill>
                <a:uFillTx/>
                <a:latin typeface="Biome"/>
                <a:cs typeface="Biome"/>
              </a:rPr>
              <a:t>Dollimore</a:t>
            </a:r>
            <a:r>
              <a:rPr lang="pt-BR" sz="14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, Tim </a:t>
            </a:r>
            <a:r>
              <a:rPr lang="pt-BR" sz="1400" b="0" i="0" u="none" strike="noStrike" kern="1200" cap="none" spc="0" baseline="0" dirty="0" err="1">
                <a:solidFill>
                  <a:srgbClr val="FFFFFF"/>
                </a:solidFill>
                <a:uFillTx/>
                <a:latin typeface="Biome"/>
                <a:cs typeface="Biome"/>
              </a:rPr>
              <a:t>Kindb</a:t>
            </a:r>
            <a:r>
              <a:rPr lang="pt-BR" sz="14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;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4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https://blog.counter-strike.net;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4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https://steamdb.info;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4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AUTORIA RAMÍREZ PÉREZ, SANTIAGO. Estudio </a:t>
            </a:r>
            <a:r>
              <a:rPr lang="pt-BR" sz="1400" b="0" i="0" u="none" strike="noStrike" kern="1200" cap="none" spc="0" baseline="0" dirty="0" err="1">
                <a:solidFill>
                  <a:srgbClr val="FFFFFF"/>
                </a:solidFill>
                <a:uFillTx/>
                <a:latin typeface="Biome"/>
                <a:cs typeface="Biome"/>
              </a:rPr>
              <a:t>del</a:t>
            </a:r>
            <a:r>
              <a:rPr lang="pt-BR" sz="14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 framework Spring, Spring Boot y </a:t>
            </a:r>
            <a:r>
              <a:rPr lang="pt-BR" sz="1400" b="0" i="0" u="none" strike="noStrike" kern="1200" cap="none" spc="0" baseline="0" dirty="0" err="1">
                <a:solidFill>
                  <a:srgbClr val="FFFFFF"/>
                </a:solidFill>
                <a:uFillTx/>
                <a:latin typeface="Biome"/>
                <a:cs typeface="Biome"/>
              </a:rPr>
              <a:t>microservicios</a:t>
            </a:r>
            <a:r>
              <a:rPr lang="pt-BR" sz="14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. Disponível em: https://ebuah.uah.es/</a:t>
            </a:r>
            <a:r>
              <a:rPr lang="pt-BR" sz="1400" b="0" i="0" u="none" strike="noStrike" kern="1200" cap="none" spc="0" baseline="0" dirty="0" err="1">
                <a:solidFill>
                  <a:srgbClr val="FFFFFF"/>
                </a:solidFill>
                <a:uFillTx/>
                <a:latin typeface="Biome"/>
                <a:cs typeface="Biome"/>
              </a:rPr>
              <a:t>dspace</a:t>
            </a:r>
            <a:r>
              <a:rPr lang="pt-BR" sz="14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/</a:t>
            </a:r>
            <a:r>
              <a:rPr lang="pt-BR" sz="1400" b="0" i="0" u="none" strike="noStrike" kern="1200" cap="none" spc="0" baseline="0" dirty="0" err="1">
                <a:solidFill>
                  <a:srgbClr val="FFFFFF"/>
                </a:solidFill>
                <a:uFillTx/>
                <a:latin typeface="Biome"/>
                <a:cs typeface="Biome"/>
              </a:rPr>
              <a:t>handle</a:t>
            </a:r>
            <a:r>
              <a:rPr lang="pt-BR" sz="14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/10017/45107. Acesso em: 01/06/2023;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4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https://developer.mozilla.org/</a:t>
            </a:r>
            <a:r>
              <a:rPr lang="pt-BR" sz="1400" b="0" i="0" u="none" strike="noStrike" kern="1200" cap="none" spc="0" baseline="0" dirty="0" err="1">
                <a:solidFill>
                  <a:srgbClr val="FFFFFF"/>
                </a:solidFill>
                <a:uFillTx/>
                <a:latin typeface="Biome"/>
                <a:cs typeface="Biome"/>
              </a:rPr>
              <a:t>pt</a:t>
            </a:r>
            <a:r>
              <a:rPr lang="pt-BR" sz="14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-BR/</a:t>
            </a:r>
            <a:r>
              <a:rPr lang="pt-BR" sz="1400" b="0" i="0" u="none" strike="noStrike" kern="1200" cap="none" spc="0" baseline="0" dirty="0" err="1">
                <a:solidFill>
                  <a:srgbClr val="FFFFFF"/>
                </a:solidFill>
                <a:uFillTx/>
                <a:latin typeface="Biome"/>
                <a:cs typeface="Biome"/>
              </a:rPr>
              <a:t>docs</a:t>
            </a:r>
            <a:r>
              <a:rPr lang="pt-BR" sz="14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/Web/HTTP;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4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4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https://www.csgodatabase.com/</a:t>
            </a:r>
            <a:r>
              <a:rPr lang="pt-BR" sz="1400" b="0" i="0" u="none" strike="noStrike" kern="1200" cap="none" spc="0" baseline="0" dirty="0" err="1">
                <a:solidFill>
                  <a:srgbClr val="FFFFFF"/>
                </a:solidFill>
                <a:uFillTx/>
                <a:latin typeface="Biome"/>
                <a:cs typeface="Biome"/>
              </a:rPr>
              <a:t>skins</a:t>
            </a:r>
            <a:r>
              <a:rPr lang="pt-BR" sz="14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;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4D46420-E940-55C9-807A-9729B0E2479A}"/>
              </a:ext>
            </a:extLst>
          </p:cNvPr>
          <p:cNvSpPr txBox="1"/>
          <p:nvPr/>
        </p:nvSpPr>
        <p:spPr>
          <a:xfrm>
            <a:off x="2850134" y="6427113"/>
            <a:ext cx="5573430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Sistemas Distribuídos e mobile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dirty="0">
                <a:solidFill>
                  <a:srgbClr val="FFFFFF"/>
                </a:solidFill>
                <a:latin typeface="Biome"/>
                <a:cs typeface="Biome"/>
              </a:rPr>
              <a:t>Universidade Anhembi Morumbi, 2023</a:t>
            </a:r>
            <a:endParaRPr lang="pt-BR" sz="11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</p:spTree>
    <p:extLst>
      <p:ext uri="{BB962C8B-B14F-4D97-AF65-F5344CB8AC3E}">
        <p14:creationId xmlns:p14="http://schemas.microsoft.com/office/powerpoint/2010/main" val="2143499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A07AAE6-CEAF-6CC6-65F4-2CD9E7933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333E3FB-5965-7270-BFA8-D8D5C3B53CD5}"/>
              </a:ext>
            </a:extLst>
          </p:cNvPr>
          <p:cNvSpPr txBox="1"/>
          <p:nvPr/>
        </p:nvSpPr>
        <p:spPr>
          <a:xfrm>
            <a:off x="177464" y="582068"/>
            <a:ext cx="7421821" cy="17543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600" i="1" dirty="0">
                <a:solidFill>
                  <a:srgbClr val="FFFFFF"/>
                </a:solidFill>
                <a:latin typeface="Biome"/>
                <a:ea typeface="Calibri"/>
                <a:cs typeface="Calibri"/>
              </a:rPr>
              <a:t>Obrigado </a:t>
            </a:r>
            <a:endParaRPr lang="pt-BR" sz="3600" b="0" i="1" u="none" strike="noStrike" kern="1200" cap="none" spc="0" baseline="0" dirty="0">
              <a:solidFill>
                <a:srgbClr val="FFFFFF"/>
              </a:solidFill>
              <a:uFillTx/>
              <a:latin typeface="Biome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i="1" dirty="0">
              <a:solidFill>
                <a:srgbClr val="FFFFFF"/>
              </a:solidFill>
              <a:latin typeface="Biome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b="0" i="1" u="none" strike="noStrike" kern="1200" cap="none" spc="0" baseline="0" dirty="0">
              <a:solidFill>
                <a:srgbClr val="FFFFFF"/>
              </a:solidFill>
              <a:uFillTx/>
              <a:latin typeface="Biome"/>
              <a:ea typeface="Calibri"/>
              <a:cs typeface="Calibri"/>
            </a:endParaRP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12FB9FC6-3BE9-B583-C723-DE5B4005E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6" y="5934917"/>
            <a:ext cx="1047563" cy="69234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127F048-7B4F-9A47-B178-C93F1E4E08BA}"/>
              </a:ext>
            </a:extLst>
          </p:cNvPr>
          <p:cNvSpPr txBox="1"/>
          <p:nvPr/>
        </p:nvSpPr>
        <p:spPr>
          <a:xfrm>
            <a:off x="0" y="6550223"/>
            <a:ext cx="4655128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2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CSGO Brasil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F75503-E32F-8731-7E02-E383490D4E89}"/>
              </a:ext>
            </a:extLst>
          </p:cNvPr>
          <p:cNvSpPr txBox="1"/>
          <p:nvPr/>
        </p:nvSpPr>
        <p:spPr>
          <a:xfrm>
            <a:off x="177463" y="1459231"/>
            <a:ext cx="8034381" cy="204350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R="0" lvl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b="1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Integrantes do grupo:</a:t>
            </a:r>
          </a:p>
          <a:p>
            <a:pPr marL="285750" marR="0" lvl="0" indent="-28575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Andy Hyong Tae Choi </a:t>
            </a:r>
            <a:r>
              <a:rPr lang="en-US" sz="1400" i="0" u="none" strike="noStrike" kern="1200" cap="none" spc="0" baseline="0" dirty="0" err="1">
                <a:solidFill>
                  <a:srgbClr val="FFFFFF"/>
                </a:solidFill>
                <a:uFillTx/>
                <a:latin typeface="Biome"/>
                <a:cs typeface="Biome"/>
              </a:rPr>
              <a:t>Youn</a:t>
            </a:r>
            <a:r>
              <a:rPr lang="en-US" sz="140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 || RA: 12522142446</a:t>
            </a:r>
          </a:p>
          <a:p>
            <a:pPr marL="285750" marR="0" lvl="0" indent="-28575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40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Felipe Daura </a:t>
            </a:r>
            <a:r>
              <a:rPr lang="pt-BR" sz="1400" i="0" u="none" strike="noStrike" kern="1200" cap="none" spc="0" baseline="0" dirty="0" err="1">
                <a:solidFill>
                  <a:srgbClr val="FFFFFF"/>
                </a:solidFill>
                <a:uFillTx/>
                <a:latin typeface="Biome"/>
                <a:cs typeface="Biome"/>
              </a:rPr>
              <a:t>Lanzone</a:t>
            </a:r>
            <a:r>
              <a:rPr lang="pt-BR" sz="140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 Ferreira || RA: 1252214120</a:t>
            </a:r>
          </a:p>
          <a:p>
            <a:pPr marL="285750" marR="0" lvl="0" indent="-28575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40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Giovanni Lopes Campos || RA: 12522149685</a:t>
            </a:r>
          </a:p>
          <a:p>
            <a:pPr marL="285750" marR="0" lvl="0" indent="-28575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40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Lucas Simões Carvalho da Silva || RA: 12522161179</a:t>
            </a:r>
          </a:p>
          <a:p>
            <a:pPr marL="285750" marR="0" lvl="0" indent="-28575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40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 Marcelo Henrique da Silva Ventura || RA: 12522128126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F66B002-920C-1928-5865-810288461A6A}"/>
              </a:ext>
            </a:extLst>
          </p:cNvPr>
          <p:cNvSpPr txBox="1"/>
          <p:nvPr/>
        </p:nvSpPr>
        <p:spPr>
          <a:xfrm>
            <a:off x="177462" y="3583756"/>
            <a:ext cx="8034381" cy="153080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R="0" lvl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b="1" dirty="0">
                <a:solidFill>
                  <a:srgbClr val="FFFFFF"/>
                </a:solidFill>
                <a:latin typeface="Biome"/>
                <a:cs typeface="Biome"/>
              </a:rPr>
              <a:t>Disciplina: Sistemas Distribuídos e mobile</a:t>
            </a:r>
          </a:p>
          <a:p>
            <a:pPr marR="0" lvl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b="1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Professor: Marcel Stefan Wagner</a:t>
            </a:r>
          </a:p>
          <a:p>
            <a:pPr marR="0" lvl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600" b="1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  <a:p>
            <a:pPr marR="0" lvl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600" b="1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3° </a:t>
            </a:r>
            <a:r>
              <a:rPr lang="pt-BR" sz="1600" b="1" dirty="0">
                <a:solidFill>
                  <a:srgbClr val="FFFFFF"/>
                </a:solidFill>
                <a:latin typeface="Biome"/>
                <a:cs typeface="Biome"/>
              </a:rPr>
              <a:t>Semestre.</a:t>
            </a:r>
            <a:endParaRPr lang="pt-BR" sz="1600" b="1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AAC4592-261C-C27A-652B-3450D4FA2AB5}"/>
              </a:ext>
            </a:extLst>
          </p:cNvPr>
          <p:cNvSpPr txBox="1"/>
          <p:nvPr/>
        </p:nvSpPr>
        <p:spPr>
          <a:xfrm>
            <a:off x="2850134" y="6427113"/>
            <a:ext cx="5573430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Sistemas Distribuídos e mobile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dirty="0">
                <a:solidFill>
                  <a:srgbClr val="FFFFFF"/>
                </a:solidFill>
                <a:latin typeface="Biome"/>
                <a:cs typeface="Biome"/>
              </a:rPr>
              <a:t>Universidade Anhembi Morumbi, 2023</a:t>
            </a:r>
            <a:endParaRPr lang="pt-BR" sz="11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</p:spTree>
    <p:extLst>
      <p:ext uri="{BB962C8B-B14F-4D97-AF65-F5344CB8AC3E}">
        <p14:creationId xmlns:p14="http://schemas.microsoft.com/office/powerpoint/2010/main" val="255091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A07AAE6-CEAF-6CC6-65F4-2CD9E7933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CS:GO Reaches Most Active Players of All Time! - Aroged">
            <a:extLst>
              <a:ext uri="{FF2B5EF4-FFF2-40B4-BE49-F238E27FC236}">
                <a16:creationId xmlns:a16="http://schemas.microsoft.com/office/drawing/2014/main" id="{7CFE514E-7075-7D6E-4A86-9D95D97FC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0" cy="685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5" descr="Logotipo&#10;&#10;Descrição gerada automaticamente">
            <a:extLst>
              <a:ext uri="{FF2B5EF4-FFF2-40B4-BE49-F238E27FC236}">
                <a16:creationId xmlns:a16="http://schemas.microsoft.com/office/drawing/2014/main" id="{61582674-A536-5780-F944-77975A6AE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6" y="5934917"/>
            <a:ext cx="1047563" cy="69234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132ACD9-D8AC-E9DB-D593-2097AB54ADBC}"/>
              </a:ext>
            </a:extLst>
          </p:cNvPr>
          <p:cNvSpPr txBox="1"/>
          <p:nvPr/>
        </p:nvSpPr>
        <p:spPr>
          <a:xfrm>
            <a:off x="0" y="6550223"/>
            <a:ext cx="4655128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2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CSGO Brasil</a:t>
            </a:r>
          </a:p>
        </p:txBody>
      </p:sp>
    </p:spTree>
    <p:extLst>
      <p:ext uri="{BB962C8B-B14F-4D97-AF65-F5344CB8AC3E}">
        <p14:creationId xmlns:p14="http://schemas.microsoft.com/office/powerpoint/2010/main" val="163744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A07AAE6-CEAF-6CC6-65F4-2CD9E7933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A6E3B3B-68FA-365D-996F-8093D8683D8E}"/>
              </a:ext>
            </a:extLst>
          </p:cNvPr>
          <p:cNvSpPr txBox="1"/>
          <p:nvPr/>
        </p:nvSpPr>
        <p:spPr>
          <a:xfrm>
            <a:off x="177464" y="582068"/>
            <a:ext cx="4585853" cy="17543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600" b="0" i="1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ea typeface="Calibri"/>
                <a:cs typeface="Calibri"/>
              </a:rPr>
              <a:t>Introdução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i="1" dirty="0">
              <a:solidFill>
                <a:srgbClr val="FFFFFF"/>
              </a:solidFill>
              <a:latin typeface="Biome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b="0" i="1" u="none" strike="noStrike" kern="1200" cap="none" spc="0" baseline="0" dirty="0">
              <a:solidFill>
                <a:srgbClr val="FFFFFF"/>
              </a:solidFill>
              <a:uFillTx/>
              <a:latin typeface="Biome"/>
              <a:ea typeface="Calibri"/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127A4C4-651A-1AFF-4B78-8544C3C91E15}"/>
              </a:ext>
            </a:extLst>
          </p:cNvPr>
          <p:cNvSpPr txBox="1"/>
          <p:nvPr/>
        </p:nvSpPr>
        <p:spPr>
          <a:xfrm>
            <a:off x="2850134" y="6427113"/>
            <a:ext cx="5573430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Sistemas Distribuídos e mobile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dirty="0">
                <a:solidFill>
                  <a:srgbClr val="FFFFFF"/>
                </a:solidFill>
                <a:latin typeface="Biome"/>
                <a:cs typeface="Biome"/>
              </a:rPr>
              <a:t>Universidade Anhembi Morumbi, 2023</a:t>
            </a:r>
            <a:endParaRPr lang="pt-BR" sz="11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  <p:pic>
        <p:nvPicPr>
          <p:cNvPr id="5" name="Imagem 5" descr="Logotipo&#10;&#10;Descrição gerada automaticamente">
            <a:extLst>
              <a:ext uri="{FF2B5EF4-FFF2-40B4-BE49-F238E27FC236}">
                <a16:creationId xmlns:a16="http://schemas.microsoft.com/office/drawing/2014/main" id="{E85CB33A-D45C-C53F-07EA-EC7E13A91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6" y="5934917"/>
            <a:ext cx="1047563" cy="69234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8388EE5-2FDF-7819-2F46-8C3B1A01A217}"/>
              </a:ext>
            </a:extLst>
          </p:cNvPr>
          <p:cNvSpPr txBox="1"/>
          <p:nvPr/>
        </p:nvSpPr>
        <p:spPr>
          <a:xfrm>
            <a:off x="0" y="6550223"/>
            <a:ext cx="4655128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2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CSGO Brasil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A805C73-1E37-F6E8-E1AB-8DA6E6114D18}"/>
              </a:ext>
            </a:extLst>
          </p:cNvPr>
          <p:cNvSpPr txBox="1"/>
          <p:nvPr/>
        </p:nvSpPr>
        <p:spPr>
          <a:xfrm>
            <a:off x="177464" y="1426083"/>
            <a:ext cx="4655128" cy="29238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>
                <a:solidFill>
                  <a:srgbClr val="FFFFFF"/>
                </a:solidFill>
                <a:latin typeface="Biome"/>
                <a:cs typeface="Biome"/>
              </a:rPr>
              <a:t>Escolha do tema;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dirty="0">
              <a:solidFill>
                <a:srgbClr val="FFFFFF"/>
              </a:solidFill>
              <a:latin typeface="Biome"/>
              <a:cs typeface="Biome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>
                <a:solidFill>
                  <a:srgbClr val="FFFFFF"/>
                </a:solidFill>
                <a:latin typeface="Biome"/>
                <a:cs typeface="Biome"/>
              </a:rPr>
              <a:t>Tecnologia escolhida;</a:t>
            </a:r>
          </a:p>
          <a:p>
            <a:pPr marL="171450" marR="0" lvl="0" indent="-1714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dirty="0">
              <a:solidFill>
                <a:srgbClr val="FFFFFF"/>
              </a:solidFill>
              <a:latin typeface="Biome"/>
              <a:cs typeface="Biome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>
                <a:solidFill>
                  <a:srgbClr val="FFFFFF"/>
                </a:solidFill>
                <a:latin typeface="Biome"/>
                <a:cs typeface="Biome"/>
              </a:rPr>
              <a:t>O que é ‘Counter Strike’?</a:t>
            </a:r>
          </a:p>
          <a:p>
            <a:pPr marL="171450" marR="0" lvl="0" indent="-1714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dirty="0">
              <a:solidFill>
                <a:srgbClr val="FFFFFF"/>
              </a:solidFill>
              <a:latin typeface="Biome"/>
              <a:cs typeface="Biome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>
                <a:solidFill>
                  <a:srgbClr val="FFFFFF"/>
                </a:solidFill>
                <a:latin typeface="Biome"/>
                <a:cs typeface="Biome"/>
              </a:rPr>
              <a:t>Sucesso global;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dirty="0">
              <a:solidFill>
                <a:srgbClr val="FFFFFF"/>
              </a:solidFill>
              <a:latin typeface="Biome"/>
              <a:cs typeface="Biome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>
                <a:solidFill>
                  <a:srgbClr val="FFFFFF"/>
                </a:solidFill>
                <a:latin typeface="Biome"/>
                <a:cs typeface="Biome"/>
              </a:rPr>
              <a:t>REST e webservice;</a:t>
            </a:r>
          </a:p>
          <a:p>
            <a:pPr marL="171450" marR="0" lvl="0" indent="-1714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100" dirty="0">
              <a:solidFill>
                <a:srgbClr val="FFFFFF"/>
              </a:solidFill>
              <a:latin typeface="Biome"/>
              <a:cs typeface="Biome"/>
            </a:endParaRPr>
          </a:p>
          <a:p>
            <a:pPr marL="171450" marR="0" lvl="0" indent="-1714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100" dirty="0">
              <a:solidFill>
                <a:srgbClr val="FFFFFF"/>
              </a:solidFill>
              <a:latin typeface="Biome"/>
              <a:cs typeface="Biome"/>
            </a:endParaRPr>
          </a:p>
        </p:txBody>
      </p:sp>
    </p:spTree>
    <p:extLst>
      <p:ext uri="{BB962C8B-B14F-4D97-AF65-F5344CB8AC3E}">
        <p14:creationId xmlns:p14="http://schemas.microsoft.com/office/powerpoint/2010/main" val="128278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A07AAE6-CEAF-6CC6-65F4-2CD9E7933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127A4C4-651A-1AFF-4B78-8544C3C91E15}"/>
              </a:ext>
            </a:extLst>
          </p:cNvPr>
          <p:cNvSpPr txBox="1"/>
          <p:nvPr/>
        </p:nvSpPr>
        <p:spPr>
          <a:xfrm>
            <a:off x="2850134" y="6427113"/>
            <a:ext cx="5573430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Sistemas Distribuídos e mobile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dirty="0">
                <a:solidFill>
                  <a:srgbClr val="FFFFFF"/>
                </a:solidFill>
                <a:latin typeface="Biome"/>
                <a:cs typeface="Biome"/>
              </a:rPr>
              <a:t>Universidade Anhembi Morumbi, 2023</a:t>
            </a:r>
            <a:endParaRPr lang="pt-BR" sz="11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333E3FB-5965-7270-BFA8-D8D5C3B53CD5}"/>
              </a:ext>
            </a:extLst>
          </p:cNvPr>
          <p:cNvSpPr txBox="1"/>
          <p:nvPr/>
        </p:nvSpPr>
        <p:spPr>
          <a:xfrm>
            <a:off x="177464" y="582068"/>
            <a:ext cx="4585853" cy="17543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600" b="0" i="1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ea typeface="Calibri"/>
                <a:cs typeface="Calibri"/>
              </a:rPr>
              <a:t>Lembrando...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i="1" dirty="0">
              <a:solidFill>
                <a:srgbClr val="FFFFFF"/>
              </a:solidFill>
              <a:latin typeface="Biome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b="0" i="1" u="none" strike="noStrike" kern="1200" cap="none" spc="0" baseline="0" dirty="0">
              <a:solidFill>
                <a:srgbClr val="FFFFFF"/>
              </a:solidFill>
              <a:uFillTx/>
              <a:latin typeface="Biome"/>
              <a:ea typeface="Calibri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4CBDDD6-6623-6164-FD22-1DBAB1A3F6CA}"/>
              </a:ext>
            </a:extLst>
          </p:cNvPr>
          <p:cNvSpPr txBox="1"/>
          <p:nvPr/>
        </p:nvSpPr>
        <p:spPr>
          <a:xfrm>
            <a:off x="177464" y="1459231"/>
            <a:ext cx="9605728" cy="136960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b="0" i="0" dirty="0">
                <a:solidFill>
                  <a:srgbClr val="DBDEE1"/>
                </a:solidFill>
                <a:effectLst/>
                <a:latin typeface="gg sans"/>
              </a:rPr>
              <a:t>A comercialização dos itens do jogo, são legalizados, e não incentivam o uso de armas de fogo reais ou a violência. Conforme o Estatuto do Desarmamento (Lei 10.826/2003) e o Decreto 11.366/2023, para a aquisição de armas de fogo de uso permitido, é necessária a emissão do Certificado de Registro de Arma de Fogo administrado pelo </a:t>
            </a:r>
            <a:r>
              <a:rPr lang="pt-BR" b="0" i="0" dirty="0" err="1">
                <a:solidFill>
                  <a:srgbClr val="DBDEE1"/>
                </a:solidFill>
                <a:effectLst/>
                <a:latin typeface="gg sans"/>
              </a:rPr>
              <a:t>Sinarm</a:t>
            </a:r>
            <a:r>
              <a:rPr lang="pt-BR" b="0" i="0" dirty="0">
                <a:solidFill>
                  <a:srgbClr val="DBDEE1"/>
                </a:solidFill>
                <a:effectLst/>
                <a:latin typeface="gg sans"/>
              </a:rPr>
              <a:t> (art. 5º, Decreto 11.366/2023).</a:t>
            </a:r>
            <a:endParaRPr lang="pt-BR" sz="1100" dirty="0">
              <a:solidFill>
                <a:srgbClr val="FFFFFF"/>
              </a:solidFill>
              <a:latin typeface="Biome"/>
              <a:cs typeface="Biome"/>
            </a:endParaRPr>
          </a:p>
          <a:p>
            <a:pPr marL="171450" marR="0" lvl="0" indent="-1714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100" dirty="0">
              <a:solidFill>
                <a:srgbClr val="FFFFFF"/>
              </a:solidFill>
              <a:latin typeface="Biome"/>
              <a:cs typeface="Biome"/>
            </a:endParaRP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12FB9FC6-3BE9-B583-C723-DE5B4005E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6" y="5934917"/>
            <a:ext cx="1047563" cy="69234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127F048-7B4F-9A47-B178-C93F1E4E08BA}"/>
              </a:ext>
            </a:extLst>
          </p:cNvPr>
          <p:cNvSpPr txBox="1"/>
          <p:nvPr/>
        </p:nvSpPr>
        <p:spPr>
          <a:xfrm>
            <a:off x="0" y="6550223"/>
            <a:ext cx="4655128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2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CSGO Brasil</a:t>
            </a:r>
          </a:p>
        </p:txBody>
      </p:sp>
    </p:spTree>
    <p:extLst>
      <p:ext uri="{BB962C8B-B14F-4D97-AF65-F5344CB8AC3E}">
        <p14:creationId xmlns:p14="http://schemas.microsoft.com/office/powerpoint/2010/main" val="309490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A07AAE6-CEAF-6CC6-65F4-2CD9E7933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333E3FB-5965-7270-BFA8-D8D5C3B53CD5}"/>
              </a:ext>
            </a:extLst>
          </p:cNvPr>
          <p:cNvSpPr txBox="1"/>
          <p:nvPr/>
        </p:nvSpPr>
        <p:spPr>
          <a:xfrm>
            <a:off x="259310" y="279842"/>
            <a:ext cx="7421821" cy="17543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600" b="0" i="1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ea typeface="Calibri"/>
                <a:cs typeface="Calibri"/>
              </a:rPr>
              <a:t>Implementação do código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i="1" dirty="0">
              <a:solidFill>
                <a:srgbClr val="FFFFFF"/>
              </a:solidFill>
              <a:latin typeface="Biome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b="0" i="1" u="none" strike="noStrike" kern="1200" cap="none" spc="0" baseline="0" dirty="0">
              <a:solidFill>
                <a:srgbClr val="FFFFFF"/>
              </a:solidFill>
              <a:uFillTx/>
              <a:latin typeface="Biome"/>
              <a:ea typeface="Calibri"/>
              <a:cs typeface="Calibri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19B8ABB-7D5E-484E-EAD2-4548D5394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691" y="1039217"/>
            <a:ext cx="4333916" cy="5085442"/>
          </a:xfrm>
          <a:prstGeom prst="rect">
            <a:avLst/>
          </a:pr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12FB9FC6-3BE9-B583-C723-DE5B4005E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6" y="5934917"/>
            <a:ext cx="1047563" cy="69234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127F048-7B4F-9A47-B178-C93F1E4E08BA}"/>
              </a:ext>
            </a:extLst>
          </p:cNvPr>
          <p:cNvSpPr txBox="1"/>
          <p:nvPr/>
        </p:nvSpPr>
        <p:spPr>
          <a:xfrm>
            <a:off x="0" y="6550223"/>
            <a:ext cx="4655128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2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CSGO Brasil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6732AF4-AA9F-F075-28C0-B82E4022D26B}"/>
              </a:ext>
            </a:extLst>
          </p:cNvPr>
          <p:cNvSpPr txBox="1"/>
          <p:nvPr/>
        </p:nvSpPr>
        <p:spPr>
          <a:xfrm>
            <a:off x="3841516" y="6396335"/>
            <a:ext cx="5573430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Sistemas Distribuídos e mobile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dirty="0">
                <a:solidFill>
                  <a:srgbClr val="FFFFFF"/>
                </a:solidFill>
                <a:latin typeface="Biome"/>
                <a:cs typeface="Biome"/>
              </a:rPr>
              <a:t>Universidade Anhembi Morumbi, 2023</a:t>
            </a:r>
            <a:endParaRPr lang="pt-BR" sz="11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4413700-4228-38FC-B0F0-BFB830FCB7E4}"/>
              </a:ext>
            </a:extLst>
          </p:cNvPr>
          <p:cNvSpPr txBox="1"/>
          <p:nvPr/>
        </p:nvSpPr>
        <p:spPr>
          <a:xfrm>
            <a:off x="-1514433" y="1485493"/>
            <a:ext cx="5573430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b="1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Figura 01: </a:t>
            </a:r>
            <a:r>
              <a:rPr lang="pt-BR" sz="11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Diagrama de classes.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C4E58F7-2DA7-A98F-9956-8D64811A9D71}"/>
              </a:ext>
            </a:extLst>
          </p:cNvPr>
          <p:cNvSpPr txBox="1"/>
          <p:nvPr/>
        </p:nvSpPr>
        <p:spPr>
          <a:xfrm>
            <a:off x="-720730" y="6628963"/>
            <a:ext cx="5573430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b="1" dirty="0">
                <a:solidFill>
                  <a:srgbClr val="FFFFFF"/>
                </a:solidFill>
                <a:latin typeface="Biome"/>
                <a:cs typeface="Biome"/>
              </a:rPr>
              <a:t>Fonte: </a:t>
            </a:r>
            <a:r>
              <a:rPr lang="pt-BR" sz="1100" dirty="0">
                <a:solidFill>
                  <a:srgbClr val="FFFFFF"/>
                </a:solidFill>
                <a:latin typeface="Biome"/>
                <a:cs typeface="Biome"/>
              </a:rPr>
              <a:t>Realizado pelo grupo.</a:t>
            </a:r>
            <a:endParaRPr lang="pt-BR" sz="110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311E0CA-456D-84B1-638D-74940397453B}"/>
              </a:ext>
            </a:extLst>
          </p:cNvPr>
          <p:cNvSpPr txBox="1"/>
          <p:nvPr/>
        </p:nvSpPr>
        <p:spPr>
          <a:xfrm>
            <a:off x="62146" y="1039217"/>
            <a:ext cx="4655128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>
                <a:solidFill>
                  <a:srgbClr val="FFFFFF"/>
                </a:solidFill>
                <a:latin typeface="Biome"/>
                <a:cs typeface="Biome"/>
              </a:rPr>
              <a:t>Diagrama de classes</a:t>
            </a:r>
            <a:endParaRPr lang="pt-BR" sz="18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</p:spTree>
    <p:extLst>
      <p:ext uri="{BB962C8B-B14F-4D97-AF65-F5344CB8AC3E}">
        <p14:creationId xmlns:p14="http://schemas.microsoft.com/office/powerpoint/2010/main" val="76526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A07AAE6-CEAF-6CC6-65F4-2CD9E7933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333E3FB-5965-7270-BFA8-D8D5C3B53CD5}"/>
              </a:ext>
            </a:extLst>
          </p:cNvPr>
          <p:cNvSpPr txBox="1"/>
          <p:nvPr/>
        </p:nvSpPr>
        <p:spPr>
          <a:xfrm>
            <a:off x="177464" y="582068"/>
            <a:ext cx="7421821" cy="17543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600" b="0" i="1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ea typeface="Calibri"/>
                <a:cs typeface="Calibri"/>
              </a:rPr>
              <a:t>Implementação do código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i="1" dirty="0">
              <a:solidFill>
                <a:srgbClr val="FFFFFF"/>
              </a:solidFill>
              <a:latin typeface="Biome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b="0" i="1" u="none" strike="noStrike" kern="1200" cap="none" spc="0" baseline="0" dirty="0">
              <a:solidFill>
                <a:srgbClr val="FFFFFF"/>
              </a:solidFill>
              <a:uFillTx/>
              <a:latin typeface="Biome"/>
              <a:ea typeface="Calibri"/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5B6ABAD-4805-96C6-61A0-805499A57E93}"/>
              </a:ext>
            </a:extLst>
          </p:cNvPr>
          <p:cNvSpPr txBox="1"/>
          <p:nvPr/>
        </p:nvSpPr>
        <p:spPr>
          <a:xfrm>
            <a:off x="70932" y="1238804"/>
            <a:ext cx="4655128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>
                <a:solidFill>
                  <a:srgbClr val="FFFFFF"/>
                </a:solidFill>
                <a:latin typeface="Biome"/>
                <a:cs typeface="Biome"/>
              </a:rPr>
              <a:t>Banco de dados</a:t>
            </a:r>
            <a:endParaRPr lang="pt-BR" sz="18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402959-E1DD-3515-B57A-E3F24AA330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4" t="1395" b="3106"/>
          <a:stretch/>
        </p:blipFill>
        <p:spPr>
          <a:xfrm>
            <a:off x="177464" y="1890118"/>
            <a:ext cx="4986473" cy="4598550"/>
          </a:xfrm>
          <a:prstGeom prst="rect">
            <a:avLst/>
          </a:pr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12FB9FC6-3BE9-B583-C723-DE5B4005E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925" y="6025151"/>
            <a:ext cx="701334" cy="4635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127A4C4-651A-1AFF-4B78-8544C3C91E15}"/>
              </a:ext>
            </a:extLst>
          </p:cNvPr>
          <p:cNvSpPr txBox="1"/>
          <p:nvPr/>
        </p:nvSpPr>
        <p:spPr>
          <a:xfrm>
            <a:off x="3841516" y="6396335"/>
            <a:ext cx="5573430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Sistemas Distribuídos e mobile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dirty="0">
                <a:solidFill>
                  <a:srgbClr val="FFFFFF"/>
                </a:solidFill>
                <a:latin typeface="Biome"/>
                <a:cs typeface="Biome"/>
              </a:rPr>
              <a:t>Universidade Anhembi Morumbi, 2023</a:t>
            </a:r>
            <a:endParaRPr lang="pt-BR" sz="11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E68155A-ED35-8A72-EEBB-1F5C0EC214B8}"/>
              </a:ext>
            </a:extLst>
          </p:cNvPr>
          <p:cNvSpPr txBox="1"/>
          <p:nvPr/>
        </p:nvSpPr>
        <p:spPr>
          <a:xfrm>
            <a:off x="-1237111" y="1638914"/>
            <a:ext cx="5573430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b="1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Figura 02: </a:t>
            </a:r>
            <a:r>
              <a:rPr lang="pt-BR" sz="11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Diagrama do banco de dados.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4C366FA-9929-5849-4B31-68917DEEB6A4}"/>
              </a:ext>
            </a:extLst>
          </p:cNvPr>
          <p:cNvSpPr txBox="1"/>
          <p:nvPr/>
        </p:nvSpPr>
        <p:spPr>
          <a:xfrm>
            <a:off x="-1685056" y="6478262"/>
            <a:ext cx="5573430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b="1" dirty="0">
                <a:solidFill>
                  <a:srgbClr val="FFFFFF"/>
                </a:solidFill>
                <a:latin typeface="Biome"/>
                <a:cs typeface="Biome"/>
              </a:rPr>
              <a:t>Fonte: </a:t>
            </a:r>
            <a:r>
              <a:rPr lang="pt-BR" sz="1100" dirty="0">
                <a:solidFill>
                  <a:srgbClr val="FFFFFF"/>
                </a:solidFill>
                <a:latin typeface="Biome"/>
                <a:cs typeface="Biome"/>
              </a:rPr>
              <a:t>Realizado pelo grupo.</a:t>
            </a:r>
            <a:endParaRPr lang="pt-BR" sz="110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</p:spTree>
    <p:extLst>
      <p:ext uri="{BB962C8B-B14F-4D97-AF65-F5344CB8AC3E}">
        <p14:creationId xmlns:p14="http://schemas.microsoft.com/office/powerpoint/2010/main" val="154697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A07AAE6-CEAF-6CC6-65F4-2CD9E7933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333E3FB-5965-7270-BFA8-D8D5C3B53CD5}"/>
              </a:ext>
            </a:extLst>
          </p:cNvPr>
          <p:cNvSpPr txBox="1"/>
          <p:nvPr/>
        </p:nvSpPr>
        <p:spPr>
          <a:xfrm>
            <a:off x="177464" y="582068"/>
            <a:ext cx="7421821" cy="17543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600" b="0" i="1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ea typeface="Calibri"/>
                <a:cs typeface="Calibri"/>
              </a:rPr>
              <a:t>Tecnologias e protocolos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i="1" dirty="0">
              <a:solidFill>
                <a:srgbClr val="FFFFFF"/>
              </a:solidFill>
              <a:latin typeface="Biome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b="0" i="1" u="none" strike="noStrike" kern="1200" cap="none" spc="0" baseline="0" dirty="0">
              <a:solidFill>
                <a:srgbClr val="FFFFFF"/>
              </a:solidFill>
              <a:uFillTx/>
              <a:latin typeface="Biome"/>
              <a:ea typeface="Calibri"/>
              <a:cs typeface="Calibri"/>
            </a:endParaRP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12FB9FC6-3BE9-B583-C723-DE5B4005E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6" y="5934917"/>
            <a:ext cx="1047563" cy="69234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127F048-7B4F-9A47-B178-C93F1E4E08BA}"/>
              </a:ext>
            </a:extLst>
          </p:cNvPr>
          <p:cNvSpPr txBox="1"/>
          <p:nvPr/>
        </p:nvSpPr>
        <p:spPr>
          <a:xfrm>
            <a:off x="0" y="6550223"/>
            <a:ext cx="4655128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2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CSGO Brasil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5B6ABAD-4805-96C6-61A0-805499A57E93}"/>
              </a:ext>
            </a:extLst>
          </p:cNvPr>
          <p:cNvSpPr txBox="1"/>
          <p:nvPr/>
        </p:nvSpPr>
        <p:spPr>
          <a:xfrm>
            <a:off x="177464" y="1459231"/>
            <a:ext cx="4655128" cy="31393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>
                <a:solidFill>
                  <a:srgbClr val="FFFFFF"/>
                </a:solidFill>
                <a:latin typeface="Biome"/>
                <a:cs typeface="Biome"/>
              </a:rPr>
              <a:t>Framework Spring Boot;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>
                <a:solidFill>
                  <a:srgbClr val="FFFFFF"/>
                </a:solidFill>
                <a:latin typeface="Biome"/>
                <a:cs typeface="Biome"/>
              </a:rPr>
              <a:t>REST;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>
                <a:solidFill>
                  <a:srgbClr val="FFFFFF"/>
                </a:solidFill>
                <a:latin typeface="Biome"/>
                <a:cs typeface="Biome"/>
              </a:rPr>
              <a:t>Protocolo HTTP;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>
                <a:solidFill>
                  <a:srgbClr val="FFFFFF"/>
                </a:solidFill>
                <a:latin typeface="Biome"/>
                <a:cs typeface="Biome"/>
              </a:rPr>
              <a:t>Justificativa da escolha das tecnologias;</a:t>
            </a:r>
            <a:endParaRPr lang="pt-BR" sz="18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6732AF4-AA9F-F075-28C0-B82E4022D26B}"/>
              </a:ext>
            </a:extLst>
          </p:cNvPr>
          <p:cNvSpPr txBox="1"/>
          <p:nvPr/>
        </p:nvSpPr>
        <p:spPr>
          <a:xfrm>
            <a:off x="3841516" y="6396335"/>
            <a:ext cx="5573430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Sistemas Distribuídos e mobile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dirty="0">
                <a:solidFill>
                  <a:srgbClr val="FFFFFF"/>
                </a:solidFill>
                <a:latin typeface="Biome"/>
                <a:cs typeface="Biome"/>
              </a:rPr>
              <a:t>Universidade Anhembi Morumbi, 2023</a:t>
            </a:r>
            <a:endParaRPr lang="pt-BR" sz="11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</p:spTree>
    <p:extLst>
      <p:ext uri="{BB962C8B-B14F-4D97-AF65-F5344CB8AC3E}">
        <p14:creationId xmlns:p14="http://schemas.microsoft.com/office/powerpoint/2010/main" val="868093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A07AAE6-CEAF-6CC6-65F4-2CD9E7933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333E3FB-5965-7270-BFA8-D8D5C3B53CD5}"/>
              </a:ext>
            </a:extLst>
          </p:cNvPr>
          <p:cNvSpPr txBox="1"/>
          <p:nvPr/>
        </p:nvSpPr>
        <p:spPr>
          <a:xfrm>
            <a:off x="177464" y="582068"/>
            <a:ext cx="7421821" cy="17543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600" i="1" dirty="0">
                <a:solidFill>
                  <a:srgbClr val="FFFFFF"/>
                </a:solidFill>
                <a:latin typeface="Biome"/>
                <a:ea typeface="Calibri"/>
                <a:cs typeface="Calibri"/>
              </a:rPr>
              <a:t>Front-</a:t>
            </a:r>
            <a:r>
              <a:rPr lang="pt-BR" sz="3600" i="1" dirty="0" err="1">
                <a:solidFill>
                  <a:srgbClr val="FFFFFF"/>
                </a:solidFill>
                <a:latin typeface="Biome"/>
                <a:ea typeface="Calibri"/>
                <a:cs typeface="Calibri"/>
              </a:rPr>
              <a:t>end</a:t>
            </a:r>
            <a:endParaRPr lang="pt-BR" sz="3600" b="0" i="1" u="none" strike="noStrike" kern="1200" cap="none" spc="0" baseline="0" dirty="0">
              <a:solidFill>
                <a:srgbClr val="FFFFFF"/>
              </a:solidFill>
              <a:uFillTx/>
              <a:latin typeface="Biome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i="1" dirty="0">
              <a:solidFill>
                <a:srgbClr val="FFFFFF"/>
              </a:solidFill>
              <a:latin typeface="Biome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b="0" i="1" u="none" strike="noStrike" kern="1200" cap="none" spc="0" baseline="0" dirty="0">
              <a:solidFill>
                <a:srgbClr val="FFFFFF"/>
              </a:solidFill>
              <a:uFillTx/>
              <a:latin typeface="Biome"/>
              <a:ea typeface="Calibri"/>
              <a:cs typeface="Calibri"/>
            </a:endParaRP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12FB9FC6-3BE9-B583-C723-DE5B4005E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6" y="5934917"/>
            <a:ext cx="1047563" cy="69234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127F048-7B4F-9A47-B178-C93F1E4E08BA}"/>
              </a:ext>
            </a:extLst>
          </p:cNvPr>
          <p:cNvSpPr txBox="1"/>
          <p:nvPr/>
        </p:nvSpPr>
        <p:spPr>
          <a:xfrm>
            <a:off x="0" y="6550223"/>
            <a:ext cx="4655128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2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CSGO Brasil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F75503-E32F-8731-7E02-E383490D4E89}"/>
              </a:ext>
            </a:extLst>
          </p:cNvPr>
          <p:cNvSpPr txBox="1"/>
          <p:nvPr/>
        </p:nvSpPr>
        <p:spPr>
          <a:xfrm>
            <a:off x="177464" y="1459231"/>
            <a:ext cx="5918536" cy="14773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• Requisições HTTP;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dirty="0">
              <a:solidFill>
                <a:srgbClr val="FFFFFF"/>
              </a:solidFill>
              <a:latin typeface="Biome"/>
              <a:cs typeface="Biome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• </a:t>
            </a:r>
            <a:r>
              <a:rPr lang="pt-BR" sz="1800" b="0" i="0" u="none" strike="noStrike" kern="1200" cap="none" spc="0" baseline="0" dirty="0" err="1">
                <a:solidFill>
                  <a:srgbClr val="FFFFFF"/>
                </a:solidFill>
                <a:uFillTx/>
                <a:latin typeface="Biome"/>
                <a:cs typeface="Biome"/>
              </a:rPr>
              <a:t>Fetch</a:t>
            </a:r>
            <a:r>
              <a:rPr lang="pt-BR" sz="18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 API;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dirty="0">
              <a:solidFill>
                <a:srgbClr val="FFFFFF"/>
              </a:solidFill>
              <a:latin typeface="Biome"/>
              <a:cs typeface="Biome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D9D300F-2ADF-36CF-C792-B3D519D1BDCE}"/>
              </a:ext>
            </a:extLst>
          </p:cNvPr>
          <p:cNvSpPr txBox="1"/>
          <p:nvPr/>
        </p:nvSpPr>
        <p:spPr>
          <a:xfrm>
            <a:off x="2850134" y="6427113"/>
            <a:ext cx="5573430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Sistemas Distribuídos e mobile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dirty="0">
                <a:solidFill>
                  <a:srgbClr val="FFFFFF"/>
                </a:solidFill>
                <a:latin typeface="Biome"/>
                <a:cs typeface="Biome"/>
              </a:rPr>
              <a:t>Universidade Anhembi Morumbi, 2023</a:t>
            </a:r>
            <a:endParaRPr lang="pt-BR" sz="11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</p:spTree>
    <p:extLst>
      <p:ext uri="{BB962C8B-B14F-4D97-AF65-F5344CB8AC3E}">
        <p14:creationId xmlns:p14="http://schemas.microsoft.com/office/powerpoint/2010/main" val="361107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A07AAE6-CEAF-6CC6-65F4-2CD9E7933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333E3FB-5965-7270-BFA8-D8D5C3B53CD5}"/>
              </a:ext>
            </a:extLst>
          </p:cNvPr>
          <p:cNvSpPr txBox="1"/>
          <p:nvPr/>
        </p:nvSpPr>
        <p:spPr>
          <a:xfrm>
            <a:off x="177464" y="582068"/>
            <a:ext cx="7421821" cy="17543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600" i="1" dirty="0">
                <a:solidFill>
                  <a:srgbClr val="FFFFFF"/>
                </a:solidFill>
                <a:latin typeface="Biome"/>
                <a:ea typeface="Calibri"/>
                <a:cs typeface="Calibri"/>
              </a:rPr>
              <a:t>Conclusão</a:t>
            </a:r>
            <a:endParaRPr lang="pt-BR" sz="3600" b="0" i="1" u="none" strike="noStrike" kern="1200" cap="none" spc="0" baseline="0" dirty="0">
              <a:solidFill>
                <a:srgbClr val="FFFFFF"/>
              </a:solidFill>
              <a:uFillTx/>
              <a:latin typeface="Biome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i="1" dirty="0">
              <a:solidFill>
                <a:srgbClr val="FFFFFF"/>
              </a:solidFill>
              <a:latin typeface="Biome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600" b="0" i="1" u="none" strike="noStrike" kern="1200" cap="none" spc="0" baseline="0" dirty="0">
              <a:solidFill>
                <a:srgbClr val="FFFFFF"/>
              </a:solidFill>
              <a:uFillTx/>
              <a:latin typeface="Biome"/>
              <a:ea typeface="Calibri"/>
              <a:cs typeface="Calibri"/>
            </a:endParaRP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12FB9FC6-3BE9-B583-C723-DE5B4005E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6" y="5934917"/>
            <a:ext cx="1047563" cy="69234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127F048-7B4F-9A47-B178-C93F1E4E08BA}"/>
              </a:ext>
            </a:extLst>
          </p:cNvPr>
          <p:cNvSpPr txBox="1"/>
          <p:nvPr/>
        </p:nvSpPr>
        <p:spPr>
          <a:xfrm>
            <a:off x="0" y="6550223"/>
            <a:ext cx="4655128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2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CSGO Brasil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F75503-E32F-8731-7E02-E383490D4E89}"/>
              </a:ext>
            </a:extLst>
          </p:cNvPr>
          <p:cNvSpPr txBox="1"/>
          <p:nvPr/>
        </p:nvSpPr>
        <p:spPr>
          <a:xfrm>
            <a:off x="177463" y="1459231"/>
            <a:ext cx="8034381" cy="424731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>
                <a:solidFill>
                  <a:srgbClr val="FFFFFF"/>
                </a:solidFill>
                <a:latin typeface="Biome"/>
                <a:cs typeface="Biome"/>
              </a:rPr>
              <a:t>Utilizando a arquitetura REST, foi possível projetar uma API REST para um site de skins do jogo “Counter-Strike: Global </a:t>
            </a:r>
            <a:r>
              <a:rPr lang="pt-BR" dirty="0" err="1">
                <a:solidFill>
                  <a:srgbClr val="FFFFFF"/>
                </a:solidFill>
                <a:latin typeface="Biome"/>
                <a:cs typeface="Biome"/>
              </a:rPr>
              <a:t>Offensive</a:t>
            </a:r>
            <a:r>
              <a:rPr lang="pt-BR" dirty="0">
                <a:solidFill>
                  <a:srgbClr val="FFFFFF"/>
                </a:solidFill>
                <a:latin typeface="Biome"/>
                <a:cs typeface="Biome"/>
              </a:rPr>
              <a:t>”, que segue princípios como a utilização adequada dos métodos HTTP, a definição de URLs consistentes e a transferência de dados no formato JSON.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dirty="0">
              <a:solidFill>
                <a:srgbClr val="FFFFFF"/>
              </a:solidFill>
              <a:latin typeface="Biome"/>
              <a:cs typeface="Biome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>
                <a:solidFill>
                  <a:srgbClr val="FFFFFF"/>
                </a:solidFill>
                <a:latin typeface="Biome"/>
                <a:cs typeface="Biome"/>
              </a:rPr>
              <a:t>Além disso, é perceptível que o uso do Spring Boot facilitou e aprimorou o desenvolvimento do </a:t>
            </a:r>
            <a:r>
              <a:rPr lang="pt-BR" dirty="0" err="1">
                <a:solidFill>
                  <a:srgbClr val="FFFFFF"/>
                </a:solidFill>
                <a:latin typeface="Biome"/>
                <a:cs typeface="Biome"/>
              </a:rPr>
              <a:t>back-end</a:t>
            </a:r>
            <a:r>
              <a:rPr lang="pt-BR" dirty="0">
                <a:solidFill>
                  <a:srgbClr val="FFFFFF"/>
                </a:solidFill>
                <a:latin typeface="Biome"/>
                <a:cs typeface="Biome"/>
              </a:rPr>
              <a:t>, fornecendo recursos como injeção de dependência, controle de recebimento de requisições HTTP e integração com o banco de dados.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dirty="0">
              <a:solidFill>
                <a:srgbClr val="FFFFFF"/>
              </a:solidFill>
              <a:latin typeface="Biome"/>
              <a:cs typeface="Biome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dirty="0">
                <a:solidFill>
                  <a:srgbClr val="FFFFFF"/>
                </a:solidFill>
                <a:latin typeface="Biome"/>
                <a:cs typeface="Biome"/>
              </a:rPr>
              <a:t>Também é notável que o uso do padrão REST, juntamente do protocolo HTTP permitiu uma comunicação eficiente, clara e consistente.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207CF70-BF9B-7093-F5E3-CDB5B7AC1CF5}"/>
              </a:ext>
            </a:extLst>
          </p:cNvPr>
          <p:cNvSpPr txBox="1"/>
          <p:nvPr/>
        </p:nvSpPr>
        <p:spPr>
          <a:xfrm>
            <a:off x="2850134" y="6427113"/>
            <a:ext cx="5573430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b="0" i="0" u="none" strike="noStrike" kern="1200" cap="none" spc="0" baseline="0" dirty="0">
                <a:solidFill>
                  <a:srgbClr val="FFFFFF"/>
                </a:solidFill>
                <a:uFillTx/>
                <a:latin typeface="Biome"/>
                <a:cs typeface="Biome"/>
              </a:rPr>
              <a:t>Sistemas Distribuídos e mobile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100" dirty="0">
                <a:solidFill>
                  <a:srgbClr val="FFFFFF"/>
                </a:solidFill>
                <a:latin typeface="Biome"/>
                <a:cs typeface="Biome"/>
              </a:rPr>
              <a:t>Universidade Anhembi Morumbi, 2023</a:t>
            </a:r>
            <a:endParaRPr lang="pt-BR" sz="1100" b="0" i="0" u="none" strike="noStrike" kern="1200" cap="none" spc="0" baseline="0" dirty="0">
              <a:solidFill>
                <a:srgbClr val="FFFFFF"/>
              </a:solidFill>
              <a:uFillTx/>
              <a:latin typeface="Biome"/>
              <a:cs typeface="Biome"/>
            </a:endParaRPr>
          </a:p>
        </p:txBody>
      </p:sp>
    </p:spTree>
    <p:extLst>
      <p:ext uri="{BB962C8B-B14F-4D97-AF65-F5344CB8AC3E}">
        <p14:creationId xmlns:p14="http://schemas.microsoft.com/office/powerpoint/2010/main" val="2491748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77</TotalTime>
  <Words>577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Bahnschrift</vt:lpstr>
      <vt:lpstr>Biome</vt:lpstr>
      <vt:lpstr>Calibri</vt:lpstr>
      <vt:lpstr>Calibri Light</vt:lpstr>
      <vt:lpstr>gg sans</vt:lpstr>
      <vt:lpstr>Tema do Office</vt:lpstr>
      <vt:lpstr>Avaliação A3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 A3</dc:title>
  <dc:creator>Marcelo da Silva Ventura</dc:creator>
  <cp:lastModifiedBy>Lucas Simões</cp:lastModifiedBy>
  <cp:revision>5</cp:revision>
  <dcterms:created xsi:type="dcterms:W3CDTF">2023-06-11T17:19:23Z</dcterms:created>
  <dcterms:modified xsi:type="dcterms:W3CDTF">2023-06-11T19:52:27Z</dcterms:modified>
</cp:coreProperties>
</file>