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74" r:id="rId8"/>
    <p:sldId id="265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Antes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Ruim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Planilha1!$A$2:$A$7</c:f>
              <c:strCache>
                <c:ptCount val="6"/>
                <c:pt idx="0">
                  <c:v>Compra</c:v>
                </c:pt>
                <c:pt idx="1">
                  <c:v>Venda</c:v>
                </c:pt>
                <c:pt idx="2">
                  <c:v>Navegação</c:v>
                </c:pt>
                <c:pt idx="3">
                  <c:v>Cadastro</c:v>
                </c:pt>
                <c:pt idx="4">
                  <c:v>Login</c:v>
                </c:pt>
                <c:pt idx="5">
                  <c:v>Visualização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FB-420E-B948-76B1F80493AA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OK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Planilha1!$A$2:$A$7</c:f>
              <c:strCache>
                <c:ptCount val="6"/>
                <c:pt idx="0">
                  <c:v>Compra</c:v>
                </c:pt>
                <c:pt idx="1">
                  <c:v>Venda</c:v>
                </c:pt>
                <c:pt idx="2">
                  <c:v>Navegação</c:v>
                </c:pt>
                <c:pt idx="3">
                  <c:v>Cadastro</c:v>
                </c:pt>
                <c:pt idx="4">
                  <c:v>Login</c:v>
                </c:pt>
                <c:pt idx="5">
                  <c:v>Visualização</c:v>
                </c:pt>
              </c:strCache>
            </c:strRef>
          </c:cat>
          <c:val>
            <c:numRef>
              <c:f>Planilha1!$C$2:$C$7</c:f>
              <c:numCache>
                <c:formatCode>General</c:formatCode>
                <c:ptCount val="6"/>
                <c:pt idx="0">
                  <c:v>8</c:v>
                </c:pt>
                <c:pt idx="1">
                  <c:v>6</c:v>
                </c:pt>
                <c:pt idx="2">
                  <c:v>6</c:v>
                </c:pt>
                <c:pt idx="3">
                  <c:v>7</c:v>
                </c:pt>
                <c:pt idx="4">
                  <c:v>7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FB-420E-B948-76B1F80493AA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Bom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Planilha1!$A$2:$A$7</c:f>
              <c:strCache>
                <c:ptCount val="6"/>
                <c:pt idx="0">
                  <c:v>Compra</c:v>
                </c:pt>
                <c:pt idx="1">
                  <c:v>Venda</c:v>
                </c:pt>
                <c:pt idx="2">
                  <c:v>Navegação</c:v>
                </c:pt>
                <c:pt idx="3">
                  <c:v>Cadastro</c:v>
                </c:pt>
                <c:pt idx="4">
                  <c:v>Login</c:v>
                </c:pt>
                <c:pt idx="5">
                  <c:v>Visualização</c:v>
                </c:pt>
              </c:strCache>
            </c:strRef>
          </c:cat>
          <c:val>
            <c:numRef>
              <c:f>Planilha1!$D$2:$D$7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8</c:v>
                </c:pt>
                <c:pt idx="3">
                  <c:v>6</c:v>
                </c:pt>
                <c:pt idx="4">
                  <c:v>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FB-420E-B948-76B1F80493A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6993088"/>
        <c:axId val="96995488"/>
      </c:barChart>
      <c:catAx>
        <c:axId val="96993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6995488"/>
        <c:crosses val="autoZero"/>
        <c:auto val="1"/>
        <c:lblAlgn val="ctr"/>
        <c:lblOffset val="100"/>
        <c:noMultiLvlLbl val="0"/>
      </c:catAx>
      <c:valAx>
        <c:axId val="9699548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6993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Depois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Planilha1!$P$7</c:f>
              <c:strCache>
                <c:ptCount val="1"/>
                <c:pt idx="0">
                  <c:v>Ruim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Planilha1!$O$8:$O$13</c:f>
              <c:strCache>
                <c:ptCount val="6"/>
                <c:pt idx="0">
                  <c:v>Compra</c:v>
                </c:pt>
                <c:pt idx="1">
                  <c:v>Venda</c:v>
                </c:pt>
                <c:pt idx="2">
                  <c:v>Navegação</c:v>
                </c:pt>
                <c:pt idx="3">
                  <c:v>Cadastro</c:v>
                </c:pt>
                <c:pt idx="4">
                  <c:v>Login</c:v>
                </c:pt>
                <c:pt idx="5">
                  <c:v>Visualização</c:v>
                </c:pt>
              </c:strCache>
            </c:strRef>
          </c:cat>
          <c:val>
            <c:numRef>
              <c:f>Planilha1!$P$8:$P$13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C4-4A09-BD73-8F89421300D5}"/>
            </c:ext>
          </c:extLst>
        </c:ser>
        <c:ser>
          <c:idx val="1"/>
          <c:order val="1"/>
          <c:tx>
            <c:strRef>
              <c:f>Planilha1!$Q$7</c:f>
              <c:strCache>
                <c:ptCount val="1"/>
                <c:pt idx="0">
                  <c:v>OK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Planilha1!$O$8:$O$13</c:f>
              <c:strCache>
                <c:ptCount val="6"/>
                <c:pt idx="0">
                  <c:v>Compra</c:v>
                </c:pt>
                <c:pt idx="1">
                  <c:v>Venda</c:v>
                </c:pt>
                <c:pt idx="2">
                  <c:v>Navegação</c:v>
                </c:pt>
                <c:pt idx="3">
                  <c:v>Cadastro</c:v>
                </c:pt>
                <c:pt idx="4">
                  <c:v>Login</c:v>
                </c:pt>
                <c:pt idx="5">
                  <c:v>Visualização</c:v>
                </c:pt>
              </c:strCache>
            </c:strRef>
          </c:cat>
          <c:val>
            <c:numRef>
              <c:f>Planilha1!$Q$8:$Q$13</c:f>
              <c:numCache>
                <c:formatCode>General</c:formatCode>
                <c:ptCount val="6"/>
                <c:pt idx="0">
                  <c:v>8</c:v>
                </c:pt>
                <c:pt idx="1">
                  <c:v>6</c:v>
                </c:pt>
                <c:pt idx="2">
                  <c:v>7</c:v>
                </c:pt>
                <c:pt idx="3">
                  <c:v>9</c:v>
                </c:pt>
                <c:pt idx="4">
                  <c:v>8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C4-4A09-BD73-8F89421300D5}"/>
            </c:ext>
          </c:extLst>
        </c:ser>
        <c:ser>
          <c:idx val="2"/>
          <c:order val="2"/>
          <c:tx>
            <c:strRef>
              <c:f>Planilha1!$R$7</c:f>
              <c:strCache>
                <c:ptCount val="1"/>
                <c:pt idx="0">
                  <c:v>Bom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Planilha1!$O$8:$O$13</c:f>
              <c:strCache>
                <c:ptCount val="6"/>
                <c:pt idx="0">
                  <c:v>Compra</c:v>
                </c:pt>
                <c:pt idx="1">
                  <c:v>Venda</c:v>
                </c:pt>
                <c:pt idx="2">
                  <c:v>Navegação</c:v>
                </c:pt>
                <c:pt idx="3">
                  <c:v>Cadastro</c:v>
                </c:pt>
                <c:pt idx="4">
                  <c:v>Login</c:v>
                </c:pt>
                <c:pt idx="5">
                  <c:v>Visualização</c:v>
                </c:pt>
              </c:strCache>
            </c:strRef>
          </c:cat>
          <c:val>
            <c:numRef>
              <c:f>Planilha1!$R$8:$R$13</c:f>
              <c:numCache>
                <c:formatCode>General</c:formatCode>
                <c:ptCount val="6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6</c:v>
                </c:pt>
                <c:pt idx="4">
                  <c:v>7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C4-4A09-BD73-8F89421300D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6991648"/>
        <c:axId val="96992128"/>
      </c:barChart>
      <c:catAx>
        <c:axId val="96991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6992128"/>
        <c:crosses val="autoZero"/>
        <c:auto val="1"/>
        <c:lblAlgn val="ctr"/>
        <c:lblOffset val="100"/>
        <c:noMultiLvlLbl val="0"/>
      </c:catAx>
      <c:valAx>
        <c:axId val="9699212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699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64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22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23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37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46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22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91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06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30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23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47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BA644-3606-4EE0-81D0-5DA05238F9C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150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D0C33A8-7BBC-E45A-8488-56C9A1356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F33E8EA-D18E-9E98-41DE-9875619DEF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78960" y="227777"/>
            <a:ext cx="9144000" cy="1654533"/>
          </a:xfrm>
        </p:spPr>
        <p:txBody>
          <a:bodyPr/>
          <a:lstStyle/>
          <a:p>
            <a:pPr lvl="0"/>
            <a:r>
              <a:rPr lang="de-DE" dirty="0">
                <a:solidFill>
                  <a:srgbClr val="FFFFFF"/>
                </a:solidFill>
                <a:latin typeface="Bahnschrift"/>
                <a:cs typeface="Calibri Light"/>
              </a:rPr>
              <a:t>Avaliação A3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08EA5D-A1B6-EB57-58BF-6105CC8C402E}"/>
              </a:ext>
            </a:extLst>
          </p:cNvPr>
          <p:cNvSpPr txBox="1"/>
          <p:nvPr/>
        </p:nvSpPr>
        <p:spPr>
          <a:xfrm>
            <a:off x="3657600" y="3075712"/>
            <a:ext cx="4585853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000" b="0" i="1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ea typeface="Calibri"/>
                <a:cs typeface="Calibri"/>
              </a:rPr>
              <a:t>Site </a:t>
            </a:r>
            <a:r>
              <a:rPr lang="pt-BR" sz="40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ea typeface="Calibri"/>
                <a:cs typeface="Calibri"/>
              </a:rPr>
              <a:t>CSGOBrasil</a:t>
            </a:r>
            <a:endParaRPr lang="pt-BR" sz="40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E070B9-E8EF-2833-5C34-F9A7A5B9F194}"/>
              </a:ext>
            </a:extLst>
          </p:cNvPr>
          <p:cNvSpPr txBox="1"/>
          <p:nvPr/>
        </p:nvSpPr>
        <p:spPr>
          <a:xfrm>
            <a:off x="3622962" y="5313822"/>
            <a:ext cx="4655128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Front-</a:t>
            </a:r>
            <a:r>
              <a:rPr lang="pt-BR" sz="18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end</a:t>
            </a: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: </a:t>
            </a:r>
            <a:r>
              <a:rPr lang="pt-BR" sz="18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JavaScript</a:t>
            </a: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 , </a:t>
            </a: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ea typeface="Calibri"/>
                <a:cs typeface="Calibri"/>
              </a:rPr>
              <a:t>HTML e CSS </a:t>
            </a: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Back-</a:t>
            </a:r>
            <a:r>
              <a:rPr lang="pt-BR" sz="18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end</a:t>
            </a: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: Java e MySQL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pic>
        <p:nvPicPr>
          <p:cNvPr id="7" name="Imagem 5" descr="Logotipo&#10;&#10;Descrição gerada automaticamente">
            <a:extLst>
              <a:ext uri="{FF2B5EF4-FFF2-40B4-BE49-F238E27FC236}">
                <a16:creationId xmlns:a16="http://schemas.microsoft.com/office/drawing/2014/main" id="{9A97FA3D-D858-C25D-9720-32BA4565F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962" y="228974"/>
            <a:ext cx="2535384" cy="167565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47DDAF9-A539-FEA9-BD69-69F31E544E9B}"/>
              </a:ext>
            </a:extLst>
          </p:cNvPr>
          <p:cNvSpPr txBox="1"/>
          <p:nvPr/>
        </p:nvSpPr>
        <p:spPr>
          <a:xfrm>
            <a:off x="2850134" y="6427113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Usabilidade desenvolvimento web mobile e jogos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178605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33E3FB-5965-7270-BFA8-D8D5C3B53CD5}"/>
              </a:ext>
            </a:extLst>
          </p:cNvPr>
          <p:cNvSpPr txBox="1"/>
          <p:nvPr/>
        </p:nvSpPr>
        <p:spPr>
          <a:xfrm>
            <a:off x="177463" y="230740"/>
            <a:ext cx="7421821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i="1" dirty="0">
                <a:solidFill>
                  <a:srgbClr val="FFFFFF"/>
                </a:solidFill>
                <a:latin typeface="Biome"/>
                <a:ea typeface="Calibri"/>
                <a:cs typeface="Calibri"/>
              </a:rPr>
              <a:t>Conclusão</a:t>
            </a: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i="1" dirty="0">
              <a:solidFill>
                <a:srgbClr val="FFFFFF"/>
              </a:solidFill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12FB9FC6-3BE9-B583-C723-DE5B4005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" y="5934917"/>
            <a:ext cx="1047563" cy="6923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27F048-7B4F-9A47-B178-C93F1E4E08BA}"/>
              </a:ext>
            </a:extLst>
          </p:cNvPr>
          <p:cNvSpPr txBox="1"/>
          <p:nvPr/>
        </p:nvSpPr>
        <p:spPr>
          <a:xfrm>
            <a:off x="0" y="6550223"/>
            <a:ext cx="465512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F75503-E32F-8731-7E02-E383490D4E89}"/>
              </a:ext>
            </a:extLst>
          </p:cNvPr>
          <p:cNvSpPr txBox="1"/>
          <p:nvPr/>
        </p:nvSpPr>
        <p:spPr>
          <a:xfrm>
            <a:off x="212929" y="1092566"/>
            <a:ext cx="9516953" cy="47807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Ao longo deste documento, foi explorado a implementação de um </a:t>
            </a:r>
            <a:r>
              <a:rPr lang="pt-BR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front-</a:t>
            </a:r>
            <a:r>
              <a:rPr lang="pt-BR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end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utilizando as tecnologias Javascript, HTML e CSS, que se comunica com um </a:t>
            </a:r>
            <a:r>
              <a:rPr lang="pt-BR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back-end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em Java por meio da FETCH API.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Durante o processo de desenvolvimento, foi priorizado a usabilidade, considerando as diretrizes e melhores práticas recomendadas por diversos pesquisadores da área. 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Em resumo, a implementação do </a:t>
            </a:r>
            <a:r>
              <a:rPr lang="pt-BR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front-</a:t>
            </a:r>
            <a:r>
              <a:rPr lang="pt-BR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end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com a integração da FETCH API e a adoção da arquitetura REST, resultou em uma aplicação que prioriza a usabilidade e proporciona uma experiência de usuário positiva. A atenção às práticas de design responsivo, organização do conteúdo e interatividade contribuiu para um </a:t>
            </a:r>
            <a:r>
              <a:rPr lang="pt-BR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site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coeso e eficiente, além de completamente funcional.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uFillTx/>
              <a:latin typeface="Biome"/>
              <a:cs typeface="Biome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5F0F3D-35CE-8B63-5B04-918049872D51}"/>
              </a:ext>
            </a:extLst>
          </p:cNvPr>
          <p:cNvSpPr txBox="1"/>
          <p:nvPr/>
        </p:nvSpPr>
        <p:spPr>
          <a:xfrm>
            <a:off x="3641123" y="6396335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Usabilidade desenvolvimento web mobile e jogos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249174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33E3FB-5965-7270-BFA8-D8D5C3B53CD5}"/>
              </a:ext>
            </a:extLst>
          </p:cNvPr>
          <p:cNvSpPr txBox="1"/>
          <p:nvPr/>
        </p:nvSpPr>
        <p:spPr>
          <a:xfrm>
            <a:off x="177463" y="164150"/>
            <a:ext cx="7279779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i="1" dirty="0">
                <a:solidFill>
                  <a:srgbClr val="FFFFFF"/>
                </a:solidFill>
                <a:latin typeface="Biome"/>
                <a:ea typeface="Calibri"/>
                <a:cs typeface="Calibri"/>
              </a:rPr>
              <a:t>Referências</a:t>
            </a: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i="1" dirty="0">
              <a:solidFill>
                <a:srgbClr val="FFFFFF"/>
              </a:solidFill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12FB9FC6-3BE9-B583-C723-DE5B4005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" y="5934917"/>
            <a:ext cx="1047563" cy="6923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27F048-7B4F-9A47-B178-C93F1E4E08BA}"/>
              </a:ext>
            </a:extLst>
          </p:cNvPr>
          <p:cNvSpPr txBox="1"/>
          <p:nvPr/>
        </p:nvSpPr>
        <p:spPr>
          <a:xfrm>
            <a:off x="0" y="6550223"/>
            <a:ext cx="465512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F75503-E32F-8731-7E02-E383490D4E89}"/>
              </a:ext>
            </a:extLst>
          </p:cNvPr>
          <p:cNvSpPr txBox="1"/>
          <p:nvPr/>
        </p:nvSpPr>
        <p:spPr>
          <a:xfrm>
            <a:off x="177463" y="1041313"/>
            <a:ext cx="7839073" cy="454996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https://www.yworks.com/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yed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-live/;</a:t>
            </a:r>
          </a:p>
          <a:p>
            <a:pPr marL="285750" indent="-285750" algn="l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Barbosa, Simone e Bruno Silva: Interação humano-computador. Elsevier Brasil, 2010;</a:t>
            </a:r>
          </a:p>
          <a:p>
            <a:pPr marL="285750" indent="-285750" algn="l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Rogers, Yvonne, Helen Sharp e Jennifer Preece: Design de interação. Bookman Editora, 2013;</a:t>
            </a:r>
          </a:p>
          <a:p>
            <a:pPr marL="285750" indent="-285750" algn="l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https://blog.counter-strike.net;</a:t>
            </a:r>
          </a:p>
          <a:p>
            <a:pPr marL="285750" indent="-285750" algn="l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https://steamdb.info;</a:t>
            </a:r>
          </a:p>
          <a:p>
            <a:pPr marL="285750" indent="-285750" algn="l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https://developer.mozilla.org/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pt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-BR/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docs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/Web/HTTP;</a:t>
            </a:r>
          </a:p>
          <a:p>
            <a:pPr marL="285750" indent="-285750" algn="l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https://www.csgodatabase.com/skins;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A3F017-7DDB-E1B7-83F3-9CCB724F39FA}"/>
              </a:ext>
            </a:extLst>
          </p:cNvPr>
          <p:cNvSpPr txBox="1"/>
          <p:nvPr/>
        </p:nvSpPr>
        <p:spPr>
          <a:xfrm>
            <a:off x="3560347" y="6427113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Usabilidade desenvolvimento web mobile e jogos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214349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33E3FB-5965-7270-BFA8-D8D5C3B53CD5}"/>
              </a:ext>
            </a:extLst>
          </p:cNvPr>
          <p:cNvSpPr txBox="1"/>
          <p:nvPr/>
        </p:nvSpPr>
        <p:spPr>
          <a:xfrm>
            <a:off x="177464" y="582068"/>
            <a:ext cx="7421821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i="1" dirty="0">
                <a:solidFill>
                  <a:srgbClr val="FFFFFF"/>
                </a:solidFill>
                <a:latin typeface="Biome"/>
                <a:ea typeface="Calibri"/>
                <a:cs typeface="Calibri"/>
              </a:rPr>
              <a:t>Obrigado </a:t>
            </a: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i="1" dirty="0">
              <a:solidFill>
                <a:srgbClr val="FFFFFF"/>
              </a:solidFill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12FB9FC6-3BE9-B583-C723-DE5B4005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" y="5934917"/>
            <a:ext cx="1047563" cy="6923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27F048-7B4F-9A47-B178-C93F1E4E08BA}"/>
              </a:ext>
            </a:extLst>
          </p:cNvPr>
          <p:cNvSpPr txBox="1"/>
          <p:nvPr/>
        </p:nvSpPr>
        <p:spPr>
          <a:xfrm>
            <a:off x="0" y="6550223"/>
            <a:ext cx="465512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F75503-E32F-8731-7E02-E383490D4E89}"/>
              </a:ext>
            </a:extLst>
          </p:cNvPr>
          <p:cNvSpPr txBox="1"/>
          <p:nvPr/>
        </p:nvSpPr>
        <p:spPr>
          <a:xfrm>
            <a:off x="177463" y="1459231"/>
            <a:ext cx="8034381" cy="20435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1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Integrantes do grupo:</a:t>
            </a: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Andy Hyong Tae Choi </a:t>
            </a:r>
            <a:r>
              <a:rPr lang="en-US" sz="140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Youn</a:t>
            </a:r>
            <a:r>
              <a:rPr lang="en-US" sz="140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 || RA: 12522142446</a:t>
            </a: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0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Felipe Daura </a:t>
            </a:r>
            <a:r>
              <a:rPr lang="pt-BR" sz="140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Lanzone</a:t>
            </a:r>
            <a:r>
              <a:rPr lang="pt-BR" sz="140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 Ferreira || RA: 1252214120</a:t>
            </a: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0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Giovanni Lopes Campos || RA: 12522149685</a:t>
            </a: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0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Lucas Simões Carvalho da Silva || RA: 12522161179</a:t>
            </a: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0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Marcelo Henrique da Silva Ventura || RA: 12522128126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F66B002-920C-1928-5865-810288461A6A}"/>
              </a:ext>
            </a:extLst>
          </p:cNvPr>
          <p:cNvSpPr txBox="1"/>
          <p:nvPr/>
        </p:nvSpPr>
        <p:spPr>
          <a:xfrm>
            <a:off x="177462" y="3583756"/>
            <a:ext cx="8034381" cy="11614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lnSpc>
                <a:spcPct val="15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1" dirty="0">
                <a:solidFill>
                  <a:srgbClr val="FFFFFF"/>
                </a:solidFill>
                <a:latin typeface="Biome"/>
                <a:cs typeface="Biome"/>
              </a:rPr>
              <a:t>Disciplina: </a:t>
            </a:r>
            <a:r>
              <a:rPr lang="pt-BR" sz="16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Usabilidade desenvolvimento web mobile e jogos</a:t>
            </a:r>
            <a:endParaRPr lang="pt-BR" sz="1600" b="1" dirty="0">
              <a:solidFill>
                <a:srgbClr val="FFFFFF"/>
              </a:solidFill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1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Professor: </a:t>
            </a:r>
            <a:r>
              <a:rPr lang="pt-BR" sz="1600" b="1" dirty="0">
                <a:solidFill>
                  <a:srgbClr val="FFFFFF"/>
                </a:solidFill>
                <a:latin typeface="Biome"/>
                <a:cs typeface="Biome"/>
              </a:rPr>
              <a:t>Raul Bastos</a:t>
            </a:r>
            <a:endParaRPr lang="pt-BR" sz="1600" b="1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1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3° </a:t>
            </a:r>
            <a:r>
              <a:rPr lang="pt-BR" sz="1600" b="1" dirty="0">
                <a:solidFill>
                  <a:srgbClr val="FFFFFF"/>
                </a:solidFill>
                <a:latin typeface="Biome"/>
                <a:cs typeface="Biome"/>
              </a:rPr>
              <a:t>Semestre.</a:t>
            </a:r>
            <a:endParaRPr lang="pt-BR" sz="1600" b="1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B1D092D-5808-2575-AF20-32EAABA9E211}"/>
              </a:ext>
            </a:extLst>
          </p:cNvPr>
          <p:cNvSpPr txBox="1"/>
          <p:nvPr/>
        </p:nvSpPr>
        <p:spPr>
          <a:xfrm>
            <a:off x="3453816" y="6396335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Usabilidade desenvolvimento web mobile e jogos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255091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CS:GO Reaches Most Active Players of All Time! - Aroged">
            <a:extLst>
              <a:ext uri="{FF2B5EF4-FFF2-40B4-BE49-F238E27FC236}">
                <a16:creationId xmlns:a16="http://schemas.microsoft.com/office/drawing/2014/main" id="{7CFE514E-7075-7D6E-4A86-9D95D97FC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5" descr="Logotipo&#10;&#10;Descrição gerada automaticamente">
            <a:extLst>
              <a:ext uri="{FF2B5EF4-FFF2-40B4-BE49-F238E27FC236}">
                <a16:creationId xmlns:a16="http://schemas.microsoft.com/office/drawing/2014/main" id="{61582674-A536-5780-F944-77975A6AE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6" y="5934917"/>
            <a:ext cx="1047563" cy="6923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132ACD9-D8AC-E9DB-D593-2097AB54ADBC}"/>
              </a:ext>
            </a:extLst>
          </p:cNvPr>
          <p:cNvSpPr txBox="1"/>
          <p:nvPr/>
        </p:nvSpPr>
        <p:spPr>
          <a:xfrm>
            <a:off x="0" y="6550223"/>
            <a:ext cx="465512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</p:spTree>
    <p:extLst>
      <p:ext uri="{BB962C8B-B14F-4D97-AF65-F5344CB8AC3E}">
        <p14:creationId xmlns:p14="http://schemas.microsoft.com/office/powerpoint/2010/main" val="163744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A6E3B3B-68FA-365D-996F-8093D8683D8E}"/>
              </a:ext>
            </a:extLst>
          </p:cNvPr>
          <p:cNvSpPr txBox="1"/>
          <p:nvPr/>
        </p:nvSpPr>
        <p:spPr>
          <a:xfrm>
            <a:off x="177464" y="582068"/>
            <a:ext cx="4585853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0" i="1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ea typeface="Calibri"/>
                <a:cs typeface="Calibri"/>
              </a:rPr>
              <a:t>Introdução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i="1" dirty="0">
              <a:solidFill>
                <a:srgbClr val="FFFFFF"/>
              </a:solidFill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E85CB33A-D45C-C53F-07EA-EC7E13A91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" y="5934917"/>
            <a:ext cx="1047563" cy="6923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8388EE5-2FDF-7819-2F46-8C3B1A01A217}"/>
              </a:ext>
            </a:extLst>
          </p:cNvPr>
          <p:cNvSpPr txBox="1"/>
          <p:nvPr/>
        </p:nvSpPr>
        <p:spPr>
          <a:xfrm>
            <a:off x="0" y="6550223"/>
            <a:ext cx="465512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A805C73-1E37-F6E8-E1AB-8DA6E6114D18}"/>
              </a:ext>
            </a:extLst>
          </p:cNvPr>
          <p:cNvSpPr txBox="1"/>
          <p:nvPr/>
        </p:nvSpPr>
        <p:spPr>
          <a:xfrm>
            <a:off x="177464" y="1426083"/>
            <a:ext cx="4655128" cy="29238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Escolha do tema;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dirty="0">
              <a:solidFill>
                <a:srgbClr val="FFFFFF"/>
              </a:solidFill>
              <a:latin typeface="Biome"/>
              <a:cs typeface="Biom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Tecnologia escolhida;</a:t>
            </a:r>
          </a:p>
          <a:p>
            <a:pPr marL="171450" marR="0" lvl="0" indent="-1714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dirty="0">
              <a:solidFill>
                <a:srgbClr val="FFFFFF"/>
              </a:solidFill>
              <a:latin typeface="Biome"/>
              <a:cs typeface="Biom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O que é ‘Counter Strike’?</a:t>
            </a:r>
          </a:p>
          <a:p>
            <a:pPr marL="171450" marR="0" lvl="0" indent="-1714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dirty="0">
              <a:solidFill>
                <a:srgbClr val="FFFFFF"/>
              </a:solidFill>
              <a:latin typeface="Biome"/>
              <a:cs typeface="Biom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Sucesso global;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dirty="0">
              <a:solidFill>
                <a:srgbClr val="FFFFFF"/>
              </a:solidFill>
              <a:latin typeface="Biome"/>
              <a:cs typeface="Biom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REST e webservice;</a:t>
            </a:r>
          </a:p>
          <a:p>
            <a:pPr marL="171450" marR="0" lvl="0" indent="-1714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100" dirty="0">
              <a:solidFill>
                <a:srgbClr val="FFFFFF"/>
              </a:solidFill>
              <a:latin typeface="Biome"/>
              <a:cs typeface="Biome"/>
            </a:endParaRPr>
          </a:p>
          <a:p>
            <a:pPr marL="171450" marR="0" lvl="0" indent="-1714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100" dirty="0">
              <a:solidFill>
                <a:srgbClr val="FFFFFF"/>
              </a:solidFill>
              <a:latin typeface="Biome"/>
              <a:cs typeface="Biome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10594E-C8BE-9876-B6E2-995A7ECB238D}"/>
              </a:ext>
            </a:extLst>
          </p:cNvPr>
          <p:cNvSpPr txBox="1"/>
          <p:nvPr/>
        </p:nvSpPr>
        <p:spPr>
          <a:xfrm>
            <a:off x="2850134" y="6427113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Usabilidade desenvolvimento web mobile e jogos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128278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33E3FB-5965-7270-BFA8-D8D5C3B53CD5}"/>
              </a:ext>
            </a:extLst>
          </p:cNvPr>
          <p:cNvSpPr txBox="1"/>
          <p:nvPr/>
        </p:nvSpPr>
        <p:spPr>
          <a:xfrm>
            <a:off x="177464" y="582068"/>
            <a:ext cx="4585853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0" i="1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ea typeface="Calibri"/>
                <a:cs typeface="Calibri"/>
              </a:rPr>
              <a:t>Lembrando...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i="1" dirty="0">
              <a:solidFill>
                <a:srgbClr val="FFFFFF"/>
              </a:solidFill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CBDDD6-6623-6164-FD22-1DBAB1A3F6CA}"/>
              </a:ext>
            </a:extLst>
          </p:cNvPr>
          <p:cNvSpPr txBox="1"/>
          <p:nvPr/>
        </p:nvSpPr>
        <p:spPr>
          <a:xfrm>
            <a:off x="177464" y="1459231"/>
            <a:ext cx="9605728" cy="136960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b="0" i="0" dirty="0">
                <a:solidFill>
                  <a:srgbClr val="DBDEE1"/>
                </a:solidFill>
                <a:effectLst/>
                <a:latin typeface="gg sans"/>
              </a:rPr>
              <a:t>A comercialização dos itens do jogo, são legalizados, e não incentivam o uso de armas de fogo reais ou a violência. Conforme o Estatuto do Desarmamento (Lei 10.826/2003) e o Decreto 11.366/2023, para a aquisição de armas de fogo de uso permitido, é necessária a emissão do Certificado de Registro de Arma de Fogo administrado pelo </a:t>
            </a:r>
            <a:r>
              <a:rPr lang="pt-BR" b="0" i="0" dirty="0" err="1">
                <a:solidFill>
                  <a:srgbClr val="DBDEE1"/>
                </a:solidFill>
                <a:effectLst/>
                <a:latin typeface="gg sans"/>
              </a:rPr>
              <a:t>Sinarm</a:t>
            </a:r>
            <a:r>
              <a:rPr lang="pt-BR" b="0" i="0" dirty="0">
                <a:solidFill>
                  <a:srgbClr val="DBDEE1"/>
                </a:solidFill>
                <a:effectLst/>
                <a:latin typeface="gg sans"/>
              </a:rPr>
              <a:t> (art. 5º, Decreto 11.366/2023).</a:t>
            </a:r>
            <a:endParaRPr lang="pt-BR" sz="1100" dirty="0">
              <a:solidFill>
                <a:srgbClr val="FFFFFF"/>
              </a:solidFill>
              <a:latin typeface="Biome"/>
              <a:cs typeface="Biome"/>
            </a:endParaRPr>
          </a:p>
          <a:p>
            <a:pPr marL="171450" marR="0" lvl="0" indent="-1714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100" dirty="0">
              <a:solidFill>
                <a:srgbClr val="FFFFFF"/>
              </a:solidFill>
              <a:latin typeface="Biome"/>
              <a:cs typeface="Biome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12FB9FC6-3BE9-B583-C723-DE5B4005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" y="5934917"/>
            <a:ext cx="1047563" cy="6923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27F048-7B4F-9A47-B178-C93F1E4E08BA}"/>
              </a:ext>
            </a:extLst>
          </p:cNvPr>
          <p:cNvSpPr txBox="1"/>
          <p:nvPr/>
        </p:nvSpPr>
        <p:spPr>
          <a:xfrm>
            <a:off x="0" y="6550223"/>
            <a:ext cx="465512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4C73C5D-B71D-EB48-34C3-0EE146BB6AE8}"/>
              </a:ext>
            </a:extLst>
          </p:cNvPr>
          <p:cNvSpPr txBox="1"/>
          <p:nvPr/>
        </p:nvSpPr>
        <p:spPr>
          <a:xfrm>
            <a:off x="2850134" y="6427113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Usabilidade desenvolvimento web mobile e jogos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309490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33E3FB-5965-7270-BFA8-D8D5C3B53CD5}"/>
              </a:ext>
            </a:extLst>
          </p:cNvPr>
          <p:cNvSpPr txBox="1"/>
          <p:nvPr/>
        </p:nvSpPr>
        <p:spPr>
          <a:xfrm>
            <a:off x="259310" y="279842"/>
            <a:ext cx="7421821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0" i="1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ea typeface="Calibri"/>
                <a:cs typeface="Calibri"/>
              </a:rPr>
              <a:t>Implementação do código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i="1" dirty="0">
              <a:solidFill>
                <a:srgbClr val="FFFFFF"/>
              </a:solidFill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12FB9FC6-3BE9-B583-C723-DE5B4005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" y="5934917"/>
            <a:ext cx="1047563" cy="6923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27F048-7B4F-9A47-B178-C93F1E4E08BA}"/>
              </a:ext>
            </a:extLst>
          </p:cNvPr>
          <p:cNvSpPr txBox="1"/>
          <p:nvPr/>
        </p:nvSpPr>
        <p:spPr>
          <a:xfrm>
            <a:off x="0" y="6550223"/>
            <a:ext cx="465512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4E58F7-2DA7-A98F-9956-8D64811A9D71}"/>
              </a:ext>
            </a:extLst>
          </p:cNvPr>
          <p:cNvSpPr txBox="1"/>
          <p:nvPr/>
        </p:nvSpPr>
        <p:spPr>
          <a:xfrm>
            <a:off x="-720730" y="6628963"/>
            <a:ext cx="5573430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1" dirty="0">
                <a:solidFill>
                  <a:srgbClr val="FFFFFF"/>
                </a:solidFill>
                <a:latin typeface="Biome"/>
                <a:cs typeface="Biome"/>
              </a:rPr>
              <a:t>Fonte: </a:t>
            </a: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Realizado pelo grupo.</a:t>
            </a:r>
            <a:endParaRPr lang="pt-BR" sz="110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D1D6875-5194-C9AB-4259-07EC19992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23" y="1860467"/>
            <a:ext cx="4162425" cy="21240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F82F652-B1E0-DBD7-873A-FEFE7A469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700" y="3864538"/>
            <a:ext cx="5201285" cy="21336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42913E-4600-9FE4-B643-C5FE2446CCCC}"/>
              </a:ext>
            </a:extLst>
          </p:cNvPr>
          <p:cNvSpPr txBox="1"/>
          <p:nvPr/>
        </p:nvSpPr>
        <p:spPr>
          <a:xfrm>
            <a:off x="3641123" y="6411816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Usabilidade desenvolvimento web mobile e jogos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026284-56B4-35FC-C1CA-68E62161C88E}"/>
              </a:ext>
            </a:extLst>
          </p:cNvPr>
          <p:cNvSpPr txBox="1"/>
          <p:nvPr/>
        </p:nvSpPr>
        <p:spPr>
          <a:xfrm>
            <a:off x="259310" y="1145797"/>
            <a:ext cx="4137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Biome" panose="020B0503030204020804" pitchFamily="34" charset="0"/>
                <a:cs typeface="Biome" panose="020B0503030204020804" pitchFamily="34" charset="0"/>
              </a:rPr>
              <a:t>Figura 1 e 2</a:t>
            </a:r>
            <a:r>
              <a:rPr lang="pt-BR" sz="1600" dirty="0">
                <a:latin typeface="Biome" panose="020B0503030204020804" pitchFamily="34" charset="0"/>
                <a:cs typeface="Biome" panose="020B0503030204020804" pitchFamily="34" charset="0"/>
              </a:rPr>
              <a:t>: Código de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76526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33E3FB-5965-7270-BFA8-D8D5C3B53CD5}"/>
              </a:ext>
            </a:extLst>
          </p:cNvPr>
          <p:cNvSpPr txBox="1"/>
          <p:nvPr/>
        </p:nvSpPr>
        <p:spPr>
          <a:xfrm>
            <a:off x="130605" y="118128"/>
            <a:ext cx="7421821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0" i="1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ea typeface="Calibri"/>
                <a:cs typeface="Calibri"/>
              </a:rPr>
              <a:t>Implementação do código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i="1" dirty="0">
              <a:solidFill>
                <a:srgbClr val="FFFFFF"/>
              </a:solidFill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12FB9FC6-3BE9-B583-C723-DE5B4005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6151510"/>
            <a:ext cx="701334" cy="4635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4C366FA-9929-5849-4B31-68917DEEB6A4}"/>
              </a:ext>
            </a:extLst>
          </p:cNvPr>
          <p:cNvSpPr txBox="1"/>
          <p:nvPr/>
        </p:nvSpPr>
        <p:spPr>
          <a:xfrm>
            <a:off x="0" y="5834215"/>
            <a:ext cx="221775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1" dirty="0">
                <a:solidFill>
                  <a:srgbClr val="FFFFFF"/>
                </a:solidFill>
                <a:latin typeface="Biome"/>
                <a:cs typeface="Biome"/>
              </a:rPr>
              <a:t>Fonte: </a:t>
            </a: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Realizado pelo grupo.</a:t>
            </a:r>
            <a:endParaRPr lang="pt-BR" sz="110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240AE0-63D0-6277-27AD-0CE796387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126" y="3222677"/>
            <a:ext cx="3276600" cy="1524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8548028-A03E-B563-D6CB-B0011A14D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06" y="841628"/>
            <a:ext cx="4725480" cy="491449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562FA4A-065A-C274-63C4-665972D4846F}"/>
              </a:ext>
            </a:extLst>
          </p:cNvPr>
          <p:cNvSpPr txBox="1"/>
          <p:nvPr/>
        </p:nvSpPr>
        <p:spPr>
          <a:xfrm>
            <a:off x="4232133" y="6381150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Usabilidade desenvolvimento web mobile e jogos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B971713-60B0-853C-1CE1-2A72C477AF8D}"/>
              </a:ext>
            </a:extLst>
          </p:cNvPr>
          <p:cNvSpPr txBox="1"/>
          <p:nvPr/>
        </p:nvSpPr>
        <p:spPr>
          <a:xfrm>
            <a:off x="130605" y="6558571"/>
            <a:ext cx="1109709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5C97C15-D912-9450-A397-703D7465D619}"/>
              </a:ext>
            </a:extLst>
          </p:cNvPr>
          <p:cNvSpPr txBox="1"/>
          <p:nvPr/>
        </p:nvSpPr>
        <p:spPr>
          <a:xfrm>
            <a:off x="5360823" y="841628"/>
            <a:ext cx="4137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Biome" panose="020B0503030204020804" pitchFamily="34" charset="0"/>
                <a:cs typeface="Biome" panose="020B0503030204020804" pitchFamily="34" charset="0"/>
              </a:rPr>
              <a:t>Figura 3 e 4</a:t>
            </a:r>
            <a:r>
              <a:rPr lang="pt-BR" sz="1600" dirty="0">
                <a:latin typeface="Biome" panose="020B0503030204020804" pitchFamily="34" charset="0"/>
                <a:cs typeface="Biome" panose="020B0503030204020804" pitchFamily="34" charset="0"/>
              </a:rPr>
              <a:t>: Código de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154697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8584D3D-ADC2-13B9-7DAC-D44E1C06A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666C3DA-94CC-B43D-16C0-E70DD284E5B5}"/>
              </a:ext>
            </a:extLst>
          </p:cNvPr>
          <p:cNvSpPr txBox="1"/>
          <p:nvPr/>
        </p:nvSpPr>
        <p:spPr>
          <a:xfrm>
            <a:off x="3898211" y="83468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i="1" dirty="0">
                <a:latin typeface="Biome" panose="020B0503030204020804" pitchFamily="34" charset="0"/>
                <a:cs typeface="Biome" panose="020B0503030204020804" pitchFamily="34" charset="0"/>
              </a:rPr>
              <a:t>Usabilidade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3D06838D-B6AA-E973-898E-F93DECDB60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9398384"/>
              </p:ext>
            </p:extLst>
          </p:nvPr>
        </p:nvGraphicFramePr>
        <p:xfrm>
          <a:off x="392097" y="12672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330A3679-158E-B170-9AE2-FDAC175BDC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313564"/>
              </p:ext>
            </p:extLst>
          </p:nvPr>
        </p:nvGraphicFramePr>
        <p:xfrm>
          <a:off x="5409461" y="12672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EFDAA01C-C9CB-D108-6E00-208D71CB171B}"/>
              </a:ext>
            </a:extLst>
          </p:cNvPr>
          <p:cNvSpPr txBox="1"/>
          <p:nvPr/>
        </p:nvSpPr>
        <p:spPr>
          <a:xfrm>
            <a:off x="392097" y="4557080"/>
            <a:ext cx="9589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DBDEE1"/>
                </a:solidFill>
                <a:effectLst/>
                <a:latin typeface="gg sans"/>
              </a:rPr>
              <a:t>Utilizamos de um </a:t>
            </a:r>
            <a:r>
              <a:rPr lang="pt-BR" b="0" i="0" dirty="0" err="1">
                <a:solidFill>
                  <a:srgbClr val="DBDEE1"/>
                </a:solidFill>
                <a:effectLst/>
                <a:latin typeface="gg sans"/>
              </a:rPr>
              <a:t>affordance</a:t>
            </a:r>
            <a:r>
              <a:rPr lang="pt-BR" b="0" i="0" dirty="0">
                <a:solidFill>
                  <a:srgbClr val="DBDEE1"/>
                </a:solidFill>
                <a:effectLst/>
                <a:latin typeface="gg sans"/>
              </a:rPr>
              <a:t> explícito na grande parte da criação do sistema e para as avaliações, realizamos tanto as quantitativas para a criação do gráfico, quanto as qualitativas para a melhora do design. Através de avaliações empíricas em que os usuários testes utilizavam o programa por si só, para que descobríssemos se a interface está intuitiva o suficiente.</a:t>
            </a:r>
            <a:endParaRPr lang="pt-BR" dirty="0"/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35555D3E-C80F-0001-F195-D4F93B012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69" y="6075946"/>
            <a:ext cx="701334" cy="4635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48F3A1-915A-C37A-0557-DA10DCA1E884}"/>
              </a:ext>
            </a:extLst>
          </p:cNvPr>
          <p:cNvSpPr txBox="1"/>
          <p:nvPr/>
        </p:nvSpPr>
        <p:spPr>
          <a:xfrm>
            <a:off x="349187" y="4065201"/>
            <a:ext cx="221775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1" dirty="0">
                <a:solidFill>
                  <a:srgbClr val="FFFFFF"/>
                </a:solidFill>
                <a:latin typeface="Biome"/>
                <a:cs typeface="Biome"/>
              </a:rPr>
              <a:t>Fonte: </a:t>
            </a: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Realizado pelo grupo.</a:t>
            </a:r>
            <a:endParaRPr lang="pt-BR" sz="110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655170-B00A-A4BA-888F-80CBFC5CB441}"/>
              </a:ext>
            </a:extLst>
          </p:cNvPr>
          <p:cNvSpPr txBox="1"/>
          <p:nvPr/>
        </p:nvSpPr>
        <p:spPr>
          <a:xfrm>
            <a:off x="3737901" y="6421271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Usabilidade desenvolvimento web mobile e jogos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1CF41D2-9985-3336-0349-E87E542AFDC2}"/>
              </a:ext>
            </a:extLst>
          </p:cNvPr>
          <p:cNvSpPr txBox="1"/>
          <p:nvPr/>
        </p:nvSpPr>
        <p:spPr>
          <a:xfrm>
            <a:off x="0" y="6550223"/>
            <a:ext cx="1109709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7080496-2F12-13AF-3006-5C5CBAAF069E}"/>
              </a:ext>
            </a:extLst>
          </p:cNvPr>
          <p:cNvSpPr txBox="1"/>
          <p:nvPr/>
        </p:nvSpPr>
        <p:spPr>
          <a:xfrm>
            <a:off x="428522" y="805160"/>
            <a:ext cx="4636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Biome" panose="020B0503030204020804" pitchFamily="34" charset="0"/>
                <a:cs typeface="Biome" panose="020B0503030204020804" pitchFamily="34" charset="0"/>
              </a:rPr>
              <a:t>Figura 5 e 6</a:t>
            </a:r>
            <a:r>
              <a:rPr lang="pt-BR" sz="1600" dirty="0">
                <a:latin typeface="Biome" panose="020B0503030204020804" pitchFamily="34" charset="0"/>
                <a:cs typeface="Biome" panose="020B0503030204020804" pitchFamily="34" charset="0"/>
              </a:rPr>
              <a:t>: Gráfico de análise quantitativa</a:t>
            </a:r>
          </a:p>
        </p:txBody>
      </p:sp>
    </p:spTree>
    <p:extLst>
      <p:ext uri="{BB962C8B-B14F-4D97-AF65-F5344CB8AC3E}">
        <p14:creationId xmlns:p14="http://schemas.microsoft.com/office/powerpoint/2010/main" val="53354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33E3FB-5965-7270-BFA8-D8D5C3B53CD5}"/>
              </a:ext>
            </a:extLst>
          </p:cNvPr>
          <p:cNvSpPr txBox="1"/>
          <p:nvPr/>
        </p:nvSpPr>
        <p:spPr>
          <a:xfrm>
            <a:off x="177464" y="582068"/>
            <a:ext cx="7421821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0" i="1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ea typeface="Calibri"/>
                <a:cs typeface="Calibri"/>
              </a:rPr>
              <a:t>Tecnologias e protocolos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i="1" dirty="0">
              <a:solidFill>
                <a:srgbClr val="FFFFFF"/>
              </a:solidFill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12FB9FC6-3BE9-B583-C723-DE5B4005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" y="5934917"/>
            <a:ext cx="1047563" cy="6923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27F048-7B4F-9A47-B178-C93F1E4E08BA}"/>
              </a:ext>
            </a:extLst>
          </p:cNvPr>
          <p:cNvSpPr txBox="1"/>
          <p:nvPr/>
        </p:nvSpPr>
        <p:spPr>
          <a:xfrm>
            <a:off x="0" y="6550223"/>
            <a:ext cx="1109709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5B6ABAD-4805-96C6-61A0-805499A57E93}"/>
              </a:ext>
            </a:extLst>
          </p:cNvPr>
          <p:cNvSpPr txBox="1"/>
          <p:nvPr/>
        </p:nvSpPr>
        <p:spPr>
          <a:xfrm>
            <a:off x="177464" y="1459231"/>
            <a:ext cx="4655128" cy="23083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Fetch</a:t>
            </a: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 API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REST;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Protocolo HTTP;</a:t>
            </a:r>
            <a:endParaRPr lang="pt-BR" sz="18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5C76881-1EC0-8693-F621-C7E5024E24D7}"/>
              </a:ext>
            </a:extLst>
          </p:cNvPr>
          <p:cNvSpPr txBox="1"/>
          <p:nvPr/>
        </p:nvSpPr>
        <p:spPr>
          <a:xfrm>
            <a:off x="3641123" y="6396335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Usabilidade desenvolvimento web mobile e jogos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86809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33E3FB-5965-7270-BFA8-D8D5C3B53CD5}"/>
              </a:ext>
            </a:extLst>
          </p:cNvPr>
          <p:cNvSpPr txBox="1"/>
          <p:nvPr/>
        </p:nvSpPr>
        <p:spPr>
          <a:xfrm>
            <a:off x="177464" y="582068"/>
            <a:ext cx="7421821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i="1" dirty="0">
                <a:solidFill>
                  <a:srgbClr val="FFFFFF"/>
                </a:solidFill>
                <a:latin typeface="Biome"/>
                <a:ea typeface="Calibri"/>
                <a:cs typeface="Calibri"/>
              </a:rPr>
              <a:t>Back-end</a:t>
            </a: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i="1" dirty="0">
              <a:solidFill>
                <a:srgbClr val="FFFFFF"/>
              </a:solidFill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12FB9FC6-3BE9-B583-C723-DE5B4005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" y="5934917"/>
            <a:ext cx="1047563" cy="6923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27F048-7B4F-9A47-B178-C93F1E4E08BA}"/>
              </a:ext>
            </a:extLst>
          </p:cNvPr>
          <p:cNvSpPr txBox="1"/>
          <p:nvPr/>
        </p:nvSpPr>
        <p:spPr>
          <a:xfrm>
            <a:off x="0" y="6550223"/>
            <a:ext cx="465512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F75503-E32F-8731-7E02-E383490D4E89}"/>
              </a:ext>
            </a:extLst>
          </p:cNvPr>
          <p:cNvSpPr txBox="1"/>
          <p:nvPr/>
        </p:nvSpPr>
        <p:spPr>
          <a:xfrm>
            <a:off x="177464" y="1459231"/>
            <a:ext cx="5918536" cy="14773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• Requisições HTTP;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dirty="0">
              <a:solidFill>
                <a:srgbClr val="FFFFFF"/>
              </a:solidFill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• </a:t>
            </a: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Spring Boot Framework</a:t>
            </a: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;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dirty="0">
              <a:solidFill>
                <a:srgbClr val="FFFFFF"/>
              </a:solidFill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91967D7-9546-0DB2-896F-C997BD9BE667}"/>
              </a:ext>
            </a:extLst>
          </p:cNvPr>
          <p:cNvSpPr txBox="1"/>
          <p:nvPr/>
        </p:nvSpPr>
        <p:spPr>
          <a:xfrm>
            <a:off x="3409427" y="6396335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Usabilidade desenvolvimento web mobile e jogos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3611071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115</TotalTime>
  <Words>660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Bahnschrift</vt:lpstr>
      <vt:lpstr>Biome</vt:lpstr>
      <vt:lpstr>Calibri</vt:lpstr>
      <vt:lpstr>Calibri Light</vt:lpstr>
      <vt:lpstr>gg sans</vt:lpstr>
      <vt:lpstr>Tema do Office</vt:lpstr>
      <vt:lpstr>Avaliação A3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A3</dc:title>
  <dc:creator>Marcelo da Silva Ventura</dc:creator>
  <cp:lastModifiedBy>Lucas Simões</cp:lastModifiedBy>
  <cp:revision>10</cp:revision>
  <dcterms:created xsi:type="dcterms:W3CDTF">2023-06-11T17:19:23Z</dcterms:created>
  <dcterms:modified xsi:type="dcterms:W3CDTF">2023-06-16T12:07:23Z</dcterms:modified>
</cp:coreProperties>
</file>