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2309F1-591E-425C-BFE9-ED96F2B4B113}">
  <a:tblStyle styleId="{712309F1-591E-425C-BFE9-ED96F2B4B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3dffdde0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93dffdde0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3dffdde0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93dffdde0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3dffdde0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93dffdde0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3dffdde0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93dffdde0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033271"/>
            <a:ext cx="9144000" cy="136112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496312" y="2468182"/>
            <a:ext cx="7199376" cy="1189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55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0E255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fr.wikipedia.org/wiki/GNU" TargetMode="External"/><Relationship Id="rId10" Type="http://schemas.openxmlformats.org/officeDocument/2006/relationships/hyperlink" Target="https://fr.wikipedia.org/wiki/Hacking" TargetMode="External"/><Relationship Id="rId13" Type="http://schemas.openxmlformats.org/officeDocument/2006/relationships/hyperlink" Target="https://fr.wikipedia.org/wiki/Left_4_Dead" TargetMode="External"/><Relationship Id="rId12" Type="http://schemas.openxmlformats.org/officeDocument/2006/relationships/hyperlink" Target="https://fr.wikipedia.org/wiki/GN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hyperlink" Target="https://fr.wikipedia.org/wiki/Valve_(entreprise)" TargetMode="External"/><Relationship Id="rId15" Type="http://schemas.openxmlformats.org/officeDocument/2006/relationships/hyperlink" Target="https://fr.wikipedia.org/wiki/Wine" TargetMode="External"/><Relationship Id="rId14" Type="http://schemas.openxmlformats.org/officeDocument/2006/relationships/hyperlink" Target="https://fr.wikipedia.org/wiki/Wine" TargetMode="External"/><Relationship Id="rId5" Type="http://schemas.openxmlformats.org/officeDocument/2006/relationships/hyperlink" Target="https://fr.wikipedia.org/wiki/Counter-Strike" TargetMode="External"/><Relationship Id="rId6" Type="http://schemas.openxmlformats.org/officeDocument/2006/relationships/hyperlink" Target="https://fr.wikipedia.org/wiki/Steam#cite_note-Planet_Half-Life-3" TargetMode="External"/><Relationship Id="rId7" Type="http://schemas.openxmlformats.org/officeDocument/2006/relationships/hyperlink" Target="https://fr.wikipedia.org/wiki/Counter-Strike" TargetMode="External"/><Relationship Id="rId8" Type="http://schemas.openxmlformats.org/officeDocument/2006/relationships/hyperlink" Target="https://fr.wikipedia.org/wiki/Mac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{712309F1-591E-425C-BFE9-ED96F2B4B113}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Workshop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Histoire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News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Chiffres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563850" y="2070875"/>
            <a:ext cx="8131500" cy="43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Contenu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95862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u="sng">
                <a:solidFill>
                  <a:srgbClr val="FFFFFF"/>
                </a:solidFill>
              </a:rPr>
              <a:t>STEAM.FR</a:t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6471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u="sng">
                <a:solidFill>
                  <a:srgbClr val="FFFFFF"/>
                </a:solidFill>
              </a:rPr>
              <a:t>Inscription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2300" y="644215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68475" y="6442150"/>
            <a:ext cx="396200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187138" y="63858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nous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4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{712309F1-591E-425C-BFE9-ED96F2B4B113}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529925" y="2913850"/>
            <a:ext cx="4895400" cy="33138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FFFFFF"/>
                </a:solidFill>
              </a:rPr>
              <a:t>Le plus utilisé :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FFFFFF"/>
                </a:solidFill>
              </a:rPr>
              <a:t>Action Gmod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Grâce à ce contenu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supplémentaire vous allez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débloquer tout un pack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d’animations à retrouver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dans Garry’s Mod.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0801775" y="65967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096000" y="2913850"/>
            <a:ext cx="5717100" cy="15111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FFFFFF"/>
                </a:solidFill>
              </a:rPr>
              <a:t>Populaire cette semaine :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FFFF"/>
                </a:solidFill>
              </a:rPr>
              <a:t>Aim Challenge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Entraînez-</a:t>
            </a:r>
            <a:r>
              <a:rPr lang="fr-FR" sz="1200">
                <a:solidFill>
                  <a:srgbClr val="FFFFFF"/>
                </a:solidFill>
              </a:rPr>
              <a:t>vous à la visée sur le jeu CS:GO.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9925" y="2046800"/>
            <a:ext cx="11283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Le Steam Workshop est un lieu de rencontre pour la création de contenu pour les joueurs. Il dispose d'outils pour publier, organiser et télécharger du contenu pour vos jeux.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2224" y="3096260"/>
            <a:ext cx="2039099" cy="1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6096000" y="4664075"/>
            <a:ext cx="5717100" cy="15111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u="sng">
                <a:solidFill>
                  <a:srgbClr val="FFFFFF"/>
                </a:solidFill>
              </a:rPr>
              <a:t>Dernières</a:t>
            </a:r>
            <a:r>
              <a:rPr b="1" lang="fr-FR" u="sng">
                <a:solidFill>
                  <a:srgbClr val="FFFFFF"/>
                </a:solidFill>
              </a:rPr>
              <a:t> sortie :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FFFF"/>
                </a:solidFill>
                <a:highlight>
                  <a:srgbClr val="1B2838"/>
                </a:highlight>
              </a:rPr>
              <a:t>Condor-Shuttle-Bus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Entrez dans la peau d’un conducteur de la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FFFF"/>
                </a:solidFill>
              </a:rPr>
              <a:t>compagnie de bus Condor.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31953" y="4846487"/>
            <a:ext cx="2039647" cy="1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8550" y="3229625"/>
            <a:ext cx="2682250" cy="26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15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{712309F1-591E-425C-BFE9-ED96F2B4B113}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10801775" y="65967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305825" y="2156825"/>
            <a:ext cx="5640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FFFFFF"/>
                </a:solidFill>
              </a:rPr>
              <a:t>Steam est présenté en mars 2002 par Valve comme un système permettant de simplifier la diffusion de contenu.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FFFFFF"/>
                </a:solidFill>
              </a:rPr>
              <a:t>Steam devait permettre l'automatisation de la mise à jour des jeux, notamment </a:t>
            </a:r>
            <a:r>
              <a:rPr i="1" lang="fr-FR" sz="1000">
                <a:solidFill>
                  <a:srgbClr val="FFFFFF"/>
                </a:solidFill>
                <a:uFill>
                  <a:noFill/>
                </a:uFill>
                <a:hlinkClick r:id="rId5"/>
              </a:rPr>
              <a:t>Counter-Strike</a:t>
            </a:r>
            <a:r>
              <a:rPr lang="fr-FR" sz="1000">
                <a:solidFill>
                  <a:srgbClr val="FFFFFF"/>
                </a:solidFill>
              </a:rPr>
              <a:t>, mais aussi, leur téléchargement. Il devait aussi remplacer le système multijoueur des jeux de Valve afin d'assurer son indépendance par rapport à son éditeur d'alors, Sierra. Le client fut lancé en version finale le 13 septembre 200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6"/>
              </a:rPr>
              <a:t>3</a:t>
            </a:r>
            <a:r>
              <a:rPr lang="fr-FR" sz="1000">
                <a:solidFill>
                  <a:srgbClr val="FFFFFF"/>
                </a:solidFill>
              </a:rPr>
              <a:t>. Il connut de nombreux problèmes de surcharge des serveurs dus à l'affluence des joueurs souhaitant jouer à la dernière version de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7"/>
              </a:rPr>
              <a:t>Counter-Strike</a:t>
            </a:r>
            <a:r>
              <a:rPr lang="fr-FR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FFFFFF"/>
                </a:solidFill>
              </a:rPr>
              <a:t>En 2010, l'interface de Steam a été entièrement refondue et améliorée pour préparer l'arrivée sous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8"/>
              </a:rPr>
              <a:t>Mac OS X</a:t>
            </a:r>
            <a:r>
              <a:rPr lang="fr-FR" sz="1000">
                <a:solidFill>
                  <a:srgbClr val="FFFFFF"/>
                </a:solidFill>
              </a:rPr>
              <a:t>. C'est aussi l'occasion pour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9"/>
              </a:rPr>
              <a:t>Valve</a:t>
            </a:r>
            <a:r>
              <a:rPr lang="fr-FR" sz="1000">
                <a:solidFill>
                  <a:srgbClr val="FFFFFF"/>
                </a:solidFill>
              </a:rPr>
              <a:t> de porter certains de ses jeux sous Mac. Le 10 novembre 2011, Steam est victime d'un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10"/>
              </a:rPr>
              <a:t>piratage informatique</a:t>
            </a:r>
            <a:r>
              <a:rPr lang="fr-FR" sz="1000">
                <a:solidFill>
                  <a:srgbClr val="FFFFFF"/>
                </a:solidFill>
              </a:rPr>
              <a:t>. Le lendemain, Valve confirme que des intrus ont eu accès à la base de données de la plate-forme, contenant noms, mots de passe, adresses et informations bancaires. Valve assure n'avoir « pas connaissance d'une récupération, par les intrus, des numéros de cartes bancaires chiffrés ou des informations personnelles, ni que ces informations aient été compromises » mais recommande tout de même à ses utilisateurs de changer leurs identifiants et de surveiller leurs comptes bancaires.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>
                <a:solidFill>
                  <a:srgbClr val="FFFFFF"/>
                </a:solidFill>
              </a:rPr>
              <a:t>Le 25 avril 2012, un portage natif de Steam et du Source Engine sur les systèmes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11"/>
              </a:rPr>
              <a:t>GNU</a:t>
            </a:r>
            <a:r>
              <a:rPr lang="fr-FR" sz="1000">
                <a:solidFill>
                  <a:srgbClr val="FFFFFF"/>
                </a:solidFill>
              </a:rPr>
              <a:t>/Linux est en cours ; elle est rendue publique le 14 février 2013. Cette version permet aux joueurs sur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12"/>
              </a:rPr>
              <a:t>GNU</a:t>
            </a:r>
            <a:r>
              <a:rPr lang="fr-FR" sz="1000">
                <a:solidFill>
                  <a:srgbClr val="FFFFFF"/>
                </a:solidFill>
              </a:rPr>
              <a:t>/Linux de jouer à quelques jeux compatibles, dont en premier lieu </a:t>
            </a:r>
            <a:r>
              <a:rPr i="1" lang="fr-FR" sz="1000">
                <a:solidFill>
                  <a:srgbClr val="FFFFFF"/>
                </a:solidFill>
                <a:uFill>
                  <a:noFill/>
                </a:uFill>
                <a:hlinkClick r:id="rId13"/>
              </a:rPr>
              <a:t>Left 4 Dead</a:t>
            </a:r>
            <a:r>
              <a:rPr lang="fr-FR" sz="1000">
                <a:solidFill>
                  <a:srgbClr val="FFFFFF"/>
                </a:solidFill>
              </a:rPr>
              <a:t>, sans passer par </a:t>
            </a:r>
            <a:r>
              <a:rPr lang="fr-FR" sz="1000">
                <a:solidFill>
                  <a:srgbClr val="FFFFFF"/>
                </a:solidFill>
                <a:uFill>
                  <a:noFill/>
                </a:uFill>
                <a:hlinkClick r:id="rId14"/>
              </a:rPr>
              <a:t>Wine</a:t>
            </a:r>
            <a:endParaRPr sz="1000">
              <a:solidFill>
                <a:srgbClr val="FFFFFF"/>
              </a:solidFill>
              <a:uFill>
                <a:noFill/>
              </a:uFill>
              <a:hlinkClick r:id="rId15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6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{712309F1-591E-425C-BFE9-ED96F2B4B113}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WORKSHOP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3048000" y="2070875"/>
            <a:ext cx="8429400" cy="1894500"/>
          </a:xfrm>
          <a:prstGeom prst="rect">
            <a:avLst/>
          </a:prstGeom>
          <a:solidFill>
            <a:srgbClr val="1F212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SOLDES AUTOMNE 2018 - Promotions et Nominations aux Steam Awards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4376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</a:t>
            </a:r>
            <a:r>
              <a:rPr lang="fr-FR" sz="1600">
                <a:solidFill>
                  <a:srgbClr val="FFFFFF"/>
                </a:solidFill>
              </a:rPr>
              <a:t>Workshop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Histoire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181A21"/>
                </a:solidFill>
              </a:rPr>
              <a:t>News</a:t>
            </a:r>
            <a:endParaRPr sz="1600">
              <a:solidFill>
                <a:srgbClr val="181A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Chiffres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2070875"/>
            <a:ext cx="3377851" cy="131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3048000" y="4290238"/>
            <a:ext cx="8429400" cy="1894500"/>
          </a:xfrm>
          <a:prstGeom prst="rect">
            <a:avLst/>
          </a:prstGeom>
          <a:solidFill>
            <a:srgbClr val="1F212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SOLDES AUTOMNE 2018 - Promotions et Nominations aux Steam Awards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0" y="4290238"/>
            <a:ext cx="3377851" cy="131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1A2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ctrTitle"/>
          </p:nvPr>
        </p:nvSpPr>
        <p:spPr>
          <a:xfrm>
            <a:off x="1659125" y="202525"/>
            <a:ext cx="2933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fr-FR"/>
              <a:t>STEAM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00" y="202525"/>
            <a:ext cx="1146244" cy="114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7"/>
          <p:cNvGraphicFramePr/>
          <p:nvPr/>
        </p:nvGraphicFramePr>
        <p:xfrm>
          <a:off x="0" y="15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{712309F1-591E-425C-BFE9-ED96F2B4B113}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HISTOIRE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NEWS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16A8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FFFFFF"/>
                          </a:solidFill>
                        </a:rPr>
                        <a:t>CHIFFRES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A4457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075" y="201775"/>
            <a:ext cx="2933400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3563850" y="2070875"/>
            <a:ext cx="4062600" cy="41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Tableau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437650" y="6509600"/>
            <a:ext cx="1316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FFFFFF"/>
                </a:solidFill>
              </a:rPr>
              <a:t>STEAM.FR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9742913" y="1002950"/>
            <a:ext cx="1817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A propos de Valve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750375" y="207087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Graphique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294400" y="2070875"/>
            <a:ext cx="2375700" cy="4614300"/>
          </a:xfrm>
          <a:prstGeom prst="rect">
            <a:avLst/>
          </a:prstGeom>
          <a:solidFill>
            <a:srgbClr val="416A8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STEAM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	Workshop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Histoire</a:t>
            </a:r>
            <a:endParaRPr sz="16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News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</a:rPr>
              <a:t>	</a:t>
            </a:r>
            <a:r>
              <a:rPr lang="fr-FR" sz="1600">
                <a:solidFill>
                  <a:srgbClr val="172530"/>
                </a:solidFill>
              </a:rPr>
              <a:t>Chiffres</a:t>
            </a:r>
            <a:endParaRPr sz="1600">
              <a:solidFill>
                <a:srgbClr val="1725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172530"/>
                </a:solidFill>
              </a:rPr>
              <a:t>	   </a:t>
            </a:r>
            <a:r>
              <a:rPr lang="fr-FR">
                <a:solidFill>
                  <a:srgbClr val="FFFFFF"/>
                </a:solidFill>
              </a:rPr>
              <a:t>Meilleures ventes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750375" y="4206725"/>
            <a:ext cx="4062600" cy="20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Meilleures ventes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0375" y="2070875"/>
            <a:ext cx="4062600" cy="202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7"/>
          <p:cNvCxnSpPr/>
          <p:nvPr/>
        </p:nvCxnSpPr>
        <p:spPr>
          <a:xfrm>
            <a:off x="525950" y="5837025"/>
            <a:ext cx="18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