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7" r:id="rId2"/>
    <p:sldId id="269" r:id="rId3"/>
    <p:sldId id="268" r:id="rId4"/>
    <p:sldId id="271" r:id="rId5"/>
    <p:sldId id="273" r:id="rId6"/>
    <p:sldId id="272" r:id="rId7"/>
    <p:sldId id="274" r:id="rId8"/>
    <p:sldId id="275" r:id="rId9"/>
    <p:sldId id="276" r:id="rId10"/>
    <p:sldId id="277" r:id="rId11"/>
    <p:sldId id="278" r:id="rId12"/>
    <p:sldId id="28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D6B"/>
    <a:srgbClr val="D3F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69" d="100"/>
          <a:sy n="69" d="100"/>
        </p:scale>
        <p:origin x="696" y="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CF0B9-41DA-4C2E-925F-18B3105B0539}" type="doc">
      <dgm:prSet loTypeId="urn:microsoft.com/office/officeart/2005/8/layout/chevron1" loCatId="process" qsTypeId="urn:microsoft.com/office/officeart/2005/8/quickstyle/simple1" qsCatId="simple" csTypeId="urn:microsoft.com/office/officeart/2005/8/colors/accent1_2" csCatId="accent1" phldr="1"/>
      <dgm:spPr/>
    </dgm:pt>
    <dgm:pt modelId="{20FDC92D-FB35-4F6F-9B46-A9C23BAADB27}">
      <dgm:prSet phldrT="[Text]" custT="1"/>
      <dgm:spPr>
        <a:solidFill>
          <a:schemeClr val="bg1">
            <a:lumMod val="50000"/>
          </a:schemeClr>
        </a:solidFill>
      </dgm:spPr>
      <dgm:t>
        <a:bodyPr/>
        <a:lstStyle/>
        <a:p>
          <a:r>
            <a:rPr lang="en-US" sz="1600" dirty="0"/>
            <a:t>Fitness test with personal trainer</a:t>
          </a:r>
        </a:p>
      </dgm:t>
    </dgm:pt>
    <dgm:pt modelId="{CDA10D24-99CA-4619-9F31-EB5F87243ABF}" type="parTrans" cxnId="{C391845A-B046-46A7-A0BC-3639E80FF0D5}">
      <dgm:prSet/>
      <dgm:spPr/>
      <dgm:t>
        <a:bodyPr/>
        <a:lstStyle/>
        <a:p>
          <a:endParaRPr lang="en-US" sz="1600"/>
        </a:p>
      </dgm:t>
    </dgm:pt>
    <dgm:pt modelId="{90A9279A-0AA1-4AF1-9EDB-6BB6868AC4B0}" type="sibTrans" cxnId="{C391845A-B046-46A7-A0BC-3639E80FF0D5}">
      <dgm:prSet/>
      <dgm:spPr/>
      <dgm:t>
        <a:bodyPr/>
        <a:lstStyle/>
        <a:p>
          <a:endParaRPr lang="en-US" sz="1600"/>
        </a:p>
      </dgm:t>
    </dgm:pt>
    <dgm:pt modelId="{1D40A366-034F-4F47-BA4A-E16020C5181F}">
      <dgm:prSet phldrT="[Text]" custT="1"/>
      <dgm:spPr/>
      <dgm:t>
        <a:bodyPr/>
        <a:lstStyle/>
        <a:p>
          <a:r>
            <a:rPr lang="en-US" sz="1600" dirty="0"/>
            <a:t>Complete application for gym</a:t>
          </a:r>
        </a:p>
      </dgm:t>
    </dgm:pt>
    <dgm:pt modelId="{FF071E11-48B3-4660-B969-5DC43A221680}" type="parTrans" cxnId="{AC07288B-F74C-44AE-8D26-DB00858B883B}">
      <dgm:prSet/>
      <dgm:spPr/>
      <dgm:t>
        <a:bodyPr/>
        <a:lstStyle/>
        <a:p>
          <a:endParaRPr lang="en-US" sz="1600"/>
        </a:p>
      </dgm:t>
    </dgm:pt>
    <dgm:pt modelId="{6AFBBDDA-72D0-4F20-8FF5-8D47CC510110}" type="sibTrans" cxnId="{AC07288B-F74C-44AE-8D26-DB00858B883B}">
      <dgm:prSet/>
      <dgm:spPr/>
      <dgm:t>
        <a:bodyPr/>
        <a:lstStyle/>
        <a:p>
          <a:endParaRPr lang="en-US" sz="1600"/>
        </a:p>
      </dgm:t>
    </dgm:pt>
    <dgm:pt modelId="{802344D5-5DCA-4AFC-AF14-D43088092547}">
      <dgm:prSet phldrT="[Text]" custT="1"/>
      <dgm:spPr/>
      <dgm:t>
        <a:bodyPr/>
        <a:lstStyle/>
        <a:p>
          <a:r>
            <a:rPr lang="en-US" sz="1600" dirty="0"/>
            <a:t>Send payment for first month’s membership</a:t>
          </a:r>
        </a:p>
      </dgm:t>
    </dgm:pt>
    <dgm:pt modelId="{3B68CD94-685C-4513-A4C6-4EC70C640433}" type="parTrans" cxnId="{950E3BD1-89A3-4C0B-AB8E-26F78EF4FF84}">
      <dgm:prSet/>
      <dgm:spPr/>
      <dgm:t>
        <a:bodyPr/>
        <a:lstStyle/>
        <a:p>
          <a:endParaRPr lang="en-US" sz="1600"/>
        </a:p>
      </dgm:t>
    </dgm:pt>
    <dgm:pt modelId="{308D5E97-232F-4766-AB4F-4D003AD7534C}" type="sibTrans" cxnId="{950E3BD1-89A3-4C0B-AB8E-26F78EF4FF84}">
      <dgm:prSet/>
      <dgm:spPr/>
      <dgm:t>
        <a:bodyPr/>
        <a:lstStyle/>
        <a:p>
          <a:endParaRPr lang="en-US" sz="1600"/>
        </a:p>
      </dgm:t>
    </dgm:pt>
    <dgm:pt modelId="{968D9B50-98FF-46FB-BAD3-1158467E7945}" type="pres">
      <dgm:prSet presAssocID="{855CF0B9-41DA-4C2E-925F-18B3105B0539}" presName="Name0" presStyleCnt="0">
        <dgm:presLayoutVars>
          <dgm:dir/>
          <dgm:animLvl val="lvl"/>
          <dgm:resizeHandles val="exact"/>
        </dgm:presLayoutVars>
      </dgm:prSet>
      <dgm:spPr/>
    </dgm:pt>
    <dgm:pt modelId="{8ABF3751-DA3A-4D59-B9EF-B2799067EC8C}" type="pres">
      <dgm:prSet presAssocID="{20FDC92D-FB35-4F6F-9B46-A9C23BAADB27}" presName="parTxOnly" presStyleLbl="node1" presStyleIdx="0" presStyleCnt="3">
        <dgm:presLayoutVars>
          <dgm:chMax val="0"/>
          <dgm:chPref val="0"/>
          <dgm:bulletEnabled val="1"/>
        </dgm:presLayoutVars>
      </dgm:prSet>
      <dgm:spPr/>
    </dgm:pt>
    <dgm:pt modelId="{AEB91A8A-73FE-417C-8506-5355E7B7A6FD}" type="pres">
      <dgm:prSet presAssocID="{90A9279A-0AA1-4AF1-9EDB-6BB6868AC4B0}" presName="parTxOnlySpace" presStyleCnt="0"/>
      <dgm:spPr/>
    </dgm:pt>
    <dgm:pt modelId="{2AA95E43-0D72-43C2-AA1B-4E547A29E192}" type="pres">
      <dgm:prSet presAssocID="{1D40A366-034F-4F47-BA4A-E16020C5181F}" presName="parTxOnly" presStyleLbl="node1" presStyleIdx="1" presStyleCnt="3">
        <dgm:presLayoutVars>
          <dgm:chMax val="0"/>
          <dgm:chPref val="0"/>
          <dgm:bulletEnabled val="1"/>
        </dgm:presLayoutVars>
      </dgm:prSet>
      <dgm:spPr/>
    </dgm:pt>
    <dgm:pt modelId="{5B6A7146-4104-4C26-B707-3E593DCD6FBC}" type="pres">
      <dgm:prSet presAssocID="{6AFBBDDA-72D0-4F20-8FF5-8D47CC510110}" presName="parTxOnlySpace" presStyleCnt="0"/>
      <dgm:spPr/>
    </dgm:pt>
    <dgm:pt modelId="{C3F74E8F-0B3E-4840-ACB5-063B82C53C60}" type="pres">
      <dgm:prSet presAssocID="{802344D5-5DCA-4AFC-AF14-D43088092547}" presName="parTxOnly" presStyleLbl="node1" presStyleIdx="2" presStyleCnt="3">
        <dgm:presLayoutVars>
          <dgm:chMax val="0"/>
          <dgm:chPref val="0"/>
          <dgm:bulletEnabled val="1"/>
        </dgm:presLayoutVars>
      </dgm:prSet>
      <dgm:spPr/>
    </dgm:pt>
  </dgm:ptLst>
  <dgm:cxnLst>
    <dgm:cxn modelId="{31F4E46B-56BA-48C9-A0E5-EC96B8BE6162}" type="presOf" srcId="{855CF0B9-41DA-4C2E-925F-18B3105B0539}" destId="{968D9B50-98FF-46FB-BAD3-1158467E7945}" srcOrd="0" destOrd="0" presId="urn:microsoft.com/office/officeart/2005/8/layout/chevron1"/>
    <dgm:cxn modelId="{C391845A-B046-46A7-A0BC-3639E80FF0D5}" srcId="{855CF0B9-41DA-4C2E-925F-18B3105B0539}" destId="{20FDC92D-FB35-4F6F-9B46-A9C23BAADB27}" srcOrd="0" destOrd="0" parTransId="{CDA10D24-99CA-4619-9F31-EB5F87243ABF}" sibTransId="{90A9279A-0AA1-4AF1-9EDB-6BB6868AC4B0}"/>
    <dgm:cxn modelId="{9126FE7E-3835-47FE-A8D8-B79167E4AFC1}" type="presOf" srcId="{802344D5-5DCA-4AFC-AF14-D43088092547}" destId="{C3F74E8F-0B3E-4840-ACB5-063B82C53C60}" srcOrd="0" destOrd="0" presId="urn:microsoft.com/office/officeart/2005/8/layout/chevron1"/>
    <dgm:cxn modelId="{AC07288B-F74C-44AE-8D26-DB00858B883B}" srcId="{855CF0B9-41DA-4C2E-925F-18B3105B0539}" destId="{1D40A366-034F-4F47-BA4A-E16020C5181F}" srcOrd="1" destOrd="0" parTransId="{FF071E11-48B3-4660-B969-5DC43A221680}" sibTransId="{6AFBBDDA-72D0-4F20-8FF5-8D47CC510110}"/>
    <dgm:cxn modelId="{113623CC-1B5F-4FAE-8DBE-534996C304BC}" type="presOf" srcId="{1D40A366-034F-4F47-BA4A-E16020C5181F}" destId="{2AA95E43-0D72-43C2-AA1B-4E547A29E192}" srcOrd="0" destOrd="0" presId="urn:microsoft.com/office/officeart/2005/8/layout/chevron1"/>
    <dgm:cxn modelId="{950E3BD1-89A3-4C0B-AB8E-26F78EF4FF84}" srcId="{855CF0B9-41DA-4C2E-925F-18B3105B0539}" destId="{802344D5-5DCA-4AFC-AF14-D43088092547}" srcOrd="2" destOrd="0" parTransId="{3B68CD94-685C-4513-A4C6-4EC70C640433}" sibTransId="{308D5E97-232F-4766-AB4F-4D003AD7534C}"/>
    <dgm:cxn modelId="{C5DF59FB-99A4-4C82-A037-6F8949676597}" type="presOf" srcId="{20FDC92D-FB35-4F6F-9B46-A9C23BAADB27}" destId="{8ABF3751-DA3A-4D59-B9EF-B2799067EC8C}" srcOrd="0" destOrd="0" presId="urn:microsoft.com/office/officeart/2005/8/layout/chevron1"/>
    <dgm:cxn modelId="{7A36DDCC-9BA9-4FC0-A49D-CE3C45401F10}" type="presParOf" srcId="{968D9B50-98FF-46FB-BAD3-1158467E7945}" destId="{8ABF3751-DA3A-4D59-B9EF-B2799067EC8C}" srcOrd="0" destOrd="0" presId="urn:microsoft.com/office/officeart/2005/8/layout/chevron1"/>
    <dgm:cxn modelId="{967CC540-7998-46EF-BD02-CFA8BBF7CAF4}" type="presParOf" srcId="{968D9B50-98FF-46FB-BAD3-1158467E7945}" destId="{AEB91A8A-73FE-417C-8506-5355E7B7A6FD}" srcOrd="1" destOrd="0" presId="urn:microsoft.com/office/officeart/2005/8/layout/chevron1"/>
    <dgm:cxn modelId="{AED4EBD2-BFA8-45B6-B49B-10219B04EB7F}" type="presParOf" srcId="{968D9B50-98FF-46FB-BAD3-1158467E7945}" destId="{2AA95E43-0D72-43C2-AA1B-4E547A29E192}" srcOrd="2" destOrd="0" presId="urn:microsoft.com/office/officeart/2005/8/layout/chevron1"/>
    <dgm:cxn modelId="{E06C9D18-6628-466C-AAF4-8A189970114F}" type="presParOf" srcId="{968D9B50-98FF-46FB-BAD3-1158467E7945}" destId="{5B6A7146-4104-4C26-B707-3E593DCD6FBC}" srcOrd="3" destOrd="0" presId="urn:microsoft.com/office/officeart/2005/8/layout/chevron1"/>
    <dgm:cxn modelId="{56418519-86CB-4442-8E8C-19351DCD6C3D}" type="presParOf" srcId="{968D9B50-98FF-46FB-BAD3-1158467E7945}" destId="{C3F74E8F-0B3E-4840-ACB5-063B82C53C60}" srcOrd="4"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CF0B9-41DA-4C2E-925F-18B3105B0539}" type="doc">
      <dgm:prSet loTypeId="urn:microsoft.com/office/officeart/2005/8/layout/chevron1" loCatId="process" qsTypeId="urn:microsoft.com/office/officeart/2005/8/quickstyle/simple1" qsCatId="simple" csTypeId="urn:microsoft.com/office/officeart/2005/8/colors/accent1_2" csCatId="accent1" phldr="1"/>
      <dgm:spPr/>
    </dgm:pt>
    <dgm:pt modelId="{20FDC92D-FB35-4F6F-9B46-A9C23BAADB27}">
      <dgm:prSet phldrT="[Text]" custT="1"/>
      <dgm:spPr>
        <a:solidFill>
          <a:schemeClr val="bg1">
            <a:lumMod val="50000"/>
          </a:schemeClr>
        </a:solidFill>
      </dgm:spPr>
      <dgm:t>
        <a:bodyPr/>
        <a:lstStyle/>
        <a:p>
          <a:r>
            <a:rPr lang="en-US" sz="1500" dirty="0"/>
            <a:t>Fitness test with personal trainer (A only)</a:t>
          </a:r>
        </a:p>
      </dgm:t>
    </dgm:pt>
    <dgm:pt modelId="{CDA10D24-99CA-4619-9F31-EB5F87243ABF}" type="parTrans" cxnId="{C391845A-B046-46A7-A0BC-3639E80FF0D5}">
      <dgm:prSet/>
      <dgm:spPr/>
      <dgm:t>
        <a:bodyPr/>
        <a:lstStyle/>
        <a:p>
          <a:endParaRPr lang="en-US" sz="1600"/>
        </a:p>
      </dgm:t>
    </dgm:pt>
    <dgm:pt modelId="{90A9279A-0AA1-4AF1-9EDB-6BB6868AC4B0}" type="sibTrans" cxnId="{C391845A-B046-46A7-A0BC-3639E80FF0D5}">
      <dgm:prSet/>
      <dgm:spPr/>
      <dgm:t>
        <a:bodyPr/>
        <a:lstStyle/>
        <a:p>
          <a:endParaRPr lang="en-US" sz="1600"/>
        </a:p>
      </dgm:t>
    </dgm:pt>
    <dgm:pt modelId="{1D40A366-034F-4F47-BA4A-E16020C5181F}">
      <dgm:prSet phldrT="[Text]" custT="1"/>
      <dgm:spPr/>
      <dgm:t>
        <a:bodyPr/>
        <a:lstStyle/>
        <a:p>
          <a:r>
            <a:rPr lang="en-US" sz="1600" dirty="0"/>
            <a:t>Complete application for gym</a:t>
          </a:r>
        </a:p>
      </dgm:t>
    </dgm:pt>
    <dgm:pt modelId="{FF071E11-48B3-4660-B969-5DC43A221680}" type="parTrans" cxnId="{AC07288B-F74C-44AE-8D26-DB00858B883B}">
      <dgm:prSet/>
      <dgm:spPr/>
      <dgm:t>
        <a:bodyPr/>
        <a:lstStyle/>
        <a:p>
          <a:endParaRPr lang="en-US" sz="1600"/>
        </a:p>
      </dgm:t>
    </dgm:pt>
    <dgm:pt modelId="{6AFBBDDA-72D0-4F20-8FF5-8D47CC510110}" type="sibTrans" cxnId="{AC07288B-F74C-44AE-8D26-DB00858B883B}">
      <dgm:prSet/>
      <dgm:spPr/>
      <dgm:t>
        <a:bodyPr/>
        <a:lstStyle/>
        <a:p>
          <a:endParaRPr lang="en-US" sz="1600"/>
        </a:p>
      </dgm:t>
    </dgm:pt>
    <dgm:pt modelId="{802344D5-5DCA-4AFC-AF14-D43088092547}">
      <dgm:prSet phldrT="[Text]" custT="1"/>
      <dgm:spPr/>
      <dgm:t>
        <a:bodyPr/>
        <a:lstStyle/>
        <a:p>
          <a:r>
            <a:rPr lang="en-US" sz="1600" dirty="0"/>
            <a:t>Send payment for first month’s membership</a:t>
          </a:r>
        </a:p>
      </dgm:t>
    </dgm:pt>
    <dgm:pt modelId="{3B68CD94-685C-4513-A4C6-4EC70C640433}" type="parTrans" cxnId="{950E3BD1-89A3-4C0B-AB8E-26F78EF4FF84}">
      <dgm:prSet/>
      <dgm:spPr/>
      <dgm:t>
        <a:bodyPr/>
        <a:lstStyle/>
        <a:p>
          <a:endParaRPr lang="en-US" sz="1600"/>
        </a:p>
      </dgm:t>
    </dgm:pt>
    <dgm:pt modelId="{308D5E97-232F-4766-AB4F-4D003AD7534C}" type="sibTrans" cxnId="{950E3BD1-89A3-4C0B-AB8E-26F78EF4FF84}">
      <dgm:prSet/>
      <dgm:spPr/>
      <dgm:t>
        <a:bodyPr/>
        <a:lstStyle/>
        <a:p>
          <a:endParaRPr lang="en-US" sz="1600"/>
        </a:p>
      </dgm:t>
    </dgm:pt>
    <dgm:pt modelId="{968D9B50-98FF-46FB-BAD3-1158467E7945}" type="pres">
      <dgm:prSet presAssocID="{855CF0B9-41DA-4C2E-925F-18B3105B0539}" presName="Name0" presStyleCnt="0">
        <dgm:presLayoutVars>
          <dgm:dir/>
          <dgm:animLvl val="lvl"/>
          <dgm:resizeHandles val="exact"/>
        </dgm:presLayoutVars>
      </dgm:prSet>
      <dgm:spPr/>
    </dgm:pt>
    <dgm:pt modelId="{8ABF3751-DA3A-4D59-B9EF-B2799067EC8C}" type="pres">
      <dgm:prSet presAssocID="{20FDC92D-FB35-4F6F-9B46-A9C23BAADB27}" presName="parTxOnly" presStyleLbl="node1" presStyleIdx="0" presStyleCnt="3">
        <dgm:presLayoutVars>
          <dgm:chMax val="0"/>
          <dgm:chPref val="0"/>
          <dgm:bulletEnabled val="1"/>
        </dgm:presLayoutVars>
      </dgm:prSet>
      <dgm:spPr/>
    </dgm:pt>
    <dgm:pt modelId="{AEB91A8A-73FE-417C-8506-5355E7B7A6FD}" type="pres">
      <dgm:prSet presAssocID="{90A9279A-0AA1-4AF1-9EDB-6BB6868AC4B0}" presName="parTxOnlySpace" presStyleCnt="0"/>
      <dgm:spPr/>
    </dgm:pt>
    <dgm:pt modelId="{2AA95E43-0D72-43C2-AA1B-4E547A29E192}" type="pres">
      <dgm:prSet presAssocID="{1D40A366-034F-4F47-BA4A-E16020C5181F}" presName="parTxOnly" presStyleLbl="node1" presStyleIdx="1" presStyleCnt="3">
        <dgm:presLayoutVars>
          <dgm:chMax val="0"/>
          <dgm:chPref val="0"/>
          <dgm:bulletEnabled val="1"/>
        </dgm:presLayoutVars>
      </dgm:prSet>
      <dgm:spPr/>
    </dgm:pt>
    <dgm:pt modelId="{5B6A7146-4104-4C26-B707-3E593DCD6FBC}" type="pres">
      <dgm:prSet presAssocID="{6AFBBDDA-72D0-4F20-8FF5-8D47CC510110}" presName="parTxOnlySpace" presStyleCnt="0"/>
      <dgm:spPr/>
    </dgm:pt>
    <dgm:pt modelId="{C3F74E8F-0B3E-4840-ACB5-063B82C53C60}" type="pres">
      <dgm:prSet presAssocID="{802344D5-5DCA-4AFC-AF14-D43088092547}" presName="parTxOnly" presStyleLbl="node1" presStyleIdx="2" presStyleCnt="3">
        <dgm:presLayoutVars>
          <dgm:chMax val="0"/>
          <dgm:chPref val="0"/>
          <dgm:bulletEnabled val="1"/>
        </dgm:presLayoutVars>
      </dgm:prSet>
      <dgm:spPr/>
    </dgm:pt>
  </dgm:ptLst>
  <dgm:cxnLst>
    <dgm:cxn modelId="{31F4E46B-56BA-48C9-A0E5-EC96B8BE6162}" type="presOf" srcId="{855CF0B9-41DA-4C2E-925F-18B3105B0539}" destId="{968D9B50-98FF-46FB-BAD3-1158467E7945}" srcOrd="0" destOrd="0" presId="urn:microsoft.com/office/officeart/2005/8/layout/chevron1"/>
    <dgm:cxn modelId="{C391845A-B046-46A7-A0BC-3639E80FF0D5}" srcId="{855CF0B9-41DA-4C2E-925F-18B3105B0539}" destId="{20FDC92D-FB35-4F6F-9B46-A9C23BAADB27}" srcOrd="0" destOrd="0" parTransId="{CDA10D24-99CA-4619-9F31-EB5F87243ABF}" sibTransId="{90A9279A-0AA1-4AF1-9EDB-6BB6868AC4B0}"/>
    <dgm:cxn modelId="{9126FE7E-3835-47FE-A8D8-B79167E4AFC1}" type="presOf" srcId="{802344D5-5DCA-4AFC-AF14-D43088092547}" destId="{C3F74E8F-0B3E-4840-ACB5-063B82C53C60}" srcOrd="0" destOrd="0" presId="urn:microsoft.com/office/officeart/2005/8/layout/chevron1"/>
    <dgm:cxn modelId="{AC07288B-F74C-44AE-8D26-DB00858B883B}" srcId="{855CF0B9-41DA-4C2E-925F-18B3105B0539}" destId="{1D40A366-034F-4F47-BA4A-E16020C5181F}" srcOrd="1" destOrd="0" parTransId="{FF071E11-48B3-4660-B969-5DC43A221680}" sibTransId="{6AFBBDDA-72D0-4F20-8FF5-8D47CC510110}"/>
    <dgm:cxn modelId="{113623CC-1B5F-4FAE-8DBE-534996C304BC}" type="presOf" srcId="{1D40A366-034F-4F47-BA4A-E16020C5181F}" destId="{2AA95E43-0D72-43C2-AA1B-4E547A29E192}" srcOrd="0" destOrd="0" presId="urn:microsoft.com/office/officeart/2005/8/layout/chevron1"/>
    <dgm:cxn modelId="{950E3BD1-89A3-4C0B-AB8E-26F78EF4FF84}" srcId="{855CF0B9-41DA-4C2E-925F-18B3105B0539}" destId="{802344D5-5DCA-4AFC-AF14-D43088092547}" srcOrd="2" destOrd="0" parTransId="{3B68CD94-685C-4513-A4C6-4EC70C640433}" sibTransId="{308D5E97-232F-4766-AB4F-4D003AD7534C}"/>
    <dgm:cxn modelId="{C5DF59FB-99A4-4C82-A037-6F8949676597}" type="presOf" srcId="{20FDC92D-FB35-4F6F-9B46-A9C23BAADB27}" destId="{8ABF3751-DA3A-4D59-B9EF-B2799067EC8C}" srcOrd="0" destOrd="0" presId="urn:microsoft.com/office/officeart/2005/8/layout/chevron1"/>
    <dgm:cxn modelId="{7A36DDCC-9BA9-4FC0-A49D-CE3C45401F10}" type="presParOf" srcId="{968D9B50-98FF-46FB-BAD3-1158467E7945}" destId="{8ABF3751-DA3A-4D59-B9EF-B2799067EC8C}" srcOrd="0" destOrd="0" presId="urn:microsoft.com/office/officeart/2005/8/layout/chevron1"/>
    <dgm:cxn modelId="{967CC540-7998-46EF-BD02-CFA8BBF7CAF4}" type="presParOf" srcId="{968D9B50-98FF-46FB-BAD3-1158467E7945}" destId="{AEB91A8A-73FE-417C-8506-5355E7B7A6FD}" srcOrd="1" destOrd="0" presId="urn:microsoft.com/office/officeart/2005/8/layout/chevron1"/>
    <dgm:cxn modelId="{AED4EBD2-BFA8-45B6-B49B-10219B04EB7F}" type="presParOf" srcId="{968D9B50-98FF-46FB-BAD3-1158467E7945}" destId="{2AA95E43-0D72-43C2-AA1B-4E547A29E192}" srcOrd="2" destOrd="0" presId="urn:microsoft.com/office/officeart/2005/8/layout/chevron1"/>
    <dgm:cxn modelId="{E06C9D18-6628-466C-AAF4-8A189970114F}" type="presParOf" srcId="{968D9B50-98FF-46FB-BAD3-1158467E7945}" destId="{5B6A7146-4104-4C26-B707-3E593DCD6FBC}" srcOrd="3" destOrd="0" presId="urn:microsoft.com/office/officeart/2005/8/layout/chevron1"/>
    <dgm:cxn modelId="{56418519-86CB-4442-8E8C-19351DCD6C3D}" type="presParOf" srcId="{968D9B50-98FF-46FB-BAD3-1158467E7945}" destId="{C3F74E8F-0B3E-4840-ACB5-063B82C53C60}" srcOrd="4"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F3751-DA3A-4D59-B9EF-B2799067EC8C}">
      <dsp:nvSpPr>
        <dsp:cNvPr id="0" name=""/>
        <dsp:cNvSpPr/>
      </dsp:nvSpPr>
      <dsp:spPr>
        <a:xfrm>
          <a:off x="2380" y="0"/>
          <a:ext cx="2900400" cy="648072"/>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Fitness test with personal trainer</a:t>
          </a:r>
        </a:p>
      </dsp:txBody>
      <dsp:txXfrm>
        <a:off x="326416" y="0"/>
        <a:ext cx="2252328" cy="648072"/>
      </dsp:txXfrm>
    </dsp:sp>
    <dsp:sp modelId="{2AA95E43-0D72-43C2-AA1B-4E547A29E192}">
      <dsp:nvSpPr>
        <dsp:cNvPr id="0" name=""/>
        <dsp:cNvSpPr/>
      </dsp:nvSpPr>
      <dsp:spPr>
        <a:xfrm>
          <a:off x="2612741" y="0"/>
          <a:ext cx="2900400" cy="648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Complete application for gym</a:t>
          </a:r>
        </a:p>
      </dsp:txBody>
      <dsp:txXfrm>
        <a:off x="2936777" y="0"/>
        <a:ext cx="2252328" cy="648072"/>
      </dsp:txXfrm>
    </dsp:sp>
    <dsp:sp modelId="{C3F74E8F-0B3E-4840-ACB5-063B82C53C60}">
      <dsp:nvSpPr>
        <dsp:cNvPr id="0" name=""/>
        <dsp:cNvSpPr/>
      </dsp:nvSpPr>
      <dsp:spPr>
        <a:xfrm>
          <a:off x="5223101" y="0"/>
          <a:ext cx="2900400" cy="648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Send payment for first month’s membership</a:t>
          </a:r>
        </a:p>
      </dsp:txBody>
      <dsp:txXfrm>
        <a:off x="5547137" y="0"/>
        <a:ext cx="2252328" cy="648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F3751-DA3A-4D59-B9EF-B2799067EC8C}">
      <dsp:nvSpPr>
        <dsp:cNvPr id="0" name=""/>
        <dsp:cNvSpPr/>
      </dsp:nvSpPr>
      <dsp:spPr>
        <a:xfrm>
          <a:off x="2380" y="0"/>
          <a:ext cx="2900400" cy="648072"/>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Fitness test with personal trainer (A only)</a:t>
          </a:r>
        </a:p>
      </dsp:txBody>
      <dsp:txXfrm>
        <a:off x="326416" y="0"/>
        <a:ext cx="2252328" cy="648072"/>
      </dsp:txXfrm>
    </dsp:sp>
    <dsp:sp modelId="{2AA95E43-0D72-43C2-AA1B-4E547A29E192}">
      <dsp:nvSpPr>
        <dsp:cNvPr id="0" name=""/>
        <dsp:cNvSpPr/>
      </dsp:nvSpPr>
      <dsp:spPr>
        <a:xfrm>
          <a:off x="2612741" y="0"/>
          <a:ext cx="2900400" cy="648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Complete application for gym</a:t>
          </a:r>
        </a:p>
      </dsp:txBody>
      <dsp:txXfrm>
        <a:off x="2936777" y="0"/>
        <a:ext cx="2252328" cy="648072"/>
      </dsp:txXfrm>
    </dsp:sp>
    <dsp:sp modelId="{C3F74E8F-0B3E-4840-ACB5-063B82C53C60}">
      <dsp:nvSpPr>
        <dsp:cNvPr id="0" name=""/>
        <dsp:cNvSpPr/>
      </dsp:nvSpPr>
      <dsp:spPr>
        <a:xfrm>
          <a:off x="5223101" y="0"/>
          <a:ext cx="2900400" cy="648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Send payment for first month’s membership</a:t>
          </a:r>
        </a:p>
      </dsp:txBody>
      <dsp:txXfrm>
        <a:off x="5547137" y="0"/>
        <a:ext cx="2252328" cy="6480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6/24/2018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6/24/2018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6/24/2018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6/24/2018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6/24/2018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MuscleHub</a:t>
            </a:r>
            <a:r>
              <a:rPr lang="en-US" dirty="0"/>
              <a:t> AB Test</a:t>
            </a:r>
          </a:p>
        </p:txBody>
      </p:sp>
      <p:sp>
        <p:nvSpPr>
          <p:cNvPr id="3" name="Content Placeholder 2"/>
          <p:cNvSpPr>
            <a:spLocks noGrp="1"/>
          </p:cNvSpPr>
          <p:nvPr>
            <p:ph type="subTitle" idx="1"/>
          </p:nvPr>
        </p:nvSpPr>
        <p:spPr/>
        <p:txBody>
          <a:bodyPr/>
          <a:lstStyle/>
          <a:p>
            <a:r>
              <a:rPr lang="en-US" dirty="0"/>
              <a:t>Lucas Stone</a:t>
            </a:r>
          </a:p>
          <a:p>
            <a:r>
              <a:rPr lang="en-US" dirty="0"/>
              <a:t>24/06/2018</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Qualitative Data</a:t>
            </a:r>
          </a:p>
        </p:txBody>
      </p:sp>
      <p:sp>
        <p:nvSpPr>
          <p:cNvPr id="3" name="Content Placeholder 2"/>
          <p:cNvSpPr>
            <a:spLocks noGrp="1"/>
          </p:cNvSpPr>
          <p:nvPr>
            <p:ph idx="1"/>
          </p:nvPr>
        </p:nvSpPr>
        <p:spPr>
          <a:xfrm>
            <a:off x="837828" y="1340768"/>
            <a:ext cx="8686801" cy="4896544"/>
          </a:xfrm>
        </p:spPr>
        <p:txBody>
          <a:bodyPr>
            <a:noAutofit/>
          </a:bodyPr>
          <a:lstStyle/>
          <a:p>
            <a:r>
              <a:rPr lang="en-US" sz="1800" dirty="0"/>
              <a:t>The qualitative data gathered in the form of customer interviews aligns with the conclusions drawn from the data – i.e. that the fitness test is having a detrimental impact on the number of visitors who become members, and that potential customers are particularly being lost at the point of application</a:t>
            </a:r>
          </a:p>
          <a:p>
            <a:r>
              <a:rPr lang="en-US" sz="1800" dirty="0"/>
              <a:t>Some extracts that support this notion are as follows:</a:t>
            </a:r>
          </a:p>
          <a:p>
            <a:pPr lvl="1"/>
            <a:r>
              <a:rPr lang="en-US" sz="2000" i="1" dirty="0"/>
              <a:t>“When I walked into </a:t>
            </a:r>
            <a:r>
              <a:rPr lang="en-US" sz="2000" i="1" dirty="0" err="1"/>
              <a:t>MuscleHub</a:t>
            </a:r>
            <a:r>
              <a:rPr lang="en-US" sz="2000" i="1" dirty="0"/>
              <a:t> I wasn’t accosted by any personal trainers trying to sell me some mumbo jumbo”</a:t>
            </a:r>
          </a:p>
          <a:p>
            <a:pPr lvl="1"/>
            <a:r>
              <a:rPr lang="en-US" sz="2000" i="1" dirty="0"/>
              <a:t>“I took the </a:t>
            </a:r>
            <a:r>
              <a:rPr lang="en-US" sz="2000" i="1" dirty="0" err="1"/>
              <a:t>MuscleHub</a:t>
            </a:r>
            <a:r>
              <a:rPr lang="en-US" sz="2000" i="1" dirty="0"/>
              <a:t> fitness test because my coworker Laura recommended it. Regretted it.”</a:t>
            </a:r>
          </a:p>
          <a:p>
            <a:pPr lvl="1"/>
            <a:r>
              <a:rPr lang="en-US" sz="2000" i="1" dirty="0"/>
              <a:t>“I tried to sign up for </a:t>
            </a:r>
            <a:r>
              <a:rPr lang="en-US" sz="2000" i="1" dirty="0" err="1"/>
              <a:t>LiftCity</a:t>
            </a:r>
            <a:r>
              <a:rPr lang="en-US" sz="2000" i="1" dirty="0"/>
              <a:t> last year, but the fitness test was way too intense.”</a:t>
            </a:r>
          </a:p>
          <a:p>
            <a:r>
              <a:rPr lang="en-US" sz="1800" dirty="0"/>
              <a:t>However, one interviewee seemed to prefer having the fitness test (although this appeared to be the exception):</a:t>
            </a:r>
          </a:p>
          <a:p>
            <a:pPr lvl="1"/>
            <a:r>
              <a:rPr lang="en-US" sz="2000" i="1" dirty="0"/>
              <a:t>“</a:t>
            </a:r>
            <a:r>
              <a:rPr lang="en-US" sz="2000" i="1" dirty="0" err="1"/>
              <a:t>MuscleHub’s</a:t>
            </a:r>
            <a:r>
              <a:rPr lang="en-US" sz="2000" i="1" dirty="0"/>
              <a:t> introductory fitness test was super helpful for me!”</a:t>
            </a:r>
          </a:p>
          <a:p>
            <a:pPr lvl="1"/>
            <a:endParaRPr lang="en-US" sz="1600" dirty="0"/>
          </a:p>
          <a:p>
            <a:pPr lvl="1"/>
            <a:endParaRPr lang="en-US" sz="2000" i="1" dirty="0"/>
          </a:p>
          <a:p>
            <a:endParaRPr lang="en-US" sz="1800" dirty="0"/>
          </a:p>
          <a:p>
            <a:endParaRPr lang="en-US" sz="1800" dirty="0"/>
          </a:p>
        </p:txBody>
      </p:sp>
    </p:spTree>
    <p:extLst>
      <p:ext uri="{BB962C8B-B14F-4D97-AF65-F5344CB8AC3E}">
        <p14:creationId xmlns:p14="http://schemas.microsoft.com/office/powerpoint/2010/main" val="40279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EED839-85A1-4E5E-B055-0A91759688D8}"/>
              </a:ext>
            </a:extLst>
          </p:cNvPr>
          <p:cNvSpPr/>
          <p:nvPr/>
        </p:nvSpPr>
        <p:spPr>
          <a:xfrm>
            <a:off x="1225578" y="4404655"/>
            <a:ext cx="8125883" cy="1456290"/>
          </a:xfrm>
          <a:prstGeom prst="rect">
            <a:avLst/>
          </a:prstGeom>
          <a:solidFill>
            <a:srgbClr val="D3F2C4"/>
          </a:solidFill>
          <a:ln>
            <a:noFill/>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1600" dirty="0"/>
              <a:t>Process B</a:t>
            </a:r>
            <a:endParaRPr lang="en-US" dirty="0"/>
          </a:p>
        </p:txBody>
      </p:sp>
      <p:sp>
        <p:nvSpPr>
          <p:cNvPr id="26" name="Rectangle 25">
            <a:extLst>
              <a:ext uri="{FF2B5EF4-FFF2-40B4-BE49-F238E27FC236}">
                <a16:creationId xmlns:a16="http://schemas.microsoft.com/office/drawing/2014/main" id="{D5F0C830-629D-4231-AA81-721F2545254B}"/>
              </a:ext>
            </a:extLst>
          </p:cNvPr>
          <p:cNvSpPr/>
          <p:nvPr/>
        </p:nvSpPr>
        <p:spPr>
          <a:xfrm>
            <a:off x="1225578" y="2060848"/>
            <a:ext cx="8125883" cy="1456290"/>
          </a:xfrm>
          <a:prstGeom prst="rect">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sz="1600" dirty="0"/>
              <a:t>Process A</a:t>
            </a:r>
            <a:endParaRPr lang="en-US" dirty="0"/>
          </a:p>
        </p:txBody>
      </p:sp>
      <p:sp>
        <p:nvSpPr>
          <p:cNvPr id="2" name="Title 1"/>
          <p:cNvSpPr>
            <a:spLocks noGrp="1"/>
          </p:cNvSpPr>
          <p:nvPr>
            <p:ph type="title"/>
          </p:nvPr>
        </p:nvSpPr>
        <p:spPr>
          <a:xfrm>
            <a:off x="837828" y="489992"/>
            <a:ext cx="8686801" cy="1066800"/>
          </a:xfrm>
        </p:spPr>
        <p:txBody>
          <a:bodyPr anchor="ctr">
            <a:normAutofit/>
          </a:bodyPr>
          <a:lstStyle/>
          <a:p>
            <a:r>
              <a:rPr lang="en-US" sz="2800" dirty="0"/>
              <a:t>Summary of analysis</a:t>
            </a:r>
          </a:p>
        </p:txBody>
      </p:sp>
      <p:sp>
        <p:nvSpPr>
          <p:cNvPr id="3" name="Content Placeholder 2"/>
          <p:cNvSpPr>
            <a:spLocks noGrp="1"/>
          </p:cNvSpPr>
          <p:nvPr>
            <p:ph idx="1"/>
          </p:nvPr>
        </p:nvSpPr>
        <p:spPr>
          <a:xfrm>
            <a:off x="837828" y="1340768"/>
            <a:ext cx="8686801" cy="813354"/>
          </a:xfrm>
        </p:spPr>
        <p:txBody>
          <a:bodyPr>
            <a:noAutofit/>
          </a:bodyPr>
          <a:lstStyle/>
          <a:p>
            <a:r>
              <a:rPr lang="en-US" sz="1800" dirty="0"/>
              <a:t>The results of the three hypothesis tests can be best summarized in the acquisition funnel below:</a:t>
            </a:r>
            <a:endParaRPr lang="en-US" sz="2000" i="1" dirty="0"/>
          </a:p>
          <a:p>
            <a:endParaRPr lang="en-US" sz="1800" dirty="0"/>
          </a:p>
          <a:p>
            <a:pPr marL="45720" indent="0">
              <a:buNone/>
            </a:pPr>
            <a:endParaRPr lang="en-US" sz="1800" dirty="0"/>
          </a:p>
        </p:txBody>
      </p:sp>
      <p:graphicFrame>
        <p:nvGraphicFramePr>
          <p:cNvPr id="4" name="Diagram 3">
            <a:extLst>
              <a:ext uri="{FF2B5EF4-FFF2-40B4-BE49-F238E27FC236}">
                <a16:creationId xmlns:a16="http://schemas.microsoft.com/office/drawing/2014/main" id="{079B8CDD-4D9A-4B06-9DF2-BAD4EC8F1455}"/>
              </a:ext>
            </a:extLst>
          </p:cNvPr>
          <p:cNvGraphicFramePr/>
          <p:nvPr>
            <p:extLst>
              <p:ext uri="{D42A27DB-BD31-4B8C-83A1-F6EECF244321}">
                <p14:modId xmlns:p14="http://schemas.microsoft.com/office/powerpoint/2010/main" val="518061727"/>
              </p:ext>
            </p:extLst>
          </p:nvPr>
        </p:nvGraphicFramePr>
        <p:xfrm>
          <a:off x="1225578" y="3633834"/>
          <a:ext cx="8125883" cy="648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lowchart: Merge 11">
            <a:extLst>
              <a:ext uri="{FF2B5EF4-FFF2-40B4-BE49-F238E27FC236}">
                <a16:creationId xmlns:a16="http://schemas.microsoft.com/office/drawing/2014/main" id="{CC90D457-51CA-4733-B4C8-7730E1EA2F5C}"/>
              </a:ext>
            </a:extLst>
          </p:cNvPr>
          <p:cNvSpPr/>
          <p:nvPr/>
        </p:nvSpPr>
        <p:spPr>
          <a:xfrm>
            <a:off x="3637562" y="3102951"/>
            <a:ext cx="360379" cy="396044"/>
          </a:xfrm>
          <a:prstGeom prst="flowChartMerge">
            <a:avLst/>
          </a:prstGeom>
          <a:solidFill>
            <a:schemeClr val="bg1"/>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lowchart: Merge 12">
            <a:extLst>
              <a:ext uri="{FF2B5EF4-FFF2-40B4-BE49-F238E27FC236}">
                <a16:creationId xmlns:a16="http://schemas.microsoft.com/office/drawing/2014/main" id="{66C74099-B10D-4E3A-8305-389820D41687}"/>
              </a:ext>
            </a:extLst>
          </p:cNvPr>
          <p:cNvSpPr/>
          <p:nvPr/>
        </p:nvSpPr>
        <p:spPr>
          <a:xfrm rot="10800000">
            <a:off x="3629552" y="4404656"/>
            <a:ext cx="360379" cy="396044"/>
          </a:xfrm>
          <a:prstGeom prst="flowChartMerge">
            <a:avLst/>
          </a:prstGeom>
          <a:solidFill>
            <a:schemeClr val="bg1"/>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507B83DE-72B9-4F28-8DAC-6FFA345F2B2B}"/>
              </a:ext>
            </a:extLst>
          </p:cNvPr>
          <p:cNvSpPr txBox="1"/>
          <p:nvPr/>
        </p:nvSpPr>
        <p:spPr>
          <a:xfrm>
            <a:off x="2742219" y="2764397"/>
            <a:ext cx="2147470" cy="338554"/>
          </a:xfrm>
          <a:prstGeom prst="rect">
            <a:avLst/>
          </a:prstGeom>
          <a:noFill/>
          <a:ln>
            <a:noFill/>
          </a:ln>
        </p:spPr>
        <p:txBody>
          <a:bodyPr wrap="square" rtlCol="0" anchor="ctr" anchorCtr="1">
            <a:spAutoFit/>
          </a:bodyPr>
          <a:lstStyle/>
          <a:p>
            <a:r>
              <a:rPr lang="en-US" sz="1600" b="1" i="1" dirty="0"/>
              <a:t>10% of visitors apply </a:t>
            </a:r>
          </a:p>
        </p:txBody>
      </p:sp>
      <p:sp>
        <p:nvSpPr>
          <p:cNvPr id="15" name="TextBox 14">
            <a:extLst>
              <a:ext uri="{FF2B5EF4-FFF2-40B4-BE49-F238E27FC236}">
                <a16:creationId xmlns:a16="http://schemas.microsoft.com/office/drawing/2014/main" id="{243E0424-5E60-4A3A-AC60-82F13A9BA3E7}"/>
              </a:ext>
            </a:extLst>
          </p:cNvPr>
          <p:cNvSpPr txBox="1"/>
          <p:nvPr/>
        </p:nvSpPr>
        <p:spPr>
          <a:xfrm>
            <a:off x="2435859" y="4808994"/>
            <a:ext cx="2725283" cy="338554"/>
          </a:xfrm>
          <a:prstGeom prst="rect">
            <a:avLst/>
          </a:prstGeom>
          <a:noFill/>
          <a:ln>
            <a:noFill/>
          </a:ln>
        </p:spPr>
        <p:txBody>
          <a:bodyPr wrap="square" rtlCol="0" anchor="ctr" anchorCtr="1">
            <a:spAutoFit/>
          </a:bodyPr>
          <a:lstStyle/>
          <a:p>
            <a:r>
              <a:rPr lang="en-US" sz="1600" b="1" i="1" dirty="0"/>
              <a:t>13% of visitors apply</a:t>
            </a:r>
          </a:p>
        </p:txBody>
      </p:sp>
      <p:sp>
        <p:nvSpPr>
          <p:cNvPr id="18" name="Flowchart: Merge 17">
            <a:extLst>
              <a:ext uri="{FF2B5EF4-FFF2-40B4-BE49-F238E27FC236}">
                <a16:creationId xmlns:a16="http://schemas.microsoft.com/office/drawing/2014/main" id="{8631FD65-C4CD-4C40-9FA6-71A59B2D8E75}"/>
              </a:ext>
            </a:extLst>
          </p:cNvPr>
          <p:cNvSpPr/>
          <p:nvPr/>
        </p:nvSpPr>
        <p:spPr>
          <a:xfrm>
            <a:off x="6245867" y="3102951"/>
            <a:ext cx="360379" cy="396044"/>
          </a:xfrm>
          <a:prstGeom prst="flowChartMerge">
            <a:avLst/>
          </a:prstGeom>
          <a:solidFill>
            <a:schemeClr val="bg1"/>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C92C56FC-B522-4A9F-B80A-01EDD2331DC3}"/>
              </a:ext>
            </a:extLst>
          </p:cNvPr>
          <p:cNvSpPr txBox="1"/>
          <p:nvPr/>
        </p:nvSpPr>
        <p:spPr>
          <a:xfrm>
            <a:off x="5042002" y="2792770"/>
            <a:ext cx="2761180" cy="338554"/>
          </a:xfrm>
          <a:prstGeom prst="rect">
            <a:avLst/>
          </a:prstGeom>
          <a:noFill/>
          <a:ln>
            <a:noFill/>
          </a:ln>
        </p:spPr>
        <p:txBody>
          <a:bodyPr wrap="square" rtlCol="0" anchor="ctr" anchorCtr="1">
            <a:spAutoFit/>
          </a:bodyPr>
          <a:lstStyle/>
          <a:p>
            <a:r>
              <a:rPr lang="en-US" sz="1600" b="1" i="1" dirty="0"/>
              <a:t>80% of applicants purchase*</a:t>
            </a:r>
          </a:p>
        </p:txBody>
      </p:sp>
      <p:sp>
        <p:nvSpPr>
          <p:cNvPr id="22" name="Flowchart: Merge 21">
            <a:extLst>
              <a:ext uri="{FF2B5EF4-FFF2-40B4-BE49-F238E27FC236}">
                <a16:creationId xmlns:a16="http://schemas.microsoft.com/office/drawing/2014/main" id="{51A5A6B3-5E79-4988-931E-D25E18460BD1}"/>
              </a:ext>
            </a:extLst>
          </p:cNvPr>
          <p:cNvSpPr/>
          <p:nvPr/>
        </p:nvSpPr>
        <p:spPr>
          <a:xfrm rot="10800000">
            <a:off x="6249550" y="4404656"/>
            <a:ext cx="360379" cy="396044"/>
          </a:xfrm>
          <a:prstGeom prst="flowChartMerge">
            <a:avLst/>
          </a:prstGeom>
          <a:solidFill>
            <a:schemeClr val="bg1"/>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3" name="TextBox 22">
            <a:extLst>
              <a:ext uri="{FF2B5EF4-FFF2-40B4-BE49-F238E27FC236}">
                <a16:creationId xmlns:a16="http://schemas.microsoft.com/office/drawing/2014/main" id="{9AAADE03-9084-4111-9069-7AC37429ADFF}"/>
              </a:ext>
            </a:extLst>
          </p:cNvPr>
          <p:cNvSpPr txBox="1"/>
          <p:nvPr/>
        </p:nvSpPr>
        <p:spPr>
          <a:xfrm>
            <a:off x="4969994" y="4808994"/>
            <a:ext cx="2955061" cy="338554"/>
          </a:xfrm>
          <a:prstGeom prst="rect">
            <a:avLst/>
          </a:prstGeom>
          <a:noFill/>
          <a:ln>
            <a:noFill/>
          </a:ln>
        </p:spPr>
        <p:txBody>
          <a:bodyPr wrap="square" rtlCol="0" anchor="ctr" anchorCtr="1">
            <a:spAutoFit/>
          </a:bodyPr>
          <a:lstStyle/>
          <a:p>
            <a:r>
              <a:rPr lang="en-US" sz="1600" b="1" i="1" dirty="0"/>
              <a:t>77% of applicants purchase*</a:t>
            </a:r>
          </a:p>
        </p:txBody>
      </p:sp>
      <p:sp>
        <p:nvSpPr>
          <p:cNvPr id="24" name="Arrow: Pentagon 23">
            <a:extLst>
              <a:ext uri="{FF2B5EF4-FFF2-40B4-BE49-F238E27FC236}">
                <a16:creationId xmlns:a16="http://schemas.microsoft.com/office/drawing/2014/main" id="{6E0F1C1F-D526-451A-AF7B-6B02ED4FC5CF}"/>
              </a:ext>
            </a:extLst>
          </p:cNvPr>
          <p:cNvSpPr/>
          <p:nvPr/>
        </p:nvSpPr>
        <p:spPr>
          <a:xfrm>
            <a:off x="1441602" y="2419212"/>
            <a:ext cx="7812923" cy="336891"/>
          </a:xfrm>
          <a:prstGeom prst="homePlat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8% (of  all visitors become members)</a:t>
            </a:r>
          </a:p>
        </p:txBody>
      </p:sp>
      <p:sp>
        <p:nvSpPr>
          <p:cNvPr id="25" name="Arrow: Pentagon 24">
            <a:extLst>
              <a:ext uri="{FF2B5EF4-FFF2-40B4-BE49-F238E27FC236}">
                <a16:creationId xmlns:a16="http://schemas.microsoft.com/office/drawing/2014/main" id="{14A87BE0-7EEF-4F4D-B4C1-0BD9289AA340}"/>
              </a:ext>
            </a:extLst>
          </p:cNvPr>
          <p:cNvSpPr/>
          <p:nvPr/>
        </p:nvSpPr>
        <p:spPr>
          <a:xfrm>
            <a:off x="1441602" y="5215345"/>
            <a:ext cx="7776864" cy="323688"/>
          </a:xfrm>
          <a:prstGeom prst="homePlate">
            <a:avLst/>
          </a:prstGeom>
          <a:solidFill>
            <a:srgbClr val="65DD6B"/>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10% of all visitors become members</a:t>
            </a:r>
          </a:p>
        </p:txBody>
      </p:sp>
      <p:sp>
        <p:nvSpPr>
          <p:cNvPr id="28" name="TextBox 27">
            <a:extLst>
              <a:ext uri="{FF2B5EF4-FFF2-40B4-BE49-F238E27FC236}">
                <a16:creationId xmlns:a16="http://schemas.microsoft.com/office/drawing/2014/main" id="{5E960B19-1D39-4C84-A614-DE96238DD35B}"/>
              </a:ext>
            </a:extLst>
          </p:cNvPr>
          <p:cNvSpPr txBox="1"/>
          <p:nvPr/>
        </p:nvSpPr>
        <p:spPr>
          <a:xfrm>
            <a:off x="3696048" y="5972897"/>
            <a:ext cx="3184941" cy="584775"/>
          </a:xfrm>
          <a:prstGeom prst="rect">
            <a:avLst/>
          </a:prstGeom>
          <a:noFill/>
          <a:ln>
            <a:noFill/>
          </a:ln>
        </p:spPr>
        <p:txBody>
          <a:bodyPr wrap="square" rtlCol="0" anchor="ctr" anchorCtr="1">
            <a:spAutoFit/>
          </a:bodyPr>
          <a:lstStyle/>
          <a:p>
            <a:r>
              <a:rPr lang="en-US" sz="1600" dirty="0"/>
              <a:t>*Not statistically significantly different at the 5% level</a:t>
            </a:r>
          </a:p>
        </p:txBody>
      </p:sp>
    </p:spTree>
    <p:extLst>
      <p:ext uri="{BB962C8B-B14F-4D97-AF65-F5344CB8AC3E}">
        <p14:creationId xmlns:p14="http://schemas.microsoft.com/office/powerpoint/2010/main" val="414892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Recommendations</a:t>
            </a:r>
          </a:p>
        </p:txBody>
      </p:sp>
      <p:sp>
        <p:nvSpPr>
          <p:cNvPr id="3" name="Content Placeholder 2"/>
          <p:cNvSpPr>
            <a:spLocks noGrp="1"/>
          </p:cNvSpPr>
          <p:nvPr>
            <p:ph idx="1"/>
          </p:nvPr>
        </p:nvSpPr>
        <p:spPr>
          <a:xfrm>
            <a:off x="837828" y="1340768"/>
            <a:ext cx="8686801" cy="4680520"/>
          </a:xfrm>
        </p:spPr>
        <p:txBody>
          <a:bodyPr>
            <a:noAutofit/>
          </a:bodyPr>
          <a:lstStyle/>
          <a:p>
            <a:r>
              <a:rPr lang="en-US" sz="1800" dirty="0"/>
              <a:t>Based on the results of the A/B test, </a:t>
            </a:r>
            <a:r>
              <a:rPr lang="en-US" sz="1800" dirty="0" err="1"/>
              <a:t>MuscleHub</a:t>
            </a:r>
            <a:r>
              <a:rPr lang="en-US" sz="1800" dirty="0"/>
              <a:t> should change the process by removing the mandatory fitness test </a:t>
            </a:r>
            <a:endParaRPr lang="en-US" sz="2000" i="1" dirty="0"/>
          </a:p>
          <a:p>
            <a:r>
              <a:rPr lang="en-US" sz="1800" dirty="0"/>
              <a:t>This is because the percentage of people who visit the gym and purchase membership is statistically significantly lower when they have to undertake the test (8%) compared to when they do (10%)</a:t>
            </a:r>
          </a:p>
          <a:p>
            <a:r>
              <a:rPr lang="en-US" sz="1800" dirty="0"/>
              <a:t>In particular, the step of the process where the individual applies seems to be when the effect manifests, since the percentage of people who apply for membership is similarly statistically significantly lower when they have to undertake the fitness test (10%) compared to when they do (13%)</a:t>
            </a:r>
          </a:p>
          <a:p>
            <a:r>
              <a:rPr lang="en-US" sz="1800" dirty="0"/>
              <a:t>Qualitative data in the form of interviews supports this assertion in regard to the fitness test repelling potential customers</a:t>
            </a:r>
          </a:p>
          <a:p>
            <a:r>
              <a:rPr lang="en-US" sz="1800" dirty="0"/>
              <a:t>The application step is by far the biggest pain point in terms of customer acquisition. Even after implementing this change – further analysis should be done to see how visitors can be encouraged to apply for membership</a:t>
            </a:r>
          </a:p>
          <a:p>
            <a:pPr marL="45720" indent="0">
              <a:buNone/>
            </a:pPr>
            <a:endParaRPr lang="en-US" sz="1800" dirty="0"/>
          </a:p>
          <a:p>
            <a:endParaRPr lang="en-US" sz="1800" dirty="0"/>
          </a:p>
          <a:p>
            <a:endParaRPr lang="en-US" sz="1800" dirty="0"/>
          </a:p>
          <a:p>
            <a:pPr marL="45720" indent="0">
              <a:buNone/>
            </a:pPr>
            <a:endParaRPr lang="en-US" sz="1800" dirty="0"/>
          </a:p>
        </p:txBody>
      </p:sp>
    </p:spTree>
    <p:extLst>
      <p:ext uri="{BB962C8B-B14F-4D97-AF65-F5344CB8AC3E}">
        <p14:creationId xmlns:p14="http://schemas.microsoft.com/office/powerpoint/2010/main" val="310535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Problem &amp; Hypothesis Statement</a:t>
            </a:r>
          </a:p>
        </p:txBody>
      </p:sp>
      <p:sp>
        <p:nvSpPr>
          <p:cNvPr id="3" name="Content Placeholder 2"/>
          <p:cNvSpPr>
            <a:spLocks noGrp="1"/>
          </p:cNvSpPr>
          <p:nvPr>
            <p:ph idx="1"/>
          </p:nvPr>
        </p:nvSpPr>
        <p:spPr>
          <a:xfrm>
            <a:off x="837828" y="1340768"/>
            <a:ext cx="8686801" cy="2032248"/>
          </a:xfrm>
        </p:spPr>
        <p:txBody>
          <a:bodyPr>
            <a:noAutofit/>
          </a:bodyPr>
          <a:lstStyle/>
          <a:p>
            <a:r>
              <a:rPr lang="en-US" sz="1800" dirty="0"/>
              <a:t>The current process for on-boarding new members to the gym may not be optimal</a:t>
            </a:r>
          </a:p>
          <a:p>
            <a:r>
              <a:rPr lang="en-US" sz="1800" dirty="0"/>
              <a:t>Management suspects that there is a key pain point at which potential customers are being lost </a:t>
            </a:r>
          </a:p>
          <a:p>
            <a:r>
              <a:rPr lang="en-US" sz="1800" dirty="0"/>
              <a:t>Hypothesis: Removing the fitness test will mean more visitors to the gym will purchase a membership</a:t>
            </a:r>
          </a:p>
          <a:p>
            <a:r>
              <a:rPr lang="en-US" sz="1800" dirty="0"/>
              <a:t>Management would like to compare customer acquisition with and without this step as depicted below, by employing an A/B Test:</a:t>
            </a:r>
          </a:p>
        </p:txBody>
      </p:sp>
      <p:graphicFrame>
        <p:nvGraphicFramePr>
          <p:cNvPr id="6" name="Diagram 5">
            <a:extLst>
              <a:ext uri="{FF2B5EF4-FFF2-40B4-BE49-F238E27FC236}">
                <a16:creationId xmlns:a16="http://schemas.microsoft.com/office/drawing/2014/main" id="{6815365A-E00C-4960-A619-88A4F0DB296F}"/>
              </a:ext>
            </a:extLst>
          </p:cNvPr>
          <p:cNvGraphicFramePr/>
          <p:nvPr/>
        </p:nvGraphicFramePr>
        <p:xfrm>
          <a:off x="1053513" y="5027694"/>
          <a:ext cx="8125883" cy="648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lowchart: Merge 7">
            <a:extLst>
              <a:ext uri="{FF2B5EF4-FFF2-40B4-BE49-F238E27FC236}">
                <a16:creationId xmlns:a16="http://schemas.microsoft.com/office/drawing/2014/main" id="{9F4C764D-0291-49C7-AEBD-3E5D95E97CED}"/>
              </a:ext>
            </a:extLst>
          </p:cNvPr>
          <p:cNvSpPr/>
          <p:nvPr/>
        </p:nvSpPr>
        <p:spPr>
          <a:xfrm>
            <a:off x="2349996" y="4559642"/>
            <a:ext cx="360379" cy="396044"/>
          </a:xfrm>
          <a:prstGeom prst="flowChartMerge">
            <a:avLst/>
          </a:prstGeom>
          <a:solidFill>
            <a:srgbClr val="FFC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A7EF8ACE-76FD-4A44-A1E2-E118A310C157}"/>
              </a:ext>
            </a:extLst>
          </p:cNvPr>
          <p:cNvSpPr txBox="1"/>
          <p:nvPr/>
        </p:nvSpPr>
        <p:spPr>
          <a:xfrm>
            <a:off x="1208889" y="4221088"/>
            <a:ext cx="2725283" cy="338554"/>
          </a:xfrm>
          <a:prstGeom prst="rect">
            <a:avLst/>
          </a:prstGeom>
          <a:noFill/>
          <a:ln>
            <a:noFill/>
          </a:ln>
        </p:spPr>
        <p:txBody>
          <a:bodyPr wrap="square" rtlCol="0" anchor="ctr" anchorCtr="1">
            <a:spAutoFit/>
          </a:bodyPr>
          <a:lstStyle/>
          <a:p>
            <a:r>
              <a:rPr lang="en-US" sz="1600" b="1" i="1" dirty="0"/>
              <a:t>Suspected pain point</a:t>
            </a:r>
          </a:p>
        </p:txBody>
      </p:sp>
      <p:sp>
        <p:nvSpPr>
          <p:cNvPr id="5" name="Left Brace 4">
            <a:extLst>
              <a:ext uri="{FF2B5EF4-FFF2-40B4-BE49-F238E27FC236}">
                <a16:creationId xmlns:a16="http://schemas.microsoft.com/office/drawing/2014/main" id="{B008AA45-E8E1-4670-978E-4A1D280DCE58}"/>
              </a:ext>
            </a:extLst>
          </p:cNvPr>
          <p:cNvSpPr/>
          <p:nvPr/>
        </p:nvSpPr>
        <p:spPr>
          <a:xfrm rot="5400000">
            <a:off x="6152141" y="2317209"/>
            <a:ext cx="338555" cy="50104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8380C2-DC63-4A61-9C2B-A4310E704053}"/>
              </a:ext>
            </a:extLst>
          </p:cNvPr>
          <p:cNvSpPr txBox="1"/>
          <p:nvPr/>
        </p:nvSpPr>
        <p:spPr>
          <a:xfrm>
            <a:off x="4958776" y="4221088"/>
            <a:ext cx="2725283" cy="338554"/>
          </a:xfrm>
          <a:prstGeom prst="rect">
            <a:avLst/>
          </a:prstGeom>
          <a:noFill/>
          <a:ln>
            <a:noFill/>
          </a:ln>
        </p:spPr>
        <p:txBody>
          <a:bodyPr wrap="square" rtlCol="0" anchor="ctr" anchorCtr="1">
            <a:spAutoFit/>
          </a:bodyPr>
          <a:lstStyle/>
          <a:p>
            <a:r>
              <a:rPr lang="en-US" sz="1600" b="1" i="1" dirty="0"/>
              <a:t>Proposed process (B)</a:t>
            </a:r>
          </a:p>
        </p:txBody>
      </p:sp>
      <p:sp>
        <p:nvSpPr>
          <p:cNvPr id="11" name="Left Brace 10">
            <a:extLst>
              <a:ext uri="{FF2B5EF4-FFF2-40B4-BE49-F238E27FC236}">
                <a16:creationId xmlns:a16="http://schemas.microsoft.com/office/drawing/2014/main" id="{C37BE4C6-9526-4072-8FCB-D9CAF7C5F12A}"/>
              </a:ext>
            </a:extLst>
          </p:cNvPr>
          <p:cNvSpPr/>
          <p:nvPr/>
        </p:nvSpPr>
        <p:spPr>
          <a:xfrm rot="16200000">
            <a:off x="4822380" y="2108743"/>
            <a:ext cx="338553" cy="7731596"/>
          </a:xfrm>
          <a:prstGeom prst="leftBrace">
            <a:avLst>
              <a:gd name="adj1" fmla="val 32626"/>
              <a:gd name="adj2" fmla="val 498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BABC875-26F6-4D0A-A5E8-15F998A9F219}"/>
              </a:ext>
            </a:extLst>
          </p:cNvPr>
          <p:cNvSpPr txBox="1"/>
          <p:nvPr/>
        </p:nvSpPr>
        <p:spPr>
          <a:xfrm>
            <a:off x="3629015" y="6237312"/>
            <a:ext cx="2725283" cy="338554"/>
          </a:xfrm>
          <a:prstGeom prst="rect">
            <a:avLst/>
          </a:prstGeom>
          <a:noFill/>
          <a:ln>
            <a:noFill/>
          </a:ln>
        </p:spPr>
        <p:txBody>
          <a:bodyPr wrap="square" rtlCol="0" anchor="ctr" anchorCtr="1">
            <a:spAutoFit/>
          </a:bodyPr>
          <a:lstStyle/>
          <a:p>
            <a:r>
              <a:rPr lang="en-US" sz="1600" b="1" i="1" dirty="0"/>
              <a:t>Current process (A)</a:t>
            </a:r>
          </a:p>
        </p:txBody>
      </p:sp>
    </p:spTree>
    <p:extLst>
      <p:ext uri="{BB962C8B-B14F-4D97-AF65-F5344CB8AC3E}">
        <p14:creationId xmlns:p14="http://schemas.microsoft.com/office/powerpoint/2010/main" val="225562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Summary of data sets and methodology</a:t>
            </a:r>
          </a:p>
        </p:txBody>
      </p:sp>
      <p:sp>
        <p:nvSpPr>
          <p:cNvPr id="3" name="Content Placeholder 2"/>
          <p:cNvSpPr>
            <a:spLocks noGrp="1"/>
          </p:cNvSpPr>
          <p:nvPr>
            <p:ph idx="1"/>
          </p:nvPr>
        </p:nvSpPr>
        <p:spPr>
          <a:xfrm>
            <a:off x="837828" y="1340768"/>
            <a:ext cx="8686801" cy="2032248"/>
          </a:xfrm>
        </p:spPr>
        <p:txBody>
          <a:bodyPr>
            <a:noAutofit/>
          </a:bodyPr>
          <a:lstStyle/>
          <a:p>
            <a:r>
              <a:rPr lang="en-US" sz="1800" dirty="0"/>
              <a:t>3 data sets were employed that contained the same personal data points along with the date the individual engaged with the gym in some way:</a:t>
            </a:r>
          </a:p>
          <a:p>
            <a:pPr lvl="1"/>
            <a:r>
              <a:rPr lang="en-US" dirty="0"/>
              <a:t>Visit date</a:t>
            </a:r>
          </a:p>
          <a:p>
            <a:pPr lvl="1"/>
            <a:r>
              <a:rPr lang="en-US" dirty="0"/>
              <a:t>Application date (where application was made)</a:t>
            </a:r>
          </a:p>
          <a:p>
            <a:pPr lvl="1"/>
            <a:r>
              <a:rPr lang="en-US" dirty="0"/>
              <a:t>Purchase date (where purchase was made)</a:t>
            </a:r>
          </a:p>
          <a:p>
            <a:r>
              <a:rPr lang="en-US" sz="1800" dirty="0"/>
              <a:t>These sets were combined into one containing all the engagement dates (some fields would be empty e.g. if an individual visited but did not apply) and filtered to include only visits within the A/B test period (on or after 7 – 1 – 17)</a:t>
            </a:r>
          </a:p>
          <a:p>
            <a:r>
              <a:rPr lang="en-US" sz="1800" dirty="0"/>
              <a:t>The two test groups were defined as those who were given a fitness test (A - 2504) and those who were not (B - 2500) – the two groups were of very similar size. The total data set was therefore 5004 individuals</a:t>
            </a:r>
          </a:p>
          <a:p>
            <a:r>
              <a:rPr lang="en-US" sz="1800" dirty="0"/>
              <a:t>A series of Chi-squared tests were employed because multiple (i.e. &gt;2) categorical datasets were being compared – this test returns a p-value, which is an indication of the significance of the result</a:t>
            </a:r>
          </a:p>
          <a:p>
            <a:endParaRPr lang="en-US" sz="1800" dirty="0"/>
          </a:p>
        </p:txBody>
      </p:sp>
    </p:spTree>
    <p:extLst>
      <p:ext uri="{BB962C8B-B14F-4D97-AF65-F5344CB8AC3E}">
        <p14:creationId xmlns:p14="http://schemas.microsoft.com/office/powerpoint/2010/main" val="230329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Hypothesis Test 1: Visit to application conversion</a:t>
            </a:r>
          </a:p>
        </p:txBody>
      </p:sp>
      <p:sp>
        <p:nvSpPr>
          <p:cNvPr id="3" name="Content Placeholder 2"/>
          <p:cNvSpPr>
            <a:spLocks noGrp="1"/>
          </p:cNvSpPr>
          <p:nvPr>
            <p:ph idx="1"/>
          </p:nvPr>
        </p:nvSpPr>
        <p:spPr>
          <a:xfrm>
            <a:off x="837828" y="1340768"/>
            <a:ext cx="8686801" cy="3744416"/>
          </a:xfrm>
        </p:spPr>
        <p:txBody>
          <a:bodyPr>
            <a:noAutofit/>
          </a:bodyPr>
          <a:lstStyle/>
          <a:p>
            <a:r>
              <a:rPr lang="en-US" sz="1800" dirty="0"/>
              <a:t>The number of applicants as a percentage of visitors per test group can be broken down as follows:</a:t>
            </a:r>
          </a:p>
          <a:p>
            <a:endParaRPr lang="en-US" sz="1800" dirty="0"/>
          </a:p>
          <a:p>
            <a:endParaRPr lang="en-US" sz="1800" dirty="0"/>
          </a:p>
          <a:p>
            <a:endParaRPr lang="en-US" sz="1800" dirty="0"/>
          </a:p>
          <a:p>
            <a:r>
              <a:rPr lang="en-US" sz="1800" dirty="0"/>
              <a:t>The p-value returned by the Chi-squared test was 0.000965. This is significant at the 0.05 level and therefore means that we reject the null hypothesis that there is no difference between the two test groups</a:t>
            </a:r>
          </a:p>
          <a:p>
            <a:r>
              <a:rPr lang="en-US" sz="1800" dirty="0"/>
              <a:t>This would suggest that the fitness test is having a slight but negative effect at the application stage – i.e. those that are allowed to skip the test are more likely to apply for membership</a:t>
            </a:r>
          </a:p>
        </p:txBody>
      </p:sp>
      <p:graphicFrame>
        <p:nvGraphicFramePr>
          <p:cNvPr id="4" name="Table 3">
            <a:extLst>
              <a:ext uri="{FF2B5EF4-FFF2-40B4-BE49-F238E27FC236}">
                <a16:creationId xmlns:a16="http://schemas.microsoft.com/office/drawing/2014/main" id="{321DF4C6-EACA-4AFA-AC7D-5EC4FFDCE648}"/>
              </a:ext>
            </a:extLst>
          </p:cNvPr>
          <p:cNvGraphicFramePr>
            <a:graphicFrameLocks noGrp="1"/>
          </p:cNvGraphicFramePr>
          <p:nvPr>
            <p:extLst>
              <p:ext uri="{D42A27DB-BD31-4B8C-83A1-F6EECF244321}">
                <p14:modId xmlns:p14="http://schemas.microsoft.com/office/powerpoint/2010/main" val="3508466215"/>
              </p:ext>
            </p:extLst>
          </p:nvPr>
        </p:nvGraphicFramePr>
        <p:xfrm>
          <a:off x="1197868" y="2001752"/>
          <a:ext cx="8576526" cy="1283232"/>
        </p:xfrm>
        <a:graphic>
          <a:graphicData uri="http://schemas.openxmlformats.org/drawingml/2006/table">
            <a:tbl>
              <a:tblPr firstRow="1" bandRow="1">
                <a:tableStyleId>{5C22544A-7EE6-4342-B048-85BDC9FD1C3A}</a:tableStyleId>
              </a:tblPr>
              <a:tblGrid>
                <a:gridCol w="1942262">
                  <a:extLst>
                    <a:ext uri="{9D8B030D-6E8A-4147-A177-3AD203B41FA5}">
                      <a16:colId xmlns:a16="http://schemas.microsoft.com/office/drawing/2014/main" val="4183736270"/>
                    </a:ext>
                  </a:extLst>
                </a:gridCol>
                <a:gridCol w="1488348">
                  <a:extLst>
                    <a:ext uri="{9D8B030D-6E8A-4147-A177-3AD203B41FA5}">
                      <a16:colId xmlns:a16="http://schemas.microsoft.com/office/drawing/2014/main" val="3076124209"/>
                    </a:ext>
                  </a:extLst>
                </a:gridCol>
                <a:gridCol w="1897891">
                  <a:extLst>
                    <a:ext uri="{9D8B030D-6E8A-4147-A177-3AD203B41FA5}">
                      <a16:colId xmlns:a16="http://schemas.microsoft.com/office/drawing/2014/main" val="439893780"/>
                    </a:ext>
                  </a:extLst>
                </a:gridCol>
                <a:gridCol w="1532720">
                  <a:extLst>
                    <a:ext uri="{9D8B030D-6E8A-4147-A177-3AD203B41FA5}">
                      <a16:colId xmlns:a16="http://schemas.microsoft.com/office/drawing/2014/main" val="1018065959"/>
                    </a:ext>
                  </a:extLst>
                </a:gridCol>
                <a:gridCol w="1715305">
                  <a:extLst>
                    <a:ext uri="{9D8B030D-6E8A-4147-A177-3AD203B41FA5}">
                      <a16:colId xmlns:a16="http://schemas.microsoft.com/office/drawing/2014/main" val="183654961"/>
                    </a:ext>
                  </a:extLst>
                </a:gridCol>
              </a:tblGrid>
              <a:tr h="511936">
                <a:tc>
                  <a:txBody>
                    <a:bodyPr/>
                    <a:lstStyle/>
                    <a:p>
                      <a:r>
                        <a:rPr lang="en-US" sz="1600" dirty="0"/>
                        <a:t>Test Group</a:t>
                      </a:r>
                    </a:p>
                  </a:txBody>
                  <a:tcPr anchor="ctr"/>
                </a:tc>
                <a:tc>
                  <a:txBody>
                    <a:bodyPr/>
                    <a:lstStyle/>
                    <a:p>
                      <a:r>
                        <a:rPr lang="en-US" sz="1600" dirty="0"/>
                        <a:t>Application</a:t>
                      </a:r>
                    </a:p>
                  </a:txBody>
                  <a:tcPr anchor="ctr"/>
                </a:tc>
                <a:tc>
                  <a:txBody>
                    <a:bodyPr/>
                    <a:lstStyle/>
                    <a:p>
                      <a:r>
                        <a:rPr lang="en-US" sz="1600" dirty="0"/>
                        <a:t>No Application</a:t>
                      </a:r>
                    </a:p>
                  </a:txBody>
                  <a:tcPr anchor="ctr"/>
                </a:tc>
                <a:tc>
                  <a:txBody>
                    <a:bodyPr/>
                    <a:lstStyle/>
                    <a:p>
                      <a:r>
                        <a:rPr lang="en-US" sz="1600" dirty="0"/>
                        <a:t>Total</a:t>
                      </a:r>
                    </a:p>
                  </a:txBody>
                  <a:tcPr anchor="ctr"/>
                </a:tc>
                <a:tc>
                  <a:txBody>
                    <a:bodyPr/>
                    <a:lstStyle/>
                    <a:p>
                      <a:r>
                        <a:rPr lang="en-US" sz="1600" dirty="0"/>
                        <a:t>Percentage Applications</a:t>
                      </a:r>
                    </a:p>
                  </a:txBody>
                  <a:tcPr anchor="ctr"/>
                </a:tc>
                <a:extLst>
                  <a:ext uri="{0D108BD9-81ED-4DB2-BD59-A6C34878D82A}">
                    <a16:rowId xmlns:a16="http://schemas.microsoft.com/office/drawing/2014/main" val="3809278776"/>
                  </a:ext>
                </a:extLst>
              </a:tr>
              <a:tr h="352056">
                <a:tc>
                  <a:txBody>
                    <a:bodyPr/>
                    <a:lstStyle/>
                    <a:p>
                      <a:r>
                        <a:rPr lang="en-US" sz="1600" dirty="0"/>
                        <a:t>A (fitness test)</a:t>
                      </a:r>
                    </a:p>
                  </a:txBody>
                  <a:tcPr anchor="ctr"/>
                </a:tc>
                <a:tc>
                  <a:txBody>
                    <a:bodyPr/>
                    <a:lstStyle/>
                    <a:p>
                      <a:pPr algn="ctr"/>
                      <a:r>
                        <a:rPr lang="en-US" sz="1600" dirty="0"/>
                        <a:t>250</a:t>
                      </a:r>
                    </a:p>
                  </a:txBody>
                  <a:tcPr anchor="ctr"/>
                </a:tc>
                <a:tc>
                  <a:txBody>
                    <a:bodyPr/>
                    <a:lstStyle/>
                    <a:p>
                      <a:pPr algn="ctr"/>
                      <a:r>
                        <a:rPr lang="en-US" sz="1600" dirty="0"/>
                        <a:t>2254</a:t>
                      </a:r>
                    </a:p>
                  </a:txBody>
                  <a:tcPr anchor="ctr"/>
                </a:tc>
                <a:tc>
                  <a:txBody>
                    <a:bodyPr/>
                    <a:lstStyle/>
                    <a:p>
                      <a:pPr algn="ctr"/>
                      <a:r>
                        <a:rPr lang="en-US" sz="1600" dirty="0"/>
                        <a:t>2504</a:t>
                      </a:r>
                    </a:p>
                  </a:txBody>
                  <a:tcPr anchor="ctr"/>
                </a:tc>
                <a:tc>
                  <a:txBody>
                    <a:bodyPr/>
                    <a:lstStyle/>
                    <a:p>
                      <a:pPr algn="ctr"/>
                      <a:r>
                        <a:rPr lang="en-US" sz="1600" dirty="0"/>
                        <a:t>10%</a:t>
                      </a:r>
                    </a:p>
                  </a:txBody>
                  <a:tcPr anchor="ctr"/>
                </a:tc>
                <a:extLst>
                  <a:ext uri="{0D108BD9-81ED-4DB2-BD59-A6C34878D82A}">
                    <a16:rowId xmlns:a16="http://schemas.microsoft.com/office/drawing/2014/main" val="1238437264"/>
                  </a:ext>
                </a:extLst>
              </a:tr>
              <a:tr h="352056">
                <a:tc>
                  <a:txBody>
                    <a:bodyPr/>
                    <a:lstStyle/>
                    <a:p>
                      <a:r>
                        <a:rPr lang="en-US" sz="1600" dirty="0"/>
                        <a:t>B (no fitness test)</a:t>
                      </a:r>
                    </a:p>
                  </a:txBody>
                  <a:tcPr anchor="ctr"/>
                </a:tc>
                <a:tc>
                  <a:txBody>
                    <a:bodyPr/>
                    <a:lstStyle/>
                    <a:p>
                      <a:pPr algn="ctr"/>
                      <a:r>
                        <a:rPr lang="en-US" sz="1600" dirty="0"/>
                        <a:t>325</a:t>
                      </a:r>
                    </a:p>
                  </a:txBody>
                  <a:tcPr anchor="ctr"/>
                </a:tc>
                <a:tc>
                  <a:txBody>
                    <a:bodyPr/>
                    <a:lstStyle/>
                    <a:p>
                      <a:pPr algn="ctr"/>
                      <a:r>
                        <a:rPr lang="en-US" sz="1600" dirty="0"/>
                        <a:t>2175</a:t>
                      </a:r>
                    </a:p>
                  </a:txBody>
                  <a:tcPr anchor="ctr"/>
                </a:tc>
                <a:tc>
                  <a:txBody>
                    <a:bodyPr/>
                    <a:lstStyle/>
                    <a:p>
                      <a:pPr algn="ctr"/>
                      <a:r>
                        <a:rPr lang="en-US" sz="1600" dirty="0"/>
                        <a:t>2500</a:t>
                      </a:r>
                    </a:p>
                  </a:txBody>
                  <a:tcPr anchor="ctr"/>
                </a:tc>
                <a:tc>
                  <a:txBody>
                    <a:bodyPr/>
                    <a:lstStyle/>
                    <a:p>
                      <a:pPr algn="ctr"/>
                      <a:r>
                        <a:rPr lang="en-US" sz="1600" dirty="0"/>
                        <a:t>13%</a:t>
                      </a:r>
                    </a:p>
                  </a:txBody>
                  <a:tcPr anchor="ctr"/>
                </a:tc>
                <a:extLst>
                  <a:ext uri="{0D108BD9-81ED-4DB2-BD59-A6C34878D82A}">
                    <a16:rowId xmlns:a16="http://schemas.microsoft.com/office/drawing/2014/main" val="1321572937"/>
                  </a:ext>
                </a:extLst>
              </a:tr>
            </a:tbl>
          </a:graphicData>
        </a:graphic>
      </p:graphicFrame>
    </p:spTree>
    <p:extLst>
      <p:ext uri="{BB962C8B-B14F-4D97-AF65-F5344CB8AC3E}">
        <p14:creationId xmlns:p14="http://schemas.microsoft.com/office/powerpoint/2010/main" val="93147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Hypothesis Test 1: Visit to application conversion</a:t>
            </a:r>
          </a:p>
        </p:txBody>
      </p:sp>
      <p:sp>
        <p:nvSpPr>
          <p:cNvPr id="3" name="Content Placeholder 2"/>
          <p:cNvSpPr>
            <a:spLocks noGrp="1"/>
          </p:cNvSpPr>
          <p:nvPr>
            <p:ph idx="1"/>
          </p:nvPr>
        </p:nvSpPr>
        <p:spPr>
          <a:xfrm>
            <a:off x="837828" y="1340768"/>
            <a:ext cx="8686801" cy="792088"/>
          </a:xfrm>
        </p:spPr>
        <p:txBody>
          <a:bodyPr>
            <a:noAutofit/>
          </a:bodyPr>
          <a:lstStyle/>
          <a:p>
            <a:r>
              <a:rPr lang="en-US" sz="1800" dirty="0"/>
              <a:t>The graph below shows the slight but statistically significant negative effect the fitness test is having on visitors applying for membership:</a:t>
            </a:r>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1953BB3B-4A61-45FF-923B-492F01AD5DEC}"/>
              </a:ext>
            </a:extLst>
          </p:cNvPr>
          <p:cNvPicPr>
            <a:picLocks noChangeAspect="1"/>
          </p:cNvPicPr>
          <p:nvPr/>
        </p:nvPicPr>
        <p:blipFill>
          <a:blip r:embed="rId2"/>
          <a:stretch>
            <a:fillRect/>
          </a:stretch>
        </p:blipFill>
        <p:spPr>
          <a:xfrm>
            <a:off x="2133972" y="2038997"/>
            <a:ext cx="6773243" cy="4316342"/>
          </a:xfrm>
          <a:prstGeom prst="rect">
            <a:avLst/>
          </a:prstGeom>
        </p:spPr>
      </p:pic>
    </p:spTree>
    <p:extLst>
      <p:ext uri="{BB962C8B-B14F-4D97-AF65-F5344CB8AC3E}">
        <p14:creationId xmlns:p14="http://schemas.microsoft.com/office/powerpoint/2010/main" val="390736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Hypothesis Test 2: Apply to purchase conversion</a:t>
            </a:r>
          </a:p>
        </p:txBody>
      </p:sp>
      <p:sp>
        <p:nvSpPr>
          <p:cNvPr id="3" name="Content Placeholder 2"/>
          <p:cNvSpPr>
            <a:spLocks noGrp="1"/>
          </p:cNvSpPr>
          <p:nvPr>
            <p:ph idx="1"/>
          </p:nvPr>
        </p:nvSpPr>
        <p:spPr>
          <a:xfrm>
            <a:off x="837828" y="1340768"/>
            <a:ext cx="8686801" cy="4680520"/>
          </a:xfrm>
        </p:spPr>
        <p:txBody>
          <a:bodyPr>
            <a:noAutofit/>
          </a:bodyPr>
          <a:lstStyle/>
          <a:p>
            <a:r>
              <a:rPr lang="en-US" sz="1800" dirty="0"/>
              <a:t>The number of purchasing members as a percentage of applicants per test group can be broken down as follows:</a:t>
            </a:r>
          </a:p>
          <a:p>
            <a:endParaRPr lang="en-US" sz="1800" dirty="0"/>
          </a:p>
          <a:p>
            <a:endParaRPr lang="en-US" sz="1800" dirty="0"/>
          </a:p>
          <a:p>
            <a:endParaRPr lang="en-US" sz="1800" dirty="0"/>
          </a:p>
          <a:p>
            <a:r>
              <a:rPr lang="en-US" sz="1800" dirty="0"/>
              <a:t>The p-value returned by the Chi-squared test was 0.433. This is not significant at the 0.05 level and therefore means that we cannot reject the null hypothesis that there is no difference between the two test groups</a:t>
            </a:r>
          </a:p>
          <a:p>
            <a:r>
              <a:rPr lang="en-US" sz="1800" dirty="0"/>
              <a:t>This would suggest that once an individual has already applied, whether they carried out a fitness test does not impact the likelihood that they will continue on to purchase a membership</a:t>
            </a:r>
          </a:p>
        </p:txBody>
      </p:sp>
      <p:graphicFrame>
        <p:nvGraphicFramePr>
          <p:cNvPr id="4" name="Table 3">
            <a:extLst>
              <a:ext uri="{FF2B5EF4-FFF2-40B4-BE49-F238E27FC236}">
                <a16:creationId xmlns:a16="http://schemas.microsoft.com/office/drawing/2014/main" id="{321DF4C6-EACA-4AFA-AC7D-5EC4FFDCE648}"/>
              </a:ext>
            </a:extLst>
          </p:cNvPr>
          <p:cNvGraphicFramePr>
            <a:graphicFrameLocks noGrp="1"/>
          </p:cNvGraphicFramePr>
          <p:nvPr>
            <p:extLst>
              <p:ext uri="{D42A27DB-BD31-4B8C-83A1-F6EECF244321}">
                <p14:modId xmlns:p14="http://schemas.microsoft.com/office/powerpoint/2010/main" val="3286116423"/>
              </p:ext>
            </p:extLst>
          </p:nvPr>
        </p:nvGraphicFramePr>
        <p:xfrm>
          <a:off x="1197868" y="2001752"/>
          <a:ext cx="8576526" cy="1283232"/>
        </p:xfrm>
        <a:graphic>
          <a:graphicData uri="http://schemas.openxmlformats.org/drawingml/2006/table">
            <a:tbl>
              <a:tblPr firstRow="1" bandRow="1">
                <a:tableStyleId>{5C22544A-7EE6-4342-B048-85BDC9FD1C3A}</a:tableStyleId>
              </a:tblPr>
              <a:tblGrid>
                <a:gridCol w="1942262">
                  <a:extLst>
                    <a:ext uri="{9D8B030D-6E8A-4147-A177-3AD203B41FA5}">
                      <a16:colId xmlns:a16="http://schemas.microsoft.com/office/drawing/2014/main" val="4183736270"/>
                    </a:ext>
                  </a:extLst>
                </a:gridCol>
                <a:gridCol w="1488348">
                  <a:extLst>
                    <a:ext uri="{9D8B030D-6E8A-4147-A177-3AD203B41FA5}">
                      <a16:colId xmlns:a16="http://schemas.microsoft.com/office/drawing/2014/main" val="3076124209"/>
                    </a:ext>
                  </a:extLst>
                </a:gridCol>
                <a:gridCol w="1897891">
                  <a:extLst>
                    <a:ext uri="{9D8B030D-6E8A-4147-A177-3AD203B41FA5}">
                      <a16:colId xmlns:a16="http://schemas.microsoft.com/office/drawing/2014/main" val="439893780"/>
                    </a:ext>
                  </a:extLst>
                </a:gridCol>
                <a:gridCol w="1532720">
                  <a:extLst>
                    <a:ext uri="{9D8B030D-6E8A-4147-A177-3AD203B41FA5}">
                      <a16:colId xmlns:a16="http://schemas.microsoft.com/office/drawing/2014/main" val="1018065959"/>
                    </a:ext>
                  </a:extLst>
                </a:gridCol>
                <a:gridCol w="1715305">
                  <a:extLst>
                    <a:ext uri="{9D8B030D-6E8A-4147-A177-3AD203B41FA5}">
                      <a16:colId xmlns:a16="http://schemas.microsoft.com/office/drawing/2014/main" val="183654961"/>
                    </a:ext>
                  </a:extLst>
                </a:gridCol>
              </a:tblGrid>
              <a:tr h="511936">
                <a:tc>
                  <a:txBody>
                    <a:bodyPr/>
                    <a:lstStyle/>
                    <a:p>
                      <a:r>
                        <a:rPr lang="en-US" sz="1600" dirty="0"/>
                        <a:t>Test Group</a:t>
                      </a:r>
                    </a:p>
                  </a:txBody>
                  <a:tcPr anchor="ctr"/>
                </a:tc>
                <a:tc>
                  <a:txBody>
                    <a:bodyPr/>
                    <a:lstStyle/>
                    <a:p>
                      <a:r>
                        <a:rPr lang="en-US" sz="1600" dirty="0"/>
                        <a:t>Purchase</a:t>
                      </a:r>
                    </a:p>
                  </a:txBody>
                  <a:tcPr anchor="ctr"/>
                </a:tc>
                <a:tc>
                  <a:txBody>
                    <a:bodyPr/>
                    <a:lstStyle/>
                    <a:p>
                      <a:r>
                        <a:rPr lang="en-US" sz="1600" dirty="0"/>
                        <a:t>No Purchase</a:t>
                      </a:r>
                    </a:p>
                  </a:txBody>
                  <a:tcPr anchor="ctr"/>
                </a:tc>
                <a:tc>
                  <a:txBody>
                    <a:bodyPr/>
                    <a:lstStyle/>
                    <a:p>
                      <a:r>
                        <a:rPr lang="en-US" sz="1600" dirty="0"/>
                        <a:t>Total</a:t>
                      </a:r>
                    </a:p>
                  </a:txBody>
                  <a:tcPr anchor="ctr"/>
                </a:tc>
                <a:tc>
                  <a:txBody>
                    <a:bodyPr/>
                    <a:lstStyle/>
                    <a:p>
                      <a:r>
                        <a:rPr lang="en-US" sz="1600" dirty="0"/>
                        <a:t>Percentage Purchase</a:t>
                      </a:r>
                    </a:p>
                  </a:txBody>
                  <a:tcPr anchor="ctr"/>
                </a:tc>
                <a:extLst>
                  <a:ext uri="{0D108BD9-81ED-4DB2-BD59-A6C34878D82A}">
                    <a16:rowId xmlns:a16="http://schemas.microsoft.com/office/drawing/2014/main" val="3809278776"/>
                  </a:ext>
                </a:extLst>
              </a:tr>
              <a:tr h="352056">
                <a:tc>
                  <a:txBody>
                    <a:bodyPr/>
                    <a:lstStyle/>
                    <a:p>
                      <a:r>
                        <a:rPr lang="en-US" sz="1600" dirty="0"/>
                        <a:t>A (fitness test)</a:t>
                      </a:r>
                    </a:p>
                  </a:txBody>
                  <a:tcPr anchor="ctr"/>
                </a:tc>
                <a:tc>
                  <a:txBody>
                    <a:bodyPr/>
                    <a:lstStyle/>
                    <a:p>
                      <a:pPr algn="ctr"/>
                      <a:r>
                        <a:rPr lang="en-US" sz="1600" dirty="0"/>
                        <a:t>200</a:t>
                      </a:r>
                    </a:p>
                  </a:txBody>
                  <a:tcPr anchor="ctr"/>
                </a:tc>
                <a:tc>
                  <a:txBody>
                    <a:bodyPr/>
                    <a:lstStyle/>
                    <a:p>
                      <a:pPr algn="ctr"/>
                      <a:r>
                        <a:rPr lang="en-US" sz="1600" dirty="0"/>
                        <a:t>50</a:t>
                      </a:r>
                    </a:p>
                  </a:txBody>
                  <a:tcPr anchor="ctr"/>
                </a:tc>
                <a:tc>
                  <a:txBody>
                    <a:bodyPr/>
                    <a:lstStyle/>
                    <a:p>
                      <a:pPr algn="ctr"/>
                      <a:r>
                        <a:rPr lang="en-US" sz="1600" dirty="0"/>
                        <a:t>250</a:t>
                      </a:r>
                    </a:p>
                  </a:txBody>
                  <a:tcPr anchor="ctr"/>
                </a:tc>
                <a:tc>
                  <a:txBody>
                    <a:bodyPr/>
                    <a:lstStyle/>
                    <a:p>
                      <a:pPr algn="ctr"/>
                      <a:r>
                        <a:rPr lang="en-US" sz="1600" dirty="0"/>
                        <a:t>80%</a:t>
                      </a:r>
                    </a:p>
                  </a:txBody>
                  <a:tcPr anchor="ctr"/>
                </a:tc>
                <a:extLst>
                  <a:ext uri="{0D108BD9-81ED-4DB2-BD59-A6C34878D82A}">
                    <a16:rowId xmlns:a16="http://schemas.microsoft.com/office/drawing/2014/main" val="1238437264"/>
                  </a:ext>
                </a:extLst>
              </a:tr>
              <a:tr h="352056">
                <a:tc>
                  <a:txBody>
                    <a:bodyPr/>
                    <a:lstStyle/>
                    <a:p>
                      <a:r>
                        <a:rPr lang="en-US" sz="1600" dirty="0"/>
                        <a:t>B (no fitness test)</a:t>
                      </a:r>
                    </a:p>
                  </a:txBody>
                  <a:tcPr anchor="ctr"/>
                </a:tc>
                <a:tc>
                  <a:txBody>
                    <a:bodyPr/>
                    <a:lstStyle/>
                    <a:p>
                      <a:pPr algn="ctr"/>
                      <a:r>
                        <a:rPr lang="en-US" sz="1600" dirty="0"/>
                        <a:t>250</a:t>
                      </a:r>
                    </a:p>
                  </a:txBody>
                  <a:tcPr anchor="ctr"/>
                </a:tc>
                <a:tc>
                  <a:txBody>
                    <a:bodyPr/>
                    <a:lstStyle/>
                    <a:p>
                      <a:pPr algn="ctr"/>
                      <a:r>
                        <a:rPr lang="en-US" sz="1600" dirty="0"/>
                        <a:t>75</a:t>
                      </a:r>
                    </a:p>
                  </a:txBody>
                  <a:tcPr anchor="ctr"/>
                </a:tc>
                <a:tc>
                  <a:txBody>
                    <a:bodyPr/>
                    <a:lstStyle/>
                    <a:p>
                      <a:pPr algn="ctr"/>
                      <a:r>
                        <a:rPr lang="en-US" sz="1600" dirty="0"/>
                        <a:t>325</a:t>
                      </a:r>
                    </a:p>
                  </a:txBody>
                  <a:tcPr anchor="ctr"/>
                </a:tc>
                <a:tc>
                  <a:txBody>
                    <a:bodyPr/>
                    <a:lstStyle/>
                    <a:p>
                      <a:pPr algn="ctr"/>
                      <a:r>
                        <a:rPr lang="en-US" sz="1600" dirty="0"/>
                        <a:t>77%</a:t>
                      </a:r>
                    </a:p>
                  </a:txBody>
                  <a:tcPr anchor="ctr"/>
                </a:tc>
                <a:extLst>
                  <a:ext uri="{0D108BD9-81ED-4DB2-BD59-A6C34878D82A}">
                    <a16:rowId xmlns:a16="http://schemas.microsoft.com/office/drawing/2014/main" val="1321572937"/>
                  </a:ext>
                </a:extLst>
              </a:tr>
            </a:tbl>
          </a:graphicData>
        </a:graphic>
      </p:graphicFrame>
    </p:spTree>
    <p:extLst>
      <p:ext uri="{BB962C8B-B14F-4D97-AF65-F5344CB8AC3E}">
        <p14:creationId xmlns:p14="http://schemas.microsoft.com/office/powerpoint/2010/main" val="403566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Hypothesis Test 2: Apply to purchase conversion</a:t>
            </a:r>
          </a:p>
        </p:txBody>
      </p:sp>
      <p:sp>
        <p:nvSpPr>
          <p:cNvPr id="3" name="Content Placeholder 2"/>
          <p:cNvSpPr>
            <a:spLocks noGrp="1"/>
          </p:cNvSpPr>
          <p:nvPr>
            <p:ph idx="1"/>
          </p:nvPr>
        </p:nvSpPr>
        <p:spPr>
          <a:xfrm>
            <a:off x="837828" y="1340768"/>
            <a:ext cx="8686801" cy="792088"/>
          </a:xfrm>
        </p:spPr>
        <p:txBody>
          <a:bodyPr>
            <a:noAutofit/>
          </a:bodyPr>
          <a:lstStyle/>
          <a:p>
            <a:r>
              <a:rPr lang="en-US" sz="1800" dirty="0"/>
              <a:t>The graph below shows that the fitness test makes negligible difference to the purchase of a membership if an individual has already applied:</a:t>
            </a:r>
          </a:p>
          <a:p>
            <a:endParaRPr lang="en-US" sz="1800" dirty="0"/>
          </a:p>
          <a:p>
            <a:endParaRPr lang="en-US" sz="1800" dirty="0"/>
          </a:p>
          <a:p>
            <a:endParaRPr lang="en-US" sz="1800" dirty="0"/>
          </a:p>
        </p:txBody>
      </p:sp>
      <p:pic>
        <p:nvPicPr>
          <p:cNvPr id="4" name="Picture 3">
            <a:extLst>
              <a:ext uri="{FF2B5EF4-FFF2-40B4-BE49-F238E27FC236}">
                <a16:creationId xmlns:a16="http://schemas.microsoft.com/office/drawing/2014/main" id="{2B90BE5B-E77E-4F5B-87AA-E4705E0814B2}"/>
              </a:ext>
            </a:extLst>
          </p:cNvPr>
          <p:cNvPicPr>
            <a:picLocks noChangeAspect="1"/>
          </p:cNvPicPr>
          <p:nvPr/>
        </p:nvPicPr>
        <p:blipFill>
          <a:blip r:embed="rId2"/>
          <a:stretch>
            <a:fillRect/>
          </a:stretch>
        </p:blipFill>
        <p:spPr>
          <a:xfrm>
            <a:off x="2277988" y="2132856"/>
            <a:ext cx="6675699" cy="4212701"/>
          </a:xfrm>
          <a:prstGeom prst="rect">
            <a:avLst/>
          </a:prstGeom>
        </p:spPr>
      </p:pic>
    </p:spTree>
    <p:extLst>
      <p:ext uri="{BB962C8B-B14F-4D97-AF65-F5344CB8AC3E}">
        <p14:creationId xmlns:p14="http://schemas.microsoft.com/office/powerpoint/2010/main" val="357713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Hypothesis Test 3: Visit to purchase conversion</a:t>
            </a:r>
          </a:p>
        </p:txBody>
      </p:sp>
      <p:sp>
        <p:nvSpPr>
          <p:cNvPr id="3" name="Content Placeholder 2"/>
          <p:cNvSpPr>
            <a:spLocks noGrp="1"/>
          </p:cNvSpPr>
          <p:nvPr>
            <p:ph idx="1"/>
          </p:nvPr>
        </p:nvSpPr>
        <p:spPr>
          <a:xfrm>
            <a:off x="837828" y="1340768"/>
            <a:ext cx="8686801" cy="4680520"/>
          </a:xfrm>
        </p:spPr>
        <p:txBody>
          <a:bodyPr>
            <a:noAutofit/>
          </a:bodyPr>
          <a:lstStyle/>
          <a:p>
            <a:r>
              <a:rPr lang="en-US" sz="1800" dirty="0"/>
              <a:t>The number of purchasing members as a percentage of visitors per test group can be broken down as follows:</a:t>
            </a:r>
          </a:p>
          <a:p>
            <a:endParaRPr lang="en-US" sz="1800" dirty="0"/>
          </a:p>
          <a:p>
            <a:endParaRPr lang="en-US" sz="1800" dirty="0"/>
          </a:p>
          <a:p>
            <a:endParaRPr lang="en-US" sz="1800" dirty="0"/>
          </a:p>
          <a:p>
            <a:r>
              <a:rPr lang="en-US" sz="1800" dirty="0"/>
              <a:t>The p-value returned by the Chi-squared test was 0.0147. This is significant at the 0.05 level and therefore means that we can reject the null hypothesis that there is no difference between the two test groups</a:t>
            </a:r>
          </a:p>
          <a:p>
            <a:r>
              <a:rPr lang="en-US" sz="1800" dirty="0"/>
              <a:t>This would suggest that the fitness test impacts retention either at the application stage or the purchasing stage itself</a:t>
            </a:r>
          </a:p>
        </p:txBody>
      </p:sp>
      <p:graphicFrame>
        <p:nvGraphicFramePr>
          <p:cNvPr id="4" name="Table 3">
            <a:extLst>
              <a:ext uri="{FF2B5EF4-FFF2-40B4-BE49-F238E27FC236}">
                <a16:creationId xmlns:a16="http://schemas.microsoft.com/office/drawing/2014/main" id="{321DF4C6-EACA-4AFA-AC7D-5EC4FFDCE648}"/>
              </a:ext>
            </a:extLst>
          </p:cNvPr>
          <p:cNvGraphicFramePr>
            <a:graphicFrameLocks noGrp="1"/>
          </p:cNvGraphicFramePr>
          <p:nvPr>
            <p:extLst>
              <p:ext uri="{D42A27DB-BD31-4B8C-83A1-F6EECF244321}">
                <p14:modId xmlns:p14="http://schemas.microsoft.com/office/powerpoint/2010/main" val="38141209"/>
              </p:ext>
            </p:extLst>
          </p:nvPr>
        </p:nvGraphicFramePr>
        <p:xfrm>
          <a:off x="1197868" y="2001752"/>
          <a:ext cx="8576526" cy="1283232"/>
        </p:xfrm>
        <a:graphic>
          <a:graphicData uri="http://schemas.openxmlformats.org/drawingml/2006/table">
            <a:tbl>
              <a:tblPr firstRow="1" bandRow="1">
                <a:tableStyleId>{5C22544A-7EE6-4342-B048-85BDC9FD1C3A}</a:tableStyleId>
              </a:tblPr>
              <a:tblGrid>
                <a:gridCol w="1942262">
                  <a:extLst>
                    <a:ext uri="{9D8B030D-6E8A-4147-A177-3AD203B41FA5}">
                      <a16:colId xmlns:a16="http://schemas.microsoft.com/office/drawing/2014/main" val="4183736270"/>
                    </a:ext>
                  </a:extLst>
                </a:gridCol>
                <a:gridCol w="1488348">
                  <a:extLst>
                    <a:ext uri="{9D8B030D-6E8A-4147-A177-3AD203B41FA5}">
                      <a16:colId xmlns:a16="http://schemas.microsoft.com/office/drawing/2014/main" val="3076124209"/>
                    </a:ext>
                  </a:extLst>
                </a:gridCol>
                <a:gridCol w="1897891">
                  <a:extLst>
                    <a:ext uri="{9D8B030D-6E8A-4147-A177-3AD203B41FA5}">
                      <a16:colId xmlns:a16="http://schemas.microsoft.com/office/drawing/2014/main" val="439893780"/>
                    </a:ext>
                  </a:extLst>
                </a:gridCol>
                <a:gridCol w="1532720">
                  <a:extLst>
                    <a:ext uri="{9D8B030D-6E8A-4147-A177-3AD203B41FA5}">
                      <a16:colId xmlns:a16="http://schemas.microsoft.com/office/drawing/2014/main" val="1018065959"/>
                    </a:ext>
                  </a:extLst>
                </a:gridCol>
                <a:gridCol w="1715305">
                  <a:extLst>
                    <a:ext uri="{9D8B030D-6E8A-4147-A177-3AD203B41FA5}">
                      <a16:colId xmlns:a16="http://schemas.microsoft.com/office/drawing/2014/main" val="183654961"/>
                    </a:ext>
                  </a:extLst>
                </a:gridCol>
              </a:tblGrid>
              <a:tr h="511936">
                <a:tc>
                  <a:txBody>
                    <a:bodyPr/>
                    <a:lstStyle/>
                    <a:p>
                      <a:r>
                        <a:rPr lang="en-US" sz="1600" dirty="0"/>
                        <a:t>Test Group</a:t>
                      </a:r>
                    </a:p>
                  </a:txBody>
                  <a:tcPr anchor="ctr"/>
                </a:tc>
                <a:tc>
                  <a:txBody>
                    <a:bodyPr/>
                    <a:lstStyle/>
                    <a:p>
                      <a:r>
                        <a:rPr lang="en-US" sz="1600" dirty="0"/>
                        <a:t>Purchase</a:t>
                      </a:r>
                    </a:p>
                  </a:txBody>
                  <a:tcPr anchor="ctr"/>
                </a:tc>
                <a:tc>
                  <a:txBody>
                    <a:bodyPr/>
                    <a:lstStyle/>
                    <a:p>
                      <a:r>
                        <a:rPr lang="en-US" sz="1600" dirty="0"/>
                        <a:t>No Purchase</a:t>
                      </a:r>
                    </a:p>
                  </a:txBody>
                  <a:tcPr anchor="ctr"/>
                </a:tc>
                <a:tc>
                  <a:txBody>
                    <a:bodyPr/>
                    <a:lstStyle/>
                    <a:p>
                      <a:r>
                        <a:rPr lang="en-US" sz="1600" dirty="0"/>
                        <a:t>Total</a:t>
                      </a:r>
                    </a:p>
                  </a:txBody>
                  <a:tcPr anchor="ctr"/>
                </a:tc>
                <a:tc>
                  <a:txBody>
                    <a:bodyPr/>
                    <a:lstStyle/>
                    <a:p>
                      <a:r>
                        <a:rPr lang="en-US" sz="1600" dirty="0"/>
                        <a:t>Percentage Purchase</a:t>
                      </a:r>
                    </a:p>
                  </a:txBody>
                  <a:tcPr anchor="ctr"/>
                </a:tc>
                <a:extLst>
                  <a:ext uri="{0D108BD9-81ED-4DB2-BD59-A6C34878D82A}">
                    <a16:rowId xmlns:a16="http://schemas.microsoft.com/office/drawing/2014/main" val="3809278776"/>
                  </a:ext>
                </a:extLst>
              </a:tr>
              <a:tr h="352056">
                <a:tc>
                  <a:txBody>
                    <a:bodyPr/>
                    <a:lstStyle/>
                    <a:p>
                      <a:r>
                        <a:rPr lang="en-US" sz="1600" dirty="0"/>
                        <a:t>A (fitness test)</a:t>
                      </a:r>
                    </a:p>
                  </a:txBody>
                  <a:tcPr anchor="ctr"/>
                </a:tc>
                <a:tc>
                  <a:txBody>
                    <a:bodyPr/>
                    <a:lstStyle/>
                    <a:p>
                      <a:pPr algn="ctr"/>
                      <a:r>
                        <a:rPr lang="en-US" sz="1600" dirty="0"/>
                        <a:t>200</a:t>
                      </a:r>
                    </a:p>
                  </a:txBody>
                  <a:tcPr anchor="ctr"/>
                </a:tc>
                <a:tc>
                  <a:txBody>
                    <a:bodyPr/>
                    <a:lstStyle/>
                    <a:p>
                      <a:pPr algn="ctr"/>
                      <a:r>
                        <a:rPr lang="en-US" sz="1600" dirty="0"/>
                        <a:t>2304</a:t>
                      </a:r>
                    </a:p>
                  </a:txBody>
                  <a:tcPr anchor="ctr"/>
                </a:tc>
                <a:tc>
                  <a:txBody>
                    <a:bodyPr/>
                    <a:lstStyle/>
                    <a:p>
                      <a:pPr algn="ctr"/>
                      <a:r>
                        <a:rPr lang="en-US" sz="1600" dirty="0"/>
                        <a:t>2504</a:t>
                      </a:r>
                    </a:p>
                  </a:txBody>
                  <a:tcPr anchor="ctr"/>
                </a:tc>
                <a:tc>
                  <a:txBody>
                    <a:bodyPr/>
                    <a:lstStyle/>
                    <a:p>
                      <a:pPr algn="ctr"/>
                      <a:r>
                        <a:rPr lang="en-US" sz="1600" dirty="0"/>
                        <a:t>8%</a:t>
                      </a:r>
                    </a:p>
                  </a:txBody>
                  <a:tcPr anchor="ctr"/>
                </a:tc>
                <a:extLst>
                  <a:ext uri="{0D108BD9-81ED-4DB2-BD59-A6C34878D82A}">
                    <a16:rowId xmlns:a16="http://schemas.microsoft.com/office/drawing/2014/main" val="1238437264"/>
                  </a:ext>
                </a:extLst>
              </a:tr>
              <a:tr h="352056">
                <a:tc>
                  <a:txBody>
                    <a:bodyPr/>
                    <a:lstStyle/>
                    <a:p>
                      <a:r>
                        <a:rPr lang="en-US" sz="1600" dirty="0"/>
                        <a:t>B (no fitness test)</a:t>
                      </a:r>
                    </a:p>
                  </a:txBody>
                  <a:tcPr anchor="ctr"/>
                </a:tc>
                <a:tc>
                  <a:txBody>
                    <a:bodyPr/>
                    <a:lstStyle/>
                    <a:p>
                      <a:pPr algn="ctr"/>
                      <a:r>
                        <a:rPr lang="en-US" sz="1600" dirty="0"/>
                        <a:t>250</a:t>
                      </a:r>
                    </a:p>
                  </a:txBody>
                  <a:tcPr anchor="ctr"/>
                </a:tc>
                <a:tc>
                  <a:txBody>
                    <a:bodyPr/>
                    <a:lstStyle/>
                    <a:p>
                      <a:pPr algn="ctr"/>
                      <a:r>
                        <a:rPr lang="en-US" sz="1600" dirty="0"/>
                        <a:t>2250</a:t>
                      </a:r>
                    </a:p>
                  </a:txBody>
                  <a:tcPr anchor="ctr"/>
                </a:tc>
                <a:tc>
                  <a:txBody>
                    <a:bodyPr/>
                    <a:lstStyle/>
                    <a:p>
                      <a:pPr algn="ctr"/>
                      <a:r>
                        <a:rPr lang="en-US" sz="1600" dirty="0"/>
                        <a:t>2500</a:t>
                      </a:r>
                    </a:p>
                  </a:txBody>
                  <a:tcPr anchor="ctr"/>
                </a:tc>
                <a:tc>
                  <a:txBody>
                    <a:bodyPr/>
                    <a:lstStyle/>
                    <a:p>
                      <a:pPr algn="ctr"/>
                      <a:r>
                        <a:rPr lang="en-US" sz="1600" dirty="0"/>
                        <a:t>10%</a:t>
                      </a:r>
                    </a:p>
                  </a:txBody>
                  <a:tcPr anchor="ctr"/>
                </a:tc>
                <a:extLst>
                  <a:ext uri="{0D108BD9-81ED-4DB2-BD59-A6C34878D82A}">
                    <a16:rowId xmlns:a16="http://schemas.microsoft.com/office/drawing/2014/main" val="1321572937"/>
                  </a:ext>
                </a:extLst>
              </a:tr>
            </a:tbl>
          </a:graphicData>
        </a:graphic>
      </p:graphicFrame>
    </p:spTree>
    <p:extLst>
      <p:ext uri="{BB962C8B-B14F-4D97-AF65-F5344CB8AC3E}">
        <p14:creationId xmlns:p14="http://schemas.microsoft.com/office/powerpoint/2010/main" val="207356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89992"/>
            <a:ext cx="8686801" cy="1066800"/>
          </a:xfrm>
        </p:spPr>
        <p:txBody>
          <a:bodyPr anchor="ctr">
            <a:normAutofit/>
          </a:bodyPr>
          <a:lstStyle/>
          <a:p>
            <a:r>
              <a:rPr lang="en-US" sz="2800" dirty="0"/>
              <a:t>Hypothesis Test 3: Visit to purchase conversion</a:t>
            </a:r>
          </a:p>
        </p:txBody>
      </p:sp>
      <p:sp>
        <p:nvSpPr>
          <p:cNvPr id="3" name="Content Placeholder 2"/>
          <p:cNvSpPr>
            <a:spLocks noGrp="1"/>
          </p:cNvSpPr>
          <p:nvPr>
            <p:ph idx="1"/>
          </p:nvPr>
        </p:nvSpPr>
        <p:spPr>
          <a:xfrm>
            <a:off x="837828" y="1340768"/>
            <a:ext cx="8686801" cy="792088"/>
          </a:xfrm>
        </p:spPr>
        <p:txBody>
          <a:bodyPr>
            <a:noAutofit/>
          </a:bodyPr>
          <a:lstStyle/>
          <a:p>
            <a:r>
              <a:rPr lang="en-US" sz="1800" dirty="0"/>
              <a:t>The graph below shows that the fitness test impacts the likelihood that an individual will purchase a membership:</a:t>
            </a:r>
          </a:p>
          <a:p>
            <a:endParaRPr lang="en-US" sz="1800" dirty="0"/>
          </a:p>
          <a:p>
            <a:endParaRPr lang="en-US" sz="1800" dirty="0"/>
          </a:p>
          <a:p>
            <a:endParaRPr lang="en-US" sz="1800" dirty="0"/>
          </a:p>
        </p:txBody>
      </p:sp>
      <p:pic>
        <p:nvPicPr>
          <p:cNvPr id="4" name="Picture 3">
            <a:extLst>
              <a:ext uri="{FF2B5EF4-FFF2-40B4-BE49-F238E27FC236}">
                <a16:creationId xmlns:a16="http://schemas.microsoft.com/office/drawing/2014/main" id="{E973D146-5B5E-4874-915D-B75175F08317}"/>
              </a:ext>
            </a:extLst>
          </p:cNvPr>
          <p:cNvPicPr>
            <a:picLocks noChangeAspect="1"/>
          </p:cNvPicPr>
          <p:nvPr/>
        </p:nvPicPr>
        <p:blipFill>
          <a:blip r:embed="rId2"/>
          <a:stretch>
            <a:fillRect/>
          </a:stretch>
        </p:blipFill>
        <p:spPr>
          <a:xfrm>
            <a:off x="2133972" y="2132856"/>
            <a:ext cx="6675699" cy="4212701"/>
          </a:xfrm>
          <a:prstGeom prst="rect">
            <a:avLst/>
          </a:prstGeom>
        </p:spPr>
      </p:pic>
    </p:spTree>
    <p:extLst>
      <p:ext uri="{BB962C8B-B14F-4D97-AF65-F5344CB8AC3E}">
        <p14:creationId xmlns:p14="http://schemas.microsoft.com/office/powerpoint/2010/main" val="3187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2959</TotalTime>
  <Words>1173</Words>
  <Application>Microsoft Office PowerPoint</Application>
  <PresentationFormat>Custom</PresentationFormat>
  <Paragraphs>130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Palatino Linotype</vt:lpstr>
      <vt:lpstr>Business strategy presentation</vt:lpstr>
      <vt:lpstr>MuscleHub AB Test</vt:lpstr>
      <vt:lpstr>Problem &amp; Hypothesis Statement</vt:lpstr>
      <vt:lpstr>Summary of data sets and methodology</vt:lpstr>
      <vt:lpstr>Hypothesis Test 1: Visit to application conversion</vt:lpstr>
      <vt:lpstr>Hypothesis Test 1: Visit to application conversion</vt:lpstr>
      <vt:lpstr>Hypothesis Test 2: Apply to purchase conversion</vt:lpstr>
      <vt:lpstr>Hypothesis Test 2: Apply to purchase conversion</vt:lpstr>
      <vt:lpstr>Hypothesis Test 3: Visit to purchase conversion</vt:lpstr>
      <vt:lpstr>Hypothesis Test 3: Visit to purchase conversion</vt:lpstr>
      <vt:lpstr>Qualitative Data</vt:lpstr>
      <vt:lpstr>Summary of analysis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Stone, Lucas</dc:creator>
  <cp:lastModifiedBy>Stone, Lucas</cp:lastModifiedBy>
  <cp:revision>82</cp:revision>
  <dcterms:created xsi:type="dcterms:W3CDTF">2018-06-22T17:26:47Z</dcterms:created>
  <dcterms:modified xsi:type="dcterms:W3CDTF">2018-06-24T19:53:10Z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