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73" r:id="rId3"/>
    <p:sldId id="327" r:id="rId4"/>
    <p:sldId id="262" r:id="rId5"/>
    <p:sldId id="330" r:id="rId6"/>
    <p:sldId id="312" r:id="rId7"/>
    <p:sldId id="331" r:id="rId8"/>
    <p:sldId id="332" r:id="rId9"/>
    <p:sldId id="313" r:id="rId10"/>
    <p:sldId id="333" r:id="rId11"/>
    <p:sldId id="370" r:id="rId12"/>
    <p:sldId id="334" r:id="rId13"/>
    <p:sldId id="335" r:id="rId14"/>
    <p:sldId id="303" r:id="rId15"/>
    <p:sldId id="336" r:id="rId16"/>
    <p:sldId id="338" r:id="rId17"/>
    <p:sldId id="339" r:id="rId18"/>
    <p:sldId id="340" r:id="rId19"/>
    <p:sldId id="342" r:id="rId20"/>
    <p:sldId id="343" r:id="rId21"/>
    <p:sldId id="341" r:id="rId22"/>
    <p:sldId id="345" r:id="rId23"/>
    <p:sldId id="346" r:id="rId24"/>
    <p:sldId id="348" r:id="rId25"/>
    <p:sldId id="347" r:id="rId26"/>
    <p:sldId id="349" r:id="rId27"/>
    <p:sldId id="350" r:id="rId28"/>
    <p:sldId id="351" r:id="rId29"/>
    <p:sldId id="352" r:id="rId30"/>
    <p:sldId id="353" r:id="rId31"/>
    <p:sldId id="354" r:id="rId32"/>
    <p:sldId id="356" r:id="rId33"/>
    <p:sldId id="357" r:id="rId34"/>
    <p:sldId id="358" r:id="rId35"/>
    <p:sldId id="362" r:id="rId36"/>
    <p:sldId id="359" r:id="rId37"/>
    <p:sldId id="360" r:id="rId38"/>
    <p:sldId id="361" r:id="rId39"/>
    <p:sldId id="371" r:id="rId40"/>
    <p:sldId id="363" r:id="rId41"/>
    <p:sldId id="365" r:id="rId42"/>
    <p:sldId id="364" r:id="rId43"/>
    <p:sldId id="366" r:id="rId44"/>
    <p:sldId id="372" r:id="rId45"/>
    <p:sldId id="367" r:id="rId46"/>
    <p:sldId id="368" r:id="rId47"/>
    <p:sldId id="369" r:id="rId48"/>
    <p:sldId id="374" r:id="rId49"/>
    <p:sldId id="376" r:id="rId50"/>
    <p:sldId id="377" r:id="rId51"/>
    <p:sldId id="378" r:id="rId52"/>
    <p:sldId id="379" r:id="rId53"/>
    <p:sldId id="326" r:id="rId54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3" autoAdjust="0"/>
  </p:normalViewPr>
  <p:slideViewPr>
    <p:cSldViewPr>
      <p:cViewPr varScale="1">
        <p:scale>
          <a:sx n="76" d="100"/>
          <a:sy n="76" d="100"/>
        </p:scale>
        <p:origin x="91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E9F2-0914-4CC7-8148-AA9EC4D31962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28A7-5D20-46C3-8C22-867C2FC794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7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28A7-5D20-46C3-8C22-867C2FC794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67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28A7-5D20-46C3-8C22-867C2FC794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2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28A7-5D20-46C3-8C22-867C2FC794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6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28A7-5D20-46C3-8C22-867C2FC794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541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728A7-5D20-46C3-8C22-867C2FC7949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03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91CF-B6A9-4CC3-903B-13F95C24DA19}" type="datetime1">
              <a:rPr lang="en-US" altLang="zh-TW" smtClean="0"/>
              <a:t>11/21/2018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F34C-034C-41AF-883B-D7438D8A61AD}" type="datetime1">
              <a:rPr lang="en-US" altLang="zh-TW" smtClean="0"/>
              <a:t>11/21/2018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31BC-5C7A-46BC-83E6-06B8BBC83A38}" type="datetime1">
              <a:rPr lang="en-US" altLang="zh-TW" smtClean="0"/>
              <a:t>11/21/2018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0547-F9ED-458E-9218-29C0DBACB098}" type="datetime1">
              <a:rPr lang="en-US" altLang="zh-TW" smtClean="0"/>
              <a:t>11/21/2018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3"/>
            <a:ext cx="12192000" cy="685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9839"/>
            <a:ext cx="12192000" cy="518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320528" y="214884"/>
            <a:ext cx="1569720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038600" y="1371600"/>
            <a:ext cx="3762755" cy="3933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6874-A5AA-49E3-8720-4B16EEC5D25C}" type="datetime1">
              <a:rPr lang="en-US" altLang="zh-TW" smtClean="0"/>
              <a:t>11/21/2018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8608" y="6453337"/>
            <a:ext cx="576064" cy="365125"/>
          </a:xfrm>
        </p:spPr>
        <p:txBody>
          <a:bodyPr/>
          <a:lstStyle>
            <a:lvl1pPr algn="ctr">
              <a:defRPr/>
            </a:lvl1pPr>
          </a:lstStyle>
          <a:p>
            <a:fld id="{D7E7818F-9C55-4A05-B316-56A84B45476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152117" y="6453336"/>
            <a:ext cx="4416491" cy="33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altLang="zh-TW" sz="1600" b="1" i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Focus • Agility • Competitiveness</a:t>
            </a:r>
          </a:p>
        </p:txBody>
      </p:sp>
    </p:spTree>
    <p:extLst>
      <p:ext uri="{BB962C8B-B14F-4D97-AF65-F5344CB8AC3E}">
        <p14:creationId xmlns:p14="http://schemas.microsoft.com/office/powerpoint/2010/main" val="11307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3"/>
            <a:ext cx="12192000" cy="68564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9839"/>
            <a:ext cx="12192000" cy="518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320528" y="214884"/>
            <a:ext cx="1569720" cy="623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8070" y="2250135"/>
            <a:ext cx="8515858" cy="358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7495-A74E-4257-8B94-2C888328135A}" type="datetime1">
              <a:rPr lang="en-US" altLang="zh-TW" smtClean="0"/>
              <a:t>11/21/2018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1657" y="6550634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eon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\\nas5\OS_AP_USERS\ShareFolder\Traning\Hi-Safe\software\Microsoft_upd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e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eon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file:///\\nas5\OS_AP_USERS\ShareFolder\Traning\Hi-Safe\software\Microsoft_updat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.com.tw/eaglewolf/2014/04/21/144808" TargetMode="External"/><Relationship Id="rId2" Type="http://schemas.openxmlformats.org/officeDocument/2006/relationships/hyperlink" Target="file:///\\nas5\OS_AP_USERS\ShareFolder\ISOs\Windows\VS20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nas5\OS_AP_USERS\ShareFolder\Traning\Hi-Safe\software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e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72.16.1.123/svn/osap/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e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836675"/>
            <a:ext cx="1981200" cy="74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3" y="2343398"/>
            <a:ext cx="12188952" cy="2196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3810000"/>
            <a:ext cx="7162800" cy="5007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lang="en-US" sz="4000" spc="1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Compile Hi-Safe Project SOP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</a:t>
            </a:fld>
            <a:endParaRPr lang="en-US" altLang="zh-TW"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SDK Library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1050131"/>
            <a:ext cx="8515858" cy="3077766"/>
          </a:xfrm>
        </p:spPr>
        <p:txBody>
          <a:bodyPr/>
          <a:lstStyle/>
          <a:p>
            <a:r>
              <a:rPr lang="en-US" altLang="zh-TW" sz="2800" dirty="0" smtClean="0"/>
              <a:t>3.1 </a:t>
            </a:r>
            <a:r>
              <a:rPr lang="zh-TW" altLang="en-US" sz="2800" dirty="0" smtClean="0"/>
              <a:t>開啟</a:t>
            </a:r>
            <a:r>
              <a:rPr lang="en-US" altLang="zh-TW" sz="2800" dirty="0" smtClean="0"/>
              <a:t>SDK library </a:t>
            </a:r>
            <a:r>
              <a:rPr lang="zh-TW" altLang="en-US" sz="2800" dirty="0" smtClean="0"/>
              <a:t>專案</a:t>
            </a:r>
            <a:endParaRPr lang="en-US" altLang="zh-TW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只有第一次下載</a:t>
            </a:r>
            <a:r>
              <a:rPr lang="en-US" altLang="zh-TW" b="1" dirty="0" smtClean="0">
                <a:solidFill>
                  <a:srgbClr val="FF0000"/>
                </a:solidFill>
              </a:rPr>
              <a:t>Hi-Safe</a:t>
            </a:r>
            <a:r>
              <a:rPr lang="zh-TW" altLang="en-US" b="1" dirty="0" smtClean="0">
                <a:solidFill>
                  <a:srgbClr val="FF0000"/>
                </a:solidFill>
              </a:rPr>
              <a:t>專案或是</a:t>
            </a:r>
            <a:r>
              <a:rPr lang="en-US" altLang="zh-TW" b="1" dirty="0" smtClean="0">
                <a:solidFill>
                  <a:srgbClr val="FF0000"/>
                </a:solidFill>
              </a:rPr>
              <a:t>library</a:t>
            </a:r>
            <a:r>
              <a:rPr lang="zh-TW" altLang="en-US" b="1" dirty="0" smtClean="0">
                <a:solidFill>
                  <a:srgbClr val="FF0000"/>
                </a:solidFill>
              </a:rPr>
              <a:t>有更改時需要編譯此專案。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</a:t>
            </a:r>
            <a:r>
              <a:rPr lang="en-US" altLang="zh-TW" dirty="0"/>
              <a:t>:\</a:t>
            </a:r>
            <a:r>
              <a:rPr lang="en-US" altLang="zh-TW" dirty="0" smtClean="0"/>
              <a:t>Hi-Safe\SDK\aaeonEAPI\trunk\aaeonEAPI\aaeonEAPI.sln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sz="2800" dirty="0" smtClean="0"/>
              <a:t>3.2 </a:t>
            </a:r>
            <a:r>
              <a:rPr lang="zh-TW" altLang="en-US" sz="2800" dirty="0" smtClean="0"/>
              <a:t>編譯</a:t>
            </a:r>
            <a:r>
              <a:rPr lang="en-US" altLang="zh-TW" sz="2800" dirty="0" smtClean="0"/>
              <a:t>x86</a:t>
            </a:r>
            <a:r>
              <a:rPr lang="zh-TW" altLang="en-US" sz="2800" dirty="0" smtClean="0"/>
              <a:t>與</a:t>
            </a:r>
            <a:r>
              <a:rPr lang="en-US" altLang="zh-TW" sz="2800" dirty="0" smtClean="0"/>
              <a:t>x64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Release</a:t>
            </a:r>
            <a:r>
              <a:rPr lang="zh-TW" altLang="en-US" sz="2800" dirty="0" smtClean="0"/>
              <a:t> 版本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33600"/>
            <a:ext cx="7300564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27897"/>
            <a:ext cx="9067801" cy="232445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10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9204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SDK Library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1050131"/>
            <a:ext cx="8515858" cy="707886"/>
          </a:xfrm>
        </p:spPr>
        <p:txBody>
          <a:bodyPr/>
          <a:lstStyle/>
          <a:p>
            <a:r>
              <a:rPr lang="en-US" altLang="zh-TW" sz="2800" dirty="0" smtClean="0"/>
              <a:t>3.3</a:t>
            </a:r>
            <a:r>
              <a:rPr lang="zh-TW" altLang="en-US" sz="2800" dirty="0" smtClean="0"/>
              <a:t> 更改</a:t>
            </a:r>
            <a:r>
              <a:rPr lang="en-US" altLang="zh-TW" sz="2800" dirty="0" smtClean="0"/>
              <a:t>Library</a:t>
            </a:r>
            <a:r>
              <a:rPr lang="zh-TW" altLang="en-US" sz="2800" dirty="0" smtClean="0"/>
              <a:t>版本</a:t>
            </a:r>
            <a:endParaRPr lang="en-US" altLang="zh-TW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當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有更改時，需要更改版本資訊，再重新編譯</a:t>
            </a:r>
            <a:r>
              <a:rPr lang="en-US" altLang="zh-TW" dirty="0" smtClean="0"/>
              <a:t>x86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x64</a:t>
            </a:r>
            <a:r>
              <a:rPr lang="zh-TW" altLang="en-US" dirty="0" smtClean="0"/>
              <a:t>版本。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29" y="2113713"/>
            <a:ext cx="3533775" cy="4105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113713"/>
            <a:ext cx="5372100" cy="38195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11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7053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9463" y="990600"/>
            <a:ext cx="8515858" cy="984885"/>
          </a:xfrm>
        </p:spPr>
        <p:txBody>
          <a:bodyPr/>
          <a:lstStyle/>
          <a:p>
            <a:r>
              <a:rPr lang="en-US" altLang="zh-TW" sz="2800" dirty="0" smtClean="0"/>
              <a:t>3.4 </a:t>
            </a:r>
            <a:r>
              <a:rPr lang="zh-TW" altLang="en-US" sz="2800" dirty="0" smtClean="0"/>
              <a:t>編譯錯誤</a:t>
            </a:r>
            <a:endParaRPr lang="en-US" altLang="zh-TW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如果在編譯時出現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Windows SDK version not found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，請重新選擇專案的</a:t>
            </a:r>
            <a:r>
              <a:rPr lang="en-US" altLang="zh-TW" dirty="0" smtClean="0"/>
              <a:t>SDK</a:t>
            </a:r>
            <a:r>
              <a:rPr lang="zh-TW" altLang="en-US" dirty="0" smtClean="0"/>
              <a:t>版本。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SDK Library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0" y="2008909"/>
            <a:ext cx="7439890" cy="890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28" y="2971800"/>
            <a:ext cx="6675940" cy="3736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12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40471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SDK Library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1371600"/>
            <a:ext cx="8515858" cy="2985433"/>
          </a:xfrm>
        </p:spPr>
        <p:txBody>
          <a:bodyPr/>
          <a:lstStyle/>
          <a:p>
            <a:r>
              <a:rPr lang="en-US" altLang="zh-TW" sz="2800" dirty="0" smtClean="0"/>
              <a:t>3.5 </a:t>
            </a:r>
            <a:r>
              <a:rPr lang="zh-TW" altLang="en-US" sz="2800" dirty="0" smtClean="0"/>
              <a:t>編譯檔案所在位置</a:t>
            </a:r>
            <a:endParaRPr lang="en-US" altLang="zh-TW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x64</a:t>
            </a:r>
            <a:r>
              <a:rPr lang="zh-TW" altLang="en-US" dirty="0" smtClean="0"/>
              <a:t>：</a:t>
            </a:r>
            <a:r>
              <a:rPr lang="en-US" altLang="zh-TW" dirty="0"/>
              <a:t>C:\</a:t>
            </a:r>
            <a:r>
              <a:rPr lang="en-US" altLang="zh-TW" dirty="0" smtClean="0"/>
              <a:t>Hi-Safe\SDK\aaeonEAPI\trunk\aaeonEAPI\x64\Release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x86</a:t>
            </a:r>
            <a:r>
              <a:rPr lang="zh-TW" altLang="en-US" dirty="0" smtClean="0"/>
              <a:t>：</a:t>
            </a:r>
            <a:r>
              <a:rPr lang="en-US" altLang="zh-TW" dirty="0"/>
              <a:t>C:\</a:t>
            </a:r>
            <a:r>
              <a:rPr lang="en-US" altLang="zh-TW" dirty="0" smtClean="0"/>
              <a:t>Hi-Safe\SDK\aaeonEAPI\trunk\aaeonEAPI\Release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17" y="4419600"/>
            <a:ext cx="7369683" cy="1623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99" y="2132752"/>
            <a:ext cx="7387001" cy="1614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13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1414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1190052"/>
            <a:ext cx="8044180" cy="2250616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lang="en-US" altLang="zh-TW" sz="4000" dirty="0" smtClean="0"/>
              <a:t>4. Build </a:t>
            </a:r>
            <a:r>
              <a:rPr lang="en-US" altLang="zh-TW" sz="4000" dirty="0" err="1" smtClean="0"/>
              <a:t>aaeonFramework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Project</a:t>
            </a:r>
            <a:br>
              <a:rPr lang="en-US" altLang="zh-TW" sz="40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4.1</a:t>
            </a:r>
            <a:r>
              <a:rPr lang="zh-TW" altLang="en-US" sz="2400" dirty="0" smtClean="0"/>
              <a:t>開啟</a:t>
            </a:r>
            <a:r>
              <a:rPr lang="en-US" altLang="zh-TW" sz="2400" dirty="0" err="1" smtClean="0"/>
              <a:t>aaeonFramework</a:t>
            </a:r>
            <a:r>
              <a:rPr lang="zh-TW" altLang="en-US" sz="2400" dirty="0" smtClean="0"/>
              <a:t>專案</a:t>
            </a:r>
            <a:r>
              <a:rPr lang="en-US" altLang="zh-TW" sz="2400" dirty="0" smtClean="0"/>
              <a:t>     </a:t>
            </a:r>
            <a:br>
              <a:rPr lang="en-US" altLang="zh-TW" sz="24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4.2</a:t>
            </a:r>
            <a:r>
              <a:rPr lang="zh-TW" altLang="en-US" sz="2400" dirty="0" smtClean="0"/>
              <a:t>參數調整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</a:t>
            </a:r>
            <a:r>
              <a:rPr lang="en-US" altLang="zh-TW" sz="2400" dirty="0" smtClean="0"/>
              <a:t>4.3</a:t>
            </a:r>
            <a:r>
              <a:rPr lang="zh-TW" altLang="en-US" sz="2400" dirty="0" smtClean="0"/>
              <a:t>編譯</a:t>
            </a:r>
            <a:r>
              <a:rPr lang="en-US" altLang="zh-TW" sz="2400" dirty="0" err="1" smtClean="0"/>
              <a:t>aaeonFramework</a:t>
            </a:r>
            <a:r>
              <a:rPr lang="zh-TW" altLang="en-US" sz="2400" dirty="0" smtClean="0"/>
              <a:t>專案的</a:t>
            </a:r>
            <a:r>
              <a:rPr lang="en-US" altLang="zh-TW" sz="2400" dirty="0" smtClean="0"/>
              <a:t>x86</a:t>
            </a:r>
            <a:r>
              <a:rPr lang="zh-TW" altLang="en-US" sz="2400" dirty="0"/>
              <a:t>與</a:t>
            </a:r>
            <a:r>
              <a:rPr lang="en-US" altLang="zh-TW" sz="2400" dirty="0"/>
              <a:t>x64</a:t>
            </a:r>
            <a:r>
              <a:rPr lang="zh-TW" altLang="en-US" sz="2400" dirty="0"/>
              <a:t>的</a:t>
            </a:r>
            <a:r>
              <a:rPr lang="en-US" altLang="zh-TW" sz="2400" dirty="0"/>
              <a:t>Release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版本   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</a:t>
            </a:r>
            <a:r>
              <a:rPr lang="en-US" altLang="zh-TW" sz="2400" dirty="0" smtClean="0"/>
              <a:t>4.4</a:t>
            </a:r>
            <a:r>
              <a:rPr lang="zh-TW" altLang="en-US" sz="2400" dirty="0" smtClean="0"/>
              <a:t>編譯</a:t>
            </a:r>
            <a:r>
              <a:rPr lang="en-US" altLang="zh-TW" sz="2400" dirty="0" err="1" smtClean="0"/>
              <a:t>aaeonFrameworkSetup</a:t>
            </a:r>
            <a:r>
              <a:rPr lang="zh-TW" altLang="en-US" sz="2400" dirty="0" smtClean="0"/>
              <a:t>專案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348" y="6545681"/>
            <a:ext cx="11055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i="1" spc="-75" dirty="0">
                <a:solidFill>
                  <a:srgbClr val="1F487C"/>
                </a:solidFill>
                <a:latin typeface="Trebuchet MS"/>
                <a:cs typeface="Trebuchet MS"/>
                <a:hlinkClick r:id="rId2"/>
              </a:rPr>
              <a:t>www.aaeon.com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14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0319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95400"/>
            <a:ext cx="9744330" cy="2646878"/>
          </a:xfrm>
        </p:spPr>
        <p:txBody>
          <a:bodyPr/>
          <a:lstStyle/>
          <a:p>
            <a:r>
              <a:rPr lang="en-US" altLang="zh-TW" sz="2800" dirty="0" smtClean="0"/>
              <a:t>4.1</a:t>
            </a:r>
            <a:r>
              <a:rPr lang="zh-TW" altLang="en-US" sz="2800" dirty="0" smtClean="0"/>
              <a:t> 開啟</a:t>
            </a:r>
            <a:r>
              <a:rPr lang="en-US" altLang="zh-TW" sz="2800" dirty="0" err="1"/>
              <a:t>aaeonFramework</a:t>
            </a:r>
            <a:r>
              <a:rPr lang="zh-TW" altLang="en-US" sz="2800" dirty="0" smtClean="0"/>
              <a:t>專案</a:t>
            </a:r>
            <a:endParaRPr lang="en-US" altLang="zh-TW" sz="2800" dirty="0" smtClean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dirty="0"/>
              <a:t>C:\</a:t>
            </a:r>
            <a:r>
              <a:rPr lang="en-US" altLang="zh-TW" dirty="0" smtClean="0"/>
              <a:t>Hi-Safe\Driver\aaeonFramework\trunk\aaeonFramework\aaeonFramework.sln</a:t>
            </a:r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28" y="2057400"/>
            <a:ext cx="7620000" cy="1631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15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3872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95400"/>
            <a:ext cx="9744330" cy="2708434"/>
          </a:xfrm>
        </p:spPr>
        <p:txBody>
          <a:bodyPr/>
          <a:lstStyle/>
          <a:p>
            <a:r>
              <a:rPr lang="en-US" altLang="zh-TW" dirty="0" smtClean="0"/>
              <a:t>4.2</a:t>
            </a:r>
            <a:r>
              <a:rPr lang="zh-TW" altLang="en-US" dirty="0" smtClean="0"/>
              <a:t> 參數</a:t>
            </a:r>
            <a:r>
              <a:rPr lang="zh-TW" altLang="en-US" dirty="0"/>
              <a:t>調整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4.2.1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BoardName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BoardID</a:t>
            </a:r>
            <a:endParaRPr lang="en-US" altLang="zh-TW" dirty="0"/>
          </a:p>
          <a:p>
            <a:pPr lvl="1"/>
            <a:r>
              <a:rPr lang="en-US" altLang="zh-TW" dirty="0" smtClean="0"/>
              <a:t>4.2.2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SuperIO</a:t>
            </a:r>
            <a:r>
              <a:rPr lang="en-US" altLang="zh-TW" dirty="0" smtClean="0"/>
              <a:t> Function</a:t>
            </a:r>
          </a:p>
          <a:p>
            <a:pPr lvl="1"/>
            <a:r>
              <a:rPr lang="en-US" altLang="zh-TW" dirty="0" smtClean="0"/>
              <a:t>4.2.3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Backlight</a:t>
            </a:r>
          </a:p>
          <a:p>
            <a:pPr lvl="1"/>
            <a:r>
              <a:rPr lang="en-US" altLang="zh-TW" dirty="0" smtClean="0"/>
              <a:t>4.2.4</a:t>
            </a:r>
            <a:r>
              <a:rPr lang="zh-TW" altLang="en-US" dirty="0"/>
              <a:t> </a:t>
            </a:r>
            <a:r>
              <a:rPr lang="en-US" altLang="zh-TW" dirty="0" smtClean="0"/>
              <a:t>General Purpose Input/Output(GPIO)</a:t>
            </a:r>
          </a:p>
          <a:p>
            <a:pPr lvl="1"/>
            <a:r>
              <a:rPr lang="en-US" altLang="zh-TW" dirty="0" smtClean="0"/>
              <a:t>4.2.5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Hardware Monitor</a:t>
            </a:r>
          </a:p>
          <a:p>
            <a:pPr lvl="1"/>
            <a:r>
              <a:rPr lang="en-US" altLang="zh-TW" dirty="0" smtClean="0"/>
              <a:t>4.2.6</a:t>
            </a:r>
            <a:r>
              <a:rPr lang="zh-TW" altLang="en-US" dirty="0" smtClean="0"/>
              <a:t> </a:t>
            </a:r>
            <a:r>
              <a:rPr lang="en-US" altLang="zh-TW" dirty="0" smtClean="0"/>
              <a:t>Smart Fan</a:t>
            </a:r>
          </a:p>
          <a:p>
            <a:pPr lvl="1"/>
            <a:r>
              <a:rPr lang="en-US" altLang="zh-TW" dirty="0" smtClean="0"/>
              <a:t>4.2.7</a:t>
            </a:r>
            <a:r>
              <a:rPr lang="zh-TW" altLang="en-US" dirty="0" smtClean="0"/>
              <a:t> </a:t>
            </a:r>
            <a:r>
              <a:rPr lang="en-US" altLang="zh-TW" dirty="0" smtClean="0"/>
              <a:t>Watchdog Timer</a:t>
            </a:r>
          </a:p>
          <a:p>
            <a:pPr lvl="1"/>
            <a:r>
              <a:rPr lang="en-US" altLang="zh-TW" dirty="0" smtClean="0"/>
              <a:t>4.2.8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16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0997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60157"/>
            <a:ext cx="8515858" cy="2985433"/>
          </a:xfrm>
        </p:spPr>
        <p:txBody>
          <a:bodyPr/>
          <a:lstStyle/>
          <a:p>
            <a:r>
              <a:rPr lang="en-US" altLang="zh-TW" dirty="0" smtClean="0"/>
              <a:t>4.2.1 </a:t>
            </a:r>
            <a:r>
              <a:rPr lang="en-US" altLang="zh-TW" dirty="0" err="1"/>
              <a:t>BoardName</a:t>
            </a:r>
            <a:r>
              <a:rPr lang="en-US" altLang="zh-TW" dirty="0"/>
              <a:t> and </a:t>
            </a:r>
            <a:r>
              <a:rPr lang="en-US" altLang="zh-TW" dirty="0" err="1" smtClean="0"/>
              <a:t>BoardID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當有新開案需要支援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時，我們需要先確定板子以及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的名稱。如</a:t>
            </a:r>
            <a:r>
              <a:rPr lang="en-US" altLang="zh-TW" dirty="0" smtClean="0"/>
              <a:t>GENE-BT05</a:t>
            </a:r>
            <a:r>
              <a:rPr lang="zh-TW" altLang="en-US" dirty="0" smtClean="0"/>
              <a:t>板的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名稱為</a:t>
            </a:r>
            <a:r>
              <a:rPr lang="en-US" altLang="zh-TW" b="1" dirty="0" smtClean="0">
                <a:solidFill>
                  <a:srgbClr val="FF0000"/>
                </a:solidFill>
              </a:rPr>
              <a:t>GBT5A</a:t>
            </a:r>
            <a:r>
              <a:rPr lang="en-US" altLang="zh-TW" dirty="0" smtClean="0"/>
              <a:t>M12</a:t>
            </a:r>
            <a:r>
              <a:rPr lang="zh-TW" altLang="en-US" dirty="0" smtClean="0"/>
              <a:t>，其中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名稱的前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碼是認出這張板子重要關鍵，故</a:t>
            </a:r>
            <a:r>
              <a:rPr lang="en-US" altLang="zh-TW" dirty="0" err="1" smtClean="0"/>
              <a:t>BoardName</a:t>
            </a:r>
            <a:r>
              <a:rPr lang="en-US" altLang="zh-TW" dirty="0" smtClean="0"/>
              <a:t>=</a:t>
            </a:r>
            <a:r>
              <a:rPr lang="en-US" altLang="zh-TW" b="1" dirty="0" smtClean="0">
                <a:solidFill>
                  <a:srgbClr val="FF0000"/>
                </a:solidFill>
              </a:rPr>
              <a:t>GENE-BT05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BoardID</a:t>
            </a:r>
            <a:r>
              <a:rPr lang="en-US" altLang="zh-TW" dirty="0" smtClean="0"/>
              <a:t>=</a:t>
            </a:r>
            <a:r>
              <a:rPr lang="en-US" altLang="zh-TW" b="1" dirty="0">
                <a:solidFill>
                  <a:srgbClr val="FF0000"/>
                </a:solidFill>
              </a:rPr>
              <a:t> GBT5A</a:t>
            </a:r>
            <a:r>
              <a:rPr lang="en-US" altLang="zh-TW" dirty="0"/>
              <a:t>M12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接著，需要針對專案中的</a:t>
            </a:r>
            <a:r>
              <a:rPr lang="en-US" altLang="zh-TW" dirty="0" smtClean="0"/>
              <a:t>”</a:t>
            </a:r>
            <a:r>
              <a:rPr lang="en-US" altLang="zh-TW" b="1" dirty="0" smtClean="0">
                <a:solidFill>
                  <a:srgbClr val="FF0000"/>
                </a:solidFill>
              </a:rPr>
              <a:t>aaeonFramework.inf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檔進行編輯，以新增板子的驅動參數至專案中，選取專案中的</a:t>
            </a:r>
            <a:r>
              <a:rPr lang="en-US" altLang="zh-TW" dirty="0" smtClean="0"/>
              <a:t>Driver Files</a:t>
            </a:r>
            <a:r>
              <a:rPr lang="zh-TW" altLang="en-US" dirty="0" smtClean="0"/>
              <a:t>資料夾下的</a:t>
            </a:r>
            <a:r>
              <a:rPr lang="en-US" altLang="zh-TW" dirty="0" smtClean="0"/>
              <a:t>aaeonFramework.inf</a:t>
            </a:r>
            <a:r>
              <a:rPr lang="zh-TW" altLang="en-US" dirty="0" smtClean="0"/>
              <a:t>，如下左圖示。</a:t>
            </a:r>
            <a:endParaRPr lang="en-US" altLang="zh-TW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BoardName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BoardID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inf</a:t>
            </a:r>
            <a:r>
              <a:rPr lang="zh-TW" altLang="en-US" dirty="0" smtClean="0"/>
              <a:t>檔，如下右圖示。參數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是放置</a:t>
            </a:r>
            <a:r>
              <a:rPr lang="en-US" altLang="zh-TW" dirty="0" err="1" smtClean="0"/>
              <a:t>BoardID</a:t>
            </a:r>
            <a:r>
              <a:rPr lang="zh-TW" altLang="en-US" dirty="0" smtClean="0"/>
              <a:t>的前五碼，後面會用到的所有功能設定</a:t>
            </a:r>
            <a:r>
              <a:rPr lang="en-US" altLang="zh-TW" dirty="0" smtClean="0"/>
              <a:t>(DIO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HWM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WDT….)</a:t>
            </a:r>
            <a:r>
              <a:rPr lang="zh-TW" altLang="en-US" dirty="0" smtClean="0"/>
              <a:t>都須放置</a:t>
            </a:r>
            <a:r>
              <a:rPr lang="en-US" altLang="zh-TW" dirty="0" err="1" smtClean="0"/>
              <a:t>BoardID</a:t>
            </a:r>
            <a:r>
              <a:rPr lang="zh-TW" altLang="en-US" dirty="0" smtClean="0"/>
              <a:t>；參數</a:t>
            </a:r>
            <a:r>
              <a:rPr lang="en-US" altLang="zh-TW" dirty="0" smtClean="0"/>
              <a:t>2</a:t>
            </a:r>
            <a:r>
              <a:rPr lang="zh-TW" altLang="en-US" dirty="0" smtClean="0"/>
              <a:t>與參數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是一組的，代表要給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的參數為</a:t>
            </a:r>
            <a:r>
              <a:rPr lang="en-US" altLang="zh-TW" dirty="0" err="1" smtClean="0"/>
              <a:t>BoardName</a:t>
            </a:r>
            <a:r>
              <a:rPr lang="zh-TW" altLang="en-US" dirty="0" smtClean="0"/>
              <a:t>，其值為</a:t>
            </a:r>
            <a:r>
              <a:rPr lang="en-US" altLang="zh-TW" dirty="0" smtClean="0"/>
              <a:t>GENE-BT05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1" y="4452936"/>
            <a:ext cx="2352675" cy="2066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338762"/>
            <a:ext cx="7115175" cy="2952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 flipH="1">
            <a:off x="6491544" y="5029200"/>
            <a:ext cx="7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參數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 flipH="1">
            <a:off x="7488382" y="5029200"/>
            <a:ext cx="7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參數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 flipH="1">
            <a:off x="9860283" y="5029200"/>
            <a:ext cx="7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參數</a:t>
            </a:r>
            <a:r>
              <a:rPr lang="en-US" altLang="zh-TW" dirty="0" smtClean="0"/>
              <a:t>3</a:t>
            </a:r>
          </a:p>
        </p:txBody>
      </p:sp>
      <p:sp>
        <p:nvSpPr>
          <p:cNvPr id="11" name="矩形 10"/>
          <p:cNvSpPr/>
          <p:nvPr/>
        </p:nvSpPr>
        <p:spPr>
          <a:xfrm>
            <a:off x="3886199" y="4953000"/>
            <a:ext cx="7315201" cy="8382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17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40875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60157"/>
            <a:ext cx="8515858" cy="4093428"/>
          </a:xfrm>
        </p:spPr>
        <p:txBody>
          <a:bodyPr/>
          <a:lstStyle/>
          <a:p>
            <a:r>
              <a:rPr lang="en-US" altLang="zh-TW" dirty="0" smtClean="0"/>
              <a:t>4.2.2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SuperIO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此參數是在設定版子預設要開啟那些功能，功能共有</a:t>
            </a:r>
            <a:r>
              <a:rPr lang="en-US" altLang="zh-TW" dirty="0" smtClean="0"/>
              <a:t>7</a:t>
            </a:r>
            <a:r>
              <a:rPr lang="zh-TW" altLang="en-US" dirty="0" smtClean="0"/>
              <a:t>項，分別為</a:t>
            </a:r>
            <a:r>
              <a:rPr lang="en-US" altLang="zh-TW" dirty="0" smtClean="0"/>
              <a:t>Board Information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Hardware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Monitor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Watchdog Timer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Fan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SMBus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Backlight</a:t>
            </a:r>
            <a:r>
              <a:rPr lang="zh-TW" altLang="en-US" dirty="0" smtClean="0"/>
              <a:t>。用</a:t>
            </a:r>
            <a:r>
              <a:rPr lang="en-US" altLang="zh-TW" dirty="0" smtClean="0"/>
              <a:t>8 bits</a:t>
            </a:r>
            <a:r>
              <a:rPr lang="zh-TW" altLang="en-US" dirty="0" smtClean="0"/>
              <a:t>來表示所要開啟的功能，如下表所示。假設功能要全開，其位元數表示為</a:t>
            </a:r>
            <a:r>
              <a:rPr lang="en-US" altLang="zh-TW" dirty="0" smtClean="0"/>
              <a:t>11111110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0xFE</a:t>
            </a:r>
            <a:r>
              <a:rPr lang="zh-TW" altLang="en-US" dirty="0" smtClean="0"/>
              <a:t>表示；或不需要</a:t>
            </a:r>
            <a:r>
              <a:rPr lang="en-US" altLang="zh-TW" dirty="0" smtClean="0"/>
              <a:t>backlight</a:t>
            </a:r>
            <a:r>
              <a:rPr lang="zh-TW" altLang="en-US" dirty="0" smtClean="0"/>
              <a:t>功能，則其位元數表示為</a:t>
            </a:r>
            <a:r>
              <a:rPr lang="en-US" altLang="zh-TW" dirty="0" smtClean="0"/>
              <a:t>11111100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0xFC</a:t>
            </a:r>
            <a:r>
              <a:rPr lang="zh-TW" altLang="en-US" dirty="0" smtClean="0"/>
              <a:t>表示。通常</a:t>
            </a:r>
            <a:r>
              <a:rPr lang="en-US" altLang="zh-TW" dirty="0" smtClean="0">
                <a:solidFill>
                  <a:srgbClr val="FF0000"/>
                </a:solidFill>
              </a:rPr>
              <a:t>Board Info.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HWM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WDT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SMBus</a:t>
            </a:r>
            <a:r>
              <a:rPr lang="zh-TW" altLang="en-US" dirty="0" smtClean="0"/>
              <a:t>都是預設會開啟的。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於</a:t>
            </a:r>
            <a:r>
              <a:rPr lang="en-US" altLang="zh-TW" dirty="0" err="1" smtClean="0"/>
              <a:t>inf</a:t>
            </a:r>
            <a:r>
              <a:rPr lang="zh-TW" altLang="en-US" dirty="0" smtClean="0"/>
              <a:t>檔的編寫如下圖，參數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BoardID</a:t>
            </a:r>
            <a:r>
              <a:rPr lang="zh-TW" altLang="en-US" dirty="0" smtClean="0"/>
              <a:t>，參數</a:t>
            </a:r>
            <a:r>
              <a:rPr lang="en-US" altLang="zh-TW" dirty="0" smtClean="0"/>
              <a:t>2</a:t>
            </a:r>
            <a:r>
              <a:rPr lang="zh-TW" altLang="en-US" dirty="0" smtClean="0"/>
              <a:t>與參數</a:t>
            </a:r>
            <a:r>
              <a:rPr lang="en-US" altLang="zh-TW" dirty="0" smtClean="0"/>
              <a:t>3</a:t>
            </a:r>
            <a:r>
              <a:rPr lang="zh-TW" altLang="en-US" dirty="0"/>
              <a:t>代表</a:t>
            </a:r>
            <a:r>
              <a:rPr lang="zh-TW" altLang="en-US" dirty="0" smtClean="0"/>
              <a:t>要給</a:t>
            </a:r>
            <a:r>
              <a:rPr lang="en-US" altLang="zh-TW" dirty="0" smtClean="0"/>
              <a:t>Driver</a:t>
            </a:r>
            <a:r>
              <a:rPr lang="zh-TW" altLang="en-US" dirty="0"/>
              <a:t>的</a:t>
            </a:r>
            <a:r>
              <a:rPr lang="zh-TW" altLang="en-US" dirty="0" smtClean="0"/>
              <a:t>參數為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，其值為</a:t>
            </a:r>
            <a:r>
              <a:rPr lang="en-US" altLang="zh-TW" dirty="0" smtClean="0"/>
              <a:t>0xFE</a:t>
            </a:r>
            <a:r>
              <a:rPr lang="zh-TW" altLang="en-US" dirty="0" smtClean="0"/>
              <a:t>，表功能全開的意思。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85948"/>
              </p:ext>
            </p:extLst>
          </p:nvPr>
        </p:nvGraphicFramePr>
        <p:xfrm>
          <a:off x="2743200" y="348488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8375154"/>
                    </a:ext>
                  </a:extLst>
                </a:gridCol>
                <a:gridCol w="739422">
                  <a:extLst>
                    <a:ext uri="{9D8B030D-6E8A-4147-A177-3AD203B41FA5}">
                      <a16:colId xmlns:a16="http://schemas.microsoft.com/office/drawing/2014/main" val="24254506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127502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554611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314969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998625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43873226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3452322186"/>
                    </a:ext>
                  </a:extLst>
                </a:gridCol>
                <a:gridCol w="736599">
                  <a:extLst>
                    <a:ext uri="{9D8B030D-6E8A-4147-A177-3AD203B41FA5}">
                      <a16:colId xmlns:a16="http://schemas.microsoft.com/office/drawing/2014/main" val="3216556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2-bit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1-bit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Board Info.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HWM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WDT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Sfan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SMBus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Backlight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487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5829300"/>
            <a:ext cx="6705600" cy="2952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19400" y="5410200"/>
            <a:ext cx="6858000" cy="8382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 flipH="1">
            <a:off x="5455917" y="5480750"/>
            <a:ext cx="7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參數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 flipH="1">
            <a:off x="6338453" y="5480750"/>
            <a:ext cx="7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參數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 flipH="1">
            <a:off x="8610599" y="5480750"/>
            <a:ext cx="7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參數</a:t>
            </a:r>
            <a:r>
              <a:rPr lang="en-US" altLang="zh-TW" dirty="0" smtClean="0"/>
              <a:t>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18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9446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60157"/>
            <a:ext cx="8515858" cy="1600438"/>
          </a:xfrm>
        </p:spPr>
        <p:txBody>
          <a:bodyPr/>
          <a:lstStyle/>
          <a:p>
            <a:r>
              <a:rPr lang="en-US" altLang="zh-TW" dirty="0" smtClean="0"/>
              <a:t>4.2.3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Backlight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板子中如果有</a:t>
            </a:r>
            <a:r>
              <a:rPr lang="en-US" altLang="zh-TW" dirty="0" smtClean="0"/>
              <a:t>LVDS</a:t>
            </a:r>
            <a:r>
              <a:rPr lang="zh-TW" altLang="en-US" dirty="0" smtClean="0"/>
              <a:t>模組，就必須要開啟</a:t>
            </a:r>
            <a:r>
              <a:rPr lang="en-US" altLang="zh-TW" dirty="0" smtClean="0"/>
              <a:t>Backlight</a:t>
            </a:r>
            <a:r>
              <a:rPr lang="zh-TW" altLang="en-US" dirty="0" smtClean="0"/>
              <a:t>調整的功能，要控制</a:t>
            </a:r>
            <a:r>
              <a:rPr lang="en-US" altLang="zh-TW" dirty="0" smtClean="0"/>
              <a:t>backlight</a:t>
            </a:r>
            <a:r>
              <a:rPr lang="zh-TW" altLang="en-US" dirty="0" smtClean="0"/>
              <a:t>可由</a:t>
            </a:r>
            <a:r>
              <a:rPr lang="en-US" altLang="zh-TW" dirty="0" smtClean="0"/>
              <a:t>DC</a:t>
            </a:r>
            <a:r>
              <a:rPr lang="zh-TW" altLang="en-US" dirty="0" smtClean="0"/>
              <a:t>訊號或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訊號來控制，</a:t>
            </a:r>
            <a:r>
              <a:rPr lang="en-US" altLang="zh-TW" dirty="0" smtClean="0"/>
              <a:t>DC</a:t>
            </a:r>
            <a:r>
              <a:rPr lang="zh-TW" altLang="en-US" dirty="0" smtClean="0"/>
              <a:t>訊號通常是由</a:t>
            </a:r>
            <a:r>
              <a:rPr lang="en-US" altLang="zh-TW" dirty="0" smtClean="0"/>
              <a:t>Chip</a:t>
            </a:r>
            <a:r>
              <a:rPr lang="zh-TW" altLang="en-US" dirty="0" smtClean="0"/>
              <a:t> </a:t>
            </a:r>
            <a:r>
              <a:rPr lang="en-US" altLang="zh-TW" dirty="0" smtClean="0"/>
              <a:t>AD5247</a:t>
            </a:r>
            <a:r>
              <a:rPr lang="zh-TW" altLang="en-US" dirty="0" smtClean="0"/>
              <a:t>送出，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訊號來源比較多，通常是由</a:t>
            </a:r>
            <a:r>
              <a:rPr lang="en-US" altLang="zh-TW" dirty="0" smtClean="0"/>
              <a:t>PTN3460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SuperIO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Intel</a:t>
            </a:r>
            <a:r>
              <a:rPr lang="zh-TW" altLang="en-US" dirty="0" smtClean="0"/>
              <a:t> 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或</a:t>
            </a:r>
            <a:r>
              <a:rPr lang="en-US" altLang="zh-TW" dirty="0" smtClean="0"/>
              <a:t>EC</a:t>
            </a:r>
            <a:r>
              <a:rPr lang="zh-TW" altLang="en-US" dirty="0" smtClean="0"/>
              <a:t> </a:t>
            </a:r>
            <a:r>
              <a:rPr lang="en-US" altLang="zh-TW" dirty="0" smtClean="0"/>
              <a:t>chip</a:t>
            </a:r>
            <a:r>
              <a:rPr lang="zh-TW" altLang="en-US" dirty="0" smtClean="0"/>
              <a:t>送出，要確定訊號是從哪送出，需要從電路圖來</a:t>
            </a:r>
            <a:r>
              <a:rPr lang="zh-TW" altLang="en-US" dirty="0"/>
              <a:t>得知</a:t>
            </a:r>
            <a:r>
              <a:rPr lang="zh-TW" altLang="en-US" dirty="0" smtClean="0"/>
              <a:t>。以</a:t>
            </a:r>
            <a:r>
              <a:rPr lang="en-US" altLang="zh-TW" dirty="0" smtClean="0"/>
              <a:t>GENE-BT05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3124200"/>
            <a:ext cx="4343400" cy="33341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3080"/>
            <a:ext cx="8058150" cy="379492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19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0807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i="1" dirty="0" smtClean="0"/>
              <a:t>SOP History</a:t>
            </a:r>
            <a:endParaRPr lang="zh-TW" altLang="en-US" i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84461"/>
              </p:ext>
            </p:extLst>
          </p:nvPr>
        </p:nvGraphicFramePr>
        <p:xfrm>
          <a:off x="1993392" y="144780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208">
                  <a:extLst>
                    <a:ext uri="{9D8B030D-6E8A-4147-A177-3AD203B41FA5}">
                      <a16:colId xmlns:a16="http://schemas.microsoft.com/office/drawing/2014/main" val="21316073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816759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3723496"/>
                    </a:ext>
                  </a:extLst>
                </a:gridCol>
                <a:gridCol w="3872992">
                  <a:extLst>
                    <a:ext uri="{9D8B030D-6E8A-4147-A177-3AD203B41FA5}">
                      <a16:colId xmlns:a16="http://schemas.microsoft.com/office/drawing/2014/main" val="71496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Version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Date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Author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Description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4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2018.09.10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Albert Wu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First </a:t>
                      </a:r>
                      <a:r>
                        <a:rPr lang="en-US" altLang="zh-TW" dirty="0" smtClean="0"/>
                        <a:t>Release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7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2018.11.21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Julian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 Appendix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6855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2226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60157"/>
            <a:ext cx="8515858" cy="3539430"/>
          </a:xfrm>
        </p:spPr>
        <p:txBody>
          <a:bodyPr/>
          <a:lstStyle/>
          <a:p>
            <a:r>
              <a:rPr lang="en-US" altLang="zh-TW" dirty="0" smtClean="0"/>
              <a:t>4.2.3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Backlight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由上頁可看出，</a:t>
            </a:r>
            <a:r>
              <a:rPr lang="en-US" altLang="zh-TW" dirty="0" smtClean="0"/>
              <a:t>GENE-BT05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DC</a:t>
            </a:r>
            <a:r>
              <a:rPr lang="zh-TW" altLang="en-US" dirty="0" smtClean="0"/>
              <a:t> 訊號是由</a:t>
            </a:r>
            <a:r>
              <a:rPr lang="en-US" altLang="zh-TW" dirty="0" smtClean="0"/>
              <a:t>AD5247</a:t>
            </a:r>
            <a:r>
              <a:rPr lang="zh-TW" altLang="en-US" dirty="0" smtClean="0"/>
              <a:t>送出，而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訊號是由</a:t>
            </a:r>
            <a:r>
              <a:rPr lang="en-US" altLang="zh-TW" dirty="0" smtClean="0"/>
              <a:t>PTN3460</a:t>
            </a:r>
            <a:r>
              <a:rPr lang="zh-TW" altLang="en-US" dirty="0" smtClean="0"/>
              <a:t>送出，這兩顆</a:t>
            </a:r>
            <a:r>
              <a:rPr lang="en-US" altLang="zh-TW" dirty="0" smtClean="0"/>
              <a:t>chip</a:t>
            </a:r>
            <a:r>
              <a:rPr lang="zh-TW" altLang="en-US" dirty="0" smtClean="0"/>
              <a:t>都是用</a:t>
            </a:r>
            <a:r>
              <a:rPr lang="en-US" altLang="zh-TW" dirty="0" err="1" smtClean="0"/>
              <a:t>SMBus</a:t>
            </a:r>
            <a:r>
              <a:rPr lang="zh-TW" altLang="en-US" dirty="0" smtClean="0"/>
              <a:t>來傳訊號，故需要知道其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為多少，才能讓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知道從哪個位置去讀取或寫入資料。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如果板子的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訊號是從其它來源送出，同樣是先從電路得知其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訊號的來源是哪。以下用其它來源來說明：</a:t>
            </a:r>
            <a:endParaRPr lang="en-US" altLang="zh-TW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rgbClr val="FF0000"/>
                </a:solidFill>
              </a:rPr>
              <a:t>SuperIO</a:t>
            </a:r>
            <a:r>
              <a:rPr lang="zh-TW" altLang="en-US" dirty="0" smtClean="0"/>
              <a:t>上通常會有</a:t>
            </a:r>
            <a:r>
              <a:rPr lang="en-US" altLang="zh-TW" dirty="0" smtClean="0"/>
              <a:t>2-3</a:t>
            </a:r>
            <a:r>
              <a:rPr lang="zh-TW" altLang="en-US" dirty="0" smtClean="0"/>
              <a:t>組的</a:t>
            </a:r>
            <a:r>
              <a:rPr lang="en-US" altLang="zh-TW" dirty="0" smtClean="0"/>
              <a:t>Fan Control</a:t>
            </a:r>
            <a:r>
              <a:rPr lang="zh-TW" altLang="en-US" dirty="0" smtClean="0"/>
              <a:t>的訊號，其皆為</a:t>
            </a:r>
            <a:r>
              <a:rPr lang="en-US" altLang="zh-TW" dirty="0" smtClean="0"/>
              <a:t>PWM</a:t>
            </a:r>
            <a:r>
              <a:rPr lang="zh-TW" altLang="en-US" dirty="0" smtClean="0"/>
              <a:t>類型，故有時</a:t>
            </a:r>
            <a:r>
              <a:rPr lang="en-US" altLang="zh-TW" dirty="0" smtClean="0"/>
              <a:t>LVDS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PWM</a:t>
            </a:r>
            <a:r>
              <a:rPr lang="zh-TW" altLang="en-US" dirty="0" smtClean="0"/>
              <a:t>也會由這</a:t>
            </a:r>
            <a:r>
              <a:rPr lang="en-US" altLang="zh-TW" dirty="0" err="1" smtClean="0"/>
              <a:t>SuperIO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Fan Control</a:t>
            </a:r>
            <a:r>
              <a:rPr lang="zh-TW" altLang="en-US" dirty="0" smtClean="0"/>
              <a:t>送出訊號。</a:t>
            </a:r>
            <a:endParaRPr lang="en-US" altLang="zh-TW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Intel CPU</a:t>
            </a:r>
            <a:r>
              <a:rPr lang="zh-TW" altLang="en-US" dirty="0" smtClean="0"/>
              <a:t>也會預留幾根腳位是具有</a:t>
            </a:r>
            <a:r>
              <a:rPr lang="en-US" altLang="zh-TW" dirty="0" smtClean="0"/>
              <a:t>PWM</a:t>
            </a:r>
            <a:r>
              <a:rPr lang="zh-TW" altLang="en-US" dirty="0" smtClean="0"/>
              <a:t>功能的，同樣也可當作</a:t>
            </a:r>
            <a:r>
              <a:rPr lang="en-US" altLang="zh-TW" dirty="0" smtClean="0"/>
              <a:t>LVDS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訊號。</a:t>
            </a:r>
            <a:endParaRPr lang="en-US" altLang="zh-TW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EC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Chip</a:t>
            </a:r>
            <a:r>
              <a:rPr lang="zh-TW" altLang="en-US" dirty="0" smtClean="0"/>
              <a:t>是</a:t>
            </a:r>
            <a:r>
              <a:rPr lang="en-US" altLang="zh-TW" dirty="0" smtClean="0"/>
              <a:t>AAEON</a:t>
            </a:r>
            <a:r>
              <a:rPr lang="zh-TW" altLang="en-US" dirty="0" smtClean="0"/>
              <a:t>所開發的</a:t>
            </a:r>
            <a:r>
              <a:rPr lang="en-US" altLang="zh-TW" dirty="0" err="1" smtClean="0"/>
              <a:t>SuperIO</a:t>
            </a:r>
            <a:r>
              <a:rPr lang="zh-TW" altLang="en-US" dirty="0" smtClean="0"/>
              <a:t>，其也具有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下頁會用表格來說明</a:t>
            </a:r>
            <a:r>
              <a:rPr lang="en-US" altLang="zh-TW" dirty="0" smtClean="0"/>
              <a:t>Backlight</a:t>
            </a:r>
            <a:r>
              <a:rPr lang="zh-TW" altLang="en-US" dirty="0" smtClean="0"/>
              <a:t>有哪些參數需要設定。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20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2462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60157"/>
            <a:ext cx="8515858" cy="769441"/>
          </a:xfrm>
        </p:spPr>
        <p:txBody>
          <a:bodyPr/>
          <a:lstStyle/>
          <a:p>
            <a:r>
              <a:rPr lang="en-US" altLang="zh-TW" dirty="0" smtClean="0"/>
              <a:t>4.2.3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Backlight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79946"/>
              </p:ext>
            </p:extLst>
          </p:nvPr>
        </p:nvGraphicFramePr>
        <p:xfrm>
          <a:off x="1600200" y="1875362"/>
          <a:ext cx="96012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Backlight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Fintek_F81866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板子所用的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的名稱，如</a:t>
                      </a:r>
                      <a:r>
                        <a:rPr lang="en-US" altLang="zh-TW" dirty="0" smtClean="0"/>
                        <a:t>Fintek_F81866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NCT6793D</a:t>
                      </a:r>
                      <a:r>
                        <a:rPr lang="zh-TW" altLang="en-US" dirty="0" smtClean="0"/>
                        <a:t>、</a:t>
                      </a:r>
                      <a:endParaRPr lang="en-US" altLang="zh-TW" dirty="0" smtClean="0"/>
                    </a:p>
                    <a:p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ITE8783…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DevCount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板子內含幾組</a:t>
                      </a:r>
                      <a:r>
                        <a:rPr lang="en-US" altLang="zh-TW" dirty="0" smtClean="0"/>
                        <a:t>LVDS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module</a:t>
                      </a:r>
                      <a:r>
                        <a:rPr lang="zh-TW" altLang="en-US" dirty="0" smtClean="0"/>
                        <a:t>，以</a:t>
                      </a:r>
                      <a:r>
                        <a:rPr lang="en-US" altLang="zh-TW" dirty="0" smtClean="0"/>
                        <a:t>GENE-BT05</a:t>
                      </a:r>
                      <a:r>
                        <a:rPr lang="zh-TW" altLang="en-US" dirty="0" smtClean="0"/>
                        <a:t>為例，因只使用一組</a:t>
                      </a:r>
                      <a:r>
                        <a:rPr lang="en-US" altLang="zh-TW" dirty="0" smtClean="0"/>
                        <a:t>LVDS</a:t>
                      </a:r>
                      <a:r>
                        <a:rPr lang="zh-TW" altLang="en-US" dirty="0" smtClean="0"/>
                        <a:t>，故</a:t>
                      </a:r>
                      <a:r>
                        <a:rPr lang="en-US" altLang="zh-TW" dirty="0" smtClean="0"/>
                        <a:t>value</a:t>
                      </a:r>
                      <a:r>
                        <a:rPr lang="zh-TW" altLang="en-US" dirty="0" smtClean="0"/>
                        <a:t>等於</a:t>
                      </a:r>
                      <a:r>
                        <a:rPr lang="en-US" altLang="zh-TW" dirty="0" smtClean="0"/>
                        <a:t>0x01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DCSlave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0x5C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調整背光的</a:t>
                      </a:r>
                      <a:r>
                        <a:rPr lang="en-US" altLang="zh-TW" dirty="0" smtClean="0"/>
                        <a:t>DC</a:t>
                      </a:r>
                      <a:r>
                        <a:rPr lang="zh-TW" altLang="en-US" dirty="0" smtClean="0"/>
                        <a:t>訊號，通常是由</a:t>
                      </a:r>
                      <a:r>
                        <a:rPr lang="en-US" altLang="zh-TW" dirty="0" smtClean="0"/>
                        <a:t>AD5247</a:t>
                      </a:r>
                      <a:r>
                        <a:rPr lang="zh-TW" altLang="en-US" dirty="0" smtClean="0"/>
                        <a:t>送出，其</a:t>
                      </a:r>
                      <a:r>
                        <a:rPr lang="en-US" altLang="zh-TW" dirty="0" smtClean="0"/>
                        <a:t>Slave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Address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0x5C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PWMMode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調成背光的</a:t>
                      </a:r>
                      <a:r>
                        <a:rPr lang="en-US" altLang="zh-TW" dirty="0" smtClean="0"/>
                        <a:t>PWM</a:t>
                      </a:r>
                      <a:r>
                        <a:rPr lang="zh-TW" altLang="en-US" dirty="0" smtClean="0"/>
                        <a:t>訊號，此欄位主要是在選擇訊號的來源，有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個選擇，分別是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0x00</a:t>
                      </a:r>
                      <a:r>
                        <a:rPr lang="en-US" altLang="zh-TW" dirty="0" smtClean="0"/>
                        <a:t>(PTN3460)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0x01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0x02</a:t>
                      </a:r>
                      <a:r>
                        <a:rPr lang="en-US" altLang="zh-TW" dirty="0" smtClean="0"/>
                        <a:t>(Intel CPU)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0x03</a:t>
                      </a:r>
                      <a:r>
                        <a:rPr lang="en-US" altLang="zh-TW" dirty="0" smtClean="0"/>
                        <a:t>(EC)</a:t>
                      </a:r>
                      <a:r>
                        <a:rPr lang="zh-TW" altLang="en-US" dirty="0" smtClean="0"/>
                        <a:t>表示。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PWMModeParam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dirty="0" smtClean="0"/>
                        <a:t>PTN3460: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Slave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dirty="0" err="1" smtClean="0"/>
                        <a:t>SuperIO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en-US" altLang="zh-TW" baseline="0" dirty="0" smtClean="0"/>
                        <a:t> group(0x00:Fan1</a:t>
                      </a:r>
                      <a:r>
                        <a:rPr lang="zh-TW" altLang="en-US" baseline="0" dirty="0" smtClean="0"/>
                        <a:t>、</a:t>
                      </a:r>
                      <a:r>
                        <a:rPr lang="en-US" altLang="zh-TW" baseline="0" dirty="0" smtClean="0"/>
                        <a:t>0x01:Fan2</a:t>
                      </a:r>
                      <a:r>
                        <a:rPr lang="zh-TW" altLang="en-US" baseline="0" dirty="0" smtClean="0"/>
                        <a:t>、</a:t>
                      </a:r>
                      <a:r>
                        <a:rPr lang="en-US" altLang="zh-TW" baseline="0" dirty="0" smtClean="0"/>
                        <a:t>0x02:Fan3)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baseline="0" dirty="0" smtClean="0"/>
                        <a:t>Intel CPU: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0x00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baseline="0" dirty="0" smtClean="0"/>
                        <a:t>EC: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1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CurrentValue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預設之背光亮度，通常不調整。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01108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21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2950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60157"/>
            <a:ext cx="8515858" cy="769441"/>
          </a:xfrm>
        </p:spPr>
        <p:txBody>
          <a:bodyPr/>
          <a:lstStyle/>
          <a:p>
            <a:r>
              <a:rPr lang="en-US" altLang="zh-TW" dirty="0" smtClean="0"/>
              <a:t>4.2.3</a:t>
            </a:r>
            <a:r>
              <a:rPr lang="zh-TW" altLang="en-US" dirty="0" smtClean="0"/>
              <a:t> </a:t>
            </a:r>
            <a:r>
              <a:rPr lang="en-US" altLang="zh-TW" dirty="0" smtClean="0"/>
              <a:t>Backlight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Inf</a:t>
            </a:r>
            <a:r>
              <a:rPr lang="zh-TW" altLang="en-US" dirty="0" smtClean="0"/>
              <a:t>檔的編寫如下圖，請由上頁的表格來對照下圖的各參數。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70" y="2286000"/>
            <a:ext cx="8829675" cy="15525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22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3027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1600438"/>
          </a:xfrm>
        </p:spPr>
        <p:txBody>
          <a:bodyPr/>
          <a:lstStyle/>
          <a:p>
            <a:r>
              <a:rPr lang="en-US" altLang="zh-TW" dirty="0" smtClean="0"/>
              <a:t>4.2.4</a:t>
            </a:r>
            <a:r>
              <a:rPr lang="zh-TW" altLang="en-US" dirty="0" smtClean="0"/>
              <a:t> </a:t>
            </a:r>
            <a:r>
              <a:rPr lang="en-US" altLang="zh-TW" dirty="0" smtClean="0"/>
              <a:t>GPIO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從線路圖查看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從哪拉出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Intel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Super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IO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，並確認有幾根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，下面以</a:t>
            </a:r>
            <a:r>
              <a:rPr lang="en-US" altLang="zh-TW" dirty="0" smtClean="0"/>
              <a:t>GENE-BT05</a:t>
            </a:r>
            <a:r>
              <a:rPr lang="zh-TW" altLang="en-US" dirty="0" smtClean="0"/>
              <a:t>為例，得知有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根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是從</a:t>
            </a:r>
            <a:r>
              <a:rPr lang="en-US" altLang="zh-TW" dirty="0" err="1" smtClean="0"/>
              <a:t>SuperIO</a:t>
            </a:r>
            <a:r>
              <a:rPr lang="en-US" altLang="zh-TW" dirty="0" smtClean="0"/>
              <a:t>(F81866)</a:t>
            </a:r>
            <a:r>
              <a:rPr lang="zh-TW" altLang="en-US" dirty="0" smtClean="0"/>
              <a:t>上拉出，且皆是</a:t>
            </a:r>
            <a:r>
              <a:rPr lang="en-US" altLang="zh-TW" dirty="0" smtClean="0"/>
              <a:t>F81866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組</a:t>
            </a:r>
            <a:r>
              <a:rPr lang="en-US" altLang="zh-TW" dirty="0" smtClean="0"/>
              <a:t>GPIO(50,51,52,…,57)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下頁會用表格來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GPIO</a:t>
            </a:r>
            <a:r>
              <a:rPr lang="zh-TW" altLang="en-US" dirty="0" smtClean="0"/>
              <a:t>有</a:t>
            </a:r>
            <a:r>
              <a:rPr lang="zh-TW" altLang="en-US" dirty="0"/>
              <a:t>哪些參數需要設定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52" y="3048000"/>
            <a:ext cx="3555415" cy="36686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048000"/>
            <a:ext cx="3124200" cy="186327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23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3551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 smtClean="0"/>
              <a:t>4.2.4</a:t>
            </a:r>
            <a:r>
              <a:rPr lang="zh-TW" altLang="en-US" dirty="0" smtClean="0"/>
              <a:t> </a:t>
            </a:r>
            <a:r>
              <a:rPr lang="en-US" altLang="zh-TW" dirty="0" smtClean="0"/>
              <a:t>GPIO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78739"/>
              </p:ext>
            </p:extLst>
          </p:nvPr>
        </p:nvGraphicFramePr>
        <p:xfrm>
          <a:off x="1600200" y="1834405"/>
          <a:ext cx="96012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Fintek_F81866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所用的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Intel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的名稱，如</a:t>
                      </a:r>
                      <a:r>
                        <a:rPr lang="en-US" altLang="zh-TW" dirty="0" smtClean="0"/>
                        <a:t>Fintek_F81866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NCT6793D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ITE8783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TW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ChipsetApolloLake</a:t>
                      </a:r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PinConut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板子上有幾根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拉出，通常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訊號會從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Intel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送出。以</a:t>
                      </a:r>
                      <a:r>
                        <a:rPr lang="en-US" altLang="zh-TW" dirty="0" smtClean="0"/>
                        <a:t>GENE-BT05</a:t>
                      </a:r>
                      <a:r>
                        <a:rPr lang="zh-TW" altLang="en-US" dirty="0" smtClean="0"/>
                        <a:t>為例，有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根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，故此欄位填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0x01(input)</a:t>
                      </a:r>
                    </a:p>
                    <a:p>
                      <a:r>
                        <a:rPr lang="en-US" altLang="zh-TW" dirty="0" smtClean="0"/>
                        <a:t>0x00(output)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input</a:t>
                      </a:r>
                      <a:r>
                        <a:rPr lang="zh-TW" altLang="en-US" dirty="0" smtClean="0"/>
                        <a:t>或是</a:t>
                      </a:r>
                      <a:r>
                        <a:rPr lang="en-US" altLang="zh-TW" dirty="0" smtClean="0"/>
                        <a:t>output</a:t>
                      </a:r>
                      <a:r>
                        <a:rPr lang="zh-TW" altLang="en-US" dirty="0" smtClean="0"/>
                        <a:t>，因</a:t>
                      </a:r>
                      <a:r>
                        <a:rPr lang="en-US" altLang="zh-TW" dirty="0" smtClean="0"/>
                        <a:t>GENE-BT05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根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，故此欄位需要填上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組的</a:t>
                      </a:r>
                      <a:r>
                        <a:rPr lang="en-US" altLang="zh-TW" dirty="0" err="1" smtClean="0"/>
                        <a:t>DioMode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0x00(Low)</a:t>
                      </a:r>
                    </a:p>
                    <a:p>
                      <a:r>
                        <a:rPr lang="en-US" altLang="zh-TW" dirty="0" smtClean="0"/>
                        <a:t>0x01(High)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的輸出，</a:t>
                      </a:r>
                      <a:r>
                        <a:rPr lang="en-US" altLang="zh-TW" dirty="0" smtClean="0"/>
                        <a:t>input </a:t>
                      </a:r>
                      <a:r>
                        <a:rPr lang="zh-TW" altLang="en-US" dirty="0" smtClean="0"/>
                        <a:t>預設為</a:t>
                      </a:r>
                      <a:r>
                        <a:rPr lang="en-US" altLang="zh-TW" dirty="0" smtClean="0"/>
                        <a:t>0x00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output</a:t>
                      </a:r>
                      <a:r>
                        <a:rPr lang="zh-TW" altLang="en-US" dirty="0" smtClean="0"/>
                        <a:t>預設為</a:t>
                      </a:r>
                      <a:r>
                        <a:rPr lang="en-US" altLang="zh-TW" dirty="0" smtClean="0"/>
                        <a:t>0x01</a:t>
                      </a:r>
                      <a:r>
                        <a:rPr lang="zh-TW" altLang="en-US" dirty="0" smtClean="0"/>
                        <a:t>。因有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根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，故需填上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err="1" smtClean="0"/>
                        <a:t>DioValue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DioDisable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0x00(enable)</a:t>
                      </a:r>
                    </a:p>
                    <a:p>
                      <a:r>
                        <a:rPr lang="en-US" altLang="zh-TW" dirty="0" smtClean="0"/>
                        <a:t>0x01(disable)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是否要開啟功能，</a:t>
                      </a:r>
                      <a:r>
                        <a:rPr lang="en-US" altLang="zh-TW" dirty="0" smtClean="0"/>
                        <a:t>0x00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enable</a:t>
                      </a:r>
                      <a:r>
                        <a:rPr lang="zh-TW" altLang="en-US" dirty="0" smtClean="0"/>
                        <a:t>，</a:t>
                      </a:r>
                      <a:r>
                        <a:rPr lang="en-US" altLang="zh-TW" dirty="0" smtClean="0"/>
                        <a:t>0x01</a:t>
                      </a:r>
                      <a:r>
                        <a:rPr lang="zh-TW" altLang="en-US" dirty="0" smtClean="0"/>
                        <a:t>為</a:t>
                      </a:r>
                      <a:r>
                        <a:rPr lang="en-US" altLang="zh-TW" dirty="0" smtClean="0"/>
                        <a:t>disable</a:t>
                      </a:r>
                      <a:r>
                        <a:rPr lang="zh-TW" altLang="en-US" dirty="0" smtClean="0"/>
                        <a:t>。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因有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根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，故需填上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err="1" smtClean="0"/>
                        <a:t>DioDisable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DioGroupNum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TW" altLang="en-US" baseline="0" dirty="0" smtClean="0"/>
                        <a:t>查看</a:t>
                      </a:r>
                      <a:r>
                        <a:rPr lang="en-US" altLang="zh-TW" baseline="0" dirty="0" smtClean="0"/>
                        <a:t>GPIO</a:t>
                      </a:r>
                      <a:r>
                        <a:rPr lang="zh-TW" altLang="en-US" baseline="0" dirty="0" smtClean="0"/>
                        <a:t>是從</a:t>
                      </a:r>
                      <a:r>
                        <a:rPr lang="en-US" altLang="zh-TW" baseline="0" dirty="0" err="1" smtClean="0"/>
                        <a:t>SuperIO</a:t>
                      </a:r>
                      <a:r>
                        <a:rPr lang="zh-TW" altLang="en-US" baseline="0" dirty="0" smtClean="0"/>
                        <a:t>或</a:t>
                      </a:r>
                      <a:r>
                        <a:rPr lang="en-US" altLang="zh-TW" baseline="0" dirty="0" smtClean="0"/>
                        <a:t>Intel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CPU</a:t>
                      </a:r>
                      <a:r>
                        <a:rPr lang="zh-TW" altLang="en-US" baseline="0" dirty="0" smtClean="0"/>
                        <a:t>的哪一組</a:t>
                      </a:r>
                      <a:r>
                        <a:rPr lang="en-US" altLang="zh-TW" baseline="0" dirty="0" smtClean="0"/>
                        <a:t>GPIO</a:t>
                      </a:r>
                      <a:r>
                        <a:rPr lang="zh-TW" altLang="en-US" baseline="0" dirty="0" smtClean="0"/>
                        <a:t>送出，以</a:t>
                      </a:r>
                      <a:r>
                        <a:rPr lang="en-US" altLang="zh-TW" baseline="0" dirty="0" smtClean="0"/>
                        <a:t>GENE-BT05</a:t>
                      </a:r>
                      <a:r>
                        <a:rPr lang="zh-TW" altLang="en-US" baseline="0" dirty="0" smtClean="0"/>
                        <a:t>為例，其是由第</a:t>
                      </a:r>
                      <a:r>
                        <a:rPr lang="en-US" altLang="zh-TW" baseline="0" dirty="0" smtClean="0"/>
                        <a:t>5</a:t>
                      </a:r>
                      <a:r>
                        <a:rPr lang="zh-TW" altLang="en-US" baseline="0" dirty="0" smtClean="0"/>
                        <a:t>組</a:t>
                      </a:r>
                      <a:r>
                        <a:rPr lang="en-US" altLang="zh-TW" baseline="0" dirty="0" smtClean="0"/>
                        <a:t>GPIO</a:t>
                      </a:r>
                      <a:r>
                        <a:rPr lang="zh-TW" altLang="en-US" baseline="0" dirty="0" smtClean="0"/>
                        <a:t>送出，故需填上</a:t>
                      </a:r>
                      <a:r>
                        <a:rPr lang="en-US" altLang="zh-TW" baseline="0" dirty="0" smtClean="0"/>
                        <a:t>0x05</a:t>
                      </a:r>
                      <a:r>
                        <a:rPr lang="zh-TW" altLang="en-US" baseline="0" dirty="0" smtClean="0"/>
                        <a:t>，且因有</a:t>
                      </a:r>
                      <a:r>
                        <a:rPr lang="en-US" altLang="zh-TW" baseline="0" dirty="0" smtClean="0"/>
                        <a:t>8</a:t>
                      </a:r>
                      <a:r>
                        <a:rPr lang="zh-TW" altLang="en-US" baseline="0" dirty="0" smtClean="0"/>
                        <a:t>根</a:t>
                      </a:r>
                      <a:r>
                        <a:rPr lang="en-US" altLang="zh-TW" baseline="0" dirty="0" smtClean="0"/>
                        <a:t>GPIO</a:t>
                      </a:r>
                      <a:r>
                        <a:rPr lang="zh-TW" altLang="en-US" baseline="0" dirty="0" smtClean="0"/>
                        <a:t>，故需填上</a:t>
                      </a:r>
                      <a:r>
                        <a:rPr lang="en-US" altLang="zh-TW" baseline="0" dirty="0" smtClean="0"/>
                        <a:t>8</a:t>
                      </a:r>
                      <a:r>
                        <a:rPr lang="zh-TW" altLang="en-US" baseline="0" dirty="0" smtClean="0"/>
                        <a:t>組</a:t>
                      </a:r>
                      <a:r>
                        <a:rPr lang="en-US" altLang="zh-TW" baseline="0" dirty="0" err="1" smtClean="0"/>
                        <a:t>DioGroupNum</a:t>
                      </a:r>
                      <a:r>
                        <a:rPr lang="zh-TW" altLang="en-US" baseline="0" dirty="0" smtClean="0"/>
                        <a:t>。</a:t>
                      </a:r>
                      <a:endParaRPr lang="en-US" altLang="zh-TW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1549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24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1569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 smtClean="0"/>
              <a:t>4.2.4</a:t>
            </a:r>
            <a:r>
              <a:rPr lang="zh-TW" altLang="en-US" dirty="0" smtClean="0"/>
              <a:t> </a:t>
            </a:r>
            <a:r>
              <a:rPr lang="en-US" altLang="zh-TW" dirty="0" smtClean="0"/>
              <a:t>GPIO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7768"/>
              </p:ext>
            </p:extLst>
          </p:nvPr>
        </p:nvGraphicFramePr>
        <p:xfrm>
          <a:off x="1600200" y="1834405"/>
          <a:ext cx="9601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DioPinNum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每一組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通常都含有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根</a:t>
                      </a:r>
                      <a:r>
                        <a:rPr lang="en-US" altLang="zh-TW" dirty="0" smtClean="0"/>
                        <a:t>GPIO</a:t>
                      </a:r>
                      <a:r>
                        <a:rPr lang="zh-TW" altLang="en-US" dirty="0" smtClean="0"/>
                        <a:t>腳位，假設是第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根腳位，則填上</a:t>
                      </a:r>
                      <a:r>
                        <a:rPr lang="en-US" altLang="zh-TW" dirty="0" smtClean="0"/>
                        <a:t>0x00</a:t>
                      </a:r>
                      <a:r>
                        <a:rPr lang="zh-TW" altLang="en-US" dirty="0" smtClean="0"/>
                        <a:t>，以此類推。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0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DioCanBeOutput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預設不調整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3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DioCanBeInput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0x01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預設不調整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8037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25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8883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 smtClean="0"/>
              <a:t>4.2.4</a:t>
            </a:r>
            <a:r>
              <a:rPr lang="zh-TW" altLang="en-US" dirty="0" smtClean="0"/>
              <a:t> </a:t>
            </a:r>
            <a:r>
              <a:rPr lang="en-US" altLang="zh-TW" dirty="0" smtClean="0"/>
              <a:t>GPIO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Inf</a:t>
            </a:r>
            <a:r>
              <a:rPr lang="zh-TW" altLang="en-US" dirty="0"/>
              <a:t>檔的編寫如下圖，請</a:t>
            </a:r>
            <a:r>
              <a:rPr lang="zh-TW" altLang="en-US" dirty="0" smtClean="0"/>
              <a:t>由前兩</a:t>
            </a:r>
            <a:r>
              <a:rPr lang="zh-TW" altLang="en-US" dirty="0"/>
              <a:t>頁</a:t>
            </a:r>
            <a:r>
              <a:rPr lang="zh-TW" altLang="en-US" dirty="0" smtClean="0"/>
              <a:t>的</a:t>
            </a:r>
            <a:r>
              <a:rPr lang="zh-TW" altLang="en-US" dirty="0"/>
              <a:t>表格來對照下圖的各參數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1" y="2286000"/>
            <a:ext cx="10315575" cy="196487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26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5089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2431435"/>
          </a:xfrm>
        </p:spPr>
        <p:txBody>
          <a:bodyPr/>
          <a:lstStyle/>
          <a:p>
            <a:r>
              <a:rPr lang="en-US" altLang="zh-TW" dirty="0" smtClean="0"/>
              <a:t>4.2.5</a:t>
            </a:r>
            <a:r>
              <a:rPr lang="zh-TW" altLang="en-US" dirty="0" smtClean="0"/>
              <a:t> </a:t>
            </a:r>
            <a:r>
              <a:rPr lang="en-US" altLang="zh-TW" dirty="0" smtClean="0"/>
              <a:t>Hardware monitor(HWM)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需先到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Hardware monitor</a:t>
            </a:r>
            <a:r>
              <a:rPr lang="zh-TW" altLang="en-US" dirty="0" smtClean="0"/>
              <a:t>確認有哪些是已開立的監控項目，再將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有支援的項目開啟。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項目分為：</a:t>
            </a:r>
            <a:r>
              <a:rPr lang="en-US" altLang="zh-TW" dirty="0" smtClean="0">
                <a:solidFill>
                  <a:srgbClr val="FF0000"/>
                </a:solidFill>
              </a:rPr>
              <a:t>Temperature</a:t>
            </a:r>
            <a:r>
              <a:rPr lang="en-US" altLang="zh-TW" dirty="0" smtClean="0"/>
              <a:t>(CPU, Chipset, System)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Fan</a:t>
            </a:r>
            <a:r>
              <a:rPr lang="en-US" altLang="zh-TW" dirty="0" smtClean="0"/>
              <a:t>(CPU, Chipset, System)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Voltage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Vcore</a:t>
            </a:r>
            <a:r>
              <a:rPr lang="en-US" altLang="zh-TW" dirty="0" smtClean="0"/>
              <a:t>, 2.5V, 3.3V, </a:t>
            </a:r>
            <a:r>
              <a:rPr lang="en-US" altLang="zh-TW" dirty="0" err="1" smtClean="0"/>
              <a:t>Vbat</a:t>
            </a:r>
            <a:r>
              <a:rPr lang="en-US" altLang="zh-TW" dirty="0" smtClean="0"/>
              <a:t>, 5V, 5VSB, 12V, VDIMM, 3VSB)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確認項目後，也需將各項目對應至線路圖中的</a:t>
            </a:r>
            <a:r>
              <a:rPr lang="en-US" altLang="zh-TW" dirty="0" err="1" smtClean="0"/>
              <a:t>SuperIO</a:t>
            </a:r>
            <a:r>
              <a:rPr lang="zh-TW" altLang="en-US" dirty="0" smtClean="0"/>
              <a:t>，以了解是哪個腳位送出訊號。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下</a:t>
            </a:r>
            <a:r>
              <a:rPr lang="zh-TW" altLang="en-US" dirty="0"/>
              <a:t>頁會用表格來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HWM</a:t>
            </a:r>
            <a:r>
              <a:rPr lang="zh-TW" altLang="en-US" dirty="0" smtClean="0"/>
              <a:t>有</a:t>
            </a:r>
            <a:r>
              <a:rPr lang="zh-TW" altLang="en-US" dirty="0"/>
              <a:t>哪些參數需要設定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27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40028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/>
              <a:t>4.2.5</a:t>
            </a:r>
            <a:r>
              <a:rPr lang="zh-TW" altLang="en-US" dirty="0"/>
              <a:t> </a:t>
            </a:r>
            <a:r>
              <a:rPr lang="en-US" altLang="zh-TW" dirty="0"/>
              <a:t>Hardware monitor(HWM)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06564"/>
              </p:ext>
            </p:extLst>
          </p:nvPr>
        </p:nvGraphicFramePr>
        <p:xfrm>
          <a:off x="1066800" y="1834405"/>
          <a:ext cx="104394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2319866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628191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Fintek_F81866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</a:t>
                      </a:r>
                      <a:r>
                        <a:rPr lang="en-US" altLang="zh-TW" dirty="0" smtClean="0"/>
                        <a:t>HWM</a:t>
                      </a:r>
                      <a:r>
                        <a:rPr lang="zh-TW" altLang="en-US" dirty="0" smtClean="0"/>
                        <a:t>所用的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的名稱，如</a:t>
                      </a:r>
                      <a:r>
                        <a:rPr lang="en-US" altLang="zh-TW" dirty="0" smtClean="0"/>
                        <a:t>Fintek_F81866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NCT6793D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ITE8783…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FanEnable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0x00(disable)</a:t>
                      </a:r>
                    </a:p>
                    <a:p>
                      <a:r>
                        <a:rPr lang="en-US" altLang="zh-TW" dirty="0" smtClean="0"/>
                        <a:t>0x01(enable)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</a:t>
                      </a:r>
                      <a:r>
                        <a:rPr lang="en-US" altLang="zh-TW" dirty="0" smtClean="0"/>
                        <a:t>BIOS</a:t>
                      </a:r>
                      <a:r>
                        <a:rPr lang="zh-TW" altLang="en-US" dirty="0" smtClean="0"/>
                        <a:t>有開的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enable</a:t>
                      </a:r>
                      <a:r>
                        <a:rPr lang="zh-TW" altLang="en-US" dirty="0" smtClean="0"/>
                        <a:t>，其順序為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Chipset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System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FanSrcSel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0x01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的輸出來源，</a:t>
                      </a:r>
                      <a:r>
                        <a:rPr lang="en-US" altLang="zh-TW" dirty="0" smtClean="0"/>
                        <a:t>0x00(CPU Fan)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0x01(Chipset Fan)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0x02(System</a:t>
                      </a:r>
                      <a:r>
                        <a:rPr lang="en-US" altLang="zh-TW" baseline="0" dirty="0" smtClean="0"/>
                        <a:t> Fan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，但詳細的值還需看對應的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driver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code</a:t>
                      </a:r>
                      <a:r>
                        <a:rPr lang="zh-TW" altLang="en-US" dirty="0" smtClean="0"/>
                        <a:t>。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TempEnable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0x00(disable)</a:t>
                      </a:r>
                    </a:p>
                    <a:p>
                      <a:r>
                        <a:rPr lang="en-US" altLang="zh-TW" dirty="0" smtClean="0"/>
                        <a:t>0x01(enable)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將</a:t>
                      </a:r>
                      <a:r>
                        <a:rPr lang="en-US" altLang="zh-TW" dirty="0" smtClean="0"/>
                        <a:t>BIOS</a:t>
                      </a:r>
                      <a:r>
                        <a:rPr lang="zh-TW" altLang="en-US" dirty="0" smtClean="0"/>
                        <a:t>有開的</a:t>
                      </a:r>
                      <a:r>
                        <a:rPr lang="en-US" altLang="zh-TW" dirty="0" smtClean="0"/>
                        <a:t>Temperature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enable</a:t>
                      </a:r>
                      <a:r>
                        <a:rPr lang="zh-TW" altLang="en-US" dirty="0" smtClean="0"/>
                        <a:t>，其順序為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Temp.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Chipset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Temp.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System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Temp.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TempSrcSel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0x01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0x02</a:t>
                      </a:r>
                    </a:p>
                    <a:p>
                      <a:r>
                        <a:rPr lang="en-US" altLang="zh-TW" dirty="0" smtClean="0"/>
                        <a:t>0xFF(DTS)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</a:t>
                      </a:r>
                      <a:r>
                        <a:rPr lang="en-US" altLang="zh-TW" dirty="0" smtClean="0"/>
                        <a:t>Temp.</a:t>
                      </a:r>
                      <a:r>
                        <a:rPr lang="zh-TW" altLang="en-US" dirty="0" smtClean="0"/>
                        <a:t>的輸出來源，</a:t>
                      </a:r>
                      <a:r>
                        <a:rPr lang="en-US" altLang="zh-TW" dirty="0" smtClean="0"/>
                        <a:t>0x00(CPU Temp.)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0x01(Chipset Temp.)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0x02(System</a:t>
                      </a:r>
                      <a:r>
                        <a:rPr lang="en-US" altLang="zh-TW" baseline="0" dirty="0" smtClean="0"/>
                        <a:t> Temp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0xFF(CPU DTS)</a:t>
                      </a:r>
                      <a:r>
                        <a:rPr lang="zh-TW" altLang="en-US" dirty="0" smtClean="0"/>
                        <a:t>，但詳細的值還需看對應的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driver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code</a:t>
                      </a:r>
                      <a:r>
                        <a:rPr lang="zh-TW" altLang="en-US" dirty="0" smtClean="0"/>
                        <a:t>。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TempCali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TW" altLang="en-US" baseline="0" dirty="0" smtClean="0"/>
                        <a:t>溫度校正值，當</a:t>
                      </a:r>
                      <a:r>
                        <a:rPr lang="en-US" altLang="zh-TW" baseline="0" dirty="0" smtClean="0"/>
                        <a:t>Hi-Safe</a:t>
                      </a:r>
                      <a:r>
                        <a:rPr lang="zh-TW" altLang="en-US" baseline="0" dirty="0" smtClean="0"/>
                        <a:t>與</a:t>
                      </a:r>
                      <a:r>
                        <a:rPr lang="en-US" altLang="zh-TW" baseline="0" dirty="0" smtClean="0"/>
                        <a:t>BIOS</a:t>
                      </a:r>
                      <a:r>
                        <a:rPr lang="zh-TW" altLang="en-US" baseline="0" dirty="0" smtClean="0"/>
                        <a:t>的溫度有落差時，可用來補差值，但只適用於</a:t>
                      </a:r>
                      <a:r>
                        <a:rPr lang="en-US" altLang="zh-TW" baseline="0" dirty="0" smtClean="0"/>
                        <a:t>BIOS</a:t>
                      </a:r>
                      <a:r>
                        <a:rPr lang="zh-TW" altLang="en-US" baseline="0" dirty="0" smtClean="0"/>
                        <a:t>溫度大於</a:t>
                      </a:r>
                      <a:r>
                        <a:rPr lang="en-US" altLang="zh-TW" baseline="0" dirty="0" smtClean="0"/>
                        <a:t>Hi-Safe</a:t>
                      </a:r>
                      <a:r>
                        <a:rPr lang="zh-TW" altLang="en-US" baseline="0" dirty="0" smtClean="0"/>
                        <a:t>溫度時，反之，不適用。</a:t>
                      </a:r>
                      <a:endParaRPr lang="en-US" altLang="zh-TW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1549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28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695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/>
              <a:t>4.2.5</a:t>
            </a:r>
            <a:r>
              <a:rPr lang="zh-TW" altLang="en-US" dirty="0"/>
              <a:t> </a:t>
            </a:r>
            <a:r>
              <a:rPr lang="en-US" altLang="zh-TW" dirty="0"/>
              <a:t>Hardware monitor(HWM)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41247"/>
              </p:ext>
            </p:extLst>
          </p:nvPr>
        </p:nvGraphicFramePr>
        <p:xfrm>
          <a:off x="1066800" y="1834405"/>
          <a:ext cx="104394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HWM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VoltEnable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0x00(disable)</a:t>
                      </a:r>
                    </a:p>
                    <a:p>
                      <a:r>
                        <a:rPr lang="en-US" altLang="zh-TW" dirty="0" smtClean="0"/>
                        <a:t>0x01(enable)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Hi-Safe</a:t>
                      </a:r>
                      <a:r>
                        <a:rPr lang="zh-TW" altLang="en-US" dirty="0" smtClean="0"/>
                        <a:t>支援</a:t>
                      </a:r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voltage</a:t>
                      </a:r>
                      <a:r>
                        <a:rPr lang="zh-TW" altLang="en-US" dirty="0" smtClean="0"/>
                        <a:t>，其對應順序為</a:t>
                      </a:r>
                      <a:r>
                        <a:rPr lang="en-US" altLang="zh-TW" dirty="0" err="1" smtClean="0"/>
                        <a:t>Vcore</a:t>
                      </a:r>
                      <a:r>
                        <a:rPr lang="en-US" altLang="zh-TW" dirty="0" smtClean="0"/>
                        <a:t>-&gt;2.5v-&gt; 3.3v-&gt; </a:t>
                      </a:r>
                      <a:r>
                        <a:rPr lang="en-US" altLang="zh-TW" dirty="0" err="1" smtClean="0"/>
                        <a:t>Vbat</a:t>
                      </a:r>
                      <a:r>
                        <a:rPr lang="en-US" altLang="zh-TW" dirty="0" smtClean="0"/>
                        <a:t>-&gt; 5v-&gt; 5VSB-&gt; 12v-&gt; DIMM-&gt; 3VSB(</a:t>
                      </a:r>
                      <a:r>
                        <a:rPr lang="zh-TW" altLang="en-US" dirty="0" smtClean="0"/>
                        <a:t>由左到右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，需參考</a:t>
                      </a:r>
                      <a:r>
                        <a:rPr lang="en-US" altLang="zh-TW" dirty="0" smtClean="0"/>
                        <a:t>BIOS</a:t>
                      </a:r>
                      <a:r>
                        <a:rPr lang="zh-TW" altLang="en-US" dirty="0" smtClean="0"/>
                        <a:t>有開啟的</a:t>
                      </a:r>
                      <a:r>
                        <a:rPr lang="en-US" altLang="zh-TW" dirty="0" smtClean="0"/>
                        <a:t>Voltage</a:t>
                      </a:r>
                      <a:r>
                        <a:rPr lang="zh-TW" altLang="en-US" dirty="0" smtClean="0"/>
                        <a:t>來設定</a:t>
                      </a:r>
                      <a:r>
                        <a:rPr lang="en-US" altLang="zh-TW" dirty="0" smtClean="0"/>
                        <a:t>Hi-Safe</a:t>
                      </a:r>
                      <a:r>
                        <a:rPr lang="zh-TW" altLang="en-US" dirty="0" smtClean="0"/>
                        <a:t>各</a:t>
                      </a:r>
                      <a:r>
                        <a:rPr lang="en-US" altLang="zh-TW" dirty="0" smtClean="0"/>
                        <a:t>voltage</a:t>
                      </a:r>
                      <a:r>
                        <a:rPr lang="zh-TW" altLang="en-US" dirty="0" smtClean="0"/>
                        <a:t>是否要</a:t>
                      </a:r>
                      <a:r>
                        <a:rPr lang="en-US" altLang="zh-TW" dirty="0" smtClean="0"/>
                        <a:t>enable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VoltSrcSel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0x00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0x01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0x02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</a:t>
                      </a:r>
                      <a:r>
                        <a:rPr lang="en-US" altLang="zh-TW" dirty="0" smtClean="0"/>
                        <a:t>voltage</a:t>
                      </a:r>
                      <a:r>
                        <a:rPr lang="zh-TW" altLang="en-US" dirty="0" smtClean="0"/>
                        <a:t>的來源，其對應順序為</a:t>
                      </a:r>
                      <a:r>
                        <a:rPr lang="en-US" altLang="zh-TW" dirty="0" err="1" smtClean="0"/>
                        <a:t>Vcore</a:t>
                      </a:r>
                      <a:r>
                        <a:rPr lang="en-US" altLang="zh-TW" dirty="0" smtClean="0"/>
                        <a:t>-&gt;2.5v-&gt; 3.3v-&gt; </a:t>
                      </a:r>
                      <a:r>
                        <a:rPr lang="en-US" altLang="zh-TW" dirty="0" err="1" smtClean="0"/>
                        <a:t>Vbat</a:t>
                      </a:r>
                      <a:r>
                        <a:rPr lang="en-US" altLang="zh-TW" dirty="0" smtClean="0"/>
                        <a:t>-&gt; 5v-&gt; 5VSB-&gt; 12v-&gt; DIMM-&gt; 3VSB(</a:t>
                      </a:r>
                      <a:r>
                        <a:rPr lang="zh-TW" altLang="en-US" dirty="0" smtClean="0"/>
                        <a:t>由左到右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，對應的值需看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driver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code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VoltCali1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Calibration= voltage*VoltCali1/VoltCali2</a:t>
                      </a:r>
                      <a:r>
                        <a:rPr lang="zh-TW" altLang="en-US" dirty="0" smtClean="0"/>
                        <a:t>，從分壓定理得到其比值，需參考線路圖關於</a:t>
                      </a:r>
                      <a:r>
                        <a:rPr lang="en-US" altLang="zh-TW" dirty="0" smtClean="0"/>
                        <a:t>HWM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voltage</a:t>
                      </a:r>
                      <a:r>
                        <a:rPr lang="zh-TW" altLang="en-US" dirty="0" smtClean="0"/>
                        <a:t>的設計。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VoltCali2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7635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29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6958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1838070" y="1524000"/>
            <a:ext cx="8515858" cy="2462213"/>
          </a:xfrm>
        </p:spPr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smtClean="0">
                <a:solidFill>
                  <a:srgbClr val="0070C0"/>
                </a:solidFill>
              </a:rPr>
              <a:t>Setup System </a:t>
            </a:r>
            <a:r>
              <a:rPr lang="en-US" altLang="zh-TW" dirty="0" smtClean="0"/>
              <a:t>Environment</a:t>
            </a:r>
          </a:p>
          <a:p>
            <a:r>
              <a:rPr lang="en-US" altLang="zh-TW" dirty="0" smtClean="0"/>
              <a:t>2. Download Hi-Safe Project from SVN</a:t>
            </a:r>
          </a:p>
          <a:p>
            <a:r>
              <a:rPr lang="en-US" altLang="zh-TW" dirty="0" smtClean="0"/>
              <a:t>3. Build SDK Library</a:t>
            </a:r>
          </a:p>
          <a:p>
            <a:r>
              <a:rPr lang="en-US" altLang="zh-TW" dirty="0" smtClean="0"/>
              <a:t>4. Build </a:t>
            </a:r>
            <a:r>
              <a:rPr lang="en-US" altLang="zh-TW" dirty="0" err="1" smtClean="0"/>
              <a:t>aaeonFramework</a:t>
            </a:r>
            <a:r>
              <a:rPr lang="en-US" altLang="zh-TW" dirty="0" smtClean="0"/>
              <a:t> Project</a:t>
            </a:r>
          </a:p>
          <a:p>
            <a:r>
              <a:rPr lang="en-US" altLang="zh-TW" dirty="0" smtClean="0"/>
              <a:t>5. Build Hi-Safe Project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4542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1046440"/>
          </a:xfrm>
        </p:spPr>
        <p:txBody>
          <a:bodyPr/>
          <a:lstStyle/>
          <a:p>
            <a:r>
              <a:rPr lang="en-US" altLang="zh-TW" dirty="0"/>
              <a:t>4.2.5</a:t>
            </a:r>
            <a:r>
              <a:rPr lang="zh-TW" altLang="en-US" dirty="0"/>
              <a:t> </a:t>
            </a:r>
            <a:r>
              <a:rPr lang="en-US" altLang="zh-TW" dirty="0"/>
              <a:t>Hardware monitor(HWM)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Inf</a:t>
            </a:r>
            <a:r>
              <a:rPr lang="zh-TW" altLang="en-US" dirty="0"/>
              <a:t>檔的編寫如下圖，請由</a:t>
            </a:r>
            <a:r>
              <a:rPr lang="zh-TW" altLang="en-US" dirty="0" smtClean="0"/>
              <a:t>前兩頁</a:t>
            </a:r>
            <a:r>
              <a:rPr lang="zh-TW" altLang="en-US" dirty="0"/>
              <a:t>的表格來對照下圖的各參數。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0" y="2265640"/>
            <a:ext cx="11591925" cy="23560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05800" y="2452893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CPU, Chipset, System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05800" y="2889683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CPU, Chipset, System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41117" y="5105400"/>
            <a:ext cx="495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Vcore</a:t>
            </a:r>
            <a:r>
              <a:rPr lang="en-US" altLang="zh-TW" b="1" dirty="0" smtClean="0">
                <a:solidFill>
                  <a:srgbClr val="FF0000"/>
                </a:solidFill>
              </a:rPr>
              <a:t>, 2.5v, 3.3v,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Vbat</a:t>
            </a:r>
            <a:r>
              <a:rPr lang="en-US" altLang="zh-TW" b="1" dirty="0" smtClean="0">
                <a:solidFill>
                  <a:srgbClr val="FF0000"/>
                </a:solidFill>
              </a:rPr>
              <a:t>, 5v, 5VSB, 12v, DIMM, </a:t>
            </a:r>
            <a:r>
              <a:rPr lang="en-US" altLang="zh-TW" b="1" dirty="0">
                <a:solidFill>
                  <a:srgbClr val="FF0000"/>
                </a:solidFill>
              </a:rPr>
              <a:t>3VSB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弧形接點 30"/>
          <p:cNvCxnSpPr>
            <a:endCxn id="10" idx="1"/>
          </p:cNvCxnSpPr>
          <p:nvPr/>
        </p:nvCxnSpPr>
        <p:spPr>
          <a:xfrm>
            <a:off x="1066800" y="3810000"/>
            <a:ext cx="1774317" cy="1480066"/>
          </a:xfrm>
          <a:prstGeom prst="curvedConnector3">
            <a:avLst>
              <a:gd name="adj1" fmla="val -680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30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0022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3262432"/>
          </a:xfrm>
        </p:spPr>
        <p:txBody>
          <a:bodyPr/>
          <a:lstStyle/>
          <a:p>
            <a:r>
              <a:rPr lang="en-US" altLang="zh-TW" dirty="0" smtClean="0"/>
              <a:t>4.2.6</a:t>
            </a:r>
            <a:r>
              <a:rPr lang="zh-TW" altLang="en-US" dirty="0" smtClean="0"/>
              <a:t> </a:t>
            </a:r>
            <a:r>
              <a:rPr lang="en-US" altLang="zh-TW" dirty="0" smtClean="0"/>
              <a:t>Smart Fan(</a:t>
            </a:r>
            <a:r>
              <a:rPr lang="en-US" altLang="zh-TW" dirty="0" err="1" smtClean="0"/>
              <a:t>sFan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通常</a:t>
            </a:r>
            <a:r>
              <a:rPr lang="en-US" altLang="zh-TW" dirty="0" smtClean="0"/>
              <a:t>BIOS</a:t>
            </a:r>
            <a:r>
              <a:rPr lang="zh-TW" altLang="en-US" dirty="0" smtClean="0"/>
              <a:t>有將</a:t>
            </a:r>
            <a:r>
              <a:rPr lang="en-US" altLang="zh-TW" dirty="0" smtClean="0"/>
              <a:t>fan</a:t>
            </a:r>
            <a:r>
              <a:rPr lang="zh-TW" altLang="en-US" dirty="0" smtClean="0"/>
              <a:t>打開，</a:t>
            </a:r>
            <a:r>
              <a:rPr lang="en-US" altLang="zh-TW" dirty="0" err="1" smtClean="0"/>
              <a:t>sFan</a:t>
            </a:r>
            <a:r>
              <a:rPr lang="zh-TW" altLang="en-US" dirty="0" smtClean="0"/>
              <a:t>也是會支援，但實際上還是需要看線路圖是否有拉出</a:t>
            </a:r>
            <a:r>
              <a:rPr lang="en-US" altLang="zh-TW" dirty="0" err="1" smtClean="0"/>
              <a:t>sFan</a:t>
            </a:r>
            <a:r>
              <a:rPr lang="zh-TW" altLang="en-US" dirty="0" smtClean="0"/>
              <a:t>的控制訊號。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以</a:t>
            </a:r>
            <a:r>
              <a:rPr lang="en-US" altLang="zh-TW" dirty="0" smtClean="0"/>
              <a:t>GENE-BT05</a:t>
            </a:r>
            <a:r>
              <a:rPr lang="zh-TW" altLang="en-US" dirty="0" smtClean="0"/>
              <a:t>為例，可看到</a:t>
            </a:r>
            <a:r>
              <a:rPr lang="en-US" altLang="zh-TW" dirty="0" smtClean="0"/>
              <a:t>FANCTL1</a:t>
            </a:r>
            <a:r>
              <a:rPr lang="zh-TW" altLang="en-US" dirty="0" smtClean="0"/>
              <a:t>的腳位有拉出並做為</a:t>
            </a:r>
            <a:r>
              <a:rPr lang="en-US" altLang="zh-TW" dirty="0" smtClean="0"/>
              <a:t>FAN_CTL_CPU</a:t>
            </a:r>
            <a:r>
              <a:rPr lang="zh-TW" altLang="en-US" dirty="0" smtClean="0"/>
              <a:t>的控制源。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下</a:t>
            </a:r>
            <a:r>
              <a:rPr lang="zh-TW" altLang="en-US" dirty="0"/>
              <a:t>頁會用表格來</a:t>
            </a:r>
            <a:r>
              <a:rPr lang="zh-TW" altLang="en-US" dirty="0" smtClean="0"/>
              <a:t>說明</a:t>
            </a:r>
            <a:r>
              <a:rPr lang="en-US" altLang="zh-TW" dirty="0" err="1" smtClean="0"/>
              <a:t>sFan</a:t>
            </a:r>
            <a:r>
              <a:rPr lang="zh-TW" altLang="en-US" dirty="0" smtClean="0"/>
              <a:t>有</a:t>
            </a:r>
            <a:r>
              <a:rPr lang="zh-TW" altLang="en-US" dirty="0"/>
              <a:t>哪些參數需要</a:t>
            </a:r>
            <a:r>
              <a:rPr lang="zh-TW" altLang="en-US" dirty="0" smtClean="0"/>
              <a:t>設定。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52348"/>
            <a:ext cx="5715000" cy="104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31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816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/>
              <a:t>4.2.6</a:t>
            </a:r>
            <a:r>
              <a:rPr lang="zh-TW" altLang="en-US" dirty="0"/>
              <a:t> </a:t>
            </a:r>
            <a:r>
              <a:rPr lang="en-US" altLang="zh-TW" dirty="0"/>
              <a:t>Smart Fan(</a:t>
            </a:r>
            <a:r>
              <a:rPr lang="en-US" altLang="zh-TW" dirty="0" err="1"/>
              <a:t>sFan</a:t>
            </a:r>
            <a:r>
              <a:rPr lang="en-US" altLang="zh-TW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25461"/>
              </p:ext>
            </p:extLst>
          </p:nvPr>
        </p:nvGraphicFramePr>
        <p:xfrm>
          <a:off x="1066800" y="1834405"/>
          <a:ext cx="104394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628191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sFan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Fintek_F81866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</a:t>
                      </a:r>
                      <a:r>
                        <a:rPr lang="en-US" altLang="zh-TW" dirty="0" err="1" smtClean="0"/>
                        <a:t>sFan</a:t>
                      </a:r>
                      <a:r>
                        <a:rPr lang="zh-TW" altLang="en-US" dirty="0" smtClean="0"/>
                        <a:t>所用的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的名稱，如</a:t>
                      </a:r>
                      <a:r>
                        <a:rPr lang="en-US" altLang="zh-TW" dirty="0" smtClean="0"/>
                        <a:t>Fintek_F81866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NCT6793D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ITE8783…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AutoModeEn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0x00(disable)</a:t>
                      </a:r>
                    </a:p>
                    <a:p>
                      <a:r>
                        <a:rPr lang="en-US" altLang="zh-TW" dirty="0" smtClean="0"/>
                        <a:t>0x01(enable)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決定</a:t>
                      </a:r>
                      <a:r>
                        <a:rPr lang="en-US" altLang="zh-TW" dirty="0" smtClean="0"/>
                        <a:t>Hi-Safe</a:t>
                      </a:r>
                      <a:r>
                        <a:rPr lang="zh-TW" altLang="en-US" dirty="0" smtClean="0"/>
                        <a:t>開啟時是否要以</a:t>
                      </a:r>
                      <a:r>
                        <a:rPr lang="en-US" altLang="zh-TW" dirty="0" smtClean="0"/>
                        <a:t>Auto</a:t>
                      </a:r>
                      <a:r>
                        <a:rPr lang="zh-TW" altLang="en-US" dirty="0" smtClean="0"/>
                        <a:t>為主，其對應順序為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Chipset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System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AutoModeCap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0x00(disable)</a:t>
                      </a:r>
                    </a:p>
                    <a:p>
                      <a:r>
                        <a:rPr lang="en-US" altLang="zh-TW" dirty="0" smtClean="0"/>
                        <a:t>0x01(enable)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是否要開啟</a:t>
                      </a:r>
                      <a:r>
                        <a:rPr lang="en-US" altLang="zh-TW" dirty="0" err="1" smtClean="0"/>
                        <a:t>AutoMode</a:t>
                      </a:r>
                      <a:r>
                        <a:rPr lang="zh-TW" altLang="en-US" dirty="0" smtClean="0"/>
                        <a:t>的功能，其對應順序為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Chipset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System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。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ManualSpeed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預設轉速，其對應順序為</a:t>
                      </a:r>
                      <a:r>
                        <a:rPr lang="en-US" altLang="zh-TW" dirty="0" smtClean="0"/>
                        <a:t>CPU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Chipset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System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Fan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FullSpeedTemp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預設不調整。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LowSpeedTemp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TW" altLang="en-US" baseline="0" dirty="0" smtClean="0"/>
                        <a:t>預設不調整</a:t>
                      </a:r>
                      <a:endParaRPr lang="en-US" altLang="zh-TW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1549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32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9570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1046440"/>
          </a:xfrm>
        </p:spPr>
        <p:txBody>
          <a:bodyPr/>
          <a:lstStyle/>
          <a:p>
            <a:r>
              <a:rPr lang="en-US" altLang="zh-TW" dirty="0"/>
              <a:t>4.2.6</a:t>
            </a:r>
            <a:r>
              <a:rPr lang="zh-TW" altLang="en-US" dirty="0"/>
              <a:t> </a:t>
            </a:r>
            <a:r>
              <a:rPr lang="en-US" altLang="zh-TW" dirty="0"/>
              <a:t>Smart Fan(</a:t>
            </a:r>
            <a:r>
              <a:rPr lang="en-US" altLang="zh-TW" dirty="0" err="1"/>
              <a:t>sFan</a:t>
            </a:r>
            <a:r>
              <a:rPr lang="en-US" altLang="zh-TW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Inf</a:t>
            </a:r>
            <a:r>
              <a:rPr lang="zh-TW" altLang="en-US" dirty="0"/>
              <a:t>檔的編寫如下圖，請由</a:t>
            </a:r>
            <a:r>
              <a:rPr lang="zh-TW" altLang="en-US" dirty="0" smtClean="0"/>
              <a:t>前頁</a:t>
            </a:r>
            <a:r>
              <a:rPr lang="zh-TW" altLang="en-US" dirty="0"/>
              <a:t>的表格來對照下圖的各參數。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6" y="2265640"/>
            <a:ext cx="9610725" cy="157162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33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5409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769441"/>
          </a:xfrm>
        </p:spPr>
        <p:txBody>
          <a:bodyPr/>
          <a:lstStyle/>
          <a:p>
            <a:r>
              <a:rPr lang="en-US" altLang="zh-TW" dirty="0" smtClean="0"/>
              <a:t>4.2.7</a:t>
            </a:r>
            <a:r>
              <a:rPr lang="zh-TW" altLang="en-US" dirty="0" smtClean="0"/>
              <a:t> </a:t>
            </a:r>
            <a:r>
              <a:rPr lang="en-US" altLang="zh-TW" dirty="0" smtClean="0"/>
              <a:t>Watchdog Timer(WDT)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預設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都會開啟，下面列出那些參數需要設定。</a:t>
            </a:r>
            <a:endParaRPr lang="en-US" altLang="zh-TW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11410"/>
              </p:ext>
            </p:extLst>
          </p:nvPr>
        </p:nvGraphicFramePr>
        <p:xfrm>
          <a:off x="1066800" y="2209800"/>
          <a:ext cx="10439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746986816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3377400548"/>
                    </a:ext>
                  </a:extLst>
                </a:gridCol>
                <a:gridCol w="6628191">
                  <a:extLst>
                    <a:ext uri="{9D8B030D-6E8A-4147-A177-3AD203B41FA5}">
                      <a16:colId xmlns:a16="http://schemas.microsoft.com/office/drawing/2014/main" val="86519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WDT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1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Fintek_F81866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板子</a:t>
                      </a:r>
                      <a:r>
                        <a:rPr lang="en-US" altLang="zh-TW" dirty="0" smtClean="0"/>
                        <a:t>WDT</a:t>
                      </a:r>
                      <a:r>
                        <a:rPr lang="zh-TW" altLang="en-US" dirty="0" smtClean="0"/>
                        <a:t>所用的</a:t>
                      </a:r>
                      <a:r>
                        <a:rPr lang="en-US" altLang="zh-TW" dirty="0" err="1" smtClean="0"/>
                        <a:t>SuperIO</a:t>
                      </a:r>
                      <a:r>
                        <a:rPr lang="zh-TW" altLang="en-US" dirty="0" smtClean="0"/>
                        <a:t>的名稱，如</a:t>
                      </a:r>
                      <a:r>
                        <a:rPr lang="en-US" altLang="zh-TW" dirty="0" smtClean="0"/>
                        <a:t>Fintek_F81866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NCT6793D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ITE8783…</a:t>
                      </a:r>
                      <a:r>
                        <a:rPr lang="zh-TW" alt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8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WdtStatus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0x00, 0x05, 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左到右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1. </a:t>
                      </a:r>
                      <a:r>
                        <a:rPr lang="en-US" altLang="zh-TW" dirty="0" smtClean="0"/>
                        <a:t>Count mode Second:0x00; Minute:0x01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lang="en-US" altLang="zh-TW" dirty="0" smtClean="0"/>
                        <a:t>Countdown       </a:t>
                      </a:r>
                    </a:p>
                    <a:p>
                      <a:r>
                        <a:rPr lang="en-US" altLang="zh-TW" dirty="0" smtClean="0"/>
                        <a:t>               Time: 0~0xFF 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3. </a:t>
                      </a:r>
                      <a:r>
                        <a:rPr lang="en-US" altLang="zh-TW" dirty="0" smtClean="0"/>
                        <a:t>Reload Time: 0~0xFF</a:t>
                      </a:r>
                    </a:p>
                    <a:p>
                      <a:r>
                        <a:rPr lang="zh-TW" altLang="en-US" dirty="0" smtClean="0"/>
                        <a:t>預設不調整。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96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4495800"/>
            <a:ext cx="8534400" cy="5715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34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7769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參數調整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1219200"/>
            <a:ext cx="8515858" cy="1046440"/>
          </a:xfrm>
        </p:spPr>
        <p:txBody>
          <a:bodyPr/>
          <a:lstStyle/>
          <a:p>
            <a:r>
              <a:rPr lang="en-US" altLang="zh-TW" dirty="0" smtClean="0"/>
              <a:t>4.2.8 Date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修改完上述參數後，最後需要更新目前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的版本，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版本會與日期和</a:t>
            </a:r>
            <a:r>
              <a:rPr lang="en-US" altLang="zh-TW" dirty="0" err="1" smtClean="0"/>
              <a:t>svn</a:t>
            </a:r>
            <a:r>
              <a:rPr lang="zh-TW" altLang="en-US" dirty="0" smtClean="0"/>
              <a:t>上最新的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的版號一致，如下圖所示。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35</a:t>
            </a:fld>
            <a:endParaRPr lang="en-US" altLang="zh-TW" spc="-11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0713"/>
            <a:ext cx="6159377" cy="1752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99082"/>
            <a:ext cx="6156028" cy="25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582530" cy="3539430"/>
          </a:xfrm>
        </p:spPr>
        <p:txBody>
          <a:bodyPr/>
          <a:lstStyle/>
          <a:p>
            <a:r>
              <a:rPr lang="en-US" altLang="zh-TW" dirty="0"/>
              <a:t>4.3</a:t>
            </a:r>
            <a:r>
              <a:rPr lang="zh-TW" altLang="en-US" dirty="0"/>
              <a:t>編譯</a:t>
            </a:r>
            <a:r>
              <a:rPr lang="en-US" altLang="zh-TW" dirty="0" err="1"/>
              <a:t>aaeonFramework</a:t>
            </a:r>
            <a:r>
              <a:rPr lang="zh-TW" altLang="en-US" dirty="0"/>
              <a:t>專案的</a:t>
            </a:r>
            <a:r>
              <a:rPr lang="en-US" altLang="zh-TW" dirty="0"/>
              <a:t>x86</a:t>
            </a:r>
            <a:r>
              <a:rPr lang="zh-TW" altLang="en-US" dirty="0"/>
              <a:t>與</a:t>
            </a:r>
            <a:r>
              <a:rPr lang="en-US" altLang="zh-TW" dirty="0"/>
              <a:t>x64</a:t>
            </a:r>
            <a:r>
              <a:rPr lang="zh-TW" altLang="en-US" dirty="0"/>
              <a:t>的</a:t>
            </a:r>
            <a:r>
              <a:rPr lang="en-US" altLang="zh-TW" dirty="0"/>
              <a:t>Release</a:t>
            </a:r>
            <a:r>
              <a:rPr lang="zh-TW" altLang="en-US" dirty="0"/>
              <a:t> 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編譯</a:t>
            </a:r>
            <a:r>
              <a:rPr lang="en-US" altLang="zh-TW" dirty="0" smtClean="0"/>
              <a:t>x86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x64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編譯過程需插入簽章憑證</a:t>
            </a:r>
            <a:r>
              <a:rPr lang="en-US" altLang="zh-TW" dirty="0" smtClean="0"/>
              <a:t>USB</a:t>
            </a:r>
            <a:r>
              <a:rPr lang="zh-TW" altLang="en-US" dirty="0" smtClean="0"/>
              <a:t>，並輸入密碼，以完成編譯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91" y="1814016"/>
            <a:ext cx="10470573" cy="19702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91" y="4394801"/>
            <a:ext cx="4267200" cy="2335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36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3560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582530" cy="4924425"/>
          </a:xfrm>
        </p:spPr>
        <p:txBody>
          <a:bodyPr/>
          <a:lstStyle/>
          <a:p>
            <a:r>
              <a:rPr lang="en-US" altLang="zh-TW" dirty="0" smtClean="0"/>
              <a:t>4.3</a:t>
            </a:r>
            <a:r>
              <a:rPr lang="zh-TW" altLang="en-US" dirty="0" smtClean="0"/>
              <a:t>編譯</a:t>
            </a:r>
            <a:r>
              <a:rPr lang="en-US" altLang="zh-TW" dirty="0" err="1" smtClean="0"/>
              <a:t>aaeonFramework</a:t>
            </a:r>
            <a:r>
              <a:rPr lang="zh-TW" altLang="en-US" dirty="0" smtClean="0"/>
              <a:t>專案的</a:t>
            </a:r>
            <a:r>
              <a:rPr lang="en-US" altLang="zh-TW" dirty="0" smtClean="0"/>
              <a:t>x86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x64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版本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編譯檔案所在位置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	1. x64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C:\Hi-Safe\Driver\aaeonFramework\trunk\aaeonFramework\x64\Release\aaeonFramework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	</a:t>
            </a:r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dirty="0" smtClean="0"/>
              <a:t>x86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C</a:t>
            </a:r>
            <a:r>
              <a:rPr lang="en-US" altLang="zh-TW" dirty="0"/>
              <a:t>:\Hi-Safe\Driver\aaeonFramework\trunk\aaeonFramework\Release\aaeonFramework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21287"/>
            <a:ext cx="902970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416425"/>
            <a:ext cx="9086850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37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8696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582530" cy="6032421"/>
          </a:xfrm>
        </p:spPr>
        <p:txBody>
          <a:bodyPr/>
          <a:lstStyle/>
          <a:p>
            <a:r>
              <a:rPr lang="en-US" altLang="zh-TW" dirty="0" smtClean="0"/>
              <a:t>4.4</a:t>
            </a:r>
            <a:r>
              <a:rPr lang="zh-TW" altLang="en-US" dirty="0" smtClean="0"/>
              <a:t> 編譯</a:t>
            </a:r>
            <a:r>
              <a:rPr lang="en-US" altLang="zh-TW" dirty="0" err="1"/>
              <a:t>aaeonFrameworkSetup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進入</a:t>
            </a:r>
            <a:r>
              <a:rPr lang="en-US" altLang="zh-TW" dirty="0" err="1"/>
              <a:t>aaeonFrameworkSetup</a:t>
            </a:r>
            <a:r>
              <a:rPr lang="en-US" altLang="zh-TW" dirty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File</a:t>
            </a:r>
            <a:r>
              <a:rPr lang="zh-TW" altLang="en-US" dirty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，隨意點擊下右圖中紅框標記的檔案，即可看到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下右圖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第一次編譯專案，需要對</a:t>
            </a:r>
            <a:r>
              <a:rPr lang="en-US" altLang="zh-TW" dirty="0" err="1" smtClean="0"/>
              <a:t>aaeonFramework</a:t>
            </a:r>
            <a:r>
              <a:rPr lang="en-US" altLang="zh-TW" dirty="0" smtClean="0"/>
              <a:t> 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重新指定檔案，故請將</a:t>
            </a:r>
            <a:r>
              <a:rPr lang="en-US" altLang="zh-TW" dirty="0" smtClean="0"/>
              <a:t>SDK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專案以及</a:t>
            </a:r>
            <a:r>
              <a:rPr lang="en-US" altLang="zh-TW" dirty="0" err="1" smtClean="0"/>
              <a:t>aaeonFramework</a:t>
            </a:r>
            <a:r>
              <a:rPr lang="zh-TW" altLang="en-US" dirty="0" smtClean="0"/>
              <a:t>專案所編好的</a:t>
            </a:r>
            <a:r>
              <a:rPr lang="en-US" altLang="zh-TW" dirty="0" smtClean="0"/>
              <a:t>x64</a:t>
            </a:r>
            <a:r>
              <a:rPr lang="zh-TW" altLang="en-US" dirty="0" smtClean="0"/>
              <a:t>與</a:t>
            </a:r>
            <a:r>
              <a:rPr lang="en-US" altLang="zh-TW" dirty="0" smtClean="0"/>
              <a:t>x86</a:t>
            </a:r>
            <a:r>
              <a:rPr lang="zh-TW" altLang="en-US" dirty="0" smtClean="0"/>
              <a:t>版本檔案加入，以取代原本的檔案。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2410136" cy="2514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783" y="2209800"/>
            <a:ext cx="7200900" cy="20955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38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425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582530" cy="5201424"/>
          </a:xfrm>
        </p:spPr>
        <p:txBody>
          <a:bodyPr/>
          <a:lstStyle/>
          <a:p>
            <a:r>
              <a:rPr lang="en-US" altLang="zh-TW" dirty="0" smtClean="0"/>
              <a:t>4.4</a:t>
            </a:r>
            <a:r>
              <a:rPr lang="zh-TW" altLang="en-US" dirty="0" smtClean="0"/>
              <a:t> 編譯</a:t>
            </a:r>
            <a:r>
              <a:rPr lang="en-US" altLang="zh-TW" dirty="0" err="1"/>
              <a:t>aaeonFrameworkSetup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為了使</a:t>
            </a:r>
            <a:r>
              <a:rPr lang="en-US" altLang="zh-TW" dirty="0" smtClean="0"/>
              <a:t>Window7</a:t>
            </a:r>
            <a:r>
              <a:rPr lang="zh-TW" altLang="en-US" dirty="0" smtClean="0"/>
              <a:t>也能使用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，必須安裝</a:t>
            </a:r>
            <a:r>
              <a:rPr lang="en-US" altLang="zh-TW" dirty="0"/>
              <a:t>Microsoft update file “Windows6.1-KB3033929-x64(win7)”(</a:t>
            </a:r>
            <a:r>
              <a:rPr lang="en-US" altLang="zh-TW" dirty="0">
                <a:hlinkClick r:id="rId3" action="ppaction://hlinkfile"/>
              </a:rPr>
              <a:t>\\</a:t>
            </a:r>
            <a:r>
              <a:rPr lang="en-US" altLang="zh-TW" dirty="0" smtClean="0">
                <a:hlinkClick r:id="rId3" action="ppaction://hlinkfile"/>
              </a:rPr>
              <a:t>nas5\OS_AP_USERS\</a:t>
            </a:r>
            <a:r>
              <a:rPr lang="en-US" altLang="zh-TW" dirty="0" err="1" smtClean="0">
                <a:hlinkClick r:id="rId3" action="ppaction://hlinkfile"/>
              </a:rPr>
              <a:t>ShareFolder</a:t>
            </a:r>
            <a:r>
              <a:rPr lang="en-US" altLang="zh-TW" dirty="0" smtClean="0">
                <a:hlinkClick r:id="rId3" action="ppaction://hlinkfile"/>
              </a:rPr>
              <a:t>\</a:t>
            </a:r>
            <a:r>
              <a:rPr lang="en-US" altLang="zh-TW" dirty="0" err="1" smtClean="0">
                <a:hlinkClick r:id="rId3" action="ppaction://hlinkfile"/>
              </a:rPr>
              <a:t>Traning</a:t>
            </a:r>
            <a:r>
              <a:rPr lang="en-US" altLang="zh-TW" dirty="0" smtClean="0">
                <a:hlinkClick r:id="rId3" action="ppaction://hlinkfile"/>
              </a:rPr>
              <a:t>\Hi-Safe\software\</a:t>
            </a:r>
            <a:r>
              <a:rPr lang="en-US" altLang="zh-TW" dirty="0" err="1" smtClean="0">
                <a:hlinkClick r:id="rId3" action="ppaction://hlinkfile"/>
              </a:rPr>
              <a:t>Microsoft_update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 smtClean="0"/>
              <a:t>於</a:t>
            </a:r>
            <a:r>
              <a:rPr lang="en-US" altLang="zh-TW" dirty="0" smtClean="0"/>
              <a:t>Application</a:t>
            </a:r>
            <a:r>
              <a:rPr lang="zh-TW" altLang="en-US" dirty="0"/>
              <a:t> </a:t>
            </a:r>
            <a:r>
              <a:rPr lang="en-US" altLang="zh-TW" dirty="0" smtClean="0"/>
              <a:t>Folder</a:t>
            </a:r>
            <a:r>
              <a:rPr lang="zh-TW" altLang="en-US" dirty="0" smtClean="0"/>
              <a:t>下加入</a:t>
            </a:r>
            <a:r>
              <a:rPr lang="en-US" altLang="zh-TW" dirty="0"/>
              <a:t>Microsoft update file </a:t>
            </a:r>
            <a:r>
              <a:rPr lang="zh-TW" altLang="en-US" dirty="0" smtClean="0"/>
              <a:t>，如下圖示。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92" y="2611824"/>
            <a:ext cx="9525000" cy="2066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53200" y="3733800"/>
            <a:ext cx="2362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39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9458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2491405"/>
            <a:ext cx="7739380" cy="77328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r>
              <a:rPr lang="en-US" altLang="zh-TW" sz="4000" dirty="0"/>
              <a:t>1. </a:t>
            </a:r>
            <a:r>
              <a:rPr lang="en-US" altLang="zh-TW" sz="4000" dirty="0" smtClean="0">
                <a:solidFill>
                  <a:srgbClr val="0070C0"/>
                </a:solidFill>
              </a:rPr>
              <a:t>Setup </a:t>
            </a:r>
            <a:r>
              <a:rPr lang="en-US" altLang="zh-TW" sz="4000" dirty="0">
                <a:solidFill>
                  <a:srgbClr val="0070C0"/>
                </a:solidFill>
              </a:rPr>
              <a:t>System </a:t>
            </a:r>
            <a:r>
              <a:rPr lang="en-US" altLang="zh-TW" sz="4000" dirty="0"/>
              <a:t>Environment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348" y="6545681"/>
            <a:ext cx="110553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i="1" spc="-75" dirty="0">
                <a:solidFill>
                  <a:srgbClr val="1F487C"/>
                </a:solidFill>
                <a:latin typeface="Trebuchet MS"/>
                <a:cs typeface="Trebuchet MS"/>
                <a:hlinkClick r:id="rId3"/>
              </a:rPr>
              <a:t>www.aaeon.com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</a:t>
            </a:fld>
            <a:endParaRPr lang="en-US" altLang="zh-TW" spc="-1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aaeonFramework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66800"/>
            <a:ext cx="11506200" cy="5201424"/>
          </a:xfrm>
        </p:spPr>
        <p:txBody>
          <a:bodyPr/>
          <a:lstStyle/>
          <a:p>
            <a:r>
              <a:rPr lang="en-US" altLang="zh-TW" dirty="0" smtClean="0"/>
              <a:t>4.4</a:t>
            </a:r>
            <a:r>
              <a:rPr lang="zh-TW" altLang="en-US" dirty="0" smtClean="0"/>
              <a:t> 編譯</a:t>
            </a:r>
            <a:r>
              <a:rPr lang="en-US" altLang="zh-TW" dirty="0" err="1"/>
              <a:t>aaeonFrameworkSetup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修改日期：選擇</a:t>
            </a:r>
            <a:r>
              <a:rPr lang="en-US" altLang="zh-TW" dirty="0" err="1" smtClean="0"/>
              <a:t>aaeonFrameworkSetup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properties</a:t>
            </a:r>
            <a:r>
              <a:rPr lang="zh-TW" altLang="en-US" dirty="0" smtClean="0"/>
              <a:t>，並將日期修改成與</a:t>
            </a:r>
            <a:r>
              <a:rPr lang="en-US" altLang="zh-TW" dirty="0" err="1" smtClean="0"/>
              <a:t>inf</a:t>
            </a:r>
            <a:r>
              <a:rPr lang="zh-TW" altLang="en-US" dirty="0" smtClean="0"/>
              <a:t>檔一致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編譯</a:t>
            </a:r>
            <a:r>
              <a:rPr lang="en-US" altLang="zh-TW" dirty="0" err="1" smtClean="0"/>
              <a:t>aaeonFrameworkSetup</a:t>
            </a:r>
            <a:r>
              <a:rPr lang="zh-TW" altLang="en-US" dirty="0" smtClean="0"/>
              <a:t>專案，即產生安裝檔</a:t>
            </a:r>
            <a:endParaRPr lang="en-US" altLang="zh-TW" dirty="0"/>
          </a:p>
          <a:p>
            <a:pPr lvl="1"/>
            <a:r>
              <a:rPr lang="en-US" altLang="zh-TW" dirty="0" smtClean="0"/>
              <a:t>	</a:t>
            </a:r>
            <a:r>
              <a:rPr lang="zh-TW" altLang="en-US" dirty="0" smtClean="0"/>
              <a:t>安裝檔路徑：</a:t>
            </a:r>
            <a:r>
              <a:rPr lang="en-US" altLang="zh-TW" dirty="0"/>
              <a:t> C:\Hi-Safe\Driver\aaeonFramework\trunk\aaeonFramework\aaeonFrameworkSetup\Release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905000"/>
            <a:ext cx="2895600" cy="18521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24400"/>
            <a:ext cx="90678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40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8751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1190052"/>
            <a:ext cx="8044180" cy="188128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lang="en-US" altLang="zh-TW" sz="4000" dirty="0"/>
              <a:t>5</a:t>
            </a:r>
            <a:r>
              <a:rPr lang="en-US" altLang="zh-TW" sz="4000" dirty="0" smtClean="0"/>
              <a:t>. </a:t>
            </a:r>
            <a:r>
              <a:rPr lang="en-US" altLang="zh-TW" sz="4000" dirty="0"/>
              <a:t>Build Hi-Safe Project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/>
              <a:t> </a:t>
            </a:r>
            <a:r>
              <a:rPr lang="en-US" altLang="zh-TW" sz="2400" dirty="0" smtClean="0"/>
              <a:t>    5.1</a:t>
            </a:r>
            <a:r>
              <a:rPr lang="zh-TW" altLang="en-US" sz="2400" dirty="0" smtClean="0"/>
              <a:t>編譯</a:t>
            </a:r>
            <a:r>
              <a:rPr lang="en-US" altLang="zh-TW" sz="2400" dirty="0" smtClean="0"/>
              <a:t>Hi-Safe </a:t>
            </a:r>
            <a:r>
              <a:rPr lang="zh-TW" altLang="en-US" sz="2400" dirty="0" smtClean="0"/>
              <a:t>專案的</a:t>
            </a:r>
            <a:r>
              <a:rPr lang="en-US" altLang="zh-TW" sz="2400" dirty="0" smtClean="0"/>
              <a:t>x86</a:t>
            </a:r>
            <a:r>
              <a:rPr lang="zh-TW" altLang="en-US" sz="2400" dirty="0" smtClean="0"/>
              <a:t>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</a:t>
            </a:r>
            <a:r>
              <a:rPr lang="en-US" altLang="zh-TW" sz="2400" dirty="0"/>
              <a:t>5</a:t>
            </a:r>
            <a:r>
              <a:rPr lang="en-US" altLang="zh-TW" sz="2400" dirty="0" smtClean="0"/>
              <a:t>.2</a:t>
            </a:r>
            <a:r>
              <a:rPr lang="zh-TW" altLang="en-US" sz="2400" dirty="0" smtClean="0"/>
              <a:t>編譯</a:t>
            </a:r>
            <a:r>
              <a:rPr lang="en-US" altLang="zh-TW" sz="2400" dirty="0" smtClean="0"/>
              <a:t>Hi-</a:t>
            </a:r>
            <a:r>
              <a:rPr lang="en-US" altLang="zh-TW" sz="2400" dirty="0" err="1" smtClean="0"/>
              <a:t>SafeSetup</a:t>
            </a:r>
            <a:r>
              <a:rPr lang="zh-TW" altLang="en-US" sz="2400" dirty="0" smtClean="0"/>
              <a:t>專案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5.3</a:t>
            </a:r>
            <a:r>
              <a:rPr lang="zh-TW" altLang="en-US" sz="2400" dirty="0" smtClean="0"/>
              <a:t>加入</a:t>
            </a:r>
            <a:r>
              <a:rPr lang="en-US" altLang="zh-TW" sz="2400" dirty="0" smtClean="0"/>
              <a:t>reboot</a:t>
            </a:r>
            <a:r>
              <a:rPr lang="zh-TW" altLang="en-US" sz="2400" dirty="0" smtClean="0"/>
              <a:t>選項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348" y="6545681"/>
            <a:ext cx="11055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i="1" spc="-75" dirty="0">
                <a:solidFill>
                  <a:srgbClr val="1F487C"/>
                </a:solidFill>
                <a:latin typeface="Trebuchet MS"/>
                <a:cs typeface="Trebuchet MS"/>
                <a:hlinkClick r:id="rId2"/>
              </a:rPr>
              <a:t>www.aaeon.com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41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9438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1506200" cy="4924425"/>
          </a:xfrm>
        </p:spPr>
        <p:txBody>
          <a:bodyPr/>
          <a:lstStyle/>
          <a:p>
            <a:r>
              <a:rPr lang="en-US" altLang="zh-TW" dirty="0" smtClean="0"/>
              <a:t>5.1</a:t>
            </a:r>
            <a:r>
              <a:rPr lang="zh-TW" altLang="en-US" dirty="0" smtClean="0"/>
              <a:t> 編譯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專案的</a:t>
            </a:r>
            <a:r>
              <a:rPr lang="en-US" altLang="zh-TW" dirty="0" smtClean="0"/>
              <a:t>x86</a:t>
            </a:r>
            <a:r>
              <a:rPr lang="zh-TW" altLang="en-US" dirty="0" smtClean="0"/>
              <a:t>版</a:t>
            </a:r>
            <a:r>
              <a:rPr lang="zh-TW" altLang="en-US" dirty="0"/>
              <a:t>本</a:t>
            </a:r>
            <a:endParaRPr lang="zh-TW" alt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修改日期：選擇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properties</a:t>
            </a:r>
            <a:r>
              <a:rPr lang="zh-TW" altLang="en-US" dirty="0" smtClean="0"/>
              <a:t>，並選擇</a:t>
            </a:r>
            <a:r>
              <a:rPr lang="en-US" altLang="zh-TW" dirty="0" smtClean="0"/>
              <a:t>Assembly Information</a:t>
            </a:r>
            <a:r>
              <a:rPr lang="zh-TW" altLang="en-US" dirty="0" smtClean="0"/>
              <a:t>，修改日期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inf</a:t>
            </a:r>
            <a:r>
              <a:rPr lang="zh-TW" altLang="en-US" dirty="0" smtClean="0"/>
              <a:t>檔一致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編譯</a:t>
            </a:r>
            <a:r>
              <a:rPr lang="en-US" altLang="zh-TW" dirty="0" smtClean="0"/>
              <a:t>x86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83" y="2057400"/>
            <a:ext cx="6248400" cy="209564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42</a:t>
            </a:fld>
            <a:endParaRPr lang="en-US" altLang="zh-TW" spc="-11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057400"/>
            <a:ext cx="47128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720578" cy="5478423"/>
          </a:xfrm>
        </p:spPr>
        <p:txBody>
          <a:bodyPr/>
          <a:lstStyle/>
          <a:p>
            <a:r>
              <a:rPr lang="en-US" altLang="zh-TW" dirty="0" smtClean="0"/>
              <a:t>5.2</a:t>
            </a:r>
            <a:r>
              <a:rPr lang="zh-TW" altLang="en-US" dirty="0" smtClean="0"/>
              <a:t> 編譯</a:t>
            </a:r>
            <a:r>
              <a:rPr lang="en-US" altLang="zh-TW" dirty="0" smtClean="0"/>
              <a:t>Hi-</a:t>
            </a:r>
            <a:r>
              <a:rPr lang="en-US" altLang="zh-TW" dirty="0" err="1" smtClean="0"/>
              <a:t>SafeSetup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進入</a:t>
            </a:r>
            <a:r>
              <a:rPr lang="en-US" altLang="zh-TW" dirty="0" smtClean="0"/>
              <a:t>Hi-</a:t>
            </a:r>
            <a:r>
              <a:rPr lang="en-US" altLang="zh-TW" dirty="0" err="1" smtClean="0"/>
              <a:t>SafeSetup</a:t>
            </a:r>
            <a:r>
              <a:rPr lang="en-US" altLang="zh-TW" dirty="0" smtClean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 smtClean="0"/>
              <a:t>，並重新將</a:t>
            </a:r>
            <a:r>
              <a:rPr lang="en-US" altLang="zh-TW" dirty="0"/>
              <a:t>SDK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專案以及</a:t>
            </a:r>
            <a:r>
              <a:rPr lang="en-US" altLang="zh-TW" dirty="0" err="1"/>
              <a:t>aaeonFramework</a:t>
            </a:r>
            <a:r>
              <a:rPr lang="zh-TW" altLang="en-US" dirty="0"/>
              <a:t>專案所編好的</a:t>
            </a:r>
            <a:r>
              <a:rPr lang="en-US" altLang="zh-TW" dirty="0"/>
              <a:t>x64</a:t>
            </a:r>
            <a:r>
              <a:rPr lang="zh-TW" altLang="en-US" dirty="0"/>
              <a:t>與</a:t>
            </a:r>
            <a:r>
              <a:rPr lang="en-US" altLang="zh-TW" dirty="0"/>
              <a:t>x86</a:t>
            </a:r>
            <a:r>
              <a:rPr lang="zh-TW" altLang="en-US" dirty="0"/>
              <a:t>版本檔案</a:t>
            </a:r>
            <a:r>
              <a:rPr lang="zh-TW" altLang="en-US" dirty="0" smtClean="0"/>
              <a:t>加入，以取代原本的檔案。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於</a:t>
            </a:r>
            <a:r>
              <a:rPr lang="en-US" altLang="zh-TW" dirty="0" smtClean="0"/>
              <a:t>Application Folder</a:t>
            </a:r>
            <a:r>
              <a:rPr lang="zh-TW" altLang="en-US" dirty="0" smtClean="0"/>
              <a:t>下將</a:t>
            </a:r>
            <a:r>
              <a:rPr lang="en-US" altLang="zh-TW" dirty="0" smtClean="0"/>
              <a:t>Hi-Saf</a:t>
            </a:r>
            <a:r>
              <a:rPr lang="en-US" altLang="zh-TW" dirty="0"/>
              <a:t>e</a:t>
            </a:r>
            <a:r>
              <a:rPr lang="zh-TW" altLang="en-US" dirty="0" smtClean="0"/>
              <a:t>執行檔加入以取代原本的執行檔，如下圖。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6953250" cy="20574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43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315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720578" cy="3262432"/>
          </a:xfrm>
        </p:spPr>
        <p:txBody>
          <a:bodyPr/>
          <a:lstStyle/>
          <a:p>
            <a:r>
              <a:rPr lang="en-US" altLang="zh-TW" dirty="0" smtClean="0"/>
              <a:t>5.2</a:t>
            </a:r>
            <a:r>
              <a:rPr lang="zh-TW" altLang="en-US" dirty="0" smtClean="0"/>
              <a:t> 編譯</a:t>
            </a:r>
            <a:r>
              <a:rPr lang="en-US" altLang="zh-TW" dirty="0" smtClean="0"/>
              <a:t>Hi-</a:t>
            </a:r>
            <a:r>
              <a:rPr lang="en-US" altLang="zh-TW" dirty="0" err="1" smtClean="0"/>
              <a:t>SafeSetup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為了使</a:t>
            </a:r>
            <a:r>
              <a:rPr lang="en-US" altLang="zh-TW" dirty="0"/>
              <a:t>Window7</a:t>
            </a:r>
            <a:r>
              <a:rPr lang="zh-TW" altLang="en-US" dirty="0"/>
              <a:t>也能使用</a:t>
            </a:r>
            <a:r>
              <a:rPr lang="en-US" altLang="zh-TW" dirty="0"/>
              <a:t>Hi-Safe</a:t>
            </a:r>
            <a:r>
              <a:rPr lang="zh-TW" altLang="en-US" dirty="0"/>
              <a:t>，必須安裝</a:t>
            </a:r>
            <a:r>
              <a:rPr lang="en-US" altLang="zh-TW" dirty="0"/>
              <a:t>Microsoft update file “Windows6.1-KB3033929-x64(win7)”(</a:t>
            </a:r>
            <a:r>
              <a:rPr lang="en-US" altLang="zh-TW" dirty="0">
                <a:hlinkClick r:id="rId2" action="ppaction://hlinkfile"/>
              </a:rPr>
              <a:t>\\nas5\OS_AP_USERS\</a:t>
            </a:r>
            <a:r>
              <a:rPr lang="en-US" altLang="zh-TW" dirty="0" err="1">
                <a:hlinkClick r:id="rId2" action="ppaction://hlinkfile"/>
              </a:rPr>
              <a:t>ShareFolder</a:t>
            </a:r>
            <a:r>
              <a:rPr lang="en-US" altLang="zh-TW" dirty="0">
                <a:hlinkClick r:id="rId2" action="ppaction://hlinkfile"/>
              </a:rPr>
              <a:t>\</a:t>
            </a:r>
            <a:r>
              <a:rPr lang="en-US" altLang="zh-TW" dirty="0" err="1">
                <a:hlinkClick r:id="rId2" action="ppaction://hlinkfile"/>
              </a:rPr>
              <a:t>Traning</a:t>
            </a:r>
            <a:r>
              <a:rPr lang="en-US" altLang="zh-TW" dirty="0">
                <a:hlinkClick r:id="rId2" action="ppaction://hlinkfile"/>
              </a:rPr>
              <a:t>\Hi-Safe\software\</a:t>
            </a:r>
            <a:r>
              <a:rPr lang="en-US" altLang="zh-TW" dirty="0" err="1">
                <a:hlinkClick r:id="rId2" action="ppaction://hlinkfile"/>
              </a:rPr>
              <a:t>Microsoft_update</a:t>
            </a:r>
            <a:r>
              <a:rPr lang="en-US" altLang="zh-TW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/>
              <a:t>於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/>
              <a:t>Folder</a:t>
            </a:r>
            <a:r>
              <a:rPr lang="zh-TW" altLang="en-US" dirty="0"/>
              <a:t>下加入</a:t>
            </a:r>
            <a:r>
              <a:rPr lang="en-US" altLang="zh-TW" dirty="0"/>
              <a:t>Microsoft update file </a:t>
            </a:r>
            <a:r>
              <a:rPr lang="zh-TW" altLang="en-US" dirty="0"/>
              <a:t>，如下圖示。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26792"/>
            <a:ext cx="10039350" cy="2162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24600" y="4343400"/>
            <a:ext cx="2514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44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5084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720578" cy="4924425"/>
          </a:xfrm>
        </p:spPr>
        <p:txBody>
          <a:bodyPr/>
          <a:lstStyle/>
          <a:p>
            <a:r>
              <a:rPr lang="en-US" altLang="zh-TW" dirty="0" smtClean="0"/>
              <a:t>5.2</a:t>
            </a:r>
            <a:r>
              <a:rPr lang="zh-TW" altLang="en-US" dirty="0" smtClean="0"/>
              <a:t> 編譯</a:t>
            </a:r>
            <a:r>
              <a:rPr lang="en-US" altLang="zh-TW" dirty="0" smtClean="0"/>
              <a:t>Hi-</a:t>
            </a:r>
            <a:r>
              <a:rPr lang="en-US" altLang="zh-TW" dirty="0" err="1" smtClean="0"/>
              <a:t>SafeSetup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產生兩個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執行</a:t>
            </a:r>
            <a:r>
              <a:rPr lang="zh-TW" altLang="en-US" dirty="0"/>
              <a:t>檔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shortcut</a:t>
            </a:r>
            <a:r>
              <a:rPr lang="zh-TW" altLang="en-US" dirty="0" smtClean="0"/>
              <a:t>，並將其複製到</a:t>
            </a:r>
            <a:r>
              <a:rPr lang="en-US" altLang="zh-TW" dirty="0" smtClean="0"/>
              <a:t>User’s Desktop</a:t>
            </a:r>
            <a:r>
              <a:rPr lang="zh-TW" altLang="en-US" dirty="0" smtClean="0"/>
              <a:t>與</a:t>
            </a:r>
            <a:r>
              <a:rPr lang="en-US" altLang="zh-TW" dirty="0" smtClean="0"/>
              <a:t>User’s Programs Menu</a:t>
            </a:r>
            <a:r>
              <a:rPr lang="zh-TW" altLang="en-US" dirty="0" smtClean="0"/>
              <a:t>下，並將</a:t>
            </a:r>
            <a:r>
              <a:rPr lang="en-US" altLang="zh-TW" dirty="0" smtClean="0"/>
              <a:t>shortcut</a:t>
            </a:r>
            <a:r>
              <a:rPr lang="zh-TW" altLang="en-US" dirty="0" smtClean="0"/>
              <a:t>命名為</a:t>
            </a:r>
            <a:r>
              <a:rPr lang="en-US" altLang="zh-TW" dirty="0" smtClean="0"/>
              <a:t>”Hi-Safe”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</a:t>
            </a:r>
            <a:r>
              <a:rPr lang="en-US" altLang="zh-TW" dirty="0" smtClean="0"/>
              <a:t>shortcut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properties</a:t>
            </a:r>
            <a:r>
              <a:rPr lang="zh-TW" altLang="en-US" dirty="0" smtClean="0"/>
              <a:t>以設定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圖示，如下圖。</a:t>
            </a:r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05706"/>
            <a:ext cx="3417425" cy="14161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89" y="2105706"/>
            <a:ext cx="6425275" cy="1838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7" y="4717337"/>
            <a:ext cx="2971800" cy="19893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314" y="4717337"/>
            <a:ext cx="382905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911" y="4717337"/>
            <a:ext cx="3819525" cy="1584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45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41994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720578" cy="3262432"/>
          </a:xfrm>
        </p:spPr>
        <p:txBody>
          <a:bodyPr/>
          <a:lstStyle/>
          <a:p>
            <a:r>
              <a:rPr lang="en-US" altLang="zh-TW" dirty="0" smtClean="0"/>
              <a:t>5.2</a:t>
            </a:r>
            <a:r>
              <a:rPr lang="zh-TW" altLang="en-US" dirty="0" smtClean="0"/>
              <a:t> 編譯</a:t>
            </a:r>
            <a:r>
              <a:rPr lang="en-US" altLang="zh-TW" dirty="0" smtClean="0"/>
              <a:t>Hi-</a:t>
            </a:r>
            <a:r>
              <a:rPr lang="en-US" altLang="zh-TW" dirty="0" err="1" smtClean="0"/>
              <a:t>SafeSetup</a:t>
            </a:r>
            <a:r>
              <a:rPr lang="zh-TW" altLang="en-US" dirty="0" smtClean="0"/>
              <a:t>專案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編譯</a:t>
            </a:r>
            <a:r>
              <a:rPr lang="en-US" altLang="zh-TW" dirty="0" smtClean="0"/>
              <a:t>Hi-</a:t>
            </a:r>
            <a:r>
              <a:rPr lang="en-US" altLang="zh-TW" dirty="0" err="1" smtClean="0"/>
              <a:t>SafeSetup</a:t>
            </a:r>
            <a:r>
              <a:rPr lang="zh-TW" altLang="en-US" dirty="0" smtClean="0"/>
              <a:t>專案</a:t>
            </a:r>
            <a:r>
              <a:rPr lang="zh-TW" altLang="en-US" dirty="0"/>
              <a:t>，即產生安裝檔</a:t>
            </a:r>
            <a:endParaRPr lang="en-US" altLang="zh-TW" dirty="0"/>
          </a:p>
          <a:p>
            <a:pPr lvl="1"/>
            <a:r>
              <a:rPr lang="en-US" altLang="zh-TW" dirty="0"/>
              <a:t>	</a:t>
            </a:r>
            <a:r>
              <a:rPr lang="zh-TW" altLang="en-US" dirty="0"/>
              <a:t>安裝檔路徑：</a:t>
            </a:r>
            <a:r>
              <a:rPr lang="en-US" altLang="zh-TW" dirty="0"/>
              <a:t> C:\Hi-Safe\Utility </a:t>
            </a:r>
            <a:r>
              <a:rPr lang="en-US" altLang="zh-TW" dirty="0" smtClean="0"/>
              <a:t>tools\Hi-Safe\trunk\Hi-Safe\Hi-</a:t>
            </a:r>
            <a:r>
              <a:rPr lang="en-US" altLang="zh-TW" dirty="0" err="1" smtClean="0"/>
              <a:t>SafeSetup</a:t>
            </a:r>
            <a:r>
              <a:rPr lang="en-US" altLang="zh-TW" dirty="0" smtClean="0"/>
              <a:t>\Release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8810625" cy="10668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46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1434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Build 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044575"/>
            <a:ext cx="10720578" cy="2985433"/>
          </a:xfrm>
        </p:spPr>
        <p:txBody>
          <a:bodyPr/>
          <a:lstStyle/>
          <a:p>
            <a:r>
              <a:rPr lang="en-US" altLang="zh-TW" dirty="0" smtClean="0"/>
              <a:t>5.3</a:t>
            </a:r>
            <a:r>
              <a:rPr lang="zh-TW" altLang="en-US" dirty="0" smtClean="0"/>
              <a:t> 設定</a:t>
            </a:r>
            <a:r>
              <a:rPr lang="en-US" altLang="zh-TW" dirty="0" smtClean="0"/>
              <a:t>reboot</a:t>
            </a:r>
            <a:r>
              <a:rPr lang="zh-TW" altLang="en-US" dirty="0" smtClean="0"/>
              <a:t>選</a:t>
            </a:r>
            <a:r>
              <a:rPr lang="zh-TW" altLang="en-US" dirty="0"/>
              <a:t>項</a:t>
            </a:r>
            <a:endParaRPr lang="zh-TW" altLang="en-US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dirty="0" smtClean="0"/>
              <a:t>開啟</a:t>
            </a:r>
            <a:r>
              <a:rPr lang="en-US" altLang="zh-TW" dirty="0" smtClean="0"/>
              <a:t>orca</a:t>
            </a:r>
            <a:r>
              <a:rPr lang="zh-TW" altLang="en-US" dirty="0" smtClean="0"/>
              <a:t>，並讀取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安裝檔，選擇</a:t>
            </a:r>
            <a:r>
              <a:rPr lang="en-US" altLang="zh-TW" dirty="0" smtClean="0"/>
              <a:t>property</a:t>
            </a:r>
            <a:r>
              <a:rPr lang="zh-TW" altLang="en-US" dirty="0" smtClean="0"/>
              <a:t>，並於右邊欄位選擇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Row</a:t>
            </a:r>
            <a:r>
              <a:rPr lang="zh-TW" altLang="en-US" dirty="0" smtClean="0"/>
              <a:t>，以新增</a:t>
            </a:r>
            <a:r>
              <a:rPr lang="en-US" altLang="zh-TW" dirty="0" smtClean="0"/>
              <a:t>REBOOT</a:t>
            </a:r>
            <a:r>
              <a:rPr lang="zh-TW" altLang="en-US" dirty="0" smtClean="0"/>
              <a:t>選項，並填入</a:t>
            </a:r>
            <a:r>
              <a:rPr lang="en-US" altLang="zh-TW" dirty="0" smtClean="0"/>
              <a:t>Force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6116"/>
            <a:ext cx="8848725" cy="4396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853352"/>
            <a:ext cx="3440671" cy="266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47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22721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48</a:t>
            </a:fld>
            <a:endParaRPr lang="en-US" altLang="zh-TW" spc="-110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362200" y="1752600"/>
            <a:ext cx="8044180" cy="11426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>
            <a:lvl1pPr>
              <a:defRPr sz="2000" b="0" i="0">
                <a:solidFill>
                  <a:srgbClr val="006FC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230"/>
              </a:spcBef>
            </a:pPr>
            <a:r>
              <a:rPr lang="en-US" altLang="zh-TW" sz="4000" dirty="0" smtClean="0"/>
              <a:t>6.Appendix</a:t>
            </a:r>
            <a:r>
              <a:rPr lang="en-US" altLang="zh-TW" sz="4000" kern="0" dirty="0" smtClean="0"/>
              <a:t/>
            </a:r>
            <a:br>
              <a:rPr lang="en-US" altLang="zh-TW" sz="4000" kern="0" dirty="0" smtClean="0"/>
            </a:br>
            <a:r>
              <a:rPr lang="en-US" altLang="zh-TW" sz="2400" kern="0" dirty="0" smtClean="0"/>
              <a:t>     6.1 </a:t>
            </a:r>
            <a:r>
              <a:rPr lang="en-US" altLang="zh-TW" sz="2400" dirty="0" err="1" smtClean="0">
                <a:latin typeface="Arial"/>
                <a:cs typeface="Arial"/>
              </a:rPr>
              <a:t>aaeonFramework</a:t>
            </a:r>
            <a:r>
              <a:rPr lang="en-US" altLang="zh-TW" sz="2400" dirty="0" smtClean="0">
                <a:latin typeface="Arial"/>
                <a:cs typeface="Arial"/>
              </a:rPr>
              <a:t> </a:t>
            </a:r>
            <a:r>
              <a:rPr lang="zh-TW" altLang="en-US" sz="2400" dirty="0">
                <a:latin typeface="Arial"/>
                <a:cs typeface="Arial"/>
              </a:rPr>
              <a:t>使用</a:t>
            </a:r>
            <a:r>
              <a:rPr lang="en-US" altLang="zh-TW" sz="2400" dirty="0">
                <a:latin typeface="Arial"/>
                <a:cs typeface="Arial"/>
              </a:rPr>
              <a:t>VS2017 </a:t>
            </a:r>
            <a:r>
              <a:rPr lang="zh-TW" altLang="en-US" sz="2400" dirty="0">
                <a:latin typeface="Arial"/>
                <a:cs typeface="Arial"/>
              </a:rPr>
              <a:t>設定</a:t>
            </a:r>
            <a:endParaRPr lang="zh-TW" altLang="en-US" sz="2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39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zh-TW" altLang="en-US" dirty="0"/>
              <a:t>先確認</a:t>
            </a:r>
            <a:r>
              <a:rPr lang="en-US" altLang="zh-TW" dirty="0"/>
              <a:t>WDK, SDK</a:t>
            </a:r>
            <a:r>
              <a:rPr lang="zh-TW" altLang="en-US" dirty="0"/>
              <a:t>互相搭配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7818F-9C55-4A05-B316-56A84B45476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53681" y="285423"/>
            <a:ext cx="10670976" cy="457198"/>
          </a:xfrm>
        </p:spPr>
        <p:txBody>
          <a:bodyPr>
            <a:normAutofit/>
          </a:bodyPr>
          <a:lstStyle/>
          <a:p>
            <a:r>
              <a:rPr lang="en-US" altLang="zh-TW" b="0" dirty="0" smtClean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6.1aaeonFramework </a:t>
            </a:r>
            <a:r>
              <a:rPr lang="zh-TW" altLang="en-US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使用</a:t>
            </a:r>
            <a:r>
              <a:rPr lang="en-US" altLang="zh-TW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VS2017 </a:t>
            </a:r>
            <a:r>
              <a:rPr lang="zh-TW" altLang="en-US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設定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Focus • Agility • Competitiveness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B516F4-BE21-41A6-BD05-42336029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2139051"/>
            <a:ext cx="11449272" cy="35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Setup </a:t>
            </a:r>
            <a:r>
              <a:rPr lang="en-US" altLang="zh-TW" dirty="0">
                <a:solidFill>
                  <a:srgbClr val="0070C0"/>
                </a:solidFill>
              </a:rPr>
              <a:t>System </a:t>
            </a:r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38070" y="2250135"/>
            <a:ext cx="9210930" cy="3477875"/>
          </a:xfrm>
        </p:spPr>
        <p:txBody>
          <a:bodyPr/>
          <a:lstStyle/>
          <a:p>
            <a:r>
              <a:rPr lang="en-US" altLang="zh-TW" dirty="0" smtClean="0"/>
              <a:t>1.1 Install VS2015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dirty="0" smtClean="0"/>
              <a:t>VS2015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 action="ppaction://hlinkfile"/>
              </a:rPr>
              <a:t>\\nas5\OS_AP_USERS\ShareFolder\ISOs\Windows\VS2015</a:t>
            </a:r>
            <a:endParaRPr lang="en-US" altLang="zh-TW" dirty="0"/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dirty="0" smtClean="0"/>
              <a:t>VS2015</a:t>
            </a:r>
            <a:r>
              <a:rPr lang="zh-TW" altLang="en-US" dirty="0" smtClean="0"/>
              <a:t> </a:t>
            </a:r>
            <a:r>
              <a:rPr lang="en-US" altLang="zh-TW" dirty="0" smtClean="0"/>
              <a:t>must include C/C++, C#, VB.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dirty="0" smtClean="0"/>
              <a:t>Install Windows driver Kit(WDK) &amp; Windows Software Development Kit(SDK), </a:t>
            </a:r>
          </a:p>
          <a:p>
            <a:pPr lvl="1"/>
            <a:r>
              <a:rPr lang="en-US" altLang="zh-TW" dirty="0"/>
              <a:t>	</a:t>
            </a:r>
            <a:r>
              <a:rPr lang="en-US" altLang="zh-TW" dirty="0" smtClean="0"/>
              <a:t> the version must be the same.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dirty="0" smtClean="0"/>
              <a:t>Install Visual studio installer </a:t>
            </a:r>
            <a:r>
              <a:rPr lang="en-US" altLang="zh-TW" dirty="0"/>
              <a:t>projects </a:t>
            </a:r>
            <a:r>
              <a:rPr lang="en-US" altLang="zh-TW" dirty="0" smtClean="0"/>
              <a:t>extension</a:t>
            </a:r>
          </a:p>
          <a:p>
            <a:pPr lvl="1"/>
            <a:r>
              <a:rPr lang="en-US" altLang="zh-TW" dirty="0" smtClean="0"/>
              <a:t>	(</a:t>
            </a:r>
            <a:r>
              <a:rPr lang="en-US" altLang="zh-TW" dirty="0">
                <a:hlinkClick r:id="rId3"/>
              </a:rPr>
              <a:t>https://dotblogs.com.tw/eaglewolf/2014/04/21/144808</a:t>
            </a:r>
            <a:r>
              <a:rPr lang="en-US" altLang="zh-TW" dirty="0"/>
              <a:t>)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TW" dirty="0" smtClean="0"/>
              <a:t>Install orca software</a:t>
            </a:r>
          </a:p>
          <a:p>
            <a:pPr lvl="1"/>
            <a:r>
              <a:rPr lang="en-US" altLang="zh-TW" dirty="0"/>
              <a:t>	(</a:t>
            </a:r>
            <a:r>
              <a:rPr lang="en-US" altLang="zh-TW" dirty="0">
                <a:hlinkClick r:id="rId4" action="ppaction://hlinkfile"/>
              </a:rPr>
              <a:t>\\</a:t>
            </a:r>
            <a:r>
              <a:rPr lang="en-US" altLang="zh-TW" dirty="0" smtClean="0">
                <a:hlinkClick r:id="rId4" action="ppaction://hlinkfile"/>
              </a:rPr>
              <a:t>nas5\OS_AP_USERS\</a:t>
            </a:r>
            <a:r>
              <a:rPr lang="en-US" altLang="zh-TW" dirty="0" err="1" smtClean="0">
                <a:hlinkClick r:id="rId4" action="ppaction://hlinkfile"/>
              </a:rPr>
              <a:t>ShareFolder</a:t>
            </a:r>
            <a:r>
              <a:rPr lang="en-US" altLang="zh-TW" dirty="0" smtClean="0">
                <a:hlinkClick r:id="rId4" action="ppaction://hlinkfile"/>
              </a:rPr>
              <a:t>\</a:t>
            </a:r>
            <a:r>
              <a:rPr lang="en-US" altLang="zh-TW" dirty="0" err="1" smtClean="0">
                <a:hlinkClick r:id="rId4" action="ppaction://hlinkfile"/>
              </a:rPr>
              <a:t>Traning</a:t>
            </a:r>
            <a:r>
              <a:rPr lang="en-US" altLang="zh-TW" dirty="0" smtClean="0">
                <a:hlinkClick r:id="rId4" action="ppaction://hlinkfile"/>
              </a:rPr>
              <a:t>\Hi-Safe\software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1.2 Install </a:t>
            </a:r>
            <a:r>
              <a:rPr lang="en-US" altLang="zh-TW" dirty="0" err="1" smtClean="0"/>
              <a:t>TortoiseSVN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5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4379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en-US" altLang="zh-TW" dirty="0"/>
              <a:t>Win32(x86)</a:t>
            </a:r>
            <a:r>
              <a:rPr lang="zh-TW" altLang="en-US" dirty="0"/>
              <a:t>屬性頁面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7818F-9C55-4A05-B316-56A84B454765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Focus • Agility • Competitiveness</a:t>
            </a:r>
            <a:endParaRPr lang="en-US" dirty="0"/>
          </a:p>
        </p:txBody>
      </p:sp>
      <p:pic>
        <p:nvPicPr>
          <p:cNvPr id="1026" name="Picture 2" descr="aaeonFramework &#10;_________________A &#10;Release &#10;Win32 &#10;x &#10;«ßNä(0)... &#10;.resources; . &#10;Driver Settings &#10;Driver Install &#10;Stamplnf &#10;Inf2Cat &#10;Driver Signing &#10;WPP Tracing &#10;Message Compiler &#10;Counters Manifest Preproce &#10;Windows SDK &#10;MFC &#10;Comrnon Language Runtime &#10;.NET Framework &#10;Windows &#10;10.0.17134.0 &#10;onfigurationName)\ &#10;o Ion &#10;S(ConfigurationName)\ &#10;S(TargetName.Replace(' &#10;. sys &#10;WindowsKernelModeDriver10.O &#10;Driver &#10;Unicode &#10;Common Language Runtime &#10;v4.5 ">
            <a:extLst>
              <a:ext uri="{FF2B5EF4-FFF2-40B4-BE49-F238E27FC236}">
                <a16:creationId xmlns:a16="http://schemas.microsoft.com/office/drawing/2014/main" id="{F23119D9-DDB4-4C8F-8AB0-1BFDB08E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39" y="1888697"/>
            <a:ext cx="6769521" cy="45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1553681" y="285423"/>
            <a:ext cx="10670976" cy="457198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sz="2000" b="0" i="0">
                <a:solidFill>
                  <a:srgbClr val="006FC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altLang="zh-TW" kern="0" dirty="0" smtClean="0">
                <a:latin typeface="Arial"/>
                <a:ea typeface="+mn-ea"/>
                <a:cs typeface="Arial"/>
              </a:rPr>
              <a:t>6.1aaeonFramework </a:t>
            </a:r>
            <a:r>
              <a:rPr lang="zh-TW" altLang="en-US" kern="0" dirty="0" smtClean="0">
                <a:latin typeface="Arial"/>
                <a:ea typeface="+mn-ea"/>
                <a:cs typeface="Arial"/>
              </a:rPr>
              <a:t>使用</a:t>
            </a:r>
            <a:r>
              <a:rPr lang="en-US" altLang="zh-TW" kern="0" dirty="0" smtClean="0">
                <a:latin typeface="Arial"/>
                <a:ea typeface="+mn-ea"/>
                <a:cs typeface="Arial"/>
              </a:rPr>
              <a:t>VS2017 </a:t>
            </a:r>
            <a:r>
              <a:rPr lang="zh-TW" altLang="en-US" kern="0" dirty="0" smtClean="0">
                <a:latin typeface="Arial"/>
                <a:ea typeface="+mn-ea"/>
                <a:cs typeface="Arial"/>
              </a:rPr>
              <a:t>設定</a:t>
            </a:r>
            <a:endParaRPr lang="zh-TW" altLang="en-US" kern="0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557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en-US" altLang="zh-TW" dirty="0"/>
              <a:t>x64</a:t>
            </a:r>
            <a:r>
              <a:rPr lang="zh-TW" altLang="en-US" dirty="0"/>
              <a:t>屬性頁面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7818F-9C55-4A05-B316-56A84B454765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Focus • Agility • Competitiveness</a:t>
            </a:r>
            <a:endParaRPr lang="en-US" dirty="0"/>
          </a:p>
        </p:txBody>
      </p:sp>
      <p:pic>
        <p:nvPicPr>
          <p:cNvPr id="2050" name="Picture 2" descr="aaeonFramework &#10;Release &#10;Driver Settings &#10;Driver Install &#10;Stamplnf &#10;Inf2Cat &#10;Driver Signing &#10;WPP Tracing &#10;Message Compiler &#10;Counters Manifest Preproce &#10;x64 &#10;W,ndows SDK &#10;MFC &#10;Common Language Runtime &#10;.NET Framework &#10;Windows &#10;10.0.17134.0 &#10;Na men &#10;. SYS &#10;WindowsKernelModeDriverIO.O &#10;Driver &#10;Unicode &#10;Common Language Runtime &#10;v4.5 &#10;Na me)X, ">
            <a:extLst>
              <a:ext uri="{FF2B5EF4-FFF2-40B4-BE49-F238E27FC236}">
                <a16:creationId xmlns:a16="http://schemas.microsoft.com/office/drawing/2014/main" id="{CC03E9CF-8A40-463F-BE20-57A564F2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11" y="1822167"/>
            <a:ext cx="6863754" cy="45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1553681" y="285423"/>
            <a:ext cx="10670976" cy="457198"/>
          </a:xfrm>
        </p:spPr>
        <p:txBody>
          <a:bodyPr>
            <a:normAutofit/>
          </a:bodyPr>
          <a:lstStyle/>
          <a:p>
            <a:r>
              <a:rPr lang="en-US" altLang="zh-TW" b="0" dirty="0" smtClean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6.1aaeonFramework </a:t>
            </a:r>
            <a:r>
              <a:rPr lang="zh-TW" altLang="en-US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使用</a:t>
            </a:r>
            <a:r>
              <a:rPr lang="en-US" altLang="zh-TW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VS2017 </a:t>
            </a:r>
            <a:r>
              <a:rPr lang="zh-TW" altLang="en-US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3595771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zh-TW" altLang="en-US" dirty="0"/>
              <a:t>數位簽章</a:t>
            </a:r>
            <a:r>
              <a:rPr lang="en-US" altLang="zh-TW" dirty="0"/>
              <a:t>USB</a:t>
            </a:r>
            <a:r>
              <a:rPr lang="zh-TW" altLang="en-US" dirty="0"/>
              <a:t>沒有安裝時用</a:t>
            </a:r>
            <a:r>
              <a:rPr lang="en-US" altLang="zh-TW" dirty="0"/>
              <a:t>Test Sign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7818F-9C55-4A05-B316-56A84B454765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Focus • Agility • Competitiveness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44F91E-B4F9-4310-BD83-E8AB7604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18" y="1759576"/>
            <a:ext cx="6850564" cy="4660566"/>
          </a:xfrm>
          <a:prstGeom prst="rect">
            <a:avLst/>
          </a:prstGeom>
        </p:spPr>
      </p:pic>
      <p:sp>
        <p:nvSpPr>
          <p:cNvPr id="8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6.1aaeonFramework </a:t>
            </a:r>
            <a:r>
              <a:rPr lang="zh-TW" altLang="en-US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使用</a:t>
            </a:r>
            <a:r>
              <a:rPr lang="en-US" altLang="zh-TW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VS2017 </a:t>
            </a:r>
            <a:r>
              <a:rPr lang="zh-TW" altLang="en-US" b="0" dirty="0">
                <a:solidFill>
                  <a:srgbClr val="006FC0"/>
                </a:solidFill>
                <a:latin typeface="Arial"/>
                <a:ea typeface="+mn-ea"/>
                <a:cs typeface="Arial"/>
              </a:rPr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707462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53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756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2491405"/>
            <a:ext cx="8577580" cy="77328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r>
              <a:rPr lang="en-US" altLang="zh-TW" sz="4000" dirty="0"/>
              <a:t>2. </a:t>
            </a:r>
            <a:r>
              <a:rPr lang="en-US" altLang="zh-TW" sz="4000" dirty="0" smtClean="0"/>
              <a:t>Download </a:t>
            </a:r>
            <a:r>
              <a:rPr lang="en-US" altLang="zh-TW" sz="4000" dirty="0"/>
              <a:t>Hi-Safe Project from SVN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348" y="6545681"/>
            <a:ext cx="11055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i="1" spc="-75" dirty="0">
                <a:solidFill>
                  <a:srgbClr val="1F487C"/>
                </a:solidFill>
                <a:latin typeface="Trebuchet MS"/>
                <a:cs typeface="Trebuchet MS"/>
                <a:hlinkClick r:id="rId2"/>
              </a:rPr>
              <a:t>www.aaeon.com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6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6268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Download Hi-Safe Project from SVN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9463" y="1219200"/>
            <a:ext cx="8515858" cy="1477328"/>
          </a:xfrm>
        </p:spPr>
        <p:txBody>
          <a:bodyPr/>
          <a:lstStyle/>
          <a:p>
            <a:r>
              <a:rPr lang="en-US" altLang="zh-TW" dirty="0" smtClean="0"/>
              <a:t>2.1 Hi-Safe </a:t>
            </a:r>
            <a:r>
              <a:rPr lang="en-US" altLang="zh-TW" dirty="0"/>
              <a:t>project link</a:t>
            </a:r>
            <a:r>
              <a:rPr lang="en-US" altLang="zh-TW" dirty="0" smtClean="0"/>
              <a:t>:  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172.16.1.123/svn/osap/Windows</a:t>
            </a:r>
            <a:endParaRPr lang="en-US" altLang="zh-TW" dirty="0" smtClean="0"/>
          </a:p>
          <a:p>
            <a:r>
              <a:rPr lang="en-US" altLang="zh-TW" dirty="0" smtClean="0"/>
              <a:t>2.2 Download Project from SVN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24531"/>
            <a:ext cx="616267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98" y="3224530"/>
            <a:ext cx="3474923" cy="3067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7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9084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41117" y="354838"/>
            <a:ext cx="6432550" cy="307777"/>
          </a:xfrm>
        </p:spPr>
        <p:txBody>
          <a:bodyPr/>
          <a:lstStyle/>
          <a:p>
            <a:r>
              <a:rPr lang="en-US" altLang="zh-TW" dirty="0"/>
              <a:t>Download Hi-Safe Project from SVN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9463" y="1371600"/>
            <a:ext cx="8515858" cy="25237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下載好的專案會包含</a:t>
            </a:r>
            <a:r>
              <a:rPr lang="en-US" altLang="zh-TW" sz="2800" dirty="0" smtClean="0"/>
              <a:t>Driver, SDK, Utility tools</a:t>
            </a:r>
            <a:r>
              <a:rPr lang="zh-TW" altLang="en-US" sz="2800" dirty="0" smtClean="0"/>
              <a:t>三個資料夾，下面簡介此三個資料夾的內容：</a:t>
            </a:r>
            <a:endParaRPr lang="en-US" altLang="zh-TW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Driver:</a:t>
            </a:r>
            <a:r>
              <a:rPr lang="zh-TW" altLang="en-US" dirty="0" smtClean="0"/>
              <a:t>放置</a:t>
            </a:r>
            <a:r>
              <a:rPr lang="en-US" altLang="zh-TW" dirty="0" err="1" smtClean="0"/>
              <a:t>aaeonFramework</a:t>
            </a:r>
            <a:r>
              <a:rPr lang="zh-TW" altLang="en-US" dirty="0" smtClean="0"/>
              <a:t>專案，內含我們公司所使用到的</a:t>
            </a:r>
            <a:r>
              <a:rPr lang="en-US" altLang="zh-TW" dirty="0" smtClean="0"/>
              <a:t>Intel Chipset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SuperIO</a:t>
            </a:r>
            <a:r>
              <a:rPr lang="zh-TW" altLang="en-US" dirty="0" smtClean="0"/>
              <a:t>的驅動，當有新開案需要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支援時，都要重新編譯此專案。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SDK</a:t>
            </a:r>
            <a:r>
              <a:rPr lang="zh-TW" altLang="en-US" dirty="0" smtClean="0"/>
              <a:t>：給客戶使用的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，只有第一次下載需要重編，之後除非有更改或新增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，不然不需要再進行編譯。</a:t>
            </a:r>
            <a:endParaRPr lang="en-US" altLang="zh-TW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dirty="0" smtClean="0"/>
              <a:t>Utility tools:</a:t>
            </a:r>
            <a:r>
              <a:rPr lang="zh-TW" altLang="en-US" dirty="0" smtClean="0"/>
              <a:t>放置我們公司提供給客戶的所有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，而每當有新開案時，都需要對其中的</a:t>
            </a:r>
            <a:r>
              <a:rPr lang="en-US" altLang="zh-TW" dirty="0" smtClean="0"/>
              <a:t>Hi-Safe</a:t>
            </a:r>
            <a:r>
              <a:rPr lang="zh-TW" altLang="en-US" dirty="0" smtClean="0"/>
              <a:t>專案進行重新編譯。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981200" y="4038600"/>
            <a:ext cx="95332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後續內容會針對</a:t>
            </a:r>
            <a:r>
              <a:rPr lang="en-US" altLang="zh-TW" sz="2000" b="1" dirty="0" err="1">
                <a:solidFill>
                  <a:srgbClr val="FF0000"/>
                </a:solidFill>
              </a:rPr>
              <a:t>aaeonFramework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專案、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Hi-Safe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專案與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SDK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library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的各編譯步驟說明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!!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8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11282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2491405"/>
            <a:ext cx="7739380" cy="2619948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spcBef>
                <a:spcPts val="1230"/>
              </a:spcBef>
            </a:pPr>
            <a:r>
              <a:rPr lang="en-US" altLang="zh-TW" sz="4000" dirty="0" smtClean="0"/>
              <a:t>3. Build SDK Library</a:t>
            </a:r>
            <a:br>
              <a:rPr lang="en-US" altLang="zh-TW" sz="4000" dirty="0" smtClean="0"/>
            </a:br>
            <a:r>
              <a:rPr lang="en-US" altLang="zh-TW" sz="2400" dirty="0" smtClean="0"/>
              <a:t>     3.1</a:t>
            </a:r>
            <a:r>
              <a:rPr lang="zh-TW" altLang="en-US" sz="2400" dirty="0" smtClean="0"/>
              <a:t>開啟</a:t>
            </a:r>
            <a:r>
              <a:rPr lang="en-US" altLang="zh-TW" sz="2400" dirty="0" smtClean="0"/>
              <a:t>SDK library </a:t>
            </a:r>
            <a:r>
              <a:rPr lang="zh-TW" altLang="en-US" sz="2400" dirty="0" smtClean="0"/>
              <a:t>專案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</a:t>
            </a:r>
            <a:r>
              <a:rPr lang="en-US" altLang="zh-TW" sz="2400" dirty="0" smtClean="0"/>
              <a:t>3.2</a:t>
            </a:r>
            <a:r>
              <a:rPr lang="zh-TW" altLang="en-US" sz="2400" dirty="0" smtClean="0"/>
              <a:t>編譯</a:t>
            </a:r>
            <a:r>
              <a:rPr lang="en-US" altLang="zh-TW" sz="2400" dirty="0" smtClean="0"/>
              <a:t>x86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x64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Release</a:t>
            </a:r>
            <a:r>
              <a:rPr lang="zh-TW" altLang="en-US" sz="2400" dirty="0" smtClean="0"/>
              <a:t> 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3.4</a:t>
            </a:r>
            <a:r>
              <a:rPr lang="zh-TW" altLang="en-US" sz="2400" dirty="0" smtClean="0"/>
              <a:t>更改</a:t>
            </a:r>
            <a:r>
              <a:rPr lang="en-US" altLang="zh-TW" sz="2400" dirty="0" smtClean="0"/>
              <a:t>Library</a:t>
            </a:r>
            <a:r>
              <a:rPr lang="zh-TW" altLang="en-US" sz="2400" dirty="0" smtClean="0"/>
              <a:t>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</a:t>
            </a:r>
            <a:r>
              <a:rPr lang="en-US" altLang="zh-TW" sz="2400" dirty="0" smtClean="0"/>
              <a:t>3.4</a:t>
            </a:r>
            <a:r>
              <a:rPr lang="zh-TW" altLang="en-US" sz="2400" dirty="0" smtClean="0"/>
              <a:t>編譯錯誤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3.5</a:t>
            </a:r>
            <a:r>
              <a:rPr lang="zh-TW" altLang="en-US" sz="2400" dirty="0" smtClean="0"/>
              <a:t>編譯檔案所在位置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348" y="6545681"/>
            <a:ext cx="11055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1" i="1" spc="-75" dirty="0">
                <a:solidFill>
                  <a:srgbClr val="1F487C"/>
                </a:solidFill>
                <a:latin typeface="Trebuchet MS"/>
                <a:cs typeface="Trebuchet MS"/>
                <a:hlinkClick r:id="rId2"/>
              </a:rPr>
              <a:t>www.aaeon.com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altLang="zh-TW" spc="-110" smtClean="0"/>
              <a:t>9</a:t>
            </a:fld>
            <a:endParaRPr lang="en-US" altLang="zh-TW" spc="-110" dirty="0"/>
          </a:p>
        </p:txBody>
      </p:sp>
    </p:spTree>
    <p:extLst>
      <p:ext uri="{BB962C8B-B14F-4D97-AF65-F5344CB8AC3E}">
        <p14:creationId xmlns:p14="http://schemas.microsoft.com/office/powerpoint/2010/main" val="38931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25509</TotalTime>
  <Words>2986</Words>
  <Application>Microsoft Office PowerPoint</Application>
  <PresentationFormat>寬螢幕</PresentationFormat>
  <Paragraphs>562</Paragraphs>
  <Slides>53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新細明體</vt:lpstr>
      <vt:lpstr>Arial</vt:lpstr>
      <vt:lpstr>Calibri</vt:lpstr>
      <vt:lpstr>Times New Roman</vt:lpstr>
      <vt:lpstr>Trebuchet MS</vt:lpstr>
      <vt:lpstr>Wingdings</vt:lpstr>
      <vt:lpstr>Office Theme</vt:lpstr>
      <vt:lpstr>PowerPoint 簡報</vt:lpstr>
      <vt:lpstr>SOP History</vt:lpstr>
      <vt:lpstr>Outline</vt:lpstr>
      <vt:lpstr>1. Setup System Environment</vt:lpstr>
      <vt:lpstr>Setup System Environment</vt:lpstr>
      <vt:lpstr>2. Download Hi-Safe Project from SVN</vt:lpstr>
      <vt:lpstr>Download Hi-Safe Project from SVN</vt:lpstr>
      <vt:lpstr>Download Hi-Safe Project from SVN</vt:lpstr>
      <vt:lpstr>3. Build SDK Library      3.1開啟SDK library 專案      3.2編譯x86與x64的Release 版本      3.4更改Library版本      3.4編譯錯誤      3.5編譯檔案所在位置</vt:lpstr>
      <vt:lpstr>Build SDK Library</vt:lpstr>
      <vt:lpstr>Build SDK Library</vt:lpstr>
      <vt:lpstr>Build SDK Library</vt:lpstr>
      <vt:lpstr>Build SDK Library</vt:lpstr>
      <vt:lpstr>4. Build aaeonFramework Project      4.1開啟aaeonFramework專案           4.2參數調整      4.3編譯aaeonFramework專案的x86與x64的Release 版本          4.4編譯aaeonFrameworkSetup專案</vt:lpstr>
      <vt:lpstr>Build aaeonFramework Project</vt:lpstr>
      <vt:lpstr>Build aaeonFramework Project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 – 參數調整</vt:lpstr>
      <vt:lpstr>Build aaeonFramework Project</vt:lpstr>
      <vt:lpstr>Build aaeonFramework Project</vt:lpstr>
      <vt:lpstr>Build aaeonFramework Project</vt:lpstr>
      <vt:lpstr>Build aaeonFramework Project</vt:lpstr>
      <vt:lpstr>Build aaeonFramework Project</vt:lpstr>
      <vt:lpstr>5. Build Hi-Safe Project      5.1編譯Hi-Safe 專案的x86版本      5.2編譯Hi-SafeSetup專案      5.3加入reboot選項</vt:lpstr>
      <vt:lpstr>Build Hi-Safe Project</vt:lpstr>
      <vt:lpstr>Build Hi-Safe Project</vt:lpstr>
      <vt:lpstr>Build Hi-Safe Project</vt:lpstr>
      <vt:lpstr>Build Hi-Safe Project</vt:lpstr>
      <vt:lpstr>Build Hi-Safe Project</vt:lpstr>
      <vt:lpstr>Build Hi-Safe Project</vt:lpstr>
      <vt:lpstr>PowerPoint 簡報</vt:lpstr>
      <vt:lpstr>6.1aaeonFramework 使用VS2017 設定</vt:lpstr>
      <vt:lpstr>PowerPoint 簡報</vt:lpstr>
      <vt:lpstr>6.1aaeonFramework 使用VS2017 設定</vt:lpstr>
      <vt:lpstr>6.1aaeonFramework 使用VS2017 設定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Training for New Employee</dc:title>
  <dc:creator>Bernard Yang</dc:creator>
  <cp:lastModifiedBy>AlbertWu 吳律明</cp:lastModifiedBy>
  <cp:revision>123</cp:revision>
  <dcterms:created xsi:type="dcterms:W3CDTF">2018-01-19T01:47:07Z</dcterms:created>
  <dcterms:modified xsi:type="dcterms:W3CDTF">2018-11-21T07:27:32Z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2018-01-19T00:00:00Z</vt:filetime>
  </property>
</Properties>
</file>