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2899BE8-E0F1-484C-B79C-988671438E9B}">
          <p14:sldIdLst>
            <p14:sldId id="256"/>
          </p14:sldIdLst>
        </p14:section>
        <p14:section name="sign WHQL" id="{067011D4-6CE6-4CA0-A621-7C9514E3F97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Add new token certificate" id="{E49913DF-7328-4D75-825E-0DAD8D63A385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7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3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7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7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C65D-D0F0-460B-B259-6B2A3AF4CE53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3A1F-D888-4F73-8685-18B5B711E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2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WHQL</a:t>
            </a:r>
            <a:r>
              <a:rPr lang="zh-TW" altLang="en-US" dirty="0"/>
              <a:t> </a:t>
            </a:r>
            <a:r>
              <a:rPr lang="en-US" altLang="zh-TW" dirty="0"/>
              <a:t>Certification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03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aaeonFramework.cab to Microsoft 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Waiting for the certification to complete.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9" y="2309462"/>
            <a:ext cx="10638078" cy="3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34D5F-B701-4E21-A359-53AFF699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new token certificate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B8AC64-4A4A-4618-A49B-D02BA802D823}"/>
              </a:ext>
            </a:extLst>
          </p:cNvPr>
          <p:cNvGrpSpPr/>
          <p:nvPr/>
        </p:nvGrpSpPr>
        <p:grpSpPr>
          <a:xfrm>
            <a:off x="700206" y="2955388"/>
            <a:ext cx="10398711" cy="3470681"/>
            <a:chOff x="692457" y="2412947"/>
            <a:chExt cx="10398711" cy="34706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5183F48-DED4-49CE-A57F-886466BAC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457" y="2771605"/>
              <a:ext cx="10398711" cy="311202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D46EF0-FFD0-4721-9508-D8317ECF0D19}"/>
                </a:ext>
              </a:extLst>
            </p:cNvPr>
            <p:cNvSpPr/>
            <p:nvPr/>
          </p:nvSpPr>
          <p:spPr>
            <a:xfrm>
              <a:off x="10558510" y="2771605"/>
              <a:ext cx="218981" cy="273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B8A0C1-6C38-4ED1-9ABC-124359ECD78D}"/>
                </a:ext>
              </a:extLst>
            </p:cNvPr>
            <p:cNvSpPr/>
            <p:nvPr/>
          </p:nvSpPr>
          <p:spPr>
            <a:xfrm>
              <a:off x="9703293" y="3046521"/>
              <a:ext cx="1387875" cy="273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5AB067-A378-40B0-B158-C50114C291D8}"/>
                </a:ext>
              </a:extLst>
            </p:cNvPr>
            <p:cNvSpPr/>
            <p:nvPr/>
          </p:nvSpPr>
          <p:spPr>
            <a:xfrm>
              <a:off x="2247530" y="4512816"/>
              <a:ext cx="1387875" cy="273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4E88B1A-3C80-4294-996E-DD7CEFC51530}"/>
                </a:ext>
              </a:extLst>
            </p:cNvPr>
            <p:cNvSpPr txBox="1"/>
            <p:nvPr/>
          </p:nvSpPr>
          <p:spPr>
            <a:xfrm>
              <a:off x="10517157" y="2412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3044D9-DD37-43D8-9569-A89C28D626B5}"/>
                </a:ext>
              </a:extLst>
            </p:cNvPr>
            <p:cNvSpPr txBox="1"/>
            <p:nvPr/>
          </p:nvSpPr>
          <p:spPr>
            <a:xfrm>
              <a:off x="9348341" y="2963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A8C2B2E-6B85-4E09-A579-3DFA67633E0C}"/>
                </a:ext>
              </a:extLst>
            </p:cNvPr>
            <p:cNvSpPr txBox="1"/>
            <p:nvPr/>
          </p:nvSpPr>
          <p:spPr>
            <a:xfrm>
              <a:off x="3247825" y="44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24200F-5D23-4544-B33E-AE16DF5CA512}"/>
                </a:ext>
              </a:extLst>
            </p:cNvPr>
            <p:cNvSpPr/>
            <p:nvPr/>
          </p:nvSpPr>
          <p:spPr>
            <a:xfrm>
              <a:off x="3864745" y="3670917"/>
              <a:ext cx="982463" cy="270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7DEED41-39D4-4A59-80B7-D7C8053CC9D4}"/>
                </a:ext>
              </a:extLst>
            </p:cNvPr>
            <p:cNvSpPr txBox="1"/>
            <p:nvPr/>
          </p:nvSpPr>
          <p:spPr>
            <a:xfrm>
              <a:off x="4847208" y="3621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4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2E8A72A-7F33-4E3D-98B4-B480AC41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32" y="1986746"/>
            <a:ext cx="10398711" cy="1218891"/>
          </a:xfrm>
        </p:spPr>
        <p:txBody>
          <a:bodyPr/>
          <a:lstStyle/>
          <a:p>
            <a:r>
              <a:rPr lang="en-US" altLang="zh-TW" dirty="0"/>
              <a:t>If we change a new token , WHQL will need to add a new certificate.</a:t>
            </a:r>
          </a:p>
          <a:p>
            <a:r>
              <a:rPr lang="en-US" altLang="zh-TW" dirty="0"/>
              <a:t>The steps are as follows</a:t>
            </a:r>
          </a:p>
        </p:txBody>
      </p:sp>
    </p:spTree>
    <p:extLst>
      <p:ext uri="{BB962C8B-B14F-4D97-AF65-F5344CB8AC3E}">
        <p14:creationId xmlns:p14="http://schemas.microsoft.com/office/powerpoint/2010/main" val="36521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71756-AFA0-4F36-967A-E4A6DED3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2315" cy="1068468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SignableFile.bin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2E444A-048E-472E-BEDE-2296BBC6423B}"/>
              </a:ext>
            </a:extLst>
          </p:cNvPr>
          <p:cNvGrpSpPr/>
          <p:nvPr/>
        </p:nvGrpSpPr>
        <p:grpSpPr>
          <a:xfrm>
            <a:off x="207886" y="1885997"/>
            <a:ext cx="6081751" cy="4395768"/>
            <a:chOff x="838200" y="1823853"/>
            <a:chExt cx="6081751" cy="4395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377131B-D364-4F3F-A6E5-FA5026275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853"/>
              <a:ext cx="6081751" cy="439576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B77A85-1E14-48BD-9DFF-FEECE879E50A}"/>
                </a:ext>
              </a:extLst>
            </p:cNvPr>
            <p:cNvSpPr/>
            <p:nvPr/>
          </p:nvSpPr>
          <p:spPr>
            <a:xfrm>
              <a:off x="2407328" y="5859262"/>
              <a:ext cx="628835" cy="2574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EADECD-A9A3-405C-AD54-E4924FDD0A97}"/>
              </a:ext>
            </a:extLst>
          </p:cNvPr>
          <p:cNvGrpSpPr/>
          <p:nvPr/>
        </p:nvGrpSpPr>
        <p:grpSpPr>
          <a:xfrm>
            <a:off x="6289637" y="2084728"/>
            <a:ext cx="5450401" cy="4338165"/>
            <a:chOff x="6289637" y="2084728"/>
            <a:chExt cx="5450401" cy="433816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2AB0DF8-7005-4EA5-856A-FDA38A34B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637" y="2084728"/>
              <a:ext cx="5450401" cy="433816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759FED-2708-424D-812B-CDEC52EC146F}"/>
                </a:ext>
              </a:extLst>
            </p:cNvPr>
            <p:cNvSpPr/>
            <p:nvPr/>
          </p:nvSpPr>
          <p:spPr>
            <a:xfrm>
              <a:off x="7111015" y="2734322"/>
              <a:ext cx="1003176" cy="1787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4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B1139-9861-4C37-A85E-31513062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99"/>
            <a:ext cx="10515600" cy="1325563"/>
          </a:xfrm>
        </p:spPr>
        <p:txBody>
          <a:bodyPr/>
          <a:lstStyle/>
          <a:p>
            <a:r>
              <a:rPr lang="en-US" altLang="zh-TW" dirty="0"/>
              <a:t>Sign </a:t>
            </a:r>
            <a:r>
              <a:rPr lang="en-US" altLang="zh-TW" dirty="0" err="1"/>
              <a:t>signablefile.bin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9E9D94-B510-44E3-BA85-30054014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7" y="1262943"/>
            <a:ext cx="6809309" cy="5370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D9DE09-4839-41EF-B4E4-63077C0C3596}"/>
              </a:ext>
            </a:extLst>
          </p:cNvPr>
          <p:cNvSpPr/>
          <p:nvPr/>
        </p:nvSpPr>
        <p:spPr>
          <a:xfrm>
            <a:off x="7364278" y="1887439"/>
            <a:ext cx="4424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Move “</a:t>
            </a:r>
            <a:r>
              <a:rPr lang="en-US" altLang="zh-TW" sz="2000" dirty="0" err="1">
                <a:solidFill>
                  <a:srgbClr val="FF0000"/>
                </a:solidFill>
              </a:rPr>
              <a:t>SignableFile.bin</a:t>
            </a:r>
            <a:r>
              <a:rPr lang="en-US" altLang="zh-TW" sz="2000" dirty="0"/>
              <a:t>”, “</a:t>
            </a:r>
            <a:r>
              <a:rPr lang="en-US" altLang="zh-TW" sz="2000" dirty="0" err="1">
                <a:solidFill>
                  <a:srgbClr val="FF0000"/>
                </a:solidFill>
              </a:rPr>
              <a:t>GlobalSign</a:t>
            </a:r>
            <a:r>
              <a:rPr lang="en-US" altLang="zh-TW" sz="2000" dirty="0">
                <a:solidFill>
                  <a:srgbClr val="FF0000"/>
                </a:solidFill>
              </a:rPr>
              <a:t> Root CA.crt</a:t>
            </a:r>
            <a:r>
              <a:rPr lang="en-US" altLang="zh-TW" sz="2000" dirty="0"/>
              <a:t>” and “</a:t>
            </a:r>
            <a:r>
              <a:rPr lang="en-US" altLang="zh-TW" sz="2000" dirty="0">
                <a:solidFill>
                  <a:srgbClr val="FF0000"/>
                </a:solidFill>
              </a:rPr>
              <a:t>signed_file.bat</a:t>
            </a:r>
            <a:r>
              <a:rPr lang="en-US" altLang="zh-TW" sz="2000" dirty="0"/>
              <a:t>” to the same folder.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Enter “signed_file.bat </a:t>
            </a:r>
            <a:r>
              <a:rPr lang="en-US" altLang="zh-TW" sz="2000" dirty="0" err="1"/>
              <a:t>SignableFile.bin</a:t>
            </a:r>
            <a:r>
              <a:rPr lang="en-US" altLang="zh-TW" sz="2000" dirty="0"/>
              <a:t>”.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Upload </a:t>
            </a:r>
            <a:r>
              <a:rPr lang="en-US" altLang="zh-TW" sz="2000" dirty="0" err="1"/>
              <a:t>SignableFile.bin</a:t>
            </a:r>
            <a:endParaRPr lang="en-US" altLang="zh-TW" sz="2000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Finish</a:t>
            </a:r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727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cab </a:t>
            </a:r>
            <a:r>
              <a:rPr lang="en-US" altLang="zh-TW"/>
              <a:t>file signed </a:t>
            </a:r>
            <a:r>
              <a:rPr lang="en-US" altLang="zh-TW" dirty="0"/>
              <a:t>with </a:t>
            </a:r>
            <a:r>
              <a:rPr lang="en-US" altLang="zh-TW" dirty="0" err="1"/>
              <a:t>aaeon</a:t>
            </a:r>
            <a:r>
              <a:rPr lang="en-US" altLang="zh-TW" dirty="0"/>
              <a:t> dongle(1/4)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Prepare driver file that signed with our </a:t>
            </a:r>
            <a:r>
              <a:rPr lang="en-US" altLang="zh-TW" sz="2400" dirty="0" err="1"/>
              <a:t>aaeon</a:t>
            </a:r>
            <a:r>
              <a:rPr lang="en-US" altLang="zh-TW" sz="2400" dirty="0"/>
              <a:t> dongle, the driver file include </a:t>
            </a:r>
            <a:r>
              <a:rPr lang="en-US" altLang="zh-TW" sz="2400" dirty="0">
                <a:solidFill>
                  <a:srgbClr val="FF0000"/>
                </a:solidFill>
              </a:rPr>
              <a:t>aaeonFramework.inf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aaeonFramework.sys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WdfCoinstaller01009.dll</a:t>
            </a:r>
            <a:r>
              <a:rPr lang="en-US" altLang="zh-TW" sz="2400" dirty="0"/>
              <a:t>.</a:t>
            </a:r>
          </a:p>
          <a:p>
            <a:endParaRPr lang="en-US" altLang="zh-TW" sz="2000" dirty="0"/>
          </a:p>
          <a:p>
            <a:r>
              <a:rPr lang="en-US" altLang="zh-TW" sz="2400" dirty="0"/>
              <a:t>Using “</a:t>
            </a:r>
            <a:r>
              <a:rPr lang="en-US" altLang="zh-TW" sz="2400" dirty="0">
                <a:solidFill>
                  <a:srgbClr val="FF0000"/>
                </a:solidFill>
              </a:rPr>
              <a:t>Developer Command Prompt for VSXXXX</a:t>
            </a:r>
            <a:r>
              <a:rPr lang="en-US" altLang="zh-TW" sz="2400" dirty="0"/>
              <a:t>” tool to execute “</a:t>
            </a:r>
            <a:r>
              <a:rPr lang="en-US" altLang="zh-TW" sz="2400" dirty="0" err="1"/>
              <a:t>makecab.ddf</a:t>
            </a:r>
            <a:r>
              <a:rPr lang="en-US" altLang="zh-TW" sz="2400" dirty="0"/>
              <a:t>” file to create cab file.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Move the driver files and “</a:t>
            </a:r>
            <a:r>
              <a:rPr lang="en-US" altLang="zh-TW" sz="2000" dirty="0" err="1"/>
              <a:t>makecab.dff</a:t>
            </a:r>
            <a:r>
              <a:rPr lang="en-US" altLang="zh-TW" sz="2000" dirty="0"/>
              <a:t>” file to the same folder.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Open “</a:t>
            </a:r>
            <a:r>
              <a:rPr lang="en-US" altLang="zh-TW" sz="2000" dirty="0">
                <a:solidFill>
                  <a:srgbClr val="FF0000"/>
                </a:solidFill>
              </a:rPr>
              <a:t>Developer Command Prompt for VSXXXX” </a:t>
            </a:r>
            <a:r>
              <a:rPr lang="en-US" altLang="zh-TW" sz="2000" dirty="0"/>
              <a:t>tool.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Enter “</a:t>
            </a:r>
            <a:r>
              <a:rPr lang="en-US" altLang="zh-TW" sz="2000" dirty="0" err="1"/>
              <a:t>makecab</a:t>
            </a:r>
            <a:r>
              <a:rPr lang="en-US" altLang="zh-TW" sz="2000" dirty="0"/>
              <a:t> /f </a:t>
            </a:r>
            <a:r>
              <a:rPr lang="en-US" altLang="zh-TW" sz="2000" dirty="0" err="1"/>
              <a:t>makecab.ddf</a:t>
            </a:r>
            <a:r>
              <a:rPr lang="en-US" altLang="zh-TW" sz="2000" dirty="0"/>
              <a:t>”</a:t>
            </a:r>
            <a:r>
              <a:rPr lang="zh-TW" altLang="en-US" sz="2000" dirty="0"/>
              <a:t> </a:t>
            </a:r>
            <a:r>
              <a:rPr lang="en-US" altLang="zh-TW" sz="2000" dirty="0"/>
              <a:t>to create “aaeonFramework.cab”.</a:t>
            </a:r>
          </a:p>
          <a:p>
            <a:pPr marL="914400" lvl="1" indent="-457200">
              <a:buFont typeface="+mj-lt"/>
              <a:buAutoNum type="alphaLcParenR"/>
            </a:pPr>
            <a:endParaRPr lang="en-US" altLang="zh-TW" sz="2000" dirty="0"/>
          </a:p>
          <a:p>
            <a:r>
              <a:rPr lang="en-US" altLang="zh-TW" sz="2400" dirty="0"/>
              <a:t>Signed aaeonFramework.cab with </a:t>
            </a:r>
            <a:r>
              <a:rPr lang="en-US" altLang="zh-TW" sz="2400" dirty="0" err="1"/>
              <a:t>aaeon</a:t>
            </a:r>
            <a:r>
              <a:rPr lang="en-US" altLang="zh-TW" sz="2400" dirty="0"/>
              <a:t> dongle.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Move “</a:t>
            </a:r>
            <a:r>
              <a:rPr lang="en-US" altLang="zh-TW" sz="2000" dirty="0">
                <a:solidFill>
                  <a:srgbClr val="FF0000"/>
                </a:solidFill>
              </a:rPr>
              <a:t>aaeonFramework.cab</a:t>
            </a:r>
            <a:r>
              <a:rPr lang="en-US" altLang="zh-TW" sz="2000" dirty="0"/>
              <a:t>”, “</a:t>
            </a:r>
            <a:r>
              <a:rPr lang="en-US" altLang="zh-TW" sz="2000" dirty="0" err="1">
                <a:solidFill>
                  <a:srgbClr val="FF0000"/>
                </a:solidFill>
              </a:rPr>
              <a:t>GlobalSign</a:t>
            </a:r>
            <a:r>
              <a:rPr lang="en-US" altLang="zh-TW" sz="2000" dirty="0">
                <a:solidFill>
                  <a:srgbClr val="FF0000"/>
                </a:solidFill>
              </a:rPr>
              <a:t> Root CA.crt</a:t>
            </a:r>
            <a:r>
              <a:rPr lang="en-US" altLang="zh-TW" sz="2000" dirty="0"/>
              <a:t>” and “</a:t>
            </a:r>
            <a:r>
              <a:rPr lang="en-US" altLang="zh-TW" sz="2000" dirty="0">
                <a:solidFill>
                  <a:srgbClr val="FF0000"/>
                </a:solidFill>
              </a:rPr>
              <a:t>signed_file.bat</a:t>
            </a:r>
            <a:r>
              <a:rPr lang="en-US" altLang="zh-TW" sz="2000" dirty="0"/>
              <a:t>” to the same folder.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/>
              <a:t>Enter “signed_file.bat aaeonFramework.cab”.</a:t>
            </a:r>
          </a:p>
          <a:p>
            <a:pPr marL="914400" lvl="1" indent="-457200">
              <a:buFont typeface="+mj-lt"/>
              <a:buAutoNum type="alphaLcParenR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386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cab file sighed with </a:t>
            </a:r>
            <a:r>
              <a:rPr lang="en-US" altLang="zh-TW" dirty="0" err="1"/>
              <a:t>aaeon</a:t>
            </a:r>
            <a:r>
              <a:rPr lang="en-US" altLang="zh-TW" dirty="0"/>
              <a:t> dongle(2/4)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“</a:t>
            </a:r>
            <a:r>
              <a:rPr lang="en-US" altLang="zh-TW" dirty="0" err="1"/>
              <a:t>makecab.ddf</a:t>
            </a:r>
            <a:r>
              <a:rPr lang="en-US" altLang="zh-TW" dirty="0"/>
              <a:t>” content like below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“signed_file.bat” content like below: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2220188"/>
            <a:ext cx="4188446" cy="31007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7" y="5851539"/>
            <a:ext cx="9858103" cy="3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cab file sighed with </a:t>
            </a:r>
            <a:r>
              <a:rPr lang="en-US" altLang="zh-TW" dirty="0" err="1"/>
              <a:t>aaeon</a:t>
            </a:r>
            <a:r>
              <a:rPr lang="en-US" altLang="zh-TW" dirty="0"/>
              <a:t> dongle(3/4)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aaeonFramework.cab execution result</a:t>
            </a:r>
            <a:r>
              <a:rPr lang="zh-TW" altLang="en-US" dirty="0"/>
              <a:t>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58" y="2291715"/>
            <a:ext cx="6191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cab file sighed with </a:t>
            </a:r>
            <a:r>
              <a:rPr lang="en-US" altLang="zh-TW" dirty="0" err="1"/>
              <a:t>aaeon</a:t>
            </a:r>
            <a:r>
              <a:rPr lang="en-US" altLang="zh-TW" dirty="0"/>
              <a:t> dongle(4/4)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5659"/>
            <a:ext cx="10515600" cy="4351338"/>
          </a:xfrm>
        </p:spPr>
        <p:txBody>
          <a:bodyPr/>
          <a:lstStyle/>
          <a:p>
            <a:r>
              <a:rPr lang="en-US" altLang="zh-TW" dirty="0"/>
              <a:t>Signed aaeonFramework.cab with </a:t>
            </a:r>
            <a:r>
              <a:rPr lang="en-US" altLang="zh-TW" dirty="0" err="1"/>
              <a:t>aaeon</a:t>
            </a:r>
            <a:r>
              <a:rPr lang="en-US" altLang="zh-TW" dirty="0"/>
              <a:t> dongle result: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2103732"/>
            <a:ext cx="8186057" cy="47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aaeonFramework.cab to Microsoft 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Microsoft dashboard link:</a:t>
            </a:r>
          </a:p>
          <a:p>
            <a:pPr lvl="1"/>
            <a:r>
              <a:rPr lang="en-US" altLang="zh-TW" dirty="0"/>
              <a:t>https://partner.microsoft.com/en-us/dashboard/directory </a:t>
            </a:r>
          </a:p>
          <a:p>
            <a:r>
              <a:rPr lang="en-US" altLang="zh-TW" dirty="0"/>
              <a:t>Go to hardware web page.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4" y="3159348"/>
            <a:ext cx="9871970" cy="33315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463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aaeonFramework.cab to Microsoft 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“Submit new hardware”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276796"/>
            <a:ext cx="6688183" cy="2350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7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aaeonFramework.cab to Microsoft 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Enter your product name</a:t>
            </a:r>
          </a:p>
          <a:p>
            <a:r>
              <a:rPr lang="en-US" altLang="zh-TW" dirty="0"/>
              <a:t>Upload aaeonFramework.cab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02" y="2831977"/>
            <a:ext cx="9374984" cy="33449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48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aaeonFramework.cab to Microsoft 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916"/>
            <a:ext cx="10515600" cy="4351338"/>
          </a:xfrm>
        </p:spPr>
        <p:txBody>
          <a:bodyPr/>
          <a:lstStyle/>
          <a:p>
            <a:r>
              <a:rPr lang="en-US" altLang="zh-TW" dirty="0"/>
              <a:t>Select your requested signatures and submit.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15" y="2280988"/>
            <a:ext cx="7928222" cy="40210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57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378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WHQL Certification</vt:lpstr>
      <vt:lpstr>Prepare cab file signed with aaeon dongle(1/4) </vt:lpstr>
      <vt:lpstr>Prepare cab file sighed with aaeon dongle(2/4) </vt:lpstr>
      <vt:lpstr>Prepare cab file sighed with aaeon dongle(3/4)  </vt:lpstr>
      <vt:lpstr>Prepare cab file sighed with aaeon dongle(4/4) </vt:lpstr>
      <vt:lpstr>Upload aaeonFramework.cab to Microsoft dashboard</vt:lpstr>
      <vt:lpstr>Upload aaeonFramework.cab to Microsoft dashboard</vt:lpstr>
      <vt:lpstr>Upload aaeonFramework.cab to Microsoft dashboard</vt:lpstr>
      <vt:lpstr>Upload aaeonFramework.cab to Microsoft dashboard</vt:lpstr>
      <vt:lpstr>Upload aaeonFramework.cab to Microsoft dashboard</vt:lpstr>
      <vt:lpstr>Add new token certificate</vt:lpstr>
      <vt:lpstr>Download SignableFile.bin</vt:lpstr>
      <vt:lpstr>Sign signablefile.bin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WHQL Certification</dc:title>
  <dc:creator>AlbertWu 吳律明</dc:creator>
  <cp:lastModifiedBy>FredHung 洪啟超</cp:lastModifiedBy>
  <cp:revision>16</cp:revision>
  <dcterms:created xsi:type="dcterms:W3CDTF">2021-02-03T01:53:54Z</dcterms:created>
  <dcterms:modified xsi:type="dcterms:W3CDTF">2021-08-18T08:48:05Z</dcterms:modified>
</cp:coreProperties>
</file>