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6" r:id="rId3"/>
    <p:sldId id="283" r:id="rId4"/>
    <p:sldId id="280" r:id="rId5"/>
    <p:sldId id="275" r:id="rId6"/>
    <p:sldId id="281" r:id="rId7"/>
    <p:sldId id="258" r:id="rId8"/>
    <p:sldId id="282" r:id="rId9"/>
    <p:sldId id="260" r:id="rId10"/>
    <p:sldId id="279" r:id="rId11"/>
    <p:sldId id="261" r:id="rId12"/>
    <p:sldId id="262" r:id="rId13"/>
    <p:sldId id="263" r:id="rId14"/>
    <p:sldId id="269" r:id="rId15"/>
    <p:sldId id="271" r:id="rId16"/>
    <p:sldId id="272" r:id="rId17"/>
    <p:sldId id="264" r:id="rId18"/>
    <p:sldId id="265" r:id="rId19"/>
    <p:sldId id="266" r:id="rId20"/>
    <p:sldId id="267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EEEEE"/>
    <a:srgbClr val="004C73"/>
    <a:srgbClr val="27AFA6"/>
    <a:srgbClr val="29B9AB"/>
    <a:srgbClr val="F6913D"/>
    <a:srgbClr val="E79747"/>
    <a:srgbClr val="D9953B"/>
    <a:srgbClr val="30B3B6"/>
    <a:srgbClr val="39AD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59" autoAdjust="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125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73F4E-55B7-4AA9-BB0F-1F982F274E0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61368-EBC7-4DF0-8F27-D20F74DCC7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269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latin typeface="Yu Gothic Light" panose="020B0300000000000000" pitchFamily="34" charset="-128"/>
                <a:ea typeface="Yu Gothic Light" panose="020B0300000000000000" pitchFamily="34" charset="-128"/>
                <a:cs typeface="Aldhabi" panose="020B0604020202020204" pitchFamily="2" charset="-78"/>
              </a:rPr>
              <a:t>A indústria é o setor que mais cria riquezas para o Brasil. Cada R$ 1,00 produzido pelo setor geram R$ 2,40 para a economia, pois ela compra de muitos setores para fabricar produtos. Assim, o aumento da produção da indústria estimula a produção dos demais setores da cadeia.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61368-EBC7-4DF0-8F27-D20F74DCC76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345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t-B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Segundo a Agência Brasileira de Desenvolvimento Industrial (ABDI), a </a:t>
            </a:r>
            <a:r>
              <a:rPr lang="pt-BR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estimativa anual de redução de custos industriais</a:t>
            </a:r>
            <a:r>
              <a:rPr lang="pt-B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 no Brasil, a partir da migração da indústria para o conceito 4.0, será de, no mínimo, </a:t>
            </a:r>
            <a:r>
              <a:rPr lang="pt-BR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R$73 bilhões por ano</a:t>
            </a:r>
            <a:r>
              <a:rPr lang="pt-B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, sendo que </a:t>
            </a:r>
            <a:r>
              <a:rPr lang="pt-BR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R$7 bilhões estão ligados à economia de energia</a:t>
            </a:r>
            <a:r>
              <a:rPr lang="pt-B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61368-EBC7-4DF0-8F27-D20F74DCC76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449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t-B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É o conjunto das tecnologias digitais desenvolvidos pela quarta revolução industrial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t-B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Busca a </a:t>
            </a:r>
            <a:r>
              <a:rPr lang="pt-BR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otimização dos processos, redução de energia despendida e tomada de decisões mais assertivas</a:t>
            </a:r>
            <a:r>
              <a:rPr lang="pt-B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;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t-B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Segundo a Agência Brasileira de Desenvolvimento Industrial (ABDI), a </a:t>
            </a:r>
            <a:r>
              <a:rPr lang="pt-BR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estimativa anual de redução de custos industriais</a:t>
            </a:r>
            <a:r>
              <a:rPr lang="pt-B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 no Brasil, a partir da migração da indústria para o conceito 4.0, será de, no mínimo, </a:t>
            </a:r>
            <a:r>
              <a:rPr lang="pt-BR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R$73 bilhões por ano</a:t>
            </a:r>
            <a:r>
              <a:rPr lang="pt-B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, sendo que </a:t>
            </a:r>
            <a:r>
              <a:rPr lang="pt-BR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R$7 bilhões estão ligados à economia de energia</a:t>
            </a:r>
            <a:r>
              <a:rPr lang="pt-B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;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t-BR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Conectividade eletrônica</a:t>
            </a:r>
            <a:r>
              <a:rPr lang="pt-B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: Coletar e analisar grande volumes de dados, Big Data, e de proporcionar maior </a:t>
            </a:r>
            <a:r>
              <a:rPr lang="pt-BR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eficiência operacional e energética</a:t>
            </a:r>
            <a:r>
              <a:rPr lang="pt-B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;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t-B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Além disso, busca não somente aprimorar os processos de produção, mas também trazer </a:t>
            </a:r>
            <a:r>
              <a:rPr lang="pt-BR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soluções para problemas ambientais</a:t>
            </a:r>
            <a:r>
              <a:rPr lang="pt-B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, melhorar a </a:t>
            </a:r>
            <a:r>
              <a:rPr lang="pt-BR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qualidade do ambiente de trabalho</a:t>
            </a:r>
            <a:r>
              <a:rPr lang="pt-B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 e, principalmente</a:t>
            </a:r>
            <a:r>
              <a:rPr lang="pt-BR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, diminuir o consumo de recursos.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61368-EBC7-4DF0-8F27-D20F74DCC76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90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61368-EBC7-4DF0-8F27-D20F74DCC76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888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35% das empresas que </a:t>
            </a:r>
            <a:r>
              <a:rPr lang="pt-BR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utilizam principalmente energia elétrica</a:t>
            </a:r>
            <a:r>
              <a:rPr lang="pt-B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 em seu processo produtivo afirmaram que o impacto do </a:t>
            </a:r>
            <a:r>
              <a:rPr lang="pt-BR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aumento da tarifa de energia no custo total foi alto</a:t>
            </a:r>
            <a:r>
              <a:rPr lang="pt-B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 (2016).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Quem sofre com o problema é a indústria por pagar energia cara e o consumidor final porque encarece o produto.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61368-EBC7-4DF0-8F27-D20F74DCC76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330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Associação Brasileira das Empresas de Serviços de Conservação de Energia: entre 2014 e 2016, houve desperdício ao equivalente a 1,4 vez a produção anual da usina hidrelétrica de Itaipu. É como se tivesse desprezado R$ 61,7 bilhões, porque energia não foi utilizada de forma produtiva.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61368-EBC7-4DF0-8F27-D20F74DCC76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014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O Brasil é o país que mais recebe irradiação solar em todo o mundo, por estar localizado próximo à linha do Equador, </a:t>
            </a:r>
            <a:r>
              <a:rPr lang="pt-BR" sz="1200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o país recebe alta incidência de sol durante todo o dia, com pouca variação ao longo das estações do ano;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61368-EBC7-4DF0-8F27-D20F74DCC76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71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15396-6A3D-429D-8686-CE1715405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F0B4A7-9F05-4B3D-980B-C6BE023C6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B998F4-5C04-4D35-99FB-DF11F5A6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12E1-0D5B-4D60-AABA-CD14D5F9D003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0EA8CE-3D3D-4737-8D74-D5686035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F6FE0D-C131-48CC-9C44-C1EB2CEF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4D2C-9CA5-4402-9746-3F275D403B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32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B7C8E-1D33-4FE5-BEF4-D498BCCE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884258-6505-4377-8E4F-7E7DEDF85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886CFE-8B32-43C2-98A3-A47ACF87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12E1-0D5B-4D60-AABA-CD14D5F9D003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A8F2C5-8470-47C0-B6A2-55654560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5739DE-E4C8-415B-8BFD-ABA0CD710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4D2C-9CA5-4402-9746-3F275D403B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46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265E7E-F733-46F4-B649-347544D27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730017-B5B6-4903-9860-AD8228F93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705D51-051C-4F96-92DC-BB7D2FB5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12E1-0D5B-4D60-AABA-CD14D5F9D003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9803F6-3309-47CE-A099-4F52CC8D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F17ACB-0FCF-4E35-A7FA-ED2A1671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4D2C-9CA5-4402-9746-3F275D403B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4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24547-C954-4F57-ACC5-BBF622AA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9F76FF-6438-444F-A8DC-887610728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20A8F1-CE15-4EC9-8CC4-A66DD662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12E1-0D5B-4D60-AABA-CD14D5F9D003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D0473E-E058-45FF-B0A8-DA87C8695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6D261A-541D-411F-BA4E-ACF17E08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4D2C-9CA5-4402-9746-3F275D403B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46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20391-CAE1-4348-BA1D-2FC65878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CD771D-4FFE-46C5-80F8-E3341CF02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87BAB9-7F05-4922-A26F-7ECCF36C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12E1-0D5B-4D60-AABA-CD14D5F9D003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CC38F1-74D5-4507-B48B-D8A0E97BC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8E7AA8-B363-4438-9267-4F6E121E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4D2C-9CA5-4402-9746-3F275D403B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15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0CE2F-FD8E-4BA1-923E-E4FEACF55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69E98-A219-4515-BA56-D3957E595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D8EFB8-9AD3-47DF-A308-C76334A94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B8B2F6-C118-4764-9A20-C64708D3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12E1-0D5B-4D60-AABA-CD14D5F9D003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07C2A8-FCC3-4652-8D94-7F661EF4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93C93A-FB3F-4DDF-AAE5-C0F16A31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4D2C-9CA5-4402-9746-3F275D403B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07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D37BC-87A8-41B1-A71E-559DEB714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B20848-AF6F-49F9-BCA7-90AE632A3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1331BE-F8A9-4949-940E-773B9CB46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2AA2DC8-6977-4500-AE9E-7D02289DD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4440F5-6056-4CDA-8C79-7D3B32466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B50524C-A7B6-4EA1-BE74-00546AF4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12E1-0D5B-4D60-AABA-CD14D5F9D003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32D2B87-F44D-461B-8991-922BEFC23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11E415E-6895-4FA0-9368-31459C1F2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4D2C-9CA5-4402-9746-3F275D403B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75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BD0D5-5868-4A44-A785-D88D01D6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817A39-DE8A-46EF-B62C-72A5920F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12E1-0D5B-4D60-AABA-CD14D5F9D003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B72105F-52C3-4247-A19D-9D92C699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C76149B-9E16-47EC-BC41-B87E0E1A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4D2C-9CA5-4402-9746-3F275D403B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8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207E1D9-47AF-4E51-B836-86CC4B724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12E1-0D5B-4D60-AABA-CD14D5F9D003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7BA2BF-C803-450D-88B7-768D27F1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FA391D-AB5A-44B3-A580-6E18C9A0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4D2C-9CA5-4402-9746-3F275D403B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1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D2DB0-4D07-41FB-A64E-094E3C2A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157A4F-F491-4481-85D9-5793F21EC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109052-6190-4691-B142-38F977CAD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D8BE37-EBA7-4DDE-A57F-3DA95BE2A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12E1-0D5B-4D60-AABA-CD14D5F9D003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F54550-52E7-4073-A184-F2D7B512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DA4219-21EE-48A4-9AFE-E1EC1AE6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4D2C-9CA5-4402-9746-3F275D403B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34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42A3D-E3CD-4A68-A7FC-B7D3F45A4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A965FB2-C20A-4115-AB91-E0DE12521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429D3E-EB36-4D84-8248-086BDDA7A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8DBEF5-1DFE-41B0-B84E-540A168F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12E1-0D5B-4D60-AABA-CD14D5F9D003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89C746-0E2F-497F-BD94-53F34A831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E327D4-404F-4E04-A485-B862F71FB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4D2C-9CA5-4402-9746-3F275D403B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96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91DA151-DF93-4D66-A8D2-1B99177D4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50EE79-9C4A-4C1B-B1E8-458FB8004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9B081B-7420-4F1F-8C65-B1D72016D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312E1-0D5B-4D60-AABA-CD14D5F9D003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A63E50-17E3-481A-A4B1-88ECBE6FE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B03130-46EE-4CBD-99C0-00DCB974F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B4D2C-9CA5-4402-9746-3F275D403B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97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56B7E-EB43-489A-B14A-B0431BA5B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9419" y="1700420"/>
            <a:ext cx="9144000" cy="2387600"/>
          </a:xfrm>
        </p:spPr>
        <p:txBody>
          <a:bodyPr>
            <a:normAutofit/>
          </a:bodyPr>
          <a:lstStyle/>
          <a:p>
            <a:r>
              <a:rPr lang="pt-B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Controle de Luminosidade em Indústrias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59D9D7-14D0-4146-B47D-728E7E4B5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419" y="4362466"/>
            <a:ext cx="9144000" cy="845959"/>
          </a:xfrm>
        </p:spPr>
        <p:txBody>
          <a:bodyPr>
            <a:normAutofit/>
          </a:bodyPr>
          <a:lstStyle/>
          <a:p>
            <a:r>
              <a:rPr lang="pt-B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Análise e Desenvolvimento de Sistemas</a:t>
            </a:r>
          </a:p>
          <a:p>
            <a:r>
              <a:rPr lang="pt-BR" sz="16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SPRINT 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C516F96-E439-42CF-9590-096D08964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1" y="177554"/>
            <a:ext cx="2537881" cy="944809"/>
          </a:xfrm>
          <a:prstGeom prst="rect">
            <a:avLst/>
          </a:prstGeom>
        </p:spPr>
      </p:pic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9C79121C-A2C2-4D43-8194-875525F94A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2" t="31948" r="24281" b="26838"/>
          <a:stretch/>
        </p:blipFill>
        <p:spPr>
          <a:xfrm>
            <a:off x="11006139" y="177554"/>
            <a:ext cx="979640" cy="770571"/>
          </a:xfrm>
          <a:prstGeom prst="rect">
            <a:avLst/>
          </a:prstGeom>
        </p:spPr>
      </p:pic>
      <p:pic>
        <p:nvPicPr>
          <p:cNvPr id="1026" name="Picture 2" descr="Resultado de imagem para engrenagem 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9" t="17084" r="16618" b="16584"/>
          <a:stretch/>
        </p:blipFill>
        <p:spPr bwMode="auto">
          <a:xfrm>
            <a:off x="206219" y="4332693"/>
            <a:ext cx="2537881" cy="249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engrenagem 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9" t="17084" r="16618" b="16584"/>
          <a:stretch/>
        </p:blipFill>
        <p:spPr bwMode="auto">
          <a:xfrm>
            <a:off x="9654119" y="4332694"/>
            <a:ext cx="2537881" cy="249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955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6BD8EC-62A5-42FA-8844-0E5BF3288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097" y="1396999"/>
            <a:ext cx="6933977" cy="4731085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pt-BR" sz="19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O Brasil é o país que mais recebe </a:t>
            </a:r>
            <a:r>
              <a:rPr lang="pt-BR" sz="1900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irradiação solar</a:t>
            </a:r>
            <a:r>
              <a:rPr lang="pt-BR" sz="19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 em todo o mundo, por estar localizado próximo à linha do Equador;</a:t>
            </a:r>
            <a:br>
              <a:rPr lang="pt-BR" sz="1900" dirty="0">
                <a:latin typeface="Yu Gothic Light" panose="020B0300000000000000" pitchFamily="34" charset="-128"/>
                <a:ea typeface="Yu Gothic Light" panose="020B0300000000000000" pitchFamily="34" charset="-128"/>
              </a:rPr>
            </a:br>
            <a:endParaRPr lang="pt-BR" sz="19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9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Redução do </a:t>
            </a:r>
            <a:r>
              <a:rPr lang="pt-BR" sz="1900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consumo e do custo</a:t>
            </a:r>
            <a:r>
              <a:rPr lang="pt-BR" sz="19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 de energia;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pt-BR" sz="19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9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Melhor </a:t>
            </a:r>
            <a:r>
              <a:rPr lang="pt-BR" sz="1900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qualidade do ambiente de trabalho</a:t>
            </a:r>
            <a:r>
              <a:rPr lang="pt-BR" sz="19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, consequentemente, </a:t>
            </a:r>
            <a:r>
              <a:rPr lang="pt-BR" sz="1900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aumenta a produção</a:t>
            </a:r>
            <a:r>
              <a:rPr lang="pt-BR" sz="19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;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pt-BR" sz="19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9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Eficiência energética viabiliza a </a:t>
            </a:r>
            <a:r>
              <a:rPr lang="pt-BR" sz="1900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redução dos níveis de emissão de CO2</a:t>
            </a:r>
            <a:r>
              <a:rPr lang="pt-BR" sz="19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 e, consequentemente, do impacto ambiental, promovendo uma </a:t>
            </a:r>
            <a:r>
              <a:rPr lang="pt-BR" sz="1900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política ambiental sustentável</a:t>
            </a:r>
            <a:r>
              <a:rPr lang="pt-BR" sz="19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 no longo prazo. </a:t>
            </a:r>
            <a:endParaRPr lang="pt-BR" sz="19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452BE8F-3450-49CB-A39D-1CE0B44529B9}"/>
              </a:ext>
            </a:extLst>
          </p:cNvPr>
          <p:cNvSpPr txBox="1">
            <a:spLocks/>
          </p:cNvSpPr>
          <p:nvPr/>
        </p:nvSpPr>
        <p:spPr>
          <a:xfrm>
            <a:off x="712070" y="43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Benefícios</a:t>
            </a:r>
          </a:p>
        </p:txBody>
      </p:sp>
      <p:pic>
        <p:nvPicPr>
          <p:cNvPr id="6150" name="Picture 6" descr="Resultado de imagem para beneficios 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1" r="10344"/>
          <a:stretch/>
        </p:blipFill>
        <p:spPr bwMode="auto">
          <a:xfrm>
            <a:off x="7461016" y="3031958"/>
            <a:ext cx="4569661" cy="382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1066347" y="6195155"/>
            <a:ext cx="964330" cy="662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9C79121C-A2C2-4D43-8194-875525F94A2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2" t="31948" r="24281" b="26838"/>
          <a:stretch/>
        </p:blipFill>
        <p:spPr>
          <a:xfrm>
            <a:off x="11006139" y="177554"/>
            <a:ext cx="979640" cy="77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59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77493-9462-4243-9E2E-F72388353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16271"/>
            <a:ext cx="10515600" cy="1325563"/>
          </a:xfrm>
        </p:spPr>
        <p:txBody>
          <a:bodyPr/>
          <a:lstStyle/>
          <a:p>
            <a:r>
              <a:rPr lang="pt-B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Desenho da Solução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BC02A41-1F0C-4F84-B69A-96C04EA713A5}"/>
              </a:ext>
            </a:extLst>
          </p:cNvPr>
          <p:cNvGrpSpPr/>
          <p:nvPr/>
        </p:nvGrpSpPr>
        <p:grpSpPr>
          <a:xfrm>
            <a:off x="953841" y="1341834"/>
            <a:ext cx="2444263" cy="2495299"/>
            <a:chOff x="764402" y="627039"/>
            <a:chExt cx="2444263" cy="2495299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FED7C1B-2E91-4272-AE2D-3ADD831FF101}"/>
                </a:ext>
              </a:extLst>
            </p:cNvPr>
            <p:cNvSpPr txBox="1"/>
            <p:nvPr/>
          </p:nvSpPr>
          <p:spPr>
            <a:xfrm>
              <a:off x="764402" y="2291341"/>
              <a:ext cx="24442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Primeiramente, o cliente solicitará o orçamento do produto.</a:t>
              </a:r>
            </a:p>
          </p:txBody>
        </p:sp>
        <p:pic>
          <p:nvPicPr>
            <p:cNvPr id="9" name="Picture 20" descr="Resultado de imagem para orçamento icon">
              <a:extLst>
                <a:ext uri="{FF2B5EF4-FFF2-40B4-BE49-F238E27FC236}">
                  <a16:creationId xmlns:a16="http://schemas.microsoft.com/office/drawing/2014/main" id="{423291DE-0EA3-4442-B581-87E482C3E1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776" y="627039"/>
              <a:ext cx="1899401" cy="1582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41429125-F49C-4BB7-BA23-197317974598}"/>
              </a:ext>
            </a:extLst>
          </p:cNvPr>
          <p:cNvGrpSpPr/>
          <p:nvPr/>
        </p:nvGrpSpPr>
        <p:grpSpPr>
          <a:xfrm>
            <a:off x="4584613" y="1114220"/>
            <a:ext cx="3466190" cy="2789218"/>
            <a:chOff x="4411809" y="452495"/>
            <a:chExt cx="3466190" cy="2789218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43764470-716D-4799-AB2C-D91370276BFA}"/>
                </a:ext>
              </a:extLst>
            </p:cNvPr>
            <p:cNvSpPr txBox="1"/>
            <p:nvPr/>
          </p:nvSpPr>
          <p:spPr>
            <a:xfrm>
              <a:off x="4411809" y="2164495"/>
              <a:ext cx="346619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O cliente contrata a quantidade de sensores necessários para a empresa, e seleciona o plano ideal para o seu negócio.</a:t>
              </a:r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DD88014B-EED9-49E1-972C-5B411A5D2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7163" y="452495"/>
              <a:ext cx="2147848" cy="1614306"/>
            </a:xfrm>
            <a:prstGeom prst="rect">
              <a:avLst/>
            </a:prstGeom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E1927D1A-1F04-4F36-B1BE-38D981894F30}"/>
              </a:ext>
            </a:extLst>
          </p:cNvPr>
          <p:cNvGrpSpPr/>
          <p:nvPr/>
        </p:nvGrpSpPr>
        <p:grpSpPr>
          <a:xfrm>
            <a:off x="8468928" y="571941"/>
            <a:ext cx="3251095" cy="3085869"/>
            <a:chOff x="8465201" y="154726"/>
            <a:chExt cx="3251095" cy="3085869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33B23383-8F00-4960-A3E5-F2CB159E5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0088" y="154726"/>
              <a:ext cx="2057042" cy="2057042"/>
            </a:xfrm>
            <a:prstGeom prst="rect">
              <a:avLst/>
            </a:prstGeom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B1B1A169-0144-40EF-B4D0-DA0B20703C3F}"/>
                </a:ext>
              </a:extLst>
            </p:cNvPr>
            <p:cNvSpPr txBox="1"/>
            <p:nvPr/>
          </p:nvSpPr>
          <p:spPr>
            <a:xfrm>
              <a:off x="8465201" y="2409598"/>
              <a:ext cx="32510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Após a contratação, realizaremos a instalação dos sensores em pontos estratégicos de sua empresa.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E0E3FEF-C5D1-4C67-90B8-F0BC72D46AFE}"/>
              </a:ext>
            </a:extLst>
          </p:cNvPr>
          <p:cNvGrpSpPr/>
          <p:nvPr/>
        </p:nvGrpSpPr>
        <p:grpSpPr>
          <a:xfrm>
            <a:off x="8413612" y="4235296"/>
            <a:ext cx="3466190" cy="2339481"/>
            <a:chOff x="-35087" y="3590134"/>
            <a:chExt cx="3466190" cy="2339481"/>
          </a:xfrm>
        </p:grpSpPr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8C29D0A5-09F3-4781-A16B-6C2D888DCE98}"/>
                </a:ext>
              </a:extLst>
            </p:cNvPr>
            <p:cNvSpPr txBox="1"/>
            <p:nvPr/>
          </p:nvSpPr>
          <p:spPr>
            <a:xfrm>
              <a:off x="-35087" y="5098618"/>
              <a:ext cx="34661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O cliente faz o cadastro no nosso site e confirma suas informações para acessar os dados dos sensores.</a:t>
              </a:r>
            </a:p>
          </p:txBody>
        </p:sp>
        <p:pic>
          <p:nvPicPr>
            <p:cNvPr id="18" name="Picture 26" descr="Resultado de imagem para cadastro icon png">
              <a:extLst>
                <a:ext uri="{FF2B5EF4-FFF2-40B4-BE49-F238E27FC236}">
                  <a16:creationId xmlns:a16="http://schemas.microsoft.com/office/drawing/2014/main" id="{89CE8D9E-2B3B-47D2-865D-4556253983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766" y="3590134"/>
              <a:ext cx="1508484" cy="150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2AB16742-5575-4D0D-A804-2A12E7B31571}"/>
              </a:ext>
            </a:extLst>
          </p:cNvPr>
          <p:cNvGrpSpPr/>
          <p:nvPr/>
        </p:nvGrpSpPr>
        <p:grpSpPr>
          <a:xfrm>
            <a:off x="4584613" y="4349949"/>
            <a:ext cx="3466190" cy="2224828"/>
            <a:chOff x="4461189" y="3960923"/>
            <a:chExt cx="3466190" cy="2224828"/>
          </a:xfrm>
        </p:grpSpPr>
        <p:pic>
          <p:nvPicPr>
            <p:cNvPr id="20" name="Picture 2" descr="Resultado de imagem para grafico icon">
              <a:extLst>
                <a:ext uri="{FF2B5EF4-FFF2-40B4-BE49-F238E27FC236}">
                  <a16:creationId xmlns:a16="http://schemas.microsoft.com/office/drawing/2014/main" id="{520981CF-BEAE-4942-8F8C-EA088D6402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6707" y="3960923"/>
              <a:ext cx="1613761" cy="1289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2F1567BF-B015-4C7E-8552-E577092D06FC}"/>
                </a:ext>
              </a:extLst>
            </p:cNvPr>
            <p:cNvSpPr txBox="1"/>
            <p:nvPr/>
          </p:nvSpPr>
          <p:spPr>
            <a:xfrm>
              <a:off x="4461189" y="5354754"/>
              <a:ext cx="34661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Com o acesso ao nosso site, o cliente consegue visualizar gráficos e realizar downloads de relatórios.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95A13083-66FB-4607-B70C-CB4A93B7692F}"/>
              </a:ext>
            </a:extLst>
          </p:cNvPr>
          <p:cNvGrpSpPr/>
          <p:nvPr/>
        </p:nvGrpSpPr>
        <p:grpSpPr>
          <a:xfrm>
            <a:off x="439192" y="3956360"/>
            <a:ext cx="3633574" cy="2477452"/>
            <a:chOff x="8443282" y="3514200"/>
            <a:chExt cx="3633574" cy="2477452"/>
          </a:xfrm>
        </p:grpSpPr>
        <p:pic>
          <p:nvPicPr>
            <p:cNvPr id="23" name="Picture 28" descr="Resultado de imagem para profit png">
              <a:extLst>
                <a:ext uri="{FF2B5EF4-FFF2-40B4-BE49-F238E27FC236}">
                  <a16:creationId xmlns:a16="http://schemas.microsoft.com/office/drawing/2014/main" id="{D24A5D36-C7D1-4676-9654-5BDA0E5007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6722" y="3514200"/>
              <a:ext cx="1840408" cy="1840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F63CEDC8-D9B9-409D-8FF9-90BB976E0F66}"/>
                </a:ext>
              </a:extLst>
            </p:cNvPr>
            <p:cNvSpPr txBox="1"/>
            <p:nvPr/>
          </p:nvSpPr>
          <p:spPr>
            <a:xfrm>
              <a:off x="8443282" y="5160655"/>
              <a:ext cx="3633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Com a nossa solução, o cliente consegue visualizar seus ganhos de forma fácil e rápida.</a:t>
              </a:r>
            </a:p>
          </p:txBody>
        </p:sp>
      </p:grp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6ECD116B-AC16-48E3-BFF9-CD876B671C15}"/>
              </a:ext>
            </a:extLst>
          </p:cNvPr>
          <p:cNvCxnSpPr/>
          <p:nvPr/>
        </p:nvCxnSpPr>
        <p:spPr>
          <a:xfrm>
            <a:off x="3525734" y="2079060"/>
            <a:ext cx="12607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A7909D95-F581-4F98-B6C6-FA9C65382716}"/>
              </a:ext>
            </a:extLst>
          </p:cNvPr>
          <p:cNvCxnSpPr/>
          <p:nvPr/>
        </p:nvCxnSpPr>
        <p:spPr>
          <a:xfrm>
            <a:off x="7753111" y="2182681"/>
            <a:ext cx="12607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1FA560A7-EE51-449E-B68F-164528C4754C}"/>
              </a:ext>
            </a:extLst>
          </p:cNvPr>
          <p:cNvCxnSpPr>
            <a:cxnSpLocks/>
          </p:cNvCxnSpPr>
          <p:nvPr/>
        </p:nvCxnSpPr>
        <p:spPr>
          <a:xfrm flipH="1">
            <a:off x="3558234" y="5322606"/>
            <a:ext cx="12320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3C3DBA47-4B5E-401E-9630-EF501E66F4EC}"/>
              </a:ext>
            </a:extLst>
          </p:cNvPr>
          <p:cNvCxnSpPr>
            <a:cxnSpLocks/>
          </p:cNvCxnSpPr>
          <p:nvPr/>
        </p:nvCxnSpPr>
        <p:spPr>
          <a:xfrm flipH="1">
            <a:off x="7852911" y="4994508"/>
            <a:ext cx="12320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CA0C7A32-1D59-460E-A02C-6416D851943B}"/>
              </a:ext>
            </a:extLst>
          </p:cNvPr>
          <p:cNvCxnSpPr>
            <a:cxnSpLocks/>
          </p:cNvCxnSpPr>
          <p:nvPr/>
        </p:nvCxnSpPr>
        <p:spPr>
          <a:xfrm>
            <a:off x="10195454" y="3688890"/>
            <a:ext cx="0" cy="5153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m 29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9C79121C-A2C2-4D43-8194-875525F94A2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2" t="31948" r="24281" b="26838"/>
          <a:stretch/>
        </p:blipFill>
        <p:spPr>
          <a:xfrm>
            <a:off x="11006139" y="177554"/>
            <a:ext cx="979640" cy="77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67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783AC-AA17-41F9-87E7-7BB6942F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Backlog - Requisitos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F543A1E-93CA-4989-95C7-158D8CA074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" t="30291" r="28422" b="21035"/>
          <a:stretch/>
        </p:blipFill>
        <p:spPr>
          <a:xfrm>
            <a:off x="506026" y="1610788"/>
            <a:ext cx="10478342" cy="4372761"/>
          </a:xfrm>
          <a:prstGeom prst="rect">
            <a:avLst/>
          </a:prstGeom>
        </p:spPr>
      </p:pic>
      <p:pic>
        <p:nvPicPr>
          <p:cNvPr id="4" name="Imagem 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9C79121C-A2C2-4D43-8194-875525F94A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2" t="31948" r="24281" b="26838"/>
          <a:stretch/>
        </p:blipFill>
        <p:spPr>
          <a:xfrm>
            <a:off x="11006139" y="177554"/>
            <a:ext cx="979640" cy="77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68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8921E-D276-48E2-BF56-4621AE550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8112" y="221942"/>
            <a:ext cx="5249293" cy="1322773"/>
          </a:xfrm>
        </p:spPr>
        <p:txBody>
          <a:bodyPr/>
          <a:lstStyle/>
          <a:p>
            <a:pPr algn="ctr"/>
            <a:r>
              <a:rPr lang="pt-B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Protótipo do Site Institucional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9354EF8-943B-496F-9A38-31FABFC81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28112" cy="684335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7736BD8-623E-4D75-B6BC-39D8741EF52B}"/>
              </a:ext>
            </a:extLst>
          </p:cNvPr>
          <p:cNvSpPr txBox="1"/>
          <p:nvPr/>
        </p:nvSpPr>
        <p:spPr>
          <a:xfrm>
            <a:off x="7267074" y="1931954"/>
            <a:ext cx="460408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900" dirty="0" err="1">
                <a:latin typeface="Yu Gothic Light" panose="020B0300000000000000" pitchFamily="34" charset="-128"/>
                <a:ea typeface="Yu Gothic Light" panose="020B0300000000000000" pitchFamily="34" charset="-128"/>
              </a:rPr>
              <a:t>Botões</a:t>
            </a:r>
            <a:r>
              <a:rPr lang="en-US" sz="19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 de </a:t>
            </a:r>
            <a:r>
              <a:rPr lang="en-US" sz="1900" dirty="0" err="1">
                <a:latin typeface="Yu Gothic Light" panose="020B0300000000000000" pitchFamily="34" charset="-128"/>
                <a:ea typeface="Yu Gothic Light" panose="020B0300000000000000" pitchFamily="34" charset="-128"/>
              </a:rPr>
              <a:t>acesso</a:t>
            </a:r>
            <a:r>
              <a:rPr lang="en-US" sz="19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en-US" sz="1900" b="1" dirty="0" err="1">
                <a:latin typeface="Yu Gothic Light" panose="020B0300000000000000" pitchFamily="34" charset="-128"/>
                <a:ea typeface="Yu Gothic Light" panose="020B0300000000000000" pitchFamily="34" charset="-128"/>
              </a:rPr>
              <a:t>Sobre</a:t>
            </a:r>
            <a:r>
              <a:rPr lang="en-US" sz="1900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, </a:t>
            </a:r>
            <a:r>
              <a:rPr lang="en-US" sz="1900" b="1" dirty="0" err="1">
                <a:latin typeface="Yu Gothic Light" panose="020B0300000000000000" pitchFamily="34" charset="-128"/>
                <a:ea typeface="Yu Gothic Light" panose="020B0300000000000000" pitchFamily="34" charset="-128"/>
              </a:rPr>
              <a:t>Financeiro</a:t>
            </a:r>
            <a:r>
              <a:rPr lang="en-US" sz="1900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, Login, </a:t>
            </a:r>
            <a:r>
              <a:rPr lang="en-US" sz="1900" b="1" dirty="0" err="1">
                <a:latin typeface="Yu Gothic Light" panose="020B0300000000000000" pitchFamily="34" charset="-128"/>
                <a:ea typeface="Yu Gothic Light" panose="020B0300000000000000" pitchFamily="34" charset="-128"/>
              </a:rPr>
              <a:t>Cadastrar</a:t>
            </a:r>
            <a:r>
              <a:rPr lang="en-US" sz="1900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9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900" dirty="0" err="1">
                <a:latin typeface="Yu Gothic Light" panose="020B0300000000000000" pitchFamily="34" charset="-128"/>
                <a:ea typeface="Yu Gothic Light" panose="020B0300000000000000" pitchFamily="34" charset="-128"/>
              </a:rPr>
              <a:t>Botão</a:t>
            </a:r>
            <a:r>
              <a:rPr lang="en-US" sz="19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 para </a:t>
            </a:r>
            <a:r>
              <a:rPr lang="en-US" sz="1900" dirty="0" err="1">
                <a:latin typeface="Yu Gothic Light" panose="020B0300000000000000" pitchFamily="34" charset="-128"/>
                <a:ea typeface="Yu Gothic Light" panose="020B0300000000000000" pitchFamily="34" charset="-128"/>
              </a:rPr>
              <a:t>informações</a:t>
            </a:r>
            <a:r>
              <a:rPr lang="en-US" sz="19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 do </a:t>
            </a:r>
            <a:r>
              <a:rPr lang="en-US" sz="1900" dirty="0" err="1">
                <a:latin typeface="Yu Gothic Light" panose="020B0300000000000000" pitchFamily="34" charset="-128"/>
                <a:ea typeface="Yu Gothic Light" panose="020B0300000000000000" pitchFamily="34" charset="-128"/>
              </a:rPr>
              <a:t>produto</a:t>
            </a:r>
            <a:r>
              <a:rPr lang="en-US" sz="19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9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900" dirty="0" err="1">
                <a:latin typeface="Yu Gothic Light" panose="020B0300000000000000" pitchFamily="34" charset="-128"/>
                <a:ea typeface="Yu Gothic Light" panose="020B0300000000000000" pitchFamily="34" charset="-128"/>
              </a:rPr>
              <a:t>Informações</a:t>
            </a:r>
            <a:r>
              <a:rPr lang="en-US" sz="19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 da </a:t>
            </a:r>
            <a:r>
              <a:rPr lang="en-US" sz="1900" dirty="0" err="1">
                <a:latin typeface="Yu Gothic Light" panose="020B0300000000000000" pitchFamily="34" charset="-128"/>
                <a:ea typeface="Yu Gothic Light" panose="020B0300000000000000" pitchFamily="34" charset="-128"/>
              </a:rPr>
              <a:t>empresa</a:t>
            </a:r>
            <a:r>
              <a:rPr lang="en-US" sz="19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.</a:t>
            </a:r>
            <a:endParaRPr lang="pt-BR" sz="19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6" name="Imagem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9C79121C-A2C2-4D43-8194-875525F94A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2" t="31948" r="24281" b="26838"/>
          <a:stretch/>
        </p:blipFill>
        <p:spPr>
          <a:xfrm>
            <a:off x="11128758" y="5952711"/>
            <a:ext cx="979640" cy="77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67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42605B3-DC9C-45E5-86C4-9937E57FE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532"/>
            <a:ext cx="6979785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CA026C6-4157-423A-A80D-6FB37B084A3B}"/>
              </a:ext>
            </a:extLst>
          </p:cNvPr>
          <p:cNvSpPr txBox="1"/>
          <p:nvPr/>
        </p:nvSpPr>
        <p:spPr>
          <a:xfrm>
            <a:off x="7457243" y="1938901"/>
            <a:ext cx="4163627" cy="927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9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Informações dos colaboradores que compõem a empresa.</a:t>
            </a:r>
          </a:p>
        </p:txBody>
      </p:sp>
      <p:pic>
        <p:nvPicPr>
          <p:cNvPr id="5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9C79121C-A2C2-4D43-8194-875525F94A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2" t="31948" r="24281" b="26838"/>
          <a:stretch/>
        </p:blipFill>
        <p:spPr>
          <a:xfrm>
            <a:off x="11128758" y="5952711"/>
            <a:ext cx="979640" cy="7705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CFE8921E-D276-48E2-BF56-4621AE55041A}"/>
              </a:ext>
            </a:extLst>
          </p:cNvPr>
          <p:cNvSpPr txBox="1">
            <a:spLocks/>
          </p:cNvSpPr>
          <p:nvPr/>
        </p:nvSpPr>
        <p:spPr>
          <a:xfrm>
            <a:off x="6828112" y="221942"/>
            <a:ext cx="5249293" cy="13227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>
                <a:latin typeface="Yu Gothic Light" panose="020B0300000000000000" pitchFamily="34" charset="-128"/>
                <a:ea typeface="Yu Gothic Light" panose="020B0300000000000000" pitchFamily="34" charset="-128"/>
              </a:rPr>
              <a:t>Protótipo do Site Institucional</a:t>
            </a:r>
            <a:endParaRPr lang="pt-BR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6418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4D0F201-2005-49B6-BF1A-AB46AC180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992"/>
            <a:ext cx="6972904" cy="679000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8418BCA-4386-49A5-9110-BFC0AD9DAA05}"/>
              </a:ext>
            </a:extLst>
          </p:cNvPr>
          <p:cNvSpPr txBox="1"/>
          <p:nvPr/>
        </p:nvSpPr>
        <p:spPr>
          <a:xfrm>
            <a:off x="6972904" y="1945923"/>
            <a:ext cx="496695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9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Botão para acesso a maiores informações do produto;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BR" sz="19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9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Simulador Financeiro.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FE8921E-D276-48E2-BF56-4621AE55041A}"/>
              </a:ext>
            </a:extLst>
          </p:cNvPr>
          <p:cNvSpPr txBox="1">
            <a:spLocks/>
          </p:cNvSpPr>
          <p:nvPr/>
        </p:nvSpPr>
        <p:spPr>
          <a:xfrm>
            <a:off x="6828112" y="221942"/>
            <a:ext cx="5249293" cy="13227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>
                <a:latin typeface="Yu Gothic Light" panose="020B0300000000000000" pitchFamily="34" charset="-128"/>
                <a:ea typeface="Yu Gothic Light" panose="020B0300000000000000" pitchFamily="34" charset="-128"/>
              </a:rPr>
              <a:t>Protótipo do Site Institucional</a:t>
            </a:r>
            <a:endParaRPr lang="pt-BR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6" name="Imagem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9C79121C-A2C2-4D43-8194-875525F94A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2" t="31948" r="24281" b="26838"/>
          <a:stretch/>
        </p:blipFill>
        <p:spPr>
          <a:xfrm>
            <a:off x="11128758" y="5952711"/>
            <a:ext cx="979640" cy="77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34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8E79FB3-D919-4FD4-9A97-1EFFFBC1C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1832"/>
            <a:ext cx="6889077" cy="531922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50DD4E4-8702-43BB-AE18-3143F2BEFA1C}"/>
              </a:ext>
            </a:extLst>
          </p:cNvPr>
          <p:cNvSpPr txBox="1"/>
          <p:nvPr/>
        </p:nvSpPr>
        <p:spPr>
          <a:xfrm>
            <a:off x="7010401" y="1656892"/>
            <a:ext cx="5067004" cy="224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9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Opções de planos de serviços para contratar;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BR" sz="19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9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Informações de contato: </a:t>
            </a:r>
            <a:br>
              <a:rPr lang="pt-BR" sz="1900" dirty="0">
                <a:latin typeface="Yu Gothic Light" panose="020B0300000000000000" pitchFamily="34" charset="-128"/>
                <a:ea typeface="Yu Gothic Light" panose="020B0300000000000000" pitchFamily="34" charset="-128"/>
              </a:rPr>
            </a:br>
            <a:r>
              <a:rPr lang="pt-BR" sz="1900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E-mail, telefone e endereço.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FE8921E-D276-48E2-BF56-4621AE55041A}"/>
              </a:ext>
            </a:extLst>
          </p:cNvPr>
          <p:cNvSpPr txBox="1">
            <a:spLocks/>
          </p:cNvSpPr>
          <p:nvPr/>
        </p:nvSpPr>
        <p:spPr>
          <a:xfrm>
            <a:off x="6828112" y="221942"/>
            <a:ext cx="5249293" cy="13227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>
                <a:latin typeface="Yu Gothic Light" panose="020B0300000000000000" pitchFamily="34" charset="-128"/>
                <a:ea typeface="Yu Gothic Light" panose="020B0300000000000000" pitchFamily="34" charset="-128"/>
              </a:rPr>
              <a:t>Protótipo do Site Institucional</a:t>
            </a:r>
            <a:endParaRPr lang="pt-BR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6" name="Imagem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9C79121C-A2C2-4D43-8194-875525F94A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2" t="31948" r="24281" b="26838"/>
          <a:stretch/>
        </p:blipFill>
        <p:spPr>
          <a:xfrm>
            <a:off x="11128758" y="5952711"/>
            <a:ext cx="979640" cy="77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26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CBCF2-EF2E-48A8-A19F-630EDD401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Simulador Financeiro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5063E4-1440-44E5-B43F-6E39AB22A3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40" b="9855"/>
          <a:stretch/>
        </p:blipFill>
        <p:spPr>
          <a:xfrm>
            <a:off x="0" y="1535837"/>
            <a:ext cx="12192000" cy="532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69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19E25-9F84-4AC6-AB1A-A7DA50FFE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Banco de Dados</a:t>
            </a:r>
          </a:p>
        </p:txBody>
      </p: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1DC95B79-676A-4382-96E9-C22E06340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359" y="1526505"/>
            <a:ext cx="7939365" cy="4859176"/>
          </a:xfrm>
          <a:prstGeom prst="rect">
            <a:avLst/>
          </a:prstGeom>
        </p:spPr>
      </p:pic>
      <p:pic>
        <p:nvPicPr>
          <p:cNvPr id="5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9C79121C-A2C2-4D43-8194-875525F94A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2" t="31948" r="24281" b="26838"/>
          <a:stretch/>
        </p:blipFill>
        <p:spPr>
          <a:xfrm>
            <a:off x="11064590" y="113385"/>
            <a:ext cx="979640" cy="77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3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4752C-5086-40FC-87CA-E7085C95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latin typeface="Yu Gothic Light" panose="020B0300000000000000" pitchFamily="34" charset="-128"/>
                <a:ea typeface="Yu Gothic Light" panose="020B0300000000000000" pitchFamily="34" charset="-128"/>
              </a:rPr>
              <a:t>Arduino</a:t>
            </a:r>
            <a:r>
              <a:rPr lang="pt-B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 e </a:t>
            </a:r>
            <a:r>
              <a:rPr lang="pt-BR" dirty="0" err="1">
                <a:latin typeface="Yu Gothic Light" panose="020B0300000000000000" pitchFamily="34" charset="-128"/>
                <a:ea typeface="Yu Gothic Light" panose="020B0300000000000000" pitchFamily="34" charset="-128"/>
              </a:rPr>
              <a:t>senosor</a:t>
            </a:r>
            <a:endParaRPr lang="pt-BR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8194" name="Picture 2" descr="Resultado de imagem para sensor de luminosida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175" y="2266474"/>
            <a:ext cx="4111625" cy="310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Resultado de imagem para placa ardui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39" y="2092699"/>
            <a:ext cx="4800514" cy="345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9C79121C-A2C2-4D43-8194-875525F94A2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2" t="31948" r="24281" b="26838"/>
          <a:stretch/>
        </p:blipFill>
        <p:spPr>
          <a:xfrm>
            <a:off x="11064590" y="113385"/>
            <a:ext cx="979640" cy="77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5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34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912D28-5575-40CF-9818-C40F8AA73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pt-B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Time </a:t>
            </a:r>
            <a:r>
              <a:rPr lang="pt-BR" dirty="0" err="1">
                <a:latin typeface="Yu Gothic Light" panose="020B0300000000000000" pitchFamily="34" charset="-128"/>
                <a:ea typeface="Yu Gothic Light" panose="020B0300000000000000" pitchFamily="34" charset="-128"/>
              </a:rPr>
              <a:t>FireFly</a:t>
            </a:r>
            <a:endParaRPr lang="pt-BR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029" name="Rectangle 13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D4FFD0-D025-475E-9759-EC634EAE1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pt-BR" sz="1800" dirty="0" err="1">
                <a:latin typeface="Yu Gothic Light" panose="020B0300000000000000" pitchFamily="34" charset="-128"/>
                <a:ea typeface="Yu Gothic Light" panose="020B0300000000000000" pitchFamily="34" charset="-128"/>
              </a:rPr>
              <a:t>Adaías</a:t>
            </a:r>
            <a:r>
              <a:rPr lang="pt-BR" sz="18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 Santos Almeida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18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Camila Mamede Cabral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18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Douglas Dourado Vila Nova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18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Elton dos Santos Silva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18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Lucas </a:t>
            </a:r>
            <a:r>
              <a:rPr lang="pt-BR" sz="1800" dirty="0" err="1">
                <a:latin typeface="Yu Gothic Light" panose="020B0300000000000000" pitchFamily="34" charset="-128"/>
                <a:ea typeface="Yu Gothic Light" panose="020B0300000000000000" pitchFamily="34" charset="-128"/>
              </a:rPr>
              <a:t>Toscani</a:t>
            </a:r>
            <a:r>
              <a:rPr lang="pt-BR" sz="18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 Dornelas de Oliveira </a:t>
            </a:r>
          </a:p>
          <a:p>
            <a:endParaRPr lang="pt-BR" sz="1800" dirty="0"/>
          </a:p>
        </p:txBody>
      </p:sp>
      <p:sp>
        <p:nvSpPr>
          <p:cNvPr id="1030" name="Rectangle 13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Rectangle 14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Rectangle 14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m para team png">
            <a:extLst>
              <a:ext uri="{FF2B5EF4-FFF2-40B4-BE49-F238E27FC236}">
                <a16:creationId xmlns:a16="http://schemas.microsoft.com/office/drawing/2014/main" id="{001E0575-8207-48CB-AE48-AA6CEC088E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"/>
          <a:stretch/>
        </p:blipFill>
        <p:spPr bwMode="auto">
          <a:xfrm>
            <a:off x="5987738" y="650494"/>
            <a:ext cx="5628018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634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Imagem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16"/>
          <a:stretch/>
        </p:blipFill>
        <p:spPr bwMode="auto">
          <a:xfrm>
            <a:off x="0" y="703113"/>
            <a:ext cx="4892842" cy="615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Resultado de imagem para github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977" y="3780557"/>
            <a:ext cx="7283867" cy="196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5122278" cy="512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9C79121C-A2C2-4D43-8194-875525F94A2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2" t="31948" r="24281" b="26838"/>
          <a:stretch/>
        </p:blipFill>
        <p:spPr>
          <a:xfrm>
            <a:off x="11064590" y="113385"/>
            <a:ext cx="979640" cy="77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4365"/>
            <a:ext cx="12192000" cy="6853635"/>
          </a:xfrm>
          <a:prstGeom prst="rect">
            <a:avLst/>
          </a:prstGeom>
          <a:solidFill>
            <a:srgbClr val="27AF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C30AAB-92F0-43F1-8A6C-C5296D8B6CC6}"/>
              </a:ext>
            </a:extLst>
          </p:cNvPr>
          <p:cNvSpPr txBox="1"/>
          <p:nvPr/>
        </p:nvSpPr>
        <p:spPr>
          <a:xfrm>
            <a:off x="352147" y="1204305"/>
            <a:ext cx="7861837" cy="4107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t-BR" sz="1900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Aldhabi" panose="020B0604020202020204" pitchFamily="2" charset="-78"/>
              </a:rPr>
              <a:t>A indústria é o setor que </a:t>
            </a:r>
            <a:r>
              <a:rPr lang="pt-BR" sz="1900" b="1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Aldhabi" panose="020B0604020202020204" pitchFamily="2" charset="-78"/>
              </a:rPr>
              <a:t>mais cria riquezas para o Brasil</a:t>
            </a:r>
            <a:r>
              <a:rPr lang="pt-BR" sz="1900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Aldhabi" panose="020B0604020202020204" pitchFamily="2" charset="-78"/>
              </a:rPr>
              <a:t>;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t-BR" sz="1900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Aldhabi" panose="020B0604020202020204" pitchFamily="2" charset="-78"/>
              </a:rPr>
              <a:t>Representa </a:t>
            </a:r>
            <a:r>
              <a:rPr lang="pt-BR" sz="1900" b="1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Aldhabi" panose="020B0604020202020204" pitchFamily="2" charset="-78"/>
              </a:rPr>
              <a:t>21,2%</a:t>
            </a:r>
            <a:r>
              <a:rPr lang="pt-BR" sz="1900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Aldhabi" panose="020B0604020202020204" pitchFamily="2" charset="-78"/>
              </a:rPr>
              <a:t> do PIB (2020);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t-BR" sz="1900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Aldhabi" panose="020B0604020202020204" pitchFamily="2" charset="-78"/>
              </a:rPr>
              <a:t>71,4% das </a:t>
            </a:r>
            <a:r>
              <a:rPr lang="pt-BR" sz="1900" b="1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Aldhabi" panose="020B0604020202020204" pitchFamily="2" charset="-78"/>
              </a:rPr>
              <a:t>exportações brasileiras</a:t>
            </a:r>
            <a:r>
              <a:rPr lang="pt-BR" sz="1900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Aldhabi" panose="020B0604020202020204" pitchFamily="2" charset="-78"/>
              </a:rPr>
              <a:t> de bens e serviços;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t-BR" sz="1900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Aldhabi" panose="020B0604020202020204" pitchFamily="2" charset="-78"/>
              </a:rPr>
              <a:t>72,2% do </a:t>
            </a:r>
            <a:r>
              <a:rPr lang="pt-BR" sz="1900" b="1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Aldhabi" panose="020B0604020202020204" pitchFamily="2" charset="-78"/>
              </a:rPr>
              <a:t>investimentos</a:t>
            </a:r>
            <a:r>
              <a:rPr lang="pt-BR" sz="1900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Aldhabi" panose="020B0604020202020204" pitchFamily="2" charset="-78"/>
              </a:rPr>
              <a:t> em </a:t>
            </a:r>
            <a:r>
              <a:rPr lang="pt-BR" sz="1900" b="1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Aldhabi" panose="020B0604020202020204" pitchFamily="2" charset="-78"/>
              </a:rPr>
              <a:t>pesquisa e desenvolvimento</a:t>
            </a:r>
            <a:r>
              <a:rPr lang="pt-BR" sz="1900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Aldhabi" panose="020B0604020202020204" pitchFamily="2" charset="-78"/>
              </a:rPr>
              <a:t>;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t-BR" sz="1900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Aldhabi" panose="020B0604020202020204" pitchFamily="2" charset="-78"/>
              </a:rPr>
              <a:t>34,2% da </a:t>
            </a:r>
            <a:r>
              <a:rPr lang="pt-BR" sz="1900" b="1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Aldhabi" panose="020B0604020202020204" pitchFamily="2" charset="-78"/>
              </a:rPr>
              <a:t>arrecadação de tributos federais</a:t>
            </a:r>
            <a:r>
              <a:rPr lang="pt-BR" sz="1900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Aldhabi" panose="020B0604020202020204" pitchFamily="2" charset="-78"/>
              </a:rPr>
              <a:t>;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t-BR" sz="1900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Aldhabi" panose="020B0604020202020204" pitchFamily="2" charset="-78"/>
              </a:rPr>
              <a:t>A indústria emprega </a:t>
            </a:r>
            <a:r>
              <a:rPr lang="pt-BR" sz="1900" b="1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Aldhabi" panose="020B0604020202020204" pitchFamily="2" charset="-78"/>
              </a:rPr>
              <a:t>9,4 milhões</a:t>
            </a:r>
            <a:r>
              <a:rPr lang="pt-BR" sz="1900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Aldhabi" panose="020B0604020202020204" pitchFamily="2" charset="-78"/>
              </a:rPr>
              <a:t> de trabalhadores;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t-BR" sz="1900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Aldhabi" panose="020B0604020202020204" pitchFamily="2" charset="-78"/>
              </a:rPr>
              <a:t>Tem uma participação de </a:t>
            </a:r>
            <a:r>
              <a:rPr lang="pt-BR" sz="1900" b="1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Aldhabi" panose="020B0604020202020204" pitchFamily="2" charset="-78"/>
              </a:rPr>
              <a:t>20,2% no emprego formal</a:t>
            </a:r>
            <a:r>
              <a:rPr lang="pt-BR" sz="1900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Aldhabi" panose="020B0604020202020204" pitchFamily="2" charset="-78"/>
              </a:rPr>
              <a:t> do Brasil.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AFBC355-9636-43A8-B954-99D9D4853C14}"/>
              </a:ext>
            </a:extLst>
          </p:cNvPr>
          <p:cNvSpPr txBox="1">
            <a:spLocks/>
          </p:cNvSpPr>
          <p:nvPr/>
        </p:nvSpPr>
        <p:spPr>
          <a:xfrm>
            <a:off x="712070" y="43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Segmento alvo</a:t>
            </a:r>
          </a:p>
        </p:txBody>
      </p:sp>
      <p:pic>
        <p:nvPicPr>
          <p:cNvPr id="2056" name="Picture 8" descr="Resultado de imagem para industria 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8" r="22769"/>
          <a:stretch/>
        </p:blipFill>
        <p:spPr bwMode="auto">
          <a:xfrm>
            <a:off x="6864823" y="3308571"/>
            <a:ext cx="5231642" cy="354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791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71C4C-EF88-4C02-B0E1-12FC13D30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070" y="4365"/>
            <a:ext cx="10515600" cy="1325563"/>
          </a:xfrm>
        </p:spPr>
        <p:txBody>
          <a:bodyPr/>
          <a:lstStyle/>
          <a:p>
            <a:r>
              <a:rPr lang="pt-B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Indústria 4.0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A51ECDD-F0C7-4E7F-AEE8-F023B38FD00A}"/>
              </a:ext>
            </a:extLst>
          </p:cNvPr>
          <p:cNvSpPr txBox="1"/>
          <p:nvPr/>
        </p:nvSpPr>
        <p:spPr>
          <a:xfrm>
            <a:off x="352147" y="1317599"/>
            <a:ext cx="6307960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9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É o conjunto das tecnologias digitais desenvolvidos pela quarta revolução industrial;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BR" sz="19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9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Busca a </a:t>
            </a:r>
            <a:r>
              <a:rPr lang="pt-BR" sz="1900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otimização dos processos, redução de energia despendida e tomada de decisões mais assertivas</a:t>
            </a:r>
            <a:r>
              <a:rPr lang="pt-BR" sz="19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BR" sz="19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9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Agência Brasileira de Desenvolvimento Industrial (ABDI): </a:t>
            </a:r>
            <a:r>
              <a:rPr lang="pt-BR" sz="1900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estimativa anual de redução de custos industriais</a:t>
            </a:r>
            <a:r>
              <a:rPr lang="pt-BR" sz="19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 será de, no mínimo, </a:t>
            </a:r>
            <a:r>
              <a:rPr lang="pt-BR" sz="1900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R$73 bilhões por ano</a:t>
            </a:r>
            <a:r>
              <a:rPr lang="pt-BR" sz="19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, sendo que </a:t>
            </a:r>
            <a:r>
              <a:rPr lang="pt-BR" sz="1900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R$7 bilhões estão ligados à economia de energia.</a:t>
            </a:r>
            <a:endParaRPr lang="pt-BR" sz="19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8" name="Imagem 7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9C79121C-A2C2-4D43-8194-875525F94A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2" t="31948" r="24281" b="26838"/>
          <a:stretch/>
        </p:blipFill>
        <p:spPr>
          <a:xfrm>
            <a:off x="11006139" y="177554"/>
            <a:ext cx="979640" cy="770571"/>
          </a:xfrm>
          <a:prstGeom prst="rect">
            <a:avLst/>
          </a:prstGeom>
        </p:spPr>
      </p:pic>
      <p:pic>
        <p:nvPicPr>
          <p:cNvPr id="1036" name="Picture 12" descr="Resultado de imagem para industry 4.0 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0" t="4525" r="6838" b="12653"/>
          <a:stretch/>
        </p:blipFill>
        <p:spPr bwMode="auto">
          <a:xfrm>
            <a:off x="7387983" y="1503117"/>
            <a:ext cx="4107976" cy="413527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95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A51ECDD-F0C7-4E7F-AEE8-F023B38FD00A}"/>
              </a:ext>
            </a:extLst>
          </p:cNvPr>
          <p:cNvSpPr txBox="1"/>
          <p:nvPr/>
        </p:nvSpPr>
        <p:spPr>
          <a:xfrm>
            <a:off x="352147" y="1317599"/>
            <a:ext cx="6194568" cy="3997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900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Conectividade eletrônica</a:t>
            </a:r>
            <a:r>
              <a:rPr lang="pt-BR" sz="19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: Coletar e analisar grande volumes de dados, Big Data, e de proporcionar maior </a:t>
            </a:r>
            <a:r>
              <a:rPr lang="pt-BR" sz="1900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eficiência operacional e energética</a:t>
            </a:r>
            <a:r>
              <a:rPr lang="pt-BR" sz="19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BR" sz="19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9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Além disso, busca não somente aprimorar os processos de produção, mas também trazer </a:t>
            </a:r>
            <a:r>
              <a:rPr lang="pt-BR" sz="1900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soluções para problemas ambientais</a:t>
            </a:r>
            <a:r>
              <a:rPr lang="pt-BR" sz="19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, melhorar a </a:t>
            </a:r>
            <a:r>
              <a:rPr lang="pt-BR" sz="1900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qualidade do ambiente de trabalho</a:t>
            </a:r>
            <a:r>
              <a:rPr lang="pt-BR" sz="19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 e, principalmente,</a:t>
            </a:r>
            <a:r>
              <a:rPr lang="pt-BR" sz="1900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 diminuir o consumo de recursos.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B28779F-62D4-4BFA-8DBF-7D18F7EE6629}"/>
              </a:ext>
            </a:extLst>
          </p:cNvPr>
          <p:cNvSpPr txBox="1">
            <a:spLocks/>
          </p:cNvSpPr>
          <p:nvPr/>
        </p:nvSpPr>
        <p:spPr>
          <a:xfrm>
            <a:off x="712070" y="43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Indústria 4.0</a:t>
            </a:r>
          </a:p>
        </p:txBody>
      </p:sp>
      <p:pic>
        <p:nvPicPr>
          <p:cNvPr id="5" name="Picture 8" descr="Resultado de imagem para industry 4.0 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3" t="1068" r="20233" b="1927"/>
          <a:stretch/>
        </p:blipFill>
        <p:spPr bwMode="auto">
          <a:xfrm>
            <a:off x="7185493" y="1240160"/>
            <a:ext cx="4421232" cy="436244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9C79121C-A2C2-4D43-8194-875525F94A2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2" t="31948" r="24281" b="26838"/>
          <a:stretch/>
        </p:blipFill>
        <p:spPr>
          <a:xfrm>
            <a:off x="11006139" y="177554"/>
            <a:ext cx="979640" cy="77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91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61CD64B-07DC-48D9-B098-D9B05D3FD3CA}"/>
              </a:ext>
            </a:extLst>
          </p:cNvPr>
          <p:cNvSpPr txBox="1"/>
          <p:nvPr/>
        </p:nvSpPr>
        <p:spPr>
          <a:xfrm>
            <a:off x="361875" y="1329928"/>
            <a:ext cx="6744778" cy="5751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9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De acordo com a Confederação Nacional das Indústrias: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BR" sz="19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9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As indústrias são responsáveis por </a:t>
            </a:r>
            <a:r>
              <a:rPr lang="pt-BR" sz="1900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41% do consumo de energia elétrica</a:t>
            </a:r>
            <a:r>
              <a:rPr lang="pt-BR" sz="19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 (2018);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BR" sz="19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9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79% das empresas utilizam a energia elétrica como </a:t>
            </a:r>
            <a:r>
              <a:rPr lang="pt-BR" sz="1900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principal fonte de energia</a:t>
            </a:r>
            <a:r>
              <a:rPr lang="pt-BR" sz="19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 (2016);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BR" sz="19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9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93% das empresas que </a:t>
            </a:r>
            <a:r>
              <a:rPr lang="pt-BR" sz="1900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utilizam principalmente energia elétrica</a:t>
            </a:r>
            <a:r>
              <a:rPr lang="pt-BR" sz="19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 em seu processo produtivo perceberam </a:t>
            </a:r>
            <a:r>
              <a:rPr lang="pt-BR" sz="1900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elevação do custo com energia</a:t>
            </a:r>
            <a:r>
              <a:rPr lang="pt-BR" sz="19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 (2016).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BR" sz="19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BR" sz="19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8B3AC6E-3383-45F4-82E7-1A931D7B2FC8}"/>
              </a:ext>
            </a:extLst>
          </p:cNvPr>
          <p:cNvSpPr txBox="1">
            <a:spLocks/>
          </p:cNvSpPr>
          <p:nvPr/>
        </p:nvSpPr>
        <p:spPr>
          <a:xfrm>
            <a:off x="712070" y="43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Uso de energia na indústria</a:t>
            </a:r>
          </a:p>
        </p:txBody>
      </p:sp>
      <p:pic>
        <p:nvPicPr>
          <p:cNvPr id="3078" name="Picture 6" descr="Resultado de imagem para energia eletrica 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840" y="1487606"/>
            <a:ext cx="4087466" cy="537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9C79121C-A2C2-4D43-8194-875525F94A2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2" t="31948" r="24281" b="26838"/>
          <a:stretch/>
        </p:blipFill>
        <p:spPr>
          <a:xfrm>
            <a:off x="11006139" y="177554"/>
            <a:ext cx="979640" cy="77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8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1681417"/>
            <a:ext cx="12192000" cy="517658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0" y="0"/>
            <a:ext cx="12192000" cy="5176583"/>
          </a:xfrm>
          <a:prstGeom prst="rect">
            <a:avLst/>
          </a:prstGeom>
          <a:solidFill>
            <a:srgbClr val="004C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61CD64B-07DC-48D9-B098-D9B05D3FD3CA}"/>
              </a:ext>
            </a:extLst>
          </p:cNvPr>
          <p:cNvSpPr txBox="1"/>
          <p:nvPr/>
        </p:nvSpPr>
        <p:spPr>
          <a:xfrm>
            <a:off x="352147" y="1329928"/>
            <a:ext cx="741342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900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De acordo com a Confederação Nacional das Indústrias: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BR" sz="1900" dirty="0">
              <a:solidFill>
                <a:schemeClr val="bg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900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52% das empresas </a:t>
            </a:r>
            <a:r>
              <a:rPr lang="pt-BR" sz="1900" b="1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tomaram alguma medida</a:t>
            </a:r>
            <a:r>
              <a:rPr lang="pt-BR" sz="1900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 para lidar com o aumento do custo de energia (2016);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BR" sz="1900" dirty="0">
              <a:solidFill>
                <a:schemeClr val="bg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900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35% das empresas que </a:t>
            </a:r>
            <a:r>
              <a:rPr lang="pt-BR" sz="1900" b="1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utilizam principalmente energia elétrica</a:t>
            </a:r>
            <a:r>
              <a:rPr lang="pt-BR" sz="1900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 em seu processo produtivo afirmaram que o impacto do </a:t>
            </a:r>
            <a:r>
              <a:rPr lang="pt-BR" sz="1900" b="1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aumento da tarifa de energia no custo total foi alto</a:t>
            </a:r>
            <a:r>
              <a:rPr lang="pt-BR" sz="1900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 (2016).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8B3AC6E-3383-45F4-82E7-1A931D7B2FC8}"/>
              </a:ext>
            </a:extLst>
          </p:cNvPr>
          <p:cNvSpPr txBox="1">
            <a:spLocks/>
          </p:cNvSpPr>
          <p:nvPr/>
        </p:nvSpPr>
        <p:spPr>
          <a:xfrm>
            <a:off x="712070" y="43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Uso de energia na indústria</a:t>
            </a:r>
          </a:p>
        </p:txBody>
      </p:sp>
      <p:pic>
        <p:nvPicPr>
          <p:cNvPr id="5122" name="Picture 2" descr="Resultado de imagem para energia eletrica  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0"/>
          <a:stretch/>
        </p:blipFill>
        <p:spPr bwMode="auto">
          <a:xfrm>
            <a:off x="7765577" y="3333596"/>
            <a:ext cx="4160966" cy="346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9820275" y="-61955"/>
            <a:ext cx="120697" cy="41016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58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13BBA42-BB79-4A4F-ABAD-0D5CF8B78A61}"/>
              </a:ext>
            </a:extLst>
          </p:cNvPr>
          <p:cNvSpPr txBox="1"/>
          <p:nvPr/>
        </p:nvSpPr>
        <p:spPr>
          <a:xfrm>
            <a:off x="272717" y="1325219"/>
            <a:ext cx="7106652" cy="491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9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Associação Brasileira de Distribuidores de Energia Elétrica: Brasil é um dos países com a </a:t>
            </a:r>
            <a:r>
              <a:rPr lang="pt-BR" sz="1900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maior tarifa de energia</a:t>
            </a:r>
            <a:r>
              <a:rPr lang="pt-BR" sz="19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 do mundo;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sz="19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9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Altos custos dos </a:t>
            </a:r>
            <a:r>
              <a:rPr lang="pt-BR" sz="1900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impostos</a:t>
            </a:r>
            <a:r>
              <a:rPr lang="pt-BR" sz="19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 e dos </a:t>
            </a:r>
            <a:r>
              <a:rPr lang="pt-BR" sz="1900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encargos setoriais</a:t>
            </a:r>
            <a:r>
              <a:rPr lang="pt-BR" sz="19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sz="19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900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Sustentabilidade:</a:t>
            </a:r>
            <a:r>
              <a:rPr lang="pt-BR" sz="19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 dependência das hidrelétricas, emissão de CO2;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sz="19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9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Associação Brasileira das Empresas de Serviços de Conservação de Energia: entre 2014 e 2016, houve desperdício ao equivalente a </a:t>
            </a:r>
            <a:r>
              <a:rPr lang="pt-BR" sz="1900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1,4 x a produção anual da usina hidrelétrica de Itaipu.</a:t>
            </a:r>
            <a:r>
              <a:rPr lang="pt-BR" sz="19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 É como se tivesse desprezado </a:t>
            </a:r>
            <a:r>
              <a:rPr lang="pt-BR" sz="1900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R$ 61,7 bilhões.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5B6F274-F25F-4794-A276-0A9BE7563550}"/>
              </a:ext>
            </a:extLst>
          </p:cNvPr>
          <p:cNvSpPr txBox="1">
            <a:spLocks/>
          </p:cNvSpPr>
          <p:nvPr/>
        </p:nvSpPr>
        <p:spPr>
          <a:xfrm>
            <a:off x="712070" y="43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Desafios e problemas</a:t>
            </a:r>
          </a:p>
        </p:txBody>
      </p:sp>
      <p:pic>
        <p:nvPicPr>
          <p:cNvPr id="4110" name="Picture 14" descr="Resultado de imagem para problemas 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559" y="3309497"/>
            <a:ext cx="5322754" cy="354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9C79121C-A2C2-4D43-8194-875525F94A2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2" t="31948" r="24281" b="26838"/>
          <a:stretch/>
        </p:blipFill>
        <p:spPr>
          <a:xfrm>
            <a:off x="11006139" y="177554"/>
            <a:ext cx="979640" cy="77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6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laranja, edifício, mulher, branco&#10;&#10;Descrição gerada automaticamente">
            <a:extLst>
              <a:ext uri="{FF2B5EF4-FFF2-40B4-BE49-F238E27FC236}">
                <a16:creationId xmlns:a16="http://schemas.microsoft.com/office/drawing/2014/main" id="{804C833B-6B79-4BCC-A34A-D4B1A7936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9923"/>
            <a:ext cx="12192000" cy="8121508"/>
          </a:xfrm>
          <a:prstGeom prst="rect">
            <a:avLst/>
          </a:prstGeom>
        </p:spPr>
      </p:pic>
      <p:pic>
        <p:nvPicPr>
          <p:cNvPr id="10" name="Gráfico 9" descr="Sem fio">
            <a:extLst>
              <a:ext uri="{FF2B5EF4-FFF2-40B4-BE49-F238E27FC236}">
                <a16:creationId xmlns:a16="http://schemas.microsoft.com/office/drawing/2014/main" id="{6324A357-2A6F-4B1C-9D79-114FE7ED52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620605">
            <a:off x="5865384" y="2729447"/>
            <a:ext cx="461231" cy="461231"/>
          </a:xfrm>
          <a:prstGeom prst="rect">
            <a:avLst/>
          </a:prstGeom>
        </p:spPr>
      </p:pic>
      <p:pic>
        <p:nvPicPr>
          <p:cNvPr id="11" name="Gráfico 10" descr="Sem fio">
            <a:extLst>
              <a:ext uri="{FF2B5EF4-FFF2-40B4-BE49-F238E27FC236}">
                <a16:creationId xmlns:a16="http://schemas.microsoft.com/office/drawing/2014/main" id="{86932745-A249-4B19-BE0D-3DC333D71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162846">
            <a:off x="11635245" y="1685345"/>
            <a:ext cx="461231" cy="461231"/>
          </a:xfrm>
          <a:prstGeom prst="rect">
            <a:avLst/>
          </a:prstGeom>
        </p:spPr>
      </p:pic>
      <p:pic>
        <p:nvPicPr>
          <p:cNvPr id="12" name="Gráfico 11" descr="Sem fio">
            <a:extLst>
              <a:ext uri="{FF2B5EF4-FFF2-40B4-BE49-F238E27FC236}">
                <a16:creationId xmlns:a16="http://schemas.microsoft.com/office/drawing/2014/main" id="{AF3AC6A7-C1C6-401E-ABCD-867A869FD7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605599">
            <a:off x="3732463" y="610701"/>
            <a:ext cx="461231" cy="461231"/>
          </a:xfrm>
          <a:prstGeom prst="rect">
            <a:avLst/>
          </a:prstGeom>
        </p:spPr>
      </p:pic>
      <p:pic>
        <p:nvPicPr>
          <p:cNvPr id="13" name="Gráfico 12" descr="Sem fio">
            <a:extLst>
              <a:ext uri="{FF2B5EF4-FFF2-40B4-BE49-F238E27FC236}">
                <a16:creationId xmlns:a16="http://schemas.microsoft.com/office/drawing/2014/main" id="{98934A7A-E4F8-4479-8E7B-F1F245433E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616734">
            <a:off x="8021680" y="630545"/>
            <a:ext cx="461231" cy="461231"/>
          </a:xfrm>
          <a:prstGeom prst="rect">
            <a:avLst/>
          </a:prstGeom>
        </p:spPr>
      </p:pic>
      <p:pic>
        <p:nvPicPr>
          <p:cNvPr id="14" name="Gráfico 13" descr="Sem fio">
            <a:extLst>
              <a:ext uri="{FF2B5EF4-FFF2-40B4-BE49-F238E27FC236}">
                <a16:creationId xmlns:a16="http://schemas.microsoft.com/office/drawing/2014/main" id="{42890F6A-DECC-4ECE-8E68-A60EBC81DF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419936">
            <a:off x="95524" y="1685345"/>
            <a:ext cx="461231" cy="46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17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1138</Words>
  <Application>Microsoft Office PowerPoint</Application>
  <PresentationFormat>Widescreen</PresentationFormat>
  <Paragraphs>102</Paragraphs>
  <Slides>20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Yu Gothic Light</vt:lpstr>
      <vt:lpstr>Arial</vt:lpstr>
      <vt:lpstr>Calibri</vt:lpstr>
      <vt:lpstr>Calibri Light</vt:lpstr>
      <vt:lpstr>Wingdings</vt:lpstr>
      <vt:lpstr>Tema do Office</vt:lpstr>
      <vt:lpstr>Controle de Luminosidade em Indústrias</vt:lpstr>
      <vt:lpstr>Time FireFly</vt:lpstr>
      <vt:lpstr>Apresentação do PowerPoint</vt:lpstr>
      <vt:lpstr>Indústria 4.0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Desenho da Solução</vt:lpstr>
      <vt:lpstr>Backlog - Requisitos</vt:lpstr>
      <vt:lpstr>Protótipo do Site Institucional</vt:lpstr>
      <vt:lpstr>Apresentação do PowerPoint</vt:lpstr>
      <vt:lpstr>Apresentação do PowerPoint</vt:lpstr>
      <vt:lpstr>Apresentação do PowerPoint</vt:lpstr>
      <vt:lpstr>Simulador Financeiro</vt:lpstr>
      <vt:lpstr>Banco de Dados</vt:lpstr>
      <vt:lpstr>Arduino e senosor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Controle de Luminosidade em Indústrias</dc:title>
  <dc:creator>Cá Mamede</dc:creator>
  <cp:lastModifiedBy>Cá Mamede</cp:lastModifiedBy>
  <cp:revision>27</cp:revision>
  <dcterms:created xsi:type="dcterms:W3CDTF">2020-03-11T13:27:43Z</dcterms:created>
  <dcterms:modified xsi:type="dcterms:W3CDTF">2020-03-12T00:39:29Z</dcterms:modified>
</cp:coreProperties>
</file>