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64" r:id="rId5"/>
    <p:sldId id="270" r:id="rId6"/>
    <p:sldId id="261" r:id="rId7"/>
    <p:sldId id="267" r:id="rId8"/>
    <p:sldId id="268" r:id="rId9"/>
    <p:sldId id="269" r:id="rId10"/>
    <p:sldId id="263" r:id="rId11"/>
    <p:sldId id="259" r:id="rId12"/>
    <p:sldId id="260" r:id="rId13"/>
    <p:sldId id="266" r:id="rId14"/>
    <p:sldId id="262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3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8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3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AFDEA-7824-4C1A-9F8F-037D6DFE5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220F15-5599-E848-B569-70E0C71D8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 for Stock Price</a:t>
            </a:r>
            <a:endParaRPr kumimoji="1" lang="zh-CN" altLang="en-US" sz="5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EE35-02FB-FC44-A718-5A54A17A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algn="ctr"/>
            <a:r>
              <a:rPr kumimoji="1" lang="en-US" altLang="zh-CN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Haocong</a:t>
            </a:r>
            <a:r>
              <a:rPr kumimoji="1"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Wang</a:t>
            </a:r>
          </a:p>
          <a:p>
            <a:pPr algn="ctr"/>
            <a:r>
              <a:rPr kumimoji="1"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mw814</a:t>
            </a:r>
            <a:endParaRPr kumimoji="1" lang="zh-CN" alt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4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Bayesian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the training data x and t, predict the value of t of a new data x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 use a Gaussian as the posterior distribution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predictive distribution is: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mean and variance are calculated by: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𝜙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𝜙</m:t>
                          </m:r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𝜙</m:t>
                          </m:r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kumimoji="1"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𝜙</m:t>
                      </m:r>
                      <m:r>
                        <a:rPr kumimoji="1"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1" lang="en-US" altLang="zh-C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98" b="-18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75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Bayesian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=5×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dirty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=11.1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value of M decides whether curve is over-fitted or not where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=0,…,</m:t>
                    </m:r>
                    <m:r>
                      <a:rPr kumimoji="1"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my project, I first tried the value of M given by the textbook where M = 9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After several tests, the value of M ranging from 7 to 11 is acceptable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M becomes bigger, the error drops but the prediction of trends becomes inaccurate.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190" r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0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Bayesian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also tested the dataset containing 2 years’ Google’s stock price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tell from the result that when the data becomes bigger, the error also becomes bigger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Probably because that the stock price of a company like Google has little connection with the stock price one or two years ago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Maybe for some small companies, their stock price is still related to the price one or two years ago</a:t>
            </a:r>
          </a:p>
        </p:txBody>
      </p:sp>
    </p:spTree>
    <p:extLst>
      <p:ext uri="{BB962C8B-B14F-4D97-AF65-F5344CB8AC3E}">
        <p14:creationId xmlns:p14="http://schemas.microsoft.com/office/powerpoint/2010/main" val="223092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Bayesian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up as true and down as false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7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80%, TN rate = 60%, accuracy = 70%, precision = 66.7%, recall = 80%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 19.64384640299088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 0.01901480232819715</a:t>
            </a:r>
          </a:p>
          <a:p>
            <a:pPr marL="0" indent="0">
              <a:buNone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/>
        </p:nvGraphicFramePr>
        <p:xfrm>
          <a:off x="2162262" y="3075940"/>
          <a:ext cx="7867475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4595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Bayesian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10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60%, TN rate = 60%, accuracy = 60%, precision = 60%, recall = 60%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15.484300225439062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0.01594011533237589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big dataset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absolute error is 47.90354866722453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0.06022800541537213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6744"/>
              </p:ext>
            </p:extLst>
          </p:nvPr>
        </p:nvGraphicFramePr>
        <p:xfrm>
          <a:off x="2162262" y="2572600"/>
          <a:ext cx="7867475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4595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3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not very sure the meaning of use case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what I know, I think the use case is what this algorithm or approach can be used for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already know this can be used for prediction of stock price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Actually, I think it can be used in most areas related to finance, such as the price of house.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also be used in the area of medic, such as whether a tumor is benign or not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conclusion, anything that has features and labels can be applied for</a:t>
            </a:r>
          </a:p>
        </p:txBody>
      </p:sp>
    </p:spTree>
    <p:extLst>
      <p:ext uri="{BB962C8B-B14F-4D97-AF65-F5344CB8AC3E}">
        <p14:creationId xmlns:p14="http://schemas.microsoft.com/office/powerpoint/2010/main" val="69707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6A0B0A9B-2367-6743-A602-798593046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Thank you for your patience!</a:t>
            </a:r>
          </a:p>
        </p:txBody>
      </p:sp>
    </p:spTree>
    <p:extLst>
      <p:ext uri="{BB962C8B-B14F-4D97-AF65-F5344CB8AC3E}">
        <p14:creationId xmlns:p14="http://schemas.microsoft.com/office/powerpoint/2010/main" val="38661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data downloading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Google’s stock directly from Yahoo! Finance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datasets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one contains 30 day’s stock price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dataset containing 2 years’ stock price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advantage of Alpha Vantage API as the crawler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 = "https://</a:t>
            </a:r>
            <a:r>
              <a:rPr kumimoji="1"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www.alphavantage.co</a:t>
            </a: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query?function</a:t>
            </a: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TIME_SERIES_DAILY&amp;symbol</a:t>
            </a: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MSFT&amp;outputsize</a:t>
            </a: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full&amp;apikey</a:t>
            </a:r>
            <a:r>
              <a:rPr kumimoji="1" lang="en-US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=VBOSTIUBM79EGTL7"</a:t>
            </a:r>
          </a:p>
        </p:txBody>
      </p:sp>
    </p:spTree>
    <p:extLst>
      <p:ext uri="{BB962C8B-B14F-4D97-AF65-F5344CB8AC3E}">
        <p14:creationId xmlns:p14="http://schemas.microsoft.com/office/powerpoint/2010/main" val="359467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the training data x and t, predict the value of t of a new data x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Assume the underlying regularity in linear curve fitting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 we need to decide is the value of M and w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question is how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5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M is too big, the curve suffer from the problem of over fitting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if it is too small, there is another problem called under fitting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find the appropriate value of M and coefficient vector w, I wrote a program that can calculate the coefficients automatically given the degree, which is the value of M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 also add a punishment term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Lasso regression, which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zh-CN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regularization</m:t>
                    </m:r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adjust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avoid under fitting and over fitting with the given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190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2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 Fitting: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However, we still don’t know whether the value of M is proper, so I also calculated the value of absolute error and relative error of the prediction and root mean square error value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M grows bigger, the true positive rate, true negative rate, accuracy, precision and recall also grow bigger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absolute and relative error become smaller, which suggests that the prediction becomes more accurate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root mean square error value becomes bigger because I use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2=1−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𝑠𝑡𝑑𝐸𝑟𝑟𝑜𝑟</m:t>
                          </m:r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𝑠𝑡𝑑𝐸𝑟𝑟𝑜𝑟</m:t>
                          </m:r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𝑡𝑟𝑢𝑒𝑀𝑒𝑎𝑛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M is too big, the value of each variable does not change anymore, which means there is a problem of over fitting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A49AF-89D4-A441-AB89-FE270CE84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595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8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up as true and down as false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5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20%, TN rate = 60%, accuracy = 40%, precision = 33.3%, recall = 20%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 17.703938310051377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 0.01821526148679412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root mean square error value is 0.5158625902211821</a:t>
            </a:r>
          </a:p>
          <a:p>
            <a:pPr marL="0" indent="0">
              <a:buNone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9602"/>
              </p:ext>
            </p:extLst>
          </p:nvPr>
        </p:nvGraphicFramePr>
        <p:xfrm>
          <a:off x="2142882" y="3075940"/>
          <a:ext cx="7906236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7671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95898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8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7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20%, TN rate = 80%, accuracy = 50%, precision = 50%, recall = 20%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15.862036544766989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0.016462854194575157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root mean square error value is 0.5265603404200363</a:t>
            </a: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92576"/>
              </p:ext>
            </p:extLst>
          </p:nvPr>
        </p:nvGraphicFramePr>
        <p:xfrm>
          <a:off x="2142882" y="2559474"/>
          <a:ext cx="7906236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7671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95898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9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20%, TN rate = 100%, accuracy = 60%, precision = 100%, recall = 20%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14.118920383290833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0.014873735450464531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root mean square error value is 0.5304716849686579</a:t>
            </a: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42245"/>
              </p:ext>
            </p:extLst>
          </p:nvPr>
        </p:nvGraphicFramePr>
        <p:xfrm>
          <a:off x="2142882" y="2559474"/>
          <a:ext cx="7906236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7671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95898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73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03544-84B3-C048-88E5-FBD1D6C55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30" b="73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033916-B564-5444-967B-15C3064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A49AF-89D4-A441-AB89-FE270CE8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 = 11</a:t>
            </a: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 rate = 20%, TN rate = 100%, accuracy = 60%, precision = 100%, recall = 20%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absolute error is 13.317968646586086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relative error is 0.01415187806103411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of root mean square error value 0.5313252170858279</a:t>
            </a:r>
            <a:endParaRPr kumimoji="1" lang="en-US" altLang="zh-CN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A51BDF-1B9F-6D46-9F25-590A7DB82A6B}"/>
              </a:ext>
            </a:extLst>
          </p:cNvPr>
          <p:cNvGraphicFramePr>
            <a:graphicFrameLocks noGrp="1"/>
          </p:cNvGraphicFramePr>
          <p:nvPr/>
        </p:nvGraphicFramePr>
        <p:xfrm>
          <a:off x="2142882" y="2559474"/>
          <a:ext cx="7906236" cy="706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7270">
                  <a:extLst>
                    <a:ext uri="{9D8B030D-6E8A-4147-A177-3AD203B41FA5}">
                      <a16:colId xmlns:a16="http://schemas.microsoft.com/office/drawing/2014/main" val="2651951222"/>
                    </a:ext>
                  </a:extLst>
                </a:gridCol>
                <a:gridCol w="691075">
                  <a:extLst>
                    <a:ext uri="{9D8B030D-6E8A-4147-A177-3AD203B41FA5}">
                      <a16:colId xmlns:a16="http://schemas.microsoft.com/office/drawing/2014/main" val="3819774808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80035658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2189651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608431232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81540319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75200515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1496286988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743649"/>
                    </a:ext>
                  </a:extLst>
                </a:gridCol>
                <a:gridCol w="676713">
                  <a:extLst>
                    <a:ext uri="{9D8B030D-6E8A-4147-A177-3AD203B41FA5}">
                      <a16:colId xmlns:a16="http://schemas.microsoft.com/office/drawing/2014/main" val="1879117299"/>
                    </a:ext>
                  </a:extLst>
                </a:gridCol>
                <a:gridCol w="695898">
                  <a:extLst>
                    <a:ext uri="{9D8B030D-6E8A-4147-A177-3AD203B41FA5}">
                      <a16:colId xmlns:a16="http://schemas.microsoft.com/office/drawing/2014/main" val="2793272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380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A"/>
      </a:accent1>
      <a:accent2>
        <a:srgbClr val="B217D5"/>
      </a:accent2>
      <a:accent3>
        <a:srgbClr val="7529E7"/>
      </a:accent3>
      <a:accent4>
        <a:srgbClr val="4447DD"/>
      </a:accent4>
      <a:accent5>
        <a:srgbClr val="297BE7"/>
      </a:accent5>
      <a:accent6>
        <a:srgbClr val="16B3CE"/>
      </a:accent6>
      <a:hlink>
        <a:srgbClr val="319549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1162</Words>
  <Application>Microsoft Macintosh PowerPoint</Application>
  <PresentationFormat>宽屏</PresentationFormat>
  <Paragraphs>242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The Hand</vt:lpstr>
      <vt:lpstr>The Serif Hand Black</vt:lpstr>
      <vt:lpstr>Wingdings</vt:lpstr>
      <vt:lpstr>SketchyVTI</vt:lpstr>
      <vt:lpstr>Curve Fitting for Stock Price</vt:lpstr>
      <vt:lpstr>Stock data downloading</vt:lpstr>
      <vt:lpstr>Curve Fitting: Linear Regression</vt:lpstr>
      <vt:lpstr>Curve Fitting: Linear Regression</vt:lpstr>
      <vt:lpstr>Curve Fitting: Linear Regression</vt:lpstr>
      <vt:lpstr>Results: Linear Regression</vt:lpstr>
      <vt:lpstr>Results: Linear Regression</vt:lpstr>
      <vt:lpstr>Results: Linear Regression</vt:lpstr>
      <vt:lpstr>Results: Linear Regression</vt:lpstr>
      <vt:lpstr>Curve Fitting: Bayesian</vt:lpstr>
      <vt:lpstr>Curve Fitting: Bayesian</vt:lpstr>
      <vt:lpstr>Curve Fitting: Bayesian</vt:lpstr>
      <vt:lpstr>Results: Bayesian</vt:lpstr>
      <vt:lpstr>Results: Bayesian</vt:lpstr>
      <vt:lpstr>Use case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 Fitting for Stock Price</dc:title>
  <dc:creator>Wang Haocong</dc:creator>
  <cp:lastModifiedBy>Wang Haocong</cp:lastModifiedBy>
  <cp:revision>2</cp:revision>
  <dcterms:created xsi:type="dcterms:W3CDTF">2020-03-29T00:05:09Z</dcterms:created>
  <dcterms:modified xsi:type="dcterms:W3CDTF">2020-03-29T00:45:54Z</dcterms:modified>
</cp:coreProperties>
</file>