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F88F62-0C16-436F-8E04-189414398B0C}">
  <a:tblStyle styleId="{55F88F62-0C16-436F-8E04-189414398B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78c6fa99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8c6fa99e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78c6fa99e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78c6fa99e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50d9ee06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50d9ee06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500dee71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500dee71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78c6fa99e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78c6fa99e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78c6fa99e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78c6fa99e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78c6fa99e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8c6fa99e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78c6fa99e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78c6fa99e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78c6fa99e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78c6fa99e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500dee7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500dee7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78c6fa99e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78c6fa99e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78c6fa99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78c6fa99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78c6fa99e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78c6fa99e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78c6fa99e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78c6fa99e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8c6fa99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8c6fa99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78c6fa99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78c6fa99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500dee7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500dee7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78c6fa99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8c6fa99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0" y="0"/>
            <a:ext cx="4583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type="title"/>
          </p:nvPr>
        </p:nvSpPr>
        <p:spPr>
          <a:xfrm>
            <a:off x="363750" y="554850"/>
            <a:ext cx="3855900" cy="40338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63" name="Google Shape;63;p13"/>
          <p:cNvSpPr txBox="1"/>
          <p:nvPr>
            <p:ph idx="1" type="body"/>
          </p:nvPr>
        </p:nvSpPr>
        <p:spPr>
          <a:xfrm>
            <a:off x="4947374" y="554850"/>
            <a:ext cx="3855900" cy="4033800"/>
          </a:xfrm>
          <a:prstGeom prst="rect">
            <a:avLst/>
          </a:prstGeom>
          <a:noFill/>
        </p:spPr>
        <p:txBody>
          <a:bodyPr anchorCtr="0" anchor="ctr"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4" name="Google Shape;6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65" name="Shape 65"/>
        <p:cNvGrpSpPr/>
        <p:nvPr/>
      </p:nvGrpSpPr>
      <p:grpSpPr>
        <a:xfrm>
          <a:off x="0" y="0"/>
          <a:ext cx="0" cy="0"/>
          <a:chOff x="0" y="0"/>
          <a:chExt cx="0" cy="0"/>
        </a:xfrm>
      </p:grpSpPr>
      <p:sp>
        <p:nvSpPr>
          <p:cNvPr id="66" name="Google Shape;66;p14"/>
          <p:cNvSpPr/>
          <p:nvPr/>
        </p:nvSpPr>
        <p:spPr>
          <a:xfrm>
            <a:off x="0" y="0"/>
            <a:ext cx="91440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811650" y="799739"/>
            <a:ext cx="6458400" cy="1479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lt1"/>
                </a:solidFill>
              </a:defRPr>
            </a:lvl1pPr>
            <a:lvl2pPr lvl="1" algn="l">
              <a:lnSpc>
                <a:spcPct val="100000"/>
              </a:lnSpc>
              <a:spcBef>
                <a:spcPts val="0"/>
              </a:spcBef>
              <a:spcAft>
                <a:spcPts val="0"/>
              </a:spcAft>
              <a:buClr>
                <a:schemeClr val="dk1"/>
              </a:buClr>
              <a:buSzPts val="3600"/>
              <a:buNone/>
              <a:defRPr b="1" sz="3600">
                <a:solidFill>
                  <a:schemeClr val="lt1"/>
                </a:solidFill>
              </a:defRPr>
            </a:lvl2pPr>
            <a:lvl3pPr lvl="2" algn="l">
              <a:lnSpc>
                <a:spcPct val="100000"/>
              </a:lnSpc>
              <a:spcBef>
                <a:spcPts val="0"/>
              </a:spcBef>
              <a:spcAft>
                <a:spcPts val="0"/>
              </a:spcAft>
              <a:buClr>
                <a:schemeClr val="dk1"/>
              </a:buClr>
              <a:buSzPts val="3600"/>
              <a:buNone/>
              <a:defRPr b="1" sz="3600">
                <a:solidFill>
                  <a:schemeClr val="lt1"/>
                </a:solidFill>
              </a:defRPr>
            </a:lvl3pPr>
            <a:lvl4pPr lvl="3" algn="l">
              <a:lnSpc>
                <a:spcPct val="100000"/>
              </a:lnSpc>
              <a:spcBef>
                <a:spcPts val="0"/>
              </a:spcBef>
              <a:spcAft>
                <a:spcPts val="0"/>
              </a:spcAft>
              <a:buClr>
                <a:schemeClr val="dk1"/>
              </a:buClr>
              <a:buSzPts val="3600"/>
              <a:buNone/>
              <a:defRPr b="1" sz="3600">
                <a:solidFill>
                  <a:schemeClr val="lt1"/>
                </a:solidFill>
              </a:defRPr>
            </a:lvl4pPr>
            <a:lvl5pPr lvl="4" algn="l">
              <a:lnSpc>
                <a:spcPct val="100000"/>
              </a:lnSpc>
              <a:spcBef>
                <a:spcPts val="0"/>
              </a:spcBef>
              <a:spcAft>
                <a:spcPts val="0"/>
              </a:spcAft>
              <a:buClr>
                <a:schemeClr val="dk1"/>
              </a:buClr>
              <a:buSzPts val="3600"/>
              <a:buNone/>
              <a:defRPr b="1" sz="3600">
                <a:solidFill>
                  <a:schemeClr val="lt1"/>
                </a:solidFill>
              </a:defRPr>
            </a:lvl5pPr>
            <a:lvl6pPr lvl="5" algn="l">
              <a:lnSpc>
                <a:spcPct val="100000"/>
              </a:lnSpc>
              <a:spcBef>
                <a:spcPts val="0"/>
              </a:spcBef>
              <a:spcAft>
                <a:spcPts val="0"/>
              </a:spcAft>
              <a:buClr>
                <a:schemeClr val="dk1"/>
              </a:buClr>
              <a:buSzPts val="3600"/>
              <a:buNone/>
              <a:defRPr b="1" sz="3600">
                <a:solidFill>
                  <a:schemeClr val="lt1"/>
                </a:solidFill>
              </a:defRPr>
            </a:lvl6pPr>
            <a:lvl7pPr lvl="6" algn="l">
              <a:lnSpc>
                <a:spcPct val="100000"/>
              </a:lnSpc>
              <a:spcBef>
                <a:spcPts val="0"/>
              </a:spcBef>
              <a:spcAft>
                <a:spcPts val="0"/>
              </a:spcAft>
              <a:buClr>
                <a:schemeClr val="dk1"/>
              </a:buClr>
              <a:buSzPts val="3600"/>
              <a:buNone/>
              <a:defRPr b="1" sz="3600">
                <a:solidFill>
                  <a:schemeClr val="lt1"/>
                </a:solidFill>
              </a:defRPr>
            </a:lvl7pPr>
            <a:lvl8pPr lvl="7" algn="l">
              <a:lnSpc>
                <a:spcPct val="100000"/>
              </a:lnSpc>
              <a:spcBef>
                <a:spcPts val="0"/>
              </a:spcBef>
              <a:spcAft>
                <a:spcPts val="0"/>
              </a:spcAft>
              <a:buClr>
                <a:schemeClr val="dk1"/>
              </a:buClr>
              <a:buSzPts val="3600"/>
              <a:buNone/>
              <a:defRPr b="1" sz="3600">
                <a:solidFill>
                  <a:schemeClr val="lt1"/>
                </a:solidFill>
              </a:defRPr>
            </a:lvl8pPr>
            <a:lvl9pPr lvl="8" algn="l">
              <a:lnSpc>
                <a:spcPct val="100000"/>
              </a:lnSpc>
              <a:spcBef>
                <a:spcPts val="0"/>
              </a:spcBef>
              <a:spcAft>
                <a:spcPts val="0"/>
              </a:spcAft>
              <a:buClr>
                <a:schemeClr val="dk1"/>
              </a:buClr>
              <a:buSzPts val="3600"/>
              <a:buNone/>
              <a:defRPr b="1" sz="3600">
                <a:solidFill>
                  <a:schemeClr val="lt1"/>
                </a:solidFill>
              </a:defRPr>
            </a:lvl9pPr>
          </a:lstStyle>
          <a:p/>
        </p:txBody>
      </p:sp>
      <p:sp>
        <p:nvSpPr>
          <p:cNvPr id="69" name="Google Shape;69;p14"/>
          <p:cNvSpPr txBox="1"/>
          <p:nvPr>
            <p:ph idx="1" type="body"/>
          </p:nvPr>
        </p:nvSpPr>
        <p:spPr>
          <a:xfrm>
            <a:off x="811650" y="2432039"/>
            <a:ext cx="6458400" cy="20376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0" name="Google Shape;7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ctrTitle"/>
          </p:nvPr>
        </p:nvSpPr>
        <p:spPr>
          <a:xfrm>
            <a:off x="1779375" y="999050"/>
            <a:ext cx="5783400" cy="215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2200">
                <a:latin typeface="Roboto"/>
                <a:ea typeface="Roboto"/>
                <a:cs typeface="Roboto"/>
                <a:sym typeface="Roboto"/>
              </a:rPr>
              <a:t>Software Engineering Web Applications</a:t>
            </a:r>
            <a:endParaRPr sz="2200">
              <a:latin typeface="Roboto"/>
              <a:ea typeface="Roboto"/>
              <a:cs typeface="Roboto"/>
              <a:sym typeface="Roboto"/>
            </a:endParaRPr>
          </a:p>
          <a:p>
            <a:pPr indent="0" lvl="0" marL="0" rtl="0" algn="ctr">
              <a:spcBef>
                <a:spcPts val="0"/>
              </a:spcBef>
              <a:spcAft>
                <a:spcPts val="0"/>
              </a:spcAft>
              <a:buNone/>
            </a:pPr>
            <a:r>
              <a:rPr lang="en" sz="2200">
                <a:latin typeface="Roboto"/>
                <a:ea typeface="Roboto"/>
                <a:cs typeface="Roboto"/>
                <a:sym typeface="Roboto"/>
              </a:rPr>
              <a:t>16:332:568:01</a:t>
            </a:r>
            <a:endParaRPr sz="2200">
              <a:latin typeface="Roboto"/>
              <a:ea typeface="Roboto"/>
              <a:cs typeface="Roboto"/>
              <a:sym typeface="Roboto"/>
            </a:endParaRPr>
          </a:p>
          <a:p>
            <a:pPr indent="0" lvl="0" marL="0" rtl="0" algn="ctr">
              <a:spcBef>
                <a:spcPts val="0"/>
              </a:spcBef>
              <a:spcAft>
                <a:spcPts val="0"/>
              </a:spcAft>
              <a:buNone/>
            </a:pPr>
            <a:r>
              <a:rPr lang="en" sz="2200">
                <a:latin typeface="Roboto"/>
                <a:ea typeface="Roboto"/>
                <a:cs typeface="Roboto"/>
                <a:sym typeface="Roboto"/>
              </a:rPr>
              <a:t>Final Project Presentation</a:t>
            </a:r>
            <a:endParaRPr sz="2200">
              <a:latin typeface="Roboto"/>
              <a:ea typeface="Roboto"/>
              <a:cs typeface="Roboto"/>
              <a:sym typeface="Roboto"/>
            </a:endParaRPr>
          </a:p>
          <a:p>
            <a:pPr indent="0" lvl="0" marL="0" rtl="0" algn="ctr">
              <a:spcBef>
                <a:spcPts val="0"/>
              </a:spcBef>
              <a:spcAft>
                <a:spcPts val="0"/>
              </a:spcAft>
              <a:buNone/>
            </a:pPr>
            <a:r>
              <a:t/>
            </a:r>
            <a:endParaRPr sz="2200">
              <a:latin typeface="Roboto"/>
              <a:ea typeface="Roboto"/>
              <a:cs typeface="Roboto"/>
              <a:sym typeface="Roboto"/>
            </a:endParaRPr>
          </a:p>
          <a:p>
            <a:pPr indent="0" lvl="0" marL="0" rtl="0" algn="ctr">
              <a:spcBef>
                <a:spcPts val="0"/>
              </a:spcBef>
              <a:spcAft>
                <a:spcPts val="0"/>
              </a:spcAft>
              <a:buNone/>
            </a:pPr>
            <a:r>
              <a:rPr lang="en" sz="1500">
                <a:latin typeface="Roboto"/>
                <a:ea typeface="Roboto"/>
                <a:cs typeface="Roboto"/>
                <a:sym typeface="Roboto"/>
              </a:rPr>
              <a:t>2020.5.11</a:t>
            </a:r>
            <a:endParaRPr sz="1500">
              <a:latin typeface="Roboto"/>
              <a:ea typeface="Roboto"/>
              <a:cs typeface="Roboto"/>
              <a:sym typeface="Roboto"/>
            </a:endParaRPr>
          </a:p>
        </p:txBody>
      </p:sp>
      <p:sp>
        <p:nvSpPr>
          <p:cNvPr id="76" name="Google Shape;76;p15"/>
          <p:cNvSpPr txBox="1"/>
          <p:nvPr>
            <p:ph idx="1" type="subTitle"/>
          </p:nvPr>
        </p:nvSpPr>
        <p:spPr>
          <a:xfrm>
            <a:off x="1779377" y="290910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Haocong Wang</a:t>
            </a:r>
            <a:endParaRPr/>
          </a:p>
          <a:p>
            <a:pPr indent="0" lvl="0" marL="0" rtl="0" algn="ctr">
              <a:spcBef>
                <a:spcPts val="0"/>
              </a:spcBef>
              <a:spcAft>
                <a:spcPts val="0"/>
              </a:spcAft>
              <a:buNone/>
            </a:pPr>
            <a:r>
              <a:rPr lang="en"/>
              <a:t>Sifan Yuan</a:t>
            </a:r>
            <a:endParaRPr/>
          </a:p>
          <a:p>
            <a:pPr indent="0" lvl="0" marL="0" rtl="0" algn="ctr">
              <a:spcBef>
                <a:spcPts val="0"/>
              </a:spcBef>
              <a:spcAft>
                <a:spcPts val="0"/>
              </a:spcAft>
              <a:buNone/>
            </a:pPr>
            <a:r>
              <a:rPr lang="en"/>
              <a:t>Dazhi Li</a:t>
            </a:r>
            <a:endParaRPr/>
          </a:p>
          <a:p>
            <a:pPr indent="0" lvl="0" marL="0" rtl="0" algn="ctr">
              <a:spcBef>
                <a:spcPts val="0"/>
              </a:spcBef>
              <a:spcAft>
                <a:spcPts val="0"/>
              </a:spcAft>
              <a:buNone/>
            </a:pPr>
            <a:r>
              <a:rPr lang="en"/>
              <a:t>Mingming Pei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Bayesian</a:t>
            </a:r>
            <a:endParaRPr/>
          </a:p>
        </p:txBody>
      </p:sp>
      <p:sp>
        <p:nvSpPr>
          <p:cNvPr id="134" name="Google Shape;134;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 worse in short-time predict</a:t>
            </a:r>
            <a:endParaRPr/>
          </a:p>
          <a:p>
            <a:pPr indent="0" lvl="0" marL="0" rtl="0" algn="l">
              <a:spcBef>
                <a:spcPts val="1600"/>
              </a:spcBef>
              <a:spcAft>
                <a:spcPts val="0"/>
              </a:spcAft>
              <a:buNone/>
            </a:pPr>
            <a:r>
              <a:rPr lang="en"/>
              <a:t>-Curve Fitting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140" name="Google Shape;140;p25"/>
          <p:cNvSpPr txBox="1"/>
          <p:nvPr>
            <p:ph idx="1" type="body"/>
          </p:nvPr>
        </p:nvSpPr>
        <p:spPr>
          <a:xfrm>
            <a:off x="387900" y="1144125"/>
            <a:ext cx="5406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a:t>
            </a:r>
            <a:endParaRPr/>
          </a:p>
          <a:p>
            <a:pPr indent="0" lvl="0" marL="0" rtl="0" algn="l">
              <a:spcBef>
                <a:spcPts val="1600"/>
              </a:spcBef>
              <a:spcAft>
                <a:spcPts val="0"/>
              </a:spcAft>
              <a:buNone/>
            </a:pPr>
            <a:r>
              <a:rPr lang="en"/>
              <a:t>-Classification &amp; Regression</a:t>
            </a:r>
            <a:endParaRPr/>
          </a:p>
          <a:p>
            <a:pPr indent="0" lvl="0" marL="0" rtl="0" algn="l">
              <a:spcBef>
                <a:spcPts val="1600"/>
              </a:spcBef>
              <a:spcAft>
                <a:spcPts val="0"/>
              </a:spcAft>
              <a:buNone/>
            </a:pPr>
            <a:r>
              <a:rPr lang="en"/>
              <a:t>SVC -a representation of the examples as points in space, mapped so that the examples of the separate categories are divided by a clear gap that is as wide as possible. New examples are then mapped into that same space and predicted to belong to a category based on which side of the gap they fall.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1" name="Google Shape;141;p25"/>
          <p:cNvPicPr preferRelativeResize="0"/>
          <p:nvPr/>
        </p:nvPicPr>
        <p:blipFill>
          <a:blip r:embed="rId3">
            <a:alphaModFix/>
          </a:blip>
          <a:stretch>
            <a:fillRect/>
          </a:stretch>
        </p:blipFill>
        <p:spPr>
          <a:xfrm>
            <a:off x="6006651" y="553200"/>
            <a:ext cx="2942400" cy="2790201"/>
          </a:xfrm>
          <a:prstGeom prst="rect">
            <a:avLst/>
          </a:prstGeom>
          <a:noFill/>
          <a:ln>
            <a:noFill/>
          </a:ln>
        </p:spPr>
      </p:pic>
      <p:sp>
        <p:nvSpPr>
          <p:cNvPr id="142" name="Google Shape;142;p25"/>
          <p:cNvSpPr txBox="1"/>
          <p:nvPr/>
        </p:nvSpPr>
        <p:spPr>
          <a:xfrm>
            <a:off x="387900" y="4634325"/>
            <a:ext cx="80583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We have achieved SVC but we did not put it in our system for a few reasons</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 -continued</a:t>
            </a:r>
            <a:endParaRPr/>
          </a:p>
        </p:txBody>
      </p:sp>
      <p:sp>
        <p:nvSpPr>
          <p:cNvPr id="148" name="Google Shape;148;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achieve SVC</a:t>
            </a:r>
            <a:endParaRPr/>
          </a:p>
          <a:p>
            <a:pPr indent="0" lvl="0" marL="0" rtl="0" algn="l">
              <a:spcBef>
                <a:spcPts val="1600"/>
              </a:spcBef>
              <a:spcAft>
                <a:spcPts val="1600"/>
              </a:spcAft>
              <a:buNone/>
            </a:pPr>
            <a:r>
              <a:t/>
            </a:r>
            <a:endParaRPr/>
          </a:p>
        </p:txBody>
      </p:sp>
      <p:graphicFrame>
        <p:nvGraphicFramePr>
          <p:cNvPr id="149" name="Google Shape;149;p26"/>
          <p:cNvGraphicFramePr/>
          <p:nvPr/>
        </p:nvGraphicFramePr>
        <p:xfrm>
          <a:off x="480200" y="1939850"/>
          <a:ext cx="3000000" cy="3000000"/>
        </p:xfrm>
        <a:graphic>
          <a:graphicData uri="http://schemas.openxmlformats.org/drawingml/2006/table">
            <a:tbl>
              <a:tblPr>
                <a:noFill/>
                <a:tableStyleId>{55F88F62-0C16-436F-8E04-189414398B0C}</a:tableStyleId>
              </a:tblPr>
              <a:tblGrid>
                <a:gridCol w="1206500"/>
                <a:gridCol w="1206500"/>
                <a:gridCol w="1243400"/>
                <a:gridCol w="1287675"/>
                <a:gridCol w="1494300"/>
              </a:tblGrid>
              <a:tr h="381000">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Open Price</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Close Price</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Highest Price</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Lowest Price</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Adj_Close Price</a:t>
                      </a:r>
                      <a:endParaRPr sz="1800">
                        <a:solidFill>
                          <a:schemeClr val="dk1"/>
                        </a:solidFill>
                        <a:latin typeface="Roboto"/>
                        <a:ea typeface="Roboto"/>
                        <a:cs typeface="Roboto"/>
                        <a:sym typeface="Roboto"/>
                      </a:endParaRPr>
                    </a:p>
                  </a:txBody>
                  <a:tcPr marT="91425" marB="91425" marR="91425" marL="91425"/>
                </a:tc>
              </a:tr>
            </a:tbl>
          </a:graphicData>
        </a:graphic>
      </p:graphicFrame>
      <p:cxnSp>
        <p:nvCxnSpPr>
          <p:cNvPr id="150" name="Google Shape;150;p26"/>
          <p:cNvCxnSpPr/>
          <p:nvPr/>
        </p:nvCxnSpPr>
        <p:spPr>
          <a:xfrm flipH="1" rot="10800000">
            <a:off x="6951475" y="2302325"/>
            <a:ext cx="826500" cy="22200"/>
          </a:xfrm>
          <a:prstGeom prst="straightConnector1">
            <a:avLst/>
          </a:prstGeom>
          <a:noFill/>
          <a:ln cap="flat" cmpd="sng" w="28575">
            <a:solidFill>
              <a:srgbClr val="FFFFFF"/>
            </a:solidFill>
            <a:prstDash val="solid"/>
            <a:round/>
            <a:headEnd len="med" w="med" type="none"/>
            <a:tailEnd len="med" w="med" type="triangle"/>
          </a:ln>
        </p:spPr>
      </p:cxnSp>
      <p:graphicFrame>
        <p:nvGraphicFramePr>
          <p:cNvPr id="151" name="Google Shape;151;p26"/>
          <p:cNvGraphicFramePr/>
          <p:nvPr/>
        </p:nvGraphicFramePr>
        <p:xfrm>
          <a:off x="7777975" y="1945775"/>
          <a:ext cx="3000000" cy="3000000"/>
        </p:xfrm>
        <a:graphic>
          <a:graphicData uri="http://schemas.openxmlformats.org/drawingml/2006/table">
            <a:tbl>
              <a:tblPr>
                <a:noFill/>
                <a:tableStyleId>{55F88F62-0C16-436F-8E04-189414398B0C}</a:tableStyleId>
              </a:tblPr>
              <a:tblGrid>
                <a:gridCol w="1202550"/>
              </a:tblGrid>
              <a:tr h="381000">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Label: Rise/Fall</a:t>
                      </a:r>
                      <a:endParaRPr sz="1800">
                        <a:solidFill>
                          <a:schemeClr val="dk1"/>
                        </a:solidFill>
                        <a:latin typeface="Roboto"/>
                        <a:ea typeface="Roboto"/>
                        <a:cs typeface="Roboto"/>
                        <a:sym typeface="Roboto"/>
                      </a:endParaRPr>
                    </a:p>
                  </a:txBody>
                  <a:tcPr marT="91425" marB="91425" marR="91425" marL="91425"/>
                </a:tc>
              </a:tr>
            </a:tbl>
          </a:graphicData>
        </a:graphic>
      </p:graphicFrame>
      <p:graphicFrame>
        <p:nvGraphicFramePr>
          <p:cNvPr id="152" name="Google Shape;152;p26"/>
          <p:cNvGraphicFramePr/>
          <p:nvPr/>
        </p:nvGraphicFramePr>
        <p:xfrm>
          <a:off x="480200" y="2825250"/>
          <a:ext cx="3000000" cy="3000000"/>
        </p:xfrm>
        <a:graphic>
          <a:graphicData uri="http://schemas.openxmlformats.org/drawingml/2006/table">
            <a:tbl>
              <a:tblPr>
                <a:noFill/>
                <a:tableStyleId>{55F88F62-0C16-436F-8E04-189414398B0C}</a:tableStyleId>
              </a:tblPr>
              <a:tblGrid>
                <a:gridCol w="777575"/>
                <a:gridCol w="777575"/>
                <a:gridCol w="777575"/>
                <a:gridCol w="777575"/>
              </a:tblGrid>
              <a:tr h="381000">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Stock price info</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3.5</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3.6</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3.7</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Stock label info</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3.6</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Rise/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Fall</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3.7</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Rise/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Fall</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3.8</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Rise/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Fall</a:t>
                      </a:r>
                      <a:endParaRPr sz="1800">
                        <a:solidFill>
                          <a:schemeClr val="dk1"/>
                        </a:solidFill>
                        <a:latin typeface="Roboto"/>
                        <a:ea typeface="Roboto"/>
                        <a:cs typeface="Roboto"/>
                        <a:sym typeface="Roboto"/>
                      </a:endParaRPr>
                    </a:p>
                  </a:txBody>
                  <a:tcPr marT="91425" marB="91425" marR="91425" marL="91425"/>
                </a:tc>
              </a:tr>
            </a:tbl>
          </a:graphicData>
        </a:graphic>
      </p:graphicFrame>
      <p:cxnSp>
        <p:nvCxnSpPr>
          <p:cNvPr id="153" name="Google Shape;153;p26"/>
          <p:cNvCxnSpPr/>
          <p:nvPr/>
        </p:nvCxnSpPr>
        <p:spPr>
          <a:xfrm flipH="1" rot="10800000">
            <a:off x="3642900" y="3825675"/>
            <a:ext cx="826500" cy="22200"/>
          </a:xfrm>
          <a:prstGeom prst="straightConnector1">
            <a:avLst/>
          </a:prstGeom>
          <a:noFill/>
          <a:ln cap="flat" cmpd="sng" w="28575">
            <a:solidFill>
              <a:srgbClr val="FFFFFF"/>
            </a:solidFill>
            <a:prstDash val="solid"/>
            <a:round/>
            <a:headEnd len="med" w="med" type="none"/>
            <a:tailEnd len="med" w="med" type="triangle"/>
          </a:ln>
        </p:spPr>
      </p:cxnSp>
      <p:graphicFrame>
        <p:nvGraphicFramePr>
          <p:cNvPr id="154" name="Google Shape;154;p26"/>
          <p:cNvGraphicFramePr/>
          <p:nvPr/>
        </p:nvGraphicFramePr>
        <p:xfrm>
          <a:off x="4657025" y="3328225"/>
          <a:ext cx="3000000" cy="3000000"/>
        </p:xfrm>
        <a:graphic>
          <a:graphicData uri="http://schemas.openxmlformats.org/drawingml/2006/table">
            <a:tbl>
              <a:tblPr>
                <a:noFill/>
                <a:tableStyleId>{55F88F62-0C16-436F-8E04-189414398B0C}</a:tableStyleId>
              </a:tblPr>
              <a:tblGrid>
                <a:gridCol w="1319000"/>
                <a:gridCol w="1651100"/>
              </a:tblGrid>
              <a:tr h="518375">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Today</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Tomorrow ?</a:t>
                      </a:r>
                      <a:endParaRPr sz="1800">
                        <a:solidFill>
                          <a:schemeClr val="dk1"/>
                        </a:solidFill>
                        <a:latin typeface="Roboto"/>
                        <a:ea typeface="Roboto"/>
                        <a:cs typeface="Roboto"/>
                        <a:sym typeface="Roboto"/>
                      </a:endParaRPr>
                    </a:p>
                  </a:txBody>
                  <a:tcPr marT="91425" marB="91425" marR="91425" marL="91425"/>
                </a:tc>
              </a:tr>
              <a:tr h="498700">
                <a:tc>
                  <a:txBody>
                    <a:bodyPr/>
                    <a:lstStyle/>
                    <a:p>
                      <a:pPr indent="0" lvl="0" marL="0" rtl="0" algn="l">
                        <a:spcBef>
                          <a:spcPts val="0"/>
                        </a:spcBef>
                        <a:spcAft>
                          <a:spcPts val="0"/>
                        </a:spcAft>
                        <a:buNone/>
                      </a:pPr>
                      <a:r>
                        <a:rPr lang="en" sz="1800">
                          <a:solidFill>
                            <a:schemeClr val="dk1"/>
                          </a:solidFill>
                          <a:latin typeface="Roboto"/>
                          <a:ea typeface="Roboto"/>
                          <a:cs typeface="Roboto"/>
                          <a:sym typeface="Roboto"/>
                        </a:rPr>
                        <a:t>Tomorrow</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 -continued</a:t>
            </a:r>
            <a:endParaRPr/>
          </a:p>
        </p:txBody>
      </p:sp>
      <p:sp>
        <p:nvSpPr>
          <p:cNvPr id="160" name="Google Shape;160;p27"/>
          <p:cNvSpPr txBox="1"/>
          <p:nvPr>
            <p:ph idx="1" type="body"/>
          </p:nvPr>
        </p:nvSpPr>
        <p:spPr>
          <a:xfrm>
            <a:off x="387900" y="1144125"/>
            <a:ext cx="85716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SVR - A kind of regression method in SVM. As we know the idea of SVC is finding a hyperplane which could divide two parts into two categories, SVR is finding a hyperplane which will include most of the data points and also keep the distance between other data points outside of the hyperplane to </a:t>
            </a:r>
            <a:r>
              <a:rPr lang="en"/>
              <a:t>the surface</a:t>
            </a:r>
            <a:r>
              <a:rPr lang="en"/>
              <a:t> curve smallest.</a:t>
            </a:r>
            <a:endParaRPr/>
          </a:p>
          <a:p>
            <a:pPr indent="0" lvl="0" marL="0" rtl="0" algn="l">
              <a:spcBef>
                <a:spcPts val="1600"/>
              </a:spcBef>
              <a:spcAft>
                <a:spcPts val="1600"/>
              </a:spcAft>
              <a:buNone/>
            </a:pPr>
            <a:r>
              <a:rPr lang="en"/>
              <a:t>As a consequence, SVR will find a regression curve which will fit the previous stock price data and give its prediction of future stock price.</a:t>
            </a:r>
            <a:endParaRPr/>
          </a:p>
        </p:txBody>
      </p:sp>
      <p:grpSp>
        <p:nvGrpSpPr>
          <p:cNvPr id="161" name="Google Shape;161;p27"/>
          <p:cNvGrpSpPr/>
          <p:nvPr/>
        </p:nvGrpSpPr>
        <p:grpSpPr>
          <a:xfrm>
            <a:off x="3620657" y="3306082"/>
            <a:ext cx="5803779" cy="1874309"/>
            <a:chOff x="2073625" y="2252450"/>
            <a:chExt cx="6480325" cy="2418775"/>
          </a:xfrm>
        </p:grpSpPr>
        <p:pic>
          <p:nvPicPr>
            <p:cNvPr id="162" name="Google Shape;162;p27"/>
            <p:cNvPicPr preferRelativeResize="0"/>
            <p:nvPr/>
          </p:nvPicPr>
          <p:blipFill>
            <a:blip r:embed="rId3">
              <a:alphaModFix/>
            </a:blip>
            <a:stretch>
              <a:fillRect/>
            </a:stretch>
          </p:blipFill>
          <p:spPr>
            <a:xfrm>
              <a:off x="2073625" y="2252450"/>
              <a:ext cx="6480324" cy="2418775"/>
            </a:xfrm>
            <a:prstGeom prst="rect">
              <a:avLst/>
            </a:prstGeom>
            <a:noFill/>
            <a:ln>
              <a:noFill/>
            </a:ln>
          </p:spPr>
        </p:pic>
        <p:pic>
          <p:nvPicPr>
            <p:cNvPr id="163" name="Google Shape;163;p27"/>
            <p:cNvPicPr preferRelativeResize="0"/>
            <p:nvPr/>
          </p:nvPicPr>
          <p:blipFill>
            <a:blip r:embed="rId4">
              <a:alphaModFix/>
            </a:blip>
            <a:stretch>
              <a:fillRect/>
            </a:stretch>
          </p:blipFill>
          <p:spPr>
            <a:xfrm>
              <a:off x="6892450" y="4103000"/>
              <a:ext cx="1661500" cy="568224"/>
            </a:xfrm>
            <a:prstGeom prst="rect">
              <a:avLst/>
            </a:prstGeom>
            <a:noFill/>
            <a:ln>
              <a:noFill/>
            </a:ln>
          </p:spPr>
        </p:pic>
      </p:grpSp>
      <p:sp>
        <p:nvSpPr>
          <p:cNvPr id="164" name="Google Shape;164;p27"/>
          <p:cNvSpPr txBox="1"/>
          <p:nvPr/>
        </p:nvSpPr>
        <p:spPr>
          <a:xfrm>
            <a:off x="387900" y="3413000"/>
            <a:ext cx="3021300" cy="15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We use polynomial kernel with degree = 8 to do this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It has a better performance but higher time cost</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Bayesian and SVM perform better in  short term predictory and bayesian shows the trends of the stock price before, we consider to use the weighted average of Bayesian and SVM for short-term predict</a:t>
            </a:r>
            <a:endParaRPr/>
          </a:p>
          <a:p>
            <a:pPr indent="0" lvl="0" marL="0" rtl="0" algn="l">
              <a:spcBef>
                <a:spcPts val="1600"/>
              </a:spcBef>
              <a:spcAft>
                <a:spcPts val="0"/>
              </a:spcAft>
              <a:buNone/>
            </a:pPr>
            <a:r>
              <a:rPr lang="en"/>
              <a:t>Bayesian : 30 %</a:t>
            </a:r>
            <a:endParaRPr/>
          </a:p>
          <a:p>
            <a:pPr indent="0" lvl="0" marL="0" rtl="0" algn="l">
              <a:spcBef>
                <a:spcPts val="1600"/>
              </a:spcBef>
              <a:spcAft>
                <a:spcPts val="0"/>
              </a:spcAft>
              <a:buNone/>
            </a:pPr>
            <a:r>
              <a:rPr lang="en"/>
              <a:t>SVM: 70 %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a:t>
            </a:r>
            <a:endParaRPr/>
          </a:p>
        </p:txBody>
      </p:sp>
      <p:sp>
        <p:nvSpPr>
          <p:cNvPr id="176" name="Google Shape;176;p29"/>
          <p:cNvSpPr txBox="1"/>
          <p:nvPr>
            <p:ph idx="1" type="body"/>
          </p:nvPr>
        </p:nvSpPr>
        <p:spPr>
          <a:xfrm>
            <a:off x="1673750" y="458025"/>
            <a:ext cx="6779100" cy="4379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We totally have 3 layers which means we set 1 hidden layer together with input layer.</a:t>
            </a:r>
            <a:endParaRPr/>
          </a:p>
          <a:p>
            <a:pPr indent="0" lvl="0" marL="0" marR="0" rtl="0" algn="l">
              <a:lnSpc>
                <a:spcPct val="115000"/>
              </a:lnSpc>
              <a:spcBef>
                <a:spcPts val="1600"/>
              </a:spcBef>
              <a:spcAft>
                <a:spcPts val="0"/>
              </a:spcAft>
              <a:buNone/>
            </a:pPr>
            <a:r>
              <a:rPr lang="en"/>
              <a:t>Training Sets: Historical Stock Data from 2013-- 2020</a:t>
            </a:r>
            <a:r>
              <a:rPr lang="en"/>
              <a:t>.</a:t>
            </a:r>
            <a:endParaRPr/>
          </a:p>
          <a:p>
            <a:pPr indent="0" lvl="0" marL="0" marR="0" rtl="0" algn="l">
              <a:lnSpc>
                <a:spcPct val="115000"/>
              </a:lnSpc>
              <a:spcBef>
                <a:spcPts val="1600"/>
              </a:spcBef>
              <a:spcAft>
                <a:spcPts val="0"/>
              </a:spcAft>
              <a:buNone/>
            </a:pPr>
            <a:r>
              <a:rPr lang="en"/>
              <a:t>Use Mean square error as our loss function </a:t>
            </a:r>
            <a:endParaRPr/>
          </a:p>
          <a:p>
            <a:pPr indent="0" lvl="0" marL="0" marR="0" rtl="0" algn="l">
              <a:lnSpc>
                <a:spcPct val="115000"/>
              </a:lnSpc>
              <a:spcBef>
                <a:spcPts val="1600"/>
              </a:spcBef>
              <a:spcAft>
                <a:spcPts val="0"/>
              </a:spcAft>
              <a:buNone/>
            </a:pPr>
            <a:r>
              <a:rPr lang="en"/>
              <a:t>Backpropagation is our way to adjust weights. The method calculates the gradient of a loss function with respect to all the weights in the network. The gradient is fed to the optimization method which in turn uses it to update the weights, in an attempt to minimize the loss function. Early Stopping technologies is used in the project to save training time</a:t>
            </a:r>
            <a:endParaRPr/>
          </a:p>
          <a:p>
            <a:pPr indent="0" lvl="0" marL="0" marR="0" rtl="0" algn="l">
              <a:lnSpc>
                <a:spcPct val="115000"/>
              </a:lnSpc>
              <a:spcBef>
                <a:spcPts val="1600"/>
              </a:spcBef>
              <a:spcAft>
                <a:spcPts val="1600"/>
              </a:spcAft>
              <a:buNone/>
            </a:pPr>
            <a:r>
              <a:rPr lang="en"/>
              <a:t>After trained, we will give the trends of the stock price in the future 10 days, which we considered to be a long term prediction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Indicator</a:t>
            </a:r>
            <a:endParaRPr/>
          </a:p>
        </p:txBody>
      </p:sp>
      <p:sp>
        <p:nvSpPr>
          <p:cNvPr id="182" name="Google Shape;182;p30"/>
          <p:cNvSpPr txBox="1"/>
          <p:nvPr>
            <p:ph idx="1" type="body"/>
          </p:nvPr>
        </p:nvSpPr>
        <p:spPr>
          <a:xfrm>
            <a:off x="387900" y="1489824"/>
            <a:ext cx="8368200" cy="3078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a:t>MACD Indicator</a:t>
            </a:r>
            <a:r>
              <a:rPr lang="en"/>
              <a:t>: Moving Average Convergence Divergence. We calculated DIF value and DEA value for each day using two kinds of EMA values and draw line for each.</a:t>
            </a:r>
            <a:endParaRPr/>
          </a:p>
          <a:p>
            <a:pPr indent="0" lvl="0" marL="0" rtl="0" algn="l">
              <a:spcBef>
                <a:spcPts val="1600"/>
              </a:spcBef>
              <a:spcAft>
                <a:spcPts val="0"/>
              </a:spcAft>
              <a:buNone/>
            </a:pPr>
            <a:r>
              <a:rPr b="1" lang="en"/>
              <a:t>EMA Indicator</a:t>
            </a:r>
            <a:r>
              <a:rPr lang="en"/>
              <a:t>: Exponential Moving Average. We calculated two types of EMA. EMA for 12 days and EMA for 26 days, which will be used for calculating MACD. The line of EMA is drawn.</a:t>
            </a:r>
            <a:endParaRPr>
              <a:solidFill>
                <a:srgbClr val="FFFFFF"/>
              </a:solidFill>
            </a:endParaRPr>
          </a:p>
          <a:p>
            <a:pPr indent="0" lvl="0" marL="0" rtl="0" algn="l">
              <a:spcBef>
                <a:spcPts val="1600"/>
              </a:spcBef>
              <a:spcAft>
                <a:spcPts val="0"/>
              </a:spcAft>
              <a:buNone/>
            </a:pPr>
            <a:r>
              <a:rPr b="1" lang="en"/>
              <a:t>VR Indicator</a:t>
            </a:r>
            <a:r>
              <a:rPr lang="en"/>
              <a:t>: Volatility Ratio. We calculated VR for 24 days.</a:t>
            </a:r>
            <a:endParaRPr b="1" sz="16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87900" y="8037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a:t>Web sources for stock price</a:t>
            </a:r>
            <a:endParaRPr/>
          </a:p>
        </p:txBody>
      </p:sp>
      <p:sp>
        <p:nvSpPr>
          <p:cNvPr id="188" name="Google Shape;188;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collect data from two different websites: Yahoo! Finance and CNBC.</a:t>
            </a:r>
            <a:endParaRPr/>
          </a:p>
          <a:p>
            <a:pPr indent="0" lvl="0" marL="0" rtl="0" algn="l">
              <a:spcBef>
                <a:spcPts val="1600"/>
              </a:spcBef>
              <a:spcAft>
                <a:spcPts val="0"/>
              </a:spcAft>
              <a:buNone/>
            </a:pPr>
            <a:r>
              <a:rPr lang="en"/>
              <a:t>For historical record of each stock price, we used Yahoo! Finance.</a:t>
            </a:r>
            <a:endParaRPr/>
          </a:p>
          <a:p>
            <a:pPr indent="0" lvl="0" marL="0" rtl="0" algn="l">
              <a:spcBef>
                <a:spcPts val="1600"/>
              </a:spcBef>
              <a:spcAft>
                <a:spcPts val="0"/>
              </a:spcAft>
              <a:buNone/>
            </a:pPr>
            <a:r>
              <a:rPr lang="en"/>
              <a:t>Historical data is gotten by package pandas-datareader</a:t>
            </a:r>
            <a:endParaRPr/>
          </a:p>
          <a:p>
            <a:pPr indent="0" lvl="0" marL="0" rtl="0" algn="l">
              <a:spcBef>
                <a:spcPts val="1600"/>
              </a:spcBef>
              <a:spcAft>
                <a:spcPts val="0"/>
              </a:spcAft>
              <a:buNone/>
            </a:pPr>
            <a:r>
              <a:rPr lang="en"/>
              <a:t>For real-time data of each stock price, we used CNBC.</a:t>
            </a:r>
            <a:endParaRPr/>
          </a:p>
          <a:p>
            <a:pPr indent="0" lvl="0" marL="0" rtl="0" algn="l">
              <a:spcBef>
                <a:spcPts val="1600"/>
              </a:spcBef>
              <a:spcAft>
                <a:spcPts val="0"/>
              </a:spcAft>
              <a:buNone/>
            </a:pPr>
            <a:r>
              <a:rPr lang="en"/>
              <a:t>Real-time data is gotten by our self-made Python Crawler</a:t>
            </a:r>
            <a:endParaRPr/>
          </a:p>
          <a:p>
            <a:pPr indent="0" lvl="0" marL="0" rtl="0" algn="l">
              <a:spcBef>
                <a:spcPts val="1600"/>
              </a:spcBef>
              <a:spcAft>
                <a:spcPts val="1600"/>
              </a:spcAft>
              <a:buNone/>
            </a:pPr>
            <a:r>
              <a:rPr lang="en"/>
              <a:t>We store the collected data in the database.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Technologies</a:t>
            </a:r>
            <a:endParaRPr/>
          </a:p>
        </p:txBody>
      </p:sp>
      <p:sp>
        <p:nvSpPr>
          <p:cNvPr id="194" name="Google Shape;194;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Languages: Python, javaScript</a:t>
            </a:r>
            <a:endParaRPr/>
          </a:p>
          <a:p>
            <a:pPr indent="0" lvl="0" marL="0" rtl="0" algn="l">
              <a:spcBef>
                <a:spcPts val="1600"/>
              </a:spcBef>
              <a:spcAft>
                <a:spcPts val="0"/>
              </a:spcAft>
              <a:buNone/>
            </a:pPr>
            <a:r>
              <a:rPr lang="en"/>
              <a:t>Web Service Framework: Flask</a:t>
            </a:r>
            <a:endParaRPr/>
          </a:p>
          <a:p>
            <a:pPr indent="0" lvl="0" marL="0" rtl="0" algn="l">
              <a:spcBef>
                <a:spcPts val="1600"/>
              </a:spcBef>
              <a:spcAft>
                <a:spcPts val="0"/>
              </a:spcAft>
              <a:buNone/>
            </a:pPr>
            <a:r>
              <a:rPr lang="en"/>
              <a:t>Database: MongoDB</a:t>
            </a:r>
            <a:endParaRPr/>
          </a:p>
          <a:p>
            <a:pPr indent="0" lvl="0" marL="0" rtl="0" algn="l">
              <a:spcBef>
                <a:spcPts val="1600"/>
              </a:spcBef>
              <a:spcAft>
                <a:spcPts val="0"/>
              </a:spcAft>
              <a:buNone/>
            </a:pPr>
            <a:r>
              <a:rPr lang="en"/>
              <a:t>Front End Library: jQuery</a:t>
            </a:r>
            <a:endParaRPr/>
          </a:p>
          <a:p>
            <a:pPr indent="0" lvl="0" marL="0" rtl="0" algn="l">
              <a:spcBef>
                <a:spcPts val="1600"/>
              </a:spcBef>
              <a:spcAft>
                <a:spcPts val="0"/>
              </a:spcAft>
              <a:buNone/>
            </a:pPr>
            <a:r>
              <a:rPr lang="en"/>
              <a:t>Data Processing Library: Numpy, Pandas</a:t>
            </a:r>
            <a:endParaRPr/>
          </a:p>
          <a:p>
            <a:pPr indent="0" lvl="0" marL="0" rtl="0" algn="l">
              <a:spcBef>
                <a:spcPts val="1600"/>
              </a:spcBef>
              <a:spcAft>
                <a:spcPts val="0"/>
              </a:spcAft>
              <a:buNone/>
            </a:pPr>
            <a:r>
              <a:rPr lang="en"/>
              <a:t>Machine Learning Framework: Tensorflow, Keras, Skylearn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811650" y="799739"/>
            <a:ext cx="6458400" cy="147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The END</a:t>
            </a:r>
            <a:endParaRPr>
              <a:solidFill>
                <a:schemeClr val="dk1"/>
              </a:solidFill>
            </a:endParaRPr>
          </a:p>
        </p:txBody>
      </p:sp>
      <p:sp>
        <p:nvSpPr>
          <p:cNvPr id="200" name="Google Shape;200;p33"/>
          <p:cNvSpPr txBox="1"/>
          <p:nvPr>
            <p:ph idx="1" type="body"/>
          </p:nvPr>
        </p:nvSpPr>
        <p:spPr>
          <a:xfrm>
            <a:off x="811650" y="2432039"/>
            <a:ext cx="6458400" cy="20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Demo Time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 breakdown</a:t>
            </a:r>
            <a:endParaRPr/>
          </a:p>
        </p:txBody>
      </p:sp>
      <p:sp>
        <p:nvSpPr>
          <p:cNvPr id="82" name="Google Shape;82;p16"/>
          <p:cNvSpPr txBox="1"/>
          <p:nvPr>
            <p:ph idx="1" type="body"/>
          </p:nvPr>
        </p:nvSpPr>
        <p:spPr>
          <a:xfrm>
            <a:off x="387900" y="1489825"/>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all contribute equally in this project, and our project goes well under the strength of our efforts.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Detail:	</a:t>
            </a:r>
            <a:endParaRPr sz="1200"/>
          </a:p>
          <a:p>
            <a:pPr indent="0" lvl="0" marL="0" rtl="0" algn="l">
              <a:spcBef>
                <a:spcPts val="0"/>
              </a:spcBef>
              <a:spcAft>
                <a:spcPts val="0"/>
              </a:spcAft>
              <a:buNone/>
            </a:pPr>
            <a:r>
              <a:rPr lang="en" sz="1200"/>
              <a:t>System Design: All members</a:t>
            </a:r>
            <a:endParaRPr sz="1200"/>
          </a:p>
          <a:p>
            <a:pPr indent="0" lvl="0" marL="0" rtl="0" algn="l">
              <a:spcBef>
                <a:spcPts val="0"/>
              </a:spcBef>
              <a:spcAft>
                <a:spcPts val="0"/>
              </a:spcAft>
              <a:buNone/>
            </a:pPr>
            <a:r>
              <a:rPr lang="en" sz="1200"/>
              <a:t>Data fetching: Sifan Yuan, Dazhi Li</a:t>
            </a:r>
            <a:endParaRPr sz="1200"/>
          </a:p>
          <a:p>
            <a:pPr indent="0" lvl="0" marL="0" rtl="0" algn="l">
              <a:spcBef>
                <a:spcPts val="0"/>
              </a:spcBef>
              <a:spcAft>
                <a:spcPts val="0"/>
              </a:spcAft>
              <a:buNone/>
            </a:pPr>
            <a:r>
              <a:rPr lang="en" sz="1200"/>
              <a:t>Data preprocessing:  Haocong Wang</a:t>
            </a:r>
            <a:endParaRPr sz="1200"/>
          </a:p>
          <a:p>
            <a:pPr indent="0" lvl="0" marL="0" rtl="0" algn="l">
              <a:spcBef>
                <a:spcPts val="0"/>
              </a:spcBef>
              <a:spcAft>
                <a:spcPts val="0"/>
              </a:spcAft>
              <a:buNone/>
            </a:pPr>
            <a:r>
              <a:rPr lang="en" sz="1200"/>
              <a:t>Database: Haocong Wang</a:t>
            </a:r>
            <a:endParaRPr sz="1200"/>
          </a:p>
          <a:p>
            <a:pPr indent="0" lvl="0" marL="0" rtl="0" algn="l">
              <a:spcBef>
                <a:spcPts val="0"/>
              </a:spcBef>
              <a:spcAft>
                <a:spcPts val="0"/>
              </a:spcAft>
              <a:buNone/>
            </a:pPr>
            <a:r>
              <a:rPr lang="en" sz="1200"/>
              <a:t>Predict Algorithm: Dazhi Li, Mingming Pei</a:t>
            </a:r>
            <a:endParaRPr sz="1200"/>
          </a:p>
          <a:p>
            <a:pPr indent="0" lvl="0" marL="0" rtl="0" algn="l">
              <a:spcBef>
                <a:spcPts val="0"/>
              </a:spcBef>
              <a:spcAft>
                <a:spcPts val="0"/>
              </a:spcAft>
              <a:buNone/>
            </a:pPr>
            <a:r>
              <a:rPr lang="en" sz="1200"/>
              <a:t>UI and Web Page: Sifan Yuan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63750" y="554850"/>
            <a:ext cx="3855900" cy="403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Agenda</a:t>
            </a:r>
            <a:endParaRPr>
              <a:solidFill>
                <a:schemeClr val="dk1"/>
              </a:solidFill>
            </a:endParaRPr>
          </a:p>
        </p:txBody>
      </p:sp>
      <p:sp>
        <p:nvSpPr>
          <p:cNvPr id="88" name="Google Shape;88;p17"/>
          <p:cNvSpPr txBox="1"/>
          <p:nvPr>
            <p:ph idx="1" type="body"/>
          </p:nvPr>
        </p:nvSpPr>
        <p:spPr>
          <a:xfrm>
            <a:off x="4947374" y="554850"/>
            <a:ext cx="3855900" cy="40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330200" lvl="0" marL="457200" rtl="0" algn="l">
              <a:spcBef>
                <a:spcPts val="1600"/>
              </a:spcBef>
              <a:spcAft>
                <a:spcPts val="0"/>
              </a:spcAft>
              <a:buSzPts val="1600"/>
              <a:buChar char="●"/>
            </a:pPr>
            <a:r>
              <a:rPr lang="en">
                <a:solidFill>
                  <a:schemeClr val="dk1"/>
                </a:solidFill>
              </a:rPr>
              <a:t>BackGround introduction</a:t>
            </a:r>
            <a:endParaRPr>
              <a:solidFill>
                <a:schemeClr val="dk1"/>
              </a:solidFill>
            </a:endParaRPr>
          </a:p>
          <a:p>
            <a:pPr indent="-330200" lvl="0" marL="457200" rtl="0" algn="l">
              <a:spcBef>
                <a:spcPts val="0"/>
              </a:spcBef>
              <a:spcAft>
                <a:spcPts val="0"/>
              </a:spcAft>
              <a:buSzPts val="1600"/>
              <a:buChar char="●"/>
            </a:pPr>
            <a:r>
              <a:rPr lang="en">
                <a:solidFill>
                  <a:schemeClr val="dk1"/>
                </a:solidFill>
              </a:rPr>
              <a:t>High-level </a:t>
            </a:r>
            <a:r>
              <a:rPr lang="en">
                <a:solidFill>
                  <a:schemeClr val="dk1"/>
                </a:solidFill>
              </a:rPr>
              <a:t>Architecture Diagram</a:t>
            </a:r>
            <a:endParaRPr>
              <a:solidFill>
                <a:schemeClr val="dk1"/>
              </a:solidFill>
            </a:endParaRPr>
          </a:p>
          <a:p>
            <a:pPr indent="-330200" lvl="0" marL="457200" rtl="0" algn="l">
              <a:spcBef>
                <a:spcPts val="0"/>
              </a:spcBef>
              <a:spcAft>
                <a:spcPts val="0"/>
              </a:spcAft>
              <a:buSzPts val="1600"/>
              <a:buChar char="●"/>
            </a:pPr>
            <a:r>
              <a:rPr lang="en">
                <a:solidFill>
                  <a:schemeClr val="dk1"/>
                </a:solidFill>
              </a:rPr>
              <a:t>Use case</a:t>
            </a:r>
            <a:endParaRPr>
              <a:solidFill>
                <a:schemeClr val="dk1"/>
              </a:solidFill>
            </a:endParaRPr>
          </a:p>
          <a:p>
            <a:pPr indent="-330200" lvl="0" marL="457200" rtl="0" algn="l">
              <a:spcBef>
                <a:spcPts val="0"/>
              </a:spcBef>
              <a:spcAft>
                <a:spcPts val="0"/>
              </a:spcAft>
              <a:buSzPts val="1600"/>
              <a:buChar char="●"/>
            </a:pPr>
            <a:r>
              <a:rPr lang="en">
                <a:solidFill>
                  <a:schemeClr val="dk1"/>
                </a:solidFill>
              </a:rPr>
              <a:t>Web service interface</a:t>
            </a:r>
            <a:endParaRPr>
              <a:solidFill>
                <a:schemeClr val="dk1"/>
              </a:solidFill>
            </a:endParaRPr>
          </a:p>
          <a:p>
            <a:pPr indent="-330200" lvl="0" marL="457200" rtl="0" algn="l">
              <a:spcBef>
                <a:spcPts val="0"/>
              </a:spcBef>
              <a:spcAft>
                <a:spcPts val="0"/>
              </a:spcAft>
              <a:buSzPts val="1600"/>
              <a:buChar char="●"/>
            </a:pPr>
            <a:r>
              <a:rPr lang="en">
                <a:solidFill>
                  <a:schemeClr val="dk1"/>
                </a:solidFill>
              </a:rPr>
              <a:t>Prediction Strategies</a:t>
            </a:r>
            <a:endParaRPr>
              <a:solidFill>
                <a:schemeClr val="dk1"/>
              </a:solidFill>
            </a:endParaRPr>
          </a:p>
          <a:p>
            <a:pPr indent="-330200" lvl="0" marL="457200" rtl="0" algn="l">
              <a:spcBef>
                <a:spcPts val="0"/>
              </a:spcBef>
              <a:spcAft>
                <a:spcPts val="0"/>
              </a:spcAft>
              <a:buSzPts val="1600"/>
              <a:buChar char="●"/>
            </a:pPr>
            <a:r>
              <a:rPr lang="en">
                <a:solidFill>
                  <a:schemeClr val="dk1"/>
                </a:solidFill>
              </a:rPr>
              <a:t>Web sources for stock price</a:t>
            </a:r>
            <a:endParaRPr>
              <a:solidFill>
                <a:schemeClr val="dk1"/>
              </a:solidFill>
            </a:endParaRPr>
          </a:p>
          <a:p>
            <a:pPr indent="-330200" lvl="0" marL="457200" rtl="0" algn="l">
              <a:spcBef>
                <a:spcPts val="0"/>
              </a:spcBef>
              <a:spcAft>
                <a:spcPts val="0"/>
              </a:spcAft>
              <a:buSzPts val="1600"/>
              <a:buChar char="●"/>
            </a:pPr>
            <a:r>
              <a:rPr lang="en">
                <a:solidFill>
                  <a:schemeClr val="dk1"/>
                </a:solidFill>
              </a:rPr>
              <a:t>Programming technologies</a:t>
            </a:r>
            <a:endParaRPr>
              <a:solidFill>
                <a:schemeClr val="dk1"/>
              </a:solidFill>
            </a:endParaRPr>
          </a:p>
          <a:p>
            <a:pPr indent="-330200" lvl="0" marL="457200" rtl="0" algn="l">
              <a:spcBef>
                <a:spcPts val="0"/>
              </a:spcBef>
              <a:spcAft>
                <a:spcPts val="0"/>
              </a:spcAft>
              <a:buSzPts val="1600"/>
              <a:buChar char="●"/>
            </a:pPr>
            <a:r>
              <a:rPr lang="en">
                <a:solidFill>
                  <a:schemeClr val="dk1"/>
                </a:solidFill>
              </a:rPr>
              <a:t>Demo</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 Introduction</a:t>
            </a:r>
            <a:endParaRPr/>
          </a:p>
        </p:txBody>
      </p:sp>
      <p:sp>
        <p:nvSpPr>
          <p:cNvPr id="94" name="Google Shape;94;p18"/>
          <p:cNvSpPr txBox="1"/>
          <p:nvPr>
            <p:ph idx="1" type="body"/>
          </p:nvPr>
        </p:nvSpPr>
        <p:spPr>
          <a:xfrm>
            <a:off x="387900" y="14189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Nowadays, people are more and more likely to seek an effective and reliable way to maintain their personal financial investment in wealth growth. Investment in the stock market becomes a popular way for public to manage their wealth, since making high profit in the stock market seen easier and the popularity of the Internet and Personal Computers. Everyone can participate in the stock market. The entry threshold of stock investing is low, and most of investor pursuing making higher and higher profit. However, high profit brings high risks. People need to make prudent and wise decisions to reduce risks. It’s clear that most of the unprofessional investor lose their money in the stock market.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 Diagram</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9"/>
          <p:cNvPicPr preferRelativeResize="0"/>
          <p:nvPr/>
        </p:nvPicPr>
        <p:blipFill>
          <a:blip r:embed="rId3">
            <a:alphaModFix/>
          </a:blip>
          <a:stretch>
            <a:fillRect/>
          </a:stretch>
        </p:blipFill>
        <p:spPr>
          <a:xfrm>
            <a:off x="65175" y="1386150"/>
            <a:ext cx="3815951" cy="3286251"/>
          </a:xfrm>
          <a:prstGeom prst="rect">
            <a:avLst/>
          </a:prstGeom>
          <a:noFill/>
          <a:ln>
            <a:noFill/>
          </a:ln>
        </p:spPr>
      </p:pic>
      <p:pic>
        <p:nvPicPr>
          <p:cNvPr id="102" name="Google Shape;102;p19"/>
          <p:cNvPicPr preferRelativeResize="0"/>
          <p:nvPr/>
        </p:nvPicPr>
        <p:blipFill>
          <a:blip r:embed="rId4">
            <a:alphaModFix/>
          </a:blip>
          <a:stretch>
            <a:fillRect/>
          </a:stretch>
        </p:blipFill>
        <p:spPr>
          <a:xfrm>
            <a:off x="4058225" y="1472184"/>
            <a:ext cx="5015026" cy="3109316"/>
          </a:xfrm>
          <a:prstGeom prst="rect">
            <a:avLst/>
          </a:prstGeom>
          <a:noFill/>
          <a:ln>
            <a:noFill/>
          </a:ln>
        </p:spPr>
      </p:pic>
      <p:sp>
        <p:nvSpPr>
          <p:cNvPr id="103" name="Google Shape;103;p19"/>
          <p:cNvSpPr txBox="1"/>
          <p:nvPr/>
        </p:nvSpPr>
        <p:spPr>
          <a:xfrm>
            <a:off x="8462575" y="1677075"/>
            <a:ext cx="412800" cy="140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4" name="Google Shape;104;p19"/>
          <p:cNvSpPr txBox="1"/>
          <p:nvPr/>
        </p:nvSpPr>
        <p:spPr>
          <a:xfrm>
            <a:off x="8398975" y="1609344"/>
            <a:ext cx="476400" cy="2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666666"/>
                </a:solidFill>
                <a:latin typeface="Roboto"/>
                <a:ea typeface="Roboto"/>
                <a:cs typeface="Roboto"/>
                <a:sym typeface="Roboto"/>
              </a:rPr>
              <a:t>crawler</a:t>
            </a:r>
            <a:endParaRPr sz="600">
              <a:solidFill>
                <a:srgbClr val="66666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a:t>
            </a:r>
            <a:endParaRPr/>
          </a:p>
        </p:txBody>
      </p:sp>
      <p:graphicFrame>
        <p:nvGraphicFramePr>
          <p:cNvPr id="110" name="Google Shape;110;p20"/>
          <p:cNvGraphicFramePr/>
          <p:nvPr/>
        </p:nvGraphicFramePr>
        <p:xfrm>
          <a:off x="560650" y="1370950"/>
          <a:ext cx="3000000" cy="3000000"/>
        </p:xfrm>
        <a:graphic>
          <a:graphicData uri="http://schemas.openxmlformats.org/drawingml/2006/table">
            <a:tbl>
              <a:tblPr>
                <a:noFill/>
                <a:tableStyleId>{55F88F62-0C16-436F-8E04-189414398B0C}</a:tableStyleId>
              </a:tblPr>
              <a:tblGrid>
                <a:gridCol w="2413000"/>
                <a:gridCol w="2413000"/>
                <a:gridCol w="2413000"/>
              </a:tblGrid>
              <a:tr h="689625">
                <a:tc>
                  <a:txBody>
                    <a:bodyPr/>
                    <a:lstStyle/>
                    <a:p>
                      <a:pPr indent="0" lvl="0" marL="0" rtl="0" algn="l">
                        <a:lnSpc>
                          <a:spcPct val="115000"/>
                        </a:lnSpc>
                        <a:spcBef>
                          <a:spcPts val="0"/>
                        </a:spcBef>
                        <a:spcAft>
                          <a:spcPts val="0"/>
                        </a:spcAft>
                        <a:buNone/>
                      </a:pPr>
                      <a:r>
                        <a:rPr b="1" lang="en" sz="1200">
                          <a:solidFill>
                            <a:srgbClr val="FFFFFF"/>
                          </a:solidFill>
                        </a:rPr>
                        <a:t>Use Case</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User Priority</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Function</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200">
                          <a:solidFill>
                            <a:srgbClr val="FFFFFF"/>
                          </a:solidFill>
                        </a:rPr>
                        <a:t>Case 1</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Administrator</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Manage the whole system</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200">
                          <a:solidFill>
                            <a:srgbClr val="FFFFFF"/>
                          </a:solidFill>
                        </a:rPr>
                        <a:t>Case 2</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User</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Stock and price Query</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200">
                          <a:solidFill>
                            <a:srgbClr val="FFFFFF"/>
                          </a:solidFill>
                        </a:rPr>
                        <a:t>Case 3</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User</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Plot special graph</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200">
                          <a:solidFill>
                            <a:srgbClr val="FFFFFF"/>
                          </a:solidFill>
                        </a:rPr>
                        <a:t>Case 4</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User</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Stock Indicator</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200">
                          <a:solidFill>
                            <a:srgbClr val="FFFFFF"/>
                          </a:solidFill>
                        </a:rPr>
                        <a:t>Case 5</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User</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Price Prediction</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200">
                          <a:solidFill>
                            <a:srgbClr val="FFFFFF"/>
                          </a:solidFill>
                        </a:rPr>
                        <a:t>Case 6</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User</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Get Quotes</a:t>
                      </a:r>
                      <a:endParaRPr b="1" sz="12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87900" y="1482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set up a local server</a:t>
            </a:r>
            <a:endParaRPr/>
          </a:p>
          <a:p>
            <a:pPr indent="0" lvl="0" marL="0" rtl="0" algn="l">
              <a:spcBef>
                <a:spcPts val="1600"/>
              </a:spcBef>
              <a:spcAft>
                <a:spcPts val="0"/>
              </a:spcAft>
              <a:buNone/>
            </a:pPr>
            <a:r>
              <a:rPr lang="en"/>
              <a:t>CSS and HTML	-	create a static page with fancy style</a:t>
            </a:r>
            <a:endParaRPr/>
          </a:p>
          <a:p>
            <a:pPr indent="0" lvl="0" marL="0" rtl="0" algn="l">
              <a:spcBef>
                <a:spcPts val="1600"/>
              </a:spcBef>
              <a:spcAft>
                <a:spcPts val="0"/>
              </a:spcAft>
              <a:buNone/>
            </a:pPr>
            <a:r>
              <a:rPr lang="en"/>
              <a:t>JS	-	</a:t>
            </a:r>
            <a:r>
              <a:rPr lang="en"/>
              <a:t>real-time </a:t>
            </a:r>
            <a:r>
              <a:rPr lang="en"/>
              <a:t>resource updat</a:t>
            </a:r>
            <a:r>
              <a:rPr lang="en"/>
              <a:t>ing</a:t>
            </a:r>
            <a:r>
              <a:rPr lang="en"/>
              <a:t> and interaction with user</a:t>
            </a:r>
            <a:endParaRPr/>
          </a:p>
          <a:p>
            <a:pPr indent="0" lvl="0" marL="0" rtl="0" algn="l">
              <a:spcBef>
                <a:spcPts val="1600"/>
              </a:spcBef>
              <a:spcAft>
                <a:spcPts val="1600"/>
              </a:spcAft>
              <a:buNone/>
            </a:pPr>
            <a:r>
              <a:t/>
            </a:r>
            <a:endParaRPr/>
          </a:p>
        </p:txBody>
      </p:sp>
      <p:sp>
        <p:nvSpPr>
          <p:cNvPr id="116" name="Google Shape;116;p21"/>
          <p:cNvSpPr txBox="1"/>
          <p:nvPr>
            <p:ph type="title"/>
          </p:nvPr>
        </p:nvSpPr>
        <p:spPr>
          <a:xfrm>
            <a:off x="540300" y="6104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 Service Interfaces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t>* </a:t>
            </a:r>
            <a:r>
              <a:rPr i="1" lang="en" sz="1000"/>
              <a:t>more details will show in demo part</a:t>
            </a:r>
            <a:endParaRPr i="1" sz="1000"/>
          </a:p>
          <a:p>
            <a:pPr indent="0" lvl="0" marL="0" rtl="0" algn="l">
              <a:spcBef>
                <a:spcPts val="1600"/>
              </a:spcBef>
              <a:spcAft>
                <a:spcPts val="0"/>
              </a:spcAft>
              <a:buNone/>
            </a:pPr>
            <a:r>
              <a:rPr lang="en"/>
              <a:t>Do the data transaction between back-end and front-end</a:t>
            </a:r>
            <a:endParaRPr/>
          </a:p>
          <a:p>
            <a:pPr indent="0" lvl="0" marL="0" rtl="0" algn="l">
              <a:spcBef>
                <a:spcPts val="1600"/>
              </a:spcBef>
              <a:spcAft>
                <a:spcPts val="0"/>
              </a:spcAft>
              <a:buNone/>
            </a:pPr>
            <a:r>
              <a:rPr lang="en"/>
              <a:t>We use line chart to show the historical data from database</a:t>
            </a:r>
            <a:endParaRPr/>
          </a:p>
          <a:p>
            <a:pPr indent="0" lvl="0" marL="0" rtl="0" algn="l">
              <a:spcBef>
                <a:spcPts val="1600"/>
              </a:spcBef>
              <a:spcAft>
                <a:spcPts val="0"/>
              </a:spcAft>
              <a:buNone/>
            </a:pPr>
            <a:r>
              <a:rPr lang="en"/>
              <a:t>Use drop list to show the choices of company</a:t>
            </a:r>
            <a:endParaRPr/>
          </a:p>
          <a:p>
            <a:pPr indent="0" lvl="0" marL="0" rtl="0" algn="l">
              <a:spcBef>
                <a:spcPts val="1600"/>
              </a:spcBef>
              <a:spcAft>
                <a:spcPts val="0"/>
              </a:spcAft>
              <a:buNone/>
            </a:pPr>
            <a:r>
              <a:rPr lang="en"/>
              <a:t>Use bootstrap to adjust the format</a:t>
            </a:r>
            <a:endParaRPr/>
          </a:p>
          <a:p>
            <a:pPr indent="0" lvl="0" marL="0" rtl="0" algn="l">
              <a:spcBef>
                <a:spcPts val="1600"/>
              </a:spcBef>
              <a:spcAft>
                <a:spcPts val="0"/>
              </a:spcAft>
              <a:buNone/>
            </a:pPr>
            <a:r>
              <a:rPr lang="en"/>
              <a:t>The icons we used are from </a:t>
            </a:r>
            <a:r>
              <a:rPr b="1" i="1" lang="en"/>
              <a:t>font awesome</a:t>
            </a:r>
            <a:endParaRPr b="1" i="1"/>
          </a:p>
          <a:p>
            <a:pPr indent="0" lvl="0" marL="0" rtl="0" algn="l">
              <a:spcBef>
                <a:spcPts val="1600"/>
              </a:spcBef>
              <a:spcAft>
                <a:spcPts val="1600"/>
              </a:spcAft>
              <a:buNone/>
            </a:pPr>
            <a:r>
              <a:rPr b="1" i="1" lang="en"/>
              <a:t>…</a:t>
            </a:r>
            <a:r>
              <a:rPr b="1" i="1" lang="en"/>
              <a:t>...</a:t>
            </a:r>
            <a:endParaRPr b="1" i="1"/>
          </a:p>
        </p:txBody>
      </p:sp>
      <p:sp>
        <p:nvSpPr>
          <p:cNvPr id="122" name="Google Shape;122;p22"/>
          <p:cNvSpPr txBox="1"/>
          <p:nvPr>
            <p:ph type="title"/>
          </p:nvPr>
        </p:nvSpPr>
        <p:spPr>
          <a:xfrm>
            <a:off x="540300" y="6104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 Service Interfaces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Strategies</a:t>
            </a:r>
            <a:endParaRPr/>
          </a:p>
        </p:txBody>
      </p:sp>
      <p:sp>
        <p:nvSpPr>
          <p:cNvPr id="128" name="Google Shape;128;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term </a:t>
            </a:r>
            <a:endParaRPr/>
          </a:p>
          <a:p>
            <a:pPr indent="457200" lvl="0" marL="0" rtl="0" algn="l">
              <a:spcBef>
                <a:spcPts val="1600"/>
              </a:spcBef>
              <a:spcAft>
                <a:spcPts val="0"/>
              </a:spcAft>
              <a:buNone/>
            </a:pPr>
            <a:r>
              <a:rPr lang="en"/>
              <a:t>Bayesian</a:t>
            </a:r>
            <a:endParaRPr/>
          </a:p>
          <a:p>
            <a:pPr indent="457200" lvl="0" marL="0" rtl="0" algn="l">
              <a:spcBef>
                <a:spcPts val="1600"/>
              </a:spcBef>
              <a:spcAft>
                <a:spcPts val="0"/>
              </a:spcAft>
              <a:buNone/>
            </a:pPr>
            <a:r>
              <a:rPr lang="en"/>
              <a:t>SVM</a:t>
            </a:r>
            <a:endParaRPr/>
          </a:p>
          <a:p>
            <a:pPr indent="0" lvl="0" marL="0" rtl="0" algn="l">
              <a:spcBef>
                <a:spcPts val="1600"/>
              </a:spcBef>
              <a:spcAft>
                <a:spcPts val="0"/>
              </a:spcAft>
              <a:buNone/>
            </a:pPr>
            <a:r>
              <a:rPr lang="en"/>
              <a:t>-Long term:</a:t>
            </a:r>
            <a:endParaRPr/>
          </a:p>
          <a:p>
            <a:pPr indent="457200" lvl="0" marL="0" rtl="0" algn="l">
              <a:spcBef>
                <a:spcPts val="1600"/>
              </a:spcBef>
              <a:spcAft>
                <a:spcPts val="1600"/>
              </a:spcAft>
              <a:buNone/>
            </a:pPr>
            <a:r>
              <a:rPr lang="en"/>
              <a:t>ANN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