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7"/>
  </p:notesMasterIdLst>
  <p:sldIdLst>
    <p:sldId id="256" r:id="rId2"/>
    <p:sldId id="272" r:id="rId3"/>
    <p:sldId id="261" r:id="rId4"/>
    <p:sldId id="273" r:id="rId5"/>
    <p:sldId id="275" r:id="rId6"/>
    <p:sldId id="276" r:id="rId7"/>
    <p:sldId id="274" r:id="rId8"/>
    <p:sldId id="270" r:id="rId9"/>
    <p:sldId id="277" r:id="rId10"/>
    <p:sldId id="278" r:id="rId11"/>
    <p:sldId id="279" r:id="rId12"/>
    <p:sldId id="280" r:id="rId13"/>
    <p:sldId id="281" r:id="rId14"/>
    <p:sldId id="282" r:id="rId15"/>
    <p:sldId id="26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anose="020B05030301010600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94650"/>
  </p:normalViewPr>
  <p:slideViewPr>
    <p:cSldViewPr snapToGrid="0">
      <p:cViewPr varScale="1">
        <p:scale>
          <a:sx n="160" d="100"/>
          <a:sy n="160" d="100"/>
        </p:scale>
        <p:origin x="6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5e9863d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5e9863d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43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c5e9863d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c5e9863d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656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5e9863d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5e9863d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1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5e9863d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5e9863d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76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5e9863d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5e9863d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70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c6b596b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c6b596b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sy609@scarletmail.rutgers.edu"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mailto:mw814@scarletmail.rutgers.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S20-65 </a:t>
            </a:r>
            <a:r>
              <a:rPr lang="zh-CN" dirty="0"/>
              <a:t>Capstone Design: </a:t>
            </a:r>
            <a:br>
              <a:rPr lang="en-US" altLang="zh-CN" dirty="0"/>
            </a:br>
            <a:r>
              <a:rPr lang="zh-CN" dirty="0"/>
              <a:t>Music Sheet Maker</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Sifan Yuan</a:t>
            </a:r>
            <a:r>
              <a:rPr lang="en-US" altLang="zh-CN" dirty="0"/>
              <a:t>(sy609)</a:t>
            </a:r>
            <a:endParaRPr dirty="0"/>
          </a:p>
          <a:p>
            <a:pPr marL="0" lvl="0" indent="0" algn="l" rtl="0">
              <a:spcBef>
                <a:spcPts val="0"/>
              </a:spcBef>
              <a:spcAft>
                <a:spcPts val="0"/>
              </a:spcAft>
              <a:buNone/>
            </a:pPr>
            <a:r>
              <a:rPr lang="zh-CN" dirty="0"/>
              <a:t>Haocong Wang</a:t>
            </a:r>
            <a:r>
              <a:rPr lang="en-US" altLang="zh-CN" dirty="0"/>
              <a:t>(mw814)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Advisor: Prof. Yingying Chen</a:t>
            </a:r>
          </a:p>
          <a:p>
            <a:pPr marL="0" lvl="0" indent="0" algn="l" rtl="0">
              <a:spcBef>
                <a:spcPts val="0"/>
              </a:spcBef>
              <a:spcAft>
                <a:spcPts val="0"/>
              </a:spcAft>
              <a:buNone/>
            </a:pPr>
            <a:r>
              <a:rPr lang="en-US" altLang="zh-CN" dirty="0"/>
              <a:t>Instructor: Ph.D. Yilin Yang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EB011-3644-0F43-8C68-DF70755A9B76}"/>
              </a:ext>
            </a:extLst>
          </p:cNvPr>
          <p:cNvSpPr>
            <a:spLocks noGrp="1"/>
          </p:cNvSpPr>
          <p:nvPr>
            <p:ph type="title"/>
          </p:nvPr>
        </p:nvSpPr>
        <p:spPr/>
        <p:txBody>
          <a:bodyPr/>
          <a:lstStyle/>
          <a:p>
            <a:r>
              <a:rPr kumimoji="1" lang="en-US" altLang="zh-CN" dirty="0"/>
              <a:t>MIDI</a:t>
            </a:r>
            <a:endParaRPr kumimoji="1" lang="zh-CN" altLang="en-US" dirty="0"/>
          </a:p>
        </p:txBody>
      </p:sp>
      <p:sp>
        <p:nvSpPr>
          <p:cNvPr id="8" name="Google Shape;99;p15">
            <a:extLst>
              <a:ext uri="{FF2B5EF4-FFF2-40B4-BE49-F238E27FC236}">
                <a16:creationId xmlns:a16="http://schemas.microsoft.com/office/drawing/2014/main" id="{208586F4-391D-FB43-8296-EFF27F59BBF8}"/>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indent="-342900">
              <a:buSzPts val="1800"/>
              <a:buFont typeface="Lato"/>
              <a:buChar char="➢"/>
            </a:pPr>
            <a:r>
              <a:rPr lang="en-US" altLang="zh-CN" sz="1800" dirty="0"/>
              <a:t>Musical Instrument Digital Interface</a:t>
            </a:r>
          </a:p>
          <a:p>
            <a:pPr lvl="0" indent="-342900">
              <a:spcBef>
                <a:spcPts val="1000"/>
              </a:spcBef>
              <a:buSzPts val="1800"/>
              <a:buChar char="➢"/>
            </a:pPr>
            <a:r>
              <a:rPr lang="en-US" altLang="zh-CN" sz="1800" dirty="0"/>
              <a:t>MIDI is a technical standard that describes a communications protocol, digital interface, and electrical connectors that connect a wide variety of electronic musical instruments, computers, and related audio devices for playing, editing and recording music</a:t>
            </a:r>
          </a:p>
          <a:p>
            <a:pPr lvl="0" indent="-342900">
              <a:spcBef>
                <a:spcPts val="1000"/>
              </a:spcBef>
              <a:buSzPts val="1800"/>
              <a:buChar char="➢"/>
            </a:pPr>
            <a:r>
              <a:rPr lang="en-US" altLang="zh-CN" sz="1800" dirty="0"/>
              <a:t>Music sheet that the computer can read and understand</a:t>
            </a:r>
          </a:p>
        </p:txBody>
      </p:sp>
    </p:spTree>
    <p:extLst>
      <p:ext uri="{BB962C8B-B14F-4D97-AF65-F5344CB8AC3E}">
        <p14:creationId xmlns:p14="http://schemas.microsoft.com/office/powerpoint/2010/main" val="293433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3F153-3676-874C-91CC-B546D0F66B00}"/>
              </a:ext>
            </a:extLst>
          </p:cNvPr>
          <p:cNvSpPr>
            <a:spLocks noGrp="1"/>
          </p:cNvSpPr>
          <p:nvPr>
            <p:ph type="title"/>
          </p:nvPr>
        </p:nvSpPr>
        <p:spPr/>
        <p:txBody>
          <a:bodyPr/>
          <a:lstStyle/>
          <a:p>
            <a:r>
              <a:rPr kumimoji="1" lang="en-US" altLang="zh-CN" dirty="0"/>
              <a:t>Approaches</a:t>
            </a:r>
            <a:endParaRPr kumimoji="1" lang="zh-CN" altLang="en-US" dirty="0"/>
          </a:p>
        </p:txBody>
      </p:sp>
      <p:sp>
        <p:nvSpPr>
          <p:cNvPr id="8" name="Google Shape;99;p15">
            <a:extLst>
              <a:ext uri="{FF2B5EF4-FFF2-40B4-BE49-F238E27FC236}">
                <a16:creationId xmlns:a16="http://schemas.microsoft.com/office/drawing/2014/main" id="{34BBB1C5-D822-5940-BF55-E068A9CA69C9}"/>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indent="-342900">
              <a:buSzPts val="1800"/>
              <a:buFont typeface="Lato"/>
              <a:buChar char="➢"/>
            </a:pPr>
            <a:r>
              <a:rPr lang="en-US" altLang="zh-CN" sz="1800" dirty="0"/>
              <a:t>There are already several existing methods to write MIDI by hands: </a:t>
            </a:r>
          </a:p>
          <a:p>
            <a:pPr marL="114300" indent="0">
              <a:spcBef>
                <a:spcPts val="600"/>
              </a:spcBef>
              <a:buSzPts val="1800"/>
              <a:buNone/>
            </a:pPr>
            <a:r>
              <a:rPr lang="en-US" altLang="zh-CN" sz="1800" dirty="0"/>
              <a:t>	-label the pitch and the lasting time for each note one by one</a:t>
            </a:r>
          </a:p>
          <a:p>
            <a:pPr lvl="0" indent="-342900">
              <a:spcBef>
                <a:spcPts val="600"/>
              </a:spcBef>
              <a:buClr>
                <a:srgbClr val="595959"/>
              </a:buClr>
              <a:buSzPts val="1800"/>
              <a:buFont typeface="Lato"/>
              <a:buChar char="➢"/>
            </a:pPr>
            <a:r>
              <a:rPr lang="en-US" altLang="zh-CN" sz="1800" dirty="0">
                <a:solidFill>
                  <a:srgbClr val="595959"/>
                </a:solidFill>
              </a:rPr>
              <a:t>Our program do the labeling job automatically:</a:t>
            </a:r>
          </a:p>
          <a:p>
            <a:pPr marL="114300" lvl="0" indent="0">
              <a:spcBef>
                <a:spcPts val="600"/>
              </a:spcBef>
              <a:buClr>
                <a:srgbClr val="595959"/>
              </a:buClr>
              <a:buSzPts val="1800"/>
              <a:buNone/>
            </a:pPr>
            <a:r>
              <a:rPr lang="en-US" altLang="zh-CN" sz="1800" dirty="0">
                <a:solidFill>
                  <a:srgbClr val="595959"/>
                </a:solidFill>
              </a:rPr>
              <a:t>	-The two matrix containing frequencies and time can be used 	 	  directly to write a MIDI</a:t>
            </a:r>
          </a:p>
        </p:txBody>
      </p:sp>
    </p:spTree>
    <p:extLst>
      <p:ext uri="{BB962C8B-B14F-4D97-AF65-F5344CB8AC3E}">
        <p14:creationId xmlns:p14="http://schemas.microsoft.com/office/powerpoint/2010/main" val="304639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3B0B3-DDB1-974E-8DBA-4D802A01BC84}"/>
              </a:ext>
            </a:extLst>
          </p:cNvPr>
          <p:cNvSpPr>
            <a:spLocks noGrp="1"/>
          </p:cNvSpPr>
          <p:nvPr>
            <p:ph type="title"/>
          </p:nvPr>
        </p:nvSpPr>
        <p:spPr/>
        <p:txBody>
          <a:bodyPr/>
          <a:lstStyle/>
          <a:p>
            <a:r>
              <a:rPr kumimoji="1" lang="en-US" altLang="zh-CN" dirty="0"/>
              <a:t>Approaches</a:t>
            </a:r>
            <a:endParaRPr kumimoji="1" lang="zh-CN" altLang="en-US" dirty="0"/>
          </a:p>
        </p:txBody>
      </p:sp>
      <p:sp>
        <p:nvSpPr>
          <p:cNvPr id="4" name="Google Shape;99;p15">
            <a:extLst>
              <a:ext uri="{FF2B5EF4-FFF2-40B4-BE49-F238E27FC236}">
                <a16:creationId xmlns:a16="http://schemas.microsoft.com/office/drawing/2014/main" id="{F5577C16-DCDE-0A45-9FA6-26CA4D09D61A}"/>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lvl="0" indent="-342900">
              <a:buClr>
                <a:srgbClr val="595959"/>
              </a:buClr>
              <a:buSzPts val="1800"/>
              <a:buFont typeface="Lato"/>
              <a:buChar char="➢"/>
            </a:pPr>
            <a:r>
              <a:rPr lang="en-US" altLang="zh-CN" sz="1800" dirty="0">
                <a:solidFill>
                  <a:srgbClr val="595959"/>
                </a:solidFill>
              </a:rPr>
              <a:t>In our program, each pitch has its own serial number:</a:t>
            </a:r>
          </a:p>
          <a:p>
            <a:pPr marL="114300" lvl="0" indent="0">
              <a:spcBef>
                <a:spcPts val="600"/>
              </a:spcBef>
              <a:buClr>
                <a:srgbClr val="595959"/>
              </a:buClr>
              <a:buSzPts val="1800"/>
              <a:buNone/>
            </a:pPr>
            <a:r>
              <a:rPr lang="en-US" altLang="zh-CN" sz="1800" dirty="0">
                <a:solidFill>
                  <a:srgbClr val="595959"/>
                </a:solidFill>
              </a:rPr>
              <a:t>	</a:t>
            </a:r>
            <a:r>
              <a:rPr lang="en-US" altLang="zh-CN" sz="1400" dirty="0">
                <a:solidFill>
                  <a:srgbClr val="595959"/>
                </a:solidFill>
              </a:rPr>
              <a:t>-With the frequencies we extracted in the previous step, we can find the number for  	  each note in the audio.</a:t>
            </a:r>
          </a:p>
          <a:p>
            <a:pPr lvl="0" indent="-342900">
              <a:spcBef>
                <a:spcPts val="600"/>
              </a:spcBef>
              <a:buClr>
                <a:srgbClr val="595959"/>
              </a:buClr>
              <a:buSzPts val="1800"/>
              <a:buFont typeface="Lato"/>
              <a:buChar char="➢"/>
            </a:pPr>
            <a:r>
              <a:rPr lang="en-US" altLang="zh-CN" sz="1800" dirty="0">
                <a:solidFill>
                  <a:srgbClr val="595959"/>
                </a:solidFill>
              </a:rPr>
              <a:t>Divided by time:</a:t>
            </a:r>
          </a:p>
          <a:p>
            <a:pPr marL="114300" lvl="0" indent="0">
              <a:spcBef>
                <a:spcPts val="600"/>
              </a:spcBef>
              <a:buClr>
                <a:srgbClr val="595959"/>
              </a:buClr>
              <a:buSzPts val="1800"/>
              <a:buNone/>
            </a:pPr>
            <a:r>
              <a:rPr lang="en-US" altLang="zh-CN" sz="1800" dirty="0">
                <a:solidFill>
                  <a:srgbClr val="595959"/>
                </a:solidFill>
              </a:rPr>
              <a:t>	</a:t>
            </a:r>
            <a:r>
              <a:rPr lang="en-US" altLang="zh-CN" sz="1400" dirty="0">
                <a:solidFill>
                  <a:srgbClr val="595959"/>
                </a:solidFill>
              </a:rPr>
              <a:t>-With the time matrix extracted from the audio, we know the  duration of each note.</a:t>
            </a:r>
          </a:p>
          <a:p>
            <a:pPr lvl="0" indent="-342900">
              <a:spcBef>
                <a:spcPts val="600"/>
              </a:spcBef>
              <a:buClr>
                <a:srgbClr val="595959"/>
              </a:buClr>
              <a:buSzPts val="1800"/>
              <a:buFont typeface="Lato"/>
              <a:buChar char="➢"/>
            </a:pPr>
            <a:r>
              <a:rPr lang="en-US" altLang="zh-CN" sz="1800" dirty="0">
                <a:solidFill>
                  <a:srgbClr val="595959"/>
                </a:solidFill>
              </a:rPr>
              <a:t>Combine them together</a:t>
            </a:r>
          </a:p>
        </p:txBody>
      </p:sp>
    </p:spTree>
    <p:extLst>
      <p:ext uri="{BB962C8B-B14F-4D97-AF65-F5344CB8AC3E}">
        <p14:creationId xmlns:p14="http://schemas.microsoft.com/office/powerpoint/2010/main" val="347381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1B2EA-DB04-0244-A4B1-092E8C41C12E}"/>
              </a:ext>
            </a:extLst>
          </p:cNvPr>
          <p:cNvSpPr>
            <a:spLocks noGrp="1"/>
          </p:cNvSpPr>
          <p:nvPr>
            <p:ph type="title"/>
          </p:nvPr>
        </p:nvSpPr>
        <p:spPr/>
        <p:txBody>
          <a:bodyPr/>
          <a:lstStyle/>
          <a:p>
            <a:r>
              <a:rPr kumimoji="1" lang="en-US" altLang="zh-CN" dirty="0"/>
              <a:t>Results</a:t>
            </a:r>
            <a:endParaRPr kumimoji="1" lang="zh-CN" altLang="en-US" dirty="0"/>
          </a:p>
        </p:txBody>
      </p:sp>
      <p:pic>
        <p:nvPicPr>
          <p:cNvPr id="5" name="图片 4" descr="手机屏幕截图&#10;&#10;描述已自动生成">
            <a:extLst>
              <a:ext uri="{FF2B5EF4-FFF2-40B4-BE49-F238E27FC236}">
                <a16:creationId xmlns:a16="http://schemas.microsoft.com/office/drawing/2014/main" id="{64566B0E-88B3-3849-A0B4-1E9EBBDB7F9F}"/>
              </a:ext>
            </a:extLst>
          </p:cNvPr>
          <p:cNvPicPr>
            <a:picLocks noChangeAspect="1"/>
          </p:cNvPicPr>
          <p:nvPr/>
        </p:nvPicPr>
        <p:blipFill>
          <a:blip r:embed="rId2"/>
          <a:stretch>
            <a:fillRect/>
          </a:stretch>
        </p:blipFill>
        <p:spPr>
          <a:xfrm>
            <a:off x="729450" y="3669349"/>
            <a:ext cx="5665044" cy="1050133"/>
          </a:xfrm>
          <a:prstGeom prst="rect">
            <a:avLst/>
          </a:prstGeom>
        </p:spPr>
      </p:pic>
      <p:pic>
        <p:nvPicPr>
          <p:cNvPr id="7" name="图片 6" descr="截图里有图片&#10;&#10;描述已自动生成">
            <a:extLst>
              <a:ext uri="{FF2B5EF4-FFF2-40B4-BE49-F238E27FC236}">
                <a16:creationId xmlns:a16="http://schemas.microsoft.com/office/drawing/2014/main" id="{87183BD7-6841-6845-9989-0E2DD81F164F}"/>
              </a:ext>
            </a:extLst>
          </p:cNvPr>
          <p:cNvPicPr>
            <a:picLocks noChangeAspect="1"/>
          </p:cNvPicPr>
          <p:nvPr/>
        </p:nvPicPr>
        <p:blipFill>
          <a:blip r:embed="rId3"/>
          <a:stretch>
            <a:fillRect/>
          </a:stretch>
        </p:blipFill>
        <p:spPr>
          <a:xfrm>
            <a:off x="729450" y="2270197"/>
            <a:ext cx="2915354" cy="904765"/>
          </a:xfrm>
          <a:prstGeom prst="rect">
            <a:avLst/>
          </a:prstGeom>
        </p:spPr>
      </p:pic>
      <p:sp>
        <p:nvSpPr>
          <p:cNvPr id="8" name="文本框 7">
            <a:extLst>
              <a:ext uri="{FF2B5EF4-FFF2-40B4-BE49-F238E27FC236}">
                <a16:creationId xmlns:a16="http://schemas.microsoft.com/office/drawing/2014/main" id="{5582E6EC-E5A8-D24A-9CD0-6B8FACF1C6CC}"/>
              </a:ext>
            </a:extLst>
          </p:cNvPr>
          <p:cNvSpPr txBox="1"/>
          <p:nvPr/>
        </p:nvSpPr>
        <p:spPr>
          <a:xfrm>
            <a:off x="4133719" y="1986974"/>
            <a:ext cx="4521549" cy="1169551"/>
          </a:xfrm>
          <a:prstGeom prst="rect">
            <a:avLst/>
          </a:prstGeom>
          <a:noFill/>
        </p:spPr>
        <p:txBody>
          <a:bodyPr wrap="square" rtlCol="0">
            <a:spAutoFit/>
          </a:bodyPr>
          <a:lstStyle/>
          <a:p>
            <a:r>
              <a:rPr lang="en-US" altLang="zh-CN" dirty="0">
                <a:solidFill>
                  <a:schemeClr val="accent1"/>
                </a:solidFill>
                <a:latin typeface="Lato"/>
              </a:rPr>
              <a:t>These are two samples of the MIDI files we created. The second one is the one we recorded in our video. Our program works well on most cases. </a:t>
            </a:r>
          </a:p>
          <a:p>
            <a:r>
              <a:rPr lang="en-US" altLang="zh-CN" dirty="0">
                <a:solidFill>
                  <a:schemeClr val="accent1"/>
                </a:solidFill>
                <a:latin typeface="Lato"/>
              </a:rPr>
              <a:t>Sometimes there are some errors. Most of them are the octave errors. </a:t>
            </a:r>
          </a:p>
        </p:txBody>
      </p:sp>
    </p:spTree>
    <p:extLst>
      <p:ext uri="{BB962C8B-B14F-4D97-AF65-F5344CB8AC3E}">
        <p14:creationId xmlns:p14="http://schemas.microsoft.com/office/powerpoint/2010/main" val="2995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CAAFA-F8E4-924D-B689-DD473FB943DF}"/>
              </a:ext>
            </a:extLst>
          </p:cNvPr>
          <p:cNvSpPr>
            <a:spLocks noGrp="1"/>
          </p:cNvSpPr>
          <p:nvPr>
            <p:ph type="title"/>
          </p:nvPr>
        </p:nvSpPr>
        <p:spPr/>
        <p:txBody>
          <a:bodyPr/>
          <a:lstStyle/>
          <a:p>
            <a:r>
              <a:rPr kumimoji="1" lang="en-US" altLang="zh-CN" dirty="0"/>
              <a:t>Future Work</a:t>
            </a:r>
            <a:endParaRPr kumimoji="1" lang="zh-CN" altLang="en-US" dirty="0"/>
          </a:p>
        </p:txBody>
      </p:sp>
      <p:sp>
        <p:nvSpPr>
          <p:cNvPr id="4" name="Google Shape;99;p15">
            <a:extLst>
              <a:ext uri="{FF2B5EF4-FFF2-40B4-BE49-F238E27FC236}">
                <a16:creationId xmlns:a16="http://schemas.microsoft.com/office/drawing/2014/main" id="{F44457D0-DFE8-564A-A4DB-BED3FE1D72AC}"/>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lvl="0" indent="-342900">
              <a:buClr>
                <a:srgbClr val="595959"/>
              </a:buClr>
              <a:buSzPts val="1800"/>
              <a:buFont typeface="Lato"/>
              <a:buChar char="➢"/>
            </a:pPr>
            <a:r>
              <a:rPr lang="en-US" altLang="zh-CN" sz="1800" dirty="0">
                <a:solidFill>
                  <a:srgbClr val="595959"/>
                </a:solidFill>
              </a:rPr>
              <a:t>More accurate and deal with complicated music:</a:t>
            </a:r>
          </a:p>
          <a:p>
            <a:pPr marL="114300" lvl="0" indent="0">
              <a:buClr>
                <a:srgbClr val="595959"/>
              </a:buClr>
              <a:buSzPts val="1800"/>
              <a:buNone/>
            </a:pPr>
            <a:r>
              <a:rPr lang="en-US" altLang="zh-CN" sz="1800" dirty="0">
                <a:solidFill>
                  <a:srgbClr val="595959"/>
                </a:solidFill>
              </a:rPr>
              <a:t>	</a:t>
            </a:r>
            <a:r>
              <a:rPr lang="en-US" altLang="zh-CN" sz="1400" dirty="0">
                <a:solidFill>
                  <a:srgbClr val="595959"/>
                </a:solidFill>
              </a:rPr>
              <a:t>-Right now there are still some mistakes in our program.</a:t>
            </a:r>
          </a:p>
          <a:p>
            <a:pPr marL="114300" lvl="0" indent="0">
              <a:buClr>
                <a:srgbClr val="595959"/>
              </a:buClr>
              <a:buSzPts val="1800"/>
              <a:buNone/>
            </a:pPr>
            <a:r>
              <a:rPr lang="en-US" altLang="zh-CN" sz="1400" dirty="0">
                <a:solidFill>
                  <a:srgbClr val="595959"/>
                </a:solidFill>
              </a:rPr>
              <a:t>	-Cannot deal with fast music</a:t>
            </a:r>
          </a:p>
          <a:p>
            <a:pPr marL="114300" lvl="0" indent="0">
              <a:buClr>
                <a:srgbClr val="595959"/>
              </a:buClr>
              <a:buSzPts val="1800"/>
              <a:buNone/>
            </a:pPr>
            <a:r>
              <a:rPr lang="en-US" altLang="zh-CN" sz="1400" dirty="0">
                <a:solidFill>
                  <a:srgbClr val="595959"/>
                </a:solidFill>
              </a:rPr>
              <a:t>	-Cannot deal with music with multiple voice parts</a:t>
            </a:r>
          </a:p>
          <a:p>
            <a:pPr lvl="0" indent="-342900">
              <a:spcBef>
                <a:spcPts val="600"/>
              </a:spcBef>
              <a:buClr>
                <a:srgbClr val="595959"/>
              </a:buClr>
              <a:buSzPts val="1800"/>
              <a:buFont typeface="Lato"/>
              <a:buChar char="➢"/>
            </a:pPr>
            <a:r>
              <a:rPr lang="en-US" altLang="zh-CN" sz="1800" dirty="0">
                <a:solidFill>
                  <a:srgbClr val="595959"/>
                </a:solidFill>
              </a:rPr>
              <a:t>Recognize human voice:</a:t>
            </a:r>
          </a:p>
          <a:p>
            <a:pPr marL="114300" lvl="0" indent="0">
              <a:buClr>
                <a:srgbClr val="595959"/>
              </a:buClr>
              <a:buSzPts val="1800"/>
              <a:buNone/>
            </a:pPr>
            <a:r>
              <a:rPr lang="en-US" altLang="zh-CN" sz="1800" dirty="0">
                <a:solidFill>
                  <a:srgbClr val="595959"/>
                </a:solidFill>
              </a:rPr>
              <a:t>	</a:t>
            </a:r>
            <a:r>
              <a:rPr lang="en-US" altLang="zh-CN" sz="1400" dirty="0">
                <a:solidFill>
                  <a:srgbClr val="595959"/>
                </a:solidFill>
              </a:rPr>
              <a:t>-One of our motivation</a:t>
            </a:r>
          </a:p>
          <a:p>
            <a:pPr lvl="0" indent="-342900">
              <a:spcBef>
                <a:spcPts val="600"/>
              </a:spcBef>
              <a:buClr>
                <a:srgbClr val="595959"/>
              </a:buClr>
              <a:buSzPts val="1800"/>
              <a:buFont typeface="Lato"/>
              <a:buChar char="➢"/>
            </a:pPr>
            <a:r>
              <a:rPr lang="en-US" altLang="zh-CN" sz="1800" dirty="0">
                <a:solidFill>
                  <a:srgbClr val="595959"/>
                </a:solidFill>
              </a:rPr>
              <a:t>Recognize </a:t>
            </a:r>
            <a:r>
              <a:rPr lang="en-US" altLang="zh-CN" sz="1800">
                <a:solidFill>
                  <a:srgbClr val="595959"/>
                </a:solidFill>
              </a:rPr>
              <a:t>different musical </a:t>
            </a:r>
            <a:r>
              <a:rPr lang="en-US" altLang="zh-CN" sz="1800" dirty="0">
                <a:solidFill>
                  <a:srgbClr val="595959"/>
                </a:solidFill>
              </a:rPr>
              <a:t>instruments</a:t>
            </a:r>
          </a:p>
        </p:txBody>
      </p:sp>
    </p:spTree>
    <p:extLst>
      <p:ext uri="{BB962C8B-B14F-4D97-AF65-F5344CB8AC3E}">
        <p14:creationId xmlns:p14="http://schemas.microsoft.com/office/powerpoint/2010/main" val="207980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US" altLang="zh-CN" sz="3800" dirty="0"/>
              <a:t>Thank You for Your Attention!</a:t>
            </a:r>
            <a:endParaRPr lang="en-US" sz="3800" dirty="0"/>
          </a:p>
        </p:txBody>
      </p:sp>
      <p:sp>
        <p:nvSpPr>
          <p:cNvPr id="115" name="Text Placeholder 2">
            <a:extLst>
              <a:ext uri="{FF2B5EF4-FFF2-40B4-BE49-F238E27FC236}">
                <a16:creationId xmlns:a16="http://schemas.microsoft.com/office/drawing/2014/main" id="{4BB8F4A3-E03A-4766-8316-A9B1CB9434DF}"/>
              </a:ext>
            </a:extLst>
          </p:cNvPr>
          <p:cNvSpPr>
            <a:spLocks noGrp="1"/>
          </p:cNvSpPr>
          <p:nvPr>
            <p:ph type="body" idx="1"/>
          </p:nvPr>
        </p:nvSpPr>
        <p:spPr>
          <a:xfrm>
            <a:off x="729450" y="2272888"/>
            <a:ext cx="7688400" cy="1580400"/>
          </a:xfrm>
        </p:spPr>
        <p:txBody>
          <a:bodyPr/>
          <a:lstStyle/>
          <a:p>
            <a:pPr marL="146050" indent="0" algn="ctr">
              <a:buNone/>
            </a:pPr>
            <a:r>
              <a:rPr lang="en-US" sz="2000" dirty="0" err="1"/>
              <a:t>Sifan</a:t>
            </a:r>
            <a:r>
              <a:rPr lang="en-US" sz="2000" dirty="0"/>
              <a:t> Yuan: </a:t>
            </a:r>
            <a:r>
              <a:rPr lang="en-US" sz="2000" dirty="0">
                <a:hlinkClick r:id="rId3"/>
              </a:rPr>
              <a:t>sy609@scarletmail.rutgers.edu</a:t>
            </a:r>
            <a:endParaRPr lang="en-US" sz="2000" dirty="0"/>
          </a:p>
          <a:p>
            <a:pPr marL="146050" indent="0" algn="ctr">
              <a:buNone/>
            </a:pPr>
            <a:r>
              <a:rPr lang="en-US" sz="2000" dirty="0" err="1"/>
              <a:t>Haocong</a:t>
            </a:r>
            <a:r>
              <a:rPr lang="en-US" sz="2000" dirty="0"/>
              <a:t> Wang: </a:t>
            </a:r>
            <a:r>
              <a:rPr lang="en-US" sz="2000" dirty="0">
                <a:hlinkClick r:id="rId4"/>
              </a:rPr>
              <a:t>mw814@scarletmail.rutgers.edu</a:t>
            </a:r>
            <a:endParaRPr lang="en-US" sz="2000" dirty="0"/>
          </a:p>
          <a:p>
            <a:pPr marL="14605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Music Sheet Maker</a:t>
            </a:r>
            <a:endParaRPr dirty="0"/>
          </a:p>
        </p:txBody>
      </p:sp>
      <p:sp>
        <p:nvSpPr>
          <p:cNvPr id="93" name="Google Shape;93;p14"/>
          <p:cNvSpPr txBox="1">
            <a:spLocks noGrp="1"/>
          </p:cNvSpPr>
          <p:nvPr>
            <p:ph type="body" idx="1"/>
          </p:nvPr>
        </p:nvSpPr>
        <p:spPr>
          <a:xfrm>
            <a:off x="783025" y="2571750"/>
            <a:ext cx="7688700" cy="16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800" dirty="0"/>
              <a:t>Goal: Write mucis sheet autom</a:t>
            </a:r>
            <a:r>
              <a:rPr lang="en-US" altLang="zh-CN" sz="1800" dirty="0"/>
              <a:t>a</a:t>
            </a:r>
            <a:r>
              <a:rPr lang="zh-CN" sz="1800" dirty="0"/>
              <a:t>t</a:t>
            </a:r>
            <a:r>
              <a:rPr lang="en-US" altLang="zh-CN" sz="1800" dirty="0"/>
              <a:t>ic</a:t>
            </a:r>
            <a:r>
              <a:rPr lang="zh-CN" sz="1800" dirty="0"/>
              <a:t>ally with a given part of the audio</a:t>
            </a:r>
            <a:endParaRPr sz="1800" dirty="0"/>
          </a:p>
          <a:p>
            <a:pPr marL="0" lvl="0" indent="0" algn="l" rtl="0">
              <a:spcBef>
                <a:spcPts val="1600"/>
              </a:spcBef>
              <a:spcAft>
                <a:spcPts val="0"/>
              </a:spcAft>
              <a:buNone/>
            </a:pPr>
            <a:r>
              <a:rPr lang="zh-CN" sz="1800" dirty="0"/>
              <a:t>Application: </a:t>
            </a:r>
            <a:r>
              <a:rPr lang="en-US" altLang="zh-CN" sz="1800" dirty="0"/>
              <a:t>Web</a:t>
            </a:r>
            <a:r>
              <a:rPr lang="zh-CN" sz="1800" dirty="0"/>
              <a:t> </a:t>
            </a:r>
            <a:r>
              <a:rPr lang="en-US" altLang="zh-CN" sz="1800" dirty="0"/>
              <a:t>a</a:t>
            </a:r>
            <a:r>
              <a:rPr lang="zh-CN" sz="1800" dirty="0"/>
              <a:t>pp</a:t>
            </a:r>
            <a:r>
              <a:rPr lang="en-US" altLang="zh-CN" sz="1800" dirty="0"/>
              <a:t>lication</a:t>
            </a:r>
            <a:endParaRPr sz="1800" dirty="0"/>
          </a:p>
          <a:p>
            <a:pPr marL="0" lvl="0" indent="0" algn="l" rtl="0">
              <a:spcBef>
                <a:spcPts val="1600"/>
              </a:spcBef>
              <a:spcAft>
                <a:spcPts val="1600"/>
              </a:spcAft>
              <a:buNone/>
            </a:pPr>
            <a:r>
              <a:rPr lang="zh-CN" sz="1800" dirty="0"/>
              <a:t>Music Sheet: </a:t>
            </a:r>
            <a:r>
              <a:rPr lang="en-US" altLang="zh-CN" sz="1800" dirty="0"/>
              <a:t>W</a:t>
            </a:r>
            <a:r>
              <a:rPr lang="zh-CN" sz="1800" dirty="0"/>
              <a:t>riten in Tablature</a:t>
            </a:r>
            <a:r>
              <a:rPr lang="en-US" altLang="zh-CN" sz="1800" dirty="0"/>
              <a:t> </a:t>
            </a:r>
            <a:endParaRPr sz="1800" dirty="0"/>
          </a:p>
        </p:txBody>
      </p:sp>
    </p:spTree>
    <p:extLst>
      <p:ext uri="{BB962C8B-B14F-4D97-AF65-F5344CB8AC3E}">
        <p14:creationId xmlns:p14="http://schemas.microsoft.com/office/powerpoint/2010/main" val="253217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6A12-16FC-4F40-B791-945441B5DFDA}"/>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37C7CCB6-D0FC-1744-87B4-0B43642FBACA}"/>
              </a:ext>
            </a:extLst>
          </p:cNvPr>
          <p:cNvSpPr>
            <a:spLocks noGrp="1"/>
          </p:cNvSpPr>
          <p:nvPr>
            <p:ph type="body" idx="1"/>
          </p:nvPr>
        </p:nvSpPr>
        <p:spPr/>
        <p:txBody>
          <a:bodyPr/>
          <a:lstStyle/>
          <a:p>
            <a:r>
              <a:rPr lang="en-US" sz="1600" dirty="0"/>
              <a:t>Disadvantage of traditional handwriting music transcription</a:t>
            </a:r>
          </a:p>
          <a:p>
            <a:endParaRPr lang="en-US" sz="1600" dirty="0"/>
          </a:p>
          <a:p>
            <a:r>
              <a:rPr lang="en-US" sz="1600" dirty="0"/>
              <a:t>Difficulty in recording the rhyme that suddenly come into our mind</a:t>
            </a:r>
          </a:p>
        </p:txBody>
      </p:sp>
      <p:sp>
        <p:nvSpPr>
          <p:cNvPr id="4" name="Title 1">
            <a:extLst>
              <a:ext uri="{FF2B5EF4-FFF2-40B4-BE49-F238E27FC236}">
                <a16:creationId xmlns:a16="http://schemas.microsoft.com/office/drawing/2014/main" id="{136D41A3-E64F-444C-99DB-DE8BA9E77554}"/>
              </a:ext>
            </a:extLst>
          </p:cNvPr>
          <p:cNvSpPr txBox="1">
            <a:spLocks/>
          </p:cNvSpPr>
          <p:nvPr/>
        </p:nvSpPr>
        <p:spPr>
          <a:xfrm>
            <a:off x="1062319" y="3316546"/>
            <a:ext cx="5836024"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lvl="0"/>
            <a:r>
              <a:rPr lang="en-US" sz="1800" dirty="0"/>
              <a:t>Find a way to let everyone be able to “write” music </a:t>
            </a:r>
          </a:p>
          <a:p>
            <a:pPr lvl="0"/>
            <a:r>
              <a:rPr lang="en-US" sz="1800" dirty="0"/>
              <a:t>by using computing skill</a:t>
            </a:r>
          </a:p>
        </p:txBody>
      </p:sp>
    </p:spTree>
    <p:extLst>
      <p:ext uri="{BB962C8B-B14F-4D97-AF65-F5344CB8AC3E}">
        <p14:creationId xmlns:p14="http://schemas.microsoft.com/office/powerpoint/2010/main" val="172929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t>Introduction of Workflow</a:t>
            </a:r>
            <a:endParaRPr dirty="0"/>
          </a:p>
        </p:txBody>
      </p:sp>
      <p:sp>
        <p:nvSpPr>
          <p:cNvPr id="99" name="Google Shape;99;p15"/>
          <p:cNvSpPr txBox="1">
            <a:spLocks noGrp="1"/>
          </p:cNvSpPr>
          <p:nvPr>
            <p:ph type="body" idx="1"/>
          </p:nvPr>
        </p:nvSpPr>
        <p:spPr>
          <a:xfrm>
            <a:off x="727650" y="2089575"/>
            <a:ext cx="7688700" cy="2221500"/>
          </a:xfrm>
          <a:prstGeom prst="rect">
            <a:avLst/>
          </a:prstGeom>
        </p:spPr>
        <p:txBody>
          <a:bodyPr spcFirstLastPara="1" wrap="square" lIns="91425" tIns="91425" rIns="91425" bIns="91425" anchor="t" anchorCtr="0">
            <a:noAutofit/>
          </a:bodyPr>
          <a:lstStyle/>
          <a:p>
            <a:pPr lvl="0" indent="-342900">
              <a:buSzPts val="1800"/>
              <a:buChar char="➢"/>
            </a:pPr>
            <a:r>
              <a:rPr lang="en-US" altLang="zh-CN" sz="1800" dirty="0"/>
              <a:t>Play a short audio and record it into a wav file</a:t>
            </a:r>
          </a:p>
          <a:p>
            <a:pPr lvl="0" indent="-342900">
              <a:spcBef>
                <a:spcPts val="1000"/>
              </a:spcBef>
              <a:buSzPts val="1800"/>
              <a:buChar char="➢"/>
            </a:pPr>
            <a:r>
              <a:rPr lang="en-US" altLang="zh-CN" sz="1800" dirty="0"/>
              <a:t>Audio data fetching and analyzing</a:t>
            </a:r>
          </a:p>
          <a:p>
            <a:pPr marL="114300" lvl="0" indent="0">
              <a:spcBef>
                <a:spcPts val="1000"/>
              </a:spcBef>
              <a:buSzPts val="1800"/>
              <a:buNone/>
            </a:pPr>
            <a:r>
              <a:rPr lang="en-US" altLang="zh-CN" sz="1800" dirty="0"/>
              <a:t>	- In time-frequency domain</a:t>
            </a:r>
          </a:p>
          <a:p>
            <a:pPr lvl="0" indent="-342900">
              <a:spcBef>
                <a:spcPts val="1000"/>
              </a:spcBef>
              <a:buSzPts val="1800"/>
              <a:buChar char="➢"/>
            </a:pPr>
            <a:r>
              <a:rPr lang="en-US" altLang="zh-CN" sz="1800" dirty="0"/>
              <a:t>Based on the fetched data, create a MIDI for the audio</a:t>
            </a:r>
          </a:p>
          <a:p>
            <a:pPr lvl="0" indent="-342900">
              <a:spcBef>
                <a:spcPts val="1000"/>
              </a:spcBef>
              <a:buSzPts val="1800"/>
              <a:buChar char="➢"/>
            </a:pPr>
            <a:r>
              <a:rPr lang="en-US" altLang="zh-CN" sz="1800" dirty="0"/>
              <a:t>The MIDI file can be read by the computer</a:t>
            </a:r>
          </a:p>
        </p:txBody>
      </p:sp>
    </p:spTree>
    <p:extLst>
      <p:ext uri="{BB962C8B-B14F-4D97-AF65-F5344CB8AC3E}">
        <p14:creationId xmlns:p14="http://schemas.microsoft.com/office/powerpoint/2010/main" val="3320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53C3F-A892-754A-BFFC-D71FE653F8E3}"/>
              </a:ext>
            </a:extLst>
          </p:cNvPr>
          <p:cNvSpPr>
            <a:spLocks noGrp="1"/>
          </p:cNvSpPr>
          <p:nvPr>
            <p:ph type="title"/>
          </p:nvPr>
        </p:nvSpPr>
        <p:spPr/>
        <p:txBody>
          <a:bodyPr/>
          <a:lstStyle/>
          <a:p>
            <a:r>
              <a:rPr kumimoji="1" lang="en-US" altLang="zh-CN" dirty="0"/>
              <a:t>Approaches</a:t>
            </a:r>
            <a:endParaRPr kumimoji="1" lang="zh-CN" altLang="en-US" dirty="0"/>
          </a:p>
        </p:txBody>
      </p:sp>
      <p:sp>
        <p:nvSpPr>
          <p:cNvPr id="4" name="Google Shape;99;p15">
            <a:extLst>
              <a:ext uri="{FF2B5EF4-FFF2-40B4-BE49-F238E27FC236}">
                <a16:creationId xmlns:a16="http://schemas.microsoft.com/office/drawing/2014/main" id="{9D2742E2-7E33-F242-87D2-B72BCE3C33D4}"/>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lvl="0" indent="-342900">
              <a:buSzPts val="1800"/>
              <a:buChar char="➢"/>
            </a:pPr>
            <a:r>
              <a:rPr lang="en-US" altLang="zh-CN" sz="1800" dirty="0"/>
              <a:t>What does a note represent?</a:t>
            </a:r>
          </a:p>
          <a:p>
            <a:pPr marL="114300" lvl="0" indent="0">
              <a:buSzPts val="1800"/>
              <a:buNone/>
            </a:pPr>
            <a:r>
              <a:rPr lang="en-US" altLang="zh-CN" sz="1800" dirty="0"/>
              <a:t>	-In music, different notes represent different pitches and different 	  pitches represent different frequencies.</a:t>
            </a:r>
          </a:p>
          <a:p>
            <a:pPr marL="114300" lvl="0" indent="0">
              <a:buSzPts val="1800"/>
              <a:buNone/>
            </a:pPr>
            <a:endParaRPr lang="en-US" altLang="zh-CN" sz="1800" dirty="0"/>
          </a:p>
          <a:p>
            <a:pPr lvl="0" indent="-342900">
              <a:spcBef>
                <a:spcPts val="1200"/>
              </a:spcBef>
              <a:buSzPts val="1800"/>
              <a:buChar char="➢"/>
            </a:pPr>
            <a:r>
              <a:rPr lang="en-US" altLang="zh-CN" sz="1800" dirty="0"/>
              <a:t>How is frequency connected to music sheet?</a:t>
            </a:r>
          </a:p>
          <a:p>
            <a:pPr marL="114300" indent="0">
              <a:buSzPts val="1800"/>
              <a:buNone/>
            </a:pPr>
            <a:r>
              <a:rPr lang="en-US" altLang="zh-CN" sz="1800" dirty="0"/>
              <a:t>	-In our algorithm, we recognize the pitch and how long this pitch 		  lasts. With these two elements, we are able to create MIDI file.</a:t>
            </a:r>
          </a:p>
        </p:txBody>
      </p:sp>
      <p:pic>
        <p:nvPicPr>
          <p:cNvPr id="5" name="图片 4" descr="蓝色的标志&#10;&#10;描述已自动生成">
            <a:extLst>
              <a:ext uri="{FF2B5EF4-FFF2-40B4-BE49-F238E27FC236}">
                <a16:creationId xmlns:a16="http://schemas.microsoft.com/office/drawing/2014/main" id="{40E0EC4C-7B89-4A4E-B090-5BEC28C6A20C}"/>
              </a:ext>
            </a:extLst>
          </p:cNvPr>
          <p:cNvPicPr>
            <a:picLocks noChangeAspect="1"/>
          </p:cNvPicPr>
          <p:nvPr/>
        </p:nvPicPr>
        <p:blipFill>
          <a:blip r:embed="rId2"/>
          <a:stretch>
            <a:fillRect/>
          </a:stretch>
        </p:blipFill>
        <p:spPr>
          <a:xfrm>
            <a:off x="1435651" y="3115267"/>
            <a:ext cx="6272697" cy="432871"/>
          </a:xfrm>
          <a:prstGeom prst="rect">
            <a:avLst/>
          </a:prstGeom>
        </p:spPr>
      </p:pic>
    </p:spTree>
    <p:extLst>
      <p:ext uri="{BB962C8B-B14F-4D97-AF65-F5344CB8AC3E}">
        <p14:creationId xmlns:p14="http://schemas.microsoft.com/office/powerpoint/2010/main" val="44541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5982A-5009-6142-8CCA-5FA8FC74F72F}"/>
              </a:ext>
            </a:extLst>
          </p:cNvPr>
          <p:cNvSpPr>
            <a:spLocks noGrp="1"/>
          </p:cNvSpPr>
          <p:nvPr>
            <p:ph type="title"/>
          </p:nvPr>
        </p:nvSpPr>
        <p:spPr/>
        <p:txBody>
          <a:bodyPr/>
          <a:lstStyle/>
          <a:p>
            <a:r>
              <a:rPr kumimoji="1" lang="en-US" altLang="zh-CN" sz="2800" dirty="0"/>
              <a:t>Approaches</a:t>
            </a:r>
            <a:endParaRPr kumimoji="1" lang="zh-CN" altLang="en-US" sz="2800" dirty="0"/>
          </a:p>
        </p:txBody>
      </p:sp>
      <p:pic>
        <p:nvPicPr>
          <p:cNvPr id="4" name="Picture 2" descr="A picture containing indoor, electronics&#10;&#10;Description automatically generated">
            <a:extLst>
              <a:ext uri="{FF2B5EF4-FFF2-40B4-BE49-F238E27FC236}">
                <a16:creationId xmlns:a16="http://schemas.microsoft.com/office/drawing/2014/main" id="{5D350C5A-9357-EC4D-A0FF-E2DBB6B0CB55}"/>
              </a:ext>
            </a:extLst>
          </p:cNvPr>
          <p:cNvPicPr/>
          <p:nvPr/>
        </p:nvPicPr>
        <p:blipFill>
          <a:blip r:embed="rId2">
            <a:extLst>
              <a:ext uri="{28A0092B-C50C-407E-A947-70E740481C1C}">
                <a14:useLocalDpi xmlns:a14="http://schemas.microsoft.com/office/drawing/2010/main" val="0"/>
              </a:ext>
            </a:extLst>
          </a:blip>
          <a:stretch>
            <a:fillRect/>
          </a:stretch>
        </p:blipFill>
        <p:spPr>
          <a:xfrm>
            <a:off x="496658" y="1844042"/>
            <a:ext cx="4075342" cy="1573921"/>
          </a:xfrm>
          <a:prstGeom prst="rect">
            <a:avLst/>
          </a:prstGeom>
        </p:spPr>
      </p:pic>
      <p:pic>
        <p:nvPicPr>
          <p:cNvPr id="5" name="Picture 1">
            <a:extLst>
              <a:ext uri="{FF2B5EF4-FFF2-40B4-BE49-F238E27FC236}">
                <a16:creationId xmlns:a16="http://schemas.microsoft.com/office/drawing/2014/main" id="{8EAB84BB-BF6C-CE45-89DF-7BD660AAAECA}"/>
              </a:ext>
            </a:extLst>
          </p:cNvPr>
          <p:cNvPicPr/>
          <p:nvPr/>
        </p:nvPicPr>
        <p:blipFill>
          <a:blip r:embed="rId3">
            <a:extLst>
              <a:ext uri="{28A0092B-C50C-407E-A947-70E740481C1C}">
                <a14:useLocalDpi xmlns:a14="http://schemas.microsoft.com/office/drawing/2010/main" val="0"/>
              </a:ext>
            </a:extLst>
          </a:blip>
          <a:stretch>
            <a:fillRect/>
          </a:stretch>
        </p:blipFill>
        <p:spPr>
          <a:xfrm>
            <a:off x="4462625" y="1884769"/>
            <a:ext cx="3955525" cy="1492466"/>
          </a:xfrm>
          <a:prstGeom prst="rect">
            <a:avLst/>
          </a:prstGeom>
        </p:spPr>
      </p:pic>
      <p:sp>
        <p:nvSpPr>
          <p:cNvPr id="6" name="文本框 5">
            <a:extLst>
              <a:ext uri="{FF2B5EF4-FFF2-40B4-BE49-F238E27FC236}">
                <a16:creationId xmlns:a16="http://schemas.microsoft.com/office/drawing/2014/main" id="{BC721743-F645-F342-9379-9F5EA3359E5A}"/>
              </a:ext>
            </a:extLst>
          </p:cNvPr>
          <p:cNvSpPr txBox="1"/>
          <p:nvPr/>
        </p:nvSpPr>
        <p:spPr>
          <a:xfrm>
            <a:off x="4629547" y="3377235"/>
            <a:ext cx="3499154" cy="246221"/>
          </a:xfrm>
          <a:prstGeom prst="rect">
            <a:avLst/>
          </a:prstGeom>
          <a:noFill/>
        </p:spPr>
        <p:txBody>
          <a:bodyPr wrap="square" rtlCol="0">
            <a:spAutoFit/>
          </a:bodyPr>
          <a:lstStyle/>
          <a:p>
            <a:r>
              <a:rPr lang="en-US" altLang="zh-CN" sz="1000" dirty="0">
                <a:solidFill>
                  <a:schemeClr val="accent1"/>
                </a:solidFill>
                <a:latin typeface="Lato"/>
                <a:sym typeface="Lato"/>
              </a:rPr>
              <a:t>Collect the data of one single octave and use it as the sample</a:t>
            </a:r>
            <a:endParaRPr lang="zh-CN" altLang="en-US" sz="1000" dirty="0">
              <a:solidFill>
                <a:schemeClr val="accent1"/>
              </a:solidFill>
              <a:latin typeface="Lato"/>
              <a:sym typeface="Lato"/>
            </a:endParaRPr>
          </a:p>
        </p:txBody>
      </p:sp>
      <p:sp>
        <p:nvSpPr>
          <p:cNvPr id="7" name="文本框 6">
            <a:extLst>
              <a:ext uri="{FF2B5EF4-FFF2-40B4-BE49-F238E27FC236}">
                <a16:creationId xmlns:a16="http://schemas.microsoft.com/office/drawing/2014/main" id="{95E27196-8413-B543-AA0C-D233169BD00E}"/>
              </a:ext>
            </a:extLst>
          </p:cNvPr>
          <p:cNvSpPr txBox="1"/>
          <p:nvPr/>
        </p:nvSpPr>
        <p:spPr>
          <a:xfrm>
            <a:off x="1481959" y="3708050"/>
            <a:ext cx="6028733" cy="738664"/>
          </a:xfrm>
          <a:prstGeom prst="rect">
            <a:avLst/>
          </a:prstGeom>
          <a:noFill/>
        </p:spPr>
        <p:txBody>
          <a:bodyPr wrap="square" rtlCol="0">
            <a:spAutoFit/>
          </a:bodyPr>
          <a:lstStyle/>
          <a:p>
            <a:r>
              <a:rPr lang="en-US" altLang="zh-CN" dirty="0">
                <a:solidFill>
                  <a:schemeClr val="accent1"/>
                </a:solidFill>
                <a:latin typeface="Lato"/>
              </a:rPr>
              <a:t>For data analyzing part: </a:t>
            </a:r>
          </a:p>
          <a:p>
            <a:r>
              <a:rPr lang="en-US" altLang="zh-CN" dirty="0">
                <a:solidFill>
                  <a:schemeClr val="accent1"/>
                </a:solidFill>
                <a:latin typeface="Lato"/>
              </a:rPr>
              <a:t>To change the data into a time-frequency domain, we use the algorithm of spectrogram and chroma gram to process the audio we get before.</a:t>
            </a:r>
            <a:r>
              <a:rPr lang="zh-CN" altLang="zh-CN" dirty="0">
                <a:solidFill>
                  <a:schemeClr val="accent1"/>
                </a:solidFill>
                <a:latin typeface="Lato"/>
              </a:rPr>
              <a:t> </a:t>
            </a:r>
            <a:endParaRPr lang="zh-CN" altLang="en-US" dirty="0">
              <a:solidFill>
                <a:schemeClr val="accent1"/>
              </a:solidFill>
              <a:latin typeface="Lato"/>
            </a:endParaRPr>
          </a:p>
        </p:txBody>
      </p:sp>
    </p:spTree>
    <p:extLst>
      <p:ext uri="{BB962C8B-B14F-4D97-AF65-F5344CB8AC3E}">
        <p14:creationId xmlns:p14="http://schemas.microsoft.com/office/powerpoint/2010/main" val="77019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altLang="zh-CN" sz="2800" dirty="0"/>
              <a:t>Spectrogram &amp; </a:t>
            </a:r>
            <a:r>
              <a:rPr lang="en-US" altLang="zh-CN" sz="2800" dirty="0" err="1"/>
              <a:t>Chromagram</a:t>
            </a:r>
            <a:endParaRPr dirty="0"/>
          </a:p>
        </p:txBody>
      </p:sp>
      <p:pic>
        <p:nvPicPr>
          <p:cNvPr id="4" name="Picture 2" descr="A picture containing indoor, electronics&#10;&#10;Description automatically generated">
            <a:extLst>
              <a:ext uri="{FF2B5EF4-FFF2-40B4-BE49-F238E27FC236}">
                <a16:creationId xmlns:a16="http://schemas.microsoft.com/office/drawing/2014/main" id="{99EF1725-E70D-C546-8650-6855FC2EBB5F}"/>
              </a:ext>
            </a:extLst>
          </p:cNvPr>
          <p:cNvPicPr/>
          <p:nvPr/>
        </p:nvPicPr>
        <p:blipFill>
          <a:blip r:embed="rId3">
            <a:extLst>
              <a:ext uri="{28A0092B-C50C-407E-A947-70E740481C1C}">
                <a14:useLocalDpi xmlns:a14="http://schemas.microsoft.com/office/drawing/2010/main" val="0"/>
              </a:ext>
            </a:extLst>
          </a:blip>
          <a:stretch>
            <a:fillRect/>
          </a:stretch>
        </p:blipFill>
        <p:spPr>
          <a:xfrm>
            <a:off x="345311" y="1844042"/>
            <a:ext cx="4075342" cy="1573921"/>
          </a:xfrm>
          <a:prstGeom prst="rect">
            <a:avLst/>
          </a:prstGeom>
        </p:spPr>
      </p:pic>
      <p:pic>
        <p:nvPicPr>
          <p:cNvPr id="7" name="Picture 1">
            <a:extLst>
              <a:ext uri="{FF2B5EF4-FFF2-40B4-BE49-F238E27FC236}">
                <a16:creationId xmlns:a16="http://schemas.microsoft.com/office/drawing/2014/main" id="{38A530C4-ACF8-4F41-938F-98D9720AE33A}"/>
              </a:ext>
            </a:extLst>
          </p:cNvPr>
          <p:cNvPicPr/>
          <p:nvPr/>
        </p:nvPicPr>
        <p:blipFill>
          <a:blip r:embed="rId4">
            <a:extLst>
              <a:ext uri="{28A0092B-C50C-407E-A947-70E740481C1C}">
                <a14:useLocalDpi xmlns:a14="http://schemas.microsoft.com/office/drawing/2010/main" val="0"/>
              </a:ext>
            </a:extLst>
          </a:blip>
          <a:stretch>
            <a:fillRect/>
          </a:stretch>
        </p:blipFill>
        <p:spPr>
          <a:xfrm>
            <a:off x="345311" y="3417963"/>
            <a:ext cx="3955525" cy="1492466"/>
          </a:xfrm>
          <a:prstGeom prst="rect">
            <a:avLst/>
          </a:prstGeom>
        </p:spPr>
      </p:pic>
      <p:sp>
        <p:nvSpPr>
          <p:cNvPr id="3" name="文本框 2">
            <a:extLst>
              <a:ext uri="{FF2B5EF4-FFF2-40B4-BE49-F238E27FC236}">
                <a16:creationId xmlns:a16="http://schemas.microsoft.com/office/drawing/2014/main" id="{F8E89D6B-673E-B34F-BE25-FB2D01A8A6D8}"/>
              </a:ext>
            </a:extLst>
          </p:cNvPr>
          <p:cNvSpPr txBox="1"/>
          <p:nvPr/>
        </p:nvSpPr>
        <p:spPr>
          <a:xfrm>
            <a:off x="4420653" y="2310140"/>
            <a:ext cx="4521549" cy="523220"/>
          </a:xfrm>
          <a:prstGeom prst="rect">
            <a:avLst/>
          </a:prstGeom>
          <a:noFill/>
        </p:spPr>
        <p:txBody>
          <a:bodyPr wrap="square" rtlCol="0">
            <a:spAutoFit/>
          </a:bodyPr>
          <a:lstStyle/>
          <a:p>
            <a:r>
              <a:rPr lang="en-US" altLang="zh-CN" dirty="0">
                <a:solidFill>
                  <a:schemeClr val="accent1"/>
                </a:solidFill>
                <a:latin typeface="Lato"/>
              </a:rPr>
              <a:t>A spectrogram is a visual representation of the spectrum of frequencies of a signal as it varies with time. </a:t>
            </a:r>
          </a:p>
        </p:txBody>
      </p:sp>
      <p:sp>
        <p:nvSpPr>
          <p:cNvPr id="5" name="矩形 4">
            <a:extLst>
              <a:ext uri="{FF2B5EF4-FFF2-40B4-BE49-F238E27FC236}">
                <a16:creationId xmlns:a16="http://schemas.microsoft.com/office/drawing/2014/main" id="{8D7092E8-D973-D54D-8280-01FF957EE075}"/>
              </a:ext>
            </a:extLst>
          </p:cNvPr>
          <p:cNvSpPr/>
          <p:nvPr/>
        </p:nvSpPr>
        <p:spPr>
          <a:xfrm>
            <a:off x="4420653" y="3687142"/>
            <a:ext cx="4346506" cy="954107"/>
          </a:xfrm>
          <a:prstGeom prst="rect">
            <a:avLst/>
          </a:prstGeom>
        </p:spPr>
        <p:txBody>
          <a:bodyPr wrap="square">
            <a:spAutoFit/>
          </a:bodyPr>
          <a:lstStyle/>
          <a:p>
            <a:r>
              <a:rPr lang="en-US" altLang="zh-CN" dirty="0">
                <a:solidFill>
                  <a:schemeClr val="accent1"/>
                </a:solidFill>
                <a:latin typeface="Lato"/>
              </a:rPr>
              <a:t>Chroma-based features, which are also referred to as "pitch class profiles", are a powerful tool for analyzing music whose pitches can be meaningfully categorized (often into twelve categories).</a:t>
            </a:r>
          </a:p>
        </p:txBody>
      </p:sp>
    </p:spTree>
    <p:extLst>
      <p:ext uri="{BB962C8B-B14F-4D97-AF65-F5344CB8AC3E}">
        <p14:creationId xmlns:p14="http://schemas.microsoft.com/office/powerpoint/2010/main" val="271432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altLang="zh-CN" sz="2800" dirty="0"/>
              <a:t>Approaches:</a:t>
            </a:r>
            <a:endParaRPr dirty="0"/>
          </a:p>
        </p:txBody>
      </p:sp>
      <p:sp>
        <p:nvSpPr>
          <p:cNvPr id="5" name="文本框 4">
            <a:extLst>
              <a:ext uri="{FF2B5EF4-FFF2-40B4-BE49-F238E27FC236}">
                <a16:creationId xmlns:a16="http://schemas.microsoft.com/office/drawing/2014/main" id="{4D62CCFD-FF01-A949-AD99-D527E2868E33}"/>
              </a:ext>
            </a:extLst>
          </p:cNvPr>
          <p:cNvSpPr txBox="1"/>
          <p:nvPr/>
        </p:nvSpPr>
        <p:spPr>
          <a:xfrm>
            <a:off x="729450" y="3689131"/>
            <a:ext cx="7688700" cy="1169551"/>
          </a:xfrm>
          <a:prstGeom prst="rect">
            <a:avLst/>
          </a:prstGeom>
          <a:noFill/>
        </p:spPr>
        <p:txBody>
          <a:bodyPr wrap="square" rtlCol="0">
            <a:spAutoFit/>
          </a:bodyPr>
          <a:lstStyle/>
          <a:p>
            <a:r>
              <a:rPr lang="en-US" altLang="zh-CN" dirty="0">
                <a:solidFill>
                  <a:schemeClr val="accent1"/>
                </a:solidFill>
                <a:latin typeface="Lato"/>
              </a:rPr>
              <a:t>We use the sliding window to do the analyzing work. We first find out the maximum window from the part we divided before. Then, we choose the maximum column from this window so that we can get the exact detail frequency of this part of radio, in a word, we get the exact octave of this single note.</a:t>
            </a:r>
          </a:p>
          <a:p>
            <a:r>
              <a:rPr lang="en-US" altLang="zh-CN" dirty="0">
                <a:solidFill>
                  <a:schemeClr val="accent1"/>
                </a:solidFill>
                <a:latin typeface="Lato"/>
              </a:rPr>
              <a:t>After solving this problem, we can now transcript some simple music.</a:t>
            </a:r>
          </a:p>
        </p:txBody>
      </p:sp>
      <p:pic>
        <p:nvPicPr>
          <p:cNvPr id="6" name="Picture 2" descr="A picture containing indoor, electronics&#10;&#10;Description automatically generated">
            <a:extLst>
              <a:ext uri="{FF2B5EF4-FFF2-40B4-BE49-F238E27FC236}">
                <a16:creationId xmlns:a16="http://schemas.microsoft.com/office/drawing/2014/main" id="{7CA11EAF-D279-3E46-8F18-26A126CA703F}"/>
              </a:ext>
            </a:extLst>
          </p:cNvPr>
          <p:cNvPicPr/>
          <p:nvPr/>
        </p:nvPicPr>
        <p:blipFill>
          <a:blip r:embed="rId3">
            <a:extLst>
              <a:ext uri="{28A0092B-C50C-407E-A947-70E740481C1C}">
                <a14:useLocalDpi xmlns:a14="http://schemas.microsoft.com/office/drawing/2010/main" val="0"/>
              </a:ext>
            </a:extLst>
          </a:blip>
          <a:stretch>
            <a:fillRect/>
          </a:stretch>
        </p:blipFill>
        <p:spPr>
          <a:xfrm>
            <a:off x="2534328" y="2038132"/>
            <a:ext cx="4075342" cy="1573921"/>
          </a:xfrm>
          <a:prstGeom prst="rect">
            <a:avLst/>
          </a:prstGeom>
        </p:spPr>
      </p:pic>
    </p:spTree>
    <p:extLst>
      <p:ext uri="{BB962C8B-B14F-4D97-AF65-F5344CB8AC3E}">
        <p14:creationId xmlns:p14="http://schemas.microsoft.com/office/powerpoint/2010/main" val="370899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altLang="zh-CN" sz="2800" dirty="0"/>
              <a:t>Approaches</a:t>
            </a:r>
            <a:endParaRPr dirty="0"/>
          </a:p>
        </p:txBody>
      </p:sp>
      <p:sp>
        <p:nvSpPr>
          <p:cNvPr id="5" name="文本框 4">
            <a:extLst>
              <a:ext uri="{FF2B5EF4-FFF2-40B4-BE49-F238E27FC236}">
                <a16:creationId xmlns:a16="http://schemas.microsoft.com/office/drawing/2014/main" id="{4D62CCFD-FF01-A949-AD99-D527E2868E33}"/>
              </a:ext>
            </a:extLst>
          </p:cNvPr>
          <p:cNvSpPr txBox="1"/>
          <p:nvPr/>
        </p:nvSpPr>
        <p:spPr>
          <a:xfrm>
            <a:off x="1283313" y="3796336"/>
            <a:ext cx="6577373" cy="523220"/>
          </a:xfrm>
          <a:prstGeom prst="rect">
            <a:avLst/>
          </a:prstGeom>
          <a:noFill/>
        </p:spPr>
        <p:txBody>
          <a:bodyPr wrap="square" rtlCol="0">
            <a:spAutoFit/>
          </a:bodyPr>
          <a:lstStyle/>
          <a:p>
            <a:r>
              <a:rPr lang="en-US" altLang="zh-CN" dirty="0">
                <a:solidFill>
                  <a:schemeClr val="accent1"/>
                </a:solidFill>
                <a:latin typeface="Lato"/>
              </a:rPr>
              <a:t>By using these two kinds of data, we successfully divide the audio by every single note and can also label the note by different pitch. And now, we can write a MIDI.</a:t>
            </a:r>
            <a:endParaRPr lang="zh-CN" altLang="en-US" dirty="0">
              <a:solidFill>
                <a:schemeClr val="accent1"/>
              </a:solidFill>
              <a:latin typeface="Lato"/>
            </a:endParaRPr>
          </a:p>
        </p:txBody>
      </p:sp>
      <p:pic>
        <p:nvPicPr>
          <p:cNvPr id="3" name="图片 2" descr="屏幕上写着字&#10;&#10;描述已自动生成">
            <a:extLst>
              <a:ext uri="{FF2B5EF4-FFF2-40B4-BE49-F238E27FC236}">
                <a16:creationId xmlns:a16="http://schemas.microsoft.com/office/drawing/2014/main" id="{7EF30CA8-E92B-564F-9A35-7700CF8AA094}"/>
              </a:ext>
            </a:extLst>
          </p:cNvPr>
          <p:cNvPicPr>
            <a:picLocks noChangeAspect="1"/>
          </p:cNvPicPr>
          <p:nvPr/>
        </p:nvPicPr>
        <p:blipFill>
          <a:blip r:embed="rId3"/>
          <a:stretch>
            <a:fillRect/>
          </a:stretch>
        </p:blipFill>
        <p:spPr>
          <a:xfrm>
            <a:off x="1283312" y="2209818"/>
            <a:ext cx="6577373" cy="1230549"/>
          </a:xfrm>
          <a:prstGeom prst="rect">
            <a:avLst/>
          </a:prstGeom>
        </p:spPr>
      </p:pic>
    </p:spTree>
    <p:extLst>
      <p:ext uri="{BB962C8B-B14F-4D97-AF65-F5344CB8AC3E}">
        <p14:creationId xmlns:p14="http://schemas.microsoft.com/office/powerpoint/2010/main" val="306879347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728</Words>
  <Application>Microsoft Macintosh PowerPoint</Application>
  <PresentationFormat>全屏显示(16:9)</PresentationFormat>
  <Paragraphs>69</Paragraphs>
  <Slides>15</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Raleway</vt:lpstr>
      <vt:lpstr>Lato</vt:lpstr>
      <vt:lpstr>Arial</vt:lpstr>
      <vt:lpstr>Streamline</vt:lpstr>
      <vt:lpstr>S20-65 Capstone Design:  Music Sheet Maker</vt:lpstr>
      <vt:lpstr>Music Sheet Maker</vt:lpstr>
      <vt:lpstr>Motivation</vt:lpstr>
      <vt:lpstr>Introduction of Workflow</vt:lpstr>
      <vt:lpstr>Approaches</vt:lpstr>
      <vt:lpstr>Approaches</vt:lpstr>
      <vt:lpstr>Spectrogram &amp; Chromagram</vt:lpstr>
      <vt:lpstr>Approaches:</vt:lpstr>
      <vt:lpstr>Approaches</vt:lpstr>
      <vt:lpstr>MIDI</vt:lpstr>
      <vt:lpstr>Approaches</vt:lpstr>
      <vt:lpstr>Approaches</vt:lpstr>
      <vt:lpstr>Results</vt:lpstr>
      <vt:lpstr>Future Work</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Design:  Music Sheet Maker</dc:title>
  <dc:creator>袁 斯凡</dc:creator>
  <cp:lastModifiedBy>Wang Haocong</cp:lastModifiedBy>
  <cp:revision>25</cp:revision>
  <dcterms:created xsi:type="dcterms:W3CDTF">2020-02-12T22:02:49Z</dcterms:created>
  <dcterms:modified xsi:type="dcterms:W3CDTF">2020-04-29T18:59:48Z</dcterms:modified>
</cp:coreProperties>
</file>