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9159-F262-49C9-A2BF-D5421420EEA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08F6-252F-43AE-9168-D184F8CE7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21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9159-F262-49C9-A2BF-D5421420EEA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08F6-252F-43AE-9168-D184F8CE7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54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9159-F262-49C9-A2BF-D5421420EEA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08F6-252F-43AE-9168-D184F8CE7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30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9159-F262-49C9-A2BF-D5421420EEA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08F6-252F-43AE-9168-D184F8CE7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00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9159-F262-49C9-A2BF-D5421420EEA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08F6-252F-43AE-9168-D184F8CE7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68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9159-F262-49C9-A2BF-D5421420EEA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08F6-252F-43AE-9168-D184F8CE7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0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9159-F262-49C9-A2BF-D5421420EEA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08F6-252F-43AE-9168-D184F8CE7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68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9159-F262-49C9-A2BF-D5421420EEA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08F6-252F-43AE-9168-D184F8CE7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4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9159-F262-49C9-A2BF-D5421420EEA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08F6-252F-43AE-9168-D184F8CE7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09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9159-F262-49C9-A2BF-D5421420EEA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08F6-252F-43AE-9168-D184F8CE7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30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9159-F262-49C9-A2BF-D5421420EEA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08F6-252F-43AE-9168-D184F8CE7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0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E9159-F262-49C9-A2BF-D5421420EEAD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08F6-252F-43AE-9168-D184F8CE7B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21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宏观作业题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4525963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凯恩斯主义的</a:t>
            </a:r>
            <a:r>
              <a:rPr lang="en-US" altLang="zh-CN" dirty="0"/>
              <a:t>IS</a:t>
            </a:r>
            <a:r>
              <a:rPr lang="zh-CN" altLang="zh-CN" dirty="0"/>
              <a:t>—</a:t>
            </a:r>
            <a:r>
              <a:rPr lang="en-US" altLang="zh-CN" dirty="0"/>
              <a:t>LM</a:t>
            </a:r>
            <a:r>
              <a:rPr lang="zh-CN" altLang="zh-CN" dirty="0"/>
              <a:t>模型中，财政政策和货币政策的组合有多少种类型，其对利率</a:t>
            </a:r>
            <a:r>
              <a:rPr lang="en-US" altLang="zh-CN" dirty="0"/>
              <a:t>R</a:t>
            </a:r>
            <a:r>
              <a:rPr lang="zh-CN" altLang="zh-CN" dirty="0"/>
              <a:t>和产量</a:t>
            </a:r>
            <a:r>
              <a:rPr lang="en-US" altLang="zh-CN" dirty="0"/>
              <a:t>Y</a:t>
            </a:r>
            <a:r>
              <a:rPr lang="zh-CN" altLang="zh-CN" dirty="0"/>
              <a:t>的影响分别是什么？并分别作图分析。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485667"/>
              </p:ext>
            </p:extLst>
          </p:nvPr>
        </p:nvGraphicFramePr>
        <p:xfrm>
          <a:off x="2123728" y="2636912"/>
          <a:ext cx="5112568" cy="2808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8142"/>
                <a:gridCol w="1278142"/>
                <a:gridCol w="1278142"/>
                <a:gridCol w="1278142"/>
              </a:tblGrid>
              <a:tr h="70207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扩张性财政政策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不变的财政政策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紧缩性财政政策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07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扩张性货币政策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07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不变的财政政策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07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紧缩性财政政策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7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6552728"/>
          </a:xfrm>
        </p:spPr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zh-CN" dirty="0"/>
              <a:t>在</a:t>
            </a:r>
            <a:r>
              <a:rPr lang="en-US" altLang="zh-CN" dirty="0"/>
              <a:t>LM</a:t>
            </a:r>
            <a:r>
              <a:rPr lang="zh-CN" altLang="zh-CN" dirty="0"/>
              <a:t>曲线不变时，</a:t>
            </a:r>
            <a:r>
              <a:rPr lang="en-US" altLang="zh-CN" dirty="0"/>
              <a:t>IS</a:t>
            </a:r>
            <a:r>
              <a:rPr lang="zh-CN" altLang="zh-CN" dirty="0"/>
              <a:t>越平坦是不是表示财政政策越小，先判断，再说明传导途径说明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是</a:t>
            </a:r>
            <a:endParaRPr lang="en-US" altLang="zh-CN" dirty="0" smtClean="0"/>
          </a:p>
          <a:p>
            <a:pPr lvl="0"/>
            <a:r>
              <a:rPr lang="zh-CN" altLang="en-US" dirty="0"/>
              <a:t>传导</a:t>
            </a:r>
            <a:r>
              <a:rPr lang="zh-CN" altLang="en-US" dirty="0" smtClean="0"/>
              <a:t>途径：</a:t>
            </a:r>
            <a:r>
              <a:rPr lang="en-US" altLang="zh-CN" u="sng" dirty="0"/>
              <a:t>G-E-Y</a:t>
            </a:r>
            <a:r>
              <a:rPr lang="en-US" altLang="zh-CN" dirty="0"/>
              <a:t>-</a:t>
            </a:r>
            <a:r>
              <a:rPr lang="en-US" altLang="zh-CN" u="sng" dirty="0" err="1"/>
              <a:t>Md</a:t>
            </a:r>
            <a:r>
              <a:rPr lang="en-US" altLang="zh-CN" u="sng" dirty="0"/>
              <a:t>-r-I-Y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           乘数效应</a:t>
            </a:r>
            <a:r>
              <a:rPr lang="en-US" altLang="zh-CN" dirty="0" smtClean="0"/>
              <a:t>+</a:t>
            </a:r>
            <a:r>
              <a:rPr lang="zh-CN" altLang="en-US" dirty="0" smtClean="0"/>
              <a:t>挤出效应</a:t>
            </a:r>
            <a:endParaRPr lang="en-US" altLang="zh-CN" dirty="0" smtClean="0"/>
          </a:p>
          <a:p>
            <a:pPr lvl="0"/>
            <a:r>
              <a:rPr lang="zh-CN" altLang="zh-CN" dirty="0"/>
              <a:t>乘数效应和边际消费倾向有关，我们认为一般不改变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M</a:t>
            </a:r>
            <a:r>
              <a:rPr lang="en-US" altLang="zh-CN" sz="2000" dirty="0" err="1" smtClean="0"/>
              <a:t>d</a:t>
            </a:r>
            <a:r>
              <a:rPr lang="zh-CN" altLang="en-US" dirty="0" smtClean="0"/>
              <a:t>的敏感度（</a:t>
            </a:r>
            <a:r>
              <a:rPr lang="en-US" altLang="zh-CN" dirty="0" smtClean="0"/>
              <a:t>LM</a:t>
            </a:r>
            <a:r>
              <a:rPr lang="zh-CN" altLang="en-US" dirty="0" smtClean="0"/>
              <a:t>曲线）</a:t>
            </a:r>
            <a:endParaRPr lang="en-US" altLang="zh-CN" dirty="0"/>
          </a:p>
          <a:p>
            <a:r>
              <a:rPr lang="en-US" altLang="zh-CN" dirty="0" smtClean="0"/>
              <a:t>I</a:t>
            </a:r>
            <a:r>
              <a:rPr lang="zh-CN" altLang="en-US" dirty="0" smtClean="0"/>
              <a:t>对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的敏感度（</a:t>
            </a:r>
            <a:r>
              <a:rPr lang="en-US" altLang="zh-CN" dirty="0" smtClean="0"/>
              <a:t>IS</a:t>
            </a:r>
            <a:r>
              <a:rPr lang="zh-CN" altLang="en-US" dirty="0" smtClean="0"/>
              <a:t>曲线）</a:t>
            </a:r>
            <a:endParaRPr lang="en-US" altLang="zh-CN" dirty="0" smtClean="0"/>
          </a:p>
          <a:p>
            <a:r>
              <a:rPr lang="zh-CN" altLang="en-US" dirty="0"/>
              <a:t>凯恩</a:t>
            </a:r>
            <a:r>
              <a:rPr lang="zh-CN" altLang="en-US" dirty="0" smtClean="0"/>
              <a:t>斯交叉图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44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536145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3.</a:t>
            </a:r>
            <a:r>
              <a:rPr lang="zh-CN" altLang="zh-CN" dirty="0"/>
              <a:t>运用</a:t>
            </a:r>
            <a:r>
              <a:rPr lang="en-US" altLang="zh-CN" dirty="0"/>
              <a:t>IS-LM</a:t>
            </a:r>
            <a:r>
              <a:rPr lang="zh-CN" altLang="zh-CN" dirty="0"/>
              <a:t>模型分析，当税率由</a:t>
            </a:r>
            <a:r>
              <a:rPr lang="en-US" altLang="zh-CN" dirty="0"/>
              <a:t>t1</a:t>
            </a:r>
            <a:r>
              <a:rPr lang="zh-CN" altLang="zh-CN" dirty="0"/>
              <a:t>降到</a:t>
            </a:r>
            <a:r>
              <a:rPr lang="en-US" altLang="zh-CN" dirty="0"/>
              <a:t>t2</a:t>
            </a:r>
            <a:r>
              <a:rPr lang="zh-CN" altLang="zh-CN" dirty="0"/>
              <a:t>时，在利率</a:t>
            </a:r>
            <a:r>
              <a:rPr lang="en-US" altLang="zh-CN" dirty="0"/>
              <a:t>-</a:t>
            </a:r>
            <a:r>
              <a:rPr lang="zh-CN" altLang="zh-CN" dirty="0"/>
              <a:t>总产量和价格</a:t>
            </a:r>
            <a:r>
              <a:rPr lang="en-US" altLang="zh-CN" dirty="0"/>
              <a:t>-</a:t>
            </a:r>
            <a:r>
              <a:rPr lang="zh-CN" altLang="zh-CN" dirty="0"/>
              <a:t>总产量两个坐标空间中作一一对应的图形。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）说明这对</a:t>
            </a:r>
            <a:r>
              <a:rPr lang="en-US" altLang="zh-CN" dirty="0"/>
              <a:t>AD</a:t>
            </a:r>
            <a:r>
              <a:rPr lang="zh-CN" altLang="zh-CN" dirty="0"/>
              <a:t>曲线有何影响？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）这对均衡利率和投资产生什么影响？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）从传导机制的角度详细解释为什么均衡利率和投资发生这种变化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利率是资金</a:t>
            </a:r>
            <a:r>
              <a:rPr lang="zh-CN" altLang="zh-CN" dirty="0" smtClean="0"/>
              <a:t>成本</a:t>
            </a:r>
            <a:r>
              <a:rPr lang="en-US" altLang="zh-CN" dirty="0" smtClean="0"/>
              <a:t>,</a:t>
            </a:r>
            <a:r>
              <a:rPr lang="en-US" altLang="zh-CN" dirty="0" smtClean="0"/>
              <a:t> r    I</a:t>
            </a:r>
            <a:endParaRPr lang="en-US" altLang="zh-CN" dirty="0" smtClean="0"/>
          </a:p>
          <a:p>
            <a:r>
              <a:rPr lang="zh-CN" altLang="zh-CN" dirty="0"/>
              <a:t>传导机制：</a:t>
            </a:r>
            <a:r>
              <a:rPr lang="en-US" altLang="zh-CN" dirty="0"/>
              <a:t>T-</a:t>
            </a:r>
            <a:r>
              <a:rPr lang="zh-CN" altLang="zh-CN" dirty="0"/>
              <a:t>可支配收入</a:t>
            </a:r>
            <a:r>
              <a:rPr lang="en-US" altLang="zh-CN" dirty="0"/>
              <a:t>-</a:t>
            </a:r>
            <a:r>
              <a:rPr lang="zh-CN" altLang="zh-CN" dirty="0"/>
              <a:t>货币需求</a:t>
            </a:r>
            <a:r>
              <a:rPr lang="en-US" altLang="zh-CN" dirty="0"/>
              <a:t>-r-I</a:t>
            </a:r>
            <a:endParaRPr lang="zh-CN" altLang="en-US" dirty="0"/>
          </a:p>
        </p:txBody>
      </p:sp>
      <p:sp>
        <p:nvSpPr>
          <p:cNvPr id="4" name="上箭头 3"/>
          <p:cNvSpPr/>
          <p:nvPr/>
        </p:nvSpPr>
        <p:spPr>
          <a:xfrm>
            <a:off x="4067944" y="4437112"/>
            <a:ext cx="144016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4616848" y="4437112"/>
            <a:ext cx="171176" cy="3027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25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620688"/>
                <a:ext cx="8229600" cy="597666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4.</a:t>
                </a:r>
                <a:r>
                  <a:rPr lang="zh-CN" altLang="zh-CN" dirty="0"/>
                  <a:t>请解释节俭的悖论</a:t>
                </a:r>
                <a:r>
                  <a:rPr lang="zh-CN" altLang="zh-CN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不是悖论内容，是为什么。。。</a:t>
                </a:r>
                <a:endParaRPr lang="en-US" altLang="zh-CN" dirty="0" smtClean="0"/>
              </a:p>
              <a:p>
                <a:pPr lvl="0"/>
                <a:r>
                  <a:rPr lang="zh-CN" altLang="zh-CN" dirty="0"/>
                  <a:t>悖论内容：凯恩斯提倡消费</a:t>
                </a:r>
                <a:r>
                  <a:rPr lang="zh-CN" altLang="zh-CN" dirty="0" smtClean="0"/>
                  <a:t>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 smtClean="0"/>
                      <m:t>Y</m:t>
                    </m:r>
                    <m:r>
                      <m:rPr>
                        <m:nor/>
                      </m:rPr>
                      <a:rPr lang="en-US" altLang="zh-CN" dirty="0" smtClean="0"/>
                      <m:t>=</m:t>
                    </m:r>
                    <m:r>
                      <m:rPr>
                        <m:nor/>
                      </m:rPr>
                      <a:rPr lang="en-US" altLang="zh-CN" dirty="0" smtClean="0"/>
                      <m:t>C</m:t>
                    </m:r>
                    <m:r>
                      <m:rPr>
                        <m:nor/>
                      </m:rPr>
                      <a:rPr lang="en-US" altLang="zh-CN" dirty="0" smtClean="0"/>
                      <m:t>+</m:t>
                    </m:r>
                    <m:r>
                      <m:rPr>
                        <m:nor/>
                      </m:rPr>
                      <a:rPr lang="en-US" altLang="zh-CN" dirty="0" smtClean="0"/>
                      <m:t>I</m:t>
                    </m:r>
                    <m:r>
                      <m:rPr>
                        <m:nor/>
                      </m:rPr>
                      <a:rPr lang="en-US" altLang="zh-CN" dirty="0" smtClean="0"/>
                      <m:t>+</m:t>
                    </m:r>
                    <m:r>
                      <m:rPr>
                        <m:nor/>
                      </m:rPr>
                      <a:rPr lang="en-US" altLang="zh-CN" dirty="0" smtClean="0"/>
                      <m:t>G</m:t>
                    </m:r>
                  </m:oMath>
                </a14:m>
                <a:r>
                  <a:rPr lang="zh-CN" altLang="zh-CN" dirty="0" smtClean="0"/>
                  <a:t>。</a:t>
                </a:r>
                <a:endParaRPr lang="en-US" altLang="zh-CN" dirty="0" smtClean="0"/>
              </a:p>
              <a:p>
                <a:pPr marL="0" lvl="0" indent="0" algn="ctr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</a:t>
                </a:r>
                <a:r>
                  <a:rPr lang="zh-CN" altLang="zh-CN" dirty="0" smtClean="0"/>
                  <a:t>索洛</a:t>
                </a:r>
                <a:r>
                  <a:rPr lang="zh-CN" altLang="zh-CN" dirty="0"/>
                  <a:t>模型告诉我们要节俭</a:t>
                </a:r>
                <a:r>
                  <a:rPr lang="zh-CN" altLang="zh-CN" dirty="0" smtClean="0"/>
                  <a:t>。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∆</m:t>
                    </m:r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𝑠𝑓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𝛿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短期，</a:t>
                </a:r>
                <a:r>
                  <a:rPr lang="zh-CN" altLang="zh-CN" dirty="0"/>
                  <a:t>价格</a:t>
                </a:r>
                <a:r>
                  <a:rPr lang="zh-CN" altLang="zh-CN" dirty="0" smtClean="0"/>
                  <a:t>粘性</a:t>
                </a:r>
                <a:r>
                  <a:rPr lang="zh-CN" altLang="en-US" dirty="0" smtClean="0"/>
                  <a:t>，</a:t>
                </a:r>
                <a:r>
                  <a:rPr lang="zh-CN" altLang="zh-CN" dirty="0"/>
                  <a:t>总需求决定均衡</a:t>
                </a:r>
                <a:r>
                  <a:rPr lang="zh-CN" altLang="zh-CN" dirty="0" smtClean="0"/>
                  <a:t>产出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长期，</a:t>
                </a:r>
                <a:r>
                  <a:rPr lang="zh-CN" altLang="zh-CN" dirty="0"/>
                  <a:t> ，供求曲线都可以移动，供给曲线有能力决定总产出</a:t>
                </a:r>
              </a:p>
              <a:p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620688"/>
                <a:ext cx="8229600" cy="5976664"/>
              </a:xfrm>
              <a:blipFill rotWithShape="1">
                <a:blip r:embed="rId2"/>
                <a:stretch>
                  <a:fillRect l="-1704" t="-1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29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5.</a:t>
            </a:r>
            <a:r>
              <a:rPr lang="zh-CN" altLang="zh-CN" dirty="0"/>
              <a:t>假设有一经济社会是由三部门构成的。其消费函数为</a:t>
            </a:r>
            <a:r>
              <a:rPr lang="en-US" altLang="zh-CN" dirty="0"/>
              <a:t>C=20+0.8</a:t>
            </a:r>
            <a:r>
              <a:rPr lang="zh-CN" altLang="zh-CN" dirty="0"/>
              <a:t>（</a:t>
            </a:r>
            <a:r>
              <a:rPr lang="en-US" altLang="zh-CN" dirty="0"/>
              <a:t>Y</a:t>
            </a:r>
            <a:r>
              <a:rPr lang="zh-CN" altLang="zh-CN" dirty="0"/>
              <a:t>－</a:t>
            </a:r>
            <a:r>
              <a:rPr lang="en-US" altLang="zh-CN" dirty="0"/>
              <a:t>T</a:t>
            </a:r>
            <a:r>
              <a:rPr lang="zh-CN" altLang="zh-CN" dirty="0"/>
              <a:t>），投资函数为</a:t>
            </a:r>
            <a:r>
              <a:rPr lang="en-US" altLang="zh-CN" dirty="0"/>
              <a:t>I=600</a:t>
            </a:r>
            <a:r>
              <a:rPr lang="zh-CN" altLang="zh-CN" dirty="0"/>
              <a:t>－</a:t>
            </a:r>
            <a:r>
              <a:rPr lang="en-US" altLang="zh-CN" dirty="0"/>
              <a:t>4000r</a:t>
            </a:r>
            <a:r>
              <a:rPr lang="zh-CN" altLang="zh-CN" dirty="0"/>
              <a:t>，政府支出</a:t>
            </a:r>
            <a:r>
              <a:rPr lang="en-US" altLang="zh-CN" dirty="0"/>
              <a:t>G=420</a:t>
            </a:r>
            <a:r>
              <a:rPr lang="zh-CN" altLang="zh-CN" dirty="0"/>
              <a:t>，税收函数</a:t>
            </a:r>
            <a:r>
              <a:rPr lang="en-US" altLang="zh-CN" dirty="0"/>
              <a:t>T=100+0.25Y</a:t>
            </a:r>
            <a:r>
              <a:rPr lang="zh-CN" altLang="zh-CN" dirty="0"/>
              <a:t>，名义货币供给</a:t>
            </a:r>
            <a:r>
              <a:rPr lang="en-US" altLang="zh-CN" dirty="0" err="1"/>
              <a:t>M</a:t>
            </a:r>
            <a:r>
              <a:rPr lang="en-US" altLang="zh-CN" baseline="-25000" dirty="0" err="1"/>
              <a:t>s</a:t>
            </a:r>
            <a:r>
              <a:rPr lang="zh-CN" altLang="zh-CN" dirty="0"/>
              <a:t>＝</a:t>
            </a:r>
            <a:r>
              <a:rPr lang="en-US" altLang="zh-CN" dirty="0"/>
              <a:t>345</a:t>
            </a:r>
            <a:r>
              <a:rPr lang="zh-CN" altLang="zh-CN" dirty="0"/>
              <a:t>，货币需求函数为</a:t>
            </a:r>
            <a:r>
              <a:rPr lang="en-US" altLang="zh-CN" dirty="0" err="1"/>
              <a:t>M</a:t>
            </a:r>
            <a:r>
              <a:rPr lang="en-US" altLang="zh-CN" baseline="-25000" dirty="0" err="1"/>
              <a:t>d</a:t>
            </a:r>
            <a:r>
              <a:rPr lang="en-US" altLang="zh-CN" dirty="0"/>
              <a:t>=25+0.4Y</a:t>
            </a:r>
            <a:r>
              <a:rPr lang="zh-CN" altLang="zh-CN" dirty="0"/>
              <a:t>－</a:t>
            </a:r>
            <a:r>
              <a:rPr lang="en-US" altLang="zh-CN" dirty="0"/>
              <a:t>4000r.</a:t>
            </a:r>
            <a:r>
              <a:rPr lang="zh-CN" altLang="zh-CN" dirty="0"/>
              <a:t>试求</a:t>
            </a:r>
            <a:r>
              <a:rPr lang="en-US" altLang="zh-CN" dirty="0"/>
              <a:t>: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IS</a:t>
            </a:r>
            <a:r>
              <a:rPr lang="zh-CN" altLang="zh-CN" dirty="0"/>
              <a:t>曲线方程式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）当价格水平</a:t>
            </a:r>
            <a:r>
              <a:rPr lang="en-US" altLang="zh-CN" dirty="0"/>
              <a:t>P=1</a:t>
            </a:r>
            <a:r>
              <a:rPr lang="zh-CN" altLang="zh-CN" dirty="0"/>
              <a:t>时，</a:t>
            </a:r>
            <a:r>
              <a:rPr lang="en-US" altLang="zh-CN" dirty="0"/>
              <a:t>LM</a:t>
            </a:r>
            <a:r>
              <a:rPr lang="zh-CN" altLang="zh-CN" dirty="0"/>
              <a:t>曲线的方程式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）当价格水平</a:t>
            </a:r>
            <a:r>
              <a:rPr lang="en-US" altLang="zh-CN" dirty="0"/>
              <a:t>P=1</a:t>
            </a:r>
            <a:r>
              <a:rPr lang="zh-CN" altLang="zh-CN" dirty="0"/>
              <a:t>时，产品市场和货币市场同时均衡时的利率和收入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）总需求曲线方程式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14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zh-CN" altLang="zh-CN" dirty="0" smtClean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）名义货币供给为</a:t>
            </a:r>
            <a:r>
              <a:rPr lang="en-US" altLang="zh-CN" dirty="0"/>
              <a:t>150</a:t>
            </a:r>
            <a:r>
              <a:rPr lang="zh-CN" altLang="zh-CN" dirty="0"/>
              <a:t>美元，价格水平为</a:t>
            </a:r>
            <a:r>
              <a:rPr lang="en-US" altLang="zh-CN" dirty="0"/>
              <a:t>1</a:t>
            </a:r>
            <a:r>
              <a:rPr lang="zh-CN" altLang="zh-CN" dirty="0"/>
              <a:t>，实际货币需求函数为</a:t>
            </a:r>
            <a:r>
              <a:rPr lang="en-US" altLang="zh-CN" dirty="0"/>
              <a:t>0.2y</a:t>
            </a:r>
            <a:r>
              <a:rPr lang="zh-CN" altLang="zh-CN" dirty="0"/>
              <a:t>－</a:t>
            </a:r>
            <a:r>
              <a:rPr lang="en-US" altLang="zh-CN" dirty="0"/>
              <a:t>4r</a:t>
            </a:r>
            <a:r>
              <a:rPr lang="zh-CN" altLang="zh-CN" dirty="0"/>
              <a:t>时（这里</a:t>
            </a:r>
            <a:r>
              <a:rPr lang="en-US" altLang="zh-CN" dirty="0"/>
              <a:t>r</a:t>
            </a:r>
            <a:r>
              <a:rPr lang="zh-CN" altLang="zh-CN" dirty="0"/>
              <a:t>为利率水平，</a:t>
            </a:r>
            <a:r>
              <a:rPr lang="en-US" altLang="zh-CN" dirty="0"/>
              <a:t>y</a:t>
            </a:r>
            <a:r>
              <a:rPr lang="zh-CN" altLang="zh-CN" dirty="0"/>
              <a:t>为实际国民收入），求解货币市场均衡的</a:t>
            </a:r>
            <a:r>
              <a:rPr lang="en-US" altLang="zh-CN" dirty="0"/>
              <a:t>LM</a:t>
            </a:r>
            <a:r>
              <a:rPr lang="zh-CN" altLang="zh-CN" dirty="0"/>
              <a:t>方程。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）在其他条件不变的情况下，如果价格水平上升到</a:t>
            </a:r>
            <a:r>
              <a:rPr lang="en-US" altLang="zh-CN" dirty="0"/>
              <a:t>1.2</a:t>
            </a:r>
            <a:r>
              <a:rPr lang="zh-CN" altLang="zh-CN" dirty="0"/>
              <a:t>，</a:t>
            </a:r>
            <a:r>
              <a:rPr lang="en-US" altLang="zh-CN" dirty="0"/>
              <a:t>LM</a:t>
            </a:r>
            <a:r>
              <a:rPr lang="zh-CN" altLang="zh-CN" dirty="0"/>
              <a:t>方程如何变化？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）画图说明价格水平变化对货币市场均衡的影响。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10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495</Words>
  <Application>Microsoft Office PowerPoint</Application>
  <PresentationFormat>全屏显示(4:3)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宏观作业题2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宏观作业题2</dc:title>
  <dc:creator>dell</dc:creator>
  <cp:lastModifiedBy>dell</cp:lastModifiedBy>
  <cp:revision>8</cp:revision>
  <dcterms:created xsi:type="dcterms:W3CDTF">2019-05-20T00:24:44Z</dcterms:created>
  <dcterms:modified xsi:type="dcterms:W3CDTF">2019-05-20T01:36:52Z</dcterms:modified>
</cp:coreProperties>
</file>