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7" r:id="rId10"/>
    <p:sldId id="261" r:id="rId11"/>
    <p:sldId id="268" r:id="rId12"/>
    <p:sldId id="271" r:id="rId13"/>
    <p:sldId id="262" r:id="rId14"/>
    <p:sldId id="263" r:id="rId15"/>
    <p:sldId id="269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D64-452D-42CB-9CD5-8DAA49F17EB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F1BE-AF9E-4BA8-857C-6077D90C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4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D64-452D-42CB-9CD5-8DAA49F17EB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F1BE-AF9E-4BA8-857C-6077D90C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8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D64-452D-42CB-9CD5-8DAA49F17EB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F1BE-AF9E-4BA8-857C-6077D90C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9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D64-452D-42CB-9CD5-8DAA49F17EB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F1BE-AF9E-4BA8-857C-6077D90C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3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D64-452D-42CB-9CD5-8DAA49F17EB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F1BE-AF9E-4BA8-857C-6077D90C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5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D64-452D-42CB-9CD5-8DAA49F17EB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F1BE-AF9E-4BA8-857C-6077D90C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7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D64-452D-42CB-9CD5-8DAA49F17EB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F1BE-AF9E-4BA8-857C-6077D90C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6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D64-452D-42CB-9CD5-8DAA49F17EB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F1BE-AF9E-4BA8-857C-6077D90C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2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D64-452D-42CB-9CD5-8DAA49F17EB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F1BE-AF9E-4BA8-857C-6077D90C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8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D64-452D-42CB-9CD5-8DAA49F17EB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F1BE-AF9E-4BA8-857C-6077D90C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D64-452D-42CB-9CD5-8DAA49F17EB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F1BE-AF9E-4BA8-857C-6077D90C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8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D64-452D-42CB-9CD5-8DAA49F17EB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2F1BE-AF9E-4BA8-857C-6077D90C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宏观第三次作业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1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dirty="0" smtClean="0"/>
              <a:t>给定</a:t>
            </a:r>
            <a:r>
              <a:rPr lang="zh-CN" altLang="zh-CN" dirty="0"/>
              <a:t>卢卡斯</a:t>
            </a:r>
            <a:r>
              <a:rPr lang="en-US" altLang="zh-CN" dirty="0"/>
              <a:t>(Lucas)</a:t>
            </a:r>
            <a:r>
              <a:rPr lang="zh-CN" altLang="zh-CN" dirty="0"/>
              <a:t>总供给</a:t>
            </a:r>
            <a:r>
              <a:rPr lang="zh-CN" altLang="zh-CN" dirty="0" smtClean="0"/>
              <a:t>曲线</a:t>
            </a:r>
            <a:r>
              <a:rPr lang="en-US" altLang="zh-CN" dirty="0" smtClean="0"/>
              <a:t>Y=600(P-Pf</a:t>
            </a:r>
            <a:r>
              <a:rPr lang="en-US" altLang="zh-CN" dirty="0"/>
              <a:t>)+1000</a:t>
            </a:r>
            <a:r>
              <a:rPr lang="zh-CN" altLang="zh-CN" dirty="0"/>
              <a:t>，式中</a:t>
            </a:r>
            <a:r>
              <a:rPr lang="en-US" altLang="zh-CN" dirty="0"/>
              <a:t>P</a:t>
            </a:r>
            <a:r>
              <a:rPr lang="zh-CN" altLang="zh-CN" dirty="0"/>
              <a:t>为价格水平，</a:t>
            </a:r>
            <a:r>
              <a:rPr lang="en-US" altLang="zh-CN" dirty="0"/>
              <a:t>Pf</a:t>
            </a:r>
            <a:r>
              <a:rPr lang="zh-CN" altLang="zh-CN" dirty="0"/>
              <a:t>为预期价格水平，</a:t>
            </a:r>
            <a:r>
              <a:rPr lang="en-US" altLang="zh-CN" dirty="0"/>
              <a:t>Y</a:t>
            </a:r>
            <a:r>
              <a:rPr lang="zh-CN" altLang="zh-CN" dirty="0"/>
              <a:t>为总产量。总需求曲线为</a:t>
            </a:r>
            <a:r>
              <a:rPr lang="en-US" altLang="zh-CN" dirty="0"/>
              <a:t>Y=700+0.75(M/P)</a:t>
            </a:r>
            <a:r>
              <a:rPr lang="zh-CN" altLang="zh-CN" dirty="0"/>
              <a:t>，式中</a:t>
            </a:r>
            <a:r>
              <a:rPr lang="en-US" altLang="zh-CN" dirty="0"/>
              <a:t>M</a:t>
            </a:r>
            <a:r>
              <a:rPr lang="zh-CN" altLang="zh-CN" dirty="0"/>
              <a:t>为货币供给。假设初始均衡为</a:t>
            </a:r>
            <a:r>
              <a:rPr lang="en-US" altLang="zh-CN" dirty="0"/>
              <a:t>P=Pf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）货币供应量从</a:t>
            </a:r>
            <a:r>
              <a:rPr lang="en-US" altLang="zh-CN" dirty="0"/>
              <a:t>400</a:t>
            </a:r>
            <a:r>
              <a:rPr lang="zh-CN" altLang="zh-CN" dirty="0"/>
              <a:t>增加到</a:t>
            </a:r>
            <a:r>
              <a:rPr lang="en-US" altLang="zh-CN" dirty="0"/>
              <a:t>440</a:t>
            </a:r>
            <a:r>
              <a:rPr lang="zh-CN" altLang="zh-CN" dirty="0"/>
              <a:t>，且货币供应量的增加被预期到，计算预期到的货币供应量的增加对均衡价格和产量的影响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）如果货币供应量的增加在短期没有被预期到，短期均衡价格和产量会有什么变化（画图并说明</a:t>
            </a:r>
            <a:r>
              <a:rPr lang="en-US" altLang="zh-CN" dirty="0" smtClean="0"/>
              <a:t>,</a:t>
            </a:r>
            <a:r>
              <a:rPr lang="zh-CN" altLang="zh-CN" dirty="0" smtClean="0"/>
              <a:t>不必计算）？长期均衡价格和产量是什么？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1" b="5470"/>
          <a:stretch/>
        </p:blipFill>
        <p:spPr>
          <a:xfrm rot="16200000">
            <a:off x="3383957" y="440579"/>
            <a:ext cx="2631207" cy="6159777"/>
          </a:xfrm>
        </p:spPr>
      </p:pic>
    </p:spTree>
    <p:extLst>
      <p:ext uri="{BB962C8B-B14F-4D97-AF65-F5344CB8AC3E}">
        <p14:creationId xmlns:p14="http://schemas.microsoft.com/office/powerpoint/2010/main" val="42007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83" r="1988"/>
          <a:stretch/>
        </p:blipFill>
        <p:spPr>
          <a:xfrm>
            <a:off x="2843808" y="476672"/>
            <a:ext cx="3816424" cy="5802112"/>
          </a:xfrm>
        </p:spPr>
      </p:pic>
    </p:spTree>
    <p:extLst>
      <p:ext uri="{BB962C8B-B14F-4D97-AF65-F5344CB8AC3E}">
        <p14:creationId xmlns:p14="http://schemas.microsoft.com/office/powerpoint/2010/main" val="30468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2296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中央银行要控制通货膨胀，已经知道经济中的失业率和通胀的关系为</a:t>
                </a:r>
                <a:endParaRPr lang="zh-CN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𝑈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 – </m:t>
                      </m:r>
                      <m:r>
                        <a:rPr lang="en-US" altLang="zh-CN" i="1">
                          <a:latin typeface="Cambria Math"/>
                        </a:rPr>
                        <m:t>𝛼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𝜋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这里</a:t>
                </a:r>
                <a:r>
                  <a:rPr lang="en-US" altLang="zh-CN" dirty="0"/>
                  <a:t>U</a:t>
                </a:r>
                <a:r>
                  <a:rPr lang="en-US" altLang="zh-CN" baseline="-25000" dirty="0"/>
                  <a:t>n</a:t>
                </a:r>
                <a:r>
                  <a:rPr lang="zh-CN" altLang="zh-CN" dirty="0"/>
                  <a:t>为自然失业率，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zh-CN" dirty="0"/>
                  <a:t>为经济主体对通货膨胀的预期。</a:t>
                </a:r>
              </a:p>
              <a:p>
                <a:pPr marL="0" indent="0">
                  <a:buNone/>
                </a:pPr>
                <a:r>
                  <a:rPr lang="zh-CN" altLang="zh-CN" dirty="0"/>
                  <a:t>另外，中央银行的成本损失函数为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𝐿</m:t>
                    </m:r>
                    <m:r>
                      <a:rPr lang="zh-CN" altLang="zh-CN" i="1">
                        <a:latin typeface="Cambria Math"/>
                      </a:rPr>
                      <m:t>（</m:t>
                    </m:r>
                    <m:r>
                      <a:rPr lang="en-US" altLang="zh-CN" i="1">
                        <a:latin typeface="Cambria Math"/>
                      </a:rPr>
                      <m:t>𝑈</m:t>
                    </m:r>
                    <m:r>
                      <a:rPr lang="zh-CN" altLang="zh-CN" i="1">
                        <a:latin typeface="Cambria Math"/>
                      </a:rPr>
                      <m:t>，</m:t>
                    </m:r>
                    <m:r>
                      <a:rPr lang="en-US" altLang="zh-CN" i="1">
                        <a:latin typeface="Cambria Math"/>
                      </a:rPr>
                      <m:t>𝜋</m:t>
                    </m:r>
                    <m:r>
                      <a:rPr lang="zh-CN" altLang="zh-CN" i="1">
                        <a:latin typeface="Cambria Math"/>
                      </a:rPr>
                      <m:t>）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𝑈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）如果中央银行宣布并实行一个确定的通货膨胀率，经济主体又都确信中央银行的政策，求经济中的通货膨胀率和失业率。</a:t>
                </a:r>
              </a:p>
              <a:p>
                <a:pPr marL="0" indent="0">
                  <a:buNone/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）如果经济主体了解中央银行的成本损失函数这些东西，再求经济中的通货膨胀率和失业。</a:t>
                </a:r>
              </a:p>
              <a:p>
                <a:pPr marL="0" indent="0">
                  <a:buNone/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）如果中央银行是第一次宣布零通货膨胀的目标</a:t>
                </a:r>
                <a:r>
                  <a:rPr lang="en-US" altLang="zh-CN" dirty="0"/>
                  <a:t>,</a:t>
                </a:r>
                <a:r>
                  <a:rPr lang="zh-CN" altLang="zh-CN" dirty="0"/>
                  <a:t>那么请问经济主体是否会相信这一政策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4</a:t>
                </a:r>
                <a:r>
                  <a:rPr lang="zh-CN" altLang="zh-CN" dirty="0"/>
                  <a:t>）如果中央银行的成本损失函数为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𝐿</m:t>
                    </m:r>
                    <m:r>
                      <a:rPr lang="zh-CN" altLang="zh-CN" i="1">
                        <a:latin typeface="Cambria Math"/>
                      </a:rPr>
                      <m:t>（</m:t>
                    </m:r>
                    <m:r>
                      <a:rPr lang="en-US" altLang="zh-CN" i="1">
                        <a:latin typeface="Cambria Math"/>
                      </a:rPr>
                      <m:t>𝜋</m:t>
                    </m:r>
                    <m:r>
                      <a:rPr lang="zh-CN" altLang="zh-CN" i="1">
                        <a:latin typeface="Cambria Math"/>
                      </a:rPr>
                      <m:t>）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，重新解第（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）问。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229600" cy="4525963"/>
              </a:xfrm>
              <a:blipFill rotWithShape="1">
                <a:blip r:embed="rId2"/>
                <a:stretch>
                  <a:fillRect l="-963" t="-2423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2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21751" y="422665"/>
            <a:ext cx="4644515" cy="6192688"/>
          </a:xfrm>
        </p:spPr>
      </p:pic>
    </p:spTree>
    <p:extLst>
      <p:ext uri="{BB962C8B-B14F-4D97-AF65-F5344CB8AC3E}">
        <p14:creationId xmlns:p14="http://schemas.microsoft.com/office/powerpoint/2010/main" val="21865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2296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      </a:t>
                </a:r>
                <a:r>
                  <a:rPr lang="zh-CN" altLang="zh-CN" dirty="0" smtClean="0"/>
                  <a:t>假设</a:t>
                </a:r>
                <a:r>
                  <a:rPr lang="zh-CN" altLang="zh-CN" dirty="0"/>
                  <a:t>一国的菲利普斯曲线为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e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>
                        <a:latin typeface="Cambria Math"/>
                      </a:rPr>
                      <m:t>3(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U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，自然失业率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zh-CN" dirty="0"/>
                  <a:t>为</a:t>
                </a:r>
                <a:r>
                  <a:rPr lang="en-US" altLang="zh-CN" dirty="0"/>
                  <a:t>5%</a:t>
                </a:r>
                <a:r>
                  <a:rPr lang="zh-CN" altLang="zh-CN" dirty="0"/>
                  <a:t>，对通货膨胀的预期为适应性预期，中央银行对下一年的通货膨胀目标为</a:t>
                </a:r>
                <a:r>
                  <a:rPr lang="en-US" altLang="zh-CN" dirty="0"/>
                  <a:t>2%</a:t>
                </a:r>
                <a:r>
                  <a:rPr lang="zh-CN" altLang="zh-CN" dirty="0"/>
                  <a:t>。</a:t>
                </a:r>
              </a:p>
              <a:p>
                <a:pPr marL="0" indent="0">
                  <a:buNone/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）如果当前的通货膨胀率为</a:t>
                </a:r>
                <a:r>
                  <a:rPr lang="en-US" altLang="zh-CN" dirty="0"/>
                  <a:t>5%</a:t>
                </a:r>
                <a:r>
                  <a:rPr lang="zh-CN" altLang="zh-CN" dirty="0"/>
                  <a:t>，那么中央银行为实现下一年的通货膨胀目标，能够引起的失业率是多少？</a:t>
                </a:r>
              </a:p>
              <a:p>
                <a:pPr marL="0" indent="0">
                  <a:buNone/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）如果中央银行在次年继续保持</a:t>
                </a:r>
                <a:r>
                  <a:rPr lang="en-US" altLang="zh-CN" dirty="0"/>
                  <a:t>2%</a:t>
                </a:r>
                <a:r>
                  <a:rPr lang="zh-CN" altLang="zh-CN" dirty="0"/>
                  <a:t>的通货膨胀目标，那么失业率将是多少？</a:t>
                </a:r>
              </a:p>
              <a:p>
                <a:pPr marL="0" indent="0">
                  <a:buNone/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）根据奥肯定律，计算降低通货膨胀的产出牺牲率。</a:t>
                </a:r>
              </a:p>
              <a:p>
                <a:pPr marL="0" indent="0">
                  <a:buNone/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）如果对通货膨胀的预期为理性预期，那么产出牺牲率为多少？</a:t>
                </a:r>
              </a:p>
              <a:p>
                <a:pPr marL="0" indent="0">
                  <a:buNone/>
                </a:pPr>
                <a:r>
                  <a:rPr lang="zh-CN" altLang="zh-CN" dirty="0"/>
                  <a:t>注意：出牺牲率是指每降低一个百分点通货膨胀，引起的产出下降比率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229600" cy="4525963"/>
              </a:xfrm>
              <a:blipFill rotWithShape="1">
                <a:blip r:embed="rId2"/>
                <a:stretch>
                  <a:fillRect l="-1259" t="-3230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40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40741" y="287651"/>
            <a:ext cx="5022558" cy="6696744"/>
          </a:xfrm>
        </p:spPr>
      </p:pic>
    </p:spTree>
    <p:extLst>
      <p:ext uri="{BB962C8B-B14F-4D97-AF65-F5344CB8AC3E}">
        <p14:creationId xmlns:p14="http://schemas.microsoft.com/office/powerpoint/2010/main" val="22722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201622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    </a:t>
            </a:r>
            <a:r>
              <a:rPr lang="zh-CN" altLang="zh-CN" dirty="0" smtClean="0"/>
              <a:t>请</a:t>
            </a:r>
            <a:r>
              <a:rPr lang="zh-CN" altLang="zh-CN" dirty="0"/>
              <a:t>论述长期和短期菲利普斯曲线的区别，以及其政策含义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3" y="2348880"/>
            <a:ext cx="8928992" cy="35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zh-CN" sz="2800" dirty="0" smtClean="0"/>
              <a:t>假设</a:t>
            </a:r>
            <a:r>
              <a:rPr lang="zh-CN" altLang="zh-CN" sz="2800" dirty="0"/>
              <a:t>某国经济陷入衰退，政府决定从</a:t>
            </a:r>
            <a:r>
              <a:rPr lang="en-US" altLang="zh-CN" sz="2800" dirty="0"/>
              <a:t> 2014 </a:t>
            </a:r>
            <a:r>
              <a:rPr lang="zh-CN" altLang="zh-CN" sz="2800" dirty="0"/>
              <a:t>年开始之后的十年内减税</a:t>
            </a:r>
            <a:r>
              <a:rPr lang="en-US" altLang="zh-CN" sz="2800" dirty="0"/>
              <a:t>2</a:t>
            </a:r>
            <a:r>
              <a:rPr lang="zh-CN" altLang="zh-CN" sz="2800" dirty="0"/>
              <a:t>万亿，但是这个减税不是平滑实行的，而是在</a:t>
            </a:r>
            <a:r>
              <a:rPr lang="en-US" altLang="zh-CN" sz="2800" dirty="0"/>
              <a:t> 2014 </a:t>
            </a:r>
            <a:r>
              <a:rPr lang="zh-CN" altLang="zh-CN" sz="2800" dirty="0" smtClean="0"/>
              <a:t>年</a:t>
            </a:r>
            <a:r>
              <a:rPr lang="zh-CN" altLang="en-US" sz="2800" dirty="0"/>
              <a:t>和</a:t>
            </a:r>
            <a:r>
              <a:rPr lang="en-US" altLang="zh-CN" sz="2800" dirty="0" smtClean="0"/>
              <a:t>2015 </a:t>
            </a:r>
            <a:r>
              <a:rPr lang="zh-CN" altLang="zh-CN" sz="2800" dirty="0"/>
              <a:t>年少量减税，之后增加减税额：</a:t>
            </a:r>
          </a:p>
          <a:p>
            <a:pPr marL="0" indent="0">
              <a:buNone/>
            </a:pP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）一些评论者使用的是凯恩斯的消费函数，认为这种政策对经济衰退影响微弱，为什么</a:t>
            </a:r>
            <a:r>
              <a:rPr lang="en-US" altLang="zh-CN" sz="2800" dirty="0"/>
              <a:t>?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）一些评论者使用消费的永久收入理论，认为政府在</a:t>
            </a:r>
            <a:r>
              <a:rPr lang="en-US" altLang="zh-CN" sz="2800" dirty="0"/>
              <a:t> 2014 </a:t>
            </a:r>
            <a:r>
              <a:rPr lang="zh-CN" altLang="zh-CN" sz="2800" dirty="0"/>
              <a:t>年和</a:t>
            </a:r>
            <a:r>
              <a:rPr lang="en-US" altLang="zh-CN" sz="2800" dirty="0"/>
              <a:t>2015 </a:t>
            </a:r>
            <a:r>
              <a:rPr lang="zh-CN" altLang="zh-CN" sz="2800" dirty="0"/>
              <a:t>年减税是有作用的，为什么</a:t>
            </a:r>
            <a:r>
              <a:rPr lang="en-US" altLang="zh-CN" sz="2800" dirty="0"/>
              <a:t>?</a:t>
            </a:r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352929" cy="3528392"/>
          </a:xfrm>
        </p:spPr>
      </p:pic>
    </p:spTree>
    <p:extLst>
      <p:ext uri="{BB962C8B-B14F-4D97-AF65-F5344CB8AC3E}">
        <p14:creationId xmlns:p14="http://schemas.microsoft.com/office/powerpoint/2010/main" val="13579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用</a:t>
            </a:r>
            <a:r>
              <a:rPr lang="zh-CN" altLang="zh-CN" dirty="0"/>
              <a:t>封闭经济下的</a:t>
            </a:r>
            <a:r>
              <a:rPr lang="en-US" altLang="zh-CN" dirty="0"/>
              <a:t>IS-LM </a:t>
            </a:r>
            <a:r>
              <a:rPr lang="zh-CN" altLang="zh-CN" dirty="0"/>
              <a:t>模型，论述在</a:t>
            </a:r>
            <a:r>
              <a:rPr lang="en-US" altLang="zh-CN" dirty="0"/>
              <a:t>t </a:t>
            </a:r>
            <a:r>
              <a:rPr lang="zh-CN" altLang="zh-CN" dirty="0"/>
              <a:t>时期未预期的货币供给增加会使实际利率和名义利率如何变动（比较</a:t>
            </a:r>
            <a:r>
              <a:rPr lang="en-US" altLang="zh-CN" dirty="0"/>
              <a:t>t </a:t>
            </a:r>
            <a:r>
              <a:rPr lang="zh-CN" altLang="zh-CN" dirty="0"/>
              <a:t>期和</a:t>
            </a:r>
            <a:r>
              <a:rPr lang="en-US" altLang="zh-CN" dirty="0"/>
              <a:t>t-1 </a:t>
            </a:r>
            <a:r>
              <a:rPr lang="zh-CN" altLang="zh-CN" dirty="0"/>
              <a:t>期的实际利率和名义利率），假设</a:t>
            </a:r>
            <a:r>
              <a:rPr lang="en-US" altLang="zh-CN" dirty="0"/>
              <a:t>t </a:t>
            </a:r>
            <a:r>
              <a:rPr lang="zh-CN" altLang="zh-CN" dirty="0"/>
              <a:t>时期以前和以后货币供给都不发生变化，价格水平在</a:t>
            </a:r>
            <a:r>
              <a:rPr lang="en-US" altLang="zh-CN" dirty="0"/>
              <a:t>t </a:t>
            </a:r>
            <a:r>
              <a:rPr lang="zh-CN" altLang="zh-CN" dirty="0"/>
              <a:t>时期以后缓慢上升调整至长期均衡。</a:t>
            </a:r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717032"/>
            <a:ext cx="3705470" cy="29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8084452" cy="44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zh-CN" sz="4000" dirty="0" smtClean="0"/>
              <a:t>已经</a:t>
            </a:r>
            <a:r>
              <a:rPr lang="zh-CN" altLang="zh-CN" sz="4000" dirty="0"/>
              <a:t>知道经济中如下关系</a:t>
            </a:r>
            <a:r>
              <a:rPr lang="en-US" altLang="zh-CN" sz="4000" dirty="0"/>
              <a:t>: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sz="4000" dirty="0"/>
              <a:t>C=10+0.8(Y-T)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sz="4000" dirty="0"/>
              <a:t>I = 80-6r</a:t>
            </a:r>
            <a:endParaRPr lang="zh-CN" altLang="zh-CN" sz="4000" dirty="0"/>
          </a:p>
          <a:p>
            <a:pPr marL="0" indent="0">
              <a:buNone/>
            </a:pPr>
            <a:r>
              <a:rPr lang="zh-CN" altLang="zh-CN" sz="4000" dirty="0"/>
              <a:t>市场货币需求</a:t>
            </a:r>
            <a:r>
              <a:rPr lang="en-US" altLang="zh-CN" sz="4000" dirty="0"/>
              <a:t>L=360+Y-16r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sz="4000" dirty="0"/>
              <a:t>M=320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sz="4000" dirty="0"/>
              <a:t>G=T=50</a:t>
            </a:r>
            <a:endParaRPr lang="zh-CN" altLang="zh-CN" sz="4000" dirty="0"/>
          </a:p>
          <a:p>
            <a:pPr marL="0" indent="0">
              <a:buNone/>
            </a:pPr>
            <a:r>
              <a:rPr lang="zh-CN" altLang="zh-CN" sz="4000" dirty="0"/>
              <a:t>π</a:t>
            </a:r>
            <a:r>
              <a:rPr lang="en-US" altLang="zh-CN" sz="4000" dirty="0"/>
              <a:t>e=5% </a:t>
            </a:r>
            <a:endParaRPr lang="zh-CN" altLang="zh-CN" sz="4000" dirty="0"/>
          </a:p>
          <a:p>
            <a:pPr marL="0" indent="0">
              <a:buNone/>
            </a:pPr>
            <a:r>
              <a:rPr lang="zh-CN" altLang="zh-CN" sz="4000" dirty="0"/>
              <a:t>要求</a:t>
            </a:r>
            <a:r>
              <a:rPr lang="zh-CN" altLang="zh-CN" sz="4000" dirty="0" smtClean="0"/>
              <a:t>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zh-CN" sz="4000" dirty="0" smtClean="0"/>
              <a:t>（</a:t>
            </a:r>
            <a:r>
              <a:rPr lang="en-US" altLang="zh-CN" sz="4000" dirty="0"/>
              <a:t>1</a:t>
            </a:r>
            <a:r>
              <a:rPr lang="zh-CN" altLang="zh-CN" sz="4000" dirty="0"/>
              <a:t>）推导总供给曲线</a:t>
            </a:r>
          </a:p>
          <a:p>
            <a:pPr marL="0" indent="0">
              <a:buNone/>
            </a:pPr>
            <a:r>
              <a:rPr lang="zh-CN" altLang="zh-CN" sz="4000" dirty="0"/>
              <a:t>（</a:t>
            </a:r>
            <a:r>
              <a:rPr lang="en-US" altLang="zh-CN" sz="4000" dirty="0"/>
              <a:t>2</a:t>
            </a:r>
            <a:r>
              <a:rPr lang="zh-CN" altLang="zh-CN" sz="4000" dirty="0"/>
              <a:t>）已知道经济满足古典经济情形下充分就业，又有</a:t>
            </a:r>
            <a:r>
              <a:rPr lang="en-US" altLang="zh-CN" sz="4000" dirty="0"/>
              <a:t>Y=200</a:t>
            </a:r>
            <a:r>
              <a:rPr lang="zh-CN" altLang="zh-CN" sz="4000" dirty="0"/>
              <a:t>，求这时候经济中的价格，实际利率，消费量和投资总量。</a:t>
            </a:r>
          </a:p>
          <a:p>
            <a:pPr marL="0" indent="0">
              <a:buNone/>
            </a:pPr>
            <a:r>
              <a:rPr lang="zh-CN" altLang="zh-CN" sz="4000" dirty="0"/>
              <a:t>（</a:t>
            </a:r>
            <a:r>
              <a:rPr lang="en-US" altLang="zh-CN" sz="4000" dirty="0"/>
              <a:t>3</a:t>
            </a:r>
            <a:r>
              <a:rPr lang="zh-CN" altLang="zh-CN" sz="4000" dirty="0"/>
              <a:t>）如果政府采取紧缩的财政政策有</a:t>
            </a:r>
            <a:r>
              <a:rPr lang="en-US" altLang="zh-CN" sz="4000" dirty="0"/>
              <a:t>G=T=20</a:t>
            </a:r>
            <a:r>
              <a:rPr lang="zh-CN" altLang="zh-CN" sz="4000" dirty="0"/>
              <a:t>，重新解答第（</a:t>
            </a:r>
            <a:r>
              <a:rPr lang="en-US" altLang="zh-CN" sz="4000" dirty="0"/>
              <a:t>2</a:t>
            </a:r>
            <a:r>
              <a:rPr lang="zh-CN" altLang="zh-CN" sz="4000" dirty="0"/>
              <a:t>）问，同时求此时的总需求曲线。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6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8060059" cy="3816424"/>
          </a:xfrm>
        </p:spPr>
      </p:pic>
    </p:spTree>
    <p:extLst>
      <p:ext uri="{BB962C8B-B14F-4D97-AF65-F5344CB8AC3E}">
        <p14:creationId xmlns:p14="http://schemas.microsoft.com/office/powerpoint/2010/main" val="16505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2" r="7934" b="110"/>
          <a:stretch/>
        </p:blipFill>
        <p:spPr>
          <a:xfrm rot="16200000">
            <a:off x="2992632" y="39816"/>
            <a:ext cx="3816425" cy="7426441"/>
          </a:xfrm>
        </p:spPr>
      </p:pic>
    </p:spTree>
    <p:extLst>
      <p:ext uri="{BB962C8B-B14F-4D97-AF65-F5344CB8AC3E}">
        <p14:creationId xmlns:p14="http://schemas.microsoft.com/office/powerpoint/2010/main" val="39163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737</Words>
  <Application>Microsoft Office PowerPoint</Application>
  <PresentationFormat>全屏显示(4:3)</PresentationFormat>
  <Paragraphs>34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宏观第三次作业</vt:lpstr>
      <vt:lpstr>    请论述长期和短期菲利普斯曲线的区别，以及其政策含义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宏观第三次作业</dc:title>
  <dc:creator>Guo Ya Qi</dc:creator>
  <cp:lastModifiedBy>Guo Ya Qi</cp:lastModifiedBy>
  <cp:revision>8</cp:revision>
  <dcterms:created xsi:type="dcterms:W3CDTF">2019-06-09T12:46:32Z</dcterms:created>
  <dcterms:modified xsi:type="dcterms:W3CDTF">2019-06-10T14:58:14Z</dcterms:modified>
</cp:coreProperties>
</file>