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93" r:id="rId2"/>
    <p:sldId id="490" r:id="rId3"/>
    <p:sldId id="491" r:id="rId4"/>
    <p:sldId id="492" r:id="rId5"/>
    <p:sldId id="493" r:id="rId6"/>
    <p:sldId id="494" r:id="rId7"/>
    <p:sldId id="495" r:id="rId8"/>
    <p:sldId id="496" r:id="rId9"/>
    <p:sldId id="497" r:id="rId10"/>
    <p:sldId id="498" r:id="rId11"/>
    <p:sldId id="499" r:id="rId12"/>
    <p:sldId id="500" r:id="rId13"/>
    <p:sldId id="501" r:id="rId14"/>
    <p:sldId id="502" r:id="rId15"/>
    <p:sldId id="503" r:id="rId16"/>
    <p:sldId id="504" r:id="rId17"/>
    <p:sldId id="505" r:id="rId18"/>
    <p:sldId id="506" r:id="rId19"/>
    <p:sldId id="524" r:id="rId20"/>
    <p:sldId id="525" r:id="rId21"/>
    <p:sldId id="517" r:id="rId22"/>
    <p:sldId id="519" r:id="rId23"/>
    <p:sldId id="520" r:id="rId24"/>
    <p:sldId id="511" r:id="rId25"/>
    <p:sldId id="508" r:id="rId26"/>
    <p:sldId id="515" r:id="rId27"/>
    <p:sldId id="516" r:id="rId28"/>
    <p:sldId id="523" r:id="rId29"/>
    <p:sldId id="509" r:id="rId30"/>
    <p:sldId id="451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95" autoAdjust="0"/>
    <p:restoredTop sz="94651" autoAdjust="0"/>
  </p:normalViewPr>
  <p:slideViewPr>
    <p:cSldViewPr>
      <p:cViewPr varScale="1">
        <p:scale>
          <a:sx n="60" d="100"/>
          <a:sy n="60" d="100"/>
        </p:scale>
        <p:origin x="1653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70F41-21AF-4178-ABF7-AD35C3218224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B80E9-CDB5-40F1-AA61-070BAE53B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4539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FB8AA-92E3-4247-AABE-5962DEE8D854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28564-4868-4C4D-AAA7-D23836CC7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6195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28564-4868-4C4D-AAA7-D23836CC71F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4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75D8B-73E9-43E0-93E2-AC0753B51E99}" type="datetime1">
              <a:rPr lang="zh-CN" altLang="en-US" smtClean="0"/>
              <a:t>2019/6/24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24D02-C6E9-4D40-B72F-FDD024B0716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71058-5CEB-4317-B402-C69DBC8EBCD6}" type="datetimeFigureOut">
              <a:rPr lang="zh-CN" altLang="en-US"/>
              <a:pPr>
                <a:defRPr/>
              </a:pPr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A49795-2EE2-4CEA-A434-8CEE19A9D26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32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EE2F0B-E028-4C7F-B3C3-AF6F9C9007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89045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lt"/>
                <a:sym typeface="Calibri" pitchFamily="34" charset="0"/>
              </a:defRPr>
            </a:lvl1pPr>
          </a:lstStyle>
          <a:p>
            <a:pPr>
              <a:defRPr/>
            </a:pPr>
            <a:fld id="{722A55A5-3143-4A5E-AE01-D38937FD98F6}" type="datetime1">
              <a:rPr lang="zh-CN" altLang="en-US" smtClean="0"/>
              <a:t>2019/6/24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sym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+mn-lt"/>
                <a:sym typeface="Calibri" pitchFamily="34" charset="0"/>
              </a:defRPr>
            </a:lvl1pPr>
          </a:lstStyle>
          <a:p>
            <a:pPr>
              <a:defRPr/>
            </a:pPr>
            <a:fld id="{7EDF1AC9-B4F0-46A2-A802-A65FBA87DFC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1031" name="Picture 2" descr="C:\Users\Administrator\Desktop\无标题_副本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90813" y="3095625"/>
            <a:ext cx="37623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3" descr="C:\Users\Administrator\Desktop\图片1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-7938" y="-9525"/>
            <a:ext cx="9159876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131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38" y="71438"/>
            <a:ext cx="11779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2" descr="C:\Users\Administrator\Desktop\无标题_副本_副本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85863" y="357188"/>
            <a:ext cx="37433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8" descr="图片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51240" y="-37491"/>
            <a:ext cx="9180513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-38066" y="2060848"/>
            <a:ext cx="9167339" cy="85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44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宋体" pitchFamily="2" charset="-122"/>
              </a:rPr>
              <a:t>第</a:t>
            </a:r>
            <a:r>
              <a:rPr lang="en-US" altLang="zh-CN" sz="44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宋体" pitchFamily="2" charset="-122"/>
              </a:rPr>
              <a:t>17</a:t>
            </a:r>
            <a:r>
              <a:rPr lang="zh-CN" altLang="en-US" sz="44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宋体" pitchFamily="2" charset="-122"/>
              </a:rPr>
              <a:t>讲、财税</a:t>
            </a:r>
            <a:r>
              <a:rPr lang="zh-CN" altLang="en-US" sz="44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宋体" pitchFamily="2" charset="-122"/>
              </a:rPr>
              <a:t>体制与中国宏观经济</a:t>
            </a:r>
            <a:endParaRPr lang="zh-CN" altLang="en-US" sz="440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  <a:sym typeface="宋体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55576" y="5183491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 algn="ctr">
              <a:buNone/>
            </a:pPr>
            <a:r>
              <a:rPr lang="zh-CN" altLang="zh-CN" sz="2400" b="1" dirty="0" smtClean="0">
                <a:solidFill>
                  <a:schemeClr val="tx2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陈斌开</a:t>
            </a:r>
            <a:endParaRPr lang="en-US" altLang="zh-CN" sz="2400" b="1" dirty="0">
              <a:solidFill>
                <a:schemeClr val="tx2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pPr marL="0" indent="0" algn="ctr">
              <a:buNone/>
            </a:pPr>
            <a:r>
              <a:rPr lang="zh-CN" sz="2400" b="1" dirty="0" smtClean="0">
                <a:solidFill>
                  <a:schemeClr val="tx2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中央财经大学</a:t>
            </a:r>
          </a:p>
          <a:p>
            <a:pPr marL="0" indent="0">
              <a:buFont typeface="Arial" pitchFamily="34" charset="0"/>
              <a:buNone/>
            </a:pPr>
            <a:endParaRPr lang="zh-CN" altLang="zh-CN" sz="2400" dirty="0">
              <a:solidFill>
                <a:schemeClr val="tx2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1" name="Picture 2" descr="C:\Users\Administrator\Desktop\无标题_副本_副本.jpg"/>
          <p:cNvPicPr>
            <a:picLocks noChangeAspect="1" noChangeArrowheads="1"/>
          </p:cNvPicPr>
          <p:nvPr/>
        </p:nvPicPr>
        <p:blipFill rotWithShape="1">
          <a:blip r:embed="rId4"/>
          <a:srcRect t="-1" r="44898" b="-13483"/>
          <a:stretch/>
        </p:blipFill>
        <p:spPr bwMode="auto">
          <a:xfrm>
            <a:off x="1214439" y="530225"/>
            <a:ext cx="2046921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 descr="附件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285750"/>
            <a:ext cx="1192213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645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9412AEB-92D0-4C61-B7C4-729619C26B2E}" type="slidenum">
              <a:rPr lang="en-US" altLang="zh-CN" sz="1400" b="1">
                <a:latin typeface="Gungsuh" panose="02030600000101010101" pitchFamily="18" charset="-127"/>
                <a:ea typeface="Gungsuh" panose="02030600000101010101" pitchFamily="18" charset="-127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 b="1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3315" name="标题 1"/>
          <p:cNvSpPr>
            <a:spLocks noGrp="1"/>
          </p:cNvSpPr>
          <p:nvPr>
            <p:ph type="title"/>
          </p:nvPr>
        </p:nvSpPr>
        <p:spPr>
          <a:xfrm>
            <a:off x="611188" y="19050"/>
            <a:ext cx="7772400" cy="889000"/>
          </a:xfrm>
        </p:spPr>
        <p:txBody>
          <a:bodyPr/>
          <a:lstStyle/>
          <a:p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分税制改革</a:t>
            </a:r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557338"/>
            <a:ext cx="7272338" cy="429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7" name="TextBox 1"/>
          <p:cNvSpPr txBox="1">
            <a:spLocks noChangeArrowheads="1"/>
          </p:cNvSpPr>
          <p:nvPr/>
        </p:nvSpPr>
        <p:spPr bwMode="auto">
          <a:xfrm>
            <a:off x="900113" y="6308725"/>
            <a:ext cx="4248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Gungsuh" panose="02030600000101010101" pitchFamily="18" charset="-127"/>
                <a:ea typeface="Gungsuh" panose="02030600000101010101" pitchFamily="18" charset="-127"/>
              </a:rPr>
              <a:t>数据来源：国家统计局</a:t>
            </a:r>
          </a:p>
        </p:txBody>
      </p:sp>
    </p:spTree>
    <p:extLst>
      <p:ext uri="{BB962C8B-B14F-4D97-AF65-F5344CB8AC3E}">
        <p14:creationId xmlns:p14="http://schemas.microsoft.com/office/powerpoint/2010/main" val="114452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8463" y="0"/>
            <a:ext cx="7772400" cy="912813"/>
          </a:xfrm>
        </p:spPr>
        <p:txBody>
          <a:bodyPr/>
          <a:lstStyle/>
          <a:p>
            <a:r>
              <a:rPr lang="zh-CN" altLang="en-US" sz="40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分税制改革</a:t>
            </a: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graphicFrame>
        <p:nvGraphicFramePr>
          <p:cNvPr id="14340" name="Object 6"/>
          <p:cNvGraphicFramePr>
            <a:graphicFrameLocks noChangeAspect="1"/>
          </p:cNvGraphicFramePr>
          <p:nvPr/>
        </p:nvGraphicFramePr>
        <p:xfrm>
          <a:off x="539750" y="1700213"/>
          <a:ext cx="7537450" cy="417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图表" r:id="rId3" imgW="4219477" imgH="2343302" progId="Excel.Chart.8">
                  <p:embed/>
                </p:oleObj>
              </mc:Choice>
              <mc:Fallback>
                <p:oleObj name="图表" r:id="rId3" imgW="4219477" imgH="2343302" progId="Excel.Chart.8">
                  <p:embed/>
                  <p:pic>
                    <p:nvPicPr>
                      <p:cNvPr id="1434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00213"/>
                        <a:ext cx="7537450" cy="417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Box 7"/>
          <p:cNvSpPr txBox="1">
            <a:spLocks noChangeArrowheads="1"/>
          </p:cNvSpPr>
          <p:nvPr/>
        </p:nvSpPr>
        <p:spPr bwMode="auto">
          <a:xfrm>
            <a:off x="971550" y="6075363"/>
            <a:ext cx="4248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Gungsuh" panose="02030600000101010101" pitchFamily="18" charset="-127"/>
                <a:ea typeface="Gungsuh" panose="02030600000101010101" pitchFamily="18" charset="-127"/>
              </a:rPr>
              <a:t>数据来源：国家统计局</a:t>
            </a:r>
          </a:p>
        </p:txBody>
      </p:sp>
    </p:spTree>
    <p:extLst>
      <p:ext uri="{BB962C8B-B14F-4D97-AF65-F5344CB8AC3E}">
        <p14:creationId xmlns:p14="http://schemas.microsoft.com/office/powerpoint/2010/main" val="144951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4"/>
          <p:cNvSpPr>
            <a:spLocks noGrp="1"/>
          </p:cNvSpPr>
          <p:nvPr>
            <p:ph type="ctrTitle"/>
          </p:nvPr>
        </p:nvSpPr>
        <p:spPr>
          <a:xfrm>
            <a:off x="611188" y="2420938"/>
            <a:ext cx="7772400" cy="147002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中国财税体系基本特征</a:t>
            </a: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106A464-B3C6-4EB1-9129-83A4F646729D}" type="slidenum">
              <a:rPr lang="en-US" altLang="zh-CN" sz="1400" b="1">
                <a:latin typeface="Gungsuh" panose="02030600000101010101" pitchFamily="18" charset="-127"/>
                <a:ea typeface="Gungsuh" panose="02030600000101010101" pitchFamily="18" charset="-127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b="1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810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684213" y="115888"/>
            <a:ext cx="7772400" cy="936625"/>
          </a:xfrm>
        </p:spPr>
        <p:txBody>
          <a:bodyPr/>
          <a:lstStyle/>
          <a:p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中国财税体系基本特征</a:t>
            </a:r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BD9C1AA-85EE-49A7-9EBD-A881B7FD1866}" type="slidenum">
              <a:rPr lang="en-US" altLang="zh-CN" sz="1400" b="1">
                <a:latin typeface="Gungsuh" panose="02030600000101010101" pitchFamily="18" charset="-127"/>
                <a:ea typeface="Gungsuh" panose="02030600000101010101" pitchFamily="18" charset="-127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b="1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1438"/>
            <a:ext cx="6696075" cy="416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1187450" y="6165850"/>
            <a:ext cx="4248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Gungsuh" panose="02030600000101010101" pitchFamily="18" charset="-127"/>
                <a:ea typeface="Gungsuh" panose="02030600000101010101" pitchFamily="18" charset="-127"/>
              </a:rPr>
              <a:t>数据来源：国家统计局</a:t>
            </a:r>
          </a:p>
        </p:txBody>
      </p:sp>
    </p:spTree>
    <p:extLst>
      <p:ext uri="{BB962C8B-B14F-4D97-AF65-F5344CB8AC3E}">
        <p14:creationId xmlns:p14="http://schemas.microsoft.com/office/powerpoint/2010/main" val="117659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AA333DC-C4A4-43F6-AFF8-0AC3EE569626}" type="slidenum">
              <a:rPr lang="en-US" altLang="zh-CN" sz="1400" b="1">
                <a:latin typeface="Gungsuh" panose="02030600000101010101" pitchFamily="18" charset="-127"/>
                <a:ea typeface="Gungsuh" panose="02030600000101010101" pitchFamily="18" charset="-127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b="1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7411" name="标题 1"/>
          <p:cNvSpPr>
            <a:spLocks noGrp="1"/>
          </p:cNvSpPr>
          <p:nvPr>
            <p:ph type="title"/>
          </p:nvPr>
        </p:nvSpPr>
        <p:spPr>
          <a:xfrm>
            <a:off x="685800" y="-171450"/>
            <a:ext cx="7772400" cy="1512888"/>
          </a:xfrm>
        </p:spPr>
        <p:txBody>
          <a:bodyPr/>
          <a:lstStyle/>
          <a:p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中国财税体系基本特征</a:t>
            </a:r>
          </a:p>
        </p:txBody>
      </p:sp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341438"/>
            <a:ext cx="7272337" cy="470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4" name="TextBox 5"/>
          <p:cNvSpPr txBox="1">
            <a:spLocks noChangeArrowheads="1"/>
          </p:cNvSpPr>
          <p:nvPr/>
        </p:nvSpPr>
        <p:spPr bwMode="auto">
          <a:xfrm>
            <a:off x="927100" y="6308725"/>
            <a:ext cx="4249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Gungsuh" panose="02030600000101010101" pitchFamily="18" charset="-127"/>
                <a:ea typeface="Gungsuh" panose="02030600000101010101" pitchFamily="18" charset="-127"/>
              </a:rPr>
              <a:t>数据来源：国家统计局</a:t>
            </a:r>
          </a:p>
        </p:txBody>
      </p:sp>
    </p:spTree>
    <p:extLst>
      <p:ext uri="{BB962C8B-B14F-4D97-AF65-F5344CB8AC3E}">
        <p14:creationId xmlns:p14="http://schemas.microsoft.com/office/powerpoint/2010/main" val="32258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714375" y="0"/>
            <a:ext cx="7772400" cy="1143000"/>
          </a:xfrm>
        </p:spPr>
        <p:txBody>
          <a:bodyPr/>
          <a:lstStyle/>
          <a:p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中国财税体系基本特征</a:t>
            </a: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3CCEC2D-E98E-4427-B9A6-3C36FEA66B58}" type="slidenum">
              <a:rPr lang="en-US" altLang="zh-CN" sz="1400" b="1">
                <a:latin typeface="Gungsuh" panose="02030600000101010101" pitchFamily="18" charset="-127"/>
                <a:ea typeface="Gungsuh" panose="02030600000101010101" pitchFamily="18" charset="-127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 b="1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pic>
        <p:nvPicPr>
          <p:cNvPr id="18436" name="Picture 1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25538"/>
            <a:ext cx="7920037" cy="523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800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财税体制与中国经济</a:t>
            </a:r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F256FAF-F6C1-4FE0-978B-E67C9F9B1277}" type="slidenum">
              <a:rPr lang="en-US" altLang="zh-CN" sz="1400" b="1">
                <a:latin typeface="Gungsuh" panose="02030600000101010101" pitchFamily="18" charset="-127"/>
                <a:ea typeface="Gungsuh" panose="02030600000101010101" pitchFamily="18" charset="-127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 b="1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5658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685800" y="333375"/>
            <a:ext cx="7772400" cy="574675"/>
          </a:xfrm>
        </p:spPr>
        <p:txBody>
          <a:bodyPr/>
          <a:lstStyle/>
          <a:p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分权体制与经济增长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642938" y="1412776"/>
            <a:ext cx="7772400" cy="5040412"/>
          </a:xfrm>
        </p:spPr>
        <p:txBody>
          <a:bodyPr/>
          <a:lstStyle/>
          <a:p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中国与俄罗斯经济转型的比较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(Market-Preserving Federalism)</a:t>
            </a:r>
          </a:p>
          <a:p>
            <a:endParaRPr lang="en-US" altLang="zh-CN" sz="28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分权如何促进经济增长：地方政府激励（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GDP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和财税收入）</a:t>
            </a:r>
            <a:endParaRPr lang="en-US" altLang="zh-CN" sz="28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8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乡镇企业兴起与市场经济发展</a:t>
            </a:r>
            <a:endParaRPr lang="en-US" altLang="zh-CN" sz="28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8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招商引资</a:t>
            </a: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B8399AA-8A18-4885-967F-6AD7B4496ADE}" type="slidenum">
              <a:rPr lang="en-US" altLang="zh-CN" sz="1400" b="1">
                <a:latin typeface="Gungsuh" panose="02030600000101010101" pitchFamily="18" charset="-127"/>
                <a:ea typeface="Gungsuh" panose="02030600000101010101" pitchFamily="18" charset="-127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 b="1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45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7772400" cy="865188"/>
          </a:xfrm>
        </p:spPr>
        <p:txBody>
          <a:bodyPr/>
          <a:lstStyle/>
          <a:p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分权体制与经济周期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685800" y="1482303"/>
            <a:ext cx="7772400" cy="4899025"/>
          </a:xfrm>
        </p:spPr>
        <p:txBody>
          <a:bodyPr/>
          <a:lstStyle/>
          <a:p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中国经济的“活乱”循环</a:t>
            </a:r>
            <a:endParaRPr lang="en-US" altLang="zh-CN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财政体制的解读：层层加码机制</a:t>
            </a:r>
            <a:endParaRPr lang="en-US" altLang="zh-CN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财政与金融：预算软约束</a:t>
            </a:r>
            <a:endParaRPr lang="en-US" altLang="zh-CN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“地根”</a:t>
            </a: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5A399D8-2208-4FE9-91C1-7ADA45653E5C}" type="slidenum">
              <a:rPr lang="en-US" altLang="zh-CN" sz="1400" b="1">
                <a:latin typeface="Gungsuh" panose="02030600000101010101" pitchFamily="18" charset="-127"/>
                <a:ea typeface="Gungsuh" panose="02030600000101010101" pitchFamily="18" charset="-127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 b="1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092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财税体制与经济结构</a:t>
            </a: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E9883BA-9AC3-4AA5-8A29-A6D0A925D75E}" type="slidenum">
              <a:rPr lang="en-US" altLang="zh-CN" sz="1400" b="0"/>
              <a:pPr eaLnBrk="1" hangingPunct="1"/>
              <a:t>19</a:t>
            </a:fld>
            <a:endParaRPr lang="en-US" altLang="zh-CN" sz="1400" b="0"/>
          </a:p>
        </p:txBody>
      </p:sp>
      <p:pic>
        <p:nvPicPr>
          <p:cNvPr id="18436" name="图片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000250"/>
            <a:ext cx="4006850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图片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2000250"/>
            <a:ext cx="4008438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0245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7772400" cy="1143000"/>
          </a:xfrm>
        </p:spPr>
        <p:txBody>
          <a:bodyPr/>
          <a:lstStyle/>
          <a:p>
            <a:r>
              <a:rPr lang="zh-CN" altLang="en-US" b="1" smtClean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主要内容</a:t>
            </a:r>
            <a:endParaRPr lang="en-US" altLang="zh-CN" b="1" smtClean="0">
              <a:solidFill>
                <a:srgbClr val="FF0000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611188" y="1412875"/>
            <a:ext cx="7772400" cy="4114800"/>
          </a:xfrm>
        </p:spPr>
        <p:txBody>
          <a:bodyPr/>
          <a:lstStyle/>
          <a:p>
            <a:endParaRPr lang="en-US" altLang="zh-CN" b="1" dirty="0" smtClean="0">
              <a:solidFill>
                <a:srgbClr val="FF0000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pPr>
              <a:buFontTx/>
              <a:buNone/>
            </a:pPr>
            <a:r>
              <a:rPr lang="zh-CN" altLang="en-US" sz="2800" b="1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   </a:t>
            </a:r>
            <a:r>
              <a:rPr lang="zh-CN" altLang="en-US" sz="2800" b="1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   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1.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中国财税体制演变</a:t>
            </a:r>
            <a:endParaRPr lang="en-US" altLang="zh-CN" sz="28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FontTx/>
              <a:buNone/>
            </a:pP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</a:p>
          <a:p>
            <a:pPr>
              <a:buFontTx/>
              <a:buNone/>
            </a:pP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  2.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当前中国财税体系基本特征</a:t>
            </a:r>
            <a:endParaRPr lang="en-US" altLang="zh-CN" sz="28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FontTx/>
              <a:buNone/>
            </a:pP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  </a:t>
            </a:r>
          </a:p>
          <a:p>
            <a:pPr>
              <a:buFontTx/>
              <a:buNone/>
            </a:pP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  3.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财税体制与中国宏观经济</a:t>
            </a:r>
            <a:endParaRPr lang="en-US" altLang="zh-CN" sz="28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FontTx/>
              <a:buNone/>
            </a:pPr>
            <a:endParaRPr lang="en-US" altLang="zh-CN" sz="28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FontTx/>
              <a:buNone/>
            </a:pP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</a:t>
            </a:r>
          </a:p>
          <a:p>
            <a:pPr>
              <a:buFontTx/>
              <a:buNone/>
            </a:pPr>
            <a:endParaRPr lang="en-US" altLang="zh-CN" sz="2800" b="1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49E947-A8F7-4D92-AA65-605EC11CCE56}" type="slidenum">
              <a:rPr lang="en-US" altLang="zh-CN" sz="1400" b="1">
                <a:latin typeface="Gungsuh" panose="02030600000101010101" pitchFamily="18" charset="-127"/>
                <a:ea typeface="Gungsuh" panose="02030600000101010101" pitchFamily="18" charset="-127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b="1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761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财税体制与经济结构</a:t>
            </a:r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324CA6-0658-4299-802A-7E9934B28EEA}" type="slidenum">
              <a:rPr lang="en-US" altLang="zh-CN" sz="1400" b="0"/>
              <a:pPr eaLnBrk="1" hangingPunct="1"/>
              <a:t>20</a:t>
            </a:fld>
            <a:endParaRPr lang="en-US" altLang="zh-CN" sz="1400" b="0"/>
          </a:p>
        </p:txBody>
      </p:sp>
      <p:pic>
        <p:nvPicPr>
          <p:cNvPr id="19460" name="图片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928813"/>
            <a:ext cx="5375275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196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分权体制与收入分配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财政分权与城乡收入差距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为何涉农支出大幅下降？为何城乡教育支出</a:t>
            </a:r>
            <a:r>
              <a:rPr lang="zh-CN" altLang="en-US" sz="2800" dirty="0" smtClean="0"/>
              <a:t>差距</a:t>
            </a:r>
            <a:r>
              <a:rPr lang="zh-CN" altLang="en-US" sz="2800" dirty="0"/>
              <a:t>居高</a:t>
            </a:r>
            <a:r>
              <a:rPr lang="zh-CN" altLang="en-US" sz="2800" dirty="0" smtClean="0"/>
              <a:t>不下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户籍制度改革为何步履维艰？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财政</a:t>
            </a:r>
            <a:r>
              <a:rPr lang="zh-CN" altLang="en-US" sz="2800" dirty="0"/>
              <a:t>分权与区域收入</a:t>
            </a:r>
            <a:r>
              <a:rPr lang="zh-CN" altLang="en-US" sz="2800" dirty="0" smtClean="0"/>
              <a:t>差距：地方保护与收入分配，</a:t>
            </a:r>
            <a:r>
              <a:rPr lang="zh-CN" altLang="en-US" sz="2800" dirty="0"/>
              <a:t>财政收入和转移</a:t>
            </a:r>
            <a:r>
              <a:rPr lang="zh-CN" altLang="en-US" sz="2800" dirty="0" smtClean="0"/>
              <a:t>支付能减低收入差距吗？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zh-CN" altLang="en-US" sz="2800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E82033-53C5-471E-9F5D-8D47BCF724CE}" type="slidenum">
              <a:rPr lang="en-US" altLang="zh-CN" sz="1400" b="0"/>
              <a:pPr eaLnBrk="1" hangingPunct="1"/>
              <a:t>21</a:t>
            </a:fld>
            <a:endParaRPr lang="en-US" altLang="zh-CN" sz="1400" b="0"/>
          </a:p>
        </p:txBody>
      </p:sp>
    </p:spTree>
    <p:extLst>
      <p:ext uri="{BB962C8B-B14F-4D97-AF65-F5344CB8AC3E}">
        <p14:creationId xmlns:p14="http://schemas.microsoft.com/office/powerpoint/2010/main" val="380536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财税体制与房价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为何房价高企？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房价、地价与地方政府行为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分税制背景下的地方政府收入来源：土地财政的现实背景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4BAACC-9F05-43B5-A94A-DB3F4F0A1A13}" type="slidenum">
              <a:rPr lang="en-US" altLang="zh-CN" sz="1400" b="0"/>
              <a:pPr eaLnBrk="1" hangingPunct="1"/>
              <a:t>22</a:t>
            </a:fld>
            <a:endParaRPr lang="en-US" altLang="zh-CN" sz="1400" b="0"/>
          </a:p>
        </p:txBody>
      </p:sp>
    </p:spTree>
    <p:extLst>
      <p:ext uri="{BB962C8B-B14F-4D97-AF65-F5344CB8AC3E}">
        <p14:creationId xmlns:p14="http://schemas.microsoft.com/office/powerpoint/2010/main" val="249550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714375" y="188640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财税体制与地方政府行为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904056" y="1484784"/>
            <a:ext cx="7772400" cy="4114800"/>
          </a:xfrm>
        </p:spPr>
        <p:txBody>
          <a:bodyPr/>
          <a:lstStyle/>
          <a:p>
            <a:r>
              <a:rPr lang="zh-CN" altLang="en-US" sz="2800" dirty="0" smtClean="0"/>
              <a:t>分权体制对地方政府</a:t>
            </a:r>
            <a:r>
              <a:rPr lang="zh-CN" altLang="en-US" sz="2800" dirty="0"/>
              <a:t>财政支出的影响</a:t>
            </a:r>
            <a:r>
              <a:rPr lang="zh-CN" altLang="en-US" sz="2800" dirty="0" smtClean="0"/>
              <a:t>？教育</a:t>
            </a:r>
            <a:r>
              <a:rPr lang="zh-CN" altLang="en-US" sz="2800" dirty="0"/>
              <a:t>、医疗和社保</a:t>
            </a:r>
            <a:r>
              <a:rPr lang="zh-CN" altLang="en-US" sz="2800" dirty="0" smtClean="0"/>
              <a:t>支出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财权上收与县乡财政困境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农民负担、环境污染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为何要“经营城市”？中国快速城市化的逻辑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zh-CN" altLang="en-US" sz="2800" dirty="0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DAF49F-4851-43A2-A2A0-A28376991204}" type="slidenum">
              <a:rPr lang="en-US" altLang="zh-CN" sz="1400" b="0"/>
              <a:pPr eaLnBrk="1" hangingPunct="1"/>
              <a:t>23</a:t>
            </a:fld>
            <a:endParaRPr lang="en-US" altLang="zh-CN" sz="1400" b="0"/>
          </a:p>
        </p:txBody>
      </p:sp>
    </p:spTree>
    <p:extLst>
      <p:ext uri="{BB962C8B-B14F-4D97-AF65-F5344CB8AC3E}">
        <p14:creationId xmlns:p14="http://schemas.microsoft.com/office/powerpoint/2010/main" val="69517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/>
          <a:lstStyle/>
          <a:p>
            <a:r>
              <a:rPr lang="zh-CN" altLang="en-US" b="1" smtClean="0">
                <a:latin typeface="Gungsuh" panose="02030600000101010101" pitchFamily="18" charset="-127"/>
                <a:ea typeface="Gungsuh" panose="02030600000101010101" pitchFamily="18" charset="-127"/>
              </a:rPr>
              <a:t>中国地方政府债务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684213" y="1412776"/>
            <a:ext cx="7772400" cy="4608512"/>
          </a:xfrm>
        </p:spPr>
        <p:txBody>
          <a:bodyPr/>
          <a:lstStyle/>
          <a:p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2010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年末，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10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万亿</a:t>
            </a:r>
            <a:endParaRPr lang="en-US" altLang="zh-CN" sz="28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8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2013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年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6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月：偿还责任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10.9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万亿；担保责任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2.7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万亿，救助责任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4.3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万亿，共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17.9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万亿。</a:t>
            </a:r>
            <a:endParaRPr lang="en-US" altLang="zh-CN" sz="28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8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2015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年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月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23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万亿</a:t>
            </a:r>
            <a:endParaRPr lang="en-US" altLang="zh-CN" sz="28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8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政府债务为何快速攀升？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B9AF69C-7394-4928-BEE5-DD4B439860BD}" type="slidenum">
              <a:rPr lang="en-US" altLang="zh-CN" sz="1400" b="1">
                <a:latin typeface="Gungsuh" panose="02030600000101010101" pitchFamily="18" charset="-127"/>
                <a:ea typeface="Gungsuh" panose="02030600000101010101" pitchFamily="18" charset="-127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 b="1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69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685800" y="260350"/>
            <a:ext cx="7772400" cy="936625"/>
          </a:xfrm>
        </p:spPr>
        <p:txBody>
          <a:bodyPr/>
          <a:lstStyle/>
          <a:p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地方政府债务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685800" y="1554187"/>
            <a:ext cx="7772400" cy="4683125"/>
          </a:xfrm>
        </p:spPr>
        <p:txBody>
          <a:bodyPr/>
          <a:lstStyle/>
          <a:p>
            <a:endParaRPr lang="en-US" altLang="zh-CN" sz="28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地方政府债务的内在逻辑</a:t>
            </a:r>
            <a:endParaRPr lang="en-US" altLang="zh-CN" sz="28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8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如何“创收”？招商引资、土地、银行、发债、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PPP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。。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8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道德风险与预算软约束</a:t>
            </a:r>
            <a:endParaRPr lang="en-US" altLang="zh-CN" sz="28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8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b="1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en-US" altLang="zh-CN" b="1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zh-CN" altLang="en-US" b="1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553A045-102C-4856-B97D-9C1D495A4F71}" type="slidenum">
              <a:rPr lang="en-US" altLang="zh-CN" sz="1400" b="1">
                <a:latin typeface="Gungsuh" panose="02030600000101010101" pitchFamily="18" charset="-127"/>
                <a:ea typeface="Gungsuh" panose="02030600000101010101" pitchFamily="18" charset="-127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 b="1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696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财政金融化与利率市场化改革</a:t>
            </a:r>
          </a:p>
        </p:txBody>
      </p:sp>
      <p:pic>
        <p:nvPicPr>
          <p:cNvPr id="3174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412875"/>
            <a:ext cx="6746875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7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5" y="2924175"/>
            <a:ext cx="5032375" cy="352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875"/>
            <a:ext cx="4449763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251520" y="116632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r>
              <a:rPr lang="zh-CN" altLang="en-US" b="1" kern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财政金融化与利率市场化改革</a:t>
            </a:r>
            <a:endParaRPr lang="zh-CN" altLang="en-US" b="1" kern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015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总结：分权制改革的得失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收益：经济增长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成本：经济波动、收入分配、住房价格、公共服务、经济结构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路在何方？</a:t>
            </a: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02BE34-B013-4F7C-BA79-4EF537D4ADC0}" type="slidenum">
              <a:rPr lang="en-US" altLang="zh-CN" sz="1400" b="0"/>
              <a:pPr eaLnBrk="1" hangingPunct="1"/>
              <a:t>28</a:t>
            </a:fld>
            <a:endParaRPr lang="en-US" altLang="zh-CN" sz="1400" b="0"/>
          </a:p>
        </p:txBody>
      </p:sp>
    </p:spTree>
    <p:extLst>
      <p:ext uri="{BB962C8B-B14F-4D97-AF65-F5344CB8AC3E}">
        <p14:creationId xmlns:p14="http://schemas.microsoft.com/office/powerpoint/2010/main" val="3952939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7772400" cy="1143000"/>
          </a:xfrm>
        </p:spPr>
        <p:txBody>
          <a:bodyPr/>
          <a:lstStyle/>
          <a:p>
            <a:r>
              <a:rPr lang="zh-CN" altLang="en-US" b="1" smtClean="0">
                <a:latin typeface="Gungsuh" panose="02030600000101010101" pitchFamily="18" charset="-127"/>
                <a:ea typeface="Gungsuh" panose="02030600000101010101" pitchFamily="18" charset="-127"/>
              </a:rPr>
              <a:t>路在何方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685800" y="1268413"/>
            <a:ext cx="7772400" cy="4827587"/>
          </a:xfrm>
        </p:spPr>
        <p:txBody>
          <a:bodyPr/>
          <a:lstStyle/>
          <a:p>
            <a:endParaRPr lang="en-US" altLang="zh-CN" b="1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r>
              <a:rPr lang="zh-CN" altLang="en-US" b="1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集权</a:t>
            </a:r>
            <a:r>
              <a:rPr lang="en-US" altLang="zh-CN" b="1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VS</a:t>
            </a:r>
            <a:r>
              <a:rPr lang="zh-CN" altLang="en-US" b="1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分权</a:t>
            </a:r>
            <a:endParaRPr lang="en-US" altLang="zh-CN" b="1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en-US" altLang="zh-CN" b="1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r>
              <a:rPr lang="zh-CN" altLang="en-US" b="1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激励机制设计</a:t>
            </a:r>
            <a:endParaRPr lang="en-US" altLang="zh-CN" b="1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en-US" altLang="zh-CN" b="1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r>
              <a:rPr lang="zh-CN" altLang="en-US" b="1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公共财政</a:t>
            </a:r>
            <a:endParaRPr lang="en-US" altLang="zh-CN" b="1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en-US" altLang="zh-CN" b="1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en-US" altLang="zh-CN" b="1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en-US" altLang="zh-CN" b="1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zh-CN" altLang="en-US" b="1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6D3E922-E8C7-40CB-A7FA-1941B5A9689E}" type="slidenum">
              <a:rPr lang="en-US" altLang="zh-CN" sz="1400" b="1">
                <a:latin typeface="Gungsuh" panose="02030600000101010101" pitchFamily="18" charset="-127"/>
                <a:ea typeface="Gungsuh" panose="02030600000101010101" pitchFamily="18" charset="-127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 b="1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340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684213" y="115888"/>
            <a:ext cx="7772400" cy="1143000"/>
          </a:xfrm>
        </p:spPr>
        <p:txBody>
          <a:bodyPr/>
          <a:lstStyle/>
          <a:p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财税体制演变历程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755650" y="1268413"/>
            <a:ext cx="7772400" cy="4114800"/>
          </a:xfrm>
        </p:spPr>
        <p:txBody>
          <a:bodyPr/>
          <a:lstStyle/>
          <a:p>
            <a:endParaRPr lang="en-US" altLang="zh-CN" b="1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改革开放以前的财税体制：</a:t>
            </a:r>
            <a:r>
              <a:rPr lang="en-US" altLang="zh-CN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1949~1978</a:t>
            </a:r>
          </a:p>
          <a:p>
            <a:endParaRPr lang="en-US" altLang="zh-CN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过渡时期的财政关系：</a:t>
            </a:r>
            <a:r>
              <a:rPr lang="en-US" altLang="zh-CN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1978~1994</a:t>
            </a:r>
          </a:p>
          <a:p>
            <a:endParaRPr lang="en-US" altLang="zh-CN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分税制以来的财政关系：</a:t>
            </a:r>
            <a:r>
              <a:rPr lang="en-US" altLang="zh-CN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1994~</a:t>
            </a:r>
          </a:p>
          <a:p>
            <a:endParaRPr lang="en-US" altLang="zh-CN" b="1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zh-CN" altLang="en-US" b="1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E002CFD-DCDB-48FF-B6E3-2670E9630BEA}" type="slidenum">
              <a:rPr lang="en-US" altLang="zh-CN" sz="1400" b="1">
                <a:latin typeface="Gungsuh" panose="02030600000101010101" pitchFamily="18" charset="-127"/>
                <a:ea typeface="Gungsuh" panose="02030600000101010101" pitchFamily="18" charset="-127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b="1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985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2564904"/>
            <a:ext cx="87484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谢谢！</a:t>
            </a:r>
            <a:endParaRPr lang="zh-CN" altLang="en-US" sz="66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215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15888"/>
            <a:ext cx="7772400" cy="1143000"/>
          </a:xfrm>
        </p:spPr>
        <p:txBody>
          <a:bodyPr/>
          <a:lstStyle/>
          <a:p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过渡时期的财政关系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7772400" cy="4546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包干制：“分灶吃饭”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中央财政固定收入：</a:t>
            </a:r>
            <a:r>
              <a:rPr lang="zh-CN" altLang="en-US" sz="2400" b="1" dirty="0" smtClean="0">
                <a:solidFill>
                  <a:srgbClr val="3333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央企收入、关税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地方财政固定收入：</a:t>
            </a:r>
            <a:r>
              <a:rPr lang="zh-CN" altLang="en-US" sz="2400" b="1" dirty="0" smtClean="0">
                <a:solidFill>
                  <a:srgbClr val="3333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地方企业收入、盐税、农牧业税、工商所得税、地方税和地方其他收入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地方的道德风险：</a:t>
            </a:r>
            <a:r>
              <a:rPr lang="zh-CN" altLang="en-US" sz="2400" b="1" dirty="0" smtClean="0">
                <a:solidFill>
                  <a:srgbClr val="3333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预算内转为预算外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中央承诺的不可信：</a:t>
            </a:r>
            <a:r>
              <a:rPr lang="en-US" altLang="zh-CN" sz="2400" b="1" dirty="0" smtClean="0">
                <a:solidFill>
                  <a:srgbClr val="3333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1980</a:t>
            </a:r>
            <a:r>
              <a:rPr lang="zh-CN" altLang="en-US" sz="2400" b="1" dirty="0" smtClean="0">
                <a:solidFill>
                  <a:srgbClr val="3333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年借款</a:t>
            </a:r>
            <a:r>
              <a:rPr lang="en-US" altLang="zh-CN" sz="2400" b="1" dirty="0" smtClean="0">
                <a:solidFill>
                  <a:srgbClr val="3333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70</a:t>
            </a:r>
            <a:r>
              <a:rPr lang="zh-CN" altLang="en-US" sz="2400" b="1" dirty="0" smtClean="0">
                <a:solidFill>
                  <a:srgbClr val="3333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亿、</a:t>
            </a:r>
            <a:r>
              <a:rPr lang="en-US" altLang="zh-CN" sz="2400" b="1" dirty="0" smtClean="0">
                <a:solidFill>
                  <a:srgbClr val="3333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82</a:t>
            </a:r>
            <a:r>
              <a:rPr lang="zh-CN" altLang="en-US" sz="2400" b="1" dirty="0" smtClean="0">
                <a:solidFill>
                  <a:srgbClr val="3333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年</a:t>
            </a:r>
            <a:r>
              <a:rPr lang="en-US" altLang="zh-CN" sz="2400" b="1" dirty="0" smtClean="0">
                <a:solidFill>
                  <a:srgbClr val="3333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40</a:t>
            </a:r>
            <a:r>
              <a:rPr lang="zh-CN" altLang="en-US" sz="2400" b="1" dirty="0" smtClean="0">
                <a:solidFill>
                  <a:srgbClr val="3333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亿，</a:t>
            </a:r>
            <a:r>
              <a:rPr lang="en-US" altLang="zh-CN" sz="2400" b="1" dirty="0" smtClean="0">
                <a:solidFill>
                  <a:srgbClr val="3333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83</a:t>
            </a:r>
            <a:r>
              <a:rPr lang="zh-CN" altLang="en-US" sz="2400" b="1" dirty="0" smtClean="0">
                <a:solidFill>
                  <a:srgbClr val="3333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年更改包干基数</a:t>
            </a:r>
          </a:p>
        </p:txBody>
      </p:sp>
    </p:spTree>
    <p:extLst>
      <p:ext uri="{BB962C8B-B14F-4D97-AF65-F5344CB8AC3E}">
        <p14:creationId xmlns:p14="http://schemas.microsoft.com/office/powerpoint/2010/main" val="62975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731838"/>
          </a:xfrm>
        </p:spPr>
        <p:txBody>
          <a:bodyPr/>
          <a:lstStyle/>
          <a:p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过渡时期的财政关系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zh-CN" altLang="en-US" b="1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zh-CN" altLang="en-US" b="1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zh-CN" altLang="en-US" b="1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zh-CN" altLang="en-US" b="1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zh-CN" altLang="en-US" b="1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zh-CN" altLang="en-US" b="1" smtClean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1879600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1319213" y="1822450"/>
          <a:ext cx="6799262" cy="415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图表" r:id="rId3" imgW="4257777" imgH="2600270" progId="Excel.Chart.8">
                  <p:embed/>
                </p:oleObj>
              </mc:Choice>
              <mc:Fallback>
                <p:oleObj name="图表" r:id="rId3" imgW="4257777" imgH="2600270" progId="Excel.Chart.8">
                  <p:embed/>
                  <p:pic>
                    <p:nvPicPr>
                      <p:cNvPr id="819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1822450"/>
                        <a:ext cx="6799262" cy="415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矩形 1"/>
          <p:cNvSpPr>
            <a:spLocks noChangeArrowheads="1"/>
          </p:cNvSpPr>
          <p:nvPr/>
        </p:nvSpPr>
        <p:spPr bwMode="auto">
          <a:xfrm>
            <a:off x="1800225" y="1135063"/>
            <a:ext cx="5543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Gungsuh" panose="02030600000101010101" pitchFamily="18" charset="-127"/>
                <a:ea typeface="Gungsuh" panose="02030600000101010101" pitchFamily="18" charset="-127"/>
              </a:rPr>
              <a:t>1980-1993</a:t>
            </a:r>
            <a:r>
              <a:rPr lang="zh-CN" altLang="en-US" sz="2400">
                <a:latin typeface="Gungsuh" panose="02030600000101010101" pitchFamily="18" charset="-127"/>
                <a:ea typeface="Gungsuh" panose="02030600000101010101" pitchFamily="18" charset="-127"/>
              </a:rPr>
              <a:t>年中央和地方财政收入比重 </a:t>
            </a:r>
          </a:p>
        </p:txBody>
      </p:sp>
    </p:spTree>
    <p:extLst>
      <p:ext uri="{BB962C8B-B14F-4D97-AF65-F5344CB8AC3E}">
        <p14:creationId xmlns:p14="http://schemas.microsoft.com/office/powerpoint/2010/main" val="201765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8197" grpId="0"/>
      <p:bldP spid="81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936625"/>
          </a:xfrm>
        </p:spPr>
        <p:txBody>
          <a:bodyPr/>
          <a:lstStyle/>
          <a:p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过渡时期的财政关系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zh-CN" altLang="en-US" b="1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zh-CN" altLang="en-US" b="1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zh-CN" altLang="en-US" b="1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zh-CN" altLang="en-US" b="1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zh-CN" altLang="en-US" b="1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zh-CN" altLang="en-US" b="1" smtClean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773238"/>
            <a:ext cx="8066088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矩形 1"/>
          <p:cNvSpPr>
            <a:spLocks noChangeArrowheads="1"/>
          </p:cNvSpPr>
          <p:nvPr/>
        </p:nvSpPr>
        <p:spPr bwMode="auto">
          <a:xfrm>
            <a:off x="2195513" y="1084263"/>
            <a:ext cx="4592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Gungsuh" panose="02030600000101010101" pitchFamily="18" charset="-127"/>
                <a:ea typeface="Gungsuh" panose="02030600000101010101" pitchFamily="18" charset="-127"/>
              </a:rPr>
              <a:t>预算外收入占预算内收入的比重 </a:t>
            </a:r>
          </a:p>
        </p:txBody>
      </p:sp>
    </p:spTree>
    <p:extLst>
      <p:ext uri="{BB962C8B-B14F-4D97-AF65-F5344CB8AC3E}">
        <p14:creationId xmlns:p14="http://schemas.microsoft.com/office/powerpoint/2010/main" val="73342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5888"/>
            <a:ext cx="7772400" cy="1143000"/>
          </a:xfrm>
        </p:spPr>
        <p:txBody>
          <a:bodyPr/>
          <a:lstStyle/>
          <a:p>
            <a:r>
              <a:rPr lang="zh-CN" altLang="en-US" sz="40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财政包干与分税制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12875"/>
            <a:ext cx="7772400" cy="4114800"/>
          </a:xfrm>
        </p:spPr>
        <p:txBody>
          <a:bodyPr/>
          <a:lstStyle/>
          <a:p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1988-1989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年间，地方财政收入增加的部分，中央实际分得的部分不足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5%</a:t>
            </a:r>
          </a:p>
          <a:p>
            <a:endParaRPr lang="en-US" altLang="zh-CN" sz="28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问题：</a:t>
            </a:r>
            <a:r>
              <a:rPr lang="zh-CN" altLang="en-US" sz="2800" b="1" dirty="0" smtClean="0">
                <a:solidFill>
                  <a:srgbClr val="3333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重复投资、产业同构、地方保护，中央财力萎缩</a:t>
            </a:r>
            <a:endParaRPr lang="en-US" altLang="zh-CN" sz="2800" b="1" dirty="0" smtClean="0">
              <a:solidFill>
                <a:srgbClr val="3333CC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800" b="1" dirty="0" smtClean="0">
              <a:solidFill>
                <a:srgbClr val="3333CC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分税制：</a:t>
            </a:r>
            <a:r>
              <a:rPr lang="zh-CN" altLang="en-US" sz="2800" b="1" dirty="0" smtClean="0">
                <a:solidFill>
                  <a:srgbClr val="3333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分税非分收入</a:t>
            </a:r>
          </a:p>
        </p:txBody>
      </p:sp>
    </p:spTree>
    <p:extLst>
      <p:ext uri="{BB962C8B-B14F-4D97-AF65-F5344CB8AC3E}">
        <p14:creationId xmlns:p14="http://schemas.microsoft.com/office/powerpoint/2010/main" val="340973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0"/>
            <a:ext cx="7772400" cy="1027113"/>
          </a:xfrm>
        </p:spPr>
        <p:txBody>
          <a:bodyPr/>
          <a:lstStyle/>
          <a:p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分税制改革</a:t>
            </a:r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1268" name="Rectangle 7"/>
          <p:cNvSpPr>
            <a:spLocks noChangeArrowheads="1"/>
          </p:cNvSpPr>
          <p:nvPr/>
        </p:nvSpPr>
        <p:spPr bwMode="auto">
          <a:xfrm>
            <a:off x="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1116013" y="6113463"/>
            <a:ext cx="4248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Gungsuh" panose="02030600000101010101" pitchFamily="18" charset="-127"/>
                <a:ea typeface="Gungsuh" panose="02030600000101010101" pitchFamily="18" charset="-127"/>
              </a:rPr>
              <a:t>数据来源：国家统计局</a:t>
            </a:r>
          </a:p>
        </p:txBody>
      </p:sp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419225"/>
            <a:ext cx="7561262" cy="435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626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755650" y="23813"/>
            <a:ext cx="7772400" cy="954087"/>
          </a:xfrm>
        </p:spPr>
        <p:txBody>
          <a:bodyPr/>
          <a:lstStyle/>
          <a:p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分税制改革</a:t>
            </a:r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7C0D04C-0339-4FF2-93F9-F0CE8CCC42B6}" type="slidenum">
              <a:rPr lang="en-US" altLang="zh-CN" sz="1400" b="1">
                <a:latin typeface="Gungsuh" panose="02030600000101010101" pitchFamily="18" charset="-127"/>
                <a:ea typeface="Gungsuh" panose="02030600000101010101" pitchFamily="18" charset="-127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b="1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900113" y="6308725"/>
            <a:ext cx="4248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Gungsuh" panose="02030600000101010101" pitchFamily="18" charset="-127"/>
                <a:ea typeface="Gungsuh" panose="02030600000101010101" pitchFamily="18" charset="-127"/>
              </a:rPr>
              <a:t>数据来源：国家统计局</a:t>
            </a:r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84313"/>
            <a:ext cx="7488238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294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7305</TotalTime>
  <Pages>0</Pages>
  <Words>594</Words>
  <Characters>0</Characters>
  <Application>Microsoft Office PowerPoint</Application>
  <DocSecurity>0</DocSecurity>
  <PresentationFormat>全屏显示(4:3)</PresentationFormat>
  <Lines>0</Lines>
  <Paragraphs>155</Paragraphs>
  <Slides>30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Gungsuh</vt:lpstr>
      <vt:lpstr>华文仿宋</vt:lpstr>
      <vt:lpstr>华文楷体</vt:lpstr>
      <vt:lpstr>华文新魏</vt:lpstr>
      <vt:lpstr>宋体</vt:lpstr>
      <vt:lpstr>Arial</vt:lpstr>
      <vt:lpstr>Calibri</vt:lpstr>
      <vt:lpstr>Times New Roman</vt:lpstr>
      <vt:lpstr>Office 主题</vt:lpstr>
      <vt:lpstr>图表</vt:lpstr>
      <vt:lpstr>PowerPoint 演示文稿</vt:lpstr>
      <vt:lpstr>主要内容</vt:lpstr>
      <vt:lpstr>财税体制演变历程</vt:lpstr>
      <vt:lpstr>过渡时期的财政关系</vt:lpstr>
      <vt:lpstr>过渡时期的财政关系</vt:lpstr>
      <vt:lpstr>过渡时期的财政关系</vt:lpstr>
      <vt:lpstr>财政包干与分税制</vt:lpstr>
      <vt:lpstr>分税制改革</vt:lpstr>
      <vt:lpstr>分税制改革</vt:lpstr>
      <vt:lpstr>分税制改革</vt:lpstr>
      <vt:lpstr>分税制改革</vt:lpstr>
      <vt:lpstr>中国财税体系基本特征</vt:lpstr>
      <vt:lpstr>中国财税体系基本特征</vt:lpstr>
      <vt:lpstr>中国财税体系基本特征</vt:lpstr>
      <vt:lpstr>中国财税体系基本特征</vt:lpstr>
      <vt:lpstr>财税体制与中国经济</vt:lpstr>
      <vt:lpstr>分权体制与经济增长</vt:lpstr>
      <vt:lpstr>分权体制与经济周期</vt:lpstr>
      <vt:lpstr>财税体制与经济结构</vt:lpstr>
      <vt:lpstr>财税体制与经济结构</vt:lpstr>
      <vt:lpstr>分权体制与收入分配</vt:lpstr>
      <vt:lpstr>财税体制与房价</vt:lpstr>
      <vt:lpstr>财税体制与地方政府行为</vt:lpstr>
      <vt:lpstr>中国地方政府债务</vt:lpstr>
      <vt:lpstr>地方政府债务</vt:lpstr>
      <vt:lpstr>财政金融化与利率市场化改革</vt:lpstr>
      <vt:lpstr>PowerPoint 演示文稿</vt:lpstr>
      <vt:lpstr>总结：分权制改革的得失</vt:lpstr>
      <vt:lpstr>路在何方</vt:lpstr>
      <vt:lpstr>PowerPoint 演示文稿</vt:lpstr>
    </vt:vector>
  </TitlesOfParts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经济学院2015级本科生、硕士研究生开学典礼+(1)</dc:title>
  <dc:creator>解梦琪</dc:creator>
  <dc:description/>
  <cp:lastModifiedBy>b ch</cp:lastModifiedBy>
  <cp:revision>432</cp:revision>
  <dcterms:created xsi:type="dcterms:W3CDTF">2015-08-28T07:55:58Z</dcterms:created>
  <dcterms:modified xsi:type="dcterms:W3CDTF">2019-06-24T06:21:49Z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  <property fmtid="{D5CDD505-2E9C-101B-9397-08002B2CF9AE}" pid="3" name="Presentation">
    <vt:lpwstr>经济学院2015级本科生、硕士研究生开学典礼+(1)</vt:lpwstr>
  </property>
  <property fmtid="{D5CDD505-2E9C-101B-9397-08002B2CF9AE}" pid="4" name="SlideDescription">
    <vt:lpwstr/>
  </property>
</Properties>
</file>