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Lst>
  <p:notesMasterIdLst>
    <p:notesMasterId r:id="rId33"/>
  </p:notesMasterIdLst>
  <p:handoutMasterIdLst>
    <p:handoutMasterId r:id="rId34"/>
  </p:handoutMasterIdLst>
  <p:sldIdLst>
    <p:sldId id="451" r:id="rId2"/>
    <p:sldId id="453" r:id="rId3"/>
    <p:sldId id="454" r:id="rId4"/>
    <p:sldId id="455" r:id="rId5"/>
    <p:sldId id="352" r:id="rId6"/>
    <p:sldId id="355" r:id="rId7"/>
    <p:sldId id="370" r:id="rId8"/>
    <p:sldId id="375" r:id="rId9"/>
    <p:sldId id="456" r:id="rId10"/>
    <p:sldId id="457" r:id="rId11"/>
    <p:sldId id="458" r:id="rId12"/>
    <p:sldId id="459" r:id="rId13"/>
    <p:sldId id="378" r:id="rId14"/>
    <p:sldId id="427" r:id="rId15"/>
    <p:sldId id="407" r:id="rId16"/>
    <p:sldId id="371" r:id="rId17"/>
    <p:sldId id="414" r:id="rId18"/>
    <p:sldId id="467" r:id="rId19"/>
    <p:sldId id="461" r:id="rId20"/>
    <p:sldId id="462" r:id="rId21"/>
    <p:sldId id="463" r:id="rId22"/>
    <p:sldId id="464" r:id="rId23"/>
    <p:sldId id="465" r:id="rId24"/>
    <p:sldId id="466" r:id="rId25"/>
    <p:sldId id="389" r:id="rId26"/>
    <p:sldId id="349" r:id="rId27"/>
    <p:sldId id="449" r:id="rId28"/>
    <p:sldId id="469" r:id="rId29"/>
    <p:sldId id="372" r:id="rId30"/>
    <p:sldId id="390" r:id="rId31"/>
    <p:sldId id="468"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53F"/>
    <a:srgbClr val="339966"/>
    <a:srgbClr val="C0C0C0"/>
    <a:srgbClr val="DDDDDD"/>
    <a:srgbClr val="B2B2B2"/>
    <a:srgbClr val="0000FF"/>
    <a:srgbClr val="CCFFCC"/>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0" d="100"/>
          <a:sy n="60" d="100"/>
        </p:scale>
        <p:origin x="1458" y="69"/>
      </p:cViewPr>
      <p:guideLst>
        <p:guide orient="horz" pos="25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0"/>
    </p:cViewPr>
  </p:sorterViewPr>
  <p:notesViewPr>
    <p:cSldViewPr>
      <p:cViewPr>
        <p:scale>
          <a:sx n="100" d="100"/>
          <a:sy n="100" d="100"/>
        </p:scale>
        <p:origin x="-16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1.wmf"/><Relationship Id="rId1" Type="http://schemas.openxmlformats.org/officeDocument/2006/relationships/image" Target="../media/image1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1.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1249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1249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1249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E92ABD5-AD9E-4864-B2AD-3D6CC5DDA7B8}" type="slidenum">
              <a:rPr lang="en-US" altLang="en-US"/>
              <a:pPr>
                <a:defRPr/>
              </a:pPr>
              <a:t>‹#›</a:t>
            </a:fld>
            <a:endParaRPr lang="en-US" altLang="en-US"/>
          </a:p>
        </p:txBody>
      </p:sp>
    </p:spTree>
    <p:extLst>
      <p:ext uri="{BB962C8B-B14F-4D97-AF65-F5344CB8AC3E}">
        <p14:creationId xmlns:p14="http://schemas.microsoft.com/office/powerpoint/2010/main" val="3346311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1F40194-6C5C-480B-AA9D-0CD22FB8A160}" type="slidenum">
              <a:rPr lang="en-US" altLang="en-US"/>
              <a:pPr>
                <a:defRPr/>
              </a:pPr>
              <a:t>‹#›</a:t>
            </a:fld>
            <a:endParaRPr lang="en-US" altLang="en-US"/>
          </a:p>
        </p:txBody>
      </p:sp>
    </p:spTree>
    <p:extLst>
      <p:ext uri="{BB962C8B-B14F-4D97-AF65-F5344CB8AC3E}">
        <p14:creationId xmlns:p14="http://schemas.microsoft.com/office/powerpoint/2010/main" val="943395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C179CDD-FE05-438B-BC35-D2D5C89161FF}" type="slidenum">
              <a:rPr lang="en-US" altLang="zh-CN">
                <a:cs typeface="仿宋_GB2312"/>
              </a:rPr>
              <a:pPr/>
              <a:t>0</a:t>
            </a:fld>
            <a:endParaRPr lang="en-US" altLang="zh-CN">
              <a:cs typeface="仿宋_GB231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spcBef>
                <a:spcPct val="0"/>
              </a:spcBef>
            </a:pPr>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A84E2565-97B1-4669-9714-A23501CFF79F}" type="slidenum">
              <a:rPr lang="en-US" altLang="en-US" smtClean="0"/>
              <a:pPr>
                <a:defRPr/>
              </a:pPr>
              <a:t>11</a:t>
            </a:fld>
            <a:endParaRPr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5452B89-3782-47CA-AABF-CE5902F18721}" type="slidenum">
              <a:rPr lang="en-US" altLang="en-US"/>
              <a:pPr/>
              <a:t>12</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altLang="en-US" smtClean="0"/>
              <a:t>Some textbooks also use the term “potential GDP” to mean the full-employment level of output.  </a:t>
            </a:r>
          </a:p>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E287FF7-3EAA-42D9-B9CD-1C863873694B}" type="slidenum">
              <a:rPr lang="en-US" altLang="en-US"/>
              <a:pPr/>
              <a:t>13</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B37B4D3-0522-48CD-A4DB-6FB7FAFDF44D}" type="slidenum">
              <a:rPr lang="en-US" altLang="en-US"/>
              <a:pPr/>
              <a:t>14</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altLang="en-US" smtClean="0"/>
              <a:t>Sometimes it takes students a little while to understand why the LRAS curve is vertical, when the supply curves they learned in their micro principles class were mostly upward-sloping.  </a:t>
            </a:r>
          </a:p>
          <a:p>
            <a:pPr eaLnBrk="1" hangingPunct="1"/>
            <a:endParaRPr lang="en-US" altLang="en-US" smtClean="0"/>
          </a:p>
          <a:p>
            <a:pPr eaLnBrk="1" hangingPunct="1"/>
            <a:r>
              <a:rPr lang="en-US" altLang="en-US" smtClean="0"/>
              <a:t>Here’s an explanation that they might find helpful:</a:t>
            </a:r>
          </a:p>
          <a:p>
            <a:pPr eaLnBrk="1" hangingPunct="1"/>
            <a:r>
              <a:rPr lang="en-US" altLang="en-US" smtClean="0"/>
              <a:t>“P” on the vertical axis is the economy’s overall price level – the average price of EVERYTHING.   A 10% increase in the price level means that, on average, EVERYTHING costs 10% more.  Thus, a firm can get 10% more revenue for each unit it sells.  But the firm also pays an average of 10% more in wages, prices of intermediate goods, advertising, and so on.  Thus, the firm has no incentive to increase output.  </a:t>
            </a:r>
          </a:p>
          <a:p>
            <a:pPr eaLnBrk="1" hangingPunct="1"/>
            <a:r>
              <a:rPr lang="en-US" altLang="en-US" smtClean="0"/>
              <a:t>Another thought:  We learn from microeconomics that a firm’s supply depends on the RELATIVE price of its output.  If all prices increase by 10%, then each firm’s relative price is the same as before, hence no incentive to alter output.</a:t>
            </a:r>
          </a:p>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A863733-04BC-4E8B-972E-33CC8CBB040E}" type="slidenum">
              <a:rPr lang="en-US" altLang="en-US"/>
              <a:pPr/>
              <a:t>15</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altLang="en-US" smtClean="0"/>
              <a:t>The assumption that all prices are fixed in the short run is extreme.  Chapter 13 derives the SRAS curve under more realistic assumptions, and Chapter 19 (section 19-2) explores price stickiness in more detail.  ke</a:t>
            </a:r>
          </a:p>
          <a:p>
            <a:pPr eaLnBrk="1" hangingPunct="1"/>
            <a:r>
              <a:rPr lang="en-US" altLang="en-US" smtClean="0"/>
              <a:t>Yet, the extreme assumption here is worth making.  </a:t>
            </a:r>
          </a:p>
          <a:p>
            <a:pPr eaLnBrk="1" hangingPunct="1"/>
            <a:r>
              <a:rPr lang="en-US" altLang="en-US" smtClean="0"/>
              <a:t>The short-run response of output &amp; employment to policies and shocks is the same (qualitatively) whether the SRAS curve is upward-sloping or horizontal.  But the horizontal SRAS curve makes the analysis much simpler:  a shift in AD leaves P unchanged in the short run.  This greatly simplifies analysis in the IS-LM-AD model (chapters 10 and 11).  </a:t>
            </a:r>
          </a:p>
          <a:p>
            <a:pPr eaLnBrk="1" hangingPunct="1"/>
            <a:endParaRPr lang="en-US" altLang="en-US" smtClean="0"/>
          </a:p>
          <a:p>
            <a:pPr eaLnBrk="1" hangingPunct="1"/>
            <a:r>
              <a:rPr lang="en-US" altLang="en-US" smtClean="0"/>
              <a:t>(With an upward-sloping SRAS curve, a shock to the IS and AD curves would change prices in the short run in addition to changing output.  The change in prices would change the real money supply, which would shift the LM curve.)</a:t>
            </a:r>
          </a:p>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8D4CFA8-1878-4B6B-8B90-8432E0777466}" type="slidenum">
              <a:rPr lang="en-US" altLang="en-US"/>
              <a:pPr/>
              <a:t>16</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C00995A-5B53-470E-A88B-64E549FD66E2}" type="slidenum">
              <a:rPr lang="en-US" altLang="en-US"/>
              <a:pPr/>
              <a:t>17</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ltLang="en-US" smtClean="0"/>
              <a:t>Note the economy’s “self-correction” mechanism:  </a:t>
            </a:r>
          </a:p>
          <a:p>
            <a:pPr eaLnBrk="1" hangingPunct="1"/>
            <a:r>
              <a:rPr lang="en-US" altLang="en-US" smtClean="0"/>
              <a:t>When in a recession, the economy --- left to its own devices --- “fixes” itself:  the gradual adjustment of prices helps the economy recover from the shock and return to full employment.  </a:t>
            </a:r>
          </a:p>
          <a:p>
            <a:pPr eaLnBrk="1" hangingPunct="1"/>
            <a:r>
              <a:rPr lang="en-US" altLang="en-US" smtClean="0"/>
              <a:t>Of course, before the economy has finished self-correcting, a period of low output and high unemployment is endured.  </a:t>
            </a:r>
          </a:p>
          <a:p>
            <a:pPr eaLnBrk="1" hangingPunct="1"/>
            <a:endParaRPr lang="en-US" altLang="en-US" smtClean="0"/>
          </a:p>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B05B2099-7BF5-4AAD-8AAD-64C8FC2C63D2}" type="slidenum">
              <a:rPr lang="en-US" altLang="en-US" smtClean="0"/>
              <a:pPr>
                <a:defRPr/>
              </a:pPr>
              <a:t>18</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zh-CN" altLang="en-US" b="1" smtClean="0"/>
              <a:t>缩写</a:t>
            </a:r>
            <a:r>
              <a:rPr lang="en-US" altLang="en-US" b="1" smtClean="0"/>
              <a:t>:</a:t>
            </a:r>
          </a:p>
          <a:p>
            <a:pPr eaLnBrk="1" hangingPunct="1"/>
            <a:r>
              <a:rPr lang="en-US" altLang="en-US" smtClean="0"/>
              <a:t>	SR = </a:t>
            </a:r>
            <a:r>
              <a:rPr lang="zh-CN" altLang="en-US" smtClean="0"/>
              <a:t>短期</a:t>
            </a:r>
            <a:r>
              <a:rPr lang="en-US" altLang="en-US" smtClean="0"/>
              <a:t>, LR = </a:t>
            </a:r>
            <a:r>
              <a:rPr lang="zh-CN" altLang="en-US" smtClean="0"/>
              <a:t>长期</a:t>
            </a:r>
            <a:endParaRPr lang="en-US" altLang="zh-CN" smtClean="0"/>
          </a:p>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B9866E56-1565-430D-A640-AB0341A5E9AA}" type="slidenum">
              <a:rPr lang="en-US" altLang="en-US" smtClean="0"/>
              <a:pPr>
                <a:defRPr/>
              </a:pPr>
              <a:t>19</a:t>
            </a:fld>
            <a:endParaRPr lang="en-US"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B7604AB0-E4F7-4D31-B943-D49016356A24}" type="slidenum">
              <a:rPr lang="en-US" altLang="en-US" smtClean="0"/>
              <a:pPr>
                <a:defRPr/>
              </a:pPr>
              <a:t>20</a:t>
            </a:fld>
            <a:endParaRPr lang="en-US" alt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0D20021-A745-441C-9BBD-4B20206056E4}" type="slidenum">
              <a:rPr lang="en-US" altLang="zh-CN">
                <a:latin typeface="Arial" pitchFamily="34" charset="0"/>
                <a:cs typeface="Arial" pitchFamily="34" charset="0"/>
              </a:rPr>
              <a:pPr/>
              <a:t>2</a:t>
            </a:fld>
            <a:endParaRPr lang="en-US" altLang="zh-CN">
              <a:latin typeface="Arial" pitchFamily="34" charset="0"/>
              <a:cs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F8555553-7467-481D-B783-159036D23014}" type="slidenum">
              <a:rPr lang="en-US" altLang="en-US" smtClean="0"/>
              <a:pPr>
                <a:defRPr/>
              </a:pPr>
              <a:t>21</a:t>
            </a:fld>
            <a:endParaRPr lang="en-US" alt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9F224C67-B0ED-4DE1-AB5D-F26084787933}" type="slidenum">
              <a:rPr lang="en-US" altLang="en-US" smtClean="0"/>
              <a:pPr>
                <a:defRPr/>
              </a:pPr>
              <a:t>22</a:t>
            </a:fld>
            <a:endParaRPr lang="en-US" alt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zh-CN" altLang="en-US" smtClean="0"/>
              <a:t>重新做一下这一个实验，看一下学生能否知道其它内生变量（</a:t>
            </a:r>
            <a:r>
              <a:rPr lang="en-US" altLang="en-US" smtClean="0"/>
              <a:t>C, I, u</a:t>
            </a:r>
            <a:r>
              <a:rPr lang="zh-CN" altLang="en-US" smtClean="0"/>
              <a:t>）在短期和长期的变化。</a:t>
            </a:r>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9FB7C63C-6451-41B7-9E68-9D682F374908}" type="slidenum">
              <a:rPr lang="en-US" altLang="en-US" smtClean="0"/>
              <a:pPr>
                <a:defRPr/>
              </a:pPr>
              <a:t>23</a:t>
            </a:fld>
            <a:endParaRPr lang="en-US" alt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55AD0E36-2A26-47C3-9A9E-5C01109EC83E}" type="slidenum">
              <a:rPr lang="en-US" altLang="en-US"/>
              <a:pPr/>
              <a:t>24</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ltLang="en-US" smtClean="0"/>
              <a:t>Chapter 14 is devoted to stabilization policy.  </a:t>
            </a:r>
          </a:p>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6311842-FBF0-4237-893C-2A7C5A598D4D}" type="slidenum">
              <a:rPr lang="en-US" altLang="en-US"/>
              <a:pPr/>
              <a:t>25</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5825BD9-82A6-418B-A6D0-706F4544500A}" type="slidenum">
              <a:rPr lang="en-US" altLang="en-US"/>
              <a:pPr/>
              <a:t>26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tLang="en-US" smtClean="0"/>
              <a:t>Note:  If the Fed correctly anticipates the sign and magnitude of the shock, then the Fed can respond as the shock occurs rather than after, and the economy never would go to point B - it would go immediately to point C.  </a:t>
            </a:r>
          </a:p>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311FF00-0400-433E-A098-A9F07D2DA37F}" type="slidenum">
              <a:rPr lang="en-US" altLang="zh-CN"/>
              <a:pPr>
                <a:spcBef>
                  <a:spcPct val="0"/>
                </a:spcBef>
              </a:pPr>
              <a:t>27</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4954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3174CA4-7486-4B23-AC53-EB2ABD7B267B}" type="slidenum">
              <a:rPr lang="en-US" altLang="en-US"/>
              <a:pPr/>
              <a:t>28</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F3B7E5B-E76B-4715-9B08-DE2C37530D0E}" type="slidenum">
              <a:rPr lang="en-US" altLang="en-US"/>
              <a:pPr/>
              <a:t>29</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B960EB1-D595-4E0F-BC99-144871173B1F}" type="slidenum">
              <a:rPr lang="en-US" altLang="en-US"/>
              <a:pPr/>
              <a:t>4</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D1034AD-76F9-4DE4-837D-DE46E81D3A60}" type="slidenum">
              <a:rPr lang="en-US" altLang="en-US"/>
              <a:pPr/>
              <a:t>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en-US" smtClean="0"/>
              <a:t>The material on this slide was introduced in Chapter 1.  Since it’s been a while since your students read that chapter, it’s probably worth repeating at this point, especially since the behavior of prices is so critical for understanding short-run fluctuations.  </a:t>
            </a:r>
          </a:p>
          <a:p>
            <a:pPr eaLnBrk="1" hangingPunct="1"/>
            <a:endParaRPr lang="en-US" altLang="en-US" smtClean="0"/>
          </a:p>
          <a:p>
            <a:pPr eaLnBrk="1" hangingPunct="1"/>
            <a:r>
              <a:rPr lang="en-US" altLang="en-US" smtClean="0"/>
              <a:t>It might also be worth reminding them that they (and most adults) are already aware of the concept of sticky prices.  If they have a favorite beverage at Starbucks, ask if they can remember when its price was last increased.  If they work, ask how long they go between wage changes.  Sticky prices are a fact of everyday life, even if most adults have not heard the term “sticky prices” or studied the implications of sticky prices for short-run economic fluctuations. </a:t>
            </a:r>
          </a:p>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455717-75BB-41A2-9099-ECEC94C2EF52}" type="slidenum">
              <a:rPr lang="en-US" altLang="en-US"/>
              <a:pPr/>
              <a:t>6</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en-US" smtClean="0"/>
              <a:t>Classical macroeconomic theory is what we learned in chapters 3-8.  This slide recaps an important lesson from classical theory, which stands in sharp contrast to what we’re about to cover now.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88D71B6-079B-4D63-8601-2FBB44272D0A}" type="slidenum">
              <a:rPr lang="en-US" altLang="en-US"/>
              <a:pPr/>
              <a:t>7</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altLang="en-US" smtClean="0"/>
              <a:t>Chapters 9-11 focus on the closed economy case.  In an open economy, the list of things that affect aggregate demand is a bit larger.  (See Chapter 12.)</a:t>
            </a:r>
          </a:p>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90B1CC78-D108-475D-9FEF-23CEACC3880F}" type="slidenum">
              <a:rPr lang="en-US" altLang="en-US" smtClean="0"/>
              <a:pPr>
                <a:defRPr/>
              </a:pPr>
              <a:t>8</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D0F18F4F-ACAD-46BC-855F-7F51CDAE4CC8}" type="slidenum">
              <a:rPr lang="en-US" altLang="en-US" smtClean="0"/>
              <a:pPr>
                <a:defRPr/>
              </a:pPr>
              <a:t>9</a:t>
            </a:fld>
            <a:endParaRPr lang="en-US" alt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1AACE42E-899E-4FA6-B921-D6DDE8BBAEA9}" type="slidenum">
              <a:rPr lang="en-US" altLang="en-US" smtClean="0"/>
              <a:pPr>
                <a:defRPr/>
              </a:pPr>
              <a:t>10</a:t>
            </a:fld>
            <a:endParaRPr lang="en-US" alt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mtClean="0"/>
              <a:t>我们可以花几分钟来解释一下在</a:t>
            </a:r>
            <a:r>
              <a:rPr lang="en-US" altLang="en-US" smtClean="0"/>
              <a:t>P</a:t>
            </a:r>
            <a:r>
              <a:rPr lang="en-US" altLang="en-US" baseline="-25000" smtClean="0"/>
              <a:t>1</a:t>
            </a:r>
            <a:r>
              <a:rPr lang="zh-CN" altLang="en-US" smtClean="0"/>
              <a:t>点为什么保持</a:t>
            </a:r>
            <a:r>
              <a:rPr lang="en-US" altLang="en-US" smtClean="0"/>
              <a:t>P</a:t>
            </a:r>
            <a:r>
              <a:rPr lang="zh-CN" altLang="en-US" smtClean="0"/>
              <a:t>固定：</a:t>
            </a:r>
          </a:p>
          <a:p>
            <a:pPr eaLnBrk="1" hangingPunct="1"/>
            <a:r>
              <a:rPr lang="zh-CN" altLang="en-US" smtClean="0"/>
              <a:t>为了找出</a:t>
            </a:r>
            <a:r>
              <a:rPr lang="en-US" altLang="zh-CN" smtClean="0"/>
              <a:t>AD</a:t>
            </a:r>
            <a:r>
              <a:rPr lang="zh-CN" altLang="en-US" smtClean="0"/>
              <a:t>曲线怎样变化，我们需要找出与给定的</a:t>
            </a:r>
            <a:r>
              <a:rPr lang="en-US" altLang="zh-CN" smtClean="0"/>
              <a:t>P</a:t>
            </a:r>
            <a:r>
              <a:rPr lang="zh-CN" altLang="en-US" smtClean="0"/>
              <a:t>相联系的</a:t>
            </a:r>
            <a:r>
              <a:rPr lang="en-US" altLang="zh-CN" smtClean="0"/>
              <a:t>Y</a:t>
            </a:r>
            <a:r>
              <a:rPr lang="zh-CN" altLang="en-US" smtClean="0"/>
              <a:t>是怎样变化的。这不是说政策变动后</a:t>
            </a:r>
            <a:r>
              <a:rPr lang="en-US" altLang="zh-CN" smtClean="0"/>
              <a:t>P</a:t>
            </a:r>
            <a:r>
              <a:rPr lang="zh-CN" altLang="en-US" smtClean="0"/>
              <a:t>的均衡值保持不变（尽管在短期我们假定</a:t>
            </a:r>
            <a:r>
              <a:rPr lang="en-US" altLang="zh-CN" smtClean="0"/>
              <a:t>P</a:t>
            </a:r>
            <a:r>
              <a:rPr lang="zh-CN" altLang="en-US" smtClean="0"/>
              <a:t>是固定的）。我们仅想看</a:t>
            </a:r>
            <a:r>
              <a:rPr lang="en-US" altLang="zh-CN" smtClean="0"/>
              <a:t>AD</a:t>
            </a:r>
            <a:r>
              <a:rPr lang="zh-CN" altLang="en-US" smtClean="0"/>
              <a:t>曲线怎样变化的。</a:t>
            </a:r>
          </a:p>
          <a:p>
            <a:pPr eaLnBrk="1" hangingPunct="1"/>
            <a:r>
              <a:rPr lang="zh-CN" altLang="en-US" smtClean="0"/>
              <a:t>一旦我们知道</a:t>
            </a:r>
            <a:r>
              <a:rPr lang="en-US" altLang="zh-CN" smtClean="0"/>
              <a:t>AD</a:t>
            </a:r>
            <a:r>
              <a:rPr lang="zh-CN" altLang="en-US" smtClean="0"/>
              <a:t>曲线是怎样变化的，我们就可以利用它（短期或长期）找出</a:t>
            </a:r>
            <a:r>
              <a:rPr lang="en-US" altLang="zh-CN" smtClean="0"/>
              <a:t>P</a:t>
            </a:r>
            <a:r>
              <a:rPr lang="zh-CN" altLang="en-US" smtClean="0"/>
              <a:t>是怎样变化（短期或长期） 。</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2" name="Picture 2" descr="YellowGrid3"/>
          <p:cNvPicPr>
            <a:picLocks noChangeAspect="1" noChangeArrowheads="1"/>
          </p:cNvPicPr>
          <p:nvPr/>
        </p:nvPicPr>
        <p:blipFill>
          <a:blip r:embed="rId2">
            <a:lum bright="20000" contrast="-30000"/>
          </a:blip>
          <a:srcRect b="41312"/>
          <a:stretch>
            <a:fillRect/>
          </a:stretch>
        </p:blipFill>
        <p:spPr bwMode="auto">
          <a:xfrm>
            <a:off x="1676400" y="0"/>
            <a:ext cx="7467600" cy="6858000"/>
          </a:xfrm>
          <a:prstGeom prst="rect">
            <a:avLst/>
          </a:prstGeom>
          <a:noFill/>
          <a:ln w="9525">
            <a:noFill/>
            <a:miter lim="800000"/>
            <a:headEnd/>
            <a:tailEnd/>
          </a:ln>
        </p:spPr>
      </p:pic>
      <p:pic>
        <p:nvPicPr>
          <p:cNvPr id="3" name="Picture 3" descr="orange-bar1"/>
          <p:cNvPicPr>
            <a:picLocks noChangeAspect="1" noChangeArrowheads="1"/>
          </p:cNvPicPr>
          <p:nvPr/>
        </p:nvPicPr>
        <p:blipFill>
          <a:blip r:embed="rId3">
            <a:lum bright="-4000" contrast="10000"/>
          </a:blip>
          <a:srcRect/>
          <a:stretch>
            <a:fillRect/>
          </a:stretch>
        </p:blipFill>
        <p:spPr bwMode="auto">
          <a:xfrm>
            <a:off x="0" y="0"/>
            <a:ext cx="1676400" cy="6858000"/>
          </a:xfrm>
          <a:prstGeom prst="rect">
            <a:avLst/>
          </a:prstGeom>
          <a:noFill/>
          <a:ln w="9525">
            <a:noFill/>
            <a:miter lim="800000"/>
            <a:headEnd/>
            <a:tailEnd/>
          </a:ln>
        </p:spPr>
      </p:pic>
      <p:sp>
        <p:nvSpPr>
          <p:cNvPr id="4" name="Text Box 4"/>
          <p:cNvSpPr txBox="1">
            <a:spLocks noChangeArrowheads="1"/>
          </p:cNvSpPr>
          <p:nvPr/>
        </p:nvSpPr>
        <p:spPr bwMode="auto">
          <a:xfrm>
            <a:off x="2667000" y="2895600"/>
            <a:ext cx="5410200" cy="3124200"/>
          </a:xfrm>
          <a:prstGeom prst="rect">
            <a:avLst/>
          </a:prstGeom>
          <a:noFill/>
          <a:ln w="9525">
            <a:noFill/>
            <a:miter lim="800000"/>
            <a:headEnd/>
            <a:tailEnd/>
          </a:ln>
          <a:effectLst/>
        </p:spPr>
        <p:txBody>
          <a:bodyPr/>
          <a:lstStyle/>
          <a:p>
            <a:pPr algn="ctr">
              <a:lnSpc>
                <a:spcPct val="75000"/>
              </a:lnSpc>
              <a:spcBef>
                <a:spcPct val="120000"/>
              </a:spcBef>
              <a:tabLst>
                <a:tab pos="4348163" algn="r"/>
              </a:tabLst>
              <a:defRPr/>
            </a:pPr>
            <a:r>
              <a:rPr lang="en-US" altLang="en-US" sz="5000">
                <a:solidFill>
                  <a:srgbClr val="660033"/>
                </a:solidFill>
                <a:latin typeface="Arial" charset="0"/>
              </a:rPr>
              <a:t>macroeconomics</a:t>
            </a:r>
            <a:r>
              <a:rPr lang="en-US" altLang="en-US" sz="5000">
                <a:solidFill>
                  <a:srgbClr val="6D92DB"/>
                </a:solidFill>
                <a:latin typeface="Arial" charset="0"/>
              </a:rPr>
              <a:t> </a:t>
            </a:r>
            <a:r>
              <a:rPr lang="en-US" altLang="en-US" sz="2200">
                <a:solidFill>
                  <a:srgbClr val="6D92DB"/>
                </a:solidFill>
                <a:latin typeface="Arial" charset="0"/>
              </a:rPr>
              <a:t>	</a:t>
            </a:r>
            <a:r>
              <a:rPr lang="en-US" altLang="en-US" sz="2200">
                <a:solidFill>
                  <a:srgbClr val="8CAFCE"/>
                </a:solidFill>
                <a:latin typeface="Arial" charset="0"/>
              </a:rPr>
              <a:t>fifth edition</a:t>
            </a:r>
          </a:p>
          <a:p>
            <a:pPr algn="ctr">
              <a:spcBef>
                <a:spcPct val="100000"/>
              </a:spcBef>
              <a:tabLst>
                <a:tab pos="4348163" algn="r"/>
              </a:tabLst>
              <a:defRPr/>
            </a:pPr>
            <a:r>
              <a:rPr lang="en-US" altLang="en-US" sz="3000" b="1">
                <a:solidFill>
                  <a:srgbClr val="6D92DB"/>
                </a:solidFill>
                <a:latin typeface="Arial" charset="0"/>
              </a:rPr>
              <a:t>	</a:t>
            </a:r>
            <a:r>
              <a:rPr lang="en-US" altLang="en-US" sz="3000" b="1">
                <a:solidFill>
                  <a:srgbClr val="C24F00"/>
                </a:solidFill>
                <a:latin typeface="Arial" charset="0"/>
              </a:rPr>
              <a:t>N. Gregory Mankiw</a:t>
            </a:r>
          </a:p>
          <a:p>
            <a:pPr algn="ctr">
              <a:spcBef>
                <a:spcPct val="100000"/>
              </a:spcBef>
              <a:tabLst>
                <a:tab pos="4348163" algn="r"/>
              </a:tabLst>
              <a:defRPr/>
            </a:pPr>
            <a:r>
              <a:rPr lang="en-US" altLang="en-US">
                <a:solidFill>
                  <a:srgbClr val="C24F00"/>
                </a:solidFill>
                <a:latin typeface="Arial" charset="0"/>
              </a:rPr>
              <a:t>	</a:t>
            </a:r>
            <a:r>
              <a:rPr lang="en-US" altLang="en-US">
                <a:solidFill>
                  <a:srgbClr val="660033"/>
                </a:solidFill>
                <a:latin typeface="Arial" charset="0"/>
              </a:rPr>
              <a:t>PowerPoint</a:t>
            </a:r>
            <a:r>
              <a:rPr lang="en-US" altLang="en-US" baseline="40000">
                <a:solidFill>
                  <a:srgbClr val="660033"/>
                </a:solidFill>
                <a:latin typeface="Arial" charset="0"/>
              </a:rPr>
              <a:t>®</a:t>
            </a:r>
            <a:r>
              <a:rPr lang="en-US" altLang="en-US">
                <a:solidFill>
                  <a:srgbClr val="660033"/>
                </a:solidFill>
                <a:latin typeface="Arial" charset="0"/>
              </a:rPr>
              <a:t> Slides </a:t>
            </a:r>
            <a:br>
              <a:rPr lang="en-US" altLang="en-US">
                <a:solidFill>
                  <a:srgbClr val="660033"/>
                </a:solidFill>
                <a:latin typeface="Arial" charset="0"/>
              </a:rPr>
            </a:br>
            <a:r>
              <a:rPr lang="en-US" altLang="en-US">
                <a:solidFill>
                  <a:srgbClr val="660033"/>
                </a:solidFill>
                <a:latin typeface="Arial" charset="0"/>
              </a:rPr>
              <a:t>	by Ron Cronovich</a:t>
            </a:r>
          </a:p>
        </p:txBody>
      </p:sp>
      <p:sp>
        <p:nvSpPr>
          <p:cNvPr id="5" name="Text Box 5"/>
          <p:cNvSpPr txBox="1">
            <a:spLocks noChangeArrowheads="1"/>
          </p:cNvSpPr>
          <p:nvPr/>
        </p:nvSpPr>
        <p:spPr bwMode="auto">
          <a:xfrm>
            <a:off x="2514600" y="609600"/>
            <a:ext cx="5791200" cy="1752600"/>
          </a:xfrm>
          <a:prstGeom prst="rect">
            <a:avLst/>
          </a:prstGeom>
          <a:solidFill>
            <a:schemeClr val="bg1"/>
          </a:solidFill>
          <a:ln w="6350">
            <a:solidFill>
              <a:schemeClr val="tx1"/>
            </a:solidFill>
            <a:miter lim="800000"/>
            <a:headEnd/>
            <a:tailEnd/>
          </a:ln>
          <a:effectLst/>
        </p:spPr>
        <p:txBody>
          <a:bodyPr lIns="182880" tIns="182880" rIns="182880" bIns="182880" anchor="ctr"/>
          <a:lstStyle/>
          <a:p>
            <a:pPr>
              <a:spcBef>
                <a:spcPct val="20000"/>
              </a:spcBef>
              <a:defRPr/>
            </a:pPr>
            <a:r>
              <a:rPr lang="en-US" altLang="en-US" sz="2600" b="1">
                <a:latin typeface="Arial" charset="0"/>
              </a:rPr>
              <a:t>CHAPTER NINE</a:t>
            </a:r>
          </a:p>
          <a:p>
            <a:pPr>
              <a:spcBef>
                <a:spcPct val="20000"/>
              </a:spcBef>
              <a:defRPr/>
            </a:pPr>
            <a:r>
              <a:rPr lang="en-US" altLang="en-US" sz="3800" b="1">
                <a:latin typeface="Arial" charset="0"/>
              </a:rPr>
              <a:t>Introduction to Economic Fluctuations</a:t>
            </a:r>
          </a:p>
        </p:txBody>
      </p:sp>
      <p:sp>
        <p:nvSpPr>
          <p:cNvPr id="6" name="Text Box 6"/>
          <p:cNvSpPr txBox="1">
            <a:spLocks noChangeArrowheads="1"/>
          </p:cNvSpPr>
          <p:nvPr/>
        </p:nvSpPr>
        <p:spPr bwMode="auto">
          <a:xfrm rot="16200000">
            <a:off x="-2460625" y="2538413"/>
            <a:ext cx="6400800" cy="2057400"/>
          </a:xfrm>
          <a:prstGeom prst="rect">
            <a:avLst/>
          </a:prstGeom>
          <a:noFill/>
          <a:ln w="9525">
            <a:noFill/>
            <a:miter lim="800000"/>
            <a:headEnd/>
            <a:tailEnd/>
          </a:ln>
          <a:effectLst/>
        </p:spPr>
        <p:txBody>
          <a:bodyPr lIns="0" tIns="0" rIns="0" bIns="0"/>
          <a:lstStyle/>
          <a:p>
            <a:pPr>
              <a:spcBef>
                <a:spcPct val="50000"/>
              </a:spcBef>
              <a:defRPr/>
            </a:pPr>
            <a:r>
              <a:rPr lang="en-US" altLang="en-US" sz="15000" b="1">
                <a:solidFill>
                  <a:srgbClr val="F58803"/>
                </a:solidFill>
                <a:latin typeface="Arial" charset="0"/>
              </a:rPr>
              <a:t>macro  </a:t>
            </a:r>
          </a:p>
        </p:txBody>
      </p:sp>
      <p:sp>
        <p:nvSpPr>
          <p:cNvPr id="7" name="Text Box 7"/>
          <p:cNvSpPr txBox="1">
            <a:spLocks noChangeArrowheads="1"/>
          </p:cNvSpPr>
          <p:nvPr/>
        </p:nvSpPr>
        <p:spPr bwMode="auto">
          <a:xfrm>
            <a:off x="2819400" y="6324600"/>
            <a:ext cx="5105400" cy="336550"/>
          </a:xfrm>
          <a:prstGeom prst="rect">
            <a:avLst/>
          </a:prstGeom>
          <a:noFill/>
          <a:ln w="9525">
            <a:noFill/>
            <a:miter lim="800000"/>
            <a:headEnd/>
            <a:tailEnd/>
          </a:ln>
          <a:effectLst/>
        </p:spPr>
        <p:txBody>
          <a:bodyPr>
            <a:spAutoFit/>
          </a:bodyPr>
          <a:lstStyle/>
          <a:p>
            <a:pPr algn="ctr">
              <a:spcBef>
                <a:spcPct val="50000"/>
              </a:spcBef>
              <a:defRPr/>
            </a:pPr>
            <a:r>
              <a:rPr lang="en-US" altLang="en-US" sz="1600" i="1"/>
              <a:t>© 2003 Worth Publishers, all rights reserved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灯片编号占位符 3"/>
          <p:cNvSpPr>
            <a:spLocks noGrp="1"/>
          </p:cNvSpPr>
          <p:nvPr>
            <p:ph type="sldNum" sz="quarter" idx="10"/>
          </p:nvPr>
        </p:nvSpPr>
        <p:spPr/>
        <p:txBody>
          <a:bodyPr/>
          <a:lstStyle>
            <a:lvl1pPr>
              <a:defRPr smtClean="0"/>
            </a:lvl1pPr>
          </a:lstStyle>
          <a:p>
            <a:pPr>
              <a:defRPr/>
            </a:pPr>
            <a:r>
              <a:rPr lang="en-US" altLang="en-US"/>
              <a:t>slide </a:t>
            </a:r>
            <a:fld id="{089ACE52-0D98-462A-8E74-840FBF33A14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228600"/>
            <a:ext cx="2095500" cy="56388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81000" y="228600"/>
            <a:ext cx="61341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灯片编号占位符 3"/>
          <p:cNvSpPr>
            <a:spLocks noGrp="1"/>
          </p:cNvSpPr>
          <p:nvPr>
            <p:ph type="sldNum" sz="quarter" idx="10"/>
          </p:nvPr>
        </p:nvSpPr>
        <p:spPr/>
        <p:txBody>
          <a:bodyPr/>
          <a:lstStyle>
            <a:lvl1pPr>
              <a:defRPr smtClean="0"/>
            </a:lvl1pPr>
          </a:lstStyle>
          <a:p>
            <a:pPr>
              <a:defRPr/>
            </a:pPr>
            <a:r>
              <a:rPr lang="en-US" altLang="en-US"/>
              <a:t>slide </a:t>
            </a:r>
            <a:fld id="{BB061B7D-6473-4BF4-A470-426561BE616F}"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fld id="{859BEFC4-4C2A-4ECD-ADE6-93289DFC1BA5}" type="datetimeFigureOut">
              <a:rPr lang="zh-CN" altLang="en-US"/>
              <a:pPr>
                <a:defRPr/>
              </a:pPr>
              <a:t>2019/4/15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ea typeface="宋体" pitchFamily="2" charset="-122"/>
              </a:defRPr>
            </a:lvl1pPr>
          </a:lstStyle>
          <a:p>
            <a:pPr>
              <a:defRPr/>
            </a:pPr>
            <a:fld id="{894591CC-6B6B-4EEE-A741-773E0CFCCDA3}" type="slidenum">
              <a:rPr lang="zh-CN" altLang="en-US"/>
              <a:pPr>
                <a:defRPr/>
              </a:pPr>
              <a:t>‹#›</a:t>
            </a:fld>
            <a:endParaRPr lang="zh-CN" altLang="en-US"/>
          </a:p>
        </p:txBody>
      </p:sp>
    </p:spTree>
    <p:extLst>
      <p:ext uri="{BB962C8B-B14F-4D97-AF65-F5344CB8AC3E}">
        <p14:creationId xmlns:p14="http://schemas.microsoft.com/office/powerpoint/2010/main" val="279457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灯片编号占位符 3"/>
          <p:cNvSpPr>
            <a:spLocks noGrp="1"/>
          </p:cNvSpPr>
          <p:nvPr>
            <p:ph type="sldNum" sz="quarter" idx="10"/>
          </p:nvPr>
        </p:nvSpPr>
        <p:spPr/>
        <p:txBody>
          <a:bodyPr/>
          <a:lstStyle>
            <a:lvl1pPr>
              <a:defRPr smtClean="0"/>
            </a:lvl1pPr>
          </a:lstStyle>
          <a:p>
            <a:pPr>
              <a:defRPr/>
            </a:pPr>
            <a:r>
              <a:rPr lang="en-US" altLang="en-US"/>
              <a:t>slide </a:t>
            </a:r>
            <a:fld id="{D9C686AC-BCB6-422B-9EC2-416CAD80A913}"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smtClean="0"/>
            </a:lvl1pPr>
          </a:lstStyle>
          <a:p>
            <a:pPr>
              <a:defRPr/>
            </a:pPr>
            <a:r>
              <a:rPr lang="en-US" altLang="en-US"/>
              <a:t>slide </a:t>
            </a:r>
            <a:fld id="{75BFE58D-212D-43D5-B163-7CE00372D43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90600" y="1219200"/>
            <a:ext cx="3695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838700" y="1219200"/>
            <a:ext cx="3695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灯片编号占位符 4"/>
          <p:cNvSpPr>
            <a:spLocks noGrp="1"/>
          </p:cNvSpPr>
          <p:nvPr>
            <p:ph type="sldNum" sz="quarter" idx="10"/>
          </p:nvPr>
        </p:nvSpPr>
        <p:spPr/>
        <p:txBody>
          <a:bodyPr/>
          <a:lstStyle>
            <a:lvl1pPr>
              <a:defRPr smtClean="0"/>
            </a:lvl1pPr>
          </a:lstStyle>
          <a:p>
            <a:pPr>
              <a:defRPr/>
            </a:pPr>
            <a:r>
              <a:rPr lang="en-US" altLang="en-US"/>
              <a:t>slide </a:t>
            </a:r>
            <a:fld id="{0F29A1F2-62D9-48C2-90E5-76BD4C71A4F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灯片编号占位符 6"/>
          <p:cNvSpPr>
            <a:spLocks noGrp="1"/>
          </p:cNvSpPr>
          <p:nvPr>
            <p:ph type="sldNum" sz="quarter" idx="10"/>
          </p:nvPr>
        </p:nvSpPr>
        <p:spPr/>
        <p:txBody>
          <a:bodyPr/>
          <a:lstStyle>
            <a:lvl1pPr>
              <a:defRPr smtClean="0"/>
            </a:lvl1pPr>
          </a:lstStyle>
          <a:p>
            <a:pPr>
              <a:defRPr/>
            </a:pPr>
            <a:r>
              <a:rPr lang="en-US" altLang="en-US"/>
              <a:t>slide </a:t>
            </a:r>
            <a:fld id="{0E59DB25-6224-4113-81F7-0E027D265AD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灯片编号占位符 2"/>
          <p:cNvSpPr>
            <a:spLocks noGrp="1"/>
          </p:cNvSpPr>
          <p:nvPr>
            <p:ph type="sldNum" sz="quarter" idx="10"/>
          </p:nvPr>
        </p:nvSpPr>
        <p:spPr/>
        <p:txBody>
          <a:bodyPr/>
          <a:lstStyle>
            <a:lvl1pPr>
              <a:defRPr smtClean="0"/>
            </a:lvl1pPr>
          </a:lstStyle>
          <a:p>
            <a:pPr>
              <a:defRPr/>
            </a:pPr>
            <a:r>
              <a:rPr lang="en-US" altLang="en-US"/>
              <a:t>slide </a:t>
            </a:r>
            <a:fld id="{7930B315-E8E9-4686-9AC1-3CC6236E7972}"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mtClean="0"/>
            </a:lvl1pPr>
          </a:lstStyle>
          <a:p>
            <a:pPr>
              <a:defRPr/>
            </a:pPr>
            <a:r>
              <a:rPr lang="en-US" altLang="en-US"/>
              <a:t>slide </a:t>
            </a:r>
            <a:fld id="{5D1084D2-76D1-488F-AD55-B90ADC384CB7}"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smtClean="0"/>
            </a:lvl1pPr>
          </a:lstStyle>
          <a:p>
            <a:pPr>
              <a:defRPr/>
            </a:pPr>
            <a:r>
              <a:rPr lang="en-US" altLang="en-US"/>
              <a:t>slide </a:t>
            </a:r>
            <a:fld id="{20DFAA8D-420F-46FA-8B3E-9242400CF401}"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smtClean="0"/>
            </a:lvl1pPr>
          </a:lstStyle>
          <a:p>
            <a:pPr>
              <a:defRPr/>
            </a:pPr>
            <a:r>
              <a:rPr lang="en-US" altLang="en-US"/>
              <a:t>slide </a:t>
            </a:r>
            <a:fld id="{C98D7BCA-F119-4FEA-AFC2-00EFA075D32E}"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bwMode="auto">
          <a:xfrm>
            <a:off x="990600" y="1219200"/>
            <a:ext cx="7543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25957" name="Rectangle 5"/>
          <p:cNvSpPr>
            <a:spLocks noGrp="1" noChangeArrowheads="1"/>
          </p:cNvSpPr>
          <p:nvPr>
            <p:ph type="title"/>
          </p:nvPr>
        </p:nvSpPr>
        <p:spPr bwMode="auto">
          <a:xfrm>
            <a:off x="381000" y="228600"/>
            <a:ext cx="8382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25960" name="Rectangle 8"/>
          <p:cNvSpPr>
            <a:spLocks noGrp="1" noChangeArrowheads="1"/>
          </p:cNvSpPr>
          <p:nvPr>
            <p:ph type="sldNum" sz="quarter" idx="4"/>
          </p:nvPr>
        </p:nvSpPr>
        <p:spPr bwMode="auto">
          <a:xfrm>
            <a:off x="7924800" y="6477000"/>
            <a:ext cx="1143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smtClean="0">
                <a:solidFill>
                  <a:srgbClr val="003366"/>
                </a:solidFill>
                <a:latin typeface="+mj-lt"/>
              </a:defRPr>
            </a:lvl1pPr>
          </a:lstStyle>
          <a:p>
            <a:pPr>
              <a:defRPr/>
            </a:pPr>
            <a:r>
              <a:rPr lang="en-US" altLang="en-US"/>
              <a:t>slide </a:t>
            </a:r>
            <a:fld id="{93E95571-4DA4-47A6-AE58-7AFCC8CD89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xEl>
                                              <p:pRg st="0" end="0"/>
                                            </p:txEl>
                                          </p:spTgt>
                                        </p:tgtEl>
                                        <p:attrNameLst>
                                          <p:attrName>style.visibility</p:attrName>
                                        </p:attrNameLst>
                                      </p:cBhvr>
                                      <p:to>
                                        <p:strVal val="visible"/>
                                      </p:to>
                                    </p:set>
                                    <p:animEffect transition="in" filter="wipe(left)">
                                      <p:cBhvr>
                                        <p:cTn id="7" dur="500"/>
                                        <p:tgtEl>
                                          <p:spTgt spid="1259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4">
                                            <p:txEl>
                                              <p:pRg st="1" end="1"/>
                                            </p:txEl>
                                          </p:spTgt>
                                        </p:tgtEl>
                                        <p:attrNameLst>
                                          <p:attrName>style.visibility</p:attrName>
                                        </p:attrNameLst>
                                      </p:cBhvr>
                                      <p:to>
                                        <p:strVal val="visible"/>
                                      </p:to>
                                    </p:set>
                                    <p:animEffect transition="in" filter="wipe(left)">
                                      <p:cBhvr>
                                        <p:cTn id="12" dur="500"/>
                                        <p:tgtEl>
                                          <p:spTgt spid="1259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4">
                                            <p:txEl>
                                              <p:pRg st="2" end="2"/>
                                            </p:txEl>
                                          </p:spTgt>
                                        </p:tgtEl>
                                        <p:attrNameLst>
                                          <p:attrName>style.visibility</p:attrName>
                                        </p:attrNameLst>
                                      </p:cBhvr>
                                      <p:to>
                                        <p:strVal val="visible"/>
                                      </p:to>
                                    </p:set>
                                    <p:animEffect transition="in" filter="wipe(left)">
                                      <p:cBhvr>
                                        <p:cTn id="17" dur="500"/>
                                        <p:tgtEl>
                                          <p:spTgt spid="125954">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5954">
                                            <p:txEl>
                                              <p:pRg st="3" end="3"/>
                                            </p:txEl>
                                          </p:spTgt>
                                        </p:tgtEl>
                                        <p:attrNameLst>
                                          <p:attrName>style.visibility</p:attrName>
                                        </p:attrNameLst>
                                      </p:cBhvr>
                                      <p:to>
                                        <p:strVal val="visible"/>
                                      </p:to>
                                    </p:set>
                                    <p:animEffect transition="in" filter="wipe(left)">
                                      <p:cBhvr>
                                        <p:cTn id="20" dur="500"/>
                                        <p:tgtEl>
                                          <p:spTgt spid="125954">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5954">
                                            <p:txEl>
                                              <p:pRg st="4" end="4"/>
                                            </p:txEl>
                                          </p:spTgt>
                                        </p:tgtEl>
                                        <p:attrNameLst>
                                          <p:attrName>style.visibility</p:attrName>
                                        </p:attrNameLst>
                                      </p:cBhvr>
                                      <p:to>
                                        <p:strVal val="visible"/>
                                      </p:to>
                                    </p:set>
                                    <p:animEffect transition="in" filter="wipe(left)">
                                      <p:cBhvr>
                                        <p:cTn id="23" dur="500"/>
                                        <p:tgtEl>
                                          <p:spTgt spid="1259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125954"/>
                        </p:tgtEl>
                        <p:attrNameLst>
                          <p:attrName>style.visibility</p:attrName>
                        </p:attrNameLst>
                      </p:cBhvr>
                      <p:to>
                        <p:strVal val="visible"/>
                      </p:to>
                    </p:set>
                    <p:animEffect transition="in" filter="wipe(left)">
                      <p:cBhvr>
                        <p:cTn dur="500"/>
                        <p:tgtEl>
                          <p:spTgt spid="12595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25954"/>
                        </p:tgtEl>
                        <p:attrNameLst>
                          <p:attrName>style.visibility</p:attrName>
                        </p:attrNameLst>
                      </p:cBhvr>
                      <p:to>
                        <p:strVal val="visible"/>
                      </p:to>
                    </p:set>
                    <p:animEffect transition="in" filter="wipe(left)">
                      <p:cBhvr>
                        <p:cTn dur="500"/>
                        <p:tgtEl>
                          <p:spTgt spid="12595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25954"/>
                        </p:tgtEl>
                        <p:attrNameLst>
                          <p:attrName>style.visibility</p:attrName>
                        </p:attrNameLst>
                      </p:cBhvr>
                      <p:to>
                        <p:strVal val="visible"/>
                      </p:to>
                    </p:set>
                    <p:animEffect transition="in" filter="wipe(left)">
                      <p:cBhvr>
                        <p:cTn dur="500"/>
                        <p:tgtEl>
                          <p:spTgt spid="125954"/>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25954"/>
                        </p:tgtEl>
                        <p:attrNameLst>
                          <p:attrName>style.visibility</p:attrName>
                        </p:attrNameLst>
                      </p:cBhvr>
                      <p:to>
                        <p:strVal val="visible"/>
                      </p:to>
                    </p:set>
                    <p:animEffect transition="in" filter="wipe(left)">
                      <p:cBhvr>
                        <p:cTn dur="500"/>
                        <p:tgtEl>
                          <p:spTgt spid="12595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25954"/>
                        </p:tgtEl>
                        <p:attrNameLst>
                          <p:attrName>style.visibility</p:attrName>
                        </p:attrNameLst>
                      </p:cBhvr>
                      <p:to>
                        <p:strVal val="visible"/>
                      </p:to>
                    </p:set>
                    <p:animEffect transition="in" filter="wipe(left)">
                      <p:cBhvr>
                        <p:cTn dur="500"/>
                        <p:tgtEl>
                          <p:spTgt spid="125954"/>
                        </p:tgtEl>
                      </p:cBhvr>
                    </p:animEffect>
                  </p:childTnLst>
                </p:cTn>
              </p:par>
            </p:tnLst>
          </p:tmpl>
        </p:tmplLst>
      </p:bldP>
    </p:bldLst>
  </p:timing>
  <p:hf hdr="0" ftr="0" dt="0"/>
  <p:txStyles>
    <p:titleStyle>
      <a:lvl1pPr algn="l" rtl="0" eaLnBrk="0" fontAlgn="base" hangingPunct="0">
        <a:spcBef>
          <a:spcPct val="0"/>
        </a:spcBef>
        <a:spcAft>
          <a:spcPct val="0"/>
        </a:spcAft>
        <a:defRPr sz="3800" b="1">
          <a:solidFill>
            <a:srgbClr val="FF0000"/>
          </a:solidFill>
          <a:effectLst/>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3800" b="1">
          <a:solidFill>
            <a:srgbClr val="523985"/>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800" b="1">
          <a:solidFill>
            <a:srgbClr val="523985"/>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800" b="1">
          <a:solidFill>
            <a:srgbClr val="523985"/>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800" b="1">
          <a:solidFill>
            <a:srgbClr val="523985"/>
          </a:solidFill>
          <a:effectLst>
            <a:outerShdw blurRad="38100" dist="38100" dir="2700000" algn="tl">
              <a:srgbClr val="C0C0C0"/>
            </a:outerShdw>
          </a:effectLst>
          <a:latin typeface="Arial" charset="0"/>
        </a:defRPr>
      </a:lvl5pPr>
      <a:lvl6pPr marL="457200" algn="ctr" rtl="0" fontAlgn="base">
        <a:spcBef>
          <a:spcPct val="0"/>
        </a:spcBef>
        <a:spcAft>
          <a:spcPct val="0"/>
        </a:spcAft>
        <a:defRPr sz="3800" b="1">
          <a:solidFill>
            <a:srgbClr val="523985"/>
          </a:solidFill>
          <a:effectLst>
            <a:outerShdw blurRad="38100" dist="38100" dir="2700000" algn="tl">
              <a:srgbClr val="C0C0C0"/>
            </a:outerShdw>
          </a:effectLst>
          <a:latin typeface="Arial" charset="0"/>
        </a:defRPr>
      </a:lvl6pPr>
      <a:lvl7pPr marL="914400" algn="ctr" rtl="0" fontAlgn="base">
        <a:spcBef>
          <a:spcPct val="0"/>
        </a:spcBef>
        <a:spcAft>
          <a:spcPct val="0"/>
        </a:spcAft>
        <a:defRPr sz="3800" b="1">
          <a:solidFill>
            <a:srgbClr val="523985"/>
          </a:solidFill>
          <a:effectLst>
            <a:outerShdw blurRad="38100" dist="38100" dir="2700000" algn="tl">
              <a:srgbClr val="C0C0C0"/>
            </a:outerShdw>
          </a:effectLst>
          <a:latin typeface="Arial" charset="0"/>
        </a:defRPr>
      </a:lvl7pPr>
      <a:lvl8pPr marL="1371600" algn="ctr" rtl="0" fontAlgn="base">
        <a:spcBef>
          <a:spcPct val="0"/>
        </a:spcBef>
        <a:spcAft>
          <a:spcPct val="0"/>
        </a:spcAft>
        <a:defRPr sz="3800" b="1">
          <a:solidFill>
            <a:srgbClr val="523985"/>
          </a:solidFill>
          <a:effectLst>
            <a:outerShdw blurRad="38100" dist="38100" dir="2700000" algn="tl">
              <a:srgbClr val="C0C0C0"/>
            </a:outerShdw>
          </a:effectLst>
          <a:latin typeface="Arial" charset="0"/>
        </a:defRPr>
      </a:lvl8pPr>
      <a:lvl9pPr marL="1828800" algn="ctr" rtl="0" fontAlgn="base">
        <a:spcBef>
          <a:spcPct val="0"/>
        </a:spcBef>
        <a:spcAft>
          <a:spcPct val="0"/>
        </a:spcAft>
        <a:defRPr sz="3800" b="1">
          <a:solidFill>
            <a:srgbClr val="523985"/>
          </a:solidFill>
          <a:effectLst>
            <a:outerShdw blurRad="38100" dist="38100" dir="2700000" algn="tl">
              <a:srgbClr val="C0C0C0"/>
            </a:outerShdw>
          </a:effectLst>
          <a:latin typeface="Arial" charset="0"/>
        </a:defRPr>
      </a:lvl9pPr>
    </p:titleStyle>
    <p:bodyStyle>
      <a:lvl1pPr marL="287338" indent="-287338" algn="l" rtl="0" eaLnBrk="0" fontAlgn="base" hangingPunct="0">
        <a:spcBef>
          <a:spcPct val="40000"/>
        </a:spcBef>
        <a:spcAft>
          <a:spcPct val="0"/>
        </a:spcAft>
        <a:buSzPct val="110000"/>
        <a:buFont typeface="Wingdings" pitchFamily="2" charset="2"/>
        <a:buChar char="§"/>
        <a:defRPr sz="3000" b="1">
          <a:solidFill>
            <a:srgbClr val="10253F"/>
          </a:solidFill>
          <a:latin typeface="华文楷体" panose="02010600040101010101" pitchFamily="2" charset="-122"/>
          <a:ea typeface="华文楷体" panose="02010600040101010101" pitchFamily="2" charset="-122"/>
          <a:cs typeface="+mn-cs"/>
        </a:defRPr>
      </a:lvl1pPr>
      <a:lvl2pPr marL="692150" indent="-290513" algn="l" rtl="0" eaLnBrk="0" fontAlgn="base" hangingPunct="0">
        <a:spcBef>
          <a:spcPct val="5000"/>
        </a:spcBef>
        <a:spcAft>
          <a:spcPct val="0"/>
        </a:spcAft>
        <a:buSzPct val="90000"/>
        <a:buChar char="–"/>
        <a:defRPr sz="2800" b="1">
          <a:solidFill>
            <a:srgbClr val="10253F"/>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5000"/>
        </a:spcBef>
        <a:spcAft>
          <a:spcPct val="0"/>
        </a:spcAft>
        <a:buChar char="•"/>
        <a:defRPr sz="2600" b="1">
          <a:solidFill>
            <a:srgbClr val="10253F"/>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5000"/>
        </a:spcBef>
        <a:spcAft>
          <a:spcPct val="0"/>
        </a:spcAft>
        <a:buChar char="–"/>
        <a:defRPr sz="2000" b="1">
          <a:solidFill>
            <a:srgbClr val="10253F"/>
          </a:solidFill>
          <a:latin typeface="华文楷体" panose="02010600040101010101" pitchFamily="2" charset="-122"/>
          <a:ea typeface="华文楷体" panose="02010600040101010101" pitchFamily="2" charset="-122"/>
        </a:defRPr>
      </a:lvl4pPr>
      <a:lvl5pPr marL="2057400" indent="-228600" algn="l" rtl="0" eaLnBrk="0" fontAlgn="base" hangingPunct="0">
        <a:spcBef>
          <a:spcPct val="5000"/>
        </a:spcBef>
        <a:spcAft>
          <a:spcPct val="0"/>
        </a:spcAft>
        <a:buChar char="»"/>
        <a:defRPr sz="2000" b="1">
          <a:solidFill>
            <a:srgbClr val="10253F"/>
          </a:solidFill>
          <a:latin typeface="华文楷体" panose="02010600040101010101" pitchFamily="2" charset="-122"/>
          <a:ea typeface="华文楷体" panose="02010600040101010101" pitchFamily="2" charset="-122"/>
        </a:defRPr>
      </a:lvl5pPr>
      <a:lvl6pPr marL="2514600" indent="-228600" algn="l" rtl="0" fontAlgn="base">
        <a:spcBef>
          <a:spcPct val="5000"/>
        </a:spcBef>
        <a:spcAft>
          <a:spcPct val="0"/>
        </a:spcAft>
        <a:buChar char="»"/>
        <a:defRPr sz="2000">
          <a:solidFill>
            <a:schemeClr val="tx1"/>
          </a:solidFill>
          <a:latin typeface="+mn-lt"/>
        </a:defRPr>
      </a:lvl6pPr>
      <a:lvl7pPr marL="2971800" indent="-228600" algn="l" rtl="0" fontAlgn="base">
        <a:spcBef>
          <a:spcPct val="5000"/>
        </a:spcBef>
        <a:spcAft>
          <a:spcPct val="0"/>
        </a:spcAft>
        <a:buChar char="»"/>
        <a:defRPr sz="2000">
          <a:solidFill>
            <a:schemeClr val="tx1"/>
          </a:solidFill>
          <a:latin typeface="+mn-lt"/>
        </a:defRPr>
      </a:lvl7pPr>
      <a:lvl8pPr marL="3429000" indent="-228600" algn="l" rtl="0" fontAlgn="base">
        <a:spcBef>
          <a:spcPct val="5000"/>
        </a:spcBef>
        <a:spcAft>
          <a:spcPct val="0"/>
        </a:spcAft>
        <a:buChar char="»"/>
        <a:defRPr sz="2000">
          <a:solidFill>
            <a:schemeClr val="tx1"/>
          </a:solidFill>
          <a:latin typeface="+mn-lt"/>
        </a:defRPr>
      </a:lvl8pPr>
      <a:lvl9pPr marL="3886200" indent="-228600" algn="l" rtl="0" fontAlgn="base">
        <a:spcBef>
          <a:spcPct val="5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1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8.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6.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9.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6.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6.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21.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6.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6.wmf"/><Relationship Id="rId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24.xml"/><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10.wmf"/><Relationship Id="rId5" Type="http://schemas.openxmlformats.org/officeDocument/2006/relationships/oleObject" Target="../embeddings/oleObject23.bin"/><Relationship Id="rId10" Type="http://schemas.openxmlformats.org/officeDocument/2006/relationships/image" Target="../media/image6.wmf"/><Relationship Id="rId4" Type="http://schemas.openxmlformats.org/officeDocument/2006/relationships/image" Target="../media/image4.jpeg"/><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25.xml"/><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12.wmf"/><Relationship Id="rId5" Type="http://schemas.openxmlformats.org/officeDocument/2006/relationships/oleObject" Target="../embeddings/oleObject26.bin"/><Relationship Id="rId10" Type="http://schemas.openxmlformats.org/officeDocument/2006/relationships/image" Target="../media/image6.wmf"/><Relationship Id="rId4" Type="http://schemas.openxmlformats.org/officeDocument/2006/relationships/image" Target="../media/image4.jpeg"/><Relationship Id="rId9"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524000" y="4800600"/>
            <a:ext cx="5867400" cy="762000"/>
          </a:xfrm>
          <a:prstGeom prst="rect">
            <a:avLst/>
          </a:prstGeom>
          <a:noFill/>
          <a:ln w="9525">
            <a:noFill/>
            <a:miter lim="800000"/>
            <a:headEnd/>
            <a:tailEnd/>
          </a:ln>
        </p:spPr>
        <p:txBody>
          <a:bodyPr/>
          <a:lstStyle/>
          <a:p>
            <a:pPr marL="609600" indent="-609600" algn="ctr">
              <a:spcBef>
                <a:spcPct val="20000"/>
              </a:spcBef>
            </a:pPr>
            <a:r>
              <a:rPr lang="zh-CN" altLang="en-US" sz="3200" b="1" dirty="0">
                <a:latin typeface="华文楷体" panose="02010600040101010101" pitchFamily="2" charset="-122"/>
                <a:ea typeface="华文楷体" panose="02010600040101010101" pitchFamily="2" charset="-122"/>
              </a:rPr>
              <a:t>陈斌开</a:t>
            </a:r>
            <a:endParaRPr lang="zh-CN" altLang="en-US" b="1" dirty="0">
              <a:latin typeface="华文楷体" panose="02010600040101010101" pitchFamily="2" charset="-122"/>
              <a:ea typeface="华文楷体" panose="02010600040101010101" pitchFamily="2" charset="-122"/>
            </a:endParaRPr>
          </a:p>
        </p:txBody>
      </p:sp>
      <p:sp>
        <p:nvSpPr>
          <p:cNvPr id="27651" name="标题 1"/>
          <p:cNvSpPr txBox="1">
            <a:spLocks/>
          </p:cNvSpPr>
          <p:nvPr/>
        </p:nvSpPr>
        <p:spPr bwMode="auto">
          <a:xfrm>
            <a:off x="642938" y="2286000"/>
            <a:ext cx="7772400" cy="1470025"/>
          </a:xfrm>
          <a:prstGeom prst="rect">
            <a:avLst/>
          </a:prstGeom>
          <a:noFill/>
          <a:ln w="9525">
            <a:noFill/>
            <a:miter lim="800000"/>
            <a:headEnd/>
            <a:tailEnd/>
          </a:ln>
        </p:spPr>
        <p:txBody>
          <a:bodyPr anchor="ctr"/>
          <a:lstStyle/>
          <a:p>
            <a:pPr algn="ctr"/>
            <a:r>
              <a:rPr lang="zh-CN" altLang="en-US" sz="4300" b="1" dirty="0" smtClean="0">
                <a:solidFill>
                  <a:srgbClr val="FF0000"/>
                </a:solidFill>
                <a:latin typeface="华文楷体" panose="02010600040101010101" pitchFamily="2" charset="-122"/>
                <a:ea typeface="华文楷体" panose="02010600040101010101" pitchFamily="2" charset="-122"/>
              </a:rPr>
              <a:t>第</a:t>
            </a:r>
            <a:r>
              <a:rPr lang="en-US" altLang="zh-CN" sz="4300" b="1" dirty="0" smtClean="0">
                <a:solidFill>
                  <a:srgbClr val="FF0000"/>
                </a:solidFill>
                <a:latin typeface="华文楷体" panose="02010600040101010101" pitchFamily="2" charset="-122"/>
                <a:ea typeface="华文楷体" panose="02010600040101010101" pitchFamily="2" charset="-122"/>
              </a:rPr>
              <a:t>6</a:t>
            </a:r>
            <a:r>
              <a:rPr lang="zh-CN" altLang="en-US" sz="4300" b="1" dirty="0" smtClean="0">
                <a:solidFill>
                  <a:srgbClr val="FF0000"/>
                </a:solidFill>
                <a:latin typeface="华文楷体" panose="02010600040101010101" pitchFamily="2" charset="-122"/>
                <a:ea typeface="华文楷体" panose="02010600040101010101" pitchFamily="2" charset="-122"/>
              </a:rPr>
              <a:t>讲</a:t>
            </a:r>
            <a:r>
              <a:rPr lang="zh-CN" altLang="en-US" sz="4300" b="1" dirty="0">
                <a:solidFill>
                  <a:srgbClr val="FF0000"/>
                </a:solidFill>
                <a:latin typeface="华文楷体" panose="02010600040101010101" pitchFamily="2" charset="-122"/>
                <a:ea typeface="华文楷体" panose="02010600040101010101" pitchFamily="2" charset="-122"/>
              </a:rPr>
              <a:t>：</a:t>
            </a:r>
            <a:r>
              <a:rPr lang="zh-CN" altLang="en-US" sz="4300" dirty="0">
                <a:solidFill>
                  <a:srgbClr val="FF0000"/>
                </a:solidFill>
                <a:latin typeface="华文楷体" panose="02010600040101010101" pitchFamily="2" charset="-122"/>
                <a:ea typeface="华文楷体" panose="02010600040101010101" pitchFamily="2" charset="-122"/>
              </a:rPr>
              <a:t>短期经济波动</a:t>
            </a:r>
            <a:r>
              <a:rPr lang="en-US" altLang="zh-CN" sz="4300" dirty="0">
                <a:solidFill>
                  <a:srgbClr val="FF0000"/>
                </a:solidFill>
                <a:latin typeface="华文楷体" panose="02010600040101010101" pitchFamily="2" charset="-122"/>
                <a:ea typeface="华文楷体" panose="02010600040101010101" pitchFamily="2" charset="-122"/>
              </a:rPr>
              <a:t>——</a:t>
            </a:r>
          </a:p>
          <a:p>
            <a:pPr algn="ctr"/>
            <a:r>
              <a:rPr lang="zh-CN" altLang="en-US" sz="4300" dirty="0">
                <a:solidFill>
                  <a:srgbClr val="FF0000"/>
                </a:solidFill>
                <a:latin typeface="华文楷体" panose="02010600040101010101" pitchFamily="2" charset="-122"/>
                <a:ea typeface="华文楷体" panose="02010600040101010101" pitchFamily="2" charset="-122"/>
              </a:rPr>
              <a:t>总供给与总</a:t>
            </a:r>
            <a:r>
              <a:rPr lang="zh-CN" altLang="en-US" sz="4300" dirty="0" smtClean="0">
                <a:solidFill>
                  <a:srgbClr val="FF0000"/>
                </a:solidFill>
                <a:latin typeface="华文楷体" panose="02010600040101010101" pitchFamily="2" charset="-122"/>
                <a:ea typeface="华文楷体" panose="02010600040101010101" pitchFamily="2" charset="-122"/>
              </a:rPr>
              <a:t>需求基本分析框架</a:t>
            </a:r>
            <a:endParaRPr lang="en-US" altLang="zh-CN" sz="4300" b="1" dirty="0">
              <a:solidFill>
                <a:srgbClr val="FF0000"/>
              </a:solidFill>
              <a:latin typeface="华文楷体" panose="02010600040101010101" pitchFamily="2" charset="-122"/>
              <a:ea typeface="华文楷体" panose="02010600040101010101" pitchFamily="2" charset="-122"/>
            </a:endParaRPr>
          </a:p>
        </p:txBody>
      </p:sp>
      <p:sp>
        <p:nvSpPr>
          <p:cNvPr id="27652" name="矩形 6"/>
          <p:cNvSpPr>
            <a:spLocks noChangeArrowheads="1"/>
          </p:cNvSpPr>
          <p:nvPr/>
        </p:nvSpPr>
        <p:spPr bwMode="auto">
          <a:xfrm>
            <a:off x="827584" y="188640"/>
            <a:ext cx="4572000" cy="830262"/>
          </a:xfrm>
          <a:prstGeom prst="rect">
            <a:avLst/>
          </a:prstGeom>
          <a:noFill/>
          <a:ln w="9525">
            <a:noFill/>
            <a:miter lim="800000"/>
            <a:headEnd/>
            <a:tailEnd/>
          </a:ln>
        </p:spPr>
        <p:txBody>
          <a:bodyPr>
            <a:spAutoFit/>
          </a:bodyPr>
          <a:lstStyle/>
          <a:p>
            <a:pPr marL="609600" indent="-609600" algn="ctr"/>
            <a:r>
              <a:rPr lang="zh-CN" altLang="en-US" b="1" dirty="0">
                <a:solidFill>
                  <a:srgbClr val="10253F"/>
                </a:solidFill>
                <a:latin typeface="华文楷体" panose="02010600040101010101" pitchFamily="2" charset="-122"/>
                <a:ea typeface="华文楷体" panose="02010600040101010101" pitchFamily="2" charset="-122"/>
              </a:rPr>
              <a:t>宏观经济学</a:t>
            </a:r>
          </a:p>
          <a:p>
            <a:pPr marL="609600" indent="-609600" algn="ctr"/>
            <a:r>
              <a:rPr lang="zh-CN" altLang="en-US" b="1" dirty="0">
                <a:solidFill>
                  <a:srgbClr val="10253F"/>
                </a:solidFill>
                <a:latin typeface="华文楷体" panose="02010600040101010101" pitchFamily="2" charset="-122"/>
                <a:ea typeface="华文楷体" panose="02010600040101010101" pitchFamily="2" charset="-122"/>
              </a:rPr>
              <a:t>中央财经大学</a:t>
            </a:r>
            <a:r>
              <a:rPr lang="en-US" altLang="zh-CN" b="1" smtClean="0">
                <a:solidFill>
                  <a:srgbClr val="10253F"/>
                </a:solidFill>
                <a:latin typeface="华文楷体" panose="02010600040101010101" pitchFamily="2" charset="-122"/>
                <a:ea typeface="华文楷体" panose="02010600040101010101" pitchFamily="2" charset="-122"/>
              </a:rPr>
              <a:t>2019</a:t>
            </a:r>
            <a:r>
              <a:rPr lang="zh-CN" altLang="en-US" b="1" smtClean="0">
                <a:solidFill>
                  <a:srgbClr val="10253F"/>
                </a:solidFill>
                <a:latin typeface="华文楷体" panose="02010600040101010101" pitchFamily="2" charset="-122"/>
                <a:ea typeface="华文楷体" panose="02010600040101010101" pitchFamily="2" charset="-122"/>
              </a:rPr>
              <a:t>年</a:t>
            </a:r>
            <a:r>
              <a:rPr lang="zh-CN" altLang="en-US" b="1" dirty="0" smtClean="0">
                <a:solidFill>
                  <a:srgbClr val="10253F"/>
                </a:solidFill>
                <a:latin typeface="华文楷体" panose="02010600040101010101" pitchFamily="2" charset="-122"/>
                <a:ea typeface="华文楷体" panose="02010600040101010101" pitchFamily="2" charset="-122"/>
              </a:rPr>
              <a:t>春季</a:t>
            </a:r>
            <a:r>
              <a:rPr lang="zh-CN" altLang="en-US" b="1" dirty="0">
                <a:solidFill>
                  <a:srgbClr val="10253F"/>
                </a:solidFill>
                <a:latin typeface="华文楷体" panose="02010600040101010101" pitchFamily="2" charset="-122"/>
                <a:ea typeface="华文楷体" panose="02010600040101010101" pitchFamily="2" charset="-122"/>
              </a:rPr>
              <a:t>学期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7" name="灯片编号占位符 2"/>
          <p:cNvSpPr>
            <a:spLocks noGrp="1"/>
          </p:cNvSpPr>
          <p:nvPr>
            <p:ph type="sldNum" sz="quarter" idx="10"/>
          </p:nvPr>
        </p:nvSpPr>
        <p:spPr/>
        <p:txBody>
          <a:bodyPr/>
          <a:lstStyle/>
          <a:p>
            <a:pPr>
              <a:defRPr/>
            </a:pPr>
            <a:r>
              <a:rPr lang="en-US" altLang="en-US"/>
              <a:t>slide </a:t>
            </a:r>
            <a:fld id="{6F27A94B-B298-4101-AD03-0431F819565F}" type="slidenum">
              <a:rPr lang="en-US" altLang="en-US"/>
              <a:pPr>
                <a:defRPr/>
              </a:pPr>
              <a:t>9</a:t>
            </a:fld>
            <a:endParaRPr lang="en-US" altLang="en-US"/>
          </a:p>
        </p:txBody>
      </p:sp>
      <p:sp>
        <p:nvSpPr>
          <p:cNvPr id="285718" name="Line 22"/>
          <p:cNvSpPr>
            <a:spLocks noChangeShapeType="1"/>
          </p:cNvSpPr>
          <p:nvPr/>
        </p:nvSpPr>
        <p:spPr bwMode="auto">
          <a:xfrm>
            <a:off x="6731000" y="2584450"/>
            <a:ext cx="0" cy="3140075"/>
          </a:xfrm>
          <a:prstGeom prst="line">
            <a:avLst/>
          </a:prstGeom>
          <a:noFill/>
          <a:ln w="9525">
            <a:solidFill>
              <a:srgbClr val="003399"/>
            </a:solidFill>
            <a:prstDash val="dash"/>
            <a:round/>
            <a:headEnd/>
            <a:tailEnd/>
          </a:ln>
        </p:spPr>
        <p:txBody>
          <a:bodyPr/>
          <a:lstStyle/>
          <a:p>
            <a:endParaRPr lang="zh-CN" altLang="en-US"/>
          </a:p>
        </p:txBody>
      </p:sp>
      <p:sp>
        <p:nvSpPr>
          <p:cNvPr id="285719" name="Line 23"/>
          <p:cNvSpPr>
            <a:spLocks noChangeShapeType="1"/>
          </p:cNvSpPr>
          <p:nvPr/>
        </p:nvSpPr>
        <p:spPr bwMode="auto">
          <a:xfrm>
            <a:off x="6000750" y="2124075"/>
            <a:ext cx="0" cy="3600450"/>
          </a:xfrm>
          <a:prstGeom prst="line">
            <a:avLst/>
          </a:prstGeom>
          <a:noFill/>
          <a:ln w="9525">
            <a:solidFill>
              <a:srgbClr val="FF6600"/>
            </a:solidFill>
            <a:prstDash val="dash"/>
            <a:round/>
            <a:headEnd/>
            <a:tailEnd/>
          </a:ln>
        </p:spPr>
        <p:txBody>
          <a:bodyPr/>
          <a:lstStyle/>
          <a:p>
            <a:endParaRPr lang="zh-CN" altLang="en-US"/>
          </a:p>
        </p:txBody>
      </p:sp>
      <p:sp>
        <p:nvSpPr>
          <p:cNvPr id="285731" name="Text Box 35"/>
          <p:cNvSpPr txBox="1">
            <a:spLocks noChangeArrowheads="1"/>
          </p:cNvSpPr>
          <p:nvPr/>
        </p:nvSpPr>
        <p:spPr bwMode="auto">
          <a:xfrm>
            <a:off x="6629400" y="3397250"/>
            <a:ext cx="381000" cy="442913"/>
          </a:xfrm>
          <a:prstGeom prst="rect">
            <a:avLst/>
          </a:prstGeom>
          <a:solidFill>
            <a:schemeClr val="bg1"/>
          </a:solidFill>
          <a:ln w="9525">
            <a:noFill/>
            <a:miter lim="800000"/>
            <a:headEnd/>
            <a:tailEnd/>
          </a:ln>
        </p:spPr>
        <p:txBody>
          <a:bodyPr lIns="0" tIns="0" rIns="0" bIns="91440">
            <a:spAutoFit/>
          </a:bodyPr>
          <a:lstStyle/>
          <a:p>
            <a:pPr>
              <a:spcBef>
                <a:spcPct val="50000"/>
              </a:spcBef>
            </a:pPr>
            <a:r>
              <a:rPr lang="en-US" altLang="en-US" sz="2300" b="1" i="1">
                <a:solidFill>
                  <a:srgbClr val="003399"/>
                </a:solidFill>
                <a:latin typeface="Arial" pitchFamily="34" charset="0"/>
              </a:rPr>
              <a:t>Y</a:t>
            </a:r>
            <a:r>
              <a:rPr lang="en-US" altLang="en-US" sz="2300" b="1" baseline="-25000">
                <a:solidFill>
                  <a:srgbClr val="003399"/>
                </a:solidFill>
                <a:latin typeface="Tahoma" pitchFamily="34" charset="0"/>
              </a:rPr>
              <a:t>1</a:t>
            </a:r>
          </a:p>
        </p:txBody>
      </p:sp>
      <p:sp>
        <p:nvSpPr>
          <p:cNvPr id="285732" name="Text Box 36"/>
          <p:cNvSpPr txBox="1">
            <a:spLocks noChangeArrowheads="1"/>
          </p:cNvSpPr>
          <p:nvPr/>
        </p:nvSpPr>
        <p:spPr bwMode="auto">
          <a:xfrm>
            <a:off x="5880100" y="3400425"/>
            <a:ext cx="381000" cy="442913"/>
          </a:xfrm>
          <a:prstGeom prst="rect">
            <a:avLst/>
          </a:prstGeom>
          <a:solidFill>
            <a:schemeClr val="bg1"/>
          </a:solidFill>
          <a:ln w="9525">
            <a:noFill/>
            <a:miter lim="800000"/>
            <a:headEnd/>
            <a:tailEnd/>
          </a:ln>
        </p:spPr>
        <p:txBody>
          <a:bodyPr lIns="0" tIns="0" rIns="0" bIns="91440">
            <a:spAutoFit/>
          </a:bodyPr>
          <a:lstStyle/>
          <a:p>
            <a:pPr>
              <a:spcBef>
                <a:spcPct val="50000"/>
              </a:spcBef>
            </a:pPr>
            <a:r>
              <a:rPr lang="en-US" altLang="en-US" sz="2300" b="1" i="1">
                <a:solidFill>
                  <a:srgbClr val="FF6600"/>
                </a:solidFill>
                <a:latin typeface="Arial" pitchFamily="34" charset="0"/>
              </a:rPr>
              <a:t>Y</a:t>
            </a:r>
            <a:r>
              <a:rPr lang="en-US" altLang="en-US" sz="2300" b="1" baseline="-25000">
                <a:solidFill>
                  <a:srgbClr val="FF6600"/>
                </a:solidFill>
                <a:latin typeface="Tahoma" pitchFamily="34" charset="0"/>
              </a:rPr>
              <a:t>2</a:t>
            </a:r>
          </a:p>
        </p:txBody>
      </p:sp>
      <p:sp>
        <p:nvSpPr>
          <p:cNvPr id="285698" name="Rectangle 2"/>
          <p:cNvSpPr>
            <a:spLocks noGrp="1" noChangeArrowheads="1"/>
          </p:cNvSpPr>
          <p:nvPr>
            <p:ph type="title"/>
          </p:nvPr>
        </p:nvSpPr>
        <p:spPr>
          <a:xfrm>
            <a:off x="627856" y="228600"/>
            <a:ext cx="6248400" cy="838200"/>
          </a:xfrm>
        </p:spPr>
        <p:txBody>
          <a:bodyPr/>
          <a:lstStyle/>
          <a:p>
            <a:pPr eaLnBrk="1" hangingPunct="1">
              <a:defRPr/>
            </a:pPr>
            <a:r>
              <a:rPr lang="zh-CN" altLang="en-US" sz="3200" dirty="0"/>
              <a:t>推导</a:t>
            </a:r>
            <a:r>
              <a:rPr lang="en-US" altLang="en-US" sz="3200" dirty="0"/>
              <a:t> AD </a:t>
            </a:r>
            <a:r>
              <a:rPr lang="zh-CN" altLang="en-US" sz="3200" dirty="0"/>
              <a:t>曲线</a:t>
            </a:r>
          </a:p>
        </p:txBody>
      </p:sp>
      <p:grpSp>
        <p:nvGrpSpPr>
          <p:cNvPr id="2" name="Group 4"/>
          <p:cNvGrpSpPr>
            <a:grpSpLocks/>
          </p:cNvGrpSpPr>
          <p:nvPr/>
        </p:nvGrpSpPr>
        <p:grpSpPr bwMode="auto">
          <a:xfrm>
            <a:off x="4572000" y="1279525"/>
            <a:ext cx="3657600" cy="2500313"/>
            <a:chOff x="2256" y="806"/>
            <a:chExt cx="2304" cy="1575"/>
          </a:xfrm>
        </p:grpSpPr>
        <p:grpSp>
          <p:nvGrpSpPr>
            <p:cNvPr id="3" name="Group 5"/>
            <p:cNvGrpSpPr>
              <a:grpSpLocks/>
            </p:cNvGrpSpPr>
            <p:nvPr/>
          </p:nvGrpSpPr>
          <p:grpSpPr bwMode="auto">
            <a:xfrm>
              <a:off x="2496" y="960"/>
              <a:ext cx="1824" cy="1188"/>
              <a:chOff x="2640" y="1056"/>
              <a:chExt cx="2496" cy="2112"/>
            </a:xfrm>
          </p:grpSpPr>
          <p:sp>
            <p:nvSpPr>
              <p:cNvPr id="44078" name="Line 6"/>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44079" name="Line 7"/>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44076" name="Text Box 8"/>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44077" name="Text Box 9"/>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4" name="Group 10"/>
          <p:cNvGrpSpPr>
            <a:grpSpLocks/>
          </p:cNvGrpSpPr>
          <p:nvPr/>
        </p:nvGrpSpPr>
        <p:grpSpPr bwMode="auto">
          <a:xfrm>
            <a:off x="4572000" y="3595688"/>
            <a:ext cx="3657600" cy="2500312"/>
            <a:chOff x="2256" y="806"/>
            <a:chExt cx="2304" cy="1575"/>
          </a:xfrm>
        </p:grpSpPr>
        <p:grpSp>
          <p:nvGrpSpPr>
            <p:cNvPr id="5" name="Group 11"/>
            <p:cNvGrpSpPr>
              <a:grpSpLocks/>
            </p:cNvGrpSpPr>
            <p:nvPr/>
          </p:nvGrpSpPr>
          <p:grpSpPr bwMode="auto">
            <a:xfrm>
              <a:off x="2496" y="960"/>
              <a:ext cx="1824" cy="1188"/>
              <a:chOff x="2640" y="1056"/>
              <a:chExt cx="2496" cy="2112"/>
            </a:xfrm>
          </p:grpSpPr>
          <p:sp>
            <p:nvSpPr>
              <p:cNvPr id="44073" name="Line 12"/>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44074" name="Line 13"/>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44071" name="Text Box 14"/>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44072" name="Text Box 15"/>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grpSp>
        <p:nvGrpSpPr>
          <p:cNvPr id="6" name="Group 43"/>
          <p:cNvGrpSpPr>
            <a:grpSpLocks/>
          </p:cNvGrpSpPr>
          <p:nvPr/>
        </p:nvGrpSpPr>
        <p:grpSpPr bwMode="auto">
          <a:xfrm>
            <a:off x="5181600" y="1600200"/>
            <a:ext cx="2590800" cy="1646238"/>
            <a:chOff x="3264" y="1008"/>
            <a:chExt cx="1632" cy="1037"/>
          </a:xfrm>
        </p:grpSpPr>
        <p:sp>
          <p:nvSpPr>
            <p:cNvPr id="44068" name="Line 16"/>
            <p:cNvSpPr>
              <a:spLocks noChangeShapeType="1"/>
            </p:cNvSpPr>
            <p:nvPr/>
          </p:nvSpPr>
          <p:spPr bwMode="auto">
            <a:xfrm>
              <a:off x="3264" y="1008"/>
              <a:ext cx="1440" cy="912"/>
            </a:xfrm>
            <a:prstGeom prst="line">
              <a:avLst/>
            </a:prstGeom>
            <a:noFill/>
            <a:ln w="19050">
              <a:solidFill>
                <a:schemeClr val="tx1"/>
              </a:solidFill>
              <a:round/>
              <a:headEnd/>
              <a:tailEnd/>
            </a:ln>
          </p:spPr>
          <p:txBody>
            <a:bodyPr/>
            <a:lstStyle/>
            <a:p>
              <a:endParaRPr lang="zh-CN" altLang="en-US"/>
            </a:p>
          </p:txBody>
        </p:sp>
        <p:sp>
          <p:nvSpPr>
            <p:cNvPr id="44069" name="Text Box 17"/>
            <p:cNvSpPr txBox="1">
              <a:spLocks noChangeArrowheads="1"/>
            </p:cNvSpPr>
            <p:nvPr/>
          </p:nvSpPr>
          <p:spPr bwMode="auto">
            <a:xfrm>
              <a:off x="4704" y="1824"/>
              <a:ext cx="192"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IS</a:t>
              </a:r>
              <a:endParaRPr lang="en-US" altLang="en-US" sz="2300" b="1">
                <a:latin typeface="Arial" pitchFamily="34" charset="0"/>
              </a:endParaRPr>
            </a:p>
          </p:txBody>
        </p:sp>
      </p:grpSp>
      <p:grpSp>
        <p:nvGrpSpPr>
          <p:cNvPr id="7" name="Group 48"/>
          <p:cNvGrpSpPr>
            <a:grpSpLocks/>
          </p:cNvGrpSpPr>
          <p:nvPr/>
        </p:nvGrpSpPr>
        <p:grpSpPr bwMode="auto">
          <a:xfrm>
            <a:off x="5638800" y="1752600"/>
            <a:ext cx="3048000" cy="1524000"/>
            <a:chOff x="3552" y="1104"/>
            <a:chExt cx="1920" cy="960"/>
          </a:xfrm>
        </p:grpSpPr>
        <p:sp>
          <p:nvSpPr>
            <p:cNvPr id="44066" name="Text Box 18"/>
            <p:cNvSpPr txBox="1">
              <a:spLocks noChangeArrowheads="1"/>
            </p:cNvSpPr>
            <p:nvPr/>
          </p:nvSpPr>
          <p:spPr bwMode="auto">
            <a:xfrm>
              <a:off x="4848" y="1104"/>
              <a:ext cx="624"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LM</a:t>
              </a:r>
              <a:r>
                <a:rPr lang="en-US" altLang="en-US" sz="2300" b="1">
                  <a:latin typeface="Arial" pitchFamily="34" charset="0"/>
                </a:rPr>
                <a:t>(</a:t>
              </a:r>
              <a:r>
                <a:rPr lang="en-US" altLang="en-US" sz="2300" b="1" i="1">
                  <a:solidFill>
                    <a:srgbClr val="003399"/>
                  </a:solidFill>
                  <a:latin typeface="Arial" pitchFamily="34" charset="0"/>
                </a:rPr>
                <a:t>P</a:t>
              </a:r>
              <a:r>
                <a:rPr lang="en-US" altLang="en-US" sz="2300" b="1" baseline="-25000">
                  <a:solidFill>
                    <a:srgbClr val="003399"/>
                  </a:solidFill>
                  <a:latin typeface="Tahoma" pitchFamily="34" charset="0"/>
                </a:rPr>
                <a:t>1</a:t>
              </a:r>
              <a:r>
                <a:rPr lang="en-US" altLang="en-US" sz="2300" b="1">
                  <a:latin typeface="Arial" pitchFamily="34" charset="0"/>
                </a:rPr>
                <a:t>)</a:t>
              </a:r>
            </a:p>
          </p:txBody>
        </p:sp>
        <p:sp>
          <p:nvSpPr>
            <p:cNvPr id="44067" name="Line 20"/>
            <p:cNvSpPr>
              <a:spLocks noChangeShapeType="1"/>
            </p:cNvSpPr>
            <p:nvPr/>
          </p:nvSpPr>
          <p:spPr bwMode="auto">
            <a:xfrm flipV="1">
              <a:off x="3552" y="1248"/>
              <a:ext cx="1296" cy="816"/>
            </a:xfrm>
            <a:prstGeom prst="line">
              <a:avLst/>
            </a:prstGeom>
            <a:noFill/>
            <a:ln w="19050">
              <a:solidFill>
                <a:srgbClr val="003399"/>
              </a:solidFill>
              <a:round/>
              <a:headEnd/>
              <a:tailEnd/>
            </a:ln>
          </p:spPr>
          <p:txBody>
            <a:bodyPr/>
            <a:lstStyle/>
            <a:p>
              <a:endParaRPr lang="zh-CN" altLang="en-US"/>
            </a:p>
          </p:txBody>
        </p:sp>
      </p:grpSp>
      <p:grpSp>
        <p:nvGrpSpPr>
          <p:cNvPr id="8" name="Group 49"/>
          <p:cNvGrpSpPr>
            <a:grpSpLocks/>
          </p:cNvGrpSpPr>
          <p:nvPr/>
        </p:nvGrpSpPr>
        <p:grpSpPr bwMode="auto">
          <a:xfrm>
            <a:off x="5181600" y="1295400"/>
            <a:ext cx="2438400" cy="1371600"/>
            <a:chOff x="3264" y="816"/>
            <a:chExt cx="1536" cy="864"/>
          </a:xfrm>
        </p:grpSpPr>
        <p:sp>
          <p:nvSpPr>
            <p:cNvPr id="44064" name="Text Box 19"/>
            <p:cNvSpPr txBox="1">
              <a:spLocks noChangeArrowheads="1"/>
            </p:cNvSpPr>
            <p:nvPr/>
          </p:nvSpPr>
          <p:spPr bwMode="auto">
            <a:xfrm>
              <a:off x="4176" y="816"/>
              <a:ext cx="624"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LM</a:t>
              </a:r>
              <a:r>
                <a:rPr lang="en-US" altLang="en-US" sz="2300" b="1">
                  <a:latin typeface="Arial" pitchFamily="34" charset="0"/>
                </a:rPr>
                <a:t>(</a:t>
              </a:r>
              <a:r>
                <a:rPr lang="en-US" altLang="en-US" sz="2300" b="1" i="1">
                  <a:solidFill>
                    <a:srgbClr val="FF6600"/>
                  </a:solidFill>
                  <a:latin typeface="Arial" pitchFamily="34" charset="0"/>
                </a:rPr>
                <a:t>P</a:t>
              </a:r>
              <a:r>
                <a:rPr lang="en-US" altLang="en-US" sz="2300" b="1" baseline="-25000">
                  <a:solidFill>
                    <a:srgbClr val="FF6600"/>
                  </a:solidFill>
                  <a:latin typeface="Tahoma" pitchFamily="34" charset="0"/>
                </a:rPr>
                <a:t>2</a:t>
              </a:r>
              <a:r>
                <a:rPr lang="en-US" altLang="en-US" sz="2300" b="1">
                  <a:latin typeface="Arial" pitchFamily="34" charset="0"/>
                </a:rPr>
                <a:t>)</a:t>
              </a:r>
            </a:p>
          </p:txBody>
        </p:sp>
        <p:sp>
          <p:nvSpPr>
            <p:cNvPr id="44065" name="Line 21"/>
            <p:cNvSpPr>
              <a:spLocks noChangeShapeType="1"/>
            </p:cNvSpPr>
            <p:nvPr/>
          </p:nvSpPr>
          <p:spPr bwMode="auto">
            <a:xfrm flipV="1">
              <a:off x="3264" y="1008"/>
              <a:ext cx="1008" cy="672"/>
            </a:xfrm>
            <a:prstGeom prst="line">
              <a:avLst/>
            </a:prstGeom>
            <a:noFill/>
            <a:ln w="19050">
              <a:solidFill>
                <a:srgbClr val="FF6600"/>
              </a:solidFill>
              <a:round/>
              <a:headEnd/>
              <a:tailEnd/>
            </a:ln>
          </p:spPr>
          <p:txBody>
            <a:bodyPr/>
            <a:lstStyle/>
            <a:p>
              <a:endParaRPr lang="zh-CN" altLang="en-US"/>
            </a:p>
          </p:txBody>
        </p:sp>
      </p:grpSp>
      <p:sp>
        <p:nvSpPr>
          <p:cNvPr id="285723" name="Line 27"/>
          <p:cNvSpPr>
            <a:spLocks noChangeShapeType="1"/>
          </p:cNvSpPr>
          <p:nvPr/>
        </p:nvSpPr>
        <p:spPr bwMode="auto">
          <a:xfrm>
            <a:off x="5257800" y="3886200"/>
            <a:ext cx="2286000" cy="1524000"/>
          </a:xfrm>
          <a:prstGeom prst="line">
            <a:avLst/>
          </a:prstGeom>
          <a:noFill/>
          <a:ln w="19050">
            <a:solidFill>
              <a:srgbClr val="990033"/>
            </a:solidFill>
            <a:round/>
            <a:headEnd/>
            <a:tailEnd/>
          </a:ln>
        </p:spPr>
        <p:txBody>
          <a:bodyPr/>
          <a:lstStyle/>
          <a:p>
            <a:endParaRPr lang="zh-CN" altLang="en-US"/>
          </a:p>
        </p:txBody>
      </p:sp>
      <p:sp>
        <p:nvSpPr>
          <p:cNvPr id="285724" name="Text Box 28"/>
          <p:cNvSpPr txBox="1">
            <a:spLocks noChangeArrowheads="1"/>
          </p:cNvSpPr>
          <p:nvPr/>
        </p:nvSpPr>
        <p:spPr bwMode="auto">
          <a:xfrm>
            <a:off x="7543800" y="5257800"/>
            <a:ext cx="457200" cy="350838"/>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990033"/>
                </a:solidFill>
                <a:latin typeface="Arial" pitchFamily="34" charset="0"/>
              </a:rPr>
              <a:t>AD</a:t>
            </a:r>
            <a:endParaRPr lang="en-US" altLang="en-US" sz="2300" b="1">
              <a:solidFill>
                <a:srgbClr val="990033"/>
              </a:solidFill>
              <a:latin typeface="Arial" pitchFamily="34" charset="0"/>
            </a:endParaRPr>
          </a:p>
        </p:txBody>
      </p:sp>
      <p:grpSp>
        <p:nvGrpSpPr>
          <p:cNvPr id="9" name="Group 44"/>
          <p:cNvGrpSpPr>
            <a:grpSpLocks/>
          </p:cNvGrpSpPr>
          <p:nvPr/>
        </p:nvGrpSpPr>
        <p:grpSpPr bwMode="auto">
          <a:xfrm>
            <a:off x="4594225" y="4678363"/>
            <a:ext cx="2932113" cy="442912"/>
            <a:chOff x="2894" y="2947"/>
            <a:chExt cx="1847" cy="279"/>
          </a:xfrm>
        </p:grpSpPr>
        <p:sp>
          <p:nvSpPr>
            <p:cNvPr id="44062" name="Line 29"/>
            <p:cNvSpPr>
              <a:spLocks noChangeShapeType="1"/>
            </p:cNvSpPr>
            <p:nvPr/>
          </p:nvSpPr>
          <p:spPr bwMode="auto">
            <a:xfrm flipV="1">
              <a:off x="3120" y="3067"/>
              <a:ext cx="1621" cy="1"/>
            </a:xfrm>
            <a:prstGeom prst="line">
              <a:avLst/>
            </a:prstGeom>
            <a:noFill/>
            <a:ln w="9525">
              <a:solidFill>
                <a:srgbClr val="003399"/>
              </a:solidFill>
              <a:prstDash val="dash"/>
              <a:round/>
              <a:headEnd/>
              <a:tailEnd/>
            </a:ln>
          </p:spPr>
          <p:txBody>
            <a:bodyPr bIns="91440"/>
            <a:lstStyle/>
            <a:p>
              <a:endParaRPr lang="zh-CN" altLang="en-US"/>
            </a:p>
          </p:txBody>
        </p:sp>
        <p:sp>
          <p:nvSpPr>
            <p:cNvPr id="44063" name="Text Box 31"/>
            <p:cNvSpPr txBox="1">
              <a:spLocks noChangeArrowheads="1"/>
            </p:cNvSpPr>
            <p:nvPr/>
          </p:nvSpPr>
          <p:spPr bwMode="auto">
            <a:xfrm>
              <a:off x="2894" y="2947"/>
              <a:ext cx="240"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solidFill>
                    <a:srgbClr val="003399"/>
                  </a:solidFill>
                  <a:latin typeface="Arial" pitchFamily="34" charset="0"/>
                </a:rPr>
                <a:t>P</a:t>
              </a:r>
              <a:r>
                <a:rPr lang="en-US" altLang="en-US" sz="2300" b="1" baseline="-25000">
                  <a:solidFill>
                    <a:srgbClr val="003399"/>
                  </a:solidFill>
                  <a:latin typeface="Tahoma" pitchFamily="34" charset="0"/>
                </a:rPr>
                <a:t>1</a:t>
              </a:r>
            </a:p>
          </p:txBody>
        </p:sp>
      </p:grpSp>
      <p:grpSp>
        <p:nvGrpSpPr>
          <p:cNvPr id="10" name="Group 45"/>
          <p:cNvGrpSpPr>
            <a:grpSpLocks/>
          </p:cNvGrpSpPr>
          <p:nvPr/>
        </p:nvGrpSpPr>
        <p:grpSpPr bwMode="auto">
          <a:xfrm>
            <a:off x="4592638" y="4191000"/>
            <a:ext cx="2947987" cy="442913"/>
            <a:chOff x="2893" y="2640"/>
            <a:chExt cx="1857" cy="279"/>
          </a:xfrm>
        </p:grpSpPr>
        <p:sp>
          <p:nvSpPr>
            <p:cNvPr id="44060" name="Line 30"/>
            <p:cNvSpPr>
              <a:spLocks noChangeShapeType="1"/>
            </p:cNvSpPr>
            <p:nvPr/>
          </p:nvSpPr>
          <p:spPr bwMode="auto">
            <a:xfrm>
              <a:off x="3118" y="2761"/>
              <a:ext cx="1632" cy="0"/>
            </a:xfrm>
            <a:prstGeom prst="line">
              <a:avLst/>
            </a:prstGeom>
            <a:noFill/>
            <a:ln w="9525">
              <a:solidFill>
                <a:srgbClr val="FF6600"/>
              </a:solidFill>
              <a:prstDash val="dash"/>
              <a:round/>
              <a:headEnd/>
              <a:tailEnd/>
            </a:ln>
          </p:spPr>
          <p:txBody>
            <a:bodyPr bIns="91440"/>
            <a:lstStyle/>
            <a:p>
              <a:endParaRPr lang="zh-CN" altLang="en-US"/>
            </a:p>
          </p:txBody>
        </p:sp>
        <p:sp>
          <p:nvSpPr>
            <p:cNvPr id="44061" name="Text Box 32"/>
            <p:cNvSpPr txBox="1">
              <a:spLocks noChangeArrowheads="1"/>
            </p:cNvSpPr>
            <p:nvPr/>
          </p:nvSpPr>
          <p:spPr bwMode="auto">
            <a:xfrm>
              <a:off x="2893" y="2640"/>
              <a:ext cx="240"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solidFill>
                    <a:srgbClr val="FF6600"/>
                  </a:solidFill>
                  <a:latin typeface="Arial" pitchFamily="34" charset="0"/>
                </a:rPr>
                <a:t>P</a:t>
              </a:r>
              <a:r>
                <a:rPr lang="en-US" altLang="en-US" sz="2300" b="1" baseline="-25000">
                  <a:solidFill>
                    <a:srgbClr val="FF6600"/>
                  </a:solidFill>
                  <a:latin typeface="Tahoma" pitchFamily="34" charset="0"/>
                </a:rPr>
                <a:t>2</a:t>
              </a:r>
            </a:p>
          </p:txBody>
        </p:sp>
      </p:grpSp>
      <p:sp>
        <p:nvSpPr>
          <p:cNvPr id="285729" name="Text Box 33"/>
          <p:cNvSpPr txBox="1">
            <a:spLocks noChangeArrowheads="1"/>
          </p:cNvSpPr>
          <p:nvPr/>
        </p:nvSpPr>
        <p:spPr bwMode="auto">
          <a:xfrm>
            <a:off x="5867400" y="5730875"/>
            <a:ext cx="381000" cy="350838"/>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FF6600"/>
                </a:solidFill>
                <a:latin typeface="Arial" pitchFamily="34" charset="0"/>
              </a:rPr>
              <a:t>Y</a:t>
            </a:r>
            <a:r>
              <a:rPr lang="en-US" altLang="en-US" sz="2300" b="1" baseline="-25000">
                <a:solidFill>
                  <a:srgbClr val="FF6600"/>
                </a:solidFill>
                <a:latin typeface="Tahoma" pitchFamily="34" charset="0"/>
              </a:rPr>
              <a:t>2</a:t>
            </a:r>
          </a:p>
        </p:txBody>
      </p:sp>
      <p:sp>
        <p:nvSpPr>
          <p:cNvPr id="285730" name="Text Box 34"/>
          <p:cNvSpPr txBox="1">
            <a:spLocks noChangeArrowheads="1"/>
          </p:cNvSpPr>
          <p:nvPr/>
        </p:nvSpPr>
        <p:spPr bwMode="auto">
          <a:xfrm>
            <a:off x="6629400" y="5732463"/>
            <a:ext cx="381000" cy="350837"/>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003399"/>
                </a:solidFill>
                <a:latin typeface="Arial" pitchFamily="34" charset="0"/>
              </a:rPr>
              <a:t>Y</a:t>
            </a:r>
            <a:r>
              <a:rPr lang="en-US" altLang="en-US" sz="2300" b="1" baseline="-25000">
                <a:solidFill>
                  <a:srgbClr val="003399"/>
                </a:solidFill>
                <a:latin typeface="Tahoma" pitchFamily="34" charset="0"/>
              </a:rPr>
              <a:t>1</a:t>
            </a:r>
          </a:p>
        </p:txBody>
      </p:sp>
      <p:grpSp>
        <p:nvGrpSpPr>
          <p:cNvPr id="11" name="Group 47"/>
          <p:cNvGrpSpPr>
            <a:grpSpLocks/>
          </p:cNvGrpSpPr>
          <p:nvPr/>
        </p:nvGrpSpPr>
        <p:grpSpPr bwMode="auto">
          <a:xfrm>
            <a:off x="4648200" y="1905000"/>
            <a:ext cx="1352550" cy="350838"/>
            <a:chOff x="2928" y="1200"/>
            <a:chExt cx="852" cy="221"/>
          </a:xfrm>
        </p:grpSpPr>
        <p:sp>
          <p:nvSpPr>
            <p:cNvPr id="44058" name="Line 26"/>
            <p:cNvSpPr>
              <a:spLocks noChangeShapeType="1"/>
            </p:cNvSpPr>
            <p:nvPr/>
          </p:nvSpPr>
          <p:spPr bwMode="auto">
            <a:xfrm flipH="1">
              <a:off x="3116" y="1336"/>
              <a:ext cx="664" cy="0"/>
            </a:xfrm>
            <a:prstGeom prst="line">
              <a:avLst/>
            </a:prstGeom>
            <a:noFill/>
            <a:ln w="9525">
              <a:solidFill>
                <a:srgbClr val="FF6600"/>
              </a:solidFill>
              <a:prstDash val="dash"/>
              <a:round/>
              <a:headEnd/>
              <a:tailEnd/>
            </a:ln>
          </p:spPr>
          <p:txBody>
            <a:bodyPr/>
            <a:lstStyle/>
            <a:p>
              <a:endParaRPr lang="zh-CN" altLang="en-US"/>
            </a:p>
          </p:txBody>
        </p:sp>
        <p:sp>
          <p:nvSpPr>
            <p:cNvPr id="44059" name="Text Box 37"/>
            <p:cNvSpPr txBox="1">
              <a:spLocks noChangeArrowheads="1"/>
            </p:cNvSpPr>
            <p:nvPr/>
          </p:nvSpPr>
          <p:spPr bwMode="auto">
            <a:xfrm>
              <a:off x="2928" y="1200"/>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FF6600"/>
                  </a:solidFill>
                  <a:latin typeface="Tahoma" pitchFamily="34" charset="0"/>
                </a:rPr>
                <a:t>r</a:t>
              </a:r>
              <a:r>
                <a:rPr lang="en-US" altLang="en-US" sz="2100" b="1" baseline="-25000">
                  <a:solidFill>
                    <a:srgbClr val="FF6600"/>
                  </a:solidFill>
                  <a:latin typeface="Tahoma" pitchFamily="34" charset="0"/>
                </a:rPr>
                <a:t>2</a:t>
              </a:r>
            </a:p>
          </p:txBody>
        </p:sp>
      </p:grpSp>
      <p:grpSp>
        <p:nvGrpSpPr>
          <p:cNvPr id="12" name="Group 46"/>
          <p:cNvGrpSpPr>
            <a:grpSpLocks/>
          </p:cNvGrpSpPr>
          <p:nvPr/>
        </p:nvGrpSpPr>
        <p:grpSpPr bwMode="auto">
          <a:xfrm>
            <a:off x="4648200" y="2362200"/>
            <a:ext cx="2089150" cy="350838"/>
            <a:chOff x="2928" y="1488"/>
            <a:chExt cx="1316" cy="221"/>
          </a:xfrm>
        </p:grpSpPr>
        <p:sp>
          <p:nvSpPr>
            <p:cNvPr id="44056" name="Line 24"/>
            <p:cNvSpPr>
              <a:spLocks noChangeShapeType="1"/>
            </p:cNvSpPr>
            <p:nvPr/>
          </p:nvSpPr>
          <p:spPr bwMode="auto">
            <a:xfrm flipH="1">
              <a:off x="3116" y="1632"/>
              <a:ext cx="1128" cy="0"/>
            </a:xfrm>
            <a:prstGeom prst="line">
              <a:avLst/>
            </a:prstGeom>
            <a:noFill/>
            <a:ln w="9525">
              <a:solidFill>
                <a:srgbClr val="003399"/>
              </a:solidFill>
              <a:prstDash val="dash"/>
              <a:round/>
              <a:headEnd/>
              <a:tailEnd/>
            </a:ln>
          </p:spPr>
          <p:txBody>
            <a:bodyPr/>
            <a:lstStyle/>
            <a:p>
              <a:endParaRPr lang="zh-CN" altLang="en-US"/>
            </a:p>
          </p:txBody>
        </p:sp>
        <p:sp>
          <p:nvSpPr>
            <p:cNvPr id="44057" name="Text Box 38"/>
            <p:cNvSpPr txBox="1">
              <a:spLocks noChangeArrowheads="1"/>
            </p:cNvSpPr>
            <p:nvPr/>
          </p:nvSpPr>
          <p:spPr bwMode="auto">
            <a:xfrm>
              <a:off x="2928" y="1488"/>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003399"/>
                  </a:solidFill>
                  <a:latin typeface="Tahoma" pitchFamily="34" charset="0"/>
                </a:rPr>
                <a:t>r</a:t>
              </a:r>
              <a:r>
                <a:rPr lang="en-US" altLang="en-US" sz="2100" b="1" baseline="-25000">
                  <a:solidFill>
                    <a:srgbClr val="003399"/>
                  </a:solidFill>
                  <a:latin typeface="Tahoma" pitchFamily="34" charset="0"/>
                </a:rPr>
                <a:t>1</a:t>
              </a:r>
            </a:p>
          </p:txBody>
        </p:sp>
      </p:grpSp>
      <p:sp>
        <p:nvSpPr>
          <p:cNvPr id="285735" name="Oval 39"/>
          <p:cNvSpPr>
            <a:spLocks noChangeArrowheads="1"/>
          </p:cNvSpPr>
          <p:nvPr/>
        </p:nvSpPr>
        <p:spPr bwMode="auto">
          <a:xfrm>
            <a:off x="6686550" y="4833938"/>
            <a:ext cx="76200" cy="76200"/>
          </a:xfrm>
          <a:prstGeom prst="ellipse">
            <a:avLst/>
          </a:prstGeom>
          <a:solidFill>
            <a:srgbClr val="000000"/>
          </a:solidFill>
          <a:ln w="9525">
            <a:solidFill>
              <a:schemeClr val="tx1"/>
            </a:solidFill>
            <a:round/>
            <a:headEnd/>
            <a:tailEnd/>
          </a:ln>
        </p:spPr>
        <p:txBody>
          <a:bodyPr wrap="none" anchor="ctr"/>
          <a:lstStyle/>
          <a:p>
            <a:endParaRPr lang="en-US" altLang="zh-CN"/>
          </a:p>
        </p:txBody>
      </p:sp>
      <p:sp>
        <p:nvSpPr>
          <p:cNvPr id="285736" name="Oval 40"/>
          <p:cNvSpPr>
            <a:spLocks noChangeArrowheads="1"/>
          </p:cNvSpPr>
          <p:nvPr/>
        </p:nvSpPr>
        <p:spPr bwMode="auto">
          <a:xfrm>
            <a:off x="5962650" y="4348163"/>
            <a:ext cx="76200" cy="76200"/>
          </a:xfrm>
          <a:prstGeom prst="ellipse">
            <a:avLst/>
          </a:prstGeom>
          <a:solidFill>
            <a:srgbClr val="000000"/>
          </a:solidFill>
          <a:ln w="9525">
            <a:solidFill>
              <a:schemeClr val="tx1"/>
            </a:solidFill>
            <a:round/>
            <a:headEnd/>
            <a:tailEnd/>
          </a:ln>
        </p:spPr>
        <p:txBody>
          <a:bodyPr wrap="none" anchor="ctr"/>
          <a:lstStyle/>
          <a:p>
            <a:endParaRPr lang="en-US" altLang="zh-CN"/>
          </a:p>
        </p:txBody>
      </p:sp>
      <p:sp>
        <p:nvSpPr>
          <p:cNvPr id="285737" name="Rectangle 41"/>
          <p:cNvSpPr>
            <a:spLocks noChangeArrowheads="1"/>
          </p:cNvSpPr>
          <p:nvPr/>
        </p:nvSpPr>
        <p:spPr bwMode="auto">
          <a:xfrm>
            <a:off x="683568" y="1600200"/>
            <a:ext cx="3507432" cy="4038600"/>
          </a:xfrm>
          <a:prstGeom prst="rect">
            <a:avLst/>
          </a:prstGeom>
          <a:solidFill>
            <a:schemeClr val="bg1">
              <a:alpha val="50195"/>
            </a:schemeClr>
          </a:solidFill>
          <a:ln w="9525">
            <a:noFill/>
            <a:miter lim="800000"/>
            <a:headEnd/>
            <a:tailEnd/>
          </a:ln>
        </p:spPr>
        <p:txBody>
          <a:bodyPr/>
          <a:lstStyle/>
          <a:p>
            <a:pPr>
              <a:lnSpc>
                <a:spcPct val="110000"/>
              </a:lnSpc>
              <a:spcBef>
                <a:spcPct val="40000"/>
              </a:spcBef>
              <a:buSzPct val="110000"/>
              <a:buFont typeface="Wingdings" pitchFamily="2" charset="2"/>
              <a:buNone/>
              <a:tabLst>
                <a:tab pos="635000" algn="l"/>
              </a:tabLst>
            </a:pP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AD  </a:t>
            </a:r>
            <a:r>
              <a:rPr lang="zh-CN" altLang="en-US" sz="2800" b="1" dirty="0">
                <a:solidFill>
                  <a:srgbClr val="10253F"/>
                </a:solidFill>
                <a:latin typeface="华文楷体" panose="02010600040101010101" pitchFamily="2" charset="-122"/>
                <a:ea typeface="华文楷体" panose="02010600040101010101" pitchFamily="2" charset="-122"/>
                <a:sym typeface="Symbol" pitchFamily="18" charset="2"/>
              </a:rPr>
              <a:t>曲线斜率的直觉</a:t>
            </a: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a:t>
            </a:r>
          </a:p>
          <a:p>
            <a:pPr>
              <a:lnSpc>
                <a:spcPct val="110000"/>
              </a:lnSpc>
              <a:spcBef>
                <a:spcPct val="40000"/>
              </a:spcBef>
              <a:buSzPct val="110000"/>
              <a:buFont typeface="Wingdings" pitchFamily="2" charset="2"/>
              <a:buNone/>
              <a:tabLst>
                <a:tab pos="635000" algn="l"/>
              </a:tabLst>
            </a:pP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P  	 (M/P )</a:t>
            </a:r>
          </a:p>
          <a:p>
            <a:pPr>
              <a:lnSpc>
                <a:spcPct val="110000"/>
              </a:lnSpc>
              <a:spcBef>
                <a:spcPct val="40000"/>
              </a:spcBef>
              <a:buSzPct val="110000"/>
              <a:buFont typeface="Wingdings" pitchFamily="2" charset="2"/>
              <a:buNone/>
              <a:tabLst>
                <a:tab pos="635000" algn="l"/>
              </a:tabLst>
            </a:pP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	 LM  </a:t>
            </a:r>
            <a:r>
              <a:rPr lang="zh-CN" altLang="en-US" sz="2800" b="1" dirty="0">
                <a:solidFill>
                  <a:srgbClr val="10253F"/>
                </a:solidFill>
                <a:latin typeface="华文楷体" panose="02010600040101010101" pitchFamily="2" charset="-122"/>
                <a:ea typeface="华文楷体" panose="02010600040101010101" pitchFamily="2" charset="-122"/>
                <a:sym typeface="Symbol" pitchFamily="18" charset="2"/>
              </a:rPr>
              <a:t>左移</a:t>
            </a:r>
          </a:p>
          <a:p>
            <a:pPr>
              <a:lnSpc>
                <a:spcPct val="110000"/>
              </a:lnSpc>
              <a:spcBef>
                <a:spcPct val="40000"/>
              </a:spcBef>
              <a:buSzPct val="110000"/>
              <a:buFont typeface="Wingdings" pitchFamily="2" charset="2"/>
              <a:buNone/>
              <a:tabLst>
                <a:tab pos="635000" algn="l"/>
              </a:tabLst>
            </a:pP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	 r</a:t>
            </a:r>
          </a:p>
          <a:p>
            <a:pPr>
              <a:lnSpc>
                <a:spcPct val="110000"/>
              </a:lnSpc>
              <a:spcBef>
                <a:spcPct val="40000"/>
              </a:spcBef>
              <a:buSzPct val="110000"/>
              <a:buFont typeface="Wingdings" pitchFamily="2" charset="2"/>
              <a:buNone/>
              <a:tabLst>
                <a:tab pos="635000" algn="l"/>
              </a:tabLst>
            </a:pP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	 I</a:t>
            </a:r>
          </a:p>
          <a:p>
            <a:pPr>
              <a:lnSpc>
                <a:spcPct val="110000"/>
              </a:lnSpc>
              <a:spcBef>
                <a:spcPct val="40000"/>
              </a:spcBef>
              <a:buSzPct val="110000"/>
              <a:buFont typeface="Wingdings" pitchFamily="2" charset="2"/>
              <a:buNone/>
              <a:tabLst>
                <a:tab pos="635000" algn="l"/>
              </a:tabLst>
            </a:pPr>
            <a:r>
              <a:rPr lang="en-US" altLang="en-US" sz="2800" b="1" dirty="0">
                <a:solidFill>
                  <a:srgbClr val="10253F"/>
                </a:solidFill>
                <a:latin typeface="华文楷体" panose="02010600040101010101" pitchFamily="2" charset="-122"/>
                <a:ea typeface="华文楷体" panose="02010600040101010101" pitchFamily="2" charset="-122"/>
                <a:sym typeface="Symbol" pitchFamily="18" charset="2"/>
              </a:rPr>
              <a:t>	 Y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up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5718"/>
                                        </p:tgtEl>
                                        <p:attrNameLst>
                                          <p:attrName>style.visibility</p:attrName>
                                        </p:attrNameLst>
                                      </p:cBhvr>
                                      <p:to>
                                        <p:strVal val="visible"/>
                                      </p:to>
                                    </p:set>
                                    <p:animEffect transition="in" filter="wipe(up)">
                                      <p:cBhvr>
                                        <p:cTn id="37" dur="500"/>
                                        <p:tgtEl>
                                          <p:spTgt spid="285718"/>
                                        </p:tgtEl>
                                      </p:cBhvr>
                                    </p:animEffect>
                                  </p:child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285731"/>
                                        </p:tgtEl>
                                        <p:attrNameLst>
                                          <p:attrName>style.visibility</p:attrName>
                                        </p:attrNameLst>
                                      </p:cBhvr>
                                      <p:to>
                                        <p:strVal val="visible"/>
                                      </p:to>
                                    </p:set>
                                    <p:animEffect transition="in" filter="strips(downLeft)">
                                      <p:cBhvr>
                                        <p:cTn id="41" dur="500"/>
                                        <p:tgtEl>
                                          <p:spTgt spid="285731"/>
                                        </p:tgtEl>
                                      </p:cBhvr>
                                    </p:animEffect>
                                  </p:childTnLst>
                                </p:cTn>
                              </p:par>
                            </p:childTnLst>
                          </p:cTn>
                        </p:par>
                        <p:par>
                          <p:cTn id="42" fill="hold">
                            <p:stCondLst>
                              <p:cond delay="1000"/>
                            </p:stCondLst>
                            <p:childTnLst>
                              <p:par>
                                <p:cTn id="43" presetID="18" presetClass="entr" presetSubtype="12" fill="hold" grpId="0" nodeType="afterEffect">
                                  <p:stCondLst>
                                    <p:cond delay="0"/>
                                  </p:stCondLst>
                                  <p:childTnLst>
                                    <p:set>
                                      <p:cBhvr>
                                        <p:cTn id="44" dur="1" fill="hold">
                                          <p:stCondLst>
                                            <p:cond delay="0"/>
                                          </p:stCondLst>
                                        </p:cTn>
                                        <p:tgtEl>
                                          <p:spTgt spid="285730"/>
                                        </p:tgtEl>
                                        <p:attrNameLst>
                                          <p:attrName>style.visibility</p:attrName>
                                        </p:attrNameLst>
                                      </p:cBhvr>
                                      <p:to>
                                        <p:strVal val="visible"/>
                                      </p:to>
                                    </p:set>
                                    <p:animEffect transition="in" filter="strips(downLeft)">
                                      <p:cBhvr>
                                        <p:cTn id="45" dur="500"/>
                                        <p:tgtEl>
                                          <p:spTgt spid="285730"/>
                                        </p:tgtEl>
                                      </p:cBhvr>
                                    </p:animEffect>
                                  </p:childTnLst>
                                </p:cTn>
                              </p:par>
                            </p:childTnLst>
                          </p:cTn>
                        </p:par>
                        <p:par>
                          <p:cTn id="46" fill="hold">
                            <p:stCondLst>
                              <p:cond delay="1500"/>
                            </p:stCondLst>
                            <p:childTnLst>
                              <p:par>
                                <p:cTn id="47" presetID="18" presetClass="entr" presetSubtype="12" fill="hold" grpId="0" nodeType="afterEffect">
                                  <p:stCondLst>
                                    <p:cond delay="0"/>
                                  </p:stCondLst>
                                  <p:childTnLst>
                                    <p:set>
                                      <p:cBhvr>
                                        <p:cTn id="48" dur="1" fill="hold">
                                          <p:stCondLst>
                                            <p:cond delay="0"/>
                                          </p:stCondLst>
                                        </p:cTn>
                                        <p:tgtEl>
                                          <p:spTgt spid="285735"/>
                                        </p:tgtEl>
                                        <p:attrNameLst>
                                          <p:attrName>style.visibility</p:attrName>
                                        </p:attrNameLst>
                                      </p:cBhvr>
                                      <p:to>
                                        <p:strVal val="visible"/>
                                      </p:to>
                                    </p:set>
                                    <p:animEffect transition="in" filter="strips(downLeft)">
                                      <p:cBhvr>
                                        <p:cTn id="49" dur="500"/>
                                        <p:tgtEl>
                                          <p:spTgt spid="2857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strips(upRight)">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righ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85719"/>
                                        </p:tgtEl>
                                        <p:attrNameLst>
                                          <p:attrName>style.visibility</p:attrName>
                                        </p:attrNameLst>
                                      </p:cBhvr>
                                      <p:to>
                                        <p:strVal val="visible"/>
                                      </p:to>
                                    </p:set>
                                    <p:animEffect transition="in" filter="wipe(up)">
                                      <p:cBhvr>
                                        <p:cTn id="69" dur="500"/>
                                        <p:tgtEl>
                                          <p:spTgt spid="285719"/>
                                        </p:tgtEl>
                                      </p:cBhvr>
                                    </p:animEffect>
                                  </p:childTnLst>
                                </p:cTn>
                              </p:par>
                            </p:childTnLst>
                          </p:cTn>
                        </p:par>
                        <p:par>
                          <p:cTn id="70" fill="hold">
                            <p:stCondLst>
                              <p:cond delay="500"/>
                            </p:stCondLst>
                            <p:childTnLst>
                              <p:par>
                                <p:cTn id="71" presetID="18" presetClass="entr" presetSubtype="12" fill="hold" grpId="0" nodeType="afterEffect">
                                  <p:stCondLst>
                                    <p:cond delay="0"/>
                                  </p:stCondLst>
                                  <p:childTnLst>
                                    <p:set>
                                      <p:cBhvr>
                                        <p:cTn id="72" dur="1" fill="hold">
                                          <p:stCondLst>
                                            <p:cond delay="0"/>
                                          </p:stCondLst>
                                        </p:cTn>
                                        <p:tgtEl>
                                          <p:spTgt spid="285732"/>
                                        </p:tgtEl>
                                        <p:attrNameLst>
                                          <p:attrName>style.visibility</p:attrName>
                                        </p:attrNameLst>
                                      </p:cBhvr>
                                      <p:to>
                                        <p:strVal val="visible"/>
                                      </p:to>
                                    </p:set>
                                    <p:animEffect transition="in" filter="strips(downLeft)">
                                      <p:cBhvr>
                                        <p:cTn id="73" dur="500"/>
                                        <p:tgtEl>
                                          <p:spTgt spid="285732"/>
                                        </p:tgtEl>
                                      </p:cBhvr>
                                    </p:animEffect>
                                  </p:childTnLst>
                                </p:cTn>
                              </p:par>
                            </p:childTnLst>
                          </p:cTn>
                        </p:par>
                        <p:par>
                          <p:cTn id="74" fill="hold">
                            <p:stCondLst>
                              <p:cond delay="1000"/>
                            </p:stCondLst>
                            <p:childTnLst>
                              <p:par>
                                <p:cTn id="75" presetID="18" presetClass="entr" presetSubtype="12" fill="hold" grpId="0" nodeType="afterEffect">
                                  <p:stCondLst>
                                    <p:cond delay="0"/>
                                  </p:stCondLst>
                                  <p:childTnLst>
                                    <p:set>
                                      <p:cBhvr>
                                        <p:cTn id="76" dur="1" fill="hold">
                                          <p:stCondLst>
                                            <p:cond delay="0"/>
                                          </p:stCondLst>
                                        </p:cTn>
                                        <p:tgtEl>
                                          <p:spTgt spid="285729"/>
                                        </p:tgtEl>
                                        <p:attrNameLst>
                                          <p:attrName>style.visibility</p:attrName>
                                        </p:attrNameLst>
                                      </p:cBhvr>
                                      <p:to>
                                        <p:strVal val="visible"/>
                                      </p:to>
                                    </p:set>
                                    <p:animEffect transition="in" filter="strips(downLeft)">
                                      <p:cBhvr>
                                        <p:cTn id="77" dur="500"/>
                                        <p:tgtEl>
                                          <p:spTgt spid="285729"/>
                                        </p:tgtEl>
                                      </p:cBhvr>
                                    </p:animEffect>
                                  </p:childTnLst>
                                </p:cTn>
                              </p:par>
                            </p:childTnLst>
                          </p:cTn>
                        </p:par>
                        <p:par>
                          <p:cTn id="78" fill="hold">
                            <p:stCondLst>
                              <p:cond delay="1500"/>
                            </p:stCondLst>
                            <p:childTnLst>
                              <p:par>
                                <p:cTn id="79" presetID="18" presetClass="entr" presetSubtype="12" fill="hold" grpId="0" nodeType="afterEffect">
                                  <p:stCondLst>
                                    <p:cond delay="0"/>
                                  </p:stCondLst>
                                  <p:childTnLst>
                                    <p:set>
                                      <p:cBhvr>
                                        <p:cTn id="80" dur="1" fill="hold">
                                          <p:stCondLst>
                                            <p:cond delay="0"/>
                                          </p:stCondLst>
                                        </p:cTn>
                                        <p:tgtEl>
                                          <p:spTgt spid="285736"/>
                                        </p:tgtEl>
                                        <p:attrNameLst>
                                          <p:attrName>style.visibility</p:attrName>
                                        </p:attrNameLst>
                                      </p:cBhvr>
                                      <p:to>
                                        <p:strVal val="visible"/>
                                      </p:to>
                                    </p:set>
                                    <p:animEffect transition="in" filter="strips(downLeft)">
                                      <p:cBhvr>
                                        <p:cTn id="81" dur="500"/>
                                        <p:tgtEl>
                                          <p:spTgt spid="285736"/>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285723"/>
                                        </p:tgtEl>
                                        <p:attrNameLst>
                                          <p:attrName>style.visibility</p:attrName>
                                        </p:attrNameLst>
                                      </p:cBhvr>
                                      <p:to>
                                        <p:strVal val="visible"/>
                                      </p:to>
                                    </p:set>
                                    <p:animEffect transition="in" filter="strips(downRight)">
                                      <p:cBhvr>
                                        <p:cTn id="86" dur="500"/>
                                        <p:tgtEl>
                                          <p:spTgt spid="285723"/>
                                        </p:tgtEl>
                                      </p:cBhvr>
                                    </p:animEffect>
                                  </p:childTnLst>
                                </p:cTn>
                              </p:par>
                            </p:childTnLst>
                          </p:cTn>
                        </p:par>
                        <p:par>
                          <p:cTn id="87" fill="hold">
                            <p:stCondLst>
                              <p:cond delay="500"/>
                            </p:stCondLst>
                            <p:childTnLst>
                              <p:par>
                                <p:cTn id="88" presetID="9" presetClass="entr" presetSubtype="0" fill="hold" grpId="0" nodeType="afterEffect">
                                  <p:stCondLst>
                                    <p:cond delay="0"/>
                                  </p:stCondLst>
                                  <p:childTnLst>
                                    <p:set>
                                      <p:cBhvr>
                                        <p:cTn id="89" dur="1" fill="hold">
                                          <p:stCondLst>
                                            <p:cond delay="0"/>
                                          </p:stCondLst>
                                        </p:cTn>
                                        <p:tgtEl>
                                          <p:spTgt spid="285724"/>
                                        </p:tgtEl>
                                        <p:attrNameLst>
                                          <p:attrName>style.visibility</p:attrName>
                                        </p:attrNameLst>
                                      </p:cBhvr>
                                      <p:to>
                                        <p:strVal val="visible"/>
                                      </p:to>
                                    </p:set>
                                    <p:animEffect transition="in" filter="dissolve">
                                      <p:cBhvr>
                                        <p:cTn id="90" dur="500"/>
                                        <p:tgtEl>
                                          <p:spTgt spid="28572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85737">
                                            <p:txEl>
                                              <p:pRg st="0" end="0"/>
                                            </p:txEl>
                                          </p:spTgt>
                                        </p:tgtEl>
                                        <p:attrNameLst>
                                          <p:attrName>style.visibility</p:attrName>
                                        </p:attrNameLst>
                                      </p:cBhvr>
                                      <p:to>
                                        <p:strVal val="visible"/>
                                      </p:to>
                                    </p:set>
                                    <p:animEffect transition="in" filter="wipe(left)">
                                      <p:cBhvr>
                                        <p:cTn id="95" dur="500"/>
                                        <p:tgtEl>
                                          <p:spTgt spid="285737">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85737">
                                            <p:txEl>
                                              <p:pRg st="1" end="1"/>
                                            </p:txEl>
                                          </p:spTgt>
                                        </p:tgtEl>
                                        <p:attrNameLst>
                                          <p:attrName>style.visibility</p:attrName>
                                        </p:attrNameLst>
                                      </p:cBhvr>
                                      <p:to>
                                        <p:strVal val="visible"/>
                                      </p:to>
                                    </p:set>
                                    <p:animEffect transition="in" filter="wipe(left)">
                                      <p:cBhvr>
                                        <p:cTn id="100" dur="500"/>
                                        <p:tgtEl>
                                          <p:spTgt spid="285737">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85737">
                                            <p:txEl>
                                              <p:pRg st="2" end="2"/>
                                            </p:txEl>
                                          </p:spTgt>
                                        </p:tgtEl>
                                        <p:attrNameLst>
                                          <p:attrName>style.visibility</p:attrName>
                                        </p:attrNameLst>
                                      </p:cBhvr>
                                      <p:to>
                                        <p:strVal val="visible"/>
                                      </p:to>
                                    </p:set>
                                    <p:animEffect transition="in" filter="wipe(left)">
                                      <p:cBhvr>
                                        <p:cTn id="105" dur="500"/>
                                        <p:tgtEl>
                                          <p:spTgt spid="285737">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85737">
                                            <p:txEl>
                                              <p:pRg st="3" end="3"/>
                                            </p:txEl>
                                          </p:spTgt>
                                        </p:tgtEl>
                                        <p:attrNameLst>
                                          <p:attrName>style.visibility</p:attrName>
                                        </p:attrNameLst>
                                      </p:cBhvr>
                                      <p:to>
                                        <p:strVal val="visible"/>
                                      </p:to>
                                    </p:set>
                                    <p:animEffect transition="in" filter="wipe(left)">
                                      <p:cBhvr>
                                        <p:cTn id="110" dur="500"/>
                                        <p:tgtEl>
                                          <p:spTgt spid="285737">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85737">
                                            <p:txEl>
                                              <p:pRg st="4" end="4"/>
                                            </p:txEl>
                                          </p:spTgt>
                                        </p:tgtEl>
                                        <p:attrNameLst>
                                          <p:attrName>style.visibility</p:attrName>
                                        </p:attrNameLst>
                                      </p:cBhvr>
                                      <p:to>
                                        <p:strVal val="visible"/>
                                      </p:to>
                                    </p:set>
                                    <p:animEffect transition="in" filter="wipe(left)">
                                      <p:cBhvr>
                                        <p:cTn id="115" dur="500"/>
                                        <p:tgtEl>
                                          <p:spTgt spid="285737">
                                            <p:txEl>
                                              <p:pRg st="4" end="4"/>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85737">
                                            <p:txEl>
                                              <p:pRg st="5" end="5"/>
                                            </p:txEl>
                                          </p:spTgt>
                                        </p:tgtEl>
                                        <p:attrNameLst>
                                          <p:attrName>style.visibility</p:attrName>
                                        </p:attrNameLst>
                                      </p:cBhvr>
                                      <p:to>
                                        <p:strVal val="visible"/>
                                      </p:to>
                                    </p:set>
                                    <p:animEffect transition="in" filter="wipe(left)">
                                      <p:cBhvr>
                                        <p:cTn id="120" dur="500"/>
                                        <p:tgtEl>
                                          <p:spTgt spid="2857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8" grpId="0" animBg="1"/>
      <p:bldP spid="285719" grpId="0" animBg="1"/>
      <p:bldP spid="285731" grpId="0" animBg="1" autoUpdateAnimBg="0"/>
      <p:bldP spid="285732" grpId="0" animBg="1" autoUpdateAnimBg="0"/>
      <p:bldP spid="285723" grpId="0" animBg="1"/>
      <p:bldP spid="285724" grpId="0" autoUpdateAnimBg="0"/>
      <p:bldP spid="285729" grpId="0" autoUpdateAnimBg="0"/>
      <p:bldP spid="285730" grpId="0" autoUpdateAnimBg="0"/>
      <p:bldP spid="285735" grpId="0" animBg="1"/>
      <p:bldP spid="285736" grpId="0" animBg="1"/>
      <p:bldP spid="28573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0" name="灯片编号占位符 2"/>
          <p:cNvSpPr>
            <a:spLocks noGrp="1"/>
          </p:cNvSpPr>
          <p:nvPr>
            <p:ph type="sldNum" sz="quarter" idx="10"/>
          </p:nvPr>
        </p:nvSpPr>
        <p:spPr/>
        <p:txBody>
          <a:bodyPr/>
          <a:lstStyle/>
          <a:p>
            <a:pPr>
              <a:defRPr/>
            </a:pPr>
            <a:r>
              <a:rPr lang="en-US" altLang="en-US"/>
              <a:t>slide </a:t>
            </a:r>
            <a:fld id="{85B363C9-60B3-4386-B5F4-4C923BA8CC80}" type="slidenum">
              <a:rPr lang="en-US" altLang="en-US"/>
              <a:pPr>
                <a:defRPr/>
              </a:pPr>
              <a:t>10</a:t>
            </a:fld>
            <a:endParaRPr lang="en-US" altLang="en-US"/>
          </a:p>
        </p:txBody>
      </p:sp>
      <p:sp>
        <p:nvSpPr>
          <p:cNvPr id="313350" name="Rectangle 6"/>
          <p:cNvSpPr>
            <a:spLocks noGrp="1" noChangeArrowheads="1"/>
          </p:cNvSpPr>
          <p:nvPr>
            <p:ph type="title"/>
          </p:nvPr>
        </p:nvSpPr>
        <p:spPr>
          <a:xfrm>
            <a:off x="725016" y="214536"/>
            <a:ext cx="5791200" cy="838200"/>
          </a:xfrm>
        </p:spPr>
        <p:txBody>
          <a:bodyPr/>
          <a:lstStyle/>
          <a:p>
            <a:pPr eaLnBrk="1" hangingPunct="1">
              <a:defRPr/>
            </a:pPr>
            <a:r>
              <a:rPr lang="zh-CN" altLang="en-US" sz="3200" dirty="0"/>
              <a:t>货币政策和</a:t>
            </a:r>
            <a:r>
              <a:rPr lang="en-US" altLang="en-US" sz="3200" dirty="0"/>
              <a:t>AD </a:t>
            </a:r>
            <a:r>
              <a:rPr lang="zh-CN" altLang="en-US" sz="3200" dirty="0"/>
              <a:t>曲线</a:t>
            </a:r>
          </a:p>
        </p:txBody>
      </p:sp>
      <p:grpSp>
        <p:nvGrpSpPr>
          <p:cNvPr id="2" name="Group 13"/>
          <p:cNvGrpSpPr>
            <a:grpSpLocks/>
          </p:cNvGrpSpPr>
          <p:nvPr/>
        </p:nvGrpSpPr>
        <p:grpSpPr bwMode="auto">
          <a:xfrm>
            <a:off x="4572000" y="3595688"/>
            <a:ext cx="3657600" cy="2500312"/>
            <a:chOff x="2256" y="806"/>
            <a:chExt cx="2304" cy="1575"/>
          </a:xfrm>
        </p:grpSpPr>
        <p:grpSp>
          <p:nvGrpSpPr>
            <p:cNvPr id="3" name="Group 14"/>
            <p:cNvGrpSpPr>
              <a:grpSpLocks/>
            </p:cNvGrpSpPr>
            <p:nvPr/>
          </p:nvGrpSpPr>
          <p:grpSpPr bwMode="auto">
            <a:xfrm>
              <a:off x="2496" y="960"/>
              <a:ext cx="1824" cy="1188"/>
              <a:chOff x="2640" y="1056"/>
              <a:chExt cx="2496" cy="2112"/>
            </a:xfrm>
          </p:grpSpPr>
          <p:sp>
            <p:nvSpPr>
              <p:cNvPr id="45105" name="Line 15"/>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45106" name="Line 16"/>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45103" name="Text Box 17"/>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45104" name="Text Box 18"/>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grpSp>
        <p:nvGrpSpPr>
          <p:cNvPr id="4" name="Group 19"/>
          <p:cNvGrpSpPr>
            <a:grpSpLocks/>
          </p:cNvGrpSpPr>
          <p:nvPr/>
        </p:nvGrpSpPr>
        <p:grpSpPr bwMode="auto">
          <a:xfrm>
            <a:off x="5181600" y="1600200"/>
            <a:ext cx="2590800" cy="1646238"/>
            <a:chOff x="3264" y="1008"/>
            <a:chExt cx="1632" cy="1037"/>
          </a:xfrm>
        </p:grpSpPr>
        <p:sp>
          <p:nvSpPr>
            <p:cNvPr id="45100" name="Line 20"/>
            <p:cNvSpPr>
              <a:spLocks noChangeShapeType="1"/>
            </p:cNvSpPr>
            <p:nvPr/>
          </p:nvSpPr>
          <p:spPr bwMode="auto">
            <a:xfrm>
              <a:off x="3264" y="1008"/>
              <a:ext cx="1440" cy="912"/>
            </a:xfrm>
            <a:prstGeom prst="line">
              <a:avLst/>
            </a:prstGeom>
            <a:noFill/>
            <a:ln w="19050">
              <a:solidFill>
                <a:schemeClr val="tx1"/>
              </a:solidFill>
              <a:round/>
              <a:headEnd/>
              <a:tailEnd/>
            </a:ln>
          </p:spPr>
          <p:txBody>
            <a:bodyPr/>
            <a:lstStyle/>
            <a:p>
              <a:endParaRPr lang="zh-CN" altLang="en-US"/>
            </a:p>
          </p:txBody>
        </p:sp>
        <p:sp>
          <p:nvSpPr>
            <p:cNvPr id="45101" name="Text Box 21"/>
            <p:cNvSpPr txBox="1">
              <a:spLocks noChangeArrowheads="1"/>
            </p:cNvSpPr>
            <p:nvPr/>
          </p:nvSpPr>
          <p:spPr bwMode="auto">
            <a:xfrm>
              <a:off x="4704" y="1824"/>
              <a:ext cx="192"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IS</a:t>
              </a:r>
              <a:endParaRPr lang="en-US" altLang="en-US" sz="2300" b="1">
                <a:latin typeface="Arial" pitchFamily="34" charset="0"/>
              </a:endParaRPr>
            </a:p>
          </p:txBody>
        </p:sp>
      </p:grpSp>
      <p:grpSp>
        <p:nvGrpSpPr>
          <p:cNvPr id="5" name="Group 50"/>
          <p:cNvGrpSpPr>
            <a:grpSpLocks/>
          </p:cNvGrpSpPr>
          <p:nvPr/>
        </p:nvGrpSpPr>
        <p:grpSpPr bwMode="auto">
          <a:xfrm>
            <a:off x="5638800" y="1782763"/>
            <a:ext cx="3200400" cy="1493837"/>
            <a:chOff x="3552" y="1123"/>
            <a:chExt cx="2016" cy="941"/>
          </a:xfrm>
        </p:grpSpPr>
        <p:sp useBgFill="1">
          <p:nvSpPr>
            <p:cNvPr id="45098" name="Text Box 23"/>
            <p:cNvSpPr txBox="1">
              <a:spLocks noChangeArrowheads="1"/>
            </p:cNvSpPr>
            <p:nvPr/>
          </p:nvSpPr>
          <p:spPr bwMode="auto">
            <a:xfrm>
              <a:off x="4656" y="1123"/>
              <a:ext cx="912" cy="221"/>
            </a:xfrm>
            <a:prstGeom prst="rect">
              <a:avLst/>
            </a:prstGeom>
            <a:ln w="9525">
              <a:noFill/>
              <a:miter lim="800000"/>
              <a:headEnd/>
              <a:tailEnd/>
            </a:ln>
          </p:spPr>
          <p:txBody>
            <a:bodyPr lIns="0" tIns="0" rIns="0" bIns="0">
              <a:spAutoFit/>
            </a:bodyPr>
            <a:lstStyle/>
            <a:p>
              <a:pPr>
                <a:spcBef>
                  <a:spcPct val="50000"/>
                </a:spcBef>
              </a:pPr>
              <a:r>
                <a:rPr lang="en-US" altLang="en-US" sz="2300" b="1" i="1">
                  <a:latin typeface="Arial" pitchFamily="34" charset="0"/>
                </a:rPr>
                <a:t>LM</a:t>
              </a:r>
              <a:r>
                <a:rPr lang="en-US" altLang="en-US" sz="2300" b="1">
                  <a:latin typeface="Arial" pitchFamily="34" charset="0"/>
                </a:rPr>
                <a:t>(</a:t>
              </a:r>
              <a:r>
                <a:rPr lang="en-US" altLang="en-US" sz="2300" b="1" i="1">
                  <a:solidFill>
                    <a:srgbClr val="339933"/>
                  </a:solidFill>
                  <a:latin typeface="Arial" pitchFamily="34" charset="0"/>
                </a:rPr>
                <a:t>M</a:t>
              </a:r>
              <a:r>
                <a:rPr lang="en-US" altLang="en-US" sz="2300" b="1" baseline="-25000">
                  <a:solidFill>
                    <a:srgbClr val="339933"/>
                  </a:solidFill>
                  <a:latin typeface="Tahoma" pitchFamily="34" charset="0"/>
                </a:rPr>
                <a:t>2</a:t>
              </a:r>
              <a:r>
                <a:rPr lang="en-US" altLang="en-US" sz="2300" b="1">
                  <a:latin typeface="Arial" pitchFamily="34" charset="0"/>
                </a:rPr>
                <a:t>/</a:t>
              </a:r>
              <a:r>
                <a:rPr lang="en-US" altLang="en-US" sz="2300" b="1" i="1">
                  <a:latin typeface="Arial" pitchFamily="34" charset="0"/>
                </a:rPr>
                <a:t>P</a:t>
              </a:r>
              <a:r>
                <a:rPr lang="en-US" altLang="en-US" sz="2300" b="1" baseline="-25000">
                  <a:latin typeface="Tahoma" pitchFamily="34" charset="0"/>
                </a:rPr>
                <a:t>1</a:t>
              </a:r>
              <a:r>
                <a:rPr lang="en-US" altLang="en-US" sz="2300" b="1">
                  <a:latin typeface="Arial" pitchFamily="34" charset="0"/>
                </a:rPr>
                <a:t>)</a:t>
              </a:r>
            </a:p>
          </p:txBody>
        </p:sp>
        <p:sp>
          <p:nvSpPr>
            <p:cNvPr id="45099" name="Line 24"/>
            <p:cNvSpPr>
              <a:spLocks noChangeShapeType="1"/>
            </p:cNvSpPr>
            <p:nvPr/>
          </p:nvSpPr>
          <p:spPr bwMode="auto">
            <a:xfrm flipV="1">
              <a:off x="3552" y="1318"/>
              <a:ext cx="1184" cy="746"/>
            </a:xfrm>
            <a:prstGeom prst="line">
              <a:avLst/>
            </a:prstGeom>
            <a:noFill/>
            <a:ln w="19050">
              <a:solidFill>
                <a:srgbClr val="009900"/>
              </a:solidFill>
              <a:round/>
              <a:headEnd/>
              <a:tailEnd/>
            </a:ln>
          </p:spPr>
          <p:txBody>
            <a:bodyPr/>
            <a:lstStyle/>
            <a:p>
              <a:endParaRPr lang="zh-CN" altLang="en-US"/>
            </a:p>
          </p:txBody>
        </p:sp>
      </p:grpSp>
      <p:grpSp>
        <p:nvGrpSpPr>
          <p:cNvPr id="6" name="Group 53"/>
          <p:cNvGrpSpPr>
            <a:grpSpLocks/>
          </p:cNvGrpSpPr>
          <p:nvPr/>
        </p:nvGrpSpPr>
        <p:grpSpPr bwMode="auto">
          <a:xfrm>
            <a:off x="5181600" y="1295400"/>
            <a:ext cx="2971800" cy="1371600"/>
            <a:chOff x="3264" y="816"/>
            <a:chExt cx="1872" cy="864"/>
          </a:xfrm>
        </p:grpSpPr>
        <p:sp>
          <p:nvSpPr>
            <p:cNvPr id="45096" name="Text Box 26"/>
            <p:cNvSpPr txBox="1">
              <a:spLocks noChangeArrowheads="1"/>
            </p:cNvSpPr>
            <p:nvPr/>
          </p:nvSpPr>
          <p:spPr bwMode="auto">
            <a:xfrm>
              <a:off x="4080" y="816"/>
              <a:ext cx="1056"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LM</a:t>
              </a:r>
              <a:r>
                <a:rPr lang="en-US" altLang="en-US" sz="2300" b="1">
                  <a:latin typeface="Arial" pitchFamily="34" charset="0"/>
                </a:rPr>
                <a:t>(</a:t>
              </a:r>
              <a:r>
                <a:rPr lang="en-US" altLang="en-US" sz="2300" b="1" i="1">
                  <a:latin typeface="Arial" pitchFamily="34" charset="0"/>
                </a:rPr>
                <a:t>M</a:t>
              </a:r>
              <a:r>
                <a:rPr lang="en-US" altLang="en-US" sz="2300" b="1" baseline="-25000">
                  <a:latin typeface="Tahoma" pitchFamily="34" charset="0"/>
                </a:rPr>
                <a:t>1</a:t>
              </a:r>
              <a:r>
                <a:rPr lang="en-US" altLang="en-US" sz="2300" b="1">
                  <a:latin typeface="Arial" pitchFamily="34" charset="0"/>
                </a:rPr>
                <a:t>/</a:t>
              </a:r>
              <a:r>
                <a:rPr lang="en-US" altLang="en-US" sz="2300" b="1" i="1">
                  <a:latin typeface="Arial" pitchFamily="34" charset="0"/>
                </a:rPr>
                <a:t>P</a:t>
              </a:r>
              <a:r>
                <a:rPr lang="en-US" altLang="en-US" sz="2300" b="1" baseline="-25000">
                  <a:latin typeface="Tahoma" pitchFamily="34" charset="0"/>
                </a:rPr>
                <a:t>1</a:t>
              </a:r>
              <a:r>
                <a:rPr lang="en-US" altLang="en-US" sz="2300" b="1">
                  <a:latin typeface="Arial" pitchFamily="34" charset="0"/>
                </a:rPr>
                <a:t>)</a:t>
              </a:r>
            </a:p>
          </p:txBody>
        </p:sp>
        <p:sp>
          <p:nvSpPr>
            <p:cNvPr id="45097" name="Line 27"/>
            <p:cNvSpPr>
              <a:spLocks noChangeShapeType="1"/>
            </p:cNvSpPr>
            <p:nvPr/>
          </p:nvSpPr>
          <p:spPr bwMode="auto">
            <a:xfrm flipV="1">
              <a:off x="3264" y="1008"/>
              <a:ext cx="1008" cy="672"/>
            </a:xfrm>
            <a:prstGeom prst="line">
              <a:avLst/>
            </a:prstGeom>
            <a:noFill/>
            <a:ln w="19050">
              <a:solidFill>
                <a:schemeClr val="tx1"/>
              </a:solidFill>
              <a:round/>
              <a:headEnd/>
              <a:tailEnd/>
            </a:ln>
          </p:spPr>
          <p:txBody>
            <a:bodyPr/>
            <a:lstStyle/>
            <a:p>
              <a:endParaRPr lang="zh-CN" altLang="en-US"/>
            </a:p>
          </p:txBody>
        </p:sp>
      </p:grpSp>
      <p:grpSp>
        <p:nvGrpSpPr>
          <p:cNvPr id="7" name="Group 51"/>
          <p:cNvGrpSpPr>
            <a:grpSpLocks/>
          </p:cNvGrpSpPr>
          <p:nvPr/>
        </p:nvGrpSpPr>
        <p:grpSpPr bwMode="auto">
          <a:xfrm>
            <a:off x="5029200" y="3962400"/>
            <a:ext cx="2971800" cy="1814513"/>
            <a:chOff x="3168" y="2496"/>
            <a:chExt cx="1872" cy="1143"/>
          </a:xfrm>
        </p:grpSpPr>
        <p:sp>
          <p:nvSpPr>
            <p:cNvPr id="45094" name="Line 28"/>
            <p:cNvSpPr>
              <a:spLocks noChangeShapeType="1"/>
            </p:cNvSpPr>
            <p:nvPr/>
          </p:nvSpPr>
          <p:spPr bwMode="auto">
            <a:xfrm>
              <a:off x="3168" y="2496"/>
              <a:ext cx="1440" cy="960"/>
            </a:xfrm>
            <a:prstGeom prst="line">
              <a:avLst/>
            </a:prstGeom>
            <a:noFill/>
            <a:ln w="19050">
              <a:solidFill>
                <a:schemeClr val="tx1"/>
              </a:solidFill>
              <a:round/>
              <a:headEnd/>
              <a:tailEnd/>
            </a:ln>
          </p:spPr>
          <p:txBody>
            <a:bodyPr/>
            <a:lstStyle/>
            <a:p>
              <a:endParaRPr lang="zh-CN" altLang="en-US"/>
            </a:p>
          </p:txBody>
        </p:sp>
        <p:sp>
          <p:nvSpPr>
            <p:cNvPr id="45095" name="Text Box 29"/>
            <p:cNvSpPr txBox="1">
              <a:spLocks noChangeArrowheads="1"/>
            </p:cNvSpPr>
            <p:nvPr/>
          </p:nvSpPr>
          <p:spPr bwMode="auto">
            <a:xfrm>
              <a:off x="4608" y="3360"/>
              <a:ext cx="432"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Arial" pitchFamily="34" charset="0"/>
                </a:rPr>
                <a:t>AD</a:t>
              </a:r>
              <a:r>
                <a:rPr lang="en-US" altLang="en-US" sz="2300" b="1" baseline="-25000">
                  <a:latin typeface="Tahoma" pitchFamily="34" charset="0"/>
                </a:rPr>
                <a:t>1</a:t>
              </a:r>
            </a:p>
          </p:txBody>
        </p:sp>
      </p:grpSp>
      <p:grpSp>
        <p:nvGrpSpPr>
          <p:cNvPr id="8" name="Group 47"/>
          <p:cNvGrpSpPr>
            <a:grpSpLocks/>
          </p:cNvGrpSpPr>
          <p:nvPr/>
        </p:nvGrpSpPr>
        <p:grpSpPr bwMode="auto">
          <a:xfrm>
            <a:off x="4592638" y="4416425"/>
            <a:ext cx="2947987" cy="442913"/>
            <a:chOff x="2893" y="2793"/>
            <a:chExt cx="1857" cy="279"/>
          </a:xfrm>
        </p:grpSpPr>
        <p:sp>
          <p:nvSpPr>
            <p:cNvPr id="45092" name="Line 34"/>
            <p:cNvSpPr>
              <a:spLocks noChangeShapeType="1"/>
            </p:cNvSpPr>
            <p:nvPr/>
          </p:nvSpPr>
          <p:spPr bwMode="auto">
            <a:xfrm>
              <a:off x="3118" y="2914"/>
              <a:ext cx="1632" cy="0"/>
            </a:xfrm>
            <a:prstGeom prst="line">
              <a:avLst/>
            </a:prstGeom>
            <a:noFill/>
            <a:ln w="9525">
              <a:solidFill>
                <a:schemeClr val="tx1"/>
              </a:solidFill>
              <a:prstDash val="dash"/>
              <a:round/>
              <a:headEnd/>
              <a:tailEnd/>
            </a:ln>
          </p:spPr>
          <p:txBody>
            <a:bodyPr bIns="91440"/>
            <a:lstStyle/>
            <a:p>
              <a:endParaRPr lang="zh-CN" altLang="en-US"/>
            </a:p>
          </p:txBody>
        </p:sp>
        <p:sp>
          <p:nvSpPr>
            <p:cNvPr id="45093" name="Text Box 35"/>
            <p:cNvSpPr txBox="1">
              <a:spLocks noChangeArrowheads="1"/>
            </p:cNvSpPr>
            <p:nvPr/>
          </p:nvSpPr>
          <p:spPr bwMode="auto">
            <a:xfrm>
              <a:off x="2893" y="2793"/>
              <a:ext cx="240"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Arial" pitchFamily="34" charset="0"/>
                </a:rPr>
                <a:t>P</a:t>
              </a:r>
              <a:r>
                <a:rPr lang="en-US" altLang="en-US" sz="2300" b="1" baseline="-25000">
                  <a:latin typeface="Tahoma" pitchFamily="34" charset="0"/>
                </a:rPr>
                <a:t>1</a:t>
              </a:r>
            </a:p>
          </p:txBody>
        </p:sp>
      </p:grpSp>
      <p:grpSp>
        <p:nvGrpSpPr>
          <p:cNvPr id="9" name="Group 55"/>
          <p:cNvGrpSpPr>
            <a:grpSpLocks/>
          </p:cNvGrpSpPr>
          <p:nvPr/>
        </p:nvGrpSpPr>
        <p:grpSpPr bwMode="auto">
          <a:xfrm>
            <a:off x="5867400" y="2124075"/>
            <a:ext cx="393700" cy="3957638"/>
            <a:chOff x="3696" y="1338"/>
            <a:chExt cx="248" cy="2493"/>
          </a:xfrm>
        </p:grpSpPr>
        <p:sp>
          <p:nvSpPr>
            <p:cNvPr id="45089" name="Line 3"/>
            <p:cNvSpPr>
              <a:spLocks noChangeShapeType="1"/>
            </p:cNvSpPr>
            <p:nvPr/>
          </p:nvSpPr>
          <p:spPr bwMode="auto">
            <a:xfrm>
              <a:off x="3780" y="1338"/>
              <a:ext cx="0" cy="2268"/>
            </a:xfrm>
            <a:prstGeom prst="line">
              <a:avLst/>
            </a:prstGeom>
            <a:noFill/>
            <a:ln w="9525">
              <a:solidFill>
                <a:schemeClr val="tx1"/>
              </a:solidFill>
              <a:prstDash val="dash"/>
              <a:round/>
              <a:headEnd/>
              <a:tailEnd/>
            </a:ln>
          </p:spPr>
          <p:txBody>
            <a:bodyPr anchor="ctr"/>
            <a:lstStyle/>
            <a:p>
              <a:endParaRPr lang="zh-CN" altLang="en-US"/>
            </a:p>
          </p:txBody>
        </p:sp>
        <p:sp>
          <p:nvSpPr>
            <p:cNvPr id="45090" name="Text Box 5"/>
            <p:cNvSpPr txBox="1">
              <a:spLocks noChangeArrowheads="1"/>
            </p:cNvSpPr>
            <p:nvPr/>
          </p:nvSpPr>
          <p:spPr bwMode="auto">
            <a:xfrm>
              <a:off x="3704" y="2142"/>
              <a:ext cx="240" cy="279"/>
            </a:xfrm>
            <a:prstGeom prst="rect">
              <a:avLst/>
            </a:prstGeom>
            <a:solidFill>
              <a:schemeClr val="bg1"/>
            </a:solidFill>
            <a:ln w="9525">
              <a:noFill/>
              <a:miter lim="800000"/>
              <a:headEnd/>
              <a:tailEnd/>
            </a:ln>
          </p:spPr>
          <p:txBody>
            <a:bodyPr lIns="0" tIns="0" rIns="0" bIns="91440" anchor="ctr">
              <a:spAutoFit/>
            </a:bodyPr>
            <a:lstStyle/>
            <a:p>
              <a:pPr>
                <a:spcBef>
                  <a:spcPct val="50000"/>
                </a:spcBef>
              </a:pPr>
              <a:r>
                <a:rPr lang="en-US" altLang="en-US" sz="2300" b="1" i="1">
                  <a:latin typeface="Arial" pitchFamily="34" charset="0"/>
                </a:rPr>
                <a:t>Y</a:t>
              </a:r>
              <a:r>
                <a:rPr lang="en-US" altLang="en-US" sz="2300" b="1" baseline="-25000">
                  <a:latin typeface="Tahoma" pitchFamily="34" charset="0"/>
                </a:rPr>
                <a:t>1</a:t>
              </a:r>
            </a:p>
          </p:txBody>
        </p:sp>
        <p:sp>
          <p:nvSpPr>
            <p:cNvPr id="45091" name="Text Box 36"/>
            <p:cNvSpPr txBox="1">
              <a:spLocks noChangeArrowheads="1"/>
            </p:cNvSpPr>
            <p:nvPr/>
          </p:nvSpPr>
          <p:spPr bwMode="auto">
            <a:xfrm>
              <a:off x="3696" y="3610"/>
              <a:ext cx="240" cy="221"/>
            </a:xfrm>
            <a:prstGeom prst="rect">
              <a:avLst/>
            </a:prstGeom>
            <a:noFill/>
            <a:ln w="9525">
              <a:noFill/>
              <a:miter lim="800000"/>
              <a:headEnd/>
              <a:tailEnd/>
            </a:ln>
          </p:spPr>
          <p:txBody>
            <a:bodyPr lIns="0" tIns="0" rIns="0" bIns="0" anchor="ctr">
              <a:spAutoFit/>
            </a:bodyPr>
            <a:lstStyle/>
            <a:p>
              <a:pPr>
                <a:spcBef>
                  <a:spcPct val="50000"/>
                </a:spcBef>
              </a:pPr>
              <a:r>
                <a:rPr lang="en-US" altLang="en-US" sz="2300" b="1" i="1">
                  <a:latin typeface="Arial" pitchFamily="34" charset="0"/>
                </a:rPr>
                <a:t>Y</a:t>
              </a:r>
              <a:r>
                <a:rPr lang="en-US" altLang="en-US" sz="2300" b="1" baseline="-25000">
                  <a:latin typeface="Tahoma" pitchFamily="34" charset="0"/>
                </a:rPr>
                <a:t>1</a:t>
              </a:r>
            </a:p>
          </p:txBody>
        </p:sp>
      </p:grpSp>
      <p:grpSp>
        <p:nvGrpSpPr>
          <p:cNvPr id="10" name="Group 56"/>
          <p:cNvGrpSpPr>
            <a:grpSpLocks/>
          </p:cNvGrpSpPr>
          <p:nvPr/>
        </p:nvGrpSpPr>
        <p:grpSpPr bwMode="auto">
          <a:xfrm>
            <a:off x="6629400" y="2584450"/>
            <a:ext cx="381000" cy="3590925"/>
            <a:chOff x="4176" y="1628"/>
            <a:chExt cx="240" cy="2262"/>
          </a:xfrm>
        </p:grpSpPr>
        <p:sp>
          <p:nvSpPr>
            <p:cNvPr id="45086" name="Line 2"/>
            <p:cNvSpPr>
              <a:spLocks noChangeShapeType="1"/>
            </p:cNvSpPr>
            <p:nvPr/>
          </p:nvSpPr>
          <p:spPr bwMode="auto">
            <a:xfrm>
              <a:off x="4240" y="1628"/>
              <a:ext cx="0" cy="1978"/>
            </a:xfrm>
            <a:prstGeom prst="line">
              <a:avLst/>
            </a:prstGeom>
            <a:noFill/>
            <a:ln w="9525">
              <a:solidFill>
                <a:srgbClr val="009900"/>
              </a:solidFill>
              <a:prstDash val="dash"/>
              <a:round/>
              <a:headEnd/>
              <a:tailEnd/>
            </a:ln>
          </p:spPr>
          <p:txBody>
            <a:bodyPr bIns="91440"/>
            <a:lstStyle/>
            <a:p>
              <a:endParaRPr lang="zh-CN" altLang="en-US"/>
            </a:p>
          </p:txBody>
        </p:sp>
        <p:sp>
          <p:nvSpPr>
            <p:cNvPr id="45087" name="Text Box 4"/>
            <p:cNvSpPr txBox="1">
              <a:spLocks noChangeArrowheads="1"/>
            </p:cNvSpPr>
            <p:nvPr/>
          </p:nvSpPr>
          <p:spPr bwMode="auto">
            <a:xfrm>
              <a:off x="4176" y="2140"/>
              <a:ext cx="240" cy="279"/>
            </a:xfrm>
            <a:prstGeom prst="rect">
              <a:avLst/>
            </a:prstGeom>
            <a:solidFill>
              <a:schemeClr val="bg1"/>
            </a:solidFill>
            <a:ln w="9525">
              <a:noFill/>
              <a:miter lim="800000"/>
              <a:headEnd/>
              <a:tailEnd/>
            </a:ln>
          </p:spPr>
          <p:txBody>
            <a:bodyPr lIns="0" tIns="0" rIns="0" bIns="91440">
              <a:spAutoFit/>
            </a:bodyPr>
            <a:lstStyle/>
            <a:p>
              <a:pPr>
                <a:spcBef>
                  <a:spcPct val="50000"/>
                </a:spcBef>
              </a:pPr>
              <a:r>
                <a:rPr lang="en-US" altLang="en-US" sz="2300" b="1" i="1">
                  <a:solidFill>
                    <a:srgbClr val="339933"/>
                  </a:solidFill>
                  <a:latin typeface="Arial" pitchFamily="34" charset="0"/>
                </a:rPr>
                <a:t>Y</a:t>
              </a:r>
              <a:r>
                <a:rPr lang="en-US" altLang="en-US" sz="2300" b="1" baseline="-25000">
                  <a:solidFill>
                    <a:srgbClr val="339933"/>
                  </a:solidFill>
                  <a:latin typeface="Tahoma" pitchFamily="34" charset="0"/>
                </a:rPr>
                <a:t>2</a:t>
              </a:r>
            </a:p>
          </p:txBody>
        </p:sp>
        <p:sp>
          <p:nvSpPr>
            <p:cNvPr id="45088" name="Text Box 37"/>
            <p:cNvSpPr txBox="1">
              <a:spLocks noChangeArrowheads="1"/>
            </p:cNvSpPr>
            <p:nvPr/>
          </p:nvSpPr>
          <p:spPr bwMode="auto">
            <a:xfrm>
              <a:off x="4176" y="3611"/>
              <a:ext cx="240"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solidFill>
                    <a:srgbClr val="339933"/>
                  </a:solidFill>
                  <a:latin typeface="Arial" pitchFamily="34" charset="0"/>
                </a:rPr>
                <a:t>Y</a:t>
              </a:r>
              <a:r>
                <a:rPr lang="en-US" altLang="en-US" sz="2300" b="1" baseline="-25000">
                  <a:solidFill>
                    <a:srgbClr val="339933"/>
                  </a:solidFill>
                  <a:latin typeface="Tahoma" pitchFamily="34" charset="0"/>
                </a:rPr>
                <a:t>2</a:t>
              </a:r>
            </a:p>
          </p:txBody>
        </p:sp>
      </p:grpSp>
      <p:grpSp>
        <p:nvGrpSpPr>
          <p:cNvPr id="11" name="Group 54"/>
          <p:cNvGrpSpPr>
            <a:grpSpLocks/>
          </p:cNvGrpSpPr>
          <p:nvPr/>
        </p:nvGrpSpPr>
        <p:grpSpPr bwMode="auto">
          <a:xfrm>
            <a:off x="4648200" y="1905000"/>
            <a:ext cx="1352550" cy="350838"/>
            <a:chOff x="2928" y="1200"/>
            <a:chExt cx="852" cy="221"/>
          </a:xfrm>
        </p:grpSpPr>
        <p:sp>
          <p:nvSpPr>
            <p:cNvPr id="45084" name="Line 39"/>
            <p:cNvSpPr>
              <a:spLocks noChangeShapeType="1"/>
            </p:cNvSpPr>
            <p:nvPr/>
          </p:nvSpPr>
          <p:spPr bwMode="auto">
            <a:xfrm flipH="1">
              <a:off x="3116" y="1336"/>
              <a:ext cx="664" cy="0"/>
            </a:xfrm>
            <a:prstGeom prst="line">
              <a:avLst/>
            </a:prstGeom>
            <a:noFill/>
            <a:ln w="9525">
              <a:solidFill>
                <a:schemeClr val="tx1"/>
              </a:solidFill>
              <a:prstDash val="dash"/>
              <a:round/>
              <a:headEnd/>
              <a:tailEnd/>
            </a:ln>
          </p:spPr>
          <p:txBody>
            <a:bodyPr/>
            <a:lstStyle/>
            <a:p>
              <a:endParaRPr lang="zh-CN" altLang="en-US"/>
            </a:p>
          </p:txBody>
        </p:sp>
        <p:sp>
          <p:nvSpPr>
            <p:cNvPr id="45085" name="Text Box 40"/>
            <p:cNvSpPr txBox="1">
              <a:spLocks noChangeArrowheads="1"/>
            </p:cNvSpPr>
            <p:nvPr/>
          </p:nvSpPr>
          <p:spPr bwMode="auto">
            <a:xfrm>
              <a:off x="2928" y="1200"/>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Tahoma" pitchFamily="34" charset="0"/>
                </a:rPr>
                <a:t>r</a:t>
              </a:r>
              <a:r>
                <a:rPr lang="en-US" altLang="en-US" sz="2100" b="1" baseline="-25000">
                  <a:latin typeface="Tahoma" pitchFamily="34" charset="0"/>
                </a:rPr>
                <a:t>1</a:t>
              </a:r>
            </a:p>
          </p:txBody>
        </p:sp>
      </p:grpSp>
      <p:grpSp>
        <p:nvGrpSpPr>
          <p:cNvPr id="12" name="Group 57"/>
          <p:cNvGrpSpPr>
            <a:grpSpLocks/>
          </p:cNvGrpSpPr>
          <p:nvPr/>
        </p:nvGrpSpPr>
        <p:grpSpPr bwMode="auto">
          <a:xfrm>
            <a:off x="4648200" y="2362200"/>
            <a:ext cx="2089150" cy="350838"/>
            <a:chOff x="2928" y="1488"/>
            <a:chExt cx="1316" cy="221"/>
          </a:xfrm>
        </p:grpSpPr>
        <p:sp>
          <p:nvSpPr>
            <p:cNvPr id="45082" name="Line 42"/>
            <p:cNvSpPr>
              <a:spLocks noChangeShapeType="1"/>
            </p:cNvSpPr>
            <p:nvPr/>
          </p:nvSpPr>
          <p:spPr bwMode="auto">
            <a:xfrm flipH="1">
              <a:off x="3116" y="1632"/>
              <a:ext cx="1128" cy="0"/>
            </a:xfrm>
            <a:prstGeom prst="line">
              <a:avLst/>
            </a:prstGeom>
            <a:noFill/>
            <a:ln w="9525">
              <a:solidFill>
                <a:srgbClr val="009900"/>
              </a:solidFill>
              <a:prstDash val="dash"/>
              <a:round/>
              <a:headEnd/>
              <a:tailEnd/>
            </a:ln>
          </p:spPr>
          <p:txBody>
            <a:bodyPr/>
            <a:lstStyle/>
            <a:p>
              <a:endParaRPr lang="zh-CN" altLang="en-US"/>
            </a:p>
          </p:txBody>
        </p:sp>
        <p:sp>
          <p:nvSpPr>
            <p:cNvPr id="45083" name="Text Box 43"/>
            <p:cNvSpPr txBox="1">
              <a:spLocks noChangeArrowheads="1"/>
            </p:cNvSpPr>
            <p:nvPr/>
          </p:nvSpPr>
          <p:spPr bwMode="auto">
            <a:xfrm>
              <a:off x="2928" y="1488"/>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339933"/>
                  </a:solidFill>
                  <a:latin typeface="Tahoma" pitchFamily="34" charset="0"/>
                </a:rPr>
                <a:t>r</a:t>
              </a:r>
              <a:r>
                <a:rPr lang="en-US" altLang="en-US" sz="2100" b="1" baseline="-25000">
                  <a:solidFill>
                    <a:srgbClr val="339933"/>
                  </a:solidFill>
                  <a:latin typeface="Tahoma" pitchFamily="34" charset="0"/>
                </a:rPr>
                <a:t>2</a:t>
              </a:r>
            </a:p>
          </p:txBody>
        </p:sp>
      </p:grpSp>
      <p:sp>
        <p:nvSpPr>
          <p:cNvPr id="313390" name="Rectangle 46"/>
          <p:cNvSpPr>
            <a:spLocks noChangeArrowheads="1"/>
          </p:cNvSpPr>
          <p:nvPr/>
        </p:nvSpPr>
        <p:spPr bwMode="auto">
          <a:xfrm>
            <a:off x="641350" y="1456419"/>
            <a:ext cx="3733800" cy="4343400"/>
          </a:xfrm>
          <a:prstGeom prst="rect">
            <a:avLst/>
          </a:prstGeom>
          <a:solidFill>
            <a:schemeClr val="bg1">
              <a:alpha val="50195"/>
            </a:schemeClr>
          </a:solidFill>
          <a:ln w="9525">
            <a:noFill/>
            <a:miter lim="800000"/>
            <a:headEnd/>
            <a:tailEnd/>
          </a:ln>
        </p:spPr>
        <p:txBody>
          <a:bodyPr/>
          <a:lstStyle/>
          <a:p>
            <a:pPr>
              <a:lnSpc>
                <a:spcPct val="110000"/>
              </a:lnSpc>
              <a:spcBef>
                <a:spcPct val="40000"/>
              </a:spcBef>
              <a:buSzPct val="110000"/>
              <a:buFont typeface="Wingdings" pitchFamily="2" charset="2"/>
              <a:buNone/>
              <a:tabLst>
                <a:tab pos="635000" algn="l"/>
              </a:tabLst>
            </a:pP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联储可以提高总需求</a:t>
            </a:r>
            <a:endParaRPr lang="en-US" altLang="zh-CN" sz="2800" dirty="0">
              <a:solidFill>
                <a:srgbClr val="10253F"/>
              </a:solidFill>
              <a:latin typeface="华文楷体" panose="02010600040101010101" pitchFamily="2" charset="-122"/>
              <a:ea typeface="华文楷体" panose="02010600040101010101" pitchFamily="2" charset="-122"/>
              <a:sym typeface="Symbol" pitchFamily="18" charset="2"/>
            </a:endParaRPr>
          </a:p>
          <a:p>
            <a:pPr>
              <a:lnSpc>
                <a:spcPct val="110000"/>
              </a:lnSpc>
              <a:spcBef>
                <a:spcPct val="40000"/>
              </a:spcBef>
              <a:buSzPct val="110000"/>
              <a:buFont typeface="Wingdings" pitchFamily="2" charset="2"/>
              <a:buNone/>
              <a:tabLst>
                <a:tab pos="635000" algn="l"/>
              </a:tabLst>
            </a:pP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M   LM  </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右移</a:t>
            </a:r>
          </a:p>
        </p:txBody>
      </p:sp>
      <p:grpSp>
        <p:nvGrpSpPr>
          <p:cNvPr id="13" name="Group 52"/>
          <p:cNvGrpSpPr>
            <a:grpSpLocks/>
          </p:cNvGrpSpPr>
          <p:nvPr/>
        </p:nvGrpSpPr>
        <p:grpSpPr bwMode="auto">
          <a:xfrm>
            <a:off x="5410200" y="3733800"/>
            <a:ext cx="2971800" cy="1738313"/>
            <a:chOff x="3408" y="2352"/>
            <a:chExt cx="1872" cy="1095"/>
          </a:xfrm>
        </p:grpSpPr>
        <p:sp>
          <p:nvSpPr>
            <p:cNvPr id="45080" name="Line 48"/>
            <p:cNvSpPr>
              <a:spLocks noChangeShapeType="1"/>
            </p:cNvSpPr>
            <p:nvPr/>
          </p:nvSpPr>
          <p:spPr bwMode="auto">
            <a:xfrm>
              <a:off x="3408" y="2352"/>
              <a:ext cx="1440" cy="960"/>
            </a:xfrm>
            <a:prstGeom prst="line">
              <a:avLst/>
            </a:prstGeom>
            <a:noFill/>
            <a:ln w="19050">
              <a:solidFill>
                <a:srgbClr val="009900"/>
              </a:solidFill>
              <a:round/>
              <a:headEnd/>
              <a:tailEnd/>
            </a:ln>
          </p:spPr>
          <p:txBody>
            <a:bodyPr/>
            <a:lstStyle/>
            <a:p>
              <a:endParaRPr lang="zh-CN" altLang="en-US"/>
            </a:p>
          </p:txBody>
        </p:sp>
        <p:sp>
          <p:nvSpPr>
            <p:cNvPr id="45081" name="Text Box 49"/>
            <p:cNvSpPr txBox="1">
              <a:spLocks noChangeArrowheads="1"/>
            </p:cNvSpPr>
            <p:nvPr/>
          </p:nvSpPr>
          <p:spPr bwMode="auto">
            <a:xfrm>
              <a:off x="4848" y="3168"/>
              <a:ext cx="432"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solidFill>
                    <a:srgbClr val="339933"/>
                  </a:solidFill>
                  <a:latin typeface="Arial" pitchFamily="34" charset="0"/>
                </a:rPr>
                <a:t>AD</a:t>
              </a:r>
              <a:r>
                <a:rPr lang="en-US" altLang="en-US" sz="2300" b="1" baseline="-25000">
                  <a:solidFill>
                    <a:srgbClr val="339933"/>
                  </a:solidFill>
                  <a:latin typeface="Tahoma" pitchFamily="34" charset="0"/>
                </a:rPr>
                <a:t>2</a:t>
              </a:r>
            </a:p>
          </p:txBody>
        </p:sp>
      </p:grpSp>
      <p:grpSp>
        <p:nvGrpSpPr>
          <p:cNvPr id="14" name="Group 7"/>
          <p:cNvGrpSpPr>
            <a:grpSpLocks/>
          </p:cNvGrpSpPr>
          <p:nvPr/>
        </p:nvGrpSpPr>
        <p:grpSpPr bwMode="auto">
          <a:xfrm>
            <a:off x="4572000" y="1279525"/>
            <a:ext cx="3657600" cy="2500313"/>
            <a:chOff x="2256" y="806"/>
            <a:chExt cx="2304" cy="1575"/>
          </a:xfrm>
        </p:grpSpPr>
        <p:grpSp>
          <p:nvGrpSpPr>
            <p:cNvPr id="15" name="Group 8"/>
            <p:cNvGrpSpPr>
              <a:grpSpLocks/>
            </p:cNvGrpSpPr>
            <p:nvPr/>
          </p:nvGrpSpPr>
          <p:grpSpPr bwMode="auto">
            <a:xfrm>
              <a:off x="2496" y="960"/>
              <a:ext cx="1824" cy="1188"/>
              <a:chOff x="2640" y="1056"/>
              <a:chExt cx="2496" cy="2112"/>
            </a:xfrm>
          </p:grpSpPr>
          <p:sp>
            <p:nvSpPr>
              <p:cNvPr id="45078" name="Line 9"/>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45079" name="Line 10"/>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45076" name="Text Box 11"/>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45077" name="Text Box 12"/>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sp>
        <p:nvSpPr>
          <p:cNvPr id="313402" name="Rectangle 58"/>
          <p:cNvSpPr>
            <a:spLocks noChangeArrowheads="1"/>
          </p:cNvSpPr>
          <p:nvPr/>
        </p:nvSpPr>
        <p:spPr bwMode="auto">
          <a:xfrm>
            <a:off x="641350" y="2971800"/>
            <a:ext cx="3733800" cy="457200"/>
          </a:xfrm>
          <a:prstGeom prst="rect">
            <a:avLst/>
          </a:prstGeom>
          <a:noFill/>
          <a:ln w="9525">
            <a:noFill/>
            <a:miter lim="800000"/>
            <a:headEnd/>
            <a:tailEnd/>
          </a:ln>
        </p:spPr>
        <p:txBody>
          <a:bodyPr/>
          <a:lstStyle/>
          <a:p>
            <a:pPr>
              <a:lnSpc>
                <a:spcPct val="110000"/>
              </a:lnSpc>
              <a:spcBef>
                <a:spcPct val="40000"/>
              </a:spcBef>
              <a:buSzPct val="110000"/>
              <a:tabLst>
                <a:tab pos="635000" algn="l"/>
              </a:tabLst>
            </a:pPr>
            <a:r>
              <a:rPr lang="en-US" altLang="en-US" sz="2500" dirty="0">
                <a:latin typeface="Tahoma" pitchFamily="34" charset="0"/>
                <a:sym typeface="Symbol" pitchFamily="18" charset="2"/>
              </a:rPr>
              <a:t>	</a:t>
            </a: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r</a:t>
            </a:r>
          </a:p>
        </p:txBody>
      </p:sp>
      <p:sp>
        <p:nvSpPr>
          <p:cNvPr id="313403" name="Rectangle 59"/>
          <p:cNvSpPr>
            <a:spLocks noChangeArrowheads="1"/>
          </p:cNvSpPr>
          <p:nvPr/>
        </p:nvSpPr>
        <p:spPr bwMode="auto">
          <a:xfrm>
            <a:off x="641350" y="3581400"/>
            <a:ext cx="3733800" cy="1600200"/>
          </a:xfrm>
          <a:prstGeom prst="rect">
            <a:avLst/>
          </a:prstGeom>
          <a:noFill/>
          <a:ln w="9525">
            <a:noFill/>
            <a:miter lim="800000"/>
            <a:headEnd/>
            <a:tailEnd/>
          </a:ln>
        </p:spPr>
        <p:txBody>
          <a:bodyPr/>
          <a:lstStyle/>
          <a:p>
            <a:pPr>
              <a:lnSpc>
                <a:spcPct val="110000"/>
              </a:lnSpc>
              <a:spcBef>
                <a:spcPct val="40000"/>
              </a:spcBef>
              <a:buSzPct val="110000"/>
              <a:buFont typeface="Wingdings" pitchFamily="2" charset="2"/>
              <a:buNone/>
              <a:tabLst>
                <a:tab pos="635000" algn="l"/>
              </a:tabLst>
            </a:pPr>
            <a:r>
              <a:rPr lang="en-US" altLang="en-US" sz="2500" dirty="0">
                <a:latin typeface="Tahoma" pitchFamily="34" charset="0"/>
                <a:sym typeface="Symbol" pitchFamily="18" charset="2"/>
              </a:rPr>
              <a:t>	</a:t>
            </a: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I</a:t>
            </a:r>
          </a:p>
          <a:p>
            <a:pPr>
              <a:lnSpc>
                <a:spcPct val="110000"/>
              </a:lnSpc>
              <a:spcBef>
                <a:spcPct val="40000"/>
              </a:spcBef>
              <a:buSzPct val="110000"/>
              <a:buFont typeface="Wingdings" pitchFamily="2" charset="2"/>
              <a:buNone/>
              <a:tabLst>
                <a:tab pos="635000" algn="l"/>
              </a:tabLst>
            </a:pP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 Y  </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在任意价格</a:t>
            </a: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P</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下</a:t>
            </a:r>
            <a:endPar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90">
                                            <p:txEl>
                                              <p:pRg st="0" end="0"/>
                                            </p:txEl>
                                          </p:spTgt>
                                        </p:tgtEl>
                                        <p:attrNameLst>
                                          <p:attrName>style.visibility</p:attrName>
                                        </p:attrNameLst>
                                      </p:cBhvr>
                                      <p:to>
                                        <p:strVal val="visible"/>
                                      </p:to>
                                    </p:set>
                                    <p:animEffect transition="in" filter="wipe(left)">
                                      <p:cBhvr>
                                        <p:cTn id="7" dur="500"/>
                                        <p:tgtEl>
                                          <p:spTgt spid="313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90">
                                            <p:txEl>
                                              <p:pRg st="1" end="1"/>
                                            </p:txEl>
                                          </p:spTgt>
                                        </p:tgtEl>
                                        <p:attrNameLst>
                                          <p:attrName>style.visibility</p:attrName>
                                        </p:attrNameLst>
                                      </p:cBhvr>
                                      <p:to>
                                        <p:strVal val="visible"/>
                                      </p:to>
                                    </p:set>
                                    <p:animEffect transition="in" filter="wipe(left)">
                                      <p:cBhvr>
                                        <p:cTn id="12" dur="500"/>
                                        <p:tgtEl>
                                          <p:spTgt spid="3133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402"/>
                                        </p:tgtEl>
                                        <p:attrNameLst>
                                          <p:attrName>style.visibility</p:attrName>
                                        </p:attrNameLst>
                                      </p:cBhvr>
                                      <p:to>
                                        <p:strVal val="visible"/>
                                      </p:to>
                                    </p:set>
                                    <p:animEffect transition="in" filter="wipe(left)">
                                      <p:cBhvr>
                                        <p:cTn id="22" dur="500"/>
                                        <p:tgtEl>
                                          <p:spTgt spid="3134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403">
                                            <p:txEl>
                                              <p:pRg st="0" end="0"/>
                                            </p:txEl>
                                          </p:spTgt>
                                        </p:tgtEl>
                                        <p:attrNameLst>
                                          <p:attrName>style.visibility</p:attrName>
                                        </p:attrNameLst>
                                      </p:cBhvr>
                                      <p:to>
                                        <p:strVal val="visible"/>
                                      </p:to>
                                    </p:set>
                                    <p:animEffect transition="in" filter="wipe(left)">
                                      <p:cBhvr>
                                        <p:cTn id="32" dur="500"/>
                                        <p:tgtEl>
                                          <p:spTgt spid="31340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403">
                                            <p:txEl>
                                              <p:pRg st="1" end="1"/>
                                            </p:txEl>
                                          </p:spTgt>
                                        </p:tgtEl>
                                        <p:attrNameLst>
                                          <p:attrName>style.visibility</p:attrName>
                                        </p:attrNameLst>
                                      </p:cBhvr>
                                      <p:to>
                                        <p:strVal val="visible"/>
                                      </p:to>
                                    </p:set>
                                    <p:animEffect transition="in" filter="wipe(left)">
                                      <p:cBhvr>
                                        <p:cTn id="37" dur="500"/>
                                        <p:tgtEl>
                                          <p:spTgt spid="31340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trips(downRigh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build="p" autoUpdateAnimBg="0"/>
      <p:bldP spid="313402" grpId="0" autoUpdateAnimBg="0"/>
      <p:bldP spid="3134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 name="图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6" name="灯片编号占位符 2"/>
          <p:cNvSpPr>
            <a:spLocks noGrp="1"/>
          </p:cNvSpPr>
          <p:nvPr>
            <p:ph type="sldNum" sz="quarter" idx="10"/>
          </p:nvPr>
        </p:nvSpPr>
        <p:spPr/>
        <p:txBody>
          <a:bodyPr/>
          <a:lstStyle/>
          <a:p>
            <a:pPr>
              <a:defRPr/>
            </a:pPr>
            <a:r>
              <a:rPr lang="en-US" altLang="en-US"/>
              <a:t>slide </a:t>
            </a:r>
            <a:fld id="{E9C3B73F-D531-43F0-9FA0-C67B029F8FF7}" type="slidenum">
              <a:rPr lang="en-US" altLang="en-US"/>
              <a:pPr>
                <a:defRPr/>
              </a:pPr>
              <a:t>11</a:t>
            </a:fld>
            <a:endParaRPr lang="en-US" altLang="en-US"/>
          </a:p>
        </p:txBody>
      </p:sp>
      <p:grpSp>
        <p:nvGrpSpPr>
          <p:cNvPr id="2" name="Group 47"/>
          <p:cNvGrpSpPr>
            <a:grpSpLocks/>
          </p:cNvGrpSpPr>
          <p:nvPr/>
        </p:nvGrpSpPr>
        <p:grpSpPr bwMode="auto">
          <a:xfrm>
            <a:off x="4648200" y="1905000"/>
            <a:ext cx="2362200" cy="4178300"/>
            <a:chOff x="2928" y="1200"/>
            <a:chExt cx="1488" cy="2632"/>
          </a:xfrm>
        </p:grpSpPr>
        <p:sp>
          <p:nvSpPr>
            <p:cNvPr id="46122" name="Line 2"/>
            <p:cNvSpPr>
              <a:spLocks noChangeShapeType="1"/>
            </p:cNvSpPr>
            <p:nvPr/>
          </p:nvSpPr>
          <p:spPr bwMode="auto">
            <a:xfrm>
              <a:off x="4240" y="1352"/>
              <a:ext cx="0" cy="2254"/>
            </a:xfrm>
            <a:prstGeom prst="line">
              <a:avLst/>
            </a:prstGeom>
            <a:noFill/>
            <a:ln w="9525">
              <a:solidFill>
                <a:srgbClr val="CC0000"/>
              </a:solidFill>
              <a:prstDash val="dash"/>
              <a:round/>
              <a:headEnd/>
              <a:tailEnd/>
            </a:ln>
          </p:spPr>
          <p:txBody>
            <a:bodyPr/>
            <a:lstStyle/>
            <a:p>
              <a:endParaRPr lang="zh-CN" altLang="en-US"/>
            </a:p>
          </p:txBody>
        </p:sp>
        <p:sp>
          <p:nvSpPr>
            <p:cNvPr id="46123" name="Text Box 4"/>
            <p:cNvSpPr txBox="1">
              <a:spLocks noChangeArrowheads="1"/>
            </p:cNvSpPr>
            <p:nvPr/>
          </p:nvSpPr>
          <p:spPr bwMode="auto">
            <a:xfrm>
              <a:off x="4176" y="2140"/>
              <a:ext cx="240" cy="279"/>
            </a:xfrm>
            <a:prstGeom prst="rect">
              <a:avLst/>
            </a:prstGeom>
            <a:solidFill>
              <a:schemeClr val="bg1"/>
            </a:solidFill>
            <a:ln w="9525">
              <a:noFill/>
              <a:miter lim="800000"/>
              <a:headEnd/>
              <a:tailEnd/>
            </a:ln>
          </p:spPr>
          <p:txBody>
            <a:bodyPr lIns="0" tIns="0" rIns="0" bIns="91440">
              <a:spAutoFit/>
            </a:bodyPr>
            <a:lstStyle/>
            <a:p>
              <a:pPr>
                <a:spcBef>
                  <a:spcPct val="50000"/>
                </a:spcBef>
              </a:pPr>
              <a:r>
                <a:rPr lang="en-US" altLang="en-US" sz="2300" b="1" i="1">
                  <a:solidFill>
                    <a:srgbClr val="990000"/>
                  </a:solidFill>
                  <a:latin typeface="Arial" pitchFamily="34" charset="0"/>
                </a:rPr>
                <a:t>Y</a:t>
              </a:r>
              <a:r>
                <a:rPr lang="en-US" altLang="en-US" sz="2300" b="1" baseline="-25000">
                  <a:solidFill>
                    <a:srgbClr val="990000"/>
                  </a:solidFill>
                  <a:latin typeface="Tahoma" pitchFamily="34" charset="0"/>
                </a:rPr>
                <a:t>2</a:t>
              </a:r>
            </a:p>
          </p:txBody>
        </p:sp>
        <p:sp>
          <p:nvSpPr>
            <p:cNvPr id="46124" name="Text Box 32"/>
            <p:cNvSpPr txBox="1">
              <a:spLocks noChangeArrowheads="1"/>
            </p:cNvSpPr>
            <p:nvPr/>
          </p:nvSpPr>
          <p:spPr bwMode="auto">
            <a:xfrm>
              <a:off x="4176" y="3611"/>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990000"/>
                  </a:solidFill>
                  <a:latin typeface="Arial" pitchFamily="34" charset="0"/>
                </a:rPr>
                <a:t>Y</a:t>
              </a:r>
              <a:r>
                <a:rPr lang="en-US" altLang="en-US" sz="2300" b="1" baseline="-25000">
                  <a:solidFill>
                    <a:srgbClr val="990000"/>
                  </a:solidFill>
                  <a:latin typeface="Tahoma" pitchFamily="34" charset="0"/>
                </a:rPr>
                <a:t>2</a:t>
              </a:r>
            </a:p>
          </p:txBody>
        </p:sp>
        <p:sp>
          <p:nvSpPr>
            <p:cNvPr id="46125" name="Line 35"/>
            <p:cNvSpPr>
              <a:spLocks noChangeShapeType="1"/>
            </p:cNvSpPr>
            <p:nvPr/>
          </p:nvSpPr>
          <p:spPr bwMode="auto">
            <a:xfrm flipH="1" flipV="1">
              <a:off x="3119" y="1350"/>
              <a:ext cx="1125" cy="6"/>
            </a:xfrm>
            <a:prstGeom prst="line">
              <a:avLst/>
            </a:prstGeom>
            <a:noFill/>
            <a:ln w="9525">
              <a:solidFill>
                <a:srgbClr val="CC0000"/>
              </a:solidFill>
              <a:prstDash val="dash"/>
              <a:round/>
              <a:headEnd/>
              <a:tailEnd/>
            </a:ln>
          </p:spPr>
          <p:txBody>
            <a:bodyPr/>
            <a:lstStyle/>
            <a:p>
              <a:endParaRPr lang="zh-CN" altLang="en-US"/>
            </a:p>
          </p:txBody>
        </p:sp>
        <p:sp>
          <p:nvSpPr>
            <p:cNvPr id="46126" name="Text Box 36"/>
            <p:cNvSpPr txBox="1">
              <a:spLocks noChangeArrowheads="1"/>
            </p:cNvSpPr>
            <p:nvPr/>
          </p:nvSpPr>
          <p:spPr bwMode="auto">
            <a:xfrm>
              <a:off x="2928" y="1200"/>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solidFill>
                    <a:srgbClr val="990000"/>
                  </a:solidFill>
                  <a:latin typeface="Tahoma" pitchFamily="34" charset="0"/>
                </a:rPr>
                <a:t>r</a:t>
              </a:r>
              <a:r>
                <a:rPr lang="en-US" altLang="en-US" sz="2100" b="1" baseline="-25000">
                  <a:solidFill>
                    <a:srgbClr val="990000"/>
                  </a:solidFill>
                  <a:latin typeface="Tahoma" pitchFamily="34" charset="0"/>
                </a:rPr>
                <a:t>2</a:t>
              </a:r>
            </a:p>
          </p:txBody>
        </p:sp>
      </p:grpSp>
      <p:grpSp>
        <p:nvGrpSpPr>
          <p:cNvPr id="3" name="Group 45"/>
          <p:cNvGrpSpPr>
            <a:grpSpLocks/>
          </p:cNvGrpSpPr>
          <p:nvPr/>
        </p:nvGrpSpPr>
        <p:grpSpPr bwMode="auto">
          <a:xfrm>
            <a:off x="4648200" y="2411413"/>
            <a:ext cx="1612900" cy="3670300"/>
            <a:chOff x="2928" y="1519"/>
            <a:chExt cx="1016" cy="2312"/>
          </a:xfrm>
        </p:grpSpPr>
        <p:sp>
          <p:nvSpPr>
            <p:cNvPr id="46117" name="Line 3"/>
            <p:cNvSpPr>
              <a:spLocks noChangeShapeType="1"/>
            </p:cNvSpPr>
            <p:nvPr/>
          </p:nvSpPr>
          <p:spPr bwMode="auto">
            <a:xfrm>
              <a:off x="3780" y="1662"/>
              <a:ext cx="0" cy="1944"/>
            </a:xfrm>
            <a:prstGeom prst="line">
              <a:avLst/>
            </a:prstGeom>
            <a:noFill/>
            <a:ln w="9525">
              <a:solidFill>
                <a:schemeClr val="tx1"/>
              </a:solidFill>
              <a:prstDash val="dash"/>
              <a:round/>
              <a:headEnd/>
              <a:tailEnd/>
            </a:ln>
          </p:spPr>
          <p:txBody>
            <a:bodyPr/>
            <a:lstStyle/>
            <a:p>
              <a:endParaRPr lang="zh-CN" altLang="en-US"/>
            </a:p>
          </p:txBody>
        </p:sp>
        <p:sp>
          <p:nvSpPr>
            <p:cNvPr id="46118" name="Text Box 5"/>
            <p:cNvSpPr txBox="1">
              <a:spLocks noChangeArrowheads="1"/>
            </p:cNvSpPr>
            <p:nvPr/>
          </p:nvSpPr>
          <p:spPr bwMode="auto">
            <a:xfrm>
              <a:off x="3704" y="2142"/>
              <a:ext cx="240" cy="279"/>
            </a:xfrm>
            <a:prstGeom prst="rect">
              <a:avLst/>
            </a:prstGeom>
            <a:solidFill>
              <a:schemeClr val="bg1"/>
            </a:solidFill>
            <a:ln w="9525">
              <a:noFill/>
              <a:miter lim="800000"/>
              <a:headEnd/>
              <a:tailEnd/>
            </a:ln>
          </p:spPr>
          <p:txBody>
            <a:bodyPr lIns="0" tIns="0" rIns="0" bIns="91440">
              <a:spAutoFit/>
            </a:bodyPr>
            <a:lstStyle/>
            <a:p>
              <a:pPr>
                <a:spcBef>
                  <a:spcPct val="50000"/>
                </a:spcBef>
              </a:pPr>
              <a:r>
                <a:rPr lang="en-US" altLang="en-US" sz="2300" b="1" i="1">
                  <a:latin typeface="Arial" pitchFamily="34" charset="0"/>
                </a:rPr>
                <a:t>Y</a:t>
              </a:r>
              <a:r>
                <a:rPr lang="en-US" altLang="en-US" sz="2300" b="1" baseline="-25000">
                  <a:latin typeface="Tahoma" pitchFamily="34" charset="0"/>
                </a:rPr>
                <a:t>1</a:t>
              </a:r>
            </a:p>
          </p:txBody>
        </p:sp>
        <p:sp>
          <p:nvSpPr>
            <p:cNvPr id="46119" name="Text Box 31"/>
            <p:cNvSpPr txBox="1">
              <a:spLocks noChangeArrowheads="1"/>
            </p:cNvSpPr>
            <p:nvPr/>
          </p:nvSpPr>
          <p:spPr bwMode="auto">
            <a:xfrm>
              <a:off x="3696" y="3610"/>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Y</a:t>
              </a:r>
              <a:r>
                <a:rPr lang="en-US" altLang="en-US" sz="2300" b="1" baseline="-25000">
                  <a:latin typeface="Tahoma" pitchFamily="34" charset="0"/>
                </a:rPr>
                <a:t>1</a:t>
              </a:r>
            </a:p>
          </p:txBody>
        </p:sp>
        <p:sp>
          <p:nvSpPr>
            <p:cNvPr id="46120" name="Line 33"/>
            <p:cNvSpPr>
              <a:spLocks noChangeShapeType="1"/>
            </p:cNvSpPr>
            <p:nvPr/>
          </p:nvSpPr>
          <p:spPr bwMode="auto">
            <a:xfrm flipH="1">
              <a:off x="3116" y="1663"/>
              <a:ext cx="664" cy="0"/>
            </a:xfrm>
            <a:prstGeom prst="line">
              <a:avLst/>
            </a:prstGeom>
            <a:noFill/>
            <a:ln w="9525">
              <a:solidFill>
                <a:schemeClr val="tx1"/>
              </a:solidFill>
              <a:prstDash val="dash"/>
              <a:round/>
              <a:headEnd/>
              <a:tailEnd/>
            </a:ln>
          </p:spPr>
          <p:txBody>
            <a:bodyPr/>
            <a:lstStyle/>
            <a:p>
              <a:endParaRPr lang="zh-CN" altLang="en-US"/>
            </a:p>
          </p:txBody>
        </p:sp>
        <p:sp>
          <p:nvSpPr>
            <p:cNvPr id="46121" name="Text Box 34"/>
            <p:cNvSpPr txBox="1">
              <a:spLocks noChangeArrowheads="1"/>
            </p:cNvSpPr>
            <p:nvPr/>
          </p:nvSpPr>
          <p:spPr bwMode="auto">
            <a:xfrm>
              <a:off x="2928" y="1519"/>
              <a:ext cx="240"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Tahoma" pitchFamily="34" charset="0"/>
                </a:rPr>
                <a:t>r</a:t>
              </a:r>
              <a:r>
                <a:rPr lang="en-US" altLang="en-US" sz="2100" b="1" baseline="-25000">
                  <a:latin typeface="Tahoma" pitchFamily="34" charset="0"/>
                </a:rPr>
                <a:t>1</a:t>
              </a:r>
            </a:p>
          </p:txBody>
        </p:sp>
      </p:grpSp>
      <p:sp>
        <p:nvSpPr>
          <p:cNvPr id="315398" name="Rectangle 6"/>
          <p:cNvSpPr>
            <a:spLocks noGrp="1" noChangeArrowheads="1"/>
          </p:cNvSpPr>
          <p:nvPr>
            <p:ph type="title"/>
          </p:nvPr>
        </p:nvSpPr>
        <p:spPr>
          <a:xfrm>
            <a:off x="682601" y="228600"/>
            <a:ext cx="5689599" cy="838200"/>
          </a:xfrm>
        </p:spPr>
        <p:txBody>
          <a:bodyPr/>
          <a:lstStyle/>
          <a:p>
            <a:pPr eaLnBrk="1" hangingPunct="1">
              <a:defRPr/>
            </a:pPr>
            <a:r>
              <a:rPr lang="zh-CN" altLang="en-US" sz="3200" dirty="0"/>
              <a:t>财政政策和</a:t>
            </a:r>
            <a:r>
              <a:rPr lang="en-US" altLang="en-US" sz="3200" dirty="0"/>
              <a:t> AD </a:t>
            </a:r>
            <a:r>
              <a:rPr lang="zh-CN" altLang="en-US" sz="3200" dirty="0"/>
              <a:t>曲线</a:t>
            </a:r>
          </a:p>
        </p:txBody>
      </p:sp>
      <p:grpSp>
        <p:nvGrpSpPr>
          <p:cNvPr id="4" name="Group 7"/>
          <p:cNvGrpSpPr>
            <a:grpSpLocks/>
          </p:cNvGrpSpPr>
          <p:nvPr/>
        </p:nvGrpSpPr>
        <p:grpSpPr bwMode="auto">
          <a:xfrm>
            <a:off x="4572000" y="1279525"/>
            <a:ext cx="3657600" cy="2500313"/>
            <a:chOff x="2256" y="806"/>
            <a:chExt cx="2304" cy="1575"/>
          </a:xfrm>
        </p:grpSpPr>
        <p:grpSp>
          <p:nvGrpSpPr>
            <p:cNvPr id="5" name="Group 8"/>
            <p:cNvGrpSpPr>
              <a:grpSpLocks/>
            </p:cNvGrpSpPr>
            <p:nvPr/>
          </p:nvGrpSpPr>
          <p:grpSpPr bwMode="auto">
            <a:xfrm>
              <a:off x="2496" y="960"/>
              <a:ext cx="1824" cy="1188"/>
              <a:chOff x="2640" y="1056"/>
              <a:chExt cx="2496" cy="2112"/>
            </a:xfrm>
          </p:grpSpPr>
          <p:sp>
            <p:nvSpPr>
              <p:cNvPr id="46115" name="Line 9"/>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46116" name="Line 10"/>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46113" name="Text Box 11"/>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46114" name="Text Box 12"/>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6" name="Group 13"/>
          <p:cNvGrpSpPr>
            <a:grpSpLocks/>
          </p:cNvGrpSpPr>
          <p:nvPr/>
        </p:nvGrpSpPr>
        <p:grpSpPr bwMode="auto">
          <a:xfrm>
            <a:off x="4572000" y="3595688"/>
            <a:ext cx="3657600" cy="2500312"/>
            <a:chOff x="2256" y="806"/>
            <a:chExt cx="2304" cy="1575"/>
          </a:xfrm>
        </p:grpSpPr>
        <p:grpSp>
          <p:nvGrpSpPr>
            <p:cNvPr id="7" name="Group 14"/>
            <p:cNvGrpSpPr>
              <a:grpSpLocks/>
            </p:cNvGrpSpPr>
            <p:nvPr/>
          </p:nvGrpSpPr>
          <p:grpSpPr bwMode="auto">
            <a:xfrm>
              <a:off x="2496" y="960"/>
              <a:ext cx="1824" cy="1188"/>
              <a:chOff x="2640" y="1056"/>
              <a:chExt cx="2496" cy="2112"/>
            </a:xfrm>
          </p:grpSpPr>
          <p:sp>
            <p:nvSpPr>
              <p:cNvPr id="46110" name="Line 15"/>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46111" name="Line 16"/>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46108" name="Text Box 17"/>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46109" name="Text Box 18"/>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grpSp>
        <p:nvGrpSpPr>
          <p:cNvPr id="8" name="Group 43"/>
          <p:cNvGrpSpPr>
            <a:grpSpLocks/>
          </p:cNvGrpSpPr>
          <p:nvPr/>
        </p:nvGrpSpPr>
        <p:grpSpPr bwMode="auto">
          <a:xfrm>
            <a:off x="5076825" y="2062163"/>
            <a:ext cx="2314575" cy="1352550"/>
            <a:chOff x="3198" y="1299"/>
            <a:chExt cx="1458" cy="852"/>
          </a:xfrm>
        </p:grpSpPr>
        <p:sp>
          <p:nvSpPr>
            <p:cNvPr id="46105" name="Line 20"/>
            <p:cNvSpPr>
              <a:spLocks noChangeShapeType="1"/>
            </p:cNvSpPr>
            <p:nvPr/>
          </p:nvSpPr>
          <p:spPr bwMode="auto">
            <a:xfrm>
              <a:off x="3198" y="1299"/>
              <a:ext cx="1103" cy="697"/>
            </a:xfrm>
            <a:prstGeom prst="line">
              <a:avLst/>
            </a:prstGeom>
            <a:noFill/>
            <a:ln w="19050">
              <a:solidFill>
                <a:schemeClr val="tx1"/>
              </a:solidFill>
              <a:round/>
              <a:headEnd/>
              <a:tailEnd/>
            </a:ln>
          </p:spPr>
          <p:txBody>
            <a:bodyPr/>
            <a:lstStyle/>
            <a:p>
              <a:endParaRPr lang="zh-CN" altLang="en-US"/>
            </a:p>
          </p:txBody>
        </p:sp>
        <p:sp>
          <p:nvSpPr>
            <p:cNvPr id="46106" name="Text Box 21"/>
            <p:cNvSpPr txBox="1">
              <a:spLocks noChangeArrowheads="1"/>
            </p:cNvSpPr>
            <p:nvPr/>
          </p:nvSpPr>
          <p:spPr bwMode="auto">
            <a:xfrm>
              <a:off x="4320" y="1872"/>
              <a:ext cx="336"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Arial" pitchFamily="34" charset="0"/>
                </a:rPr>
                <a:t>IS</a:t>
              </a:r>
              <a:r>
                <a:rPr lang="en-US" altLang="en-US" sz="2300" b="1" baseline="-25000">
                  <a:latin typeface="Tahoma" pitchFamily="34" charset="0"/>
                </a:rPr>
                <a:t>1</a:t>
              </a:r>
            </a:p>
          </p:txBody>
        </p:sp>
      </p:grpSp>
      <p:grpSp>
        <p:nvGrpSpPr>
          <p:cNvPr id="9" name="Group 44"/>
          <p:cNvGrpSpPr>
            <a:grpSpLocks/>
          </p:cNvGrpSpPr>
          <p:nvPr/>
        </p:nvGrpSpPr>
        <p:grpSpPr bwMode="auto">
          <a:xfrm>
            <a:off x="5181600" y="1414463"/>
            <a:ext cx="2652713" cy="1782762"/>
            <a:chOff x="3264" y="891"/>
            <a:chExt cx="1671" cy="1123"/>
          </a:xfrm>
        </p:grpSpPr>
        <p:sp>
          <p:nvSpPr>
            <p:cNvPr id="46103" name="Text Box 24"/>
            <p:cNvSpPr txBox="1">
              <a:spLocks noChangeArrowheads="1"/>
            </p:cNvSpPr>
            <p:nvPr/>
          </p:nvSpPr>
          <p:spPr bwMode="auto">
            <a:xfrm>
              <a:off x="4551" y="891"/>
              <a:ext cx="384" cy="221"/>
            </a:xfrm>
            <a:prstGeom prst="rect">
              <a:avLst/>
            </a:prstGeom>
            <a:noFill/>
            <a:ln w="9525">
              <a:noFill/>
              <a:miter lim="800000"/>
              <a:headEnd/>
              <a:tailEnd/>
            </a:ln>
          </p:spPr>
          <p:txBody>
            <a:bodyPr lIns="0" tIns="0" rIns="0" bIns="0">
              <a:spAutoFit/>
            </a:bodyPr>
            <a:lstStyle/>
            <a:p>
              <a:pPr>
                <a:spcBef>
                  <a:spcPct val="50000"/>
                </a:spcBef>
              </a:pPr>
              <a:r>
                <a:rPr lang="en-US" altLang="en-US" sz="2300" b="1" i="1">
                  <a:latin typeface="Arial" pitchFamily="34" charset="0"/>
                </a:rPr>
                <a:t>LM</a:t>
              </a:r>
              <a:endParaRPr lang="en-US" altLang="en-US" sz="2300" b="1">
                <a:latin typeface="Arial" pitchFamily="34" charset="0"/>
              </a:endParaRPr>
            </a:p>
          </p:txBody>
        </p:sp>
        <p:sp>
          <p:nvSpPr>
            <p:cNvPr id="46104" name="Line 25"/>
            <p:cNvSpPr>
              <a:spLocks noChangeShapeType="1"/>
            </p:cNvSpPr>
            <p:nvPr/>
          </p:nvSpPr>
          <p:spPr bwMode="auto">
            <a:xfrm flipV="1">
              <a:off x="3264" y="1095"/>
              <a:ext cx="1351" cy="919"/>
            </a:xfrm>
            <a:prstGeom prst="line">
              <a:avLst/>
            </a:prstGeom>
            <a:noFill/>
            <a:ln w="19050">
              <a:solidFill>
                <a:schemeClr val="tx1"/>
              </a:solidFill>
              <a:round/>
              <a:headEnd/>
              <a:tailEnd/>
            </a:ln>
          </p:spPr>
          <p:txBody>
            <a:bodyPr/>
            <a:lstStyle/>
            <a:p>
              <a:endParaRPr lang="zh-CN" altLang="en-US"/>
            </a:p>
          </p:txBody>
        </p:sp>
      </p:grpSp>
      <p:grpSp>
        <p:nvGrpSpPr>
          <p:cNvPr id="10" name="Group 48"/>
          <p:cNvGrpSpPr>
            <a:grpSpLocks/>
          </p:cNvGrpSpPr>
          <p:nvPr/>
        </p:nvGrpSpPr>
        <p:grpSpPr bwMode="auto">
          <a:xfrm>
            <a:off x="5029200" y="3962400"/>
            <a:ext cx="2971800" cy="1814513"/>
            <a:chOff x="3168" y="2496"/>
            <a:chExt cx="1872" cy="1143"/>
          </a:xfrm>
        </p:grpSpPr>
        <p:sp>
          <p:nvSpPr>
            <p:cNvPr id="46101" name="Line 26"/>
            <p:cNvSpPr>
              <a:spLocks noChangeShapeType="1"/>
            </p:cNvSpPr>
            <p:nvPr/>
          </p:nvSpPr>
          <p:spPr bwMode="auto">
            <a:xfrm>
              <a:off x="3168" y="2496"/>
              <a:ext cx="1440" cy="960"/>
            </a:xfrm>
            <a:prstGeom prst="line">
              <a:avLst/>
            </a:prstGeom>
            <a:noFill/>
            <a:ln w="19050">
              <a:solidFill>
                <a:schemeClr val="tx1"/>
              </a:solidFill>
              <a:round/>
              <a:headEnd/>
              <a:tailEnd/>
            </a:ln>
          </p:spPr>
          <p:txBody>
            <a:bodyPr/>
            <a:lstStyle/>
            <a:p>
              <a:endParaRPr lang="zh-CN" altLang="en-US"/>
            </a:p>
          </p:txBody>
        </p:sp>
        <p:sp>
          <p:nvSpPr>
            <p:cNvPr id="46102" name="Text Box 27"/>
            <p:cNvSpPr txBox="1">
              <a:spLocks noChangeArrowheads="1"/>
            </p:cNvSpPr>
            <p:nvPr/>
          </p:nvSpPr>
          <p:spPr bwMode="auto">
            <a:xfrm>
              <a:off x="4608" y="3360"/>
              <a:ext cx="432"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Arial" pitchFamily="34" charset="0"/>
                </a:rPr>
                <a:t>AD</a:t>
              </a:r>
              <a:r>
                <a:rPr lang="en-US" altLang="en-US" sz="2300" b="1" baseline="-25000">
                  <a:latin typeface="Tahoma" pitchFamily="34" charset="0"/>
                </a:rPr>
                <a:t>1</a:t>
              </a:r>
            </a:p>
          </p:txBody>
        </p:sp>
      </p:grpSp>
      <p:grpSp>
        <p:nvGrpSpPr>
          <p:cNvPr id="11" name="Group 28"/>
          <p:cNvGrpSpPr>
            <a:grpSpLocks/>
          </p:cNvGrpSpPr>
          <p:nvPr/>
        </p:nvGrpSpPr>
        <p:grpSpPr bwMode="auto">
          <a:xfrm>
            <a:off x="4592638" y="4416425"/>
            <a:ext cx="2947987" cy="442913"/>
            <a:chOff x="2893" y="2793"/>
            <a:chExt cx="1857" cy="279"/>
          </a:xfrm>
        </p:grpSpPr>
        <p:sp>
          <p:nvSpPr>
            <p:cNvPr id="46099" name="Line 29"/>
            <p:cNvSpPr>
              <a:spLocks noChangeShapeType="1"/>
            </p:cNvSpPr>
            <p:nvPr/>
          </p:nvSpPr>
          <p:spPr bwMode="auto">
            <a:xfrm>
              <a:off x="3118" y="2914"/>
              <a:ext cx="1632" cy="0"/>
            </a:xfrm>
            <a:prstGeom prst="line">
              <a:avLst/>
            </a:prstGeom>
            <a:noFill/>
            <a:ln w="9525">
              <a:solidFill>
                <a:schemeClr val="tx1"/>
              </a:solidFill>
              <a:prstDash val="dash"/>
              <a:round/>
              <a:headEnd/>
              <a:tailEnd/>
            </a:ln>
          </p:spPr>
          <p:txBody>
            <a:bodyPr bIns="91440"/>
            <a:lstStyle/>
            <a:p>
              <a:endParaRPr lang="zh-CN" altLang="en-US"/>
            </a:p>
          </p:txBody>
        </p:sp>
        <p:sp>
          <p:nvSpPr>
            <p:cNvPr id="46100" name="Text Box 30"/>
            <p:cNvSpPr txBox="1">
              <a:spLocks noChangeArrowheads="1"/>
            </p:cNvSpPr>
            <p:nvPr/>
          </p:nvSpPr>
          <p:spPr bwMode="auto">
            <a:xfrm>
              <a:off x="2893" y="2793"/>
              <a:ext cx="240"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Arial" pitchFamily="34" charset="0"/>
                </a:rPr>
                <a:t>P</a:t>
              </a:r>
              <a:r>
                <a:rPr lang="en-US" altLang="en-US" sz="2300" b="1" baseline="-25000">
                  <a:latin typeface="Tahoma" pitchFamily="34" charset="0"/>
                </a:rPr>
                <a:t>1</a:t>
              </a:r>
            </a:p>
          </p:txBody>
        </p:sp>
      </p:grpSp>
      <p:sp>
        <p:nvSpPr>
          <p:cNvPr id="315429" name="Rectangle 37"/>
          <p:cNvSpPr>
            <a:spLocks noChangeArrowheads="1"/>
          </p:cNvSpPr>
          <p:nvPr/>
        </p:nvSpPr>
        <p:spPr bwMode="auto">
          <a:xfrm>
            <a:off x="395288" y="1412875"/>
            <a:ext cx="3810000" cy="3962400"/>
          </a:xfrm>
          <a:prstGeom prst="rect">
            <a:avLst/>
          </a:prstGeom>
          <a:solidFill>
            <a:schemeClr val="bg1">
              <a:alpha val="50195"/>
            </a:schemeClr>
          </a:solidFill>
          <a:ln w="9525">
            <a:noFill/>
            <a:miter lim="800000"/>
            <a:headEnd/>
            <a:tailEnd/>
          </a:ln>
        </p:spPr>
        <p:txBody>
          <a:bodyPr/>
          <a:lstStyle/>
          <a:p>
            <a:pPr>
              <a:lnSpc>
                <a:spcPct val="110000"/>
              </a:lnSpc>
              <a:spcBef>
                <a:spcPct val="40000"/>
              </a:spcBef>
              <a:buSzPct val="110000"/>
              <a:buFont typeface="Wingdings" pitchFamily="2" charset="2"/>
              <a:buNone/>
              <a:tabLst>
                <a:tab pos="635000" algn="l"/>
              </a:tabLst>
            </a:pP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扩张性的财政政策</a:t>
            </a: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(G  </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或</a:t>
            </a: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T ) </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提高了总需求</a:t>
            </a:r>
            <a:endParaRPr lang="en-US" altLang="zh-CN" sz="2800" dirty="0">
              <a:solidFill>
                <a:srgbClr val="10253F"/>
              </a:solidFill>
              <a:latin typeface="华文楷体" panose="02010600040101010101" pitchFamily="2" charset="-122"/>
              <a:ea typeface="华文楷体" panose="02010600040101010101" pitchFamily="2" charset="-122"/>
              <a:sym typeface="Symbol" pitchFamily="18" charset="2"/>
            </a:endParaRPr>
          </a:p>
          <a:p>
            <a:pPr>
              <a:lnSpc>
                <a:spcPct val="110000"/>
              </a:lnSpc>
              <a:spcBef>
                <a:spcPct val="40000"/>
              </a:spcBef>
              <a:buSzPct val="110000"/>
              <a:buFont typeface="Wingdings" pitchFamily="2" charset="2"/>
              <a:buNone/>
              <a:tabLst>
                <a:tab pos="635000" algn="l"/>
              </a:tabLst>
            </a:pP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T   C</a:t>
            </a:r>
          </a:p>
          <a:p>
            <a:pPr>
              <a:lnSpc>
                <a:spcPct val="110000"/>
              </a:lnSpc>
              <a:spcBef>
                <a:spcPct val="40000"/>
              </a:spcBef>
              <a:buSzPct val="110000"/>
              <a:buFont typeface="Wingdings" pitchFamily="2" charset="2"/>
              <a:buNone/>
              <a:tabLst>
                <a:tab pos="635000" algn="l"/>
              </a:tabLst>
            </a:pP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 IS </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右移</a:t>
            </a:r>
          </a:p>
          <a:p>
            <a:pPr>
              <a:lnSpc>
                <a:spcPct val="110000"/>
              </a:lnSpc>
              <a:spcBef>
                <a:spcPct val="40000"/>
              </a:spcBef>
              <a:buSzPct val="110000"/>
              <a:buFont typeface="Wingdings" pitchFamily="2" charset="2"/>
              <a:buNone/>
              <a:tabLst>
                <a:tab pos="635000" algn="l"/>
              </a:tabLst>
            </a:pP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 Y  </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在任意价格</a:t>
            </a:r>
            <a:r>
              <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rPr>
              <a:t> P</a:t>
            </a:r>
            <a:r>
              <a:rPr lang="zh-CN" altLang="en-US" sz="2800" dirty="0">
                <a:solidFill>
                  <a:srgbClr val="10253F"/>
                </a:solidFill>
                <a:latin typeface="华文楷体" panose="02010600040101010101" pitchFamily="2" charset="-122"/>
                <a:ea typeface="华文楷体" panose="02010600040101010101" pitchFamily="2" charset="-122"/>
                <a:sym typeface="Symbol" pitchFamily="18" charset="2"/>
              </a:rPr>
              <a:t>下</a:t>
            </a:r>
            <a:endParaRPr lang="en-US" altLang="en-US" sz="2800" dirty="0">
              <a:solidFill>
                <a:srgbClr val="10253F"/>
              </a:solidFill>
              <a:latin typeface="华文楷体" panose="02010600040101010101" pitchFamily="2" charset="-122"/>
              <a:ea typeface="华文楷体" panose="02010600040101010101" pitchFamily="2" charset="-122"/>
              <a:sym typeface="Symbol" pitchFamily="18" charset="2"/>
            </a:endParaRPr>
          </a:p>
        </p:txBody>
      </p:sp>
      <p:grpSp>
        <p:nvGrpSpPr>
          <p:cNvPr id="12" name="Group 50"/>
          <p:cNvGrpSpPr>
            <a:grpSpLocks/>
          </p:cNvGrpSpPr>
          <p:nvPr/>
        </p:nvGrpSpPr>
        <p:grpSpPr bwMode="auto">
          <a:xfrm>
            <a:off x="5410200" y="3733800"/>
            <a:ext cx="2971800" cy="1738313"/>
            <a:chOff x="3408" y="2352"/>
            <a:chExt cx="1872" cy="1095"/>
          </a:xfrm>
        </p:grpSpPr>
        <p:sp>
          <p:nvSpPr>
            <p:cNvPr id="46097" name="Line 38"/>
            <p:cNvSpPr>
              <a:spLocks noChangeShapeType="1"/>
            </p:cNvSpPr>
            <p:nvPr/>
          </p:nvSpPr>
          <p:spPr bwMode="auto">
            <a:xfrm>
              <a:off x="3408" y="2352"/>
              <a:ext cx="1440" cy="960"/>
            </a:xfrm>
            <a:prstGeom prst="line">
              <a:avLst/>
            </a:prstGeom>
            <a:noFill/>
            <a:ln w="19050">
              <a:solidFill>
                <a:srgbClr val="990000"/>
              </a:solidFill>
              <a:round/>
              <a:headEnd/>
              <a:tailEnd/>
            </a:ln>
          </p:spPr>
          <p:txBody>
            <a:bodyPr/>
            <a:lstStyle/>
            <a:p>
              <a:endParaRPr lang="zh-CN" altLang="en-US"/>
            </a:p>
          </p:txBody>
        </p:sp>
        <p:sp>
          <p:nvSpPr>
            <p:cNvPr id="46098" name="Text Box 39"/>
            <p:cNvSpPr txBox="1">
              <a:spLocks noChangeArrowheads="1"/>
            </p:cNvSpPr>
            <p:nvPr/>
          </p:nvSpPr>
          <p:spPr bwMode="auto">
            <a:xfrm>
              <a:off x="4848" y="3168"/>
              <a:ext cx="432"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solidFill>
                    <a:srgbClr val="990000"/>
                  </a:solidFill>
                  <a:latin typeface="Arial" pitchFamily="34" charset="0"/>
                </a:rPr>
                <a:t>AD</a:t>
              </a:r>
              <a:r>
                <a:rPr lang="en-US" altLang="en-US" sz="2300" b="1" baseline="-25000">
                  <a:solidFill>
                    <a:srgbClr val="990000"/>
                  </a:solidFill>
                  <a:latin typeface="Tahoma" pitchFamily="34" charset="0"/>
                </a:rPr>
                <a:t>2</a:t>
              </a:r>
            </a:p>
          </p:txBody>
        </p:sp>
      </p:grpSp>
      <p:grpSp>
        <p:nvGrpSpPr>
          <p:cNvPr id="13" name="Group 51"/>
          <p:cNvGrpSpPr>
            <a:grpSpLocks/>
          </p:cNvGrpSpPr>
          <p:nvPr/>
        </p:nvGrpSpPr>
        <p:grpSpPr bwMode="auto">
          <a:xfrm>
            <a:off x="5619750" y="1443038"/>
            <a:ext cx="2266950" cy="1452562"/>
            <a:chOff x="3540" y="909"/>
            <a:chExt cx="1428" cy="915"/>
          </a:xfrm>
        </p:grpSpPr>
        <p:sp>
          <p:nvSpPr>
            <p:cNvPr id="46095" name="Line 40"/>
            <p:cNvSpPr>
              <a:spLocks noChangeShapeType="1"/>
            </p:cNvSpPr>
            <p:nvPr/>
          </p:nvSpPr>
          <p:spPr bwMode="auto">
            <a:xfrm>
              <a:off x="3540" y="909"/>
              <a:ext cx="1103" cy="697"/>
            </a:xfrm>
            <a:prstGeom prst="line">
              <a:avLst/>
            </a:prstGeom>
            <a:noFill/>
            <a:ln w="19050">
              <a:solidFill>
                <a:srgbClr val="990000"/>
              </a:solidFill>
              <a:round/>
              <a:headEnd/>
              <a:tailEnd/>
            </a:ln>
          </p:spPr>
          <p:txBody>
            <a:bodyPr/>
            <a:lstStyle/>
            <a:p>
              <a:endParaRPr lang="zh-CN" altLang="en-US"/>
            </a:p>
          </p:txBody>
        </p:sp>
        <p:sp>
          <p:nvSpPr>
            <p:cNvPr id="46096" name="Text Box 41"/>
            <p:cNvSpPr txBox="1">
              <a:spLocks noChangeArrowheads="1"/>
            </p:cNvSpPr>
            <p:nvPr/>
          </p:nvSpPr>
          <p:spPr bwMode="auto">
            <a:xfrm>
              <a:off x="4632" y="1545"/>
              <a:ext cx="336"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solidFill>
                    <a:srgbClr val="990000"/>
                  </a:solidFill>
                  <a:latin typeface="Arial" pitchFamily="34" charset="0"/>
                </a:rPr>
                <a:t>IS</a:t>
              </a:r>
              <a:r>
                <a:rPr lang="en-US" altLang="en-US" sz="2300" b="1" baseline="-25000">
                  <a:solidFill>
                    <a:srgbClr val="990000"/>
                  </a:solidFill>
                  <a:latin typeface="Arial" pitchFamily="34" charset="0"/>
                </a:rPr>
                <a:t>2</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5429">
                                            <p:txEl>
                                              <p:pRg st="0" end="0"/>
                                            </p:txEl>
                                          </p:spTgt>
                                        </p:tgtEl>
                                        <p:attrNameLst>
                                          <p:attrName>style.visibility</p:attrName>
                                        </p:attrNameLst>
                                      </p:cBhvr>
                                      <p:to>
                                        <p:strVal val="visible"/>
                                      </p:to>
                                    </p:set>
                                    <p:animEffect transition="in" filter="strips(downRight)">
                                      <p:cBhvr>
                                        <p:cTn id="7" dur="500"/>
                                        <p:tgtEl>
                                          <p:spTgt spid="315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15429">
                                            <p:txEl>
                                              <p:pRg st="1" end="1"/>
                                            </p:txEl>
                                          </p:spTgt>
                                        </p:tgtEl>
                                        <p:attrNameLst>
                                          <p:attrName>style.visibility</p:attrName>
                                        </p:attrNameLst>
                                      </p:cBhvr>
                                      <p:to>
                                        <p:strVal val="visible"/>
                                      </p:to>
                                    </p:set>
                                    <p:animEffect transition="in" filter="strips(downRight)">
                                      <p:cBhvr>
                                        <p:cTn id="12" dur="500"/>
                                        <p:tgtEl>
                                          <p:spTgt spid="315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15429">
                                            <p:txEl>
                                              <p:pRg st="2" end="2"/>
                                            </p:txEl>
                                          </p:spTgt>
                                        </p:tgtEl>
                                        <p:attrNameLst>
                                          <p:attrName>style.visibility</p:attrName>
                                        </p:attrNameLst>
                                      </p:cBhvr>
                                      <p:to>
                                        <p:strVal val="visible"/>
                                      </p:to>
                                    </p:set>
                                    <p:animEffect transition="in" filter="strips(downRight)">
                                      <p:cBhvr>
                                        <p:cTn id="17" dur="500"/>
                                        <p:tgtEl>
                                          <p:spTgt spid="315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5429">
                                            <p:txEl>
                                              <p:pRg st="3" end="3"/>
                                            </p:txEl>
                                          </p:spTgt>
                                        </p:tgtEl>
                                        <p:attrNameLst>
                                          <p:attrName>style.visibility</p:attrName>
                                        </p:attrNameLst>
                                      </p:cBhvr>
                                      <p:to>
                                        <p:strVal val="visible"/>
                                      </p:to>
                                    </p:set>
                                    <p:animEffect transition="in" filter="strips(downRight)">
                                      <p:cBhvr>
                                        <p:cTn id="22" dur="500"/>
                                        <p:tgtEl>
                                          <p:spTgt spid="3154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Righ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2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灯片编号占位符 3"/>
          <p:cNvSpPr>
            <a:spLocks noGrp="1"/>
          </p:cNvSpPr>
          <p:nvPr>
            <p:ph type="sldNum" sz="quarter" idx="10"/>
          </p:nvPr>
        </p:nvSpPr>
        <p:spPr/>
        <p:txBody>
          <a:bodyPr/>
          <a:lstStyle/>
          <a:p>
            <a:pPr>
              <a:defRPr/>
            </a:pPr>
            <a:r>
              <a:rPr lang="en-US" altLang="en-US"/>
              <a:t>slide </a:t>
            </a:r>
            <a:fld id="{C5C73B0B-04B6-42BF-B94B-CF49597EC623}" type="slidenum">
              <a:rPr lang="en-US" altLang="en-US"/>
              <a:pPr>
                <a:defRPr/>
              </a:pPr>
              <a:t>12</a:t>
            </a:fld>
            <a:endParaRPr lang="en-US" altLang="en-US"/>
          </a:p>
        </p:txBody>
      </p:sp>
      <p:sp>
        <p:nvSpPr>
          <p:cNvPr id="195586" name="Rectangle 2"/>
          <p:cNvSpPr>
            <a:spLocks noGrp="1" noChangeArrowheads="1"/>
          </p:cNvSpPr>
          <p:nvPr>
            <p:ph type="title"/>
          </p:nvPr>
        </p:nvSpPr>
        <p:spPr>
          <a:xfrm>
            <a:off x="539552" y="228600"/>
            <a:ext cx="7848600" cy="838200"/>
          </a:xfrm>
        </p:spPr>
        <p:txBody>
          <a:bodyPr/>
          <a:lstStyle/>
          <a:p>
            <a:pPr eaLnBrk="1" hangingPunct="1">
              <a:defRPr/>
            </a:pPr>
            <a:r>
              <a:rPr lang="zh-CN" altLang="en-US" sz="3200" dirty="0"/>
              <a:t>长期总供给</a:t>
            </a:r>
          </a:p>
        </p:txBody>
      </p:sp>
      <p:sp>
        <p:nvSpPr>
          <p:cNvPr id="1030" name="Rectangle 3"/>
          <p:cNvSpPr>
            <a:spLocks noGrp="1" noChangeArrowheads="1"/>
          </p:cNvSpPr>
          <p:nvPr>
            <p:ph type="body" idx="1"/>
          </p:nvPr>
        </p:nvSpPr>
        <p:spPr>
          <a:xfrm>
            <a:off x="914400" y="1219200"/>
            <a:ext cx="7696200" cy="1524000"/>
          </a:xfrm>
        </p:spPr>
        <p:txBody>
          <a:bodyPr/>
          <a:lstStyle/>
          <a:p>
            <a:pPr eaLnBrk="1" hangingPunct="1">
              <a:lnSpc>
                <a:spcPct val="105000"/>
              </a:lnSpc>
              <a:buClr>
                <a:srgbClr val="996633"/>
              </a:buClr>
            </a:pPr>
            <a:r>
              <a:rPr lang="en-US" altLang="zh-CN" sz="2800" kern="1200" dirty="0" err="1">
                <a:solidFill>
                  <a:srgbClr val="10253F"/>
                </a:solidFill>
              </a:rPr>
              <a:t>回忆</a:t>
            </a:r>
            <a:r>
              <a:rPr lang="zh-CN" altLang="en-US" sz="2800" kern="1200" dirty="0">
                <a:solidFill>
                  <a:srgbClr val="10253F"/>
                </a:solidFill>
              </a:rPr>
              <a:t>第</a:t>
            </a:r>
            <a:r>
              <a:rPr lang="en-US" altLang="zh-CN" sz="2800" kern="1200" dirty="0">
                <a:solidFill>
                  <a:srgbClr val="10253F"/>
                </a:solidFill>
              </a:rPr>
              <a:t>4</a:t>
            </a:r>
            <a:r>
              <a:rPr lang="zh-CN" altLang="en-US" sz="2800" kern="1200" dirty="0">
                <a:solidFill>
                  <a:srgbClr val="10253F"/>
                </a:solidFill>
              </a:rPr>
              <a:t>讲内容：</a:t>
            </a:r>
            <a:r>
              <a:rPr lang="en-US" altLang="en-US" sz="2800" kern="1200" dirty="0">
                <a:solidFill>
                  <a:srgbClr val="10253F"/>
                </a:solidFill>
              </a:rPr>
              <a:t>  </a:t>
            </a:r>
            <a:br>
              <a:rPr lang="en-US" altLang="en-US" sz="2800" kern="1200" dirty="0">
                <a:solidFill>
                  <a:srgbClr val="10253F"/>
                </a:solidFill>
              </a:rPr>
            </a:br>
            <a:r>
              <a:rPr lang="en-US" altLang="zh-CN" sz="2800" kern="1200" dirty="0">
                <a:solidFill>
                  <a:srgbClr val="10253F"/>
                </a:solidFill>
              </a:rPr>
              <a:t>在</a:t>
            </a:r>
            <a:r>
              <a:rPr lang="zh-CN" altLang="en-US" sz="2800" kern="1200" dirty="0">
                <a:solidFill>
                  <a:srgbClr val="10253F"/>
                </a:solidFill>
              </a:rPr>
              <a:t>长期，产出是由生产要素和技术决定的。</a:t>
            </a:r>
            <a:endParaRPr lang="en-US" altLang="en-US" sz="2800" kern="1200" dirty="0">
              <a:solidFill>
                <a:srgbClr val="10253F"/>
              </a:solidFill>
            </a:endParaRPr>
          </a:p>
        </p:txBody>
      </p:sp>
      <p:graphicFrame>
        <p:nvGraphicFramePr>
          <p:cNvPr id="335872" name="Object 0"/>
          <p:cNvGraphicFramePr>
            <a:graphicFrameLocks noChangeAspect="1"/>
          </p:cNvGraphicFramePr>
          <p:nvPr/>
        </p:nvGraphicFramePr>
        <p:xfrm>
          <a:off x="3175000" y="2767013"/>
          <a:ext cx="2466975" cy="661987"/>
        </p:xfrm>
        <a:graphic>
          <a:graphicData uri="http://schemas.openxmlformats.org/presentationml/2006/ole">
            <mc:AlternateContent xmlns:mc="http://schemas.openxmlformats.org/markup-compatibility/2006">
              <mc:Choice xmlns:v="urn:schemas-microsoft-com:vml" Requires="v">
                <p:oleObj spid="_x0000_s1062" name="Equation" r:id="rId5" imgW="901309" imgH="241195" progId="Equation.DSMT4">
                  <p:embed/>
                </p:oleObj>
              </mc:Choice>
              <mc:Fallback>
                <p:oleObj name="Equation" r:id="rId5" imgW="901309" imgH="241195"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00" y="2767013"/>
                        <a:ext cx="24669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89" name="Text Box 5"/>
          <p:cNvSpPr txBox="1">
            <a:spLocks noChangeArrowheads="1"/>
          </p:cNvSpPr>
          <p:nvPr/>
        </p:nvSpPr>
        <p:spPr bwMode="auto">
          <a:xfrm>
            <a:off x="914400" y="3735388"/>
            <a:ext cx="7924800" cy="946150"/>
          </a:xfrm>
          <a:prstGeom prst="rect">
            <a:avLst/>
          </a:prstGeom>
          <a:noFill/>
          <a:ln w="9525">
            <a:noFill/>
            <a:miter lim="800000"/>
            <a:headEnd/>
            <a:tailEnd/>
          </a:ln>
        </p:spPr>
        <p:txBody>
          <a:bodyPr>
            <a:spAutoFit/>
          </a:bodyPr>
          <a:lstStyle/>
          <a:p>
            <a:pPr marL="288925" indent="-288925">
              <a:spcBef>
                <a:spcPct val="40000"/>
              </a:spcBef>
              <a:buSzPct val="110000"/>
              <a:buFont typeface="Wingdings" pitchFamily="2" charset="2"/>
              <a:buNone/>
            </a:pPr>
            <a:r>
              <a:rPr lang="en-US" altLang="en-US" sz="2800" dirty="0">
                <a:latin typeface="Tahoma" pitchFamily="34" charset="0"/>
              </a:rPr>
              <a:t>	</a:t>
            </a:r>
            <a:r>
              <a:rPr lang="zh-CN" altLang="en-US" sz="2800" dirty="0">
                <a:solidFill>
                  <a:srgbClr val="10253F"/>
                </a:solidFill>
                <a:latin typeface="华文楷体" panose="02010600040101010101" pitchFamily="2" charset="-122"/>
                <a:ea typeface="华文楷体" panose="02010600040101010101" pitchFamily="2" charset="-122"/>
              </a:rPr>
              <a:t>是</a:t>
            </a:r>
            <a:r>
              <a:rPr lang="en-US" altLang="en-US" sz="2800" dirty="0">
                <a:solidFill>
                  <a:srgbClr val="10253F"/>
                </a:solidFill>
                <a:latin typeface="华文楷体" panose="02010600040101010101" pitchFamily="2" charset="-122"/>
                <a:ea typeface="华文楷体" panose="02010600040101010101" pitchFamily="2" charset="-122"/>
              </a:rPr>
              <a:t> </a:t>
            </a:r>
            <a:r>
              <a:rPr lang="en-US" altLang="zh-CN" sz="2800" dirty="0" err="1">
                <a:solidFill>
                  <a:srgbClr val="10253F"/>
                </a:solidFill>
                <a:latin typeface="华文楷体" panose="02010600040101010101" pitchFamily="2" charset="-122"/>
                <a:ea typeface="华文楷体" panose="02010600040101010101" pitchFamily="2" charset="-122"/>
              </a:rPr>
              <a:t>完全</a:t>
            </a:r>
            <a:r>
              <a:rPr lang="zh-CN" altLang="en-US" sz="2800" dirty="0">
                <a:solidFill>
                  <a:srgbClr val="10253F"/>
                </a:solidFill>
                <a:latin typeface="华文楷体" panose="02010600040101010101" pitchFamily="2" charset="-122"/>
                <a:ea typeface="华文楷体" panose="02010600040101010101" pitchFamily="2" charset="-122"/>
              </a:rPr>
              <a:t>就业</a:t>
            </a:r>
            <a:r>
              <a:rPr lang="en-US" altLang="en-US" sz="2800" dirty="0">
                <a:solidFill>
                  <a:srgbClr val="10253F"/>
                </a:solidFill>
                <a:latin typeface="华文楷体" panose="02010600040101010101" pitchFamily="2" charset="-122"/>
                <a:ea typeface="华文楷体" panose="02010600040101010101" pitchFamily="2" charset="-122"/>
              </a:rPr>
              <a:t> </a:t>
            </a:r>
            <a:r>
              <a:rPr lang="en-US" altLang="zh-CN" sz="2800" dirty="0" err="1">
                <a:solidFill>
                  <a:srgbClr val="10253F"/>
                </a:solidFill>
                <a:latin typeface="华文楷体" panose="02010600040101010101" pitchFamily="2" charset="-122"/>
                <a:ea typeface="华文楷体" panose="02010600040101010101" pitchFamily="2" charset="-122"/>
              </a:rPr>
              <a:t>或者</a:t>
            </a:r>
            <a:r>
              <a:rPr lang="en-US" altLang="en-US" sz="2800" dirty="0">
                <a:solidFill>
                  <a:srgbClr val="10253F"/>
                </a:solidFill>
                <a:latin typeface="华文楷体" panose="02010600040101010101" pitchFamily="2" charset="-122"/>
                <a:ea typeface="华文楷体" panose="02010600040101010101" pitchFamily="2" charset="-122"/>
              </a:rPr>
              <a:t> </a:t>
            </a:r>
            <a:r>
              <a:rPr lang="en-US" altLang="zh-CN" sz="2800" dirty="0" err="1">
                <a:solidFill>
                  <a:srgbClr val="10253F"/>
                </a:solidFill>
                <a:latin typeface="华文楷体" panose="02010600040101010101" pitchFamily="2" charset="-122"/>
                <a:ea typeface="华文楷体" panose="02010600040101010101" pitchFamily="2" charset="-122"/>
              </a:rPr>
              <a:t>自然然</a:t>
            </a:r>
            <a:r>
              <a:rPr lang="zh-CN" altLang="en-US" sz="2800" dirty="0">
                <a:solidFill>
                  <a:srgbClr val="10253F"/>
                </a:solidFill>
                <a:latin typeface="华文楷体" panose="02010600040101010101" pitchFamily="2" charset="-122"/>
                <a:ea typeface="华文楷体" panose="02010600040101010101" pitchFamily="2" charset="-122"/>
              </a:rPr>
              <a:t>水平下的产出，</a:t>
            </a:r>
            <a:r>
              <a:rPr lang="en-US" altLang="en-US" sz="2800" dirty="0">
                <a:solidFill>
                  <a:srgbClr val="10253F"/>
                </a:solidFill>
                <a:latin typeface="华文楷体" panose="02010600040101010101" pitchFamily="2" charset="-122"/>
                <a:ea typeface="华文楷体" panose="02010600040101010101" pitchFamily="2" charset="-122"/>
              </a:rPr>
              <a:t> </a:t>
            </a:r>
            <a:r>
              <a:rPr lang="en-US" altLang="zh-CN" sz="2800" dirty="0" err="1">
                <a:solidFill>
                  <a:srgbClr val="10253F"/>
                </a:solidFill>
                <a:latin typeface="华文楷体" panose="02010600040101010101" pitchFamily="2" charset="-122"/>
                <a:ea typeface="华文楷体" panose="02010600040101010101" pitchFamily="2" charset="-122"/>
              </a:rPr>
              <a:t>也就是</a:t>
            </a:r>
            <a:r>
              <a:rPr lang="zh-CN" altLang="en-US" sz="2800" dirty="0">
                <a:solidFill>
                  <a:srgbClr val="10253F"/>
                </a:solidFill>
                <a:latin typeface="华文楷体" panose="02010600040101010101" pitchFamily="2" charset="-122"/>
                <a:ea typeface="华文楷体" panose="02010600040101010101" pitchFamily="2" charset="-122"/>
              </a:rPr>
              <a:t>充分就业状态下产出水平。</a:t>
            </a:r>
          </a:p>
        </p:txBody>
      </p:sp>
      <p:graphicFrame>
        <p:nvGraphicFramePr>
          <p:cNvPr id="335873" name="Object 1"/>
          <p:cNvGraphicFramePr>
            <a:graphicFrameLocks noChangeAspect="1"/>
          </p:cNvGraphicFramePr>
          <p:nvPr/>
        </p:nvGraphicFramePr>
        <p:xfrm>
          <a:off x="887413" y="3600450"/>
          <a:ext cx="455612" cy="595313"/>
        </p:xfrm>
        <a:graphic>
          <a:graphicData uri="http://schemas.openxmlformats.org/presentationml/2006/ole">
            <mc:AlternateContent xmlns:mc="http://schemas.openxmlformats.org/markup-compatibility/2006">
              <mc:Choice xmlns:v="urn:schemas-microsoft-com:vml" Requires="v">
                <p:oleObj spid="_x0000_s1063" name="Equation" r:id="rId7" imgW="164885" imgH="215619" progId="Equation.DSMT4">
                  <p:embed/>
                </p:oleObj>
              </mc:Choice>
              <mc:Fallback>
                <p:oleObj name="Equation" r:id="rId7" imgW="164885" imgH="215619"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413" y="3600450"/>
                        <a:ext cx="455612"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1" name="Text Box 7"/>
          <p:cNvSpPr txBox="1">
            <a:spLocks noChangeArrowheads="1"/>
          </p:cNvSpPr>
          <p:nvPr/>
        </p:nvSpPr>
        <p:spPr bwMode="auto">
          <a:xfrm>
            <a:off x="1115616" y="5184775"/>
            <a:ext cx="6732984" cy="932563"/>
          </a:xfrm>
          <a:prstGeom prst="rect">
            <a:avLst/>
          </a:prstGeom>
          <a:noFill/>
          <a:ln w="9525">
            <a:noFill/>
            <a:miter lim="800000"/>
            <a:headEnd/>
            <a:tailEnd/>
          </a:ln>
        </p:spPr>
        <p:txBody>
          <a:bodyPr wrap="square">
            <a:spAutoFit/>
          </a:bodyPr>
          <a:lstStyle/>
          <a:p>
            <a:pPr algn="ctr">
              <a:lnSpc>
                <a:spcPct val="105000"/>
              </a:lnSpc>
              <a:spcBef>
                <a:spcPct val="30000"/>
              </a:spcBef>
              <a:buSzPct val="110000"/>
              <a:buFont typeface="Wingdings" pitchFamily="2" charset="2"/>
              <a:buNone/>
            </a:pPr>
            <a:r>
              <a:rPr lang="en-US" altLang="en-US" sz="2800" i="1" dirty="0">
                <a:solidFill>
                  <a:srgbClr val="10253F"/>
                </a:solidFill>
                <a:latin typeface="华文楷体" panose="02010600040101010101" pitchFamily="2" charset="-122"/>
                <a:ea typeface="华文楷体" panose="02010600040101010101" pitchFamily="2" charset="-122"/>
              </a:rPr>
              <a:t>“</a:t>
            </a:r>
            <a:r>
              <a:rPr lang="zh-CN" altLang="en-US" sz="2800" i="1" dirty="0">
                <a:solidFill>
                  <a:srgbClr val="10253F"/>
                </a:solidFill>
                <a:latin typeface="华文楷体" panose="02010600040101010101" pitchFamily="2" charset="-122"/>
                <a:ea typeface="华文楷体" panose="02010600040101010101" pitchFamily="2" charset="-122"/>
              </a:rPr>
              <a:t>充分就业</a:t>
            </a:r>
            <a:r>
              <a:rPr lang="en-US" altLang="en-US" sz="2800" i="1" dirty="0">
                <a:solidFill>
                  <a:srgbClr val="10253F"/>
                </a:solidFill>
                <a:latin typeface="华文楷体" panose="02010600040101010101" pitchFamily="2" charset="-122"/>
                <a:ea typeface="华文楷体" panose="02010600040101010101" pitchFamily="2" charset="-122"/>
              </a:rPr>
              <a:t>” </a:t>
            </a:r>
            <a:r>
              <a:rPr lang="en-US" altLang="zh-CN" sz="2800" i="1" dirty="0">
                <a:solidFill>
                  <a:srgbClr val="10253F"/>
                </a:solidFill>
                <a:latin typeface="华文楷体" panose="02010600040101010101" pitchFamily="2" charset="-122"/>
                <a:ea typeface="华文楷体" panose="02010600040101010101" pitchFamily="2" charset="-122"/>
              </a:rPr>
              <a:t>的</a:t>
            </a:r>
            <a:r>
              <a:rPr lang="zh-CN" altLang="en-US" sz="2800" i="1" dirty="0">
                <a:solidFill>
                  <a:srgbClr val="10253F"/>
                </a:solidFill>
                <a:latin typeface="华文楷体" panose="02010600040101010101" pitchFamily="2" charset="-122"/>
                <a:ea typeface="华文楷体" panose="02010600040101010101" pitchFamily="2" charset="-122"/>
              </a:rPr>
              <a:t>意思是失业率等于自然率。</a:t>
            </a:r>
            <a:r>
              <a:rPr lang="en-US" altLang="en-US" sz="2800" i="1" dirty="0">
                <a:solidFill>
                  <a:srgbClr val="10253F"/>
                </a:solidFill>
                <a:latin typeface="华文楷体" panose="02010600040101010101" pitchFamily="2" charset="-122"/>
                <a:ea typeface="华文楷体" panose="02010600040101010101" pitchFamily="2" charset="-122"/>
              </a:rPr>
              <a:t> </a:t>
            </a:r>
            <a:r>
              <a:rPr lang="en-US" altLang="en-US" sz="2800" i="1" dirty="0">
                <a:latin typeface="Tahoma" pitchFamily="34" charset="0"/>
              </a:rPr>
              <a:t/>
            </a:r>
            <a:br>
              <a:rPr lang="en-US" altLang="en-US" sz="2800" i="1" dirty="0">
                <a:latin typeface="Tahoma" pitchFamily="34" charset="0"/>
              </a:rPr>
            </a:br>
            <a:endParaRPr lang="en-US" altLang="en-US" dirty="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35872"/>
                                        </p:tgtEl>
                                        <p:attrNameLst>
                                          <p:attrName>style.visibility</p:attrName>
                                        </p:attrNameLst>
                                      </p:cBhvr>
                                      <p:to>
                                        <p:strVal val="visible"/>
                                      </p:to>
                                    </p:set>
                                    <p:animEffect transition="in" filter="dissolve">
                                      <p:cBhvr>
                                        <p:cTn id="7" dur="500"/>
                                        <p:tgtEl>
                                          <p:spTgt spid="3358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5873"/>
                                        </p:tgtEl>
                                        <p:attrNameLst>
                                          <p:attrName>style.visibility</p:attrName>
                                        </p:attrNameLst>
                                      </p:cBhvr>
                                      <p:to>
                                        <p:strVal val="visible"/>
                                      </p:to>
                                    </p:set>
                                    <p:animEffect transition="in" filter="wipe(left)">
                                      <p:cBhvr>
                                        <p:cTn id="12" dur="500"/>
                                        <p:tgtEl>
                                          <p:spTgt spid="33587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5589">
                                            <p:txEl>
                                              <p:pRg st="0" end="0"/>
                                            </p:txEl>
                                          </p:spTgt>
                                        </p:tgtEl>
                                        <p:attrNameLst>
                                          <p:attrName>style.visibility</p:attrName>
                                        </p:attrNameLst>
                                      </p:cBhvr>
                                      <p:to>
                                        <p:strVal val="visible"/>
                                      </p:to>
                                    </p:set>
                                    <p:animEffect transition="in" filter="wipe(left)">
                                      <p:cBhvr>
                                        <p:cTn id="16" dur="500"/>
                                        <p:tgtEl>
                                          <p:spTgt spid="19558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5591"/>
                                        </p:tgtEl>
                                        <p:attrNameLst>
                                          <p:attrName>style.visibility</p:attrName>
                                        </p:attrNameLst>
                                      </p:cBhvr>
                                      <p:to>
                                        <p:strVal val="visible"/>
                                      </p:to>
                                    </p:set>
                                    <p:animEffect transition="in" filter="dissolve">
                                      <p:cBhvr>
                                        <p:cTn id="21" dur="500"/>
                                        <p:tgtEl>
                                          <p:spTgt spid="19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build="p" autoUpdateAnimBg="0" advAuto="0"/>
      <p:bldP spid="19559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 y="-21913"/>
            <a:ext cx="9144000" cy="6858000"/>
          </a:xfrm>
          <a:prstGeom prst="rect">
            <a:avLst/>
          </a:prstGeom>
        </p:spPr>
      </p:pic>
      <p:sp>
        <p:nvSpPr>
          <p:cNvPr id="6" name="灯片编号占位符 3"/>
          <p:cNvSpPr>
            <a:spLocks noGrp="1"/>
          </p:cNvSpPr>
          <p:nvPr>
            <p:ph type="sldNum" sz="quarter" idx="10"/>
          </p:nvPr>
        </p:nvSpPr>
        <p:spPr/>
        <p:txBody>
          <a:bodyPr/>
          <a:lstStyle/>
          <a:p>
            <a:pPr>
              <a:defRPr/>
            </a:pPr>
            <a:r>
              <a:rPr lang="en-US" altLang="en-US"/>
              <a:t>slide </a:t>
            </a:r>
            <a:fld id="{AA1C2104-C759-462D-8CB8-A3C431D86F11}" type="slidenum">
              <a:rPr lang="en-US" altLang="en-US"/>
              <a:pPr>
                <a:defRPr/>
              </a:pPr>
              <a:t>13</a:t>
            </a:fld>
            <a:endParaRPr lang="en-US" altLang="en-US"/>
          </a:p>
        </p:txBody>
      </p:sp>
      <p:sp>
        <p:nvSpPr>
          <p:cNvPr id="270338" name="Rectangle 1026"/>
          <p:cNvSpPr>
            <a:spLocks noGrp="1" noChangeArrowheads="1"/>
          </p:cNvSpPr>
          <p:nvPr>
            <p:ph type="title"/>
          </p:nvPr>
        </p:nvSpPr>
        <p:spPr>
          <a:xfrm>
            <a:off x="539552" y="188640"/>
            <a:ext cx="7848600" cy="838200"/>
          </a:xfrm>
        </p:spPr>
        <p:txBody>
          <a:bodyPr/>
          <a:lstStyle/>
          <a:p>
            <a:pPr eaLnBrk="1" hangingPunct="1">
              <a:defRPr/>
            </a:pPr>
            <a:r>
              <a:rPr lang="zh-CN" altLang="en-US" sz="3200" dirty="0"/>
              <a:t>长期总供给</a:t>
            </a:r>
          </a:p>
        </p:txBody>
      </p:sp>
      <p:sp>
        <p:nvSpPr>
          <p:cNvPr id="2053" name="Rectangle 1027"/>
          <p:cNvSpPr>
            <a:spLocks noGrp="1" noChangeArrowheads="1"/>
          </p:cNvSpPr>
          <p:nvPr>
            <p:ph type="body" idx="1"/>
          </p:nvPr>
        </p:nvSpPr>
        <p:spPr>
          <a:xfrm>
            <a:off x="914400" y="1219200"/>
            <a:ext cx="7696200" cy="1524000"/>
          </a:xfrm>
        </p:spPr>
        <p:txBody>
          <a:bodyPr/>
          <a:lstStyle/>
          <a:p>
            <a:pPr eaLnBrk="1" hangingPunct="1">
              <a:lnSpc>
                <a:spcPct val="105000"/>
              </a:lnSpc>
              <a:buClr>
                <a:srgbClr val="996633"/>
              </a:buClr>
            </a:pPr>
            <a:r>
              <a:rPr lang="en-US" altLang="zh-CN" sz="2800" dirty="0" err="1">
                <a:solidFill>
                  <a:srgbClr val="10253F"/>
                </a:solidFill>
              </a:rPr>
              <a:t>回忆</a:t>
            </a:r>
            <a:r>
              <a:rPr lang="zh-CN" altLang="en-US" sz="2800" dirty="0">
                <a:solidFill>
                  <a:srgbClr val="10253F"/>
                </a:solidFill>
              </a:rPr>
              <a:t>第</a:t>
            </a:r>
            <a:r>
              <a:rPr lang="en-US" altLang="zh-CN" sz="2800" dirty="0">
                <a:solidFill>
                  <a:srgbClr val="10253F"/>
                </a:solidFill>
              </a:rPr>
              <a:t>4</a:t>
            </a:r>
            <a:r>
              <a:rPr lang="zh-CN" altLang="en-US" sz="2800" dirty="0">
                <a:solidFill>
                  <a:srgbClr val="10253F"/>
                </a:solidFill>
              </a:rPr>
              <a:t>讲内容：</a:t>
            </a:r>
            <a:r>
              <a:rPr lang="en-US" altLang="en-US" sz="2800" dirty="0">
                <a:solidFill>
                  <a:srgbClr val="10253F"/>
                </a:solidFill>
              </a:rPr>
              <a:t>  </a:t>
            </a:r>
            <a:br>
              <a:rPr lang="en-US" altLang="en-US" sz="2800" dirty="0">
                <a:solidFill>
                  <a:srgbClr val="10253F"/>
                </a:solidFill>
              </a:rPr>
            </a:br>
            <a:r>
              <a:rPr lang="en-US" altLang="zh-CN" sz="2800" dirty="0">
                <a:solidFill>
                  <a:srgbClr val="10253F"/>
                </a:solidFill>
              </a:rPr>
              <a:t>在</a:t>
            </a:r>
            <a:r>
              <a:rPr lang="zh-CN" altLang="en-US" sz="2800" dirty="0">
                <a:solidFill>
                  <a:srgbClr val="10253F"/>
                </a:solidFill>
              </a:rPr>
              <a:t>长期，产出是由生产要素和技术决定的</a:t>
            </a:r>
            <a:endParaRPr lang="en-US" altLang="en-US" sz="2800" dirty="0">
              <a:solidFill>
                <a:srgbClr val="10253F"/>
              </a:solidFill>
            </a:endParaRPr>
          </a:p>
        </p:txBody>
      </p:sp>
      <p:sp>
        <p:nvSpPr>
          <p:cNvPr id="270341" name="Text Box 1029"/>
          <p:cNvSpPr txBox="1">
            <a:spLocks noChangeArrowheads="1"/>
          </p:cNvSpPr>
          <p:nvPr/>
        </p:nvSpPr>
        <p:spPr bwMode="auto">
          <a:xfrm>
            <a:off x="914400" y="3735388"/>
            <a:ext cx="7467600" cy="946150"/>
          </a:xfrm>
          <a:prstGeom prst="rect">
            <a:avLst/>
          </a:prstGeom>
          <a:noFill/>
          <a:ln w="9525">
            <a:noFill/>
            <a:miter lim="800000"/>
            <a:headEnd/>
            <a:tailEnd/>
          </a:ln>
        </p:spPr>
        <p:txBody>
          <a:bodyPr>
            <a:spAutoFit/>
          </a:bodyPr>
          <a:lstStyle/>
          <a:p>
            <a:pPr marL="288925" indent="-288925">
              <a:spcBef>
                <a:spcPct val="60000"/>
              </a:spcBef>
              <a:buClr>
                <a:srgbClr val="996633"/>
              </a:buClr>
              <a:buSzPct val="110000"/>
              <a:buFont typeface="Wingdings" pitchFamily="2" charset="2"/>
              <a:buChar char="§"/>
            </a:pPr>
            <a:r>
              <a:rPr lang="en-US" altLang="zh-CN" sz="2800" b="1" dirty="0" err="1">
                <a:solidFill>
                  <a:srgbClr val="10253F"/>
                </a:solidFill>
                <a:latin typeface="华文楷体" panose="02010600040101010101" pitchFamily="2" charset="-122"/>
                <a:ea typeface="华文楷体" panose="02010600040101010101" pitchFamily="2" charset="-122"/>
              </a:rPr>
              <a:t>充分</a:t>
            </a:r>
            <a:r>
              <a:rPr lang="zh-CN" altLang="en-US" sz="2800" b="1" dirty="0">
                <a:solidFill>
                  <a:srgbClr val="10253F"/>
                </a:solidFill>
                <a:latin typeface="华文楷体" panose="02010600040101010101" pitchFamily="2" charset="-122"/>
                <a:ea typeface="华文楷体" panose="02010600040101010101" pitchFamily="2" charset="-122"/>
              </a:rPr>
              <a:t>就业下的产出与价格水平无关，因此长期总供给曲线</a:t>
            </a:r>
            <a:r>
              <a:rPr lang="en-US" altLang="en-US" sz="2800" b="1" dirty="0">
                <a:solidFill>
                  <a:srgbClr val="10253F"/>
                </a:solidFill>
                <a:latin typeface="华文楷体" panose="02010600040101010101" pitchFamily="2" charset="-122"/>
                <a:ea typeface="华文楷体" panose="02010600040101010101" pitchFamily="2" charset="-122"/>
              </a:rPr>
              <a:t>(LRAS) </a:t>
            </a:r>
            <a:r>
              <a:rPr lang="en-US" altLang="zh-CN" sz="2800" b="1" dirty="0">
                <a:solidFill>
                  <a:srgbClr val="10253F"/>
                </a:solidFill>
                <a:latin typeface="华文楷体" panose="02010600040101010101" pitchFamily="2" charset="-122"/>
                <a:ea typeface="华文楷体" panose="02010600040101010101" pitchFamily="2" charset="-122"/>
              </a:rPr>
              <a:t>是</a:t>
            </a:r>
            <a:r>
              <a:rPr lang="zh-CN" altLang="en-US" sz="2800" b="1" dirty="0">
                <a:solidFill>
                  <a:srgbClr val="10253F"/>
                </a:solidFill>
                <a:latin typeface="华文楷体" panose="02010600040101010101" pitchFamily="2" charset="-122"/>
                <a:ea typeface="华文楷体" panose="02010600040101010101" pitchFamily="2" charset="-122"/>
              </a:rPr>
              <a:t>垂直于横坐标的。</a:t>
            </a:r>
            <a:endParaRPr lang="en-US" altLang="en-US" sz="2800" b="1" dirty="0">
              <a:solidFill>
                <a:srgbClr val="10253F"/>
              </a:solidFill>
              <a:latin typeface="华文楷体" panose="02010600040101010101" pitchFamily="2" charset="-122"/>
              <a:ea typeface="华文楷体" panose="02010600040101010101" pitchFamily="2" charset="-122"/>
            </a:endParaRPr>
          </a:p>
        </p:txBody>
      </p:sp>
      <p:graphicFrame>
        <p:nvGraphicFramePr>
          <p:cNvPr id="2050" name="Object 1030"/>
          <p:cNvGraphicFramePr>
            <a:graphicFrameLocks noChangeAspect="1"/>
          </p:cNvGraphicFramePr>
          <p:nvPr>
            <p:extLst>
              <p:ext uri="{D42A27DB-BD31-4B8C-83A1-F6EECF244321}">
                <p14:modId xmlns:p14="http://schemas.microsoft.com/office/powerpoint/2010/main" val="1315655827"/>
              </p:ext>
            </p:extLst>
          </p:nvPr>
        </p:nvGraphicFramePr>
        <p:xfrm>
          <a:off x="3131840" y="2780928"/>
          <a:ext cx="2466975" cy="661987"/>
        </p:xfrm>
        <a:graphic>
          <a:graphicData uri="http://schemas.openxmlformats.org/presentationml/2006/ole">
            <mc:AlternateContent xmlns:mc="http://schemas.openxmlformats.org/markup-compatibility/2006">
              <mc:Choice xmlns:v="urn:schemas-microsoft-com:vml" Requires="v">
                <p:oleObj spid="_x0000_s2068" name="Equation" r:id="rId5" imgW="901309" imgH="241195" progId="Equation.DSMT4">
                  <p:embed/>
                </p:oleObj>
              </mc:Choice>
              <mc:Fallback>
                <p:oleObj name="Equation" r:id="rId5" imgW="901309" imgH="241195"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2780928"/>
                        <a:ext cx="24669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41">
                                            <p:txEl>
                                              <p:pRg st="0" end="0"/>
                                            </p:txEl>
                                          </p:spTgt>
                                        </p:tgtEl>
                                        <p:attrNameLst>
                                          <p:attrName>style.visibility</p:attrName>
                                        </p:attrNameLst>
                                      </p:cBhvr>
                                      <p:to>
                                        <p:strVal val="visible"/>
                                      </p:to>
                                    </p:set>
                                    <p:animEffect transition="in" filter="wipe(left)">
                                      <p:cBhvr>
                                        <p:cTn id="7" dur="500"/>
                                        <p:tgtEl>
                                          <p:spTgt spid="270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灯片编号占位符 3"/>
          <p:cNvSpPr>
            <a:spLocks noGrp="1"/>
          </p:cNvSpPr>
          <p:nvPr>
            <p:ph type="sldNum" sz="quarter" idx="10"/>
          </p:nvPr>
        </p:nvSpPr>
        <p:spPr/>
        <p:txBody>
          <a:bodyPr/>
          <a:lstStyle/>
          <a:p>
            <a:pPr>
              <a:defRPr/>
            </a:pPr>
            <a:r>
              <a:rPr lang="en-US" altLang="en-US"/>
              <a:t>slide </a:t>
            </a:r>
            <a:fld id="{E2A40BC7-0C54-4E24-B6B2-F9BEE64035C5}" type="slidenum">
              <a:rPr lang="en-US" altLang="en-US"/>
              <a:pPr>
                <a:defRPr/>
              </a:pPr>
              <a:t>14</a:t>
            </a:fld>
            <a:endParaRPr lang="en-US" altLang="en-US"/>
          </a:p>
        </p:txBody>
      </p:sp>
      <p:sp>
        <p:nvSpPr>
          <p:cNvPr id="235522" name="Rectangle 2"/>
          <p:cNvSpPr>
            <a:spLocks noGrp="1" noChangeArrowheads="1"/>
          </p:cNvSpPr>
          <p:nvPr>
            <p:ph type="title"/>
          </p:nvPr>
        </p:nvSpPr>
        <p:spPr>
          <a:xfrm>
            <a:off x="654496" y="228600"/>
            <a:ext cx="8382000" cy="838200"/>
          </a:xfrm>
        </p:spPr>
        <p:txBody>
          <a:bodyPr/>
          <a:lstStyle/>
          <a:p>
            <a:pPr eaLnBrk="1" hangingPunct="1">
              <a:defRPr/>
            </a:pPr>
            <a:r>
              <a:rPr lang="zh-CN" altLang="en-US" sz="3200" dirty="0"/>
              <a:t>长期总供给曲线</a:t>
            </a:r>
          </a:p>
        </p:txBody>
      </p:sp>
      <p:grpSp>
        <p:nvGrpSpPr>
          <p:cNvPr id="2" name="Group 4"/>
          <p:cNvGrpSpPr>
            <a:grpSpLocks/>
          </p:cNvGrpSpPr>
          <p:nvPr/>
        </p:nvGrpSpPr>
        <p:grpSpPr bwMode="auto">
          <a:xfrm>
            <a:off x="3352800" y="1471613"/>
            <a:ext cx="5257800" cy="4090987"/>
            <a:chOff x="2976" y="1296"/>
            <a:chExt cx="2304" cy="2053"/>
          </a:xfrm>
        </p:grpSpPr>
        <p:grpSp>
          <p:nvGrpSpPr>
            <p:cNvPr id="3082" name="Group 5"/>
            <p:cNvGrpSpPr>
              <a:grpSpLocks/>
            </p:cNvGrpSpPr>
            <p:nvPr/>
          </p:nvGrpSpPr>
          <p:grpSpPr bwMode="auto">
            <a:xfrm>
              <a:off x="3120" y="1536"/>
              <a:ext cx="1968" cy="1728"/>
              <a:chOff x="2640" y="1056"/>
              <a:chExt cx="2496" cy="2112"/>
            </a:xfrm>
          </p:grpSpPr>
          <p:sp>
            <p:nvSpPr>
              <p:cNvPr id="3085" name="Line 6"/>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en-US"/>
              </a:p>
            </p:txBody>
          </p:sp>
          <p:sp>
            <p:nvSpPr>
              <p:cNvPr id="3086" name="Line 7"/>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en-US"/>
              </a:p>
            </p:txBody>
          </p:sp>
        </p:grpSp>
        <p:sp>
          <p:nvSpPr>
            <p:cNvPr id="3083" name="Text Box 8"/>
            <p:cNvSpPr txBox="1">
              <a:spLocks noChangeArrowheads="1"/>
            </p:cNvSpPr>
            <p:nvPr/>
          </p:nvSpPr>
          <p:spPr bwMode="auto">
            <a:xfrm>
              <a:off x="4944" y="3120"/>
              <a:ext cx="336" cy="229"/>
            </a:xfrm>
            <a:prstGeom prst="rect">
              <a:avLst/>
            </a:prstGeom>
            <a:noFill/>
            <a:ln w="9525">
              <a:noFill/>
              <a:miter lim="800000"/>
              <a:headEnd/>
              <a:tailEnd/>
            </a:ln>
          </p:spPr>
          <p:txBody>
            <a:bodyPr>
              <a:spAutoFit/>
            </a:bodyPr>
            <a:lstStyle/>
            <a:p>
              <a:pPr algn="ctr"/>
              <a:r>
                <a:rPr lang="en-US" altLang="en-US" b="1" i="1">
                  <a:latin typeface="Tahoma" pitchFamily="34" charset="0"/>
                </a:rPr>
                <a:t>Y</a:t>
              </a:r>
              <a:r>
                <a:rPr lang="en-US" altLang="en-US">
                  <a:latin typeface="Arial" pitchFamily="34" charset="0"/>
                </a:rPr>
                <a:t> </a:t>
              </a:r>
              <a:endParaRPr lang="en-US" altLang="en-US" sz="2200">
                <a:latin typeface="Arial" pitchFamily="34" charset="0"/>
              </a:endParaRPr>
            </a:p>
          </p:txBody>
        </p:sp>
        <p:sp>
          <p:nvSpPr>
            <p:cNvPr id="3084" name="Text Box 9"/>
            <p:cNvSpPr txBox="1">
              <a:spLocks noChangeArrowheads="1"/>
            </p:cNvSpPr>
            <p:nvPr/>
          </p:nvSpPr>
          <p:spPr bwMode="auto">
            <a:xfrm>
              <a:off x="2976" y="1296"/>
              <a:ext cx="240" cy="229"/>
            </a:xfrm>
            <a:prstGeom prst="rect">
              <a:avLst/>
            </a:prstGeom>
            <a:noFill/>
            <a:ln w="9525">
              <a:noFill/>
              <a:miter lim="800000"/>
              <a:headEnd/>
              <a:tailEnd/>
            </a:ln>
          </p:spPr>
          <p:txBody>
            <a:bodyPr>
              <a:spAutoFit/>
            </a:bodyPr>
            <a:lstStyle/>
            <a:p>
              <a:pPr algn="ctr">
                <a:tabLst>
                  <a:tab pos="1082675" algn="r"/>
                  <a:tab pos="1830388" algn="r"/>
                </a:tabLst>
              </a:pPr>
              <a:r>
                <a:rPr lang="en-US" altLang="en-US" b="1" i="1">
                  <a:latin typeface="Tahoma" pitchFamily="34" charset="0"/>
                </a:rPr>
                <a:t>P</a:t>
              </a:r>
              <a:endParaRPr lang="en-US" altLang="en-US" sz="2200">
                <a:latin typeface="Arial" pitchFamily="34" charset="0"/>
              </a:endParaRPr>
            </a:p>
          </p:txBody>
        </p:sp>
      </p:grpSp>
      <p:grpSp>
        <p:nvGrpSpPr>
          <p:cNvPr id="4" name="Group 15"/>
          <p:cNvGrpSpPr>
            <a:grpSpLocks/>
          </p:cNvGrpSpPr>
          <p:nvPr/>
        </p:nvGrpSpPr>
        <p:grpSpPr bwMode="auto">
          <a:xfrm>
            <a:off x="5410200" y="1524000"/>
            <a:ext cx="1066800" cy="3865563"/>
            <a:chOff x="3408" y="960"/>
            <a:chExt cx="672" cy="2435"/>
          </a:xfrm>
        </p:grpSpPr>
        <p:sp>
          <p:nvSpPr>
            <p:cNvPr id="3080" name="Line 12"/>
            <p:cNvSpPr>
              <a:spLocks noChangeShapeType="1"/>
            </p:cNvSpPr>
            <p:nvPr/>
          </p:nvSpPr>
          <p:spPr bwMode="auto">
            <a:xfrm flipV="1">
              <a:off x="3692" y="1235"/>
              <a:ext cx="0" cy="2160"/>
            </a:xfrm>
            <a:prstGeom prst="line">
              <a:avLst/>
            </a:prstGeom>
            <a:noFill/>
            <a:ln w="28575">
              <a:solidFill>
                <a:srgbClr val="000082"/>
              </a:solidFill>
              <a:round/>
              <a:headEnd/>
              <a:tailEnd/>
            </a:ln>
          </p:spPr>
          <p:txBody>
            <a:bodyPr/>
            <a:lstStyle/>
            <a:p>
              <a:endParaRPr lang="en-US"/>
            </a:p>
          </p:txBody>
        </p:sp>
        <p:sp>
          <p:nvSpPr>
            <p:cNvPr id="3081" name="Text Box 13"/>
            <p:cNvSpPr txBox="1">
              <a:spLocks noChangeArrowheads="1"/>
            </p:cNvSpPr>
            <p:nvPr/>
          </p:nvSpPr>
          <p:spPr bwMode="auto">
            <a:xfrm>
              <a:off x="3408" y="960"/>
              <a:ext cx="67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LRAS</a:t>
              </a:r>
              <a:endParaRPr lang="en-US" altLang="en-US" sz="2300" baseline="-25000">
                <a:latin typeface="Tahoma" pitchFamily="34" charset="0"/>
              </a:endParaRPr>
            </a:p>
          </p:txBody>
        </p:sp>
      </p:grpSp>
      <p:graphicFrame>
        <p:nvGraphicFramePr>
          <p:cNvPr id="336896" name="Object 0"/>
          <p:cNvGraphicFramePr>
            <a:graphicFrameLocks noChangeAspect="1"/>
          </p:cNvGraphicFramePr>
          <p:nvPr/>
        </p:nvGraphicFramePr>
        <p:xfrm>
          <a:off x="5719763" y="5367338"/>
          <a:ext cx="350837" cy="458787"/>
        </p:xfrm>
        <a:graphic>
          <a:graphicData uri="http://schemas.openxmlformats.org/presentationml/2006/ole">
            <mc:AlternateContent xmlns:mc="http://schemas.openxmlformats.org/markup-compatibility/2006">
              <mc:Choice xmlns:v="urn:schemas-microsoft-com:vml" Requires="v">
                <p:oleObj spid="_x0000_s3092" name="Equation" r:id="rId5" imgW="164885" imgH="215619" progId="Equation.DSMT4">
                  <p:embed/>
                </p:oleObj>
              </mc:Choice>
              <mc:Fallback>
                <p:oleObj name="Equation" r:id="rId5" imgW="164885" imgH="215619"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63" y="5367338"/>
                        <a:ext cx="3508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37" name="Rectangle 17"/>
          <p:cNvSpPr>
            <a:spLocks noGrp="1" noChangeArrowheads="1"/>
          </p:cNvSpPr>
          <p:nvPr>
            <p:ph type="body" idx="1"/>
          </p:nvPr>
        </p:nvSpPr>
        <p:spPr>
          <a:xfrm>
            <a:off x="609600" y="3124200"/>
            <a:ext cx="2743200" cy="2269022"/>
          </a:xfrm>
          <a:solidFill>
            <a:srgbClr val="FFCC99"/>
          </a:solidFill>
        </p:spPr>
        <p:txBody>
          <a:bodyPr/>
          <a:lstStyle/>
          <a:p>
            <a:pPr eaLnBrk="1" hangingPunct="1">
              <a:buClr>
                <a:schemeClr val="accent2"/>
              </a:buClr>
            </a:pPr>
            <a:r>
              <a:rPr lang="zh-CN" altLang="en-US" sz="2800" dirty="0">
                <a:solidFill>
                  <a:srgbClr val="10253F"/>
                </a:solidFill>
              </a:rPr>
              <a:t>在充分就业的状态下，长期总供给曲线是垂直于横坐标轴的。</a:t>
            </a:r>
            <a:r>
              <a:rPr lang="en-US" altLang="en-US" sz="2800" dirty="0">
                <a:solidFill>
                  <a:srgbClr val="10253F"/>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37"/>
                                        </p:tgtEl>
                                        <p:attrNameLst>
                                          <p:attrName>style.visibility</p:attrName>
                                        </p:attrNameLst>
                                      </p:cBhvr>
                                      <p:to>
                                        <p:strVal val="visible"/>
                                      </p:to>
                                    </p:set>
                                    <p:animEffect transition="in" filter="dissolve">
                                      <p:cBhvr>
                                        <p:cTn id="12" dur="500"/>
                                        <p:tgtEl>
                                          <p:spTgt spid="2355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6896"/>
                                        </p:tgtEl>
                                        <p:attrNameLst>
                                          <p:attrName>style.visibility</p:attrName>
                                        </p:attrNameLst>
                                      </p:cBhvr>
                                      <p:to>
                                        <p:strVal val="visible"/>
                                      </p:to>
                                    </p:set>
                                    <p:animEffect transition="in" filter="dissolve">
                                      <p:cBhvr>
                                        <p:cTn id="17" dur="500"/>
                                        <p:tgtEl>
                                          <p:spTgt spid="336896"/>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灯片编号占位符 3"/>
          <p:cNvSpPr>
            <a:spLocks noGrp="1"/>
          </p:cNvSpPr>
          <p:nvPr>
            <p:ph type="sldNum" sz="quarter" idx="10"/>
          </p:nvPr>
        </p:nvSpPr>
        <p:spPr/>
        <p:txBody>
          <a:bodyPr/>
          <a:lstStyle/>
          <a:p>
            <a:pPr>
              <a:defRPr/>
            </a:pPr>
            <a:r>
              <a:rPr lang="en-US" altLang="en-US"/>
              <a:t>slide </a:t>
            </a:r>
            <a:fld id="{DC37CBF5-26CC-447A-8A53-1F8B1DCBBBEF}" type="slidenum">
              <a:rPr lang="en-US" altLang="en-US"/>
              <a:pPr>
                <a:defRPr/>
              </a:pPr>
              <a:t>15</a:t>
            </a:fld>
            <a:endParaRPr lang="en-US" altLang="en-US"/>
          </a:p>
        </p:txBody>
      </p:sp>
      <p:sp>
        <p:nvSpPr>
          <p:cNvPr id="185346" name="Rectangle 2"/>
          <p:cNvSpPr>
            <a:spLocks noGrp="1" noChangeArrowheads="1"/>
          </p:cNvSpPr>
          <p:nvPr>
            <p:ph type="title"/>
          </p:nvPr>
        </p:nvSpPr>
        <p:spPr>
          <a:xfrm>
            <a:off x="611560" y="188640"/>
            <a:ext cx="7863408" cy="838200"/>
          </a:xfrm>
        </p:spPr>
        <p:txBody>
          <a:bodyPr/>
          <a:lstStyle/>
          <a:p>
            <a:pPr eaLnBrk="1" hangingPunct="1">
              <a:defRPr/>
            </a:pPr>
            <a:r>
              <a:rPr lang="zh-CN" altLang="en-US" sz="3200" dirty="0"/>
              <a:t>短期总供给</a:t>
            </a:r>
          </a:p>
        </p:txBody>
      </p:sp>
      <p:sp>
        <p:nvSpPr>
          <p:cNvPr id="41988" name="Rectangle 3"/>
          <p:cNvSpPr>
            <a:spLocks noGrp="1" noChangeArrowheads="1"/>
          </p:cNvSpPr>
          <p:nvPr>
            <p:ph type="body" idx="1"/>
          </p:nvPr>
        </p:nvSpPr>
        <p:spPr>
          <a:xfrm>
            <a:off x="1043608" y="1744666"/>
            <a:ext cx="7543800" cy="5105400"/>
          </a:xfrm>
        </p:spPr>
        <p:txBody>
          <a:bodyPr/>
          <a:lstStyle/>
          <a:p>
            <a:pPr eaLnBrk="1" hangingPunct="1">
              <a:buClr>
                <a:schemeClr val="accent2"/>
              </a:buClr>
            </a:pPr>
            <a:r>
              <a:rPr lang="zh-CN" altLang="en-US" sz="2800" dirty="0" smtClean="0">
                <a:solidFill>
                  <a:srgbClr val="10253F"/>
                </a:solidFill>
              </a:rPr>
              <a:t>现实中，价格在短期是有粘性的。</a:t>
            </a:r>
            <a:r>
              <a:rPr lang="en-US" altLang="en-US" sz="2800" dirty="0" smtClean="0">
                <a:solidFill>
                  <a:srgbClr val="10253F"/>
                </a:solidFill>
              </a:rPr>
              <a:t> </a:t>
            </a:r>
          </a:p>
          <a:p>
            <a:pPr eaLnBrk="1" hangingPunct="1">
              <a:buClr>
                <a:schemeClr val="accent2"/>
              </a:buClr>
            </a:pPr>
            <a:r>
              <a:rPr lang="zh-CN" altLang="en-US" sz="2800" dirty="0" smtClean="0">
                <a:solidFill>
                  <a:srgbClr val="10253F"/>
                </a:solidFill>
              </a:rPr>
              <a:t>现在</a:t>
            </a:r>
            <a:r>
              <a:rPr lang="en-US" altLang="en-US" sz="2800" dirty="0" smtClean="0">
                <a:solidFill>
                  <a:srgbClr val="10253F"/>
                </a:solidFill>
              </a:rPr>
              <a:t> (</a:t>
            </a:r>
            <a:r>
              <a:rPr lang="zh-CN" altLang="en-US" sz="2800" dirty="0" smtClean="0">
                <a:solidFill>
                  <a:srgbClr val="10253F"/>
                </a:solidFill>
              </a:rPr>
              <a:t>包括</a:t>
            </a:r>
            <a:r>
              <a:rPr lang="en-US" altLang="en-US" sz="2800" dirty="0" smtClean="0">
                <a:solidFill>
                  <a:srgbClr val="10253F"/>
                </a:solidFill>
              </a:rPr>
              <a:t> 9-12</a:t>
            </a:r>
            <a:r>
              <a:rPr lang="en-US" altLang="zh-CN" sz="2800" dirty="0" smtClean="0">
                <a:solidFill>
                  <a:srgbClr val="10253F"/>
                </a:solidFill>
              </a:rPr>
              <a:t>章)</a:t>
            </a:r>
            <a:r>
              <a:rPr lang="zh-CN" altLang="en-US" sz="2800" dirty="0" smtClean="0">
                <a:solidFill>
                  <a:srgbClr val="10253F"/>
                </a:solidFill>
              </a:rPr>
              <a:t>，我们假设短期内所有价格都固定在某个事前决定的水平</a:t>
            </a:r>
            <a:r>
              <a:rPr lang="en-US" altLang="en-US" sz="2800" dirty="0" smtClean="0">
                <a:solidFill>
                  <a:srgbClr val="10253F"/>
                </a:solidFill>
              </a:rPr>
              <a:t>… </a:t>
            </a:r>
          </a:p>
          <a:p>
            <a:pPr eaLnBrk="1" hangingPunct="1">
              <a:buClr>
                <a:schemeClr val="accent2"/>
              </a:buClr>
            </a:pPr>
            <a:r>
              <a:rPr lang="en-US" altLang="en-US" sz="2800" dirty="0" smtClean="0">
                <a:solidFill>
                  <a:srgbClr val="10253F"/>
                </a:solidFill>
              </a:rPr>
              <a:t>…</a:t>
            </a:r>
            <a:r>
              <a:rPr lang="en-US" altLang="zh-CN" sz="2800" dirty="0" smtClean="0">
                <a:solidFill>
                  <a:srgbClr val="10253F"/>
                </a:solidFill>
              </a:rPr>
              <a:t>在</a:t>
            </a:r>
            <a:r>
              <a:rPr lang="zh-CN" altLang="en-US" sz="2800" dirty="0" smtClean="0">
                <a:solidFill>
                  <a:srgbClr val="10253F"/>
                </a:solidFill>
              </a:rPr>
              <a:t>这个价格下厂商愿意销售，顾客愿意购买。</a:t>
            </a:r>
          </a:p>
          <a:p>
            <a:pPr eaLnBrk="1" hangingPunct="1">
              <a:buClr>
                <a:schemeClr val="accent2"/>
              </a:buClr>
            </a:pPr>
            <a:r>
              <a:rPr lang="en-US" altLang="zh-CN" sz="2800" dirty="0" err="1" smtClean="0">
                <a:solidFill>
                  <a:srgbClr val="10253F"/>
                </a:solidFill>
              </a:rPr>
              <a:t>因此</a:t>
            </a:r>
            <a:r>
              <a:rPr lang="zh-CN" altLang="en-US" sz="2800" dirty="0" smtClean="0">
                <a:solidFill>
                  <a:srgbClr val="10253F"/>
                </a:solidFill>
              </a:rPr>
              <a:t>短期总供给曲线</a:t>
            </a:r>
            <a:r>
              <a:rPr lang="en-US" altLang="en-US" sz="2800" dirty="0" smtClean="0">
                <a:solidFill>
                  <a:srgbClr val="10253F"/>
                </a:solidFill>
              </a:rPr>
              <a:t> (SRAS) </a:t>
            </a:r>
            <a:r>
              <a:rPr lang="zh-CN" altLang="en-US" sz="2800" dirty="0" smtClean="0">
                <a:solidFill>
                  <a:srgbClr val="10253F"/>
                </a:solidFill>
              </a:rPr>
              <a:t>是水平的。</a:t>
            </a:r>
          </a:p>
        </p:txBody>
      </p:sp>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灯片编号占位符 3"/>
          <p:cNvSpPr>
            <a:spLocks noGrp="1"/>
          </p:cNvSpPr>
          <p:nvPr>
            <p:ph type="sldNum" sz="quarter" idx="10"/>
          </p:nvPr>
        </p:nvSpPr>
        <p:spPr/>
        <p:txBody>
          <a:bodyPr/>
          <a:lstStyle/>
          <a:p>
            <a:pPr>
              <a:defRPr/>
            </a:pPr>
            <a:r>
              <a:rPr lang="en-US" altLang="en-US"/>
              <a:t>slide </a:t>
            </a:r>
            <a:fld id="{C9F7FE36-BB8E-41A5-88B2-2E289F45F152}" type="slidenum">
              <a:rPr lang="en-US" altLang="en-US"/>
              <a:pPr>
                <a:defRPr/>
              </a:pPr>
              <a:t>16</a:t>
            </a:fld>
            <a:endParaRPr lang="en-US" altLang="en-US"/>
          </a:p>
        </p:txBody>
      </p:sp>
      <p:sp>
        <p:nvSpPr>
          <p:cNvPr id="249858" name="Rectangle 2"/>
          <p:cNvSpPr>
            <a:spLocks noGrp="1" noChangeArrowheads="1"/>
          </p:cNvSpPr>
          <p:nvPr>
            <p:ph type="title"/>
          </p:nvPr>
        </p:nvSpPr>
        <p:spPr>
          <a:xfrm>
            <a:off x="592832" y="214536"/>
            <a:ext cx="8083624" cy="838200"/>
          </a:xfrm>
        </p:spPr>
        <p:txBody>
          <a:bodyPr/>
          <a:lstStyle/>
          <a:p>
            <a:pPr eaLnBrk="1" hangingPunct="1">
              <a:defRPr/>
            </a:pPr>
            <a:r>
              <a:rPr lang="zh-CN" altLang="en-US" sz="3200" dirty="0"/>
              <a:t>短期总供给曲线</a:t>
            </a:r>
          </a:p>
        </p:txBody>
      </p:sp>
      <p:grpSp>
        <p:nvGrpSpPr>
          <p:cNvPr id="2" name="Group 3"/>
          <p:cNvGrpSpPr>
            <a:grpSpLocks/>
          </p:cNvGrpSpPr>
          <p:nvPr/>
        </p:nvGrpSpPr>
        <p:grpSpPr bwMode="auto">
          <a:xfrm>
            <a:off x="3352800" y="1471613"/>
            <a:ext cx="5257800" cy="4090987"/>
            <a:chOff x="2976" y="1296"/>
            <a:chExt cx="2304" cy="2053"/>
          </a:xfrm>
        </p:grpSpPr>
        <p:grpSp>
          <p:nvGrpSpPr>
            <p:cNvPr id="5130" name="Group 4"/>
            <p:cNvGrpSpPr>
              <a:grpSpLocks/>
            </p:cNvGrpSpPr>
            <p:nvPr/>
          </p:nvGrpSpPr>
          <p:grpSpPr bwMode="auto">
            <a:xfrm>
              <a:off x="3120" y="1536"/>
              <a:ext cx="1968" cy="1728"/>
              <a:chOff x="2640" y="1056"/>
              <a:chExt cx="2496" cy="2112"/>
            </a:xfrm>
          </p:grpSpPr>
          <p:sp>
            <p:nvSpPr>
              <p:cNvPr id="5133" name="Line 5"/>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en-US"/>
              </a:p>
            </p:txBody>
          </p:sp>
          <p:sp>
            <p:nvSpPr>
              <p:cNvPr id="5134" name="Line 6"/>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en-US"/>
              </a:p>
            </p:txBody>
          </p:sp>
        </p:grpSp>
        <p:sp>
          <p:nvSpPr>
            <p:cNvPr id="5131" name="Text Box 7"/>
            <p:cNvSpPr txBox="1">
              <a:spLocks noChangeArrowheads="1"/>
            </p:cNvSpPr>
            <p:nvPr/>
          </p:nvSpPr>
          <p:spPr bwMode="auto">
            <a:xfrm>
              <a:off x="4944" y="3120"/>
              <a:ext cx="336" cy="229"/>
            </a:xfrm>
            <a:prstGeom prst="rect">
              <a:avLst/>
            </a:prstGeom>
            <a:noFill/>
            <a:ln w="9525">
              <a:noFill/>
              <a:miter lim="800000"/>
              <a:headEnd/>
              <a:tailEnd/>
            </a:ln>
          </p:spPr>
          <p:txBody>
            <a:bodyPr>
              <a:spAutoFit/>
            </a:bodyPr>
            <a:lstStyle/>
            <a:p>
              <a:pPr algn="ctr"/>
              <a:r>
                <a:rPr lang="en-US" altLang="en-US" b="1" i="1">
                  <a:latin typeface="Tahoma" pitchFamily="34" charset="0"/>
                </a:rPr>
                <a:t>Y</a:t>
              </a:r>
              <a:r>
                <a:rPr lang="en-US" altLang="en-US">
                  <a:latin typeface="Arial" pitchFamily="34" charset="0"/>
                </a:rPr>
                <a:t> </a:t>
              </a:r>
              <a:endParaRPr lang="en-US" altLang="en-US" sz="2200">
                <a:latin typeface="Arial" pitchFamily="34" charset="0"/>
              </a:endParaRPr>
            </a:p>
          </p:txBody>
        </p:sp>
        <p:sp>
          <p:nvSpPr>
            <p:cNvPr id="5132" name="Text Box 8"/>
            <p:cNvSpPr txBox="1">
              <a:spLocks noChangeArrowheads="1"/>
            </p:cNvSpPr>
            <p:nvPr/>
          </p:nvSpPr>
          <p:spPr bwMode="auto">
            <a:xfrm>
              <a:off x="2976" y="1296"/>
              <a:ext cx="240" cy="229"/>
            </a:xfrm>
            <a:prstGeom prst="rect">
              <a:avLst/>
            </a:prstGeom>
            <a:noFill/>
            <a:ln w="9525">
              <a:noFill/>
              <a:miter lim="800000"/>
              <a:headEnd/>
              <a:tailEnd/>
            </a:ln>
          </p:spPr>
          <p:txBody>
            <a:bodyPr>
              <a:spAutoFit/>
            </a:bodyPr>
            <a:lstStyle/>
            <a:p>
              <a:pPr algn="ctr">
                <a:tabLst>
                  <a:tab pos="1082675" algn="r"/>
                  <a:tab pos="1830388" algn="r"/>
                </a:tabLst>
              </a:pPr>
              <a:r>
                <a:rPr lang="en-US" altLang="en-US" b="1" i="1">
                  <a:latin typeface="Tahoma" pitchFamily="34" charset="0"/>
                </a:rPr>
                <a:t>P</a:t>
              </a:r>
              <a:endParaRPr lang="en-US" altLang="en-US" sz="2200">
                <a:latin typeface="Arial" pitchFamily="34" charset="0"/>
              </a:endParaRPr>
            </a:p>
          </p:txBody>
        </p:sp>
      </p:grpSp>
      <p:graphicFrame>
        <p:nvGraphicFramePr>
          <p:cNvPr id="337920" name="Object 1024"/>
          <p:cNvGraphicFramePr>
            <a:graphicFrameLocks noChangeAspect="1"/>
          </p:cNvGraphicFramePr>
          <p:nvPr/>
        </p:nvGraphicFramePr>
        <p:xfrm>
          <a:off x="3298825" y="3752850"/>
          <a:ext cx="350838" cy="458788"/>
        </p:xfrm>
        <a:graphic>
          <a:graphicData uri="http://schemas.openxmlformats.org/presentationml/2006/ole">
            <mc:AlternateContent xmlns:mc="http://schemas.openxmlformats.org/markup-compatibility/2006">
              <mc:Choice xmlns:v="urn:schemas-microsoft-com:vml" Requires="v">
                <p:oleObj spid="_x0000_s5140" name="Equation" r:id="rId5" imgW="164885" imgH="215619" progId="Equation.DSMT4">
                  <p:embed/>
                </p:oleObj>
              </mc:Choice>
              <mc:Fallback>
                <p:oleObj name="Equation" r:id="rId5" imgW="164885" imgH="215619"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825" y="3752850"/>
                        <a:ext cx="350838"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9"/>
          <p:cNvGrpSpPr>
            <a:grpSpLocks/>
          </p:cNvGrpSpPr>
          <p:nvPr/>
        </p:nvGrpSpPr>
        <p:grpSpPr bwMode="auto">
          <a:xfrm>
            <a:off x="3681413" y="3667125"/>
            <a:ext cx="4700587" cy="396875"/>
            <a:chOff x="2319" y="2310"/>
            <a:chExt cx="2961" cy="250"/>
          </a:xfrm>
        </p:grpSpPr>
        <p:sp>
          <p:nvSpPr>
            <p:cNvPr id="5128" name="Line 30"/>
            <p:cNvSpPr>
              <a:spLocks noChangeShapeType="1"/>
            </p:cNvSpPr>
            <p:nvPr/>
          </p:nvSpPr>
          <p:spPr bwMode="auto">
            <a:xfrm>
              <a:off x="2319" y="2536"/>
              <a:ext cx="2544" cy="0"/>
            </a:xfrm>
            <a:prstGeom prst="line">
              <a:avLst/>
            </a:prstGeom>
            <a:noFill/>
            <a:ln w="28575">
              <a:solidFill>
                <a:srgbClr val="000082"/>
              </a:solidFill>
              <a:round/>
              <a:headEnd/>
              <a:tailEnd/>
            </a:ln>
          </p:spPr>
          <p:txBody>
            <a:bodyPr/>
            <a:lstStyle/>
            <a:p>
              <a:endParaRPr lang="en-US"/>
            </a:p>
          </p:txBody>
        </p:sp>
        <p:sp>
          <p:nvSpPr>
            <p:cNvPr id="5129" name="Text Box 31"/>
            <p:cNvSpPr txBox="1">
              <a:spLocks noChangeArrowheads="1"/>
            </p:cNvSpPr>
            <p:nvPr/>
          </p:nvSpPr>
          <p:spPr bwMode="auto">
            <a:xfrm>
              <a:off x="4704" y="2310"/>
              <a:ext cx="576"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Tahoma" pitchFamily="34" charset="0"/>
                </a:rPr>
                <a:t>SRAS</a:t>
              </a:r>
              <a:endParaRPr lang="en-US" altLang="en-US"/>
            </a:p>
          </p:txBody>
        </p:sp>
      </p:grpSp>
      <p:sp>
        <p:nvSpPr>
          <p:cNvPr id="249896" name="Rectangle 40"/>
          <p:cNvSpPr>
            <a:spLocks noGrp="1" noChangeArrowheads="1"/>
          </p:cNvSpPr>
          <p:nvPr>
            <p:ph type="body" idx="1"/>
          </p:nvPr>
        </p:nvSpPr>
        <p:spPr>
          <a:xfrm>
            <a:off x="533400" y="1981200"/>
            <a:ext cx="2514600" cy="3429000"/>
          </a:xfrm>
          <a:solidFill>
            <a:srgbClr val="CCCCFF"/>
          </a:solidFill>
        </p:spPr>
        <p:txBody>
          <a:bodyPr/>
          <a:lstStyle/>
          <a:p>
            <a:pPr marL="0" indent="0" eaLnBrk="1" hangingPunct="1">
              <a:buFont typeface="Wingdings" pitchFamily="2" charset="2"/>
              <a:buNone/>
            </a:pPr>
            <a:r>
              <a:rPr lang="zh-CN" altLang="en-US" sz="2800" kern="1200" dirty="0">
                <a:solidFill>
                  <a:srgbClr val="10253F"/>
                </a:solidFill>
              </a:rPr>
              <a:t>短期总供给曲线是水平的</a:t>
            </a:r>
            <a:r>
              <a:rPr lang="en-US" altLang="en-US" sz="2800" kern="1200" dirty="0">
                <a:solidFill>
                  <a:srgbClr val="10253F"/>
                </a:solidFill>
              </a:rPr>
              <a:t>:</a:t>
            </a:r>
          </a:p>
          <a:p>
            <a:pPr marL="0" indent="0" eaLnBrk="1" hangingPunct="1">
              <a:buFont typeface="Wingdings" pitchFamily="2" charset="2"/>
              <a:buNone/>
            </a:pPr>
            <a:r>
              <a:rPr lang="zh-CN" altLang="en-US" sz="2800" kern="1200" dirty="0">
                <a:solidFill>
                  <a:srgbClr val="10253F"/>
                </a:solidFill>
              </a:rPr>
              <a:t>价格固定在事前决定的水平，企业按这个价格销售购买者所需要的数量。</a:t>
            </a:r>
            <a:endParaRPr lang="en-US" altLang="en-US" sz="2800" kern="1200" dirty="0">
              <a:solidFill>
                <a:srgbClr val="10253F"/>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9896"/>
                                        </p:tgtEl>
                                        <p:attrNameLst>
                                          <p:attrName>style.visibility</p:attrName>
                                        </p:attrNameLst>
                                      </p:cBhvr>
                                      <p:to>
                                        <p:strVal val="visible"/>
                                      </p:to>
                                    </p:set>
                                    <p:animEffect transition="in" filter="dissolve">
                                      <p:cBhvr>
                                        <p:cTn id="12" dur="500"/>
                                        <p:tgtEl>
                                          <p:spTgt spid="24989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337920"/>
                                        </p:tgtEl>
                                        <p:attrNameLst>
                                          <p:attrName>style.visibility</p:attrName>
                                        </p:attrNameLst>
                                      </p:cBhvr>
                                      <p:to>
                                        <p:strVal val="visible"/>
                                      </p:to>
                                    </p:set>
                                    <p:animEffect transition="in" filter="strips(upLeft)">
                                      <p:cBhvr>
                                        <p:cTn id="17" dur="500"/>
                                        <p:tgtEl>
                                          <p:spTgt spid="3379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9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矩形 9"/>
          <p:cNvSpPr/>
          <p:nvPr/>
        </p:nvSpPr>
        <p:spPr>
          <a:xfrm>
            <a:off x="5662613" y="188640"/>
            <a:ext cx="3085851"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灯片编号占位符 3"/>
          <p:cNvSpPr>
            <a:spLocks noGrp="1"/>
          </p:cNvSpPr>
          <p:nvPr>
            <p:ph type="sldNum" sz="quarter" idx="10"/>
          </p:nvPr>
        </p:nvSpPr>
        <p:spPr/>
        <p:txBody>
          <a:bodyPr/>
          <a:lstStyle/>
          <a:p>
            <a:pPr>
              <a:defRPr/>
            </a:pPr>
            <a:r>
              <a:rPr lang="en-US" altLang="en-US"/>
              <a:t>slide </a:t>
            </a:r>
            <a:fld id="{158627DF-BCE1-4977-962C-4C44958CBF0A}" type="slidenum">
              <a:rPr lang="en-US" altLang="en-US"/>
              <a:pPr>
                <a:defRPr/>
              </a:pPr>
              <a:t>17</a:t>
            </a:fld>
            <a:endParaRPr lang="en-US" altLang="en-US"/>
          </a:p>
        </p:txBody>
      </p:sp>
      <p:grpSp>
        <p:nvGrpSpPr>
          <p:cNvPr id="2" name="Group 1040"/>
          <p:cNvGrpSpPr>
            <a:grpSpLocks/>
          </p:cNvGrpSpPr>
          <p:nvPr/>
        </p:nvGrpSpPr>
        <p:grpSpPr bwMode="auto">
          <a:xfrm>
            <a:off x="5410200" y="1524000"/>
            <a:ext cx="1066800" cy="3865563"/>
            <a:chOff x="3408" y="960"/>
            <a:chExt cx="672" cy="2435"/>
          </a:xfrm>
        </p:grpSpPr>
        <p:sp>
          <p:nvSpPr>
            <p:cNvPr id="8231" name="Line 1041"/>
            <p:cNvSpPr>
              <a:spLocks noChangeShapeType="1"/>
            </p:cNvSpPr>
            <p:nvPr/>
          </p:nvSpPr>
          <p:spPr bwMode="auto">
            <a:xfrm flipV="1">
              <a:off x="3692" y="1235"/>
              <a:ext cx="0" cy="2160"/>
            </a:xfrm>
            <a:prstGeom prst="line">
              <a:avLst/>
            </a:prstGeom>
            <a:noFill/>
            <a:ln w="28575">
              <a:solidFill>
                <a:srgbClr val="000082"/>
              </a:solidFill>
              <a:round/>
              <a:headEnd/>
              <a:tailEnd/>
            </a:ln>
          </p:spPr>
          <p:txBody>
            <a:bodyPr/>
            <a:lstStyle/>
            <a:p>
              <a:endParaRPr lang="en-US"/>
            </a:p>
          </p:txBody>
        </p:sp>
        <p:sp>
          <p:nvSpPr>
            <p:cNvPr id="8232" name="Text Box 1042"/>
            <p:cNvSpPr txBox="1">
              <a:spLocks noChangeArrowheads="1"/>
            </p:cNvSpPr>
            <p:nvPr/>
          </p:nvSpPr>
          <p:spPr bwMode="auto">
            <a:xfrm>
              <a:off x="3408" y="960"/>
              <a:ext cx="67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LRAS</a:t>
              </a:r>
              <a:endParaRPr lang="en-US" altLang="en-US" sz="2300" baseline="-25000">
                <a:latin typeface="Tahoma" pitchFamily="34" charset="0"/>
              </a:endParaRPr>
            </a:p>
          </p:txBody>
        </p:sp>
      </p:grpSp>
      <p:grpSp>
        <p:nvGrpSpPr>
          <p:cNvPr id="3" name="Group 1036"/>
          <p:cNvGrpSpPr>
            <a:grpSpLocks/>
          </p:cNvGrpSpPr>
          <p:nvPr/>
        </p:nvGrpSpPr>
        <p:grpSpPr bwMode="auto">
          <a:xfrm>
            <a:off x="4114800" y="1447800"/>
            <a:ext cx="3803650" cy="3600450"/>
            <a:chOff x="3028" y="576"/>
            <a:chExt cx="2396" cy="2268"/>
          </a:xfrm>
        </p:grpSpPr>
        <p:sp>
          <p:nvSpPr>
            <p:cNvPr id="8229" name="Arc 1037"/>
            <p:cNvSpPr>
              <a:spLocks/>
            </p:cNvSpPr>
            <p:nvPr/>
          </p:nvSpPr>
          <p:spPr bwMode="auto">
            <a:xfrm flipH="1" flipV="1">
              <a:off x="3028" y="576"/>
              <a:ext cx="2396" cy="2134"/>
            </a:xfrm>
            <a:custGeom>
              <a:avLst/>
              <a:gdLst>
                <a:gd name="T0" fmla="*/ 556 w 20736"/>
                <a:gd name="T1" fmla="*/ 0 h 21056"/>
                <a:gd name="T2" fmla="*/ 2396 w 20736"/>
                <a:gd name="T3" fmla="*/ 1521 h 21056"/>
                <a:gd name="T4" fmla="*/ 0 w 20736"/>
                <a:gd name="T5" fmla="*/ 2134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FF0000"/>
              </a:solidFill>
              <a:round/>
              <a:headEnd/>
              <a:tailEnd/>
            </a:ln>
          </p:spPr>
          <p:txBody>
            <a:bodyPr wrap="none" anchor="ctr"/>
            <a:lstStyle/>
            <a:p>
              <a:endParaRPr lang="en-US"/>
            </a:p>
          </p:txBody>
        </p:sp>
        <p:sp>
          <p:nvSpPr>
            <p:cNvPr id="8230" name="Text Box 1038"/>
            <p:cNvSpPr txBox="1">
              <a:spLocks noChangeArrowheads="1"/>
            </p:cNvSpPr>
            <p:nvPr/>
          </p:nvSpPr>
          <p:spPr bwMode="auto">
            <a:xfrm>
              <a:off x="4814" y="2565"/>
              <a:ext cx="43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AD</a:t>
              </a:r>
              <a:r>
                <a:rPr lang="en-US" altLang="en-US" sz="2300" baseline="-25000">
                  <a:latin typeface="Tahoma" pitchFamily="34" charset="0"/>
                </a:rPr>
                <a:t>2</a:t>
              </a:r>
            </a:p>
          </p:txBody>
        </p:sp>
      </p:grpSp>
      <p:grpSp>
        <p:nvGrpSpPr>
          <p:cNvPr id="4" name="Group 1044"/>
          <p:cNvGrpSpPr>
            <a:grpSpLocks/>
          </p:cNvGrpSpPr>
          <p:nvPr/>
        </p:nvGrpSpPr>
        <p:grpSpPr bwMode="auto">
          <a:xfrm>
            <a:off x="3313113" y="3276600"/>
            <a:ext cx="5083175" cy="544513"/>
            <a:chOff x="2078" y="2310"/>
            <a:chExt cx="3202" cy="343"/>
          </a:xfrm>
        </p:grpSpPr>
        <p:graphicFrame>
          <p:nvGraphicFramePr>
            <p:cNvPr id="8195" name="Object 1045"/>
            <p:cNvGraphicFramePr>
              <a:graphicFrameLocks noChangeAspect="1"/>
            </p:cNvGraphicFramePr>
            <p:nvPr/>
          </p:nvGraphicFramePr>
          <p:xfrm>
            <a:off x="2078" y="2364"/>
            <a:ext cx="221" cy="289"/>
          </p:xfrm>
          <a:graphic>
            <a:graphicData uri="http://schemas.openxmlformats.org/presentationml/2006/ole">
              <mc:AlternateContent xmlns:mc="http://schemas.openxmlformats.org/markup-compatibility/2006">
                <mc:Choice xmlns:v="urn:schemas-microsoft-com:vml" Requires="v">
                  <p:oleObj spid="_x0000_s86054" name="Equation" r:id="rId4" imgW="164885" imgH="215619" progId="Equation.DSMT4">
                    <p:embed/>
                  </p:oleObj>
                </mc:Choice>
                <mc:Fallback>
                  <p:oleObj name="Equation" r:id="rId4" imgW="164885" imgH="215619" progId="Equation.DSMT4">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 y="2364"/>
                          <a:ext cx="22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7" name="Line 1046"/>
            <p:cNvSpPr>
              <a:spLocks noChangeShapeType="1"/>
            </p:cNvSpPr>
            <p:nvPr/>
          </p:nvSpPr>
          <p:spPr bwMode="auto">
            <a:xfrm>
              <a:off x="2319" y="2536"/>
              <a:ext cx="2544" cy="0"/>
            </a:xfrm>
            <a:prstGeom prst="line">
              <a:avLst/>
            </a:prstGeom>
            <a:noFill/>
            <a:ln w="28575">
              <a:solidFill>
                <a:srgbClr val="000082"/>
              </a:solidFill>
              <a:round/>
              <a:headEnd/>
              <a:tailEnd/>
            </a:ln>
          </p:spPr>
          <p:txBody>
            <a:bodyPr/>
            <a:lstStyle/>
            <a:p>
              <a:endParaRPr lang="en-US"/>
            </a:p>
          </p:txBody>
        </p:sp>
        <p:sp>
          <p:nvSpPr>
            <p:cNvPr id="8228" name="Text Box 1047"/>
            <p:cNvSpPr txBox="1">
              <a:spLocks noChangeArrowheads="1"/>
            </p:cNvSpPr>
            <p:nvPr/>
          </p:nvSpPr>
          <p:spPr bwMode="auto">
            <a:xfrm>
              <a:off x="4704" y="2310"/>
              <a:ext cx="576"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Tahoma" pitchFamily="34" charset="0"/>
                </a:rPr>
                <a:t>SRAS</a:t>
              </a:r>
              <a:endParaRPr lang="en-US" altLang="en-US"/>
            </a:p>
          </p:txBody>
        </p:sp>
      </p:grpSp>
      <p:sp>
        <p:nvSpPr>
          <p:cNvPr id="274434" name="Rectangle 1026"/>
          <p:cNvSpPr>
            <a:spLocks noGrp="1" noChangeArrowheads="1"/>
          </p:cNvSpPr>
          <p:nvPr>
            <p:ph type="title"/>
          </p:nvPr>
        </p:nvSpPr>
        <p:spPr>
          <a:xfrm>
            <a:off x="629344" y="228600"/>
            <a:ext cx="8839200" cy="838200"/>
          </a:xfrm>
        </p:spPr>
        <p:txBody>
          <a:bodyPr/>
          <a:lstStyle/>
          <a:p>
            <a:pPr eaLnBrk="1" hangingPunct="1">
              <a:defRPr/>
            </a:pPr>
            <a:r>
              <a:rPr lang="zh-CN" altLang="en-US" sz="3200" dirty="0"/>
              <a:t>总需求与总供给框架：外生冲击的影响</a:t>
            </a:r>
          </a:p>
        </p:txBody>
      </p:sp>
      <p:grpSp>
        <p:nvGrpSpPr>
          <p:cNvPr id="5" name="Group 1027"/>
          <p:cNvGrpSpPr>
            <a:grpSpLocks/>
          </p:cNvGrpSpPr>
          <p:nvPr/>
        </p:nvGrpSpPr>
        <p:grpSpPr bwMode="auto">
          <a:xfrm>
            <a:off x="3352800" y="1471613"/>
            <a:ext cx="5257800" cy="4090987"/>
            <a:chOff x="2976" y="1296"/>
            <a:chExt cx="2304" cy="2053"/>
          </a:xfrm>
        </p:grpSpPr>
        <p:grpSp>
          <p:nvGrpSpPr>
            <p:cNvPr id="6" name="Group 1028"/>
            <p:cNvGrpSpPr>
              <a:grpSpLocks/>
            </p:cNvGrpSpPr>
            <p:nvPr/>
          </p:nvGrpSpPr>
          <p:grpSpPr bwMode="auto">
            <a:xfrm>
              <a:off x="3120" y="1536"/>
              <a:ext cx="1968" cy="1728"/>
              <a:chOff x="2640" y="1056"/>
              <a:chExt cx="2496" cy="2112"/>
            </a:xfrm>
          </p:grpSpPr>
          <p:sp>
            <p:nvSpPr>
              <p:cNvPr id="8225" name="Line 1029"/>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en-US"/>
              </a:p>
            </p:txBody>
          </p:sp>
          <p:sp>
            <p:nvSpPr>
              <p:cNvPr id="8226" name="Line 1030"/>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en-US"/>
              </a:p>
            </p:txBody>
          </p:sp>
        </p:grpSp>
        <p:sp>
          <p:nvSpPr>
            <p:cNvPr id="8223" name="Text Box 1031"/>
            <p:cNvSpPr txBox="1">
              <a:spLocks noChangeArrowheads="1"/>
            </p:cNvSpPr>
            <p:nvPr/>
          </p:nvSpPr>
          <p:spPr bwMode="auto">
            <a:xfrm>
              <a:off x="4944" y="3120"/>
              <a:ext cx="336" cy="229"/>
            </a:xfrm>
            <a:prstGeom prst="rect">
              <a:avLst/>
            </a:prstGeom>
            <a:noFill/>
            <a:ln w="9525">
              <a:noFill/>
              <a:miter lim="800000"/>
              <a:headEnd/>
              <a:tailEnd/>
            </a:ln>
          </p:spPr>
          <p:txBody>
            <a:bodyPr>
              <a:spAutoFit/>
            </a:bodyPr>
            <a:lstStyle/>
            <a:p>
              <a:pPr algn="ctr"/>
              <a:r>
                <a:rPr lang="en-US" altLang="en-US" b="1" i="1">
                  <a:latin typeface="Tahoma" pitchFamily="34" charset="0"/>
                </a:rPr>
                <a:t>Y</a:t>
              </a:r>
              <a:r>
                <a:rPr lang="en-US" altLang="en-US">
                  <a:latin typeface="Arial" pitchFamily="34" charset="0"/>
                </a:rPr>
                <a:t> </a:t>
              </a:r>
              <a:endParaRPr lang="en-US" altLang="en-US" sz="2200">
                <a:latin typeface="Arial" pitchFamily="34" charset="0"/>
              </a:endParaRPr>
            </a:p>
          </p:txBody>
        </p:sp>
        <p:sp>
          <p:nvSpPr>
            <p:cNvPr id="8224" name="Text Box 1032"/>
            <p:cNvSpPr txBox="1">
              <a:spLocks noChangeArrowheads="1"/>
            </p:cNvSpPr>
            <p:nvPr/>
          </p:nvSpPr>
          <p:spPr bwMode="auto">
            <a:xfrm>
              <a:off x="2976" y="1296"/>
              <a:ext cx="240" cy="229"/>
            </a:xfrm>
            <a:prstGeom prst="rect">
              <a:avLst/>
            </a:prstGeom>
            <a:noFill/>
            <a:ln w="9525">
              <a:noFill/>
              <a:miter lim="800000"/>
              <a:headEnd/>
              <a:tailEnd/>
            </a:ln>
          </p:spPr>
          <p:txBody>
            <a:bodyPr>
              <a:spAutoFit/>
            </a:bodyPr>
            <a:lstStyle/>
            <a:p>
              <a:pPr algn="ctr">
                <a:tabLst>
                  <a:tab pos="1082675" algn="r"/>
                  <a:tab pos="1830388" algn="r"/>
                </a:tabLst>
              </a:pPr>
              <a:r>
                <a:rPr lang="en-US" altLang="en-US" b="1" i="1">
                  <a:latin typeface="Tahoma" pitchFamily="34" charset="0"/>
                </a:rPr>
                <a:t>P</a:t>
              </a:r>
              <a:endParaRPr lang="en-US" altLang="en-US" sz="2200">
                <a:latin typeface="Arial" pitchFamily="34" charset="0"/>
              </a:endParaRPr>
            </a:p>
          </p:txBody>
        </p:sp>
      </p:grpSp>
      <p:grpSp>
        <p:nvGrpSpPr>
          <p:cNvPr id="7" name="Group 1033"/>
          <p:cNvGrpSpPr>
            <a:grpSpLocks/>
          </p:cNvGrpSpPr>
          <p:nvPr/>
        </p:nvGrpSpPr>
        <p:grpSpPr bwMode="auto">
          <a:xfrm>
            <a:off x="4502150" y="914400"/>
            <a:ext cx="3803650" cy="3602038"/>
            <a:chOff x="2644" y="890"/>
            <a:chExt cx="2396" cy="2269"/>
          </a:xfrm>
        </p:grpSpPr>
        <p:sp>
          <p:nvSpPr>
            <p:cNvPr id="8220" name="Arc 1034"/>
            <p:cNvSpPr>
              <a:spLocks/>
            </p:cNvSpPr>
            <p:nvPr/>
          </p:nvSpPr>
          <p:spPr bwMode="auto">
            <a:xfrm flipH="1" flipV="1">
              <a:off x="2644" y="890"/>
              <a:ext cx="2396" cy="2134"/>
            </a:xfrm>
            <a:custGeom>
              <a:avLst/>
              <a:gdLst>
                <a:gd name="T0" fmla="*/ 556 w 20736"/>
                <a:gd name="T1" fmla="*/ 0 h 21056"/>
                <a:gd name="T2" fmla="*/ 2396 w 20736"/>
                <a:gd name="T3" fmla="*/ 1521 h 21056"/>
                <a:gd name="T4" fmla="*/ 0 w 20736"/>
                <a:gd name="T5" fmla="*/ 2134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2"/>
              </a:solidFill>
              <a:round/>
              <a:headEnd/>
              <a:tailEnd/>
            </a:ln>
          </p:spPr>
          <p:txBody>
            <a:bodyPr wrap="none" anchor="ctr"/>
            <a:lstStyle/>
            <a:p>
              <a:endParaRPr lang="en-US"/>
            </a:p>
          </p:txBody>
        </p:sp>
        <p:sp>
          <p:nvSpPr>
            <p:cNvPr id="8221" name="Text Box 1035"/>
            <p:cNvSpPr txBox="1">
              <a:spLocks noChangeArrowheads="1"/>
            </p:cNvSpPr>
            <p:nvPr/>
          </p:nvSpPr>
          <p:spPr bwMode="auto">
            <a:xfrm>
              <a:off x="4425" y="2880"/>
              <a:ext cx="43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AD</a:t>
              </a:r>
              <a:r>
                <a:rPr lang="en-US" altLang="en-US" sz="2300" baseline="-25000">
                  <a:latin typeface="Tahoma" pitchFamily="34" charset="0"/>
                </a:rPr>
                <a:t>1</a:t>
              </a:r>
            </a:p>
          </p:txBody>
        </p:sp>
      </p:grpSp>
      <p:sp>
        <p:nvSpPr>
          <p:cNvPr id="274447" name="Line 1039"/>
          <p:cNvSpPr>
            <a:spLocks noChangeShapeType="1"/>
          </p:cNvSpPr>
          <p:nvPr/>
        </p:nvSpPr>
        <p:spPr bwMode="auto">
          <a:xfrm>
            <a:off x="4897438" y="3621088"/>
            <a:ext cx="946150" cy="1587"/>
          </a:xfrm>
          <a:prstGeom prst="line">
            <a:avLst/>
          </a:prstGeom>
          <a:noFill/>
          <a:ln w="28575">
            <a:solidFill>
              <a:srgbClr val="FF0000"/>
            </a:solidFill>
            <a:round/>
            <a:headEnd type="stealth" w="med" len="med"/>
            <a:tailEnd type="none" w="lg" len="med"/>
          </a:ln>
        </p:spPr>
        <p:txBody>
          <a:bodyPr/>
          <a:lstStyle/>
          <a:p>
            <a:endParaRPr lang="en-US"/>
          </a:p>
        </p:txBody>
      </p:sp>
      <p:graphicFrame>
        <p:nvGraphicFramePr>
          <p:cNvPr id="8194" name="Object 1043"/>
          <p:cNvGraphicFramePr>
            <a:graphicFrameLocks noChangeAspect="1"/>
          </p:cNvGraphicFramePr>
          <p:nvPr/>
        </p:nvGraphicFramePr>
        <p:xfrm>
          <a:off x="5715000" y="5389563"/>
          <a:ext cx="306388" cy="401637"/>
        </p:xfrm>
        <a:graphic>
          <a:graphicData uri="http://schemas.openxmlformats.org/presentationml/2006/ole">
            <mc:AlternateContent xmlns:mc="http://schemas.openxmlformats.org/markup-compatibility/2006">
              <mc:Choice xmlns:v="urn:schemas-microsoft-com:vml" Requires="v">
                <p:oleObj spid="_x0000_s86055" name="Equation" r:id="rId6" imgW="164885" imgH="215619" progId="Equation.DSMT4">
                  <p:embed/>
                </p:oleObj>
              </mc:Choice>
              <mc:Fallback>
                <p:oleObj name="Equation" r:id="rId6" imgW="164885" imgH="215619" progId="Equation.DSMT4">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389563"/>
                        <a:ext cx="306388"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48"/>
          <p:cNvGrpSpPr>
            <a:grpSpLocks/>
          </p:cNvGrpSpPr>
          <p:nvPr/>
        </p:nvGrpSpPr>
        <p:grpSpPr bwMode="auto">
          <a:xfrm>
            <a:off x="3322638" y="4219575"/>
            <a:ext cx="2540000" cy="442913"/>
            <a:chOff x="2084" y="1998"/>
            <a:chExt cx="1600" cy="279"/>
          </a:xfrm>
        </p:grpSpPr>
        <p:sp>
          <p:nvSpPr>
            <p:cNvPr id="8218" name="Text Box 1049"/>
            <p:cNvSpPr txBox="1">
              <a:spLocks noChangeArrowheads="1"/>
            </p:cNvSpPr>
            <p:nvPr/>
          </p:nvSpPr>
          <p:spPr bwMode="auto">
            <a:xfrm>
              <a:off x="2084" y="1998"/>
              <a:ext cx="240" cy="279"/>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Tahoma" pitchFamily="34" charset="0"/>
                </a:rPr>
                <a:t>P</a:t>
              </a:r>
              <a:r>
                <a:rPr lang="en-US" altLang="en-US" sz="2300" baseline="-25000">
                  <a:latin typeface="Tahoma" pitchFamily="34" charset="0"/>
                </a:rPr>
                <a:t>2</a:t>
              </a:r>
            </a:p>
          </p:txBody>
        </p:sp>
        <p:sp>
          <p:nvSpPr>
            <p:cNvPr id="8219" name="Line 1050"/>
            <p:cNvSpPr>
              <a:spLocks noChangeShapeType="1"/>
            </p:cNvSpPr>
            <p:nvPr/>
          </p:nvSpPr>
          <p:spPr bwMode="auto">
            <a:xfrm>
              <a:off x="2319" y="2132"/>
              <a:ext cx="1365" cy="0"/>
            </a:xfrm>
            <a:prstGeom prst="line">
              <a:avLst/>
            </a:prstGeom>
            <a:noFill/>
            <a:ln w="12700">
              <a:solidFill>
                <a:srgbClr val="FF0000"/>
              </a:solidFill>
              <a:prstDash val="dash"/>
              <a:round/>
              <a:headEnd/>
              <a:tailEnd/>
            </a:ln>
          </p:spPr>
          <p:txBody>
            <a:bodyPr/>
            <a:lstStyle/>
            <a:p>
              <a:endParaRPr lang="en-US"/>
            </a:p>
          </p:txBody>
        </p:sp>
      </p:grpSp>
      <p:grpSp>
        <p:nvGrpSpPr>
          <p:cNvPr id="9" name="Group 1051"/>
          <p:cNvGrpSpPr>
            <a:grpSpLocks/>
          </p:cNvGrpSpPr>
          <p:nvPr/>
        </p:nvGrpSpPr>
        <p:grpSpPr bwMode="auto">
          <a:xfrm>
            <a:off x="4684713" y="3641725"/>
            <a:ext cx="381000" cy="2257425"/>
            <a:chOff x="4251" y="2531"/>
            <a:chExt cx="240" cy="1101"/>
          </a:xfrm>
        </p:grpSpPr>
        <p:sp>
          <p:nvSpPr>
            <p:cNvPr id="8216" name="Text Box 1052"/>
            <p:cNvSpPr txBox="1">
              <a:spLocks noChangeArrowheads="1"/>
            </p:cNvSpPr>
            <p:nvPr/>
          </p:nvSpPr>
          <p:spPr bwMode="auto">
            <a:xfrm>
              <a:off x="4251" y="3417"/>
              <a:ext cx="240" cy="215"/>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Tahoma" pitchFamily="34" charset="0"/>
                </a:rPr>
                <a:t>Y</a:t>
              </a:r>
              <a:r>
                <a:rPr lang="en-US" altLang="en-US" sz="2300" baseline="-25000">
                  <a:latin typeface="Tahoma" pitchFamily="34" charset="0"/>
                </a:rPr>
                <a:t>2</a:t>
              </a:r>
            </a:p>
          </p:txBody>
        </p:sp>
        <p:sp>
          <p:nvSpPr>
            <p:cNvPr id="8217" name="Line 1053"/>
            <p:cNvSpPr>
              <a:spLocks noChangeShapeType="1"/>
            </p:cNvSpPr>
            <p:nvPr/>
          </p:nvSpPr>
          <p:spPr bwMode="auto">
            <a:xfrm flipH="1">
              <a:off x="4346" y="2531"/>
              <a:ext cx="0" cy="864"/>
            </a:xfrm>
            <a:prstGeom prst="line">
              <a:avLst/>
            </a:prstGeom>
            <a:noFill/>
            <a:ln w="12700">
              <a:solidFill>
                <a:srgbClr val="FF0000"/>
              </a:solidFill>
              <a:prstDash val="dash"/>
              <a:round/>
              <a:headEnd/>
              <a:tailEnd/>
            </a:ln>
          </p:spPr>
          <p:txBody>
            <a:bodyPr/>
            <a:lstStyle/>
            <a:p>
              <a:endParaRPr lang="en-US"/>
            </a:p>
          </p:txBody>
        </p:sp>
      </p:grpSp>
      <p:sp>
        <p:nvSpPr>
          <p:cNvPr id="274462" name="Rectangle 1054"/>
          <p:cNvSpPr>
            <a:spLocks noGrp="1" noChangeArrowheads="1"/>
          </p:cNvSpPr>
          <p:nvPr>
            <p:ph type="body" idx="1"/>
          </p:nvPr>
        </p:nvSpPr>
        <p:spPr>
          <a:xfrm>
            <a:off x="457200" y="1371600"/>
            <a:ext cx="2743200" cy="1981200"/>
          </a:xfrm>
          <a:solidFill>
            <a:srgbClr val="FFFFCC"/>
          </a:solidFill>
        </p:spPr>
        <p:txBody>
          <a:bodyPr/>
          <a:lstStyle/>
          <a:p>
            <a:pPr marL="0" indent="0" eaLnBrk="1" hangingPunct="1">
              <a:buFont typeface="Wingdings" pitchFamily="2" charset="2"/>
              <a:buNone/>
            </a:pPr>
            <a:r>
              <a:rPr lang="en-US" altLang="en-US" sz="2800" kern="1200" dirty="0">
                <a:solidFill>
                  <a:srgbClr val="10253F"/>
                </a:solidFill>
              </a:rPr>
              <a:t>AD </a:t>
            </a:r>
            <a:r>
              <a:rPr lang="zh-CN" altLang="en-US" sz="2800" kern="1200" dirty="0">
                <a:solidFill>
                  <a:srgbClr val="10253F"/>
                </a:solidFill>
              </a:rPr>
              <a:t>向左侧移动，短期内引发产出和就业率下降。</a:t>
            </a:r>
            <a:endParaRPr lang="en-US" altLang="en-US" sz="2800" kern="1200" dirty="0">
              <a:solidFill>
                <a:srgbClr val="10253F"/>
              </a:solidFill>
            </a:endParaRPr>
          </a:p>
        </p:txBody>
      </p:sp>
      <p:sp>
        <p:nvSpPr>
          <p:cNvPr id="8207" name="Text Box 1055"/>
          <p:cNvSpPr txBox="1">
            <a:spLocks noChangeArrowheads="1"/>
          </p:cNvSpPr>
          <p:nvPr/>
        </p:nvSpPr>
        <p:spPr bwMode="auto">
          <a:xfrm>
            <a:off x="5942013" y="3241675"/>
            <a:ext cx="228600" cy="350838"/>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A</a:t>
            </a:r>
            <a:endParaRPr lang="en-US" altLang="en-US" sz="2300"/>
          </a:p>
        </p:txBody>
      </p:sp>
      <p:sp>
        <p:nvSpPr>
          <p:cNvPr id="274464" name="Text Box 1056"/>
          <p:cNvSpPr txBox="1">
            <a:spLocks noChangeArrowheads="1"/>
          </p:cNvSpPr>
          <p:nvPr/>
        </p:nvSpPr>
        <p:spPr bwMode="auto">
          <a:xfrm>
            <a:off x="4848225" y="3254375"/>
            <a:ext cx="228600" cy="350838"/>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B</a:t>
            </a:r>
            <a:endParaRPr lang="en-US" altLang="en-US" sz="2300"/>
          </a:p>
        </p:txBody>
      </p:sp>
      <p:sp>
        <p:nvSpPr>
          <p:cNvPr id="274465" name="Text Box 1057"/>
          <p:cNvSpPr txBox="1">
            <a:spLocks noChangeArrowheads="1"/>
          </p:cNvSpPr>
          <p:nvPr/>
        </p:nvSpPr>
        <p:spPr bwMode="auto">
          <a:xfrm>
            <a:off x="5943600" y="4103688"/>
            <a:ext cx="228600" cy="350837"/>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C</a:t>
            </a:r>
            <a:endParaRPr lang="en-US" altLang="en-US" sz="2300"/>
          </a:p>
        </p:txBody>
      </p:sp>
      <p:sp>
        <p:nvSpPr>
          <p:cNvPr id="274468" name="Line 1060"/>
          <p:cNvSpPr>
            <a:spLocks noChangeShapeType="1"/>
          </p:cNvSpPr>
          <p:nvPr/>
        </p:nvSpPr>
        <p:spPr bwMode="auto">
          <a:xfrm flipH="1" flipV="1">
            <a:off x="5662613" y="4302125"/>
            <a:ext cx="61912" cy="31750"/>
          </a:xfrm>
          <a:prstGeom prst="line">
            <a:avLst/>
          </a:prstGeom>
          <a:noFill/>
          <a:ln w="28575">
            <a:solidFill>
              <a:schemeClr val="tx1"/>
            </a:solidFill>
            <a:round/>
            <a:headEnd type="arrow" w="sm" len="sm"/>
            <a:tailEnd type="none" w="sm" len="sm"/>
          </a:ln>
        </p:spPr>
        <p:txBody>
          <a:bodyPr/>
          <a:lstStyle/>
          <a:p>
            <a:endParaRPr lang="en-US"/>
          </a:p>
        </p:txBody>
      </p:sp>
      <p:sp>
        <p:nvSpPr>
          <p:cNvPr id="274469" name="Line 1061"/>
          <p:cNvSpPr>
            <a:spLocks noChangeShapeType="1"/>
          </p:cNvSpPr>
          <p:nvPr/>
        </p:nvSpPr>
        <p:spPr bwMode="auto">
          <a:xfrm flipH="1" flipV="1">
            <a:off x="5502275" y="4203700"/>
            <a:ext cx="52388" cy="31750"/>
          </a:xfrm>
          <a:prstGeom prst="line">
            <a:avLst/>
          </a:prstGeom>
          <a:noFill/>
          <a:ln w="28575">
            <a:solidFill>
              <a:schemeClr val="tx1"/>
            </a:solidFill>
            <a:round/>
            <a:headEnd type="arrow" w="sm" len="sm"/>
            <a:tailEnd type="none" w="sm" len="sm"/>
          </a:ln>
        </p:spPr>
        <p:txBody>
          <a:bodyPr/>
          <a:lstStyle/>
          <a:p>
            <a:endParaRPr lang="en-US"/>
          </a:p>
        </p:txBody>
      </p:sp>
      <p:sp>
        <p:nvSpPr>
          <p:cNvPr id="274470" name="Line 1062"/>
          <p:cNvSpPr>
            <a:spLocks noChangeShapeType="1"/>
          </p:cNvSpPr>
          <p:nvPr/>
        </p:nvSpPr>
        <p:spPr bwMode="auto">
          <a:xfrm flipH="1" flipV="1">
            <a:off x="5322888" y="4073525"/>
            <a:ext cx="57150" cy="38100"/>
          </a:xfrm>
          <a:prstGeom prst="line">
            <a:avLst/>
          </a:prstGeom>
          <a:noFill/>
          <a:ln w="28575">
            <a:solidFill>
              <a:schemeClr val="tx1"/>
            </a:solidFill>
            <a:round/>
            <a:headEnd type="arrow" w="sm" len="sm"/>
            <a:tailEnd type="none" w="sm" len="sm"/>
          </a:ln>
        </p:spPr>
        <p:txBody>
          <a:bodyPr/>
          <a:lstStyle/>
          <a:p>
            <a:endParaRPr lang="en-US"/>
          </a:p>
        </p:txBody>
      </p:sp>
      <p:sp>
        <p:nvSpPr>
          <p:cNvPr id="274471" name="Line 1063"/>
          <p:cNvSpPr>
            <a:spLocks noChangeShapeType="1"/>
          </p:cNvSpPr>
          <p:nvPr/>
        </p:nvSpPr>
        <p:spPr bwMode="auto">
          <a:xfrm flipH="1" flipV="1">
            <a:off x="5154613" y="3940175"/>
            <a:ext cx="53975" cy="39688"/>
          </a:xfrm>
          <a:prstGeom prst="line">
            <a:avLst/>
          </a:prstGeom>
          <a:noFill/>
          <a:ln w="28575">
            <a:solidFill>
              <a:schemeClr val="tx1"/>
            </a:solidFill>
            <a:round/>
            <a:headEnd type="arrow" w="sm" len="sm"/>
            <a:tailEnd type="none" w="sm" len="sm"/>
          </a:ln>
        </p:spPr>
        <p:txBody>
          <a:bodyPr/>
          <a:lstStyle/>
          <a:p>
            <a:endParaRPr lang="en-US"/>
          </a:p>
        </p:txBody>
      </p:sp>
      <p:sp>
        <p:nvSpPr>
          <p:cNvPr id="274472" name="Line 1064"/>
          <p:cNvSpPr>
            <a:spLocks noChangeShapeType="1"/>
          </p:cNvSpPr>
          <p:nvPr/>
        </p:nvSpPr>
        <p:spPr bwMode="auto">
          <a:xfrm flipH="1" flipV="1">
            <a:off x="5010150" y="3805238"/>
            <a:ext cx="47625" cy="41275"/>
          </a:xfrm>
          <a:prstGeom prst="line">
            <a:avLst/>
          </a:prstGeom>
          <a:noFill/>
          <a:ln w="28575">
            <a:solidFill>
              <a:schemeClr val="tx1"/>
            </a:solidFill>
            <a:round/>
            <a:headEnd type="arrow" w="sm" len="sm"/>
            <a:tailEnd type="none" w="sm" len="sm"/>
          </a:ln>
        </p:spPr>
        <p:txBody>
          <a:bodyPr/>
          <a:lstStyle/>
          <a:p>
            <a:endParaRPr lang="en-US"/>
          </a:p>
        </p:txBody>
      </p:sp>
      <p:sp>
        <p:nvSpPr>
          <p:cNvPr id="274475" name="Rectangle 1067"/>
          <p:cNvSpPr>
            <a:spLocks noChangeArrowheads="1"/>
          </p:cNvSpPr>
          <p:nvPr/>
        </p:nvSpPr>
        <p:spPr bwMode="auto">
          <a:xfrm>
            <a:off x="381000" y="3733800"/>
            <a:ext cx="2667000" cy="2362200"/>
          </a:xfrm>
          <a:prstGeom prst="rect">
            <a:avLst/>
          </a:prstGeom>
          <a:solidFill>
            <a:srgbClr val="CCFFCC"/>
          </a:solidFill>
          <a:ln w="9525">
            <a:noFill/>
            <a:miter lim="800000"/>
            <a:headEnd/>
            <a:tailEnd/>
          </a:ln>
        </p:spPr>
        <p:txBody>
          <a:bodyPr/>
          <a:lstStyle/>
          <a:p>
            <a:pPr>
              <a:spcBef>
                <a:spcPct val="40000"/>
              </a:spcBef>
              <a:buSzPct val="110000"/>
            </a:pPr>
            <a:r>
              <a:rPr lang="zh-CN" altLang="en-US" sz="2800" b="1" dirty="0">
                <a:solidFill>
                  <a:srgbClr val="10253F"/>
                </a:solidFill>
                <a:latin typeface="华文楷体" panose="02010600040101010101" pitchFamily="2" charset="-122"/>
                <a:ea typeface="华文楷体" panose="02010600040101010101" pitchFamily="2" charset="-122"/>
              </a:rPr>
              <a:t>随着时间的推移，价格下降，经济朝着充分就业水平移动。</a:t>
            </a:r>
            <a:endParaRPr lang="en-US" altLang="en-US" sz="2800" b="1" dirty="0">
              <a:solidFill>
                <a:srgbClr val="10253F"/>
              </a:solidFill>
              <a:latin typeface="华文楷体" panose="02010600040101010101" pitchFamily="2" charset="-122"/>
              <a:ea typeface="华文楷体" panose="02010600040101010101" pitchFamily="2"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462"/>
                                        </p:tgtEl>
                                        <p:attrNameLst>
                                          <p:attrName>style.visibility</p:attrName>
                                        </p:attrNameLst>
                                      </p:cBhvr>
                                      <p:to>
                                        <p:strVal val="visible"/>
                                      </p:to>
                                    </p:set>
                                    <p:animEffect transition="in" filter="dissolve">
                                      <p:cBhvr>
                                        <p:cTn id="7" dur="500"/>
                                        <p:tgtEl>
                                          <p:spTgt spid="27446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274447"/>
                                        </p:tgtEl>
                                        <p:attrNameLst>
                                          <p:attrName>style.visibility</p:attrName>
                                        </p:attrNameLst>
                                      </p:cBhvr>
                                      <p:to>
                                        <p:strVal val="visible"/>
                                      </p:to>
                                    </p:set>
                                    <p:anim calcmode="lin" valueType="num">
                                      <p:cBhvr>
                                        <p:cTn id="12" dur="500" fill="hold"/>
                                        <p:tgtEl>
                                          <p:spTgt spid="274447"/>
                                        </p:tgtEl>
                                        <p:attrNameLst>
                                          <p:attrName>ppt_x</p:attrName>
                                        </p:attrNameLst>
                                      </p:cBhvr>
                                      <p:tavLst>
                                        <p:tav tm="0">
                                          <p:val>
                                            <p:strVal val="#ppt_x+#ppt_w/2"/>
                                          </p:val>
                                        </p:tav>
                                        <p:tav tm="100000">
                                          <p:val>
                                            <p:strVal val="#ppt_x"/>
                                          </p:val>
                                        </p:tav>
                                      </p:tavLst>
                                    </p:anim>
                                    <p:anim calcmode="lin" valueType="num">
                                      <p:cBhvr>
                                        <p:cTn id="13" dur="500" fill="hold"/>
                                        <p:tgtEl>
                                          <p:spTgt spid="274447"/>
                                        </p:tgtEl>
                                        <p:attrNameLst>
                                          <p:attrName>ppt_y</p:attrName>
                                        </p:attrNameLst>
                                      </p:cBhvr>
                                      <p:tavLst>
                                        <p:tav tm="0">
                                          <p:val>
                                            <p:strVal val="#ppt_y"/>
                                          </p:val>
                                        </p:tav>
                                        <p:tav tm="100000">
                                          <p:val>
                                            <p:strVal val="#ppt_y"/>
                                          </p:val>
                                        </p:tav>
                                      </p:tavLst>
                                    </p:anim>
                                    <p:anim calcmode="lin" valueType="num">
                                      <p:cBhvr>
                                        <p:cTn id="14" dur="500" fill="hold"/>
                                        <p:tgtEl>
                                          <p:spTgt spid="274447"/>
                                        </p:tgtEl>
                                        <p:attrNameLst>
                                          <p:attrName>ppt_w</p:attrName>
                                        </p:attrNameLst>
                                      </p:cBhvr>
                                      <p:tavLst>
                                        <p:tav tm="0">
                                          <p:val>
                                            <p:fltVal val="0"/>
                                          </p:val>
                                        </p:tav>
                                        <p:tav tm="100000">
                                          <p:val>
                                            <p:strVal val="#ppt_w"/>
                                          </p:val>
                                        </p:tav>
                                      </p:tavLst>
                                    </p:anim>
                                    <p:anim calcmode="lin" valueType="num">
                                      <p:cBhvr>
                                        <p:cTn id="15" dur="500" fill="hold"/>
                                        <p:tgtEl>
                                          <p:spTgt spid="27444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74447"/>
                                        </p:tgtEl>
                                        <p:attrNameLst>
                                          <p:attrName>ppt_c</p:attrName>
                                        </p:attrNameLst>
                                      </p:cBhvr>
                                      <p:to>
                                        <a:srgbClr val="969696"/>
                                      </p:to>
                                    </p:animClr>
                                  </p:subTnLst>
                                </p:cTn>
                              </p:par>
                            </p:childTnLst>
                          </p:cTn>
                        </p:par>
                        <p:par>
                          <p:cTn id="16" fill="hold">
                            <p:stCondLst>
                              <p:cond delay="500"/>
                            </p:stCondLst>
                            <p:childTnLst>
                              <p:par>
                                <p:cTn id="17" presetID="18" presetClass="entr" presetSubtype="6"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500"/>
                                        <p:tgtEl>
                                          <p:spTgt spid="3"/>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274464"/>
                                        </p:tgtEl>
                                        <p:attrNameLst>
                                          <p:attrName>style.visibility</p:attrName>
                                        </p:attrNameLst>
                                      </p:cBhvr>
                                      <p:to>
                                        <p:strVal val="visible"/>
                                      </p:to>
                                    </p:set>
                                    <p:animEffect transition="in" filter="strips(downLeft)">
                                      <p:cBhvr>
                                        <p:cTn id="23" dur="500"/>
                                        <p:tgtEl>
                                          <p:spTgt spid="274464"/>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4475"/>
                                        </p:tgtEl>
                                        <p:attrNameLst>
                                          <p:attrName>style.visibility</p:attrName>
                                        </p:attrNameLst>
                                      </p:cBhvr>
                                      <p:to>
                                        <p:strVal val="visible"/>
                                      </p:to>
                                    </p:set>
                                    <p:animEffect transition="in" filter="dissolve">
                                      <p:cBhvr>
                                        <p:cTn id="32" dur="500"/>
                                        <p:tgtEl>
                                          <p:spTgt spid="27447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74472"/>
                                        </p:tgtEl>
                                        <p:attrNameLst>
                                          <p:attrName>style.visibility</p:attrName>
                                        </p:attrNameLst>
                                      </p:cBhvr>
                                      <p:to>
                                        <p:strVal val="visible"/>
                                      </p:to>
                                    </p:set>
                                    <p:animEffect transition="in" filter="strips(downRight)">
                                      <p:cBhvr>
                                        <p:cTn id="37" dur="500"/>
                                        <p:tgtEl>
                                          <p:spTgt spid="274472"/>
                                        </p:tgtEl>
                                      </p:cBhvr>
                                    </p:animEffect>
                                  </p:childTnLst>
                                  <p:subTnLst>
                                    <p:animClr clrSpc="rgb" dir="cw">
                                      <p:cBhvr override="childStyle">
                                        <p:cTn dur="1" fill="hold" display="0" masterRel="nextClick" afterEffect="1"/>
                                        <p:tgtEl>
                                          <p:spTgt spid="274472"/>
                                        </p:tgtEl>
                                        <p:attrNameLst>
                                          <p:attrName>ppt_c</p:attrName>
                                        </p:attrNameLst>
                                      </p:cBhvr>
                                      <p:to>
                                        <a:srgbClr val="969696"/>
                                      </p:to>
                                    </p:animClr>
                                  </p:subTnLst>
                                </p:cTn>
                              </p:par>
                            </p:childTnLst>
                          </p:cTn>
                        </p:par>
                        <p:par>
                          <p:cTn id="38" fill="hold">
                            <p:stCondLst>
                              <p:cond delay="500"/>
                            </p:stCondLst>
                            <p:childTnLst>
                              <p:par>
                                <p:cTn id="39" presetID="18" presetClass="entr" presetSubtype="6" fill="hold" grpId="0" nodeType="afterEffect">
                                  <p:stCondLst>
                                    <p:cond delay="0"/>
                                  </p:stCondLst>
                                  <p:childTnLst>
                                    <p:set>
                                      <p:cBhvr>
                                        <p:cTn id="40" dur="1" fill="hold">
                                          <p:stCondLst>
                                            <p:cond delay="0"/>
                                          </p:stCondLst>
                                        </p:cTn>
                                        <p:tgtEl>
                                          <p:spTgt spid="274471"/>
                                        </p:tgtEl>
                                        <p:attrNameLst>
                                          <p:attrName>style.visibility</p:attrName>
                                        </p:attrNameLst>
                                      </p:cBhvr>
                                      <p:to>
                                        <p:strVal val="visible"/>
                                      </p:to>
                                    </p:set>
                                    <p:animEffect transition="in" filter="strips(downRight)">
                                      <p:cBhvr>
                                        <p:cTn id="41" dur="500"/>
                                        <p:tgtEl>
                                          <p:spTgt spid="274471"/>
                                        </p:tgtEl>
                                      </p:cBhvr>
                                    </p:animEffect>
                                  </p:childTnLst>
                                  <p:subTnLst>
                                    <p:animClr clrSpc="rgb" dir="cw">
                                      <p:cBhvr override="childStyle">
                                        <p:cTn dur="1" fill="hold" display="0" masterRel="nextClick" afterEffect="1"/>
                                        <p:tgtEl>
                                          <p:spTgt spid="274471"/>
                                        </p:tgtEl>
                                        <p:attrNameLst>
                                          <p:attrName>ppt_c</p:attrName>
                                        </p:attrNameLst>
                                      </p:cBhvr>
                                      <p:to>
                                        <a:srgbClr val="969696"/>
                                      </p:to>
                                    </p:animClr>
                                  </p:subTnLst>
                                </p:cTn>
                              </p:par>
                            </p:childTnLst>
                          </p:cTn>
                        </p:par>
                        <p:par>
                          <p:cTn id="42" fill="hold">
                            <p:stCondLst>
                              <p:cond delay="1000"/>
                            </p:stCondLst>
                            <p:childTnLst>
                              <p:par>
                                <p:cTn id="43" presetID="18" presetClass="entr" presetSubtype="6" fill="hold" grpId="0" nodeType="afterEffect">
                                  <p:stCondLst>
                                    <p:cond delay="0"/>
                                  </p:stCondLst>
                                  <p:childTnLst>
                                    <p:set>
                                      <p:cBhvr>
                                        <p:cTn id="44" dur="1" fill="hold">
                                          <p:stCondLst>
                                            <p:cond delay="0"/>
                                          </p:stCondLst>
                                        </p:cTn>
                                        <p:tgtEl>
                                          <p:spTgt spid="274470"/>
                                        </p:tgtEl>
                                        <p:attrNameLst>
                                          <p:attrName>style.visibility</p:attrName>
                                        </p:attrNameLst>
                                      </p:cBhvr>
                                      <p:to>
                                        <p:strVal val="visible"/>
                                      </p:to>
                                    </p:set>
                                    <p:animEffect transition="in" filter="strips(downRight)">
                                      <p:cBhvr>
                                        <p:cTn id="45" dur="500"/>
                                        <p:tgtEl>
                                          <p:spTgt spid="274470"/>
                                        </p:tgtEl>
                                      </p:cBhvr>
                                    </p:animEffect>
                                  </p:childTnLst>
                                  <p:subTnLst>
                                    <p:animClr clrSpc="rgb" dir="cw">
                                      <p:cBhvr override="childStyle">
                                        <p:cTn dur="1" fill="hold" display="0" masterRel="nextClick" afterEffect="1"/>
                                        <p:tgtEl>
                                          <p:spTgt spid="274470"/>
                                        </p:tgtEl>
                                        <p:attrNameLst>
                                          <p:attrName>ppt_c</p:attrName>
                                        </p:attrNameLst>
                                      </p:cBhvr>
                                      <p:to>
                                        <a:srgbClr val="969696"/>
                                      </p:to>
                                    </p:animClr>
                                  </p:subTnLst>
                                </p:cTn>
                              </p:par>
                            </p:childTnLst>
                          </p:cTn>
                        </p:par>
                        <p:par>
                          <p:cTn id="46" fill="hold">
                            <p:stCondLst>
                              <p:cond delay="1500"/>
                            </p:stCondLst>
                            <p:childTnLst>
                              <p:par>
                                <p:cTn id="47" presetID="18" presetClass="entr" presetSubtype="6" fill="hold" grpId="0" nodeType="afterEffect">
                                  <p:stCondLst>
                                    <p:cond delay="0"/>
                                  </p:stCondLst>
                                  <p:childTnLst>
                                    <p:set>
                                      <p:cBhvr>
                                        <p:cTn id="48" dur="1" fill="hold">
                                          <p:stCondLst>
                                            <p:cond delay="0"/>
                                          </p:stCondLst>
                                        </p:cTn>
                                        <p:tgtEl>
                                          <p:spTgt spid="274469"/>
                                        </p:tgtEl>
                                        <p:attrNameLst>
                                          <p:attrName>style.visibility</p:attrName>
                                        </p:attrNameLst>
                                      </p:cBhvr>
                                      <p:to>
                                        <p:strVal val="visible"/>
                                      </p:to>
                                    </p:set>
                                    <p:animEffect transition="in" filter="strips(downRight)">
                                      <p:cBhvr>
                                        <p:cTn id="49" dur="500"/>
                                        <p:tgtEl>
                                          <p:spTgt spid="274469"/>
                                        </p:tgtEl>
                                      </p:cBhvr>
                                    </p:animEffect>
                                  </p:childTnLst>
                                  <p:subTnLst>
                                    <p:animClr clrSpc="rgb" dir="cw">
                                      <p:cBhvr override="childStyle">
                                        <p:cTn dur="1" fill="hold" display="0" masterRel="nextClick" afterEffect="1"/>
                                        <p:tgtEl>
                                          <p:spTgt spid="274469"/>
                                        </p:tgtEl>
                                        <p:attrNameLst>
                                          <p:attrName>ppt_c</p:attrName>
                                        </p:attrNameLst>
                                      </p:cBhvr>
                                      <p:to>
                                        <a:srgbClr val="969696"/>
                                      </p:to>
                                    </p:animClr>
                                  </p:subTnLst>
                                </p:cTn>
                              </p:par>
                            </p:childTnLst>
                          </p:cTn>
                        </p:par>
                        <p:par>
                          <p:cTn id="50" fill="hold">
                            <p:stCondLst>
                              <p:cond delay="2000"/>
                            </p:stCondLst>
                            <p:childTnLst>
                              <p:par>
                                <p:cTn id="51" presetID="18" presetClass="entr" presetSubtype="6" fill="hold" grpId="0" nodeType="afterEffect">
                                  <p:stCondLst>
                                    <p:cond delay="0"/>
                                  </p:stCondLst>
                                  <p:childTnLst>
                                    <p:set>
                                      <p:cBhvr>
                                        <p:cTn id="52" dur="1" fill="hold">
                                          <p:stCondLst>
                                            <p:cond delay="0"/>
                                          </p:stCondLst>
                                        </p:cTn>
                                        <p:tgtEl>
                                          <p:spTgt spid="274468"/>
                                        </p:tgtEl>
                                        <p:attrNameLst>
                                          <p:attrName>style.visibility</p:attrName>
                                        </p:attrNameLst>
                                      </p:cBhvr>
                                      <p:to>
                                        <p:strVal val="visible"/>
                                      </p:to>
                                    </p:set>
                                    <p:animEffect transition="in" filter="strips(downRight)">
                                      <p:cBhvr>
                                        <p:cTn id="53" dur="500"/>
                                        <p:tgtEl>
                                          <p:spTgt spid="274468"/>
                                        </p:tgtEl>
                                      </p:cBhvr>
                                    </p:animEffect>
                                  </p:childTnLst>
                                  <p:subTnLst>
                                    <p:animClr clrSpc="rgb" dir="cw">
                                      <p:cBhvr override="childStyle">
                                        <p:cTn dur="1" fill="hold" display="0" masterRel="nextClick" afterEffect="1"/>
                                        <p:tgtEl>
                                          <p:spTgt spid="274468"/>
                                        </p:tgtEl>
                                        <p:attrNameLst>
                                          <p:attrName>ppt_c</p:attrName>
                                        </p:attrNameLst>
                                      </p:cBhvr>
                                      <p:to>
                                        <a:srgbClr val="969696"/>
                                      </p:to>
                                    </p:animClr>
                                  </p:subTnLst>
                                </p:cTn>
                              </p:par>
                            </p:childTnLst>
                          </p:cTn>
                        </p:par>
                        <p:par>
                          <p:cTn id="54" fill="hold">
                            <p:stCondLst>
                              <p:cond delay="2500"/>
                            </p:stCondLst>
                            <p:childTnLst>
                              <p:par>
                                <p:cTn id="55" presetID="18" presetClass="entr" presetSubtype="12" fill="hold" grpId="0" nodeType="afterEffect">
                                  <p:stCondLst>
                                    <p:cond delay="0"/>
                                  </p:stCondLst>
                                  <p:childTnLst>
                                    <p:set>
                                      <p:cBhvr>
                                        <p:cTn id="56" dur="1" fill="hold">
                                          <p:stCondLst>
                                            <p:cond delay="0"/>
                                          </p:stCondLst>
                                        </p:cTn>
                                        <p:tgtEl>
                                          <p:spTgt spid="274465"/>
                                        </p:tgtEl>
                                        <p:attrNameLst>
                                          <p:attrName>style.visibility</p:attrName>
                                        </p:attrNameLst>
                                      </p:cBhvr>
                                      <p:to>
                                        <p:strVal val="visible"/>
                                      </p:to>
                                    </p:set>
                                    <p:animEffect transition="in" filter="strips(downLeft)">
                                      <p:cBhvr>
                                        <p:cTn id="57" dur="500"/>
                                        <p:tgtEl>
                                          <p:spTgt spid="274465"/>
                                        </p:tgtEl>
                                      </p:cBhvr>
                                    </p:animEffect>
                                  </p:childTnLst>
                                </p:cTn>
                              </p:par>
                            </p:childTnLst>
                          </p:cTn>
                        </p:par>
                        <p:par>
                          <p:cTn id="58" fill="hold">
                            <p:stCondLst>
                              <p:cond delay="3000"/>
                            </p:stCondLst>
                            <p:childTnLst>
                              <p:par>
                                <p:cTn id="59" presetID="22" presetClass="entr" presetSubtype="2"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7" grpId="0" animBg="1"/>
      <p:bldP spid="274462" grpId="0" animBg="1" autoUpdateAnimBg="0"/>
      <p:bldP spid="274464" grpId="0" autoUpdateAnimBg="0"/>
      <p:bldP spid="274465" grpId="0" autoUpdateAnimBg="0"/>
      <p:bldP spid="274468" grpId="0" animBg="1"/>
      <p:bldP spid="274469" grpId="0" animBg="1"/>
      <p:bldP spid="274470" grpId="0" animBg="1"/>
      <p:bldP spid="274471" grpId="0" animBg="1"/>
      <p:bldP spid="274472" grpId="0" animBg="1"/>
      <p:bldP spid="27447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 name="灯片编号占位符 3"/>
          <p:cNvSpPr>
            <a:spLocks noGrp="1"/>
          </p:cNvSpPr>
          <p:nvPr>
            <p:ph type="sldNum" sz="quarter" idx="10"/>
          </p:nvPr>
        </p:nvSpPr>
        <p:spPr/>
        <p:txBody>
          <a:bodyPr/>
          <a:lstStyle/>
          <a:p>
            <a:pPr>
              <a:defRPr/>
            </a:pPr>
            <a:r>
              <a:rPr lang="en-US" altLang="en-US"/>
              <a:t>slide </a:t>
            </a:r>
            <a:fld id="{A8299DD1-BD7A-4081-8A0F-2F96F9CE9642}" type="slidenum">
              <a:rPr lang="en-US" altLang="en-US"/>
              <a:pPr>
                <a:defRPr/>
              </a:pPr>
              <a:t>18</a:t>
            </a:fld>
            <a:endParaRPr lang="en-US" altLang="en-US"/>
          </a:p>
        </p:txBody>
      </p:sp>
      <p:sp>
        <p:nvSpPr>
          <p:cNvPr id="359426" name="Rectangle 2"/>
          <p:cNvSpPr>
            <a:spLocks noGrp="1" noChangeArrowheads="1"/>
          </p:cNvSpPr>
          <p:nvPr>
            <p:ph type="title"/>
          </p:nvPr>
        </p:nvSpPr>
        <p:spPr>
          <a:xfrm>
            <a:off x="683568" y="228600"/>
            <a:ext cx="8382000" cy="838200"/>
          </a:xfrm>
        </p:spPr>
        <p:txBody>
          <a:bodyPr/>
          <a:lstStyle/>
          <a:p>
            <a:pPr eaLnBrk="1" hangingPunct="1">
              <a:defRPr/>
            </a:pPr>
            <a:r>
              <a:rPr lang="en-US" altLang="en-US" sz="3200" dirty="0"/>
              <a:t>IS </a:t>
            </a:r>
            <a:r>
              <a:rPr lang="zh-CN" altLang="en-US" sz="3200" dirty="0"/>
              <a:t>冲击的短期和长期效果</a:t>
            </a:r>
            <a:endParaRPr lang="en-US" altLang="zh-CN" sz="3200" dirty="0"/>
          </a:p>
        </p:txBody>
      </p:sp>
      <p:sp>
        <p:nvSpPr>
          <p:cNvPr id="359427" name="Rectangle 3"/>
          <p:cNvSpPr>
            <a:spLocks noGrp="1" noChangeArrowheads="1"/>
          </p:cNvSpPr>
          <p:nvPr>
            <p:ph type="body" idx="1"/>
          </p:nvPr>
        </p:nvSpPr>
        <p:spPr>
          <a:xfrm>
            <a:off x="1219200" y="2667000"/>
            <a:ext cx="3203575" cy="1371600"/>
          </a:xfrm>
          <a:solidFill>
            <a:srgbClr val="FFFFCC"/>
          </a:solidFill>
          <a:ln>
            <a:solidFill>
              <a:schemeClr val="tx1"/>
            </a:solidFill>
          </a:ln>
        </p:spPr>
        <p:txBody>
          <a:bodyPr/>
          <a:lstStyle/>
          <a:p>
            <a:pPr marL="0" indent="0" eaLnBrk="1" hangingPunct="1">
              <a:lnSpc>
                <a:spcPct val="90000"/>
              </a:lnSpc>
              <a:buFont typeface="Wingdings" pitchFamily="2" charset="2"/>
              <a:buNone/>
            </a:pPr>
            <a:r>
              <a:rPr lang="zh-CN" altLang="en-US" sz="2800" kern="1200" dirty="0">
                <a:solidFill>
                  <a:srgbClr val="10253F"/>
                </a:solidFill>
              </a:rPr>
              <a:t>随着</a:t>
            </a:r>
            <a:r>
              <a:rPr lang="en-US" altLang="zh-CN" sz="2800" kern="1200" dirty="0">
                <a:solidFill>
                  <a:srgbClr val="10253F"/>
                </a:solidFill>
              </a:rPr>
              <a:t>IS</a:t>
            </a:r>
            <a:r>
              <a:rPr lang="zh-CN" altLang="en-US" sz="2800" kern="1200" dirty="0">
                <a:solidFill>
                  <a:srgbClr val="10253F"/>
                </a:solidFill>
              </a:rPr>
              <a:t>冲击使</a:t>
            </a:r>
            <a:r>
              <a:rPr lang="en-US" altLang="zh-CN" sz="2800" kern="1200" dirty="0">
                <a:solidFill>
                  <a:srgbClr val="10253F"/>
                </a:solidFill>
              </a:rPr>
              <a:t>IS</a:t>
            </a:r>
            <a:r>
              <a:rPr lang="zh-CN" altLang="en-US" sz="2800" kern="1200" dirty="0">
                <a:solidFill>
                  <a:srgbClr val="10253F"/>
                </a:solidFill>
              </a:rPr>
              <a:t>曲线移动，</a:t>
            </a:r>
            <a:r>
              <a:rPr lang="en-US" altLang="zh-CN" sz="2800" kern="1200" dirty="0">
                <a:solidFill>
                  <a:srgbClr val="10253F"/>
                </a:solidFill>
              </a:rPr>
              <a:t>AD</a:t>
            </a:r>
            <a:r>
              <a:rPr lang="zh-CN" altLang="en-US" sz="2800" kern="1200" dirty="0">
                <a:solidFill>
                  <a:srgbClr val="10253F"/>
                </a:solidFill>
              </a:rPr>
              <a:t>左移并引起</a:t>
            </a:r>
            <a:r>
              <a:rPr lang="en-US" altLang="en-US" sz="2800" kern="1200" dirty="0">
                <a:solidFill>
                  <a:srgbClr val="10253F"/>
                </a:solidFill>
              </a:rPr>
              <a:t> Y </a:t>
            </a:r>
            <a:r>
              <a:rPr lang="zh-CN" altLang="en-US" sz="2800" kern="1200" dirty="0">
                <a:solidFill>
                  <a:srgbClr val="10253F"/>
                </a:solidFill>
              </a:rPr>
              <a:t>下降。</a:t>
            </a:r>
            <a:r>
              <a:rPr lang="en-US" altLang="en-US" sz="2800" kern="1200" dirty="0">
                <a:solidFill>
                  <a:srgbClr val="10253F"/>
                </a:solidFill>
              </a:rPr>
              <a:t>  </a:t>
            </a:r>
          </a:p>
        </p:txBody>
      </p:sp>
      <p:grpSp>
        <p:nvGrpSpPr>
          <p:cNvPr id="2" name="Group 4"/>
          <p:cNvGrpSpPr>
            <a:grpSpLocks/>
          </p:cNvGrpSpPr>
          <p:nvPr/>
        </p:nvGrpSpPr>
        <p:grpSpPr bwMode="auto">
          <a:xfrm>
            <a:off x="4572000" y="1143000"/>
            <a:ext cx="3657600" cy="2500313"/>
            <a:chOff x="2256" y="806"/>
            <a:chExt cx="2304" cy="1575"/>
          </a:xfrm>
        </p:grpSpPr>
        <p:grpSp>
          <p:nvGrpSpPr>
            <p:cNvPr id="3" name="Group 5"/>
            <p:cNvGrpSpPr>
              <a:grpSpLocks/>
            </p:cNvGrpSpPr>
            <p:nvPr/>
          </p:nvGrpSpPr>
          <p:grpSpPr bwMode="auto">
            <a:xfrm>
              <a:off x="2496" y="960"/>
              <a:ext cx="1824" cy="1188"/>
              <a:chOff x="2640" y="1056"/>
              <a:chExt cx="2496" cy="2112"/>
            </a:xfrm>
          </p:grpSpPr>
          <p:sp>
            <p:nvSpPr>
              <p:cNvPr id="9263" name="Line 6"/>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9264" name="Line 7"/>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9261" name="Text Box 8"/>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9262" name="Text Box 9"/>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4" name="Group 10"/>
          <p:cNvGrpSpPr>
            <a:grpSpLocks/>
          </p:cNvGrpSpPr>
          <p:nvPr/>
        </p:nvGrpSpPr>
        <p:grpSpPr bwMode="auto">
          <a:xfrm>
            <a:off x="4572000" y="3767138"/>
            <a:ext cx="3657600" cy="2500312"/>
            <a:chOff x="2256" y="806"/>
            <a:chExt cx="2304" cy="1575"/>
          </a:xfrm>
        </p:grpSpPr>
        <p:grpSp>
          <p:nvGrpSpPr>
            <p:cNvPr id="5" name="Group 11"/>
            <p:cNvGrpSpPr>
              <a:grpSpLocks/>
            </p:cNvGrpSpPr>
            <p:nvPr/>
          </p:nvGrpSpPr>
          <p:grpSpPr bwMode="auto">
            <a:xfrm>
              <a:off x="2496" y="960"/>
              <a:ext cx="1824" cy="1188"/>
              <a:chOff x="2640" y="1056"/>
              <a:chExt cx="2496" cy="2112"/>
            </a:xfrm>
          </p:grpSpPr>
          <p:sp>
            <p:nvSpPr>
              <p:cNvPr id="9258" name="Line 12"/>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9259" name="Line 13"/>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9256" name="Text Box 14"/>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9257" name="Text Box 15"/>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grpSp>
        <p:nvGrpSpPr>
          <p:cNvPr id="6" name="Group 53"/>
          <p:cNvGrpSpPr>
            <a:grpSpLocks/>
          </p:cNvGrpSpPr>
          <p:nvPr/>
        </p:nvGrpSpPr>
        <p:grpSpPr bwMode="auto">
          <a:xfrm>
            <a:off x="6400800" y="3829050"/>
            <a:ext cx="762000" cy="2495550"/>
            <a:chOff x="4032" y="2412"/>
            <a:chExt cx="480" cy="1572"/>
          </a:xfrm>
        </p:grpSpPr>
        <p:sp>
          <p:nvSpPr>
            <p:cNvPr id="9253" name="Line 16"/>
            <p:cNvSpPr>
              <a:spLocks noChangeShapeType="1"/>
            </p:cNvSpPr>
            <p:nvPr/>
          </p:nvSpPr>
          <p:spPr bwMode="auto">
            <a:xfrm>
              <a:off x="4227" y="2610"/>
              <a:ext cx="0" cy="1104"/>
            </a:xfrm>
            <a:prstGeom prst="line">
              <a:avLst/>
            </a:prstGeom>
            <a:noFill/>
            <a:ln w="28575">
              <a:solidFill>
                <a:srgbClr val="000099"/>
              </a:solidFill>
              <a:round/>
              <a:headEnd/>
              <a:tailEnd/>
            </a:ln>
          </p:spPr>
          <p:txBody>
            <a:bodyPr/>
            <a:lstStyle/>
            <a:p>
              <a:endParaRPr lang="zh-CN" altLang="en-US"/>
            </a:p>
          </p:txBody>
        </p:sp>
        <p:sp>
          <p:nvSpPr>
            <p:cNvPr id="9254" name="Text Box 17"/>
            <p:cNvSpPr txBox="1">
              <a:spLocks noChangeArrowheads="1"/>
            </p:cNvSpPr>
            <p:nvPr/>
          </p:nvSpPr>
          <p:spPr bwMode="auto">
            <a:xfrm>
              <a:off x="4032" y="2412"/>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9219" name="Object 18"/>
            <p:cNvGraphicFramePr>
              <a:graphicFrameLocks noChangeAspect="1"/>
            </p:cNvGraphicFramePr>
            <p:nvPr/>
          </p:nvGraphicFramePr>
          <p:xfrm>
            <a:off x="4145" y="3708"/>
            <a:ext cx="211" cy="276"/>
          </p:xfrm>
          <a:graphic>
            <a:graphicData uri="http://schemas.openxmlformats.org/presentationml/2006/ole">
              <mc:AlternateContent xmlns:mc="http://schemas.openxmlformats.org/markup-compatibility/2006">
                <mc:Choice xmlns:v="urn:schemas-microsoft-com:vml" Requires="v">
                  <p:oleObj spid="_x0000_s79910" name="Equation" r:id="rId4" imgW="164885" imgH="215619" progId="Equation.DSMT4">
                    <p:embed/>
                  </p:oleObj>
                </mc:Choice>
                <mc:Fallback>
                  <p:oleObj name="Equation" r:id="rId4" imgW="164885" imgH="215619" progId="Equation.DSMT4">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3708"/>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54"/>
          <p:cNvGrpSpPr>
            <a:grpSpLocks/>
          </p:cNvGrpSpPr>
          <p:nvPr/>
        </p:nvGrpSpPr>
        <p:grpSpPr bwMode="auto">
          <a:xfrm>
            <a:off x="6400800" y="1219200"/>
            <a:ext cx="762000" cy="2495550"/>
            <a:chOff x="4032" y="768"/>
            <a:chExt cx="480" cy="1572"/>
          </a:xfrm>
        </p:grpSpPr>
        <p:sp>
          <p:nvSpPr>
            <p:cNvPr id="9251" name="Line 20"/>
            <p:cNvSpPr>
              <a:spLocks noChangeShapeType="1"/>
            </p:cNvSpPr>
            <p:nvPr/>
          </p:nvSpPr>
          <p:spPr bwMode="auto">
            <a:xfrm>
              <a:off x="4227" y="966"/>
              <a:ext cx="0" cy="1104"/>
            </a:xfrm>
            <a:prstGeom prst="line">
              <a:avLst/>
            </a:prstGeom>
            <a:noFill/>
            <a:ln w="28575">
              <a:solidFill>
                <a:srgbClr val="000099"/>
              </a:solidFill>
              <a:round/>
              <a:headEnd/>
              <a:tailEnd/>
            </a:ln>
          </p:spPr>
          <p:txBody>
            <a:bodyPr/>
            <a:lstStyle/>
            <a:p>
              <a:endParaRPr lang="zh-CN" altLang="en-US"/>
            </a:p>
          </p:txBody>
        </p:sp>
        <p:sp>
          <p:nvSpPr>
            <p:cNvPr id="9252" name="Text Box 21"/>
            <p:cNvSpPr txBox="1">
              <a:spLocks noChangeArrowheads="1"/>
            </p:cNvSpPr>
            <p:nvPr/>
          </p:nvSpPr>
          <p:spPr bwMode="auto">
            <a:xfrm>
              <a:off x="4032" y="768"/>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9218" name="Object 22"/>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79911" name="Equation" r:id="rId6" imgW="164885" imgH="215619" progId="Equation.DSMT4">
                    <p:embed/>
                  </p:oleObj>
                </mc:Choice>
                <mc:Fallback>
                  <p:oleObj name="Equation" r:id="rId6" imgW="164885" imgH="215619"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45"/>
          <p:cNvGrpSpPr>
            <a:grpSpLocks/>
          </p:cNvGrpSpPr>
          <p:nvPr/>
        </p:nvGrpSpPr>
        <p:grpSpPr bwMode="auto">
          <a:xfrm>
            <a:off x="5715000" y="1371600"/>
            <a:ext cx="2514600" cy="1600200"/>
            <a:chOff x="3600" y="864"/>
            <a:chExt cx="1584" cy="1008"/>
          </a:xfrm>
        </p:grpSpPr>
        <p:sp>
          <p:nvSpPr>
            <p:cNvPr id="9249" name="Line 23"/>
            <p:cNvSpPr>
              <a:spLocks noChangeShapeType="1"/>
            </p:cNvSpPr>
            <p:nvPr/>
          </p:nvSpPr>
          <p:spPr bwMode="auto">
            <a:xfrm>
              <a:off x="3600" y="864"/>
              <a:ext cx="1296" cy="816"/>
            </a:xfrm>
            <a:prstGeom prst="line">
              <a:avLst/>
            </a:prstGeom>
            <a:noFill/>
            <a:ln w="28575">
              <a:solidFill>
                <a:srgbClr val="000099"/>
              </a:solidFill>
              <a:round/>
              <a:headEnd/>
              <a:tailEnd/>
            </a:ln>
          </p:spPr>
          <p:txBody>
            <a:bodyPr/>
            <a:lstStyle/>
            <a:p>
              <a:endParaRPr lang="zh-CN" altLang="en-US"/>
            </a:p>
          </p:txBody>
        </p:sp>
        <p:sp>
          <p:nvSpPr>
            <p:cNvPr id="9250" name="Text Box 24"/>
            <p:cNvSpPr txBox="1">
              <a:spLocks noChangeArrowheads="1"/>
            </p:cNvSpPr>
            <p:nvPr/>
          </p:nvSpPr>
          <p:spPr bwMode="auto">
            <a:xfrm>
              <a:off x="4914" y="1593"/>
              <a:ext cx="270"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r>
                <a:rPr lang="en-US" altLang="en-US" sz="2300" baseline="-25000">
                  <a:latin typeface="Tahoma" pitchFamily="34" charset="0"/>
                </a:rPr>
                <a:t>1</a:t>
              </a:r>
            </a:p>
          </p:txBody>
        </p:sp>
      </p:grpSp>
      <p:grpSp>
        <p:nvGrpSpPr>
          <p:cNvPr id="9" name="Group 48"/>
          <p:cNvGrpSpPr>
            <a:grpSpLocks/>
          </p:cNvGrpSpPr>
          <p:nvPr/>
        </p:nvGrpSpPr>
        <p:grpSpPr bwMode="auto">
          <a:xfrm>
            <a:off x="4572000" y="4267200"/>
            <a:ext cx="3962400" cy="533400"/>
            <a:chOff x="2880" y="2688"/>
            <a:chExt cx="2496" cy="336"/>
          </a:xfrm>
        </p:grpSpPr>
        <p:sp>
          <p:nvSpPr>
            <p:cNvPr id="9246" name="Line 27"/>
            <p:cNvSpPr>
              <a:spLocks noChangeShapeType="1"/>
            </p:cNvSpPr>
            <p:nvPr/>
          </p:nvSpPr>
          <p:spPr bwMode="auto">
            <a:xfrm>
              <a:off x="3120" y="2880"/>
              <a:ext cx="1872" cy="0"/>
            </a:xfrm>
            <a:prstGeom prst="line">
              <a:avLst/>
            </a:prstGeom>
            <a:noFill/>
            <a:ln w="28575">
              <a:solidFill>
                <a:srgbClr val="000099"/>
              </a:solidFill>
              <a:round/>
              <a:headEnd/>
              <a:tailEnd/>
            </a:ln>
          </p:spPr>
          <p:txBody>
            <a:bodyPr/>
            <a:lstStyle/>
            <a:p>
              <a:endParaRPr lang="zh-CN" altLang="en-US"/>
            </a:p>
          </p:txBody>
        </p:sp>
        <p:sp>
          <p:nvSpPr>
            <p:cNvPr id="9247" name="Text Box 28"/>
            <p:cNvSpPr txBox="1">
              <a:spLocks noChangeArrowheads="1"/>
            </p:cNvSpPr>
            <p:nvPr/>
          </p:nvSpPr>
          <p:spPr bwMode="auto">
            <a:xfrm>
              <a:off x="4800" y="2688"/>
              <a:ext cx="576" cy="24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SRAS</a:t>
              </a:r>
              <a:r>
                <a:rPr lang="en-US" altLang="en-US" sz="2300" baseline="-25000">
                  <a:latin typeface="Tahoma" pitchFamily="34" charset="0"/>
                </a:rPr>
                <a:t>1</a:t>
              </a:r>
            </a:p>
          </p:txBody>
        </p:sp>
        <p:sp>
          <p:nvSpPr>
            <p:cNvPr id="9248" name="Text Box 29"/>
            <p:cNvSpPr txBox="1">
              <a:spLocks noChangeArrowheads="1"/>
            </p:cNvSpPr>
            <p:nvPr/>
          </p:nvSpPr>
          <p:spPr bwMode="auto">
            <a:xfrm>
              <a:off x="2880" y="2736"/>
              <a:ext cx="240" cy="288"/>
            </a:xfrm>
            <a:prstGeom prst="rect">
              <a:avLst/>
            </a:prstGeom>
            <a:noFill/>
            <a:ln w="9525">
              <a:noFill/>
              <a:miter lim="800000"/>
              <a:headEnd/>
              <a:tailEnd/>
            </a:ln>
          </p:spPr>
          <p:txBody>
            <a:bodyPr lIns="0" tIns="0" rIns="0" bIns="0"/>
            <a:lstStyle/>
            <a:p>
              <a:pPr>
                <a:spcBef>
                  <a:spcPct val="50000"/>
                </a:spcBef>
              </a:pPr>
              <a:r>
                <a:rPr lang="en-US" altLang="en-US" sz="2200" b="1" i="1">
                  <a:latin typeface="Tahoma" pitchFamily="34" charset="0"/>
                </a:rPr>
                <a:t>P</a:t>
              </a:r>
              <a:r>
                <a:rPr lang="en-US" altLang="en-US" sz="2200" baseline="-25000">
                  <a:latin typeface="Tahoma" pitchFamily="34" charset="0"/>
                </a:rPr>
                <a:t>1</a:t>
              </a:r>
            </a:p>
          </p:txBody>
        </p:sp>
      </p:grpSp>
      <p:grpSp>
        <p:nvGrpSpPr>
          <p:cNvPr id="10" name="Group 46"/>
          <p:cNvGrpSpPr>
            <a:grpSpLocks/>
          </p:cNvGrpSpPr>
          <p:nvPr/>
        </p:nvGrpSpPr>
        <p:grpSpPr bwMode="auto">
          <a:xfrm>
            <a:off x="5486400" y="1292225"/>
            <a:ext cx="2771775" cy="1527175"/>
            <a:chOff x="3456" y="814"/>
            <a:chExt cx="1746" cy="962"/>
          </a:xfrm>
        </p:grpSpPr>
        <p:sp>
          <p:nvSpPr>
            <p:cNvPr id="9244" name="Text Box 31"/>
            <p:cNvSpPr txBox="1">
              <a:spLocks noChangeArrowheads="1"/>
            </p:cNvSpPr>
            <p:nvPr/>
          </p:nvSpPr>
          <p:spPr bwMode="auto">
            <a:xfrm>
              <a:off x="4608" y="814"/>
              <a:ext cx="594" cy="221"/>
            </a:xfrm>
            <a:prstGeom prst="rect">
              <a:avLst/>
            </a:prstGeom>
            <a:noFill/>
            <a:ln w="9525">
              <a:noFill/>
              <a:miter lim="800000"/>
              <a:headEnd/>
              <a:tailEnd/>
            </a:ln>
          </p:spPr>
          <p:txBody>
            <a:bodyPr lIns="0" tIns="0" rIns="0" bIns="0">
              <a:spAutoFit/>
            </a:bodyPr>
            <a:lstStyle/>
            <a:p>
              <a:pPr>
                <a:spcBef>
                  <a:spcPct val="50000"/>
                </a:spcBef>
              </a:pPr>
              <a:r>
                <a:rPr lang="en-US" altLang="en-US" sz="2300" i="1">
                  <a:latin typeface="Arial" pitchFamily="34" charset="0"/>
                </a:rPr>
                <a:t>LM</a:t>
              </a:r>
              <a:r>
                <a:rPr lang="en-US" altLang="en-US" sz="2300">
                  <a:latin typeface="Arial" pitchFamily="34" charset="0"/>
                </a:rPr>
                <a:t>(</a:t>
              </a:r>
              <a:r>
                <a:rPr lang="en-US" altLang="en-US" sz="2300" b="1" i="1">
                  <a:latin typeface="Arial" pitchFamily="34" charset="0"/>
                </a:rPr>
                <a:t>P</a:t>
              </a:r>
              <a:r>
                <a:rPr lang="en-US" altLang="en-US" sz="2300" baseline="-25000">
                  <a:latin typeface="Tahoma" pitchFamily="34" charset="0"/>
                </a:rPr>
                <a:t>1</a:t>
              </a:r>
              <a:r>
                <a:rPr lang="en-US" altLang="en-US" sz="2300">
                  <a:latin typeface="Arial" pitchFamily="34" charset="0"/>
                </a:rPr>
                <a:t>)</a:t>
              </a:r>
            </a:p>
          </p:txBody>
        </p:sp>
        <p:sp>
          <p:nvSpPr>
            <p:cNvPr id="9245" name="Line 32"/>
            <p:cNvSpPr>
              <a:spLocks noChangeShapeType="1"/>
            </p:cNvSpPr>
            <p:nvPr/>
          </p:nvSpPr>
          <p:spPr bwMode="auto">
            <a:xfrm flipV="1">
              <a:off x="3456" y="1008"/>
              <a:ext cx="1152" cy="768"/>
            </a:xfrm>
            <a:prstGeom prst="line">
              <a:avLst/>
            </a:prstGeom>
            <a:noFill/>
            <a:ln w="28575">
              <a:solidFill>
                <a:srgbClr val="000099"/>
              </a:solidFill>
              <a:round/>
              <a:headEnd/>
              <a:tailEnd/>
            </a:ln>
          </p:spPr>
          <p:txBody>
            <a:bodyPr/>
            <a:lstStyle/>
            <a:p>
              <a:endParaRPr lang="zh-CN" altLang="en-US"/>
            </a:p>
          </p:txBody>
        </p:sp>
      </p:grpSp>
      <p:sp>
        <p:nvSpPr>
          <p:cNvPr id="359458" name="Line 34"/>
          <p:cNvSpPr>
            <a:spLocks noChangeShapeType="1"/>
          </p:cNvSpPr>
          <p:nvPr/>
        </p:nvSpPr>
        <p:spPr bwMode="auto">
          <a:xfrm>
            <a:off x="6124575" y="2395538"/>
            <a:ext cx="0" cy="3497262"/>
          </a:xfrm>
          <a:prstGeom prst="line">
            <a:avLst/>
          </a:prstGeom>
          <a:noFill/>
          <a:ln w="12700">
            <a:solidFill>
              <a:srgbClr val="CC0000"/>
            </a:solidFill>
            <a:prstDash val="sysDot"/>
            <a:round/>
            <a:headEnd/>
            <a:tailEnd/>
          </a:ln>
        </p:spPr>
        <p:txBody>
          <a:bodyPr/>
          <a:lstStyle/>
          <a:p>
            <a:endParaRPr lang="zh-CN" altLang="en-US"/>
          </a:p>
        </p:txBody>
      </p:sp>
      <p:grpSp>
        <p:nvGrpSpPr>
          <p:cNvPr id="11" name="Group 58"/>
          <p:cNvGrpSpPr>
            <a:grpSpLocks/>
          </p:cNvGrpSpPr>
          <p:nvPr/>
        </p:nvGrpSpPr>
        <p:grpSpPr bwMode="auto">
          <a:xfrm>
            <a:off x="5105400" y="1752600"/>
            <a:ext cx="2971800" cy="4125913"/>
            <a:chOff x="3216" y="1104"/>
            <a:chExt cx="1872" cy="2599"/>
          </a:xfrm>
        </p:grpSpPr>
        <p:grpSp>
          <p:nvGrpSpPr>
            <p:cNvPr id="12" name="Group 49"/>
            <p:cNvGrpSpPr>
              <a:grpSpLocks/>
            </p:cNvGrpSpPr>
            <p:nvPr/>
          </p:nvGrpSpPr>
          <p:grpSpPr bwMode="auto">
            <a:xfrm>
              <a:off x="3216" y="1104"/>
              <a:ext cx="1623" cy="960"/>
              <a:chOff x="3216" y="1104"/>
              <a:chExt cx="1623" cy="960"/>
            </a:xfrm>
          </p:grpSpPr>
          <p:sp>
            <p:nvSpPr>
              <p:cNvPr id="9242" name="Line 30"/>
              <p:cNvSpPr>
                <a:spLocks noChangeShapeType="1"/>
              </p:cNvSpPr>
              <p:nvPr/>
            </p:nvSpPr>
            <p:spPr bwMode="auto">
              <a:xfrm>
                <a:off x="3216" y="1104"/>
                <a:ext cx="1296" cy="816"/>
              </a:xfrm>
              <a:prstGeom prst="line">
                <a:avLst/>
              </a:prstGeom>
              <a:noFill/>
              <a:ln w="28575">
                <a:solidFill>
                  <a:srgbClr val="CC0000"/>
                </a:solidFill>
                <a:round/>
                <a:headEnd/>
                <a:tailEnd/>
              </a:ln>
            </p:spPr>
            <p:txBody>
              <a:bodyPr/>
              <a:lstStyle/>
              <a:p>
                <a:endParaRPr lang="zh-CN" altLang="en-US"/>
              </a:p>
            </p:txBody>
          </p:sp>
          <p:sp>
            <p:nvSpPr>
              <p:cNvPr id="9243" name="Text Box 33"/>
              <p:cNvSpPr txBox="1">
                <a:spLocks noChangeArrowheads="1"/>
              </p:cNvSpPr>
              <p:nvPr/>
            </p:nvSpPr>
            <p:spPr bwMode="auto">
              <a:xfrm>
                <a:off x="4512" y="1785"/>
                <a:ext cx="327"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r>
                  <a:rPr lang="en-US" altLang="en-US" sz="2300" baseline="-25000">
                    <a:latin typeface="Tahoma" pitchFamily="34" charset="0"/>
                  </a:rPr>
                  <a:t>2</a:t>
                </a:r>
              </a:p>
            </p:txBody>
          </p:sp>
        </p:grpSp>
        <p:grpSp>
          <p:nvGrpSpPr>
            <p:cNvPr id="13" name="Group 50"/>
            <p:cNvGrpSpPr>
              <a:grpSpLocks/>
            </p:cNvGrpSpPr>
            <p:nvPr/>
          </p:nvGrpSpPr>
          <p:grpSpPr bwMode="auto">
            <a:xfrm>
              <a:off x="3415" y="2517"/>
              <a:ext cx="1673" cy="1186"/>
              <a:chOff x="3415" y="2517"/>
              <a:chExt cx="1673" cy="1186"/>
            </a:xfrm>
          </p:grpSpPr>
          <p:sp>
            <p:nvSpPr>
              <p:cNvPr id="9240" name="Line 25"/>
              <p:cNvSpPr>
                <a:spLocks noChangeShapeType="1"/>
              </p:cNvSpPr>
              <p:nvPr/>
            </p:nvSpPr>
            <p:spPr bwMode="auto">
              <a:xfrm>
                <a:off x="3415" y="2517"/>
                <a:ext cx="1315" cy="1082"/>
              </a:xfrm>
              <a:prstGeom prst="line">
                <a:avLst/>
              </a:prstGeom>
              <a:noFill/>
              <a:ln w="28575">
                <a:solidFill>
                  <a:srgbClr val="CC0000"/>
                </a:solidFill>
                <a:round/>
                <a:headEnd/>
                <a:tailEnd/>
              </a:ln>
            </p:spPr>
            <p:txBody>
              <a:bodyPr/>
              <a:lstStyle/>
              <a:p>
                <a:endParaRPr lang="zh-CN" altLang="en-US"/>
              </a:p>
            </p:txBody>
          </p:sp>
          <p:sp>
            <p:nvSpPr>
              <p:cNvPr id="9241" name="Text Box 36"/>
              <p:cNvSpPr txBox="1">
                <a:spLocks noChangeArrowheads="1"/>
              </p:cNvSpPr>
              <p:nvPr/>
            </p:nvSpPr>
            <p:spPr bwMode="auto">
              <a:xfrm>
                <a:off x="4733" y="3453"/>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2</a:t>
                </a:r>
              </a:p>
            </p:txBody>
          </p:sp>
        </p:grpSp>
      </p:grpSp>
      <p:grpSp>
        <p:nvGrpSpPr>
          <p:cNvPr id="14" name="Group 47"/>
          <p:cNvGrpSpPr>
            <a:grpSpLocks/>
          </p:cNvGrpSpPr>
          <p:nvPr/>
        </p:nvGrpSpPr>
        <p:grpSpPr bwMode="auto">
          <a:xfrm>
            <a:off x="5653088" y="3702050"/>
            <a:ext cx="2663825" cy="1912938"/>
            <a:chOff x="3561" y="2332"/>
            <a:chExt cx="1678" cy="1205"/>
          </a:xfrm>
        </p:grpSpPr>
        <p:sp>
          <p:nvSpPr>
            <p:cNvPr id="9236" name="Text Box 26"/>
            <p:cNvSpPr txBox="1">
              <a:spLocks noChangeArrowheads="1"/>
            </p:cNvSpPr>
            <p:nvPr/>
          </p:nvSpPr>
          <p:spPr bwMode="auto">
            <a:xfrm>
              <a:off x="4884" y="3287"/>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1</a:t>
              </a:r>
            </a:p>
          </p:txBody>
        </p:sp>
        <p:sp>
          <p:nvSpPr>
            <p:cNvPr id="9237" name="Line 41"/>
            <p:cNvSpPr>
              <a:spLocks noChangeShapeType="1"/>
            </p:cNvSpPr>
            <p:nvPr/>
          </p:nvSpPr>
          <p:spPr bwMode="auto">
            <a:xfrm>
              <a:off x="3561" y="2332"/>
              <a:ext cx="1315" cy="1082"/>
            </a:xfrm>
            <a:prstGeom prst="line">
              <a:avLst/>
            </a:prstGeom>
            <a:noFill/>
            <a:ln w="28575">
              <a:solidFill>
                <a:srgbClr val="333399"/>
              </a:solidFill>
              <a:round/>
              <a:headEnd/>
              <a:tailEnd/>
            </a:ln>
          </p:spPr>
          <p:txBody>
            <a:bodyPr/>
            <a:lstStyle/>
            <a:p>
              <a:endParaRPr lang="zh-CN" altLang="en-US"/>
            </a:p>
          </p:txBody>
        </p:sp>
      </p:grpSp>
      <p:grpSp>
        <p:nvGrpSpPr>
          <p:cNvPr id="15" name="Group 57"/>
          <p:cNvGrpSpPr>
            <a:grpSpLocks/>
          </p:cNvGrpSpPr>
          <p:nvPr/>
        </p:nvGrpSpPr>
        <p:grpSpPr bwMode="auto">
          <a:xfrm>
            <a:off x="6119813" y="3114675"/>
            <a:ext cx="576262" cy="2619375"/>
            <a:chOff x="3855" y="1962"/>
            <a:chExt cx="363" cy="1650"/>
          </a:xfrm>
        </p:grpSpPr>
        <p:sp>
          <p:nvSpPr>
            <p:cNvPr id="9234" name="Line 55"/>
            <p:cNvSpPr>
              <a:spLocks noChangeShapeType="1"/>
            </p:cNvSpPr>
            <p:nvPr/>
          </p:nvSpPr>
          <p:spPr bwMode="auto">
            <a:xfrm flipH="1">
              <a:off x="3855" y="1962"/>
              <a:ext cx="360" cy="0"/>
            </a:xfrm>
            <a:prstGeom prst="line">
              <a:avLst/>
            </a:prstGeom>
            <a:noFill/>
            <a:ln w="44450">
              <a:solidFill>
                <a:srgbClr val="CC0000"/>
              </a:solidFill>
              <a:round/>
              <a:headEnd/>
              <a:tailEnd type="triangle" w="med" len="med"/>
            </a:ln>
          </p:spPr>
          <p:txBody>
            <a:bodyPr/>
            <a:lstStyle/>
            <a:p>
              <a:endParaRPr lang="zh-CN" altLang="en-US"/>
            </a:p>
          </p:txBody>
        </p:sp>
        <p:sp>
          <p:nvSpPr>
            <p:cNvPr id="9235" name="Line 56"/>
            <p:cNvSpPr>
              <a:spLocks noChangeShapeType="1"/>
            </p:cNvSpPr>
            <p:nvPr/>
          </p:nvSpPr>
          <p:spPr bwMode="auto">
            <a:xfrm flipH="1">
              <a:off x="3858" y="3612"/>
              <a:ext cx="360" cy="0"/>
            </a:xfrm>
            <a:prstGeom prst="line">
              <a:avLst/>
            </a:prstGeom>
            <a:noFill/>
            <a:ln w="44450">
              <a:solidFill>
                <a:srgbClr val="CC0000"/>
              </a:solidFill>
              <a:round/>
              <a:headEnd/>
              <a:tailEnd type="triangle" w="med" len="med"/>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9427"/>
                                        </p:tgtEl>
                                        <p:attrNameLst>
                                          <p:attrName>style.visibility</p:attrName>
                                        </p:attrNameLst>
                                      </p:cBhvr>
                                      <p:to>
                                        <p:strVal val="visible"/>
                                      </p:to>
                                    </p:set>
                                    <p:animEffect transition="in" filter="wipe(left)">
                                      <p:cBhvr>
                                        <p:cTn id="47" dur="500"/>
                                        <p:tgtEl>
                                          <p:spTgt spid="3594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righ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ppt_w/2"/>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strVal val="#ppt_h"/>
                                          </p:val>
                                        </p:tav>
                                        <p:tav tm="100000">
                                          <p:val>
                                            <p:strVal val="#ppt_h"/>
                                          </p:val>
                                        </p:tav>
                                      </p:tavLst>
                                    </p:anim>
                                  </p:childTnLst>
                                </p:cTn>
                              </p:par>
                            </p:childTnLst>
                          </p:cTn>
                        </p:par>
                        <p:par>
                          <p:cTn id="61" fill="hold">
                            <p:stCondLst>
                              <p:cond delay="500"/>
                            </p:stCondLst>
                            <p:childTnLst>
                              <p:par>
                                <p:cTn id="62" presetID="18" presetClass="entr" presetSubtype="6" fill="hold" grpId="0" nodeType="afterEffect">
                                  <p:stCondLst>
                                    <p:cond delay="0"/>
                                  </p:stCondLst>
                                  <p:childTnLst>
                                    <p:set>
                                      <p:cBhvr>
                                        <p:cTn id="63" dur="1" fill="hold">
                                          <p:stCondLst>
                                            <p:cond delay="0"/>
                                          </p:stCondLst>
                                        </p:cTn>
                                        <p:tgtEl>
                                          <p:spTgt spid="359458"/>
                                        </p:tgtEl>
                                        <p:attrNameLst>
                                          <p:attrName>style.visibility</p:attrName>
                                        </p:attrNameLst>
                                      </p:cBhvr>
                                      <p:to>
                                        <p:strVal val="visible"/>
                                      </p:to>
                                    </p:set>
                                    <p:animEffect transition="in" filter="strips(downRight)">
                                      <p:cBhvr>
                                        <p:cTn id="64" dur="500"/>
                                        <p:tgtEl>
                                          <p:spTgt spid="35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nimBg="1" autoUpdateAnimBg="0"/>
      <p:bldP spid="3594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a:xfrm>
            <a:off x="654496" y="260648"/>
            <a:ext cx="8382000" cy="838200"/>
          </a:xfrm>
        </p:spPr>
        <p:txBody>
          <a:bodyPr/>
          <a:lstStyle/>
          <a:p>
            <a:pPr eaLnBrk="1" hangingPunct="1">
              <a:defRPr/>
            </a:pPr>
            <a:r>
              <a:rPr lang="zh-CN" altLang="en-US" sz="3200" dirty="0" smtClean="0"/>
              <a:t>经济波动的分析框架</a:t>
            </a:r>
          </a:p>
        </p:txBody>
      </p:sp>
      <p:sp>
        <p:nvSpPr>
          <p:cNvPr id="29699" name="内容占位符 2"/>
          <p:cNvSpPr>
            <a:spLocks noGrp="1"/>
          </p:cNvSpPr>
          <p:nvPr>
            <p:ph idx="1"/>
          </p:nvPr>
        </p:nvSpPr>
        <p:spPr/>
        <p:txBody>
          <a:bodyPr/>
          <a:lstStyle/>
          <a:p>
            <a:pPr eaLnBrk="1" hangingPunct="1"/>
            <a:endParaRPr lang="en-US" altLang="zh-CN" b="1" dirty="0" smtClean="0">
              <a:solidFill>
                <a:srgbClr val="CC0000"/>
              </a:solidFill>
              <a:ea typeface="宋体" pitchFamily="2" charset="-122"/>
            </a:endParaRPr>
          </a:p>
          <a:p>
            <a:pPr eaLnBrk="1" hangingPunct="1"/>
            <a:r>
              <a:rPr lang="zh-CN" altLang="en-US" b="1" dirty="0" smtClean="0">
                <a:solidFill>
                  <a:srgbClr val="CC0000"/>
                </a:solidFill>
              </a:rPr>
              <a:t>总需求</a:t>
            </a:r>
            <a:r>
              <a:rPr lang="en-US" altLang="zh-CN" b="1" dirty="0" smtClean="0">
                <a:solidFill>
                  <a:srgbClr val="CC0000"/>
                </a:solidFill>
              </a:rPr>
              <a:t>—</a:t>
            </a:r>
            <a:r>
              <a:rPr lang="zh-CN" altLang="en-US" b="1" dirty="0" smtClean="0">
                <a:solidFill>
                  <a:srgbClr val="CC0000"/>
                </a:solidFill>
              </a:rPr>
              <a:t>总供给模型。</a:t>
            </a:r>
            <a:endParaRPr lang="en-US" altLang="zh-CN" b="1" dirty="0" smtClean="0">
              <a:solidFill>
                <a:srgbClr val="CC0000"/>
              </a:solidFill>
            </a:endParaRPr>
          </a:p>
          <a:p>
            <a:pPr eaLnBrk="1" hangingPunct="1"/>
            <a:endParaRPr lang="en-US" altLang="zh-CN" b="1" dirty="0" smtClean="0">
              <a:solidFill>
                <a:srgbClr val="CC0000"/>
              </a:solidFill>
            </a:endParaRPr>
          </a:p>
          <a:p>
            <a:pPr eaLnBrk="1" hangingPunct="1"/>
            <a:r>
              <a:rPr lang="zh-CN" altLang="en-US" b="1" dirty="0" smtClean="0">
                <a:solidFill>
                  <a:srgbClr val="10253F"/>
                </a:solidFill>
              </a:rPr>
              <a:t>经济波动最关键的两个变量：总产出</a:t>
            </a:r>
            <a:endParaRPr lang="en-US" altLang="zh-CN" b="1" dirty="0" smtClean="0">
              <a:solidFill>
                <a:srgbClr val="10253F"/>
              </a:solidFill>
            </a:endParaRPr>
          </a:p>
          <a:p>
            <a:pPr eaLnBrk="1" hangingPunct="1">
              <a:buFontTx/>
              <a:buNone/>
            </a:pPr>
            <a:r>
              <a:rPr lang="en-US" altLang="zh-CN" b="1" dirty="0" smtClean="0">
                <a:solidFill>
                  <a:srgbClr val="10253F"/>
                </a:solidFill>
              </a:rPr>
              <a:t> </a:t>
            </a:r>
            <a:r>
              <a:rPr lang="zh-CN" altLang="en-US" b="1" dirty="0" smtClean="0">
                <a:solidFill>
                  <a:srgbClr val="10253F"/>
                </a:solidFill>
              </a:rPr>
              <a:t>（</a:t>
            </a:r>
            <a:r>
              <a:rPr lang="en-US" altLang="zh-CN" b="1" dirty="0" smtClean="0">
                <a:solidFill>
                  <a:srgbClr val="10253F"/>
                </a:solidFill>
              </a:rPr>
              <a:t>GDP</a:t>
            </a:r>
            <a:r>
              <a:rPr lang="zh-CN" altLang="en-US" b="1" dirty="0" smtClean="0">
                <a:solidFill>
                  <a:srgbClr val="10253F"/>
                </a:solidFill>
              </a:rPr>
              <a:t>）和通货膨胀，总需求－总供给模型主要研究二者的变动。</a:t>
            </a:r>
            <a:endParaRPr lang="en-US" altLang="zh-CN" b="1" dirty="0" smtClean="0">
              <a:solidFill>
                <a:srgbClr val="10253F"/>
              </a:solidFill>
            </a:endParaRPr>
          </a:p>
          <a:p>
            <a:pPr eaLnBrk="1" hangingPunct="1"/>
            <a:endParaRPr lang="zh-CN" altLang="en-US" dirty="0" smtClean="0">
              <a:ea typeface="宋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0"/>
          </p:nvPr>
        </p:nvSpPr>
        <p:spPr/>
        <p:txBody>
          <a:bodyPr/>
          <a:lstStyle/>
          <a:p>
            <a:pPr>
              <a:defRPr/>
            </a:pPr>
            <a:r>
              <a:rPr lang="en-US" altLang="en-US"/>
              <a:t>slide </a:t>
            </a:r>
            <a:fld id="{93195816-8365-47C9-B2B7-18D8BFF50C54}" type="slidenum">
              <a:rPr lang="en-US" altLang="en-US"/>
              <a:pPr>
                <a:defRPr/>
              </a:pPr>
              <a:t>19</a:t>
            </a:fld>
            <a:endParaRPr lang="en-US" altLang="en-US"/>
          </a:p>
        </p:txBody>
      </p:sp>
      <p:sp>
        <p:nvSpPr>
          <p:cNvPr id="368642" name="Rectangle 2"/>
          <p:cNvSpPr>
            <a:spLocks noGrp="1" noChangeArrowheads="1"/>
          </p:cNvSpPr>
          <p:nvPr>
            <p:ph type="title"/>
          </p:nvPr>
        </p:nvSpPr>
        <p:spPr>
          <a:xfrm>
            <a:off x="726504" y="188640"/>
            <a:ext cx="8382000" cy="838200"/>
          </a:xfrm>
        </p:spPr>
        <p:txBody>
          <a:bodyPr/>
          <a:lstStyle/>
          <a:p>
            <a:pPr eaLnBrk="1" hangingPunct="1">
              <a:defRPr/>
            </a:pPr>
            <a:r>
              <a:rPr lang="en-US" altLang="en-US" sz="3200" dirty="0"/>
              <a:t>IS </a:t>
            </a:r>
            <a:r>
              <a:rPr lang="zh-CN" altLang="en-US" sz="3200" dirty="0"/>
              <a:t>冲击的短期和长期效果</a:t>
            </a:r>
            <a:endParaRPr lang="en-US" altLang="en-US" sz="3200" dirty="0"/>
          </a:p>
        </p:txBody>
      </p:sp>
      <p:grpSp>
        <p:nvGrpSpPr>
          <p:cNvPr id="2" name="Group 4"/>
          <p:cNvGrpSpPr>
            <a:grpSpLocks/>
          </p:cNvGrpSpPr>
          <p:nvPr/>
        </p:nvGrpSpPr>
        <p:grpSpPr bwMode="auto">
          <a:xfrm>
            <a:off x="4572000" y="1143000"/>
            <a:ext cx="3657600" cy="2500313"/>
            <a:chOff x="2256" y="806"/>
            <a:chExt cx="2304" cy="1575"/>
          </a:xfrm>
        </p:grpSpPr>
        <p:grpSp>
          <p:nvGrpSpPr>
            <p:cNvPr id="3" name="Group 5"/>
            <p:cNvGrpSpPr>
              <a:grpSpLocks/>
            </p:cNvGrpSpPr>
            <p:nvPr/>
          </p:nvGrpSpPr>
          <p:grpSpPr bwMode="auto">
            <a:xfrm>
              <a:off x="2496" y="960"/>
              <a:ext cx="1824" cy="1188"/>
              <a:chOff x="2640" y="1056"/>
              <a:chExt cx="2496" cy="2112"/>
            </a:xfrm>
          </p:grpSpPr>
          <p:sp>
            <p:nvSpPr>
              <p:cNvPr id="10284" name="Line 6"/>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0285" name="Line 7"/>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0282" name="Text Box 8"/>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0283" name="Text Box 9"/>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4" name="Group 10"/>
          <p:cNvGrpSpPr>
            <a:grpSpLocks/>
          </p:cNvGrpSpPr>
          <p:nvPr/>
        </p:nvGrpSpPr>
        <p:grpSpPr bwMode="auto">
          <a:xfrm>
            <a:off x="4572000" y="3767138"/>
            <a:ext cx="3657600" cy="2500312"/>
            <a:chOff x="2256" y="806"/>
            <a:chExt cx="2304" cy="1575"/>
          </a:xfrm>
        </p:grpSpPr>
        <p:grpSp>
          <p:nvGrpSpPr>
            <p:cNvPr id="5" name="Group 11"/>
            <p:cNvGrpSpPr>
              <a:grpSpLocks/>
            </p:cNvGrpSpPr>
            <p:nvPr/>
          </p:nvGrpSpPr>
          <p:grpSpPr bwMode="auto">
            <a:xfrm>
              <a:off x="2496" y="960"/>
              <a:ext cx="1824" cy="1188"/>
              <a:chOff x="2640" y="1056"/>
              <a:chExt cx="2496" cy="2112"/>
            </a:xfrm>
          </p:grpSpPr>
          <p:sp>
            <p:nvSpPr>
              <p:cNvPr id="10279" name="Line 12"/>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0280" name="Line 13"/>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0277" name="Text Box 14"/>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0278" name="Text Box 15"/>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sp>
        <p:nvSpPr>
          <p:cNvPr id="10249" name="Line 16"/>
          <p:cNvSpPr>
            <a:spLocks noChangeShapeType="1"/>
          </p:cNvSpPr>
          <p:nvPr/>
        </p:nvSpPr>
        <p:spPr bwMode="auto">
          <a:xfrm>
            <a:off x="6710363" y="4143375"/>
            <a:ext cx="0" cy="1752600"/>
          </a:xfrm>
          <a:prstGeom prst="line">
            <a:avLst/>
          </a:prstGeom>
          <a:noFill/>
          <a:ln w="28575">
            <a:solidFill>
              <a:srgbClr val="000099"/>
            </a:solidFill>
            <a:round/>
            <a:headEnd/>
            <a:tailEnd/>
          </a:ln>
        </p:spPr>
        <p:txBody>
          <a:bodyPr/>
          <a:lstStyle/>
          <a:p>
            <a:endParaRPr lang="zh-CN" altLang="en-US"/>
          </a:p>
        </p:txBody>
      </p:sp>
      <p:sp>
        <p:nvSpPr>
          <p:cNvPr id="10250" name="Text Box 17"/>
          <p:cNvSpPr txBox="1">
            <a:spLocks noChangeArrowheads="1"/>
          </p:cNvSpPr>
          <p:nvPr/>
        </p:nvSpPr>
        <p:spPr bwMode="auto">
          <a:xfrm>
            <a:off x="6400800" y="3829050"/>
            <a:ext cx="762000" cy="30480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0242" name="Object 18"/>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80952" name="Equation" r:id="rId4" imgW="164885" imgH="215619" progId="Equation.DSMT4">
                  <p:embed/>
                </p:oleObj>
              </mc:Choice>
              <mc:Fallback>
                <p:oleObj name="Equation" r:id="rId4" imgW="164885" imgH="215619" progId="Equation.DSMT4">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3"/>
          <p:cNvGrpSpPr>
            <a:grpSpLocks/>
          </p:cNvGrpSpPr>
          <p:nvPr/>
        </p:nvGrpSpPr>
        <p:grpSpPr bwMode="auto">
          <a:xfrm>
            <a:off x="6400800" y="1219200"/>
            <a:ext cx="762000" cy="2495550"/>
            <a:chOff x="4032" y="768"/>
            <a:chExt cx="480" cy="1572"/>
          </a:xfrm>
        </p:grpSpPr>
        <p:sp>
          <p:nvSpPr>
            <p:cNvPr id="10274" name="Line 20"/>
            <p:cNvSpPr>
              <a:spLocks noChangeShapeType="1"/>
            </p:cNvSpPr>
            <p:nvPr/>
          </p:nvSpPr>
          <p:spPr bwMode="auto">
            <a:xfrm>
              <a:off x="4227" y="966"/>
              <a:ext cx="0" cy="1104"/>
            </a:xfrm>
            <a:prstGeom prst="line">
              <a:avLst/>
            </a:prstGeom>
            <a:noFill/>
            <a:ln w="28575">
              <a:solidFill>
                <a:srgbClr val="000099"/>
              </a:solidFill>
              <a:round/>
              <a:headEnd/>
              <a:tailEnd/>
            </a:ln>
          </p:spPr>
          <p:txBody>
            <a:bodyPr/>
            <a:lstStyle/>
            <a:p>
              <a:endParaRPr lang="zh-CN" altLang="en-US"/>
            </a:p>
          </p:txBody>
        </p:sp>
        <p:sp>
          <p:nvSpPr>
            <p:cNvPr id="10275" name="Text Box 21"/>
            <p:cNvSpPr txBox="1">
              <a:spLocks noChangeArrowheads="1"/>
            </p:cNvSpPr>
            <p:nvPr/>
          </p:nvSpPr>
          <p:spPr bwMode="auto">
            <a:xfrm>
              <a:off x="4032" y="768"/>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0244" name="Object 22"/>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80953" name="Equation" r:id="rId6" imgW="164885" imgH="215619" progId="Equation.DSMT4">
                    <p:embed/>
                  </p:oleObj>
                </mc:Choice>
                <mc:Fallback>
                  <p:oleObj name="Equation" r:id="rId6" imgW="164885" imgH="215619"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52" name="Line 24"/>
          <p:cNvSpPr>
            <a:spLocks noChangeShapeType="1"/>
          </p:cNvSpPr>
          <p:nvPr/>
        </p:nvSpPr>
        <p:spPr bwMode="auto">
          <a:xfrm>
            <a:off x="5715000" y="1371600"/>
            <a:ext cx="2057400" cy="1295400"/>
          </a:xfrm>
          <a:prstGeom prst="line">
            <a:avLst/>
          </a:prstGeom>
          <a:noFill/>
          <a:ln w="28575">
            <a:solidFill>
              <a:srgbClr val="DDDDDD"/>
            </a:solidFill>
            <a:round/>
            <a:headEnd/>
            <a:tailEnd/>
          </a:ln>
        </p:spPr>
        <p:txBody>
          <a:bodyPr/>
          <a:lstStyle/>
          <a:p>
            <a:endParaRPr lang="zh-CN" altLang="en-US"/>
          </a:p>
        </p:txBody>
      </p:sp>
      <p:sp>
        <p:nvSpPr>
          <p:cNvPr id="10253" name="Text Box 25"/>
          <p:cNvSpPr txBox="1">
            <a:spLocks noChangeArrowheads="1"/>
          </p:cNvSpPr>
          <p:nvPr/>
        </p:nvSpPr>
        <p:spPr bwMode="auto">
          <a:xfrm>
            <a:off x="7800975" y="2528888"/>
            <a:ext cx="428625" cy="442912"/>
          </a:xfrm>
          <a:prstGeom prst="rect">
            <a:avLst/>
          </a:prstGeom>
          <a:noFill/>
          <a:ln w="9525">
            <a:noFill/>
            <a:miter lim="800000"/>
            <a:headEnd/>
            <a:tailEnd/>
          </a:ln>
        </p:spPr>
        <p:txBody>
          <a:bodyPr lIns="0" tIns="0" rIns="0" bIns="91440">
            <a:spAutoFit/>
          </a:bodyPr>
          <a:lstStyle/>
          <a:p>
            <a:pPr>
              <a:spcBef>
                <a:spcPct val="50000"/>
              </a:spcBef>
            </a:pPr>
            <a:r>
              <a:rPr lang="en-US" altLang="en-US" sz="2300" i="1">
                <a:solidFill>
                  <a:srgbClr val="DDDDDD"/>
                </a:solidFill>
                <a:latin typeface="Tahoma" pitchFamily="34" charset="0"/>
              </a:rPr>
              <a:t>IS</a:t>
            </a:r>
            <a:r>
              <a:rPr lang="en-US" altLang="en-US" sz="2300" baseline="-25000">
                <a:solidFill>
                  <a:srgbClr val="DDDDDD"/>
                </a:solidFill>
                <a:latin typeface="Tahoma" pitchFamily="34" charset="0"/>
              </a:rPr>
              <a:t>1</a:t>
            </a:r>
          </a:p>
        </p:txBody>
      </p:sp>
      <p:grpSp>
        <p:nvGrpSpPr>
          <p:cNvPr id="7" name="Group 26"/>
          <p:cNvGrpSpPr>
            <a:grpSpLocks/>
          </p:cNvGrpSpPr>
          <p:nvPr/>
        </p:nvGrpSpPr>
        <p:grpSpPr bwMode="auto">
          <a:xfrm>
            <a:off x="4572000" y="4267200"/>
            <a:ext cx="3962400" cy="533400"/>
            <a:chOff x="2880" y="2688"/>
            <a:chExt cx="2496" cy="336"/>
          </a:xfrm>
        </p:grpSpPr>
        <p:sp>
          <p:nvSpPr>
            <p:cNvPr id="10271" name="Line 27"/>
            <p:cNvSpPr>
              <a:spLocks noChangeShapeType="1"/>
            </p:cNvSpPr>
            <p:nvPr/>
          </p:nvSpPr>
          <p:spPr bwMode="auto">
            <a:xfrm>
              <a:off x="3120" y="2880"/>
              <a:ext cx="1872" cy="0"/>
            </a:xfrm>
            <a:prstGeom prst="line">
              <a:avLst/>
            </a:prstGeom>
            <a:noFill/>
            <a:ln w="28575">
              <a:solidFill>
                <a:srgbClr val="000099"/>
              </a:solidFill>
              <a:round/>
              <a:headEnd/>
              <a:tailEnd/>
            </a:ln>
          </p:spPr>
          <p:txBody>
            <a:bodyPr/>
            <a:lstStyle/>
            <a:p>
              <a:endParaRPr lang="zh-CN" altLang="en-US"/>
            </a:p>
          </p:txBody>
        </p:sp>
        <p:sp>
          <p:nvSpPr>
            <p:cNvPr id="10272" name="Text Box 28"/>
            <p:cNvSpPr txBox="1">
              <a:spLocks noChangeArrowheads="1"/>
            </p:cNvSpPr>
            <p:nvPr/>
          </p:nvSpPr>
          <p:spPr bwMode="auto">
            <a:xfrm>
              <a:off x="4800" y="2688"/>
              <a:ext cx="576" cy="24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SRAS</a:t>
              </a:r>
              <a:r>
                <a:rPr lang="en-US" altLang="en-US" sz="2300" baseline="-25000">
                  <a:latin typeface="Tahoma" pitchFamily="34" charset="0"/>
                </a:rPr>
                <a:t>1</a:t>
              </a:r>
            </a:p>
          </p:txBody>
        </p:sp>
        <p:sp>
          <p:nvSpPr>
            <p:cNvPr id="10273" name="Text Box 29"/>
            <p:cNvSpPr txBox="1">
              <a:spLocks noChangeArrowheads="1"/>
            </p:cNvSpPr>
            <p:nvPr/>
          </p:nvSpPr>
          <p:spPr bwMode="auto">
            <a:xfrm>
              <a:off x="2880" y="2736"/>
              <a:ext cx="240" cy="288"/>
            </a:xfrm>
            <a:prstGeom prst="rect">
              <a:avLst/>
            </a:prstGeom>
            <a:noFill/>
            <a:ln w="9525">
              <a:noFill/>
              <a:miter lim="800000"/>
              <a:headEnd/>
              <a:tailEnd/>
            </a:ln>
          </p:spPr>
          <p:txBody>
            <a:bodyPr lIns="0" tIns="0" rIns="0" bIns="0"/>
            <a:lstStyle/>
            <a:p>
              <a:pPr>
                <a:spcBef>
                  <a:spcPct val="50000"/>
                </a:spcBef>
              </a:pPr>
              <a:r>
                <a:rPr lang="en-US" altLang="en-US" sz="2200" b="1" i="1">
                  <a:latin typeface="Tahoma" pitchFamily="34" charset="0"/>
                </a:rPr>
                <a:t>P</a:t>
              </a:r>
              <a:r>
                <a:rPr lang="en-US" altLang="en-US" sz="2200" baseline="-25000">
                  <a:latin typeface="Tahoma" pitchFamily="34" charset="0"/>
                </a:rPr>
                <a:t>1</a:t>
              </a:r>
            </a:p>
          </p:txBody>
        </p:sp>
      </p:grpSp>
      <p:grpSp>
        <p:nvGrpSpPr>
          <p:cNvPr id="8" name="Group 30"/>
          <p:cNvGrpSpPr>
            <a:grpSpLocks/>
          </p:cNvGrpSpPr>
          <p:nvPr/>
        </p:nvGrpSpPr>
        <p:grpSpPr bwMode="auto">
          <a:xfrm>
            <a:off x="5486400" y="1292225"/>
            <a:ext cx="2771775" cy="1527175"/>
            <a:chOff x="3456" y="814"/>
            <a:chExt cx="1746" cy="962"/>
          </a:xfrm>
        </p:grpSpPr>
        <p:sp>
          <p:nvSpPr>
            <p:cNvPr id="10269" name="Text Box 31"/>
            <p:cNvSpPr txBox="1">
              <a:spLocks noChangeArrowheads="1"/>
            </p:cNvSpPr>
            <p:nvPr/>
          </p:nvSpPr>
          <p:spPr bwMode="auto">
            <a:xfrm>
              <a:off x="4608" y="814"/>
              <a:ext cx="594" cy="221"/>
            </a:xfrm>
            <a:prstGeom prst="rect">
              <a:avLst/>
            </a:prstGeom>
            <a:noFill/>
            <a:ln w="9525">
              <a:noFill/>
              <a:miter lim="800000"/>
              <a:headEnd/>
              <a:tailEnd/>
            </a:ln>
          </p:spPr>
          <p:txBody>
            <a:bodyPr lIns="0" tIns="0" rIns="0" bIns="0">
              <a:spAutoFit/>
            </a:bodyPr>
            <a:lstStyle/>
            <a:p>
              <a:pPr>
                <a:spcBef>
                  <a:spcPct val="50000"/>
                </a:spcBef>
              </a:pPr>
              <a:r>
                <a:rPr lang="en-US" altLang="en-US" sz="2300" i="1">
                  <a:latin typeface="Arial" pitchFamily="34" charset="0"/>
                </a:rPr>
                <a:t>LM</a:t>
              </a:r>
              <a:r>
                <a:rPr lang="en-US" altLang="en-US" sz="2300">
                  <a:latin typeface="Arial" pitchFamily="34" charset="0"/>
                </a:rPr>
                <a:t>(</a:t>
              </a:r>
              <a:r>
                <a:rPr lang="en-US" altLang="en-US" sz="2300" b="1" i="1">
                  <a:latin typeface="Arial" pitchFamily="34" charset="0"/>
                </a:rPr>
                <a:t>P</a:t>
              </a:r>
              <a:r>
                <a:rPr lang="en-US" altLang="en-US" sz="2300" baseline="-25000">
                  <a:latin typeface="Tahoma" pitchFamily="34" charset="0"/>
                </a:rPr>
                <a:t>1</a:t>
              </a:r>
              <a:r>
                <a:rPr lang="en-US" altLang="en-US" sz="2300">
                  <a:latin typeface="Arial" pitchFamily="34" charset="0"/>
                </a:rPr>
                <a:t>)</a:t>
              </a:r>
            </a:p>
          </p:txBody>
        </p:sp>
        <p:sp>
          <p:nvSpPr>
            <p:cNvPr id="10270" name="Line 32"/>
            <p:cNvSpPr>
              <a:spLocks noChangeShapeType="1"/>
            </p:cNvSpPr>
            <p:nvPr/>
          </p:nvSpPr>
          <p:spPr bwMode="auto">
            <a:xfrm flipV="1">
              <a:off x="3456" y="1008"/>
              <a:ext cx="1152" cy="768"/>
            </a:xfrm>
            <a:prstGeom prst="line">
              <a:avLst/>
            </a:prstGeom>
            <a:noFill/>
            <a:ln w="28575">
              <a:solidFill>
                <a:srgbClr val="000099"/>
              </a:solidFill>
              <a:round/>
              <a:headEnd/>
              <a:tailEnd/>
            </a:ln>
          </p:spPr>
          <p:txBody>
            <a:bodyPr/>
            <a:lstStyle/>
            <a:p>
              <a:endParaRPr lang="zh-CN" altLang="en-US"/>
            </a:p>
          </p:txBody>
        </p:sp>
      </p:grpSp>
      <p:grpSp>
        <p:nvGrpSpPr>
          <p:cNvPr id="9" name="Group 33"/>
          <p:cNvGrpSpPr>
            <a:grpSpLocks/>
          </p:cNvGrpSpPr>
          <p:nvPr/>
        </p:nvGrpSpPr>
        <p:grpSpPr bwMode="auto">
          <a:xfrm>
            <a:off x="5105400" y="1752600"/>
            <a:ext cx="2576513" cy="1524000"/>
            <a:chOff x="3216" y="1104"/>
            <a:chExt cx="1623" cy="960"/>
          </a:xfrm>
        </p:grpSpPr>
        <p:sp>
          <p:nvSpPr>
            <p:cNvPr id="10267" name="Line 34"/>
            <p:cNvSpPr>
              <a:spLocks noChangeShapeType="1"/>
            </p:cNvSpPr>
            <p:nvPr/>
          </p:nvSpPr>
          <p:spPr bwMode="auto">
            <a:xfrm>
              <a:off x="3216" y="1104"/>
              <a:ext cx="1296" cy="816"/>
            </a:xfrm>
            <a:prstGeom prst="line">
              <a:avLst/>
            </a:prstGeom>
            <a:noFill/>
            <a:ln w="28575">
              <a:solidFill>
                <a:srgbClr val="CC0000"/>
              </a:solidFill>
              <a:round/>
              <a:headEnd/>
              <a:tailEnd/>
            </a:ln>
          </p:spPr>
          <p:txBody>
            <a:bodyPr/>
            <a:lstStyle/>
            <a:p>
              <a:endParaRPr lang="zh-CN" altLang="en-US"/>
            </a:p>
          </p:txBody>
        </p:sp>
        <p:sp>
          <p:nvSpPr>
            <p:cNvPr id="10268" name="Text Box 35"/>
            <p:cNvSpPr txBox="1">
              <a:spLocks noChangeArrowheads="1"/>
            </p:cNvSpPr>
            <p:nvPr/>
          </p:nvSpPr>
          <p:spPr bwMode="auto">
            <a:xfrm>
              <a:off x="4512" y="1785"/>
              <a:ext cx="327"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r>
                <a:rPr lang="en-US" altLang="en-US" sz="2300" baseline="-25000">
                  <a:latin typeface="Tahoma" pitchFamily="34" charset="0"/>
                </a:rPr>
                <a:t>2</a:t>
              </a:r>
            </a:p>
          </p:txBody>
        </p:sp>
      </p:grpSp>
      <p:sp>
        <p:nvSpPr>
          <p:cNvPr id="10257" name="Line 36"/>
          <p:cNvSpPr>
            <a:spLocks noChangeShapeType="1"/>
          </p:cNvSpPr>
          <p:nvPr/>
        </p:nvSpPr>
        <p:spPr bwMode="auto">
          <a:xfrm>
            <a:off x="6124575" y="2395538"/>
            <a:ext cx="0" cy="3497262"/>
          </a:xfrm>
          <a:prstGeom prst="line">
            <a:avLst/>
          </a:prstGeom>
          <a:noFill/>
          <a:ln w="12700">
            <a:solidFill>
              <a:srgbClr val="CC0000"/>
            </a:solidFill>
            <a:prstDash val="sysDot"/>
            <a:round/>
            <a:headEnd/>
            <a:tailEnd/>
          </a:ln>
        </p:spPr>
        <p:txBody>
          <a:bodyPr/>
          <a:lstStyle/>
          <a:p>
            <a:endParaRPr lang="zh-CN" altLang="en-US"/>
          </a:p>
        </p:txBody>
      </p:sp>
      <p:grpSp>
        <p:nvGrpSpPr>
          <p:cNvPr id="10" name="Group 37"/>
          <p:cNvGrpSpPr>
            <a:grpSpLocks/>
          </p:cNvGrpSpPr>
          <p:nvPr/>
        </p:nvGrpSpPr>
        <p:grpSpPr bwMode="auto">
          <a:xfrm>
            <a:off x="5421313" y="3995738"/>
            <a:ext cx="2655887" cy="1882775"/>
            <a:chOff x="3415" y="2517"/>
            <a:chExt cx="1673" cy="1186"/>
          </a:xfrm>
        </p:grpSpPr>
        <p:sp>
          <p:nvSpPr>
            <p:cNvPr id="10265" name="Line 38"/>
            <p:cNvSpPr>
              <a:spLocks noChangeShapeType="1"/>
            </p:cNvSpPr>
            <p:nvPr/>
          </p:nvSpPr>
          <p:spPr bwMode="auto">
            <a:xfrm>
              <a:off x="3415" y="2517"/>
              <a:ext cx="1315" cy="1082"/>
            </a:xfrm>
            <a:prstGeom prst="line">
              <a:avLst/>
            </a:prstGeom>
            <a:noFill/>
            <a:ln w="28575">
              <a:solidFill>
                <a:srgbClr val="CC0000"/>
              </a:solidFill>
              <a:round/>
              <a:headEnd/>
              <a:tailEnd/>
            </a:ln>
          </p:spPr>
          <p:txBody>
            <a:bodyPr/>
            <a:lstStyle/>
            <a:p>
              <a:endParaRPr lang="zh-CN" altLang="en-US"/>
            </a:p>
          </p:txBody>
        </p:sp>
        <p:sp>
          <p:nvSpPr>
            <p:cNvPr id="10266" name="Text Box 39"/>
            <p:cNvSpPr txBox="1">
              <a:spLocks noChangeArrowheads="1"/>
            </p:cNvSpPr>
            <p:nvPr/>
          </p:nvSpPr>
          <p:spPr bwMode="auto">
            <a:xfrm>
              <a:off x="4733" y="3453"/>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2</a:t>
              </a:r>
            </a:p>
          </p:txBody>
        </p:sp>
      </p:grpSp>
      <p:sp>
        <p:nvSpPr>
          <p:cNvPr id="10259" name="Text Box 48"/>
          <p:cNvSpPr txBox="1">
            <a:spLocks noChangeArrowheads="1"/>
          </p:cNvSpPr>
          <p:nvPr/>
        </p:nvSpPr>
        <p:spPr bwMode="auto">
          <a:xfrm>
            <a:off x="7753350" y="5218113"/>
            <a:ext cx="563563" cy="396875"/>
          </a:xfrm>
          <a:prstGeom prst="rect">
            <a:avLst/>
          </a:prstGeom>
          <a:noFill/>
          <a:ln w="9525">
            <a:noFill/>
            <a:miter lim="800000"/>
            <a:headEnd/>
            <a:tailEnd/>
          </a:ln>
        </p:spPr>
        <p:txBody>
          <a:bodyPr lIns="0" tIns="0" rIns="0">
            <a:spAutoFit/>
          </a:bodyPr>
          <a:lstStyle/>
          <a:p>
            <a:pPr>
              <a:spcBef>
                <a:spcPct val="50000"/>
              </a:spcBef>
            </a:pPr>
            <a:r>
              <a:rPr lang="en-US" altLang="en-US" sz="2300" i="1">
                <a:solidFill>
                  <a:srgbClr val="DDDDDD"/>
                </a:solidFill>
                <a:latin typeface="Arial" pitchFamily="34" charset="0"/>
              </a:rPr>
              <a:t>AD</a:t>
            </a:r>
            <a:r>
              <a:rPr lang="en-US" altLang="en-US" sz="2300" baseline="-25000">
                <a:solidFill>
                  <a:srgbClr val="DDDDDD"/>
                </a:solidFill>
                <a:latin typeface="Tahoma" pitchFamily="34" charset="0"/>
              </a:rPr>
              <a:t>1</a:t>
            </a:r>
          </a:p>
        </p:txBody>
      </p:sp>
      <p:sp>
        <p:nvSpPr>
          <p:cNvPr id="10260" name="Line 49"/>
          <p:cNvSpPr>
            <a:spLocks noChangeShapeType="1"/>
          </p:cNvSpPr>
          <p:nvPr/>
        </p:nvSpPr>
        <p:spPr bwMode="auto">
          <a:xfrm>
            <a:off x="5653088" y="3702050"/>
            <a:ext cx="2087562" cy="1717675"/>
          </a:xfrm>
          <a:prstGeom prst="line">
            <a:avLst/>
          </a:prstGeom>
          <a:noFill/>
          <a:ln w="28575">
            <a:solidFill>
              <a:srgbClr val="DDDDDD"/>
            </a:solidFill>
            <a:round/>
            <a:headEnd/>
            <a:tailEnd/>
          </a:ln>
        </p:spPr>
        <p:txBody>
          <a:bodyPr/>
          <a:lstStyle/>
          <a:p>
            <a:endParaRPr lang="zh-CN" altLang="en-US"/>
          </a:p>
        </p:txBody>
      </p:sp>
      <p:grpSp>
        <p:nvGrpSpPr>
          <p:cNvPr id="11" name="Group 56"/>
          <p:cNvGrpSpPr>
            <a:grpSpLocks/>
          </p:cNvGrpSpPr>
          <p:nvPr/>
        </p:nvGrpSpPr>
        <p:grpSpPr bwMode="auto">
          <a:xfrm>
            <a:off x="6119813" y="3114675"/>
            <a:ext cx="576262" cy="2619375"/>
            <a:chOff x="3855" y="1962"/>
            <a:chExt cx="363" cy="1650"/>
          </a:xfrm>
        </p:grpSpPr>
        <p:sp>
          <p:nvSpPr>
            <p:cNvPr id="10263" name="Line 57"/>
            <p:cNvSpPr>
              <a:spLocks noChangeShapeType="1"/>
            </p:cNvSpPr>
            <p:nvPr/>
          </p:nvSpPr>
          <p:spPr bwMode="auto">
            <a:xfrm flipH="1">
              <a:off x="3855" y="1962"/>
              <a:ext cx="360" cy="0"/>
            </a:xfrm>
            <a:prstGeom prst="line">
              <a:avLst/>
            </a:prstGeom>
            <a:noFill/>
            <a:ln w="44450">
              <a:solidFill>
                <a:srgbClr val="DDDDDD"/>
              </a:solidFill>
              <a:round/>
              <a:headEnd/>
              <a:tailEnd type="triangle" w="med" len="med"/>
            </a:ln>
          </p:spPr>
          <p:txBody>
            <a:bodyPr/>
            <a:lstStyle/>
            <a:p>
              <a:endParaRPr lang="zh-CN" altLang="en-US"/>
            </a:p>
          </p:txBody>
        </p:sp>
        <p:sp>
          <p:nvSpPr>
            <p:cNvPr id="10264" name="Line 58"/>
            <p:cNvSpPr>
              <a:spLocks noChangeShapeType="1"/>
            </p:cNvSpPr>
            <p:nvPr/>
          </p:nvSpPr>
          <p:spPr bwMode="auto">
            <a:xfrm flipH="1">
              <a:off x="3858" y="3612"/>
              <a:ext cx="360" cy="0"/>
            </a:xfrm>
            <a:prstGeom prst="line">
              <a:avLst/>
            </a:prstGeom>
            <a:noFill/>
            <a:ln w="44450">
              <a:solidFill>
                <a:srgbClr val="DDDDDD"/>
              </a:solidFill>
              <a:round/>
              <a:headEnd/>
              <a:tailEnd type="triangle" w="med" len="med"/>
            </a:ln>
          </p:spPr>
          <p:txBody>
            <a:bodyPr/>
            <a:lstStyle/>
            <a:p>
              <a:endParaRPr lang="zh-CN" altLang="en-US"/>
            </a:p>
          </p:txBody>
        </p:sp>
      </p:grpSp>
      <p:sp>
        <p:nvSpPr>
          <p:cNvPr id="10262" name="Rectangle 59"/>
          <p:cNvSpPr>
            <a:spLocks noChangeArrowheads="1"/>
          </p:cNvSpPr>
          <p:nvPr/>
        </p:nvSpPr>
        <p:spPr bwMode="auto">
          <a:xfrm>
            <a:off x="1219200" y="1752600"/>
            <a:ext cx="3200400" cy="990600"/>
          </a:xfrm>
          <a:prstGeom prst="rect">
            <a:avLst/>
          </a:prstGeom>
          <a:solidFill>
            <a:srgbClr val="CCECFF"/>
          </a:solidFill>
          <a:ln w="9525">
            <a:solidFill>
              <a:schemeClr val="tx1"/>
            </a:solidFill>
            <a:miter lim="800000"/>
            <a:headEnd/>
            <a:tailEnd/>
          </a:ln>
        </p:spPr>
        <p:txBody>
          <a:bodyPr/>
          <a:lstStyle/>
          <a:p>
            <a:pPr>
              <a:spcBef>
                <a:spcPct val="40000"/>
              </a:spcBef>
              <a:buSzPct val="110000"/>
            </a:pPr>
            <a:r>
              <a:rPr lang="zh-CN" altLang="en-US" sz="2500" b="1" dirty="0">
                <a:solidFill>
                  <a:srgbClr val="10253F"/>
                </a:solidFill>
                <a:latin typeface="华文楷体" panose="02010600040101010101" pitchFamily="2" charset="-122"/>
                <a:ea typeface="华文楷体" panose="02010600040101010101" pitchFamily="2" charset="-122"/>
              </a:rPr>
              <a:t>在新的短期</a:t>
            </a:r>
          </a:p>
          <a:p>
            <a:pPr>
              <a:spcBef>
                <a:spcPct val="40000"/>
              </a:spcBef>
              <a:buSzPct val="110000"/>
            </a:pPr>
            <a:r>
              <a:rPr lang="zh-CN" altLang="en-US" sz="2500" b="1" dirty="0">
                <a:solidFill>
                  <a:srgbClr val="10253F"/>
                </a:solidFill>
                <a:latin typeface="华文楷体" panose="02010600040101010101" pitchFamily="2" charset="-122"/>
                <a:ea typeface="华文楷体" panose="02010600040101010101" pitchFamily="2" charset="-122"/>
              </a:rPr>
              <a:t>均衡中，</a:t>
            </a:r>
            <a:r>
              <a:rPr lang="en-US" altLang="en-US" sz="2500" dirty="0">
                <a:latin typeface="Tahoma" pitchFamily="34" charset="0"/>
              </a:rPr>
              <a:t> </a:t>
            </a:r>
          </a:p>
        </p:txBody>
      </p:sp>
      <p:graphicFrame>
        <p:nvGraphicFramePr>
          <p:cNvPr id="10243" name="Object 60"/>
          <p:cNvGraphicFramePr>
            <a:graphicFrameLocks noChangeAspect="1"/>
          </p:cNvGraphicFramePr>
          <p:nvPr/>
        </p:nvGraphicFramePr>
        <p:xfrm>
          <a:off x="2700338" y="2205038"/>
          <a:ext cx="923925" cy="542925"/>
        </p:xfrm>
        <a:graphic>
          <a:graphicData uri="http://schemas.openxmlformats.org/presentationml/2006/ole">
            <mc:AlternateContent xmlns:mc="http://schemas.openxmlformats.org/markup-compatibility/2006">
              <mc:Choice xmlns:v="urn:schemas-microsoft-com:vml" Requires="v">
                <p:oleObj spid="_x0000_s80954" name="Equation" r:id="rId7" imgW="431613" imgH="253890" progId="Equation.DSMT4">
                  <p:embed/>
                </p:oleObj>
              </mc:Choice>
              <mc:Fallback>
                <p:oleObj name="Equation" r:id="rId7" imgW="431613" imgH="25389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205038"/>
                        <a:ext cx="923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0"/>
          </p:nvPr>
        </p:nvSpPr>
        <p:spPr/>
        <p:txBody>
          <a:bodyPr/>
          <a:lstStyle/>
          <a:p>
            <a:pPr>
              <a:defRPr/>
            </a:pPr>
            <a:r>
              <a:rPr lang="en-US" altLang="en-US"/>
              <a:t>slide </a:t>
            </a:r>
            <a:fld id="{E180A27E-7439-4F60-A751-3BC6D0230AD9}" type="slidenum">
              <a:rPr lang="en-US" altLang="en-US"/>
              <a:pPr>
                <a:defRPr/>
              </a:pPr>
              <a:t>20</a:t>
            </a:fld>
            <a:endParaRPr lang="en-US" altLang="en-US"/>
          </a:p>
        </p:txBody>
      </p:sp>
      <p:sp>
        <p:nvSpPr>
          <p:cNvPr id="382978" name="Rectangle 2"/>
          <p:cNvSpPr>
            <a:spLocks noGrp="1" noChangeArrowheads="1"/>
          </p:cNvSpPr>
          <p:nvPr>
            <p:ph type="title"/>
          </p:nvPr>
        </p:nvSpPr>
        <p:spPr>
          <a:xfrm>
            <a:off x="726504" y="188640"/>
            <a:ext cx="8382000" cy="838200"/>
          </a:xfrm>
        </p:spPr>
        <p:txBody>
          <a:bodyPr/>
          <a:lstStyle/>
          <a:p>
            <a:pPr eaLnBrk="1" hangingPunct="1">
              <a:defRPr/>
            </a:pPr>
            <a:r>
              <a:rPr lang="en-US" altLang="en-US" sz="3200" dirty="0"/>
              <a:t>IS </a:t>
            </a:r>
            <a:r>
              <a:rPr lang="zh-CN" altLang="en-US" sz="3200" dirty="0"/>
              <a:t>冲击的短期和长期效果</a:t>
            </a:r>
            <a:endParaRPr lang="en-US" altLang="en-US" sz="3200" dirty="0"/>
          </a:p>
        </p:txBody>
      </p:sp>
      <p:grpSp>
        <p:nvGrpSpPr>
          <p:cNvPr id="2" name="Group 3"/>
          <p:cNvGrpSpPr>
            <a:grpSpLocks/>
          </p:cNvGrpSpPr>
          <p:nvPr/>
        </p:nvGrpSpPr>
        <p:grpSpPr bwMode="auto">
          <a:xfrm>
            <a:off x="4572000" y="1143000"/>
            <a:ext cx="3657600" cy="2500313"/>
            <a:chOff x="2256" y="806"/>
            <a:chExt cx="2304" cy="1575"/>
          </a:xfrm>
        </p:grpSpPr>
        <p:grpSp>
          <p:nvGrpSpPr>
            <p:cNvPr id="3" name="Group 4"/>
            <p:cNvGrpSpPr>
              <a:grpSpLocks/>
            </p:cNvGrpSpPr>
            <p:nvPr/>
          </p:nvGrpSpPr>
          <p:grpSpPr bwMode="auto">
            <a:xfrm>
              <a:off x="2496" y="960"/>
              <a:ext cx="1824" cy="1188"/>
              <a:chOff x="2640" y="1056"/>
              <a:chExt cx="2496" cy="2112"/>
            </a:xfrm>
          </p:grpSpPr>
          <p:sp>
            <p:nvSpPr>
              <p:cNvPr id="11306" name="Line 5"/>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1307" name="Line 6"/>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1304" name="Text Box 7"/>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1305" name="Text Box 8"/>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4" name="Group 9"/>
          <p:cNvGrpSpPr>
            <a:grpSpLocks/>
          </p:cNvGrpSpPr>
          <p:nvPr/>
        </p:nvGrpSpPr>
        <p:grpSpPr bwMode="auto">
          <a:xfrm>
            <a:off x="4572000" y="3767138"/>
            <a:ext cx="3657600" cy="2500312"/>
            <a:chOff x="2256" y="806"/>
            <a:chExt cx="2304" cy="1575"/>
          </a:xfrm>
        </p:grpSpPr>
        <p:grpSp>
          <p:nvGrpSpPr>
            <p:cNvPr id="5" name="Group 10"/>
            <p:cNvGrpSpPr>
              <a:grpSpLocks/>
            </p:cNvGrpSpPr>
            <p:nvPr/>
          </p:nvGrpSpPr>
          <p:grpSpPr bwMode="auto">
            <a:xfrm>
              <a:off x="2496" y="960"/>
              <a:ext cx="1824" cy="1188"/>
              <a:chOff x="2640" y="1056"/>
              <a:chExt cx="2496" cy="2112"/>
            </a:xfrm>
          </p:grpSpPr>
          <p:sp>
            <p:nvSpPr>
              <p:cNvPr id="11301" name="Line 11"/>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1302" name="Line 12"/>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1299" name="Text Box 13"/>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1300" name="Text Box 14"/>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sp>
        <p:nvSpPr>
          <p:cNvPr id="11273" name="Line 15"/>
          <p:cNvSpPr>
            <a:spLocks noChangeShapeType="1"/>
          </p:cNvSpPr>
          <p:nvPr/>
        </p:nvSpPr>
        <p:spPr bwMode="auto">
          <a:xfrm>
            <a:off x="6710363" y="4143375"/>
            <a:ext cx="0" cy="1752600"/>
          </a:xfrm>
          <a:prstGeom prst="line">
            <a:avLst/>
          </a:prstGeom>
          <a:noFill/>
          <a:ln w="28575">
            <a:solidFill>
              <a:srgbClr val="000099"/>
            </a:solidFill>
            <a:round/>
            <a:headEnd/>
            <a:tailEnd/>
          </a:ln>
        </p:spPr>
        <p:txBody>
          <a:bodyPr/>
          <a:lstStyle/>
          <a:p>
            <a:endParaRPr lang="zh-CN" altLang="en-US"/>
          </a:p>
        </p:txBody>
      </p:sp>
      <p:sp>
        <p:nvSpPr>
          <p:cNvPr id="11274" name="Text Box 16"/>
          <p:cNvSpPr txBox="1">
            <a:spLocks noChangeArrowheads="1"/>
          </p:cNvSpPr>
          <p:nvPr/>
        </p:nvSpPr>
        <p:spPr bwMode="auto">
          <a:xfrm>
            <a:off x="6400800" y="3829050"/>
            <a:ext cx="762000" cy="30480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1266" name="Object 17"/>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81976" name="Equation" r:id="rId4" imgW="164885" imgH="215619" progId="Equation.DSMT4">
                  <p:embed/>
                </p:oleObj>
              </mc:Choice>
              <mc:Fallback>
                <p:oleObj name="Equation" r:id="rId4" imgW="164885" imgH="215619" progId="Equation.DSMT4">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18"/>
          <p:cNvGrpSpPr>
            <a:grpSpLocks/>
          </p:cNvGrpSpPr>
          <p:nvPr/>
        </p:nvGrpSpPr>
        <p:grpSpPr bwMode="auto">
          <a:xfrm>
            <a:off x="6400800" y="1219200"/>
            <a:ext cx="762000" cy="2495550"/>
            <a:chOff x="4032" y="768"/>
            <a:chExt cx="480" cy="1572"/>
          </a:xfrm>
        </p:grpSpPr>
        <p:sp>
          <p:nvSpPr>
            <p:cNvPr id="11296" name="Line 19"/>
            <p:cNvSpPr>
              <a:spLocks noChangeShapeType="1"/>
            </p:cNvSpPr>
            <p:nvPr/>
          </p:nvSpPr>
          <p:spPr bwMode="auto">
            <a:xfrm>
              <a:off x="4227" y="966"/>
              <a:ext cx="0" cy="1104"/>
            </a:xfrm>
            <a:prstGeom prst="line">
              <a:avLst/>
            </a:prstGeom>
            <a:noFill/>
            <a:ln w="28575">
              <a:solidFill>
                <a:srgbClr val="000099"/>
              </a:solidFill>
              <a:round/>
              <a:headEnd/>
              <a:tailEnd/>
            </a:ln>
          </p:spPr>
          <p:txBody>
            <a:bodyPr/>
            <a:lstStyle/>
            <a:p>
              <a:endParaRPr lang="zh-CN" altLang="en-US"/>
            </a:p>
          </p:txBody>
        </p:sp>
        <p:sp>
          <p:nvSpPr>
            <p:cNvPr id="11297" name="Text Box 20"/>
            <p:cNvSpPr txBox="1">
              <a:spLocks noChangeArrowheads="1"/>
            </p:cNvSpPr>
            <p:nvPr/>
          </p:nvSpPr>
          <p:spPr bwMode="auto">
            <a:xfrm>
              <a:off x="4032" y="768"/>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1268" name="Object 21"/>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81977" name="Equation" r:id="rId6" imgW="164885" imgH="215619" progId="Equation.DSMT4">
                    <p:embed/>
                  </p:oleObj>
                </mc:Choice>
                <mc:Fallback>
                  <p:oleObj name="Equation" r:id="rId6" imgW="164885" imgH="215619"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76" name="Line 22"/>
          <p:cNvSpPr>
            <a:spLocks noChangeShapeType="1"/>
          </p:cNvSpPr>
          <p:nvPr/>
        </p:nvSpPr>
        <p:spPr bwMode="auto">
          <a:xfrm>
            <a:off x="5715000" y="1371600"/>
            <a:ext cx="2057400" cy="1295400"/>
          </a:xfrm>
          <a:prstGeom prst="line">
            <a:avLst/>
          </a:prstGeom>
          <a:noFill/>
          <a:ln w="28575">
            <a:solidFill>
              <a:srgbClr val="DDDDDD"/>
            </a:solidFill>
            <a:round/>
            <a:headEnd/>
            <a:tailEnd/>
          </a:ln>
        </p:spPr>
        <p:txBody>
          <a:bodyPr/>
          <a:lstStyle/>
          <a:p>
            <a:endParaRPr lang="zh-CN" altLang="en-US"/>
          </a:p>
        </p:txBody>
      </p:sp>
      <p:sp>
        <p:nvSpPr>
          <p:cNvPr id="11277" name="Text Box 23"/>
          <p:cNvSpPr txBox="1">
            <a:spLocks noChangeArrowheads="1"/>
          </p:cNvSpPr>
          <p:nvPr/>
        </p:nvSpPr>
        <p:spPr bwMode="auto">
          <a:xfrm>
            <a:off x="7800975" y="2528888"/>
            <a:ext cx="428625" cy="442912"/>
          </a:xfrm>
          <a:prstGeom prst="rect">
            <a:avLst/>
          </a:prstGeom>
          <a:noFill/>
          <a:ln w="9525">
            <a:noFill/>
            <a:miter lim="800000"/>
            <a:headEnd/>
            <a:tailEnd/>
          </a:ln>
        </p:spPr>
        <p:txBody>
          <a:bodyPr lIns="0" tIns="0" rIns="0" bIns="91440">
            <a:spAutoFit/>
          </a:bodyPr>
          <a:lstStyle/>
          <a:p>
            <a:pPr>
              <a:spcBef>
                <a:spcPct val="50000"/>
              </a:spcBef>
            </a:pPr>
            <a:r>
              <a:rPr lang="en-US" altLang="en-US" sz="2300" i="1">
                <a:solidFill>
                  <a:srgbClr val="DDDDDD"/>
                </a:solidFill>
                <a:latin typeface="Tahoma" pitchFamily="34" charset="0"/>
              </a:rPr>
              <a:t>IS</a:t>
            </a:r>
            <a:r>
              <a:rPr lang="en-US" altLang="en-US" sz="2300" baseline="-25000">
                <a:solidFill>
                  <a:srgbClr val="DDDDDD"/>
                </a:solidFill>
                <a:latin typeface="Tahoma" pitchFamily="34" charset="0"/>
              </a:rPr>
              <a:t>1</a:t>
            </a:r>
          </a:p>
        </p:txBody>
      </p:sp>
      <p:grpSp>
        <p:nvGrpSpPr>
          <p:cNvPr id="7" name="Group 24"/>
          <p:cNvGrpSpPr>
            <a:grpSpLocks/>
          </p:cNvGrpSpPr>
          <p:nvPr/>
        </p:nvGrpSpPr>
        <p:grpSpPr bwMode="auto">
          <a:xfrm>
            <a:off x="4572000" y="4267200"/>
            <a:ext cx="3962400" cy="533400"/>
            <a:chOff x="2880" y="2688"/>
            <a:chExt cx="2496" cy="336"/>
          </a:xfrm>
        </p:grpSpPr>
        <p:sp>
          <p:nvSpPr>
            <p:cNvPr id="11293" name="Line 25"/>
            <p:cNvSpPr>
              <a:spLocks noChangeShapeType="1"/>
            </p:cNvSpPr>
            <p:nvPr/>
          </p:nvSpPr>
          <p:spPr bwMode="auto">
            <a:xfrm>
              <a:off x="3120" y="2880"/>
              <a:ext cx="1872" cy="0"/>
            </a:xfrm>
            <a:prstGeom prst="line">
              <a:avLst/>
            </a:prstGeom>
            <a:noFill/>
            <a:ln w="28575">
              <a:solidFill>
                <a:srgbClr val="000099"/>
              </a:solidFill>
              <a:round/>
              <a:headEnd/>
              <a:tailEnd/>
            </a:ln>
          </p:spPr>
          <p:txBody>
            <a:bodyPr/>
            <a:lstStyle/>
            <a:p>
              <a:endParaRPr lang="zh-CN" altLang="en-US"/>
            </a:p>
          </p:txBody>
        </p:sp>
        <p:sp>
          <p:nvSpPr>
            <p:cNvPr id="11294" name="Text Box 26"/>
            <p:cNvSpPr txBox="1">
              <a:spLocks noChangeArrowheads="1"/>
            </p:cNvSpPr>
            <p:nvPr/>
          </p:nvSpPr>
          <p:spPr bwMode="auto">
            <a:xfrm>
              <a:off x="4800" y="2688"/>
              <a:ext cx="576" cy="24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SRAS</a:t>
              </a:r>
              <a:r>
                <a:rPr lang="en-US" altLang="en-US" sz="2300" baseline="-25000">
                  <a:latin typeface="Tahoma" pitchFamily="34" charset="0"/>
                </a:rPr>
                <a:t>1</a:t>
              </a:r>
            </a:p>
          </p:txBody>
        </p:sp>
        <p:sp>
          <p:nvSpPr>
            <p:cNvPr id="11295" name="Text Box 27"/>
            <p:cNvSpPr txBox="1">
              <a:spLocks noChangeArrowheads="1"/>
            </p:cNvSpPr>
            <p:nvPr/>
          </p:nvSpPr>
          <p:spPr bwMode="auto">
            <a:xfrm>
              <a:off x="2880" y="2736"/>
              <a:ext cx="240" cy="288"/>
            </a:xfrm>
            <a:prstGeom prst="rect">
              <a:avLst/>
            </a:prstGeom>
            <a:noFill/>
            <a:ln w="9525">
              <a:noFill/>
              <a:miter lim="800000"/>
              <a:headEnd/>
              <a:tailEnd/>
            </a:ln>
          </p:spPr>
          <p:txBody>
            <a:bodyPr lIns="0" tIns="0" rIns="0" bIns="0"/>
            <a:lstStyle/>
            <a:p>
              <a:pPr>
                <a:spcBef>
                  <a:spcPct val="50000"/>
                </a:spcBef>
              </a:pPr>
              <a:r>
                <a:rPr lang="en-US" altLang="en-US" sz="2200" b="1" i="1">
                  <a:latin typeface="Tahoma" pitchFamily="34" charset="0"/>
                </a:rPr>
                <a:t>P</a:t>
              </a:r>
              <a:r>
                <a:rPr lang="en-US" altLang="en-US" sz="2200" baseline="-25000">
                  <a:latin typeface="Tahoma" pitchFamily="34" charset="0"/>
                </a:rPr>
                <a:t>1</a:t>
              </a:r>
            </a:p>
          </p:txBody>
        </p:sp>
      </p:grpSp>
      <p:grpSp>
        <p:nvGrpSpPr>
          <p:cNvPr id="8" name="Group 28"/>
          <p:cNvGrpSpPr>
            <a:grpSpLocks/>
          </p:cNvGrpSpPr>
          <p:nvPr/>
        </p:nvGrpSpPr>
        <p:grpSpPr bwMode="auto">
          <a:xfrm>
            <a:off x="5486400" y="1292225"/>
            <a:ext cx="2771775" cy="1527175"/>
            <a:chOff x="3456" y="814"/>
            <a:chExt cx="1746" cy="962"/>
          </a:xfrm>
        </p:grpSpPr>
        <p:sp>
          <p:nvSpPr>
            <p:cNvPr id="11291" name="Text Box 29"/>
            <p:cNvSpPr txBox="1">
              <a:spLocks noChangeArrowheads="1"/>
            </p:cNvSpPr>
            <p:nvPr/>
          </p:nvSpPr>
          <p:spPr bwMode="auto">
            <a:xfrm>
              <a:off x="4608" y="814"/>
              <a:ext cx="594" cy="221"/>
            </a:xfrm>
            <a:prstGeom prst="rect">
              <a:avLst/>
            </a:prstGeom>
            <a:noFill/>
            <a:ln w="9525">
              <a:noFill/>
              <a:miter lim="800000"/>
              <a:headEnd/>
              <a:tailEnd/>
            </a:ln>
          </p:spPr>
          <p:txBody>
            <a:bodyPr lIns="0" tIns="0" rIns="0" bIns="0">
              <a:spAutoFit/>
            </a:bodyPr>
            <a:lstStyle/>
            <a:p>
              <a:pPr>
                <a:spcBef>
                  <a:spcPct val="50000"/>
                </a:spcBef>
              </a:pPr>
              <a:r>
                <a:rPr lang="en-US" altLang="en-US" sz="2300" i="1">
                  <a:latin typeface="Arial" pitchFamily="34" charset="0"/>
                </a:rPr>
                <a:t>LM</a:t>
              </a:r>
              <a:r>
                <a:rPr lang="en-US" altLang="en-US" sz="2300">
                  <a:latin typeface="Arial" pitchFamily="34" charset="0"/>
                </a:rPr>
                <a:t>(</a:t>
              </a:r>
              <a:r>
                <a:rPr lang="en-US" altLang="en-US" sz="2300" b="1" i="1">
                  <a:latin typeface="Arial" pitchFamily="34" charset="0"/>
                </a:rPr>
                <a:t>P</a:t>
              </a:r>
              <a:r>
                <a:rPr lang="en-US" altLang="en-US" sz="2300" baseline="-25000">
                  <a:latin typeface="Tahoma" pitchFamily="34" charset="0"/>
                </a:rPr>
                <a:t>1</a:t>
              </a:r>
              <a:r>
                <a:rPr lang="en-US" altLang="en-US" sz="2300">
                  <a:latin typeface="Arial" pitchFamily="34" charset="0"/>
                </a:rPr>
                <a:t>)</a:t>
              </a:r>
            </a:p>
          </p:txBody>
        </p:sp>
        <p:sp>
          <p:nvSpPr>
            <p:cNvPr id="11292" name="Line 30"/>
            <p:cNvSpPr>
              <a:spLocks noChangeShapeType="1"/>
            </p:cNvSpPr>
            <p:nvPr/>
          </p:nvSpPr>
          <p:spPr bwMode="auto">
            <a:xfrm flipV="1">
              <a:off x="3456" y="1008"/>
              <a:ext cx="1152" cy="768"/>
            </a:xfrm>
            <a:prstGeom prst="line">
              <a:avLst/>
            </a:prstGeom>
            <a:noFill/>
            <a:ln w="28575">
              <a:solidFill>
                <a:srgbClr val="000099"/>
              </a:solidFill>
              <a:round/>
              <a:headEnd/>
              <a:tailEnd/>
            </a:ln>
          </p:spPr>
          <p:txBody>
            <a:bodyPr/>
            <a:lstStyle/>
            <a:p>
              <a:endParaRPr lang="zh-CN" altLang="en-US"/>
            </a:p>
          </p:txBody>
        </p:sp>
      </p:grpSp>
      <p:grpSp>
        <p:nvGrpSpPr>
          <p:cNvPr id="9" name="Group 31"/>
          <p:cNvGrpSpPr>
            <a:grpSpLocks/>
          </p:cNvGrpSpPr>
          <p:nvPr/>
        </p:nvGrpSpPr>
        <p:grpSpPr bwMode="auto">
          <a:xfrm>
            <a:off x="5105400" y="1752600"/>
            <a:ext cx="2576513" cy="1524000"/>
            <a:chOff x="3216" y="1104"/>
            <a:chExt cx="1623" cy="960"/>
          </a:xfrm>
        </p:grpSpPr>
        <p:sp>
          <p:nvSpPr>
            <p:cNvPr id="11289" name="Line 32"/>
            <p:cNvSpPr>
              <a:spLocks noChangeShapeType="1"/>
            </p:cNvSpPr>
            <p:nvPr/>
          </p:nvSpPr>
          <p:spPr bwMode="auto">
            <a:xfrm>
              <a:off x="3216" y="1104"/>
              <a:ext cx="1296" cy="816"/>
            </a:xfrm>
            <a:prstGeom prst="line">
              <a:avLst/>
            </a:prstGeom>
            <a:noFill/>
            <a:ln w="28575">
              <a:solidFill>
                <a:srgbClr val="CC0000"/>
              </a:solidFill>
              <a:round/>
              <a:headEnd/>
              <a:tailEnd/>
            </a:ln>
          </p:spPr>
          <p:txBody>
            <a:bodyPr/>
            <a:lstStyle/>
            <a:p>
              <a:endParaRPr lang="zh-CN" altLang="en-US"/>
            </a:p>
          </p:txBody>
        </p:sp>
        <p:sp>
          <p:nvSpPr>
            <p:cNvPr id="11290" name="Text Box 33"/>
            <p:cNvSpPr txBox="1">
              <a:spLocks noChangeArrowheads="1"/>
            </p:cNvSpPr>
            <p:nvPr/>
          </p:nvSpPr>
          <p:spPr bwMode="auto">
            <a:xfrm>
              <a:off x="4512" y="1785"/>
              <a:ext cx="327"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r>
                <a:rPr lang="en-US" altLang="en-US" sz="2300" baseline="-25000">
                  <a:latin typeface="Tahoma" pitchFamily="34" charset="0"/>
                </a:rPr>
                <a:t>2</a:t>
              </a:r>
            </a:p>
          </p:txBody>
        </p:sp>
      </p:grpSp>
      <p:sp>
        <p:nvSpPr>
          <p:cNvPr id="11281" name="Line 34"/>
          <p:cNvSpPr>
            <a:spLocks noChangeShapeType="1"/>
          </p:cNvSpPr>
          <p:nvPr/>
        </p:nvSpPr>
        <p:spPr bwMode="auto">
          <a:xfrm>
            <a:off x="6124575" y="2395538"/>
            <a:ext cx="0" cy="3497262"/>
          </a:xfrm>
          <a:prstGeom prst="line">
            <a:avLst/>
          </a:prstGeom>
          <a:noFill/>
          <a:ln w="12700">
            <a:solidFill>
              <a:srgbClr val="C0C0C0"/>
            </a:solidFill>
            <a:prstDash val="sysDot"/>
            <a:round/>
            <a:headEnd/>
            <a:tailEnd/>
          </a:ln>
        </p:spPr>
        <p:txBody>
          <a:bodyPr/>
          <a:lstStyle/>
          <a:p>
            <a:endParaRPr lang="zh-CN" altLang="en-US"/>
          </a:p>
        </p:txBody>
      </p:sp>
      <p:grpSp>
        <p:nvGrpSpPr>
          <p:cNvPr id="10" name="Group 35"/>
          <p:cNvGrpSpPr>
            <a:grpSpLocks/>
          </p:cNvGrpSpPr>
          <p:nvPr/>
        </p:nvGrpSpPr>
        <p:grpSpPr bwMode="auto">
          <a:xfrm>
            <a:off x="5421313" y="3995738"/>
            <a:ext cx="2655887" cy="1882775"/>
            <a:chOff x="3415" y="2517"/>
            <a:chExt cx="1673" cy="1186"/>
          </a:xfrm>
        </p:grpSpPr>
        <p:sp>
          <p:nvSpPr>
            <p:cNvPr id="11287" name="Line 36"/>
            <p:cNvSpPr>
              <a:spLocks noChangeShapeType="1"/>
            </p:cNvSpPr>
            <p:nvPr/>
          </p:nvSpPr>
          <p:spPr bwMode="auto">
            <a:xfrm>
              <a:off x="3415" y="2517"/>
              <a:ext cx="1315" cy="1082"/>
            </a:xfrm>
            <a:prstGeom prst="line">
              <a:avLst/>
            </a:prstGeom>
            <a:noFill/>
            <a:ln w="28575">
              <a:solidFill>
                <a:srgbClr val="CC0000"/>
              </a:solidFill>
              <a:round/>
              <a:headEnd/>
              <a:tailEnd/>
            </a:ln>
          </p:spPr>
          <p:txBody>
            <a:bodyPr/>
            <a:lstStyle/>
            <a:p>
              <a:endParaRPr lang="zh-CN" altLang="en-US"/>
            </a:p>
          </p:txBody>
        </p:sp>
        <p:sp>
          <p:nvSpPr>
            <p:cNvPr id="11288" name="Text Box 37"/>
            <p:cNvSpPr txBox="1">
              <a:spLocks noChangeArrowheads="1"/>
            </p:cNvSpPr>
            <p:nvPr/>
          </p:nvSpPr>
          <p:spPr bwMode="auto">
            <a:xfrm>
              <a:off x="4733" y="3453"/>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2</a:t>
              </a:r>
            </a:p>
          </p:txBody>
        </p:sp>
      </p:grpSp>
      <p:sp>
        <p:nvSpPr>
          <p:cNvPr id="11283" name="Text Box 38"/>
          <p:cNvSpPr txBox="1">
            <a:spLocks noChangeArrowheads="1"/>
          </p:cNvSpPr>
          <p:nvPr/>
        </p:nvSpPr>
        <p:spPr bwMode="auto">
          <a:xfrm>
            <a:off x="7753350" y="5218113"/>
            <a:ext cx="563563" cy="396875"/>
          </a:xfrm>
          <a:prstGeom prst="rect">
            <a:avLst/>
          </a:prstGeom>
          <a:noFill/>
          <a:ln w="9525">
            <a:noFill/>
            <a:miter lim="800000"/>
            <a:headEnd/>
            <a:tailEnd/>
          </a:ln>
        </p:spPr>
        <p:txBody>
          <a:bodyPr lIns="0" tIns="0" rIns="0">
            <a:spAutoFit/>
          </a:bodyPr>
          <a:lstStyle/>
          <a:p>
            <a:pPr>
              <a:spcBef>
                <a:spcPct val="50000"/>
              </a:spcBef>
            </a:pPr>
            <a:r>
              <a:rPr lang="en-US" altLang="en-US" sz="2300" i="1">
                <a:solidFill>
                  <a:srgbClr val="DDDDDD"/>
                </a:solidFill>
                <a:latin typeface="Arial" pitchFamily="34" charset="0"/>
              </a:rPr>
              <a:t>AD</a:t>
            </a:r>
            <a:r>
              <a:rPr lang="en-US" altLang="en-US" sz="2300" baseline="-25000">
                <a:solidFill>
                  <a:srgbClr val="DDDDDD"/>
                </a:solidFill>
                <a:latin typeface="Tahoma" pitchFamily="34" charset="0"/>
              </a:rPr>
              <a:t>1</a:t>
            </a:r>
          </a:p>
        </p:txBody>
      </p:sp>
      <p:sp>
        <p:nvSpPr>
          <p:cNvPr id="11284" name="Line 39"/>
          <p:cNvSpPr>
            <a:spLocks noChangeShapeType="1"/>
          </p:cNvSpPr>
          <p:nvPr/>
        </p:nvSpPr>
        <p:spPr bwMode="auto">
          <a:xfrm>
            <a:off x="5653088" y="3702050"/>
            <a:ext cx="2087562" cy="1717675"/>
          </a:xfrm>
          <a:prstGeom prst="line">
            <a:avLst/>
          </a:prstGeom>
          <a:noFill/>
          <a:ln w="28575">
            <a:solidFill>
              <a:srgbClr val="DDDDDD"/>
            </a:solidFill>
            <a:round/>
            <a:headEnd/>
            <a:tailEnd/>
          </a:ln>
        </p:spPr>
        <p:txBody>
          <a:bodyPr/>
          <a:lstStyle/>
          <a:p>
            <a:endParaRPr lang="zh-CN" altLang="en-US"/>
          </a:p>
        </p:txBody>
      </p:sp>
      <p:sp>
        <p:nvSpPr>
          <p:cNvPr id="11285" name="Rectangle 40"/>
          <p:cNvSpPr>
            <a:spLocks noChangeArrowheads="1"/>
          </p:cNvSpPr>
          <p:nvPr/>
        </p:nvSpPr>
        <p:spPr bwMode="auto">
          <a:xfrm>
            <a:off x="1219200" y="1752600"/>
            <a:ext cx="3200400" cy="990600"/>
          </a:xfrm>
          <a:prstGeom prst="rect">
            <a:avLst/>
          </a:prstGeom>
          <a:solidFill>
            <a:srgbClr val="CCECFF"/>
          </a:solidFill>
          <a:ln w="9525">
            <a:solidFill>
              <a:schemeClr val="tx1"/>
            </a:solidFill>
            <a:miter lim="800000"/>
            <a:headEnd/>
            <a:tailEnd/>
          </a:ln>
        </p:spPr>
        <p:txBody>
          <a:bodyPr/>
          <a:lstStyle/>
          <a:p>
            <a:pPr>
              <a:spcBef>
                <a:spcPct val="40000"/>
              </a:spcBef>
              <a:buSzPct val="110000"/>
              <a:buFont typeface="Wingdings" pitchFamily="2" charset="2"/>
              <a:buNone/>
            </a:pPr>
            <a:r>
              <a:rPr lang="zh-CN" altLang="en-US" sz="2500" b="1" dirty="0">
                <a:solidFill>
                  <a:srgbClr val="10253F"/>
                </a:solidFill>
                <a:latin typeface="华文楷体" panose="02010600040101010101" pitchFamily="2" charset="-122"/>
                <a:ea typeface="华文楷体" panose="02010600040101010101" pitchFamily="2" charset="-122"/>
              </a:rPr>
              <a:t>在新的短期</a:t>
            </a:r>
          </a:p>
          <a:p>
            <a:pPr>
              <a:spcBef>
                <a:spcPct val="40000"/>
              </a:spcBef>
              <a:buSzPct val="110000"/>
              <a:buFont typeface="Wingdings" pitchFamily="2" charset="2"/>
              <a:buNone/>
            </a:pPr>
            <a:r>
              <a:rPr lang="zh-CN" altLang="en-US" sz="2500" b="1" dirty="0">
                <a:solidFill>
                  <a:srgbClr val="10253F"/>
                </a:solidFill>
                <a:latin typeface="华文楷体" panose="02010600040101010101" pitchFamily="2" charset="-122"/>
                <a:ea typeface="华文楷体" panose="02010600040101010101" pitchFamily="2" charset="-122"/>
              </a:rPr>
              <a:t>均衡中，</a:t>
            </a:r>
            <a:r>
              <a:rPr lang="en-US" altLang="en-US" sz="2500" b="1" dirty="0">
                <a:solidFill>
                  <a:srgbClr val="10253F"/>
                </a:solidFill>
                <a:latin typeface="华文楷体" panose="02010600040101010101" pitchFamily="2" charset="-122"/>
                <a:ea typeface="华文楷体" panose="02010600040101010101" pitchFamily="2" charset="-122"/>
              </a:rPr>
              <a:t> </a:t>
            </a:r>
          </a:p>
        </p:txBody>
      </p:sp>
      <p:graphicFrame>
        <p:nvGraphicFramePr>
          <p:cNvPr id="11267" name="Object 41"/>
          <p:cNvGraphicFramePr>
            <a:graphicFrameLocks noChangeAspect="1"/>
          </p:cNvGraphicFramePr>
          <p:nvPr/>
        </p:nvGraphicFramePr>
        <p:xfrm>
          <a:off x="2771775" y="2124075"/>
          <a:ext cx="1266825" cy="542925"/>
        </p:xfrm>
        <a:graphic>
          <a:graphicData uri="http://schemas.openxmlformats.org/presentationml/2006/ole">
            <mc:AlternateContent xmlns:mc="http://schemas.openxmlformats.org/markup-compatibility/2006">
              <mc:Choice xmlns:v="urn:schemas-microsoft-com:vml" Requires="v">
                <p:oleObj spid="_x0000_s81978" name="Equation" r:id="rId7" imgW="431613" imgH="253890" progId="Equation.DSMT4">
                  <p:embed/>
                </p:oleObj>
              </mc:Choice>
              <mc:Fallback>
                <p:oleObj name="Equation" r:id="rId7" imgW="431613" imgH="25389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124075"/>
                        <a:ext cx="12668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6" name="Rectangle 42"/>
          <p:cNvSpPr>
            <a:spLocks noChangeArrowheads="1"/>
          </p:cNvSpPr>
          <p:nvPr/>
        </p:nvSpPr>
        <p:spPr bwMode="auto">
          <a:xfrm>
            <a:off x="609600" y="3200400"/>
            <a:ext cx="3505200" cy="2895600"/>
          </a:xfrm>
          <a:prstGeom prst="rect">
            <a:avLst/>
          </a:prstGeom>
          <a:solidFill>
            <a:srgbClr val="CCFFCC"/>
          </a:solidFill>
          <a:ln w="9525">
            <a:solidFill>
              <a:schemeClr val="tx1"/>
            </a:solidFill>
            <a:miter lim="800000"/>
            <a:headEnd/>
            <a:tailEnd/>
          </a:ln>
        </p:spPr>
        <p:txBody>
          <a:bodyPr/>
          <a:lstStyle/>
          <a:p>
            <a:pPr>
              <a:spcBef>
                <a:spcPct val="40000"/>
              </a:spcBef>
              <a:buSzPct val="110000"/>
              <a:buFont typeface="Wingdings" pitchFamily="2" charset="2"/>
              <a:buNone/>
            </a:pPr>
            <a:r>
              <a:rPr lang="zh-CN" altLang="en-US" sz="2500" b="1" dirty="0">
                <a:solidFill>
                  <a:srgbClr val="10253F"/>
                </a:solidFill>
                <a:latin typeface="华文楷体" panose="02010600040101010101" pitchFamily="2" charset="-122"/>
                <a:ea typeface="华文楷体" panose="02010600040101010101" pitchFamily="2" charset="-122"/>
              </a:rPr>
              <a:t>随着时间的推移，</a:t>
            </a:r>
            <a:r>
              <a:rPr lang="en-US" altLang="en-US" sz="2500" b="1" dirty="0">
                <a:solidFill>
                  <a:srgbClr val="10253F"/>
                </a:solidFill>
                <a:latin typeface="华文楷体" panose="02010600040101010101" pitchFamily="2" charset="-122"/>
                <a:ea typeface="华文楷体" panose="02010600040101010101" pitchFamily="2" charset="-122"/>
              </a:rPr>
              <a:t>  </a:t>
            </a:r>
            <a:br>
              <a:rPr lang="en-US" altLang="en-US" sz="2500" b="1" dirty="0">
                <a:solidFill>
                  <a:srgbClr val="10253F"/>
                </a:solidFill>
                <a:latin typeface="华文楷体" panose="02010600040101010101" pitchFamily="2" charset="-122"/>
                <a:ea typeface="华文楷体" panose="02010600040101010101" pitchFamily="2" charset="-122"/>
              </a:rPr>
            </a:br>
            <a:r>
              <a:rPr lang="en-US" altLang="en-US" sz="2500" b="1" dirty="0">
                <a:solidFill>
                  <a:srgbClr val="10253F"/>
                </a:solidFill>
                <a:latin typeface="华文楷体" panose="02010600040101010101" pitchFamily="2" charset="-122"/>
                <a:ea typeface="华文楷体" panose="02010600040101010101" pitchFamily="2" charset="-122"/>
              </a:rPr>
              <a:t>P  </a:t>
            </a:r>
            <a:r>
              <a:rPr lang="zh-CN" altLang="en-US" sz="2500" b="1" dirty="0">
                <a:solidFill>
                  <a:srgbClr val="10253F"/>
                </a:solidFill>
                <a:latin typeface="华文楷体" panose="02010600040101010101" pitchFamily="2" charset="-122"/>
                <a:ea typeface="华文楷体" panose="02010600040101010101" pitchFamily="2" charset="-122"/>
              </a:rPr>
              <a:t>逐渐下降，这导致</a:t>
            </a:r>
          </a:p>
          <a:p>
            <a:pPr marL="346075" lvl="1" indent="-231775">
              <a:spcBef>
                <a:spcPct val="5000"/>
              </a:spcBef>
              <a:buSzPct val="90000"/>
              <a:buFontTx/>
              <a:buChar char="•"/>
            </a:pPr>
            <a:r>
              <a:rPr lang="en-US" altLang="zh-CN" sz="2500" b="1" dirty="0">
                <a:solidFill>
                  <a:srgbClr val="10253F"/>
                </a:solidFill>
                <a:latin typeface="华文楷体" panose="02010600040101010101" pitchFamily="2" charset="-122"/>
                <a:ea typeface="华文楷体" panose="02010600040101010101" pitchFamily="2" charset="-122"/>
              </a:rPr>
              <a:t>SRAS</a:t>
            </a:r>
            <a:r>
              <a:rPr lang="zh-CN" altLang="en-US" sz="2500" b="1" dirty="0">
                <a:solidFill>
                  <a:srgbClr val="10253F"/>
                </a:solidFill>
                <a:latin typeface="华文楷体" panose="02010600040101010101" pitchFamily="2" charset="-122"/>
                <a:ea typeface="华文楷体" panose="02010600040101010101" pitchFamily="2" charset="-122"/>
              </a:rPr>
              <a:t>下移</a:t>
            </a:r>
            <a:r>
              <a:rPr lang="en-US" altLang="en-US" sz="2500" b="1" dirty="0">
                <a:solidFill>
                  <a:srgbClr val="10253F"/>
                </a:solidFill>
                <a:latin typeface="华文楷体" panose="02010600040101010101" pitchFamily="2" charset="-122"/>
                <a:ea typeface="华文楷体" panose="02010600040101010101" pitchFamily="2" charset="-122"/>
              </a:rPr>
              <a:t> </a:t>
            </a:r>
            <a:endParaRPr lang="zh-CN" altLang="en-US" sz="2500" b="1" dirty="0">
              <a:solidFill>
                <a:srgbClr val="10253F"/>
              </a:solidFill>
              <a:latin typeface="华文楷体" panose="02010600040101010101" pitchFamily="2" charset="-122"/>
              <a:ea typeface="华文楷体" panose="02010600040101010101" pitchFamily="2" charset="-122"/>
            </a:endParaRPr>
          </a:p>
          <a:p>
            <a:pPr marL="346075" lvl="1" indent="-231775">
              <a:spcBef>
                <a:spcPct val="5000"/>
              </a:spcBef>
              <a:buSzPct val="90000"/>
              <a:buFontTx/>
              <a:buChar char="•"/>
            </a:pPr>
            <a:r>
              <a:rPr lang="en-US" altLang="en-US" sz="2500" b="1" dirty="0">
                <a:solidFill>
                  <a:srgbClr val="10253F"/>
                </a:solidFill>
                <a:latin typeface="华文楷体" panose="02010600040101010101" pitchFamily="2" charset="-122"/>
                <a:ea typeface="华文楷体" panose="02010600040101010101" pitchFamily="2" charset="-122"/>
              </a:rPr>
              <a:t>M/P  </a:t>
            </a:r>
            <a:r>
              <a:rPr lang="zh-CN" altLang="en-US" sz="2500" b="1" dirty="0">
                <a:solidFill>
                  <a:srgbClr val="10253F"/>
                </a:solidFill>
                <a:latin typeface="华文楷体" panose="02010600040101010101" pitchFamily="2" charset="-122"/>
                <a:ea typeface="华文楷体" panose="02010600040101010101" pitchFamily="2" charset="-122"/>
              </a:rPr>
              <a:t>增加，这导致</a:t>
            </a:r>
            <a:r>
              <a:rPr lang="en-US" altLang="en-US" sz="2500" b="1" dirty="0">
                <a:solidFill>
                  <a:srgbClr val="10253F"/>
                </a:solidFill>
                <a:latin typeface="华文楷体" panose="02010600040101010101" pitchFamily="2" charset="-122"/>
                <a:ea typeface="华文楷体" panose="02010600040101010101" pitchFamily="2" charset="-122"/>
              </a:rPr>
              <a:t> LM </a:t>
            </a:r>
            <a:r>
              <a:rPr lang="zh-CN" altLang="en-US" sz="2500" b="1" dirty="0">
                <a:solidFill>
                  <a:srgbClr val="10253F"/>
                </a:solidFill>
                <a:latin typeface="华文楷体" panose="02010600040101010101" pitchFamily="2" charset="-122"/>
                <a:ea typeface="华文楷体" panose="02010600040101010101" pitchFamily="2" charset="-122"/>
              </a:rPr>
              <a:t>下移</a:t>
            </a:r>
            <a:r>
              <a:rPr lang="en-US" altLang="en-US" sz="2500" b="1" dirty="0">
                <a:solidFill>
                  <a:srgbClr val="10253F"/>
                </a:solidFill>
                <a:latin typeface="华文楷体" panose="02010600040101010101" pitchFamily="2" charset="-122"/>
                <a:ea typeface="华文楷体" panose="02010600040101010101" pitchFamily="2" charset="-122"/>
              </a:rPr>
              <a:t/>
            </a:r>
            <a:br>
              <a:rPr lang="en-US" altLang="en-US" sz="2500" b="1" dirty="0">
                <a:solidFill>
                  <a:srgbClr val="10253F"/>
                </a:solidFill>
                <a:latin typeface="华文楷体" panose="02010600040101010101" pitchFamily="2" charset="-122"/>
                <a:ea typeface="华文楷体" panose="02010600040101010101" pitchFamily="2" charset="-122"/>
              </a:rPr>
            </a:br>
            <a:endParaRPr lang="en-US" altLang="en-US" sz="2500" b="1" dirty="0">
              <a:solidFill>
                <a:srgbClr val="10253F"/>
              </a:solidFill>
              <a:latin typeface="华文楷体" panose="02010600040101010101" pitchFamily="2" charset="-122"/>
              <a:ea typeface="华文楷体" panose="02010600040101010101" pitchFamily="2" charset="-122"/>
            </a:endParaRP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3"/>
          <p:cNvSpPr>
            <a:spLocks noGrp="1"/>
          </p:cNvSpPr>
          <p:nvPr>
            <p:ph type="sldNum" sz="quarter" idx="10"/>
          </p:nvPr>
        </p:nvSpPr>
        <p:spPr/>
        <p:txBody>
          <a:bodyPr/>
          <a:lstStyle/>
          <a:p>
            <a:pPr>
              <a:defRPr/>
            </a:pPr>
            <a:r>
              <a:rPr lang="en-US" altLang="en-US"/>
              <a:t>slide </a:t>
            </a:r>
            <a:fld id="{2E3D004A-1CBB-495E-AFF7-8E09B89AE815}" type="slidenum">
              <a:rPr lang="en-US" altLang="en-US"/>
              <a:pPr>
                <a:defRPr/>
              </a:pPr>
              <a:t>21</a:t>
            </a:fld>
            <a:endParaRPr lang="en-US" altLang="en-US"/>
          </a:p>
        </p:txBody>
      </p:sp>
      <p:sp>
        <p:nvSpPr>
          <p:cNvPr id="12293" name="Line 30"/>
          <p:cNvSpPr>
            <a:spLocks noChangeShapeType="1"/>
          </p:cNvSpPr>
          <p:nvPr/>
        </p:nvSpPr>
        <p:spPr bwMode="auto">
          <a:xfrm flipV="1">
            <a:off x="5486400" y="1600200"/>
            <a:ext cx="1828800" cy="1219200"/>
          </a:xfrm>
          <a:prstGeom prst="line">
            <a:avLst/>
          </a:prstGeom>
          <a:noFill/>
          <a:ln w="28575">
            <a:solidFill>
              <a:srgbClr val="DDDDDD"/>
            </a:solidFill>
            <a:round/>
            <a:headEnd/>
            <a:tailEnd/>
          </a:ln>
        </p:spPr>
        <p:txBody>
          <a:bodyPr/>
          <a:lstStyle/>
          <a:p>
            <a:endParaRPr lang="zh-CN" altLang="en-US"/>
          </a:p>
        </p:txBody>
      </p:sp>
      <p:sp>
        <p:nvSpPr>
          <p:cNvPr id="12294" name="Line 22"/>
          <p:cNvSpPr>
            <a:spLocks noChangeShapeType="1"/>
          </p:cNvSpPr>
          <p:nvPr/>
        </p:nvSpPr>
        <p:spPr bwMode="auto">
          <a:xfrm>
            <a:off x="5715000" y="1371600"/>
            <a:ext cx="2057400" cy="1295400"/>
          </a:xfrm>
          <a:prstGeom prst="line">
            <a:avLst/>
          </a:prstGeom>
          <a:noFill/>
          <a:ln w="28575">
            <a:solidFill>
              <a:srgbClr val="DDDDDD"/>
            </a:solidFill>
            <a:round/>
            <a:headEnd/>
            <a:tailEnd/>
          </a:ln>
        </p:spPr>
        <p:txBody>
          <a:bodyPr/>
          <a:lstStyle/>
          <a:p>
            <a:endParaRPr lang="zh-CN" altLang="en-US"/>
          </a:p>
        </p:txBody>
      </p:sp>
      <p:sp>
        <p:nvSpPr>
          <p:cNvPr id="12295" name="Line 25"/>
          <p:cNvSpPr>
            <a:spLocks noChangeShapeType="1"/>
          </p:cNvSpPr>
          <p:nvPr/>
        </p:nvSpPr>
        <p:spPr bwMode="auto">
          <a:xfrm>
            <a:off x="4953000" y="4572000"/>
            <a:ext cx="2971800" cy="0"/>
          </a:xfrm>
          <a:prstGeom prst="line">
            <a:avLst/>
          </a:prstGeom>
          <a:noFill/>
          <a:ln w="28575">
            <a:solidFill>
              <a:srgbClr val="DDDDDD"/>
            </a:solidFill>
            <a:round/>
            <a:headEnd/>
            <a:tailEnd/>
          </a:ln>
        </p:spPr>
        <p:txBody>
          <a:bodyPr/>
          <a:lstStyle/>
          <a:p>
            <a:endParaRPr lang="zh-CN" altLang="en-US"/>
          </a:p>
        </p:txBody>
      </p:sp>
      <p:sp>
        <p:nvSpPr>
          <p:cNvPr id="12296" name="Line 39"/>
          <p:cNvSpPr>
            <a:spLocks noChangeShapeType="1"/>
          </p:cNvSpPr>
          <p:nvPr/>
        </p:nvSpPr>
        <p:spPr bwMode="auto">
          <a:xfrm>
            <a:off x="5653088" y="3702050"/>
            <a:ext cx="2087562" cy="1717675"/>
          </a:xfrm>
          <a:prstGeom prst="line">
            <a:avLst/>
          </a:prstGeom>
          <a:noFill/>
          <a:ln w="28575">
            <a:solidFill>
              <a:srgbClr val="DDDDDD"/>
            </a:solidFill>
            <a:round/>
            <a:headEnd/>
            <a:tailEnd/>
          </a:ln>
        </p:spPr>
        <p:txBody>
          <a:bodyPr/>
          <a:lstStyle/>
          <a:p>
            <a:endParaRPr lang="zh-CN" altLang="en-US"/>
          </a:p>
        </p:txBody>
      </p:sp>
      <p:grpSp>
        <p:nvGrpSpPr>
          <p:cNvPr id="2" name="Group 35"/>
          <p:cNvGrpSpPr>
            <a:grpSpLocks/>
          </p:cNvGrpSpPr>
          <p:nvPr/>
        </p:nvGrpSpPr>
        <p:grpSpPr bwMode="auto">
          <a:xfrm>
            <a:off x="5421313" y="3995738"/>
            <a:ext cx="2655887" cy="1882775"/>
            <a:chOff x="3415" y="2517"/>
            <a:chExt cx="1673" cy="1186"/>
          </a:xfrm>
        </p:grpSpPr>
        <p:sp>
          <p:nvSpPr>
            <p:cNvPr id="12342" name="Line 36"/>
            <p:cNvSpPr>
              <a:spLocks noChangeShapeType="1"/>
            </p:cNvSpPr>
            <p:nvPr/>
          </p:nvSpPr>
          <p:spPr bwMode="auto">
            <a:xfrm>
              <a:off x="3415" y="2517"/>
              <a:ext cx="1315" cy="1082"/>
            </a:xfrm>
            <a:prstGeom prst="line">
              <a:avLst/>
            </a:prstGeom>
            <a:noFill/>
            <a:ln w="28575">
              <a:solidFill>
                <a:srgbClr val="CC0000"/>
              </a:solidFill>
              <a:round/>
              <a:headEnd/>
              <a:tailEnd/>
            </a:ln>
          </p:spPr>
          <p:txBody>
            <a:bodyPr/>
            <a:lstStyle/>
            <a:p>
              <a:endParaRPr lang="zh-CN" altLang="en-US"/>
            </a:p>
          </p:txBody>
        </p:sp>
        <p:sp>
          <p:nvSpPr>
            <p:cNvPr id="12343" name="Text Box 37"/>
            <p:cNvSpPr txBox="1">
              <a:spLocks noChangeArrowheads="1"/>
            </p:cNvSpPr>
            <p:nvPr/>
          </p:nvSpPr>
          <p:spPr bwMode="auto">
            <a:xfrm>
              <a:off x="4733" y="3453"/>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2</a:t>
              </a:r>
            </a:p>
          </p:txBody>
        </p:sp>
      </p:grpSp>
      <p:grpSp>
        <p:nvGrpSpPr>
          <p:cNvPr id="3" name="Group 67"/>
          <p:cNvGrpSpPr>
            <a:grpSpLocks/>
          </p:cNvGrpSpPr>
          <p:nvPr/>
        </p:nvGrpSpPr>
        <p:grpSpPr bwMode="auto">
          <a:xfrm>
            <a:off x="4962525" y="1716088"/>
            <a:ext cx="2971800" cy="4171950"/>
            <a:chOff x="3126" y="1081"/>
            <a:chExt cx="1872" cy="2628"/>
          </a:xfrm>
        </p:grpSpPr>
        <p:sp>
          <p:nvSpPr>
            <p:cNvPr id="12339" name="Line 52"/>
            <p:cNvSpPr>
              <a:spLocks noChangeShapeType="1"/>
            </p:cNvSpPr>
            <p:nvPr/>
          </p:nvSpPr>
          <p:spPr bwMode="auto">
            <a:xfrm flipH="1">
              <a:off x="3981" y="1578"/>
              <a:ext cx="3" cy="2131"/>
            </a:xfrm>
            <a:prstGeom prst="line">
              <a:avLst/>
            </a:prstGeom>
            <a:noFill/>
            <a:ln w="12700">
              <a:solidFill>
                <a:srgbClr val="339933"/>
              </a:solidFill>
              <a:prstDash val="sysDot"/>
              <a:round/>
              <a:headEnd/>
              <a:tailEnd/>
            </a:ln>
          </p:spPr>
          <p:txBody>
            <a:bodyPr/>
            <a:lstStyle/>
            <a:p>
              <a:endParaRPr lang="zh-CN" altLang="en-US"/>
            </a:p>
          </p:txBody>
        </p:sp>
        <p:sp>
          <p:nvSpPr>
            <p:cNvPr id="12340" name="Line 60"/>
            <p:cNvSpPr>
              <a:spLocks noChangeShapeType="1"/>
            </p:cNvSpPr>
            <p:nvPr/>
          </p:nvSpPr>
          <p:spPr bwMode="auto">
            <a:xfrm>
              <a:off x="3126" y="2984"/>
              <a:ext cx="1872" cy="0"/>
            </a:xfrm>
            <a:prstGeom prst="line">
              <a:avLst/>
            </a:prstGeom>
            <a:noFill/>
            <a:ln w="28575">
              <a:solidFill>
                <a:srgbClr val="339933"/>
              </a:solidFill>
              <a:round/>
              <a:headEnd/>
              <a:tailEnd/>
            </a:ln>
          </p:spPr>
          <p:txBody>
            <a:bodyPr/>
            <a:lstStyle/>
            <a:p>
              <a:endParaRPr lang="zh-CN" altLang="en-US"/>
            </a:p>
          </p:txBody>
        </p:sp>
        <p:sp>
          <p:nvSpPr>
            <p:cNvPr id="12341" name="Line 62"/>
            <p:cNvSpPr>
              <a:spLocks noChangeShapeType="1"/>
            </p:cNvSpPr>
            <p:nvPr/>
          </p:nvSpPr>
          <p:spPr bwMode="auto">
            <a:xfrm flipV="1">
              <a:off x="3587" y="1081"/>
              <a:ext cx="1152" cy="768"/>
            </a:xfrm>
            <a:prstGeom prst="line">
              <a:avLst/>
            </a:prstGeom>
            <a:noFill/>
            <a:ln w="28575">
              <a:solidFill>
                <a:srgbClr val="339933"/>
              </a:solidFill>
              <a:round/>
              <a:headEnd/>
              <a:tailEnd/>
            </a:ln>
          </p:spPr>
          <p:txBody>
            <a:bodyPr/>
            <a:lstStyle/>
            <a:p>
              <a:endParaRPr lang="zh-CN" altLang="en-US"/>
            </a:p>
          </p:txBody>
        </p:sp>
      </p:grpSp>
      <p:grpSp>
        <p:nvGrpSpPr>
          <p:cNvPr id="4" name="Group 68"/>
          <p:cNvGrpSpPr>
            <a:grpSpLocks/>
          </p:cNvGrpSpPr>
          <p:nvPr/>
        </p:nvGrpSpPr>
        <p:grpSpPr bwMode="auto">
          <a:xfrm>
            <a:off x="4956175" y="1849438"/>
            <a:ext cx="2971800" cy="4046537"/>
            <a:chOff x="3122" y="1165"/>
            <a:chExt cx="1872" cy="2549"/>
          </a:xfrm>
        </p:grpSpPr>
        <p:sp>
          <p:nvSpPr>
            <p:cNvPr id="12336" name="Line 61"/>
            <p:cNvSpPr>
              <a:spLocks noChangeShapeType="1"/>
            </p:cNvSpPr>
            <p:nvPr/>
          </p:nvSpPr>
          <p:spPr bwMode="auto">
            <a:xfrm>
              <a:off x="3122" y="3083"/>
              <a:ext cx="1872" cy="0"/>
            </a:xfrm>
            <a:prstGeom prst="line">
              <a:avLst/>
            </a:prstGeom>
            <a:noFill/>
            <a:ln w="28575">
              <a:solidFill>
                <a:srgbClr val="339933"/>
              </a:solidFill>
              <a:round/>
              <a:headEnd/>
              <a:tailEnd/>
            </a:ln>
          </p:spPr>
          <p:txBody>
            <a:bodyPr/>
            <a:lstStyle/>
            <a:p>
              <a:endParaRPr lang="zh-CN" altLang="en-US"/>
            </a:p>
          </p:txBody>
        </p:sp>
        <p:sp>
          <p:nvSpPr>
            <p:cNvPr id="12337" name="Line 63"/>
            <p:cNvSpPr>
              <a:spLocks noChangeShapeType="1"/>
            </p:cNvSpPr>
            <p:nvPr/>
          </p:nvSpPr>
          <p:spPr bwMode="auto">
            <a:xfrm flipV="1">
              <a:off x="3696" y="1165"/>
              <a:ext cx="1152" cy="768"/>
            </a:xfrm>
            <a:prstGeom prst="line">
              <a:avLst/>
            </a:prstGeom>
            <a:noFill/>
            <a:ln w="28575">
              <a:solidFill>
                <a:srgbClr val="339933"/>
              </a:solidFill>
              <a:round/>
              <a:headEnd/>
              <a:tailEnd/>
            </a:ln>
          </p:spPr>
          <p:txBody>
            <a:bodyPr/>
            <a:lstStyle/>
            <a:p>
              <a:endParaRPr lang="zh-CN" altLang="en-US"/>
            </a:p>
          </p:txBody>
        </p:sp>
        <p:sp>
          <p:nvSpPr>
            <p:cNvPr id="12338" name="Line 65"/>
            <p:cNvSpPr>
              <a:spLocks noChangeShapeType="1"/>
            </p:cNvSpPr>
            <p:nvPr/>
          </p:nvSpPr>
          <p:spPr bwMode="auto">
            <a:xfrm>
              <a:off x="4106" y="1657"/>
              <a:ext cx="1" cy="2057"/>
            </a:xfrm>
            <a:prstGeom prst="line">
              <a:avLst/>
            </a:prstGeom>
            <a:noFill/>
            <a:ln w="12700">
              <a:solidFill>
                <a:srgbClr val="339933"/>
              </a:solidFill>
              <a:prstDash val="sysDot"/>
              <a:round/>
              <a:headEnd/>
              <a:tailEnd/>
            </a:ln>
          </p:spPr>
          <p:txBody>
            <a:bodyPr/>
            <a:lstStyle/>
            <a:p>
              <a:endParaRPr lang="zh-CN" altLang="en-US"/>
            </a:p>
          </p:txBody>
        </p:sp>
      </p:grpSp>
      <p:sp>
        <p:nvSpPr>
          <p:cNvPr id="385026" name="Rectangle 2"/>
          <p:cNvSpPr>
            <a:spLocks noGrp="1" noChangeArrowheads="1"/>
          </p:cNvSpPr>
          <p:nvPr>
            <p:ph type="title"/>
          </p:nvPr>
        </p:nvSpPr>
        <p:spPr>
          <a:xfrm>
            <a:off x="654496" y="116632"/>
            <a:ext cx="8382000" cy="838200"/>
          </a:xfrm>
        </p:spPr>
        <p:txBody>
          <a:bodyPr/>
          <a:lstStyle/>
          <a:p>
            <a:pPr eaLnBrk="1" hangingPunct="1">
              <a:defRPr/>
            </a:pPr>
            <a:r>
              <a:rPr lang="en-US" altLang="en-US" sz="3200" dirty="0"/>
              <a:t>IS </a:t>
            </a:r>
            <a:r>
              <a:rPr lang="zh-CN" altLang="en-US" sz="3200" dirty="0"/>
              <a:t>冲击的短期和长期效果</a:t>
            </a:r>
            <a:endParaRPr lang="en-US" altLang="en-US" sz="3200" dirty="0"/>
          </a:p>
        </p:txBody>
      </p:sp>
      <p:grpSp>
        <p:nvGrpSpPr>
          <p:cNvPr id="5" name="Group 3"/>
          <p:cNvGrpSpPr>
            <a:grpSpLocks/>
          </p:cNvGrpSpPr>
          <p:nvPr/>
        </p:nvGrpSpPr>
        <p:grpSpPr bwMode="auto">
          <a:xfrm>
            <a:off x="4572000" y="1143000"/>
            <a:ext cx="3657600" cy="2500313"/>
            <a:chOff x="2256" y="806"/>
            <a:chExt cx="2304" cy="1575"/>
          </a:xfrm>
        </p:grpSpPr>
        <p:grpSp>
          <p:nvGrpSpPr>
            <p:cNvPr id="6" name="Group 4"/>
            <p:cNvGrpSpPr>
              <a:grpSpLocks/>
            </p:cNvGrpSpPr>
            <p:nvPr/>
          </p:nvGrpSpPr>
          <p:grpSpPr bwMode="auto">
            <a:xfrm>
              <a:off x="2496" y="960"/>
              <a:ext cx="1824" cy="1188"/>
              <a:chOff x="2640" y="1056"/>
              <a:chExt cx="2496" cy="2112"/>
            </a:xfrm>
          </p:grpSpPr>
          <p:sp>
            <p:nvSpPr>
              <p:cNvPr id="12334" name="Line 5"/>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2335" name="Line 6"/>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2332" name="Text Box 7"/>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2333" name="Text Box 8"/>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7" name="Group 9"/>
          <p:cNvGrpSpPr>
            <a:grpSpLocks/>
          </p:cNvGrpSpPr>
          <p:nvPr/>
        </p:nvGrpSpPr>
        <p:grpSpPr bwMode="auto">
          <a:xfrm>
            <a:off x="4572000" y="3767138"/>
            <a:ext cx="3657600" cy="2500312"/>
            <a:chOff x="2256" y="806"/>
            <a:chExt cx="2304" cy="1575"/>
          </a:xfrm>
        </p:grpSpPr>
        <p:grpSp>
          <p:nvGrpSpPr>
            <p:cNvPr id="8" name="Group 10"/>
            <p:cNvGrpSpPr>
              <a:grpSpLocks/>
            </p:cNvGrpSpPr>
            <p:nvPr/>
          </p:nvGrpSpPr>
          <p:grpSpPr bwMode="auto">
            <a:xfrm>
              <a:off x="2496" y="960"/>
              <a:ext cx="1824" cy="1188"/>
              <a:chOff x="2640" y="1056"/>
              <a:chExt cx="2496" cy="2112"/>
            </a:xfrm>
          </p:grpSpPr>
          <p:sp>
            <p:nvSpPr>
              <p:cNvPr id="12329" name="Line 11"/>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2330" name="Line 12"/>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2327" name="Text Box 13"/>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2328" name="Text Box 14"/>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sp>
        <p:nvSpPr>
          <p:cNvPr id="12303" name="Line 15"/>
          <p:cNvSpPr>
            <a:spLocks noChangeShapeType="1"/>
          </p:cNvSpPr>
          <p:nvPr/>
        </p:nvSpPr>
        <p:spPr bwMode="auto">
          <a:xfrm>
            <a:off x="6710363" y="4143375"/>
            <a:ext cx="0" cy="1752600"/>
          </a:xfrm>
          <a:prstGeom prst="line">
            <a:avLst/>
          </a:prstGeom>
          <a:noFill/>
          <a:ln w="28575">
            <a:solidFill>
              <a:srgbClr val="000099"/>
            </a:solidFill>
            <a:round/>
            <a:headEnd/>
            <a:tailEnd/>
          </a:ln>
        </p:spPr>
        <p:txBody>
          <a:bodyPr/>
          <a:lstStyle/>
          <a:p>
            <a:endParaRPr lang="zh-CN" altLang="en-US"/>
          </a:p>
        </p:txBody>
      </p:sp>
      <p:sp>
        <p:nvSpPr>
          <p:cNvPr id="12304" name="Text Box 16"/>
          <p:cNvSpPr txBox="1">
            <a:spLocks noChangeArrowheads="1"/>
          </p:cNvSpPr>
          <p:nvPr/>
        </p:nvSpPr>
        <p:spPr bwMode="auto">
          <a:xfrm>
            <a:off x="6400800" y="3829050"/>
            <a:ext cx="762000" cy="30480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2290" name="Object 17"/>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82982" name="Equation" r:id="rId4" imgW="164885" imgH="215619" progId="Equation.DSMT4">
                  <p:embed/>
                </p:oleObj>
              </mc:Choice>
              <mc:Fallback>
                <p:oleObj name="Equation" r:id="rId4" imgW="164885" imgH="215619" progId="Equation.DSMT4">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8"/>
          <p:cNvGrpSpPr>
            <a:grpSpLocks/>
          </p:cNvGrpSpPr>
          <p:nvPr/>
        </p:nvGrpSpPr>
        <p:grpSpPr bwMode="auto">
          <a:xfrm>
            <a:off x="6400800" y="1219200"/>
            <a:ext cx="762000" cy="2495550"/>
            <a:chOff x="4032" y="768"/>
            <a:chExt cx="480" cy="1572"/>
          </a:xfrm>
        </p:grpSpPr>
        <p:sp>
          <p:nvSpPr>
            <p:cNvPr id="12324" name="Line 19"/>
            <p:cNvSpPr>
              <a:spLocks noChangeShapeType="1"/>
            </p:cNvSpPr>
            <p:nvPr/>
          </p:nvSpPr>
          <p:spPr bwMode="auto">
            <a:xfrm>
              <a:off x="4227" y="966"/>
              <a:ext cx="0" cy="1104"/>
            </a:xfrm>
            <a:prstGeom prst="line">
              <a:avLst/>
            </a:prstGeom>
            <a:noFill/>
            <a:ln w="28575">
              <a:solidFill>
                <a:srgbClr val="000099"/>
              </a:solidFill>
              <a:round/>
              <a:headEnd/>
              <a:tailEnd/>
            </a:ln>
          </p:spPr>
          <p:txBody>
            <a:bodyPr/>
            <a:lstStyle/>
            <a:p>
              <a:endParaRPr lang="zh-CN" altLang="en-US"/>
            </a:p>
          </p:txBody>
        </p:sp>
        <p:sp>
          <p:nvSpPr>
            <p:cNvPr id="12325" name="Text Box 20"/>
            <p:cNvSpPr txBox="1">
              <a:spLocks noChangeArrowheads="1"/>
            </p:cNvSpPr>
            <p:nvPr/>
          </p:nvSpPr>
          <p:spPr bwMode="auto">
            <a:xfrm>
              <a:off x="4032" y="768"/>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2291" name="Object 21"/>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82983" name="Equation" r:id="rId6" imgW="164885" imgH="215619" progId="Equation.DSMT4">
                    <p:embed/>
                  </p:oleObj>
                </mc:Choice>
                <mc:Fallback>
                  <p:oleObj name="Equation" r:id="rId6" imgW="164885" imgH="215619"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06" name="Text Box 23"/>
          <p:cNvSpPr txBox="1">
            <a:spLocks noChangeArrowheads="1"/>
          </p:cNvSpPr>
          <p:nvPr/>
        </p:nvSpPr>
        <p:spPr bwMode="auto">
          <a:xfrm>
            <a:off x="7800975" y="2528888"/>
            <a:ext cx="428625" cy="442912"/>
          </a:xfrm>
          <a:prstGeom prst="rect">
            <a:avLst/>
          </a:prstGeom>
          <a:noFill/>
          <a:ln w="9525">
            <a:noFill/>
            <a:miter lim="800000"/>
            <a:headEnd/>
            <a:tailEnd/>
          </a:ln>
        </p:spPr>
        <p:txBody>
          <a:bodyPr lIns="0" tIns="0" rIns="0" bIns="91440">
            <a:spAutoFit/>
          </a:bodyPr>
          <a:lstStyle/>
          <a:p>
            <a:pPr>
              <a:spcBef>
                <a:spcPct val="50000"/>
              </a:spcBef>
            </a:pPr>
            <a:r>
              <a:rPr lang="en-US" altLang="en-US" sz="2300" i="1">
                <a:solidFill>
                  <a:srgbClr val="DDDDDD"/>
                </a:solidFill>
                <a:latin typeface="Tahoma" pitchFamily="34" charset="0"/>
              </a:rPr>
              <a:t>IS</a:t>
            </a:r>
            <a:r>
              <a:rPr lang="en-US" altLang="en-US" sz="2300" baseline="-25000">
                <a:solidFill>
                  <a:srgbClr val="DDDDDD"/>
                </a:solidFill>
                <a:latin typeface="Tahoma" pitchFamily="34" charset="0"/>
              </a:rPr>
              <a:t>1</a:t>
            </a:r>
          </a:p>
        </p:txBody>
      </p:sp>
      <p:sp>
        <p:nvSpPr>
          <p:cNvPr id="12307" name="Text Box 26"/>
          <p:cNvSpPr txBox="1">
            <a:spLocks noChangeArrowheads="1"/>
          </p:cNvSpPr>
          <p:nvPr/>
        </p:nvSpPr>
        <p:spPr bwMode="auto">
          <a:xfrm>
            <a:off x="7620000" y="4267200"/>
            <a:ext cx="914400" cy="381000"/>
          </a:xfrm>
          <a:prstGeom prst="rect">
            <a:avLst/>
          </a:prstGeom>
          <a:noFill/>
          <a:ln w="9525">
            <a:noFill/>
            <a:miter lim="800000"/>
            <a:headEnd/>
            <a:tailEnd/>
          </a:ln>
        </p:spPr>
        <p:txBody>
          <a:bodyPr lIns="0" tIns="0" rIns="0" bIns="0"/>
          <a:lstStyle/>
          <a:p>
            <a:pPr>
              <a:spcBef>
                <a:spcPct val="50000"/>
              </a:spcBef>
            </a:pPr>
            <a:r>
              <a:rPr lang="en-US" altLang="en-US" sz="2100" i="1">
                <a:solidFill>
                  <a:srgbClr val="DDDDDD"/>
                </a:solidFill>
                <a:latin typeface="Arial" pitchFamily="34" charset="0"/>
              </a:rPr>
              <a:t>SRAS</a:t>
            </a:r>
            <a:r>
              <a:rPr lang="en-US" altLang="en-US" sz="2300" baseline="-25000">
                <a:solidFill>
                  <a:srgbClr val="DDDDDD"/>
                </a:solidFill>
                <a:latin typeface="Tahoma" pitchFamily="34" charset="0"/>
              </a:rPr>
              <a:t>1</a:t>
            </a:r>
          </a:p>
        </p:txBody>
      </p:sp>
      <p:sp>
        <p:nvSpPr>
          <p:cNvPr id="12308" name="Text Box 27"/>
          <p:cNvSpPr txBox="1">
            <a:spLocks noChangeArrowheads="1"/>
          </p:cNvSpPr>
          <p:nvPr/>
        </p:nvSpPr>
        <p:spPr bwMode="auto">
          <a:xfrm>
            <a:off x="4572000" y="4343400"/>
            <a:ext cx="381000" cy="457200"/>
          </a:xfrm>
          <a:prstGeom prst="rect">
            <a:avLst/>
          </a:prstGeom>
          <a:noFill/>
          <a:ln w="9525">
            <a:noFill/>
            <a:miter lim="800000"/>
            <a:headEnd/>
            <a:tailEnd/>
          </a:ln>
        </p:spPr>
        <p:txBody>
          <a:bodyPr lIns="0" tIns="0" rIns="0" bIns="0"/>
          <a:lstStyle/>
          <a:p>
            <a:pPr>
              <a:spcBef>
                <a:spcPct val="50000"/>
              </a:spcBef>
            </a:pPr>
            <a:r>
              <a:rPr lang="en-US" altLang="en-US" sz="2200" b="1" i="1">
                <a:solidFill>
                  <a:srgbClr val="DDDDDD"/>
                </a:solidFill>
                <a:latin typeface="Tahoma" pitchFamily="34" charset="0"/>
              </a:rPr>
              <a:t>P</a:t>
            </a:r>
            <a:r>
              <a:rPr lang="en-US" altLang="en-US" sz="2200" baseline="-25000">
                <a:solidFill>
                  <a:srgbClr val="DDDDDD"/>
                </a:solidFill>
                <a:latin typeface="Tahoma" pitchFamily="34" charset="0"/>
              </a:rPr>
              <a:t>1</a:t>
            </a:r>
          </a:p>
        </p:txBody>
      </p:sp>
      <p:sp>
        <p:nvSpPr>
          <p:cNvPr id="12309" name="Text Box 29"/>
          <p:cNvSpPr txBox="1">
            <a:spLocks noChangeArrowheads="1"/>
          </p:cNvSpPr>
          <p:nvPr/>
        </p:nvSpPr>
        <p:spPr bwMode="auto">
          <a:xfrm>
            <a:off x="7315200" y="1292225"/>
            <a:ext cx="942975" cy="350838"/>
          </a:xfrm>
          <a:prstGeom prst="rect">
            <a:avLst/>
          </a:prstGeom>
          <a:noFill/>
          <a:ln w="9525">
            <a:noFill/>
            <a:miter lim="800000"/>
            <a:headEnd/>
            <a:tailEnd/>
          </a:ln>
        </p:spPr>
        <p:txBody>
          <a:bodyPr lIns="0" tIns="0" rIns="0" bIns="0">
            <a:spAutoFit/>
          </a:bodyPr>
          <a:lstStyle/>
          <a:p>
            <a:pPr>
              <a:spcBef>
                <a:spcPct val="50000"/>
              </a:spcBef>
            </a:pPr>
            <a:r>
              <a:rPr lang="en-US" altLang="en-US" sz="2300" i="1">
                <a:solidFill>
                  <a:srgbClr val="DDDDDD"/>
                </a:solidFill>
                <a:latin typeface="Arial" pitchFamily="34" charset="0"/>
              </a:rPr>
              <a:t>LM</a:t>
            </a:r>
            <a:r>
              <a:rPr lang="en-US" altLang="en-US" sz="2300">
                <a:solidFill>
                  <a:srgbClr val="DDDDDD"/>
                </a:solidFill>
                <a:latin typeface="Arial" pitchFamily="34" charset="0"/>
              </a:rPr>
              <a:t>(</a:t>
            </a:r>
            <a:r>
              <a:rPr lang="en-US" altLang="en-US" sz="2300" b="1" i="1">
                <a:solidFill>
                  <a:srgbClr val="DDDDDD"/>
                </a:solidFill>
                <a:latin typeface="Arial" pitchFamily="34" charset="0"/>
              </a:rPr>
              <a:t>P</a:t>
            </a:r>
            <a:r>
              <a:rPr lang="en-US" altLang="en-US" sz="2300" baseline="-25000">
                <a:solidFill>
                  <a:srgbClr val="DDDDDD"/>
                </a:solidFill>
                <a:latin typeface="Tahoma" pitchFamily="34" charset="0"/>
              </a:rPr>
              <a:t>1</a:t>
            </a:r>
            <a:r>
              <a:rPr lang="en-US" altLang="en-US" sz="2300">
                <a:solidFill>
                  <a:srgbClr val="DDDDDD"/>
                </a:solidFill>
                <a:latin typeface="Arial" pitchFamily="34" charset="0"/>
              </a:rPr>
              <a:t>)</a:t>
            </a:r>
          </a:p>
        </p:txBody>
      </p:sp>
      <p:grpSp>
        <p:nvGrpSpPr>
          <p:cNvPr id="10" name="Group 31"/>
          <p:cNvGrpSpPr>
            <a:grpSpLocks/>
          </p:cNvGrpSpPr>
          <p:nvPr/>
        </p:nvGrpSpPr>
        <p:grpSpPr bwMode="auto">
          <a:xfrm>
            <a:off x="5105400" y="1752600"/>
            <a:ext cx="2576513" cy="1524000"/>
            <a:chOff x="3216" y="1104"/>
            <a:chExt cx="1623" cy="960"/>
          </a:xfrm>
        </p:grpSpPr>
        <p:sp>
          <p:nvSpPr>
            <p:cNvPr id="12322" name="Line 32"/>
            <p:cNvSpPr>
              <a:spLocks noChangeShapeType="1"/>
            </p:cNvSpPr>
            <p:nvPr/>
          </p:nvSpPr>
          <p:spPr bwMode="auto">
            <a:xfrm>
              <a:off x="3216" y="1104"/>
              <a:ext cx="1296" cy="816"/>
            </a:xfrm>
            <a:prstGeom prst="line">
              <a:avLst/>
            </a:prstGeom>
            <a:noFill/>
            <a:ln w="28575">
              <a:solidFill>
                <a:srgbClr val="CC0000"/>
              </a:solidFill>
              <a:round/>
              <a:headEnd/>
              <a:tailEnd/>
            </a:ln>
          </p:spPr>
          <p:txBody>
            <a:bodyPr/>
            <a:lstStyle/>
            <a:p>
              <a:endParaRPr lang="zh-CN" altLang="en-US"/>
            </a:p>
          </p:txBody>
        </p:sp>
        <p:sp>
          <p:nvSpPr>
            <p:cNvPr id="12323" name="Text Box 33"/>
            <p:cNvSpPr txBox="1">
              <a:spLocks noChangeArrowheads="1"/>
            </p:cNvSpPr>
            <p:nvPr/>
          </p:nvSpPr>
          <p:spPr bwMode="auto">
            <a:xfrm>
              <a:off x="4512" y="1785"/>
              <a:ext cx="327"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r>
                <a:rPr lang="en-US" altLang="en-US" sz="2300" baseline="-25000">
                  <a:latin typeface="Tahoma" pitchFamily="34" charset="0"/>
                </a:rPr>
                <a:t>2</a:t>
              </a:r>
            </a:p>
          </p:txBody>
        </p:sp>
      </p:grpSp>
      <p:sp>
        <p:nvSpPr>
          <p:cNvPr id="12311" name="Line 34"/>
          <p:cNvSpPr>
            <a:spLocks noChangeShapeType="1"/>
          </p:cNvSpPr>
          <p:nvPr/>
        </p:nvSpPr>
        <p:spPr bwMode="auto">
          <a:xfrm>
            <a:off x="6124575" y="2395538"/>
            <a:ext cx="0" cy="3497262"/>
          </a:xfrm>
          <a:prstGeom prst="line">
            <a:avLst/>
          </a:prstGeom>
          <a:noFill/>
          <a:ln w="12700">
            <a:solidFill>
              <a:srgbClr val="C0C0C0"/>
            </a:solidFill>
            <a:prstDash val="sysDot"/>
            <a:round/>
            <a:headEnd/>
            <a:tailEnd/>
          </a:ln>
        </p:spPr>
        <p:txBody>
          <a:bodyPr/>
          <a:lstStyle/>
          <a:p>
            <a:endParaRPr lang="zh-CN" altLang="en-US"/>
          </a:p>
        </p:txBody>
      </p:sp>
      <p:sp>
        <p:nvSpPr>
          <p:cNvPr id="12312" name="Text Box 38"/>
          <p:cNvSpPr txBox="1">
            <a:spLocks noChangeArrowheads="1"/>
          </p:cNvSpPr>
          <p:nvPr/>
        </p:nvSpPr>
        <p:spPr bwMode="auto">
          <a:xfrm>
            <a:off x="7753350" y="5218113"/>
            <a:ext cx="563563" cy="396875"/>
          </a:xfrm>
          <a:prstGeom prst="rect">
            <a:avLst/>
          </a:prstGeom>
          <a:noFill/>
          <a:ln w="9525">
            <a:noFill/>
            <a:miter lim="800000"/>
            <a:headEnd/>
            <a:tailEnd/>
          </a:ln>
        </p:spPr>
        <p:txBody>
          <a:bodyPr lIns="0" tIns="0" rIns="0">
            <a:spAutoFit/>
          </a:bodyPr>
          <a:lstStyle/>
          <a:p>
            <a:pPr>
              <a:spcBef>
                <a:spcPct val="50000"/>
              </a:spcBef>
            </a:pPr>
            <a:r>
              <a:rPr lang="en-US" altLang="en-US" sz="2300" i="1">
                <a:solidFill>
                  <a:srgbClr val="DDDDDD"/>
                </a:solidFill>
                <a:latin typeface="Arial" pitchFamily="34" charset="0"/>
              </a:rPr>
              <a:t>AD</a:t>
            </a:r>
            <a:r>
              <a:rPr lang="en-US" altLang="en-US" sz="2300" baseline="-25000">
                <a:solidFill>
                  <a:srgbClr val="DDDDDD"/>
                </a:solidFill>
                <a:latin typeface="Tahoma" pitchFamily="34" charset="0"/>
              </a:rPr>
              <a:t>1</a:t>
            </a:r>
          </a:p>
        </p:txBody>
      </p:sp>
      <p:sp>
        <p:nvSpPr>
          <p:cNvPr id="12313" name="Rectangle 42"/>
          <p:cNvSpPr>
            <a:spLocks noChangeArrowheads="1"/>
          </p:cNvSpPr>
          <p:nvPr/>
        </p:nvSpPr>
        <p:spPr bwMode="auto">
          <a:xfrm>
            <a:off x="609600" y="3200400"/>
            <a:ext cx="3505200" cy="2895600"/>
          </a:xfrm>
          <a:prstGeom prst="rect">
            <a:avLst/>
          </a:prstGeom>
          <a:solidFill>
            <a:srgbClr val="CCFFCC"/>
          </a:solidFill>
          <a:ln w="9525">
            <a:solidFill>
              <a:schemeClr val="tx1"/>
            </a:solidFill>
            <a:miter lim="800000"/>
            <a:headEnd/>
            <a:tailEnd/>
          </a:ln>
        </p:spPr>
        <p:txBody>
          <a:bodyPr/>
          <a:lstStyle/>
          <a:p>
            <a:pPr>
              <a:spcBef>
                <a:spcPct val="40000"/>
              </a:spcBef>
              <a:buSzPct val="110000"/>
              <a:buFont typeface="Wingdings" pitchFamily="2" charset="2"/>
              <a:buNone/>
            </a:pPr>
            <a:r>
              <a:rPr lang="zh-CN" altLang="en-US" sz="2500" b="1" dirty="0">
                <a:solidFill>
                  <a:srgbClr val="10253F"/>
                </a:solidFill>
                <a:latin typeface="华文楷体" panose="02010600040101010101" pitchFamily="2" charset="-122"/>
                <a:ea typeface="华文楷体" panose="02010600040101010101" pitchFamily="2" charset="-122"/>
              </a:rPr>
              <a:t>随着时间的推移，</a:t>
            </a:r>
            <a:r>
              <a:rPr lang="en-US" altLang="en-US" sz="2500" b="1" dirty="0">
                <a:solidFill>
                  <a:srgbClr val="10253F"/>
                </a:solidFill>
                <a:latin typeface="华文楷体" panose="02010600040101010101" pitchFamily="2" charset="-122"/>
                <a:ea typeface="华文楷体" panose="02010600040101010101" pitchFamily="2" charset="-122"/>
              </a:rPr>
              <a:t>  </a:t>
            </a:r>
            <a:br>
              <a:rPr lang="en-US" altLang="en-US" sz="2500" b="1" dirty="0">
                <a:solidFill>
                  <a:srgbClr val="10253F"/>
                </a:solidFill>
                <a:latin typeface="华文楷体" panose="02010600040101010101" pitchFamily="2" charset="-122"/>
                <a:ea typeface="华文楷体" panose="02010600040101010101" pitchFamily="2" charset="-122"/>
              </a:rPr>
            </a:br>
            <a:r>
              <a:rPr lang="en-US" altLang="en-US" sz="2500" b="1" dirty="0">
                <a:solidFill>
                  <a:srgbClr val="10253F"/>
                </a:solidFill>
                <a:latin typeface="华文楷体" panose="02010600040101010101" pitchFamily="2" charset="-122"/>
                <a:ea typeface="华文楷体" panose="02010600040101010101" pitchFamily="2" charset="-122"/>
              </a:rPr>
              <a:t>P  </a:t>
            </a:r>
            <a:r>
              <a:rPr lang="zh-CN" altLang="en-US" sz="2500" b="1" dirty="0">
                <a:solidFill>
                  <a:srgbClr val="10253F"/>
                </a:solidFill>
                <a:latin typeface="华文楷体" panose="02010600040101010101" pitchFamily="2" charset="-122"/>
                <a:ea typeface="华文楷体" panose="02010600040101010101" pitchFamily="2" charset="-122"/>
              </a:rPr>
              <a:t>逐渐下降</a:t>
            </a:r>
            <a:r>
              <a:rPr lang="en-US" altLang="en-US" sz="2500" b="1" dirty="0">
                <a:solidFill>
                  <a:srgbClr val="10253F"/>
                </a:solidFill>
                <a:latin typeface="华文楷体" panose="02010600040101010101" pitchFamily="2" charset="-122"/>
                <a:ea typeface="华文楷体" panose="02010600040101010101" pitchFamily="2" charset="-122"/>
              </a:rPr>
              <a:t>,</a:t>
            </a:r>
            <a:r>
              <a:rPr lang="en-US" altLang="zh-CN" sz="2500" b="1" dirty="0">
                <a:solidFill>
                  <a:srgbClr val="10253F"/>
                </a:solidFill>
                <a:latin typeface="华文楷体" panose="02010600040101010101" pitchFamily="2" charset="-122"/>
                <a:ea typeface="华文楷体" panose="02010600040101010101" pitchFamily="2" charset="-122"/>
              </a:rPr>
              <a:t>，</a:t>
            </a:r>
            <a:r>
              <a:rPr lang="zh-CN" altLang="en-US" sz="2500" b="1" dirty="0">
                <a:solidFill>
                  <a:srgbClr val="10253F"/>
                </a:solidFill>
                <a:latin typeface="华文楷体" panose="02010600040101010101" pitchFamily="2" charset="-122"/>
                <a:ea typeface="华文楷体" panose="02010600040101010101" pitchFamily="2" charset="-122"/>
              </a:rPr>
              <a:t>这导致</a:t>
            </a:r>
            <a:endParaRPr lang="en-US" altLang="en-US" sz="2500" b="1" dirty="0">
              <a:solidFill>
                <a:srgbClr val="10253F"/>
              </a:solidFill>
              <a:latin typeface="华文楷体" panose="02010600040101010101" pitchFamily="2" charset="-122"/>
              <a:ea typeface="华文楷体" panose="02010600040101010101" pitchFamily="2" charset="-122"/>
            </a:endParaRPr>
          </a:p>
          <a:p>
            <a:pPr marL="346075" lvl="1" indent="-231775">
              <a:spcBef>
                <a:spcPct val="5000"/>
              </a:spcBef>
              <a:buSzPct val="90000"/>
              <a:buFontTx/>
              <a:buChar char="•"/>
            </a:pPr>
            <a:r>
              <a:rPr lang="en-US" altLang="en-US" sz="2500" b="1" dirty="0">
                <a:solidFill>
                  <a:srgbClr val="10253F"/>
                </a:solidFill>
                <a:latin typeface="华文楷体" panose="02010600040101010101" pitchFamily="2" charset="-122"/>
                <a:ea typeface="华文楷体" panose="02010600040101010101" pitchFamily="2" charset="-122"/>
              </a:rPr>
              <a:t>SRAS  </a:t>
            </a:r>
            <a:r>
              <a:rPr lang="zh-CN" altLang="en-US" sz="2500" b="1" dirty="0">
                <a:solidFill>
                  <a:srgbClr val="10253F"/>
                </a:solidFill>
                <a:latin typeface="华文楷体" panose="02010600040101010101" pitchFamily="2" charset="-122"/>
                <a:ea typeface="华文楷体" panose="02010600040101010101" pitchFamily="2" charset="-122"/>
              </a:rPr>
              <a:t>下移</a:t>
            </a:r>
          </a:p>
          <a:p>
            <a:pPr marL="346075" lvl="1" indent="-231775">
              <a:spcBef>
                <a:spcPct val="5000"/>
              </a:spcBef>
              <a:buSzPct val="90000"/>
              <a:buFontTx/>
              <a:buChar char="•"/>
            </a:pPr>
            <a:r>
              <a:rPr lang="en-US" altLang="en-US" sz="2500" b="1" dirty="0">
                <a:solidFill>
                  <a:srgbClr val="10253F"/>
                </a:solidFill>
                <a:latin typeface="华文楷体" panose="02010600040101010101" pitchFamily="2" charset="-122"/>
                <a:ea typeface="华文楷体" panose="02010600040101010101" pitchFamily="2" charset="-122"/>
              </a:rPr>
              <a:t>M/P  </a:t>
            </a:r>
            <a:r>
              <a:rPr lang="zh-CN" altLang="en-US" sz="2500" b="1" dirty="0">
                <a:solidFill>
                  <a:srgbClr val="10253F"/>
                </a:solidFill>
                <a:latin typeface="华文楷体" panose="02010600040101010101" pitchFamily="2" charset="-122"/>
                <a:ea typeface="华文楷体" panose="02010600040101010101" pitchFamily="2" charset="-122"/>
              </a:rPr>
              <a:t>增加，这导致</a:t>
            </a:r>
            <a:r>
              <a:rPr lang="en-US" altLang="en-US" sz="2500" b="1" dirty="0">
                <a:solidFill>
                  <a:srgbClr val="10253F"/>
                </a:solidFill>
                <a:latin typeface="华文楷体" panose="02010600040101010101" pitchFamily="2" charset="-122"/>
                <a:ea typeface="华文楷体" panose="02010600040101010101" pitchFamily="2" charset="-122"/>
              </a:rPr>
              <a:t> LM </a:t>
            </a:r>
            <a:r>
              <a:rPr lang="zh-CN" altLang="en-US" sz="2500" b="1" dirty="0">
                <a:solidFill>
                  <a:srgbClr val="10253F"/>
                </a:solidFill>
                <a:latin typeface="华文楷体" panose="02010600040101010101" pitchFamily="2" charset="-122"/>
                <a:ea typeface="华文楷体" panose="02010600040101010101" pitchFamily="2" charset="-122"/>
              </a:rPr>
              <a:t>下移</a:t>
            </a:r>
            <a:r>
              <a:rPr lang="en-US" altLang="en-US" sz="2500" b="1" dirty="0">
                <a:solidFill>
                  <a:srgbClr val="10253F"/>
                </a:solidFill>
                <a:latin typeface="华文楷体" panose="02010600040101010101" pitchFamily="2" charset="-122"/>
                <a:ea typeface="华文楷体" panose="02010600040101010101" pitchFamily="2" charset="-122"/>
              </a:rPr>
              <a:t> </a:t>
            </a:r>
          </a:p>
        </p:txBody>
      </p:sp>
      <p:grpSp>
        <p:nvGrpSpPr>
          <p:cNvPr id="11" name="Group 70"/>
          <p:cNvGrpSpPr>
            <a:grpSpLocks/>
          </p:cNvGrpSpPr>
          <p:nvPr/>
        </p:nvGrpSpPr>
        <p:grpSpPr bwMode="auto">
          <a:xfrm>
            <a:off x="4572000" y="1695450"/>
            <a:ext cx="4222750" cy="3567113"/>
            <a:chOff x="2880" y="1068"/>
            <a:chExt cx="2660" cy="2247"/>
          </a:xfrm>
        </p:grpSpPr>
        <p:grpSp>
          <p:nvGrpSpPr>
            <p:cNvPr id="12" name="Group 71"/>
            <p:cNvGrpSpPr>
              <a:grpSpLocks/>
            </p:cNvGrpSpPr>
            <p:nvPr/>
          </p:nvGrpSpPr>
          <p:grpSpPr bwMode="auto">
            <a:xfrm>
              <a:off x="2880" y="2979"/>
              <a:ext cx="2496" cy="336"/>
              <a:chOff x="2880" y="2979"/>
              <a:chExt cx="2496" cy="336"/>
            </a:xfrm>
          </p:grpSpPr>
          <p:sp>
            <p:nvSpPr>
              <p:cNvPr id="12319" name="Line 72"/>
              <p:cNvSpPr>
                <a:spLocks noChangeShapeType="1"/>
              </p:cNvSpPr>
              <p:nvPr/>
            </p:nvSpPr>
            <p:spPr bwMode="auto">
              <a:xfrm>
                <a:off x="3120" y="3171"/>
                <a:ext cx="1872" cy="0"/>
              </a:xfrm>
              <a:prstGeom prst="line">
                <a:avLst/>
              </a:prstGeom>
              <a:noFill/>
              <a:ln w="28575">
                <a:solidFill>
                  <a:srgbClr val="339933"/>
                </a:solidFill>
                <a:round/>
                <a:headEnd/>
                <a:tailEnd/>
              </a:ln>
            </p:spPr>
            <p:txBody>
              <a:bodyPr/>
              <a:lstStyle/>
              <a:p>
                <a:endParaRPr lang="zh-CN" altLang="en-US"/>
              </a:p>
            </p:txBody>
          </p:sp>
          <p:sp>
            <p:nvSpPr>
              <p:cNvPr id="12320" name="Text Box 73"/>
              <p:cNvSpPr txBox="1">
                <a:spLocks noChangeArrowheads="1"/>
              </p:cNvSpPr>
              <p:nvPr/>
            </p:nvSpPr>
            <p:spPr bwMode="auto">
              <a:xfrm>
                <a:off x="4800" y="2979"/>
                <a:ext cx="576" cy="24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SRAS</a:t>
                </a:r>
                <a:r>
                  <a:rPr lang="en-US" altLang="en-US" sz="2300" baseline="-25000">
                    <a:latin typeface="Tahoma" pitchFamily="34" charset="0"/>
                  </a:rPr>
                  <a:t>2</a:t>
                </a:r>
              </a:p>
            </p:txBody>
          </p:sp>
          <p:sp>
            <p:nvSpPr>
              <p:cNvPr id="12321" name="Text Box 74"/>
              <p:cNvSpPr txBox="1">
                <a:spLocks noChangeArrowheads="1"/>
              </p:cNvSpPr>
              <p:nvPr/>
            </p:nvSpPr>
            <p:spPr bwMode="auto">
              <a:xfrm>
                <a:off x="2880" y="3027"/>
                <a:ext cx="240" cy="288"/>
              </a:xfrm>
              <a:prstGeom prst="rect">
                <a:avLst/>
              </a:prstGeom>
              <a:noFill/>
              <a:ln w="9525">
                <a:noFill/>
                <a:miter lim="800000"/>
                <a:headEnd/>
                <a:tailEnd/>
              </a:ln>
            </p:spPr>
            <p:txBody>
              <a:bodyPr lIns="0" tIns="0" rIns="0" bIns="0"/>
              <a:lstStyle/>
              <a:p>
                <a:pPr>
                  <a:spcBef>
                    <a:spcPct val="50000"/>
                  </a:spcBef>
                </a:pPr>
                <a:r>
                  <a:rPr lang="en-US" altLang="en-US" sz="2200" b="1" i="1">
                    <a:latin typeface="Tahoma" pitchFamily="34" charset="0"/>
                  </a:rPr>
                  <a:t>P</a:t>
                </a:r>
                <a:r>
                  <a:rPr lang="en-US" altLang="en-US" sz="2200" baseline="-25000">
                    <a:latin typeface="Tahoma" pitchFamily="34" charset="0"/>
                  </a:rPr>
                  <a:t>2</a:t>
                </a:r>
              </a:p>
            </p:txBody>
          </p:sp>
        </p:grpSp>
        <p:grpSp>
          <p:nvGrpSpPr>
            <p:cNvPr id="13" name="Group 75"/>
            <p:cNvGrpSpPr>
              <a:grpSpLocks/>
            </p:cNvGrpSpPr>
            <p:nvPr/>
          </p:nvGrpSpPr>
          <p:grpSpPr bwMode="auto">
            <a:xfrm>
              <a:off x="3825" y="1068"/>
              <a:ext cx="1715" cy="945"/>
              <a:chOff x="3825" y="1068"/>
              <a:chExt cx="1715" cy="945"/>
            </a:xfrm>
          </p:grpSpPr>
          <p:sp>
            <p:nvSpPr>
              <p:cNvPr id="12317" name="Line 76"/>
              <p:cNvSpPr>
                <a:spLocks noChangeShapeType="1"/>
              </p:cNvSpPr>
              <p:nvPr/>
            </p:nvSpPr>
            <p:spPr bwMode="auto">
              <a:xfrm flipV="1">
                <a:off x="3825" y="1245"/>
                <a:ext cx="1152" cy="768"/>
              </a:xfrm>
              <a:prstGeom prst="line">
                <a:avLst/>
              </a:prstGeom>
              <a:noFill/>
              <a:ln w="28575">
                <a:solidFill>
                  <a:srgbClr val="339933"/>
                </a:solidFill>
                <a:round/>
                <a:headEnd/>
                <a:tailEnd/>
              </a:ln>
            </p:spPr>
            <p:txBody>
              <a:bodyPr/>
              <a:lstStyle/>
              <a:p>
                <a:endParaRPr lang="zh-CN" altLang="en-US"/>
              </a:p>
            </p:txBody>
          </p:sp>
          <p:sp>
            <p:nvSpPr>
              <p:cNvPr id="12318" name="Text Box 77"/>
              <p:cNvSpPr txBox="1">
                <a:spLocks noChangeArrowheads="1"/>
              </p:cNvSpPr>
              <p:nvPr/>
            </p:nvSpPr>
            <p:spPr bwMode="auto">
              <a:xfrm>
                <a:off x="4946" y="1068"/>
                <a:ext cx="594" cy="221"/>
              </a:xfrm>
              <a:prstGeom prst="rect">
                <a:avLst/>
              </a:prstGeom>
              <a:noFill/>
              <a:ln w="9525">
                <a:noFill/>
                <a:miter lim="800000"/>
                <a:headEnd/>
                <a:tailEnd/>
              </a:ln>
            </p:spPr>
            <p:txBody>
              <a:bodyPr lIns="0" tIns="0" rIns="0" bIns="0">
                <a:spAutoFit/>
              </a:bodyPr>
              <a:lstStyle/>
              <a:p>
                <a:pPr>
                  <a:spcBef>
                    <a:spcPct val="50000"/>
                  </a:spcBef>
                </a:pPr>
                <a:r>
                  <a:rPr lang="en-US" altLang="en-US" sz="2300" i="1">
                    <a:latin typeface="Arial" pitchFamily="34" charset="0"/>
                  </a:rPr>
                  <a:t>LM</a:t>
                </a:r>
                <a:r>
                  <a:rPr lang="en-US" altLang="en-US" sz="2300">
                    <a:latin typeface="Arial" pitchFamily="34" charset="0"/>
                  </a:rPr>
                  <a:t>(</a:t>
                </a:r>
                <a:r>
                  <a:rPr lang="en-US" altLang="en-US" sz="2300" b="1" i="1">
                    <a:latin typeface="Arial" pitchFamily="34" charset="0"/>
                  </a:rPr>
                  <a:t>P</a:t>
                </a:r>
                <a:r>
                  <a:rPr lang="en-US" altLang="en-US" sz="2300" baseline="-25000">
                    <a:latin typeface="Tahoma" pitchFamily="34" charset="0"/>
                  </a:rPr>
                  <a:t>2</a:t>
                </a:r>
                <a:r>
                  <a:rPr lang="en-US" altLang="en-US" sz="2300">
                    <a:latin typeface="Arial" pitchFamily="34" charset="0"/>
                  </a:rPr>
                  <a:t>)</a:t>
                </a:r>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0"/>
          </p:nvPr>
        </p:nvSpPr>
        <p:spPr/>
        <p:txBody>
          <a:bodyPr/>
          <a:lstStyle/>
          <a:p>
            <a:pPr>
              <a:defRPr/>
            </a:pPr>
            <a:r>
              <a:rPr lang="en-US" altLang="en-US"/>
              <a:t>slide </a:t>
            </a:r>
            <a:fld id="{C502CF05-81C3-410C-8ADA-17EA8614BBE4}" type="slidenum">
              <a:rPr lang="en-US" altLang="en-US"/>
              <a:pPr>
                <a:defRPr/>
              </a:pPr>
              <a:t>22</a:t>
            </a:fld>
            <a:endParaRPr lang="en-US" altLang="en-US"/>
          </a:p>
        </p:txBody>
      </p:sp>
      <p:sp>
        <p:nvSpPr>
          <p:cNvPr id="13318" name="Line 2"/>
          <p:cNvSpPr>
            <a:spLocks noChangeShapeType="1"/>
          </p:cNvSpPr>
          <p:nvPr/>
        </p:nvSpPr>
        <p:spPr bwMode="auto">
          <a:xfrm flipV="1">
            <a:off x="5486400" y="1600200"/>
            <a:ext cx="1828800" cy="1219200"/>
          </a:xfrm>
          <a:prstGeom prst="line">
            <a:avLst/>
          </a:prstGeom>
          <a:noFill/>
          <a:ln w="28575">
            <a:solidFill>
              <a:srgbClr val="DDDDDD"/>
            </a:solidFill>
            <a:round/>
            <a:headEnd/>
            <a:tailEnd/>
          </a:ln>
        </p:spPr>
        <p:txBody>
          <a:bodyPr/>
          <a:lstStyle/>
          <a:p>
            <a:endParaRPr lang="zh-CN" altLang="en-US"/>
          </a:p>
        </p:txBody>
      </p:sp>
      <p:sp>
        <p:nvSpPr>
          <p:cNvPr id="13319" name="Line 3"/>
          <p:cNvSpPr>
            <a:spLocks noChangeShapeType="1"/>
          </p:cNvSpPr>
          <p:nvPr/>
        </p:nvSpPr>
        <p:spPr bwMode="auto">
          <a:xfrm>
            <a:off x="5715000" y="1371600"/>
            <a:ext cx="2057400" cy="1295400"/>
          </a:xfrm>
          <a:prstGeom prst="line">
            <a:avLst/>
          </a:prstGeom>
          <a:noFill/>
          <a:ln w="28575">
            <a:solidFill>
              <a:srgbClr val="DDDDDD"/>
            </a:solidFill>
            <a:round/>
            <a:headEnd/>
            <a:tailEnd/>
          </a:ln>
        </p:spPr>
        <p:txBody>
          <a:bodyPr/>
          <a:lstStyle/>
          <a:p>
            <a:endParaRPr lang="zh-CN" altLang="en-US"/>
          </a:p>
        </p:txBody>
      </p:sp>
      <p:sp>
        <p:nvSpPr>
          <p:cNvPr id="13320" name="Line 4"/>
          <p:cNvSpPr>
            <a:spLocks noChangeShapeType="1"/>
          </p:cNvSpPr>
          <p:nvPr/>
        </p:nvSpPr>
        <p:spPr bwMode="auto">
          <a:xfrm>
            <a:off x="4953000" y="4572000"/>
            <a:ext cx="2971800" cy="0"/>
          </a:xfrm>
          <a:prstGeom prst="line">
            <a:avLst/>
          </a:prstGeom>
          <a:noFill/>
          <a:ln w="28575">
            <a:solidFill>
              <a:srgbClr val="DDDDDD"/>
            </a:solidFill>
            <a:round/>
            <a:headEnd/>
            <a:tailEnd/>
          </a:ln>
        </p:spPr>
        <p:txBody>
          <a:bodyPr/>
          <a:lstStyle/>
          <a:p>
            <a:endParaRPr lang="zh-CN" altLang="en-US"/>
          </a:p>
        </p:txBody>
      </p:sp>
      <p:sp>
        <p:nvSpPr>
          <p:cNvPr id="13321" name="Line 5"/>
          <p:cNvSpPr>
            <a:spLocks noChangeShapeType="1"/>
          </p:cNvSpPr>
          <p:nvPr/>
        </p:nvSpPr>
        <p:spPr bwMode="auto">
          <a:xfrm>
            <a:off x="5653088" y="3702050"/>
            <a:ext cx="2087562" cy="1717675"/>
          </a:xfrm>
          <a:prstGeom prst="line">
            <a:avLst/>
          </a:prstGeom>
          <a:noFill/>
          <a:ln w="28575">
            <a:solidFill>
              <a:srgbClr val="DDDDDD"/>
            </a:solidFill>
            <a:round/>
            <a:headEnd/>
            <a:tailEnd/>
          </a:ln>
        </p:spPr>
        <p:txBody>
          <a:bodyPr/>
          <a:lstStyle/>
          <a:p>
            <a:endParaRPr lang="zh-CN" altLang="en-US"/>
          </a:p>
        </p:txBody>
      </p:sp>
      <p:grpSp>
        <p:nvGrpSpPr>
          <p:cNvPr id="2" name="Group 6"/>
          <p:cNvGrpSpPr>
            <a:grpSpLocks/>
          </p:cNvGrpSpPr>
          <p:nvPr/>
        </p:nvGrpSpPr>
        <p:grpSpPr bwMode="auto">
          <a:xfrm>
            <a:off x="5421313" y="3995738"/>
            <a:ext cx="2655887" cy="1882775"/>
            <a:chOff x="3415" y="2517"/>
            <a:chExt cx="1673" cy="1186"/>
          </a:xfrm>
        </p:grpSpPr>
        <p:sp>
          <p:nvSpPr>
            <p:cNvPr id="13358" name="Line 7"/>
            <p:cNvSpPr>
              <a:spLocks noChangeShapeType="1"/>
            </p:cNvSpPr>
            <p:nvPr/>
          </p:nvSpPr>
          <p:spPr bwMode="auto">
            <a:xfrm>
              <a:off x="3415" y="2517"/>
              <a:ext cx="1315" cy="1082"/>
            </a:xfrm>
            <a:prstGeom prst="line">
              <a:avLst/>
            </a:prstGeom>
            <a:noFill/>
            <a:ln w="28575">
              <a:solidFill>
                <a:srgbClr val="CC0000"/>
              </a:solidFill>
              <a:round/>
              <a:headEnd/>
              <a:tailEnd/>
            </a:ln>
          </p:spPr>
          <p:txBody>
            <a:bodyPr/>
            <a:lstStyle/>
            <a:p>
              <a:endParaRPr lang="zh-CN" altLang="en-US"/>
            </a:p>
          </p:txBody>
        </p:sp>
        <p:sp>
          <p:nvSpPr>
            <p:cNvPr id="13359" name="Text Box 8"/>
            <p:cNvSpPr txBox="1">
              <a:spLocks noChangeArrowheads="1"/>
            </p:cNvSpPr>
            <p:nvPr/>
          </p:nvSpPr>
          <p:spPr bwMode="auto">
            <a:xfrm>
              <a:off x="4733" y="3453"/>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2</a:t>
              </a:r>
            </a:p>
          </p:txBody>
        </p:sp>
      </p:grpSp>
      <p:grpSp>
        <p:nvGrpSpPr>
          <p:cNvPr id="3" name="Group 17"/>
          <p:cNvGrpSpPr>
            <a:grpSpLocks/>
          </p:cNvGrpSpPr>
          <p:nvPr/>
        </p:nvGrpSpPr>
        <p:grpSpPr bwMode="auto">
          <a:xfrm>
            <a:off x="4572000" y="1695450"/>
            <a:ext cx="4222750" cy="3567113"/>
            <a:chOff x="2880" y="1068"/>
            <a:chExt cx="2660" cy="2247"/>
          </a:xfrm>
        </p:grpSpPr>
        <p:grpSp>
          <p:nvGrpSpPr>
            <p:cNvPr id="4" name="Group 18"/>
            <p:cNvGrpSpPr>
              <a:grpSpLocks/>
            </p:cNvGrpSpPr>
            <p:nvPr/>
          </p:nvGrpSpPr>
          <p:grpSpPr bwMode="auto">
            <a:xfrm>
              <a:off x="2880" y="2979"/>
              <a:ext cx="2496" cy="336"/>
              <a:chOff x="2880" y="2979"/>
              <a:chExt cx="2496" cy="336"/>
            </a:xfrm>
          </p:grpSpPr>
          <p:sp>
            <p:nvSpPr>
              <p:cNvPr id="13355" name="Line 19"/>
              <p:cNvSpPr>
                <a:spLocks noChangeShapeType="1"/>
              </p:cNvSpPr>
              <p:nvPr/>
            </p:nvSpPr>
            <p:spPr bwMode="auto">
              <a:xfrm>
                <a:off x="3120" y="3171"/>
                <a:ext cx="1872" cy="0"/>
              </a:xfrm>
              <a:prstGeom prst="line">
                <a:avLst/>
              </a:prstGeom>
              <a:noFill/>
              <a:ln w="28575">
                <a:solidFill>
                  <a:srgbClr val="339933"/>
                </a:solidFill>
                <a:round/>
                <a:headEnd/>
                <a:tailEnd/>
              </a:ln>
            </p:spPr>
            <p:txBody>
              <a:bodyPr/>
              <a:lstStyle/>
              <a:p>
                <a:endParaRPr lang="zh-CN" altLang="en-US"/>
              </a:p>
            </p:txBody>
          </p:sp>
          <p:sp>
            <p:nvSpPr>
              <p:cNvPr id="13356" name="Text Box 20"/>
              <p:cNvSpPr txBox="1">
                <a:spLocks noChangeArrowheads="1"/>
              </p:cNvSpPr>
              <p:nvPr/>
            </p:nvSpPr>
            <p:spPr bwMode="auto">
              <a:xfrm>
                <a:off x="4800" y="2979"/>
                <a:ext cx="576" cy="24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SRAS</a:t>
                </a:r>
                <a:r>
                  <a:rPr lang="en-US" altLang="en-US" sz="2300" baseline="-25000">
                    <a:latin typeface="Tahoma" pitchFamily="34" charset="0"/>
                  </a:rPr>
                  <a:t>2</a:t>
                </a:r>
              </a:p>
            </p:txBody>
          </p:sp>
          <p:sp>
            <p:nvSpPr>
              <p:cNvPr id="13357" name="Text Box 21"/>
              <p:cNvSpPr txBox="1">
                <a:spLocks noChangeArrowheads="1"/>
              </p:cNvSpPr>
              <p:nvPr/>
            </p:nvSpPr>
            <p:spPr bwMode="auto">
              <a:xfrm>
                <a:off x="2880" y="3027"/>
                <a:ext cx="240" cy="288"/>
              </a:xfrm>
              <a:prstGeom prst="rect">
                <a:avLst/>
              </a:prstGeom>
              <a:noFill/>
              <a:ln w="9525">
                <a:noFill/>
                <a:miter lim="800000"/>
                <a:headEnd/>
                <a:tailEnd/>
              </a:ln>
            </p:spPr>
            <p:txBody>
              <a:bodyPr lIns="0" tIns="0" rIns="0" bIns="0"/>
              <a:lstStyle/>
              <a:p>
                <a:pPr>
                  <a:spcBef>
                    <a:spcPct val="50000"/>
                  </a:spcBef>
                </a:pPr>
                <a:r>
                  <a:rPr lang="en-US" altLang="en-US" sz="2200" b="1" i="1">
                    <a:latin typeface="Tahoma" pitchFamily="34" charset="0"/>
                  </a:rPr>
                  <a:t>P</a:t>
                </a:r>
                <a:r>
                  <a:rPr lang="en-US" altLang="en-US" sz="2200" baseline="-25000">
                    <a:latin typeface="Tahoma" pitchFamily="34" charset="0"/>
                  </a:rPr>
                  <a:t>2</a:t>
                </a:r>
              </a:p>
            </p:txBody>
          </p:sp>
        </p:grpSp>
        <p:grpSp>
          <p:nvGrpSpPr>
            <p:cNvPr id="5" name="Group 22"/>
            <p:cNvGrpSpPr>
              <a:grpSpLocks/>
            </p:cNvGrpSpPr>
            <p:nvPr/>
          </p:nvGrpSpPr>
          <p:grpSpPr bwMode="auto">
            <a:xfrm>
              <a:off x="3825" y="1068"/>
              <a:ext cx="1715" cy="945"/>
              <a:chOff x="3825" y="1068"/>
              <a:chExt cx="1715" cy="945"/>
            </a:xfrm>
          </p:grpSpPr>
          <p:sp>
            <p:nvSpPr>
              <p:cNvPr id="13353" name="Line 23"/>
              <p:cNvSpPr>
                <a:spLocks noChangeShapeType="1"/>
              </p:cNvSpPr>
              <p:nvPr/>
            </p:nvSpPr>
            <p:spPr bwMode="auto">
              <a:xfrm flipV="1">
                <a:off x="3825" y="1245"/>
                <a:ext cx="1152" cy="768"/>
              </a:xfrm>
              <a:prstGeom prst="line">
                <a:avLst/>
              </a:prstGeom>
              <a:noFill/>
              <a:ln w="28575">
                <a:solidFill>
                  <a:srgbClr val="339933"/>
                </a:solidFill>
                <a:round/>
                <a:headEnd/>
                <a:tailEnd/>
              </a:ln>
            </p:spPr>
            <p:txBody>
              <a:bodyPr/>
              <a:lstStyle/>
              <a:p>
                <a:endParaRPr lang="zh-CN" altLang="en-US"/>
              </a:p>
            </p:txBody>
          </p:sp>
          <p:sp>
            <p:nvSpPr>
              <p:cNvPr id="13354" name="Text Box 24"/>
              <p:cNvSpPr txBox="1">
                <a:spLocks noChangeArrowheads="1"/>
              </p:cNvSpPr>
              <p:nvPr/>
            </p:nvSpPr>
            <p:spPr bwMode="auto">
              <a:xfrm>
                <a:off x="4946" y="1068"/>
                <a:ext cx="594" cy="221"/>
              </a:xfrm>
              <a:prstGeom prst="rect">
                <a:avLst/>
              </a:prstGeom>
              <a:noFill/>
              <a:ln w="9525">
                <a:noFill/>
                <a:miter lim="800000"/>
                <a:headEnd/>
                <a:tailEnd/>
              </a:ln>
            </p:spPr>
            <p:txBody>
              <a:bodyPr lIns="0" tIns="0" rIns="0" bIns="0">
                <a:spAutoFit/>
              </a:bodyPr>
              <a:lstStyle/>
              <a:p>
                <a:pPr>
                  <a:spcBef>
                    <a:spcPct val="50000"/>
                  </a:spcBef>
                </a:pPr>
                <a:r>
                  <a:rPr lang="en-US" altLang="en-US" sz="2300" i="1">
                    <a:latin typeface="Arial" pitchFamily="34" charset="0"/>
                  </a:rPr>
                  <a:t>LM</a:t>
                </a:r>
                <a:r>
                  <a:rPr lang="en-US" altLang="en-US" sz="2300">
                    <a:latin typeface="Arial" pitchFamily="34" charset="0"/>
                  </a:rPr>
                  <a:t>(</a:t>
                </a:r>
                <a:r>
                  <a:rPr lang="en-US" altLang="en-US" sz="2300" b="1" i="1">
                    <a:latin typeface="Arial" pitchFamily="34" charset="0"/>
                  </a:rPr>
                  <a:t>P</a:t>
                </a:r>
                <a:r>
                  <a:rPr lang="en-US" altLang="en-US" sz="2300" baseline="-25000">
                    <a:latin typeface="Tahoma" pitchFamily="34" charset="0"/>
                  </a:rPr>
                  <a:t>2</a:t>
                </a:r>
                <a:r>
                  <a:rPr lang="en-US" altLang="en-US" sz="2300">
                    <a:latin typeface="Arial" pitchFamily="34" charset="0"/>
                  </a:rPr>
                  <a:t>)</a:t>
                </a:r>
              </a:p>
            </p:txBody>
          </p:sp>
        </p:grpSp>
      </p:grpSp>
      <p:sp>
        <p:nvSpPr>
          <p:cNvPr id="393241" name="Rectangle 25"/>
          <p:cNvSpPr>
            <a:spLocks noGrp="1" noChangeArrowheads="1"/>
          </p:cNvSpPr>
          <p:nvPr>
            <p:ph type="title"/>
          </p:nvPr>
        </p:nvSpPr>
        <p:spPr>
          <a:xfrm>
            <a:off x="726504" y="260648"/>
            <a:ext cx="8382000" cy="838200"/>
          </a:xfrm>
        </p:spPr>
        <p:txBody>
          <a:bodyPr/>
          <a:lstStyle/>
          <a:p>
            <a:pPr eaLnBrk="1" hangingPunct="1">
              <a:defRPr/>
            </a:pPr>
            <a:r>
              <a:rPr lang="en-US" altLang="en-US" sz="3200" dirty="0"/>
              <a:t>IS </a:t>
            </a:r>
            <a:r>
              <a:rPr lang="zh-CN" altLang="en-US" sz="3200" dirty="0"/>
              <a:t>冲击的短期和长期效果</a:t>
            </a:r>
            <a:endParaRPr lang="en-US" altLang="en-US" sz="3200" dirty="0"/>
          </a:p>
        </p:txBody>
      </p:sp>
      <p:grpSp>
        <p:nvGrpSpPr>
          <p:cNvPr id="6" name="Group 26"/>
          <p:cNvGrpSpPr>
            <a:grpSpLocks/>
          </p:cNvGrpSpPr>
          <p:nvPr/>
        </p:nvGrpSpPr>
        <p:grpSpPr bwMode="auto">
          <a:xfrm>
            <a:off x="4572000" y="1143000"/>
            <a:ext cx="3657600" cy="2500313"/>
            <a:chOff x="2256" y="806"/>
            <a:chExt cx="2304" cy="1575"/>
          </a:xfrm>
        </p:grpSpPr>
        <p:grpSp>
          <p:nvGrpSpPr>
            <p:cNvPr id="7" name="Group 27"/>
            <p:cNvGrpSpPr>
              <a:grpSpLocks/>
            </p:cNvGrpSpPr>
            <p:nvPr/>
          </p:nvGrpSpPr>
          <p:grpSpPr bwMode="auto">
            <a:xfrm>
              <a:off x="2496" y="960"/>
              <a:ext cx="1824" cy="1188"/>
              <a:chOff x="2640" y="1056"/>
              <a:chExt cx="2496" cy="2112"/>
            </a:xfrm>
          </p:grpSpPr>
          <p:sp>
            <p:nvSpPr>
              <p:cNvPr id="13349" name="Line 28"/>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3350" name="Line 29"/>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3347" name="Text Box 30"/>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3348" name="Text Box 31"/>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8" name="Group 32"/>
          <p:cNvGrpSpPr>
            <a:grpSpLocks/>
          </p:cNvGrpSpPr>
          <p:nvPr/>
        </p:nvGrpSpPr>
        <p:grpSpPr bwMode="auto">
          <a:xfrm>
            <a:off x="4572000" y="3767138"/>
            <a:ext cx="3657600" cy="2500312"/>
            <a:chOff x="2256" y="806"/>
            <a:chExt cx="2304" cy="1575"/>
          </a:xfrm>
        </p:grpSpPr>
        <p:grpSp>
          <p:nvGrpSpPr>
            <p:cNvPr id="9" name="Group 33"/>
            <p:cNvGrpSpPr>
              <a:grpSpLocks/>
            </p:cNvGrpSpPr>
            <p:nvPr/>
          </p:nvGrpSpPr>
          <p:grpSpPr bwMode="auto">
            <a:xfrm>
              <a:off x="2496" y="960"/>
              <a:ext cx="1824" cy="1188"/>
              <a:chOff x="2640" y="1056"/>
              <a:chExt cx="2496" cy="2112"/>
            </a:xfrm>
          </p:grpSpPr>
          <p:sp>
            <p:nvSpPr>
              <p:cNvPr id="13344" name="Line 34"/>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3345" name="Line 35"/>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3342" name="Text Box 36"/>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3343" name="Text Box 37"/>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sp>
        <p:nvSpPr>
          <p:cNvPr id="13327" name="Line 38"/>
          <p:cNvSpPr>
            <a:spLocks noChangeShapeType="1"/>
          </p:cNvSpPr>
          <p:nvPr/>
        </p:nvSpPr>
        <p:spPr bwMode="auto">
          <a:xfrm>
            <a:off x="6710363" y="4143375"/>
            <a:ext cx="0" cy="1752600"/>
          </a:xfrm>
          <a:prstGeom prst="line">
            <a:avLst/>
          </a:prstGeom>
          <a:noFill/>
          <a:ln w="28575">
            <a:solidFill>
              <a:srgbClr val="000099"/>
            </a:solidFill>
            <a:round/>
            <a:headEnd/>
            <a:tailEnd/>
          </a:ln>
        </p:spPr>
        <p:txBody>
          <a:bodyPr/>
          <a:lstStyle/>
          <a:p>
            <a:endParaRPr lang="zh-CN" altLang="en-US"/>
          </a:p>
        </p:txBody>
      </p:sp>
      <p:sp>
        <p:nvSpPr>
          <p:cNvPr id="13328" name="Text Box 39"/>
          <p:cNvSpPr txBox="1">
            <a:spLocks noChangeArrowheads="1"/>
          </p:cNvSpPr>
          <p:nvPr/>
        </p:nvSpPr>
        <p:spPr bwMode="auto">
          <a:xfrm>
            <a:off x="6400800" y="3829050"/>
            <a:ext cx="762000" cy="30480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3314" name="Object 40"/>
          <p:cNvGraphicFramePr>
            <a:graphicFrameLocks noChangeAspect="1"/>
          </p:cNvGraphicFramePr>
          <p:nvPr/>
        </p:nvGraphicFramePr>
        <p:xfrm>
          <a:off x="6580188" y="5886450"/>
          <a:ext cx="334962" cy="438150"/>
        </p:xfrm>
        <a:graphic>
          <a:graphicData uri="http://schemas.openxmlformats.org/presentationml/2006/ole">
            <mc:AlternateContent xmlns:mc="http://schemas.openxmlformats.org/markup-compatibility/2006">
              <mc:Choice xmlns:v="urn:schemas-microsoft-com:vml" Requires="v">
                <p:oleObj spid="_x0000_s84024" name="Equation" r:id="rId4" imgW="164885" imgH="215619" progId="Equation.DSMT4">
                  <p:embed/>
                </p:oleObj>
              </mc:Choice>
              <mc:Fallback>
                <p:oleObj name="Equation" r:id="rId4" imgW="164885" imgH="215619" progId="Equation.DSMT4">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8" y="5886450"/>
                        <a:ext cx="3349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41"/>
          <p:cNvGrpSpPr>
            <a:grpSpLocks/>
          </p:cNvGrpSpPr>
          <p:nvPr/>
        </p:nvGrpSpPr>
        <p:grpSpPr bwMode="auto">
          <a:xfrm>
            <a:off x="6400800" y="1219200"/>
            <a:ext cx="762000" cy="2495550"/>
            <a:chOff x="4032" y="768"/>
            <a:chExt cx="480" cy="1572"/>
          </a:xfrm>
        </p:grpSpPr>
        <p:sp>
          <p:nvSpPr>
            <p:cNvPr id="13339" name="Line 42"/>
            <p:cNvSpPr>
              <a:spLocks noChangeShapeType="1"/>
            </p:cNvSpPr>
            <p:nvPr/>
          </p:nvSpPr>
          <p:spPr bwMode="auto">
            <a:xfrm>
              <a:off x="4227" y="966"/>
              <a:ext cx="0" cy="1104"/>
            </a:xfrm>
            <a:prstGeom prst="line">
              <a:avLst/>
            </a:prstGeom>
            <a:noFill/>
            <a:ln w="28575">
              <a:solidFill>
                <a:srgbClr val="000099"/>
              </a:solidFill>
              <a:round/>
              <a:headEnd/>
              <a:tailEnd/>
            </a:ln>
          </p:spPr>
          <p:txBody>
            <a:bodyPr/>
            <a:lstStyle/>
            <a:p>
              <a:endParaRPr lang="zh-CN" altLang="en-US"/>
            </a:p>
          </p:txBody>
        </p:sp>
        <p:sp>
          <p:nvSpPr>
            <p:cNvPr id="13340" name="Text Box 43"/>
            <p:cNvSpPr txBox="1">
              <a:spLocks noChangeArrowheads="1"/>
            </p:cNvSpPr>
            <p:nvPr/>
          </p:nvSpPr>
          <p:spPr bwMode="auto">
            <a:xfrm>
              <a:off x="4032" y="768"/>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3316" name="Object 44"/>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84025" name="Equation" r:id="rId6" imgW="164885" imgH="215619" progId="Equation.DSMT4">
                    <p:embed/>
                  </p:oleObj>
                </mc:Choice>
                <mc:Fallback>
                  <p:oleObj name="Equation" r:id="rId6" imgW="164885" imgH="215619" progId="Equation.DSMT4">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30" name="Text Box 45"/>
          <p:cNvSpPr txBox="1">
            <a:spLocks noChangeArrowheads="1"/>
          </p:cNvSpPr>
          <p:nvPr/>
        </p:nvSpPr>
        <p:spPr bwMode="auto">
          <a:xfrm>
            <a:off x="7800975" y="2528888"/>
            <a:ext cx="428625" cy="442912"/>
          </a:xfrm>
          <a:prstGeom prst="rect">
            <a:avLst/>
          </a:prstGeom>
          <a:noFill/>
          <a:ln w="9525">
            <a:noFill/>
            <a:miter lim="800000"/>
            <a:headEnd/>
            <a:tailEnd/>
          </a:ln>
        </p:spPr>
        <p:txBody>
          <a:bodyPr lIns="0" tIns="0" rIns="0" bIns="91440">
            <a:spAutoFit/>
          </a:bodyPr>
          <a:lstStyle/>
          <a:p>
            <a:pPr>
              <a:spcBef>
                <a:spcPct val="50000"/>
              </a:spcBef>
            </a:pPr>
            <a:r>
              <a:rPr lang="en-US" altLang="en-US" sz="2300" i="1">
                <a:solidFill>
                  <a:srgbClr val="DDDDDD"/>
                </a:solidFill>
                <a:latin typeface="Tahoma" pitchFamily="34" charset="0"/>
              </a:rPr>
              <a:t>IS</a:t>
            </a:r>
            <a:r>
              <a:rPr lang="en-US" altLang="en-US" sz="2300" baseline="-25000">
                <a:solidFill>
                  <a:srgbClr val="DDDDDD"/>
                </a:solidFill>
                <a:latin typeface="Tahoma" pitchFamily="34" charset="0"/>
              </a:rPr>
              <a:t>1</a:t>
            </a:r>
          </a:p>
        </p:txBody>
      </p:sp>
      <p:sp>
        <p:nvSpPr>
          <p:cNvPr id="13331" name="Text Box 46"/>
          <p:cNvSpPr txBox="1">
            <a:spLocks noChangeArrowheads="1"/>
          </p:cNvSpPr>
          <p:nvPr/>
        </p:nvSpPr>
        <p:spPr bwMode="auto">
          <a:xfrm>
            <a:off x="7620000" y="4267200"/>
            <a:ext cx="914400" cy="381000"/>
          </a:xfrm>
          <a:prstGeom prst="rect">
            <a:avLst/>
          </a:prstGeom>
          <a:noFill/>
          <a:ln w="9525">
            <a:noFill/>
            <a:miter lim="800000"/>
            <a:headEnd/>
            <a:tailEnd/>
          </a:ln>
        </p:spPr>
        <p:txBody>
          <a:bodyPr lIns="0" tIns="0" rIns="0" bIns="0"/>
          <a:lstStyle/>
          <a:p>
            <a:pPr>
              <a:spcBef>
                <a:spcPct val="50000"/>
              </a:spcBef>
            </a:pPr>
            <a:r>
              <a:rPr lang="en-US" altLang="en-US" sz="2100" i="1">
                <a:solidFill>
                  <a:srgbClr val="DDDDDD"/>
                </a:solidFill>
                <a:latin typeface="Arial" pitchFamily="34" charset="0"/>
              </a:rPr>
              <a:t>SRAS</a:t>
            </a:r>
            <a:r>
              <a:rPr lang="en-US" altLang="en-US" sz="2300" baseline="-25000">
                <a:solidFill>
                  <a:srgbClr val="DDDDDD"/>
                </a:solidFill>
                <a:latin typeface="Tahoma" pitchFamily="34" charset="0"/>
              </a:rPr>
              <a:t>1</a:t>
            </a:r>
          </a:p>
        </p:txBody>
      </p:sp>
      <p:sp>
        <p:nvSpPr>
          <p:cNvPr id="13332" name="Text Box 47"/>
          <p:cNvSpPr txBox="1">
            <a:spLocks noChangeArrowheads="1"/>
          </p:cNvSpPr>
          <p:nvPr/>
        </p:nvSpPr>
        <p:spPr bwMode="auto">
          <a:xfrm>
            <a:off x="4572000" y="4343400"/>
            <a:ext cx="381000" cy="457200"/>
          </a:xfrm>
          <a:prstGeom prst="rect">
            <a:avLst/>
          </a:prstGeom>
          <a:noFill/>
          <a:ln w="9525">
            <a:noFill/>
            <a:miter lim="800000"/>
            <a:headEnd/>
            <a:tailEnd/>
          </a:ln>
        </p:spPr>
        <p:txBody>
          <a:bodyPr lIns="0" tIns="0" rIns="0" bIns="0"/>
          <a:lstStyle/>
          <a:p>
            <a:pPr>
              <a:spcBef>
                <a:spcPct val="50000"/>
              </a:spcBef>
            </a:pPr>
            <a:r>
              <a:rPr lang="en-US" altLang="en-US" sz="2200" b="1" i="1">
                <a:solidFill>
                  <a:srgbClr val="DDDDDD"/>
                </a:solidFill>
                <a:latin typeface="Tahoma" pitchFamily="34" charset="0"/>
              </a:rPr>
              <a:t>P</a:t>
            </a:r>
            <a:r>
              <a:rPr lang="en-US" altLang="en-US" sz="2200" baseline="-25000">
                <a:solidFill>
                  <a:srgbClr val="DDDDDD"/>
                </a:solidFill>
                <a:latin typeface="Tahoma" pitchFamily="34" charset="0"/>
              </a:rPr>
              <a:t>1</a:t>
            </a:r>
          </a:p>
        </p:txBody>
      </p:sp>
      <p:sp>
        <p:nvSpPr>
          <p:cNvPr id="13333" name="Text Box 48"/>
          <p:cNvSpPr txBox="1">
            <a:spLocks noChangeArrowheads="1"/>
          </p:cNvSpPr>
          <p:nvPr/>
        </p:nvSpPr>
        <p:spPr bwMode="auto">
          <a:xfrm>
            <a:off x="7315200" y="1292225"/>
            <a:ext cx="942975" cy="350838"/>
          </a:xfrm>
          <a:prstGeom prst="rect">
            <a:avLst/>
          </a:prstGeom>
          <a:noFill/>
          <a:ln w="9525">
            <a:noFill/>
            <a:miter lim="800000"/>
            <a:headEnd/>
            <a:tailEnd/>
          </a:ln>
        </p:spPr>
        <p:txBody>
          <a:bodyPr lIns="0" tIns="0" rIns="0" bIns="0">
            <a:spAutoFit/>
          </a:bodyPr>
          <a:lstStyle/>
          <a:p>
            <a:pPr>
              <a:spcBef>
                <a:spcPct val="50000"/>
              </a:spcBef>
            </a:pPr>
            <a:r>
              <a:rPr lang="en-US" altLang="en-US" sz="2300" i="1">
                <a:solidFill>
                  <a:srgbClr val="DDDDDD"/>
                </a:solidFill>
                <a:latin typeface="Arial" pitchFamily="34" charset="0"/>
              </a:rPr>
              <a:t>LM</a:t>
            </a:r>
            <a:r>
              <a:rPr lang="en-US" altLang="en-US" sz="2300">
                <a:solidFill>
                  <a:srgbClr val="DDDDDD"/>
                </a:solidFill>
                <a:latin typeface="Arial" pitchFamily="34" charset="0"/>
              </a:rPr>
              <a:t>(</a:t>
            </a:r>
            <a:r>
              <a:rPr lang="en-US" altLang="en-US" sz="2300" b="1" i="1">
                <a:solidFill>
                  <a:srgbClr val="DDDDDD"/>
                </a:solidFill>
                <a:latin typeface="Arial" pitchFamily="34" charset="0"/>
              </a:rPr>
              <a:t>P</a:t>
            </a:r>
            <a:r>
              <a:rPr lang="en-US" altLang="en-US" sz="2300" baseline="-25000">
                <a:solidFill>
                  <a:srgbClr val="DDDDDD"/>
                </a:solidFill>
                <a:latin typeface="Tahoma" pitchFamily="34" charset="0"/>
              </a:rPr>
              <a:t>1</a:t>
            </a:r>
            <a:r>
              <a:rPr lang="en-US" altLang="en-US" sz="2300">
                <a:solidFill>
                  <a:srgbClr val="DDDDDD"/>
                </a:solidFill>
                <a:latin typeface="Arial" pitchFamily="34" charset="0"/>
              </a:rPr>
              <a:t>)</a:t>
            </a:r>
          </a:p>
        </p:txBody>
      </p:sp>
      <p:grpSp>
        <p:nvGrpSpPr>
          <p:cNvPr id="11" name="Group 49"/>
          <p:cNvGrpSpPr>
            <a:grpSpLocks/>
          </p:cNvGrpSpPr>
          <p:nvPr/>
        </p:nvGrpSpPr>
        <p:grpSpPr bwMode="auto">
          <a:xfrm>
            <a:off x="5105400" y="1752600"/>
            <a:ext cx="2576513" cy="1524000"/>
            <a:chOff x="3216" y="1104"/>
            <a:chExt cx="1623" cy="960"/>
          </a:xfrm>
        </p:grpSpPr>
        <p:sp>
          <p:nvSpPr>
            <p:cNvPr id="13337" name="Line 50"/>
            <p:cNvSpPr>
              <a:spLocks noChangeShapeType="1"/>
            </p:cNvSpPr>
            <p:nvPr/>
          </p:nvSpPr>
          <p:spPr bwMode="auto">
            <a:xfrm>
              <a:off x="3216" y="1104"/>
              <a:ext cx="1296" cy="816"/>
            </a:xfrm>
            <a:prstGeom prst="line">
              <a:avLst/>
            </a:prstGeom>
            <a:noFill/>
            <a:ln w="28575">
              <a:solidFill>
                <a:srgbClr val="CC0000"/>
              </a:solidFill>
              <a:round/>
              <a:headEnd/>
              <a:tailEnd/>
            </a:ln>
          </p:spPr>
          <p:txBody>
            <a:bodyPr/>
            <a:lstStyle/>
            <a:p>
              <a:endParaRPr lang="zh-CN" altLang="en-US"/>
            </a:p>
          </p:txBody>
        </p:sp>
        <p:sp>
          <p:nvSpPr>
            <p:cNvPr id="13338" name="Text Box 51"/>
            <p:cNvSpPr txBox="1">
              <a:spLocks noChangeArrowheads="1"/>
            </p:cNvSpPr>
            <p:nvPr/>
          </p:nvSpPr>
          <p:spPr bwMode="auto">
            <a:xfrm>
              <a:off x="4512" y="1785"/>
              <a:ext cx="327"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r>
                <a:rPr lang="en-US" altLang="en-US" sz="2300" baseline="-25000">
                  <a:latin typeface="Tahoma" pitchFamily="34" charset="0"/>
                </a:rPr>
                <a:t>2</a:t>
              </a:r>
            </a:p>
          </p:txBody>
        </p:sp>
      </p:grpSp>
      <p:sp>
        <p:nvSpPr>
          <p:cNvPr id="13335" name="Text Box 53"/>
          <p:cNvSpPr txBox="1">
            <a:spLocks noChangeArrowheads="1"/>
          </p:cNvSpPr>
          <p:nvPr/>
        </p:nvSpPr>
        <p:spPr bwMode="auto">
          <a:xfrm>
            <a:off x="7753350" y="5218113"/>
            <a:ext cx="563563" cy="396875"/>
          </a:xfrm>
          <a:prstGeom prst="rect">
            <a:avLst/>
          </a:prstGeom>
          <a:noFill/>
          <a:ln w="9525">
            <a:noFill/>
            <a:miter lim="800000"/>
            <a:headEnd/>
            <a:tailEnd/>
          </a:ln>
        </p:spPr>
        <p:txBody>
          <a:bodyPr lIns="0" tIns="0" rIns="0">
            <a:spAutoFit/>
          </a:bodyPr>
          <a:lstStyle/>
          <a:p>
            <a:pPr>
              <a:spcBef>
                <a:spcPct val="50000"/>
              </a:spcBef>
            </a:pPr>
            <a:r>
              <a:rPr lang="en-US" altLang="en-US" sz="2300" i="1">
                <a:solidFill>
                  <a:srgbClr val="DDDDDD"/>
                </a:solidFill>
                <a:latin typeface="Arial" pitchFamily="34" charset="0"/>
              </a:rPr>
              <a:t>AD</a:t>
            </a:r>
            <a:r>
              <a:rPr lang="en-US" altLang="en-US" sz="2300" baseline="-25000">
                <a:solidFill>
                  <a:srgbClr val="DDDDDD"/>
                </a:solidFill>
                <a:latin typeface="Tahoma" pitchFamily="34" charset="0"/>
              </a:rPr>
              <a:t>1</a:t>
            </a:r>
          </a:p>
        </p:txBody>
      </p:sp>
      <p:sp>
        <p:nvSpPr>
          <p:cNvPr id="13336" name="Rectangle 54"/>
          <p:cNvSpPr>
            <a:spLocks noChangeArrowheads="1"/>
          </p:cNvSpPr>
          <p:nvPr/>
        </p:nvSpPr>
        <p:spPr bwMode="auto">
          <a:xfrm>
            <a:off x="762000" y="1981200"/>
            <a:ext cx="3505200" cy="1752600"/>
          </a:xfrm>
          <a:prstGeom prst="rect">
            <a:avLst/>
          </a:prstGeom>
          <a:solidFill>
            <a:srgbClr val="FFFFCC"/>
          </a:solidFill>
          <a:ln w="9525">
            <a:solidFill>
              <a:schemeClr val="tx1"/>
            </a:solidFill>
            <a:miter lim="800000"/>
            <a:headEnd/>
            <a:tailEnd/>
          </a:ln>
        </p:spPr>
        <p:txBody>
          <a:bodyPr/>
          <a:lstStyle/>
          <a:p>
            <a:pPr>
              <a:spcBef>
                <a:spcPct val="40000"/>
              </a:spcBef>
              <a:buSzPct val="110000"/>
              <a:buFont typeface="Wingdings" pitchFamily="2" charset="2"/>
              <a:buNone/>
            </a:pPr>
            <a:r>
              <a:rPr lang="zh-CN" altLang="en-US" sz="2500" b="1" dirty="0">
                <a:solidFill>
                  <a:srgbClr val="10253F"/>
                </a:solidFill>
                <a:latin typeface="华文楷体" panose="02010600040101010101" pitchFamily="2" charset="-122"/>
                <a:ea typeface="华文楷体" panose="02010600040101010101" pitchFamily="2" charset="-122"/>
              </a:rPr>
              <a:t>这个进程继续发展直到达到</a:t>
            </a:r>
            <a:r>
              <a:rPr lang="zh-CN" altLang="en-US" sz="2900" b="1" dirty="0">
                <a:solidFill>
                  <a:srgbClr val="10253F"/>
                </a:solidFill>
                <a:latin typeface="华文楷体" panose="02010600040101010101" pitchFamily="2" charset="-122"/>
                <a:ea typeface="华文楷体" panose="02010600040101010101" pitchFamily="2" charset="-122"/>
              </a:rPr>
              <a:t>长期</a:t>
            </a:r>
            <a:r>
              <a:rPr lang="zh-CN" altLang="en-US" sz="2500" b="1" dirty="0">
                <a:solidFill>
                  <a:srgbClr val="10253F"/>
                </a:solidFill>
                <a:latin typeface="华文楷体" panose="02010600040101010101" pitchFamily="2" charset="-122"/>
                <a:ea typeface="华文楷体" panose="02010600040101010101" pitchFamily="2" charset="-122"/>
              </a:rPr>
              <a:t>的均衡</a:t>
            </a:r>
            <a:endParaRPr lang="en-US" altLang="zh-CN" sz="2700" b="1" dirty="0">
              <a:solidFill>
                <a:srgbClr val="10253F"/>
              </a:solidFill>
              <a:latin typeface="华文楷体" panose="02010600040101010101" pitchFamily="2" charset="-122"/>
              <a:ea typeface="华文楷体" panose="02010600040101010101" pitchFamily="2" charset="-122"/>
            </a:endParaRPr>
          </a:p>
        </p:txBody>
      </p:sp>
      <p:graphicFrame>
        <p:nvGraphicFramePr>
          <p:cNvPr id="13315" name="Object 55"/>
          <p:cNvGraphicFramePr>
            <a:graphicFrameLocks noChangeAspect="1"/>
          </p:cNvGraphicFramePr>
          <p:nvPr>
            <p:extLst>
              <p:ext uri="{D42A27DB-BD31-4B8C-83A1-F6EECF244321}">
                <p14:modId xmlns:p14="http://schemas.microsoft.com/office/powerpoint/2010/main" val="2689014045"/>
              </p:ext>
            </p:extLst>
          </p:nvPr>
        </p:nvGraphicFramePr>
        <p:xfrm>
          <a:off x="3343275" y="2330450"/>
          <a:ext cx="923925" cy="542925"/>
        </p:xfrm>
        <a:graphic>
          <a:graphicData uri="http://schemas.openxmlformats.org/presentationml/2006/ole">
            <mc:AlternateContent xmlns:mc="http://schemas.openxmlformats.org/markup-compatibility/2006">
              <mc:Choice xmlns:v="urn:schemas-microsoft-com:vml" Requires="v">
                <p:oleObj spid="_x0000_s84026" name="Equation" r:id="rId7" imgW="431613" imgH="253890" progId="Equation.DSMT4">
                  <p:embed/>
                </p:oleObj>
              </mc:Choice>
              <mc:Fallback>
                <p:oleObj name="Equation" r:id="rId7" imgW="431613" imgH="25389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2330450"/>
                        <a:ext cx="923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灯片编号占位符 3"/>
          <p:cNvSpPr>
            <a:spLocks noGrp="1"/>
          </p:cNvSpPr>
          <p:nvPr>
            <p:ph type="sldNum" sz="quarter" idx="10"/>
          </p:nvPr>
        </p:nvSpPr>
        <p:spPr/>
        <p:txBody>
          <a:bodyPr/>
          <a:lstStyle/>
          <a:p>
            <a:pPr>
              <a:defRPr/>
            </a:pPr>
            <a:r>
              <a:rPr lang="en-US" altLang="en-US"/>
              <a:t>slide </a:t>
            </a:r>
            <a:fld id="{F02F05CA-F900-43D8-9203-9A5E1349CB1B}" type="slidenum">
              <a:rPr lang="en-US" altLang="en-US"/>
              <a:pPr>
                <a:defRPr/>
              </a:pPr>
              <a:t>23</a:t>
            </a:fld>
            <a:endParaRPr lang="en-US" altLang="en-US"/>
          </a:p>
        </p:txBody>
      </p:sp>
      <p:sp>
        <p:nvSpPr>
          <p:cNvPr id="422914" name="Rectangle 2"/>
          <p:cNvSpPr>
            <a:spLocks noGrp="1" noChangeArrowheads="1"/>
          </p:cNvSpPr>
          <p:nvPr>
            <p:ph type="title"/>
          </p:nvPr>
        </p:nvSpPr>
        <p:spPr>
          <a:xfrm>
            <a:off x="699492" y="188640"/>
            <a:ext cx="7400900" cy="838200"/>
          </a:xfrm>
        </p:spPr>
        <p:txBody>
          <a:bodyPr/>
          <a:lstStyle/>
          <a:p>
            <a:pPr algn="l" eaLnBrk="1" hangingPunct="1">
              <a:lnSpc>
                <a:spcPct val="90000"/>
              </a:lnSpc>
              <a:defRPr/>
            </a:pPr>
            <a:r>
              <a:rPr lang="zh-CN" altLang="en-US" sz="3200" dirty="0"/>
              <a:t>练习</a:t>
            </a:r>
            <a:r>
              <a:rPr lang="en-US" altLang="en-US" sz="3200" dirty="0"/>
              <a:t>:  </a:t>
            </a:r>
            <a:br>
              <a:rPr lang="en-US" altLang="en-US" sz="3200" dirty="0"/>
            </a:br>
            <a:r>
              <a:rPr lang="en-US" altLang="en-US" sz="3200" dirty="0"/>
              <a:t>  </a:t>
            </a:r>
            <a:r>
              <a:rPr lang="zh-CN" altLang="en-US" sz="3200" dirty="0"/>
              <a:t>分析</a:t>
            </a:r>
            <a:r>
              <a:rPr lang="en-US" altLang="zh-CN" sz="3200" dirty="0">
                <a:sym typeface="Symbol" pitchFamily="18" charset="2"/>
              </a:rPr>
              <a:t>M</a:t>
            </a:r>
            <a:r>
              <a:rPr lang="zh-CN" altLang="en-US" sz="3200" dirty="0">
                <a:sym typeface="Symbol" pitchFamily="18" charset="2"/>
              </a:rPr>
              <a:t>长期和短期影响</a:t>
            </a:r>
            <a:endParaRPr lang="en-US" altLang="zh-CN" sz="3200" dirty="0">
              <a:sym typeface="Symbol" pitchFamily="18" charset="2"/>
            </a:endParaRPr>
          </a:p>
        </p:txBody>
      </p:sp>
      <p:sp>
        <p:nvSpPr>
          <p:cNvPr id="422915" name="Rectangle 3"/>
          <p:cNvSpPr>
            <a:spLocks noGrp="1" noChangeArrowheads="1"/>
          </p:cNvSpPr>
          <p:nvPr>
            <p:ph type="body" idx="1"/>
          </p:nvPr>
        </p:nvSpPr>
        <p:spPr>
          <a:xfrm>
            <a:off x="452399" y="1701800"/>
            <a:ext cx="4114800" cy="5181600"/>
          </a:xfrm>
          <a:solidFill>
            <a:schemeClr val="bg1"/>
          </a:solidFill>
        </p:spPr>
        <p:txBody>
          <a:bodyPr rIns="0"/>
          <a:lstStyle/>
          <a:p>
            <a:pPr marL="288925" indent="-288925" eaLnBrk="1" hangingPunct="1">
              <a:spcBef>
                <a:spcPct val="25000"/>
              </a:spcBef>
              <a:buClr>
                <a:schemeClr val="accent2"/>
              </a:buClr>
              <a:buSzPct val="90000"/>
              <a:buFont typeface="Wingdings" pitchFamily="2" charset="2"/>
              <a:buAutoNum type="alphaLcPeriod"/>
            </a:pPr>
            <a:r>
              <a:rPr lang="zh-CN" altLang="en-US" sz="2900" dirty="0">
                <a:solidFill>
                  <a:srgbClr val="10253F"/>
                </a:solidFill>
              </a:rPr>
              <a:t>画出如图左示的</a:t>
            </a:r>
            <a:r>
              <a:rPr lang="en-US" altLang="zh-CN" sz="2900" dirty="0">
                <a:solidFill>
                  <a:srgbClr val="10253F"/>
                </a:solidFill>
              </a:rPr>
              <a:t> </a:t>
            </a:r>
            <a:r>
              <a:rPr lang="en-US" altLang="en-US" sz="2900" dirty="0">
                <a:solidFill>
                  <a:srgbClr val="10253F"/>
                </a:solidFill>
              </a:rPr>
              <a:t>IS-LM </a:t>
            </a:r>
            <a:r>
              <a:rPr lang="zh-CN" altLang="en-US" sz="2900" dirty="0">
                <a:solidFill>
                  <a:srgbClr val="10253F"/>
                </a:solidFill>
              </a:rPr>
              <a:t>和</a:t>
            </a:r>
            <a:r>
              <a:rPr lang="en-US" altLang="en-US" sz="2900" dirty="0">
                <a:solidFill>
                  <a:srgbClr val="10253F"/>
                </a:solidFill>
              </a:rPr>
              <a:t> AD-AS </a:t>
            </a:r>
            <a:r>
              <a:rPr lang="zh-CN" altLang="en-US" sz="2900" dirty="0">
                <a:solidFill>
                  <a:srgbClr val="10253F"/>
                </a:solidFill>
              </a:rPr>
              <a:t>曲线。</a:t>
            </a:r>
            <a:r>
              <a:rPr lang="en-US" altLang="en-US" sz="2900" dirty="0">
                <a:solidFill>
                  <a:srgbClr val="10253F"/>
                </a:solidFill>
              </a:rPr>
              <a:t>  </a:t>
            </a:r>
          </a:p>
          <a:p>
            <a:pPr marL="288925" indent="-288925" eaLnBrk="1" hangingPunct="1">
              <a:spcBef>
                <a:spcPct val="25000"/>
              </a:spcBef>
              <a:buClr>
                <a:schemeClr val="accent2"/>
              </a:buClr>
              <a:buSzPct val="90000"/>
              <a:buFont typeface="Wingdings" pitchFamily="2" charset="2"/>
              <a:buAutoNum type="alphaLcPeriod"/>
            </a:pPr>
            <a:r>
              <a:rPr lang="zh-CN" altLang="en-US" sz="2900" dirty="0">
                <a:solidFill>
                  <a:srgbClr val="10253F"/>
                </a:solidFill>
              </a:rPr>
              <a:t>假设联储增加</a:t>
            </a:r>
            <a:r>
              <a:rPr lang="en-US" altLang="en-US" sz="2900" dirty="0">
                <a:solidFill>
                  <a:srgbClr val="10253F"/>
                </a:solidFill>
              </a:rPr>
              <a:t>M.  </a:t>
            </a:r>
            <a:r>
              <a:rPr lang="zh-CN" altLang="en-US" sz="2900" dirty="0">
                <a:solidFill>
                  <a:srgbClr val="10253F"/>
                </a:solidFill>
              </a:rPr>
              <a:t>出示在图中的影响。</a:t>
            </a:r>
            <a:endParaRPr lang="en-US" altLang="zh-CN" sz="2900" dirty="0">
              <a:solidFill>
                <a:srgbClr val="10253F"/>
              </a:solidFill>
            </a:endParaRPr>
          </a:p>
          <a:p>
            <a:pPr marL="288925" indent="-288925" eaLnBrk="1" hangingPunct="1">
              <a:spcBef>
                <a:spcPct val="25000"/>
              </a:spcBef>
              <a:buClr>
                <a:schemeClr val="accent2"/>
              </a:buClr>
              <a:buSzPct val="90000"/>
              <a:buFont typeface="Wingdings" pitchFamily="2" charset="2"/>
              <a:buAutoNum type="alphaLcPeriod"/>
            </a:pPr>
            <a:r>
              <a:rPr lang="zh-CN" altLang="en-US" sz="2900" dirty="0">
                <a:solidFill>
                  <a:srgbClr val="10253F"/>
                </a:solidFill>
              </a:rPr>
              <a:t>出示从短期到长期的转变。</a:t>
            </a:r>
            <a:endParaRPr lang="en-US" altLang="en-US" sz="2900" dirty="0">
              <a:solidFill>
                <a:srgbClr val="10253F"/>
              </a:solidFill>
            </a:endParaRPr>
          </a:p>
        </p:txBody>
      </p:sp>
      <p:grpSp>
        <p:nvGrpSpPr>
          <p:cNvPr id="2" name="Group 4"/>
          <p:cNvGrpSpPr>
            <a:grpSpLocks/>
          </p:cNvGrpSpPr>
          <p:nvPr/>
        </p:nvGrpSpPr>
        <p:grpSpPr bwMode="auto">
          <a:xfrm>
            <a:off x="4572000" y="1143000"/>
            <a:ext cx="3657600" cy="2500313"/>
            <a:chOff x="2256" y="806"/>
            <a:chExt cx="2304" cy="1575"/>
          </a:xfrm>
        </p:grpSpPr>
        <p:grpSp>
          <p:nvGrpSpPr>
            <p:cNvPr id="3" name="Group 5"/>
            <p:cNvGrpSpPr>
              <a:grpSpLocks/>
            </p:cNvGrpSpPr>
            <p:nvPr/>
          </p:nvGrpSpPr>
          <p:grpSpPr bwMode="auto">
            <a:xfrm>
              <a:off x="2496" y="960"/>
              <a:ext cx="1824" cy="1188"/>
              <a:chOff x="2640" y="1056"/>
              <a:chExt cx="2496" cy="2112"/>
            </a:xfrm>
          </p:grpSpPr>
          <p:sp>
            <p:nvSpPr>
              <p:cNvPr id="14371" name="Line 6"/>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4372" name="Line 7"/>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4369" name="Text Box 8"/>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4370" name="Text Box 9"/>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r</a:t>
              </a:r>
              <a:endParaRPr lang="en-US" altLang="en-US" sz="2200">
                <a:latin typeface="Arial" pitchFamily="34" charset="0"/>
              </a:endParaRPr>
            </a:p>
          </p:txBody>
        </p:sp>
      </p:grpSp>
      <p:grpSp>
        <p:nvGrpSpPr>
          <p:cNvPr id="4" name="Group 10"/>
          <p:cNvGrpSpPr>
            <a:grpSpLocks/>
          </p:cNvGrpSpPr>
          <p:nvPr/>
        </p:nvGrpSpPr>
        <p:grpSpPr bwMode="auto">
          <a:xfrm>
            <a:off x="4572000" y="3767138"/>
            <a:ext cx="3657600" cy="2500312"/>
            <a:chOff x="2256" y="806"/>
            <a:chExt cx="2304" cy="1575"/>
          </a:xfrm>
        </p:grpSpPr>
        <p:grpSp>
          <p:nvGrpSpPr>
            <p:cNvPr id="5" name="Group 11"/>
            <p:cNvGrpSpPr>
              <a:grpSpLocks/>
            </p:cNvGrpSpPr>
            <p:nvPr/>
          </p:nvGrpSpPr>
          <p:grpSpPr bwMode="auto">
            <a:xfrm>
              <a:off x="2496" y="960"/>
              <a:ext cx="1824" cy="1188"/>
              <a:chOff x="2640" y="1056"/>
              <a:chExt cx="2496" cy="2112"/>
            </a:xfrm>
          </p:grpSpPr>
          <p:sp>
            <p:nvSpPr>
              <p:cNvPr id="14366" name="Line 12"/>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zh-CN" altLang="en-US"/>
              </a:p>
            </p:txBody>
          </p:sp>
          <p:sp>
            <p:nvSpPr>
              <p:cNvPr id="14367" name="Line 13"/>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zh-CN" altLang="en-US"/>
              </a:p>
            </p:txBody>
          </p:sp>
        </p:grpSp>
        <p:sp>
          <p:nvSpPr>
            <p:cNvPr id="14364" name="Text Box 14"/>
            <p:cNvSpPr txBox="1">
              <a:spLocks noChangeArrowheads="1"/>
            </p:cNvSpPr>
            <p:nvPr/>
          </p:nvSpPr>
          <p:spPr bwMode="auto">
            <a:xfrm>
              <a:off x="4224" y="2112"/>
              <a:ext cx="336" cy="269"/>
            </a:xfrm>
            <a:prstGeom prst="rect">
              <a:avLst/>
            </a:prstGeom>
            <a:noFill/>
            <a:ln w="9525">
              <a:noFill/>
              <a:miter lim="800000"/>
              <a:headEnd/>
              <a:tailEnd/>
            </a:ln>
          </p:spPr>
          <p:txBody>
            <a:bodyPr>
              <a:spAutoFit/>
            </a:bodyPr>
            <a:lstStyle/>
            <a:p>
              <a:pPr>
                <a:spcBef>
                  <a:spcPct val="50000"/>
                </a:spcBef>
              </a:pPr>
              <a:r>
                <a:rPr lang="en-US" altLang="en-US" sz="2200" b="1" i="1">
                  <a:latin typeface="Tahoma" pitchFamily="34" charset="0"/>
                </a:rPr>
                <a:t>Y</a:t>
              </a:r>
              <a:r>
                <a:rPr lang="en-US" altLang="en-US" sz="2200">
                  <a:latin typeface="Arial" pitchFamily="34" charset="0"/>
                </a:rPr>
                <a:t> </a:t>
              </a:r>
            </a:p>
          </p:txBody>
        </p:sp>
        <p:sp>
          <p:nvSpPr>
            <p:cNvPr id="14365" name="Text Box 15"/>
            <p:cNvSpPr txBox="1">
              <a:spLocks noChangeArrowheads="1"/>
            </p:cNvSpPr>
            <p:nvPr/>
          </p:nvSpPr>
          <p:spPr bwMode="auto">
            <a:xfrm>
              <a:off x="2256" y="806"/>
              <a:ext cx="240" cy="269"/>
            </a:xfrm>
            <a:prstGeom prst="rect">
              <a:avLst/>
            </a:prstGeom>
            <a:noFill/>
            <a:ln w="9525">
              <a:noFill/>
              <a:miter lim="800000"/>
              <a:headEnd/>
              <a:tailEnd/>
            </a:ln>
          </p:spPr>
          <p:txBody>
            <a:bodyPr>
              <a:spAutoFit/>
            </a:bodyPr>
            <a:lstStyle/>
            <a:p>
              <a:pPr algn="ctr">
                <a:spcBef>
                  <a:spcPct val="5000"/>
                </a:spcBef>
                <a:tabLst>
                  <a:tab pos="1830388" algn="r"/>
                </a:tabLst>
              </a:pPr>
              <a:r>
                <a:rPr lang="en-US" altLang="en-US" sz="2200" b="1" i="1">
                  <a:latin typeface="Tahoma" pitchFamily="34" charset="0"/>
                </a:rPr>
                <a:t>P</a:t>
              </a:r>
              <a:endParaRPr lang="en-US" altLang="en-US" sz="2200">
                <a:latin typeface="Arial" pitchFamily="34" charset="0"/>
              </a:endParaRPr>
            </a:p>
          </p:txBody>
        </p:sp>
      </p:grpSp>
      <p:grpSp>
        <p:nvGrpSpPr>
          <p:cNvPr id="6" name="Group 16"/>
          <p:cNvGrpSpPr>
            <a:grpSpLocks/>
          </p:cNvGrpSpPr>
          <p:nvPr/>
        </p:nvGrpSpPr>
        <p:grpSpPr bwMode="auto">
          <a:xfrm>
            <a:off x="6400800" y="3829050"/>
            <a:ext cx="762000" cy="2495550"/>
            <a:chOff x="4032" y="2412"/>
            <a:chExt cx="480" cy="1572"/>
          </a:xfrm>
        </p:grpSpPr>
        <p:sp>
          <p:nvSpPr>
            <p:cNvPr id="14361" name="Line 17"/>
            <p:cNvSpPr>
              <a:spLocks noChangeShapeType="1"/>
            </p:cNvSpPr>
            <p:nvPr/>
          </p:nvSpPr>
          <p:spPr bwMode="auto">
            <a:xfrm>
              <a:off x="4227" y="2610"/>
              <a:ext cx="0" cy="1104"/>
            </a:xfrm>
            <a:prstGeom prst="line">
              <a:avLst/>
            </a:prstGeom>
            <a:noFill/>
            <a:ln w="28575">
              <a:solidFill>
                <a:srgbClr val="000099"/>
              </a:solidFill>
              <a:round/>
              <a:headEnd/>
              <a:tailEnd/>
            </a:ln>
          </p:spPr>
          <p:txBody>
            <a:bodyPr/>
            <a:lstStyle/>
            <a:p>
              <a:endParaRPr lang="zh-CN" altLang="en-US"/>
            </a:p>
          </p:txBody>
        </p:sp>
        <p:sp>
          <p:nvSpPr>
            <p:cNvPr id="14362" name="Text Box 18"/>
            <p:cNvSpPr txBox="1">
              <a:spLocks noChangeArrowheads="1"/>
            </p:cNvSpPr>
            <p:nvPr/>
          </p:nvSpPr>
          <p:spPr bwMode="auto">
            <a:xfrm>
              <a:off x="4032" y="2412"/>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4339" name="Object 19"/>
            <p:cNvGraphicFramePr>
              <a:graphicFrameLocks noChangeAspect="1"/>
            </p:cNvGraphicFramePr>
            <p:nvPr/>
          </p:nvGraphicFramePr>
          <p:xfrm>
            <a:off x="4145" y="3708"/>
            <a:ext cx="211" cy="276"/>
          </p:xfrm>
          <a:graphic>
            <a:graphicData uri="http://schemas.openxmlformats.org/presentationml/2006/ole">
              <mc:AlternateContent xmlns:mc="http://schemas.openxmlformats.org/markup-compatibility/2006">
                <mc:Choice xmlns:v="urn:schemas-microsoft-com:vml" Requires="v">
                  <p:oleObj spid="_x0000_s85030" name="Equation" r:id="rId4" imgW="164885" imgH="215619" progId="Equation.DSMT4">
                    <p:embed/>
                  </p:oleObj>
                </mc:Choice>
                <mc:Fallback>
                  <p:oleObj name="Equation" r:id="rId4" imgW="164885" imgH="215619" progId="Equation.DSMT4">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3708"/>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20"/>
          <p:cNvGrpSpPr>
            <a:grpSpLocks/>
          </p:cNvGrpSpPr>
          <p:nvPr/>
        </p:nvGrpSpPr>
        <p:grpSpPr bwMode="auto">
          <a:xfrm>
            <a:off x="6400800" y="1219200"/>
            <a:ext cx="762000" cy="2495550"/>
            <a:chOff x="4032" y="768"/>
            <a:chExt cx="480" cy="1572"/>
          </a:xfrm>
        </p:grpSpPr>
        <p:sp>
          <p:nvSpPr>
            <p:cNvPr id="14359" name="Line 21"/>
            <p:cNvSpPr>
              <a:spLocks noChangeShapeType="1"/>
            </p:cNvSpPr>
            <p:nvPr/>
          </p:nvSpPr>
          <p:spPr bwMode="auto">
            <a:xfrm>
              <a:off x="4227" y="966"/>
              <a:ext cx="0" cy="1104"/>
            </a:xfrm>
            <a:prstGeom prst="line">
              <a:avLst/>
            </a:prstGeom>
            <a:noFill/>
            <a:ln w="28575">
              <a:solidFill>
                <a:srgbClr val="000099"/>
              </a:solidFill>
              <a:round/>
              <a:headEnd/>
              <a:tailEnd/>
            </a:ln>
          </p:spPr>
          <p:txBody>
            <a:bodyPr/>
            <a:lstStyle/>
            <a:p>
              <a:endParaRPr lang="zh-CN" altLang="en-US"/>
            </a:p>
          </p:txBody>
        </p:sp>
        <p:sp>
          <p:nvSpPr>
            <p:cNvPr id="14360" name="Text Box 22"/>
            <p:cNvSpPr txBox="1">
              <a:spLocks noChangeArrowheads="1"/>
            </p:cNvSpPr>
            <p:nvPr/>
          </p:nvSpPr>
          <p:spPr bwMode="auto">
            <a:xfrm>
              <a:off x="4032" y="768"/>
              <a:ext cx="480" cy="192"/>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LRAS</a:t>
              </a:r>
            </a:p>
          </p:txBody>
        </p:sp>
        <p:graphicFrame>
          <p:nvGraphicFramePr>
            <p:cNvPr id="14338" name="Object 23"/>
            <p:cNvGraphicFramePr>
              <a:graphicFrameLocks noChangeAspect="1"/>
            </p:cNvGraphicFramePr>
            <p:nvPr/>
          </p:nvGraphicFramePr>
          <p:xfrm>
            <a:off x="4145" y="2064"/>
            <a:ext cx="211" cy="276"/>
          </p:xfrm>
          <a:graphic>
            <a:graphicData uri="http://schemas.openxmlformats.org/presentationml/2006/ole">
              <mc:AlternateContent xmlns:mc="http://schemas.openxmlformats.org/markup-compatibility/2006">
                <mc:Choice xmlns:v="urn:schemas-microsoft-com:vml" Requires="v">
                  <p:oleObj spid="_x0000_s85031" name="Equation" r:id="rId6" imgW="164885" imgH="215619" progId="Equation.DSMT4">
                    <p:embed/>
                  </p:oleObj>
                </mc:Choice>
                <mc:Fallback>
                  <p:oleObj name="Equation" r:id="rId6" imgW="164885" imgH="215619"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 y="2064"/>
                          <a:ext cx="2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24"/>
          <p:cNvGrpSpPr>
            <a:grpSpLocks/>
          </p:cNvGrpSpPr>
          <p:nvPr/>
        </p:nvGrpSpPr>
        <p:grpSpPr bwMode="auto">
          <a:xfrm>
            <a:off x="5715000" y="1371600"/>
            <a:ext cx="2514600" cy="1600200"/>
            <a:chOff x="3600" y="864"/>
            <a:chExt cx="1584" cy="1008"/>
          </a:xfrm>
        </p:grpSpPr>
        <p:sp>
          <p:nvSpPr>
            <p:cNvPr id="14357" name="Line 25"/>
            <p:cNvSpPr>
              <a:spLocks noChangeShapeType="1"/>
            </p:cNvSpPr>
            <p:nvPr/>
          </p:nvSpPr>
          <p:spPr bwMode="auto">
            <a:xfrm>
              <a:off x="3600" y="864"/>
              <a:ext cx="1296" cy="816"/>
            </a:xfrm>
            <a:prstGeom prst="line">
              <a:avLst/>
            </a:prstGeom>
            <a:noFill/>
            <a:ln w="28575">
              <a:solidFill>
                <a:srgbClr val="000099"/>
              </a:solidFill>
              <a:round/>
              <a:headEnd/>
              <a:tailEnd/>
            </a:ln>
          </p:spPr>
          <p:txBody>
            <a:bodyPr/>
            <a:lstStyle/>
            <a:p>
              <a:endParaRPr lang="zh-CN" altLang="en-US"/>
            </a:p>
          </p:txBody>
        </p:sp>
        <p:sp>
          <p:nvSpPr>
            <p:cNvPr id="14358" name="Text Box 26"/>
            <p:cNvSpPr txBox="1">
              <a:spLocks noChangeArrowheads="1"/>
            </p:cNvSpPr>
            <p:nvPr/>
          </p:nvSpPr>
          <p:spPr bwMode="auto">
            <a:xfrm>
              <a:off x="4914" y="1593"/>
              <a:ext cx="270" cy="279"/>
            </a:xfrm>
            <a:prstGeom prst="rect">
              <a:avLst/>
            </a:prstGeom>
            <a:noFill/>
            <a:ln w="9525">
              <a:noFill/>
              <a:miter lim="800000"/>
              <a:headEnd/>
              <a:tailEnd/>
            </a:ln>
          </p:spPr>
          <p:txBody>
            <a:bodyPr lIns="0" tIns="0" rIns="0" bIns="91440">
              <a:spAutoFit/>
            </a:bodyPr>
            <a:lstStyle/>
            <a:p>
              <a:pPr>
                <a:spcBef>
                  <a:spcPct val="50000"/>
                </a:spcBef>
              </a:pPr>
              <a:r>
                <a:rPr lang="en-US" altLang="en-US" sz="2300" i="1">
                  <a:latin typeface="Tahoma" pitchFamily="34" charset="0"/>
                </a:rPr>
                <a:t>IS</a:t>
              </a:r>
              <a:endParaRPr lang="en-US" altLang="en-US" sz="2300" baseline="-25000">
                <a:latin typeface="Tahoma" pitchFamily="34" charset="0"/>
              </a:endParaRPr>
            </a:p>
          </p:txBody>
        </p:sp>
      </p:grpSp>
      <p:grpSp>
        <p:nvGrpSpPr>
          <p:cNvPr id="9" name="Group 27"/>
          <p:cNvGrpSpPr>
            <a:grpSpLocks/>
          </p:cNvGrpSpPr>
          <p:nvPr/>
        </p:nvGrpSpPr>
        <p:grpSpPr bwMode="auto">
          <a:xfrm>
            <a:off x="4572000" y="4572000"/>
            <a:ext cx="3962400" cy="533400"/>
            <a:chOff x="2880" y="2688"/>
            <a:chExt cx="2496" cy="336"/>
          </a:xfrm>
        </p:grpSpPr>
        <p:sp>
          <p:nvSpPr>
            <p:cNvPr id="14354" name="Line 28"/>
            <p:cNvSpPr>
              <a:spLocks noChangeShapeType="1"/>
            </p:cNvSpPr>
            <p:nvPr/>
          </p:nvSpPr>
          <p:spPr bwMode="auto">
            <a:xfrm>
              <a:off x="3120" y="2880"/>
              <a:ext cx="1872" cy="0"/>
            </a:xfrm>
            <a:prstGeom prst="line">
              <a:avLst/>
            </a:prstGeom>
            <a:noFill/>
            <a:ln w="28575">
              <a:solidFill>
                <a:srgbClr val="000099"/>
              </a:solidFill>
              <a:round/>
              <a:headEnd/>
              <a:tailEnd/>
            </a:ln>
          </p:spPr>
          <p:txBody>
            <a:bodyPr/>
            <a:lstStyle/>
            <a:p>
              <a:endParaRPr lang="zh-CN" altLang="en-US"/>
            </a:p>
          </p:txBody>
        </p:sp>
        <p:sp>
          <p:nvSpPr>
            <p:cNvPr id="14355" name="Text Box 29"/>
            <p:cNvSpPr txBox="1">
              <a:spLocks noChangeArrowheads="1"/>
            </p:cNvSpPr>
            <p:nvPr/>
          </p:nvSpPr>
          <p:spPr bwMode="auto">
            <a:xfrm>
              <a:off x="4800" y="2688"/>
              <a:ext cx="576" cy="240"/>
            </a:xfrm>
            <a:prstGeom prst="rect">
              <a:avLst/>
            </a:prstGeom>
            <a:noFill/>
            <a:ln w="9525">
              <a:noFill/>
              <a:miter lim="800000"/>
              <a:headEnd/>
              <a:tailEnd/>
            </a:ln>
          </p:spPr>
          <p:txBody>
            <a:bodyPr lIns="0" tIns="0" rIns="0" bIns="0"/>
            <a:lstStyle/>
            <a:p>
              <a:pPr>
                <a:spcBef>
                  <a:spcPct val="50000"/>
                </a:spcBef>
              </a:pPr>
              <a:r>
                <a:rPr lang="en-US" altLang="en-US" sz="2100" i="1">
                  <a:latin typeface="Arial" pitchFamily="34" charset="0"/>
                </a:rPr>
                <a:t>SRAS</a:t>
              </a:r>
              <a:r>
                <a:rPr lang="en-US" altLang="en-US" sz="2300" baseline="-25000">
                  <a:latin typeface="Tahoma" pitchFamily="34" charset="0"/>
                </a:rPr>
                <a:t>1</a:t>
              </a:r>
            </a:p>
          </p:txBody>
        </p:sp>
        <p:sp>
          <p:nvSpPr>
            <p:cNvPr id="14356" name="Text Box 30"/>
            <p:cNvSpPr txBox="1">
              <a:spLocks noChangeArrowheads="1"/>
            </p:cNvSpPr>
            <p:nvPr/>
          </p:nvSpPr>
          <p:spPr bwMode="auto">
            <a:xfrm>
              <a:off x="2880" y="2736"/>
              <a:ext cx="240" cy="288"/>
            </a:xfrm>
            <a:prstGeom prst="rect">
              <a:avLst/>
            </a:prstGeom>
            <a:noFill/>
            <a:ln w="9525">
              <a:noFill/>
              <a:miter lim="800000"/>
              <a:headEnd/>
              <a:tailEnd/>
            </a:ln>
          </p:spPr>
          <p:txBody>
            <a:bodyPr lIns="0" tIns="0" rIns="0" bIns="0"/>
            <a:lstStyle/>
            <a:p>
              <a:pPr>
                <a:spcBef>
                  <a:spcPct val="50000"/>
                </a:spcBef>
              </a:pPr>
              <a:r>
                <a:rPr lang="en-US" altLang="en-US" sz="2200" b="1" i="1">
                  <a:latin typeface="Tahoma" pitchFamily="34" charset="0"/>
                </a:rPr>
                <a:t>P</a:t>
              </a:r>
              <a:r>
                <a:rPr lang="en-US" altLang="en-US" sz="2200" baseline="-25000">
                  <a:latin typeface="Tahoma" pitchFamily="34" charset="0"/>
                </a:rPr>
                <a:t>1</a:t>
              </a:r>
            </a:p>
          </p:txBody>
        </p:sp>
      </p:grpSp>
      <p:sp>
        <p:nvSpPr>
          <p:cNvPr id="14349" name="Text Box 32"/>
          <p:cNvSpPr txBox="1">
            <a:spLocks noChangeArrowheads="1"/>
          </p:cNvSpPr>
          <p:nvPr/>
        </p:nvSpPr>
        <p:spPr bwMode="auto">
          <a:xfrm>
            <a:off x="7319963" y="1292225"/>
            <a:ext cx="1443037" cy="350838"/>
          </a:xfrm>
          <a:prstGeom prst="rect">
            <a:avLst/>
          </a:prstGeom>
          <a:noFill/>
          <a:ln w="9525">
            <a:noFill/>
            <a:miter lim="800000"/>
            <a:headEnd/>
            <a:tailEnd/>
          </a:ln>
        </p:spPr>
        <p:txBody>
          <a:bodyPr lIns="0" tIns="0" rIns="0" bIns="0">
            <a:spAutoFit/>
          </a:bodyPr>
          <a:lstStyle/>
          <a:p>
            <a:pPr>
              <a:spcBef>
                <a:spcPct val="50000"/>
              </a:spcBef>
            </a:pPr>
            <a:r>
              <a:rPr lang="en-US" altLang="en-US" sz="2300" i="1">
                <a:latin typeface="Arial" pitchFamily="34" charset="0"/>
              </a:rPr>
              <a:t>LM</a:t>
            </a:r>
            <a:r>
              <a:rPr lang="en-US" altLang="en-US" sz="2300">
                <a:latin typeface="Arial" pitchFamily="34" charset="0"/>
              </a:rPr>
              <a:t>(</a:t>
            </a:r>
            <a:r>
              <a:rPr lang="en-US" altLang="en-US" sz="2300" b="1" i="1">
                <a:latin typeface="Tahoma" pitchFamily="34" charset="0"/>
              </a:rPr>
              <a:t>M</a:t>
            </a:r>
            <a:r>
              <a:rPr lang="en-US" altLang="en-US" sz="2300" baseline="-25000">
                <a:latin typeface="Tahoma" pitchFamily="34" charset="0"/>
              </a:rPr>
              <a:t>1</a:t>
            </a:r>
            <a:r>
              <a:rPr lang="en-US" altLang="en-US" sz="2300">
                <a:latin typeface="Tahoma" pitchFamily="34" charset="0"/>
              </a:rPr>
              <a:t>/</a:t>
            </a:r>
            <a:r>
              <a:rPr lang="en-US" altLang="en-US" sz="2300" b="1" i="1">
                <a:latin typeface="Tahoma" pitchFamily="34" charset="0"/>
              </a:rPr>
              <a:t>P</a:t>
            </a:r>
            <a:r>
              <a:rPr lang="en-US" altLang="en-US" sz="2300" baseline="-25000">
                <a:latin typeface="Tahoma" pitchFamily="34" charset="0"/>
              </a:rPr>
              <a:t>1</a:t>
            </a:r>
            <a:r>
              <a:rPr lang="en-US" altLang="en-US" sz="2300">
                <a:latin typeface="Arial" pitchFamily="34" charset="0"/>
              </a:rPr>
              <a:t>)</a:t>
            </a:r>
          </a:p>
        </p:txBody>
      </p:sp>
      <p:sp>
        <p:nvSpPr>
          <p:cNvPr id="14350" name="Line 33"/>
          <p:cNvSpPr>
            <a:spLocks noChangeShapeType="1"/>
          </p:cNvSpPr>
          <p:nvPr/>
        </p:nvSpPr>
        <p:spPr bwMode="auto">
          <a:xfrm flipV="1">
            <a:off x="5410200" y="1600200"/>
            <a:ext cx="1909763" cy="1219200"/>
          </a:xfrm>
          <a:prstGeom prst="line">
            <a:avLst/>
          </a:prstGeom>
          <a:noFill/>
          <a:ln w="28575">
            <a:solidFill>
              <a:srgbClr val="000099"/>
            </a:solidFill>
            <a:round/>
            <a:headEnd/>
            <a:tailEnd/>
          </a:ln>
        </p:spPr>
        <p:txBody>
          <a:bodyPr/>
          <a:lstStyle/>
          <a:p>
            <a:endParaRPr lang="zh-CN" altLang="en-US"/>
          </a:p>
        </p:txBody>
      </p:sp>
      <p:grpSp>
        <p:nvGrpSpPr>
          <p:cNvPr id="10" name="Group 42"/>
          <p:cNvGrpSpPr>
            <a:grpSpLocks/>
          </p:cNvGrpSpPr>
          <p:nvPr/>
        </p:nvGrpSpPr>
        <p:grpSpPr bwMode="auto">
          <a:xfrm>
            <a:off x="5486400" y="3878263"/>
            <a:ext cx="2663825" cy="1912937"/>
            <a:chOff x="3561" y="2332"/>
            <a:chExt cx="1678" cy="1205"/>
          </a:xfrm>
        </p:grpSpPr>
        <p:sp>
          <p:nvSpPr>
            <p:cNvPr id="14352" name="Text Box 43"/>
            <p:cNvSpPr txBox="1">
              <a:spLocks noChangeArrowheads="1"/>
            </p:cNvSpPr>
            <p:nvPr/>
          </p:nvSpPr>
          <p:spPr bwMode="auto">
            <a:xfrm>
              <a:off x="4884" y="3287"/>
              <a:ext cx="355"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Arial" pitchFamily="34" charset="0"/>
                </a:rPr>
                <a:t>AD</a:t>
              </a:r>
              <a:r>
                <a:rPr lang="en-US" altLang="en-US" sz="2300" baseline="-25000">
                  <a:latin typeface="Tahoma" pitchFamily="34" charset="0"/>
                </a:rPr>
                <a:t>1</a:t>
              </a:r>
            </a:p>
          </p:txBody>
        </p:sp>
        <p:sp>
          <p:nvSpPr>
            <p:cNvPr id="14353" name="Line 44"/>
            <p:cNvSpPr>
              <a:spLocks noChangeShapeType="1"/>
            </p:cNvSpPr>
            <p:nvPr/>
          </p:nvSpPr>
          <p:spPr bwMode="auto">
            <a:xfrm>
              <a:off x="3561" y="2332"/>
              <a:ext cx="1315" cy="1082"/>
            </a:xfrm>
            <a:prstGeom prst="line">
              <a:avLst/>
            </a:prstGeom>
            <a:noFill/>
            <a:ln w="28575">
              <a:solidFill>
                <a:srgbClr val="333399"/>
              </a:solidFill>
              <a:round/>
              <a:headEnd/>
              <a:tailEnd/>
            </a:ln>
          </p:spPr>
          <p:txBody>
            <a:bodyPr/>
            <a:lstStyle/>
            <a:p>
              <a:endParaRPr lang="zh-CN" altLang="en-US"/>
            </a:p>
          </p:txBody>
        </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wipe(left)">
                                      <p:cBhvr>
                                        <p:cTn id="7" dur="500"/>
                                        <p:tgtEl>
                                          <p:spTgt spid="422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2915">
                                            <p:txEl>
                                              <p:pRg st="1" end="1"/>
                                            </p:txEl>
                                          </p:spTgt>
                                        </p:tgtEl>
                                        <p:attrNameLst>
                                          <p:attrName>style.visibility</p:attrName>
                                        </p:attrNameLst>
                                      </p:cBhvr>
                                      <p:to>
                                        <p:strVal val="visible"/>
                                      </p:to>
                                    </p:set>
                                    <p:animEffect transition="in" filter="wipe(left)">
                                      <p:cBhvr>
                                        <p:cTn id="12" dur="500"/>
                                        <p:tgtEl>
                                          <p:spTgt spid="422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2915">
                                            <p:txEl>
                                              <p:pRg st="2" end="2"/>
                                            </p:txEl>
                                          </p:spTgt>
                                        </p:tgtEl>
                                        <p:attrNameLst>
                                          <p:attrName>style.visibility</p:attrName>
                                        </p:attrNameLst>
                                      </p:cBhvr>
                                      <p:to>
                                        <p:strVal val="visible"/>
                                      </p:to>
                                    </p:set>
                                    <p:animEffect transition="in" filter="wipe(left)">
                                      <p:cBhvr>
                                        <p:cTn id="17" dur="500"/>
                                        <p:tgtEl>
                                          <p:spTgt spid="422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灯片编号占位符 3"/>
          <p:cNvSpPr>
            <a:spLocks noGrp="1"/>
          </p:cNvSpPr>
          <p:nvPr>
            <p:ph type="sldNum" sz="quarter" idx="10"/>
          </p:nvPr>
        </p:nvSpPr>
        <p:spPr/>
        <p:txBody>
          <a:bodyPr/>
          <a:lstStyle/>
          <a:p>
            <a:pPr>
              <a:defRPr/>
            </a:pPr>
            <a:r>
              <a:rPr lang="en-US" altLang="en-US"/>
              <a:t>slide </a:t>
            </a:r>
            <a:fld id="{5AADCCC1-4378-40FA-83E4-53EE8D0DB1C4}" type="slidenum">
              <a:rPr lang="en-US" altLang="en-US"/>
              <a:pPr>
                <a:defRPr/>
              </a:pPr>
              <a:t>24</a:t>
            </a:fld>
            <a:endParaRPr lang="en-US" altLang="en-US"/>
          </a:p>
        </p:txBody>
      </p:sp>
      <p:sp>
        <p:nvSpPr>
          <p:cNvPr id="208898" name="Rectangle 2"/>
          <p:cNvSpPr>
            <a:spLocks noGrp="1" noChangeArrowheads="1"/>
          </p:cNvSpPr>
          <p:nvPr>
            <p:ph type="title"/>
          </p:nvPr>
        </p:nvSpPr>
        <p:spPr>
          <a:xfrm>
            <a:off x="611560" y="142528"/>
            <a:ext cx="8382000" cy="838200"/>
          </a:xfrm>
        </p:spPr>
        <p:txBody>
          <a:bodyPr/>
          <a:lstStyle/>
          <a:p>
            <a:pPr eaLnBrk="1" hangingPunct="1">
              <a:defRPr/>
            </a:pPr>
            <a:r>
              <a:rPr lang="zh-CN" altLang="en-US" sz="3200" dirty="0"/>
              <a:t>稳定经济政策</a:t>
            </a:r>
          </a:p>
        </p:txBody>
      </p:sp>
      <p:sp>
        <p:nvSpPr>
          <p:cNvPr id="46084" name="Rectangle 3"/>
          <p:cNvSpPr>
            <a:spLocks noGrp="1" noChangeArrowheads="1"/>
          </p:cNvSpPr>
          <p:nvPr>
            <p:ph type="body" idx="1"/>
          </p:nvPr>
        </p:nvSpPr>
        <p:spPr>
          <a:xfrm>
            <a:off x="800100" y="1772816"/>
            <a:ext cx="7543800" cy="4648200"/>
          </a:xfrm>
        </p:spPr>
        <p:txBody>
          <a:bodyPr/>
          <a:lstStyle/>
          <a:p>
            <a:pPr eaLnBrk="1" hangingPunct="1">
              <a:spcBef>
                <a:spcPct val="50000"/>
              </a:spcBef>
              <a:buClr>
                <a:schemeClr val="accent2"/>
              </a:buClr>
            </a:pPr>
            <a:r>
              <a:rPr lang="zh-CN" altLang="en-US" sz="2900" dirty="0" smtClean="0">
                <a:solidFill>
                  <a:srgbClr val="10253F"/>
                </a:solidFill>
              </a:rPr>
              <a:t>定义</a:t>
            </a:r>
            <a:r>
              <a:rPr lang="en-US" altLang="en-US" sz="2900" dirty="0" smtClean="0">
                <a:solidFill>
                  <a:srgbClr val="10253F"/>
                </a:solidFill>
              </a:rPr>
              <a:t>:  </a:t>
            </a:r>
            <a:r>
              <a:rPr lang="en-US" altLang="zh-CN" sz="2900" dirty="0" smtClean="0">
                <a:solidFill>
                  <a:srgbClr val="10253F"/>
                </a:solidFill>
              </a:rPr>
              <a:t>以</a:t>
            </a:r>
            <a:r>
              <a:rPr lang="zh-CN" altLang="en-US" sz="2900" dirty="0" smtClean="0">
                <a:solidFill>
                  <a:srgbClr val="10253F"/>
                </a:solidFill>
              </a:rPr>
              <a:t>降低短期经济波动的严重性为目标的政策行为。</a:t>
            </a:r>
          </a:p>
          <a:p>
            <a:pPr eaLnBrk="1" hangingPunct="1">
              <a:spcBef>
                <a:spcPct val="50000"/>
              </a:spcBef>
              <a:buClr>
                <a:schemeClr val="accent2"/>
              </a:buClr>
            </a:pPr>
            <a:r>
              <a:rPr lang="zh-CN" altLang="en-US" sz="2900" dirty="0" smtClean="0">
                <a:solidFill>
                  <a:srgbClr val="10253F"/>
                </a:solidFill>
              </a:rPr>
              <a:t>例子</a:t>
            </a:r>
            <a:r>
              <a:rPr lang="en-US" altLang="en-US" sz="2900" dirty="0" smtClean="0">
                <a:solidFill>
                  <a:srgbClr val="10253F"/>
                </a:solidFill>
              </a:rPr>
              <a:t>:  </a:t>
            </a:r>
            <a:r>
              <a:rPr lang="en-US" altLang="zh-CN" sz="2900" dirty="0" err="1" smtClean="0">
                <a:solidFill>
                  <a:srgbClr val="10253F"/>
                </a:solidFill>
              </a:rPr>
              <a:t>货币</a:t>
            </a:r>
            <a:r>
              <a:rPr lang="zh-CN" altLang="en-US" sz="2900" dirty="0" smtClean="0">
                <a:solidFill>
                  <a:srgbClr val="10253F"/>
                </a:solidFill>
              </a:rPr>
              <a:t>政策应对不利的供给冲击。</a:t>
            </a:r>
            <a:endParaRPr lang="en-US" altLang="en-US" sz="2900" dirty="0" smtClean="0">
              <a:solidFill>
                <a:srgbClr val="10253F"/>
              </a:solidFill>
            </a:endParaRPr>
          </a:p>
        </p:txBody>
      </p:sp>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3" name="灯片编号占位符 2"/>
          <p:cNvSpPr>
            <a:spLocks noGrp="1"/>
          </p:cNvSpPr>
          <p:nvPr>
            <p:ph type="sldNum" sz="quarter" idx="10"/>
          </p:nvPr>
        </p:nvSpPr>
        <p:spPr/>
        <p:txBody>
          <a:bodyPr/>
          <a:lstStyle/>
          <a:p>
            <a:pPr>
              <a:defRPr/>
            </a:pPr>
            <a:r>
              <a:rPr lang="en-US" altLang="en-US"/>
              <a:t>slide </a:t>
            </a:r>
            <a:fld id="{7032A06F-6B43-4657-AF0D-8F3C00F9953C}" type="slidenum">
              <a:rPr lang="en-US" altLang="en-US"/>
              <a:pPr>
                <a:defRPr/>
              </a:pPr>
              <a:t>25</a:t>
            </a:fld>
            <a:endParaRPr lang="en-US" altLang="en-US"/>
          </a:p>
        </p:txBody>
      </p:sp>
      <p:sp>
        <p:nvSpPr>
          <p:cNvPr id="155650" name="Rectangle 2"/>
          <p:cNvSpPr>
            <a:spLocks noGrp="1" noChangeArrowheads="1"/>
          </p:cNvSpPr>
          <p:nvPr>
            <p:ph type="title"/>
          </p:nvPr>
        </p:nvSpPr>
        <p:spPr>
          <a:xfrm>
            <a:off x="671264" y="70520"/>
            <a:ext cx="8077200" cy="838200"/>
          </a:xfrm>
        </p:spPr>
        <p:txBody>
          <a:bodyPr/>
          <a:lstStyle/>
          <a:p>
            <a:pPr eaLnBrk="1" hangingPunct="1">
              <a:lnSpc>
                <a:spcPct val="90000"/>
              </a:lnSpc>
              <a:defRPr/>
            </a:pPr>
            <a:r>
              <a:rPr lang="zh-CN" altLang="en-US" sz="3200" dirty="0" smtClean="0"/>
              <a:t>货币政策稳定产出</a:t>
            </a:r>
          </a:p>
        </p:txBody>
      </p:sp>
      <p:grpSp>
        <p:nvGrpSpPr>
          <p:cNvPr id="13319" name="Group 5"/>
          <p:cNvGrpSpPr>
            <a:grpSpLocks/>
          </p:cNvGrpSpPr>
          <p:nvPr/>
        </p:nvGrpSpPr>
        <p:grpSpPr bwMode="auto">
          <a:xfrm>
            <a:off x="3279775" y="3748088"/>
            <a:ext cx="5110163" cy="598487"/>
            <a:chOff x="2066" y="2361"/>
            <a:chExt cx="3219" cy="377"/>
          </a:xfrm>
        </p:grpSpPr>
        <p:graphicFrame>
          <p:nvGraphicFramePr>
            <p:cNvPr id="13316" name="Object 6"/>
            <p:cNvGraphicFramePr>
              <a:graphicFrameLocks noChangeAspect="1"/>
            </p:cNvGraphicFramePr>
            <p:nvPr/>
          </p:nvGraphicFramePr>
          <p:xfrm>
            <a:off x="2066" y="2381"/>
            <a:ext cx="255" cy="357"/>
          </p:xfrm>
          <a:graphic>
            <a:graphicData uri="http://schemas.openxmlformats.org/presentationml/2006/ole">
              <mc:AlternateContent xmlns:mc="http://schemas.openxmlformats.org/markup-compatibility/2006">
                <mc:Choice xmlns:v="urn:schemas-microsoft-com:vml" Requires="v">
                  <p:oleObj spid="_x0000_s13368" name="Equation" r:id="rId5" imgW="190335" imgH="266469" progId="Equation.DSMT4">
                    <p:embed/>
                  </p:oleObj>
                </mc:Choice>
                <mc:Fallback>
                  <p:oleObj name="Equation" r:id="rId5" imgW="190335" imgH="266469"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6" y="2381"/>
                          <a:ext cx="255"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44" name="Line 7"/>
            <p:cNvSpPr>
              <a:spLocks noChangeShapeType="1"/>
            </p:cNvSpPr>
            <p:nvPr/>
          </p:nvSpPr>
          <p:spPr bwMode="auto">
            <a:xfrm>
              <a:off x="2324" y="2587"/>
              <a:ext cx="2544" cy="0"/>
            </a:xfrm>
            <a:prstGeom prst="line">
              <a:avLst/>
            </a:prstGeom>
            <a:noFill/>
            <a:ln w="28575">
              <a:solidFill>
                <a:srgbClr val="000082"/>
              </a:solidFill>
              <a:round/>
              <a:headEnd/>
              <a:tailEnd/>
            </a:ln>
          </p:spPr>
          <p:txBody>
            <a:bodyPr/>
            <a:lstStyle/>
            <a:p>
              <a:endParaRPr lang="en-US"/>
            </a:p>
          </p:txBody>
        </p:sp>
        <p:sp>
          <p:nvSpPr>
            <p:cNvPr id="13345" name="Text Box 8"/>
            <p:cNvSpPr txBox="1">
              <a:spLocks noChangeArrowheads="1"/>
            </p:cNvSpPr>
            <p:nvPr/>
          </p:nvSpPr>
          <p:spPr bwMode="auto">
            <a:xfrm>
              <a:off x="4709" y="2361"/>
              <a:ext cx="576"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Tahoma" pitchFamily="34" charset="0"/>
                </a:rPr>
                <a:t>SRAS</a:t>
              </a:r>
              <a:r>
                <a:rPr lang="en-US" altLang="en-US" sz="2300" baseline="-25000">
                  <a:latin typeface="Tahoma" pitchFamily="34" charset="0"/>
                </a:rPr>
                <a:t>1</a:t>
              </a:r>
              <a:endParaRPr lang="en-US" altLang="en-US" baseline="-25000"/>
            </a:p>
          </p:txBody>
        </p:sp>
      </p:grpSp>
      <p:grpSp>
        <p:nvGrpSpPr>
          <p:cNvPr id="13320" name="Group 9"/>
          <p:cNvGrpSpPr>
            <a:grpSpLocks/>
          </p:cNvGrpSpPr>
          <p:nvPr/>
        </p:nvGrpSpPr>
        <p:grpSpPr bwMode="auto">
          <a:xfrm>
            <a:off x="3352800" y="1471613"/>
            <a:ext cx="5257800" cy="4090987"/>
            <a:chOff x="2976" y="1296"/>
            <a:chExt cx="2304" cy="2053"/>
          </a:xfrm>
        </p:grpSpPr>
        <p:grpSp>
          <p:nvGrpSpPr>
            <p:cNvPr id="13339" name="Group 10"/>
            <p:cNvGrpSpPr>
              <a:grpSpLocks/>
            </p:cNvGrpSpPr>
            <p:nvPr/>
          </p:nvGrpSpPr>
          <p:grpSpPr bwMode="auto">
            <a:xfrm>
              <a:off x="3120" y="1536"/>
              <a:ext cx="1968" cy="1728"/>
              <a:chOff x="2640" y="1056"/>
              <a:chExt cx="2496" cy="2112"/>
            </a:xfrm>
          </p:grpSpPr>
          <p:sp>
            <p:nvSpPr>
              <p:cNvPr id="13342" name="Line 11"/>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en-US"/>
              </a:p>
            </p:txBody>
          </p:sp>
          <p:sp>
            <p:nvSpPr>
              <p:cNvPr id="13343" name="Line 12"/>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en-US"/>
              </a:p>
            </p:txBody>
          </p:sp>
        </p:grpSp>
        <p:sp>
          <p:nvSpPr>
            <p:cNvPr id="13340" name="Text Box 13"/>
            <p:cNvSpPr txBox="1">
              <a:spLocks noChangeArrowheads="1"/>
            </p:cNvSpPr>
            <p:nvPr/>
          </p:nvSpPr>
          <p:spPr bwMode="auto">
            <a:xfrm>
              <a:off x="4944" y="3120"/>
              <a:ext cx="336" cy="229"/>
            </a:xfrm>
            <a:prstGeom prst="rect">
              <a:avLst/>
            </a:prstGeom>
            <a:noFill/>
            <a:ln w="9525">
              <a:noFill/>
              <a:miter lim="800000"/>
              <a:headEnd/>
              <a:tailEnd/>
            </a:ln>
          </p:spPr>
          <p:txBody>
            <a:bodyPr>
              <a:spAutoFit/>
            </a:bodyPr>
            <a:lstStyle/>
            <a:p>
              <a:pPr algn="ctr"/>
              <a:r>
                <a:rPr lang="en-US" altLang="en-US" b="1" i="1">
                  <a:latin typeface="Tahoma" pitchFamily="34" charset="0"/>
                </a:rPr>
                <a:t>Y</a:t>
              </a:r>
              <a:r>
                <a:rPr lang="en-US" altLang="en-US">
                  <a:latin typeface="Arial" pitchFamily="34" charset="0"/>
                </a:rPr>
                <a:t> </a:t>
              </a:r>
              <a:endParaRPr lang="en-US" altLang="en-US" sz="2200">
                <a:latin typeface="Arial" pitchFamily="34" charset="0"/>
              </a:endParaRPr>
            </a:p>
          </p:txBody>
        </p:sp>
        <p:sp>
          <p:nvSpPr>
            <p:cNvPr id="13341" name="Text Box 14"/>
            <p:cNvSpPr txBox="1">
              <a:spLocks noChangeArrowheads="1"/>
            </p:cNvSpPr>
            <p:nvPr/>
          </p:nvSpPr>
          <p:spPr bwMode="auto">
            <a:xfrm>
              <a:off x="2976" y="1296"/>
              <a:ext cx="240" cy="229"/>
            </a:xfrm>
            <a:prstGeom prst="rect">
              <a:avLst/>
            </a:prstGeom>
            <a:noFill/>
            <a:ln w="9525">
              <a:noFill/>
              <a:miter lim="800000"/>
              <a:headEnd/>
              <a:tailEnd/>
            </a:ln>
          </p:spPr>
          <p:txBody>
            <a:bodyPr>
              <a:spAutoFit/>
            </a:bodyPr>
            <a:lstStyle/>
            <a:p>
              <a:pPr algn="ctr">
                <a:tabLst>
                  <a:tab pos="1082675" algn="r"/>
                  <a:tab pos="1830388" algn="r"/>
                </a:tabLst>
              </a:pPr>
              <a:r>
                <a:rPr lang="en-US" altLang="en-US" b="1" i="1">
                  <a:latin typeface="Tahoma" pitchFamily="34" charset="0"/>
                </a:rPr>
                <a:t>P</a:t>
              </a:r>
              <a:endParaRPr lang="en-US" altLang="en-US" sz="2200">
                <a:latin typeface="Arial" pitchFamily="34" charset="0"/>
              </a:endParaRPr>
            </a:p>
          </p:txBody>
        </p:sp>
      </p:grpSp>
      <p:grpSp>
        <p:nvGrpSpPr>
          <p:cNvPr id="13321" name="Group 15"/>
          <p:cNvGrpSpPr>
            <a:grpSpLocks/>
          </p:cNvGrpSpPr>
          <p:nvPr/>
        </p:nvGrpSpPr>
        <p:grpSpPr bwMode="auto">
          <a:xfrm>
            <a:off x="4114800" y="1143000"/>
            <a:ext cx="3803650" cy="3600450"/>
            <a:chOff x="2592" y="720"/>
            <a:chExt cx="2396" cy="2268"/>
          </a:xfrm>
        </p:grpSpPr>
        <p:sp>
          <p:nvSpPr>
            <p:cNvPr id="13337" name="Arc 16"/>
            <p:cNvSpPr>
              <a:spLocks/>
            </p:cNvSpPr>
            <p:nvPr/>
          </p:nvSpPr>
          <p:spPr bwMode="auto">
            <a:xfrm flipH="1" flipV="1">
              <a:off x="2592" y="720"/>
              <a:ext cx="2396" cy="2134"/>
            </a:xfrm>
            <a:custGeom>
              <a:avLst/>
              <a:gdLst>
                <a:gd name="T0" fmla="*/ 556 w 20736"/>
                <a:gd name="T1" fmla="*/ 0 h 21056"/>
                <a:gd name="T2" fmla="*/ 2396 w 20736"/>
                <a:gd name="T3" fmla="*/ 1521 h 21056"/>
                <a:gd name="T4" fmla="*/ 0 w 20736"/>
                <a:gd name="T5" fmla="*/ 2134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6"/>
              </a:solidFill>
              <a:round/>
              <a:headEnd/>
              <a:tailEnd/>
            </a:ln>
          </p:spPr>
          <p:txBody>
            <a:bodyPr wrap="none" anchor="ctr"/>
            <a:lstStyle/>
            <a:p>
              <a:endParaRPr lang="en-US"/>
            </a:p>
          </p:txBody>
        </p:sp>
        <p:sp>
          <p:nvSpPr>
            <p:cNvPr id="13338" name="Text Box 17"/>
            <p:cNvSpPr txBox="1">
              <a:spLocks noChangeArrowheads="1"/>
            </p:cNvSpPr>
            <p:nvPr/>
          </p:nvSpPr>
          <p:spPr bwMode="auto">
            <a:xfrm>
              <a:off x="4378" y="2709"/>
              <a:ext cx="43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AD</a:t>
              </a:r>
              <a:r>
                <a:rPr lang="en-US" altLang="en-US" sz="2300" baseline="-25000">
                  <a:latin typeface="Tahoma" pitchFamily="34" charset="0"/>
                </a:rPr>
                <a:t>1</a:t>
              </a:r>
            </a:p>
          </p:txBody>
        </p:sp>
      </p:grpSp>
      <p:sp>
        <p:nvSpPr>
          <p:cNvPr id="155669" name="Text Box 21"/>
          <p:cNvSpPr txBox="1">
            <a:spLocks noChangeArrowheads="1"/>
          </p:cNvSpPr>
          <p:nvPr/>
        </p:nvSpPr>
        <p:spPr bwMode="auto">
          <a:xfrm>
            <a:off x="4876800" y="3001963"/>
            <a:ext cx="228600" cy="350837"/>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B</a:t>
            </a:r>
            <a:endParaRPr lang="en-US" altLang="en-US" sz="2300"/>
          </a:p>
        </p:txBody>
      </p:sp>
      <p:grpSp>
        <p:nvGrpSpPr>
          <p:cNvPr id="6" name="Group 22"/>
          <p:cNvGrpSpPr>
            <a:grpSpLocks/>
          </p:cNvGrpSpPr>
          <p:nvPr/>
        </p:nvGrpSpPr>
        <p:grpSpPr bwMode="auto">
          <a:xfrm>
            <a:off x="3259138" y="3036888"/>
            <a:ext cx="5122862" cy="598487"/>
            <a:chOff x="2053" y="1913"/>
            <a:chExt cx="3227" cy="377"/>
          </a:xfrm>
        </p:grpSpPr>
        <p:graphicFrame>
          <p:nvGraphicFramePr>
            <p:cNvPr id="13315" name="Object 23"/>
            <p:cNvGraphicFramePr>
              <a:graphicFrameLocks noChangeAspect="1"/>
            </p:cNvGraphicFramePr>
            <p:nvPr/>
          </p:nvGraphicFramePr>
          <p:xfrm>
            <a:off x="2053" y="1933"/>
            <a:ext cx="272" cy="357"/>
          </p:xfrm>
          <a:graphic>
            <a:graphicData uri="http://schemas.openxmlformats.org/presentationml/2006/ole">
              <mc:AlternateContent xmlns:mc="http://schemas.openxmlformats.org/markup-compatibility/2006">
                <mc:Choice xmlns:v="urn:schemas-microsoft-com:vml" Requires="v">
                  <p:oleObj spid="_x0000_s13369" name="Equation" r:id="rId7" imgW="203024" imgH="266469" progId="Equation.DSMT4">
                    <p:embed/>
                  </p:oleObj>
                </mc:Choice>
                <mc:Fallback>
                  <p:oleObj name="Equation" r:id="rId7" imgW="203024" imgH="266469"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3" y="1933"/>
                          <a:ext cx="27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5" name="Line 24"/>
            <p:cNvSpPr>
              <a:spLocks noChangeShapeType="1"/>
            </p:cNvSpPr>
            <p:nvPr/>
          </p:nvSpPr>
          <p:spPr bwMode="auto">
            <a:xfrm>
              <a:off x="2319" y="2139"/>
              <a:ext cx="2544" cy="0"/>
            </a:xfrm>
            <a:prstGeom prst="line">
              <a:avLst/>
            </a:prstGeom>
            <a:noFill/>
            <a:ln w="28575">
              <a:solidFill>
                <a:srgbClr val="FF0000"/>
              </a:solidFill>
              <a:round/>
              <a:headEnd/>
              <a:tailEnd/>
            </a:ln>
          </p:spPr>
          <p:txBody>
            <a:bodyPr/>
            <a:lstStyle/>
            <a:p>
              <a:endParaRPr lang="en-US"/>
            </a:p>
          </p:txBody>
        </p:sp>
        <p:sp>
          <p:nvSpPr>
            <p:cNvPr id="13336" name="Text Box 25"/>
            <p:cNvSpPr txBox="1">
              <a:spLocks noChangeArrowheads="1"/>
            </p:cNvSpPr>
            <p:nvPr/>
          </p:nvSpPr>
          <p:spPr bwMode="auto">
            <a:xfrm>
              <a:off x="4704" y="1913"/>
              <a:ext cx="576"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Tahoma" pitchFamily="34" charset="0"/>
                </a:rPr>
                <a:t>SRAS</a:t>
              </a:r>
              <a:r>
                <a:rPr lang="en-US" altLang="en-US" sz="2300" baseline="-25000">
                  <a:latin typeface="Tahoma" pitchFamily="34" charset="0"/>
                </a:rPr>
                <a:t>2</a:t>
              </a:r>
              <a:endParaRPr lang="en-US" altLang="en-US" baseline="-25000"/>
            </a:p>
          </p:txBody>
        </p:sp>
      </p:grpSp>
      <p:sp>
        <p:nvSpPr>
          <p:cNvPr id="13324" name="Text Box 26"/>
          <p:cNvSpPr txBox="1">
            <a:spLocks noChangeArrowheads="1"/>
          </p:cNvSpPr>
          <p:nvPr/>
        </p:nvSpPr>
        <p:spPr bwMode="auto">
          <a:xfrm>
            <a:off x="5943600" y="3733800"/>
            <a:ext cx="228600" cy="350838"/>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A</a:t>
            </a:r>
            <a:endParaRPr lang="en-US" altLang="en-US" sz="2300"/>
          </a:p>
        </p:txBody>
      </p:sp>
      <p:grpSp>
        <p:nvGrpSpPr>
          <p:cNvPr id="7" name="Group 28"/>
          <p:cNvGrpSpPr>
            <a:grpSpLocks/>
          </p:cNvGrpSpPr>
          <p:nvPr/>
        </p:nvGrpSpPr>
        <p:grpSpPr bwMode="auto">
          <a:xfrm>
            <a:off x="4746625" y="3405188"/>
            <a:ext cx="381000" cy="2473325"/>
            <a:chOff x="4251" y="2531"/>
            <a:chExt cx="240" cy="1080"/>
          </a:xfrm>
        </p:grpSpPr>
        <p:sp>
          <p:nvSpPr>
            <p:cNvPr id="13333" name="Text Box 29"/>
            <p:cNvSpPr txBox="1">
              <a:spLocks noChangeArrowheads="1"/>
            </p:cNvSpPr>
            <p:nvPr/>
          </p:nvSpPr>
          <p:spPr bwMode="auto">
            <a:xfrm>
              <a:off x="4251" y="3417"/>
              <a:ext cx="240" cy="194"/>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Tahoma" pitchFamily="34" charset="0"/>
                </a:rPr>
                <a:t>Y</a:t>
              </a:r>
              <a:r>
                <a:rPr lang="en-US" altLang="en-US" sz="2300" baseline="-25000">
                  <a:latin typeface="Tahoma" pitchFamily="34" charset="0"/>
                </a:rPr>
                <a:t>2</a:t>
              </a:r>
            </a:p>
          </p:txBody>
        </p:sp>
        <p:sp>
          <p:nvSpPr>
            <p:cNvPr id="13334" name="Line 30"/>
            <p:cNvSpPr>
              <a:spLocks noChangeShapeType="1"/>
            </p:cNvSpPr>
            <p:nvPr/>
          </p:nvSpPr>
          <p:spPr bwMode="auto">
            <a:xfrm flipH="1">
              <a:off x="4346" y="2531"/>
              <a:ext cx="0" cy="864"/>
            </a:xfrm>
            <a:prstGeom prst="line">
              <a:avLst/>
            </a:prstGeom>
            <a:noFill/>
            <a:ln w="12700">
              <a:solidFill>
                <a:srgbClr val="FF0000"/>
              </a:solidFill>
              <a:prstDash val="dash"/>
              <a:round/>
              <a:headEnd/>
              <a:tailEnd/>
            </a:ln>
          </p:spPr>
          <p:txBody>
            <a:bodyPr/>
            <a:lstStyle/>
            <a:p>
              <a:endParaRPr lang="en-US"/>
            </a:p>
          </p:txBody>
        </p:sp>
      </p:grpSp>
      <p:grpSp>
        <p:nvGrpSpPr>
          <p:cNvPr id="13326" name="Group 32"/>
          <p:cNvGrpSpPr>
            <a:grpSpLocks/>
          </p:cNvGrpSpPr>
          <p:nvPr/>
        </p:nvGrpSpPr>
        <p:grpSpPr bwMode="auto">
          <a:xfrm>
            <a:off x="5410200" y="1524000"/>
            <a:ext cx="1066800" cy="4267200"/>
            <a:chOff x="3408" y="960"/>
            <a:chExt cx="672" cy="2688"/>
          </a:xfrm>
        </p:grpSpPr>
        <p:grpSp>
          <p:nvGrpSpPr>
            <p:cNvPr id="13330" name="Group 18"/>
            <p:cNvGrpSpPr>
              <a:grpSpLocks/>
            </p:cNvGrpSpPr>
            <p:nvPr/>
          </p:nvGrpSpPr>
          <p:grpSpPr bwMode="auto">
            <a:xfrm>
              <a:off x="3408" y="960"/>
              <a:ext cx="672" cy="2435"/>
              <a:chOff x="3408" y="960"/>
              <a:chExt cx="672" cy="2435"/>
            </a:xfrm>
          </p:grpSpPr>
          <p:sp>
            <p:nvSpPr>
              <p:cNvPr id="13331" name="Line 19"/>
              <p:cNvSpPr>
                <a:spLocks noChangeShapeType="1"/>
              </p:cNvSpPr>
              <p:nvPr/>
            </p:nvSpPr>
            <p:spPr bwMode="auto">
              <a:xfrm flipV="1">
                <a:off x="3692" y="1235"/>
                <a:ext cx="0" cy="2160"/>
              </a:xfrm>
              <a:prstGeom prst="line">
                <a:avLst/>
              </a:prstGeom>
              <a:noFill/>
              <a:ln w="28575">
                <a:solidFill>
                  <a:srgbClr val="000082"/>
                </a:solidFill>
                <a:round/>
                <a:headEnd/>
                <a:tailEnd/>
              </a:ln>
            </p:spPr>
            <p:txBody>
              <a:bodyPr/>
              <a:lstStyle/>
              <a:p>
                <a:endParaRPr lang="en-US"/>
              </a:p>
            </p:txBody>
          </p:sp>
          <p:sp>
            <p:nvSpPr>
              <p:cNvPr id="13332" name="Text Box 20"/>
              <p:cNvSpPr txBox="1">
                <a:spLocks noChangeArrowheads="1"/>
              </p:cNvSpPr>
              <p:nvPr/>
            </p:nvSpPr>
            <p:spPr bwMode="auto">
              <a:xfrm>
                <a:off x="3408" y="960"/>
                <a:ext cx="67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LRAS</a:t>
                </a:r>
                <a:endParaRPr lang="en-US" altLang="en-US" sz="2300" baseline="-25000">
                  <a:latin typeface="Tahoma" pitchFamily="34" charset="0"/>
                </a:endParaRPr>
              </a:p>
            </p:txBody>
          </p:sp>
        </p:grpSp>
        <p:graphicFrame>
          <p:nvGraphicFramePr>
            <p:cNvPr id="13314" name="Object 31"/>
            <p:cNvGraphicFramePr>
              <a:graphicFrameLocks noChangeAspect="1"/>
            </p:cNvGraphicFramePr>
            <p:nvPr/>
          </p:nvGraphicFramePr>
          <p:xfrm>
            <a:off x="3600" y="3395"/>
            <a:ext cx="193" cy="253"/>
          </p:xfrm>
          <a:graphic>
            <a:graphicData uri="http://schemas.openxmlformats.org/presentationml/2006/ole">
              <mc:AlternateContent xmlns:mc="http://schemas.openxmlformats.org/markup-compatibility/2006">
                <mc:Choice xmlns:v="urn:schemas-microsoft-com:vml" Requires="v">
                  <p:oleObj spid="_x0000_s13370" name="Equation" r:id="rId9" imgW="164885" imgH="215619" progId="Equation.DSMT4">
                    <p:embed/>
                  </p:oleObj>
                </mc:Choice>
                <mc:Fallback>
                  <p:oleObj name="Equation" r:id="rId9" imgW="164885" imgH="215619"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3395"/>
                          <a:ext cx="193"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5684" name="Rectangle 36"/>
          <p:cNvSpPr>
            <a:spLocks noChangeArrowheads="1"/>
          </p:cNvSpPr>
          <p:nvPr/>
        </p:nvSpPr>
        <p:spPr bwMode="auto">
          <a:xfrm>
            <a:off x="685800" y="1600200"/>
            <a:ext cx="2057400" cy="2133600"/>
          </a:xfrm>
          <a:prstGeom prst="rect">
            <a:avLst/>
          </a:prstGeom>
          <a:solidFill>
            <a:srgbClr val="FFCCCC"/>
          </a:solidFill>
          <a:ln w="9525">
            <a:noFill/>
            <a:miter lim="800000"/>
            <a:headEnd/>
            <a:tailEnd/>
          </a:ln>
        </p:spPr>
        <p:txBody>
          <a:bodyPr/>
          <a:lstStyle/>
          <a:p>
            <a:pPr>
              <a:lnSpc>
                <a:spcPct val="105000"/>
              </a:lnSpc>
              <a:spcBef>
                <a:spcPct val="50000"/>
              </a:spcBef>
              <a:buClr>
                <a:srgbClr val="FF9900"/>
              </a:buClr>
              <a:buSzPct val="110000"/>
              <a:buFont typeface="Wingdings" pitchFamily="2" charset="2"/>
              <a:buNone/>
            </a:pPr>
            <a:r>
              <a:rPr lang="zh-CN" altLang="en-US" dirty="0">
                <a:latin typeface="华文楷体" panose="02010600040101010101" pitchFamily="2" charset="-122"/>
                <a:ea typeface="华文楷体" panose="02010600040101010101" pitchFamily="2" charset="-122"/>
              </a:rPr>
              <a:t>不利冲击使得经济达到</a:t>
            </a:r>
            <a:r>
              <a:rPr lang="en-US" altLang="en-US" dirty="0">
                <a:latin typeface="华文楷体" panose="02010600040101010101" pitchFamily="2" charset="-122"/>
                <a:ea typeface="华文楷体" panose="02010600040101010101" pitchFamily="2" charset="-122"/>
              </a:rPr>
              <a:t> </a:t>
            </a:r>
            <a:r>
              <a:rPr lang="en-US" altLang="en-US" dirty="0" err="1">
                <a:latin typeface="华文楷体" panose="02010600040101010101" pitchFamily="2" charset="-122"/>
                <a:ea typeface="华文楷体" panose="02010600040101010101" pitchFamily="2" charset="-122"/>
              </a:rPr>
              <a:t>B</a:t>
            </a:r>
            <a:r>
              <a:rPr lang="en-US" altLang="zh-CN" dirty="0" err="1">
                <a:latin typeface="华文楷体" panose="02010600040101010101" pitchFamily="2" charset="-122"/>
                <a:ea typeface="华文楷体" panose="02010600040101010101" pitchFamily="2" charset="-122"/>
              </a:rPr>
              <a:t>点</a:t>
            </a:r>
            <a:r>
              <a:rPr lang="zh-CN" altLang="en-US" dirty="0">
                <a:latin typeface="Tahoma" pitchFamily="34" charset="0"/>
                <a:ea typeface="宋体" pitchFamily="2" charset="-122"/>
              </a:rPr>
              <a:t>。</a:t>
            </a:r>
            <a:endParaRPr lang="en-US" altLang="en-US" dirty="0">
              <a:latin typeface="Tahoma" pitchFamily="34" charset="0"/>
            </a:endParaRPr>
          </a:p>
        </p:txBody>
      </p:sp>
      <p:sp>
        <p:nvSpPr>
          <p:cNvPr id="155687" name="Line 39"/>
          <p:cNvSpPr>
            <a:spLocks noChangeShapeType="1"/>
          </p:cNvSpPr>
          <p:nvPr/>
        </p:nvSpPr>
        <p:spPr bwMode="auto">
          <a:xfrm flipV="1">
            <a:off x="3898900" y="3422650"/>
            <a:ext cx="3175" cy="657225"/>
          </a:xfrm>
          <a:prstGeom prst="line">
            <a:avLst/>
          </a:prstGeom>
          <a:noFill/>
          <a:ln w="38100">
            <a:solidFill>
              <a:schemeClr val="tx1"/>
            </a:solidFill>
            <a:round/>
            <a:headEnd/>
            <a:tailEnd type="triangle" w="lg" len="med"/>
          </a:ln>
        </p:spPr>
        <p:txBody>
          <a:bodyPr/>
          <a:lstStyle/>
          <a:p>
            <a:endParaRPr lang="en-US"/>
          </a:p>
        </p:txBody>
      </p:sp>
      <p:sp>
        <p:nvSpPr>
          <p:cNvPr id="155688" name="Line 40"/>
          <p:cNvSpPr>
            <a:spLocks noChangeShapeType="1"/>
          </p:cNvSpPr>
          <p:nvPr/>
        </p:nvSpPr>
        <p:spPr bwMode="auto">
          <a:xfrm>
            <a:off x="4897438" y="5256213"/>
            <a:ext cx="946150" cy="1587"/>
          </a:xfrm>
          <a:prstGeom prst="line">
            <a:avLst/>
          </a:prstGeom>
          <a:noFill/>
          <a:ln w="38100">
            <a:solidFill>
              <a:schemeClr val="tx1"/>
            </a:solidFill>
            <a:round/>
            <a:headEnd type="triangle" w="lg" len="med"/>
            <a:tailEnd type="none" w="lg" len="med"/>
          </a:ln>
        </p:spPr>
        <p:txBody>
          <a:bodyPr/>
          <a:lstStyle/>
          <a:p>
            <a:endParaRPr lang="en-US"/>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84"/>
                                        </p:tgtEl>
                                        <p:attrNameLst>
                                          <p:attrName>style.visibility</p:attrName>
                                        </p:attrNameLst>
                                      </p:cBhvr>
                                      <p:to>
                                        <p:strVal val="visible"/>
                                      </p:to>
                                    </p:set>
                                    <p:anim calcmode="lin" valueType="num">
                                      <p:cBhvr additive="base">
                                        <p:cTn id="7" dur="500" fill="hold"/>
                                        <p:tgtEl>
                                          <p:spTgt spid="155684"/>
                                        </p:tgtEl>
                                        <p:attrNameLst>
                                          <p:attrName>ppt_x</p:attrName>
                                        </p:attrNameLst>
                                      </p:cBhvr>
                                      <p:tavLst>
                                        <p:tav tm="0">
                                          <p:val>
                                            <p:strVal val="0-#ppt_w/2"/>
                                          </p:val>
                                        </p:tav>
                                        <p:tav tm="100000">
                                          <p:val>
                                            <p:strVal val="#ppt_x"/>
                                          </p:val>
                                        </p:tav>
                                      </p:tavLst>
                                    </p:anim>
                                    <p:anim calcmode="lin" valueType="num">
                                      <p:cBhvr additive="base">
                                        <p:cTn id="8" dur="500" fill="hold"/>
                                        <p:tgtEl>
                                          <p:spTgt spid="1556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155687"/>
                                        </p:tgtEl>
                                        <p:attrNameLst>
                                          <p:attrName>style.visibility</p:attrName>
                                        </p:attrNameLst>
                                      </p:cBhvr>
                                      <p:to>
                                        <p:strVal val="visible"/>
                                      </p:to>
                                    </p:set>
                                    <p:anim calcmode="lin" valueType="num">
                                      <p:cBhvr>
                                        <p:cTn id="13" dur="500" fill="hold"/>
                                        <p:tgtEl>
                                          <p:spTgt spid="155687"/>
                                        </p:tgtEl>
                                        <p:attrNameLst>
                                          <p:attrName>ppt_x</p:attrName>
                                        </p:attrNameLst>
                                      </p:cBhvr>
                                      <p:tavLst>
                                        <p:tav tm="0">
                                          <p:val>
                                            <p:strVal val="#ppt_x"/>
                                          </p:val>
                                        </p:tav>
                                        <p:tav tm="100000">
                                          <p:val>
                                            <p:strVal val="#ppt_x"/>
                                          </p:val>
                                        </p:tav>
                                      </p:tavLst>
                                    </p:anim>
                                    <p:anim calcmode="lin" valueType="num">
                                      <p:cBhvr>
                                        <p:cTn id="14" dur="500" fill="hold"/>
                                        <p:tgtEl>
                                          <p:spTgt spid="155687"/>
                                        </p:tgtEl>
                                        <p:attrNameLst>
                                          <p:attrName>ppt_y</p:attrName>
                                        </p:attrNameLst>
                                      </p:cBhvr>
                                      <p:tavLst>
                                        <p:tav tm="0">
                                          <p:val>
                                            <p:strVal val="#ppt_y+#ppt_h/2"/>
                                          </p:val>
                                        </p:tav>
                                        <p:tav tm="100000">
                                          <p:val>
                                            <p:strVal val="#ppt_y"/>
                                          </p:val>
                                        </p:tav>
                                      </p:tavLst>
                                    </p:anim>
                                    <p:anim calcmode="lin" valueType="num">
                                      <p:cBhvr>
                                        <p:cTn id="15" dur="500" fill="hold"/>
                                        <p:tgtEl>
                                          <p:spTgt spid="155687"/>
                                        </p:tgtEl>
                                        <p:attrNameLst>
                                          <p:attrName>ppt_w</p:attrName>
                                        </p:attrNameLst>
                                      </p:cBhvr>
                                      <p:tavLst>
                                        <p:tav tm="0">
                                          <p:val>
                                            <p:strVal val="#ppt_w"/>
                                          </p:val>
                                        </p:tav>
                                        <p:tav tm="100000">
                                          <p:val>
                                            <p:strVal val="#ppt_w"/>
                                          </p:val>
                                        </p:tav>
                                      </p:tavLst>
                                    </p:anim>
                                    <p:anim calcmode="lin" valueType="num">
                                      <p:cBhvr>
                                        <p:cTn id="16" dur="500" fill="hold"/>
                                        <p:tgtEl>
                                          <p:spTgt spid="15568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000"/>
                            </p:stCondLst>
                            <p:childTnLst>
                              <p:par>
                                <p:cTn id="22" presetID="18" presetClass="entr" presetSubtype="12" fill="hold" grpId="0" nodeType="afterEffect">
                                  <p:stCondLst>
                                    <p:cond delay="0"/>
                                  </p:stCondLst>
                                  <p:childTnLst>
                                    <p:set>
                                      <p:cBhvr>
                                        <p:cTn id="23" dur="1" fill="hold">
                                          <p:stCondLst>
                                            <p:cond delay="0"/>
                                          </p:stCondLst>
                                        </p:cTn>
                                        <p:tgtEl>
                                          <p:spTgt spid="155669"/>
                                        </p:tgtEl>
                                        <p:attrNameLst>
                                          <p:attrName>style.visibility</p:attrName>
                                        </p:attrNameLst>
                                      </p:cBhvr>
                                      <p:to>
                                        <p:strVal val="visible"/>
                                      </p:to>
                                    </p:set>
                                    <p:animEffect transition="in" filter="strips(downLeft)">
                                      <p:cBhvr>
                                        <p:cTn id="24" dur="500"/>
                                        <p:tgtEl>
                                          <p:spTgt spid="155669"/>
                                        </p:tgtEl>
                                      </p:cBhvr>
                                    </p:animEffect>
                                  </p:childTnLst>
                                </p:cTn>
                              </p:par>
                            </p:childTnLst>
                          </p:cTn>
                        </p:par>
                        <p:par>
                          <p:cTn id="25" fill="hold">
                            <p:stCondLst>
                              <p:cond delay="1500"/>
                            </p:stCondLst>
                            <p:childTnLst>
                              <p:par>
                                <p:cTn id="26" presetID="17" presetClass="entr" presetSubtype="2" fill="hold" grpId="0" nodeType="afterEffect">
                                  <p:stCondLst>
                                    <p:cond delay="0"/>
                                  </p:stCondLst>
                                  <p:childTnLst>
                                    <p:set>
                                      <p:cBhvr>
                                        <p:cTn id="27" dur="1" fill="hold">
                                          <p:stCondLst>
                                            <p:cond delay="0"/>
                                          </p:stCondLst>
                                        </p:cTn>
                                        <p:tgtEl>
                                          <p:spTgt spid="155688"/>
                                        </p:tgtEl>
                                        <p:attrNameLst>
                                          <p:attrName>style.visibility</p:attrName>
                                        </p:attrNameLst>
                                      </p:cBhvr>
                                      <p:to>
                                        <p:strVal val="visible"/>
                                      </p:to>
                                    </p:set>
                                    <p:anim calcmode="lin" valueType="num">
                                      <p:cBhvr>
                                        <p:cTn id="28" dur="500" fill="hold"/>
                                        <p:tgtEl>
                                          <p:spTgt spid="155688"/>
                                        </p:tgtEl>
                                        <p:attrNameLst>
                                          <p:attrName>ppt_x</p:attrName>
                                        </p:attrNameLst>
                                      </p:cBhvr>
                                      <p:tavLst>
                                        <p:tav tm="0">
                                          <p:val>
                                            <p:strVal val="#ppt_x+#ppt_w/2"/>
                                          </p:val>
                                        </p:tav>
                                        <p:tav tm="100000">
                                          <p:val>
                                            <p:strVal val="#ppt_x"/>
                                          </p:val>
                                        </p:tav>
                                      </p:tavLst>
                                    </p:anim>
                                    <p:anim calcmode="lin" valueType="num">
                                      <p:cBhvr>
                                        <p:cTn id="29" dur="500" fill="hold"/>
                                        <p:tgtEl>
                                          <p:spTgt spid="155688"/>
                                        </p:tgtEl>
                                        <p:attrNameLst>
                                          <p:attrName>ppt_y</p:attrName>
                                        </p:attrNameLst>
                                      </p:cBhvr>
                                      <p:tavLst>
                                        <p:tav tm="0">
                                          <p:val>
                                            <p:strVal val="#ppt_y"/>
                                          </p:val>
                                        </p:tav>
                                        <p:tav tm="100000">
                                          <p:val>
                                            <p:strVal val="#ppt_y"/>
                                          </p:val>
                                        </p:tav>
                                      </p:tavLst>
                                    </p:anim>
                                    <p:anim calcmode="lin" valueType="num">
                                      <p:cBhvr>
                                        <p:cTn id="30" dur="500" fill="hold"/>
                                        <p:tgtEl>
                                          <p:spTgt spid="155688"/>
                                        </p:tgtEl>
                                        <p:attrNameLst>
                                          <p:attrName>ppt_w</p:attrName>
                                        </p:attrNameLst>
                                      </p:cBhvr>
                                      <p:tavLst>
                                        <p:tav tm="0">
                                          <p:val>
                                            <p:fltVal val="0"/>
                                          </p:val>
                                        </p:tav>
                                        <p:tav tm="100000">
                                          <p:val>
                                            <p:strVal val="#ppt_w"/>
                                          </p:val>
                                        </p:tav>
                                      </p:tavLst>
                                    </p:anim>
                                    <p:anim calcmode="lin" valueType="num">
                                      <p:cBhvr>
                                        <p:cTn id="31" dur="500" fill="hold"/>
                                        <p:tgtEl>
                                          <p:spTgt spid="155688"/>
                                        </p:tgtEl>
                                        <p:attrNameLst>
                                          <p:attrName>ppt_h</p:attrName>
                                        </p:attrNameLst>
                                      </p:cBhvr>
                                      <p:tavLst>
                                        <p:tav tm="0">
                                          <p:val>
                                            <p:strVal val="#ppt_h"/>
                                          </p:val>
                                        </p:tav>
                                        <p:tav tm="100000">
                                          <p:val>
                                            <p:strVal val="#ppt_h"/>
                                          </p:val>
                                        </p:tav>
                                      </p:tavLst>
                                    </p:anim>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9" grpId="0" autoUpdateAnimBg="0"/>
      <p:bldP spid="155684" grpId="0" animBg="1" autoUpdateAnimBg="0"/>
      <p:bldP spid="155687" grpId="0" animBg="1"/>
      <p:bldP spid="15568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9" name="灯片编号占位符 2"/>
          <p:cNvSpPr>
            <a:spLocks noGrp="1"/>
          </p:cNvSpPr>
          <p:nvPr>
            <p:ph type="sldNum" sz="quarter" idx="10"/>
          </p:nvPr>
        </p:nvSpPr>
        <p:spPr/>
        <p:txBody>
          <a:bodyPr/>
          <a:lstStyle/>
          <a:p>
            <a:pPr>
              <a:defRPr/>
            </a:pPr>
            <a:r>
              <a:rPr lang="en-US" altLang="en-US"/>
              <a:t>slide </a:t>
            </a:r>
            <a:fld id="{64163CED-A443-4E3F-A265-01C1B5B506B5}" type="slidenum">
              <a:rPr lang="en-US" altLang="en-US"/>
              <a:pPr>
                <a:defRPr/>
              </a:pPr>
              <a:t>26</a:t>
            </a:fld>
            <a:endParaRPr lang="en-US" altLang="en-US"/>
          </a:p>
        </p:txBody>
      </p:sp>
      <p:sp>
        <p:nvSpPr>
          <p:cNvPr id="308226" name="Rectangle 2"/>
          <p:cNvSpPr>
            <a:spLocks noGrp="1" noChangeArrowheads="1"/>
          </p:cNvSpPr>
          <p:nvPr>
            <p:ph type="title"/>
          </p:nvPr>
        </p:nvSpPr>
        <p:spPr>
          <a:xfrm>
            <a:off x="671264" y="152400"/>
            <a:ext cx="8077200" cy="838200"/>
          </a:xfrm>
        </p:spPr>
        <p:txBody>
          <a:bodyPr/>
          <a:lstStyle/>
          <a:p>
            <a:pPr eaLnBrk="1" hangingPunct="1">
              <a:lnSpc>
                <a:spcPct val="90000"/>
              </a:lnSpc>
              <a:defRPr/>
            </a:pPr>
            <a:r>
              <a:rPr lang="zh-CN" altLang="en-US" sz="3200" dirty="0"/>
              <a:t>货币政策稳定产出</a:t>
            </a:r>
            <a:endParaRPr lang="en-US" altLang="en-US" sz="3200" dirty="0"/>
          </a:p>
        </p:txBody>
      </p:sp>
      <p:grpSp>
        <p:nvGrpSpPr>
          <p:cNvPr id="14343" name="Group 43"/>
          <p:cNvGrpSpPr>
            <a:grpSpLocks/>
          </p:cNvGrpSpPr>
          <p:nvPr/>
        </p:nvGrpSpPr>
        <p:grpSpPr bwMode="auto">
          <a:xfrm>
            <a:off x="3276600" y="3810000"/>
            <a:ext cx="4451350" cy="566738"/>
            <a:chOff x="2064" y="2400"/>
            <a:chExt cx="2804" cy="357"/>
          </a:xfrm>
        </p:grpSpPr>
        <p:graphicFrame>
          <p:nvGraphicFramePr>
            <p:cNvPr id="14340" name="Object 4"/>
            <p:cNvGraphicFramePr>
              <a:graphicFrameLocks noChangeAspect="1"/>
            </p:cNvGraphicFramePr>
            <p:nvPr/>
          </p:nvGraphicFramePr>
          <p:xfrm>
            <a:off x="2064" y="2400"/>
            <a:ext cx="255" cy="357"/>
          </p:xfrm>
          <a:graphic>
            <a:graphicData uri="http://schemas.openxmlformats.org/presentationml/2006/ole">
              <mc:AlternateContent xmlns:mc="http://schemas.openxmlformats.org/markup-compatibility/2006">
                <mc:Choice xmlns:v="urn:schemas-microsoft-com:vml" Requires="v">
                  <p:oleObj spid="_x0000_s14392" name="Equation" r:id="rId5" imgW="190335" imgH="266469" progId="Equation.DSMT4">
                    <p:embed/>
                  </p:oleObj>
                </mc:Choice>
                <mc:Fallback>
                  <p:oleObj name="Equation" r:id="rId5" imgW="190335" imgH="266469"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400"/>
                          <a:ext cx="255"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5" name="Line 5"/>
            <p:cNvSpPr>
              <a:spLocks noChangeShapeType="1"/>
            </p:cNvSpPr>
            <p:nvPr/>
          </p:nvSpPr>
          <p:spPr bwMode="auto">
            <a:xfrm>
              <a:off x="2324" y="2587"/>
              <a:ext cx="2544" cy="0"/>
            </a:xfrm>
            <a:prstGeom prst="line">
              <a:avLst/>
            </a:prstGeom>
            <a:noFill/>
            <a:ln w="28575">
              <a:solidFill>
                <a:srgbClr val="DDDDDD"/>
              </a:solidFill>
              <a:round/>
              <a:headEnd/>
              <a:tailEnd/>
            </a:ln>
          </p:spPr>
          <p:txBody>
            <a:bodyPr/>
            <a:lstStyle/>
            <a:p>
              <a:endParaRPr lang="en-US"/>
            </a:p>
          </p:txBody>
        </p:sp>
      </p:grpSp>
      <p:grpSp>
        <p:nvGrpSpPr>
          <p:cNvPr id="14344" name="Group 7"/>
          <p:cNvGrpSpPr>
            <a:grpSpLocks/>
          </p:cNvGrpSpPr>
          <p:nvPr/>
        </p:nvGrpSpPr>
        <p:grpSpPr bwMode="auto">
          <a:xfrm>
            <a:off x="3352800" y="1471613"/>
            <a:ext cx="5257800" cy="4090987"/>
            <a:chOff x="2976" y="1296"/>
            <a:chExt cx="2304" cy="2053"/>
          </a:xfrm>
        </p:grpSpPr>
        <p:grpSp>
          <p:nvGrpSpPr>
            <p:cNvPr id="14370" name="Group 8"/>
            <p:cNvGrpSpPr>
              <a:grpSpLocks/>
            </p:cNvGrpSpPr>
            <p:nvPr/>
          </p:nvGrpSpPr>
          <p:grpSpPr bwMode="auto">
            <a:xfrm>
              <a:off x="3120" y="1536"/>
              <a:ext cx="1968" cy="1728"/>
              <a:chOff x="2640" y="1056"/>
              <a:chExt cx="2496" cy="2112"/>
            </a:xfrm>
          </p:grpSpPr>
          <p:sp>
            <p:nvSpPr>
              <p:cNvPr id="14373" name="Line 9"/>
              <p:cNvSpPr>
                <a:spLocks noChangeShapeType="1"/>
              </p:cNvSpPr>
              <p:nvPr/>
            </p:nvSpPr>
            <p:spPr bwMode="auto">
              <a:xfrm>
                <a:off x="2640" y="1056"/>
                <a:ext cx="0" cy="2112"/>
              </a:xfrm>
              <a:prstGeom prst="line">
                <a:avLst/>
              </a:prstGeom>
              <a:noFill/>
              <a:ln w="12700">
                <a:solidFill>
                  <a:schemeClr val="tx1"/>
                </a:solidFill>
                <a:round/>
                <a:headEnd/>
                <a:tailEnd/>
              </a:ln>
            </p:spPr>
            <p:txBody>
              <a:bodyPr/>
              <a:lstStyle/>
              <a:p>
                <a:endParaRPr lang="en-US"/>
              </a:p>
            </p:txBody>
          </p:sp>
          <p:sp>
            <p:nvSpPr>
              <p:cNvPr id="14374" name="Line 10"/>
              <p:cNvSpPr>
                <a:spLocks noChangeShapeType="1"/>
              </p:cNvSpPr>
              <p:nvPr/>
            </p:nvSpPr>
            <p:spPr bwMode="auto">
              <a:xfrm>
                <a:off x="2640" y="3168"/>
                <a:ext cx="2496" cy="0"/>
              </a:xfrm>
              <a:prstGeom prst="line">
                <a:avLst/>
              </a:prstGeom>
              <a:noFill/>
              <a:ln w="12700">
                <a:solidFill>
                  <a:schemeClr val="tx1"/>
                </a:solidFill>
                <a:round/>
                <a:headEnd/>
                <a:tailEnd/>
              </a:ln>
            </p:spPr>
            <p:txBody>
              <a:bodyPr/>
              <a:lstStyle/>
              <a:p>
                <a:endParaRPr lang="en-US"/>
              </a:p>
            </p:txBody>
          </p:sp>
        </p:grpSp>
        <p:sp>
          <p:nvSpPr>
            <p:cNvPr id="14371" name="Text Box 11"/>
            <p:cNvSpPr txBox="1">
              <a:spLocks noChangeArrowheads="1"/>
            </p:cNvSpPr>
            <p:nvPr/>
          </p:nvSpPr>
          <p:spPr bwMode="auto">
            <a:xfrm>
              <a:off x="4944" y="3120"/>
              <a:ext cx="336" cy="229"/>
            </a:xfrm>
            <a:prstGeom prst="rect">
              <a:avLst/>
            </a:prstGeom>
            <a:noFill/>
            <a:ln w="9525">
              <a:noFill/>
              <a:miter lim="800000"/>
              <a:headEnd/>
              <a:tailEnd/>
            </a:ln>
          </p:spPr>
          <p:txBody>
            <a:bodyPr>
              <a:spAutoFit/>
            </a:bodyPr>
            <a:lstStyle/>
            <a:p>
              <a:pPr algn="ctr"/>
              <a:r>
                <a:rPr lang="en-US" altLang="en-US" b="1" i="1">
                  <a:latin typeface="Tahoma" pitchFamily="34" charset="0"/>
                </a:rPr>
                <a:t>Y</a:t>
              </a:r>
              <a:r>
                <a:rPr lang="en-US" altLang="en-US">
                  <a:latin typeface="Arial" pitchFamily="34" charset="0"/>
                </a:rPr>
                <a:t> </a:t>
              </a:r>
              <a:endParaRPr lang="en-US" altLang="en-US" sz="2200">
                <a:latin typeface="Arial" pitchFamily="34" charset="0"/>
              </a:endParaRPr>
            </a:p>
          </p:txBody>
        </p:sp>
        <p:sp>
          <p:nvSpPr>
            <p:cNvPr id="14372" name="Text Box 12"/>
            <p:cNvSpPr txBox="1">
              <a:spLocks noChangeArrowheads="1"/>
            </p:cNvSpPr>
            <p:nvPr/>
          </p:nvSpPr>
          <p:spPr bwMode="auto">
            <a:xfrm>
              <a:off x="2976" y="1296"/>
              <a:ext cx="240" cy="229"/>
            </a:xfrm>
            <a:prstGeom prst="rect">
              <a:avLst/>
            </a:prstGeom>
            <a:noFill/>
            <a:ln w="9525">
              <a:noFill/>
              <a:miter lim="800000"/>
              <a:headEnd/>
              <a:tailEnd/>
            </a:ln>
          </p:spPr>
          <p:txBody>
            <a:bodyPr>
              <a:spAutoFit/>
            </a:bodyPr>
            <a:lstStyle/>
            <a:p>
              <a:pPr algn="ctr">
                <a:tabLst>
                  <a:tab pos="1082675" algn="r"/>
                  <a:tab pos="1830388" algn="r"/>
                </a:tabLst>
              </a:pPr>
              <a:r>
                <a:rPr lang="en-US" altLang="en-US" b="1" i="1">
                  <a:latin typeface="Tahoma" pitchFamily="34" charset="0"/>
                </a:rPr>
                <a:t>P</a:t>
              </a:r>
              <a:endParaRPr lang="en-US" altLang="en-US" sz="2200">
                <a:latin typeface="Arial" pitchFamily="34" charset="0"/>
              </a:endParaRPr>
            </a:p>
          </p:txBody>
        </p:sp>
      </p:grpSp>
      <p:grpSp>
        <p:nvGrpSpPr>
          <p:cNvPr id="14345" name="Group 13"/>
          <p:cNvGrpSpPr>
            <a:grpSpLocks/>
          </p:cNvGrpSpPr>
          <p:nvPr/>
        </p:nvGrpSpPr>
        <p:grpSpPr bwMode="auto">
          <a:xfrm>
            <a:off x="4114800" y="1143000"/>
            <a:ext cx="3803650" cy="3600450"/>
            <a:chOff x="2592" y="720"/>
            <a:chExt cx="2396" cy="2268"/>
          </a:xfrm>
        </p:grpSpPr>
        <p:sp>
          <p:nvSpPr>
            <p:cNvPr id="14368" name="Arc 14"/>
            <p:cNvSpPr>
              <a:spLocks/>
            </p:cNvSpPr>
            <p:nvPr/>
          </p:nvSpPr>
          <p:spPr bwMode="auto">
            <a:xfrm flipH="1" flipV="1">
              <a:off x="2592" y="720"/>
              <a:ext cx="2396" cy="2134"/>
            </a:xfrm>
            <a:custGeom>
              <a:avLst/>
              <a:gdLst>
                <a:gd name="T0" fmla="*/ 556 w 20736"/>
                <a:gd name="T1" fmla="*/ 0 h 21056"/>
                <a:gd name="T2" fmla="*/ 2396 w 20736"/>
                <a:gd name="T3" fmla="*/ 1521 h 21056"/>
                <a:gd name="T4" fmla="*/ 0 w 20736"/>
                <a:gd name="T5" fmla="*/ 2134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86"/>
              </a:solidFill>
              <a:round/>
              <a:headEnd/>
              <a:tailEnd/>
            </a:ln>
          </p:spPr>
          <p:txBody>
            <a:bodyPr wrap="none" anchor="ctr"/>
            <a:lstStyle/>
            <a:p>
              <a:endParaRPr lang="en-US"/>
            </a:p>
          </p:txBody>
        </p:sp>
        <p:sp>
          <p:nvSpPr>
            <p:cNvPr id="14369" name="Text Box 15"/>
            <p:cNvSpPr txBox="1">
              <a:spLocks noChangeArrowheads="1"/>
            </p:cNvSpPr>
            <p:nvPr/>
          </p:nvSpPr>
          <p:spPr bwMode="auto">
            <a:xfrm>
              <a:off x="4378" y="2709"/>
              <a:ext cx="43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AD</a:t>
              </a:r>
              <a:r>
                <a:rPr lang="en-US" altLang="en-US" sz="2300" baseline="-25000">
                  <a:latin typeface="Tahoma" pitchFamily="34" charset="0"/>
                </a:rPr>
                <a:t>1</a:t>
              </a:r>
            </a:p>
          </p:txBody>
        </p:sp>
      </p:grpSp>
      <p:sp>
        <p:nvSpPr>
          <p:cNvPr id="14346" name="Text Box 16"/>
          <p:cNvSpPr txBox="1">
            <a:spLocks noChangeArrowheads="1"/>
          </p:cNvSpPr>
          <p:nvPr/>
        </p:nvSpPr>
        <p:spPr bwMode="auto">
          <a:xfrm>
            <a:off x="4876800" y="3001963"/>
            <a:ext cx="228600" cy="350837"/>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B</a:t>
            </a:r>
            <a:endParaRPr lang="en-US" altLang="en-US" sz="2300"/>
          </a:p>
        </p:txBody>
      </p:sp>
      <p:grpSp>
        <p:nvGrpSpPr>
          <p:cNvPr id="14347" name="Group 17"/>
          <p:cNvGrpSpPr>
            <a:grpSpLocks/>
          </p:cNvGrpSpPr>
          <p:nvPr/>
        </p:nvGrpSpPr>
        <p:grpSpPr bwMode="auto">
          <a:xfrm>
            <a:off x="3259138" y="3036888"/>
            <a:ext cx="5122862" cy="598487"/>
            <a:chOff x="2053" y="1913"/>
            <a:chExt cx="3227" cy="377"/>
          </a:xfrm>
        </p:grpSpPr>
        <p:graphicFrame>
          <p:nvGraphicFramePr>
            <p:cNvPr id="14339" name="Object 18"/>
            <p:cNvGraphicFramePr>
              <a:graphicFrameLocks noChangeAspect="1"/>
            </p:cNvGraphicFramePr>
            <p:nvPr/>
          </p:nvGraphicFramePr>
          <p:xfrm>
            <a:off x="2053" y="1933"/>
            <a:ext cx="272" cy="357"/>
          </p:xfrm>
          <a:graphic>
            <a:graphicData uri="http://schemas.openxmlformats.org/presentationml/2006/ole">
              <mc:AlternateContent xmlns:mc="http://schemas.openxmlformats.org/markup-compatibility/2006">
                <mc:Choice xmlns:v="urn:schemas-microsoft-com:vml" Requires="v">
                  <p:oleObj spid="_x0000_s14393" name="Equation" r:id="rId7" imgW="203024" imgH="266469" progId="Equation.DSMT4">
                    <p:embed/>
                  </p:oleObj>
                </mc:Choice>
                <mc:Fallback>
                  <p:oleObj name="Equation" r:id="rId7" imgW="203024" imgH="266469"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3" y="1933"/>
                          <a:ext cx="272"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6" name="Line 19"/>
            <p:cNvSpPr>
              <a:spLocks noChangeShapeType="1"/>
            </p:cNvSpPr>
            <p:nvPr/>
          </p:nvSpPr>
          <p:spPr bwMode="auto">
            <a:xfrm>
              <a:off x="2319" y="2139"/>
              <a:ext cx="2544" cy="0"/>
            </a:xfrm>
            <a:prstGeom prst="line">
              <a:avLst/>
            </a:prstGeom>
            <a:noFill/>
            <a:ln w="28575">
              <a:solidFill>
                <a:srgbClr val="FF0000"/>
              </a:solidFill>
              <a:round/>
              <a:headEnd/>
              <a:tailEnd/>
            </a:ln>
          </p:spPr>
          <p:txBody>
            <a:bodyPr/>
            <a:lstStyle/>
            <a:p>
              <a:endParaRPr lang="en-US"/>
            </a:p>
          </p:txBody>
        </p:sp>
        <p:sp>
          <p:nvSpPr>
            <p:cNvPr id="14367" name="Text Box 20"/>
            <p:cNvSpPr txBox="1">
              <a:spLocks noChangeArrowheads="1"/>
            </p:cNvSpPr>
            <p:nvPr/>
          </p:nvSpPr>
          <p:spPr bwMode="auto">
            <a:xfrm>
              <a:off x="4704" y="1913"/>
              <a:ext cx="576" cy="250"/>
            </a:xfrm>
            <a:prstGeom prst="rect">
              <a:avLst/>
            </a:prstGeom>
            <a:noFill/>
            <a:ln w="9525">
              <a:noFill/>
              <a:miter lim="800000"/>
              <a:headEnd/>
              <a:tailEnd/>
            </a:ln>
          </p:spPr>
          <p:txBody>
            <a:bodyPr lIns="0" tIns="0" rIns="0">
              <a:spAutoFit/>
            </a:bodyPr>
            <a:lstStyle/>
            <a:p>
              <a:pPr>
                <a:spcBef>
                  <a:spcPct val="50000"/>
                </a:spcBef>
              </a:pPr>
              <a:r>
                <a:rPr lang="en-US" altLang="en-US" sz="2300" i="1">
                  <a:latin typeface="Tahoma" pitchFamily="34" charset="0"/>
                </a:rPr>
                <a:t>SRAS</a:t>
              </a:r>
              <a:r>
                <a:rPr lang="en-US" altLang="en-US" sz="2300" baseline="-25000">
                  <a:latin typeface="Tahoma" pitchFamily="34" charset="0"/>
                </a:rPr>
                <a:t>2</a:t>
              </a:r>
              <a:endParaRPr lang="en-US" altLang="en-US" baseline="-25000"/>
            </a:p>
          </p:txBody>
        </p:sp>
      </p:grpSp>
      <p:sp>
        <p:nvSpPr>
          <p:cNvPr id="14348" name="Text Box 21"/>
          <p:cNvSpPr txBox="1">
            <a:spLocks noChangeArrowheads="1"/>
          </p:cNvSpPr>
          <p:nvPr/>
        </p:nvSpPr>
        <p:spPr bwMode="auto">
          <a:xfrm>
            <a:off x="5943600" y="3733800"/>
            <a:ext cx="228600" cy="350838"/>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A</a:t>
            </a:r>
            <a:endParaRPr lang="en-US" altLang="en-US" sz="2300"/>
          </a:p>
        </p:txBody>
      </p:sp>
      <p:sp>
        <p:nvSpPr>
          <p:cNvPr id="308246" name="Text Box 22"/>
          <p:cNvSpPr txBox="1">
            <a:spLocks noChangeArrowheads="1"/>
          </p:cNvSpPr>
          <p:nvPr/>
        </p:nvSpPr>
        <p:spPr bwMode="auto">
          <a:xfrm>
            <a:off x="5972175" y="3049588"/>
            <a:ext cx="228600" cy="350837"/>
          </a:xfrm>
          <a:prstGeom prst="rect">
            <a:avLst/>
          </a:prstGeom>
          <a:noFill/>
          <a:ln w="9525">
            <a:noFill/>
            <a:miter lim="800000"/>
            <a:headEnd/>
            <a:tailEnd/>
          </a:ln>
        </p:spPr>
        <p:txBody>
          <a:bodyPr lIns="0" tIns="0" rIns="0" bIns="0">
            <a:spAutoFit/>
          </a:bodyPr>
          <a:lstStyle/>
          <a:p>
            <a:pPr>
              <a:spcBef>
                <a:spcPct val="50000"/>
              </a:spcBef>
            </a:pPr>
            <a:r>
              <a:rPr lang="en-US" altLang="en-US" sz="2300">
                <a:latin typeface="Tahoma" pitchFamily="34" charset="0"/>
              </a:rPr>
              <a:t>C</a:t>
            </a:r>
            <a:endParaRPr lang="en-US" altLang="en-US" sz="2300"/>
          </a:p>
        </p:txBody>
      </p:sp>
      <p:grpSp>
        <p:nvGrpSpPr>
          <p:cNvPr id="14350" name="Group 23"/>
          <p:cNvGrpSpPr>
            <a:grpSpLocks/>
          </p:cNvGrpSpPr>
          <p:nvPr/>
        </p:nvGrpSpPr>
        <p:grpSpPr bwMode="auto">
          <a:xfrm>
            <a:off x="4746625" y="3405188"/>
            <a:ext cx="381000" cy="2473325"/>
            <a:chOff x="4251" y="2531"/>
            <a:chExt cx="240" cy="1080"/>
          </a:xfrm>
        </p:grpSpPr>
        <p:sp>
          <p:nvSpPr>
            <p:cNvPr id="14364" name="Text Box 24"/>
            <p:cNvSpPr txBox="1">
              <a:spLocks noChangeArrowheads="1"/>
            </p:cNvSpPr>
            <p:nvPr/>
          </p:nvSpPr>
          <p:spPr bwMode="auto">
            <a:xfrm>
              <a:off x="4251" y="3417"/>
              <a:ext cx="240" cy="194"/>
            </a:xfrm>
            <a:prstGeom prst="rect">
              <a:avLst/>
            </a:prstGeom>
            <a:noFill/>
            <a:ln w="9525">
              <a:noFill/>
              <a:miter lim="800000"/>
              <a:headEnd/>
              <a:tailEnd/>
            </a:ln>
          </p:spPr>
          <p:txBody>
            <a:bodyPr lIns="0" tIns="0" rIns="0" bIns="91440">
              <a:spAutoFit/>
            </a:bodyPr>
            <a:lstStyle/>
            <a:p>
              <a:pPr>
                <a:spcBef>
                  <a:spcPct val="50000"/>
                </a:spcBef>
              </a:pPr>
              <a:r>
                <a:rPr lang="en-US" altLang="en-US" sz="2300" b="1" i="1">
                  <a:latin typeface="Tahoma" pitchFamily="34" charset="0"/>
                </a:rPr>
                <a:t>Y</a:t>
              </a:r>
              <a:r>
                <a:rPr lang="en-US" altLang="en-US" sz="2300" baseline="-25000">
                  <a:latin typeface="Tahoma" pitchFamily="34" charset="0"/>
                </a:rPr>
                <a:t>2</a:t>
              </a:r>
            </a:p>
          </p:txBody>
        </p:sp>
        <p:sp>
          <p:nvSpPr>
            <p:cNvPr id="14365" name="Line 25"/>
            <p:cNvSpPr>
              <a:spLocks noChangeShapeType="1"/>
            </p:cNvSpPr>
            <p:nvPr/>
          </p:nvSpPr>
          <p:spPr bwMode="auto">
            <a:xfrm flipH="1">
              <a:off x="4346" y="2531"/>
              <a:ext cx="0" cy="864"/>
            </a:xfrm>
            <a:prstGeom prst="line">
              <a:avLst/>
            </a:prstGeom>
            <a:noFill/>
            <a:ln w="12700">
              <a:solidFill>
                <a:srgbClr val="FF0000"/>
              </a:solidFill>
              <a:prstDash val="dash"/>
              <a:round/>
              <a:headEnd/>
              <a:tailEnd/>
            </a:ln>
          </p:spPr>
          <p:txBody>
            <a:bodyPr/>
            <a:lstStyle/>
            <a:p>
              <a:endParaRPr lang="en-US"/>
            </a:p>
          </p:txBody>
        </p:sp>
      </p:grpSp>
      <p:grpSp>
        <p:nvGrpSpPr>
          <p:cNvPr id="14351" name="Group 26"/>
          <p:cNvGrpSpPr>
            <a:grpSpLocks/>
          </p:cNvGrpSpPr>
          <p:nvPr/>
        </p:nvGrpSpPr>
        <p:grpSpPr bwMode="auto">
          <a:xfrm>
            <a:off x="5410200" y="1524000"/>
            <a:ext cx="1066800" cy="4267200"/>
            <a:chOff x="3408" y="960"/>
            <a:chExt cx="672" cy="2688"/>
          </a:xfrm>
        </p:grpSpPr>
        <p:grpSp>
          <p:nvGrpSpPr>
            <p:cNvPr id="14361" name="Group 27"/>
            <p:cNvGrpSpPr>
              <a:grpSpLocks/>
            </p:cNvGrpSpPr>
            <p:nvPr/>
          </p:nvGrpSpPr>
          <p:grpSpPr bwMode="auto">
            <a:xfrm>
              <a:off x="3408" y="960"/>
              <a:ext cx="672" cy="2435"/>
              <a:chOff x="3408" y="960"/>
              <a:chExt cx="672" cy="2435"/>
            </a:xfrm>
          </p:grpSpPr>
          <p:sp>
            <p:nvSpPr>
              <p:cNvPr id="14362" name="Line 28"/>
              <p:cNvSpPr>
                <a:spLocks noChangeShapeType="1"/>
              </p:cNvSpPr>
              <p:nvPr/>
            </p:nvSpPr>
            <p:spPr bwMode="auto">
              <a:xfrm flipV="1">
                <a:off x="3692" y="1235"/>
                <a:ext cx="0" cy="2160"/>
              </a:xfrm>
              <a:prstGeom prst="line">
                <a:avLst/>
              </a:prstGeom>
              <a:noFill/>
              <a:ln w="28575">
                <a:solidFill>
                  <a:srgbClr val="000082"/>
                </a:solidFill>
                <a:round/>
                <a:headEnd/>
                <a:tailEnd/>
              </a:ln>
            </p:spPr>
            <p:txBody>
              <a:bodyPr/>
              <a:lstStyle/>
              <a:p>
                <a:endParaRPr lang="en-US"/>
              </a:p>
            </p:txBody>
          </p:sp>
          <p:sp>
            <p:nvSpPr>
              <p:cNvPr id="14363" name="Text Box 29"/>
              <p:cNvSpPr txBox="1">
                <a:spLocks noChangeArrowheads="1"/>
              </p:cNvSpPr>
              <p:nvPr/>
            </p:nvSpPr>
            <p:spPr bwMode="auto">
              <a:xfrm>
                <a:off x="3408" y="960"/>
                <a:ext cx="67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LRAS</a:t>
                </a:r>
                <a:endParaRPr lang="en-US" altLang="en-US" sz="2300" baseline="-25000">
                  <a:latin typeface="Tahoma" pitchFamily="34" charset="0"/>
                </a:endParaRPr>
              </a:p>
            </p:txBody>
          </p:sp>
        </p:grpSp>
        <p:graphicFrame>
          <p:nvGraphicFramePr>
            <p:cNvPr id="14338" name="Object 30"/>
            <p:cNvGraphicFramePr>
              <a:graphicFrameLocks noChangeAspect="1"/>
            </p:cNvGraphicFramePr>
            <p:nvPr/>
          </p:nvGraphicFramePr>
          <p:xfrm>
            <a:off x="3600" y="3395"/>
            <a:ext cx="193" cy="253"/>
          </p:xfrm>
          <a:graphic>
            <a:graphicData uri="http://schemas.openxmlformats.org/presentationml/2006/ole">
              <mc:AlternateContent xmlns:mc="http://schemas.openxmlformats.org/markup-compatibility/2006">
                <mc:Choice xmlns:v="urn:schemas-microsoft-com:vml" Requires="v">
                  <p:oleObj spid="_x0000_s14394" name="Equation" r:id="rId9" imgW="164885" imgH="215619" progId="Equation.DSMT4">
                    <p:embed/>
                  </p:oleObj>
                </mc:Choice>
                <mc:Fallback>
                  <p:oleObj name="Equation" r:id="rId9" imgW="164885" imgH="215619"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3395"/>
                          <a:ext cx="193"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42"/>
          <p:cNvGrpSpPr>
            <a:grpSpLocks/>
          </p:cNvGrpSpPr>
          <p:nvPr/>
        </p:nvGrpSpPr>
        <p:grpSpPr bwMode="auto">
          <a:xfrm>
            <a:off x="4645025" y="771525"/>
            <a:ext cx="3803650" cy="3600450"/>
            <a:chOff x="2926" y="486"/>
            <a:chExt cx="2396" cy="2268"/>
          </a:xfrm>
        </p:grpSpPr>
        <p:sp>
          <p:nvSpPr>
            <p:cNvPr id="14359" name="Arc 32"/>
            <p:cNvSpPr>
              <a:spLocks/>
            </p:cNvSpPr>
            <p:nvPr/>
          </p:nvSpPr>
          <p:spPr bwMode="auto">
            <a:xfrm flipH="1" flipV="1">
              <a:off x="2926" y="486"/>
              <a:ext cx="2396" cy="2134"/>
            </a:xfrm>
            <a:custGeom>
              <a:avLst/>
              <a:gdLst>
                <a:gd name="T0" fmla="*/ 556 w 20736"/>
                <a:gd name="T1" fmla="*/ 0 h 21056"/>
                <a:gd name="T2" fmla="*/ 2396 w 20736"/>
                <a:gd name="T3" fmla="*/ 1521 h 21056"/>
                <a:gd name="T4" fmla="*/ 0 w 20736"/>
                <a:gd name="T5" fmla="*/ 2134 h 21056"/>
                <a:gd name="T6" fmla="*/ 0 60000 65536"/>
                <a:gd name="T7" fmla="*/ 0 60000 65536"/>
                <a:gd name="T8" fmla="*/ 0 60000 65536"/>
                <a:gd name="T9" fmla="*/ 0 w 20736"/>
                <a:gd name="T10" fmla="*/ 0 h 21056"/>
                <a:gd name="T11" fmla="*/ 20736 w 20736"/>
                <a:gd name="T12" fmla="*/ 21056 h 21056"/>
              </a:gdLst>
              <a:ahLst/>
              <a:cxnLst>
                <a:cxn ang="T6">
                  <a:pos x="T0" y="T1"/>
                </a:cxn>
                <a:cxn ang="T7">
                  <a:pos x="T2" y="T3"/>
                </a:cxn>
                <a:cxn ang="T8">
                  <a:pos x="T4" y="T5"/>
                </a:cxn>
              </a:cxnLst>
              <a:rect l="T9" t="T10" r="T11" b="T12"/>
              <a:pathLst>
                <a:path w="20736" h="21056" fill="none" extrusionOk="0">
                  <a:moveTo>
                    <a:pt x="4815" y="-1"/>
                  </a:moveTo>
                  <a:cubicBezTo>
                    <a:pt x="12450" y="1745"/>
                    <a:pt x="18542" y="7488"/>
                    <a:pt x="20735" y="15007"/>
                  </a:cubicBezTo>
                </a:path>
                <a:path w="20736" h="21056" stroke="0" extrusionOk="0">
                  <a:moveTo>
                    <a:pt x="4815" y="-1"/>
                  </a:moveTo>
                  <a:cubicBezTo>
                    <a:pt x="12450" y="1745"/>
                    <a:pt x="18542" y="7488"/>
                    <a:pt x="20735" y="15007"/>
                  </a:cubicBezTo>
                  <a:lnTo>
                    <a:pt x="0" y="21056"/>
                  </a:lnTo>
                  <a:close/>
                </a:path>
              </a:pathLst>
            </a:custGeom>
            <a:noFill/>
            <a:ln w="28575">
              <a:solidFill>
                <a:srgbClr val="0000FF"/>
              </a:solidFill>
              <a:round/>
              <a:headEnd/>
              <a:tailEnd/>
            </a:ln>
          </p:spPr>
          <p:txBody>
            <a:bodyPr wrap="none" anchor="ctr"/>
            <a:lstStyle/>
            <a:p>
              <a:endParaRPr lang="en-US"/>
            </a:p>
          </p:txBody>
        </p:sp>
        <p:sp>
          <p:nvSpPr>
            <p:cNvPr id="14360" name="Text Box 33"/>
            <p:cNvSpPr txBox="1">
              <a:spLocks noChangeArrowheads="1"/>
            </p:cNvSpPr>
            <p:nvPr/>
          </p:nvSpPr>
          <p:spPr bwMode="auto">
            <a:xfrm>
              <a:off x="4712" y="2475"/>
              <a:ext cx="432" cy="279"/>
            </a:xfrm>
            <a:prstGeom prst="rect">
              <a:avLst/>
            </a:prstGeom>
            <a:noFill/>
            <a:ln w="9525">
              <a:noFill/>
              <a:miter lim="800000"/>
              <a:headEnd/>
              <a:tailEnd/>
            </a:ln>
          </p:spPr>
          <p:txBody>
            <a:bodyPr>
              <a:spAutoFit/>
            </a:bodyPr>
            <a:lstStyle/>
            <a:p>
              <a:pPr>
                <a:spcBef>
                  <a:spcPct val="50000"/>
                </a:spcBef>
              </a:pPr>
              <a:r>
                <a:rPr lang="en-US" altLang="en-US" sz="2300" i="1">
                  <a:latin typeface="Tahoma" pitchFamily="34" charset="0"/>
                </a:rPr>
                <a:t>AD</a:t>
              </a:r>
              <a:r>
                <a:rPr lang="en-US" altLang="en-US" sz="2300" baseline="-25000">
                  <a:latin typeface="Tahoma" pitchFamily="34" charset="0"/>
                </a:rPr>
                <a:t>2</a:t>
              </a:r>
            </a:p>
          </p:txBody>
        </p:sp>
      </p:grpSp>
      <p:sp>
        <p:nvSpPr>
          <p:cNvPr id="14353" name="Rectangle 35"/>
          <p:cNvSpPr>
            <a:spLocks noChangeArrowheads="1"/>
          </p:cNvSpPr>
          <p:nvPr/>
        </p:nvSpPr>
        <p:spPr bwMode="auto">
          <a:xfrm>
            <a:off x="609600" y="1524000"/>
            <a:ext cx="2286000" cy="2057400"/>
          </a:xfrm>
          <a:prstGeom prst="rect">
            <a:avLst/>
          </a:prstGeom>
          <a:solidFill>
            <a:srgbClr val="FFFFCC"/>
          </a:solidFill>
          <a:ln w="9525">
            <a:noFill/>
            <a:miter lim="800000"/>
            <a:headEnd/>
            <a:tailEnd/>
          </a:ln>
        </p:spPr>
        <p:txBody>
          <a:bodyPr/>
          <a:lstStyle/>
          <a:p>
            <a:pPr>
              <a:lnSpc>
                <a:spcPct val="105000"/>
              </a:lnSpc>
              <a:spcBef>
                <a:spcPct val="50000"/>
              </a:spcBef>
              <a:buClr>
                <a:srgbClr val="FF9900"/>
              </a:buClr>
              <a:buSzPct val="110000"/>
              <a:buFont typeface="Wingdings" pitchFamily="2" charset="2"/>
              <a:buNone/>
            </a:pPr>
            <a:r>
              <a:rPr lang="en-US" altLang="zh-CN" b="1" dirty="0" err="1">
                <a:latin typeface="华文楷体" panose="02010600040101010101" pitchFamily="2" charset="-122"/>
                <a:ea typeface="华文楷体" panose="02010600040101010101" pitchFamily="2" charset="-122"/>
              </a:rPr>
              <a:t>但是</a:t>
            </a:r>
            <a:r>
              <a:rPr lang="zh-CN" altLang="en-US" b="1" dirty="0">
                <a:latin typeface="华文楷体" panose="02010600040101010101" pitchFamily="2" charset="-122"/>
                <a:ea typeface="华文楷体" panose="02010600040101010101" pitchFamily="2" charset="-122"/>
              </a:rPr>
              <a:t>央行增加总需求以应对。</a:t>
            </a:r>
            <a:endParaRPr lang="en-US" altLang="en-US" b="1" dirty="0">
              <a:latin typeface="华文楷体" panose="02010600040101010101" pitchFamily="2" charset="-122"/>
              <a:ea typeface="华文楷体" panose="02010600040101010101" pitchFamily="2" charset="-122"/>
            </a:endParaRPr>
          </a:p>
        </p:txBody>
      </p:sp>
      <p:sp>
        <p:nvSpPr>
          <p:cNvPr id="308260" name="Rectangle 36"/>
          <p:cNvSpPr>
            <a:spLocks noChangeArrowheads="1"/>
          </p:cNvSpPr>
          <p:nvPr/>
        </p:nvSpPr>
        <p:spPr bwMode="auto">
          <a:xfrm>
            <a:off x="381000" y="3962400"/>
            <a:ext cx="2819400" cy="2057400"/>
          </a:xfrm>
          <a:prstGeom prst="rect">
            <a:avLst/>
          </a:prstGeom>
          <a:solidFill>
            <a:srgbClr val="CCFFCC"/>
          </a:solidFill>
          <a:ln w="9525">
            <a:noFill/>
            <a:miter lim="800000"/>
            <a:headEnd/>
            <a:tailEnd/>
          </a:ln>
        </p:spPr>
        <p:txBody>
          <a:bodyPr/>
          <a:lstStyle/>
          <a:p>
            <a:pPr>
              <a:lnSpc>
                <a:spcPct val="105000"/>
              </a:lnSpc>
              <a:spcBef>
                <a:spcPct val="50000"/>
              </a:spcBef>
              <a:buClr>
                <a:srgbClr val="FF9900"/>
              </a:buClr>
              <a:buSzPct val="110000"/>
            </a:pPr>
            <a:r>
              <a:rPr lang="zh-CN" altLang="en-US" b="1" dirty="0">
                <a:latin typeface="华文楷体" panose="02010600040101010101" pitchFamily="2" charset="-122"/>
                <a:ea typeface="华文楷体" panose="02010600040101010101" pitchFamily="2" charset="-122"/>
              </a:rPr>
              <a:t>结果</a:t>
            </a:r>
            <a:r>
              <a:rPr lang="en-US" altLang="en-US" b="1" dirty="0">
                <a:latin typeface="华文楷体" panose="02010600040101010101" pitchFamily="2" charset="-122"/>
                <a:ea typeface="华文楷体" panose="02010600040101010101" pitchFamily="2" charset="-122"/>
              </a:rPr>
              <a:t>:  </a:t>
            </a:r>
            <a:br>
              <a:rPr lang="en-US" altLang="en-US" b="1" dirty="0">
                <a:latin typeface="华文楷体" panose="02010600040101010101" pitchFamily="2" charset="-122"/>
                <a:ea typeface="华文楷体" panose="02010600040101010101" pitchFamily="2" charset="-122"/>
              </a:rPr>
            </a:br>
            <a:r>
              <a:rPr lang="en-US" altLang="en-US" b="1" dirty="0">
                <a:latin typeface="华文楷体" panose="02010600040101010101" pitchFamily="2" charset="-122"/>
                <a:ea typeface="华文楷体" panose="02010600040101010101" pitchFamily="2" charset="-122"/>
              </a:rPr>
              <a:t>P  </a:t>
            </a:r>
            <a:r>
              <a:rPr lang="zh-CN" altLang="en-US" b="1" dirty="0">
                <a:latin typeface="华文楷体" panose="02010600040101010101" pitchFamily="2" charset="-122"/>
                <a:ea typeface="华文楷体" panose="02010600040101010101" pitchFamily="2" charset="-122"/>
              </a:rPr>
              <a:t>处在高位，但产出</a:t>
            </a:r>
            <a:r>
              <a:rPr lang="en-US" altLang="en-US" b="1" dirty="0">
                <a:latin typeface="华文楷体" panose="02010600040101010101" pitchFamily="2" charset="-122"/>
                <a:ea typeface="华文楷体" panose="02010600040101010101" pitchFamily="2" charset="-122"/>
              </a:rPr>
              <a:t>Y </a:t>
            </a:r>
            <a:r>
              <a:rPr lang="zh-CN" altLang="en-US" b="1" dirty="0">
                <a:latin typeface="华文楷体" panose="02010600040101010101" pitchFamily="2" charset="-122"/>
                <a:ea typeface="华文楷体" panose="02010600040101010101" pitchFamily="2" charset="-122"/>
              </a:rPr>
              <a:t>回到充分就业状态的水平。</a:t>
            </a:r>
          </a:p>
        </p:txBody>
      </p:sp>
      <p:sp>
        <p:nvSpPr>
          <p:cNvPr id="14355" name="Line 37"/>
          <p:cNvSpPr>
            <a:spLocks noChangeShapeType="1"/>
          </p:cNvSpPr>
          <p:nvPr/>
        </p:nvSpPr>
        <p:spPr bwMode="auto">
          <a:xfrm flipV="1">
            <a:off x="3898900" y="3422650"/>
            <a:ext cx="3175" cy="657225"/>
          </a:xfrm>
          <a:prstGeom prst="line">
            <a:avLst/>
          </a:prstGeom>
          <a:noFill/>
          <a:ln w="38100">
            <a:solidFill>
              <a:srgbClr val="DDDDDD"/>
            </a:solidFill>
            <a:round/>
            <a:headEnd/>
            <a:tailEnd type="triangle" w="lg" len="med"/>
          </a:ln>
        </p:spPr>
        <p:txBody>
          <a:bodyPr/>
          <a:lstStyle/>
          <a:p>
            <a:endParaRPr lang="en-US"/>
          </a:p>
        </p:txBody>
      </p:sp>
      <p:sp>
        <p:nvSpPr>
          <p:cNvPr id="14356" name="Line 38"/>
          <p:cNvSpPr>
            <a:spLocks noChangeShapeType="1"/>
          </p:cNvSpPr>
          <p:nvPr/>
        </p:nvSpPr>
        <p:spPr bwMode="auto">
          <a:xfrm>
            <a:off x="4897438" y="5256213"/>
            <a:ext cx="946150" cy="1587"/>
          </a:xfrm>
          <a:prstGeom prst="line">
            <a:avLst/>
          </a:prstGeom>
          <a:noFill/>
          <a:ln w="38100">
            <a:solidFill>
              <a:srgbClr val="DDDDDD"/>
            </a:solidFill>
            <a:round/>
            <a:headEnd type="triangle" w="lg" len="med"/>
            <a:tailEnd type="none" w="lg" len="med"/>
          </a:ln>
        </p:spPr>
        <p:txBody>
          <a:bodyPr/>
          <a:lstStyle/>
          <a:p>
            <a:endParaRPr lang="en-US"/>
          </a:p>
        </p:txBody>
      </p:sp>
      <p:sp>
        <p:nvSpPr>
          <p:cNvPr id="308263" name="Line 39"/>
          <p:cNvSpPr>
            <a:spLocks noChangeShapeType="1"/>
          </p:cNvSpPr>
          <p:nvPr/>
        </p:nvSpPr>
        <p:spPr bwMode="auto">
          <a:xfrm>
            <a:off x="4424363" y="2676525"/>
            <a:ext cx="666750" cy="0"/>
          </a:xfrm>
          <a:prstGeom prst="line">
            <a:avLst/>
          </a:prstGeom>
          <a:noFill/>
          <a:ln w="38100">
            <a:solidFill>
              <a:schemeClr val="tx1"/>
            </a:solidFill>
            <a:round/>
            <a:headEnd/>
            <a:tailEnd type="triangle" w="lg" len="med"/>
          </a:ln>
        </p:spPr>
        <p:txBody>
          <a:bodyPr/>
          <a:lstStyle/>
          <a:p>
            <a:endParaRPr lang="en-US"/>
          </a:p>
        </p:txBody>
      </p:sp>
      <p:sp>
        <p:nvSpPr>
          <p:cNvPr id="308264" name="Line 40"/>
          <p:cNvSpPr>
            <a:spLocks noChangeShapeType="1"/>
          </p:cNvSpPr>
          <p:nvPr/>
        </p:nvSpPr>
        <p:spPr bwMode="auto">
          <a:xfrm>
            <a:off x="4940300" y="5257800"/>
            <a:ext cx="908050" cy="0"/>
          </a:xfrm>
          <a:prstGeom prst="line">
            <a:avLst/>
          </a:prstGeom>
          <a:noFill/>
          <a:ln w="38100">
            <a:solidFill>
              <a:schemeClr val="tx1"/>
            </a:solidFill>
            <a:round/>
            <a:headEnd/>
            <a:tailEnd type="triangle" w="lg" len="med"/>
          </a:ln>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8263"/>
                                        </p:tgtEl>
                                        <p:attrNameLst>
                                          <p:attrName>style.visibility</p:attrName>
                                        </p:attrNameLst>
                                      </p:cBhvr>
                                      <p:to>
                                        <p:strVal val="visible"/>
                                      </p:to>
                                    </p:set>
                                    <p:anim calcmode="lin" valueType="num">
                                      <p:cBhvr>
                                        <p:cTn id="7" dur="500" fill="hold"/>
                                        <p:tgtEl>
                                          <p:spTgt spid="308263"/>
                                        </p:tgtEl>
                                        <p:attrNameLst>
                                          <p:attrName>ppt_x</p:attrName>
                                        </p:attrNameLst>
                                      </p:cBhvr>
                                      <p:tavLst>
                                        <p:tav tm="0">
                                          <p:val>
                                            <p:strVal val="#ppt_x-#ppt_w/2"/>
                                          </p:val>
                                        </p:tav>
                                        <p:tav tm="100000">
                                          <p:val>
                                            <p:strVal val="#ppt_x"/>
                                          </p:val>
                                        </p:tav>
                                      </p:tavLst>
                                    </p:anim>
                                    <p:anim calcmode="lin" valueType="num">
                                      <p:cBhvr>
                                        <p:cTn id="8" dur="500" fill="hold"/>
                                        <p:tgtEl>
                                          <p:spTgt spid="308263"/>
                                        </p:tgtEl>
                                        <p:attrNameLst>
                                          <p:attrName>ppt_y</p:attrName>
                                        </p:attrNameLst>
                                      </p:cBhvr>
                                      <p:tavLst>
                                        <p:tav tm="0">
                                          <p:val>
                                            <p:strVal val="#ppt_y"/>
                                          </p:val>
                                        </p:tav>
                                        <p:tav tm="100000">
                                          <p:val>
                                            <p:strVal val="#ppt_y"/>
                                          </p:val>
                                        </p:tav>
                                      </p:tavLst>
                                    </p:anim>
                                    <p:anim calcmode="lin" valueType="num">
                                      <p:cBhvr>
                                        <p:cTn id="9" dur="500" fill="hold"/>
                                        <p:tgtEl>
                                          <p:spTgt spid="308263"/>
                                        </p:tgtEl>
                                        <p:attrNameLst>
                                          <p:attrName>ppt_w</p:attrName>
                                        </p:attrNameLst>
                                      </p:cBhvr>
                                      <p:tavLst>
                                        <p:tav tm="0">
                                          <p:val>
                                            <p:fltVal val="0"/>
                                          </p:val>
                                        </p:tav>
                                        <p:tav tm="100000">
                                          <p:val>
                                            <p:strVal val="#ppt_w"/>
                                          </p:val>
                                        </p:tav>
                                      </p:tavLst>
                                    </p:anim>
                                    <p:anim calcmode="lin" valueType="num">
                                      <p:cBhvr>
                                        <p:cTn id="10" dur="500" fill="hold"/>
                                        <p:tgtEl>
                                          <p:spTgt spid="30826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6"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strips(downRight)">
                                      <p:cBhvr>
                                        <p:cTn id="14" dur="500"/>
                                        <p:tgtEl>
                                          <p:spTgt spid="10"/>
                                        </p:tgtEl>
                                      </p:cBhvr>
                                    </p:animEffect>
                                  </p:childTnLst>
                                </p:cTn>
                              </p:par>
                            </p:childTnLst>
                          </p:cTn>
                        </p:par>
                        <p:par>
                          <p:cTn id="15" fill="hold">
                            <p:stCondLst>
                              <p:cond delay="1000"/>
                            </p:stCondLst>
                            <p:childTnLst>
                              <p:par>
                                <p:cTn id="16" presetID="18" presetClass="entr" presetSubtype="12" fill="hold" grpId="0" nodeType="afterEffect">
                                  <p:stCondLst>
                                    <p:cond delay="0"/>
                                  </p:stCondLst>
                                  <p:childTnLst>
                                    <p:set>
                                      <p:cBhvr>
                                        <p:cTn id="17" dur="1" fill="hold">
                                          <p:stCondLst>
                                            <p:cond delay="0"/>
                                          </p:stCondLst>
                                        </p:cTn>
                                        <p:tgtEl>
                                          <p:spTgt spid="308246"/>
                                        </p:tgtEl>
                                        <p:attrNameLst>
                                          <p:attrName>style.visibility</p:attrName>
                                        </p:attrNameLst>
                                      </p:cBhvr>
                                      <p:to>
                                        <p:strVal val="visible"/>
                                      </p:to>
                                    </p:set>
                                    <p:animEffect transition="in" filter="strips(downLeft)">
                                      <p:cBhvr>
                                        <p:cTn id="18" dur="500"/>
                                        <p:tgtEl>
                                          <p:spTgt spid="308246"/>
                                        </p:tgtEl>
                                      </p:cBhvr>
                                    </p:animEffect>
                                  </p:childTnLst>
                                </p:cTn>
                              </p:par>
                            </p:childTnLst>
                          </p:cTn>
                        </p:par>
                        <p:par>
                          <p:cTn id="19" fill="hold">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308264"/>
                                        </p:tgtEl>
                                        <p:attrNameLst>
                                          <p:attrName>style.visibility</p:attrName>
                                        </p:attrNameLst>
                                      </p:cBhvr>
                                      <p:to>
                                        <p:strVal val="visible"/>
                                      </p:to>
                                    </p:set>
                                    <p:anim calcmode="lin" valueType="num">
                                      <p:cBhvr>
                                        <p:cTn id="22" dur="500" fill="hold"/>
                                        <p:tgtEl>
                                          <p:spTgt spid="308264"/>
                                        </p:tgtEl>
                                        <p:attrNameLst>
                                          <p:attrName>ppt_x</p:attrName>
                                        </p:attrNameLst>
                                      </p:cBhvr>
                                      <p:tavLst>
                                        <p:tav tm="0">
                                          <p:val>
                                            <p:strVal val="#ppt_x-#ppt_w/2"/>
                                          </p:val>
                                        </p:tav>
                                        <p:tav tm="100000">
                                          <p:val>
                                            <p:strVal val="#ppt_x"/>
                                          </p:val>
                                        </p:tav>
                                      </p:tavLst>
                                    </p:anim>
                                    <p:anim calcmode="lin" valueType="num">
                                      <p:cBhvr>
                                        <p:cTn id="23" dur="500" fill="hold"/>
                                        <p:tgtEl>
                                          <p:spTgt spid="308264"/>
                                        </p:tgtEl>
                                        <p:attrNameLst>
                                          <p:attrName>ppt_y</p:attrName>
                                        </p:attrNameLst>
                                      </p:cBhvr>
                                      <p:tavLst>
                                        <p:tav tm="0">
                                          <p:val>
                                            <p:strVal val="#ppt_y"/>
                                          </p:val>
                                        </p:tav>
                                        <p:tav tm="100000">
                                          <p:val>
                                            <p:strVal val="#ppt_y"/>
                                          </p:val>
                                        </p:tav>
                                      </p:tavLst>
                                    </p:anim>
                                    <p:anim calcmode="lin" valueType="num">
                                      <p:cBhvr>
                                        <p:cTn id="24" dur="500" fill="hold"/>
                                        <p:tgtEl>
                                          <p:spTgt spid="308264"/>
                                        </p:tgtEl>
                                        <p:attrNameLst>
                                          <p:attrName>ppt_w</p:attrName>
                                        </p:attrNameLst>
                                      </p:cBhvr>
                                      <p:tavLst>
                                        <p:tav tm="0">
                                          <p:val>
                                            <p:fltVal val="0"/>
                                          </p:val>
                                        </p:tav>
                                        <p:tav tm="100000">
                                          <p:val>
                                            <p:strVal val="#ppt_w"/>
                                          </p:val>
                                        </p:tav>
                                      </p:tavLst>
                                    </p:anim>
                                    <p:anim calcmode="lin" valueType="num">
                                      <p:cBhvr>
                                        <p:cTn id="25" dur="500" fill="hold"/>
                                        <p:tgtEl>
                                          <p:spTgt spid="3082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08260"/>
                                        </p:tgtEl>
                                        <p:attrNameLst>
                                          <p:attrName>style.visibility</p:attrName>
                                        </p:attrNameLst>
                                      </p:cBhvr>
                                      <p:to>
                                        <p:strVal val="visible"/>
                                      </p:to>
                                    </p:set>
                                    <p:animEffect transition="in" filter="dissolve">
                                      <p:cBhvr>
                                        <p:cTn id="30" dur="500"/>
                                        <p:tgtEl>
                                          <p:spTgt spid="308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6" grpId="0" autoUpdateAnimBg="0"/>
      <p:bldP spid="308260" grpId="0" animBg="1" autoUpdateAnimBg="0"/>
      <p:bldP spid="308263" grpId="0" animBg="1"/>
      <p:bldP spid="30826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685800" y="228600"/>
            <a:ext cx="7696200" cy="838200"/>
          </a:xfrm>
        </p:spPr>
        <p:txBody>
          <a:bodyPr/>
          <a:lstStyle/>
          <a:p>
            <a:pPr eaLnBrk="1" hangingPunct="1"/>
            <a:r>
              <a:rPr lang="zh-CN" altLang="en-US" sz="3200" dirty="0" smtClean="0"/>
              <a:t>一个回顾</a:t>
            </a:r>
            <a:endParaRPr lang="en-US" altLang="zh-CN" sz="3200" dirty="0" smtClean="0"/>
          </a:p>
        </p:txBody>
      </p:sp>
      <p:sp>
        <p:nvSpPr>
          <p:cNvPr id="40963" name="灯片编号占位符 2"/>
          <p:cNvSpPr>
            <a:spLocks noGrp="1"/>
          </p:cNvSpPr>
          <p:nvPr>
            <p:ph type="sldNum" sz="quarter" idx="4294967295"/>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l">
              <a:lnSpc>
                <a:spcPct val="100000"/>
              </a:lnSpc>
              <a:spcBef>
                <a:spcPct val="0"/>
              </a:spcBef>
              <a:buFontTx/>
              <a:buNone/>
            </a:pPr>
            <a:r>
              <a:rPr lang="en-US" altLang="zh-CN" sz="1600" b="0">
                <a:solidFill>
                  <a:srgbClr val="003366"/>
                </a:solidFill>
                <a:latin typeface="Arial" panose="020B0604020202020204" pitchFamily="34" charset="0"/>
                <a:ea typeface="宋体" panose="02010600030101010101" pitchFamily="2" charset="-122"/>
              </a:rPr>
              <a:t>slide </a:t>
            </a:r>
            <a:fld id="{31BE3AA3-3155-40F2-A8C2-FC76FB8E58B2}" type="slidenum">
              <a:rPr lang="en-US" altLang="zh-CN" sz="1600" b="0">
                <a:solidFill>
                  <a:srgbClr val="003366"/>
                </a:solidFill>
                <a:latin typeface="Arial" panose="020B0604020202020204" pitchFamily="34" charset="0"/>
                <a:ea typeface="宋体" panose="02010600030101010101" pitchFamily="2" charset="-122"/>
              </a:rPr>
              <a:pPr algn="l">
                <a:lnSpc>
                  <a:spcPct val="100000"/>
                </a:lnSpc>
                <a:spcBef>
                  <a:spcPct val="0"/>
                </a:spcBef>
                <a:buFontTx/>
                <a:buNone/>
              </a:pPr>
              <a:t>27</a:t>
            </a:fld>
            <a:endParaRPr lang="en-US" altLang="zh-CN" sz="1600" b="0">
              <a:solidFill>
                <a:srgbClr val="003366"/>
              </a:solidFill>
              <a:latin typeface="Arial" panose="020B0604020202020204" pitchFamily="34" charset="0"/>
              <a:ea typeface="宋体" panose="02010600030101010101" pitchFamily="2" charset="-122"/>
            </a:endParaRPr>
          </a:p>
        </p:txBody>
      </p:sp>
      <p:sp>
        <p:nvSpPr>
          <p:cNvPr id="278536" name="Line 1032"/>
          <p:cNvSpPr>
            <a:spLocks noChangeShapeType="1"/>
          </p:cNvSpPr>
          <p:nvPr/>
        </p:nvSpPr>
        <p:spPr bwMode="auto">
          <a:xfrm>
            <a:off x="1905000" y="29718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8531" name="Text Box 1027"/>
          <p:cNvSpPr txBox="1">
            <a:spLocks noChangeArrowheads="1"/>
          </p:cNvSpPr>
          <p:nvPr/>
        </p:nvSpPr>
        <p:spPr bwMode="auto">
          <a:xfrm>
            <a:off x="381000" y="1371600"/>
            <a:ext cx="1524000" cy="838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凯恩斯交叉图</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32" name="Text Box 1028"/>
          <p:cNvSpPr txBox="1">
            <a:spLocks noChangeArrowheads="1"/>
          </p:cNvSpPr>
          <p:nvPr/>
        </p:nvSpPr>
        <p:spPr bwMode="auto">
          <a:xfrm>
            <a:off x="381000" y="2438400"/>
            <a:ext cx="1600200" cy="1066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流动性偏好理论</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33" name="Text Box 1029"/>
          <p:cNvSpPr txBox="1">
            <a:spLocks noChangeArrowheads="1"/>
          </p:cNvSpPr>
          <p:nvPr/>
        </p:nvSpPr>
        <p:spPr bwMode="auto">
          <a:xfrm>
            <a:off x="2438400" y="1447800"/>
            <a:ext cx="990600" cy="762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en-US" altLang="zh-CN" sz="2100" b="0" i="1">
                <a:solidFill>
                  <a:schemeClr val="tx1"/>
                </a:solidFill>
                <a:latin typeface="Times New Roman" panose="02020603050405020304" pitchFamily="18" charset="0"/>
                <a:ea typeface="宋体" panose="02010600030101010101" pitchFamily="2" charset="-122"/>
              </a:rPr>
              <a:t>IS</a:t>
            </a:r>
            <a:r>
              <a:rPr lang="en-US" altLang="zh-CN" sz="2100" b="0">
                <a:solidFill>
                  <a:schemeClr val="tx1"/>
                </a:solidFill>
                <a:latin typeface="Times New Roman" panose="02020603050405020304" pitchFamily="18" charset="0"/>
                <a:ea typeface="宋体" panose="02010600030101010101" pitchFamily="2" charset="-122"/>
              </a:rPr>
              <a:t/>
            </a:r>
            <a:br>
              <a:rPr lang="en-US" altLang="zh-CN" sz="2100" b="0">
                <a:solidFill>
                  <a:schemeClr val="tx1"/>
                </a:solidFill>
                <a:latin typeface="Times New Roman" panose="02020603050405020304" pitchFamily="18" charset="0"/>
                <a:ea typeface="宋体" panose="02010600030101010101" pitchFamily="2" charset="-122"/>
              </a:rPr>
            </a:br>
            <a:r>
              <a:rPr lang="zh-CN" altLang="en-US" sz="2100" b="0">
                <a:solidFill>
                  <a:schemeClr val="tx1"/>
                </a:solidFill>
                <a:latin typeface="Times New Roman" panose="02020603050405020304" pitchFamily="18" charset="0"/>
                <a:ea typeface="宋体" panose="02010600030101010101" pitchFamily="2" charset="-122"/>
              </a:rPr>
              <a:t>曲线</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34" name="Text Box 1030"/>
          <p:cNvSpPr txBox="1">
            <a:spLocks noChangeArrowheads="1"/>
          </p:cNvSpPr>
          <p:nvPr/>
        </p:nvSpPr>
        <p:spPr bwMode="auto">
          <a:xfrm>
            <a:off x="2438400" y="2514600"/>
            <a:ext cx="990600" cy="838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en-US" altLang="zh-CN" sz="2100" b="0" i="1">
                <a:solidFill>
                  <a:schemeClr val="tx1"/>
                </a:solidFill>
                <a:latin typeface="Times New Roman" panose="02020603050405020304" pitchFamily="18" charset="0"/>
                <a:ea typeface="宋体" panose="02010600030101010101" pitchFamily="2" charset="-122"/>
              </a:rPr>
              <a:t>LM</a:t>
            </a:r>
            <a:r>
              <a:rPr lang="en-US" altLang="zh-CN" sz="2100" b="0">
                <a:solidFill>
                  <a:schemeClr val="tx1"/>
                </a:solidFill>
                <a:latin typeface="Times New Roman" panose="02020603050405020304" pitchFamily="18" charset="0"/>
                <a:ea typeface="宋体" panose="02010600030101010101" pitchFamily="2" charset="-122"/>
              </a:rPr>
              <a:t> </a:t>
            </a:r>
            <a:r>
              <a:rPr lang="zh-CN" altLang="en-US" sz="2100" b="0">
                <a:solidFill>
                  <a:schemeClr val="tx1"/>
                </a:solidFill>
                <a:latin typeface="Times New Roman" panose="02020603050405020304" pitchFamily="18" charset="0"/>
                <a:ea typeface="宋体" panose="02010600030101010101" pitchFamily="2" charset="-122"/>
              </a:rPr>
              <a:t>曲线</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35" name="Text Box 1031"/>
          <p:cNvSpPr txBox="1">
            <a:spLocks noChangeArrowheads="1"/>
          </p:cNvSpPr>
          <p:nvPr/>
        </p:nvSpPr>
        <p:spPr bwMode="auto">
          <a:xfrm>
            <a:off x="3962400" y="1981200"/>
            <a:ext cx="990600" cy="838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en-US" altLang="zh-CN" sz="2100" b="0" i="1">
                <a:solidFill>
                  <a:schemeClr val="tx1"/>
                </a:solidFill>
                <a:latin typeface="Times New Roman" panose="02020603050405020304" pitchFamily="18" charset="0"/>
                <a:ea typeface="宋体" panose="02010600030101010101" pitchFamily="2" charset="-122"/>
              </a:rPr>
              <a:t>IS-LM</a:t>
            </a:r>
            <a:r>
              <a:rPr lang="en-US" altLang="zh-CN" sz="2100" b="0">
                <a:solidFill>
                  <a:schemeClr val="tx1"/>
                </a:solidFill>
                <a:latin typeface="Times New Roman" panose="02020603050405020304" pitchFamily="18" charset="0"/>
                <a:ea typeface="宋体" panose="02010600030101010101" pitchFamily="2" charset="-122"/>
              </a:rPr>
              <a:t/>
            </a:r>
            <a:br>
              <a:rPr lang="en-US" altLang="zh-CN" sz="2100" b="0">
                <a:solidFill>
                  <a:schemeClr val="tx1"/>
                </a:solidFill>
                <a:latin typeface="Times New Roman" panose="02020603050405020304" pitchFamily="18" charset="0"/>
                <a:ea typeface="宋体" panose="02010600030101010101" pitchFamily="2" charset="-122"/>
              </a:rPr>
            </a:br>
            <a:r>
              <a:rPr lang="zh-CN" altLang="en-US" sz="2100" b="0">
                <a:solidFill>
                  <a:schemeClr val="tx1"/>
                </a:solidFill>
                <a:latin typeface="Times New Roman" panose="02020603050405020304" pitchFamily="18" charset="0"/>
                <a:ea typeface="宋体" panose="02010600030101010101" pitchFamily="2" charset="-122"/>
              </a:rPr>
              <a:t>模型</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37" name="Line 1033"/>
          <p:cNvSpPr>
            <a:spLocks noChangeShapeType="1"/>
          </p:cNvSpPr>
          <p:nvPr/>
        </p:nvSpPr>
        <p:spPr bwMode="auto">
          <a:xfrm>
            <a:off x="1905000" y="18288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049"/>
          <p:cNvGrpSpPr>
            <a:grpSpLocks/>
          </p:cNvGrpSpPr>
          <p:nvPr/>
        </p:nvGrpSpPr>
        <p:grpSpPr bwMode="auto">
          <a:xfrm>
            <a:off x="3429000" y="1822450"/>
            <a:ext cx="533400" cy="1123950"/>
            <a:chOff x="2160" y="1148"/>
            <a:chExt cx="336" cy="708"/>
          </a:xfrm>
        </p:grpSpPr>
        <p:sp>
          <p:nvSpPr>
            <p:cNvPr id="40983" name="Line 1035"/>
            <p:cNvSpPr>
              <a:spLocks noChangeShapeType="1"/>
            </p:cNvSpPr>
            <p:nvPr/>
          </p:nvSpPr>
          <p:spPr bwMode="auto">
            <a:xfrm>
              <a:off x="2160" y="1148"/>
              <a:ext cx="336"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4" name="Line 1036"/>
            <p:cNvSpPr>
              <a:spLocks noChangeShapeType="1"/>
            </p:cNvSpPr>
            <p:nvPr/>
          </p:nvSpPr>
          <p:spPr bwMode="auto">
            <a:xfrm flipV="1">
              <a:off x="2164" y="1633"/>
              <a:ext cx="321" cy="2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8542" name="Text Box 1038"/>
          <p:cNvSpPr txBox="1">
            <a:spLocks noChangeArrowheads="1"/>
          </p:cNvSpPr>
          <p:nvPr/>
        </p:nvSpPr>
        <p:spPr bwMode="auto">
          <a:xfrm>
            <a:off x="3810000" y="3581400"/>
            <a:ext cx="1295400" cy="9906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总需求</a:t>
            </a:r>
            <a:endParaRPr lang="en-US" altLang="zh-CN" sz="2100" b="0">
              <a:solidFill>
                <a:schemeClr val="tx1"/>
              </a:solidFill>
              <a:latin typeface="Times New Roman" panose="02020603050405020304" pitchFamily="18" charset="0"/>
              <a:ea typeface="宋体" panose="02010600030101010101" pitchFamily="2" charset="-122"/>
            </a:endParaRPr>
          </a:p>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曲线</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43" name="Line 1039"/>
          <p:cNvSpPr>
            <a:spLocks noChangeShapeType="1"/>
          </p:cNvSpPr>
          <p:nvPr/>
        </p:nvSpPr>
        <p:spPr bwMode="auto">
          <a:xfrm flipH="1">
            <a:off x="4494213" y="2819400"/>
            <a:ext cx="1587" cy="7381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8544" name="Text Box 1040"/>
          <p:cNvSpPr txBox="1">
            <a:spLocks noChangeArrowheads="1"/>
          </p:cNvSpPr>
          <p:nvPr/>
        </p:nvSpPr>
        <p:spPr bwMode="auto">
          <a:xfrm>
            <a:off x="3810000" y="4953000"/>
            <a:ext cx="1295400" cy="990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总供给</a:t>
            </a:r>
            <a:endParaRPr lang="en-US" altLang="zh-CN" sz="2100" b="0">
              <a:solidFill>
                <a:schemeClr val="tx1"/>
              </a:solidFill>
              <a:latin typeface="Times New Roman" panose="02020603050405020304" pitchFamily="18" charset="0"/>
              <a:ea typeface="宋体" panose="02010600030101010101" pitchFamily="2" charset="-122"/>
            </a:endParaRPr>
          </a:p>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曲线</a:t>
            </a:r>
            <a:endParaRPr lang="en-US" altLang="zh-CN" sz="2100" b="0">
              <a:solidFill>
                <a:schemeClr val="tx1"/>
              </a:solidFill>
              <a:latin typeface="Times New Roman" panose="02020603050405020304" pitchFamily="18" charset="0"/>
              <a:ea typeface="宋体" panose="02010600030101010101" pitchFamily="2" charset="-122"/>
            </a:endParaRPr>
          </a:p>
        </p:txBody>
      </p:sp>
      <p:sp>
        <p:nvSpPr>
          <p:cNvPr id="278545" name="Text Box 1041"/>
          <p:cNvSpPr txBox="1">
            <a:spLocks noChangeArrowheads="1"/>
          </p:cNvSpPr>
          <p:nvPr/>
        </p:nvSpPr>
        <p:spPr bwMode="auto">
          <a:xfrm>
            <a:off x="5715000" y="4114800"/>
            <a:ext cx="1371600" cy="16764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总需求</a:t>
            </a:r>
            <a:endParaRPr lang="en-US" altLang="zh-CN" sz="2100" b="0">
              <a:solidFill>
                <a:schemeClr val="tx1"/>
              </a:solidFill>
              <a:latin typeface="Times New Roman" panose="02020603050405020304" pitchFamily="18" charset="0"/>
              <a:ea typeface="宋体" panose="02010600030101010101" pitchFamily="2" charset="-122"/>
            </a:endParaRPr>
          </a:p>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－总供给</a:t>
            </a:r>
            <a:endParaRPr lang="en-US" altLang="zh-CN" sz="2100" b="0">
              <a:solidFill>
                <a:schemeClr val="tx1"/>
              </a:solidFill>
              <a:latin typeface="Times New Roman" panose="02020603050405020304" pitchFamily="18" charset="0"/>
              <a:ea typeface="宋体" panose="02010600030101010101" pitchFamily="2" charset="-122"/>
            </a:endParaRPr>
          </a:p>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模型</a:t>
            </a:r>
            <a:endParaRPr lang="en-US" altLang="zh-CN" sz="2100" b="0">
              <a:solidFill>
                <a:schemeClr val="tx1"/>
              </a:solidFill>
              <a:latin typeface="Times New Roman" panose="02020603050405020304" pitchFamily="18" charset="0"/>
              <a:ea typeface="宋体" panose="02010600030101010101" pitchFamily="2" charset="-122"/>
            </a:endParaRPr>
          </a:p>
        </p:txBody>
      </p:sp>
      <p:grpSp>
        <p:nvGrpSpPr>
          <p:cNvPr id="3" name="Group 1042"/>
          <p:cNvGrpSpPr>
            <a:grpSpLocks/>
          </p:cNvGrpSpPr>
          <p:nvPr/>
        </p:nvGrpSpPr>
        <p:grpSpPr bwMode="auto">
          <a:xfrm>
            <a:off x="5105400" y="4267200"/>
            <a:ext cx="609600" cy="1219200"/>
            <a:chOff x="2832" y="1392"/>
            <a:chExt cx="569" cy="1008"/>
          </a:xfrm>
        </p:grpSpPr>
        <p:sp>
          <p:nvSpPr>
            <p:cNvPr id="40981" name="Line 1043"/>
            <p:cNvSpPr>
              <a:spLocks noChangeShapeType="1"/>
            </p:cNvSpPr>
            <p:nvPr/>
          </p:nvSpPr>
          <p:spPr bwMode="auto">
            <a:xfrm>
              <a:off x="2832" y="1392"/>
              <a:ext cx="569" cy="40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2" name="Line 1044"/>
            <p:cNvSpPr>
              <a:spLocks noChangeShapeType="1"/>
            </p:cNvSpPr>
            <p:nvPr/>
          </p:nvSpPr>
          <p:spPr bwMode="auto">
            <a:xfrm flipV="1">
              <a:off x="2838" y="2002"/>
              <a:ext cx="551" cy="3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8550" name="Text Box 1046"/>
          <p:cNvSpPr txBox="1">
            <a:spLocks noChangeArrowheads="1"/>
          </p:cNvSpPr>
          <p:nvPr/>
        </p:nvSpPr>
        <p:spPr bwMode="auto">
          <a:xfrm>
            <a:off x="6781800" y="2133600"/>
            <a:ext cx="1752600" cy="12954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anchor="ctr"/>
          <a:lstStyle>
            <a:lvl1pPr>
              <a:lnSpc>
                <a:spcPct val="90000"/>
              </a:lnSpc>
              <a:spcBef>
                <a:spcPts val="1000"/>
              </a:spcBef>
              <a:buFont typeface="Arial" panose="020B0604020202020204" pitchFamily="34" charset="0"/>
              <a:buChar char="•"/>
              <a:defRPr sz="2800" b="1">
                <a:solidFill>
                  <a:srgbClr val="10253F"/>
                </a:solidFill>
                <a:latin typeface="华文楷体" panose="02010600040101010101" pitchFamily="2" charset="-122"/>
                <a:ea typeface="华文楷体" panose="02010600040101010101" pitchFamily="2" charset="-122"/>
              </a:defRPr>
            </a:lvl1pPr>
            <a:lvl2pPr marL="742950" indent="-285750">
              <a:lnSpc>
                <a:spcPct val="90000"/>
              </a:lnSpc>
              <a:spcBef>
                <a:spcPts val="500"/>
              </a:spcBef>
              <a:buFont typeface="Arial" panose="020B0604020202020204" pitchFamily="34" charset="0"/>
              <a:buChar char="•"/>
              <a:defRPr sz="2400" b="1">
                <a:solidFill>
                  <a:srgbClr val="10253F"/>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rgbClr val="10253F"/>
                </a:solidFill>
                <a:latin typeface="华文楷体" panose="02010600040101010101" pitchFamily="2" charset="-122"/>
                <a:ea typeface="华文楷体" panose="02010600040101010101" pitchFamily="2" charset="-122"/>
              </a:defRPr>
            </a:lvl3pPr>
            <a:lvl4pPr marL="16002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4pPr>
            <a:lvl5pPr marL="2057400" indent="-228600">
              <a:lnSpc>
                <a:spcPct val="90000"/>
              </a:lnSpc>
              <a:spcBef>
                <a:spcPts val="500"/>
              </a:spcBef>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10253F"/>
                </a:solidFill>
                <a:latin typeface="华文楷体" panose="02010600040101010101" pitchFamily="2" charset="-122"/>
                <a:ea typeface="华文楷体" panose="02010600040101010101" pitchFamily="2" charset="-122"/>
              </a:defRPr>
            </a:lvl9pPr>
          </a:lstStyle>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解释</a:t>
            </a:r>
            <a:endParaRPr lang="en-US" altLang="zh-CN" sz="2100" b="0">
              <a:solidFill>
                <a:schemeClr val="tx1"/>
              </a:solidFill>
              <a:latin typeface="Times New Roman" panose="02020603050405020304" pitchFamily="18" charset="0"/>
              <a:ea typeface="宋体" panose="02010600030101010101" pitchFamily="2" charset="-122"/>
            </a:endParaRPr>
          </a:p>
          <a:p>
            <a:pPr algn="ctr" eaLnBrk="1" hangingPunct="1">
              <a:lnSpc>
                <a:spcPct val="100000"/>
              </a:lnSpc>
              <a:spcBef>
                <a:spcPct val="20000"/>
              </a:spcBef>
              <a:buFontTx/>
              <a:buNone/>
            </a:pPr>
            <a:r>
              <a:rPr lang="zh-CN" altLang="en-US" sz="2100" b="0">
                <a:solidFill>
                  <a:schemeClr val="tx1"/>
                </a:solidFill>
                <a:latin typeface="Times New Roman" panose="02020603050405020304" pitchFamily="18" charset="0"/>
                <a:ea typeface="宋体" panose="02010600030101010101" pitchFamily="2" charset="-122"/>
              </a:rPr>
              <a:t>经济波动</a:t>
            </a:r>
            <a:endParaRPr lang="en-US" altLang="zh-CN" sz="2100" b="0">
              <a:solidFill>
                <a:schemeClr val="tx1"/>
              </a:solidFill>
              <a:latin typeface="Times New Roman" panose="02020603050405020304" pitchFamily="18" charset="0"/>
              <a:ea typeface="宋体" panose="02010600030101010101" pitchFamily="2" charset="-122"/>
            </a:endParaRPr>
          </a:p>
        </p:txBody>
      </p:sp>
      <p:grpSp>
        <p:nvGrpSpPr>
          <p:cNvPr id="4" name="Group 1050"/>
          <p:cNvGrpSpPr>
            <a:grpSpLocks/>
          </p:cNvGrpSpPr>
          <p:nvPr/>
        </p:nvGrpSpPr>
        <p:grpSpPr bwMode="auto">
          <a:xfrm>
            <a:off x="7086600" y="3425825"/>
            <a:ext cx="692150" cy="1550988"/>
            <a:chOff x="4464" y="2158"/>
            <a:chExt cx="436" cy="977"/>
          </a:xfrm>
        </p:grpSpPr>
        <p:sp>
          <p:nvSpPr>
            <p:cNvPr id="40979" name="Line 1045"/>
            <p:cNvSpPr>
              <a:spLocks noChangeShapeType="1"/>
            </p:cNvSpPr>
            <p:nvPr/>
          </p:nvSpPr>
          <p:spPr bwMode="auto">
            <a:xfrm>
              <a:off x="4464" y="3123"/>
              <a:ext cx="4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1047"/>
            <p:cNvSpPr>
              <a:spLocks noChangeShapeType="1"/>
            </p:cNvSpPr>
            <p:nvPr/>
          </p:nvSpPr>
          <p:spPr bwMode="auto">
            <a:xfrm flipH="1" flipV="1">
              <a:off x="4892" y="2158"/>
              <a:ext cx="0" cy="97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8402923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dissolve">
                                      <p:cBhvr>
                                        <p:cTn id="7" dur="500"/>
                                        <p:tgtEl>
                                          <p:spTgt spid="27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278537"/>
                                        </p:tgtEl>
                                        <p:attrNameLst>
                                          <p:attrName>style.visibility</p:attrName>
                                        </p:attrNameLst>
                                      </p:cBhvr>
                                      <p:to>
                                        <p:strVal val="visible"/>
                                      </p:to>
                                    </p:set>
                                    <p:anim calcmode="lin" valueType="num">
                                      <p:cBhvr>
                                        <p:cTn id="12" dur="500" fill="hold"/>
                                        <p:tgtEl>
                                          <p:spTgt spid="278537"/>
                                        </p:tgtEl>
                                        <p:attrNameLst>
                                          <p:attrName>ppt_x</p:attrName>
                                        </p:attrNameLst>
                                      </p:cBhvr>
                                      <p:tavLst>
                                        <p:tav tm="0">
                                          <p:val>
                                            <p:strVal val="#ppt_x-#ppt_w/2"/>
                                          </p:val>
                                        </p:tav>
                                        <p:tav tm="100000">
                                          <p:val>
                                            <p:strVal val="#ppt_x"/>
                                          </p:val>
                                        </p:tav>
                                      </p:tavLst>
                                    </p:anim>
                                    <p:anim calcmode="lin" valueType="num">
                                      <p:cBhvr>
                                        <p:cTn id="13" dur="500" fill="hold"/>
                                        <p:tgtEl>
                                          <p:spTgt spid="278537"/>
                                        </p:tgtEl>
                                        <p:attrNameLst>
                                          <p:attrName>ppt_y</p:attrName>
                                        </p:attrNameLst>
                                      </p:cBhvr>
                                      <p:tavLst>
                                        <p:tav tm="0">
                                          <p:val>
                                            <p:strVal val="#ppt_y"/>
                                          </p:val>
                                        </p:tav>
                                        <p:tav tm="100000">
                                          <p:val>
                                            <p:strVal val="#ppt_y"/>
                                          </p:val>
                                        </p:tav>
                                      </p:tavLst>
                                    </p:anim>
                                    <p:anim calcmode="lin" valueType="num">
                                      <p:cBhvr>
                                        <p:cTn id="14" dur="500" fill="hold"/>
                                        <p:tgtEl>
                                          <p:spTgt spid="278537"/>
                                        </p:tgtEl>
                                        <p:attrNameLst>
                                          <p:attrName>ppt_w</p:attrName>
                                        </p:attrNameLst>
                                      </p:cBhvr>
                                      <p:tavLst>
                                        <p:tav tm="0">
                                          <p:val>
                                            <p:fltVal val="0"/>
                                          </p:val>
                                        </p:tav>
                                        <p:tav tm="100000">
                                          <p:val>
                                            <p:strVal val="#ppt_w"/>
                                          </p:val>
                                        </p:tav>
                                      </p:tavLst>
                                    </p:anim>
                                    <p:anim calcmode="lin" valueType="num">
                                      <p:cBhvr>
                                        <p:cTn id="15" dur="500" fill="hold"/>
                                        <p:tgtEl>
                                          <p:spTgt spid="278537"/>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78533"/>
                                        </p:tgtEl>
                                        <p:attrNameLst>
                                          <p:attrName>style.visibility</p:attrName>
                                        </p:attrNameLst>
                                      </p:cBhvr>
                                      <p:to>
                                        <p:strVal val="visible"/>
                                      </p:to>
                                    </p:set>
                                    <p:animEffect transition="in" filter="dissolve">
                                      <p:cBhvr>
                                        <p:cTn id="19" dur="500"/>
                                        <p:tgtEl>
                                          <p:spTgt spid="2785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8532"/>
                                        </p:tgtEl>
                                        <p:attrNameLst>
                                          <p:attrName>style.visibility</p:attrName>
                                        </p:attrNameLst>
                                      </p:cBhvr>
                                      <p:to>
                                        <p:strVal val="visible"/>
                                      </p:to>
                                    </p:set>
                                    <p:animEffect transition="in" filter="dissolve">
                                      <p:cBhvr>
                                        <p:cTn id="24" dur="500"/>
                                        <p:tgtEl>
                                          <p:spTgt spid="2785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nodeType="clickEffect">
                                  <p:stCondLst>
                                    <p:cond delay="0"/>
                                  </p:stCondLst>
                                  <p:childTnLst>
                                    <p:set>
                                      <p:cBhvr>
                                        <p:cTn id="28" dur="1" fill="hold">
                                          <p:stCondLst>
                                            <p:cond delay="0"/>
                                          </p:stCondLst>
                                        </p:cTn>
                                        <p:tgtEl>
                                          <p:spTgt spid="278536"/>
                                        </p:tgtEl>
                                        <p:attrNameLst>
                                          <p:attrName>style.visibility</p:attrName>
                                        </p:attrNameLst>
                                      </p:cBhvr>
                                      <p:to>
                                        <p:strVal val="visible"/>
                                      </p:to>
                                    </p:set>
                                    <p:anim calcmode="lin" valueType="num">
                                      <p:cBhvr>
                                        <p:cTn id="29" dur="500" fill="hold"/>
                                        <p:tgtEl>
                                          <p:spTgt spid="278536"/>
                                        </p:tgtEl>
                                        <p:attrNameLst>
                                          <p:attrName>ppt_x</p:attrName>
                                        </p:attrNameLst>
                                      </p:cBhvr>
                                      <p:tavLst>
                                        <p:tav tm="0">
                                          <p:val>
                                            <p:strVal val="#ppt_x-#ppt_w/2"/>
                                          </p:val>
                                        </p:tav>
                                        <p:tav tm="100000">
                                          <p:val>
                                            <p:strVal val="#ppt_x"/>
                                          </p:val>
                                        </p:tav>
                                      </p:tavLst>
                                    </p:anim>
                                    <p:anim calcmode="lin" valueType="num">
                                      <p:cBhvr>
                                        <p:cTn id="30" dur="500" fill="hold"/>
                                        <p:tgtEl>
                                          <p:spTgt spid="278536"/>
                                        </p:tgtEl>
                                        <p:attrNameLst>
                                          <p:attrName>ppt_y</p:attrName>
                                        </p:attrNameLst>
                                      </p:cBhvr>
                                      <p:tavLst>
                                        <p:tav tm="0">
                                          <p:val>
                                            <p:strVal val="#ppt_y"/>
                                          </p:val>
                                        </p:tav>
                                        <p:tav tm="100000">
                                          <p:val>
                                            <p:strVal val="#ppt_y"/>
                                          </p:val>
                                        </p:tav>
                                      </p:tavLst>
                                    </p:anim>
                                    <p:anim calcmode="lin" valueType="num">
                                      <p:cBhvr>
                                        <p:cTn id="31" dur="500" fill="hold"/>
                                        <p:tgtEl>
                                          <p:spTgt spid="278536"/>
                                        </p:tgtEl>
                                        <p:attrNameLst>
                                          <p:attrName>ppt_w</p:attrName>
                                        </p:attrNameLst>
                                      </p:cBhvr>
                                      <p:tavLst>
                                        <p:tav tm="0">
                                          <p:val>
                                            <p:fltVal val="0"/>
                                          </p:val>
                                        </p:tav>
                                        <p:tav tm="100000">
                                          <p:val>
                                            <p:strVal val="#ppt_w"/>
                                          </p:val>
                                        </p:tav>
                                      </p:tavLst>
                                    </p:anim>
                                    <p:anim calcmode="lin" valueType="num">
                                      <p:cBhvr>
                                        <p:cTn id="32" dur="500" fill="hold"/>
                                        <p:tgtEl>
                                          <p:spTgt spid="278536"/>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78534"/>
                                        </p:tgtEl>
                                        <p:attrNameLst>
                                          <p:attrName>style.visibility</p:attrName>
                                        </p:attrNameLst>
                                      </p:cBhvr>
                                      <p:to>
                                        <p:strVal val="visible"/>
                                      </p:to>
                                    </p:set>
                                    <p:animEffect transition="in" filter="dissolve">
                                      <p:cBhvr>
                                        <p:cTn id="36" dur="500"/>
                                        <p:tgtEl>
                                          <p:spTgt spid="27853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278535"/>
                                        </p:tgtEl>
                                        <p:attrNameLst>
                                          <p:attrName>style.visibility</p:attrName>
                                        </p:attrNameLst>
                                      </p:cBhvr>
                                      <p:to>
                                        <p:strVal val="visible"/>
                                      </p:to>
                                    </p:set>
                                    <p:animEffect transition="in" filter="dissolve">
                                      <p:cBhvr>
                                        <p:cTn id="45" dur="500"/>
                                        <p:tgtEl>
                                          <p:spTgt spid="27853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 fill="hold" nodeType="clickEffect">
                                  <p:stCondLst>
                                    <p:cond delay="0"/>
                                  </p:stCondLst>
                                  <p:childTnLst>
                                    <p:set>
                                      <p:cBhvr>
                                        <p:cTn id="49" dur="1" fill="hold">
                                          <p:stCondLst>
                                            <p:cond delay="0"/>
                                          </p:stCondLst>
                                        </p:cTn>
                                        <p:tgtEl>
                                          <p:spTgt spid="278543"/>
                                        </p:tgtEl>
                                        <p:attrNameLst>
                                          <p:attrName>style.visibility</p:attrName>
                                        </p:attrNameLst>
                                      </p:cBhvr>
                                      <p:to>
                                        <p:strVal val="visible"/>
                                      </p:to>
                                    </p:set>
                                    <p:anim calcmode="lin" valueType="num">
                                      <p:cBhvr>
                                        <p:cTn id="50" dur="500" fill="hold"/>
                                        <p:tgtEl>
                                          <p:spTgt spid="278543"/>
                                        </p:tgtEl>
                                        <p:attrNameLst>
                                          <p:attrName>ppt_x</p:attrName>
                                        </p:attrNameLst>
                                      </p:cBhvr>
                                      <p:tavLst>
                                        <p:tav tm="0">
                                          <p:val>
                                            <p:strVal val="#ppt_x"/>
                                          </p:val>
                                        </p:tav>
                                        <p:tav tm="100000">
                                          <p:val>
                                            <p:strVal val="#ppt_x"/>
                                          </p:val>
                                        </p:tav>
                                      </p:tavLst>
                                    </p:anim>
                                    <p:anim calcmode="lin" valueType="num">
                                      <p:cBhvr>
                                        <p:cTn id="51" dur="500" fill="hold"/>
                                        <p:tgtEl>
                                          <p:spTgt spid="278543"/>
                                        </p:tgtEl>
                                        <p:attrNameLst>
                                          <p:attrName>ppt_y</p:attrName>
                                        </p:attrNameLst>
                                      </p:cBhvr>
                                      <p:tavLst>
                                        <p:tav tm="0">
                                          <p:val>
                                            <p:strVal val="#ppt_y-#ppt_h/2"/>
                                          </p:val>
                                        </p:tav>
                                        <p:tav tm="100000">
                                          <p:val>
                                            <p:strVal val="#ppt_y"/>
                                          </p:val>
                                        </p:tav>
                                      </p:tavLst>
                                    </p:anim>
                                    <p:anim calcmode="lin" valueType="num">
                                      <p:cBhvr>
                                        <p:cTn id="52" dur="500" fill="hold"/>
                                        <p:tgtEl>
                                          <p:spTgt spid="278543"/>
                                        </p:tgtEl>
                                        <p:attrNameLst>
                                          <p:attrName>ppt_w</p:attrName>
                                        </p:attrNameLst>
                                      </p:cBhvr>
                                      <p:tavLst>
                                        <p:tav tm="0">
                                          <p:val>
                                            <p:strVal val="#ppt_w"/>
                                          </p:val>
                                        </p:tav>
                                        <p:tav tm="100000">
                                          <p:val>
                                            <p:strVal val="#ppt_w"/>
                                          </p:val>
                                        </p:tav>
                                      </p:tavLst>
                                    </p:anim>
                                    <p:anim calcmode="lin" valueType="num">
                                      <p:cBhvr>
                                        <p:cTn id="53" dur="500" fill="hold"/>
                                        <p:tgtEl>
                                          <p:spTgt spid="278543"/>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278542"/>
                                        </p:tgtEl>
                                        <p:attrNameLst>
                                          <p:attrName>style.visibility</p:attrName>
                                        </p:attrNameLst>
                                      </p:cBhvr>
                                      <p:to>
                                        <p:strVal val="visible"/>
                                      </p:to>
                                    </p:set>
                                    <p:animEffect transition="in" filter="dissolve">
                                      <p:cBhvr>
                                        <p:cTn id="57" dur="500"/>
                                        <p:tgtEl>
                                          <p:spTgt spid="2785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78544"/>
                                        </p:tgtEl>
                                        <p:attrNameLst>
                                          <p:attrName>style.visibility</p:attrName>
                                        </p:attrNameLst>
                                      </p:cBhvr>
                                      <p:to>
                                        <p:strVal val="visible"/>
                                      </p:to>
                                    </p:set>
                                    <p:animEffect transition="in" filter="dissolve">
                                      <p:cBhvr>
                                        <p:cTn id="62" dur="500"/>
                                        <p:tgtEl>
                                          <p:spTgt spid="2785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left)">
                                      <p:cBhvr>
                                        <p:cTn id="67" dur="500"/>
                                        <p:tgtEl>
                                          <p:spTgt spid="3"/>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278545"/>
                                        </p:tgtEl>
                                        <p:attrNameLst>
                                          <p:attrName>style.visibility</p:attrName>
                                        </p:attrNameLst>
                                      </p:cBhvr>
                                      <p:to>
                                        <p:strVal val="visible"/>
                                      </p:to>
                                    </p:set>
                                    <p:animEffect transition="in" filter="dissolve">
                                      <p:cBhvr>
                                        <p:cTn id="71" dur="500"/>
                                        <p:tgtEl>
                                          <p:spTgt spid="27854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3"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strips(upRight)">
                                      <p:cBhvr>
                                        <p:cTn id="76" dur="500"/>
                                        <p:tgtEl>
                                          <p:spTgt spid="4"/>
                                        </p:tgtEl>
                                      </p:cBhvr>
                                    </p:animEffect>
                                  </p:childTnLst>
                                </p:cTn>
                              </p:par>
                            </p:childTnLst>
                          </p:cTn>
                        </p:par>
                        <p:par>
                          <p:cTn id="77" fill="hold" nodeType="afterGroup">
                            <p:stCondLst>
                              <p:cond delay="500"/>
                            </p:stCondLst>
                            <p:childTnLst>
                              <p:par>
                                <p:cTn id="78" presetID="9" presetClass="entr" presetSubtype="0" fill="hold" grpId="0" nodeType="afterEffect">
                                  <p:stCondLst>
                                    <p:cond delay="0"/>
                                  </p:stCondLst>
                                  <p:childTnLst>
                                    <p:set>
                                      <p:cBhvr>
                                        <p:cTn id="79" dur="1" fill="hold">
                                          <p:stCondLst>
                                            <p:cond delay="0"/>
                                          </p:stCondLst>
                                        </p:cTn>
                                        <p:tgtEl>
                                          <p:spTgt spid="278550"/>
                                        </p:tgtEl>
                                        <p:attrNameLst>
                                          <p:attrName>style.visibility</p:attrName>
                                        </p:attrNameLst>
                                      </p:cBhvr>
                                      <p:to>
                                        <p:strVal val="visible"/>
                                      </p:to>
                                    </p:set>
                                    <p:animEffect transition="in" filter="dissolve">
                                      <p:cBhvr>
                                        <p:cTn id="80" dur="500"/>
                                        <p:tgtEl>
                                          <p:spTgt spid="278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nimBg="1" autoUpdateAnimBg="0"/>
      <p:bldP spid="278532" grpId="0" animBg="1" autoUpdateAnimBg="0"/>
      <p:bldP spid="278533" grpId="0" animBg="1" autoUpdateAnimBg="0"/>
      <p:bldP spid="278534" grpId="0" animBg="1" autoUpdateAnimBg="0"/>
      <p:bldP spid="278535" grpId="0" animBg="1" autoUpdateAnimBg="0"/>
      <p:bldP spid="278542" grpId="0" animBg="1" autoUpdateAnimBg="0"/>
      <p:bldP spid="278544" grpId="0" animBg="1" autoUpdateAnimBg="0"/>
      <p:bldP spid="278545" grpId="0" animBg="1" autoUpdateAnimBg="0"/>
      <p:bldP spid="27855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灯片编号占位符 3"/>
          <p:cNvSpPr>
            <a:spLocks noGrp="1"/>
          </p:cNvSpPr>
          <p:nvPr>
            <p:ph type="sldNum" sz="quarter" idx="10"/>
          </p:nvPr>
        </p:nvSpPr>
        <p:spPr/>
        <p:txBody>
          <a:bodyPr/>
          <a:lstStyle/>
          <a:p>
            <a:pPr>
              <a:defRPr/>
            </a:pPr>
            <a:r>
              <a:rPr lang="en-US" altLang="en-US"/>
              <a:t>slide </a:t>
            </a:r>
            <a:fld id="{D0CAD093-9AF5-4471-9321-551A662887BB}" type="slidenum">
              <a:rPr lang="en-US" altLang="en-US"/>
              <a:pPr>
                <a:defRPr/>
              </a:pPr>
              <a:t>28</a:t>
            </a:fld>
            <a:endParaRPr lang="en-US" altLang="en-US"/>
          </a:p>
        </p:txBody>
      </p:sp>
      <p:sp>
        <p:nvSpPr>
          <p:cNvPr id="186370" name="Rectangle 2"/>
          <p:cNvSpPr>
            <a:spLocks noGrp="1" noChangeArrowheads="1"/>
          </p:cNvSpPr>
          <p:nvPr>
            <p:ph type="title"/>
          </p:nvPr>
        </p:nvSpPr>
        <p:spPr>
          <a:xfrm>
            <a:off x="669032" y="228600"/>
            <a:ext cx="7215336" cy="838200"/>
          </a:xfrm>
        </p:spPr>
        <p:txBody>
          <a:bodyPr/>
          <a:lstStyle/>
          <a:p>
            <a:pPr eaLnBrk="1" hangingPunct="1">
              <a:lnSpc>
                <a:spcPct val="90000"/>
              </a:lnSpc>
              <a:defRPr/>
            </a:pPr>
            <a:r>
              <a:rPr lang="zh-CN" altLang="en-US" sz="3200" dirty="0"/>
              <a:t>本章小结</a:t>
            </a:r>
          </a:p>
        </p:txBody>
      </p:sp>
      <p:sp>
        <p:nvSpPr>
          <p:cNvPr id="47108" name="Rectangle 3"/>
          <p:cNvSpPr>
            <a:spLocks noGrp="1" noChangeArrowheads="1"/>
          </p:cNvSpPr>
          <p:nvPr>
            <p:ph type="body" idx="1"/>
          </p:nvPr>
        </p:nvSpPr>
        <p:spPr>
          <a:xfrm>
            <a:off x="914400" y="1628800"/>
            <a:ext cx="7315200" cy="4648200"/>
          </a:xfrm>
        </p:spPr>
        <p:txBody>
          <a:bodyPr/>
          <a:lstStyle/>
          <a:p>
            <a:pPr marL="571500" indent="-571500" eaLnBrk="1" hangingPunct="1">
              <a:lnSpc>
                <a:spcPct val="105000"/>
              </a:lnSpc>
              <a:spcBef>
                <a:spcPct val="60000"/>
              </a:spcBef>
              <a:buFont typeface="Wingdings" pitchFamily="2" charset="2"/>
              <a:buAutoNum type="arabicPeriod"/>
            </a:pPr>
            <a:r>
              <a:rPr lang="zh-CN" altLang="en-US" sz="2800" dirty="0">
                <a:solidFill>
                  <a:srgbClr val="10253F"/>
                </a:solidFill>
              </a:rPr>
              <a:t>长期</a:t>
            </a:r>
            <a:r>
              <a:rPr lang="en-US" altLang="en-US" sz="2800" dirty="0">
                <a:solidFill>
                  <a:srgbClr val="10253F"/>
                </a:solidFill>
              </a:rPr>
              <a:t>: </a:t>
            </a:r>
            <a:r>
              <a:rPr lang="zh-CN" altLang="en-US" sz="2800" dirty="0">
                <a:solidFill>
                  <a:srgbClr val="10253F"/>
                </a:solidFill>
              </a:rPr>
              <a:t>价格可变，产出与就业处在自然率水平，古典理论成立。</a:t>
            </a:r>
          </a:p>
          <a:p>
            <a:pPr marL="571500" indent="-571500" eaLnBrk="1" hangingPunct="1">
              <a:lnSpc>
                <a:spcPct val="105000"/>
              </a:lnSpc>
              <a:spcBef>
                <a:spcPct val="60000"/>
              </a:spcBef>
              <a:buFont typeface="Wingdings" pitchFamily="2" charset="2"/>
              <a:buNone/>
            </a:pPr>
            <a:r>
              <a:rPr lang="en-US" altLang="en-US" sz="2800" dirty="0">
                <a:solidFill>
                  <a:srgbClr val="10253F"/>
                </a:solidFill>
              </a:rPr>
              <a:t>	</a:t>
            </a:r>
            <a:r>
              <a:rPr lang="zh-CN" altLang="en-US" sz="2800" dirty="0">
                <a:solidFill>
                  <a:srgbClr val="10253F"/>
                </a:solidFill>
              </a:rPr>
              <a:t>短期</a:t>
            </a:r>
            <a:r>
              <a:rPr lang="en-US" altLang="en-US" sz="2800" dirty="0">
                <a:solidFill>
                  <a:srgbClr val="10253F"/>
                </a:solidFill>
              </a:rPr>
              <a:t>:  </a:t>
            </a:r>
            <a:r>
              <a:rPr lang="en-US" altLang="zh-CN" sz="2800" dirty="0" err="1">
                <a:solidFill>
                  <a:srgbClr val="10253F"/>
                </a:solidFill>
              </a:rPr>
              <a:t>价格</a:t>
            </a:r>
            <a:r>
              <a:rPr lang="zh-CN" altLang="en-US" sz="2800" dirty="0">
                <a:solidFill>
                  <a:srgbClr val="10253F"/>
                </a:solidFill>
              </a:rPr>
              <a:t>是粘性的，冲击会使得产出和就业背离自然率水平。</a:t>
            </a:r>
            <a:endParaRPr lang="en-US" altLang="en-US" sz="2800" dirty="0">
              <a:solidFill>
                <a:srgbClr val="10253F"/>
              </a:solidFill>
            </a:endParaRPr>
          </a:p>
          <a:p>
            <a:pPr marL="571500" indent="-571500" eaLnBrk="1" hangingPunct="1">
              <a:lnSpc>
                <a:spcPct val="105000"/>
              </a:lnSpc>
              <a:spcBef>
                <a:spcPct val="60000"/>
              </a:spcBef>
              <a:buFont typeface="Wingdings" pitchFamily="2" charset="2"/>
              <a:buNone/>
            </a:pPr>
            <a:r>
              <a:rPr lang="en-US" altLang="en-US" sz="2800" dirty="0">
                <a:solidFill>
                  <a:srgbClr val="10253F"/>
                </a:solidFill>
              </a:rPr>
              <a:t>2. </a:t>
            </a:r>
            <a:r>
              <a:rPr lang="en-US" altLang="zh-CN" sz="2800" dirty="0">
                <a:solidFill>
                  <a:srgbClr val="10253F"/>
                </a:solidFill>
              </a:rPr>
              <a:t>  </a:t>
            </a:r>
            <a:r>
              <a:rPr lang="zh-CN" altLang="en-US" sz="2800" dirty="0">
                <a:solidFill>
                  <a:srgbClr val="10253F"/>
                </a:solidFill>
              </a:rPr>
              <a:t>总需求和总供给：分析经济波动的框架</a:t>
            </a:r>
            <a:endParaRPr lang="en-US" altLang="en-US" sz="2800" dirty="0">
              <a:solidFill>
                <a:srgbClr val="10253F"/>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灯片编号占位符 4"/>
          <p:cNvSpPr>
            <a:spLocks noGrp="1"/>
          </p:cNvSpPr>
          <p:nvPr>
            <p:ph type="sldNum" sz="quarter" idx="10"/>
          </p:nvPr>
        </p:nvSpPr>
        <p:spPr>
          <a:xfrm>
            <a:off x="6553200" y="6248400"/>
            <a:ext cx="1905000" cy="457200"/>
          </a:xfrm>
        </p:spPr>
        <p:txBody>
          <a:bodyPr/>
          <a:lstStyle/>
          <a:p>
            <a:pPr>
              <a:defRPr/>
            </a:pPr>
            <a:fld id="{6398E5A0-7681-4009-8A3E-3B8B07659506}" type="slidenum">
              <a:rPr lang="en-US" altLang="zh-CN">
                <a:ea typeface="宋体" charset="-122"/>
              </a:rPr>
              <a:pPr>
                <a:defRPr/>
              </a:pPr>
              <a:t>2</a:t>
            </a:fld>
            <a:endParaRPr lang="en-US" altLang="zh-CN">
              <a:ea typeface="宋体" charset="-122"/>
            </a:endParaRPr>
          </a:p>
        </p:txBody>
      </p:sp>
      <p:sp>
        <p:nvSpPr>
          <p:cNvPr id="147459" name="Rectangle 2"/>
          <p:cNvSpPr>
            <a:spLocks noGrp="1" noChangeArrowheads="1"/>
          </p:cNvSpPr>
          <p:nvPr>
            <p:ph type="title"/>
          </p:nvPr>
        </p:nvSpPr>
        <p:spPr>
          <a:xfrm>
            <a:off x="616024" y="116632"/>
            <a:ext cx="7772400" cy="914400"/>
          </a:xfrm>
        </p:spPr>
        <p:txBody>
          <a:bodyPr/>
          <a:lstStyle/>
          <a:p>
            <a:pPr eaLnBrk="1" hangingPunct="1">
              <a:defRPr/>
            </a:pPr>
            <a:r>
              <a:rPr lang="zh-CN" altLang="en-US" sz="3200" dirty="0">
                <a:solidFill>
                  <a:srgbClr val="FF0000"/>
                </a:solidFill>
              </a:rPr>
              <a:t>经济周期的基本分析框架</a:t>
            </a:r>
          </a:p>
        </p:txBody>
      </p:sp>
      <p:grpSp>
        <p:nvGrpSpPr>
          <p:cNvPr id="30724" name="Group 4"/>
          <p:cNvGrpSpPr>
            <a:grpSpLocks/>
          </p:cNvGrpSpPr>
          <p:nvPr/>
        </p:nvGrpSpPr>
        <p:grpSpPr bwMode="auto">
          <a:xfrm>
            <a:off x="1619250" y="1628775"/>
            <a:ext cx="5257800" cy="4327525"/>
            <a:chOff x="2160" y="1056"/>
            <a:chExt cx="3312" cy="2726"/>
          </a:xfrm>
        </p:grpSpPr>
        <p:sp>
          <p:nvSpPr>
            <p:cNvPr id="30725" name="Line 5"/>
            <p:cNvSpPr>
              <a:spLocks noChangeShapeType="1"/>
            </p:cNvSpPr>
            <p:nvPr/>
          </p:nvSpPr>
          <p:spPr bwMode="auto">
            <a:xfrm>
              <a:off x="2721" y="3399"/>
              <a:ext cx="2353" cy="0"/>
            </a:xfrm>
            <a:prstGeom prst="line">
              <a:avLst/>
            </a:prstGeom>
            <a:noFill/>
            <a:ln w="38100">
              <a:solidFill>
                <a:srgbClr val="000000"/>
              </a:solidFill>
              <a:round/>
              <a:headEnd/>
              <a:tailEnd/>
            </a:ln>
          </p:spPr>
          <p:txBody>
            <a:bodyPr/>
            <a:lstStyle/>
            <a:p>
              <a:endParaRPr lang="en-US"/>
            </a:p>
          </p:txBody>
        </p:sp>
        <p:sp>
          <p:nvSpPr>
            <p:cNvPr id="30726" name="Line 6"/>
            <p:cNvSpPr>
              <a:spLocks noChangeShapeType="1"/>
            </p:cNvSpPr>
            <p:nvPr/>
          </p:nvSpPr>
          <p:spPr bwMode="auto">
            <a:xfrm flipV="1">
              <a:off x="2721" y="1280"/>
              <a:ext cx="0" cy="2120"/>
            </a:xfrm>
            <a:prstGeom prst="line">
              <a:avLst/>
            </a:prstGeom>
            <a:noFill/>
            <a:ln w="38100">
              <a:solidFill>
                <a:srgbClr val="000000"/>
              </a:solidFill>
              <a:round/>
              <a:headEnd/>
              <a:tailEnd/>
            </a:ln>
          </p:spPr>
          <p:txBody>
            <a:bodyPr/>
            <a:lstStyle/>
            <a:p>
              <a:endParaRPr lang="en-US"/>
            </a:p>
          </p:txBody>
        </p:sp>
        <p:sp>
          <p:nvSpPr>
            <p:cNvPr id="30727" name="Line 7"/>
            <p:cNvSpPr>
              <a:spLocks noChangeShapeType="1"/>
            </p:cNvSpPr>
            <p:nvPr/>
          </p:nvSpPr>
          <p:spPr bwMode="auto">
            <a:xfrm>
              <a:off x="3097" y="1838"/>
              <a:ext cx="1318" cy="1116"/>
            </a:xfrm>
            <a:prstGeom prst="line">
              <a:avLst/>
            </a:prstGeom>
            <a:noFill/>
            <a:ln w="38100">
              <a:solidFill>
                <a:srgbClr val="000000"/>
              </a:solidFill>
              <a:round/>
              <a:headEnd/>
              <a:tailEnd/>
            </a:ln>
          </p:spPr>
          <p:txBody>
            <a:bodyPr/>
            <a:lstStyle/>
            <a:p>
              <a:endParaRPr lang="en-US"/>
            </a:p>
          </p:txBody>
        </p:sp>
        <p:sp>
          <p:nvSpPr>
            <p:cNvPr id="30728" name="Line 8"/>
            <p:cNvSpPr>
              <a:spLocks noChangeShapeType="1"/>
            </p:cNvSpPr>
            <p:nvPr/>
          </p:nvSpPr>
          <p:spPr bwMode="auto">
            <a:xfrm flipH="1">
              <a:off x="3097" y="1838"/>
              <a:ext cx="1318" cy="1116"/>
            </a:xfrm>
            <a:prstGeom prst="line">
              <a:avLst/>
            </a:prstGeom>
            <a:noFill/>
            <a:ln w="38100">
              <a:solidFill>
                <a:srgbClr val="000000"/>
              </a:solidFill>
              <a:round/>
              <a:headEnd/>
              <a:tailEnd/>
            </a:ln>
          </p:spPr>
          <p:txBody>
            <a:bodyPr/>
            <a:lstStyle/>
            <a:p>
              <a:endParaRPr lang="en-US"/>
            </a:p>
          </p:txBody>
        </p:sp>
        <p:sp>
          <p:nvSpPr>
            <p:cNvPr id="30729" name="Line 9"/>
            <p:cNvSpPr>
              <a:spLocks noChangeShapeType="1"/>
            </p:cNvSpPr>
            <p:nvPr/>
          </p:nvSpPr>
          <p:spPr bwMode="auto">
            <a:xfrm flipH="1">
              <a:off x="2721" y="2396"/>
              <a:ext cx="1035" cy="0"/>
            </a:xfrm>
            <a:prstGeom prst="line">
              <a:avLst/>
            </a:prstGeom>
            <a:noFill/>
            <a:ln w="38100">
              <a:solidFill>
                <a:srgbClr val="000000"/>
              </a:solidFill>
              <a:prstDash val="dash"/>
              <a:round/>
              <a:headEnd/>
              <a:tailEnd/>
            </a:ln>
          </p:spPr>
          <p:txBody>
            <a:bodyPr/>
            <a:lstStyle/>
            <a:p>
              <a:endParaRPr lang="en-US"/>
            </a:p>
          </p:txBody>
        </p:sp>
        <p:sp>
          <p:nvSpPr>
            <p:cNvPr id="30730" name="Line 10"/>
            <p:cNvSpPr>
              <a:spLocks noChangeShapeType="1"/>
            </p:cNvSpPr>
            <p:nvPr/>
          </p:nvSpPr>
          <p:spPr bwMode="auto">
            <a:xfrm>
              <a:off x="3756" y="2396"/>
              <a:ext cx="0" cy="1004"/>
            </a:xfrm>
            <a:prstGeom prst="line">
              <a:avLst/>
            </a:prstGeom>
            <a:noFill/>
            <a:ln w="38100">
              <a:solidFill>
                <a:srgbClr val="000000"/>
              </a:solidFill>
              <a:prstDash val="dash"/>
              <a:round/>
              <a:headEnd/>
              <a:tailEnd/>
            </a:ln>
          </p:spPr>
          <p:txBody>
            <a:bodyPr/>
            <a:lstStyle/>
            <a:p>
              <a:endParaRPr lang="en-US"/>
            </a:p>
          </p:txBody>
        </p:sp>
        <p:sp>
          <p:nvSpPr>
            <p:cNvPr id="30731" name="Text Box 11"/>
            <p:cNvSpPr txBox="1">
              <a:spLocks noChangeArrowheads="1"/>
            </p:cNvSpPr>
            <p:nvPr/>
          </p:nvSpPr>
          <p:spPr bwMode="auto">
            <a:xfrm>
              <a:off x="4401" y="1613"/>
              <a:ext cx="659" cy="322"/>
            </a:xfrm>
            <a:prstGeom prst="rect">
              <a:avLst/>
            </a:prstGeom>
            <a:solidFill>
              <a:srgbClr val="FFFFFF"/>
            </a:solidFill>
            <a:ln w="9525">
              <a:solidFill>
                <a:srgbClr val="FFFFFF"/>
              </a:solidFill>
              <a:miter lim="800000"/>
              <a:headEnd/>
              <a:tailEnd/>
            </a:ln>
          </p:spPr>
          <p:txBody>
            <a:bodyPr/>
            <a:lstStyle/>
            <a:p>
              <a:pPr algn="just"/>
              <a:r>
                <a:rPr lang="zh-CN" altLang="en-US" b="1" dirty="0">
                  <a:solidFill>
                    <a:srgbClr val="10253F"/>
                  </a:solidFill>
                  <a:latin typeface="华文楷体" panose="02010600040101010101" pitchFamily="2" charset="-122"/>
                  <a:ea typeface="华文楷体" panose="02010600040101010101" pitchFamily="2" charset="-122"/>
                </a:rPr>
                <a:t>总供给</a:t>
              </a:r>
            </a:p>
          </p:txBody>
        </p:sp>
        <p:sp>
          <p:nvSpPr>
            <p:cNvPr id="30732" name="Text Box 12"/>
            <p:cNvSpPr txBox="1">
              <a:spLocks noChangeArrowheads="1"/>
            </p:cNvSpPr>
            <p:nvPr/>
          </p:nvSpPr>
          <p:spPr bwMode="auto">
            <a:xfrm>
              <a:off x="4382" y="2794"/>
              <a:ext cx="659" cy="322"/>
            </a:xfrm>
            <a:prstGeom prst="rect">
              <a:avLst/>
            </a:prstGeom>
            <a:solidFill>
              <a:srgbClr val="FFFFFF"/>
            </a:solidFill>
            <a:ln w="9525">
              <a:solidFill>
                <a:srgbClr val="FFFFFF"/>
              </a:solidFill>
              <a:miter lim="800000"/>
              <a:headEnd/>
              <a:tailEnd/>
            </a:ln>
          </p:spPr>
          <p:txBody>
            <a:bodyPr/>
            <a:lstStyle/>
            <a:p>
              <a:pPr algn="just"/>
              <a:r>
                <a:rPr lang="zh-CN" altLang="en-US" b="1" dirty="0">
                  <a:solidFill>
                    <a:srgbClr val="10253F"/>
                  </a:solidFill>
                  <a:latin typeface="华文楷体" panose="02010600040101010101" pitchFamily="2" charset="-122"/>
                  <a:ea typeface="华文楷体" panose="02010600040101010101" pitchFamily="2" charset="-122"/>
                </a:rPr>
                <a:t>总需求</a:t>
              </a:r>
            </a:p>
          </p:txBody>
        </p:sp>
        <p:sp>
          <p:nvSpPr>
            <p:cNvPr id="30733" name="Text Box 13"/>
            <p:cNvSpPr txBox="1">
              <a:spLocks noChangeArrowheads="1"/>
            </p:cNvSpPr>
            <p:nvPr/>
          </p:nvSpPr>
          <p:spPr bwMode="auto">
            <a:xfrm>
              <a:off x="4907" y="3397"/>
              <a:ext cx="565" cy="322"/>
            </a:xfrm>
            <a:prstGeom prst="rect">
              <a:avLst/>
            </a:prstGeom>
            <a:noFill/>
            <a:ln w="9525">
              <a:noFill/>
              <a:miter lim="800000"/>
              <a:headEnd/>
              <a:tailEnd/>
            </a:ln>
          </p:spPr>
          <p:txBody>
            <a:bodyPr/>
            <a:lstStyle/>
            <a:p>
              <a:pPr algn="just"/>
              <a:r>
                <a:rPr lang="zh-CN" altLang="en-US" b="1" dirty="0">
                  <a:solidFill>
                    <a:srgbClr val="10253F"/>
                  </a:solidFill>
                  <a:latin typeface="华文楷体" panose="02010600040101010101" pitchFamily="2" charset="-122"/>
                  <a:ea typeface="华文楷体" panose="02010600040101010101" pitchFamily="2" charset="-122"/>
                </a:rPr>
                <a:t>产量</a:t>
              </a:r>
            </a:p>
            <a:p>
              <a:pPr algn="just"/>
              <a:endParaRPr lang="en-US" altLang="zh-CN" b="1" dirty="0">
                <a:ea typeface="黑体" pitchFamily="2" charset="-122"/>
              </a:endParaRPr>
            </a:p>
          </p:txBody>
        </p:sp>
        <p:sp>
          <p:nvSpPr>
            <p:cNvPr id="30734" name="Text Box 14"/>
            <p:cNvSpPr txBox="1">
              <a:spLocks noChangeArrowheads="1"/>
            </p:cNvSpPr>
            <p:nvPr/>
          </p:nvSpPr>
          <p:spPr bwMode="auto">
            <a:xfrm>
              <a:off x="3360" y="3460"/>
              <a:ext cx="847" cy="322"/>
            </a:xfrm>
            <a:prstGeom prst="rect">
              <a:avLst/>
            </a:prstGeom>
            <a:solidFill>
              <a:srgbClr val="FFFFFF"/>
            </a:solidFill>
            <a:ln w="9525">
              <a:solidFill>
                <a:srgbClr val="FFFFFF"/>
              </a:solidFill>
              <a:miter lim="800000"/>
              <a:headEnd/>
              <a:tailEnd/>
            </a:ln>
          </p:spPr>
          <p:txBody>
            <a:bodyPr/>
            <a:lstStyle/>
            <a:p>
              <a:pPr algn="just"/>
              <a:r>
                <a:rPr lang="zh-CN" altLang="en-US" b="1" dirty="0">
                  <a:solidFill>
                    <a:srgbClr val="10253F"/>
                  </a:solidFill>
                  <a:latin typeface="华文楷体" panose="02010600040101010101" pitchFamily="2" charset="-122"/>
                  <a:ea typeface="华文楷体" panose="02010600040101010101" pitchFamily="2" charset="-122"/>
                </a:rPr>
                <a:t>均衡产量</a:t>
              </a:r>
            </a:p>
          </p:txBody>
        </p:sp>
        <p:sp>
          <p:nvSpPr>
            <p:cNvPr id="30735" name="Text Box 15"/>
            <p:cNvSpPr txBox="1">
              <a:spLocks noChangeArrowheads="1"/>
            </p:cNvSpPr>
            <p:nvPr/>
          </p:nvSpPr>
          <p:spPr bwMode="auto">
            <a:xfrm>
              <a:off x="2160" y="2131"/>
              <a:ext cx="573" cy="537"/>
            </a:xfrm>
            <a:prstGeom prst="rect">
              <a:avLst/>
            </a:prstGeom>
            <a:noFill/>
            <a:ln w="9525">
              <a:noFill/>
              <a:miter lim="800000"/>
              <a:headEnd/>
              <a:tailEnd/>
            </a:ln>
          </p:spPr>
          <p:txBody>
            <a:bodyPr/>
            <a:lstStyle/>
            <a:p>
              <a:pPr algn="just"/>
              <a:r>
                <a:rPr lang="zh-CN" altLang="en-US" b="1" dirty="0">
                  <a:solidFill>
                    <a:srgbClr val="10253F"/>
                  </a:solidFill>
                  <a:latin typeface="华文楷体" panose="02010600040101010101" pitchFamily="2" charset="-122"/>
                  <a:ea typeface="华文楷体" panose="02010600040101010101" pitchFamily="2" charset="-122"/>
                </a:rPr>
                <a:t>均衡物价水平</a:t>
              </a:r>
            </a:p>
          </p:txBody>
        </p:sp>
        <p:sp>
          <p:nvSpPr>
            <p:cNvPr id="30736" name="Text Box 16"/>
            <p:cNvSpPr txBox="1">
              <a:spLocks noChangeArrowheads="1"/>
            </p:cNvSpPr>
            <p:nvPr/>
          </p:nvSpPr>
          <p:spPr bwMode="auto">
            <a:xfrm>
              <a:off x="2327" y="1056"/>
              <a:ext cx="470" cy="537"/>
            </a:xfrm>
            <a:prstGeom prst="rect">
              <a:avLst/>
            </a:prstGeom>
            <a:noFill/>
            <a:ln w="9525">
              <a:noFill/>
              <a:miter lim="800000"/>
              <a:headEnd/>
              <a:tailEnd/>
            </a:ln>
          </p:spPr>
          <p:txBody>
            <a:bodyPr/>
            <a:lstStyle/>
            <a:p>
              <a:pPr algn="just"/>
              <a:r>
                <a:rPr lang="zh-CN" altLang="en-US" b="1" dirty="0">
                  <a:solidFill>
                    <a:srgbClr val="10253F"/>
                  </a:solidFill>
                  <a:latin typeface="华文楷体" panose="02010600040101010101" pitchFamily="2" charset="-122"/>
                  <a:ea typeface="华文楷体" panose="02010600040101010101" pitchFamily="2" charset="-122"/>
                </a:rPr>
                <a:t>物价</a:t>
              </a:r>
            </a:p>
            <a:p>
              <a:pPr algn="just"/>
              <a:r>
                <a:rPr lang="zh-CN" altLang="en-US" b="1" dirty="0">
                  <a:solidFill>
                    <a:srgbClr val="10253F"/>
                  </a:solidFill>
                  <a:latin typeface="华文楷体" panose="02010600040101010101" pitchFamily="2" charset="-122"/>
                  <a:ea typeface="华文楷体" panose="02010600040101010101" pitchFamily="2" charset="-122"/>
                </a:rPr>
                <a:t>水平</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灯片编号占位符 3"/>
          <p:cNvSpPr>
            <a:spLocks noGrp="1"/>
          </p:cNvSpPr>
          <p:nvPr>
            <p:ph type="sldNum" sz="quarter" idx="10"/>
          </p:nvPr>
        </p:nvSpPr>
        <p:spPr/>
        <p:txBody>
          <a:bodyPr/>
          <a:lstStyle/>
          <a:p>
            <a:pPr>
              <a:defRPr/>
            </a:pPr>
            <a:r>
              <a:rPr lang="en-US" altLang="en-US"/>
              <a:t>slide </a:t>
            </a:r>
            <a:fld id="{3BD64C36-B5A0-47D6-B3DE-D0661C4D76DB}" type="slidenum">
              <a:rPr lang="en-US" altLang="en-US"/>
              <a:pPr>
                <a:defRPr/>
              </a:pPr>
              <a:t>29</a:t>
            </a:fld>
            <a:endParaRPr lang="en-US" altLang="en-US"/>
          </a:p>
        </p:txBody>
      </p:sp>
      <p:sp>
        <p:nvSpPr>
          <p:cNvPr id="209922" name="Rectangle 2"/>
          <p:cNvSpPr>
            <a:spLocks noGrp="1" noChangeArrowheads="1"/>
          </p:cNvSpPr>
          <p:nvPr>
            <p:ph type="title"/>
          </p:nvPr>
        </p:nvSpPr>
        <p:spPr>
          <a:xfrm>
            <a:off x="669032" y="228600"/>
            <a:ext cx="7359352" cy="838200"/>
          </a:xfrm>
        </p:spPr>
        <p:txBody>
          <a:bodyPr/>
          <a:lstStyle/>
          <a:p>
            <a:pPr eaLnBrk="1" hangingPunct="1">
              <a:lnSpc>
                <a:spcPct val="90000"/>
              </a:lnSpc>
              <a:defRPr/>
            </a:pPr>
            <a:r>
              <a:rPr lang="zh-CN" altLang="en-US" sz="3200" dirty="0"/>
              <a:t>本章小结</a:t>
            </a:r>
            <a:endParaRPr lang="en-US" altLang="en-US" sz="3200" dirty="0"/>
          </a:p>
        </p:txBody>
      </p:sp>
      <p:sp>
        <p:nvSpPr>
          <p:cNvPr id="48132" name="Rectangle 3"/>
          <p:cNvSpPr>
            <a:spLocks noGrp="1" noChangeArrowheads="1"/>
          </p:cNvSpPr>
          <p:nvPr>
            <p:ph type="body" idx="1"/>
          </p:nvPr>
        </p:nvSpPr>
        <p:spPr>
          <a:xfrm>
            <a:off x="971600" y="1772816"/>
            <a:ext cx="7467600" cy="4648200"/>
          </a:xfrm>
        </p:spPr>
        <p:txBody>
          <a:bodyPr/>
          <a:lstStyle/>
          <a:p>
            <a:pPr marL="404813" indent="-404813" eaLnBrk="1" hangingPunct="1">
              <a:lnSpc>
                <a:spcPct val="105000"/>
              </a:lnSpc>
              <a:spcBef>
                <a:spcPct val="60000"/>
              </a:spcBef>
              <a:buFont typeface="Wingdings" pitchFamily="2" charset="2"/>
              <a:buNone/>
            </a:pPr>
            <a:r>
              <a:rPr lang="en-US" altLang="en-US" sz="2600" dirty="0" smtClean="0">
                <a:solidFill>
                  <a:srgbClr val="10253F"/>
                </a:solidFill>
              </a:rPr>
              <a:t>3. </a:t>
            </a:r>
            <a:r>
              <a:rPr lang="zh-CN" altLang="en-US" sz="2800" dirty="0" smtClean="0">
                <a:solidFill>
                  <a:srgbClr val="10253F"/>
                </a:solidFill>
              </a:rPr>
              <a:t>总需求曲线向下倾斜。</a:t>
            </a:r>
          </a:p>
          <a:p>
            <a:pPr marL="404813" indent="-404813" eaLnBrk="1" hangingPunct="1">
              <a:lnSpc>
                <a:spcPct val="105000"/>
              </a:lnSpc>
              <a:spcBef>
                <a:spcPct val="60000"/>
              </a:spcBef>
              <a:buFont typeface="Wingdings" pitchFamily="2" charset="2"/>
              <a:buNone/>
            </a:pPr>
            <a:r>
              <a:rPr lang="en-US" altLang="en-US" sz="2800" dirty="0" smtClean="0">
                <a:solidFill>
                  <a:srgbClr val="10253F"/>
                </a:solidFill>
              </a:rPr>
              <a:t>4. </a:t>
            </a:r>
            <a:r>
              <a:rPr lang="en-US" altLang="zh-CN" sz="2800" dirty="0" err="1" smtClean="0">
                <a:solidFill>
                  <a:srgbClr val="10253F"/>
                </a:solidFill>
              </a:rPr>
              <a:t>由于</a:t>
            </a:r>
            <a:r>
              <a:rPr lang="zh-CN" altLang="en-US" sz="2800" dirty="0" smtClean="0">
                <a:solidFill>
                  <a:srgbClr val="10253F"/>
                </a:solidFill>
              </a:rPr>
              <a:t>产出依靠技术和生产要素，而不是价格，因此长期在供给曲线垂直于横坐标。</a:t>
            </a:r>
          </a:p>
          <a:p>
            <a:pPr marL="404813" indent="-404813" eaLnBrk="1" hangingPunct="1">
              <a:lnSpc>
                <a:spcPct val="105000"/>
              </a:lnSpc>
              <a:spcBef>
                <a:spcPct val="60000"/>
              </a:spcBef>
              <a:buFont typeface="Wingdings" pitchFamily="2" charset="2"/>
              <a:buNone/>
            </a:pPr>
            <a:r>
              <a:rPr lang="en-US" altLang="en-US" sz="2800" dirty="0" smtClean="0">
                <a:solidFill>
                  <a:srgbClr val="10253F"/>
                </a:solidFill>
              </a:rPr>
              <a:t>5. </a:t>
            </a:r>
            <a:r>
              <a:rPr lang="en-US" altLang="zh-CN" sz="2800" dirty="0" err="1" smtClean="0">
                <a:solidFill>
                  <a:srgbClr val="10253F"/>
                </a:solidFill>
              </a:rPr>
              <a:t>由于短期</a:t>
            </a:r>
            <a:r>
              <a:rPr lang="zh-CN" altLang="en-US" sz="2800" dirty="0">
                <a:solidFill>
                  <a:srgbClr val="10253F"/>
                </a:solidFill>
              </a:rPr>
              <a:t>价格是</a:t>
            </a:r>
            <a:r>
              <a:rPr lang="zh-CN" altLang="en-US" sz="2800" dirty="0" smtClean="0">
                <a:solidFill>
                  <a:srgbClr val="10253F"/>
                </a:solidFill>
              </a:rPr>
              <a:t>粘性的，供给曲线是水平的。</a:t>
            </a:r>
            <a:endParaRPr lang="en-US" altLang="zh-CN" sz="2800" dirty="0" smtClean="0">
              <a:solidFill>
                <a:srgbClr val="10253F"/>
              </a:solidFill>
            </a:endParaRPr>
          </a:p>
          <a:p>
            <a:pPr marL="404813" indent="-404813" eaLnBrk="1" hangingPunct="1">
              <a:lnSpc>
                <a:spcPct val="105000"/>
              </a:lnSpc>
              <a:spcBef>
                <a:spcPct val="60000"/>
              </a:spcBef>
              <a:buNone/>
            </a:pPr>
            <a:r>
              <a:rPr lang="en-US" altLang="en-US" sz="2600" dirty="0" smtClean="0">
                <a:solidFill>
                  <a:srgbClr val="10253F"/>
                </a:solidFill>
              </a:rPr>
              <a:t>6. </a:t>
            </a:r>
            <a:r>
              <a:rPr lang="zh-CN" altLang="en-US" sz="2800" dirty="0" smtClean="0">
                <a:solidFill>
                  <a:srgbClr val="10253F"/>
                </a:solidFill>
              </a:rPr>
              <a:t>短期内总供求的波动会影响到</a:t>
            </a:r>
            <a:r>
              <a:rPr lang="en-US" altLang="en-US" sz="2800" dirty="0" smtClean="0">
                <a:solidFill>
                  <a:srgbClr val="10253F"/>
                </a:solidFill>
              </a:rPr>
              <a:t> GDP </a:t>
            </a:r>
            <a:r>
              <a:rPr lang="zh-CN" altLang="en-US" sz="2800" dirty="0" smtClean="0">
                <a:solidFill>
                  <a:srgbClr val="10253F"/>
                </a:solidFill>
              </a:rPr>
              <a:t>和就业率水平</a:t>
            </a:r>
            <a:endParaRPr lang="en-US" altLang="en-US" sz="2800" dirty="0" smtClean="0">
              <a:solidFill>
                <a:srgbClr val="10253F"/>
              </a:solidFill>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p:cNvSpPr>
          <p:nvPr>
            <p:ph type="ctrTitle"/>
          </p:nvPr>
        </p:nvSpPr>
        <p:spPr/>
        <p:txBody>
          <a:bodyPr/>
          <a:lstStyle/>
          <a:p>
            <a:pPr algn="ctr">
              <a:defRPr/>
            </a:pPr>
            <a:r>
              <a:rPr lang="zh-CN" altLang="en-US" sz="6000" dirty="0" smtClean="0">
                <a:solidFill>
                  <a:srgbClr val="FF0000"/>
                </a:solidFill>
              </a:rPr>
              <a:t>谢谢！</a:t>
            </a:r>
          </a:p>
        </p:txBody>
      </p:sp>
    </p:spTree>
    <p:extLst>
      <p:ext uri="{BB962C8B-B14F-4D97-AF65-F5344CB8AC3E}">
        <p14:creationId xmlns:p14="http://schemas.microsoft.com/office/powerpoint/2010/main" val="289904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52120" y="116632"/>
            <a:ext cx="2736304"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46" name="Rectangle 3"/>
          <p:cNvSpPr>
            <a:spLocks noGrp="1" noChangeArrowheads="1"/>
          </p:cNvSpPr>
          <p:nvPr>
            <p:ph type="body" idx="1"/>
          </p:nvPr>
        </p:nvSpPr>
        <p:spPr>
          <a:xfrm>
            <a:off x="457200" y="1600200"/>
            <a:ext cx="8432800" cy="4918075"/>
          </a:xfrm>
        </p:spPr>
        <p:txBody>
          <a:bodyPr/>
          <a:lstStyle/>
          <a:p>
            <a:pPr eaLnBrk="1" hangingPunct="1"/>
            <a:endParaRPr lang="en-US" altLang="zh-CN" sz="2400" b="1" dirty="0" smtClean="0">
              <a:ea typeface="宋体" pitchFamily="2" charset="-122"/>
            </a:endParaRPr>
          </a:p>
          <a:p>
            <a:pPr eaLnBrk="1" hangingPunct="1"/>
            <a:r>
              <a:rPr lang="zh-CN" altLang="en-US" sz="2400" kern="1200" dirty="0">
                <a:solidFill>
                  <a:srgbClr val="10253F"/>
                </a:solidFill>
              </a:rPr>
              <a:t>微观模型中，当我们考虑某个市场的需求和供给时，买者和卖者的行为取决于</a:t>
            </a:r>
            <a:r>
              <a:rPr lang="zh-CN" altLang="en-US" sz="2400" b="1" dirty="0" smtClean="0">
                <a:solidFill>
                  <a:srgbClr val="CC0000"/>
                </a:solidFill>
              </a:rPr>
              <a:t>把资源从一个市场转移到另一个市场的能力</a:t>
            </a:r>
            <a:r>
              <a:rPr lang="zh-CN" altLang="en-US" sz="2400" kern="1200" dirty="0">
                <a:solidFill>
                  <a:srgbClr val="10253F"/>
                </a:solidFill>
              </a:rPr>
              <a:t>。例如，当冰激淋价格上升时，需求量减少是因为买者</a:t>
            </a:r>
            <a:r>
              <a:rPr lang="zh-CN" altLang="en-US" sz="2400" dirty="0">
                <a:solidFill>
                  <a:srgbClr val="CC0000"/>
                </a:solidFill>
              </a:rPr>
              <a:t>将收入去购买其它产品</a:t>
            </a:r>
            <a:r>
              <a:rPr lang="zh-CN" altLang="en-US" sz="2400" b="1" dirty="0" smtClean="0">
                <a:ea typeface="宋体" pitchFamily="2" charset="-122"/>
              </a:rPr>
              <a:t>而</a:t>
            </a:r>
            <a:r>
              <a:rPr lang="zh-CN" altLang="en-US" sz="2400" kern="1200" dirty="0">
                <a:solidFill>
                  <a:srgbClr val="10253F"/>
                </a:solidFill>
              </a:rPr>
              <a:t>不买冰激淋；同样较高的冰激淋价格增加了供给量，是因为通过雇佣从</a:t>
            </a:r>
            <a:r>
              <a:rPr lang="zh-CN" altLang="en-US" sz="2400" dirty="0">
                <a:solidFill>
                  <a:srgbClr val="CC0000"/>
                </a:solidFill>
              </a:rPr>
              <a:t>其它经济部门来的工人</a:t>
            </a:r>
            <a:r>
              <a:rPr lang="zh-CN" altLang="en-US" sz="2400" kern="1200" dirty="0">
                <a:solidFill>
                  <a:srgbClr val="10253F"/>
                </a:solidFill>
              </a:rPr>
              <a:t>实现的。</a:t>
            </a:r>
            <a:endParaRPr lang="en-US" altLang="zh-CN" sz="2400" kern="1200" dirty="0">
              <a:solidFill>
                <a:srgbClr val="10253F"/>
              </a:solidFill>
            </a:endParaRPr>
          </a:p>
          <a:p>
            <a:pPr eaLnBrk="1" hangingPunct="1"/>
            <a:endParaRPr lang="zh-CN" altLang="en-US" sz="2400" b="1" dirty="0" smtClean="0">
              <a:ea typeface="宋体" pitchFamily="2" charset="-122"/>
            </a:endParaRPr>
          </a:p>
          <a:p>
            <a:pPr eaLnBrk="1" hangingPunct="1">
              <a:buFontTx/>
              <a:buNone/>
            </a:pPr>
            <a:r>
              <a:rPr lang="zh-CN" altLang="en-US" sz="2400" b="1" dirty="0" smtClean="0">
                <a:ea typeface="宋体" pitchFamily="2" charset="-122"/>
              </a:rPr>
              <a:t>            </a:t>
            </a:r>
            <a:r>
              <a:rPr lang="zh-CN" altLang="en-US" sz="2400" kern="1200" dirty="0">
                <a:solidFill>
                  <a:srgbClr val="10253F"/>
                </a:solidFill>
              </a:rPr>
              <a:t>在分析整体经济时，这种微观替代不可能实现，从而要通过别的理论来解释总需求曲线和总供给曲线的形状。</a:t>
            </a:r>
            <a:endParaRPr lang="en-US" altLang="zh-CN" sz="2400" kern="1200" dirty="0">
              <a:solidFill>
                <a:srgbClr val="10253F"/>
              </a:solidFill>
            </a:endParaRPr>
          </a:p>
          <a:p>
            <a:pPr eaLnBrk="1" hangingPunct="1">
              <a:buFontTx/>
              <a:buNone/>
            </a:pPr>
            <a:endParaRPr lang="zh-CN" altLang="en-US" sz="2400" b="1" dirty="0" smtClean="0">
              <a:ea typeface="宋体" pitchFamily="2" charset="-122"/>
            </a:endParaRPr>
          </a:p>
        </p:txBody>
      </p:sp>
      <p:sp>
        <p:nvSpPr>
          <p:cNvPr id="148483" name="Rectangle 2"/>
          <p:cNvSpPr>
            <a:spLocks noGrp="1" noChangeArrowheads="1"/>
          </p:cNvSpPr>
          <p:nvPr>
            <p:ph type="title"/>
          </p:nvPr>
        </p:nvSpPr>
        <p:spPr>
          <a:xfrm>
            <a:off x="616024" y="188640"/>
            <a:ext cx="7772400" cy="914400"/>
          </a:xfrm>
        </p:spPr>
        <p:txBody>
          <a:bodyPr/>
          <a:lstStyle/>
          <a:p>
            <a:pPr eaLnBrk="1" hangingPunct="1">
              <a:defRPr/>
            </a:pPr>
            <a:r>
              <a:rPr lang="zh-CN" altLang="en-US" sz="3200" dirty="0"/>
              <a:t>与微观供给－需求模型的差异</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灯片编号占位符 3"/>
          <p:cNvSpPr>
            <a:spLocks noGrp="1"/>
          </p:cNvSpPr>
          <p:nvPr>
            <p:ph type="sldNum" sz="quarter" idx="10"/>
          </p:nvPr>
        </p:nvSpPr>
        <p:spPr/>
        <p:txBody>
          <a:bodyPr/>
          <a:lstStyle/>
          <a:p>
            <a:pPr>
              <a:defRPr/>
            </a:pPr>
            <a:r>
              <a:rPr lang="en-US" altLang="en-US"/>
              <a:t>slide </a:t>
            </a:r>
            <a:fld id="{09E45E24-9D17-43D6-BBA3-B794FA114F79}" type="slidenum">
              <a:rPr lang="en-US" altLang="en-US"/>
              <a:pPr>
                <a:defRPr/>
              </a:pPr>
              <a:t>4</a:t>
            </a:fld>
            <a:endParaRPr lang="en-US" altLang="en-US"/>
          </a:p>
        </p:txBody>
      </p:sp>
      <p:sp>
        <p:nvSpPr>
          <p:cNvPr id="158722" name="Rectangle 2"/>
          <p:cNvSpPr>
            <a:spLocks noGrp="1" noChangeArrowheads="1"/>
          </p:cNvSpPr>
          <p:nvPr>
            <p:ph type="title"/>
          </p:nvPr>
        </p:nvSpPr>
        <p:spPr>
          <a:xfrm>
            <a:off x="669032" y="228600"/>
            <a:ext cx="5487144" cy="838200"/>
          </a:xfrm>
        </p:spPr>
        <p:txBody>
          <a:bodyPr/>
          <a:lstStyle/>
          <a:p>
            <a:pPr eaLnBrk="1" hangingPunct="1">
              <a:defRPr/>
            </a:pPr>
            <a:r>
              <a:rPr lang="zh-CN" altLang="en-US" sz="3200" dirty="0"/>
              <a:t>本章目标</a:t>
            </a:r>
          </a:p>
        </p:txBody>
      </p:sp>
      <p:sp>
        <p:nvSpPr>
          <p:cNvPr id="32772" name="Rectangle 3"/>
          <p:cNvSpPr>
            <a:spLocks noGrp="1" noChangeArrowheads="1"/>
          </p:cNvSpPr>
          <p:nvPr>
            <p:ph type="body" idx="1"/>
          </p:nvPr>
        </p:nvSpPr>
        <p:spPr>
          <a:xfrm>
            <a:off x="971600" y="1412776"/>
            <a:ext cx="7543800" cy="4876800"/>
          </a:xfrm>
        </p:spPr>
        <p:txBody>
          <a:bodyPr/>
          <a:lstStyle/>
          <a:p>
            <a:pPr eaLnBrk="1" hangingPunct="1">
              <a:buClr>
                <a:schemeClr val="accent2"/>
              </a:buClr>
            </a:pPr>
            <a:r>
              <a:rPr lang="zh-CN" altLang="en-US" sz="2800" kern="1200" dirty="0">
                <a:solidFill>
                  <a:srgbClr val="10253F"/>
                </a:solidFill>
              </a:rPr>
              <a:t>短期与长期的区别</a:t>
            </a:r>
          </a:p>
          <a:p>
            <a:pPr eaLnBrk="1" hangingPunct="1">
              <a:buClr>
                <a:schemeClr val="accent2"/>
              </a:buClr>
            </a:pPr>
            <a:r>
              <a:rPr lang="zh-CN" altLang="en-US" sz="2800" kern="1200" dirty="0">
                <a:solidFill>
                  <a:srgbClr val="10253F"/>
                </a:solidFill>
              </a:rPr>
              <a:t>总需求曲线</a:t>
            </a:r>
          </a:p>
          <a:p>
            <a:pPr eaLnBrk="1" hangingPunct="1">
              <a:buClr>
                <a:schemeClr val="accent2"/>
              </a:buClr>
            </a:pPr>
            <a:r>
              <a:rPr lang="zh-CN" altLang="en-US" sz="2800" kern="1200" dirty="0">
                <a:solidFill>
                  <a:srgbClr val="10253F"/>
                </a:solidFill>
              </a:rPr>
              <a:t>短期与长期的总供给曲线</a:t>
            </a:r>
            <a:endParaRPr lang="en-US" altLang="zh-CN" sz="2800" kern="1200" dirty="0">
              <a:solidFill>
                <a:srgbClr val="10253F"/>
              </a:solidFill>
            </a:endParaRPr>
          </a:p>
          <a:p>
            <a:pPr eaLnBrk="1" hangingPunct="1">
              <a:buClr>
                <a:schemeClr val="accent2"/>
              </a:buClr>
            </a:pPr>
            <a:r>
              <a:rPr lang="en-US" altLang="zh-CN" sz="2800" kern="1200" dirty="0" err="1">
                <a:solidFill>
                  <a:srgbClr val="10253F"/>
                </a:solidFill>
              </a:rPr>
              <a:t>关注</a:t>
            </a:r>
            <a:r>
              <a:rPr lang="zh-CN" altLang="en-US" sz="2800" kern="1200" dirty="0">
                <a:solidFill>
                  <a:srgbClr val="10253F"/>
                </a:solidFill>
              </a:rPr>
              <a:t>总供给与总需求模型如何用来分析短期与长期冲击效应。</a:t>
            </a:r>
            <a:endParaRPr lang="en-US" altLang="en-US" sz="2800" kern="1200" dirty="0">
              <a:solidFill>
                <a:srgbClr val="10253F"/>
              </a:solidFill>
            </a:endParaRPr>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灯片编号占位符 3"/>
          <p:cNvSpPr>
            <a:spLocks noGrp="1"/>
          </p:cNvSpPr>
          <p:nvPr>
            <p:ph type="sldNum" sz="quarter" idx="10"/>
          </p:nvPr>
        </p:nvSpPr>
        <p:spPr/>
        <p:txBody>
          <a:bodyPr/>
          <a:lstStyle/>
          <a:p>
            <a:pPr>
              <a:defRPr/>
            </a:pPr>
            <a:r>
              <a:rPr lang="en-US" altLang="en-US"/>
              <a:t>slide </a:t>
            </a:r>
            <a:fld id="{A0F16447-CDE1-4787-9536-D8C5AB8F8F0F}" type="slidenum">
              <a:rPr lang="en-US" altLang="en-US"/>
              <a:pPr>
                <a:defRPr/>
              </a:pPr>
              <a:t>5</a:t>
            </a:fld>
            <a:endParaRPr lang="en-US" altLang="en-US"/>
          </a:p>
        </p:txBody>
      </p:sp>
      <p:sp>
        <p:nvSpPr>
          <p:cNvPr id="161794" name="Rectangle 2"/>
          <p:cNvSpPr>
            <a:spLocks noGrp="1" noChangeArrowheads="1"/>
          </p:cNvSpPr>
          <p:nvPr>
            <p:ph type="title"/>
          </p:nvPr>
        </p:nvSpPr>
        <p:spPr>
          <a:xfrm>
            <a:off x="669032" y="228600"/>
            <a:ext cx="6639272" cy="838200"/>
          </a:xfrm>
        </p:spPr>
        <p:txBody>
          <a:bodyPr/>
          <a:lstStyle/>
          <a:p>
            <a:pPr eaLnBrk="1" hangingPunct="1">
              <a:defRPr/>
            </a:pPr>
            <a:r>
              <a:rPr lang="zh-CN" altLang="en-US" sz="3200" dirty="0"/>
              <a:t>时间划分</a:t>
            </a:r>
          </a:p>
        </p:txBody>
      </p:sp>
      <p:sp>
        <p:nvSpPr>
          <p:cNvPr id="33796" name="Rectangle 3"/>
          <p:cNvSpPr>
            <a:spLocks noGrp="1" noChangeArrowheads="1"/>
          </p:cNvSpPr>
          <p:nvPr>
            <p:ph type="body" idx="1"/>
          </p:nvPr>
        </p:nvSpPr>
        <p:spPr>
          <a:xfrm>
            <a:off x="990600" y="1295400"/>
            <a:ext cx="7162800" cy="3048000"/>
          </a:xfrm>
        </p:spPr>
        <p:txBody>
          <a:bodyPr/>
          <a:lstStyle/>
          <a:p>
            <a:pPr eaLnBrk="1" hangingPunct="1">
              <a:spcBef>
                <a:spcPct val="60000"/>
              </a:spcBef>
              <a:buClr>
                <a:srgbClr val="CC0000"/>
              </a:buClr>
            </a:pPr>
            <a:r>
              <a:rPr lang="zh-CN" altLang="en-US" sz="2800" kern="1200" dirty="0">
                <a:solidFill>
                  <a:srgbClr val="10253F"/>
                </a:solidFill>
              </a:rPr>
              <a:t>长期</a:t>
            </a:r>
            <a:r>
              <a:rPr lang="en-US" altLang="en-US" sz="2800" kern="1200" dirty="0">
                <a:solidFill>
                  <a:srgbClr val="10253F"/>
                </a:solidFill>
              </a:rPr>
              <a:t>:  </a:t>
            </a:r>
            <a:br>
              <a:rPr lang="en-US" altLang="en-US" sz="2800" kern="1200" dirty="0">
                <a:solidFill>
                  <a:srgbClr val="10253F"/>
                </a:solidFill>
              </a:rPr>
            </a:br>
            <a:r>
              <a:rPr lang="zh-CN" altLang="en-US" sz="2800" kern="1200" dirty="0">
                <a:solidFill>
                  <a:srgbClr val="10253F"/>
                </a:solidFill>
              </a:rPr>
              <a:t>价格可以根据供求关系变动</a:t>
            </a:r>
            <a:endParaRPr lang="en-US" altLang="en-US" sz="2800" kern="1200" dirty="0">
              <a:solidFill>
                <a:srgbClr val="10253F"/>
              </a:solidFill>
            </a:endParaRPr>
          </a:p>
          <a:p>
            <a:pPr eaLnBrk="1" hangingPunct="1">
              <a:spcBef>
                <a:spcPct val="60000"/>
              </a:spcBef>
              <a:buClr>
                <a:srgbClr val="CC0000"/>
              </a:buClr>
            </a:pPr>
            <a:r>
              <a:rPr lang="zh-CN" altLang="en-US" sz="2800" kern="1200" dirty="0">
                <a:solidFill>
                  <a:srgbClr val="10253F"/>
                </a:solidFill>
              </a:rPr>
              <a:t>短期</a:t>
            </a:r>
            <a:r>
              <a:rPr lang="en-US" altLang="en-US" sz="2800" kern="1200" dirty="0">
                <a:solidFill>
                  <a:srgbClr val="10253F"/>
                </a:solidFill>
              </a:rPr>
              <a:t>:</a:t>
            </a:r>
            <a:br>
              <a:rPr lang="en-US" altLang="en-US" sz="2800" kern="1200" dirty="0">
                <a:solidFill>
                  <a:srgbClr val="10253F"/>
                </a:solidFill>
              </a:rPr>
            </a:br>
            <a:r>
              <a:rPr lang="zh-CN" altLang="en-US" sz="2800" kern="1200" dirty="0">
                <a:solidFill>
                  <a:srgbClr val="10253F"/>
                </a:solidFill>
              </a:rPr>
              <a:t>许多价格固定在事先决定的水平</a:t>
            </a:r>
          </a:p>
        </p:txBody>
      </p:sp>
      <p:sp>
        <p:nvSpPr>
          <p:cNvPr id="161796" name="Text Box 4"/>
          <p:cNvSpPr txBox="1">
            <a:spLocks noChangeArrowheads="1"/>
          </p:cNvSpPr>
          <p:nvPr/>
        </p:nvSpPr>
        <p:spPr bwMode="auto">
          <a:xfrm>
            <a:off x="1619672" y="4648200"/>
            <a:ext cx="5616624" cy="1077218"/>
          </a:xfrm>
          <a:prstGeom prst="rect">
            <a:avLst/>
          </a:prstGeom>
          <a:noFill/>
          <a:ln w="57150" cmpd="thickThin">
            <a:solidFill>
              <a:srgbClr val="800000"/>
            </a:solidFill>
            <a:miter lim="800000"/>
            <a:headEnd/>
            <a:tailEnd/>
          </a:ln>
        </p:spPr>
        <p:txBody>
          <a:bodyPr wrap="square">
            <a:spAutoFit/>
          </a:bodyPr>
          <a:lstStyle/>
          <a:p>
            <a:pPr marL="287338" indent="-287338">
              <a:spcBef>
                <a:spcPct val="60000"/>
              </a:spcBef>
              <a:buClr>
                <a:srgbClr val="CC0000"/>
              </a:buClr>
              <a:buSzPct val="110000"/>
              <a:buFont typeface="Wingdings" pitchFamily="2" charset="2"/>
              <a:buChar char="§"/>
            </a:pPr>
            <a:r>
              <a:rPr lang="zh-CN" altLang="en-US" sz="3200" b="1" i="1" dirty="0">
                <a:solidFill>
                  <a:srgbClr val="10253F"/>
                </a:solidFill>
                <a:latin typeface="华文楷体" panose="02010600040101010101" pitchFamily="2" charset="-122"/>
                <a:ea typeface="华文楷体" panose="02010600040101010101" pitchFamily="2" charset="-122"/>
              </a:rPr>
              <a:t>当价格为粘性的时候，经济运行将不同</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checkerboard(across)">
                                      <p:cBhvr>
                                        <p:cTn id="7"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灯片编号占位符 3"/>
          <p:cNvSpPr>
            <a:spLocks noGrp="1"/>
          </p:cNvSpPr>
          <p:nvPr>
            <p:ph type="sldNum" sz="quarter" idx="10"/>
          </p:nvPr>
        </p:nvSpPr>
        <p:spPr/>
        <p:txBody>
          <a:bodyPr/>
          <a:lstStyle/>
          <a:p>
            <a:pPr>
              <a:defRPr/>
            </a:pPr>
            <a:r>
              <a:rPr lang="en-US" altLang="en-US"/>
              <a:t>slide </a:t>
            </a:r>
            <a:fld id="{7E991648-3C14-47B0-83A2-D9F7D70A7E10}" type="slidenum">
              <a:rPr lang="en-US" altLang="en-US"/>
              <a:pPr>
                <a:defRPr/>
              </a:pPr>
              <a:t>6</a:t>
            </a:fld>
            <a:endParaRPr lang="en-US" altLang="en-US"/>
          </a:p>
        </p:txBody>
      </p:sp>
      <p:sp>
        <p:nvSpPr>
          <p:cNvPr id="184322" name="Rectangle 2"/>
          <p:cNvSpPr>
            <a:spLocks noGrp="1" noChangeArrowheads="1"/>
          </p:cNvSpPr>
          <p:nvPr>
            <p:ph type="title"/>
          </p:nvPr>
        </p:nvSpPr>
        <p:spPr>
          <a:xfrm>
            <a:off x="669032" y="228600"/>
            <a:ext cx="6639272" cy="838200"/>
          </a:xfrm>
        </p:spPr>
        <p:txBody>
          <a:bodyPr/>
          <a:lstStyle/>
          <a:p>
            <a:pPr eaLnBrk="1" hangingPunct="1">
              <a:defRPr/>
            </a:pPr>
            <a:r>
              <a:rPr lang="zh-CN" altLang="en-US" sz="3200" dirty="0"/>
              <a:t>古典经济理论</a:t>
            </a:r>
          </a:p>
        </p:txBody>
      </p:sp>
      <p:sp>
        <p:nvSpPr>
          <p:cNvPr id="184323" name="Rectangle 3"/>
          <p:cNvSpPr>
            <a:spLocks noGrp="1" noChangeArrowheads="1"/>
          </p:cNvSpPr>
          <p:nvPr>
            <p:ph type="body" idx="1"/>
          </p:nvPr>
        </p:nvSpPr>
        <p:spPr>
          <a:xfrm>
            <a:off x="990600" y="1219200"/>
            <a:ext cx="7543800" cy="4800600"/>
          </a:xfrm>
        </p:spPr>
        <p:txBody>
          <a:bodyPr/>
          <a:lstStyle/>
          <a:p>
            <a:pPr eaLnBrk="1" hangingPunct="1">
              <a:buClr>
                <a:schemeClr val="accent1"/>
              </a:buClr>
              <a:buSzTx/>
              <a:buFont typeface="Wingdings" pitchFamily="2" charset="2"/>
              <a:buNone/>
            </a:pPr>
            <a:r>
              <a:rPr lang="en-US" altLang="en-US" sz="2800" i="1" dirty="0" smtClean="0"/>
              <a:t>	</a:t>
            </a: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产出是由供给方面决定的</a:t>
            </a:r>
            <a:r>
              <a:rPr lang="en-US" altLang="en-US" kern="1200" dirty="0">
                <a:solidFill>
                  <a:srgbClr val="10253F"/>
                </a:solidFill>
                <a:cs typeface="+mn-cs"/>
              </a:rPr>
              <a:t>:</a:t>
            </a: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资本和劳动的供给</a:t>
            </a: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技术</a:t>
            </a: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对产品和服务需求</a:t>
            </a:r>
            <a:r>
              <a:rPr lang="en-US" altLang="en-US" kern="1200" dirty="0">
                <a:solidFill>
                  <a:srgbClr val="10253F"/>
                </a:solidFill>
                <a:cs typeface="+mn-cs"/>
              </a:rPr>
              <a:t>(C, I, G )</a:t>
            </a:r>
            <a:r>
              <a:rPr lang="zh-CN" altLang="en-US" kern="1200" dirty="0">
                <a:solidFill>
                  <a:srgbClr val="10253F"/>
                </a:solidFill>
                <a:cs typeface="+mn-cs"/>
              </a:rPr>
              <a:t>的变化只会影响价格，不会影响数量。</a:t>
            </a:r>
            <a:r>
              <a:rPr lang="en-US" altLang="en-US" kern="1200" dirty="0">
                <a:solidFill>
                  <a:srgbClr val="10253F"/>
                </a:solidFill>
                <a:cs typeface="+mn-cs"/>
              </a:rPr>
              <a:t> </a:t>
            </a:r>
            <a:br>
              <a:rPr lang="en-US" altLang="en-US" kern="1200" dirty="0">
                <a:solidFill>
                  <a:srgbClr val="10253F"/>
                </a:solidFill>
                <a:cs typeface="+mn-cs"/>
              </a:rPr>
            </a:br>
            <a:endParaRPr lang="en-US" altLang="zh-CN" kern="1200" dirty="0">
              <a:solidFill>
                <a:srgbClr val="10253F"/>
              </a:solidFill>
              <a:cs typeface="+mn-cs"/>
            </a:endParaRP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完全自由可变的价格是一个基本假设，由此古典理论可以应用到长期分析。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wipe(left)">
                                      <p:cBhvr>
                                        <p:cTn id="10" dur="500"/>
                                        <p:tgtEl>
                                          <p:spTgt spid="1843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4323">
                                            <p:txEl>
                                              <p:pRg st="2" end="2"/>
                                            </p:txEl>
                                          </p:spTgt>
                                        </p:tgtEl>
                                        <p:attrNameLst>
                                          <p:attrName>style.visibility</p:attrName>
                                        </p:attrNameLst>
                                      </p:cBhvr>
                                      <p:to>
                                        <p:strVal val="visible"/>
                                      </p:to>
                                    </p:set>
                                    <p:animEffect transition="in" filter="wipe(left)">
                                      <p:cBhvr>
                                        <p:cTn id="13" dur="500"/>
                                        <p:tgtEl>
                                          <p:spTgt spid="18432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323">
                                            <p:txEl>
                                              <p:pRg st="3" end="3"/>
                                            </p:txEl>
                                          </p:spTgt>
                                        </p:tgtEl>
                                        <p:attrNameLst>
                                          <p:attrName>style.visibility</p:attrName>
                                        </p:attrNameLst>
                                      </p:cBhvr>
                                      <p:to>
                                        <p:strVal val="visible"/>
                                      </p:to>
                                    </p:set>
                                    <p:animEffect transition="in" filter="wipe(left)">
                                      <p:cBhvr>
                                        <p:cTn id="16" dur="500"/>
                                        <p:tgtEl>
                                          <p:spTgt spid="18432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animEffect transition="in" filter="wipe(left)">
                                      <p:cBhvr>
                                        <p:cTn id="19" dur="500"/>
                                        <p:tgtEl>
                                          <p:spTgt spid="18432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4323">
                                            <p:txEl>
                                              <p:pRg st="5" end="5"/>
                                            </p:txEl>
                                          </p:spTgt>
                                        </p:tgtEl>
                                        <p:attrNameLst>
                                          <p:attrName>style.visibility</p:attrName>
                                        </p:attrNameLst>
                                      </p:cBhvr>
                                      <p:to>
                                        <p:strVal val="visible"/>
                                      </p:to>
                                    </p:set>
                                    <p:animEffect transition="in" filter="wipe(left)">
                                      <p:cBhvr>
                                        <p:cTn id="22" dur="500"/>
                                        <p:tgtEl>
                                          <p:spTgt spid="184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en-US" altLang="en-US"/>
              <a:t>slide </a:t>
            </a:r>
            <a:fld id="{6B5C5FE2-A0FB-4DDE-89CC-1CAB26FEE7B3}" type="slidenum">
              <a:rPr lang="en-US" altLang="en-US"/>
              <a:pPr>
                <a:defRPr/>
              </a:pPr>
              <a:t>7</a:t>
            </a:fld>
            <a:endParaRPr lang="en-US" altLang="en-US"/>
          </a:p>
        </p:txBody>
      </p:sp>
      <p:sp>
        <p:nvSpPr>
          <p:cNvPr id="190466" name="Rectangle 2"/>
          <p:cNvSpPr>
            <a:spLocks noGrp="1" noChangeArrowheads="1"/>
          </p:cNvSpPr>
          <p:nvPr>
            <p:ph type="title"/>
          </p:nvPr>
        </p:nvSpPr>
        <p:spPr>
          <a:xfrm>
            <a:off x="683568" y="214536"/>
            <a:ext cx="8382000" cy="838200"/>
          </a:xfrm>
        </p:spPr>
        <p:txBody>
          <a:bodyPr/>
          <a:lstStyle/>
          <a:p>
            <a:pPr eaLnBrk="1" hangingPunct="1">
              <a:defRPr/>
            </a:pPr>
            <a:r>
              <a:rPr lang="zh-CN" altLang="en-US" sz="3200" dirty="0"/>
              <a:t>当价格是粘性的</a:t>
            </a:r>
          </a:p>
        </p:txBody>
      </p:sp>
      <p:sp>
        <p:nvSpPr>
          <p:cNvPr id="35844" name="Rectangle 3"/>
          <p:cNvSpPr>
            <a:spLocks noGrp="1" noChangeArrowheads="1"/>
          </p:cNvSpPr>
          <p:nvPr>
            <p:ph type="body" idx="1"/>
          </p:nvPr>
        </p:nvSpPr>
        <p:spPr>
          <a:xfrm>
            <a:off x="1066800" y="1219200"/>
            <a:ext cx="7315200" cy="4648200"/>
          </a:xfrm>
        </p:spPr>
        <p:txBody>
          <a:bodyPr/>
          <a:lstStyle/>
          <a:p>
            <a:pPr eaLnBrk="1" hangingPunct="1">
              <a:lnSpc>
                <a:spcPct val="105000"/>
              </a:lnSpc>
              <a:spcBef>
                <a:spcPct val="60000"/>
              </a:spcBef>
            </a:pPr>
            <a:r>
              <a:rPr lang="en-US" altLang="en-US" sz="3200" kern="1200" dirty="0">
                <a:solidFill>
                  <a:srgbClr val="10253F"/>
                </a:solidFill>
              </a:rPr>
              <a:t>…</a:t>
            </a:r>
            <a:r>
              <a:rPr lang="en-US" altLang="zh-CN" sz="3200" kern="1200" dirty="0" err="1">
                <a:solidFill>
                  <a:srgbClr val="10253F"/>
                </a:solidFill>
              </a:rPr>
              <a:t>产出</a:t>
            </a:r>
            <a:r>
              <a:rPr lang="zh-CN" altLang="en-US" sz="3200" kern="1200" dirty="0">
                <a:solidFill>
                  <a:srgbClr val="10253F"/>
                </a:solidFill>
              </a:rPr>
              <a:t>与就业也取决于对商品和服务的需求，这收到下列因素影响：</a:t>
            </a:r>
          </a:p>
          <a:p>
            <a:pPr marL="0" indent="0" eaLnBrk="1" hangingPunct="1">
              <a:lnSpc>
                <a:spcPct val="105000"/>
              </a:lnSpc>
              <a:buFont typeface="Wingdings" pitchFamily="2" charset="2"/>
              <a:buNone/>
            </a:pPr>
            <a:endParaRPr lang="en-US" altLang="en-US" dirty="0" smtClean="0"/>
          </a:p>
          <a:p>
            <a:pPr marL="57151" eaLnBrk="1" hangingPunct="1">
              <a:lnSpc>
                <a:spcPct val="105000"/>
              </a:lnSpc>
              <a:buClr>
                <a:srgbClr val="996600"/>
              </a:buClr>
              <a:buSzTx/>
            </a:pPr>
            <a:r>
              <a:rPr lang="en-US" altLang="zh-CN" sz="2800" kern="1200" dirty="0" err="1">
                <a:solidFill>
                  <a:srgbClr val="10253F"/>
                </a:solidFill>
              </a:rPr>
              <a:t>财政政策</a:t>
            </a:r>
            <a:r>
              <a:rPr lang="en-US" altLang="en-US" sz="2800" kern="1200" dirty="0">
                <a:solidFill>
                  <a:srgbClr val="10253F"/>
                </a:solidFill>
              </a:rPr>
              <a:t> (G  and T )</a:t>
            </a:r>
            <a:endParaRPr lang="en-US" altLang="zh-CN" sz="2800" kern="1200" dirty="0">
              <a:solidFill>
                <a:srgbClr val="10253F"/>
              </a:solidFill>
            </a:endParaRP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货币政策</a:t>
            </a:r>
            <a:r>
              <a:rPr lang="en-US" altLang="en-US" kern="1200" dirty="0">
                <a:solidFill>
                  <a:srgbClr val="10253F"/>
                </a:solidFill>
                <a:cs typeface="+mn-cs"/>
              </a:rPr>
              <a:t>(M )</a:t>
            </a:r>
          </a:p>
          <a:p>
            <a:pPr marL="57151" lvl="1" indent="-287338" eaLnBrk="1" hangingPunct="1">
              <a:lnSpc>
                <a:spcPct val="105000"/>
              </a:lnSpc>
              <a:spcBef>
                <a:spcPct val="40000"/>
              </a:spcBef>
              <a:buClr>
                <a:srgbClr val="996600"/>
              </a:buClr>
              <a:buSzTx/>
              <a:buFont typeface="Wingdings" pitchFamily="2" charset="2"/>
              <a:buChar char="§"/>
            </a:pPr>
            <a:r>
              <a:rPr lang="zh-CN" altLang="en-US" kern="1200" dirty="0">
                <a:solidFill>
                  <a:srgbClr val="10253F"/>
                </a:solidFill>
                <a:cs typeface="+mn-cs"/>
              </a:rPr>
              <a:t>其它因素，如消费和投资外生变动</a:t>
            </a:r>
            <a:r>
              <a:rPr lang="en-US" altLang="en-US" kern="1200" dirty="0">
                <a:solidFill>
                  <a:srgbClr val="10253F"/>
                </a:solidFill>
                <a:cs typeface="+mn-cs"/>
              </a:rPr>
              <a:t> </a:t>
            </a:r>
            <a:r>
              <a:rPr lang="zh-CN" altLang="en-US" kern="1200" dirty="0">
                <a:solidFill>
                  <a:srgbClr val="10253F"/>
                </a:solidFill>
                <a:cs typeface="+mn-cs"/>
              </a:rPr>
              <a:t>。</a:t>
            </a: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en-US" altLang="en-US"/>
              <a:t>slide </a:t>
            </a:r>
            <a:fld id="{E28180A0-D915-4BA6-A50A-3C20613123DC}" type="slidenum">
              <a:rPr lang="en-US" altLang="en-US"/>
              <a:pPr>
                <a:defRPr/>
              </a:pPr>
              <a:t>8</a:t>
            </a:fld>
            <a:endParaRPr lang="en-US" altLang="en-US"/>
          </a:p>
        </p:txBody>
      </p:sp>
      <p:sp>
        <p:nvSpPr>
          <p:cNvPr id="284674" name="Rectangle 2"/>
          <p:cNvSpPr>
            <a:spLocks noGrp="1" noChangeArrowheads="1"/>
          </p:cNvSpPr>
          <p:nvPr>
            <p:ph type="title"/>
          </p:nvPr>
        </p:nvSpPr>
        <p:spPr>
          <a:xfrm>
            <a:off x="683568" y="228600"/>
            <a:ext cx="5559152" cy="838200"/>
          </a:xfrm>
        </p:spPr>
        <p:txBody>
          <a:bodyPr/>
          <a:lstStyle/>
          <a:p>
            <a:pPr eaLnBrk="1" hangingPunct="1">
              <a:defRPr/>
            </a:pPr>
            <a:r>
              <a:rPr lang="en-US" altLang="en-US" sz="3200" dirty="0"/>
              <a:t>IS-LM </a:t>
            </a:r>
            <a:r>
              <a:rPr lang="zh-CN" altLang="en-US" sz="3200" dirty="0"/>
              <a:t>和总需求</a:t>
            </a:r>
            <a:endParaRPr lang="en-US" altLang="zh-CN" sz="3200" dirty="0"/>
          </a:p>
        </p:txBody>
      </p:sp>
      <p:sp>
        <p:nvSpPr>
          <p:cNvPr id="284675" name="Rectangle 3"/>
          <p:cNvSpPr>
            <a:spLocks noGrp="1" noChangeArrowheads="1"/>
          </p:cNvSpPr>
          <p:nvPr>
            <p:ph type="body" idx="1"/>
          </p:nvPr>
        </p:nvSpPr>
        <p:spPr>
          <a:xfrm>
            <a:off x="990600" y="1295400"/>
            <a:ext cx="7315200" cy="4648200"/>
          </a:xfrm>
        </p:spPr>
        <p:txBody>
          <a:bodyPr/>
          <a:lstStyle/>
          <a:p>
            <a:pPr eaLnBrk="1" hangingPunct="1">
              <a:spcBef>
                <a:spcPct val="60000"/>
              </a:spcBef>
            </a:pPr>
            <a:r>
              <a:rPr lang="zh-CN" altLang="en-US" sz="2800" kern="1200" dirty="0">
                <a:solidFill>
                  <a:srgbClr val="10253F"/>
                </a:solidFill>
              </a:rPr>
              <a:t>至此，我们使用</a:t>
            </a:r>
            <a:r>
              <a:rPr lang="en-US" altLang="zh-CN" sz="2800" kern="1200" dirty="0">
                <a:solidFill>
                  <a:srgbClr val="10253F"/>
                </a:solidFill>
              </a:rPr>
              <a:t>IS-LM</a:t>
            </a:r>
            <a:r>
              <a:rPr lang="zh-CN" altLang="en-US" sz="2800" kern="1200" dirty="0">
                <a:solidFill>
                  <a:srgbClr val="10253F"/>
                </a:solidFill>
              </a:rPr>
              <a:t>模型分析了短期，即当价格水平固定时的情况。</a:t>
            </a:r>
          </a:p>
          <a:p>
            <a:pPr eaLnBrk="1" hangingPunct="1">
              <a:spcBef>
                <a:spcPct val="60000"/>
              </a:spcBef>
            </a:pPr>
            <a:r>
              <a:rPr lang="zh-CN" altLang="en-US" sz="2800" kern="1200" dirty="0">
                <a:solidFill>
                  <a:srgbClr val="10253F"/>
                </a:solidFill>
              </a:rPr>
              <a:t>但是价格水平</a:t>
            </a:r>
            <a:r>
              <a:rPr lang="en-US" altLang="en-US" sz="2800" kern="1200" dirty="0">
                <a:solidFill>
                  <a:srgbClr val="10253F"/>
                </a:solidFill>
              </a:rPr>
              <a:t> P </a:t>
            </a:r>
            <a:r>
              <a:rPr lang="zh-CN" altLang="en-US" sz="2800" kern="1200" dirty="0">
                <a:solidFill>
                  <a:srgbClr val="10253F"/>
                </a:solidFill>
              </a:rPr>
              <a:t>的变化将改变</a:t>
            </a:r>
            <a:r>
              <a:rPr lang="en-US" altLang="en-US" sz="2800" kern="1200" dirty="0">
                <a:solidFill>
                  <a:srgbClr val="10253F"/>
                </a:solidFill>
              </a:rPr>
              <a:t> LM</a:t>
            </a:r>
            <a:r>
              <a:rPr lang="zh-CN" altLang="en-US" sz="2800" kern="1200" dirty="0">
                <a:solidFill>
                  <a:srgbClr val="10253F"/>
                </a:solidFill>
              </a:rPr>
              <a:t>曲线并影响</a:t>
            </a:r>
            <a:r>
              <a:rPr lang="en-US" altLang="zh-CN" sz="2800" kern="1200" dirty="0">
                <a:solidFill>
                  <a:srgbClr val="10253F"/>
                </a:solidFill>
              </a:rPr>
              <a:t>Y</a:t>
            </a:r>
            <a:r>
              <a:rPr lang="en-US" altLang="en-US" sz="2800" kern="1200" dirty="0">
                <a:solidFill>
                  <a:srgbClr val="10253F"/>
                </a:solidFill>
              </a:rPr>
              <a:t> </a:t>
            </a:r>
            <a:r>
              <a:rPr lang="en-US" altLang="en-US" sz="2800" kern="1200" dirty="0">
                <a:solidFill>
                  <a:srgbClr val="10253F"/>
                </a:solidFill>
                <a:sym typeface="Symbol" pitchFamily="18" charset="2"/>
              </a:rPr>
              <a:t> </a:t>
            </a:r>
            <a:r>
              <a:rPr lang="en-US" altLang="zh-CN" sz="2800" kern="1200" dirty="0">
                <a:solidFill>
                  <a:srgbClr val="10253F"/>
                </a:solidFill>
              </a:rPr>
              <a:t>.</a:t>
            </a:r>
            <a:endParaRPr lang="en-US" altLang="en-US" sz="2800" kern="1200" dirty="0">
              <a:solidFill>
                <a:srgbClr val="10253F"/>
              </a:solidFill>
            </a:endParaRPr>
          </a:p>
          <a:p>
            <a:pPr eaLnBrk="1" hangingPunct="1">
              <a:spcBef>
                <a:spcPct val="60000"/>
              </a:spcBef>
            </a:pPr>
            <a:r>
              <a:rPr lang="zh-CN" altLang="en-US" sz="2800" kern="1200" dirty="0">
                <a:solidFill>
                  <a:srgbClr val="10253F"/>
                </a:solidFill>
              </a:rPr>
              <a:t>总需求曲线</a:t>
            </a:r>
            <a:r>
              <a:rPr lang="en-US" altLang="en-US" sz="2800" kern="1200" dirty="0">
                <a:solidFill>
                  <a:srgbClr val="10253F"/>
                </a:solidFill>
              </a:rPr>
              <a:t> </a:t>
            </a:r>
            <a:br>
              <a:rPr lang="en-US" altLang="en-US" sz="2800" kern="1200" dirty="0">
                <a:solidFill>
                  <a:srgbClr val="10253F"/>
                </a:solidFill>
              </a:rPr>
            </a:br>
            <a:r>
              <a:rPr lang="zh-CN" altLang="en-US" sz="2800" kern="1200" dirty="0">
                <a:solidFill>
                  <a:srgbClr val="10253F"/>
                </a:solidFill>
              </a:rPr>
              <a:t>描述这种短期内的</a:t>
            </a:r>
            <a:r>
              <a:rPr lang="en-US" altLang="en-US" sz="2800" kern="1200" dirty="0">
                <a:solidFill>
                  <a:srgbClr val="10253F"/>
                </a:solidFill>
              </a:rPr>
              <a:t> P  </a:t>
            </a:r>
            <a:r>
              <a:rPr lang="zh-CN" altLang="en-US" sz="2800" kern="1200" dirty="0">
                <a:solidFill>
                  <a:srgbClr val="10253F"/>
                </a:solidFill>
              </a:rPr>
              <a:t>和</a:t>
            </a:r>
            <a:r>
              <a:rPr lang="en-US" altLang="en-US" sz="2800" kern="1200" dirty="0">
                <a:solidFill>
                  <a:srgbClr val="10253F"/>
                </a:solidFill>
              </a:rPr>
              <a:t> Y</a:t>
            </a:r>
            <a:r>
              <a:rPr lang="zh-CN" altLang="en-US" sz="2800" kern="1200" dirty="0">
                <a:solidFill>
                  <a:srgbClr val="10253F"/>
                </a:solidFill>
              </a:rPr>
              <a:t>的关系。</a:t>
            </a:r>
            <a:endParaRPr lang="en-US" altLang="en-US" sz="2800" kern="1200" dirty="0">
              <a:solidFill>
                <a:srgbClr val="10253F"/>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left)">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wipe(left)">
                                      <p:cBhvr>
                                        <p:cTn id="12" dur="500"/>
                                        <p:tgtEl>
                                          <p:spTgt spid="284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Effect transition="in" filter="wipe(left)">
                                      <p:cBhvr>
                                        <p:cTn id="17" dur="500"/>
                                        <p:tgtEl>
                                          <p:spTgt spid="284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theme/theme1.xml><?xml version="1.0" encoding="utf-8"?>
<a:theme xmlns:a="http://schemas.openxmlformats.org/drawingml/2006/main" name="Mankiw5e-template3a">
  <a:themeElements>
    <a:clrScheme name="">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3399FF"/>
      </a:folHlink>
    </a:clrScheme>
    <a:fontScheme name="Mankiw5e-template3a">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nkiw5e-template3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nkiw5e-template3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nkiw5e-template3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nkiw5e-template3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nkiw5e-template3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nkiw5e-template3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nkiw5e-template3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3425</TotalTime>
  <Words>1956</Words>
  <Application>Microsoft Office PowerPoint</Application>
  <PresentationFormat>全屏显示(4:3)</PresentationFormat>
  <Paragraphs>390</Paragraphs>
  <Slides>31</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2" baseType="lpstr">
      <vt:lpstr>黑体</vt:lpstr>
      <vt:lpstr>华文楷体</vt:lpstr>
      <vt:lpstr>宋体</vt:lpstr>
      <vt:lpstr>Arial</vt:lpstr>
      <vt:lpstr>Symbol</vt:lpstr>
      <vt:lpstr>Tahoma</vt:lpstr>
      <vt:lpstr>Times New Roman</vt:lpstr>
      <vt:lpstr>Wingdings</vt:lpstr>
      <vt:lpstr>仿宋_GB2312</vt:lpstr>
      <vt:lpstr>Mankiw5e-template3a</vt:lpstr>
      <vt:lpstr>Equation</vt:lpstr>
      <vt:lpstr>PowerPoint 演示文稿</vt:lpstr>
      <vt:lpstr>经济波动的分析框架</vt:lpstr>
      <vt:lpstr>经济周期的基本分析框架</vt:lpstr>
      <vt:lpstr>与微观供给－需求模型的差异</vt:lpstr>
      <vt:lpstr>本章目标</vt:lpstr>
      <vt:lpstr>时间划分</vt:lpstr>
      <vt:lpstr>古典经济理论</vt:lpstr>
      <vt:lpstr>当价格是粘性的</vt:lpstr>
      <vt:lpstr>IS-LM 和总需求</vt:lpstr>
      <vt:lpstr>推导 AD 曲线</vt:lpstr>
      <vt:lpstr>货币政策和AD 曲线</vt:lpstr>
      <vt:lpstr>财政政策和 AD 曲线</vt:lpstr>
      <vt:lpstr>长期总供给</vt:lpstr>
      <vt:lpstr>长期总供给</vt:lpstr>
      <vt:lpstr>长期总供给曲线</vt:lpstr>
      <vt:lpstr>短期总供给</vt:lpstr>
      <vt:lpstr>短期总供给曲线</vt:lpstr>
      <vt:lpstr>总需求与总供给框架：外生冲击的影响</vt:lpstr>
      <vt:lpstr>IS 冲击的短期和长期效果</vt:lpstr>
      <vt:lpstr>IS 冲击的短期和长期效果</vt:lpstr>
      <vt:lpstr>IS 冲击的短期和长期效果</vt:lpstr>
      <vt:lpstr>IS 冲击的短期和长期效果</vt:lpstr>
      <vt:lpstr>IS 冲击的短期和长期效果</vt:lpstr>
      <vt:lpstr>练习:     分析M长期和短期影响</vt:lpstr>
      <vt:lpstr>稳定经济政策</vt:lpstr>
      <vt:lpstr>货币政策稳定产出</vt:lpstr>
      <vt:lpstr>货币政策稳定产出</vt:lpstr>
      <vt:lpstr>一个回顾</vt:lpstr>
      <vt:lpstr>本章小结</vt:lpstr>
      <vt:lpstr>本章小结</vt:lpstr>
      <vt:lpstr>谢谢！</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5/e Chapter 9:  Intro to Economic Fluctuations</dc:title>
  <dc:creator>Ron Cronovich</dc:creator>
  <cp:lastModifiedBy>b ch</cp:lastModifiedBy>
  <cp:revision>258</cp:revision>
  <dcterms:created xsi:type="dcterms:W3CDTF">2001-12-30T18:51:00Z</dcterms:created>
  <dcterms:modified xsi:type="dcterms:W3CDTF">2019-04-15T12:35:05Z</dcterms:modified>
</cp:coreProperties>
</file>