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5" r:id="rId5"/>
    <p:sldId id="334" r:id="rId6"/>
    <p:sldId id="339" r:id="rId7"/>
    <p:sldId id="338" r:id="rId8"/>
    <p:sldId id="328" r:id="rId9"/>
    <p:sldId id="363" r:id="rId10"/>
    <p:sldId id="330" r:id="rId11"/>
    <p:sldId id="344" r:id="rId12"/>
    <p:sldId id="365" r:id="rId13"/>
    <p:sldId id="369" r:id="rId14"/>
    <p:sldId id="366" r:id="rId15"/>
    <p:sldId id="371" r:id="rId16"/>
    <p:sldId id="368" r:id="rId17"/>
    <p:sldId id="367" r:id="rId18"/>
    <p:sldId id="362"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760000"/>
    <a:srgbClr val="EA0000"/>
    <a:srgbClr val="03A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192"/>
      </p:cViewPr>
      <p:guideLst>
        <p:guide orient="horz" pos="1680"/>
        <p:guide pos="2914"/>
        <p:guide pos="56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6267957" y="3028806"/>
            <a:ext cx="124968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课程简介</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554605" y="2636520"/>
            <a:ext cx="43383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FF0000"/>
                </a:solidFill>
                <a:sym typeface="+mn-ea"/>
              </a:rPr>
              <a:t>教材及阅读书目</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71487" y="1436333"/>
            <a:ext cx="90439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5</a:t>
            </a:r>
            <a:endParaRPr lang="en-US"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a:spcBef>
                <a:spcPts val="600"/>
              </a:spcBef>
              <a:spcAft>
                <a:spcPts val="600"/>
              </a:spcAft>
            </a:pPr>
            <a:r>
              <a:rPr lang="zh-CN" altLang="en-US" sz="2600" dirty="0"/>
              <a:t>教材</a:t>
            </a:r>
            <a:endParaRPr lang="zh-CN" altLang="en-US" sz="2600" dirty="0"/>
          </a:p>
          <a:p>
            <a:pPr marL="0" indent="0">
              <a:spcBef>
                <a:spcPts val="600"/>
              </a:spcBef>
              <a:spcAft>
                <a:spcPts val="600"/>
              </a:spcAft>
              <a:buNone/>
            </a:pPr>
            <a:r>
              <a:rPr lang="zh-CN" altLang="en-US" sz="2600" dirty="0">
                <a:sym typeface="+mn-ea"/>
              </a:rPr>
              <a:t>     赵丽芬、刘小元主编</a:t>
            </a:r>
            <a:r>
              <a:rPr lang="zh-CN" altLang="en-US" sz="2600" dirty="0"/>
              <a:t>《管理理论与实务》，清华大学出版社201</a:t>
            </a:r>
            <a:r>
              <a:rPr lang="en-US" altLang="zh-CN" sz="2600" dirty="0"/>
              <a:t>7</a:t>
            </a:r>
            <a:r>
              <a:rPr lang="zh-CN" altLang="en-US" sz="2600" dirty="0"/>
              <a:t>年版。 </a:t>
            </a:r>
            <a:endParaRPr lang="en-US" altLang="zh-CN" sz="2600" dirty="0"/>
          </a:p>
          <a:p>
            <a:pPr>
              <a:spcBef>
                <a:spcPts val="600"/>
              </a:spcBef>
              <a:spcAft>
                <a:spcPts val="600"/>
              </a:spcAft>
            </a:pPr>
            <a:r>
              <a:rPr lang="zh-CN" altLang="en-US" sz="2600" dirty="0"/>
              <a:t>参考书目</a:t>
            </a:r>
            <a:endParaRPr lang="zh-CN" altLang="en-US" sz="2600" dirty="0"/>
          </a:p>
          <a:p>
            <a:pPr marL="0" indent="0">
              <a:spcBef>
                <a:spcPts val="600"/>
              </a:spcBef>
              <a:spcAft>
                <a:spcPts val="600"/>
              </a:spcAft>
              <a:buNone/>
            </a:pPr>
            <a:r>
              <a:rPr lang="zh-CN" altLang="en-US" sz="2600" dirty="0"/>
              <a:t>1.斯蒂芬•P•罗宾斯，玛丽•库尔特，管理学（第11版），中国人民大学出版社，2012年出版</a:t>
            </a:r>
            <a:endParaRPr lang="zh-CN" altLang="en-US" sz="2600" dirty="0"/>
          </a:p>
          <a:p>
            <a:pPr marL="0" indent="0">
              <a:spcBef>
                <a:spcPts val="600"/>
              </a:spcBef>
              <a:spcAft>
                <a:spcPts val="600"/>
              </a:spcAft>
              <a:buNone/>
            </a:pPr>
            <a:r>
              <a:rPr lang="en-US" altLang="zh-CN" sz="2600" dirty="0"/>
              <a:t>2.</a:t>
            </a:r>
            <a:r>
              <a:rPr lang="zh-CN" altLang="en-US" sz="2600" dirty="0"/>
              <a:t>海因茨·韦里克，马克·V·坎尼斯，哈罗德·孔茨，马春光，管理学：全球化与创业视角（第13版），经济科学出版社， 2011年出版</a:t>
            </a:r>
            <a:endParaRPr lang="zh-CN" altLang="en-US" sz="2600" dirty="0"/>
          </a:p>
          <a:p>
            <a:pPr marL="0" indent="0">
              <a:spcBef>
                <a:spcPts val="600"/>
              </a:spcBef>
              <a:spcAft>
                <a:spcPts val="600"/>
              </a:spcAft>
              <a:buNone/>
            </a:pPr>
            <a:r>
              <a:rPr lang="en-US" altLang="zh-CN" sz="2600" dirty="0"/>
              <a:t>3.</a:t>
            </a:r>
            <a:r>
              <a:rPr lang="zh-CN" altLang="en-US" sz="2600" dirty="0"/>
              <a:t>周三多，管理学，高等教育出版社，2010年版。</a:t>
            </a:r>
            <a:endParaRPr lang="zh-CN" altLang="en-US" sz="2600" dirty="0"/>
          </a:p>
          <a:p>
            <a:pPr marL="0" indent="0">
              <a:spcBef>
                <a:spcPts val="600"/>
              </a:spcBef>
              <a:spcAft>
                <a:spcPts val="600"/>
              </a:spcAft>
              <a:buNone/>
            </a:pPr>
            <a:r>
              <a:rPr lang="en-US" altLang="zh-CN" sz="2600" dirty="0"/>
              <a:t>4.</a:t>
            </a:r>
            <a:r>
              <a:rPr lang="zh-CN" altLang="en-US" sz="2600" dirty="0"/>
              <a:t>爱德华•劳勒三世，陈剑芬. 组织中的激励，中国人民大学出版社，2011年出版。</a:t>
            </a:r>
            <a:endParaRPr lang="zh-CN" altLang="en-US" sz="2600" dirty="0"/>
          </a:p>
          <a:p>
            <a:pPr marL="0" indent="0">
              <a:spcBef>
                <a:spcPts val="600"/>
              </a:spcBef>
              <a:spcAft>
                <a:spcPts val="600"/>
              </a:spcAft>
              <a:buNone/>
            </a:pPr>
            <a:r>
              <a:rPr lang="en-US" altLang="zh-CN" sz="2600" dirty="0"/>
              <a:t>5.</a:t>
            </a:r>
            <a:r>
              <a:rPr lang="zh-CN" altLang="en-US" sz="2600" dirty="0"/>
              <a:t>菲利普·科特勒，南希·李，姜文波. 企业的社会责任，机械工业出版社，2011年出版。</a:t>
            </a:r>
            <a:endParaRPr lang="zh-CN" altLang="en-US" sz="2600" dirty="0"/>
          </a:p>
          <a:p>
            <a:pPr marL="0" indent="0">
              <a:spcBef>
                <a:spcPts val="600"/>
              </a:spcBef>
              <a:spcAft>
                <a:spcPts val="600"/>
              </a:spcAft>
              <a:buNone/>
            </a:pPr>
            <a:r>
              <a:rPr lang="en-US" altLang="zh-CN" sz="2600" dirty="0"/>
              <a:t>6.</a:t>
            </a:r>
            <a:r>
              <a:rPr lang="zh-CN" altLang="en-US" sz="2600" dirty="0"/>
              <a:t>郭咸纲，西方管理思想史. 世界图书出版公司，2010年出版。 </a:t>
            </a:r>
            <a:endParaRPr lang="zh-CN" altLang="en-US"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lstStyle/>
          <a:p>
            <a:r>
              <a:rPr lang="zh-CN" altLang="en-US" sz="3200" b="1" dirty="0">
                <a:solidFill>
                  <a:srgbClr val="FF0000"/>
                </a:solidFill>
                <a:sym typeface="+mn-ea"/>
              </a:rPr>
              <a:t>教材及阅读书目</a:t>
            </a:r>
            <a:endParaRPr lang="zh-CN" altLang="en-US" sz="3200" b="1" dirty="0">
              <a:solidFill>
                <a:srgbClr val="FF0000"/>
              </a:solidFill>
              <a:latin typeface="Arial" panose="020B0604020202020204" pitchFamily="34" charset="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554605" y="2636520"/>
            <a:ext cx="43383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FF0000"/>
                </a:solidFill>
                <a:sym typeface="+mn-ea"/>
              </a:rPr>
              <a:t>成绩考核依据</a:t>
            </a:r>
            <a:endParaRPr lang="zh-CN" altLang="en-US" sz="3600" b="1" dirty="0">
              <a:solidFill>
                <a:srgbClr val="FF0000"/>
              </a:solidFill>
              <a:sym typeface="+mn-ea"/>
            </a:endParaRPr>
          </a:p>
        </p:txBody>
      </p:sp>
      <p:sp>
        <p:nvSpPr>
          <p:cNvPr id="10" name="TextBox 6"/>
          <p:cNvSpPr txBox="1">
            <a:spLocks noChangeArrowheads="1"/>
          </p:cNvSpPr>
          <p:nvPr/>
        </p:nvSpPr>
        <p:spPr bwMode="auto">
          <a:xfrm>
            <a:off x="4277202" y="1463638"/>
            <a:ext cx="90439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6</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spcBef>
                <a:spcPts val="600"/>
              </a:spcBef>
              <a:spcAft>
                <a:spcPts val="600"/>
              </a:spcAft>
            </a:pPr>
            <a:r>
              <a:rPr lang="zh-CN" altLang="en-US" sz="2600" dirty="0"/>
              <a:t>期末考试（</a:t>
            </a:r>
            <a:r>
              <a:rPr lang="en-US" altLang="zh-CN" sz="2600" dirty="0"/>
              <a:t>6</a:t>
            </a:r>
            <a:r>
              <a:rPr lang="zh-CN" altLang="en-US" sz="2600" dirty="0"/>
              <a:t>0%）</a:t>
            </a:r>
            <a:endParaRPr lang="zh-CN" altLang="en-US" sz="2600" dirty="0"/>
          </a:p>
          <a:p>
            <a:pPr>
              <a:spcBef>
                <a:spcPts val="600"/>
              </a:spcBef>
              <a:spcAft>
                <a:spcPts val="600"/>
              </a:spcAft>
            </a:pPr>
            <a:r>
              <a:rPr lang="zh-CN" altLang="en-US" sz="2600" dirty="0"/>
              <a:t>平时成绩（</a:t>
            </a:r>
            <a:r>
              <a:rPr lang="en-US" altLang="zh-CN" sz="2600" dirty="0"/>
              <a:t>40%</a:t>
            </a:r>
            <a:r>
              <a:rPr lang="zh-CN" altLang="en-US" sz="2600" dirty="0"/>
              <a:t>）</a:t>
            </a:r>
            <a:endParaRPr lang="zh-CN" altLang="en-US" sz="2600" dirty="0"/>
          </a:p>
          <a:p>
            <a:pPr lvl="1">
              <a:spcBef>
                <a:spcPts val="600"/>
              </a:spcBef>
              <a:spcAft>
                <a:spcPts val="600"/>
              </a:spcAft>
            </a:pPr>
            <a:r>
              <a:rPr lang="zh-CN" altLang="en-US" sz="2275" dirty="0"/>
              <a:t>个人作业（15%）</a:t>
            </a:r>
            <a:endParaRPr lang="zh-CN" altLang="en-US" sz="2275" dirty="0"/>
          </a:p>
          <a:p>
            <a:pPr lvl="1">
              <a:spcBef>
                <a:spcPts val="600"/>
              </a:spcBef>
              <a:spcAft>
                <a:spcPts val="600"/>
              </a:spcAft>
            </a:pPr>
            <a:r>
              <a:rPr lang="zh-CN" altLang="en-US" sz="2275" dirty="0"/>
              <a:t>出勤和课堂表现（5%）</a:t>
            </a:r>
            <a:endParaRPr lang="zh-CN" altLang="en-US" sz="2275" dirty="0"/>
          </a:p>
          <a:p>
            <a:pPr lvl="1">
              <a:spcBef>
                <a:spcPts val="600"/>
              </a:spcBef>
              <a:spcAft>
                <a:spcPts val="600"/>
              </a:spcAft>
            </a:pPr>
            <a:r>
              <a:rPr lang="zh-CN" altLang="en-US" sz="2275" dirty="0"/>
              <a:t>小组课程报告（20%）</a:t>
            </a:r>
            <a:endParaRPr lang="zh-CN" altLang="en-US" sz="2275"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lstStyle/>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成绩考核依据</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spcBef>
                <a:spcPts val="600"/>
              </a:spcBef>
              <a:spcAft>
                <a:spcPts val="600"/>
              </a:spcAft>
            </a:pPr>
            <a:r>
              <a:rPr lang="zh-CN" altLang="en-US" sz="2600" dirty="0"/>
              <a:t>学生有责任出席每一堂课，如果临时出现身体或其他特殊情况不能上课，应提前与老师联系并填写请假条，请假条在课前提交。旷课将影响本课程成绩。</a:t>
            </a:r>
            <a:endParaRPr lang="zh-CN" altLang="en-US" sz="2600" dirty="0"/>
          </a:p>
          <a:p>
            <a:pPr>
              <a:spcBef>
                <a:spcPts val="600"/>
              </a:spcBef>
              <a:spcAft>
                <a:spcPts val="600"/>
              </a:spcAft>
            </a:pPr>
            <a:r>
              <a:rPr lang="zh-CN" altLang="en-US" sz="2600" dirty="0"/>
              <a:t>学生有责任参加考试和课堂小组报告，不得无故缺席。</a:t>
            </a:r>
            <a:endParaRPr lang="zh-CN" altLang="en-US" sz="2600" dirty="0"/>
          </a:p>
          <a:p>
            <a:pPr>
              <a:spcBef>
                <a:spcPts val="600"/>
              </a:spcBef>
              <a:spcAft>
                <a:spcPts val="600"/>
              </a:spcAft>
            </a:pPr>
            <a:r>
              <a:rPr lang="zh-CN" altLang="en-US" sz="2600" dirty="0"/>
              <a:t>不迟到、不早退。上课时将手机等电子设备关闭或置于静音状态。</a:t>
            </a:r>
            <a:endParaRPr lang="zh-CN" altLang="en-US" sz="2600" dirty="0"/>
          </a:p>
          <a:p>
            <a:pPr>
              <a:spcBef>
                <a:spcPts val="600"/>
              </a:spcBef>
              <a:spcAft>
                <a:spcPts val="600"/>
              </a:spcAft>
            </a:pPr>
            <a:r>
              <a:rPr lang="zh-CN" altLang="en-US" sz="2600" dirty="0"/>
              <a:t>按时、按规定格式提交作业。</a:t>
            </a:r>
            <a:endParaRPr lang="zh-CN" altLang="en-US" sz="2600"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lstStyle/>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平时成绩依据</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554605" y="2636520"/>
            <a:ext cx="43383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FF0000"/>
                </a:solidFill>
                <a:sym typeface="+mn-ea"/>
              </a:rPr>
              <a:t>公邮及联系信箱</a:t>
            </a:r>
            <a:endParaRPr lang="zh-CN" altLang="en-US" sz="3600" b="1" dirty="0">
              <a:solidFill>
                <a:srgbClr val="FF0000"/>
              </a:solidFill>
              <a:sym typeface="+mn-ea"/>
            </a:endParaRPr>
          </a:p>
        </p:txBody>
      </p:sp>
      <p:sp>
        <p:nvSpPr>
          <p:cNvPr id="10" name="TextBox 6"/>
          <p:cNvSpPr txBox="1">
            <a:spLocks noChangeArrowheads="1"/>
          </p:cNvSpPr>
          <p:nvPr/>
        </p:nvSpPr>
        <p:spPr bwMode="auto">
          <a:xfrm>
            <a:off x="4277202" y="1463638"/>
            <a:ext cx="90439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7</a:t>
            </a:r>
            <a:endParaRPr lang="en-US"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p:txBody>
          <a:bodyPr anchor="b"/>
          <a:lstStyle/>
          <a:p>
            <a:r>
              <a:rPr lang="zh-CN" altLang="en-US"/>
              <a:t>公邮及联系方式</a:t>
            </a:r>
            <a:endParaRPr lang="zh-CN" altLang="en-US"/>
          </a:p>
        </p:txBody>
      </p:sp>
      <p:sp>
        <p:nvSpPr>
          <p:cNvPr id="15363" name="内容占位符 15362"/>
          <p:cNvSpPr>
            <a:spLocks noGrp="1"/>
          </p:cNvSpPr>
          <p:nvPr>
            <p:ph idx="1"/>
          </p:nvPr>
        </p:nvSpPr>
        <p:spPr/>
        <p:txBody>
          <a:bodyPr/>
          <a:lstStyle/>
          <a:p>
            <a:r>
              <a:rPr lang="zh-CN" altLang="en-US">
                <a:latin typeface="宋体" panose="02010600030101010101" pitchFamily="2" charset="-122"/>
              </a:rPr>
              <a:t>公邮信箱：</a:t>
            </a:r>
            <a:r>
              <a:rPr lang="en-US" altLang="zh-CN">
                <a:latin typeface="宋体" panose="02010600030101010101" pitchFamily="2" charset="-122"/>
              </a:rPr>
              <a:t>guanlixuecufe@126.com</a:t>
            </a:r>
            <a:endParaRPr lang="en-US" altLang="zh-CN">
              <a:latin typeface="宋体" panose="02010600030101010101" pitchFamily="2" charset="-122"/>
            </a:endParaRPr>
          </a:p>
          <a:p>
            <a:r>
              <a:rPr lang="zh-CN" altLang="en-US">
                <a:latin typeface="宋体" panose="02010600030101010101" pitchFamily="2" charset="-122"/>
              </a:rPr>
              <a:t>公邮密码：</a:t>
            </a:r>
            <a:r>
              <a:rPr lang="en-US" altLang="zh-CN">
                <a:latin typeface="宋体" panose="02010600030101010101" pitchFamily="2" charset="-122"/>
              </a:rPr>
              <a:t>cufecufe</a:t>
            </a:r>
            <a:endParaRPr lang="en-US" altLang="zh-CN">
              <a:latin typeface="宋体" panose="02010600030101010101" pitchFamily="2" charset="-122"/>
            </a:endParaRPr>
          </a:p>
          <a:p>
            <a:r>
              <a:rPr lang="zh-CN" altLang="en-US">
                <a:latin typeface="宋体" panose="02010600030101010101" pitchFamily="2" charset="-122"/>
              </a:rPr>
              <a:t>联系方式：</a:t>
            </a:r>
            <a:r>
              <a:rPr lang="en-US" altLang="zh-CN">
                <a:latin typeface="宋体" panose="02010600030101010101" pitchFamily="2" charset="-122"/>
              </a:rPr>
              <a:t>zhangshujun@cufe.edu.cn</a:t>
            </a:r>
            <a:endParaRPr lang="en-US" altLang="zh-CN">
              <a:latin typeface="宋体" panose="02010600030101010101" pitchFamily="2" charset="-122"/>
            </a:endParaRPr>
          </a:p>
        </p:txBody>
      </p:sp>
    </p:spTree>
  </p:cSld>
  <p:clrMapOvr>
    <a:masterClrMapping/>
  </p:clrMapOvr>
  <p:transition spd="med">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544674" cy="36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nSpc>
                <a:spcPts val="2100"/>
              </a:lnSpc>
            </a:pPr>
            <a:r>
              <a:rPr lang="zh-CN" altLang="en-US" sz="3600" b="1" dirty="0">
                <a:solidFill>
                  <a:srgbClr val="FF0000"/>
                </a:solidFill>
                <a:sym typeface="+mn-ea"/>
              </a:rPr>
              <a:t>课程结构及内容</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40" y="1456711"/>
            <a:ext cx="12369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idx="1"/>
          </p:nvPr>
        </p:nvSpPr>
        <p:spPr>
          <a:xfrm>
            <a:off x="520714" y="1357867"/>
            <a:ext cx="3504647" cy="416220"/>
          </a:xfrm>
        </p:spPr>
        <p:txBody>
          <a:bodyPr>
            <a:normAutofit fontScale="80000"/>
          </a:bodyPr>
          <a:lstStyle/>
          <a:p>
            <a:r>
              <a:rPr lang="en-US" altLang="zh-CN" dirty="0">
                <a:solidFill>
                  <a:srgbClr val="FF0000"/>
                </a:solidFill>
                <a:sym typeface="+mn-ea"/>
              </a:rPr>
              <a:t>   </a:t>
            </a:r>
            <a:r>
              <a:rPr lang="zh-CN" altLang="en-US" dirty="0">
                <a:solidFill>
                  <a:srgbClr val="FF0000"/>
                </a:solidFill>
                <a:sym typeface="+mn-ea"/>
              </a:rPr>
              <a:t>课程结构</a:t>
            </a:r>
            <a:endParaRPr lang="zh-CN" altLang="en-US"/>
          </a:p>
        </p:txBody>
      </p:sp>
      <p:sp>
        <p:nvSpPr>
          <p:cNvPr id="3" name="内容占位符 2"/>
          <p:cNvSpPr>
            <a:spLocks noGrp="1"/>
          </p:cNvSpPr>
          <p:nvPr>
            <p:ph sz="quarter" idx="4"/>
          </p:nvPr>
        </p:nvSpPr>
        <p:spPr>
          <a:xfrm>
            <a:off x="2303746" y="1702066"/>
            <a:ext cx="5731922" cy="2642875"/>
          </a:xfrm>
        </p:spPr>
        <p:txBody>
          <a:bodyPr>
            <a:noAutofit/>
          </a:bodyPr>
          <a:lstStyle/>
          <a:p>
            <a:pPr marL="0" indent="0">
              <a:lnSpc>
                <a:spcPct val="150000"/>
              </a:lnSpc>
              <a:spcBef>
                <a:spcPts val="0"/>
              </a:spcBef>
            </a:pPr>
            <a:r>
              <a:rPr lang="zh-CN" altLang="en-US" sz="2400" dirty="0"/>
              <a:t> </a:t>
            </a:r>
            <a:r>
              <a:rPr lang="zh-CN" altLang="en-US" sz="2000" dirty="0">
                <a:sym typeface="+mn-ea"/>
              </a:rPr>
              <a:t>将对管理学领域的基本概念、基本职能及当前发展的新趋势进行较为全面的介绍。到本课程结束的时候，你应当对管理的基本原理，基本职能、管理者的职责与角色，未来管理的发展趋势以及各国管理特色的异同等，有一个清晰的了解。</a:t>
            </a:r>
            <a:endParaRPr lang="zh-CN" altLang="en-US" sz="2000" dirty="0">
              <a:sym typeface="+mn-ea"/>
            </a:endParaRPr>
          </a:p>
        </p:txBody>
      </p:sp>
      <p:sp>
        <p:nvSpPr>
          <p:cNvPr id="13" name="文本占位符 12"/>
          <p:cNvSpPr>
            <a:spLocks noGrp="1"/>
          </p:cNvSpPr>
          <p:nvPr>
            <p:ph type="body" sz="quarter" idx="3"/>
          </p:nvPr>
        </p:nvSpPr>
        <p:spPr>
          <a:xfrm>
            <a:off x="4153430" y="1357867"/>
            <a:ext cx="3506024" cy="416220"/>
          </a:xfrm>
        </p:spPr>
        <p:txBody>
          <a:bodyPr>
            <a:normAutofit fontScale="90000" lnSpcReduction="10000"/>
          </a:bodyPr>
          <a:lstStyle/>
          <a:p>
            <a:r>
              <a:rPr lang="zh-CN" altLang="en-US" dirty="0">
                <a:solidFill>
                  <a:srgbClr val="FF0000"/>
                </a:solidFill>
                <a:sym typeface="+mn-ea"/>
              </a:rPr>
              <a:t>课程内容</a:t>
            </a:r>
            <a:endParaRPr lang="zh-CN" altLang="en-US" dirty="0">
              <a:solidFill>
                <a:srgbClr val="FF0000"/>
              </a:solidFill>
              <a:sym typeface="+mn-ea"/>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05740"/>
            <a:ext cx="6410960" cy="857250"/>
          </a:xfrm>
        </p:spPr>
        <p:txBody>
          <a:bodyPr>
            <a:norm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课程结构及主要内容</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内容占位符 13"/>
          <p:cNvSpPr>
            <a:spLocks noGrp="1"/>
          </p:cNvSpPr>
          <p:nvPr>
            <p:ph sz="half" idx="2"/>
          </p:nvPr>
        </p:nvSpPr>
        <p:spPr>
          <a:xfrm>
            <a:off x="760325" y="1774224"/>
            <a:ext cx="3265312" cy="2570717"/>
          </a:xfrm>
        </p:spPr>
        <p:txBody>
          <a:bodyPr>
            <a:normAutofit fontScale="72500"/>
          </a:bodyPr>
          <a:lstStyle/>
          <a:p>
            <a:pPr marL="0" indent="0">
              <a:lnSpc>
                <a:spcPct val="150000"/>
              </a:lnSpc>
              <a:spcBef>
                <a:spcPts val="0"/>
              </a:spcBef>
            </a:pPr>
            <a:r>
              <a:rPr lang="zh-CN" altLang="en-US" dirty="0">
                <a:sym typeface="+mn-ea"/>
              </a:rPr>
              <a:t>概述篇</a:t>
            </a:r>
            <a:endParaRPr lang="zh-CN" altLang="en-US" dirty="0"/>
          </a:p>
          <a:p>
            <a:pPr marL="0" indent="0">
              <a:lnSpc>
                <a:spcPct val="150000"/>
              </a:lnSpc>
              <a:spcBef>
                <a:spcPts val="0"/>
              </a:spcBef>
            </a:pPr>
            <a:r>
              <a:rPr lang="zh-CN" altLang="en-US" dirty="0">
                <a:sym typeface="+mn-ea"/>
              </a:rPr>
              <a:t>计划篇</a:t>
            </a:r>
            <a:endParaRPr lang="zh-CN" altLang="en-US" dirty="0"/>
          </a:p>
          <a:p>
            <a:pPr marL="0" indent="0">
              <a:lnSpc>
                <a:spcPct val="150000"/>
              </a:lnSpc>
              <a:spcBef>
                <a:spcPts val="0"/>
              </a:spcBef>
            </a:pPr>
            <a:r>
              <a:rPr lang="zh-CN" altLang="en-US" dirty="0">
                <a:sym typeface="+mn-ea"/>
              </a:rPr>
              <a:t>组织篇</a:t>
            </a:r>
            <a:endParaRPr lang="zh-CN" altLang="en-US" dirty="0"/>
          </a:p>
          <a:p>
            <a:pPr marL="0" indent="0">
              <a:lnSpc>
                <a:spcPct val="150000"/>
              </a:lnSpc>
              <a:spcBef>
                <a:spcPts val="0"/>
              </a:spcBef>
            </a:pPr>
            <a:r>
              <a:rPr lang="zh-CN" altLang="en-US" dirty="0">
                <a:sym typeface="+mn-ea"/>
              </a:rPr>
              <a:t>领导篇</a:t>
            </a:r>
            <a:endParaRPr lang="zh-CN" altLang="en-US" dirty="0"/>
          </a:p>
          <a:p>
            <a:pPr marL="0" indent="0">
              <a:lnSpc>
                <a:spcPct val="150000"/>
              </a:lnSpc>
              <a:spcBef>
                <a:spcPts val="0"/>
              </a:spcBef>
            </a:pPr>
            <a:r>
              <a:rPr lang="zh-CN" altLang="en-US" dirty="0">
                <a:sym typeface="+mn-ea"/>
              </a:rPr>
              <a:t>控制篇</a:t>
            </a:r>
            <a:endParaRPr lang="zh-CN" altLang="en-US" dirty="0"/>
          </a:p>
          <a:p>
            <a:pPr marL="0" indent="0">
              <a:lnSpc>
                <a:spcPct val="150000"/>
              </a:lnSpc>
              <a:spcBef>
                <a:spcPts val="0"/>
              </a:spcBef>
            </a:pPr>
            <a:r>
              <a:rPr lang="zh-CN" altLang="en-US" dirty="0">
                <a:sym typeface="+mn-ea"/>
              </a:rPr>
              <a:t>发展篇</a:t>
            </a:r>
            <a:endParaRPr lang="zh-CN" altLang="en-US"/>
          </a:p>
        </p:txBody>
      </p:sp>
      <p:grpSp>
        <p:nvGrpSpPr>
          <p:cNvPr id="24" name="组合 23"/>
          <p:cNvGrpSpPr/>
          <p:nvPr/>
        </p:nvGrpSpPr>
        <p:grpSpPr>
          <a:xfrm>
            <a:off x="1772920" y="1062990"/>
            <a:ext cx="6762750" cy="3323590"/>
            <a:chOff x="2792" y="1674"/>
            <a:chExt cx="10650" cy="5234"/>
          </a:xfrm>
        </p:grpSpPr>
        <p:grpSp>
          <p:nvGrpSpPr>
            <p:cNvPr id="76" name="组合 75"/>
            <p:cNvGrpSpPr/>
            <p:nvPr/>
          </p:nvGrpSpPr>
          <p:grpSpPr>
            <a:xfrm>
              <a:off x="2792" y="1674"/>
              <a:ext cx="10650" cy="5234"/>
              <a:chOff x="1531620" y="944880"/>
              <a:chExt cx="5920740" cy="3314700"/>
            </a:xfrm>
            <a:noFill/>
          </p:grpSpPr>
          <p:sp>
            <p:nvSpPr>
              <p:cNvPr id="11" name="矩形 10"/>
              <p:cNvSpPr/>
              <p:nvPr/>
            </p:nvSpPr>
            <p:spPr>
              <a:xfrm>
                <a:off x="1531620" y="2141220"/>
                <a:ext cx="609600" cy="906780"/>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动态复杂环境</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979283" y="2148786"/>
                <a:ext cx="454757" cy="906888"/>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solidFill>
                      <a:schemeClr val="tx1"/>
                    </a:solidFill>
                    <a:latin typeface="微软雅黑" panose="020B0503020204020204" pitchFamily="34" charset="-122"/>
                    <a:ea typeface="微软雅黑" panose="020B0503020204020204" pitchFamily="34" charset="-122"/>
                  </a:rPr>
                  <a:t>决策与</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计划</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3799847" y="2156386"/>
                <a:ext cx="364139" cy="906888"/>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solidFill>
                      <a:schemeClr val="tx1"/>
                    </a:solidFill>
                    <a:latin typeface="微软雅黑" panose="020B0503020204020204" pitchFamily="34" charset="-122"/>
                    <a:ea typeface="微软雅黑" panose="020B0503020204020204" pitchFamily="34" charset="-122"/>
                  </a:rPr>
                  <a:t>组织</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4625971" y="2164619"/>
                <a:ext cx="512019" cy="906888"/>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solidFill>
                      <a:schemeClr val="tx1"/>
                    </a:solidFill>
                    <a:latin typeface="微软雅黑" panose="020B0503020204020204" pitchFamily="34" charset="-122"/>
                    <a:ea typeface="微软雅黑" panose="020B0503020204020204" pitchFamily="34" charset="-122"/>
                    <a:sym typeface="+mn-ea"/>
                  </a:rPr>
                  <a:t>领导与</a:t>
                </a:r>
                <a:endParaRPr lang="zh-CN" altLang="en-US" sz="1200"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sz="1200" dirty="0">
                    <a:solidFill>
                      <a:schemeClr val="tx1"/>
                    </a:solidFill>
                    <a:latin typeface="微软雅黑" panose="020B0503020204020204" pitchFamily="34" charset="-122"/>
                    <a:ea typeface="微软雅黑" panose="020B0503020204020204" pitchFamily="34" charset="-122"/>
                  </a:rPr>
                  <a:t>激励</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766560" y="2125980"/>
                <a:ext cx="685800" cy="937260"/>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正确地做正确的事情</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rot="10800000" flipH="1" flipV="1">
                <a:off x="2697480" y="2586990"/>
                <a:ext cx="281940" cy="7620"/>
              </a:xfrm>
              <a:prstGeom prst="straightConnector1">
                <a:avLst/>
              </a:prstGeom>
              <a:grpFill/>
              <a:ln>
                <a:solidFill>
                  <a:schemeClr val="tx1"/>
                </a:solidFill>
                <a:prstDash val="dash"/>
                <a:headEnd type="none" w="med"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p:cNvCxnSpPr>
              <p:nvPr/>
            </p:nvCxnSpPr>
            <p:spPr>
              <a:xfrm flipV="1">
                <a:off x="3434040" y="2598430"/>
                <a:ext cx="329115" cy="3800"/>
              </a:xfrm>
              <a:prstGeom prst="straightConnector1">
                <a:avLst/>
              </a:prstGeom>
              <a:grpFill/>
              <a:ln>
                <a:solidFill>
                  <a:schemeClr val="tx1"/>
                </a:solidFill>
                <a:headEnd type="none" w="med" len="med"/>
                <a:tailEnd type="triangle" w="sm"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3"/>
              </p:cNvCxnSpPr>
              <p:nvPr/>
            </p:nvCxnSpPr>
            <p:spPr>
              <a:xfrm>
                <a:off x="4163986" y="2609830"/>
                <a:ext cx="461985" cy="5700"/>
              </a:xfrm>
              <a:prstGeom prst="straightConnector1">
                <a:avLst/>
              </a:prstGeom>
              <a:grpFill/>
              <a:ln>
                <a:solidFill>
                  <a:schemeClr val="tx1"/>
                </a:solidFill>
                <a:headEnd type="none" w="med" len="med"/>
                <a:tailEnd type="triangle" w="sm"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187440" y="2594610"/>
                <a:ext cx="556260" cy="1588"/>
              </a:xfrm>
              <a:prstGeom prst="straightConnector1">
                <a:avLst/>
              </a:prstGeom>
              <a:grpFill/>
              <a:ln>
                <a:solidFill>
                  <a:schemeClr val="tx1"/>
                </a:solidFill>
                <a:headEnd type="none" w="med" len="med"/>
                <a:tailEnd type="triangle" w="sm"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97480" y="1691640"/>
                <a:ext cx="3451860" cy="1805940"/>
              </a:xfrm>
              <a:prstGeom prst="rect">
                <a:avLst/>
              </a:prstGeom>
              <a:grpFill/>
              <a:ln w="31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 name="直接箭头连接符 25"/>
              <p:cNvCxnSpPr/>
              <p:nvPr/>
            </p:nvCxnSpPr>
            <p:spPr>
              <a:xfrm>
                <a:off x="2141220" y="2586990"/>
                <a:ext cx="556260" cy="1588"/>
              </a:xfrm>
              <a:prstGeom prst="straightConnector1">
                <a:avLst/>
              </a:prstGeom>
              <a:grpFill/>
              <a:ln>
                <a:solidFill>
                  <a:schemeClr val="tx1"/>
                </a:solidFill>
                <a:headEnd type="none" w="med" len="med"/>
                <a:tailEnd type="triangle" w="sm"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2" idx="3"/>
              </p:cNvCxnSpPr>
              <p:nvPr/>
            </p:nvCxnSpPr>
            <p:spPr>
              <a:xfrm flipV="1">
                <a:off x="5866825" y="2594630"/>
                <a:ext cx="282417" cy="3800"/>
              </a:xfrm>
              <a:prstGeom prst="line">
                <a:avLst/>
              </a:prstGeom>
              <a:grpFill/>
              <a:ln w="698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566160" y="944880"/>
                <a:ext cx="1722120" cy="236220"/>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管理学理论</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3566160" y="4023360"/>
                <a:ext cx="1722120" cy="236220"/>
              </a:xfrm>
              <a:prstGeom prst="rect">
                <a:avLst/>
              </a:prstGeom>
              <a:grp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schemeClr val="tx1"/>
                    </a:solidFill>
                    <a:latin typeface="微软雅黑" panose="020B0503020204020204" pitchFamily="34" charset="-122"/>
                    <a:ea typeface="微软雅黑" panose="020B0503020204020204" pitchFamily="34" charset="-122"/>
                  </a:rPr>
                  <a:t>变革与创新</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cxnSp>
            <p:nvCxnSpPr>
              <p:cNvPr id="36" name="直接箭头连接符 35"/>
              <p:cNvCxnSpPr>
                <a:stCxn id="33" idx="2"/>
                <a:endCxn id="22" idx="0"/>
              </p:cNvCxnSpPr>
              <p:nvPr/>
            </p:nvCxnSpPr>
            <p:spPr>
              <a:xfrm rot="5400000">
                <a:off x="4170045" y="1434465"/>
                <a:ext cx="510540" cy="3810"/>
              </a:xfrm>
              <a:prstGeom prst="straightConnector1">
                <a:avLst/>
              </a:prstGeom>
              <a:grpFill/>
              <a:ln>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a:off x="4162425" y="3766185"/>
                <a:ext cx="510540" cy="3810"/>
              </a:xfrm>
              <a:prstGeom prst="straightConnector1">
                <a:avLst/>
              </a:prstGeom>
              <a:grpFill/>
              <a:ln>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288280" y="1051560"/>
                <a:ext cx="1813560" cy="3810"/>
              </a:xfrm>
              <a:prstGeom prst="line">
                <a:avLst/>
              </a:prstGeom>
              <a:grpFill/>
              <a:ln>
                <a:solidFill>
                  <a:schemeClr val="tx1"/>
                </a:solidFill>
                <a:headEnd type="triangle" w="sm"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6553200" y="1592580"/>
                <a:ext cx="1082040" cy="1588"/>
              </a:xfrm>
              <a:prstGeom prst="line">
                <a:avLst/>
              </a:prstGeom>
              <a:grpFill/>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836420" y="1059180"/>
                <a:ext cx="1729740" cy="9208"/>
              </a:xfrm>
              <a:prstGeom prst="line">
                <a:avLst/>
              </a:prstGeom>
              <a:grpFill/>
              <a:ln w="6985">
                <a:solidFill>
                  <a:schemeClr val="tx1"/>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1295400" y="1607820"/>
                <a:ext cx="1082040" cy="1588"/>
              </a:xfrm>
              <a:prstGeom prst="line">
                <a:avLst/>
              </a:prstGeom>
              <a:grpFill/>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828800" y="4137660"/>
                <a:ext cx="1729740" cy="1588"/>
              </a:xfrm>
              <a:prstGeom prst="line">
                <a:avLst/>
              </a:prstGeom>
              <a:grpFill/>
              <a:ln w="6985">
                <a:solidFill>
                  <a:schemeClr val="tx1"/>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1287780" y="3581400"/>
                <a:ext cx="1082040" cy="1588"/>
              </a:xfrm>
              <a:prstGeom prst="line">
                <a:avLst/>
              </a:prstGeom>
              <a:grpFill/>
              <a:ln>
                <a:solidFill>
                  <a:schemeClr val="tx1"/>
                </a:solidFill>
                <a:headEnd type="triangle" w="sm" len="me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280660" y="4160520"/>
                <a:ext cx="1813560" cy="3810"/>
              </a:xfrm>
              <a:prstGeom prst="line">
                <a:avLst/>
              </a:prstGeom>
              <a:grpFill/>
              <a:ln>
                <a:solidFill>
                  <a:schemeClr val="tx1"/>
                </a:solidFill>
                <a:headEnd type="triangle" w="sm" len="med"/>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5400000">
                <a:off x="6560820" y="3611880"/>
                <a:ext cx="1082040" cy="1588"/>
              </a:xfrm>
              <a:prstGeom prst="line">
                <a:avLst/>
              </a:prstGeom>
              <a:grpFill/>
              <a:ln>
                <a:solidFill>
                  <a:schemeClr val="tx1"/>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279" y="3552"/>
              <a:ext cx="1310" cy="1432"/>
              <a:chOff x="9279" y="3552"/>
              <a:chExt cx="1310" cy="1432"/>
            </a:xfrm>
          </p:grpSpPr>
          <p:sp>
            <p:nvSpPr>
              <p:cNvPr id="16" name="矩形 15"/>
              <p:cNvSpPr/>
              <p:nvPr/>
            </p:nvSpPr>
            <p:spPr>
              <a:xfrm>
                <a:off x="9935" y="3552"/>
                <a:ext cx="655" cy="1432"/>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a:solidFill>
                      <a:schemeClr val="tx1"/>
                    </a:solidFill>
                    <a:latin typeface="微软雅黑" panose="020B0503020204020204" pitchFamily="34" charset="-122"/>
                    <a:ea typeface="微软雅黑" panose="020B0503020204020204" pitchFamily="34" charset="-122"/>
                    <a:sym typeface="+mn-ea"/>
                  </a:rPr>
                  <a:t>控制</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a:off x="9279" y="4285"/>
                <a:ext cx="660" cy="21"/>
              </a:xfrm>
              <a:prstGeom prst="straightConnector1">
                <a:avLst/>
              </a:prstGeom>
              <a:noFill/>
              <a:ln>
                <a:solidFill>
                  <a:schemeClr val="tx1"/>
                </a:solidFill>
                <a:headEnd type="none" w="med" len="med"/>
                <a:tailEnd type="triangle" w="sm"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21"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iterate type="lt">
                                    <p:tmPct val="0"/>
                                  </p:iterate>
                                  <p:childTnLst>
                                    <p:set>
                                      <p:cBhvr>
                                        <p:cTn id="27" dur="1" fill="hold">
                                          <p:stCondLst>
                                            <p:cond delay="0"/>
                                          </p:stCondLst>
                                        </p:cTn>
                                        <p:tgtEl>
                                          <p:spTgt spid="1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iterate type="lt">
                                    <p:tmPct val="0"/>
                                  </p:iterate>
                                  <p:childTnLst>
                                    <p:set>
                                      <p:cBhvr>
                                        <p:cTn id="31"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strips(downLeft)">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41"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43" dur="80"/>
                                        <p:tgtEl>
                                          <p:spTgt spid="14">
                                            <p:txEl>
                                              <p:pRg st="0" end="0"/>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14">
                                            <p:txEl>
                                              <p:pRg st="1" end="1"/>
                                            </p:txEl>
                                          </p:spTgt>
                                        </p:tgtEl>
                                        <p:attrNameLst>
                                          <p:attrName>style.visibility</p:attrName>
                                        </p:attrNameLst>
                                      </p:cBhvr>
                                      <p:to>
                                        <p:strVal val="visible"/>
                                      </p:to>
                                    </p:set>
                                    <p:anim calcmode="discrete" valueType="clr">
                                      <p:cBhvr override="childStyle">
                                        <p:cTn id="48" dur="80"/>
                                        <p:tgtEl>
                                          <p:spTgt spid="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4">
                                            <p:txEl>
                                              <p:pRg st="1" end="1"/>
                                            </p:txEl>
                                          </p:spTgt>
                                        </p:tgtEl>
                                        <p:attrNameLst>
                                          <p:attrName>fillcolor</p:attrName>
                                        </p:attrNameLst>
                                      </p:cBhvr>
                                      <p:tavLst>
                                        <p:tav tm="0">
                                          <p:val>
                                            <p:clrVal>
                                              <a:schemeClr val="accent2"/>
                                            </p:clrVal>
                                          </p:val>
                                        </p:tav>
                                        <p:tav tm="50000">
                                          <p:val>
                                            <p:clrVal>
                                              <a:schemeClr val="hlink"/>
                                            </p:clrVal>
                                          </p:val>
                                        </p:tav>
                                      </p:tavLst>
                                    </p:anim>
                                    <p:set>
                                      <p:cBhvr>
                                        <p:cTn id="50" dur="80"/>
                                        <p:tgtEl>
                                          <p:spTgt spid="14">
                                            <p:txEl>
                                              <p:pRg st="1" end="1"/>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14">
                                            <p:txEl>
                                              <p:pRg st="2" end="2"/>
                                            </p:txEl>
                                          </p:spTgt>
                                        </p:tgtEl>
                                        <p:attrNameLst>
                                          <p:attrName>style.visibility</p:attrName>
                                        </p:attrNameLst>
                                      </p:cBhvr>
                                      <p:to>
                                        <p:strVal val="visible"/>
                                      </p:to>
                                    </p:set>
                                    <p:anim calcmode="discrete" valueType="clr">
                                      <p:cBhvr override="childStyle">
                                        <p:cTn id="55" dur="80"/>
                                        <p:tgtEl>
                                          <p:spTgt spid="1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14">
                                            <p:txEl>
                                              <p:pRg st="2" end="2"/>
                                            </p:txEl>
                                          </p:spTgt>
                                        </p:tgtEl>
                                        <p:attrNameLst>
                                          <p:attrName>fillcolor</p:attrName>
                                        </p:attrNameLst>
                                      </p:cBhvr>
                                      <p:tavLst>
                                        <p:tav tm="0">
                                          <p:val>
                                            <p:clrVal>
                                              <a:schemeClr val="accent2"/>
                                            </p:clrVal>
                                          </p:val>
                                        </p:tav>
                                        <p:tav tm="50000">
                                          <p:val>
                                            <p:clrVal>
                                              <a:schemeClr val="hlink"/>
                                            </p:clrVal>
                                          </p:val>
                                        </p:tav>
                                      </p:tavLst>
                                    </p:anim>
                                    <p:set>
                                      <p:cBhvr>
                                        <p:cTn id="57" dur="80"/>
                                        <p:tgtEl>
                                          <p:spTgt spid="14">
                                            <p:txEl>
                                              <p:pRg st="2" end="2"/>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grpId="0" nodeType="clickEffect">
                                  <p:stCondLst>
                                    <p:cond delay="0"/>
                                  </p:stCondLst>
                                  <p:iterate type="lt">
                                    <p:tmPct val="50000"/>
                                  </p:iterate>
                                  <p:childTnLst>
                                    <p:set>
                                      <p:cBhvr>
                                        <p:cTn id="61" dur="1" fill="hold">
                                          <p:stCondLst>
                                            <p:cond delay="0"/>
                                          </p:stCondLst>
                                        </p:cTn>
                                        <p:tgtEl>
                                          <p:spTgt spid="14">
                                            <p:txEl>
                                              <p:pRg st="3" end="3"/>
                                            </p:txEl>
                                          </p:spTgt>
                                        </p:tgtEl>
                                        <p:attrNameLst>
                                          <p:attrName>style.visibility</p:attrName>
                                        </p:attrNameLst>
                                      </p:cBhvr>
                                      <p:to>
                                        <p:strVal val="visible"/>
                                      </p:to>
                                    </p:set>
                                    <p:anim calcmode="discrete" valueType="clr">
                                      <p:cBhvr override="childStyle">
                                        <p:cTn id="62" dur="80"/>
                                        <p:tgtEl>
                                          <p:spTgt spid="1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14">
                                            <p:txEl>
                                              <p:pRg st="3" end="3"/>
                                            </p:txEl>
                                          </p:spTgt>
                                        </p:tgtEl>
                                        <p:attrNameLst>
                                          <p:attrName>fillcolor</p:attrName>
                                        </p:attrNameLst>
                                      </p:cBhvr>
                                      <p:tavLst>
                                        <p:tav tm="0">
                                          <p:val>
                                            <p:clrVal>
                                              <a:schemeClr val="accent2"/>
                                            </p:clrVal>
                                          </p:val>
                                        </p:tav>
                                        <p:tav tm="50000">
                                          <p:val>
                                            <p:clrVal>
                                              <a:schemeClr val="hlink"/>
                                            </p:clrVal>
                                          </p:val>
                                        </p:tav>
                                      </p:tavLst>
                                    </p:anim>
                                    <p:set>
                                      <p:cBhvr>
                                        <p:cTn id="64" dur="80"/>
                                        <p:tgtEl>
                                          <p:spTgt spid="14">
                                            <p:txEl>
                                              <p:pRg st="3" end="3"/>
                                            </p:txEl>
                                          </p:spTgt>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27" presetClass="entr" presetSubtype="0" fill="hold" grpId="0" nodeType="clickEffect">
                                  <p:stCondLst>
                                    <p:cond delay="0"/>
                                  </p:stCondLst>
                                  <p:iterate type="lt">
                                    <p:tmPct val="50000"/>
                                  </p:iterate>
                                  <p:childTnLst>
                                    <p:set>
                                      <p:cBhvr>
                                        <p:cTn id="68" dur="1" fill="hold">
                                          <p:stCondLst>
                                            <p:cond delay="0"/>
                                          </p:stCondLst>
                                        </p:cTn>
                                        <p:tgtEl>
                                          <p:spTgt spid="14">
                                            <p:txEl>
                                              <p:pRg st="4" end="4"/>
                                            </p:txEl>
                                          </p:spTgt>
                                        </p:tgtEl>
                                        <p:attrNameLst>
                                          <p:attrName>style.visibility</p:attrName>
                                        </p:attrNameLst>
                                      </p:cBhvr>
                                      <p:to>
                                        <p:strVal val="visible"/>
                                      </p:to>
                                    </p:set>
                                    <p:anim calcmode="discrete" valueType="clr">
                                      <p:cBhvr override="childStyle">
                                        <p:cTn id="69" dur="80"/>
                                        <p:tgtEl>
                                          <p:spTgt spid="1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14">
                                            <p:txEl>
                                              <p:pRg st="4" end="4"/>
                                            </p:txEl>
                                          </p:spTgt>
                                        </p:tgtEl>
                                        <p:attrNameLst>
                                          <p:attrName>fillcolor</p:attrName>
                                        </p:attrNameLst>
                                      </p:cBhvr>
                                      <p:tavLst>
                                        <p:tav tm="0">
                                          <p:val>
                                            <p:clrVal>
                                              <a:schemeClr val="accent2"/>
                                            </p:clrVal>
                                          </p:val>
                                        </p:tav>
                                        <p:tav tm="50000">
                                          <p:val>
                                            <p:clrVal>
                                              <a:schemeClr val="hlink"/>
                                            </p:clrVal>
                                          </p:val>
                                        </p:tav>
                                      </p:tavLst>
                                    </p:anim>
                                    <p:set>
                                      <p:cBhvr>
                                        <p:cTn id="71" dur="80"/>
                                        <p:tgtEl>
                                          <p:spTgt spid="14">
                                            <p:txEl>
                                              <p:pRg st="4" end="4"/>
                                            </p:txEl>
                                          </p:spTgt>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27" presetClass="entr" presetSubtype="0" fill="hold" grpId="0" nodeType="clickEffect">
                                  <p:stCondLst>
                                    <p:cond delay="0"/>
                                  </p:stCondLst>
                                  <p:iterate type="lt">
                                    <p:tmPct val="50000"/>
                                  </p:iterate>
                                  <p:childTnLst>
                                    <p:set>
                                      <p:cBhvr>
                                        <p:cTn id="75" dur="1" fill="hold">
                                          <p:stCondLst>
                                            <p:cond delay="0"/>
                                          </p:stCondLst>
                                        </p:cTn>
                                        <p:tgtEl>
                                          <p:spTgt spid="14">
                                            <p:txEl>
                                              <p:pRg st="5" end="5"/>
                                            </p:txEl>
                                          </p:spTgt>
                                        </p:tgtEl>
                                        <p:attrNameLst>
                                          <p:attrName>style.visibility</p:attrName>
                                        </p:attrNameLst>
                                      </p:cBhvr>
                                      <p:to>
                                        <p:strVal val="visible"/>
                                      </p:to>
                                    </p:set>
                                    <p:anim calcmode="discrete" valueType="clr">
                                      <p:cBhvr override="childStyle">
                                        <p:cTn id="76" dur="80"/>
                                        <p:tgtEl>
                                          <p:spTgt spid="1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14">
                                            <p:txEl>
                                              <p:pRg st="5" end="5"/>
                                            </p:txEl>
                                          </p:spTgt>
                                        </p:tgtEl>
                                        <p:attrNameLst>
                                          <p:attrName>fillcolor</p:attrName>
                                        </p:attrNameLst>
                                      </p:cBhvr>
                                      <p:tavLst>
                                        <p:tav tm="0">
                                          <p:val>
                                            <p:clrVal>
                                              <a:schemeClr val="accent2"/>
                                            </p:clrVal>
                                          </p:val>
                                        </p:tav>
                                        <p:tav tm="50000">
                                          <p:val>
                                            <p:clrVal>
                                              <a:schemeClr val="hlink"/>
                                            </p:clrVal>
                                          </p:val>
                                        </p:tav>
                                      </p:tavLst>
                                    </p:anim>
                                    <p:set>
                                      <p:cBhvr>
                                        <p:cTn id="78" dur="80"/>
                                        <p:tgtEl>
                                          <p:spTgt spid="1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3" grpId="0" build="p"/>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06338" y="2629502"/>
            <a:ext cx="354467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教学目标</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40" y="1456711"/>
            <a:ext cx="12784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zh-CN" altLang="en-US" sz="2400" dirty="0">
                <a:solidFill>
                  <a:schemeClr val="tx1"/>
                </a:solidFill>
                <a:sym typeface="+mn-ea"/>
              </a:rPr>
              <a:t>掌握管理学的基本概念、基本理论、方法等有效知识</a:t>
            </a:r>
            <a:r>
              <a:rPr lang="zh-CN" altLang="en-US" sz="2400" dirty="0">
                <a:solidFill>
                  <a:schemeClr val="tx1"/>
                </a:solidFill>
              </a:rPr>
              <a:t>；</a:t>
            </a:r>
            <a:endParaRPr lang="zh-CN" altLang="en-US" sz="2400" dirty="0">
              <a:solidFill>
                <a:schemeClr val="tx1"/>
              </a:solidFill>
            </a:endParaRPr>
          </a:p>
          <a:p>
            <a:pPr>
              <a:lnSpc>
                <a:spcPct val="150000"/>
              </a:lnSpc>
            </a:pPr>
            <a:r>
              <a:rPr lang="zh-CN" altLang="en-US" sz="2400" dirty="0">
                <a:solidFill>
                  <a:schemeClr val="tx1"/>
                </a:solidFill>
                <a:sym typeface="+mn-ea"/>
              </a:rPr>
              <a:t>掌握计划、组织、领导、控制的特征和管理规律；</a:t>
            </a:r>
            <a:endParaRPr lang="zh-CN" altLang="en-US" sz="2400" dirty="0">
              <a:solidFill>
                <a:schemeClr val="tx1"/>
              </a:solidFill>
              <a:sym typeface="+mn-ea"/>
            </a:endParaRPr>
          </a:p>
          <a:p>
            <a:pPr>
              <a:lnSpc>
                <a:spcPct val="150000"/>
              </a:lnSpc>
            </a:pPr>
            <a:r>
              <a:rPr lang="zh-CN" altLang="en-US" sz="2400" dirty="0">
                <a:solidFill>
                  <a:schemeClr val="tx1"/>
                </a:solidFill>
              </a:rPr>
              <a:t>提供一个知识框架，认识和分析现实中的管理问题，发展解决这些问题的能力；</a:t>
            </a:r>
            <a:endParaRPr lang="zh-CN" altLang="en-US" sz="2400" dirty="0">
              <a:solidFill>
                <a:schemeClr val="tx1"/>
              </a:solidFill>
            </a:endParaRPr>
          </a:p>
          <a:p>
            <a:pPr>
              <a:lnSpc>
                <a:spcPct val="150000"/>
              </a:lnSpc>
            </a:pPr>
            <a:r>
              <a:rPr lang="zh-CN" altLang="en-US" sz="2400" dirty="0">
                <a:solidFill>
                  <a:schemeClr val="tx1"/>
                </a:solidFill>
              </a:rPr>
              <a:t>培养对管理学理论研究与实践的兴趣及鉴赏力，指导自己的学习和生活。</a:t>
            </a:r>
            <a:endParaRPr lang="zh-CN" altLang="en-US" sz="2400" dirty="0">
              <a:solidFill>
                <a:schemeClr val="tx1"/>
              </a:solidFill>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lstStyle/>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教学目标</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211559" y="2636429"/>
            <a:ext cx="309235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进度安排</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40" y="1456711"/>
            <a:ext cx="1299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教学进度及课时计划</a:t>
            </a:r>
            <a:endParaRPr lang="zh-CN" altLang="en-US"/>
          </a:p>
        </p:txBody>
      </p:sp>
      <p:graphicFrame>
        <p:nvGraphicFramePr>
          <p:cNvPr id="4" name="内容占位符 3"/>
          <p:cNvGraphicFramePr>
            <a:graphicFrameLocks noGrp="1"/>
          </p:cNvGraphicFramePr>
          <p:nvPr>
            <p:ph idx="1"/>
          </p:nvPr>
        </p:nvGraphicFramePr>
        <p:xfrm>
          <a:off x="179705" y="996951"/>
          <a:ext cx="8229600" cy="3657600"/>
        </p:xfrm>
        <a:graphic>
          <a:graphicData uri="http://schemas.openxmlformats.org/drawingml/2006/table">
            <a:tbl>
              <a:tblPr firstRow="1" bandRow="1">
                <a:tableStyleId>{5C22544A-7EE6-4342-B048-85BDC9FD1C3A}</a:tableStyleId>
              </a:tblPr>
              <a:tblGrid>
                <a:gridCol w="1966595"/>
                <a:gridCol w="6263005"/>
              </a:tblGrid>
              <a:tr h="365760">
                <a:tc>
                  <a:txBody>
                    <a:bodyPr/>
                    <a:lstStyle/>
                    <a:p>
                      <a:pPr>
                        <a:buNone/>
                      </a:pPr>
                      <a:r>
                        <a:rPr lang="zh-CN" altLang="en-US"/>
                        <a:t>时间</a:t>
                      </a:r>
                      <a:endParaRPr lang="zh-CN" altLang="en-US"/>
                    </a:p>
                  </a:txBody>
                  <a:tcPr/>
                </a:tc>
                <a:tc>
                  <a:txBody>
                    <a:bodyPr/>
                    <a:lstStyle/>
                    <a:p>
                      <a:pPr>
                        <a:buNone/>
                      </a:pPr>
                      <a:r>
                        <a:rPr lang="zh-CN" altLang="en-US"/>
                        <a:t>内容</a:t>
                      </a:r>
                      <a:endParaRPr lang="zh-CN" altLang="en-US"/>
                    </a:p>
                  </a:txBody>
                  <a:tcPr/>
                </a:tc>
              </a:tr>
              <a:tr h="365760">
                <a:tc>
                  <a:txBody>
                    <a:bodyPr/>
                    <a:lstStyle/>
                    <a:p>
                      <a:pPr>
                        <a:buNone/>
                      </a:pPr>
                      <a:r>
                        <a:rPr lang="zh-CN" altLang="en-US"/>
                        <a:t>第</a:t>
                      </a:r>
                      <a:r>
                        <a:rPr lang="en-US" altLang="zh-CN"/>
                        <a:t>1</a:t>
                      </a:r>
                      <a:r>
                        <a:rPr lang="zh-CN" altLang="en-US"/>
                        <a:t>周</a:t>
                      </a:r>
                      <a:endParaRPr lang="en-US" altLang="zh-CN"/>
                    </a:p>
                  </a:txBody>
                  <a:tcPr/>
                </a:tc>
                <a:tc>
                  <a:txBody>
                    <a:bodyPr/>
                    <a:lstStyle/>
                    <a:p>
                      <a:pPr>
                        <a:buNone/>
                      </a:pPr>
                      <a:r>
                        <a:rPr lang="zh-CN" altLang="en-US"/>
                        <a:t>课程简介</a:t>
                      </a:r>
                      <a:endParaRPr lang="zh-CN" altLang="en-US"/>
                    </a:p>
                  </a:txBody>
                  <a:tcPr/>
                </a:tc>
              </a:tr>
              <a:tr h="365760">
                <a:tc>
                  <a:txBody>
                    <a:bodyPr/>
                    <a:lstStyle/>
                    <a:p>
                      <a:pPr>
                        <a:buNone/>
                      </a:pPr>
                      <a:r>
                        <a:rPr lang="zh-CN" altLang="en-US" sz="1800">
                          <a:sym typeface="+mn-ea"/>
                        </a:rPr>
                        <a:t>第</a:t>
                      </a:r>
                      <a:r>
                        <a:rPr lang="en-US" altLang="zh-CN" sz="1800">
                          <a:sym typeface="+mn-ea"/>
                        </a:rPr>
                        <a:t>2</a:t>
                      </a:r>
                      <a:r>
                        <a:rPr lang="zh-CN" altLang="en-US" sz="1800">
                          <a:sym typeface="+mn-ea"/>
                        </a:rPr>
                        <a:t>周</a:t>
                      </a:r>
                      <a:endParaRPr lang="zh-CN" altLang="en-US"/>
                    </a:p>
                  </a:txBody>
                  <a:tcPr/>
                </a:tc>
                <a:tc>
                  <a:txBody>
                    <a:bodyPr/>
                    <a:lstStyle/>
                    <a:p>
                      <a:pPr>
                        <a:buNone/>
                      </a:pPr>
                      <a:r>
                        <a:rPr lang="zh-CN" altLang="en-US"/>
                        <a:t>第</a:t>
                      </a:r>
                      <a:r>
                        <a:rPr lang="zh-CN" altLang="en-US" sz="1800">
                          <a:sym typeface="+mn-ea"/>
                        </a:rPr>
                        <a:t>一</a:t>
                      </a:r>
                      <a:r>
                        <a:rPr lang="zh-CN" altLang="en-US"/>
                        <a:t>章</a:t>
                      </a:r>
                      <a:endParaRPr lang="zh-CN" altLang="en-US"/>
                    </a:p>
                  </a:txBody>
                  <a:tcPr/>
                </a:tc>
              </a:tr>
              <a:tr h="365760">
                <a:tc>
                  <a:txBody>
                    <a:bodyPr/>
                    <a:lstStyle/>
                    <a:p>
                      <a:pPr>
                        <a:buNone/>
                      </a:pPr>
                      <a:r>
                        <a:rPr lang="zh-CN" altLang="en-US" sz="1800">
                          <a:sym typeface="+mn-ea"/>
                        </a:rPr>
                        <a:t>第</a:t>
                      </a:r>
                      <a:r>
                        <a:rPr lang="en-US" altLang="zh-CN" sz="1800">
                          <a:sym typeface="+mn-ea"/>
                        </a:rPr>
                        <a:t>3</a:t>
                      </a:r>
                      <a:r>
                        <a:rPr lang="zh-CN" altLang="en-US" sz="1800">
                          <a:sym typeface="+mn-ea"/>
                        </a:rPr>
                        <a:t>周</a:t>
                      </a:r>
                      <a:endParaRPr lang="zh-CN" altLang="en-US"/>
                    </a:p>
                  </a:txBody>
                  <a:tcPr/>
                </a:tc>
                <a:tc>
                  <a:txBody>
                    <a:bodyPr/>
                    <a:lstStyle/>
                    <a:p>
                      <a:pPr>
                        <a:buNone/>
                      </a:pPr>
                      <a:r>
                        <a:rPr lang="zh-CN" altLang="en-US"/>
                        <a:t> </a:t>
                      </a:r>
                      <a:r>
                        <a:rPr lang="zh-CN" altLang="en-US" sz="1800">
                          <a:sym typeface="+mn-ea"/>
                        </a:rPr>
                        <a:t>第二章</a:t>
                      </a:r>
                      <a:endParaRPr lang="zh-CN" altLang="en-US" sz="1800">
                        <a:sym typeface="+mn-ea"/>
                      </a:endParaRPr>
                    </a:p>
                  </a:txBody>
                  <a:tcPr/>
                </a:tc>
              </a:tr>
              <a:tr h="365760">
                <a:tc>
                  <a:txBody>
                    <a:bodyPr/>
                    <a:lstStyle/>
                    <a:p>
                      <a:pPr>
                        <a:buNone/>
                      </a:pPr>
                      <a:r>
                        <a:rPr lang="zh-CN" altLang="en-US" sz="1800">
                          <a:sym typeface="+mn-ea"/>
                        </a:rPr>
                        <a:t>第</a:t>
                      </a:r>
                      <a:r>
                        <a:rPr lang="en-US" altLang="zh-CN" sz="1800">
                          <a:sym typeface="+mn-ea"/>
                        </a:rPr>
                        <a:t>4</a:t>
                      </a:r>
                      <a:r>
                        <a:rPr lang="zh-CN" altLang="en-US" sz="1800">
                          <a:sym typeface="+mn-ea"/>
                        </a:rPr>
                        <a:t>周</a:t>
                      </a:r>
                      <a:endParaRPr lang="zh-CN" altLang="en-US"/>
                    </a:p>
                  </a:txBody>
                  <a:tcPr/>
                </a:tc>
                <a:tc>
                  <a:txBody>
                    <a:bodyPr/>
                    <a:lstStyle/>
                    <a:p>
                      <a:pPr>
                        <a:buNone/>
                      </a:pPr>
                      <a:r>
                        <a:rPr lang="zh-CN" altLang="en-US" sz="1800">
                          <a:sym typeface="+mn-ea"/>
                        </a:rPr>
                        <a:t>第二章</a:t>
                      </a:r>
                      <a:r>
                        <a:rPr lang="zh-CN" altLang="en-US"/>
                        <a:t> </a:t>
                      </a:r>
                      <a:endParaRPr lang="zh-CN" altLang="en-US"/>
                    </a:p>
                  </a:txBody>
                  <a:tcPr/>
                </a:tc>
              </a:tr>
              <a:tr h="365760">
                <a:tc>
                  <a:txBody>
                    <a:bodyPr/>
                    <a:lstStyle/>
                    <a:p>
                      <a:pPr>
                        <a:buNone/>
                      </a:pPr>
                      <a:r>
                        <a:rPr lang="zh-CN" altLang="en-US" sz="1800">
                          <a:sym typeface="+mn-ea"/>
                        </a:rPr>
                        <a:t>第</a:t>
                      </a:r>
                      <a:r>
                        <a:rPr lang="en-US" altLang="zh-CN" sz="1800">
                          <a:sym typeface="+mn-ea"/>
                        </a:rPr>
                        <a:t>5</a:t>
                      </a:r>
                      <a:r>
                        <a:rPr lang="zh-CN" altLang="en-US" sz="1800">
                          <a:sym typeface="+mn-ea"/>
                        </a:rPr>
                        <a:t>周</a:t>
                      </a:r>
                      <a:endParaRPr lang="zh-CN" altLang="en-US"/>
                    </a:p>
                  </a:txBody>
                  <a:tcPr/>
                </a:tc>
                <a:tc>
                  <a:txBody>
                    <a:bodyPr/>
                    <a:lstStyle/>
                    <a:p>
                      <a:pPr>
                        <a:buNone/>
                      </a:pPr>
                      <a:r>
                        <a:rPr lang="zh-CN" altLang="en-US"/>
                        <a:t> </a:t>
                      </a:r>
                      <a:r>
                        <a:rPr lang="zh-CN" altLang="en-US" sz="1800">
                          <a:sym typeface="+mn-ea"/>
                        </a:rPr>
                        <a:t>第四章</a:t>
                      </a:r>
                      <a:endParaRPr lang="zh-CN" altLang="en-US" sz="1800"/>
                    </a:p>
                  </a:txBody>
                  <a:tcPr/>
                </a:tc>
              </a:tr>
              <a:tr h="365760">
                <a:tc>
                  <a:txBody>
                    <a:bodyPr/>
                    <a:lstStyle/>
                    <a:p>
                      <a:pPr>
                        <a:buNone/>
                      </a:pPr>
                      <a:r>
                        <a:rPr lang="zh-CN" altLang="en-US" sz="1800">
                          <a:sym typeface="+mn-ea"/>
                        </a:rPr>
                        <a:t>第</a:t>
                      </a:r>
                      <a:r>
                        <a:rPr lang="en-US" altLang="zh-CN" sz="1800">
                          <a:sym typeface="+mn-ea"/>
                        </a:rPr>
                        <a:t>6</a:t>
                      </a:r>
                      <a:r>
                        <a:rPr lang="zh-CN" altLang="en-US" sz="1800">
                          <a:sym typeface="+mn-ea"/>
                        </a:rPr>
                        <a:t>周</a:t>
                      </a:r>
                      <a:endParaRPr lang="zh-CN" altLang="en-US"/>
                    </a:p>
                  </a:txBody>
                  <a:tcPr/>
                </a:tc>
                <a:tc>
                  <a:txBody>
                    <a:bodyPr/>
                    <a:lstStyle/>
                    <a:p>
                      <a:pPr>
                        <a:buNone/>
                      </a:pPr>
                      <a:r>
                        <a:rPr lang="zh-CN" altLang="en-US" sz="1800">
                          <a:sym typeface="+mn-ea"/>
                        </a:rPr>
                        <a:t>第五章</a:t>
                      </a:r>
                      <a:endParaRPr lang="zh-CN" altLang="en-US" sz="1800"/>
                    </a:p>
                  </a:txBody>
                  <a:tcPr/>
                </a:tc>
              </a:tr>
              <a:tr h="365760">
                <a:tc>
                  <a:txBody>
                    <a:bodyPr/>
                    <a:lstStyle/>
                    <a:p>
                      <a:pPr>
                        <a:buNone/>
                      </a:pPr>
                      <a:r>
                        <a:rPr lang="zh-CN" altLang="en-US" sz="1800">
                          <a:sym typeface="+mn-ea"/>
                        </a:rPr>
                        <a:t>第</a:t>
                      </a:r>
                      <a:r>
                        <a:rPr lang="en-US" altLang="zh-CN" sz="1800">
                          <a:sym typeface="+mn-ea"/>
                        </a:rPr>
                        <a:t>7</a:t>
                      </a:r>
                      <a:r>
                        <a:rPr lang="zh-CN" altLang="en-US" sz="1800">
                          <a:sym typeface="+mn-ea"/>
                        </a:rPr>
                        <a:t>周</a:t>
                      </a:r>
                      <a:endParaRPr lang="zh-CN" altLang="en-US"/>
                    </a:p>
                  </a:txBody>
                  <a:tcPr/>
                </a:tc>
                <a:tc>
                  <a:txBody>
                    <a:bodyPr/>
                    <a:lstStyle/>
                    <a:p>
                      <a:pPr>
                        <a:buNone/>
                      </a:pPr>
                      <a:r>
                        <a:rPr lang="zh-CN" altLang="en-US" sz="1800">
                          <a:sym typeface="+mn-ea"/>
                        </a:rPr>
                        <a:t>第六章</a:t>
                      </a:r>
                      <a:endParaRPr lang="zh-CN" altLang="en-US" sz="1800"/>
                    </a:p>
                  </a:txBody>
                  <a:tcPr/>
                </a:tc>
              </a:tr>
              <a:tr h="365760">
                <a:tc>
                  <a:txBody>
                    <a:bodyPr/>
                    <a:lstStyle/>
                    <a:p>
                      <a:pPr>
                        <a:buNone/>
                      </a:pPr>
                      <a:r>
                        <a:rPr lang="zh-CN" altLang="en-US" sz="1800">
                          <a:sym typeface="+mn-ea"/>
                        </a:rPr>
                        <a:t>第</a:t>
                      </a:r>
                      <a:r>
                        <a:rPr lang="en-US" altLang="zh-CN" sz="1800">
                          <a:sym typeface="+mn-ea"/>
                        </a:rPr>
                        <a:t>8</a:t>
                      </a:r>
                      <a:r>
                        <a:rPr lang="zh-CN" altLang="en-US" sz="1800">
                          <a:sym typeface="+mn-ea"/>
                        </a:rPr>
                        <a:t>周</a:t>
                      </a:r>
                      <a:endParaRPr lang="zh-CN" altLang="en-US"/>
                    </a:p>
                  </a:txBody>
                  <a:tcPr/>
                </a:tc>
                <a:tc>
                  <a:txBody>
                    <a:bodyPr/>
                    <a:lstStyle/>
                    <a:p>
                      <a:pPr>
                        <a:buNone/>
                      </a:pPr>
                      <a:r>
                        <a:rPr lang="zh-CN" altLang="en-US" sz="1800">
                          <a:sym typeface="+mn-ea"/>
                        </a:rPr>
                        <a:t>第</a:t>
                      </a:r>
                      <a:r>
                        <a:rPr lang="zh-CN" altLang="en-US" sz="1800">
                          <a:sym typeface="+mn-ea"/>
                        </a:rPr>
                        <a:t>八</a:t>
                      </a:r>
                      <a:r>
                        <a:rPr lang="zh-CN" altLang="en-US" sz="1800">
                          <a:sym typeface="+mn-ea"/>
                        </a:rPr>
                        <a:t>章</a:t>
                      </a:r>
                      <a:endParaRPr lang="zh-CN" altLang="en-US"/>
                    </a:p>
                  </a:txBody>
                  <a:tcPr/>
                </a:tc>
              </a:tr>
              <a:tr h="365760">
                <a:tc>
                  <a:txBody>
                    <a:bodyPr/>
                    <a:lstStyle/>
                    <a:p>
                      <a:pPr>
                        <a:buNone/>
                      </a:pPr>
                      <a:r>
                        <a:rPr lang="zh-CN" altLang="en-US" sz="1800">
                          <a:sym typeface="+mn-ea"/>
                        </a:rPr>
                        <a:t>第</a:t>
                      </a:r>
                      <a:r>
                        <a:rPr lang="en-US" altLang="zh-CN" sz="1800">
                          <a:sym typeface="+mn-ea"/>
                        </a:rPr>
                        <a:t>9</a:t>
                      </a:r>
                      <a:r>
                        <a:rPr lang="zh-CN" altLang="en-US" sz="1800">
                          <a:sym typeface="+mn-ea"/>
                        </a:rPr>
                        <a:t>周</a:t>
                      </a:r>
                      <a:endParaRPr lang="zh-CN" altLang="en-US"/>
                    </a:p>
                  </a:txBody>
                  <a:tcPr/>
                </a:tc>
                <a:tc>
                  <a:txBody>
                    <a:bodyPr/>
                    <a:lstStyle/>
                    <a:p>
                      <a:pPr>
                        <a:buNone/>
                      </a:pPr>
                      <a:r>
                        <a:rPr lang="zh-CN" altLang="en-US" sz="1800">
                          <a:sym typeface="+mn-ea"/>
                        </a:rPr>
                        <a:t>第九章</a:t>
                      </a:r>
                      <a:endParaRPr lang="zh-CN" altLang="en-US"/>
                    </a:p>
                  </a:txBody>
                  <a:tcPr/>
                </a:tc>
              </a:tr>
            </a:tbl>
          </a:graphicData>
        </a:graphic>
      </p:graphicFrame>
      <p:graphicFrame>
        <p:nvGraphicFramePr>
          <p:cNvPr id="5" name="表格 4"/>
          <p:cNvGraphicFramePr/>
          <p:nvPr/>
        </p:nvGraphicFramePr>
        <p:xfrm>
          <a:off x="4485005" y="996950"/>
          <a:ext cx="4479925" cy="3657600"/>
        </p:xfrm>
        <a:graphic>
          <a:graphicData uri="http://schemas.openxmlformats.org/drawingml/2006/table">
            <a:tbl>
              <a:tblPr firstRow="1" bandRow="1">
                <a:tableStyleId>{5C22544A-7EE6-4342-B048-85BDC9FD1C3A}</a:tableStyleId>
              </a:tblPr>
              <a:tblGrid>
                <a:gridCol w="2096135"/>
                <a:gridCol w="2383790"/>
              </a:tblGrid>
              <a:tr h="365760">
                <a:tc>
                  <a:txBody>
                    <a:bodyPr/>
                    <a:lstStyle/>
                    <a:p>
                      <a:pPr>
                        <a:buNone/>
                      </a:pPr>
                      <a:r>
                        <a:rPr lang="zh-CN" altLang="en-US"/>
                        <a:t>时间</a:t>
                      </a:r>
                      <a:endParaRPr lang="zh-CN" altLang="en-US"/>
                    </a:p>
                  </a:txBody>
                  <a:tcPr/>
                </a:tc>
                <a:tc>
                  <a:txBody>
                    <a:bodyPr/>
                    <a:lstStyle/>
                    <a:p>
                      <a:pPr>
                        <a:buNone/>
                      </a:pPr>
                      <a:r>
                        <a:rPr lang="zh-CN" altLang="en-US"/>
                        <a:t>内容</a:t>
                      </a:r>
                      <a:endParaRPr lang="zh-CN" altLang="en-US"/>
                    </a:p>
                  </a:txBody>
                  <a:tcPr/>
                </a:tc>
              </a:tr>
              <a:tr h="365760">
                <a:tc>
                  <a:txBody>
                    <a:bodyPr/>
                    <a:lstStyle/>
                    <a:p>
                      <a:pPr>
                        <a:buNone/>
                      </a:pPr>
                      <a:r>
                        <a:rPr lang="zh-CN" altLang="en-US"/>
                        <a:t>第</a:t>
                      </a:r>
                      <a:r>
                        <a:rPr lang="en-US" altLang="zh-CN"/>
                        <a:t>10</a:t>
                      </a:r>
                      <a:r>
                        <a:rPr lang="zh-CN" altLang="en-US"/>
                        <a:t>周</a:t>
                      </a:r>
                      <a:endParaRPr lang="en-US" altLang="zh-CN"/>
                    </a:p>
                  </a:txBody>
                  <a:tcPr/>
                </a:tc>
                <a:tc>
                  <a:txBody>
                    <a:bodyPr/>
                    <a:lstStyle/>
                    <a:p>
                      <a:pPr>
                        <a:buNone/>
                      </a:pPr>
                      <a:r>
                        <a:rPr lang="zh-CN" altLang="en-US" sz="1800">
                          <a:sym typeface="+mn-ea"/>
                        </a:rPr>
                        <a:t>第十一章</a:t>
                      </a:r>
                      <a:endParaRPr lang="zh-CN" altLang="en-US"/>
                    </a:p>
                  </a:txBody>
                  <a:tcPr/>
                </a:tc>
              </a:tr>
              <a:tr h="365760">
                <a:tc>
                  <a:txBody>
                    <a:bodyPr/>
                    <a:lstStyle/>
                    <a:p>
                      <a:pPr>
                        <a:buNone/>
                      </a:pPr>
                      <a:r>
                        <a:rPr lang="zh-CN" altLang="en-US" sz="1800">
                          <a:sym typeface="+mn-ea"/>
                        </a:rPr>
                        <a:t>第</a:t>
                      </a:r>
                      <a:r>
                        <a:rPr lang="en-US" altLang="zh-CN" sz="1800">
                          <a:sym typeface="+mn-ea"/>
                        </a:rPr>
                        <a:t>11</a:t>
                      </a:r>
                      <a:r>
                        <a:rPr lang="zh-CN" altLang="en-US" sz="1800">
                          <a:sym typeface="+mn-ea"/>
                        </a:rPr>
                        <a:t>周</a:t>
                      </a:r>
                      <a:endParaRPr lang="zh-CN" altLang="en-US"/>
                    </a:p>
                  </a:txBody>
                  <a:tcPr/>
                </a:tc>
                <a:tc>
                  <a:txBody>
                    <a:bodyPr/>
                    <a:lstStyle/>
                    <a:p>
                      <a:pPr>
                        <a:buNone/>
                      </a:pPr>
                      <a:r>
                        <a:rPr lang="zh-CN" altLang="en-US" sz="1800">
                          <a:sym typeface="+mn-ea"/>
                        </a:rPr>
                        <a:t>第十二章</a:t>
                      </a:r>
                      <a:endParaRPr lang="zh-CN" altLang="en-US"/>
                    </a:p>
                  </a:txBody>
                  <a:tcPr/>
                </a:tc>
              </a:tr>
              <a:tr h="365760">
                <a:tc>
                  <a:txBody>
                    <a:bodyPr/>
                    <a:lstStyle/>
                    <a:p>
                      <a:pPr>
                        <a:buNone/>
                      </a:pPr>
                      <a:r>
                        <a:rPr lang="zh-CN" altLang="en-US" sz="1800">
                          <a:sym typeface="+mn-ea"/>
                        </a:rPr>
                        <a:t>第</a:t>
                      </a:r>
                      <a:r>
                        <a:rPr lang="en-US" altLang="zh-CN" sz="1800">
                          <a:sym typeface="+mn-ea"/>
                        </a:rPr>
                        <a:t>12</a:t>
                      </a:r>
                      <a:r>
                        <a:rPr lang="zh-CN" altLang="en-US" sz="1800">
                          <a:sym typeface="+mn-ea"/>
                        </a:rPr>
                        <a:t>周</a:t>
                      </a:r>
                      <a:endParaRPr lang="zh-CN" altLang="en-US"/>
                    </a:p>
                  </a:txBody>
                  <a:tcPr/>
                </a:tc>
                <a:tc>
                  <a:txBody>
                    <a:bodyPr/>
                    <a:lstStyle/>
                    <a:p>
                      <a:pPr>
                        <a:buNone/>
                      </a:pPr>
                      <a:r>
                        <a:rPr lang="zh-CN" altLang="en-US" sz="1800">
                          <a:sym typeface="+mn-ea"/>
                        </a:rPr>
                        <a:t>第十三章</a:t>
                      </a:r>
                      <a:endParaRPr lang="zh-CN" altLang="en-US"/>
                    </a:p>
                  </a:txBody>
                  <a:tcPr/>
                </a:tc>
              </a:tr>
              <a:tr h="365760">
                <a:tc>
                  <a:txBody>
                    <a:bodyPr/>
                    <a:lstStyle/>
                    <a:p>
                      <a:pPr>
                        <a:buNone/>
                      </a:pPr>
                      <a:r>
                        <a:rPr lang="zh-CN" altLang="en-US" sz="1800">
                          <a:sym typeface="+mn-ea"/>
                        </a:rPr>
                        <a:t>第</a:t>
                      </a:r>
                      <a:r>
                        <a:rPr lang="en-US" altLang="zh-CN" sz="1800">
                          <a:sym typeface="+mn-ea"/>
                        </a:rPr>
                        <a:t>13</a:t>
                      </a:r>
                      <a:r>
                        <a:rPr lang="zh-CN" altLang="en-US" sz="1800">
                          <a:sym typeface="+mn-ea"/>
                        </a:rPr>
                        <a:t>周</a:t>
                      </a:r>
                      <a:endParaRPr lang="zh-CN" altLang="en-US"/>
                    </a:p>
                  </a:txBody>
                  <a:tcPr/>
                </a:tc>
                <a:tc>
                  <a:txBody>
                    <a:bodyPr/>
                    <a:lstStyle/>
                    <a:p>
                      <a:pPr>
                        <a:buNone/>
                      </a:pPr>
                      <a:r>
                        <a:rPr lang="zh-CN" altLang="en-US" sz="1800">
                          <a:sym typeface="+mn-ea"/>
                        </a:rPr>
                        <a:t>第</a:t>
                      </a:r>
                      <a:r>
                        <a:rPr lang="zh-CN" altLang="en-US" sz="1800">
                          <a:sym typeface="+mn-ea"/>
                        </a:rPr>
                        <a:t>十四</a:t>
                      </a:r>
                      <a:r>
                        <a:rPr lang="zh-CN" altLang="en-US" sz="1800">
                          <a:sym typeface="+mn-ea"/>
                        </a:rPr>
                        <a:t>章</a:t>
                      </a:r>
                      <a:endParaRPr lang="zh-CN" altLang="en-US"/>
                    </a:p>
                  </a:txBody>
                  <a:tcPr/>
                </a:tc>
              </a:tr>
              <a:tr h="365760">
                <a:tc>
                  <a:txBody>
                    <a:bodyPr/>
                    <a:lstStyle/>
                    <a:p>
                      <a:pPr>
                        <a:buNone/>
                      </a:pPr>
                      <a:r>
                        <a:rPr lang="zh-CN" altLang="en-US" sz="1800">
                          <a:sym typeface="+mn-ea"/>
                        </a:rPr>
                        <a:t>第</a:t>
                      </a:r>
                      <a:r>
                        <a:rPr lang="en-US" altLang="zh-CN" sz="1800">
                          <a:sym typeface="+mn-ea"/>
                        </a:rPr>
                        <a:t>14</a:t>
                      </a:r>
                      <a:r>
                        <a:rPr lang="zh-CN" altLang="en-US" sz="1800">
                          <a:sym typeface="+mn-ea"/>
                        </a:rPr>
                        <a:t>周</a:t>
                      </a:r>
                      <a:endParaRPr lang="zh-CN" altLang="en-US"/>
                    </a:p>
                  </a:txBody>
                  <a:tcPr/>
                </a:tc>
                <a:tc>
                  <a:txBody>
                    <a:bodyPr/>
                    <a:lstStyle/>
                    <a:p>
                      <a:pPr>
                        <a:buNone/>
                      </a:pPr>
                      <a:r>
                        <a:rPr lang="zh-CN" altLang="en-US"/>
                        <a:t>第</a:t>
                      </a:r>
                      <a:r>
                        <a:rPr lang="zh-CN" altLang="en-US" sz="1800">
                          <a:sym typeface="+mn-ea"/>
                        </a:rPr>
                        <a:t>十五章</a:t>
                      </a:r>
                      <a:endParaRPr lang="zh-CN" altLang="en-US" sz="1800">
                        <a:sym typeface="+mn-ea"/>
                      </a:endParaRPr>
                    </a:p>
                  </a:txBody>
                  <a:tcPr/>
                </a:tc>
              </a:tr>
              <a:tr h="365760">
                <a:tc>
                  <a:txBody>
                    <a:bodyPr/>
                    <a:lstStyle/>
                    <a:p>
                      <a:pPr>
                        <a:buNone/>
                      </a:pPr>
                      <a:r>
                        <a:rPr lang="zh-CN" altLang="en-US" sz="1800">
                          <a:sym typeface="+mn-ea"/>
                        </a:rPr>
                        <a:t>第</a:t>
                      </a:r>
                      <a:r>
                        <a:rPr lang="en-US" altLang="zh-CN" sz="1800">
                          <a:sym typeface="+mn-ea"/>
                        </a:rPr>
                        <a:t>15</a:t>
                      </a:r>
                      <a:r>
                        <a:rPr lang="zh-CN" altLang="en-US" sz="1800">
                          <a:sym typeface="+mn-ea"/>
                        </a:rPr>
                        <a:t>周</a:t>
                      </a:r>
                      <a:endParaRPr lang="zh-CN" altLang="en-US"/>
                    </a:p>
                  </a:txBody>
                  <a:tcPr/>
                </a:tc>
                <a:tc>
                  <a:txBody>
                    <a:bodyPr/>
                    <a:lstStyle/>
                    <a:p>
                      <a:pPr>
                        <a:buNone/>
                      </a:pPr>
                      <a:r>
                        <a:rPr lang="zh-CN" altLang="en-US" sz="1800">
                          <a:sym typeface="+mn-ea"/>
                        </a:rPr>
                        <a:t>第</a:t>
                      </a:r>
                      <a:r>
                        <a:rPr lang="zh-CN" altLang="en-US" sz="1800">
                          <a:sym typeface="+mn-ea"/>
                        </a:rPr>
                        <a:t>十六</a:t>
                      </a:r>
                      <a:r>
                        <a:rPr lang="zh-CN" altLang="en-US" sz="1800">
                          <a:sym typeface="+mn-ea"/>
                        </a:rPr>
                        <a:t>章</a:t>
                      </a:r>
                      <a:endParaRPr lang="zh-CN" altLang="en-US" sz="1800"/>
                    </a:p>
                  </a:txBody>
                  <a:tcPr/>
                </a:tc>
              </a:tr>
              <a:tr h="309245">
                <a:tc>
                  <a:txBody>
                    <a:bodyPr/>
                    <a:lstStyle/>
                    <a:p>
                      <a:pPr>
                        <a:buNone/>
                      </a:pPr>
                      <a:r>
                        <a:rPr lang="zh-CN" altLang="en-US" sz="1800">
                          <a:sym typeface="+mn-ea"/>
                        </a:rPr>
                        <a:t>第</a:t>
                      </a:r>
                      <a:r>
                        <a:rPr lang="en-US" altLang="zh-CN" sz="1800">
                          <a:sym typeface="+mn-ea"/>
                        </a:rPr>
                        <a:t>16</a:t>
                      </a:r>
                      <a:r>
                        <a:rPr lang="zh-CN" altLang="en-US" sz="1800">
                          <a:sym typeface="+mn-ea"/>
                        </a:rPr>
                        <a:t>周</a:t>
                      </a:r>
                      <a:endParaRPr lang="zh-CN" altLang="en-US"/>
                    </a:p>
                  </a:txBody>
                  <a:tcPr/>
                </a:tc>
                <a:tc>
                  <a:txBody>
                    <a:bodyPr/>
                    <a:lstStyle/>
                    <a:p>
                      <a:pPr>
                        <a:buNone/>
                      </a:pPr>
                      <a:r>
                        <a:rPr lang="zh-CN" altLang="en-US" sz="1800">
                          <a:sym typeface="+mn-ea"/>
                        </a:rPr>
                        <a:t>复习、答疑</a:t>
                      </a:r>
                      <a:endParaRPr lang="zh-CN" altLang="en-US" sz="1800"/>
                    </a:p>
                  </a:txBody>
                  <a:tcPr/>
                </a:tc>
              </a:tr>
              <a:tr h="365760">
                <a:tc>
                  <a:txBody>
                    <a:bodyPr/>
                    <a:lstStyle/>
                    <a:p>
                      <a:pPr>
                        <a:buNone/>
                      </a:pPr>
                      <a:r>
                        <a:rPr lang="zh-CN" altLang="en-US" sz="1800">
                          <a:sym typeface="+mn-ea"/>
                        </a:rPr>
                        <a:t>第</a:t>
                      </a:r>
                      <a:r>
                        <a:rPr lang="en-US" altLang="zh-CN" sz="1800">
                          <a:sym typeface="+mn-ea"/>
                        </a:rPr>
                        <a:t>17</a:t>
                      </a:r>
                      <a:r>
                        <a:rPr lang="zh-CN" altLang="en-US" sz="1800">
                          <a:sym typeface="+mn-ea"/>
                        </a:rPr>
                        <a:t>周</a:t>
                      </a:r>
                      <a:endParaRPr lang="zh-CN" altLang="en-US"/>
                    </a:p>
                  </a:txBody>
                  <a:tcPr/>
                </a:tc>
                <a:tc>
                  <a:txBody>
                    <a:bodyPr/>
                    <a:lstStyle/>
                    <a:p>
                      <a:pPr>
                        <a:buNone/>
                      </a:pPr>
                      <a:r>
                        <a:rPr lang="zh-CN" altLang="en-US" sz="1800">
                          <a:sym typeface="+mn-ea"/>
                        </a:rPr>
                        <a:t>考试</a:t>
                      </a:r>
                      <a:endParaRPr lang="zh-CN" altLang="en-US" sz="1800">
                        <a:sym typeface="+mn-ea"/>
                      </a:endParaRPr>
                    </a:p>
                  </a:txBody>
                  <a:tcPr/>
                </a:tc>
              </a:tr>
              <a:tr h="365760">
                <a:tc>
                  <a:txBody>
                    <a:bodyPr/>
                    <a:lstStyle/>
                    <a:p>
                      <a:pPr>
                        <a:buNone/>
                      </a:pPr>
                      <a:r>
                        <a:rPr lang="zh-CN" altLang="en-US" sz="1800">
                          <a:sym typeface="+mn-ea"/>
                        </a:rPr>
                        <a:t>第</a:t>
                      </a:r>
                      <a:r>
                        <a:rPr lang="en-US" altLang="zh-CN" sz="1800">
                          <a:sym typeface="+mn-ea"/>
                        </a:rPr>
                        <a:t>18</a:t>
                      </a:r>
                      <a:r>
                        <a:rPr lang="zh-CN" altLang="en-US" sz="1800">
                          <a:sym typeface="+mn-ea"/>
                        </a:rPr>
                        <a:t>周</a:t>
                      </a:r>
                      <a:endParaRPr lang="zh-CN" altLang="en-US"/>
                    </a:p>
                  </a:txBody>
                  <a:tcPr/>
                </a:tc>
                <a:tc>
                  <a:txBody>
                    <a:bodyPr/>
                    <a:lstStyle/>
                    <a:p>
                      <a:pPr>
                        <a:buNone/>
                      </a:pPr>
                      <a:r>
                        <a:rPr lang="zh-CN" altLang="en-US"/>
                        <a:t>机动</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554605" y="2636520"/>
            <a:ext cx="43383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教学方法及作业要求</a:t>
            </a:r>
            <a:endParaRPr lang="zh-CN" altLang="en-US" sz="3600" b="1" dirty="0">
              <a:solidFill>
                <a:srgbClr val="76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77202" y="1463638"/>
            <a:ext cx="9043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pPr>
              <a:spcBef>
                <a:spcPts val="600"/>
              </a:spcBef>
              <a:spcAft>
                <a:spcPts val="600"/>
              </a:spcAft>
            </a:pPr>
            <a:r>
              <a:rPr lang="zh-CN" altLang="en-US" sz="2600" dirty="0"/>
              <a:t>课堂讲授+案例分析+课程报告</a:t>
            </a:r>
            <a:endParaRPr lang="zh-CN" altLang="en-US" sz="2600" dirty="0"/>
          </a:p>
          <a:p>
            <a:pPr>
              <a:spcBef>
                <a:spcPts val="600"/>
              </a:spcBef>
              <a:spcAft>
                <a:spcPts val="600"/>
              </a:spcAft>
            </a:pPr>
            <a:r>
              <a:rPr lang="zh-CN" altLang="en-US" sz="2600" dirty="0">
                <a:sym typeface="+mn-ea"/>
              </a:rPr>
              <a:t>本课程所安排的任何个人或小组报告，或其他任何其他形式的口头或书面报告，必须是原创的，同时是专门为本课程所做的。任何抄袭或伪造行为都将导致该名同学在本课程将得到 0 分的成绩，这意味着该名学生将需重修该课程或改选其他课程以完成学校对学分的要求。可以引用他人的学术论述和成果，如果引用他人成果，必须注明来源和作者，以尊重他人知识产权。</a:t>
            </a:r>
            <a:endParaRPr lang="zh-CN" altLang="en-US" sz="2600" dirty="0"/>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lstStyle/>
          <a:p>
            <a:r>
              <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教学方式</a:t>
            </a:r>
            <a:endParaRPr lang="zh-CN" altLang="en-US" sz="32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Words>
  <Application>WPS 演示</Application>
  <PresentationFormat>全屏显示(16:9)</PresentationFormat>
  <Paragraphs>195</Paragraphs>
  <Slides>16</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Yuanti SC Regular</vt:lpstr>
      <vt:lpstr>微软雅黑</vt:lpstr>
      <vt:lpstr>Segoe Print</vt:lpstr>
      <vt:lpstr>Arial Unicode MS</vt:lpstr>
      <vt:lpstr>Calibri</vt:lpstr>
      <vt:lpstr>Office 主题​​</vt:lpstr>
      <vt:lpstr>PowerPoint 演示文稿</vt:lpstr>
      <vt:lpstr>PowerPoint 演示文稿</vt:lpstr>
      <vt:lpstr>课程结构及主要内容</vt:lpstr>
      <vt:lpstr>PowerPoint 演示文稿</vt:lpstr>
      <vt:lpstr>教学目标</vt:lpstr>
      <vt:lpstr>PowerPoint 演示文稿</vt:lpstr>
      <vt:lpstr>教学进度及课时计划</vt:lpstr>
      <vt:lpstr>PowerPoint 演示文稿</vt:lpstr>
      <vt:lpstr>教学方式</vt:lpstr>
      <vt:lpstr>PowerPoint 演示文稿</vt:lpstr>
      <vt:lpstr>教材及阅读书目</vt:lpstr>
      <vt:lpstr>PowerPoint 演示文稿</vt:lpstr>
      <vt:lpstr>成绩考核依据</vt:lpstr>
      <vt:lpstr>平时成绩依据</vt:lpstr>
      <vt:lpstr>PowerPoint 演示文稿</vt:lpstr>
      <vt:lpstr>公邮及联系方式</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181</cp:revision>
  <dcterms:created xsi:type="dcterms:W3CDTF">2015-01-22T11:01:00Z</dcterms:created>
  <dcterms:modified xsi:type="dcterms:W3CDTF">2019-02-25T07:26:14Z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