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34" r:id="rId7"/>
    <p:sldId id="372" r:id="rId8"/>
    <p:sldId id="336" r:id="rId9"/>
    <p:sldId id="337" r:id="rId10"/>
    <p:sldId id="339" r:id="rId11"/>
    <p:sldId id="338" r:id="rId12"/>
    <p:sldId id="298" r:id="rId13"/>
    <p:sldId id="340" r:id="rId14"/>
    <p:sldId id="341" r:id="rId15"/>
    <p:sldId id="303" r:id="rId16"/>
    <p:sldId id="342" r:id="rId17"/>
    <p:sldId id="343" r:id="rId18"/>
    <p:sldId id="328" r:id="rId19"/>
    <p:sldId id="344" r:id="rId20"/>
    <p:sldId id="345" r:id="rId21"/>
    <p:sldId id="346" r:id="rId22"/>
    <p:sldId id="347" r:id="rId23"/>
    <p:sldId id="373" r:id="rId24"/>
    <p:sldId id="348" r:id="rId25"/>
    <p:sldId id="267" r:id="rId26"/>
    <p:sldId id="363" r:id="rId27"/>
    <p:sldId id="330" r:id="rId28"/>
    <p:sldId id="349" r:id="rId29"/>
    <p:sldId id="297" r:id="rId30"/>
    <p:sldId id="374" r:id="rId31"/>
    <p:sldId id="350" r:id="rId32"/>
    <p:sldId id="306" r:id="rId33"/>
    <p:sldId id="333" r:id="rId34"/>
    <p:sldId id="331" r:id="rId35"/>
    <p:sldId id="362"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760000"/>
    <a:srgbClr val="EA0000"/>
    <a:srgbClr val="03A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3" y="72"/>
      </p:cViewPr>
      <p:guideLst>
        <p:guide orient="horz" pos="1690"/>
        <p:guide pos="2880"/>
        <p:guide pos="52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3.xml"/><Relationship Id="rId3" Type="http://schemas.openxmlformats.org/officeDocument/2006/relationships/slide" Target="slide22.xml"/><Relationship Id="rId2" Type="http://schemas.openxmlformats.org/officeDocument/2006/relationships/slide" Target="slide19.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758548" y="3028806"/>
            <a:ext cx="27590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第一章  管理与管理学</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70090" y="852236"/>
            <a:ext cx="3989214" cy="1985211"/>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内容占位符 3"/>
          <p:cNvSpPr>
            <a:spLocks noGrp="1"/>
          </p:cNvSpPr>
          <p:nvPr>
            <p:ph idx="1"/>
          </p:nvPr>
        </p:nvSpPr>
        <p:spPr/>
        <p:txBody>
          <a:bodyPr/>
          <a:p>
            <a:endParaRPr lang="zh-CN" altLang="en-US"/>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29018" t="45777" r="45184" b="1"/>
          <a:stretch>
            <a:fillRect/>
          </a:stretch>
        </p:blipFill>
        <p:spPr>
          <a:xfrm>
            <a:off x="662112" y="1179094"/>
            <a:ext cx="637299" cy="156410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1" name="组合 50"/>
          <p:cNvGrpSpPr/>
          <p:nvPr/>
        </p:nvGrpSpPr>
        <p:grpSpPr>
          <a:xfrm>
            <a:off x="577516" y="1648327"/>
            <a:ext cx="818147" cy="584775"/>
            <a:chOff x="1588169" y="1696454"/>
            <a:chExt cx="794083" cy="584775"/>
          </a:xfrm>
        </p:grpSpPr>
        <p:grpSp>
          <p:nvGrpSpPr>
            <p:cNvPr id="15" name="组合 14"/>
            <p:cNvGrpSpPr/>
            <p:nvPr/>
          </p:nvGrpSpPr>
          <p:grpSpPr>
            <a:xfrm>
              <a:off x="1672390" y="1703549"/>
              <a:ext cx="621584" cy="575122"/>
              <a:chOff x="-122072" y="673100"/>
              <a:chExt cx="4427372"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122072" y="818889"/>
                <a:ext cx="4108787"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17"/>
            <p:cNvSpPr txBox="1"/>
            <p:nvPr/>
          </p:nvSpPr>
          <p:spPr>
            <a:xfrm>
              <a:off x="1588169" y="1696454"/>
              <a:ext cx="794083" cy="584775"/>
            </a:xfrm>
            <a:prstGeom prst="rect">
              <a:avLst/>
            </a:prstGeom>
            <a:noFill/>
          </p:spPr>
          <p:txBody>
            <a:bodyPr wrap="squar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  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TextBox 18"/>
          <p:cNvSpPr txBox="1"/>
          <p:nvPr/>
        </p:nvSpPr>
        <p:spPr>
          <a:xfrm>
            <a:off x="2141623" y="965599"/>
            <a:ext cx="1503946" cy="337185"/>
          </a:xfrm>
          <a:prstGeom prst="rect">
            <a:avLst/>
          </a:prstGeom>
          <a:noFill/>
        </p:spPr>
        <p:txBody>
          <a:bodyPr wrap="squar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  </a:t>
            </a:r>
            <a:r>
              <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rPr>
              <a:t>计划职能</a:t>
            </a:r>
            <a:endPar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1431759" y="1335507"/>
            <a:ext cx="2971800" cy="1568450"/>
          </a:xfrm>
          <a:prstGeom prst="rect">
            <a:avLst/>
          </a:prstGeom>
        </p:spPr>
        <p:txBody>
          <a:bodyPr wrap="square">
            <a:spAutoFit/>
          </a:bodyPr>
          <a:lstStyle/>
          <a:p>
            <a:pPr algn="just"/>
            <a:r>
              <a:rPr lang="zh-CN" altLang="en-US" sz="1600" dirty="0"/>
              <a:t>     </a:t>
            </a:r>
            <a:r>
              <a:rPr lang="zh-CN" altLang="en-US" sz="1600" dirty="0">
                <a:latin typeface="楷体_GB2312" pitchFamily="49" charset="-122"/>
                <a:ea typeface="楷体_GB2312" pitchFamily="49" charset="-122"/>
              </a:rPr>
              <a:t>管理者基于组织使命，在对组织环境及其变化趋势进行科学分析和预测的基础上，确定组织目标，并对将要实现的目标和应采取的行动方案作出选择及具体安排的活动过程。</a:t>
            </a:r>
            <a:endParaRPr lang="en-US" altLang="zh-CN" sz="1600" dirty="0">
              <a:solidFill>
                <a:schemeClr val="tx1">
                  <a:lumMod val="85000"/>
                  <a:lumOff val="15000"/>
                </a:schemeClr>
              </a:solidFill>
              <a:latin typeface="楷体_GB2312" pitchFamily="49" charset="-122"/>
              <a:ea typeface="楷体_GB2312" pitchFamily="49" charset="-122"/>
              <a:sym typeface="Arial" panose="020B0604020202020204" pitchFamily="34" charset="0"/>
            </a:endParaRPr>
          </a:p>
        </p:txBody>
      </p:sp>
      <p:sp>
        <p:nvSpPr>
          <p:cNvPr id="21" name="圆角矩形 20"/>
          <p:cNvSpPr/>
          <p:nvPr/>
        </p:nvSpPr>
        <p:spPr>
          <a:xfrm>
            <a:off x="4608095" y="902368"/>
            <a:ext cx="4042610" cy="200638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29018" t="45777" r="45184" b="1"/>
          <a:stretch>
            <a:fillRect/>
          </a:stretch>
        </p:blipFill>
        <p:spPr>
          <a:xfrm>
            <a:off x="4746032" y="1203158"/>
            <a:ext cx="644116" cy="1528011"/>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2" name="组合 51"/>
          <p:cNvGrpSpPr/>
          <p:nvPr/>
        </p:nvGrpSpPr>
        <p:grpSpPr>
          <a:xfrm>
            <a:off x="4692317" y="1576136"/>
            <a:ext cx="842209" cy="661737"/>
            <a:chOff x="6063919" y="1920118"/>
            <a:chExt cx="772276" cy="575122"/>
          </a:xfrm>
        </p:grpSpPr>
        <p:grpSp>
          <p:nvGrpSpPr>
            <p:cNvPr id="23" name="组合 22"/>
            <p:cNvGrpSpPr/>
            <p:nvPr/>
          </p:nvGrpSpPr>
          <p:grpSpPr>
            <a:xfrm>
              <a:off x="6106477" y="1920118"/>
              <a:ext cx="561653" cy="575122"/>
              <a:chOff x="304804" y="673100"/>
              <a:chExt cx="4000503" cy="4000498"/>
            </a:xfrm>
            <a:effectLst>
              <a:outerShdw blurRad="444500" dist="254000" dir="8100000" algn="tr" rotWithShape="0">
                <a:prstClr val="black">
                  <a:alpha val="50000"/>
                </a:prstClr>
              </a:outerShdw>
            </a:effectLst>
          </p:grpSpPr>
          <p:sp>
            <p:nvSpPr>
              <p:cNvPr id="24" name="同心圆 23"/>
              <p:cNvSpPr/>
              <p:nvPr/>
            </p:nvSpPr>
            <p:spPr>
              <a:xfrm>
                <a:off x="304804" y="673100"/>
                <a:ext cx="4000503" cy="4000498"/>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25"/>
            <p:cNvSpPr txBox="1"/>
            <p:nvPr/>
          </p:nvSpPr>
          <p:spPr>
            <a:xfrm>
              <a:off x="6063919" y="1961946"/>
              <a:ext cx="772276" cy="508233"/>
            </a:xfrm>
            <a:prstGeom prst="rect">
              <a:avLst/>
            </a:prstGeom>
            <a:noFill/>
          </p:spPr>
          <p:txBody>
            <a:bodyPr wrap="squar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 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6178516" y="989662"/>
            <a:ext cx="1148080" cy="337185"/>
          </a:xfrm>
          <a:prstGeom prst="rect">
            <a:avLst/>
          </a:prstGeom>
          <a:noFill/>
        </p:spPr>
        <p:txBody>
          <a:bodyPr wrap="none" rtlCol="0">
            <a:spAutoFit/>
          </a:bodyPr>
          <a:lstStyle/>
          <a:p>
            <a:r>
              <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rPr>
              <a:t>组织职能</a:t>
            </a:r>
            <a:endPar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5558589" y="1383632"/>
            <a:ext cx="2863516" cy="1322070"/>
          </a:xfrm>
          <a:prstGeom prst="rect">
            <a:avLst/>
          </a:prstGeom>
        </p:spPr>
        <p:txBody>
          <a:bodyPr wrap="square">
            <a:spAutoFit/>
          </a:bodyPr>
          <a:lstStyle/>
          <a:p>
            <a:pPr algn="just"/>
            <a:r>
              <a:rPr lang="zh-CN" altLang="en-US" sz="1400" dirty="0"/>
              <a:t>     </a:t>
            </a:r>
            <a:r>
              <a:rPr lang="zh-CN" altLang="en-US" sz="1600" dirty="0">
                <a:latin typeface="楷体_GB2312" pitchFamily="49" charset="-122"/>
                <a:ea typeface="楷体_GB2312" pitchFamily="49" charset="-122"/>
              </a:rPr>
              <a:t>管理者根据组织的既定目标，合理配置和整合组织内外的各种资源，合理安排人们之间的相互关系，建立组织的物质结构和社会结构的过程。</a:t>
            </a:r>
            <a:endParaRPr lang="zh-CN" altLang="en-US" sz="1600" dirty="0">
              <a:latin typeface="楷体_GB2312" pitchFamily="49" charset="-122"/>
              <a:ea typeface="楷体_GB2312" pitchFamily="49" charset="-122"/>
              <a:sym typeface="Arial" panose="020B0604020202020204" pitchFamily="34" charset="0"/>
            </a:endParaRPr>
          </a:p>
        </p:txBody>
      </p:sp>
      <p:sp>
        <p:nvSpPr>
          <p:cNvPr id="29" name="圆角矩形 28"/>
          <p:cNvSpPr/>
          <p:nvPr/>
        </p:nvSpPr>
        <p:spPr>
          <a:xfrm>
            <a:off x="4656221" y="3092116"/>
            <a:ext cx="4006516" cy="186489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29018" t="45777" r="45184" b="1"/>
          <a:stretch>
            <a:fillRect/>
          </a:stretch>
        </p:blipFill>
        <p:spPr>
          <a:xfrm>
            <a:off x="4782125" y="3309605"/>
            <a:ext cx="680211"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4" name="组合 53"/>
          <p:cNvGrpSpPr/>
          <p:nvPr/>
        </p:nvGrpSpPr>
        <p:grpSpPr>
          <a:xfrm>
            <a:off x="4834772" y="3597442"/>
            <a:ext cx="627565" cy="613611"/>
            <a:chOff x="5099465" y="3764867"/>
            <a:chExt cx="1627681" cy="589653"/>
          </a:xfrm>
        </p:grpSpPr>
        <p:grpSp>
          <p:nvGrpSpPr>
            <p:cNvPr id="31" name="组合 30"/>
            <p:cNvGrpSpPr/>
            <p:nvPr/>
          </p:nvGrpSpPr>
          <p:grpSpPr>
            <a:xfrm>
              <a:off x="5144177" y="3779398"/>
              <a:ext cx="1582969" cy="575122"/>
              <a:chOff x="-6549398" y="673100"/>
              <a:chExt cx="11275056"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6549398" y="760411"/>
                <a:ext cx="11275056"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extBox 33"/>
            <p:cNvSpPr txBox="1"/>
            <p:nvPr/>
          </p:nvSpPr>
          <p:spPr>
            <a:xfrm>
              <a:off x="5099465" y="3764867"/>
              <a:ext cx="1364532" cy="561943"/>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 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TextBox 34"/>
          <p:cNvSpPr txBox="1"/>
          <p:nvPr/>
        </p:nvSpPr>
        <p:spPr>
          <a:xfrm>
            <a:off x="6322896" y="3233952"/>
            <a:ext cx="1148080" cy="337185"/>
          </a:xfrm>
          <a:prstGeom prst="rect">
            <a:avLst/>
          </a:prstGeom>
          <a:noFill/>
        </p:spPr>
        <p:txBody>
          <a:bodyPr wrap="none" rtlCol="0">
            <a:spAutoFit/>
          </a:bodyPr>
          <a:lstStyle/>
          <a:p>
            <a:r>
              <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rPr>
              <a:t>控制职能</a:t>
            </a:r>
            <a:endPar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666874" y="3633537"/>
            <a:ext cx="2803358" cy="1076325"/>
          </a:xfrm>
          <a:prstGeom prst="rect">
            <a:avLst/>
          </a:prstGeom>
        </p:spPr>
        <p:txBody>
          <a:bodyPr wrap="square">
            <a:spAutoFit/>
          </a:bodyPr>
          <a:lstStyle/>
          <a:p>
            <a:pPr algn="just"/>
            <a:r>
              <a:rPr lang="zh-CN" altLang="en-US" sz="1400" dirty="0"/>
              <a:t>     </a:t>
            </a:r>
            <a:r>
              <a:rPr lang="zh-CN" altLang="en-US" sz="1600" dirty="0">
                <a:latin typeface="楷体_GB2312" pitchFamily="49" charset="-122"/>
                <a:ea typeface="楷体_GB2312" pitchFamily="49" charset="-122"/>
              </a:rPr>
              <a:t>管理者运用事先确定的标准，衡量实际工作绩效，寻找偏差及其产生的原因，并采取措施纠正偏差的过程。</a:t>
            </a:r>
            <a:endParaRPr lang="zh-CN" altLang="en-US" sz="1600" dirty="0">
              <a:latin typeface="楷体_GB2312" pitchFamily="49" charset="-122"/>
              <a:ea typeface="楷体_GB2312" pitchFamily="49" charset="-122"/>
              <a:sym typeface="Arial" panose="020B0604020202020204" pitchFamily="34" charset="0"/>
            </a:endParaRPr>
          </a:p>
        </p:txBody>
      </p:sp>
      <p:sp>
        <p:nvSpPr>
          <p:cNvPr id="37" name="圆角矩形 36"/>
          <p:cNvSpPr/>
          <p:nvPr/>
        </p:nvSpPr>
        <p:spPr>
          <a:xfrm>
            <a:off x="469232" y="3031959"/>
            <a:ext cx="3958389" cy="187692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8" name="图片 37"/>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613987" y="3345700"/>
            <a:ext cx="661362"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3" name="组合 52"/>
          <p:cNvGrpSpPr/>
          <p:nvPr/>
        </p:nvGrpSpPr>
        <p:grpSpPr>
          <a:xfrm>
            <a:off x="601580" y="3728771"/>
            <a:ext cx="704970" cy="589655"/>
            <a:chOff x="2310065" y="3764865"/>
            <a:chExt cx="704970" cy="589655"/>
          </a:xfrm>
        </p:grpSpPr>
        <p:grpSp>
          <p:nvGrpSpPr>
            <p:cNvPr id="39" name="组合 38"/>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TextBox 41"/>
            <p:cNvSpPr txBox="1"/>
            <p:nvPr/>
          </p:nvSpPr>
          <p:spPr>
            <a:xfrm>
              <a:off x="2310065" y="3764865"/>
              <a:ext cx="704970" cy="584775"/>
            </a:xfrm>
            <a:prstGeom prst="rect">
              <a:avLst/>
            </a:prstGeom>
            <a:noFill/>
          </p:spPr>
          <p:txBody>
            <a:bodyPr wrap="squar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 3 </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a:off x="2299135" y="3197858"/>
            <a:ext cx="1148080" cy="337185"/>
          </a:xfrm>
          <a:prstGeom prst="rect">
            <a:avLst/>
          </a:prstGeom>
          <a:noFill/>
        </p:spPr>
        <p:txBody>
          <a:bodyPr wrap="none" rtlCol="0">
            <a:spAutoFit/>
          </a:bodyPr>
          <a:lstStyle/>
          <a:p>
            <a:r>
              <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rPr>
              <a:t>领导职能</a:t>
            </a:r>
            <a:endParaRPr lang="zh-CN" altLang="en-US" sz="1600" b="1" spc="300" dirty="0">
              <a:solidFill>
                <a:srgbClr val="EA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3"/>
          <p:cNvSpPr/>
          <p:nvPr/>
        </p:nvSpPr>
        <p:spPr>
          <a:xfrm>
            <a:off x="1491916" y="3657600"/>
            <a:ext cx="2867091" cy="583565"/>
          </a:xfrm>
          <a:prstGeom prst="rect">
            <a:avLst/>
          </a:prstGeom>
        </p:spPr>
        <p:txBody>
          <a:bodyPr wrap="square">
            <a:spAutoFit/>
          </a:bodyPr>
          <a:lstStyle/>
          <a:p>
            <a:pPr algn="just"/>
            <a:r>
              <a:rPr lang="zh-CN" altLang="en-US" sz="1600" dirty="0"/>
              <a:t>     </a:t>
            </a:r>
            <a:r>
              <a:rPr lang="zh-CN" altLang="en-US" sz="1600" dirty="0">
                <a:latin typeface="楷体_GB2312" pitchFamily="49" charset="-122"/>
                <a:ea typeface="楷体_GB2312" pitchFamily="49" charset="-122"/>
              </a:rPr>
              <a:t>管理者为了实现组织目标而与被管理者互动的过程。</a:t>
            </a:r>
            <a:endParaRPr lang="zh-CN" altLang="en-US" sz="1600" dirty="0">
              <a:latin typeface="楷体_GB2312" pitchFamily="49" charset="-122"/>
              <a:ea typeface="楷体_GB2312" pitchFamily="49" charset="-122"/>
              <a:sym typeface="Arial" panose="020B0604020202020204" pitchFamily="34" charset="0"/>
            </a:endParaRP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管理的基本职能</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fill="hold"/>
                                        <p:tgtEl>
                                          <p:spTgt spid="52"/>
                                        </p:tgtEl>
                                        <p:attrNameLst>
                                          <p:attrName>ppt_x</p:attrName>
                                        </p:attrNameLst>
                                      </p:cBhvr>
                                      <p:tavLst>
                                        <p:tav tm="0">
                                          <p:val>
                                            <p:strVal val="1+#ppt_w/2"/>
                                          </p:val>
                                        </p:tav>
                                        <p:tav tm="100000">
                                          <p:val>
                                            <p:strVal val="#ppt_x"/>
                                          </p:val>
                                        </p:tav>
                                      </p:tavLst>
                                    </p:anim>
                                    <p:anim calcmode="lin" valueType="num">
                                      <p:cBhvr additive="base">
                                        <p:cTn id="52" dur="500" fill="hold"/>
                                        <p:tgtEl>
                                          <p:spTgt spid="52"/>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0-#ppt_w/2"/>
                                          </p:val>
                                        </p:tav>
                                        <p:tav tm="100000">
                                          <p:val>
                                            <p:strVal val="#ppt_x"/>
                                          </p:val>
                                        </p:tav>
                                      </p:tavLst>
                                    </p:anim>
                                    <p:anim calcmode="lin" valueType="num">
                                      <p:cBhvr additive="base">
                                        <p:cTn id="5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p:tgtEl>
                                          <p:spTgt spid="19"/>
                                        </p:tgtEl>
                                        <p:attrNameLst>
                                          <p:attrName>ppt_x</p:attrName>
                                        </p:attrNameLst>
                                      </p:cBhvr>
                                      <p:tavLst>
                                        <p:tav tm="0">
                                          <p:val>
                                            <p:strVal val="#ppt_x-#ppt_w*1.125000"/>
                                          </p:val>
                                        </p:tav>
                                        <p:tav tm="100000">
                                          <p:val>
                                            <p:strVal val="#ppt_x"/>
                                          </p:val>
                                        </p:tav>
                                      </p:tavLst>
                                    </p:anim>
                                    <p:animEffect transition="in" filter="wipe(righ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3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p:tgtEl>
                                          <p:spTgt spid="27"/>
                                        </p:tgtEl>
                                        <p:attrNameLst>
                                          <p:attrName>ppt_x</p:attrName>
                                        </p:attrNameLst>
                                      </p:cBhvr>
                                      <p:tavLst>
                                        <p:tav tm="0">
                                          <p:val>
                                            <p:strVal val="#ppt_x-#ppt_w*1.125000"/>
                                          </p:val>
                                        </p:tav>
                                        <p:tav tm="100000">
                                          <p:val>
                                            <p:strVal val="#ppt_x"/>
                                          </p:val>
                                        </p:tav>
                                      </p:tavLst>
                                    </p:anim>
                                    <p:animEffect transition="in" filter="wipe(righ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40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ppt_x</p:attrName>
                                        </p:attrNameLst>
                                      </p:cBhvr>
                                      <p:tavLst>
                                        <p:tav tm="0">
                                          <p:val>
                                            <p:strVal val="#ppt_x-#ppt_w*1.125000"/>
                                          </p:val>
                                        </p:tav>
                                        <p:tav tm="100000">
                                          <p:val>
                                            <p:strVal val="#ppt_x"/>
                                          </p:val>
                                        </p:tav>
                                      </p:tavLst>
                                    </p:anim>
                                    <p:animEffect transition="in" filter="wipe(right)">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40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p:tgtEl>
                                          <p:spTgt spid="35"/>
                                        </p:tgtEl>
                                        <p:attrNameLst>
                                          <p:attrName>ppt_x</p:attrName>
                                        </p:attrNameLst>
                                      </p:cBhvr>
                                      <p:tavLst>
                                        <p:tav tm="0">
                                          <p:val>
                                            <p:strVal val="#ppt_x-#ppt_w*1.125000"/>
                                          </p:val>
                                        </p:tav>
                                        <p:tav tm="100000">
                                          <p:val>
                                            <p:strVal val="#ppt_x"/>
                                          </p:val>
                                        </p:tav>
                                      </p:tavLst>
                                    </p:anim>
                                    <p:animEffect transition="in" filter="wipe(right)">
                                      <p:cBhvr>
                                        <p:cTn id="98" dur="500"/>
                                        <p:tgtEl>
                                          <p:spTgt spid="35"/>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4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0" grpId="0"/>
      <p:bldP spid="21" grpId="0" animBg="1"/>
      <p:bldP spid="27" grpId="0"/>
      <p:bldP spid="28" grpId="0"/>
      <p:bldP spid="29" grpId="0" animBg="1"/>
      <p:bldP spid="35" grpId="0"/>
      <p:bldP spid="36" grpId="0"/>
      <p:bldP spid="37" grpId="0" animBg="1"/>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400" dirty="0"/>
              <a:t>管理职能并非一成不变。</a:t>
            </a:r>
            <a:endParaRPr lang="en-US" altLang="zh-CN" sz="2400" dirty="0"/>
          </a:p>
          <a:p>
            <a:pPr>
              <a:lnSpc>
                <a:spcPct val="150000"/>
              </a:lnSpc>
            </a:pPr>
            <a:r>
              <a:rPr lang="zh-CN" altLang="en-US" sz="2400" dirty="0"/>
              <a:t>全球化趋势日益增强，信息技术快速发展，互联网广泛应用，使组织面临的环境千变万化，日新月异。</a:t>
            </a:r>
            <a:endParaRPr lang="en-US" altLang="zh-CN" sz="2400" dirty="0"/>
          </a:p>
          <a:p>
            <a:pPr>
              <a:lnSpc>
                <a:spcPct val="150000"/>
              </a:lnSpc>
            </a:pPr>
            <a:r>
              <a:rPr lang="zh-CN" altLang="en-US" sz="2400" dirty="0"/>
              <a:t>当代管理职能在计划、组织、领导、控制这一框架下不断深化，其内涵更富有时代特征。</a:t>
            </a:r>
            <a:endParaRPr lang="zh-CN" altLang="en-US" sz="2400" dirty="0"/>
          </a:p>
        </p:txBody>
      </p:sp>
      <p:pic>
        <p:nvPicPr>
          <p:cNvPr id="1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管理的基本职能</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管理职能的关系</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normAutofit/>
          </a:bodyPr>
          <a:lstStyle/>
          <a:p>
            <a:pPr>
              <a:lnSpc>
                <a:spcPct val="150000"/>
              </a:lnSpc>
            </a:pPr>
            <a:r>
              <a:rPr lang="zh-CN" altLang="en-US" sz="2400" dirty="0"/>
              <a:t>计划、组织、领导、控制四项管理职能，相互关联，相互制约，共同构成一个有机整体。</a:t>
            </a:r>
            <a:endParaRPr lang="en-US" altLang="zh-CN" sz="2400" dirty="0"/>
          </a:p>
          <a:p>
            <a:pPr>
              <a:lnSpc>
                <a:spcPct val="150000"/>
              </a:lnSpc>
            </a:pPr>
            <a:r>
              <a:rPr lang="zh-CN" altLang="en-US" sz="2400" dirty="0"/>
              <a:t>任何一项管理职能出现问题，都会影响到其他职能的执行乃至整个组织目标的实现。</a:t>
            </a:r>
            <a:endParaRPr lang="en-US" altLang="zh-CN" sz="2400" dirty="0"/>
          </a:p>
          <a:p>
            <a:pPr>
              <a:lnSpc>
                <a:spcPct val="150000"/>
              </a:lnSpc>
            </a:pPr>
            <a:r>
              <a:rPr lang="zh-CN" altLang="en-US" sz="2400" dirty="0"/>
              <a:t>理论上可以按照一定顺序表述管理的四项基本职能活动。</a:t>
            </a:r>
            <a:endParaRPr lang="en-US" altLang="zh-CN" sz="2400" dirty="0"/>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endParaRPr lang="zh-CN" altLang="en-US"/>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管理职能的关系</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bwMode="auto">
          <a:xfrm>
            <a:off x="2599949" y="1322910"/>
            <a:ext cx="1918097"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04995" y="380399"/>
              <a:ext cx="2230360" cy="77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20000"/>
                </a:lnSpc>
                <a:spcBef>
                  <a:spcPct val="0"/>
                </a:spcBef>
                <a:buNone/>
              </a:pPr>
              <a:r>
                <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rPr>
                <a:t>组织职能</a:t>
              </a:r>
              <a:endPar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
          <p:cNvGrpSpPr/>
          <p:nvPr/>
        </p:nvGrpSpPr>
        <p:grpSpPr bwMode="auto">
          <a:xfrm>
            <a:off x="732673" y="1310878"/>
            <a:ext cx="1918097"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56269"/>
              <a:ext cx="2293960" cy="77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20000"/>
                </a:lnSpc>
                <a:spcBef>
                  <a:spcPct val="0"/>
                </a:spcBef>
                <a:buFont typeface="Arial" panose="020B0604020202020204" pitchFamily="34" charset="0"/>
                <a:buNone/>
              </a:pPr>
              <a:r>
                <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rPr>
                <a:t>计划职能</a:t>
              </a:r>
              <a:endPar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3"/>
          <p:cNvGrpSpPr/>
          <p:nvPr/>
        </p:nvGrpSpPr>
        <p:grpSpPr bwMode="auto">
          <a:xfrm>
            <a:off x="6324852" y="1310878"/>
            <a:ext cx="1916906" cy="681038"/>
            <a:chOff x="0" y="0"/>
            <a:chExt cx="2636520" cy="1447800"/>
          </a:xfrm>
        </p:grpSpPr>
        <p:sp>
          <p:nvSpPr>
            <p:cNvPr id="11"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6"/>
            <p:cNvSpPr>
              <a:spLocks noChangeArrowheads="1"/>
            </p:cNvSpPr>
            <p:nvPr/>
          </p:nvSpPr>
          <p:spPr bwMode="auto">
            <a:xfrm>
              <a:off x="311563" y="380399"/>
              <a:ext cx="2230360" cy="77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20000"/>
                </a:lnSpc>
                <a:spcBef>
                  <a:spcPct val="0"/>
                </a:spcBef>
                <a:buNone/>
              </a:pPr>
              <a:r>
                <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rPr>
                <a:t>控制职能</a:t>
              </a:r>
              <a:endPar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2"/>
          <p:cNvGrpSpPr/>
          <p:nvPr/>
        </p:nvGrpSpPr>
        <p:grpSpPr bwMode="auto">
          <a:xfrm>
            <a:off x="4468416" y="1310878"/>
            <a:ext cx="1918097"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56273"/>
              <a:ext cx="2205655" cy="77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20000"/>
                </a:lnSpc>
                <a:spcBef>
                  <a:spcPct val="0"/>
                </a:spcBef>
                <a:buNone/>
              </a:pPr>
              <a:r>
                <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rPr>
                <a:t>领导职能</a:t>
              </a:r>
              <a:endParaRPr lang="zh-CN" altLang="en-US" sz="2400" b="1" baseline="-3000" dirty="0">
                <a:solidFill>
                  <a:srgbClr val="FFFF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矩形 47"/>
          <p:cNvSpPr>
            <a:spLocks noChangeArrowheads="1"/>
          </p:cNvSpPr>
          <p:nvPr/>
        </p:nvSpPr>
        <p:spPr bwMode="auto">
          <a:xfrm>
            <a:off x="721894" y="2105526"/>
            <a:ext cx="1564107" cy="21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20000"/>
              </a:lnSpc>
              <a:spcBef>
                <a:spcPct val="0"/>
              </a:spcBef>
              <a:buFont typeface="Arial" panose="020B0604020202020204" pitchFamily="34" charset="0"/>
              <a:buNone/>
            </a:pPr>
            <a:r>
              <a:rPr lang="zh-CN" altLang="en-US" sz="1400" dirty="0">
                <a:latin typeface="+mn-ea"/>
                <a:ea typeface="+mn-ea"/>
              </a:rPr>
              <a:t>计划是管理的首要职能，它渗透到其他各项职能之中，其他管理职能围绕计划职能发挥作用，为执行计划职能进而为实现组织目标服务。</a:t>
            </a:r>
            <a:endParaRPr lang="zh-CN" altLang="en-US" sz="1400" dirty="0">
              <a:solidFill>
                <a:schemeClr val="tx1">
                  <a:lumMod val="65000"/>
                  <a:lumOff val="35000"/>
                </a:schemeClr>
              </a:solidFill>
              <a:latin typeface="+mn-ea"/>
              <a:ea typeface="+mn-ea"/>
              <a:sym typeface="Arial" panose="020B0604020202020204" pitchFamily="34" charset="0"/>
            </a:endParaRPr>
          </a:p>
        </p:txBody>
      </p:sp>
      <p:sp>
        <p:nvSpPr>
          <p:cNvPr id="20" name="矩形 47"/>
          <p:cNvSpPr>
            <a:spLocks noChangeArrowheads="1"/>
          </p:cNvSpPr>
          <p:nvPr/>
        </p:nvSpPr>
        <p:spPr bwMode="auto">
          <a:xfrm>
            <a:off x="2646948" y="2153653"/>
            <a:ext cx="1489974" cy="21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20000"/>
              </a:lnSpc>
              <a:spcBef>
                <a:spcPct val="0"/>
              </a:spcBef>
              <a:buFont typeface="Arial" panose="020B0604020202020204" pitchFamily="34" charset="0"/>
              <a:buNone/>
            </a:pPr>
            <a:r>
              <a:rPr lang="zh-CN" altLang="en-US" sz="1400" dirty="0">
                <a:latin typeface="+mn-ea"/>
                <a:ea typeface="+mn-ea"/>
              </a:rPr>
              <a:t>为保证计划的实施和组织目标的实现，管理者须建立合理的组织机构、权力体系和信息沟通渠道，因此而产生组织职能。</a:t>
            </a:r>
            <a:endParaRPr lang="zh-CN" altLang="en-US" sz="1400" dirty="0">
              <a:solidFill>
                <a:schemeClr val="tx1">
                  <a:lumMod val="65000"/>
                  <a:lumOff val="35000"/>
                </a:schemeClr>
              </a:solidFill>
              <a:latin typeface="+mn-ea"/>
              <a:ea typeface="+mn-ea"/>
              <a:sym typeface="Arial" panose="020B0604020202020204" pitchFamily="34" charset="0"/>
            </a:endParaRPr>
          </a:p>
        </p:txBody>
      </p:sp>
      <p:sp>
        <p:nvSpPr>
          <p:cNvPr id="22" name="矩形 47"/>
          <p:cNvSpPr>
            <a:spLocks noChangeArrowheads="1"/>
          </p:cNvSpPr>
          <p:nvPr/>
        </p:nvSpPr>
        <p:spPr bwMode="auto">
          <a:xfrm>
            <a:off x="4451686" y="2117558"/>
            <a:ext cx="1564103" cy="21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20000"/>
              </a:lnSpc>
              <a:spcBef>
                <a:spcPct val="0"/>
              </a:spcBef>
              <a:buFont typeface="Arial" panose="020B0604020202020204" pitchFamily="34" charset="0"/>
              <a:buNone/>
            </a:pPr>
            <a:r>
              <a:rPr lang="zh-CN" altLang="en-US" sz="1400" dirty="0">
                <a:latin typeface="+mn-ea"/>
                <a:ea typeface="+mn-ea"/>
              </a:rPr>
              <a:t>建立了组织，管理者就要通过有效的指挥，调动和协调各方面力量，解决组织内外冲突，最大限度地发挥组织效率，于是产生了领导职能。</a:t>
            </a:r>
            <a:endParaRPr lang="zh-CN" altLang="en-US" sz="1400" dirty="0">
              <a:solidFill>
                <a:schemeClr val="tx1">
                  <a:lumMod val="65000"/>
                  <a:lumOff val="35000"/>
                </a:schemeClr>
              </a:solidFill>
              <a:latin typeface="+mn-ea"/>
              <a:ea typeface="+mn-ea"/>
              <a:sym typeface="Arial" panose="020B0604020202020204" pitchFamily="34" charset="0"/>
            </a:endParaRPr>
          </a:p>
        </p:txBody>
      </p:sp>
      <p:sp>
        <p:nvSpPr>
          <p:cNvPr id="24" name="矩形 47"/>
          <p:cNvSpPr>
            <a:spLocks noChangeArrowheads="1"/>
          </p:cNvSpPr>
          <p:nvPr/>
        </p:nvSpPr>
        <p:spPr bwMode="auto">
          <a:xfrm>
            <a:off x="6256422" y="2141622"/>
            <a:ext cx="1614362" cy="21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20000"/>
              </a:lnSpc>
              <a:spcBef>
                <a:spcPct val="0"/>
              </a:spcBef>
              <a:buFont typeface="Arial" panose="020B0604020202020204" pitchFamily="34" charset="0"/>
              <a:buNone/>
            </a:pPr>
            <a:r>
              <a:rPr lang="zh-CN" altLang="en-US" sz="1400" dirty="0">
                <a:latin typeface="+mn-ea"/>
                <a:ea typeface="+mn-ea"/>
              </a:rPr>
              <a:t>为确保组织目标的实现，管理者还必须根据预先制定的计划和标准对组织成员的各项实际工作进行衡量，并及时纠正偏差，即执行控制职能。</a:t>
            </a:r>
            <a:endParaRPr lang="zh-CN" altLang="en-US" sz="1400" dirty="0">
              <a:solidFill>
                <a:schemeClr val="tx1">
                  <a:lumMod val="65000"/>
                  <a:lumOff val="35000"/>
                </a:schemeClr>
              </a:solidFill>
              <a:latin typeface="+mn-ea"/>
              <a:ea typeface="+mn-ea"/>
              <a:sym typeface="Arial" panose="020B0604020202020204" pitchFamily="34" charset="0"/>
            </a:endParaRPr>
          </a:p>
        </p:txBody>
      </p:sp>
      <p:sp>
        <p:nvSpPr>
          <p:cNvPr id="25" name="直接连接符 8"/>
          <p:cNvSpPr>
            <a:spLocks noChangeShapeType="1"/>
          </p:cNvSpPr>
          <p:nvPr/>
        </p:nvSpPr>
        <p:spPr bwMode="auto">
          <a:xfrm flipV="1">
            <a:off x="637675" y="4416404"/>
            <a:ext cx="7372100" cy="45719"/>
          </a:xfrm>
          <a:prstGeom prst="line">
            <a:avLst/>
          </a:prstGeom>
          <a:noFill/>
          <a:ln w="6350">
            <a:solidFill>
              <a:srgbClr val="A5A5A5"/>
            </a:solidFill>
            <a:bevel/>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ppt_x</p:attrName>
                                        </p:attrNameLst>
                                      </p:cBhvr>
                                      <p:tavLst>
                                        <p:tav tm="0">
                                          <p:val>
                                            <p:strVal val="0-#ppt_w/2"/>
                                          </p:val>
                                        </p:tav>
                                        <p:tav tm="100000">
                                          <p:val>
                                            <p:strVal val="#ppt_x"/>
                                          </p:val>
                                        </p:tav>
                                      </p:tavLst>
                                    </p:anim>
                                    <p:anim calcmode="lin" valueType="num">
                                      <p:cBhvr>
                                        <p:cTn id="8" dur="400" fill="hold"/>
                                        <p:tgtEl>
                                          <p:spTgt spid="7"/>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400"/>
                                        <p:tgtEl>
                                          <p:spTgt spid="18"/>
                                        </p:tgtEl>
                                        <p:attrNameLst>
                                          <p:attrName>ppt_y</p:attrName>
                                        </p:attrNameLst>
                                      </p:cBhvr>
                                      <p:tavLst>
                                        <p:tav tm="0">
                                          <p:val>
                                            <p:strVal val="#ppt_y-#ppt_h*1.125000"/>
                                          </p:val>
                                        </p:tav>
                                        <p:tav tm="100000">
                                          <p:val>
                                            <p:strVal val="#ppt_y"/>
                                          </p:val>
                                        </p:tav>
                                      </p:tavLst>
                                    </p:anim>
                                    <p:animEffect>
                                      <p:cBhvr>
                                        <p:cTn id="12" dur="400"/>
                                        <p:tgtEl>
                                          <p:spTgt spid="18"/>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400"/>
                                        <p:tgtEl>
                                          <p:spTgt spid="4"/>
                                        </p:tgtEl>
                                        <p:attrNameLst>
                                          <p:attrName>ppt_x</p:attrName>
                                        </p:attrNameLst>
                                      </p:cBhvr>
                                      <p:tavLst>
                                        <p:tav tm="0">
                                          <p:val>
                                            <p:strVal val="#ppt_x-#ppt_w*1.125000"/>
                                          </p:val>
                                        </p:tav>
                                        <p:tav tm="100000">
                                          <p:val>
                                            <p:strVal val="#ppt_x"/>
                                          </p:val>
                                        </p:tav>
                                      </p:tavLst>
                                    </p:anim>
                                    <p:animEffect>
                                      <p:cBhvr>
                                        <p:cTn id="17" dur="400"/>
                                        <p:tgtEl>
                                          <p:spTgt spid="4"/>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 calcmode="lin" valueType="num">
                                      <p:cBhvr>
                                        <p:cTn id="20" dur="400"/>
                                        <p:tgtEl>
                                          <p:spTgt spid="20"/>
                                        </p:tgtEl>
                                        <p:attrNameLst>
                                          <p:attrName>ppt_y</p:attrName>
                                        </p:attrNameLst>
                                      </p:cBhvr>
                                      <p:tavLst>
                                        <p:tav tm="0">
                                          <p:val>
                                            <p:strVal val="#ppt_y-#ppt_h*1.125000"/>
                                          </p:val>
                                        </p:tav>
                                        <p:tav tm="100000">
                                          <p:val>
                                            <p:strVal val="#ppt_y"/>
                                          </p:val>
                                        </p:tav>
                                      </p:tavLst>
                                    </p:anim>
                                    <p:animEffect>
                                      <p:cBhvr>
                                        <p:cTn id="21" dur="400"/>
                                        <p:tgtEl>
                                          <p:spTgt spid="20"/>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400"/>
                                        <p:tgtEl>
                                          <p:spTgt spid="13"/>
                                        </p:tgtEl>
                                        <p:attrNameLst>
                                          <p:attrName>ppt_x</p:attrName>
                                        </p:attrNameLst>
                                      </p:cBhvr>
                                      <p:tavLst>
                                        <p:tav tm="0">
                                          <p:val>
                                            <p:strVal val="#ppt_x-#ppt_w*1.125000"/>
                                          </p:val>
                                        </p:tav>
                                        <p:tav tm="100000">
                                          <p:val>
                                            <p:strVal val="#ppt_x"/>
                                          </p:val>
                                        </p:tav>
                                      </p:tavLst>
                                    </p:anim>
                                    <p:animEffect>
                                      <p:cBhvr>
                                        <p:cTn id="26" dur="400"/>
                                        <p:tgtEl>
                                          <p:spTgt spid="13"/>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 calcmode="lin" valueType="num">
                                      <p:cBhvr>
                                        <p:cTn id="29" dur="400"/>
                                        <p:tgtEl>
                                          <p:spTgt spid="22"/>
                                        </p:tgtEl>
                                        <p:attrNameLst>
                                          <p:attrName>ppt_y</p:attrName>
                                        </p:attrNameLst>
                                      </p:cBhvr>
                                      <p:tavLst>
                                        <p:tav tm="0">
                                          <p:val>
                                            <p:strVal val="#ppt_y-#ppt_h*1.125000"/>
                                          </p:val>
                                        </p:tav>
                                        <p:tav tm="100000">
                                          <p:val>
                                            <p:strVal val="#ppt_y"/>
                                          </p:val>
                                        </p:tav>
                                      </p:tavLst>
                                    </p:anim>
                                    <p:animEffect>
                                      <p:cBhvr>
                                        <p:cTn id="30" dur="400"/>
                                        <p:tgtEl>
                                          <p:spTgt spid="22"/>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400"/>
                                        <p:tgtEl>
                                          <p:spTgt spid="10"/>
                                        </p:tgtEl>
                                        <p:attrNameLst>
                                          <p:attrName>ppt_x</p:attrName>
                                        </p:attrNameLst>
                                      </p:cBhvr>
                                      <p:tavLst>
                                        <p:tav tm="0">
                                          <p:val>
                                            <p:strVal val="#ppt_x-#ppt_w*1.125000"/>
                                          </p:val>
                                        </p:tav>
                                        <p:tav tm="100000">
                                          <p:val>
                                            <p:strVal val="#ppt_x"/>
                                          </p:val>
                                        </p:tav>
                                      </p:tavLst>
                                    </p:anim>
                                    <p:animEffect>
                                      <p:cBhvr>
                                        <p:cTn id="35" dur="400"/>
                                        <p:tgtEl>
                                          <p:spTgt spid="10"/>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400"/>
                                        <p:tgtEl>
                                          <p:spTgt spid="24"/>
                                        </p:tgtEl>
                                        <p:attrNameLst>
                                          <p:attrName>ppt_y</p:attrName>
                                        </p:attrNameLst>
                                      </p:cBhvr>
                                      <p:tavLst>
                                        <p:tav tm="0">
                                          <p:val>
                                            <p:strVal val="#ppt_y-#ppt_h*1.125000"/>
                                          </p:val>
                                        </p:tav>
                                        <p:tav tm="100000">
                                          <p:val>
                                            <p:strVal val="#ppt_y"/>
                                          </p:val>
                                        </p:tav>
                                      </p:tavLst>
                                    </p:anim>
                                    <p:animEffect>
                                      <p:cBhvr>
                                        <p:cTn id="39" dur="400"/>
                                        <p:tgtEl>
                                          <p:spTgt spid="24"/>
                                        </p:tgtEl>
                                      </p:cBhvr>
                                    </p:animEffect>
                                  </p:childTnLst>
                                </p:cTn>
                              </p:par>
                            </p:childTnLst>
                          </p:cTn>
                        </p:par>
                        <p:par>
                          <p:cTn id="40" fill="hold">
                            <p:stCondLst>
                              <p:cond delay="2000"/>
                            </p:stCondLst>
                            <p:childTnLst>
                              <p:par>
                                <p:cTn id="41" presetID="16" presetClass="entr" presetSubtype="37"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p:cBhvr>
                                        <p:cTn id="43"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20" grpId="0" bldLvl="0" autoUpdateAnimBg="0"/>
      <p:bldP spid="22" grpId="0" bldLvl="0" autoUpdateAnimBg="0"/>
      <p:bldP spid="24" grpId="0" bldLvl="0" autoUpdateAnimBg="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spcBef>
                <a:spcPts val="0"/>
              </a:spcBef>
            </a:pPr>
            <a:r>
              <a:rPr lang="zh-CN" altLang="en-US" sz="2800" dirty="0"/>
              <a:t>从逻辑上思考，管理过程似乎是先有计划职能，之后才依次产生了组织职能、领导职能和控制职能的连续进行的活动过程。</a:t>
            </a:r>
            <a:endParaRPr lang="zh-CN" altLang="en-US" sz="2800" dirty="0"/>
          </a:p>
          <a:p>
            <a:pPr>
              <a:lnSpc>
                <a:spcPct val="150000"/>
              </a:lnSpc>
              <a:spcBef>
                <a:spcPts val="0"/>
              </a:spcBef>
            </a:pPr>
            <a:r>
              <a:rPr lang="zh-CN" altLang="en-US" sz="2800" dirty="0"/>
              <a:t>当我们对持续进行的管理过程进行考察时却发现，管理实际上是一个各种职能活动周而复始循环进行的动态过程，在此期间常常会出现各种职能的相互交叉。</a:t>
            </a:r>
            <a:endParaRPr lang="zh-CN" altLang="en-US" sz="2800" dirty="0"/>
          </a:p>
        </p:txBody>
      </p:sp>
      <p:pic>
        <p:nvPicPr>
          <p:cNvPr id="6"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管理职能的关系</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b="1" dirty="0"/>
              <a:t>管理过程中管理职能的作用及其相互关系</a:t>
            </a:r>
            <a:endParaRPr lang="zh-CN" altLang="en-US" sz="2000" b="1" dirty="0"/>
          </a:p>
        </p:txBody>
      </p:sp>
      <p:sp>
        <p:nvSpPr>
          <p:cNvPr id="3" name="内容占位符 2"/>
          <p:cNvSpPr>
            <a:spLocks noGrp="1"/>
          </p:cNvSpPr>
          <p:nvPr>
            <p:ph idx="1"/>
          </p:nvPr>
        </p:nvSpPr>
        <p:spPr/>
        <p:txBody>
          <a:bodyPr/>
          <a:lstStyle/>
          <a:p>
            <a:endParaRPr lang="en-US" altLang="zh-CN" dirty="0"/>
          </a:p>
          <a:p>
            <a:pPr marL="71755" indent="-71755" algn="ctr"/>
            <a:endParaRPr lang="zh-CN" altLang="en-US" sz="1600" b="1" dirty="0">
              <a:solidFill>
                <a:srgbClr val="002060"/>
              </a:solidFill>
            </a:endParaRPr>
          </a:p>
        </p:txBody>
      </p:sp>
      <p:sp>
        <p:nvSpPr>
          <p:cNvPr id="4" name="圆角矩形 3"/>
          <p:cNvSpPr/>
          <p:nvPr/>
        </p:nvSpPr>
        <p:spPr>
          <a:xfrm>
            <a:off x="794085" y="2261936"/>
            <a:ext cx="1082843" cy="1503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71755" indent="-71755"/>
            <a:endParaRPr lang="en-US" altLang="zh-CN" sz="1600" b="1" dirty="0">
              <a:solidFill>
                <a:srgbClr val="002060"/>
              </a:solidFill>
            </a:endParaRPr>
          </a:p>
          <a:p>
            <a:pPr marL="71755" indent="-71755"/>
            <a:r>
              <a:rPr lang="zh-CN" altLang="en-US" sz="1600" b="1" dirty="0">
                <a:solidFill>
                  <a:srgbClr val="002060"/>
                </a:solidFill>
              </a:rPr>
              <a:t>资源</a:t>
            </a:r>
            <a:endParaRPr lang="zh-CN" altLang="en-US" sz="1600" dirty="0">
              <a:solidFill>
                <a:srgbClr val="002060"/>
              </a:solidFill>
            </a:endParaRPr>
          </a:p>
          <a:p>
            <a:pPr marL="71755" lvl="0" indent="-71755">
              <a:lnSpc>
                <a:spcPts val="1600"/>
              </a:lnSpc>
              <a:buFont typeface="Arial" panose="020B0604020202020204" pitchFamily="34" charset="0"/>
              <a:buChar char="•"/>
            </a:pPr>
            <a:r>
              <a:rPr lang="zh-CN" altLang="en-US" sz="1200" dirty="0">
                <a:solidFill>
                  <a:srgbClr val="002060"/>
                </a:solidFill>
              </a:rPr>
              <a:t>人力</a:t>
            </a:r>
            <a:endParaRPr lang="zh-CN" altLang="en-US" sz="1200" dirty="0">
              <a:solidFill>
                <a:srgbClr val="002060"/>
              </a:solidFill>
            </a:endParaRPr>
          </a:p>
          <a:p>
            <a:pPr marL="71755" lvl="0" indent="-71755">
              <a:lnSpc>
                <a:spcPts val="1600"/>
              </a:lnSpc>
              <a:buFont typeface="Arial" panose="020B0604020202020204" pitchFamily="34" charset="0"/>
              <a:buChar char="•"/>
            </a:pPr>
            <a:r>
              <a:rPr lang="zh-CN" altLang="en-US" sz="1200" dirty="0">
                <a:solidFill>
                  <a:srgbClr val="002060"/>
                </a:solidFill>
              </a:rPr>
              <a:t>财力</a:t>
            </a:r>
            <a:endParaRPr lang="en-US" altLang="zh-CN" sz="1200" dirty="0">
              <a:solidFill>
                <a:srgbClr val="002060"/>
              </a:solidFill>
            </a:endParaRPr>
          </a:p>
          <a:p>
            <a:pPr marL="71755" lvl="0" indent="-71755">
              <a:lnSpc>
                <a:spcPts val="1600"/>
              </a:lnSpc>
              <a:buFont typeface="Arial" panose="020B0604020202020204" pitchFamily="34" charset="0"/>
              <a:buChar char="•"/>
            </a:pPr>
            <a:r>
              <a:rPr lang="zh-CN" altLang="en-US" sz="1200" dirty="0">
                <a:solidFill>
                  <a:srgbClr val="002060"/>
                </a:solidFill>
              </a:rPr>
              <a:t>原材料</a:t>
            </a:r>
            <a:endParaRPr lang="zh-CN" altLang="en-US" sz="1200" dirty="0">
              <a:solidFill>
                <a:srgbClr val="002060"/>
              </a:solidFill>
            </a:endParaRPr>
          </a:p>
          <a:p>
            <a:pPr marL="71755" lvl="0" indent="-71755">
              <a:lnSpc>
                <a:spcPts val="1600"/>
              </a:lnSpc>
              <a:buFont typeface="Arial" panose="020B0604020202020204" pitchFamily="34" charset="0"/>
              <a:buChar char="•"/>
            </a:pPr>
            <a:r>
              <a:rPr lang="zh-CN" altLang="en-US" sz="1200" dirty="0">
                <a:solidFill>
                  <a:srgbClr val="002060"/>
                </a:solidFill>
              </a:rPr>
              <a:t>技术</a:t>
            </a:r>
            <a:endParaRPr lang="zh-CN" altLang="en-US" sz="1200" dirty="0">
              <a:solidFill>
                <a:srgbClr val="002060"/>
              </a:solidFill>
            </a:endParaRPr>
          </a:p>
          <a:p>
            <a:pPr marL="71755" lvl="0" indent="-71755">
              <a:lnSpc>
                <a:spcPts val="1600"/>
              </a:lnSpc>
              <a:buFont typeface="Arial" panose="020B0604020202020204" pitchFamily="34" charset="0"/>
              <a:buChar char="•"/>
            </a:pPr>
            <a:r>
              <a:rPr lang="zh-CN" altLang="en-US" sz="1200" dirty="0">
                <a:solidFill>
                  <a:srgbClr val="002060"/>
                </a:solidFill>
              </a:rPr>
              <a:t>信息</a:t>
            </a:r>
            <a:endParaRPr lang="zh-CN" altLang="en-US" sz="1200" dirty="0">
              <a:solidFill>
                <a:srgbClr val="002060"/>
              </a:solidFill>
            </a:endParaRPr>
          </a:p>
          <a:p>
            <a:pPr algn="ctr"/>
            <a:endParaRPr lang="zh-CN" altLang="en-US" dirty="0">
              <a:solidFill>
                <a:srgbClr val="002060"/>
              </a:solidFill>
            </a:endParaRPr>
          </a:p>
        </p:txBody>
      </p:sp>
      <p:sp>
        <p:nvSpPr>
          <p:cNvPr id="6" name="圆角矩形 5"/>
          <p:cNvSpPr/>
          <p:nvPr/>
        </p:nvSpPr>
        <p:spPr>
          <a:xfrm>
            <a:off x="3894222" y="3870157"/>
            <a:ext cx="1411705" cy="78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zh-CN" altLang="en-US" sz="1600" b="1" dirty="0">
                <a:solidFill>
                  <a:srgbClr val="002060"/>
                </a:solidFill>
              </a:rPr>
              <a:t>领导</a:t>
            </a:r>
            <a:endParaRPr lang="zh-CN" altLang="en-US" sz="1600" b="1" dirty="0">
              <a:solidFill>
                <a:srgbClr val="002060"/>
              </a:solidFill>
            </a:endParaRPr>
          </a:p>
          <a:p>
            <a:pPr algn="ctr"/>
            <a:r>
              <a:rPr lang="zh-CN" altLang="en-US" sz="1200" dirty="0">
                <a:solidFill>
                  <a:srgbClr val="002060"/>
                </a:solidFill>
              </a:rPr>
              <a:t>通过影响力</a:t>
            </a:r>
            <a:endParaRPr lang="zh-CN" altLang="en-US" sz="1200" dirty="0">
              <a:solidFill>
                <a:srgbClr val="002060"/>
              </a:solidFill>
            </a:endParaRPr>
          </a:p>
          <a:p>
            <a:pPr algn="ctr"/>
            <a:r>
              <a:rPr lang="zh-CN" altLang="en-US" sz="1200" dirty="0">
                <a:solidFill>
                  <a:srgbClr val="002060"/>
                </a:solidFill>
              </a:rPr>
              <a:t>鼓舞员工工作</a:t>
            </a:r>
            <a:endParaRPr lang="zh-CN" altLang="en-US" sz="1200" dirty="0">
              <a:solidFill>
                <a:srgbClr val="002060"/>
              </a:solidFill>
            </a:endParaRPr>
          </a:p>
        </p:txBody>
      </p:sp>
      <p:sp>
        <p:nvSpPr>
          <p:cNvPr id="7" name="圆角矩形 6"/>
          <p:cNvSpPr/>
          <p:nvPr/>
        </p:nvSpPr>
        <p:spPr>
          <a:xfrm>
            <a:off x="2466473" y="2614864"/>
            <a:ext cx="1419726" cy="8021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b="1" dirty="0">
                <a:solidFill>
                  <a:srgbClr val="002060"/>
                </a:solidFill>
              </a:rPr>
              <a:t>控制</a:t>
            </a:r>
            <a:endParaRPr lang="zh-CN" altLang="en-US" sz="1600" b="1" dirty="0">
              <a:solidFill>
                <a:srgbClr val="002060"/>
              </a:solidFill>
            </a:endParaRPr>
          </a:p>
          <a:p>
            <a:pPr algn="ctr"/>
            <a:r>
              <a:rPr lang="zh-CN" altLang="en-US" sz="1200" dirty="0">
                <a:solidFill>
                  <a:srgbClr val="002060"/>
                </a:solidFill>
              </a:rPr>
              <a:t>对工作进行监督并予以修正</a:t>
            </a:r>
            <a:endParaRPr lang="zh-CN" altLang="en-US" sz="1200" dirty="0">
              <a:solidFill>
                <a:srgbClr val="002060"/>
              </a:solidFill>
            </a:endParaRPr>
          </a:p>
        </p:txBody>
      </p:sp>
      <p:sp>
        <p:nvSpPr>
          <p:cNvPr id="8" name="圆角矩形 7"/>
          <p:cNvSpPr/>
          <p:nvPr/>
        </p:nvSpPr>
        <p:spPr>
          <a:xfrm>
            <a:off x="3970422" y="1347537"/>
            <a:ext cx="1407694" cy="782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71755" indent="-71755"/>
            <a:endParaRPr lang="en-US" altLang="zh-CN" sz="1600" b="1" dirty="0">
              <a:solidFill>
                <a:srgbClr val="002060"/>
              </a:solidFill>
            </a:endParaRPr>
          </a:p>
          <a:p>
            <a:pPr marL="71755" indent="-71755" algn="ctr"/>
            <a:r>
              <a:rPr lang="zh-CN" altLang="en-US" sz="1600" b="1" dirty="0">
                <a:solidFill>
                  <a:srgbClr val="002060"/>
                </a:solidFill>
              </a:rPr>
              <a:t>计划</a:t>
            </a:r>
            <a:endParaRPr lang="zh-CN" altLang="en-US" sz="1600" b="1" dirty="0">
              <a:solidFill>
                <a:srgbClr val="002060"/>
              </a:solidFill>
            </a:endParaRPr>
          </a:p>
          <a:p>
            <a:pPr algn="ctr"/>
            <a:r>
              <a:rPr lang="zh-CN" altLang="en-US" sz="1200" dirty="0">
                <a:solidFill>
                  <a:srgbClr val="002060"/>
                </a:solidFill>
              </a:rPr>
              <a:t>确定目标和</a:t>
            </a:r>
            <a:endParaRPr lang="zh-CN" altLang="en-US" sz="1200" dirty="0">
              <a:solidFill>
                <a:srgbClr val="002060"/>
              </a:solidFill>
            </a:endParaRPr>
          </a:p>
          <a:p>
            <a:pPr algn="ctr"/>
            <a:r>
              <a:rPr lang="zh-CN" altLang="en-US" sz="1200" dirty="0">
                <a:solidFill>
                  <a:srgbClr val="002060"/>
                </a:solidFill>
              </a:rPr>
              <a:t>实现的方法</a:t>
            </a:r>
            <a:endParaRPr lang="zh-CN" altLang="en-US" sz="1200" dirty="0">
              <a:solidFill>
                <a:srgbClr val="002060"/>
              </a:solidFill>
            </a:endParaRPr>
          </a:p>
          <a:p>
            <a:pPr algn="ctr"/>
            <a:endParaRPr lang="zh-CN" altLang="en-US" dirty="0"/>
          </a:p>
        </p:txBody>
      </p:sp>
      <p:sp>
        <p:nvSpPr>
          <p:cNvPr id="9" name="圆角矩形 8"/>
          <p:cNvSpPr/>
          <p:nvPr/>
        </p:nvSpPr>
        <p:spPr>
          <a:xfrm>
            <a:off x="5329990" y="2634917"/>
            <a:ext cx="1491915" cy="8181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fontAlgn="base">
              <a:spcBef>
                <a:spcPct val="0"/>
              </a:spcBef>
              <a:spcAft>
                <a:spcPct val="0"/>
              </a:spcAft>
            </a:pPr>
            <a:endParaRPr lang="en-US" altLang="zh-CN" sz="1600" b="1" dirty="0">
              <a:solidFill>
                <a:srgbClr val="002060"/>
              </a:solidFill>
            </a:endParaRPr>
          </a:p>
          <a:p>
            <a:pPr lvl="0" algn="ctr" fontAlgn="base">
              <a:spcBef>
                <a:spcPct val="0"/>
              </a:spcBef>
              <a:spcAft>
                <a:spcPct val="0"/>
              </a:spcAft>
            </a:pPr>
            <a:r>
              <a:rPr lang="zh-CN" altLang="en-US" sz="1600" b="1" dirty="0">
                <a:solidFill>
                  <a:srgbClr val="002060"/>
                </a:solidFill>
              </a:rPr>
              <a:t>组织</a:t>
            </a:r>
            <a:endParaRPr lang="zh-CN" altLang="en-US" sz="1600" b="1" dirty="0">
              <a:solidFill>
                <a:srgbClr val="002060"/>
              </a:solidFill>
            </a:endParaRPr>
          </a:p>
          <a:p>
            <a:pPr marL="71755" algn="ctr" fontAlgn="base">
              <a:spcBef>
                <a:spcPct val="0"/>
              </a:spcBef>
              <a:spcAft>
                <a:spcPct val="0"/>
              </a:spcAft>
            </a:pPr>
            <a:r>
              <a:rPr lang="zh-CN" altLang="en-US" sz="1200" dirty="0">
                <a:solidFill>
                  <a:srgbClr val="002060"/>
                </a:solidFill>
              </a:rPr>
              <a:t>为完成任务划定相应的责任</a:t>
            </a:r>
            <a:endParaRPr lang="zh-CN" altLang="en-US" sz="1200" dirty="0">
              <a:solidFill>
                <a:srgbClr val="002060"/>
              </a:solidFill>
            </a:endParaRPr>
          </a:p>
          <a:p>
            <a:pPr algn="ctr"/>
            <a:endParaRPr lang="zh-CN" altLang="en-US" dirty="0"/>
          </a:p>
        </p:txBody>
      </p:sp>
      <p:sp>
        <p:nvSpPr>
          <p:cNvPr id="10" name="圆角矩形 9"/>
          <p:cNvSpPr/>
          <p:nvPr/>
        </p:nvSpPr>
        <p:spPr>
          <a:xfrm>
            <a:off x="7403431" y="2249906"/>
            <a:ext cx="1163053" cy="15280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71755" indent="-71755"/>
            <a:endParaRPr lang="en-US" altLang="zh-CN" sz="1600" b="1" dirty="0">
              <a:solidFill>
                <a:srgbClr val="002060"/>
              </a:solidFill>
            </a:endParaRPr>
          </a:p>
          <a:p>
            <a:pPr marL="71755" indent="-71755"/>
            <a:r>
              <a:rPr lang="zh-CN" altLang="en-US" sz="1600" b="1" dirty="0">
                <a:solidFill>
                  <a:srgbClr val="002060"/>
                </a:solidFill>
              </a:rPr>
              <a:t>工作绩效</a:t>
            </a:r>
            <a:endParaRPr lang="zh-CN" altLang="en-US" sz="1600" b="1" dirty="0">
              <a:solidFill>
                <a:srgbClr val="002060"/>
              </a:solidFill>
            </a:endParaRPr>
          </a:p>
          <a:p>
            <a:pPr marL="71755" lvl="0">
              <a:lnSpc>
                <a:spcPts val="1600"/>
              </a:lnSpc>
              <a:buFont typeface="Arial" panose="020B0604020202020204" pitchFamily="34" charset="0"/>
              <a:buChar char="•"/>
            </a:pPr>
            <a:r>
              <a:rPr lang="zh-CN" altLang="en-US" sz="1200" dirty="0">
                <a:solidFill>
                  <a:srgbClr val="002060"/>
                </a:solidFill>
              </a:rPr>
              <a:t>实现目标</a:t>
            </a:r>
            <a:endParaRPr lang="zh-CN" altLang="en-US" sz="1200" dirty="0">
              <a:solidFill>
                <a:srgbClr val="002060"/>
              </a:solidFill>
            </a:endParaRPr>
          </a:p>
          <a:p>
            <a:pPr marL="71755" lvl="0">
              <a:lnSpc>
                <a:spcPts val="1600"/>
              </a:lnSpc>
              <a:buFont typeface="Arial" panose="020B0604020202020204" pitchFamily="34" charset="0"/>
              <a:buChar char="•"/>
            </a:pPr>
            <a:r>
              <a:rPr lang="zh-CN" altLang="en-US" sz="1200" dirty="0">
                <a:solidFill>
                  <a:srgbClr val="002060"/>
                </a:solidFill>
              </a:rPr>
              <a:t>产品</a:t>
            </a:r>
            <a:endParaRPr lang="zh-CN" altLang="en-US" sz="1200" dirty="0">
              <a:solidFill>
                <a:srgbClr val="002060"/>
              </a:solidFill>
            </a:endParaRPr>
          </a:p>
          <a:p>
            <a:pPr marL="71755" lvl="0">
              <a:lnSpc>
                <a:spcPts val="1600"/>
              </a:lnSpc>
              <a:buFont typeface="Arial" panose="020B0604020202020204" pitchFamily="34" charset="0"/>
              <a:buChar char="•"/>
            </a:pPr>
            <a:r>
              <a:rPr lang="zh-CN" altLang="en-US" sz="1200" dirty="0">
                <a:solidFill>
                  <a:srgbClr val="002060"/>
                </a:solidFill>
              </a:rPr>
              <a:t>服务</a:t>
            </a:r>
            <a:endParaRPr lang="zh-CN" altLang="en-US" sz="1200" dirty="0">
              <a:solidFill>
                <a:srgbClr val="002060"/>
              </a:solidFill>
            </a:endParaRPr>
          </a:p>
          <a:p>
            <a:pPr marL="71755" lvl="0">
              <a:lnSpc>
                <a:spcPts val="1600"/>
              </a:lnSpc>
              <a:buFont typeface="Arial" panose="020B0604020202020204" pitchFamily="34" charset="0"/>
              <a:buChar char="•"/>
            </a:pPr>
            <a:r>
              <a:rPr lang="zh-CN" altLang="en-US" sz="1200" dirty="0">
                <a:solidFill>
                  <a:srgbClr val="002060"/>
                </a:solidFill>
              </a:rPr>
              <a:t>效率</a:t>
            </a:r>
            <a:endParaRPr lang="zh-CN" altLang="en-US" sz="1200" dirty="0">
              <a:solidFill>
                <a:srgbClr val="002060"/>
              </a:solidFill>
            </a:endParaRPr>
          </a:p>
          <a:p>
            <a:pPr marL="71755" lvl="0">
              <a:lnSpc>
                <a:spcPts val="1600"/>
              </a:lnSpc>
              <a:buFont typeface="Arial" panose="020B0604020202020204" pitchFamily="34" charset="0"/>
              <a:buChar char="•"/>
            </a:pPr>
            <a:r>
              <a:rPr lang="zh-CN" altLang="en-US" sz="1200" dirty="0">
                <a:solidFill>
                  <a:srgbClr val="002060"/>
                </a:solidFill>
              </a:rPr>
              <a:t>效益</a:t>
            </a:r>
            <a:endParaRPr lang="zh-CN" altLang="en-US" sz="1200" dirty="0">
              <a:solidFill>
                <a:srgbClr val="002060"/>
              </a:solidFill>
            </a:endParaRPr>
          </a:p>
          <a:p>
            <a:pPr algn="ctr"/>
            <a:endParaRPr lang="zh-CN" altLang="en-US" sz="1200" dirty="0"/>
          </a:p>
        </p:txBody>
      </p:sp>
      <p:cxnSp>
        <p:nvCxnSpPr>
          <p:cNvPr id="17" name="直接箭头连接符 16"/>
          <p:cNvCxnSpPr>
            <a:stCxn id="4" idx="3"/>
            <a:endCxn id="7" idx="1"/>
          </p:cNvCxnSpPr>
          <p:nvPr/>
        </p:nvCxnSpPr>
        <p:spPr>
          <a:xfrm>
            <a:off x="1876928" y="3013911"/>
            <a:ext cx="589545" cy="20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6829929" y="3021933"/>
            <a:ext cx="589545" cy="20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7" idx="3"/>
            <a:endCxn id="9" idx="1"/>
          </p:cNvCxnSpPr>
          <p:nvPr/>
        </p:nvCxnSpPr>
        <p:spPr>
          <a:xfrm>
            <a:off x="3886199" y="3015916"/>
            <a:ext cx="1443791" cy="2807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rot="16200000" flipV="1">
            <a:off x="4180977" y="2568745"/>
            <a:ext cx="914399" cy="120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0" name="AutoShape 10"/>
          <p:cNvSpPr>
            <a:spLocks noChangeArrowheads="1"/>
          </p:cNvSpPr>
          <p:nvPr/>
        </p:nvSpPr>
        <p:spPr bwMode="auto">
          <a:xfrm rot="5400000">
            <a:off x="5418391" y="1640479"/>
            <a:ext cx="942131" cy="97455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6D9F1"/>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61" name="AutoShape 10"/>
          <p:cNvSpPr>
            <a:spLocks noChangeArrowheads="1"/>
          </p:cNvSpPr>
          <p:nvPr/>
        </p:nvSpPr>
        <p:spPr bwMode="auto">
          <a:xfrm rot="10800000">
            <a:off x="5318128" y="3465269"/>
            <a:ext cx="942131" cy="97455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6D9F1"/>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62" name="AutoShape 10"/>
          <p:cNvSpPr>
            <a:spLocks noChangeArrowheads="1"/>
          </p:cNvSpPr>
          <p:nvPr/>
        </p:nvSpPr>
        <p:spPr bwMode="auto">
          <a:xfrm rot="16200000">
            <a:off x="2923841" y="3417146"/>
            <a:ext cx="942131" cy="97455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6D9F1"/>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63" name="AutoShape 10"/>
          <p:cNvSpPr>
            <a:spLocks noChangeArrowheads="1"/>
          </p:cNvSpPr>
          <p:nvPr/>
        </p:nvSpPr>
        <p:spPr bwMode="auto">
          <a:xfrm>
            <a:off x="3008065" y="1468026"/>
            <a:ext cx="942131" cy="108266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6D9F1"/>
          </a:solidFill>
          <a:ln w="9525">
            <a:solidFill>
              <a:srgbClr val="000000"/>
            </a:solidFill>
            <a:miter lim="800000"/>
          </a:ln>
        </p:spPr>
        <p:txBody>
          <a:bodyPr vert="horz" wrap="square" lIns="91440" tIns="45720" rIns="91440" bIns="45720" numCol="1" anchor="t" anchorCtr="0" compatLnSpc="1"/>
          <a:lstStyle/>
          <a:p>
            <a:endParaRPr lang="zh-CN" altLang="en-US"/>
          </a:p>
        </p:txBody>
      </p:sp>
      <p:pic>
        <p:nvPicPr>
          <p:cNvPr id="18"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211559" y="2636429"/>
            <a:ext cx="30923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rPr>
              <a:t>管理者的角色与技能</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99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spcBef>
                <a:spcPts val="600"/>
              </a:spcBef>
              <a:spcAft>
                <a:spcPts val="600"/>
              </a:spcAft>
            </a:pPr>
            <a:r>
              <a:rPr lang="zh-CN" altLang="en-US" sz="2600" dirty="0"/>
              <a:t>管理者是指那些在组织中执行计划、组织、领导、控制等职能，肩负协调、监督组织成员，合理分配、有效整合组织内外资源，促进组织目标实现的责任和使命的人。</a:t>
            </a:r>
            <a:endParaRPr lang="en-US" altLang="zh-CN" sz="2600" dirty="0"/>
          </a:p>
          <a:p>
            <a:pPr>
              <a:spcBef>
                <a:spcPts val="600"/>
              </a:spcBef>
              <a:spcAft>
                <a:spcPts val="600"/>
              </a:spcAft>
            </a:pPr>
            <a:r>
              <a:rPr lang="zh-CN" altLang="en-US" sz="2600" dirty="0"/>
              <a:t>德鲁克认为，管理者应泛指那些必须在工作中运用自己的职位和知识，做出影响整体行为和成果的决策的知识工作者、经理人员和专业人员。</a:t>
            </a:r>
            <a:endParaRPr lang="en-US" altLang="zh-CN" sz="2600" dirty="0"/>
          </a:p>
          <a:p>
            <a:pPr>
              <a:spcBef>
                <a:spcPts val="600"/>
              </a:spcBef>
              <a:spcAft>
                <a:spcPts val="600"/>
              </a:spcAft>
            </a:pPr>
            <a:r>
              <a:rPr lang="zh-CN" altLang="en-US" sz="2600" dirty="0"/>
              <a:t>本课程中提及的管理者大多指在组织中有职位的管理者。</a:t>
            </a:r>
            <a:endParaRPr lang="en-US" altLang="zh-CN" sz="2600" dirty="0"/>
          </a:p>
          <a:p>
            <a:pPr>
              <a:spcBef>
                <a:spcPts val="600"/>
              </a:spcBef>
              <a:spcAft>
                <a:spcPts val="600"/>
              </a:spcAft>
            </a:pPr>
            <a:endParaRPr lang="zh-CN" altLang="en-US" sz="2600" dirty="0"/>
          </a:p>
          <a:p>
            <a:endParaRPr lang="zh-CN" altLang="en-US"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管理者的概念</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265430" indent="-265430">
              <a:lnSpc>
                <a:spcPts val="2900"/>
              </a:lnSpc>
              <a:spcBef>
                <a:spcPts val="0"/>
              </a:spcBef>
            </a:pPr>
            <a:r>
              <a:rPr lang="zh-CN" altLang="en-US" sz="2000" dirty="0"/>
              <a:t>根据管理者担任的职务、掌握的权力及承担的管理责任，可将其分为：</a:t>
            </a:r>
            <a:endParaRPr lang="en-US" altLang="zh-CN" sz="2000" dirty="0"/>
          </a:p>
          <a:p>
            <a:pPr marL="265430" indent="-265430">
              <a:lnSpc>
                <a:spcPts val="2900"/>
              </a:lnSpc>
              <a:spcBef>
                <a:spcPts val="0"/>
              </a:spcBef>
            </a:pPr>
            <a:endParaRPr lang="zh-CN" altLang="en-US" sz="2000" b="1" dirty="0">
              <a:solidFill>
                <a:srgbClr val="C00000"/>
              </a:solidFill>
            </a:endParaRPr>
          </a:p>
          <a:p>
            <a:pPr marL="265430" indent="-265430">
              <a:lnSpc>
                <a:spcPts val="2900"/>
              </a:lnSpc>
              <a:spcBef>
                <a:spcPts val="0"/>
              </a:spcBef>
            </a:pPr>
            <a:r>
              <a:rPr lang="zh-CN" altLang="en-US" sz="2000" b="1" dirty="0">
                <a:solidFill>
                  <a:srgbClr val="C00000"/>
                </a:solidFill>
              </a:rPr>
              <a:t>高层管理者：</a:t>
            </a:r>
            <a:endParaRPr lang="zh-CN" altLang="en-US" sz="2000" b="1" dirty="0">
              <a:solidFill>
                <a:srgbClr val="C00000"/>
              </a:solidFill>
            </a:endParaRPr>
          </a:p>
          <a:p>
            <a:pPr marL="265430" indent="-265430">
              <a:lnSpc>
                <a:spcPts val="2900"/>
              </a:lnSpc>
              <a:spcBef>
                <a:spcPts val="0"/>
              </a:spcBef>
            </a:pPr>
            <a:endParaRPr lang="zh-CN" altLang="en-US" sz="2000" b="1" dirty="0">
              <a:solidFill>
                <a:srgbClr val="C00000"/>
              </a:solidFill>
            </a:endParaRPr>
          </a:p>
          <a:p>
            <a:pPr marL="265430" indent="-265430">
              <a:lnSpc>
                <a:spcPts val="2900"/>
              </a:lnSpc>
              <a:spcBef>
                <a:spcPts val="0"/>
              </a:spcBef>
            </a:pPr>
            <a:endParaRPr lang="zh-CN" altLang="en-US" sz="2000" b="1" dirty="0">
              <a:solidFill>
                <a:srgbClr val="C00000"/>
              </a:solidFill>
            </a:endParaRPr>
          </a:p>
          <a:p>
            <a:pPr marL="265430" indent="-265430">
              <a:lnSpc>
                <a:spcPts val="2900"/>
              </a:lnSpc>
              <a:spcBef>
                <a:spcPts val="0"/>
              </a:spcBef>
            </a:pPr>
            <a:r>
              <a:rPr lang="zh-CN" altLang="en-US" sz="2000" b="1" dirty="0">
                <a:solidFill>
                  <a:srgbClr val="C00000"/>
                </a:solidFill>
              </a:rPr>
              <a:t>中层管理者：</a:t>
            </a:r>
            <a:endParaRPr lang="zh-CN" altLang="en-US" sz="2000" b="1" dirty="0">
              <a:solidFill>
                <a:srgbClr val="C00000"/>
              </a:solidFill>
            </a:endParaRPr>
          </a:p>
          <a:p>
            <a:pPr marL="265430" indent="-265430">
              <a:lnSpc>
                <a:spcPts val="2900"/>
              </a:lnSpc>
              <a:spcBef>
                <a:spcPts val="0"/>
              </a:spcBef>
            </a:pPr>
            <a:endParaRPr lang="zh-CN" altLang="en-US" sz="2000" b="1" dirty="0">
              <a:solidFill>
                <a:srgbClr val="C00000"/>
              </a:solidFill>
            </a:endParaRPr>
          </a:p>
          <a:p>
            <a:pPr marL="265430" indent="-265430">
              <a:lnSpc>
                <a:spcPts val="2900"/>
              </a:lnSpc>
              <a:spcBef>
                <a:spcPts val="0"/>
              </a:spcBef>
            </a:pPr>
            <a:endParaRPr lang="zh-CN" altLang="en-US" sz="2000" b="1" dirty="0">
              <a:solidFill>
                <a:srgbClr val="C00000"/>
              </a:solidFill>
            </a:endParaRPr>
          </a:p>
          <a:p>
            <a:pPr marL="265430" indent="-265430">
              <a:lnSpc>
                <a:spcPts val="2900"/>
              </a:lnSpc>
              <a:spcBef>
                <a:spcPts val="0"/>
              </a:spcBef>
            </a:pPr>
            <a:r>
              <a:rPr lang="zh-CN" altLang="en-US" sz="2000" b="1" dirty="0">
                <a:solidFill>
                  <a:srgbClr val="C00000"/>
                </a:solidFill>
              </a:rPr>
              <a:t>一线管理者：</a:t>
            </a:r>
            <a:endParaRPr lang="zh-CN" altLang="en-US" sz="20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2203450" y="1417955"/>
            <a:ext cx="6826885" cy="1207135"/>
          </a:xfrm>
          <a:prstGeom prst="rect">
            <a:avLst/>
          </a:prstGeom>
          <a:noFill/>
        </p:spPr>
        <p:txBody>
          <a:bodyPr wrap="square" rtlCol="0">
            <a:spAutoFit/>
          </a:bodyPr>
          <a:lstStyle/>
          <a:p>
            <a:pPr marL="265430" indent="-265430">
              <a:lnSpc>
                <a:spcPts val="2900"/>
              </a:lnSpc>
              <a:spcBef>
                <a:spcPts val="0"/>
              </a:spcBef>
            </a:pPr>
            <a:r>
              <a:rPr lang="en-US" altLang="zh-CN" dirty="0">
                <a:sym typeface="+mn-ea"/>
              </a:rPr>
              <a:t>     </a:t>
            </a:r>
            <a:r>
              <a:rPr lang="zh-CN" altLang="en-US" dirty="0">
                <a:sym typeface="+mn-ea"/>
              </a:rPr>
              <a:t>处于组织行政管理体系的最高层，其主要职责是统领全局，确定组织发展目标与实现组织目标的战略，以及影响组织现状及其未来的重大决策。</a:t>
            </a:r>
            <a:endParaRPr lang="zh-CN" altLang="en-US"/>
          </a:p>
        </p:txBody>
      </p:sp>
      <p:sp>
        <p:nvSpPr>
          <p:cNvPr id="5" name="文本框 4"/>
          <p:cNvSpPr txBox="1"/>
          <p:nvPr/>
        </p:nvSpPr>
        <p:spPr>
          <a:xfrm>
            <a:off x="2202815" y="2551430"/>
            <a:ext cx="6717030" cy="1207135"/>
          </a:xfrm>
          <a:prstGeom prst="rect">
            <a:avLst/>
          </a:prstGeom>
          <a:noFill/>
        </p:spPr>
        <p:txBody>
          <a:bodyPr wrap="square" rtlCol="0">
            <a:spAutoFit/>
          </a:bodyPr>
          <a:lstStyle/>
          <a:p>
            <a:pPr marL="265430" indent="-265430">
              <a:lnSpc>
                <a:spcPts val="2900"/>
              </a:lnSpc>
              <a:spcBef>
                <a:spcPts val="0"/>
              </a:spcBef>
            </a:pPr>
            <a:r>
              <a:rPr lang="en-US" altLang="zh-CN" dirty="0">
                <a:sym typeface="+mn-ea"/>
              </a:rPr>
              <a:t>     </a:t>
            </a:r>
            <a:r>
              <a:rPr lang="zh-CN" altLang="en-US" dirty="0">
                <a:sym typeface="+mn-ea"/>
              </a:rPr>
              <a:t>处于组织行政管理体系的中层，介于高层管理者和一线管理者之间，其主要职责是贯彻高层管理者制定的总体战略和政策，直接负责或者协助管理一线管理者及其工作。</a:t>
            </a:r>
            <a:endParaRPr lang="zh-CN" altLang="en-US"/>
          </a:p>
        </p:txBody>
      </p:sp>
      <p:sp>
        <p:nvSpPr>
          <p:cNvPr id="13" name="文本框 12"/>
          <p:cNvSpPr txBox="1"/>
          <p:nvPr/>
        </p:nvSpPr>
        <p:spPr>
          <a:xfrm>
            <a:off x="2480945" y="3853815"/>
            <a:ext cx="6292215" cy="922020"/>
          </a:xfrm>
          <a:prstGeom prst="rect">
            <a:avLst/>
          </a:prstGeom>
          <a:noFill/>
        </p:spPr>
        <p:txBody>
          <a:bodyPr wrap="square" rtlCol="0">
            <a:spAutoFit/>
          </a:bodyPr>
          <a:lstStyle/>
          <a:p>
            <a:r>
              <a:rPr lang="zh-CN" altLang="en-US" dirty="0">
                <a:sym typeface="+mn-ea"/>
              </a:rPr>
              <a:t>处于组织行政管理体系的最低层，居于中层管理者之下、作业人员之上，也称监督者或基层管理者，其主要职责是管理作业人员及其工作，对下属提供技术支持和激励。</a:t>
            </a:r>
            <a:endParaRPr lang="zh-CN" altLang="en-US"/>
          </a:p>
        </p:txBody>
      </p:sp>
      <p:sp>
        <p:nvSpPr>
          <p:cNvPr id="14" name="标题 13"/>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管理者的概念</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1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5" end="5"/>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22" dur="8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8" end="8"/>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2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box(in)">
                                      <p:cBhvr>
                                        <p:cTn id="34" dur="20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ox(in)">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spcBef>
                <a:spcPts val="1200"/>
              </a:spcBef>
            </a:pPr>
            <a:r>
              <a:rPr lang="zh-CN" altLang="en-US" sz="2400" dirty="0"/>
              <a:t>管理者角色是指在组织中其他人希望某个人来扮演的一个社会角色。</a:t>
            </a:r>
            <a:endParaRPr lang="en-US" altLang="zh-CN" sz="2400" dirty="0"/>
          </a:p>
          <a:p>
            <a:pPr>
              <a:spcBef>
                <a:spcPts val="1200"/>
              </a:spcBef>
            </a:pPr>
            <a:r>
              <a:rPr lang="zh-CN" altLang="en-US" sz="2400" dirty="0"/>
              <a:t>管理者角色概念最先由德鲁克提出，他认为管理者在组织中扮演三种角色：</a:t>
            </a:r>
            <a:endParaRPr lang="en-US" altLang="zh-CN" sz="2400" dirty="0"/>
          </a:p>
          <a:p>
            <a:pPr>
              <a:spcBef>
                <a:spcPts val="1200"/>
              </a:spcBef>
              <a:buNone/>
            </a:pPr>
            <a:r>
              <a:rPr lang="zh-CN" altLang="en-US" sz="2400" dirty="0"/>
              <a:t>                              </a:t>
            </a:r>
            <a:r>
              <a:rPr lang="zh-CN" altLang="en-US" sz="2000" b="1" dirty="0">
                <a:solidFill>
                  <a:srgbClr val="C00000"/>
                </a:solidFill>
              </a:rPr>
              <a:t>管理整个组织</a:t>
            </a:r>
            <a:endParaRPr lang="en-US" altLang="zh-CN" sz="2000" b="1" dirty="0">
              <a:solidFill>
                <a:srgbClr val="C00000"/>
              </a:solidFill>
            </a:endParaRPr>
          </a:p>
          <a:p>
            <a:pPr>
              <a:spcBef>
                <a:spcPts val="1200"/>
              </a:spcBef>
              <a:buNone/>
            </a:pPr>
            <a:r>
              <a:rPr lang="zh-CN" altLang="en-US" sz="2000" b="1" dirty="0">
                <a:solidFill>
                  <a:srgbClr val="C00000"/>
                </a:solidFill>
              </a:rPr>
              <a:t>                           管理管理者及其工作</a:t>
            </a:r>
            <a:endParaRPr lang="en-US" altLang="zh-CN" sz="2000" b="1" dirty="0">
              <a:solidFill>
                <a:srgbClr val="C00000"/>
              </a:solidFill>
            </a:endParaRPr>
          </a:p>
          <a:p>
            <a:pPr>
              <a:spcBef>
                <a:spcPts val="1200"/>
              </a:spcBef>
              <a:buNone/>
            </a:pPr>
            <a:r>
              <a:rPr lang="zh-CN" altLang="en-US" sz="2000" b="1" dirty="0">
                <a:solidFill>
                  <a:srgbClr val="C00000"/>
                </a:solidFill>
              </a:rPr>
              <a:t>                 管理工人及其作业工作</a:t>
            </a:r>
            <a:endParaRPr lang="zh-CN" altLang="en-US" sz="2000" b="1" dirty="0">
              <a:solidFill>
                <a:srgbClr val="C00000"/>
              </a:solidFill>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管理者的角色</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edg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edg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edg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480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管理的基本职能</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2625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人类的管理活动</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987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管理者的角色与技能</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3" y="3031527"/>
            <a:ext cx="3599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管理学的研究对象与方法</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4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8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0000"/>
          </a:bodyPr>
          <a:lstStyle/>
          <a:p>
            <a:pPr>
              <a:lnSpc>
                <a:spcPct val="150000"/>
              </a:lnSpc>
            </a:pPr>
            <a:r>
              <a:rPr lang="en-US" altLang="x-none" sz="2800" dirty="0">
                <a:latin typeface="Arial" panose="020B0604020202020204" pitchFamily="34" charset="0"/>
                <a:sym typeface="+mn-ea"/>
              </a:rPr>
              <a:t>20</a:t>
            </a:r>
            <a:r>
              <a:rPr lang="zh-CN" altLang="en-US" sz="2800" dirty="0">
                <a:latin typeface="Arial" panose="020B0604020202020204" pitchFamily="34" charset="0"/>
                <a:sym typeface="+mn-ea"/>
              </a:rPr>
              <a:t>世纪</a:t>
            </a:r>
            <a:r>
              <a:rPr lang="en-US" altLang="x-none" sz="2800" dirty="0">
                <a:latin typeface="Arial" panose="020B0604020202020204" pitchFamily="34" charset="0"/>
                <a:sym typeface="+mn-ea"/>
              </a:rPr>
              <a:t>60</a:t>
            </a:r>
            <a:r>
              <a:rPr lang="zh-CN" altLang="en-US" sz="2800" dirty="0">
                <a:latin typeface="Arial" panose="020B0604020202020204" pitchFamily="34" charset="0"/>
                <a:sym typeface="+mn-ea"/>
              </a:rPr>
              <a:t>年代末，</a:t>
            </a:r>
            <a:r>
              <a:rPr lang="zh-CN" altLang="en-US" sz="2800" dirty="0">
                <a:sym typeface="+mn-ea"/>
              </a:rPr>
              <a:t>明茨伯格进一步提出：</a:t>
            </a:r>
            <a:endParaRPr lang="en-US" altLang="zh-CN" sz="2800" dirty="0"/>
          </a:p>
          <a:p>
            <a:pPr>
              <a:lnSpc>
                <a:spcPct val="150000"/>
              </a:lnSpc>
              <a:buNone/>
            </a:pPr>
            <a:r>
              <a:rPr lang="en-US" altLang="zh-CN" sz="2800" dirty="0"/>
              <a:t>         </a:t>
            </a:r>
            <a:r>
              <a:rPr lang="zh-CN" altLang="en-US" sz="2800" dirty="0"/>
              <a:t>管理者扮演</a:t>
            </a:r>
            <a:r>
              <a:rPr lang="en-US" sz="2800" dirty="0"/>
              <a:t>10</a:t>
            </a:r>
            <a:r>
              <a:rPr lang="zh-CN" altLang="en-US" sz="2800" dirty="0"/>
              <a:t>种不同但高度相关的角色，而这些角色又可以分别归入到三种类型之中。</a:t>
            </a:r>
            <a:endParaRPr lang="zh-CN" altLang="en-US" sz="2800" dirty="0"/>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40" name="Rectangle 3"/>
          <p:cNvSpPr/>
          <p:nvPr/>
        </p:nvSpPr>
        <p:spPr>
          <a:xfrm>
            <a:off x="6400165" y="2500630"/>
            <a:ext cx="1993265" cy="2195195"/>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lstStyle/>
          <a:p>
            <a:pPr algn="ctr"/>
            <a:endParaRPr lang="zh-CN" altLang="en-US" sz="2400" b="1" dirty="0">
              <a:solidFill>
                <a:srgbClr val="C00000"/>
              </a:solidFill>
              <a:latin typeface="宋体" panose="02010600030101010101" pitchFamily="2" charset="-122"/>
              <a:hlinkClick r:id="rId2" action="ppaction://hlinksldjump"/>
            </a:endParaRPr>
          </a:p>
          <a:p>
            <a:pPr algn="ctr"/>
            <a:r>
              <a:rPr lang="zh-CN" altLang="en-US" sz="2400" b="1" dirty="0">
                <a:solidFill>
                  <a:srgbClr val="C00000"/>
                </a:solidFill>
                <a:latin typeface="宋体" panose="02010600030101010101" pitchFamily="2" charset="-122"/>
                <a:hlinkClick r:id="rId2" action="ppaction://hlinksldjump"/>
              </a:rPr>
              <a:t>决策角色</a:t>
            </a:r>
            <a:endParaRPr lang="zh-CN" altLang="en-US" sz="2400" b="1" dirty="0">
              <a:solidFill>
                <a:srgbClr val="C00000"/>
              </a:solidFill>
              <a:latin typeface="宋体" panose="02010600030101010101" pitchFamily="2"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决策主导角色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排除干扰角色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资源分配角色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谈判人角色</a:t>
            </a:r>
            <a:endParaRPr lang="zh-CN" altLang="en-US" sz="2100" b="1" dirty="0">
              <a:latin typeface="宋体" panose="02010600030101010101" pitchFamily="2" charset="-122"/>
              <a:ea typeface="黑体" panose="02010609060101010101" charset="-122"/>
              <a:hlinkClick r:id="rId3" action="ppaction://hlinksldjump"/>
            </a:endParaRPr>
          </a:p>
          <a:p>
            <a:pPr algn="ctr">
              <a:buFont typeface="Wingdings" panose="05000000000000000000" pitchFamily="2" charset="2"/>
              <a:buNone/>
            </a:pPr>
            <a:endParaRPr lang="zh-CN" altLang="en-US" sz="2100" b="1" dirty="0">
              <a:latin typeface="Times New Roman" panose="02020603050405020304" pitchFamily="18" charset="0"/>
            </a:endParaRPr>
          </a:p>
        </p:txBody>
      </p:sp>
      <p:sp>
        <p:nvSpPr>
          <p:cNvPr id="14342" name="Rectangle 5"/>
          <p:cNvSpPr/>
          <p:nvPr/>
        </p:nvSpPr>
        <p:spPr>
          <a:xfrm>
            <a:off x="890905" y="2501265"/>
            <a:ext cx="2266315" cy="2194560"/>
          </a:xfrm>
          <a:prstGeom prst="rect">
            <a:avLst/>
          </a:prstGeom>
          <a:solidFill>
            <a:srgbClr val="00CCFF"/>
          </a:solidFill>
          <a:ln w="12700" cap="flat" cmpd="sng">
            <a:solidFill>
              <a:schemeClr val="tx1"/>
            </a:solidFill>
            <a:prstDash val="solid"/>
            <a:miter/>
            <a:headEnd type="none" w="med" len="med"/>
            <a:tailEnd type="none" w="med" len="med"/>
          </a:ln>
        </p:spPr>
        <p:txBody>
          <a:bodyPr wrap="none" anchor="ctr"/>
          <a:lstStyle/>
          <a:p>
            <a:pPr algn="ctr"/>
            <a:r>
              <a:rPr lang="zh-CN" altLang="en-US" sz="2400" b="1" dirty="0">
                <a:solidFill>
                  <a:srgbClr val="C00000"/>
                </a:solidFill>
                <a:latin typeface="宋体" panose="02010600030101010101" pitchFamily="2" charset="-122"/>
                <a:hlinkClick r:id="rId4" action="ppaction://hlinksldjump"/>
              </a:rPr>
              <a:t>人际角色</a:t>
            </a:r>
            <a:endParaRPr lang="zh-CN" altLang="en-US" sz="2400" b="1" dirty="0">
              <a:solidFill>
                <a:srgbClr val="C00000"/>
              </a:solidFill>
              <a:latin typeface="宋体" panose="02010600030101010101" pitchFamily="2"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代表人角色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领导者角色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sym typeface="+mn-ea"/>
              </a:rPr>
              <a:t>联络人角色</a:t>
            </a:r>
            <a:endParaRPr lang="zh-CN" altLang="en-US" sz="2100" b="1" dirty="0">
              <a:latin typeface="宋体" panose="02010600030101010101" pitchFamily="2" charset="-122"/>
              <a:ea typeface="黑体" panose="02010609060101010101" charset="-122"/>
            </a:endParaRPr>
          </a:p>
        </p:txBody>
      </p:sp>
      <p:sp>
        <p:nvSpPr>
          <p:cNvPr id="14341" name="Rectangle 4"/>
          <p:cNvSpPr/>
          <p:nvPr/>
        </p:nvSpPr>
        <p:spPr>
          <a:xfrm>
            <a:off x="3720465" y="2501900"/>
            <a:ext cx="2078355" cy="2193925"/>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algn="ctr"/>
            <a:r>
              <a:rPr lang="zh-CN" altLang="en-US" sz="2400" b="1" dirty="0">
                <a:solidFill>
                  <a:srgbClr val="C00000"/>
                </a:solidFill>
                <a:latin typeface="宋体" panose="02010600030101010101" pitchFamily="2" charset="-122"/>
                <a:hlinkClick r:id="rId5" action="ppaction://hlinksldjump"/>
              </a:rPr>
              <a:t>信息角色</a:t>
            </a:r>
            <a:endParaRPr lang="zh-CN" altLang="en-US" sz="2400" b="1" dirty="0">
              <a:solidFill>
                <a:srgbClr val="C00000"/>
              </a:solidFill>
              <a:latin typeface="宋体" panose="02010600030101010101" pitchFamily="2"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监听信息角色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传播信息角色</a:t>
            </a:r>
            <a:endParaRPr lang="zh-CN" altLang="en-US" sz="2100" b="1" dirty="0">
              <a:latin typeface="宋体" panose="02010600030101010101" pitchFamily="2" charset="-122"/>
              <a:ea typeface="黑体" panose="02010609060101010101" charset="-122"/>
            </a:endParaRPr>
          </a:p>
          <a:p>
            <a:pPr algn="ctr">
              <a:spcBef>
                <a:spcPct val="20000"/>
              </a:spcBef>
              <a:buClr>
                <a:schemeClr val="tx2"/>
              </a:buClr>
              <a:buFont typeface="Wingdings" panose="05000000000000000000" pitchFamily="2" charset="2"/>
              <a:buChar char="ü"/>
            </a:pPr>
            <a:r>
              <a:rPr lang="zh-CN" altLang="en-US" sz="2100" b="1" dirty="0">
                <a:latin typeface="宋体" panose="02010600030101010101" pitchFamily="2" charset="-122"/>
                <a:ea typeface="黑体" panose="02010609060101010101" charset="-122"/>
              </a:rPr>
              <a:t>发言人角色</a:t>
            </a:r>
            <a:endParaRPr lang="zh-CN" altLang="en-US" sz="2100" b="1" dirty="0">
              <a:latin typeface="宋体" panose="02010600030101010101" pitchFamily="2" charset="-122"/>
              <a:ea typeface="黑体" panose="02010609060101010101" charset="-122"/>
              <a:hlinkClick r:id="rId6" action="ppaction://hlinksldjump"/>
            </a:endParaRPr>
          </a:p>
          <a:p>
            <a:pPr algn="ctr"/>
            <a:endParaRPr lang="zh-CN" altLang="en-US" b="1" dirty="0">
              <a:latin typeface="Times New Roman" panose="02020603050405020304" pitchFamily="18" charset="0"/>
            </a:endParaRPr>
          </a:p>
        </p:txBody>
      </p:sp>
      <p:sp>
        <p:nvSpPr>
          <p:cNvPr id="2" name="矩形标注 1"/>
          <p:cNvSpPr/>
          <p:nvPr/>
        </p:nvSpPr>
        <p:spPr>
          <a:xfrm>
            <a:off x="-3175" y="630555"/>
            <a:ext cx="4577080" cy="1162050"/>
          </a:xfrm>
          <a:prstGeom prst="wedgeRectCallout">
            <a:avLst>
              <a:gd name="adj1" fmla="val -19464"/>
              <a:gd name="adj2" fmla="val 189617"/>
            </a:avLst>
          </a:prstGeom>
          <a:solidFill>
            <a:srgbClr val="03A9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a:solidFill>
                  <a:schemeClr val="tx1"/>
                </a:solidFill>
                <a:sym typeface="+mn-ea"/>
              </a:rPr>
              <a:t>挂名者</a:t>
            </a:r>
            <a:r>
              <a:rPr lang="zh-CN" altLang="en-US">
                <a:sym typeface="+mn-ea"/>
              </a:rPr>
              <a:t> 象征性的首脑；必须担任许多法定的或社会性的例行职务 。</a:t>
            </a:r>
            <a:endParaRPr lang="zh-CN" altLang="en-US"/>
          </a:p>
          <a:p>
            <a:pPr eaLnBrk="1" hangingPunct="1">
              <a:buNone/>
            </a:pPr>
            <a:r>
              <a:rPr lang="zh-CN" altLang="en-US">
                <a:sym typeface="+mn-ea"/>
              </a:rPr>
              <a:t>          如：礼节性接待访客；签署法律文件 </a:t>
            </a:r>
            <a:endParaRPr lang="zh-CN" altLang="en-US"/>
          </a:p>
        </p:txBody>
      </p:sp>
      <p:sp>
        <p:nvSpPr>
          <p:cNvPr id="4" name="矩形标注 3"/>
          <p:cNvSpPr/>
          <p:nvPr/>
        </p:nvSpPr>
        <p:spPr>
          <a:xfrm>
            <a:off x="-3175" y="993140"/>
            <a:ext cx="4577080" cy="1162050"/>
          </a:xfrm>
          <a:prstGeom prst="wedgeRectCallout">
            <a:avLst>
              <a:gd name="adj1" fmla="val -19464"/>
              <a:gd name="adj2" fmla="val 189617"/>
            </a:avLst>
          </a:prstGeom>
          <a:solidFill>
            <a:srgbClr val="03A9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a:solidFill>
                  <a:schemeClr val="tx1"/>
                </a:solidFill>
                <a:sym typeface="+mn-ea"/>
              </a:rPr>
              <a:t>领导者</a:t>
            </a:r>
            <a:r>
              <a:rPr lang="zh-CN" altLang="en-US">
                <a:sym typeface="+mn-ea"/>
              </a:rPr>
              <a:t> </a:t>
            </a:r>
            <a:r>
              <a:rPr lang="zh-CN" altLang="en-US" dirty="0">
                <a:latin typeface="Times New Roman" panose="02020603050405020304" pitchFamily="18" charset="0"/>
                <a:cs typeface="Times New Roman" panose="02020603050405020304" pitchFamily="18" charset="0"/>
                <a:sym typeface="+mn-ea"/>
              </a:rPr>
              <a:t>动员、指挥和激励组织成员，人力资源配置和培训，沟通，解决冲突等；</a:t>
            </a:r>
            <a:r>
              <a:rPr lang="zh-CN" altLang="en-US">
                <a:sym typeface="+mn-ea"/>
              </a:rPr>
              <a:t> </a:t>
            </a:r>
            <a:endParaRPr lang="zh-CN" altLang="en-US"/>
          </a:p>
        </p:txBody>
      </p:sp>
      <p:sp>
        <p:nvSpPr>
          <p:cNvPr id="15" name="矩形标注 14"/>
          <p:cNvSpPr/>
          <p:nvPr/>
        </p:nvSpPr>
        <p:spPr>
          <a:xfrm>
            <a:off x="-3175" y="1396365"/>
            <a:ext cx="4577080" cy="1162050"/>
          </a:xfrm>
          <a:prstGeom prst="wedgeRectCallout">
            <a:avLst>
              <a:gd name="adj1" fmla="val -19464"/>
              <a:gd name="adj2" fmla="val 189617"/>
            </a:avLst>
          </a:prstGeom>
          <a:solidFill>
            <a:srgbClr val="03A9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dirty="0">
                <a:solidFill>
                  <a:schemeClr val="tx1"/>
                </a:solidFill>
                <a:latin typeface="Times New Roman" panose="02020603050405020304" pitchFamily="18" charset="0"/>
                <a:cs typeface="Times New Roman" panose="02020603050405020304" pitchFamily="18" charset="0"/>
                <a:sym typeface="+mn-ea"/>
              </a:rPr>
              <a:t>联络官</a:t>
            </a:r>
            <a:r>
              <a:rPr lang="zh-CN" altLang="en-US">
                <a:sym typeface="+mn-ea"/>
              </a:rPr>
              <a:t> 与那些能为组织提供实惠和讯息的外部联络人维持一种自我发展式的网络联系 。如：回复来函；外部董事会的工作；执行其他一些外事活动 。</a:t>
            </a:r>
            <a:endParaRPr lang="zh-CN" altLang="en-US"/>
          </a:p>
        </p:txBody>
      </p:sp>
      <p:sp>
        <p:nvSpPr>
          <p:cNvPr id="16" name="椭圆形标注 15"/>
          <p:cNvSpPr/>
          <p:nvPr/>
        </p:nvSpPr>
        <p:spPr>
          <a:xfrm>
            <a:off x="2434590" y="1062355"/>
            <a:ext cx="4760595" cy="1439545"/>
          </a:xfrm>
          <a:prstGeom prst="wedgeEllipseCallout">
            <a:avLst>
              <a:gd name="adj1" fmla="val -16173"/>
              <a:gd name="adj2" fmla="val 9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sym typeface="+mn-ea"/>
              </a:rPr>
              <a:t>监听者</a:t>
            </a:r>
            <a:r>
              <a:rPr lang="zh-CN" altLang="en-US" dirty="0">
                <a:latin typeface="Times New Roman" panose="02020603050405020304" pitchFamily="18" charset="0"/>
                <a:cs typeface="Times New Roman" panose="02020603050405020304" pitchFamily="18" charset="0"/>
                <a:sym typeface="+mn-ea"/>
              </a:rPr>
              <a:t>   通过媒体、报告、私人谈话等多种形式，了解和掌握组织内部和外部信息；</a:t>
            </a:r>
            <a:endParaRPr lang="zh-CN" altLang="en-US"/>
          </a:p>
        </p:txBody>
      </p:sp>
      <p:sp>
        <p:nvSpPr>
          <p:cNvPr id="17" name="椭圆形标注 16"/>
          <p:cNvSpPr/>
          <p:nvPr/>
        </p:nvSpPr>
        <p:spPr>
          <a:xfrm>
            <a:off x="2352040" y="1718945"/>
            <a:ext cx="4667885" cy="1329055"/>
          </a:xfrm>
          <a:prstGeom prst="wedgeEllipseCallout">
            <a:avLst>
              <a:gd name="adj1" fmla="val -16173"/>
              <a:gd name="adj2" fmla="val 9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sym typeface="+mn-ea"/>
              </a:rPr>
              <a:t>传播者</a:t>
            </a:r>
            <a:r>
              <a:rPr lang="zh-CN" altLang="en-US" dirty="0">
                <a:latin typeface="Times New Roman" panose="02020603050405020304" pitchFamily="18" charset="0"/>
                <a:cs typeface="Times New Roman" panose="02020603050405020304" pitchFamily="18" charset="0"/>
                <a:sym typeface="+mn-ea"/>
              </a:rPr>
              <a:t>  选择适当的渠道，向组织内部相关人员发布自己所掌握的有关信息；</a:t>
            </a:r>
            <a:endParaRPr lang="zh-CN" altLang="en-US"/>
          </a:p>
        </p:txBody>
      </p:sp>
      <p:sp>
        <p:nvSpPr>
          <p:cNvPr id="18" name="椭圆形标注 17"/>
          <p:cNvSpPr/>
          <p:nvPr/>
        </p:nvSpPr>
        <p:spPr>
          <a:xfrm>
            <a:off x="2425700" y="2058035"/>
            <a:ext cx="4667885" cy="1329055"/>
          </a:xfrm>
          <a:prstGeom prst="wedgeEllipseCallout">
            <a:avLst>
              <a:gd name="adj1" fmla="val -16173"/>
              <a:gd name="adj2" fmla="val 9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nSpc>
                <a:spcPct val="120000"/>
              </a:lnSpc>
            </a:pPr>
            <a:r>
              <a:rPr lang="zh-CN" altLang="en-US" dirty="0">
                <a:solidFill>
                  <a:schemeClr val="tx1"/>
                </a:solidFill>
                <a:latin typeface="Times New Roman" panose="02020603050405020304" pitchFamily="18" charset="0"/>
                <a:cs typeface="Times New Roman" panose="02020603050405020304" pitchFamily="18" charset="0"/>
                <a:sym typeface="+mn-ea"/>
              </a:rPr>
              <a:t>发言人</a:t>
            </a:r>
            <a:r>
              <a:rPr lang="zh-CN" altLang="en-US" dirty="0">
                <a:latin typeface="Times New Roman" panose="02020603050405020304" pitchFamily="18" charset="0"/>
                <a:cs typeface="Times New Roman" panose="02020603050405020304" pitchFamily="18" charset="0"/>
                <a:sym typeface="+mn-ea"/>
              </a:rPr>
              <a:t>   作为组织的代表，向外部公开发布本组织的有关计划、政策、行动或结果等。</a:t>
            </a:r>
            <a:endParaRPr lang="zh-CN" altLang="en-US"/>
          </a:p>
        </p:txBody>
      </p:sp>
      <p:sp>
        <p:nvSpPr>
          <p:cNvPr id="19" name="圆角矩形标注 18"/>
          <p:cNvSpPr/>
          <p:nvPr/>
        </p:nvSpPr>
        <p:spPr>
          <a:xfrm>
            <a:off x="5799455" y="706120"/>
            <a:ext cx="3303905" cy="1163320"/>
          </a:xfrm>
          <a:prstGeom prst="wedgeRoundRectCallout">
            <a:avLst>
              <a:gd name="adj1" fmla="val 22718"/>
              <a:gd name="adj2" fmla="val 178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spcBef>
                <a:spcPts val="600"/>
              </a:spcBef>
            </a:pPr>
            <a:r>
              <a:rPr lang="zh-CN" altLang="en-US" dirty="0">
                <a:solidFill>
                  <a:schemeClr val="tx1"/>
                </a:solidFill>
                <a:latin typeface="Times New Roman" panose="02020603050405020304" pitchFamily="18" charset="0"/>
                <a:cs typeface="Times New Roman" panose="02020603050405020304" pitchFamily="18" charset="0"/>
                <a:sym typeface="+mn-ea"/>
              </a:rPr>
              <a:t>企业家</a:t>
            </a:r>
            <a:r>
              <a:rPr lang="zh-CN" altLang="en-US" dirty="0">
                <a:latin typeface="Times New Roman" panose="02020603050405020304" pitchFamily="18" charset="0"/>
                <a:cs typeface="Times New Roman" panose="02020603050405020304" pitchFamily="18" charset="0"/>
                <a:sym typeface="+mn-ea"/>
              </a:rPr>
              <a:t>    在动态的复杂环境中，积极寻找新机会，开发新项目，制定新战略；</a:t>
            </a:r>
            <a:endParaRPr lang="zh-CN" altLang="en-US"/>
          </a:p>
        </p:txBody>
      </p:sp>
      <p:sp>
        <p:nvSpPr>
          <p:cNvPr id="20" name="圆角矩形标注 19"/>
          <p:cNvSpPr/>
          <p:nvPr/>
        </p:nvSpPr>
        <p:spPr>
          <a:xfrm>
            <a:off x="5575935" y="993140"/>
            <a:ext cx="3303905" cy="1163320"/>
          </a:xfrm>
          <a:prstGeom prst="wedgeRoundRectCallout">
            <a:avLst>
              <a:gd name="adj1" fmla="val 22718"/>
              <a:gd name="adj2" fmla="val 178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dirty="0">
                <a:solidFill>
                  <a:schemeClr val="tx1"/>
                </a:solidFill>
                <a:latin typeface="Times New Roman" panose="02020603050405020304" pitchFamily="18" charset="0"/>
                <a:cs typeface="Times New Roman" panose="02020603050405020304" pitchFamily="18" charset="0"/>
                <a:sym typeface="+mn-ea"/>
              </a:rPr>
              <a:t>混乱驾驭者</a:t>
            </a:r>
            <a:r>
              <a:rPr lang="zh-CN" altLang="en-US" dirty="0">
                <a:latin typeface="Times New Roman" panose="02020603050405020304" pitchFamily="18" charset="0"/>
                <a:cs typeface="Times New Roman" panose="02020603050405020304" pitchFamily="18" charset="0"/>
                <a:sym typeface="+mn-ea"/>
              </a:rPr>
              <a:t>    当组织面临危机或发生混乱时，积极面对，果断采取应对措施；</a:t>
            </a:r>
            <a:endParaRPr lang="zh-CN" altLang="en-US"/>
          </a:p>
        </p:txBody>
      </p:sp>
      <p:sp>
        <p:nvSpPr>
          <p:cNvPr id="21" name="圆角矩形标注 20"/>
          <p:cNvSpPr/>
          <p:nvPr/>
        </p:nvSpPr>
        <p:spPr>
          <a:xfrm>
            <a:off x="5296535" y="1337310"/>
            <a:ext cx="3582670" cy="1163320"/>
          </a:xfrm>
          <a:prstGeom prst="wedgeRoundRectCallout">
            <a:avLst>
              <a:gd name="adj1" fmla="val 22718"/>
              <a:gd name="adj2" fmla="val 178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dirty="0">
                <a:solidFill>
                  <a:schemeClr val="tx1"/>
                </a:solidFill>
                <a:latin typeface="Times New Roman" panose="02020603050405020304" pitchFamily="18" charset="0"/>
                <a:cs typeface="Times New Roman" panose="02020603050405020304" pitchFamily="18" charset="0"/>
                <a:sym typeface="+mn-ea"/>
              </a:rPr>
              <a:t>资源分配者  </a:t>
            </a:r>
            <a:r>
              <a:rPr lang="zh-CN" altLang="en-US" dirty="0">
                <a:latin typeface="Times New Roman" panose="02020603050405020304" pitchFamily="18" charset="0"/>
                <a:cs typeface="Times New Roman" panose="02020603050405020304" pitchFamily="18" charset="0"/>
                <a:sym typeface="+mn-ea"/>
              </a:rPr>
              <a:t>  对组织内外资源进行预算、合理分配和有效整合；</a:t>
            </a:r>
            <a:endParaRPr lang="zh-CN" altLang="en-US"/>
          </a:p>
        </p:txBody>
      </p:sp>
      <p:sp>
        <p:nvSpPr>
          <p:cNvPr id="22" name="圆角矩形标注 21"/>
          <p:cNvSpPr/>
          <p:nvPr/>
        </p:nvSpPr>
        <p:spPr>
          <a:xfrm>
            <a:off x="5045075" y="1718945"/>
            <a:ext cx="3582670" cy="1163320"/>
          </a:xfrm>
          <a:prstGeom prst="wedgeRoundRectCallout">
            <a:avLst>
              <a:gd name="adj1" fmla="val 22718"/>
              <a:gd name="adj2" fmla="val 178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dirty="0">
                <a:solidFill>
                  <a:schemeClr val="tx1"/>
                </a:solidFill>
                <a:latin typeface="Times New Roman" panose="02020603050405020304" pitchFamily="18" charset="0"/>
                <a:cs typeface="Times New Roman" panose="02020603050405020304" pitchFamily="18" charset="0"/>
                <a:sym typeface="+mn-ea"/>
              </a:rPr>
              <a:t>谈判者</a:t>
            </a:r>
            <a:r>
              <a:rPr lang="zh-CN" altLang="en-US" dirty="0">
                <a:latin typeface="Times New Roman" panose="02020603050405020304" pitchFamily="18" charset="0"/>
                <a:cs typeface="Times New Roman" panose="02020603050405020304" pitchFamily="18" charset="0"/>
                <a:sym typeface="+mn-ea"/>
              </a:rPr>
              <a:t>   代表组织与外界有关各方进行谈判</a:t>
            </a:r>
            <a:r>
              <a:rPr lang="zh-CN" altLang="en-US" dirty="0">
                <a:sym typeface="+mn-ea"/>
              </a:rPr>
              <a:t>。</a:t>
            </a:r>
            <a:endParaRPr lang="zh-CN" altLang="en-US"/>
          </a:p>
        </p:txBody>
      </p:sp>
      <p:sp>
        <p:nvSpPr>
          <p:cNvPr id="6" name="标题 5"/>
          <p:cNvSpPr>
            <a:spLocks noGrp="1"/>
          </p:cNvSpPr>
          <p:nvPr>
            <p:ph type="title"/>
          </p:nvPr>
        </p:nvSpPr>
        <p:spPr>
          <a:xfrm>
            <a:off x="457200" y="205740"/>
            <a:ext cx="7814310" cy="450850"/>
          </a:xfrm>
        </p:spPr>
        <p:txBody>
          <a:bodyPr>
            <a:noAutofit/>
          </a:bodyPr>
          <a:p>
            <a:r>
              <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管理者的角色</a:t>
            </a:r>
            <a:endPar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4342">
                                            <p:txEl>
                                              <p:pRg st="0" end="0"/>
                                            </p:txEl>
                                          </p:spTgt>
                                        </p:tgtEl>
                                        <p:attrNameLst>
                                          <p:attrName>style.visibility</p:attrName>
                                        </p:attrNameLst>
                                      </p:cBhvr>
                                      <p:to>
                                        <p:strVal val="visible"/>
                                      </p:to>
                                    </p:set>
                                    <p:anim calcmode="lin" valueType="num">
                                      <p:cBhvr additive="base">
                                        <p:cTn id="7" dur="300" fill="hold"/>
                                        <p:tgtEl>
                                          <p:spTgt spid="1434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434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14342">
                                            <p:txEl>
                                              <p:pRg st="1" end="1"/>
                                            </p:txEl>
                                          </p:spTgt>
                                        </p:tgtEl>
                                        <p:attrNameLst>
                                          <p:attrName>style.visibility</p:attrName>
                                        </p:attrNameLst>
                                      </p:cBhvr>
                                      <p:to>
                                        <p:strVal val="visible"/>
                                      </p:to>
                                    </p:set>
                                    <p:anim calcmode="lin" valueType="num">
                                      <p:cBhvr additive="base">
                                        <p:cTn id="13" dur="300" fill="hold"/>
                                        <p:tgtEl>
                                          <p:spTgt spid="14342">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1434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14342">
                                            <p:txEl>
                                              <p:pRg st="2" end="2"/>
                                            </p:txEl>
                                          </p:spTgt>
                                        </p:tgtEl>
                                        <p:attrNameLst>
                                          <p:attrName>style.visibility</p:attrName>
                                        </p:attrNameLst>
                                      </p:cBhvr>
                                      <p:to>
                                        <p:strVal val="visible"/>
                                      </p:to>
                                    </p:set>
                                    <p:anim calcmode="lin" valueType="num">
                                      <p:cBhvr additive="base">
                                        <p:cTn id="19" dur="300" fill="hold"/>
                                        <p:tgtEl>
                                          <p:spTgt spid="14342">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1434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14342">
                                            <p:txEl>
                                              <p:pRg st="3" end="3"/>
                                            </p:txEl>
                                          </p:spTgt>
                                        </p:tgtEl>
                                        <p:attrNameLst>
                                          <p:attrName>style.visibility</p:attrName>
                                        </p:attrNameLst>
                                      </p:cBhvr>
                                      <p:to>
                                        <p:strVal val="visible"/>
                                      </p:to>
                                    </p:set>
                                    <p:anim calcmode="lin" valueType="num">
                                      <p:cBhvr additive="base">
                                        <p:cTn id="25" dur="300" fill="hold"/>
                                        <p:tgtEl>
                                          <p:spTgt spid="14342">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14342">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14341">
                                            <p:txEl>
                                              <p:pRg st="0" end="0"/>
                                            </p:txEl>
                                          </p:spTgt>
                                        </p:tgtEl>
                                        <p:attrNameLst>
                                          <p:attrName>style.visibility</p:attrName>
                                        </p:attrNameLst>
                                      </p:cBhvr>
                                      <p:to>
                                        <p:strVal val="visible"/>
                                      </p:to>
                                    </p:set>
                                    <p:anim calcmode="lin" valueType="num">
                                      <p:cBhvr additive="base">
                                        <p:cTn id="31" dur="3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1434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14341">
                                            <p:txEl>
                                              <p:pRg st="1" end="1"/>
                                            </p:txEl>
                                          </p:spTgt>
                                        </p:tgtEl>
                                        <p:attrNameLst>
                                          <p:attrName>style.visibility</p:attrName>
                                        </p:attrNameLst>
                                      </p:cBhvr>
                                      <p:to>
                                        <p:strVal val="visible"/>
                                      </p:to>
                                    </p:set>
                                    <p:anim calcmode="lin" valueType="num">
                                      <p:cBhvr additive="base">
                                        <p:cTn id="37" dur="3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1434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14341">
                                            <p:txEl>
                                              <p:pRg st="2" end="2"/>
                                            </p:txEl>
                                          </p:spTgt>
                                        </p:tgtEl>
                                        <p:attrNameLst>
                                          <p:attrName>style.visibility</p:attrName>
                                        </p:attrNameLst>
                                      </p:cBhvr>
                                      <p:to>
                                        <p:strVal val="visible"/>
                                      </p:to>
                                    </p:set>
                                    <p:anim calcmode="lin" valueType="num">
                                      <p:cBhvr additive="base">
                                        <p:cTn id="43" dur="3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1434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14341">
                                            <p:txEl>
                                              <p:pRg st="3" end="3"/>
                                            </p:txEl>
                                          </p:spTgt>
                                        </p:tgtEl>
                                        <p:attrNameLst>
                                          <p:attrName>style.visibility</p:attrName>
                                        </p:attrNameLst>
                                      </p:cBhvr>
                                      <p:to>
                                        <p:strVal val="visible"/>
                                      </p:to>
                                    </p:set>
                                    <p:anim calcmode="lin" valueType="num">
                                      <p:cBhvr additive="base">
                                        <p:cTn id="49" dur="3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1434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14340">
                                            <p:txEl>
                                              <p:pRg st="1" end="1"/>
                                            </p:txEl>
                                          </p:spTgt>
                                        </p:tgtEl>
                                        <p:attrNameLst>
                                          <p:attrName>style.visibility</p:attrName>
                                        </p:attrNameLst>
                                      </p:cBhvr>
                                      <p:to>
                                        <p:strVal val="visible"/>
                                      </p:to>
                                    </p:set>
                                    <p:anim calcmode="lin" valueType="num">
                                      <p:cBhvr additive="base">
                                        <p:cTn id="55" dur="3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1434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14340">
                                            <p:txEl>
                                              <p:pRg st="2" end="2"/>
                                            </p:txEl>
                                          </p:spTgt>
                                        </p:tgtEl>
                                        <p:attrNameLst>
                                          <p:attrName>style.visibility</p:attrName>
                                        </p:attrNameLst>
                                      </p:cBhvr>
                                      <p:to>
                                        <p:strVal val="visible"/>
                                      </p:to>
                                    </p:set>
                                    <p:anim calcmode="lin" valueType="num">
                                      <p:cBhvr additive="base">
                                        <p:cTn id="61" dur="3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1434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14340">
                                            <p:txEl>
                                              <p:pRg st="3" end="3"/>
                                            </p:txEl>
                                          </p:spTgt>
                                        </p:tgtEl>
                                        <p:attrNameLst>
                                          <p:attrName>style.visibility</p:attrName>
                                        </p:attrNameLst>
                                      </p:cBhvr>
                                      <p:to>
                                        <p:strVal val="visible"/>
                                      </p:to>
                                    </p:set>
                                    <p:anim calcmode="lin" valueType="num">
                                      <p:cBhvr additive="base">
                                        <p:cTn id="67" dur="3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1434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14340">
                                            <p:txEl>
                                              <p:pRg st="4" end="4"/>
                                            </p:txEl>
                                          </p:spTgt>
                                        </p:tgtEl>
                                        <p:attrNameLst>
                                          <p:attrName>style.visibility</p:attrName>
                                        </p:attrNameLst>
                                      </p:cBhvr>
                                      <p:to>
                                        <p:strVal val="visible"/>
                                      </p:to>
                                    </p:set>
                                    <p:anim calcmode="lin" valueType="num">
                                      <p:cBhvr additive="base">
                                        <p:cTn id="73" dur="300" fill="hold"/>
                                        <p:tgtEl>
                                          <p:spTgt spid="14340">
                                            <p:txEl>
                                              <p:pRg st="4" end="4"/>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1434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iterate type="wd">
                                    <p:tmPct val="100000"/>
                                  </p:iterate>
                                  <p:childTnLst>
                                    <p:set>
                                      <p:cBhvr>
                                        <p:cTn id="78" dur="1" fill="hold">
                                          <p:stCondLst>
                                            <p:cond delay="0"/>
                                          </p:stCondLst>
                                        </p:cTn>
                                        <p:tgtEl>
                                          <p:spTgt spid="14340">
                                            <p:txEl>
                                              <p:pRg st="5" end="5"/>
                                            </p:txEl>
                                          </p:spTgt>
                                        </p:tgtEl>
                                        <p:attrNameLst>
                                          <p:attrName>style.visibility</p:attrName>
                                        </p:attrNameLst>
                                      </p:cBhvr>
                                      <p:to>
                                        <p:strVal val="visible"/>
                                      </p:to>
                                    </p:set>
                                    <p:anim calcmode="lin" valueType="num">
                                      <p:cBhvr additive="base">
                                        <p:cTn id="79" dur="300" fill="hold"/>
                                        <p:tgtEl>
                                          <p:spTgt spid="14340">
                                            <p:txEl>
                                              <p:pRg st="5" end="5"/>
                                            </p:txEl>
                                          </p:spTgt>
                                        </p:tgtEl>
                                        <p:attrNameLst>
                                          <p:attrName>ppt_x</p:attrName>
                                        </p:attrNameLst>
                                      </p:cBhvr>
                                      <p:tavLst>
                                        <p:tav tm="0">
                                          <p:val>
                                            <p:strVal val="#ppt_x"/>
                                          </p:val>
                                        </p:tav>
                                        <p:tav tm="100000">
                                          <p:val>
                                            <p:strVal val="#ppt_x"/>
                                          </p:val>
                                        </p:tav>
                                      </p:tavLst>
                                    </p:anim>
                                    <p:anim calcmode="lin" valueType="num">
                                      <p:cBhvr additive="base">
                                        <p:cTn id="80" dur="300" fill="hold"/>
                                        <p:tgtEl>
                                          <p:spTgt spid="14340">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box(in)">
                                      <p:cBhvr>
                                        <p:cTn id="85" dur="2000"/>
                                        <p:tgtEl>
                                          <p:spTgt spid="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5" presetClass="entr" presetSubtype="10" fill="hold" nodeType="clickEffect">
                                  <p:stCondLst>
                                    <p:cond delay="0"/>
                                  </p:stCondLst>
                                  <p:childTnLst>
                                    <p:set>
                                      <p:cBhvr>
                                        <p:cTn id="93" dur="1" fill="hold">
                                          <p:stCondLst>
                                            <p:cond delay="0"/>
                                          </p:stCondLst>
                                        </p:cTn>
                                        <p:tgtEl>
                                          <p:spTgt spid="14342">
                                            <p:txEl>
                                              <p:pRg st="2" end="2"/>
                                            </p:txEl>
                                          </p:spTgt>
                                        </p:tgtEl>
                                        <p:attrNameLst>
                                          <p:attrName>style.visibility</p:attrName>
                                        </p:attrNameLst>
                                      </p:cBhvr>
                                      <p:to>
                                        <p:strVal val="visible"/>
                                      </p:to>
                                    </p:set>
                                    <p:animEffect transition="in" filter="checkerboard(across)">
                                      <p:cBhvr>
                                        <p:cTn id="94" dur="500"/>
                                        <p:tgtEl>
                                          <p:spTgt spid="14342">
                                            <p:txEl>
                                              <p:pRg st="2" end="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box(in)">
                                      <p:cBhvr>
                                        <p:cTn id="99" dur="20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box(in)">
                                      <p:cBhvr>
                                        <p:cTn id="108" dur="20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box(in)">
                                      <p:cBhvr>
                                        <p:cTn id="117" dur="2000"/>
                                        <p:tgtEl>
                                          <p:spTgt spid="16"/>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xit" presetSubtype="32" fill="hold" grpId="1" nodeType="clickEffect">
                                  <p:stCondLst>
                                    <p:cond delay="0"/>
                                  </p:stCondLst>
                                  <p:childTnLst>
                                    <p:animEffect transition="out" filter="box(out)">
                                      <p:cBhvr>
                                        <p:cTn id="121" dur="2000"/>
                                        <p:tgtEl>
                                          <p:spTgt spid="16"/>
                                        </p:tgtEl>
                                      </p:cBhvr>
                                    </p:animEffect>
                                    <p:set>
                                      <p:cBhvr>
                                        <p:cTn id="122" dur="1" fill="hold">
                                          <p:stCondLst>
                                            <p:cond delay="19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box(in)">
                                      <p:cBhvr>
                                        <p:cTn id="127" dur="2000"/>
                                        <p:tgtEl>
                                          <p:spTgt spid="17"/>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xit" presetSubtype="32" fill="hold" grpId="1" nodeType="clickEffect">
                                  <p:stCondLst>
                                    <p:cond delay="0"/>
                                  </p:stCondLst>
                                  <p:childTnLst>
                                    <p:animEffect transition="out" filter="box(out)">
                                      <p:cBhvr>
                                        <p:cTn id="131" dur="2000"/>
                                        <p:tgtEl>
                                          <p:spTgt spid="17"/>
                                        </p:tgtEl>
                                      </p:cBhvr>
                                    </p:animEffect>
                                    <p:set>
                                      <p:cBhvr>
                                        <p:cTn id="132" dur="1" fill="hold">
                                          <p:stCondLst>
                                            <p:cond delay="1999"/>
                                          </p:stCondLst>
                                        </p:cTn>
                                        <p:tgtEl>
                                          <p:spTgt spid="1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box(in)">
                                      <p:cBhvr>
                                        <p:cTn id="137" dur="2000"/>
                                        <p:tgtEl>
                                          <p:spTgt spid="18"/>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xit" presetSubtype="32" fill="hold" grpId="1" nodeType="clickEffect">
                                  <p:stCondLst>
                                    <p:cond delay="0"/>
                                  </p:stCondLst>
                                  <p:childTnLst>
                                    <p:animEffect transition="out" filter="box(out)">
                                      <p:cBhvr>
                                        <p:cTn id="141" dur="2000"/>
                                        <p:tgtEl>
                                          <p:spTgt spid="18"/>
                                        </p:tgtEl>
                                      </p:cBhvr>
                                    </p:animEffect>
                                    <p:set>
                                      <p:cBhvr>
                                        <p:cTn id="142" dur="1" fill="hold">
                                          <p:stCondLst>
                                            <p:cond delay="1999"/>
                                          </p:stCondLst>
                                        </p:cTn>
                                        <p:tgtEl>
                                          <p:spTgt spid="1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box(in)">
                                      <p:cBhvr>
                                        <p:cTn id="147" dur="2000"/>
                                        <p:tgtEl>
                                          <p:spTgt spid="19"/>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4" presetClass="entr" presetSubtype="16" fill="hold" grpId="0" nodeType="clickEffect">
                                  <p:stCondLst>
                                    <p:cond delay="0"/>
                                  </p:stCondLst>
                                  <p:childTnLst>
                                    <p:set>
                                      <p:cBhvr>
                                        <p:cTn id="155" dur="1" fill="hold">
                                          <p:stCondLst>
                                            <p:cond delay="0"/>
                                          </p:stCondLst>
                                        </p:cTn>
                                        <p:tgtEl>
                                          <p:spTgt spid="20"/>
                                        </p:tgtEl>
                                        <p:attrNameLst>
                                          <p:attrName>style.visibility</p:attrName>
                                        </p:attrNameLst>
                                      </p:cBhvr>
                                      <p:to>
                                        <p:strVal val="visible"/>
                                      </p:to>
                                    </p:set>
                                    <p:animEffect transition="in" filter="box(in)">
                                      <p:cBhvr>
                                        <p:cTn id="156" dur="2000"/>
                                        <p:tgtEl>
                                          <p:spTgt spid="20"/>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2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4" presetClass="entr" presetSubtype="16"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box(in)">
                                      <p:cBhvr>
                                        <p:cTn id="165" dur="2000"/>
                                        <p:tgtEl>
                                          <p:spTgt spid="21"/>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21"/>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 presetClass="entr" presetSubtype="16" fill="hold" nodeType="clickEffect">
                                  <p:stCondLst>
                                    <p:cond delay="0"/>
                                  </p:stCondLst>
                                  <p:childTnLst>
                                    <p:set>
                                      <p:cBhvr>
                                        <p:cTn id="173" dur="1" fill="hold">
                                          <p:stCondLst>
                                            <p:cond delay="0"/>
                                          </p:stCondLst>
                                        </p:cTn>
                                        <p:tgtEl>
                                          <p:spTgt spid="14340">
                                            <p:txEl>
                                              <p:pRg st="5" end="5"/>
                                            </p:txEl>
                                          </p:spTgt>
                                        </p:tgtEl>
                                        <p:attrNameLst>
                                          <p:attrName>style.visibility</p:attrName>
                                        </p:attrNameLst>
                                      </p:cBhvr>
                                      <p:to>
                                        <p:strVal val="visible"/>
                                      </p:to>
                                    </p:set>
                                    <p:animEffect transition="in" filter="box(in)">
                                      <p:cBhvr>
                                        <p:cTn id="174" dur="2000"/>
                                        <p:tgtEl>
                                          <p:spTgt spid="14340">
                                            <p:txEl>
                                              <p:pRg st="5" end="5"/>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22"/>
                                        </p:tgtEl>
                                        <p:attrNameLst>
                                          <p:attrName>style.visibility</p:attrName>
                                        </p:attrNameLst>
                                      </p:cBhvr>
                                      <p:to>
                                        <p:strVal val="visible"/>
                                      </p:to>
                                    </p:set>
                                    <p:animEffect transition="in" filter="box(in)">
                                      <p:cBhvr>
                                        <p:cTn id="179" dur="2000"/>
                                        <p:tgtEl>
                                          <p:spTgt spid="2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14342" grpId="0" uiExpand="1" build="p"/>
      <p:bldP spid="14341" grpId="0" uiExpand="1" build="p"/>
      <p:bldP spid="2" grpId="0" animBg="1"/>
      <p:bldP spid="2" grpId="1" animBg="1"/>
      <p:bldP spid="4" grpId="0" bldLvl="0" animBg="1"/>
      <p:bldP spid="4" grpId="1" bldLvl="0" animBg="1"/>
      <p:bldP spid="15" grpId="0" bldLvl="0" animBg="1"/>
      <p:bldP spid="15" grpId="1" bldLvl="0" animBg="1"/>
      <p:bldP spid="16" grpId="0" animBg="1"/>
      <p:bldP spid="16" grpId="1" animBg="1"/>
      <p:bldP spid="17" grpId="0" bldLvl="0" animBg="1"/>
      <p:bldP spid="17" grpId="1" bldLvl="0" animBg="1"/>
      <p:bldP spid="18" grpId="0" bldLvl="0" animBg="1"/>
      <p:bldP spid="18" grpId="1" bldLvl="0" animBg="1"/>
      <p:bldP spid="19" grpId="0" animBg="1"/>
      <p:bldP spid="19" grpId="1" animBg="1"/>
      <p:bldP spid="20" grpId="0" bldLvl="0" animBg="1"/>
      <p:bldP spid="20" grpId="1" bldLvl="0" animBg="1"/>
      <p:bldP spid="21" grpId="0" bldLvl="0" animBg="1"/>
      <p:bldP spid="21" grpId="1" bldLvl="0" animBg="1"/>
      <p:bldP spid="22" grpId="0" bldLvl="0" animBg="1"/>
      <p:bldP spid="22" grpId="1"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94"/>
          <p:cNvGraphicFramePr>
            <a:graphicFrameLocks noGrp="1"/>
          </p:cNvGraphicFramePr>
          <p:nvPr>
            <p:ph idx="1"/>
          </p:nvPr>
        </p:nvGraphicFramePr>
        <p:xfrm>
          <a:off x="358141" y="962660"/>
          <a:ext cx="8488679" cy="3830237"/>
        </p:xfrm>
        <a:graphic>
          <a:graphicData uri="http://schemas.openxmlformats.org/drawingml/2006/table">
            <a:tbl>
              <a:tblPr/>
              <a:tblGrid>
                <a:gridCol w="707389"/>
                <a:gridCol w="984250"/>
                <a:gridCol w="4076309"/>
                <a:gridCol w="2720731"/>
              </a:tblGrid>
              <a:tr h="290714">
                <a:tc gridSpan="2">
                  <a:txBody>
                    <a:bodyPr/>
                    <a:lstStyle/>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角色</a:t>
                      </a:r>
                      <a:endPar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描述</a:t>
                      </a:r>
                      <a:endPar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特征活动</a:t>
                      </a:r>
                      <a:endParaRPr kumimoji="1" lang="zh-CN" altLang="en-US" sz="11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87">
                <a:tc rowSpan="3">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endParaRPr kumimoji="1"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人际关系角色</a:t>
                      </a:r>
                      <a:endPar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挂名首脑</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象征性的首脑，必须履行许多法律性或社会性的例行义务</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接待来访者，签署法律文件</a:t>
                      </a:r>
                      <a:endPar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714">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领导者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负责激励和动员下属，负责人员配备，培训和交往的职责</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实际上从事所有的有下级参与的活动</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714">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联络者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维护自行发展起来的外部接触和联系网络，提供信息</a:t>
                      </a:r>
                      <a:endPar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发感谢信，从事外部委员会工作</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722">
                <a:tc rowSpan="3">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endParaRPr kumimoji="1"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endParaRPr kumimoji="1"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信息</a:t>
                      </a:r>
                      <a:endParaRPr kumimoji="1" lang="en-US" altLang="zh-CN"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角色</a:t>
                      </a:r>
                      <a:endPar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监听者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寻求和获取各种特定的信息，以便透彻地了解组织与环境；作为组织内部和外部信息的神经中枢</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阅读期刊和报刊，保持私人接触</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7">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传播者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将外部人员和下级那里获得的信息传递给组织的其他成员</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举行信息交流会，打电话的方式传达信息</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722">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发言人</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向外界发布有关组织的计划、政策、行动、结果等信息；作为组织所在产业方面的专家</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举行董事会议，向媒体发布信息</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722">
                <a:tc rowSpan="4">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endParaRPr kumimoji="1"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endParaRPr kumimoji="1"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决策</a:t>
                      </a:r>
                      <a:endParaRPr kumimoji="1" lang="en-US" altLang="zh-CN"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角色</a:t>
                      </a:r>
                      <a:endParaRPr kumimoji="1" lang="zh-CN" altLang="en-US"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企业家</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寻求组织和环境中的机会，制定改进防范，发起变革，监督某些案例的策划</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制定战略、检查会议决策执行情况，开发新项目</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756">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混乱驾驭者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当组织面临重大的、意外的动乱时，负责补救行动</a:t>
                      </a:r>
                      <a:endPar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制定战略，检查陷入混乱和危机的时期</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167">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资源分配者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负责分配组织的各种资源</a:t>
                      </a:r>
                      <a:r>
                        <a:rPr kumimoji="1"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事实上批准所有重要的组织决策</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高度调度、询问、授权，从事涉及预算的各种活动和安排下级工作</a:t>
                      </a:r>
                      <a:endParaRPr kumimoji="1"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370">
                <a:tc vMerge="1">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谈判者</a:t>
                      </a:r>
                      <a:endParaRPr kumimoji="1" lang="zh-CN" altLang="en-US" sz="11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在主要谈判中作为组织的代表</a:t>
                      </a:r>
                      <a:endPar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参与工会进行的合同谈判</a:t>
                      </a:r>
                      <a:endParaRPr kumimoji="1"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sp>
        <p:nvSpPr>
          <p:cNvPr id="11" name="TextBox 10"/>
          <p:cNvSpPr txBox="1"/>
          <p:nvPr/>
        </p:nvSpPr>
        <p:spPr>
          <a:xfrm>
            <a:off x="828071" y="247943"/>
            <a:ext cx="1954381"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管理者的角色</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391" y="272526"/>
            <a:ext cx="254645" cy="364572"/>
          </a:xfrm>
          <a:prstGeom prst="chevron">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25000" lnSpcReduction="20000"/>
          </a:bodyPr>
          <a:lstStyle/>
          <a:p>
            <a:pPr>
              <a:spcBef>
                <a:spcPts val="0"/>
              </a:spcBef>
              <a:spcAft>
                <a:spcPts val="600"/>
              </a:spcAft>
              <a:buNone/>
            </a:pPr>
            <a:r>
              <a:rPr lang="zh-CN" altLang="en-US" sz="7200" b="1" dirty="0">
                <a:solidFill>
                  <a:srgbClr val="C00000"/>
                </a:solidFill>
                <a:latin typeface="Times New Roman" panose="02020603050405020304" pitchFamily="18" charset="0"/>
                <a:cs typeface="Times New Roman" panose="02020603050405020304" pitchFamily="18" charset="0"/>
              </a:rPr>
              <a:t>管理者角色                          各种类型角色的代表性活动</a:t>
            </a:r>
            <a:endParaRPr lang="zh-CN" altLang="en-US" sz="7200" dirty="0">
              <a:solidFill>
                <a:srgbClr val="C00000"/>
              </a:solidFill>
              <a:latin typeface="Times New Roman" panose="02020603050405020304" pitchFamily="18" charset="0"/>
              <a:cs typeface="Times New Roman" panose="02020603050405020304" pitchFamily="18" charset="0"/>
            </a:endParaRPr>
          </a:p>
          <a:p>
            <a:pPr lvl="0">
              <a:spcBef>
                <a:spcPts val="0"/>
              </a:spcBef>
              <a:spcAft>
                <a:spcPts val="600"/>
              </a:spcAft>
              <a:buNone/>
            </a:pPr>
            <a:r>
              <a:rPr lang="en-US" altLang="zh-CN" sz="6400" b="1" dirty="0">
                <a:solidFill>
                  <a:srgbClr val="002060"/>
                </a:solidFill>
                <a:latin typeface="Times New Roman" panose="02020603050405020304" pitchFamily="18" charset="0"/>
                <a:cs typeface="Times New Roman" panose="02020603050405020304" pitchFamily="18" charset="0"/>
              </a:rPr>
              <a:t>1.</a:t>
            </a:r>
            <a:r>
              <a:rPr lang="zh-CN" altLang="en-US" sz="6400" b="1" dirty="0">
                <a:solidFill>
                  <a:srgbClr val="002060"/>
                </a:solidFill>
                <a:latin typeface="Times New Roman" panose="02020603050405020304" pitchFamily="18" charset="0"/>
                <a:cs typeface="Times New Roman" panose="02020603050405020304" pitchFamily="18" charset="0"/>
              </a:rPr>
              <a:t>人际角色</a:t>
            </a:r>
            <a:endParaRPr lang="zh-CN" altLang="en-US" sz="6400" dirty="0">
              <a:solidFill>
                <a:srgbClr val="002060"/>
              </a:solidFill>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挂名首脑        </a:t>
            </a:r>
            <a:r>
              <a:rPr lang="zh-CN" altLang="en-US" sz="4800" dirty="0">
                <a:latin typeface="Times New Roman" panose="02020603050405020304" pitchFamily="18" charset="0"/>
                <a:cs typeface="Times New Roman" panose="02020603050405020304" pitchFamily="18" charset="0"/>
              </a:rPr>
              <a:t>履行法律性、社会性的例行义务，如签署合同、协议等文件，接待外部来访者等；</a:t>
            </a:r>
            <a:endParaRPr lang="zh-CN" altLang="en-US" sz="4800" dirty="0">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领导者</a:t>
            </a:r>
            <a:r>
              <a:rPr lang="zh-CN" altLang="en-US" sz="6800" dirty="0">
                <a:latin typeface="Times New Roman" panose="02020603050405020304" pitchFamily="18" charset="0"/>
                <a:cs typeface="Times New Roman" panose="02020603050405020304" pitchFamily="18" charset="0"/>
              </a:rPr>
              <a:t>           </a:t>
            </a:r>
            <a:r>
              <a:rPr lang="zh-CN" altLang="en-US" sz="4800" dirty="0">
                <a:latin typeface="Times New Roman" panose="02020603050405020304" pitchFamily="18" charset="0"/>
                <a:cs typeface="Times New Roman" panose="02020603050405020304" pitchFamily="18" charset="0"/>
              </a:rPr>
              <a:t>动员、指挥和激励组织成员，人力资源配置和培训，沟通，解决冲突等；</a:t>
            </a:r>
            <a:endParaRPr lang="zh-CN" altLang="en-US" sz="4800" dirty="0">
              <a:latin typeface="Times New Roman" panose="02020603050405020304" pitchFamily="18" charset="0"/>
              <a:cs typeface="Times New Roman" panose="02020603050405020304" pitchFamily="18" charset="0"/>
            </a:endParaRPr>
          </a:p>
          <a:p>
            <a:pPr marL="180975" indent="-180975">
              <a:lnSpc>
                <a:spcPct val="120000"/>
              </a:lnSpc>
            </a:pPr>
            <a:r>
              <a:rPr lang="zh-CN" altLang="en-US" sz="6400" dirty="0">
                <a:latin typeface="Times New Roman" panose="02020603050405020304" pitchFamily="18" charset="0"/>
                <a:cs typeface="Times New Roman" panose="02020603050405020304" pitchFamily="18" charset="0"/>
              </a:rPr>
              <a:t>联络官</a:t>
            </a:r>
            <a:r>
              <a:rPr lang="zh-CN" altLang="en-US" sz="6800" dirty="0">
                <a:latin typeface="Times New Roman" panose="02020603050405020304" pitchFamily="18" charset="0"/>
                <a:cs typeface="Times New Roman" panose="02020603050405020304" pitchFamily="18" charset="0"/>
              </a:rPr>
              <a:t>           </a:t>
            </a:r>
            <a:r>
              <a:rPr lang="zh-CN" altLang="en-US" sz="4800" dirty="0">
                <a:latin typeface="Times New Roman" panose="02020603050405020304" pitchFamily="18" charset="0"/>
                <a:cs typeface="Times New Roman" panose="02020603050405020304" pitchFamily="18" charset="0"/>
              </a:rPr>
              <a:t>出席有外部人员参加的重要仪式或活动，保持并扩大组织与外界的联系等。</a:t>
            </a:r>
            <a:endParaRPr lang="zh-CN" altLang="en-US" sz="4800" dirty="0">
              <a:latin typeface="Times New Roman" panose="02020603050405020304" pitchFamily="18" charset="0"/>
              <a:cs typeface="Times New Roman" panose="02020603050405020304" pitchFamily="18" charset="0"/>
            </a:endParaRPr>
          </a:p>
          <a:p>
            <a:pPr>
              <a:lnSpc>
                <a:spcPct val="120000"/>
              </a:lnSpc>
              <a:spcBef>
                <a:spcPts val="600"/>
              </a:spcBef>
              <a:buNone/>
            </a:pPr>
            <a:r>
              <a:rPr lang="en-US" altLang="zh-CN" sz="6400" b="1" dirty="0">
                <a:solidFill>
                  <a:srgbClr val="002060"/>
                </a:solidFill>
                <a:latin typeface="Times New Roman" panose="02020603050405020304" pitchFamily="18" charset="0"/>
                <a:cs typeface="Times New Roman" panose="02020603050405020304" pitchFamily="18" charset="0"/>
              </a:rPr>
              <a:t>2.</a:t>
            </a:r>
            <a:r>
              <a:rPr lang="zh-CN" altLang="en-US" sz="6400" b="1" dirty="0">
                <a:solidFill>
                  <a:srgbClr val="002060"/>
                </a:solidFill>
                <a:latin typeface="Times New Roman" panose="02020603050405020304" pitchFamily="18" charset="0"/>
                <a:cs typeface="Times New Roman" panose="02020603050405020304" pitchFamily="18" charset="0"/>
              </a:rPr>
              <a:t>信息角色</a:t>
            </a:r>
            <a:endParaRPr lang="zh-CN" altLang="en-US" sz="6400" b="1" dirty="0">
              <a:solidFill>
                <a:srgbClr val="002060"/>
              </a:solidFill>
              <a:latin typeface="Times New Roman" panose="02020603050405020304" pitchFamily="18" charset="0"/>
              <a:cs typeface="Times New Roman" panose="02020603050405020304" pitchFamily="18" charset="0"/>
            </a:endParaRPr>
          </a:p>
          <a:p>
            <a:pPr marL="180975" indent="-180975">
              <a:spcBef>
                <a:spcPts val="600"/>
              </a:spcBef>
            </a:pPr>
            <a:r>
              <a:rPr lang="zh-CN" altLang="en-US" sz="6400" dirty="0">
                <a:latin typeface="Times New Roman" panose="02020603050405020304" pitchFamily="18" charset="0"/>
                <a:cs typeface="Times New Roman" panose="02020603050405020304" pitchFamily="18" charset="0"/>
              </a:rPr>
              <a:t>监听者            </a:t>
            </a:r>
            <a:r>
              <a:rPr lang="zh-CN" altLang="en-US" sz="4800" dirty="0">
                <a:latin typeface="Times New Roman" panose="02020603050405020304" pitchFamily="18" charset="0"/>
                <a:cs typeface="Times New Roman" panose="02020603050405020304" pitchFamily="18" charset="0"/>
              </a:rPr>
              <a:t>通过媒体、报告、私人谈话等多种形式，了解和掌握组织内部和外部信息；</a:t>
            </a:r>
            <a:endParaRPr lang="zh-CN" altLang="en-US" sz="4800" dirty="0">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传播者            </a:t>
            </a:r>
            <a:r>
              <a:rPr lang="zh-CN" altLang="en-US" sz="4800" dirty="0">
                <a:latin typeface="Times New Roman" panose="02020603050405020304" pitchFamily="18" charset="0"/>
                <a:cs typeface="Times New Roman" panose="02020603050405020304" pitchFamily="18" charset="0"/>
              </a:rPr>
              <a:t>选择适当的渠道，向组织内部相关人员发布自己所掌握的有关信息；</a:t>
            </a:r>
            <a:endParaRPr lang="zh-CN" altLang="en-US" sz="4800" dirty="0">
              <a:latin typeface="Times New Roman" panose="02020603050405020304" pitchFamily="18" charset="0"/>
              <a:cs typeface="Times New Roman" panose="02020603050405020304" pitchFamily="18" charset="0"/>
            </a:endParaRPr>
          </a:p>
          <a:p>
            <a:pPr marL="180975" indent="-180975">
              <a:lnSpc>
                <a:spcPct val="120000"/>
              </a:lnSpc>
            </a:pPr>
            <a:r>
              <a:rPr lang="zh-CN" altLang="en-US" sz="6400" dirty="0">
                <a:latin typeface="Times New Roman" panose="02020603050405020304" pitchFamily="18" charset="0"/>
                <a:cs typeface="Times New Roman" panose="02020603050405020304" pitchFamily="18" charset="0"/>
              </a:rPr>
              <a:t>发言人            </a:t>
            </a:r>
            <a:r>
              <a:rPr lang="zh-CN" altLang="en-US" sz="4800" dirty="0">
                <a:latin typeface="Times New Roman" panose="02020603050405020304" pitchFamily="18" charset="0"/>
                <a:cs typeface="Times New Roman" panose="02020603050405020304" pitchFamily="18" charset="0"/>
              </a:rPr>
              <a:t>作为组织的代表，向外部公开发布本组织的有关计划、政策、行动或结果等。</a:t>
            </a:r>
            <a:endParaRPr lang="zh-CN" altLang="en-US" sz="4800" dirty="0">
              <a:latin typeface="Times New Roman" panose="02020603050405020304" pitchFamily="18" charset="0"/>
              <a:cs typeface="Times New Roman" panose="02020603050405020304" pitchFamily="18" charset="0"/>
            </a:endParaRPr>
          </a:p>
          <a:p>
            <a:pPr lvl="0">
              <a:lnSpc>
                <a:spcPct val="120000"/>
              </a:lnSpc>
              <a:spcBef>
                <a:spcPts val="600"/>
              </a:spcBef>
              <a:buNone/>
            </a:pPr>
            <a:r>
              <a:rPr lang="en-US" altLang="zh-CN" sz="6400" b="1" dirty="0">
                <a:solidFill>
                  <a:srgbClr val="002060"/>
                </a:solidFill>
                <a:latin typeface="Times New Roman" panose="02020603050405020304" pitchFamily="18" charset="0"/>
                <a:cs typeface="Times New Roman" panose="02020603050405020304" pitchFamily="18" charset="0"/>
              </a:rPr>
              <a:t>3.</a:t>
            </a:r>
            <a:r>
              <a:rPr lang="zh-CN" altLang="en-US" sz="6400" b="1" dirty="0">
                <a:solidFill>
                  <a:srgbClr val="002060"/>
                </a:solidFill>
                <a:latin typeface="Times New Roman" panose="02020603050405020304" pitchFamily="18" charset="0"/>
                <a:cs typeface="Times New Roman" panose="02020603050405020304" pitchFamily="18" charset="0"/>
              </a:rPr>
              <a:t>决策角色</a:t>
            </a:r>
            <a:endParaRPr lang="zh-CN" altLang="en-US" sz="6400" b="1" dirty="0">
              <a:solidFill>
                <a:srgbClr val="002060"/>
              </a:solidFill>
              <a:latin typeface="Times New Roman" panose="02020603050405020304" pitchFamily="18" charset="0"/>
              <a:cs typeface="Times New Roman" panose="02020603050405020304" pitchFamily="18" charset="0"/>
            </a:endParaRPr>
          </a:p>
          <a:p>
            <a:pPr marL="180975" indent="-180975">
              <a:spcBef>
                <a:spcPts val="600"/>
              </a:spcBef>
            </a:pPr>
            <a:r>
              <a:rPr lang="zh-CN" altLang="en-US" sz="6400" dirty="0">
                <a:latin typeface="Times New Roman" panose="02020603050405020304" pitchFamily="18" charset="0"/>
                <a:cs typeface="Times New Roman" panose="02020603050405020304" pitchFamily="18" charset="0"/>
              </a:rPr>
              <a:t>企业家             </a:t>
            </a:r>
            <a:r>
              <a:rPr lang="zh-CN" altLang="en-US" sz="4800" dirty="0">
                <a:latin typeface="Times New Roman" panose="02020603050405020304" pitchFamily="18" charset="0"/>
                <a:cs typeface="Times New Roman" panose="02020603050405020304" pitchFamily="18" charset="0"/>
              </a:rPr>
              <a:t>在动态的复杂环境中，积极寻找新机会，开发新项目，制定新战略；</a:t>
            </a:r>
            <a:endParaRPr lang="zh-CN" altLang="en-US" sz="4800" dirty="0">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混乱驾驭者    </a:t>
            </a:r>
            <a:r>
              <a:rPr lang="zh-CN" altLang="en-US" sz="4800" dirty="0">
                <a:latin typeface="Times New Roman" panose="02020603050405020304" pitchFamily="18" charset="0"/>
                <a:cs typeface="Times New Roman" panose="02020603050405020304" pitchFamily="18" charset="0"/>
              </a:rPr>
              <a:t>当组织面临危机或发生混乱时，积极面对，果断采取应对措施；</a:t>
            </a:r>
            <a:endParaRPr lang="zh-CN" altLang="en-US" sz="4800" dirty="0">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资源分配者    </a:t>
            </a:r>
            <a:r>
              <a:rPr lang="zh-CN" altLang="en-US" sz="4800" dirty="0">
                <a:latin typeface="Times New Roman" panose="02020603050405020304" pitchFamily="18" charset="0"/>
                <a:cs typeface="Times New Roman" panose="02020603050405020304" pitchFamily="18" charset="0"/>
              </a:rPr>
              <a:t>对组织内外资源进行预算、合理分配和有效整合；</a:t>
            </a:r>
            <a:endParaRPr lang="zh-CN" altLang="en-US" sz="4800" dirty="0">
              <a:latin typeface="Times New Roman" panose="02020603050405020304" pitchFamily="18" charset="0"/>
              <a:cs typeface="Times New Roman" panose="02020603050405020304" pitchFamily="18" charset="0"/>
            </a:endParaRPr>
          </a:p>
          <a:p>
            <a:pPr marL="180975" indent="-180975"/>
            <a:r>
              <a:rPr lang="zh-CN" altLang="en-US" sz="6400" dirty="0">
                <a:latin typeface="Times New Roman" panose="02020603050405020304" pitchFamily="18" charset="0"/>
                <a:cs typeface="Times New Roman" panose="02020603050405020304" pitchFamily="18" charset="0"/>
              </a:rPr>
              <a:t>谈判者             </a:t>
            </a:r>
            <a:r>
              <a:rPr lang="zh-CN" altLang="en-US" sz="4800" dirty="0">
                <a:latin typeface="Times New Roman" panose="02020603050405020304" pitchFamily="18" charset="0"/>
                <a:cs typeface="Times New Roman" panose="02020603050405020304" pitchFamily="18" charset="0"/>
              </a:rPr>
              <a:t>代表组织与外界有关各方进行谈判</a:t>
            </a:r>
            <a:r>
              <a:rPr lang="zh-CN" altLang="en-US" sz="4800" dirty="0"/>
              <a:t>。</a:t>
            </a:r>
            <a:endParaRPr lang="zh-CN" altLang="en-US" sz="6400" dirty="0"/>
          </a:p>
          <a:p>
            <a:pPr>
              <a:buNone/>
            </a:pPr>
            <a:endParaRPr lang="zh-CN" altLang="en-US" dirty="0"/>
          </a:p>
          <a:p>
            <a:endParaRPr lang="zh-CN" altLang="en-US" dirty="0"/>
          </a:p>
        </p:txBody>
      </p:sp>
      <p:pic>
        <p:nvPicPr>
          <p:cNvPr id="1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管理者的角色</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ox(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ox(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ox(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ox(in)">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57788" y="217718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Arial" panose="020B0604020202020204" pitchFamily="34" charset="0"/>
                  <a:ea typeface="微软雅黑" panose="020B0503020204020204" pitchFamily="34" charset="-122"/>
                  <a:sym typeface="Arial" panose="020B0604020202020204" pitchFamily="34" charset="0"/>
                </a:rPr>
                <a:t>管理者</a:t>
              </a:r>
              <a:endParaRPr lang="zh-CN" altLang="en-US"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内容占位符 5"/>
          <p:cNvSpPr>
            <a:spLocks noGrp="1"/>
          </p:cNvSpPr>
          <p:nvPr>
            <p:ph idx="1"/>
          </p:nvPr>
        </p:nvSpPr>
        <p:spPr/>
        <p:txBody>
          <a:bodyPr/>
          <a:p>
            <a:endParaRPr lang="zh-CN" altLang="en-US"/>
          </a:p>
        </p:txBody>
      </p:sp>
      <p:sp>
        <p:nvSpPr>
          <p:cNvPr id="78" name="椭圆 77"/>
          <p:cNvSpPr/>
          <p:nvPr/>
        </p:nvSpPr>
        <p:spPr>
          <a:xfrm>
            <a:off x="2465815" y="898859"/>
            <a:ext cx="1215848" cy="727041"/>
          </a:xfrm>
          <a:prstGeom prst="ellipse">
            <a:avLst/>
          </a:prstGeom>
          <a:solidFill>
            <a:schemeClr val="tx2">
              <a:lumMod val="40000"/>
              <a:lumOff val="6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左大括号 1"/>
          <p:cNvSpPr/>
          <p:nvPr/>
        </p:nvSpPr>
        <p:spPr>
          <a:xfrm>
            <a:off x="2069433" y="1287379"/>
            <a:ext cx="371670" cy="3109641"/>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490727" y="4007556"/>
            <a:ext cx="1142809" cy="727041"/>
          </a:xfrm>
          <a:prstGeom prst="ellipse">
            <a:avLst/>
          </a:prstGeom>
          <a:solidFill>
            <a:schemeClr val="tx2">
              <a:lumMod val="40000"/>
              <a:lumOff val="6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483319" y="1002632"/>
            <a:ext cx="1189522" cy="460375"/>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概念</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技能</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5" name="TextBox 44"/>
          <p:cNvSpPr txBox="1"/>
          <p:nvPr/>
        </p:nvSpPr>
        <p:spPr>
          <a:xfrm>
            <a:off x="2606040" y="4130040"/>
            <a:ext cx="800100" cy="460375"/>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sym typeface="Arial" panose="020B0604020202020204" pitchFamily="34" charset="0"/>
              </a:rPr>
              <a:t>  政治</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a:p>
            <a:pPr algn="ctr"/>
            <a:r>
              <a:rPr lang="zh-CN" altLang="en-US" sz="1200" dirty="0">
                <a:latin typeface="微软雅黑" panose="020B0503020204020204" pitchFamily="34" charset="-122"/>
                <a:ea typeface="微软雅黑" panose="020B0503020204020204" pitchFamily="34" charset="-122"/>
                <a:sym typeface="Arial" panose="020B0604020202020204" pitchFamily="34" charset="0"/>
              </a:rPr>
              <a:t>  技能</a:t>
            </a:r>
            <a:endParaRPr lang="zh-CN" altLang="en-US"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TextBox 3"/>
          <p:cNvSpPr txBox="1"/>
          <p:nvPr/>
        </p:nvSpPr>
        <p:spPr>
          <a:xfrm>
            <a:off x="3769995" y="796290"/>
            <a:ext cx="4600575" cy="82994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人们对事物进行洞察、分析、判断、抽象思考和概念化的能力，是组织中的管理者尤其是高层管理者必备的一种技能</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TextBox 46"/>
          <p:cNvSpPr txBox="1"/>
          <p:nvPr/>
        </p:nvSpPr>
        <p:spPr>
          <a:xfrm>
            <a:off x="3769995" y="1821180"/>
            <a:ext cx="4877435" cy="82994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人们与其他个体或群体进行沟通、联络、共事，以及处理、协调组织内外各种人际关系的能力。该技能对组织中任何层级的管理者都具有同等重要的意义</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TextBox 47"/>
          <p:cNvSpPr txBox="1"/>
          <p:nvPr/>
        </p:nvSpPr>
        <p:spPr>
          <a:xfrm>
            <a:off x="3796030" y="2898775"/>
            <a:ext cx="4951095" cy="82994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人们通过学习和实践在某个专业领域掌握的特定技能，包括专业知识，专门技术、技巧和方法等。技术技能对一线管理者比对中高层管理者具有更重要的意义</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2502569" y="2980861"/>
            <a:ext cx="1179094" cy="727041"/>
          </a:xfrm>
          <a:prstGeom prst="ellipse">
            <a:avLst/>
          </a:prstGeom>
          <a:solidFill>
            <a:schemeClr val="tx2">
              <a:lumMod val="40000"/>
              <a:lumOff val="6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a:solidFill>
                  <a:schemeClr val="tx1"/>
                </a:solidFill>
                <a:sym typeface="Arial" panose="020B0604020202020204" pitchFamily="34" charset="0"/>
              </a:rPr>
              <a:t>  </a:t>
            </a:r>
            <a:r>
              <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技术</a:t>
            </a:r>
            <a:endParaRPr lang="en-US" altLang="zh-CN"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技能</a:t>
            </a:r>
            <a:endPar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椭圆 35"/>
          <p:cNvSpPr/>
          <p:nvPr/>
        </p:nvSpPr>
        <p:spPr>
          <a:xfrm>
            <a:off x="2486527" y="1954167"/>
            <a:ext cx="1231231" cy="727041"/>
          </a:xfrm>
          <a:prstGeom prst="ellipse">
            <a:avLst/>
          </a:prstGeom>
          <a:solidFill>
            <a:schemeClr val="tx2">
              <a:lumMod val="40000"/>
              <a:lumOff val="6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人际关</a:t>
            </a:r>
            <a:endParaRPr lang="en-US" altLang="zh-CN"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系技能</a:t>
            </a:r>
            <a:endParaRPr lang="zh-CN" alt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36"/>
          <p:cNvSpPr txBox="1"/>
          <p:nvPr/>
        </p:nvSpPr>
        <p:spPr>
          <a:xfrm>
            <a:off x="3796030" y="4006850"/>
            <a:ext cx="5035550" cy="58356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人们提高个体在组织中的职位，建立权力基础并构建社会关系的能力</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标题 4"/>
          <p:cNvSpPr>
            <a:spLocks noGrp="1"/>
          </p:cNvSpPr>
          <p:nvPr>
            <p:ph type="title"/>
          </p:nvPr>
        </p:nvSpPr>
        <p:spPr>
          <a:xfrm>
            <a:off x="457200" y="205740"/>
            <a:ext cx="6990080" cy="654685"/>
          </a:xfrm>
        </p:spPr>
        <p:txBody>
          <a:bodyPr>
            <a:noAutofit/>
          </a:bodyPr>
          <a:p>
            <a:r>
              <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管理者技能</a:t>
            </a:r>
            <a:endPar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53" presetClass="entr" presetSubtype="16"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par>
                                <p:cTn id="18" presetID="10" presetClass="entr" presetSubtype="0" fill="hold" grpId="0" nodeType="withEffect">
                                  <p:stCondLst>
                                    <p:cond delay="14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900"/>
                            </p:stCondLst>
                            <p:childTnLst>
                              <p:par>
                                <p:cTn id="22" presetID="53" presetClass="entr" presetSubtype="16"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500" fill="hold"/>
                                        <p:tgtEl>
                                          <p:spTgt spid="29"/>
                                        </p:tgtEl>
                                        <p:attrNameLst>
                                          <p:attrName>ppt_w</p:attrName>
                                        </p:attrNameLst>
                                      </p:cBhvr>
                                      <p:tavLst>
                                        <p:tav tm="0">
                                          <p:val>
                                            <p:fltVal val="0"/>
                                          </p:val>
                                        </p:tav>
                                        <p:tav tm="100000">
                                          <p:val>
                                            <p:strVal val="#ppt_w"/>
                                          </p:val>
                                        </p:tav>
                                      </p:tavLst>
                                    </p:anim>
                                    <p:anim calcmode="lin" valueType="num">
                                      <p:cBhvr>
                                        <p:cTn id="25" dur="500" fill="hold"/>
                                        <p:tgtEl>
                                          <p:spTgt spid="29"/>
                                        </p:tgtEl>
                                        <p:attrNameLst>
                                          <p:attrName>ppt_h</p:attrName>
                                        </p:attrNameLst>
                                      </p:cBhvr>
                                      <p:tavLst>
                                        <p:tav tm="0">
                                          <p:val>
                                            <p:fltVal val="0"/>
                                          </p:val>
                                        </p:tav>
                                        <p:tav tm="100000">
                                          <p:val>
                                            <p:strVal val="#ppt_h"/>
                                          </p:val>
                                        </p:tav>
                                      </p:tavLst>
                                    </p:anim>
                                    <p:animEffect transition="in" filter="fade">
                                      <p:cBhvr>
                                        <p:cTn id="26" dur="500"/>
                                        <p:tgtEl>
                                          <p:spTgt spid="29"/>
                                        </p:tgtEl>
                                      </p:cBhvr>
                                    </p:animEffect>
                                  </p:childTnLst>
                                </p:cTn>
                              </p:par>
                            </p:childTnLst>
                          </p:cTn>
                        </p:par>
                        <p:par>
                          <p:cTn id="27" fill="hold">
                            <p:stCondLst>
                              <p:cond delay="1400"/>
                            </p:stCondLst>
                            <p:childTnLst>
                              <p:par>
                                <p:cTn id="28" presetID="53" presetClass="entr" presetSubtype="16"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1000"/>
                                  </p:stCondLst>
                                  <p:childTnLst>
                                    <p:set>
                                      <p:cBhvr>
                                        <p:cTn id="45" dur="1" fill="hold">
                                          <p:stCondLst>
                                            <p:cond delay="0"/>
                                          </p:stCondLst>
                                        </p:cTn>
                                        <p:tgtEl>
                                          <p:spTgt spid="4"/>
                                        </p:tgtEl>
                                        <p:attrNameLst>
                                          <p:attrName>style.visibility</p:attrName>
                                        </p:attrNameLst>
                                      </p:cBhvr>
                                      <p:to>
                                        <p:strVal val="visible"/>
                                      </p:to>
                                    </p:set>
                                    <p:animEffect transition="in" filter="barn(inVertic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1300"/>
                                  </p:stCondLst>
                                  <p:childTnLst>
                                    <p:set>
                                      <p:cBhvr>
                                        <p:cTn id="50" dur="1" fill="hold">
                                          <p:stCondLst>
                                            <p:cond delay="0"/>
                                          </p:stCondLst>
                                        </p:cTn>
                                        <p:tgtEl>
                                          <p:spTgt spid="47"/>
                                        </p:tgtEl>
                                        <p:attrNameLst>
                                          <p:attrName>style.visibility</p:attrName>
                                        </p:attrNameLst>
                                      </p:cBhvr>
                                      <p:to>
                                        <p:strVal val="visible"/>
                                      </p:to>
                                    </p:set>
                                    <p:animEffect transition="in" filter="barn(inVertical)">
                                      <p:cBhvr>
                                        <p:cTn id="51" dur="7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1700"/>
                                  </p:stCondLst>
                                  <p:childTnLst>
                                    <p:set>
                                      <p:cBhvr>
                                        <p:cTn id="55" dur="1" fill="hold">
                                          <p:stCondLst>
                                            <p:cond delay="0"/>
                                          </p:stCondLst>
                                        </p:cTn>
                                        <p:tgtEl>
                                          <p:spTgt spid="48"/>
                                        </p:tgtEl>
                                        <p:attrNameLst>
                                          <p:attrName>style.visibility</p:attrName>
                                        </p:attrNameLst>
                                      </p:cBhvr>
                                      <p:to>
                                        <p:strVal val="visible"/>
                                      </p:to>
                                    </p:set>
                                    <p:animEffect transition="in" filter="barn(inVertical)">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1700"/>
                                  </p:stCondLst>
                                  <p:childTnLst>
                                    <p:set>
                                      <p:cBhvr>
                                        <p:cTn id="60" dur="1" fill="hold">
                                          <p:stCondLst>
                                            <p:cond delay="0"/>
                                          </p:stCondLst>
                                        </p:cTn>
                                        <p:tgtEl>
                                          <p:spTgt spid="37"/>
                                        </p:tgtEl>
                                        <p:attrNameLst>
                                          <p:attrName>style.visibility</p:attrName>
                                        </p:attrNameLst>
                                      </p:cBhvr>
                                      <p:to>
                                        <p:strVal val="visible"/>
                                      </p:to>
                                    </p:set>
                                    <p:animEffect transition="in" filter="barn(inVertical)">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9" grpId="0" animBg="1"/>
      <p:bldP spid="3" grpId="0"/>
      <p:bldP spid="45" grpId="0"/>
      <p:bldP spid="4" grpId="0"/>
      <p:bldP spid="47" grpId="0"/>
      <p:bldP spid="48" grpId="0"/>
      <p:bldP spid="29" grpId="0" animBg="1"/>
      <p:bldP spid="36"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342900" y="843915"/>
            <a:ext cx="8034655" cy="3161030"/>
          </a:xfrm>
          <a:prstGeom prst="rect">
            <a:avLst/>
          </a:prstGeom>
          <a:noFill/>
          <a:ln w="9525">
            <a:noFill/>
            <a:miter/>
          </a:ln>
        </p:spPr>
        <p:txBody>
          <a:bodyPr wrap="square">
            <a:spAutoFit/>
          </a:bodyPr>
          <a:p>
            <a:pPr>
              <a:spcBef>
                <a:spcPct val="50000"/>
              </a:spcBef>
            </a:pPr>
            <a:r>
              <a:rPr lang="zh-CN" altLang="en-US" sz="135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       </a:t>
            </a:r>
            <a:r>
              <a:rPr lang="en-US" altLang="x-none"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M</a:t>
            </a:r>
            <a:r>
              <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是一家电脑维修服务公司的电脑维修服务工程师，他的电脑维修技术在公司是最好的，同时他服务的客户满意度最高，公司经理对他的工作非常放心，放手让他自己工作。公司经理根据他优秀的表现，提拔他到行政办公室负责管理一个电脑维修工程师团队，基本上也是放手让他自己工作。然而经过一段时间，发现该团队成员之间不是很融洽，并且客户对该团队维修服务满意度远不如</a:t>
            </a:r>
            <a:r>
              <a:rPr lang="en-US" altLang="x-none"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M</a:t>
            </a:r>
            <a:r>
              <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原来的满意度，并且经常不能按时为客户提供服务。</a:t>
            </a:r>
            <a:r>
              <a:rPr lang="en-US" altLang="x-none"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M</a:t>
            </a:r>
            <a:r>
              <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也开始抱怨团队成员没有他的技术好，经常自己亲自做维修，同时也开始抱怨公司。 </a:t>
            </a:r>
            <a:endPar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endParaRPr>
          </a:p>
          <a:p>
            <a:pPr>
              <a:spcBef>
                <a:spcPct val="50000"/>
              </a:spcBef>
            </a:pPr>
            <a:r>
              <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　　为什么会出问题?</a:t>
            </a:r>
            <a:endParaRPr lang="zh-CN" altLang="en-US" sz="21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endParaRPr>
          </a:p>
        </p:txBody>
      </p:sp>
      <p:sp>
        <p:nvSpPr>
          <p:cNvPr id="71683" name="Text Box 3"/>
          <p:cNvSpPr txBox="1"/>
          <p:nvPr/>
        </p:nvSpPr>
        <p:spPr>
          <a:xfrm>
            <a:off x="1980010" y="357188"/>
            <a:ext cx="4763691" cy="506730"/>
          </a:xfrm>
          <a:prstGeom prst="rect">
            <a:avLst/>
          </a:prstGeom>
          <a:noFill/>
          <a:ln w="9525">
            <a:noFill/>
            <a:miter/>
          </a:ln>
        </p:spPr>
        <p:txBody>
          <a:bodyPr>
            <a:spAutoFit/>
          </a:bodyPr>
          <a:p>
            <a:pPr>
              <a:spcBef>
                <a:spcPct val="50000"/>
              </a:spcBef>
            </a:pPr>
            <a:r>
              <a:rPr lang="zh-CN" altLang="en-US" sz="2700" noProof="1" dirty="0">
                <a:solidFill>
                  <a:srgbClr val="000000"/>
                </a:solidFill>
                <a:effectLst>
                  <a:outerShdw blurRad="38100" dist="38100" dir="2700000">
                    <a:srgbClr val="FFFFFF"/>
                  </a:outerShdw>
                </a:effectLst>
                <a:latin typeface="宋体" panose="02010600030101010101" pitchFamily="2" charset="-122"/>
                <a:ea typeface="宋体" panose="02010600030101010101" pitchFamily="2" charset="-122"/>
                <a:cs typeface="+mn-ea"/>
              </a:rPr>
              <a:t>案例分析</a:t>
            </a:r>
            <a:r>
              <a:rPr lang="en-US" altLang="x-none" sz="2700" noProof="1" dirty="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rPr>
              <a:t>:</a:t>
            </a:r>
            <a:r>
              <a:rPr lang="zh-CN" altLang="en-US" sz="2700" noProof="1" dirty="0">
                <a:solidFill>
                  <a:srgbClr val="000000"/>
                </a:solidFill>
                <a:effectLst>
                  <a:outerShdw blurRad="38100" dist="38100" dir="2700000">
                    <a:srgbClr val="FFFFFF"/>
                  </a:outerShdw>
                </a:effectLst>
                <a:latin typeface="宋体" panose="02010600030101010101" pitchFamily="2" charset="-122"/>
                <a:ea typeface="宋体" panose="02010600030101010101" pitchFamily="2" charset="-122"/>
                <a:cs typeface="+mn-ea"/>
              </a:rPr>
              <a:t>新的团队领导者</a:t>
            </a:r>
            <a:endParaRPr lang="zh-CN" altLang="en-US" sz="2700" noProof="1" dirty="0">
              <a:solidFill>
                <a:srgbClr val="000000"/>
              </a:solidFill>
              <a:effectLst>
                <a:outerShdw blurRad="38100" dist="38100" dir="2700000">
                  <a:srgbClr val="FFFFFF"/>
                </a:outerShdw>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0-#ppt_w/2"/>
                                          </p:val>
                                        </p:tav>
                                        <p:tav tm="100000">
                                          <p:val>
                                            <p:strVal val="#ppt_x"/>
                                          </p:val>
                                        </p:tav>
                                      </p:tavLst>
                                    </p:anim>
                                    <p:anim calcmode="lin" valueType="num">
                                      <p:cBhvr additive="base">
                                        <p:cTn id="8"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71682">
                                            <p:txEl>
                                              <p:charRg st="0" end="241"/>
                                            </p:txEl>
                                          </p:spTgt>
                                        </p:tgtEl>
                                        <p:attrNameLst>
                                          <p:attrName>style.visibility</p:attrName>
                                        </p:attrNameLst>
                                      </p:cBhvr>
                                      <p:to>
                                        <p:strVal val="visible"/>
                                      </p:to>
                                    </p:set>
                                    <p:animEffect transition="in" filter="barn(outVertical)">
                                      <p:cBhvr>
                                        <p:cTn id="13" dur="500"/>
                                        <p:tgtEl>
                                          <p:spTgt spid="71682">
                                            <p:txEl>
                                              <p:charRg st="0" end="24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71682">
                                            <p:txEl>
                                              <p:charRg st="241" end="252"/>
                                            </p:txEl>
                                          </p:spTgt>
                                        </p:tgtEl>
                                        <p:attrNameLst>
                                          <p:attrName>style.visibility</p:attrName>
                                        </p:attrNameLst>
                                      </p:cBhvr>
                                      <p:to>
                                        <p:strVal val="visible"/>
                                      </p:to>
                                    </p:set>
                                    <p:animEffect transition="in" filter="barn(outVertical)">
                                      <p:cBhvr>
                                        <p:cTn id="18" dur="500"/>
                                        <p:tgtEl>
                                          <p:spTgt spid="71682">
                                            <p:txEl>
                                              <p:charRg st="241"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716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rPr>
              <a:t>管理学的研究对象与方法</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77202" y="1463638"/>
            <a:ext cx="9043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管理学的学科性质</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noAutofit/>
          </a:bodyPr>
          <a:lstStyle/>
          <a:p>
            <a:pPr>
              <a:lnSpc>
                <a:spcPts val="2600"/>
              </a:lnSpc>
              <a:spcBef>
                <a:spcPts val="600"/>
              </a:spcBef>
            </a:pPr>
            <a:r>
              <a:rPr lang="zh-CN" altLang="en-US" sz="2400" dirty="0"/>
              <a:t>管理学是一门综合运用现代社会科学、自然科学和技术科学的理论与方法，系统研究现代经济社会条件下管理活动的基本规律和一般方法的综合性学科。</a:t>
            </a:r>
            <a:endParaRPr lang="en-US" altLang="zh-CN" sz="2400" dirty="0"/>
          </a:p>
          <a:p>
            <a:pPr>
              <a:lnSpc>
                <a:spcPts val="2600"/>
              </a:lnSpc>
              <a:spcBef>
                <a:spcPts val="600"/>
              </a:spcBef>
            </a:pPr>
            <a:r>
              <a:rPr lang="zh-CN" altLang="en-US" sz="2400" dirty="0">
                <a:solidFill>
                  <a:srgbClr val="FF0000"/>
                </a:solidFill>
              </a:rPr>
              <a:t>管理学的研究对象和研究方法，均与管理学的学科性质密切相关。</a:t>
            </a:r>
            <a:endParaRPr lang="en-US" altLang="zh-CN" sz="2400" dirty="0">
              <a:solidFill>
                <a:srgbClr val="FF0000"/>
              </a:solidFill>
            </a:endParaRPr>
          </a:p>
          <a:p>
            <a:pPr>
              <a:lnSpc>
                <a:spcPts val="2600"/>
              </a:lnSpc>
              <a:spcBef>
                <a:spcPts val="600"/>
              </a:spcBef>
            </a:pPr>
            <a:r>
              <a:rPr lang="zh-CN" altLang="en-US" sz="2400" dirty="0"/>
              <a:t>管理学从社会生活的各个领域、各个方面以及各种不同类型组织的管理实践中，概括和抽象出对各门具体或专门的管理学科都具有普遍指导意义的管理思想和原理，其框架体系涵盖管理理论、管理原则、管理方法、管理制度等内容。</a:t>
            </a:r>
            <a:endParaRPr lang="zh-CN" altLang="en-US" sz="24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p>
            <a:endParaRPr lang="zh-CN" altLang="en-US"/>
          </a:p>
        </p:txBody>
      </p:sp>
      <p:sp>
        <p:nvSpPr>
          <p:cNvPr id="2" name="标题 1"/>
          <p:cNvSpPr>
            <a:spLocks noGrp="1"/>
          </p:cNvSpPr>
          <p:nvPr>
            <p:ph type="title"/>
          </p:nvPr>
        </p:nvSpPr>
        <p:spPr>
          <a:xfrm>
            <a:off x="457200" y="205740"/>
            <a:ext cx="7887970" cy="696595"/>
          </a:xfrm>
        </p:spPr>
        <p:txBody>
          <a:bodyPr>
            <a:noAutofit/>
          </a:bodyPr>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管理学科的特点</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空心弧 40"/>
          <p:cNvSpPr>
            <a:spLocks noChangeArrowheads="1"/>
          </p:cNvSpPr>
          <p:nvPr/>
        </p:nvSpPr>
        <p:spPr bwMode="auto">
          <a:xfrm rot="5400000">
            <a:off x="645915" y="1446015"/>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直接连接符 52"/>
          <p:cNvSpPr>
            <a:spLocks noChangeShapeType="1"/>
          </p:cNvSpPr>
          <p:nvPr/>
        </p:nvSpPr>
        <p:spPr bwMode="auto">
          <a:xfrm flipV="1">
            <a:off x="3150394" y="1419725"/>
            <a:ext cx="844090" cy="206855"/>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直接连接符 58"/>
          <p:cNvSpPr>
            <a:spLocks noChangeShapeType="1"/>
          </p:cNvSpPr>
          <p:nvPr/>
        </p:nvSpPr>
        <p:spPr bwMode="auto">
          <a:xfrm>
            <a:off x="3155157" y="4289227"/>
            <a:ext cx="1080350"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62"/>
          <p:cNvCxnSpPr>
            <a:cxnSpLocks noChangeShapeType="1"/>
            <a:stCxn id="44" idx="6"/>
            <a:endCxn id="75" idx="2"/>
          </p:cNvCxnSpPr>
          <p:nvPr/>
        </p:nvCxnSpPr>
        <p:spPr bwMode="auto">
          <a:xfrm flipV="1">
            <a:off x="3799285" y="2237874"/>
            <a:ext cx="1326168" cy="301532"/>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cxnSp>
      <p:sp>
        <p:nvSpPr>
          <p:cNvPr id="24" name="直接连接符 66"/>
          <p:cNvSpPr>
            <a:spLocks noChangeShapeType="1"/>
          </p:cNvSpPr>
          <p:nvPr/>
        </p:nvSpPr>
        <p:spPr bwMode="auto">
          <a:xfrm flipV="1">
            <a:off x="3799286" y="3332747"/>
            <a:ext cx="965220" cy="130900"/>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4743652" y="993808"/>
            <a:ext cx="3059228" cy="74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nSpc>
                <a:spcPct val="100000"/>
              </a:lnSpc>
              <a:buNone/>
            </a:pPr>
            <a:r>
              <a:rPr lang="zh-CN" altLang="en-US" sz="1100" dirty="0">
                <a:latin typeface="微软雅黑" panose="020B0503020204020204" pitchFamily="34" charset="-122"/>
                <a:ea typeface="微软雅黑" panose="020B0503020204020204" pitchFamily="34" charset="-122"/>
              </a:rPr>
              <a:t>管理学基于人类管理活动，概括和抽象出具有普遍指导意义的管理思想和共性原理，揭示管理的一般规律，是其他具体或专门的管理学科的共同理论基础</a:t>
            </a:r>
            <a:endParaRPr lang="zh-CN" altLang="en-US" sz="1100" dirty="0">
              <a:latin typeface="微软雅黑" panose="020B0503020204020204" pitchFamily="34" charset="-122"/>
              <a:ea typeface="微软雅黑" panose="020B0503020204020204" pitchFamily="34" charset="-122"/>
            </a:endParaRPr>
          </a:p>
        </p:txBody>
      </p:sp>
      <p:sp>
        <p:nvSpPr>
          <p:cNvPr id="30" name="矩形 47"/>
          <p:cNvSpPr>
            <a:spLocks noChangeArrowheads="1"/>
          </p:cNvSpPr>
          <p:nvPr/>
        </p:nvSpPr>
        <p:spPr bwMode="auto">
          <a:xfrm>
            <a:off x="4589318" y="4034790"/>
            <a:ext cx="2931621"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在漫长的管理实践演进中，人们不断收集、梳理、系统总结前人的管理经验、管理思想、管理理论和方法，并代代传承，持续创新</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矩形 47"/>
          <p:cNvSpPr>
            <a:spLocks noChangeArrowheads="1"/>
          </p:cNvSpPr>
          <p:nvPr/>
        </p:nvSpPr>
        <p:spPr bwMode="auto">
          <a:xfrm>
            <a:off x="5842961" y="1816768"/>
            <a:ext cx="2603207" cy="81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管理学来源于实践，适应管理实践的需要应运而生，也对管理实践发挥重要指导作用，为管理者开展管理活动提供必要的理论、原则和方法</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矩形 47"/>
          <p:cNvSpPr>
            <a:spLocks noChangeArrowheads="1"/>
          </p:cNvSpPr>
          <p:nvPr/>
        </p:nvSpPr>
        <p:spPr bwMode="auto">
          <a:xfrm>
            <a:off x="5498831" y="2920065"/>
            <a:ext cx="2610853" cy="81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管理学借鉴经济学、社会学、心理学、运筹学以及数学、系统工程、信息科学、计算机等学科的相关理论和方法，对管理活动进行定性描述和定量分析</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2" name="组合 41"/>
          <p:cNvGrpSpPr/>
          <p:nvPr/>
        </p:nvGrpSpPr>
        <p:grpSpPr>
          <a:xfrm>
            <a:off x="771815" y="1732019"/>
            <a:ext cx="2497422" cy="2497422"/>
            <a:chOff x="-112105" y="2839261"/>
            <a:chExt cx="2497422" cy="2497422"/>
          </a:xfrm>
        </p:grpSpPr>
        <p:grpSp>
          <p:nvGrpSpPr>
            <p:cNvPr id="39" name="组合 38"/>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椭圆 81"/>
            <p:cNvSpPr>
              <a:spLocks noChangeArrowheads="1"/>
            </p:cNvSpPr>
            <p:nvPr/>
          </p:nvSpPr>
          <p:spPr bwMode="auto">
            <a:xfrm>
              <a:off x="75318" y="3038785"/>
              <a:ext cx="2104717" cy="2104715"/>
            </a:xfrm>
            <a:prstGeom prst="ellipse">
              <a:avLst/>
            </a:prstGeom>
            <a:blipFill dpi="0" rotWithShape="1">
              <a:blip r:embed="rId2" cstate="print"/>
              <a:srcRect/>
              <a:stretch>
                <a:fillRect/>
              </a:stretch>
            </a:blipFill>
            <a:ln>
              <a:noFill/>
            </a:ln>
            <a:effectLst>
              <a:innerShdw blurRad="63500" dist="50800" dir="18900000">
                <a:prstClr val="black">
                  <a:alpha val="50000"/>
                </a:prstClr>
              </a:innerShdw>
            </a:effectLst>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椭圆 42"/>
          <p:cNvSpPr/>
          <p:nvPr/>
        </p:nvSpPr>
        <p:spPr>
          <a:xfrm>
            <a:off x="2805697" y="1447425"/>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3453287" y="236640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443762" y="329137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2836900" y="411622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椭圆 73"/>
          <p:cNvSpPr/>
          <p:nvPr/>
        </p:nvSpPr>
        <p:spPr>
          <a:xfrm>
            <a:off x="3982453" y="902368"/>
            <a:ext cx="685800" cy="9264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rgbClr val="760000"/>
                </a:solidFill>
              </a:rPr>
              <a:t>基础性</a:t>
            </a:r>
            <a:endParaRPr lang="zh-CN" altLang="en-US" sz="1200" b="1" dirty="0">
              <a:solidFill>
                <a:srgbClr val="760000"/>
              </a:solidFill>
            </a:endParaRPr>
          </a:p>
        </p:txBody>
      </p:sp>
      <p:sp>
        <p:nvSpPr>
          <p:cNvPr id="75" name="椭圆 74"/>
          <p:cNvSpPr/>
          <p:nvPr/>
        </p:nvSpPr>
        <p:spPr>
          <a:xfrm>
            <a:off x="5125453" y="1792705"/>
            <a:ext cx="661737" cy="8903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rgbClr val="760000"/>
                </a:solidFill>
              </a:rPr>
              <a:t>应用性</a:t>
            </a:r>
            <a:endParaRPr lang="zh-CN" altLang="en-US" sz="1200" b="1" dirty="0">
              <a:solidFill>
                <a:srgbClr val="760000"/>
              </a:solidFill>
            </a:endParaRPr>
          </a:p>
        </p:txBody>
      </p:sp>
      <p:sp>
        <p:nvSpPr>
          <p:cNvPr id="76" name="椭圆 75"/>
          <p:cNvSpPr/>
          <p:nvPr/>
        </p:nvSpPr>
        <p:spPr>
          <a:xfrm>
            <a:off x="4792578" y="2863515"/>
            <a:ext cx="633664" cy="938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rgbClr val="760000"/>
                </a:solidFill>
              </a:rPr>
              <a:t>交叉性</a:t>
            </a:r>
            <a:endParaRPr lang="zh-CN" altLang="en-US" sz="1200" b="1" dirty="0">
              <a:solidFill>
                <a:srgbClr val="760000"/>
              </a:solidFill>
            </a:endParaRPr>
          </a:p>
        </p:txBody>
      </p:sp>
      <p:sp>
        <p:nvSpPr>
          <p:cNvPr id="77" name="椭圆 76"/>
          <p:cNvSpPr/>
          <p:nvPr/>
        </p:nvSpPr>
        <p:spPr>
          <a:xfrm>
            <a:off x="3862137" y="3838073"/>
            <a:ext cx="661737"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rgbClr val="760000"/>
                </a:solidFill>
              </a:rPr>
              <a:t>历史性</a:t>
            </a:r>
            <a:endParaRPr lang="zh-CN" altLang="en-US" sz="1200" b="1" dirty="0">
              <a:solidFill>
                <a:srgbClr val="760000"/>
              </a:solidFill>
            </a:endParaRPr>
          </a:p>
        </p:txBody>
      </p:sp>
      <p:sp>
        <p:nvSpPr>
          <p:cNvPr id="33" name="TextBox 32"/>
          <p:cNvSpPr txBox="1"/>
          <p:nvPr/>
        </p:nvSpPr>
        <p:spPr>
          <a:xfrm>
            <a:off x="828071" y="247943"/>
            <a:ext cx="309880" cy="398780"/>
          </a:xfrm>
          <a:prstGeom prst="rect">
            <a:avLst/>
          </a:prstGeom>
          <a:noFill/>
        </p:spPr>
        <p:txBody>
          <a:bodyPr wrap="none" rtlCol="0">
            <a:spAutoFit/>
          </a:bodyPr>
          <a:lstStyle/>
          <a:p>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30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60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90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3000"/>
                            </p:stCondLst>
                            <p:childTnLst>
                              <p:par>
                                <p:cTn id="42" presetID="55" presetClass="entr" presetSubtype="0"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 calcmode="lin" valueType="num">
                                      <p:cBhvr>
                                        <p:cTn id="44" dur="1000" fill="hold"/>
                                        <p:tgtEl>
                                          <p:spTgt spid="74"/>
                                        </p:tgtEl>
                                        <p:attrNameLst>
                                          <p:attrName>ppt_w</p:attrName>
                                        </p:attrNameLst>
                                      </p:cBhvr>
                                      <p:tavLst>
                                        <p:tav tm="0">
                                          <p:val>
                                            <p:strVal val="#ppt_w*0.70"/>
                                          </p:val>
                                        </p:tav>
                                        <p:tav tm="100000">
                                          <p:val>
                                            <p:strVal val="#ppt_w"/>
                                          </p:val>
                                        </p:tav>
                                      </p:tavLst>
                                    </p:anim>
                                    <p:anim calcmode="lin" valueType="num">
                                      <p:cBhvr>
                                        <p:cTn id="45" dur="1000" fill="hold"/>
                                        <p:tgtEl>
                                          <p:spTgt spid="74"/>
                                        </p:tgtEl>
                                        <p:attrNameLst>
                                          <p:attrName>ppt_h</p:attrName>
                                        </p:attrNameLst>
                                      </p:cBhvr>
                                      <p:tavLst>
                                        <p:tav tm="0">
                                          <p:val>
                                            <p:strVal val="#ppt_h"/>
                                          </p:val>
                                        </p:tav>
                                        <p:tav tm="100000">
                                          <p:val>
                                            <p:strVal val="#ppt_h"/>
                                          </p:val>
                                        </p:tav>
                                      </p:tavLst>
                                    </p:anim>
                                    <p:animEffect transition="in" filter="fade">
                                      <p:cBhvr>
                                        <p:cTn id="46" dur="1000"/>
                                        <p:tgtEl>
                                          <p:spTgt spid="74"/>
                                        </p:tgtEl>
                                      </p:cBhvr>
                                    </p:animEffect>
                                  </p:childTnLst>
                                </p:cTn>
                              </p:par>
                            </p:childTnLst>
                          </p:cTn>
                        </p:par>
                        <p:par>
                          <p:cTn id="47" fill="hold">
                            <p:stCondLst>
                              <p:cond delay="4000"/>
                            </p:stCondLst>
                            <p:childTnLst>
                              <p:par>
                                <p:cTn id="48" presetID="55" presetClass="entr" presetSubtype="0" fill="hold" grpId="0" nodeType="afterEffect">
                                  <p:stCondLst>
                                    <p:cond delay="0"/>
                                  </p:stCondLst>
                                  <p:childTnLst>
                                    <p:set>
                                      <p:cBhvr>
                                        <p:cTn id="49" dur="1" fill="hold">
                                          <p:stCondLst>
                                            <p:cond delay="0"/>
                                          </p:stCondLst>
                                        </p:cTn>
                                        <p:tgtEl>
                                          <p:spTgt spid="75"/>
                                        </p:tgtEl>
                                        <p:attrNameLst>
                                          <p:attrName>style.visibility</p:attrName>
                                        </p:attrNameLst>
                                      </p:cBhvr>
                                      <p:to>
                                        <p:strVal val="visible"/>
                                      </p:to>
                                    </p:set>
                                    <p:anim calcmode="lin" valueType="num">
                                      <p:cBhvr>
                                        <p:cTn id="50" dur="1000" fill="hold"/>
                                        <p:tgtEl>
                                          <p:spTgt spid="75"/>
                                        </p:tgtEl>
                                        <p:attrNameLst>
                                          <p:attrName>ppt_w</p:attrName>
                                        </p:attrNameLst>
                                      </p:cBhvr>
                                      <p:tavLst>
                                        <p:tav tm="0">
                                          <p:val>
                                            <p:strVal val="#ppt_w*0.70"/>
                                          </p:val>
                                        </p:tav>
                                        <p:tav tm="100000">
                                          <p:val>
                                            <p:strVal val="#ppt_w"/>
                                          </p:val>
                                        </p:tav>
                                      </p:tavLst>
                                    </p:anim>
                                    <p:anim calcmode="lin" valueType="num">
                                      <p:cBhvr>
                                        <p:cTn id="51" dur="1000" fill="hold"/>
                                        <p:tgtEl>
                                          <p:spTgt spid="75"/>
                                        </p:tgtEl>
                                        <p:attrNameLst>
                                          <p:attrName>ppt_h</p:attrName>
                                        </p:attrNameLst>
                                      </p:cBhvr>
                                      <p:tavLst>
                                        <p:tav tm="0">
                                          <p:val>
                                            <p:strVal val="#ppt_h"/>
                                          </p:val>
                                        </p:tav>
                                        <p:tav tm="100000">
                                          <p:val>
                                            <p:strVal val="#ppt_h"/>
                                          </p:val>
                                        </p:tav>
                                      </p:tavLst>
                                    </p:anim>
                                    <p:animEffect transition="in" filter="fade">
                                      <p:cBhvr>
                                        <p:cTn id="52" dur="1000"/>
                                        <p:tgtEl>
                                          <p:spTgt spid="75"/>
                                        </p:tgtEl>
                                      </p:cBhvr>
                                    </p:animEffect>
                                  </p:childTnLst>
                                </p:cTn>
                              </p:par>
                            </p:childTnLst>
                          </p:cTn>
                        </p:par>
                        <p:par>
                          <p:cTn id="53" fill="hold">
                            <p:stCondLst>
                              <p:cond delay="5000"/>
                            </p:stCondLst>
                            <p:childTnLst>
                              <p:par>
                                <p:cTn id="54" presetID="20" presetClass="entr" presetSubtype="0"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edge">
                                      <p:cBhvr>
                                        <p:cTn id="56" dur="2000"/>
                                        <p:tgtEl>
                                          <p:spTgt spid="76"/>
                                        </p:tgtEl>
                                      </p:cBhvr>
                                    </p:animEffect>
                                  </p:childTnLst>
                                </p:cTn>
                              </p:par>
                            </p:childTnLst>
                          </p:cTn>
                        </p:par>
                        <p:par>
                          <p:cTn id="57" fill="hold">
                            <p:stCondLst>
                              <p:cond delay="7000"/>
                            </p:stCondLst>
                            <p:childTnLst>
                              <p:par>
                                <p:cTn id="58" presetID="20" presetClass="entr" presetSubtype="0"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edge">
                                      <p:cBhvr>
                                        <p:cTn id="60" dur="2000"/>
                                        <p:tgtEl>
                                          <p:spTgt spid="7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300"/>
                                  </p:stCondLst>
                                  <p:childTnLst>
                                    <p:set>
                                      <p:cBhvr>
                                        <p:cTn id="69" dur="1" fill="hold">
                                          <p:stCondLst>
                                            <p:cond delay="0"/>
                                          </p:stCondLst>
                                        </p:cTn>
                                        <p:tgtEl>
                                          <p:spTgt spid="32"/>
                                        </p:tgtEl>
                                        <p:attrNameLst>
                                          <p:attrName>style.visibility</p:attrName>
                                        </p:attrNameLst>
                                      </p:cBhvr>
                                      <p:to>
                                        <p:strVal val="visible"/>
                                      </p:to>
                                    </p:set>
                                    <p:animEffect transition="in" filter="barn(inVertical)">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600"/>
                                  </p:stCondLst>
                                  <p:childTnLst>
                                    <p:set>
                                      <p:cBhvr>
                                        <p:cTn id="74" dur="1" fill="hold">
                                          <p:stCondLst>
                                            <p:cond delay="0"/>
                                          </p:stCondLst>
                                        </p:cTn>
                                        <p:tgtEl>
                                          <p:spTgt spid="34"/>
                                        </p:tgtEl>
                                        <p:attrNameLst>
                                          <p:attrName>style.visibility</p:attrName>
                                        </p:attrNameLst>
                                      </p:cBhvr>
                                      <p:to>
                                        <p:strVal val="visible"/>
                                      </p:to>
                                    </p:set>
                                    <p:animEffect transition="in" filter="barn(inVertical)">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900"/>
                                  </p:stCondLst>
                                  <p:childTnLst>
                                    <p:set>
                                      <p:cBhvr>
                                        <p:cTn id="79" dur="1" fill="hold">
                                          <p:stCondLst>
                                            <p:cond delay="0"/>
                                          </p:stCondLst>
                                        </p:cTn>
                                        <p:tgtEl>
                                          <p:spTgt spid="30"/>
                                        </p:tgtEl>
                                        <p:attrNameLst>
                                          <p:attrName>style.visibility</p:attrName>
                                        </p:attrNameLst>
                                      </p:cBhvr>
                                      <p:to>
                                        <p:strVal val="visible"/>
                                      </p:to>
                                    </p:set>
                                    <p:animEffect transition="in" filter="barn(inVertical)">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6" grpId="0" animBg="1"/>
      <p:bldP spid="24" grpId="0" animBg="1"/>
      <p:bldP spid="28" grpId="0"/>
      <p:bldP spid="30" grpId="0"/>
      <p:bldP spid="32" grpId="0"/>
      <p:bldP spid="34" grpId="0"/>
      <p:bldP spid="43" grpId="0" animBg="1"/>
      <p:bldP spid="44" grpId="0" animBg="1"/>
      <p:bldP spid="45" grpId="0" animBg="1"/>
      <p:bldP spid="46" grpId="0" animBg="1"/>
      <p:bldP spid="74" grpId="0" animBg="1"/>
      <p:bldP spid="75" grpId="0" animBg="1"/>
      <p:bldP spid="76" grpId="0" animBg="1"/>
      <p:bldP spid="77" grpId="0" animBg="1"/>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p:nvPr/>
        </p:nvGrpSpPr>
        <p:grpSpPr bwMode="auto">
          <a:xfrm>
            <a:off x="1729104" y="1161415"/>
            <a:ext cx="5418455" cy="3502025"/>
            <a:chOff x="2436" y="4548"/>
            <a:chExt cx="7800" cy="5514"/>
          </a:xfrm>
        </p:grpSpPr>
        <p:sp>
          <p:nvSpPr>
            <p:cNvPr id="65539" name="Line 3"/>
            <p:cNvSpPr>
              <a:spLocks noChangeShapeType="1"/>
            </p:cNvSpPr>
            <p:nvPr/>
          </p:nvSpPr>
          <p:spPr bwMode="auto">
            <a:xfrm>
              <a:off x="5904" y="9239"/>
              <a:ext cx="0" cy="314"/>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40" name="Line 4"/>
            <p:cNvSpPr>
              <a:spLocks noChangeShapeType="1"/>
            </p:cNvSpPr>
            <p:nvPr/>
          </p:nvSpPr>
          <p:spPr bwMode="auto">
            <a:xfrm>
              <a:off x="6744" y="9239"/>
              <a:ext cx="0" cy="314"/>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grpSp>
          <p:nvGrpSpPr>
            <p:cNvPr id="65541" name="Group 5"/>
            <p:cNvGrpSpPr/>
            <p:nvPr/>
          </p:nvGrpSpPr>
          <p:grpSpPr bwMode="auto">
            <a:xfrm>
              <a:off x="2436" y="4548"/>
              <a:ext cx="7800" cy="5514"/>
              <a:chOff x="2424" y="4560"/>
              <a:chExt cx="7800" cy="5514"/>
            </a:xfrm>
          </p:grpSpPr>
          <p:grpSp>
            <p:nvGrpSpPr>
              <p:cNvPr id="65542" name="Group 6"/>
              <p:cNvGrpSpPr/>
              <p:nvPr/>
            </p:nvGrpSpPr>
            <p:grpSpPr bwMode="auto">
              <a:xfrm>
                <a:off x="3380" y="7007"/>
                <a:ext cx="5736" cy="1463"/>
                <a:chOff x="3380" y="7007"/>
                <a:chExt cx="5736" cy="1463"/>
              </a:xfrm>
            </p:grpSpPr>
            <p:grpSp>
              <p:nvGrpSpPr>
                <p:cNvPr id="65543" name="Group 7"/>
                <p:cNvGrpSpPr/>
                <p:nvPr/>
              </p:nvGrpSpPr>
              <p:grpSpPr bwMode="auto">
                <a:xfrm>
                  <a:off x="4461" y="7007"/>
                  <a:ext cx="3600" cy="1463"/>
                  <a:chOff x="4461" y="7007"/>
                  <a:chExt cx="3600" cy="1463"/>
                </a:xfrm>
              </p:grpSpPr>
              <p:sp>
                <p:nvSpPr>
                  <p:cNvPr id="65544" name="Line 8"/>
                  <p:cNvSpPr>
                    <a:spLocks noChangeShapeType="1"/>
                  </p:cNvSpPr>
                  <p:nvPr/>
                </p:nvSpPr>
                <p:spPr bwMode="auto">
                  <a:xfrm>
                    <a:off x="4461" y="7019"/>
                    <a:ext cx="0" cy="522"/>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45" name="Line 9"/>
                  <p:cNvSpPr>
                    <a:spLocks noChangeShapeType="1"/>
                  </p:cNvSpPr>
                  <p:nvPr/>
                </p:nvSpPr>
                <p:spPr bwMode="auto">
                  <a:xfrm>
                    <a:off x="8061" y="7950"/>
                    <a:ext cx="0" cy="520"/>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46" name="Line 10"/>
                  <p:cNvSpPr>
                    <a:spLocks noChangeShapeType="1"/>
                  </p:cNvSpPr>
                  <p:nvPr/>
                </p:nvSpPr>
                <p:spPr bwMode="auto">
                  <a:xfrm flipH="1">
                    <a:off x="4464" y="7929"/>
                    <a:ext cx="0" cy="520"/>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47" name="Line 11"/>
                  <p:cNvSpPr>
                    <a:spLocks noChangeShapeType="1"/>
                  </p:cNvSpPr>
                  <p:nvPr/>
                </p:nvSpPr>
                <p:spPr bwMode="auto">
                  <a:xfrm>
                    <a:off x="8061" y="7007"/>
                    <a:ext cx="0" cy="522"/>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grpSp>
            <p:sp>
              <p:nvSpPr>
                <p:cNvPr id="65548" name="AutoShape 12"/>
                <p:cNvSpPr>
                  <a:spLocks noChangeArrowheads="1"/>
                </p:cNvSpPr>
                <p:nvPr/>
              </p:nvSpPr>
              <p:spPr bwMode="auto">
                <a:xfrm>
                  <a:off x="7021" y="7534"/>
                  <a:ext cx="2095" cy="416"/>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管理的社会属性</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49" name="AutoShape 13"/>
                <p:cNvSpPr>
                  <a:spLocks noChangeArrowheads="1"/>
                </p:cNvSpPr>
                <p:nvPr/>
              </p:nvSpPr>
              <p:spPr bwMode="auto">
                <a:xfrm>
                  <a:off x="3380" y="7534"/>
                  <a:ext cx="2178" cy="416"/>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管理的自然属性</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65550" name="Group 14"/>
              <p:cNvGrpSpPr/>
              <p:nvPr/>
            </p:nvGrpSpPr>
            <p:grpSpPr bwMode="auto">
              <a:xfrm>
                <a:off x="2424" y="8473"/>
                <a:ext cx="7800" cy="1601"/>
                <a:chOff x="2424" y="8473"/>
                <a:chExt cx="7800" cy="1601"/>
              </a:xfrm>
            </p:grpSpPr>
            <p:sp>
              <p:nvSpPr>
                <p:cNvPr id="65551" name="Line 15"/>
                <p:cNvSpPr>
                  <a:spLocks noChangeShapeType="1"/>
                </p:cNvSpPr>
                <p:nvPr/>
              </p:nvSpPr>
              <p:spPr bwMode="auto">
                <a:xfrm>
                  <a:off x="6744" y="9245"/>
                  <a:ext cx="132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52" name="Line 16"/>
                <p:cNvSpPr>
                  <a:spLocks noChangeShapeType="1"/>
                </p:cNvSpPr>
                <p:nvPr/>
              </p:nvSpPr>
              <p:spPr bwMode="auto">
                <a:xfrm>
                  <a:off x="4461" y="9239"/>
                  <a:ext cx="144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53" name="Line 17"/>
                <p:cNvSpPr>
                  <a:spLocks noChangeShapeType="1"/>
                </p:cNvSpPr>
                <p:nvPr/>
              </p:nvSpPr>
              <p:spPr bwMode="auto">
                <a:xfrm>
                  <a:off x="8064" y="8927"/>
                  <a:ext cx="0" cy="312"/>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54" name="Line 18"/>
                <p:cNvSpPr>
                  <a:spLocks noChangeShapeType="1"/>
                </p:cNvSpPr>
                <p:nvPr/>
              </p:nvSpPr>
              <p:spPr bwMode="auto">
                <a:xfrm>
                  <a:off x="4464" y="8927"/>
                  <a:ext cx="3" cy="318"/>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55" name="AutoShape 19"/>
                <p:cNvSpPr>
                  <a:spLocks noChangeArrowheads="1"/>
                </p:cNvSpPr>
                <p:nvPr/>
              </p:nvSpPr>
              <p:spPr bwMode="auto">
                <a:xfrm>
                  <a:off x="6522" y="8473"/>
                  <a:ext cx="3702" cy="442"/>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管理的特殊职能：维护生产关系</a:t>
                  </a:r>
                  <a:endParaRPr kumimoji="0" lang="zh-CN" sz="11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56" name="AutoShape 20"/>
                <p:cNvSpPr>
                  <a:spLocks noChangeArrowheads="1"/>
                </p:cNvSpPr>
                <p:nvPr/>
              </p:nvSpPr>
              <p:spPr bwMode="auto">
                <a:xfrm>
                  <a:off x="2424" y="8473"/>
                  <a:ext cx="3840" cy="442"/>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管理的一般职能：合理组织生产力</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57" name="AutoShape 21"/>
                <p:cNvSpPr>
                  <a:spLocks noChangeArrowheads="1"/>
                </p:cNvSpPr>
                <p:nvPr/>
              </p:nvSpPr>
              <p:spPr bwMode="auto">
                <a:xfrm>
                  <a:off x="3840" y="9578"/>
                  <a:ext cx="5040" cy="496"/>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管理的基本职能：计划、组织、领导、控制</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65558" name="Group 22"/>
              <p:cNvGrpSpPr/>
              <p:nvPr/>
            </p:nvGrpSpPr>
            <p:grpSpPr bwMode="auto">
              <a:xfrm>
                <a:off x="3864" y="4560"/>
                <a:ext cx="4800" cy="2448"/>
                <a:chOff x="3864" y="4560"/>
                <a:chExt cx="4800" cy="2448"/>
              </a:xfrm>
            </p:grpSpPr>
            <p:sp>
              <p:nvSpPr>
                <p:cNvPr id="65559" name="AutoShape 23"/>
                <p:cNvSpPr>
                  <a:spLocks noChangeArrowheads="1"/>
                </p:cNvSpPr>
                <p:nvPr/>
              </p:nvSpPr>
              <p:spPr bwMode="auto">
                <a:xfrm>
                  <a:off x="3901" y="5404"/>
                  <a:ext cx="4630" cy="505"/>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宏观视角的管理对象：社会生产过程</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60" name="AutoShape 24"/>
                <p:cNvSpPr>
                  <a:spLocks noChangeArrowheads="1"/>
                </p:cNvSpPr>
                <p:nvPr/>
              </p:nvSpPr>
              <p:spPr bwMode="auto">
                <a:xfrm>
                  <a:off x="4104" y="4560"/>
                  <a:ext cx="4259" cy="532"/>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广义的管理学研究对象</a:t>
                  </a:r>
                  <a:endParaRPr kumimoji="0" lang="zh-CN" sz="11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61" name="Line 25"/>
                <p:cNvSpPr>
                  <a:spLocks noChangeShapeType="1"/>
                </p:cNvSpPr>
                <p:nvPr/>
              </p:nvSpPr>
              <p:spPr bwMode="auto">
                <a:xfrm>
                  <a:off x="6192" y="5092"/>
                  <a:ext cx="0" cy="312"/>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2" name="AutoShape 26"/>
                <p:cNvSpPr>
                  <a:spLocks noChangeArrowheads="1"/>
                </p:cNvSpPr>
                <p:nvPr/>
              </p:nvSpPr>
              <p:spPr bwMode="auto">
                <a:xfrm>
                  <a:off x="3864" y="6564"/>
                  <a:ext cx="1200" cy="444"/>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生产力</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63" name="AutoShape 27"/>
                <p:cNvSpPr>
                  <a:spLocks noChangeArrowheads="1"/>
                </p:cNvSpPr>
                <p:nvPr/>
              </p:nvSpPr>
              <p:spPr bwMode="auto">
                <a:xfrm>
                  <a:off x="7464" y="6569"/>
                  <a:ext cx="1200" cy="416"/>
                </a:xfrm>
                <a:prstGeom prst="roundRect">
                  <a:avLst>
                    <a:gd name="adj" fmla="val 16667"/>
                  </a:avLst>
                </a:prstGeom>
                <a:solidFill>
                  <a:srgbClr val="EBEBFF"/>
                </a:solidFill>
                <a:ln w="9525">
                  <a:solidFill>
                    <a:srgbClr val="000000"/>
                  </a:solidFill>
                  <a:round/>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生产关系</a:t>
                  </a:r>
                  <a:endParaRPr kumimoji="0" lang="zh-CN" sz="11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65564" name="Line 28"/>
                <p:cNvSpPr>
                  <a:spLocks noChangeShapeType="1"/>
                </p:cNvSpPr>
                <p:nvPr/>
              </p:nvSpPr>
              <p:spPr bwMode="auto">
                <a:xfrm flipH="1">
                  <a:off x="6384" y="5908"/>
                  <a:ext cx="0" cy="325"/>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5" name="Line 29"/>
                <p:cNvSpPr>
                  <a:spLocks noChangeShapeType="1"/>
                </p:cNvSpPr>
                <p:nvPr/>
              </p:nvSpPr>
              <p:spPr bwMode="auto">
                <a:xfrm flipH="1">
                  <a:off x="6024" y="5908"/>
                  <a:ext cx="0" cy="325"/>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6" name="Line 30"/>
                <p:cNvSpPr>
                  <a:spLocks noChangeShapeType="1"/>
                </p:cNvSpPr>
                <p:nvPr/>
              </p:nvSpPr>
              <p:spPr bwMode="auto">
                <a:xfrm>
                  <a:off x="8064" y="6233"/>
                  <a:ext cx="0" cy="312"/>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7" name="Line 31"/>
                <p:cNvSpPr>
                  <a:spLocks noChangeShapeType="1"/>
                </p:cNvSpPr>
                <p:nvPr/>
              </p:nvSpPr>
              <p:spPr bwMode="auto">
                <a:xfrm>
                  <a:off x="6384" y="6233"/>
                  <a:ext cx="168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8" name="Line 32"/>
                <p:cNvSpPr>
                  <a:spLocks noChangeShapeType="1"/>
                </p:cNvSpPr>
                <p:nvPr/>
              </p:nvSpPr>
              <p:spPr bwMode="auto">
                <a:xfrm>
                  <a:off x="4464" y="6233"/>
                  <a:ext cx="156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sp>
              <p:nvSpPr>
                <p:cNvPr id="65569" name="Line 33"/>
                <p:cNvSpPr>
                  <a:spLocks noChangeShapeType="1"/>
                </p:cNvSpPr>
                <p:nvPr/>
              </p:nvSpPr>
              <p:spPr bwMode="auto">
                <a:xfrm>
                  <a:off x="4464" y="6233"/>
                  <a:ext cx="0" cy="312"/>
                </a:xfrm>
                <a:prstGeom prst="line">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sz="1100">
                    <a:latin typeface="微软雅黑" panose="020B0503020204020204" pitchFamily="34" charset="-122"/>
                    <a:ea typeface="微软雅黑" panose="020B0503020204020204" pitchFamily="34" charset="-122"/>
                  </a:endParaRPr>
                </a:p>
              </p:txBody>
            </p:sp>
          </p:grpSp>
        </p:grpSp>
      </p:grpSp>
      <p:pic>
        <p:nvPicPr>
          <p:cNvPr id="36"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391" y="272526"/>
            <a:ext cx="577529" cy="364572"/>
          </a:xfrm>
          <a:prstGeom prst="chevron">
            <a:avLst/>
          </a:prstGeom>
        </p:spPr>
      </p:pic>
      <p:sp>
        <p:nvSpPr>
          <p:cNvPr id="43" name="TextBox 42"/>
          <p:cNvSpPr txBox="1"/>
          <p:nvPr/>
        </p:nvSpPr>
        <p:spPr>
          <a:xfrm>
            <a:off x="828070" y="247943"/>
            <a:ext cx="2669509" cy="400110"/>
          </a:xfrm>
          <a:prstGeom prst="rect">
            <a:avLst/>
          </a:prstGeom>
          <a:noFill/>
        </p:spPr>
        <p:txBody>
          <a:bodyPr wrap="squar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管理学的研究对象</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Left)">
                                      <p:cBhvr>
                                        <p:cTn id="7" dur="500"/>
                                        <p:tgtEl>
                                          <p:spTgt spid="3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p:tgtEl>
                                          <p:spTgt spid="43"/>
                                        </p:tgtEl>
                                        <p:attrNameLst>
                                          <p:attrName>ppt_x</p:attrName>
                                        </p:attrNameLst>
                                      </p:cBhvr>
                                      <p:tavLst>
                                        <p:tav tm="0">
                                          <p:val>
                                            <p:strVal val="#ppt_x-#ppt_w*1.125000"/>
                                          </p:val>
                                        </p:tav>
                                        <p:tav tm="100000">
                                          <p:val>
                                            <p:strVal val="#ppt_x"/>
                                          </p:val>
                                        </p:tav>
                                      </p:tavLst>
                                    </p:anim>
                                    <p:animEffect transition="in" filter="wipe(right)">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spcBef>
                <a:spcPts val="0"/>
              </a:spcBef>
            </a:pPr>
            <a:r>
              <a:rPr lang="zh-CN" altLang="en-US" sz="2400" b="1" dirty="0">
                <a:solidFill>
                  <a:srgbClr val="C00000"/>
                </a:solidFill>
              </a:rPr>
              <a:t>广义的管理学研究对象</a:t>
            </a:r>
            <a:endParaRPr lang="en-US" altLang="zh-CN" sz="2400" b="1" dirty="0">
              <a:solidFill>
                <a:srgbClr val="C00000"/>
              </a:solidFill>
            </a:endParaRPr>
          </a:p>
          <a:p>
            <a:pPr>
              <a:lnSpc>
                <a:spcPct val="110000"/>
              </a:lnSpc>
              <a:spcBef>
                <a:spcPts val="0"/>
              </a:spcBef>
              <a:buNone/>
            </a:pPr>
            <a:r>
              <a:rPr lang="zh-CN" altLang="en-US" dirty="0"/>
              <a:t>    </a:t>
            </a:r>
            <a:r>
              <a:rPr lang="zh-CN" altLang="en-US" sz="2000" dirty="0"/>
              <a:t>如何按照客观规律的要求，合理组织生产力；</a:t>
            </a:r>
            <a:endParaRPr lang="en-US" altLang="zh-CN" sz="2000" dirty="0"/>
          </a:p>
          <a:p>
            <a:pPr>
              <a:lnSpc>
                <a:spcPct val="110000"/>
              </a:lnSpc>
              <a:spcBef>
                <a:spcPts val="600"/>
              </a:spcBef>
              <a:buNone/>
            </a:pPr>
            <a:r>
              <a:rPr lang="en-US" altLang="zh-CN" sz="2000" dirty="0"/>
              <a:t>       </a:t>
            </a:r>
            <a:r>
              <a:rPr lang="zh-CN" altLang="en-US" sz="2000" dirty="0"/>
              <a:t>如何完善生产关系，调整上层建筑，促进生产力发展。</a:t>
            </a:r>
            <a:endParaRPr lang="en-US" altLang="zh-CN" sz="2000" dirty="0"/>
          </a:p>
          <a:p>
            <a:pPr>
              <a:spcBef>
                <a:spcPts val="0"/>
              </a:spcBef>
            </a:pPr>
            <a:r>
              <a:rPr lang="zh-CN" altLang="en-US" sz="2400" b="1" dirty="0">
                <a:solidFill>
                  <a:srgbClr val="C00000"/>
                </a:solidFill>
              </a:rPr>
              <a:t>狭义的管理学研究对象</a:t>
            </a:r>
            <a:endParaRPr lang="en-US" altLang="zh-CN" sz="2400" b="1" dirty="0">
              <a:solidFill>
                <a:srgbClr val="C00000"/>
              </a:solidFill>
            </a:endParaRPr>
          </a:p>
          <a:p>
            <a:pPr>
              <a:lnSpc>
                <a:spcPct val="110000"/>
              </a:lnSpc>
              <a:spcBef>
                <a:spcPts val="0"/>
              </a:spcBef>
              <a:buNone/>
            </a:pPr>
            <a:r>
              <a:rPr lang="zh-CN" altLang="en-US" dirty="0"/>
              <a:t>         </a:t>
            </a:r>
            <a:r>
              <a:rPr lang="zh-CN" altLang="en-US" sz="2000" dirty="0"/>
              <a:t>管理原理；管理职能；     </a:t>
            </a:r>
            <a:endParaRPr lang="en-US" altLang="zh-CN" sz="2000" dirty="0"/>
          </a:p>
          <a:p>
            <a:pPr>
              <a:lnSpc>
                <a:spcPct val="110000"/>
              </a:lnSpc>
              <a:spcBef>
                <a:spcPts val="600"/>
              </a:spcBef>
              <a:buNone/>
            </a:pPr>
            <a:r>
              <a:rPr lang="en-US" altLang="zh-CN" sz="2000" dirty="0"/>
              <a:t>                       </a:t>
            </a:r>
            <a:r>
              <a:rPr lang="zh-CN" altLang="en-US" sz="2000" dirty="0"/>
              <a:t>管理方法；技术和手段；</a:t>
            </a:r>
            <a:endParaRPr lang="en-US" altLang="zh-CN" sz="2000" dirty="0"/>
          </a:p>
          <a:p>
            <a:pPr>
              <a:lnSpc>
                <a:spcPct val="110000"/>
              </a:lnSpc>
              <a:spcBef>
                <a:spcPts val="600"/>
              </a:spcBef>
              <a:buNone/>
            </a:pPr>
            <a:r>
              <a:rPr lang="en-US" altLang="zh-CN" sz="2000" dirty="0"/>
              <a:t>                                </a:t>
            </a:r>
            <a:r>
              <a:rPr lang="zh-CN" altLang="en-US" sz="2000" dirty="0"/>
              <a:t>管理者；    管理历史</a:t>
            </a:r>
            <a:endParaRPr lang="zh-CN" altLang="en-US" sz="20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管理学的研究对象</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5446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rPr>
              <a:t>人类的管理活动</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369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p:txBody>
          <a:bodyPr/>
          <a:p>
            <a:endParaRPr lang="zh-CN" altLang="en-US"/>
          </a:p>
        </p:txBody>
      </p:sp>
      <p:sp>
        <p:nvSpPr>
          <p:cNvPr id="2" name="标题 1"/>
          <p:cNvSpPr>
            <a:spLocks noGrp="1"/>
          </p:cNvSpPr>
          <p:nvPr>
            <p:ph type="title"/>
          </p:nvPr>
        </p:nvSpPr>
        <p:spPr>
          <a:xfrm>
            <a:off x="457200" y="205740"/>
            <a:ext cx="6362700" cy="857250"/>
          </a:xfrm>
        </p:spPr>
        <p:txBody>
          <a:bodyPr>
            <a:noAutofit/>
          </a:bodyPr>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管理学的研究方法</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5"/>
          <p:cNvSpPr>
            <a:spLocks noChangeArrowheads="1"/>
          </p:cNvSpPr>
          <p:nvPr/>
        </p:nvSpPr>
        <p:spPr bwMode="auto">
          <a:xfrm>
            <a:off x="8803482" y="4656535"/>
            <a:ext cx="340519" cy="21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endParaRPr>
          </a:p>
        </p:txBody>
      </p:sp>
      <p:cxnSp>
        <p:nvCxnSpPr>
          <p:cNvPr id="27" name="直接连接符 13"/>
          <p:cNvCxnSpPr>
            <a:cxnSpLocks noChangeShapeType="1"/>
            <a:stCxn id="10" idx="6"/>
          </p:cNvCxnSpPr>
          <p:nvPr/>
        </p:nvCxnSpPr>
        <p:spPr bwMode="auto">
          <a:xfrm flipV="1">
            <a:off x="3120807" y="1929009"/>
            <a:ext cx="361429" cy="94301"/>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sp>
        <p:nvSpPr>
          <p:cNvPr id="28" name="直接连接符 17"/>
          <p:cNvSpPr>
            <a:spLocks noChangeShapeType="1"/>
          </p:cNvSpPr>
          <p:nvPr/>
        </p:nvSpPr>
        <p:spPr bwMode="auto">
          <a:xfrm>
            <a:off x="3982453" y="2286000"/>
            <a:ext cx="336884" cy="757989"/>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9" name="直接连接符 20"/>
          <p:cNvCxnSpPr>
            <a:cxnSpLocks noChangeShapeType="1"/>
            <a:stCxn id="54" idx="7"/>
            <a:endCxn id="77" idx="2"/>
          </p:cNvCxnSpPr>
          <p:nvPr/>
        </p:nvCxnSpPr>
        <p:spPr bwMode="auto">
          <a:xfrm rot="5400000" flipH="1" flipV="1">
            <a:off x="5605343" y="1438706"/>
            <a:ext cx="186813" cy="236818"/>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cxnSp>
        <p:nvCxnSpPr>
          <p:cNvPr id="30" name="直接连接符 23"/>
          <p:cNvCxnSpPr>
            <a:cxnSpLocks noChangeShapeType="1"/>
            <a:stCxn id="61" idx="7"/>
          </p:cNvCxnSpPr>
          <p:nvPr/>
        </p:nvCxnSpPr>
        <p:spPr bwMode="auto">
          <a:xfrm rot="5400000" flipH="1" flipV="1">
            <a:off x="2054030" y="2647023"/>
            <a:ext cx="278195" cy="248650"/>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cxnSp>
        <p:nvCxnSpPr>
          <p:cNvPr id="31" name="直接连接符 43"/>
          <p:cNvCxnSpPr>
            <a:cxnSpLocks noChangeShapeType="1"/>
            <a:stCxn id="62" idx="7"/>
            <a:endCxn id="53" idx="3"/>
          </p:cNvCxnSpPr>
          <p:nvPr/>
        </p:nvCxnSpPr>
        <p:spPr bwMode="auto">
          <a:xfrm rot="5400000" flipH="1" flipV="1">
            <a:off x="4428934" y="2716108"/>
            <a:ext cx="494135" cy="197785"/>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cxnSp>
        <p:nvCxnSpPr>
          <p:cNvPr id="32" name="直接连接符 72"/>
          <p:cNvCxnSpPr>
            <a:cxnSpLocks noChangeShapeType="1"/>
            <a:stCxn id="56" idx="5"/>
          </p:cNvCxnSpPr>
          <p:nvPr/>
        </p:nvCxnSpPr>
        <p:spPr bwMode="auto">
          <a:xfrm rot="16200000" flipH="1">
            <a:off x="7962866" y="1368872"/>
            <a:ext cx="423972" cy="412162"/>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sp>
        <p:nvSpPr>
          <p:cNvPr id="33" name="矩形 76"/>
          <p:cNvSpPr>
            <a:spLocks noChangeArrowheads="1"/>
          </p:cNvSpPr>
          <p:nvPr/>
        </p:nvSpPr>
        <p:spPr bwMode="auto">
          <a:xfrm>
            <a:off x="1780676" y="3236495"/>
            <a:ext cx="1275346"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ts val="1405"/>
              </a:lnSpc>
              <a:spcBef>
                <a:spcPct val="0"/>
              </a:spcBef>
              <a:buNone/>
            </a:pPr>
            <a:r>
              <a:rPr lang="zh-CN" altLang="en-US" sz="1100" dirty="0">
                <a:latin typeface="微软雅黑" panose="020B0503020204020204" pitchFamily="34" charset="-122"/>
                <a:ea typeface="微软雅黑" panose="020B0503020204020204" pitchFamily="34" charset="-122"/>
              </a:rPr>
              <a:t>注重从现实中挖掘和选择典型案例，通过案例剖析，总结出具有指导意义的一般性规律和可资借鉴的成功经验</a:t>
            </a:r>
            <a:endParaRPr lang="zh-CN" altLang="en-US" sz="11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矩形 80"/>
          <p:cNvSpPr>
            <a:spLocks noChangeArrowheads="1"/>
          </p:cNvSpPr>
          <p:nvPr/>
        </p:nvSpPr>
        <p:spPr bwMode="auto">
          <a:xfrm>
            <a:off x="3068053" y="2432196"/>
            <a:ext cx="1070809" cy="98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ts val="1405"/>
              </a:lnSpc>
              <a:spcBef>
                <a:spcPct val="0"/>
              </a:spcBef>
              <a:buNone/>
            </a:pPr>
            <a:r>
              <a:rPr lang="zh-CN" altLang="en-US" sz="1100" dirty="0">
                <a:solidFill>
                  <a:srgbClr val="FF0000"/>
                </a:solidFill>
                <a:latin typeface="微软雅黑" panose="020B0503020204020204" pitchFamily="34" charset="-122"/>
                <a:ea typeface="微软雅黑" panose="020B0503020204020204" pitchFamily="34" charset="-122"/>
              </a:rPr>
              <a:t>注重在一定约束条件下，进行反复试验，有目的地揭示管理规律</a:t>
            </a:r>
            <a:endParaRPr lang="zh-CN" altLang="en-US" sz="11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81"/>
          <p:cNvSpPr>
            <a:spLocks noChangeArrowheads="1"/>
          </p:cNvSpPr>
          <p:nvPr/>
        </p:nvSpPr>
        <p:spPr bwMode="auto">
          <a:xfrm>
            <a:off x="4230561" y="3446239"/>
            <a:ext cx="1479225"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ts val="1405"/>
              </a:lnSpc>
              <a:spcBef>
                <a:spcPct val="0"/>
              </a:spcBef>
              <a:buNone/>
            </a:pPr>
            <a:r>
              <a:rPr lang="zh-CN" altLang="en-US" sz="1100" dirty="0">
                <a:latin typeface="微软雅黑" panose="020B0503020204020204" pitchFamily="34" charset="-122"/>
                <a:ea typeface="微软雅黑" panose="020B0503020204020204" pitchFamily="34" charset="-122"/>
              </a:rPr>
              <a:t>注重通过横向比较，研究不同国家、不同制度、不同文化背景下的管理思想、管理理论和方法及其应用效果，探寻管理的共同规律</a:t>
            </a:r>
            <a:endParaRPr lang="zh-CN" altLang="en-US" sz="11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文本框 13"/>
          <p:cNvSpPr>
            <a:spLocks noChangeArrowheads="1"/>
          </p:cNvSpPr>
          <p:nvPr/>
        </p:nvSpPr>
        <p:spPr bwMode="auto">
          <a:xfrm>
            <a:off x="7586712" y="2246763"/>
            <a:ext cx="1494553" cy="168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6" tIns="34287" rIns="68576"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20000"/>
              </a:lnSpc>
              <a:spcBef>
                <a:spcPct val="0"/>
              </a:spcBef>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对管理学中某一理论、某一规律进行研究时，将其置于一定历史条件下，通过考察其发生发展的历史背景，掌握其来龙去脉，透过其源头与演进轨迹，揭示管理实质</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8" name="组合 47"/>
          <p:cNvGrpSpPr/>
          <p:nvPr/>
        </p:nvGrpSpPr>
        <p:grpSpPr>
          <a:xfrm>
            <a:off x="3404937" y="1188490"/>
            <a:ext cx="1055318" cy="1181732"/>
            <a:chOff x="2450306" y="1581150"/>
            <a:chExt cx="1306116" cy="1306116"/>
          </a:xfrm>
        </p:grpSpPr>
        <p:sp>
          <p:nvSpPr>
            <p:cNvPr id="15"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2" name="组合 41"/>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4" name="文本框 26"/>
            <p:cNvSpPr>
              <a:spLocks noChangeArrowheads="1"/>
            </p:cNvSpPr>
            <p:nvPr/>
          </p:nvSpPr>
          <p:spPr bwMode="auto">
            <a:xfrm>
              <a:off x="2726295" y="2024456"/>
              <a:ext cx="752318" cy="289146"/>
            </a:xfrm>
            <a:prstGeom prst="rect">
              <a:avLst/>
            </a:prstGeom>
            <a:noFill/>
            <a:ln>
              <a:noFill/>
            </a:ln>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试验法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0" name="组合 69"/>
          <p:cNvGrpSpPr/>
          <p:nvPr/>
        </p:nvGrpSpPr>
        <p:grpSpPr>
          <a:xfrm>
            <a:off x="1913021" y="1383632"/>
            <a:ext cx="1207786" cy="1279356"/>
            <a:chOff x="1466850" y="2849166"/>
            <a:chExt cx="952500" cy="953690"/>
          </a:xfrm>
        </p:grpSpPr>
        <p:sp>
          <p:nvSpPr>
            <p:cNvPr id="10" name="椭圆 6"/>
            <p:cNvSpPr>
              <a:spLocks noChangeArrowheads="1"/>
            </p:cNvSpPr>
            <p:nvPr/>
          </p:nvSpPr>
          <p:spPr bwMode="auto">
            <a:xfrm>
              <a:off x="1466850" y="2849166"/>
              <a:ext cx="952500" cy="95369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5" name="组合 44"/>
            <p:cNvGrpSpPr/>
            <p:nvPr/>
          </p:nvGrpSpPr>
          <p:grpSpPr>
            <a:xfrm>
              <a:off x="1542455" y="2925355"/>
              <a:ext cx="801290" cy="801290"/>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 name="文本框 10"/>
            <p:cNvSpPr>
              <a:spLocks noChangeArrowheads="1"/>
            </p:cNvSpPr>
            <p:nvPr/>
          </p:nvSpPr>
          <p:spPr bwMode="auto">
            <a:xfrm>
              <a:off x="1700807" y="3109334"/>
              <a:ext cx="479378" cy="32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案例</a:t>
              </a:r>
              <a:endParaRPr lang="en-US" altLang="zh-CN" sz="1100" b="1" dirty="0">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分析法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9" name="组合 48"/>
          <p:cNvGrpSpPr/>
          <p:nvPr/>
        </p:nvGrpSpPr>
        <p:grpSpPr>
          <a:xfrm>
            <a:off x="4549916" y="1371600"/>
            <a:ext cx="1273368" cy="1450383"/>
            <a:chOff x="2450306" y="1581150"/>
            <a:chExt cx="1306116" cy="1306116"/>
          </a:xfrm>
        </p:grpSpPr>
        <p:sp>
          <p:nvSpPr>
            <p:cNvPr id="50"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1" name="组合 50"/>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椭圆 53"/>
              <p:cNvSpPr/>
              <p:nvPr/>
            </p:nvSpPr>
            <p:spPr>
              <a:xfrm>
                <a:off x="392116" y="760417"/>
                <a:ext cx="3825873"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52" name="文本框 26"/>
            <p:cNvSpPr>
              <a:spLocks noChangeArrowheads="1"/>
            </p:cNvSpPr>
            <p:nvPr/>
          </p:nvSpPr>
          <p:spPr bwMode="auto">
            <a:xfrm>
              <a:off x="2778746" y="1982869"/>
              <a:ext cx="623492" cy="388027"/>
            </a:xfrm>
            <a:prstGeom prst="rect">
              <a:avLst/>
            </a:prstGeom>
            <a:noFill/>
            <a:ln>
              <a:noFill/>
            </a:ln>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比较</a:t>
              </a:r>
              <a:endParaRPr lang="en-US" altLang="zh-CN" sz="1100" b="1" dirty="0">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研究法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5" name="组合 54"/>
          <p:cNvGrpSpPr/>
          <p:nvPr/>
        </p:nvGrpSpPr>
        <p:grpSpPr>
          <a:xfrm>
            <a:off x="6939420" y="471145"/>
            <a:ext cx="1205960" cy="1044834"/>
            <a:chOff x="2450306" y="1581150"/>
            <a:chExt cx="1306116" cy="1306116"/>
          </a:xfrm>
        </p:grpSpPr>
        <p:sp>
          <p:nvSpPr>
            <p:cNvPr id="56"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7" name="组合 56"/>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58" name="文本框 26"/>
            <p:cNvSpPr>
              <a:spLocks noChangeArrowheads="1"/>
            </p:cNvSpPr>
            <p:nvPr/>
          </p:nvSpPr>
          <p:spPr bwMode="auto">
            <a:xfrm>
              <a:off x="2602409" y="2026504"/>
              <a:ext cx="968116" cy="327031"/>
            </a:xfrm>
            <a:prstGeom prst="rect">
              <a:avLst/>
            </a:prstGeom>
            <a:noFill/>
            <a:ln>
              <a:noFill/>
            </a:ln>
          </p:spPr>
          <p:txBody>
            <a:bodyPr wrap="squar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历史法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1" name="椭圆 60"/>
          <p:cNvSpPr/>
          <p:nvPr/>
        </p:nvSpPr>
        <p:spPr>
          <a:xfrm>
            <a:off x="1752708" y="2856212"/>
            <a:ext cx="370327" cy="370327"/>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4229406" y="3002411"/>
            <a:ext cx="407360" cy="407360"/>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8296079" y="1692708"/>
            <a:ext cx="483363" cy="483363"/>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9442" y="95902"/>
            <a:ext cx="933022" cy="110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1" name="组合 70"/>
          <p:cNvGrpSpPr/>
          <p:nvPr/>
        </p:nvGrpSpPr>
        <p:grpSpPr>
          <a:xfrm>
            <a:off x="5775158" y="926927"/>
            <a:ext cx="982341" cy="1070316"/>
            <a:chOff x="2450306" y="1581150"/>
            <a:chExt cx="1306116" cy="1306116"/>
          </a:xfrm>
        </p:grpSpPr>
        <p:sp>
          <p:nvSpPr>
            <p:cNvPr id="74"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75" name="组合 56"/>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8" name="椭圆 77"/>
              <p:cNvSpPr/>
              <p:nvPr/>
            </p:nvSpPr>
            <p:spPr>
              <a:xfrm>
                <a:off x="392115" y="760414"/>
                <a:ext cx="3825874"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03A9F3"/>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76" name="文本框 26"/>
            <p:cNvSpPr>
              <a:spLocks noChangeArrowheads="1"/>
            </p:cNvSpPr>
            <p:nvPr/>
          </p:nvSpPr>
          <p:spPr bwMode="auto">
            <a:xfrm>
              <a:off x="2602409" y="2045103"/>
              <a:ext cx="968117" cy="319245"/>
            </a:xfrm>
            <a:prstGeom prst="rect">
              <a:avLst/>
            </a:prstGeom>
            <a:noFill/>
            <a:ln>
              <a:noFill/>
            </a:ln>
          </p:spPr>
          <p:txBody>
            <a:bodyPr wrap="squar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逻辑法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cxnSp>
        <p:nvCxnSpPr>
          <p:cNvPr id="80" name="直接连接符 20"/>
          <p:cNvCxnSpPr>
            <a:cxnSpLocks noChangeShapeType="1"/>
          </p:cNvCxnSpPr>
          <p:nvPr/>
        </p:nvCxnSpPr>
        <p:spPr bwMode="auto">
          <a:xfrm flipV="1">
            <a:off x="6689558" y="1027134"/>
            <a:ext cx="262387" cy="163992"/>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sp>
        <p:nvSpPr>
          <p:cNvPr id="83" name="椭圆 82"/>
          <p:cNvSpPr/>
          <p:nvPr/>
        </p:nvSpPr>
        <p:spPr>
          <a:xfrm>
            <a:off x="6116662" y="2269418"/>
            <a:ext cx="407360" cy="407360"/>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84" name="直接连接符 20"/>
          <p:cNvCxnSpPr>
            <a:cxnSpLocks noChangeShapeType="1"/>
          </p:cNvCxnSpPr>
          <p:nvPr/>
        </p:nvCxnSpPr>
        <p:spPr bwMode="auto">
          <a:xfrm rot="5400000" flipH="1" flipV="1">
            <a:off x="6130519" y="2130632"/>
            <a:ext cx="344450" cy="2330"/>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sp>
        <p:nvSpPr>
          <p:cNvPr id="87" name="矩形 81"/>
          <p:cNvSpPr>
            <a:spLocks noChangeArrowheads="1"/>
          </p:cNvSpPr>
          <p:nvPr/>
        </p:nvSpPr>
        <p:spPr bwMode="auto">
          <a:xfrm>
            <a:off x="5753142" y="2772779"/>
            <a:ext cx="1365647"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ts val="1405"/>
              </a:lnSpc>
              <a:spcBef>
                <a:spcPct val="0"/>
              </a:spcBef>
              <a:buNone/>
            </a:pPr>
            <a:r>
              <a:rPr lang="zh-CN" altLang="en-US" sz="1100" dirty="0">
                <a:solidFill>
                  <a:srgbClr val="FF0000"/>
                </a:solidFill>
                <a:latin typeface="微软雅黑" panose="020B0503020204020204" pitchFamily="34" charset="-122"/>
                <a:ea typeface="微软雅黑" panose="020B0503020204020204" pitchFamily="34" charset="-122"/>
              </a:rPr>
              <a:t>注重通过概念、判断、合乎逻辑的推理等科学的思维方式，研究管理活动的客观规律，从纯粹抽象的形态上揭示管理的实质</a:t>
            </a:r>
            <a:endParaRPr lang="zh-CN" altLang="en-US" sz="11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9" name="矩形 76"/>
          <p:cNvSpPr>
            <a:spLocks noChangeArrowheads="1"/>
          </p:cNvSpPr>
          <p:nvPr/>
        </p:nvSpPr>
        <p:spPr bwMode="auto">
          <a:xfrm>
            <a:off x="300625" y="2655518"/>
            <a:ext cx="1327759" cy="170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ts val="1405"/>
              </a:lnSpc>
              <a:spcBef>
                <a:spcPct val="0"/>
              </a:spcBef>
              <a:buNone/>
            </a:pPr>
            <a:r>
              <a:rPr lang="zh-CN" altLang="en-US" sz="1100" dirty="0">
                <a:solidFill>
                  <a:srgbClr val="FF0000"/>
                </a:solidFill>
                <a:latin typeface="微软雅黑" panose="020B0503020204020204" pitchFamily="34" charset="-122"/>
                <a:ea typeface="微软雅黑" panose="020B0503020204020204" pitchFamily="34" charset="-122"/>
              </a:rPr>
              <a:t>注重借鉴其他相关学科的理论和方法研究管理问题，并探讨管理学科与这些学科间的密切关联，在交叉研究的基础上，形成具有一般意义的管理理论与方法</a:t>
            </a:r>
            <a:endParaRPr lang="zh-CN" altLang="en-US" sz="11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2" name="组合 91"/>
          <p:cNvGrpSpPr/>
          <p:nvPr/>
        </p:nvGrpSpPr>
        <p:grpSpPr>
          <a:xfrm>
            <a:off x="349342" y="1252603"/>
            <a:ext cx="1266516" cy="1271554"/>
            <a:chOff x="1466850" y="2849166"/>
            <a:chExt cx="952500" cy="953690"/>
          </a:xfrm>
        </p:grpSpPr>
        <p:sp>
          <p:nvSpPr>
            <p:cNvPr id="93" name="椭圆 6"/>
            <p:cNvSpPr>
              <a:spLocks noChangeArrowheads="1"/>
            </p:cNvSpPr>
            <p:nvPr/>
          </p:nvSpPr>
          <p:spPr bwMode="auto">
            <a:xfrm>
              <a:off x="1466850" y="2849166"/>
              <a:ext cx="952500" cy="95369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4" name="组合 44"/>
            <p:cNvGrpSpPr/>
            <p:nvPr/>
          </p:nvGrpSpPr>
          <p:grpSpPr>
            <a:xfrm>
              <a:off x="1542455" y="2925355"/>
              <a:ext cx="801290" cy="801290"/>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5" name="文本框 10"/>
            <p:cNvSpPr>
              <a:spLocks noChangeArrowheads="1"/>
            </p:cNvSpPr>
            <p:nvPr/>
          </p:nvSpPr>
          <p:spPr bwMode="auto">
            <a:xfrm>
              <a:off x="1703751" y="3111910"/>
              <a:ext cx="457148" cy="3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交叉</a:t>
              </a:r>
              <a:endParaRPr lang="en-US" altLang="zh-CN" sz="1100" b="1" dirty="0">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ct val="100000"/>
                </a:lnSpc>
                <a:spcBef>
                  <a:spcPct val="0"/>
                </a:spcBef>
                <a:buNone/>
              </a:pPr>
              <a:r>
                <a:rPr lang="zh-CN" altLang="en-US" sz="1100" b="1" dirty="0">
                  <a:latin typeface="微软雅黑" panose="020B0503020204020204" pitchFamily="34" charset="-122"/>
                  <a:ea typeface="微软雅黑" panose="020B0503020204020204" pitchFamily="34" charset="-122"/>
                  <a:sym typeface="Arial" panose="020B0604020202020204" pitchFamily="34" charset="0"/>
                </a:rPr>
                <a:t>研究法</a:t>
              </a:r>
              <a:endParaRPr lang="zh-CN" altLang="en-US" sz="1100" b="1" dirty="0">
                <a:latin typeface="微软雅黑" panose="020B0503020204020204" pitchFamily="34" charset="-122"/>
                <a:ea typeface="微软雅黑" panose="020B0503020204020204" pitchFamily="34" charset="-122"/>
                <a:sym typeface="Arial" panose="020B0604020202020204" pitchFamily="34" charset="0"/>
              </a:endParaRPr>
            </a:p>
          </p:txBody>
        </p:sp>
      </p:grpSp>
      <p:cxnSp>
        <p:nvCxnSpPr>
          <p:cNvPr id="103" name="直接连接符 23"/>
          <p:cNvCxnSpPr>
            <a:cxnSpLocks noChangeShapeType="1"/>
            <a:stCxn id="93" idx="5"/>
            <a:endCxn id="61" idx="1"/>
          </p:cNvCxnSpPr>
          <p:nvPr/>
        </p:nvCxnSpPr>
        <p:spPr bwMode="auto">
          <a:xfrm rot="16200000" flipH="1">
            <a:off x="1332410" y="2435913"/>
            <a:ext cx="572503" cy="376560"/>
          </a:xfrm>
          <a:prstGeom prst="line">
            <a:avLst/>
          </a:prstGeom>
          <a:noFill/>
          <a:ln w="28575">
            <a:solidFill>
              <a:schemeClr val="tx1">
                <a:lumMod val="50000"/>
                <a:lumOff val="50000"/>
              </a:schemeClr>
            </a:solidFill>
            <a:roun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left)">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500"/>
                                        <p:tgtEl>
                                          <p:spTgt spid="7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500"/>
                                        <p:tgtEl>
                                          <p:spTgt spid="8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down)">
                                      <p:cBhvr>
                                        <p:cTn id="97" dur="500"/>
                                        <p:tgtEl>
                                          <p:spTgt spid="8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wipe(left)">
                                      <p:cBhvr>
                                        <p:cTn id="102" dur="500"/>
                                        <p:tgtEl>
                                          <p:spTgt spid="8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500"/>
                                        <p:tgtEl>
                                          <p:spTgt spid="5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fade">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up)">
                                      <p:cBhvr>
                                        <p:cTn id="1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35" grpId="0"/>
      <p:bldP spid="38" grpId="0"/>
      <p:bldP spid="61" grpId="0" animBg="1"/>
      <p:bldP spid="62" grpId="0" animBg="1"/>
      <p:bldP spid="63" grpId="0" animBg="1"/>
      <p:bldP spid="83" grpId="0" animBg="1"/>
      <p:bldP spid="87" grpId="0"/>
      <p:bldP spid="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782234"/>
            <a:ext cx="3043906"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ts val="2100"/>
              </a:lnSpc>
            </a:pPr>
            <a:r>
              <a:rPr lang="zh-CN" altLang="en-US" sz="1600" b="1" dirty="0">
                <a:solidFill>
                  <a:srgbClr val="0067B0"/>
                </a:solidFill>
              </a:rPr>
              <a:t>管理的基本职能及其相互关系</a:t>
            </a:r>
            <a:endParaRPr lang="zh-CN" altLang="en-US" sz="1600" b="1" dirty="0">
              <a:solidFill>
                <a:srgbClr val="0067B0"/>
              </a:solidFill>
              <a:sym typeface="Arial" panose="020B0604020202020204" pitchFamily="34" charset="0"/>
            </a:endParaRPr>
          </a:p>
        </p:txBody>
      </p:sp>
      <p:sp>
        <p:nvSpPr>
          <p:cNvPr id="7" name="TextBox 6"/>
          <p:cNvSpPr txBox="1">
            <a:spLocks noChangeArrowheads="1"/>
          </p:cNvSpPr>
          <p:nvPr/>
        </p:nvSpPr>
        <p:spPr bwMode="auto">
          <a:xfrm>
            <a:off x="5195319" y="1062246"/>
            <a:ext cx="304688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ts val="2100"/>
              </a:lnSpc>
            </a:pPr>
            <a:r>
              <a:rPr lang="zh-CN" altLang="en-US" sz="1600" b="1" dirty="0">
                <a:solidFill>
                  <a:srgbClr val="FF0000"/>
                </a:solidFill>
              </a:rPr>
              <a:t>人类的管理活动与管理的概念及其要点</a:t>
            </a:r>
            <a:endParaRPr lang="zh-CN" altLang="en-US" sz="1600" b="1" dirty="0">
              <a:solidFill>
                <a:srgbClr val="FF0000"/>
              </a:solidFill>
            </a:endParaRPr>
          </a:p>
        </p:txBody>
      </p:sp>
      <p:sp>
        <p:nvSpPr>
          <p:cNvPr id="9" name="TextBox 6"/>
          <p:cNvSpPr txBox="1">
            <a:spLocks noChangeArrowheads="1"/>
          </p:cNvSpPr>
          <p:nvPr/>
        </p:nvSpPr>
        <p:spPr bwMode="auto">
          <a:xfrm>
            <a:off x="5207635" y="2430145"/>
            <a:ext cx="3189605" cy="36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ts val="2100"/>
              </a:lnSpc>
            </a:pPr>
            <a:r>
              <a:rPr lang="zh-CN" altLang="en-US" sz="1600" b="1" dirty="0">
                <a:solidFill>
                  <a:srgbClr val="FF0000"/>
                </a:solidFill>
              </a:rPr>
              <a:t>管理者扮演的角色与管理者技能</a:t>
            </a:r>
            <a:endParaRPr lang="zh-CN" altLang="en-US" sz="1600" b="1" dirty="0">
              <a:solidFill>
                <a:srgbClr val="FF0000"/>
              </a:solidFill>
              <a:sym typeface="Arial" panose="020B0604020202020204" pitchFamily="34" charset="0"/>
            </a:endParaRPr>
          </a:p>
        </p:txBody>
      </p:sp>
      <p:sp>
        <p:nvSpPr>
          <p:cNvPr id="10" name="TextBox 6"/>
          <p:cNvSpPr txBox="1">
            <a:spLocks noChangeArrowheads="1"/>
          </p:cNvSpPr>
          <p:nvPr/>
        </p:nvSpPr>
        <p:spPr bwMode="auto">
          <a:xfrm>
            <a:off x="5218383" y="3782428"/>
            <a:ext cx="30500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1600" b="1" dirty="0">
                <a:solidFill>
                  <a:srgbClr val="FF0000"/>
                </a:solidFill>
              </a:rPr>
              <a:t>管理学的研究对象与研究方法</a:t>
            </a:r>
            <a:endParaRPr lang="zh-CN" altLang="en-US" sz="1600" b="1" dirty="0">
              <a:solidFill>
                <a:srgbClr val="FF0000"/>
              </a:solidFill>
            </a:endParaRPr>
          </a:p>
        </p:txBody>
      </p:sp>
      <p:grpSp>
        <p:nvGrpSpPr>
          <p:cNvPr id="2" name="组合 10"/>
          <p:cNvGrpSpPr/>
          <p:nvPr/>
        </p:nvGrpSpPr>
        <p:grpSpPr>
          <a:xfrm flipV="1">
            <a:off x="4711732" y="1144090"/>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18"/>
          <p:cNvGrpSpPr/>
          <p:nvPr/>
        </p:nvGrpSpPr>
        <p:grpSpPr>
          <a:xfrm flipV="1">
            <a:off x="4711732" y="1781720"/>
            <a:ext cx="334355" cy="803015"/>
            <a:chOff x="581025" y="-431160"/>
            <a:chExt cx="1619642" cy="3889866"/>
          </a:xfrm>
        </p:grpSpPr>
        <p:grpSp>
          <p:nvGrpSpPr>
            <p:cNvPr id="11" name="组合 19"/>
            <p:cNvGrpSpPr/>
            <p:nvPr/>
          </p:nvGrpSpPr>
          <p:grpSpPr>
            <a:xfrm>
              <a:off x="581025" y="-431160"/>
              <a:ext cx="1619642" cy="3889866"/>
              <a:chOff x="6651335" y="-335489"/>
              <a:chExt cx="1360493" cy="3190953"/>
            </a:xfrm>
            <a:effectLst/>
          </p:grpSpPr>
          <p:grpSp>
            <p:nvGrpSpPr>
              <p:cNvPr id="1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25"/>
          <p:cNvGrpSpPr/>
          <p:nvPr/>
        </p:nvGrpSpPr>
        <p:grpSpPr>
          <a:xfrm flipV="1">
            <a:off x="4711732" y="2421116"/>
            <a:ext cx="334355" cy="803015"/>
            <a:chOff x="581025" y="-431160"/>
            <a:chExt cx="1619642" cy="3889866"/>
          </a:xfrm>
        </p:grpSpPr>
        <p:grpSp>
          <p:nvGrpSpPr>
            <p:cNvPr id="18" name="组合 26"/>
            <p:cNvGrpSpPr/>
            <p:nvPr/>
          </p:nvGrpSpPr>
          <p:grpSpPr>
            <a:xfrm>
              <a:off x="581025" y="-431160"/>
              <a:ext cx="1619642" cy="3889866"/>
              <a:chOff x="6651335" y="-335489"/>
              <a:chExt cx="1360493" cy="3190953"/>
            </a:xfrm>
            <a:effectLst/>
          </p:grpSpPr>
          <p:grpSp>
            <p:nvGrpSpPr>
              <p:cNvPr id="1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32"/>
          <p:cNvGrpSpPr/>
          <p:nvPr/>
        </p:nvGrpSpPr>
        <p:grpSpPr>
          <a:xfrm flipV="1">
            <a:off x="4707060" y="3091172"/>
            <a:ext cx="334355" cy="803015"/>
            <a:chOff x="581025" y="-431160"/>
            <a:chExt cx="1619642" cy="3889866"/>
          </a:xfrm>
        </p:grpSpPr>
        <p:grpSp>
          <p:nvGrpSpPr>
            <p:cNvPr id="22" name="组合 33"/>
            <p:cNvGrpSpPr/>
            <p:nvPr/>
          </p:nvGrpSpPr>
          <p:grpSpPr>
            <a:xfrm>
              <a:off x="581025" y="-431160"/>
              <a:ext cx="1619642" cy="3889866"/>
              <a:chOff x="6651335" y="-335489"/>
              <a:chExt cx="1360493" cy="3190953"/>
            </a:xfrm>
            <a:effectLst/>
          </p:grpSpPr>
          <p:grpSp>
            <p:nvGrpSpPr>
              <p:cNvPr id="2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39"/>
          <p:cNvGrpSpPr/>
          <p:nvPr/>
        </p:nvGrpSpPr>
        <p:grpSpPr>
          <a:xfrm flipV="1">
            <a:off x="4699762" y="3745820"/>
            <a:ext cx="334355" cy="803015"/>
            <a:chOff x="581025" y="-431160"/>
            <a:chExt cx="1619642" cy="3889866"/>
          </a:xfrm>
        </p:grpSpPr>
        <p:grpSp>
          <p:nvGrpSpPr>
            <p:cNvPr id="29" name="组合 40"/>
            <p:cNvGrpSpPr/>
            <p:nvPr/>
          </p:nvGrpSpPr>
          <p:grpSpPr>
            <a:xfrm>
              <a:off x="581025" y="-431160"/>
              <a:ext cx="1619642" cy="3889866"/>
              <a:chOff x="6651335" y="-335489"/>
              <a:chExt cx="1360493" cy="3190953"/>
            </a:xfrm>
            <a:effectLst/>
          </p:grpSpPr>
          <p:grpSp>
            <p:nvGrpSpPr>
              <p:cNvPr id="3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TextBox 6"/>
          <p:cNvSpPr txBox="1">
            <a:spLocks noChangeArrowheads="1"/>
          </p:cNvSpPr>
          <p:nvPr/>
        </p:nvSpPr>
        <p:spPr bwMode="auto">
          <a:xfrm>
            <a:off x="5221706" y="3135800"/>
            <a:ext cx="3028851"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ts val="2100"/>
              </a:lnSpc>
            </a:pPr>
            <a:r>
              <a:rPr lang="zh-CN" altLang="en-US" sz="1600" b="1" dirty="0">
                <a:solidFill>
                  <a:srgbClr val="0067B0"/>
                </a:solidFill>
              </a:rPr>
              <a:t>管理学的学科性质及其特点</a:t>
            </a:r>
            <a:endParaRPr lang="zh-CN" altLang="en-US" sz="1600" b="1" dirty="0">
              <a:solidFill>
                <a:srgbClr val="0067B0"/>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4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160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1200"/>
                                  </p:stCondLst>
                                  <p:childTnLst>
                                    <p:set>
                                      <p:cBhvr>
                                        <p:cTn id="58" dur="1" fill="hold">
                                          <p:stCondLst>
                                            <p:cond delay="0"/>
                                          </p:stCondLst>
                                        </p:cTn>
                                        <p:tgtEl>
                                          <p:spTgt spid="100"/>
                                        </p:tgtEl>
                                        <p:attrNameLst>
                                          <p:attrName>style.visibility</p:attrName>
                                        </p:attrNameLst>
                                      </p:cBhvr>
                                      <p:to>
                                        <p:strVal val="visible"/>
                                      </p:to>
                                    </p:set>
                                    <p:animEffect transition="in" filter="fade">
                                      <p:cBhvr>
                                        <p:cTn id="59" dur="1000"/>
                                        <p:tgtEl>
                                          <p:spTgt spid="100"/>
                                        </p:tgtEl>
                                      </p:cBhvr>
                                    </p:animEffect>
                                    <p:anim calcmode="lin" valueType="num">
                                      <p:cBhvr>
                                        <p:cTn id="60" dur="1000" fill="hold"/>
                                        <p:tgtEl>
                                          <p:spTgt spid="100"/>
                                        </p:tgtEl>
                                        <p:attrNameLst>
                                          <p:attrName>ppt_x</p:attrName>
                                        </p:attrNameLst>
                                      </p:cBhvr>
                                      <p:tavLst>
                                        <p:tav tm="0">
                                          <p:val>
                                            <p:strVal val="#ppt_x"/>
                                          </p:val>
                                        </p:tav>
                                        <p:tav tm="100000">
                                          <p:val>
                                            <p:strVal val="#ppt_x"/>
                                          </p:val>
                                        </p:tav>
                                      </p:tavLst>
                                    </p:anim>
                                    <p:anim calcmode="lin" valueType="num">
                                      <p:cBhvr>
                                        <p:cTn id="6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47" grpId="0"/>
      <p:bldP spid="1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p:txBody>
          <a:bodyPr anchor="b"/>
          <a:lstStyle/>
          <a:p>
            <a:r>
              <a:rPr lang="en-US" altLang="zh-CN"/>
              <a:t>E-mail</a:t>
            </a:r>
            <a:endParaRPr lang="en-US" altLang="zh-CN"/>
          </a:p>
        </p:txBody>
      </p:sp>
      <p:sp>
        <p:nvSpPr>
          <p:cNvPr id="15363" name="文本占位符 15362"/>
          <p:cNvSpPr>
            <a:spLocks noGrp="1"/>
          </p:cNvSpPr>
          <p:nvPr>
            <p:ph type="body" idx="1"/>
          </p:nvPr>
        </p:nvSpPr>
        <p:spPr/>
        <p:txBody>
          <a:bodyPr/>
          <a:lstStyle/>
          <a:p>
            <a:r>
              <a:rPr lang="en-US" altLang="zh-CN">
                <a:latin typeface="宋体" panose="02010600030101010101" pitchFamily="2" charset="-122"/>
              </a:rPr>
              <a:t>guanlixuecufe@126.com</a:t>
            </a:r>
            <a:endParaRPr lang="en-US" altLang="zh-CN">
              <a:latin typeface="宋体" panose="02010600030101010101" pitchFamily="2" charset="-122"/>
            </a:endParaRPr>
          </a:p>
          <a:p>
            <a:r>
              <a:rPr lang="en-US" altLang="zh-CN">
                <a:latin typeface="宋体" panose="02010600030101010101" pitchFamily="2" charset="-122"/>
              </a:rPr>
              <a:t>cufecufe</a:t>
            </a:r>
            <a:endParaRPr lang="en-US" altLang="zh-CN">
              <a:latin typeface="宋体" panose="02010600030101010101" pitchFamily="2" charset="-122"/>
            </a:endParaRPr>
          </a:p>
        </p:txBody>
      </p:sp>
    </p:spTree>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nSpc>
                <a:spcPct val="150000"/>
              </a:lnSpc>
              <a:spcBef>
                <a:spcPts val="0"/>
              </a:spcBef>
            </a:pPr>
            <a:r>
              <a:rPr lang="zh-CN" altLang="en-US" sz="2400" dirty="0"/>
              <a:t> 最初的管理活动源自人们有组织的活动。</a:t>
            </a:r>
            <a:endParaRPr lang="en-US" altLang="zh-CN" sz="2400" dirty="0"/>
          </a:p>
          <a:p>
            <a:pPr marL="0" indent="0">
              <a:lnSpc>
                <a:spcPct val="150000"/>
              </a:lnSpc>
              <a:spcBef>
                <a:spcPts val="0"/>
              </a:spcBef>
            </a:pPr>
            <a:r>
              <a:rPr lang="zh-CN" altLang="en-US" sz="2400" dirty="0"/>
              <a:t> 在群体活动中，为确保共同目标的实现，需要对不同个体的行动进行协调，因此指挥必不可少，管理不可或缺。</a:t>
            </a:r>
            <a:endParaRPr lang="en-US" altLang="zh-CN" sz="2400" dirty="0"/>
          </a:p>
          <a:p>
            <a:pPr marL="0" indent="0">
              <a:lnSpc>
                <a:spcPct val="150000"/>
              </a:lnSpc>
              <a:spcBef>
                <a:spcPts val="0"/>
              </a:spcBef>
            </a:pPr>
            <a:r>
              <a:rPr lang="zh-CN" altLang="en-US" sz="2400" dirty="0"/>
              <a:t> 人类管理实践活动与人类的历史一样悠久。</a:t>
            </a:r>
            <a:endParaRPr lang="en-US" altLang="zh-CN" sz="2400" dirty="0"/>
          </a:p>
          <a:p>
            <a:pPr marL="0" indent="0">
              <a:lnSpc>
                <a:spcPct val="150000"/>
              </a:lnSpc>
              <a:spcBef>
                <a:spcPts val="0"/>
              </a:spcBef>
            </a:pPr>
            <a:r>
              <a:rPr lang="zh-CN" altLang="en-US" sz="2400" dirty="0"/>
              <a:t> 有两个或两个以上的人为实现一个共同目标而共同行动，是管理活动产生的重要前提条件。</a:t>
            </a:r>
            <a:endParaRPr lang="zh-CN" altLang="en-US" sz="24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人类的管理活动</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1"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3" dur="80"/>
                                        <p:tgtEl>
                                          <p:spTgt spid="3">
                                            <p:txEl>
                                              <p:pRg st="1" end="1"/>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9"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sp>
        <p:nvSpPr>
          <p:cNvPr id="6" name="TextBox 5"/>
          <p:cNvSpPr txBox="1"/>
          <p:nvPr/>
        </p:nvSpPr>
        <p:spPr>
          <a:xfrm>
            <a:off x="828071" y="24794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人类的管理活动</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391" y="272526"/>
            <a:ext cx="254645" cy="364572"/>
          </a:xfrm>
          <a:prstGeom prst="chevron">
            <a:avLst/>
          </a:prstGeom>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7" name="Picture 3" descr="C:\Users\liuxiaoyuan\Desktop\timg.jpg"/>
          <p:cNvPicPr>
            <a:picLocks noChangeAspect="1" noChangeArrowheads="1"/>
          </p:cNvPicPr>
          <p:nvPr/>
        </p:nvPicPr>
        <p:blipFill>
          <a:blip r:embed="rId4"/>
          <a:srcRect/>
          <a:stretch>
            <a:fillRect/>
          </a:stretch>
        </p:blipFill>
        <p:spPr bwMode="auto">
          <a:xfrm>
            <a:off x="38100" y="670560"/>
            <a:ext cx="3515970" cy="2232660"/>
          </a:xfrm>
          <a:prstGeom prst="rect">
            <a:avLst/>
          </a:prstGeom>
          <a:noFill/>
        </p:spPr>
      </p:pic>
      <p:pic>
        <p:nvPicPr>
          <p:cNvPr id="1028" name="Picture 4" descr="C:\Users\liuxiaoyuan\Desktop\u=1372508167,655672702&amp;fm=27&amp;gp=0.jpg"/>
          <p:cNvPicPr>
            <a:picLocks noChangeAspect="1" noChangeArrowheads="1"/>
          </p:cNvPicPr>
          <p:nvPr/>
        </p:nvPicPr>
        <p:blipFill>
          <a:blip r:embed="rId5"/>
          <a:srcRect/>
          <a:stretch>
            <a:fillRect/>
          </a:stretch>
        </p:blipFill>
        <p:spPr bwMode="auto">
          <a:xfrm>
            <a:off x="38100" y="2956560"/>
            <a:ext cx="3520440" cy="2186940"/>
          </a:xfrm>
          <a:prstGeom prst="rect">
            <a:avLst/>
          </a:prstGeom>
          <a:noFill/>
        </p:spPr>
      </p:pic>
      <p:pic>
        <p:nvPicPr>
          <p:cNvPr id="1029" name="Picture 5" descr="C:\Users\liuxiaoyuan\Desktop\timg (1).jpg"/>
          <p:cNvPicPr>
            <a:picLocks noChangeAspect="1" noChangeArrowheads="1"/>
          </p:cNvPicPr>
          <p:nvPr/>
        </p:nvPicPr>
        <p:blipFill>
          <a:blip r:embed="rId6"/>
          <a:srcRect/>
          <a:stretch>
            <a:fillRect/>
          </a:stretch>
        </p:blipFill>
        <p:spPr bwMode="auto">
          <a:xfrm>
            <a:off x="3674109" y="666750"/>
            <a:ext cx="5355591" cy="44767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50000"/>
              </a:lnSpc>
              <a:spcBef>
                <a:spcPts val="0"/>
              </a:spcBef>
            </a:pPr>
            <a:r>
              <a:rPr lang="zh-CN" altLang="en-US" sz="2000" dirty="0"/>
              <a:t>管理是指组织中的管理者为了实现组织目标，通过实施计划、组织、领导、控制等职能，合理分配、有效整合组织内外相关资源的动态创造性活动。                                                                                                     </a:t>
            </a:r>
            <a:endParaRPr lang="zh-CN" altLang="en-US" sz="2000" dirty="0"/>
          </a:p>
          <a:p>
            <a:pPr>
              <a:lnSpc>
                <a:spcPct val="150000"/>
              </a:lnSpc>
              <a:spcBef>
                <a:spcPts val="0"/>
              </a:spcBef>
            </a:pPr>
            <a:r>
              <a:rPr lang="zh-CN" altLang="en-US" sz="2000" dirty="0"/>
              <a:t>四个要点：         </a:t>
            </a:r>
            <a:endParaRPr lang="zh-CN" altLang="en-US" sz="2000" dirty="0"/>
          </a:p>
          <a:p>
            <a:pPr>
              <a:lnSpc>
                <a:spcPct val="150000"/>
              </a:lnSpc>
              <a:spcBef>
                <a:spcPts val="0"/>
              </a:spcBef>
              <a:buNone/>
            </a:pPr>
            <a:r>
              <a:rPr lang="zh-CN" altLang="en-US" sz="2000" dirty="0"/>
              <a:t>               </a:t>
            </a:r>
            <a:r>
              <a:rPr lang="zh-CN" altLang="en-US" sz="2000" b="1" dirty="0">
                <a:solidFill>
                  <a:srgbClr val="EA0000"/>
                </a:solidFill>
                <a:latin typeface="楷体_GB2312" pitchFamily="49" charset="-122"/>
                <a:ea typeface="楷体_GB2312" pitchFamily="49" charset="-122"/>
              </a:rPr>
              <a:t>管理的目的是实现组织目标</a:t>
            </a:r>
            <a:endParaRPr lang="zh-CN" altLang="en-US" sz="2000" b="1" dirty="0">
              <a:solidFill>
                <a:srgbClr val="EA0000"/>
              </a:solidFill>
              <a:latin typeface="楷体_GB2312" pitchFamily="49" charset="-122"/>
              <a:ea typeface="楷体_GB2312" pitchFamily="49" charset="-122"/>
            </a:endParaRPr>
          </a:p>
          <a:p>
            <a:pPr>
              <a:lnSpc>
                <a:spcPct val="150000"/>
              </a:lnSpc>
              <a:spcBef>
                <a:spcPts val="0"/>
              </a:spcBef>
              <a:buNone/>
            </a:pPr>
            <a:r>
              <a:rPr lang="zh-CN" altLang="en-US" sz="2000" b="1" dirty="0">
                <a:solidFill>
                  <a:srgbClr val="EA0000"/>
                </a:solidFill>
                <a:latin typeface="楷体_GB2312" pitchFamily="49" charset="-122"/>
                <a:ea typeface="楷体_GB2312" pitchFamily="49" charset="-122"/>
              </a:rPr>
              <a:t>           管理活动是具体执行四项管理职能的过程</a:t>
            </a:r>
            <a:endParaRPr lang="zh-CN" altLang="en-US" sz="2000" b="1" dirty="0">
              <a:solidFill>
                <a:srgbClr val="EA0000"/>
              </a:solidFill>
              <a:latin typeface="楷体_GB2312" pitchFamily="49" charset="-122"/>
              <a:ea typeface="楷体_GB2312" pitchFamily="49" charset="-122"/>
            </a:endParaRPr>
          </a:p>
          <a:p>
            <a:pPr>
              <a:lnSpc>
                <a:spcPct val="150000"/>
              </a:lnSpc>
              <a:spcBef>
                <a:spcPts val="0"/>
              </a:spcBef>
              <a:buNone/>
            </a:pPr>
            <a:r>
              <a:rPr lang="zh-CN" altLang="en-US" sz="2000" b="1" dirty="0">
                <a:solidFill>
                  <a:srgbClr val="EA0000"/>
                </a:solidFill>
                <a:latin typeface="楷体_GB2312" pitchFamily="49" charset="-122"/>
                <a:ea typeface="楷体_GB2312" pitchFamily="49" charset="-122"/>
              </a:rPr>
              <a:t>               管理的本质是协调</a:t>
            </a:r>
            <a:endParaRPr lang="zh-CN" altLang="en-US" sz="2000" b="1" dirty="0">
              <a:solidFill>
                <a:srgbClr val="EA0000"/>
              </a:solidFill>
              <a:latin typeface="楷体_GB2312" pitchFamily="49" charset="-122"/>
              <a:ea typeface="楷体_GB2312" pitchFamily="49" charset="-122"/>
            </a:endParaRPr>
          </a:p>
          <a:p>
            <a:pPr>
              <a:lnSpc>
                <a:spcPct val="150000"/>
              </a:lnSpc>
              <a:spcBef>
                <a:spcPts val="0"/>
              </a:spcBef>
              <a:buNone/>
            </a:pPr>
            <a:r>
              <a:rPr lang="zh-CN" altLang="en-US" sz="2000" b="1" dirty="0">
                <a:solidFill>
                  <a:srgbClr val="EA0000"/>
                </a:solidFill>
                <a:latin typeface="楷体_GB2312" pitchFamily="49" charset="-122"/>
                <a:ea typeface="楷体_GB2312" pitchFamily="49" charset="-122"/>
              </a:rPr>
              <a:t>                   管理的载体是组织</a:t>
            </a:r>
            <a:endParaRPr lang="zh-CN" altLang="en-US" sz="2000" b="1" dirty="0">
              <a:solidFill>
                <a:srgbClr val="EA0000"/>
              </a:solidFill>
              <a:latin typeface="楷体_GB2312" pitchFamily="49" charset="-122"/>
              <a:ea typeface="楷体_GB2312" pitchFamily="49"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管理的概念</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2000"/>
                                        <p:tgtEl>
                                          <p:spTgt spid="3">
                                            <p:txEl>
                                              <p:pRg st="5" end="5"/>
                                            </p:txEl>
                                          </p:spTgt>
                                        </p:tgtEl>
                                      </p:cBhvr>
                                    </p:animEffect>
                                    <p:anim calcmode="lin" valueType="num">
                                      <p:cBhvr>
                                        <p:cTn id="4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0000" lnSpcReduction="20000"/>
          </a:bodyPr>
          <a:lstStyle/>
          <a:p>
            <a:pPr marL="0" indent="144145">
              <a:lnSpc>
                <a:spcPts val="2900"/>
              </a:lnSpc>
              <a:spcBef>
                <a:spcPts val="0"/>
              </a:spcBef>
            </a:pPr>
            <a:r>
              <a:rPr lang="zh-CN" altLang="en-US" sz="3400" b="1" dirty="0">
                <a:solidFill>
                  <a:srgbClr val="FF0000"/>
                </a:solidFill>
              </a:rPr>
              <a:t>管理是科学性与艺术性的统一。</a:t>
            </a:r>
            <a:endParaRPr lang="en-US" altLang="zh-CN" sz="3400" b="1" dirty="0">
              <a:solidFill>
                <a:srgbClr val="FF0000"/>
              </a:solidFill>
            </a:endParaRPr>
          </a:p>
          <a:p>
            <a:pPr marL="0" indent="144145">
              <a:lnSpc>
                <a:spcPts val="2900"/>
              </a:lnSpc>
              <a:spcBef>
                <a:spcPts val="0"/>
              </a:spcBef>
            </a:pPr>
            <a:r>
              <a:rPr lang="zh-CN" altLang="en-US" sz="3400" b="1" dirty="0"/>
              <a:t>管理的科学性</a:t>
            </a:r>
            <a:endParaRPr lang="en-US" altLang="zh-CN" sz="3400" b="1" dirty="0"/>
          </a:p>
          <a:p>
            <a:pPr marL="0" indent="144145">
              <a:lnSpc>
                <a:spcPts val="2900"/>
              </a:lnSpc>
              <a:spcBef>
                <a:spcPts val="0"/>
              </a:spcBef>
              <a:buNone/>
            </a:pPr>
            <a:r>
              <a:rPr lang="zh-CN" altLang="en-US" dirty="0"/>
              <a:t>       </a:t>
            </a:r>
            <a:r>
              <a:rPr lang="zh-CN" altLang="en-US" dirty="0">
                <a:latin typeface="楷体" panose="02010609060101010101" pitchFamily="49" charset="-122"/>
                <a:ea typeface="楷体" panose="02010609060101010101" pitchFamily="49" charset="-122"/>
              </a:rPr>
              <a:t>管理以反映管理客观规律的管理理论和方法为指导，有一套分析问题、解决问题的科学的方法论。 </a:t>
            </a:r>
            <a:r>
              <a:rPr lang="zh-CN" altLang="en-US" dirty="0"/>
              <a:t> </a:t>
            </a:r>
            <a:endParaRPr lang="en-US" altLang="zh-CN" dirty="0"/>
          </a:p>
          <a:p>
            <a:pPr marL="0" indent="144145">
              <a:lnSpc>
                <a:spcPts val="2900"/>
              </a:lnSpc>
              <a:spcBef>
                <a:spcPts val="0"/>
              </a:spcBef>
            </a:pPr>
            <a:r>
              <a:rPr lang="zh-CN" altLang="en-US" sz="3400" b="1" dirty="0"/>
              <a:t>管理的艺术性</a:t>
            </a:r>
            <a:endParaRPr lang="en-US" altLang="zh-CN" sz="3400" b="1" dirty="0"/>
          </a:p>
          <a:p>
            <a:pPr marL="0" indent="144145">
              <a:lnSpc>
                <a:spcPts val="2900"/>
              </a:lnSpc>
              <a:spcBef>
                <a:spcPts val="0"/>
              </a:spcBef>
              <a:buNone/>
            </a:pPr>
            <a:r>
              <a:rPr lang="zh-CN" altLang="en-US" dirty="0"/>
              <a:t>       </a:t>
            </a:r>
            <a:r>
              <a:rPr lang="zh-CN" altLang="en-US" dirty="0">
                <a:latin typeface="楷体" panose="02010609060101010101" pitchFamily="49" charset="-122"/>
                <a:ea typeface="楷体" panose="02010609060101010101" pitchFamily="49" charset="-122"/>
              </a:rPr>
              <a:t>管理者以管理的基本理论和基本方法为指导，根据自身所处的组织内外环境，充分发挥积极性、主动性和创造性，因地制宜地将抽象的管理理论与具体的管理实践紧密结合起来，采用适当的方法灵活地、创造性地解决管理中的问题。</a:t>
            </a:r>
            <a:endParaRPr lang="en-US" altLang="zh-CN" dirty="0">
              <a:latin typeface="楷体" panose="02010609060101010101" pitchFamily="49" charset="-122"/>
              <a:ea typeface="楷体" panose="02010609060101010101" pitchFamily="49"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8071" y="247943"/>
            <a:ext cx="309880" cy="398780"/>
          </a:xfrm>
          <a:prstGeom prst="rect">
            <a:avLst/>
          </a:prstGeom>
          <a:noFill/>
        </p:spPr>
        <p:txBody>
          <a:bodyPr wrap="none" rtlCol="0">
            <a:spAutoFit/>
          </a:bodyPr>
          <a:lstStyle/>
          <a:p>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管理的特性</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8"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0" dur="80"/>
                                        <p:tgtEl>
                                          <p:spTgt spid="3">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0"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2"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06338" y="2629502"/>
            <a:ext cx="35446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rPr>
              <a:t>管理的基本职能</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784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pPr>
            <a:r>
              <a:rPr lang="zh-CN" altLang="en-US" sz="2400" dirty="0">
                <a:solidFill>
                  <a:srgbClr val="FF0000"/>
                </a:solidFill>
              </a:rPr>
              <a:t>管理职能是指管理系统所具有的功能与职责。</a:t>
            </a:r>
            <a:endParaRPr lang="en-US" altLang="zh-CN" sz="2400" dirty="0">
              <a:solidFill>
                <a:srgbClr val="FF0000"/>
              </a:solidFill>
            </a:endParaRPr>
          </a:p>
          <a:p>
            <a:pPr>
              <a:lnSpc>
                <a:spcPct val="150000"/>
              </a:lnSpc>
            </a:pPr>
            <a:r>
              <a:rPr lang="zh-CN" altLang="en-US" sz="2400" dirty="0"/>
              <a:t>管理职能概念是法约尔在</a:t>
            </a:r>
            <a:r>
              <a:rPr lang="en-US" altLang="zh-CN" sz="2400" dirty="0"/>
              <a:t>20</a:t>
            </a:r>
            <a:r>
              <a:rPr lang="zh-CN" altLang="en-US" sz="2400" dirty="0"/>
              <a:t>世纪初最早提出的，他认为管理具有计划、组织、指挥、协调、控制等五项职能。</a:t>
            </a:r>
            <a:endParaRPr lang="en-US" altLang="zh-CN" sz="2400" dirty="0"/>
          </a:p>
          <a:p>
            <a:pPr>
              <a:lnSpc>
                <a:spcPct val="150000"/>
              </a:lnSpc>
            </a:pPr>
            <a:r>
              <a:rPr lang="zh-CN" altLang="en-US" sz="2400" dirty="0"/>
              <a:t>继法约尔之后，管理学界围绕管理职能进行了深入探讨，观点纷呈，各种主张都带有鲜明时代特征。</a:t>
            </a:r>
            <a:endParaRPr lang="en-US" altLang="zh-CN" sz="2400" dirty="0"/>
          </a:p>
          <a:p>
            <a:pPr>
              <a:lnSpc>
                <a:spcPct val="150000"/>
              </a:lnSpc>
            </a:pPr>
            <a:r>
              <a:rPr lang="zh-CN" altLang="en-US" sz="2400" dirty="0">
                <a:solidFill>
                  <a:srgbClr val="FF0000"/>
                </a:solidFill>
              </a:rPr>
              <a:t>目前学界比较一致地认为计划、组织、领导、控制是管理的四项基本职能。</a:t>
            </a:r>
            <a:endParaRPr lang="zh-CN" altLang="en-US" sz="2400" dirty="0">
              <a:solidFill>
                <a:srgbClr val="FF0000"/>
              </a:solidFill>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管理职能的提出</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edge">
                                      <p:cBhvr>
                                        <p:cTn id="11" dur="2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nodeType="clickEffect">
                                  <p:stCondLst>
                                    <p:cond delay="0"/>
                                  </p:stCondLst>
                                  <p:iterate type="lt">
                                    <p:tmPct val="50000"/>
                                  </p:iterate>
                                  <p:childTnLst>
                                    <p:set>
                                      <p:cBhvr>
                                        <p:cTn id="15"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6"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8"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5793</Words>
  <Application>WPS 演示</Application>
  <PresentationFormat>全屏显示(16:9)</PresentationFormat>
  <Paragraphs>496</Paragraphs>
  <Slides>33</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Yuanti SC Regular</vt:lpstr>
      <vt:lpstr>微软雅黑</vt:lpstr>
      <vt:lpstr>楷体_GB2312</vt:lpstr>
      <vt:lpstr>楷体</vt:lpstr>
      <vt:lpstr>Segoe Print</vt:lpstr>
      <vt:lpstr>Arial Unicode MS</vt:lpstr>
      <vt:lpstr>Calibri</vt:lpstr>
      <vt:lpstr>方正兰亭黑_GBK</vt:lpstr>
      <vt:lpstr>黑体</vt:lpstr>
      <vt:lpstr>Times New Roman</vt:lpstr>
      <vt:lpstr>Arial Unicode MS</vt:lpstr>
      <vt:lpstr>新宋体</vt:lpstr>
      <vt:lpstr>Office 主题​​</vt:lpstr>
      <vt:lpstr>PowerPoint 演示文稿</vt:lpstr>
      <vt:lpstr>PowerPoint 演示文稿</vt:lpstr>
      <vt:lpstr>PowerPoint 演示文稿</vt:lpstr>
      <vt:lpstr>人类的管理活动</vt:lpstr>
      <vt:lpstr>PowerPoint 演示文稿</vt:lpstr>
      <vt:lpstr>管理的概念</vt:lpstr>
      <vt:lpstr>管理的特性</vt:lpstr>
      <vt:lpstr>PowerPoint 演示文稿</vt:lpstr>
      <vt:lpstr>管理职能的提出</vt:lpstr>
      <vt:lpstr>管理的基本职能</vt:lpstr>
      <vt:lpstr>管理的基本职能</vt:lpstr>
      <vt:lpstr>管理职能的关系</vt:lpstr>
      <vt:lpstr>管理职能的关系</vt:lpstr>
      <vt:lpstr>管理职能的关系</vt:lpstr>
      <vt:lpstr>管理过程中管理职能的作用及其相互关系</vt:lpstr>
      <vt:lpstr>PowerPoint 演示文稿</vt:lpstr>
      <vt:lpstr>管理者的概念</vt:lpstr>
      <vt:lpstr>管理者的概念</vt:lpstr>
      <vt:lpstr>管理者的角色</vt:lpstr>
      <vt:lpstr>管理者的角色</vt:lpstr>
      <vt:lpstr>PowerPoint 演示文稿</vt:lpstr>
      <vt:lpstr>管理者的角色</vt:lpstr>
      <vt:lpstr>管理者技能</vt:lpstr>
      <vt:lpstr>PowerPoint 演示文稿</vt:lpstr>
      <vt:lpstr>PowerPoint 演示文稿</vt:lpstr>
      <vt:lpstr>管理学的学科性质</vt:lpstr>
      <vt:lpstr>管理学科的特点</vt:lpstr>
      <vt:lpstr>PowerPoint 演示文稿</vt:lpstr>
      <vt:lpstr>管理学的研究对象</vt:lpstr>
      <vt:lpstr>管理学的研究方法</vt:lpstr>
      <vt:lpstr>PowerPoint 演示文稿</vt:lpstr>
      <vt:lpstr>PowerPoint 演示文稿</vt:lpstr>
      <vt:lpstr>E-mail</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178</cp:revision>
  <dcterms:created xsi:type="dcterms:W3CDTF">2015-01-22T11:01:00Z</dcterms:created>
  <dcterms:modified xsi:type="dcterms:W3CDTF">2018-08-29T09:30:26Z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