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334" r:id="rId7"/>
    <p:sldId id="338" r:id="rId8"/>
    <p:sldId id="335" r:id="rId9"/>
    <p:sldId id="337" r:id="rId10"/>
    <p:sldId id="340" r:id="rId11"/>
    <p:sldId id="370" r:id="rId12"/>
    <p:sldId id="341" r:id="rId13"/>
    <p:sldId id="342" r:id="rId14"/>
    <p:sldId id="343" r:id="rId15"/>
    <p:sldId id="353" r:id="rId16"/>
    <p:sldId id="354" r:id="rId17"/>
    <p:sldId id="344" r:id="rId18"/>
    <p:sldId id="359" r:id="rId19"/>
    <p:sldId id="371" r:id="rId20"/>
    <p:sldId id="357" r:id="rId21"/>
    <p:sldId id="364" r:id="rId22"/>
    <p:sldId id="365" r:id="rId23"/>
    <p:sldId id="366" r:id="rId24"/>
    <p:sldId id="367" r:id="rId25"/>
    <p:sldId id="368" r:id="rId26"/>
    <p:sldId id="331" r:id="rId2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56"/>
        <p:guide pos="54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661E677-D329-4DBA-B25D-EB975E1EF9A0}" type="doc">
      <dgm:prSet loTypeId="urn:microsoft.com/office/officeart/2008/layout/AlternatingHexagons" loCatId="list" qsTypeId="urn:microsoft.com/office/officeart/2005/8/quickstyle/simple4" qsCatId="simple" csTypeId="urn:microsoft.com/office/officeart/2005/8/colors/accent1_1" csCatId="accent1" phldr="1"/>
      <dgm:spPr/>
      <dgm:t>
        <a:bodyPr/>
        <a:lstStyle/>
        <a:p>
          <a:endParaRPr lang="zh-CN" altLang="en-US"/>
        </a:p>
      </dgm:t>
    </dgm:pt>
    <dgm:pt modelId="{F3AB0C07-4359-4A62-AC42-EA2A76A9B42A}">
      <dgm:prSet custT="1"/>
      <dgm:spPr>
        <a:effectLst>
          <a:outerShdw blurRad="50800" dist="38100" dir="10800000" algn="r" rotWithShape="0">
            <a:prstClr val="black">
              <a:alpha val="40000"/>
            </a:prstClr>
          </a:outerShdw>
        </a:effectLst>
      </dgm:spPr>
      <dgm:t>
        <a:bodyPr/>
        <a:lstStyle/>
        <a:p>
          <a:r>
            <a:rPr lang="zh-CN" sz="1200" b="1" dirty="0">
              <a:latin typeface="微软雅黑" panose="020B0503020204020204" pitchFamily="34" charset="-122"/>
              <a:ea typeface="微软雅黑" panose="020B0503020204020204" pitchFamily="34" charset="-122"/>
            </a:rPr>
            <a:t>助推</a:t>
          </a:r>
          <a:endParaRPr lang="en-US" altLang="zh-CN" sz="1200" b="1" dirty="0">
            <a:latin typeface="微软雅黑" panose="020B0503020204020204" pitchFamily="34" charset="-122"/>
            <a:ea typeface="微软雅黑" panose="020B0503020204020204" pitchFamily="34" charset="-122"/>
          </a:endParaRPr>
        </a:p>
        <a:p>
          <a:r>
            <a:rPr lang="zh-CN" sz="1200" b="1" dirty="0">
              <a:latin typeface="微软雅黑" panose="020B0503020204020204" pitchFamily="34" charset="-122"/>
              <a:ea typeface="微软雅黑" panose="020B0503020204020204" pitchFamily="34" charset="-122"/>
            </a:rPr>
            <a:t>功能</a:t>
          </a:r>
          <a:endParaRPr lang="zh-CN" sz="1200" dirty="0">
            <a:latin typeface="微软雅黑" panose="020B0503020204020204" pitchFamily="34" charset="-122"/>
            <a:ea typeface="微软雅黑" panose="020B0503020204020204" pitchFamily="34" charset="-122"/>
          </a:endParaRPr>
        </a:p>
      </dgm:t>
    </dgm:pt>
    <dgm:pt modelId="{8AE43FAF-EC28-4D77-9410-000BBC9BD136}" cxnId="{E3D54123-7700-453F-92E8-4938122234F2}" type="parTrans">
      <dgm:prSet/>
      <dgm:spPr/>
      <dgm:t>
        <a:bodyPr/>
        <a:lstStyle/>
        <a:p>
          <a:endParaRPr lang="zh-CN" altLang="en-US"/>
        </a:p>
      </dgm:t>
    </dgm:pt>
    <dgm:pt modelId="{BF9B4B40-0ECF-44A1-BF70-96B6AEA780B0}" cxnId="{E3D54123-7700-453F-92E8-4938122234F2}" type="sibTrans">
      <dgm:prSet/>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46000" r="-33000"/>
          </a:stretch>
        </a:blipFill>
        <a:effectLst>
          <a:outerShdw blurRad="50800" dist="38100" dir="10800000" algn="r" rotWithShape="0">
            <a:prstClr val="black">
              <a:alpha val="40000"/>
            </a:prstClr>
          </a:outerShdw>
        </a:effectLst>
      </dgm:spPr>
      <dgm:t>
        <a:bodyPr/>
        <a:lstStyle/>
        <a:p>
          <a:endParaRPr lang="zh-CN" altLang="en-US"/>
        </a:p>
      </dgm:t>
    </dgm:pt>
    <dgm:pt modelId="{240CFFBC-4297-48B1-970B-85488075414A}">
      <dgm:prSet custT="1"/>
      <dgm:spPr>
        <a:effectLst>
          <a:outerShdw blurRad="50800" dist="38100" dir="10800000" algn="r" rotWithShape="0">
            <a:prstClr val="black">
              <a:alpha val="40000"/>
            </a:prstClr>
          </a:outerShdw>
        </a:effectLst>
      </dgm:spPr>
      <dgm:t>
        <a:bodyPr/>
        <a:lstStyle/>
        <a:p>
          <a:r>
            <a:rPr lang="zh-CN" sz="1200" b="1" dirty="0">
              <a:latin typeface="微软雅黑" panose="020B0503020204020204" pitchFamily="34" charset="-122"/>
              <a:ea typeface="微软雅黑" panose="020B0503020204020204" pitchFamily="34" charset="-122"/>
            </a:rPr>
            <a:t>凝聚</a:t>
          </a:r>
          <a:endParaRPr lang="en-US" altLang="zh-CN" sz="1200" b="1" dirty="0">
            <a:latin typeface="微软雅黑" panose="020B0503020204020204" pitchFamily="34" charset="-122"/>
            <a:ea typeface="微软雅黑" panose="020B0503020204020204" pitchFamily="34" charset="-122"/>
          </a:endParaRPr>
        </a:p>
        <a:p>
          <a:r>
            <a:rPr lang="zh-CN" sz="1200" b="1" dirty="0">
              <a:latin typeface="微软雅黑" panose="020B0503020204020204" pitchFamily="34" charset="-122"/>
              <a:ea typeface="微软雅黑" panose="020B0503020204020204" pitchFamily="34" charset="-122"/>
            </a:rPr>
            <a:t>功能</a:t>
          </a:r>
          <a:endParaRPr lang="zh-CN" sz="1200" dirty="0">
            <a:latin typeface="微软雅黑" panose="020B0503020204020204" pitchFamily="34" charset="-122"/>
            <a:ea typeface="微软雅黑" panose="020B0503020204020204" pitchFamily="34" charset="-122"/>
          </a:endParaRPr>
        </a:p>
      </dgm:t>
    </dgm:pt>
    <dgm:pt modelId="{7C59581F-4115-494C-9ECB-85C6E688CFA7}" cxnId="{A1DBC7F0-81EE-426D-A429-52A518D0C8C8}" type="parTrans">
      <dgm:prSet/>
      <dgm:spPr/>
      <dgm:t>
        <a:bodyPr/>
        <a:lstStyle/>
        <a:p>
          <a:endParaRPr lang="zh-CN" altLang="en-US"/>
        </a:p>
      </dgm:t>
    </dgm:pt>
    <dgm:pt modelId="{7635AE40-F5B6-4D1F-85C9-F6180AE4625F}" cxnId="{A1DBC7F0-81EE-426D-A429-52A518D0C8C8}" type="sibTran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effectLst>
          <a:outerShdw blurRad="50800" dist="38100" dir="10800000" algn="r" rotWithShape="0">
            <a:prstClr val="black">
              <a:alpha val="40000"/>
            </a:prstClr>
          </a:outerShdw>
        </a:effectLst>
      </dgm:spPr>
      <dgm:t>
        <a:bodyPr/>
        <a:lstStyle/>
        <a:p>
          <a:endParaRPr lang="zh-CN" altLang="en-US"/>
        </a:p>
      </dgm:t>
    </dgm:pt>
    <dgm:pt modelId="{1A091715-3C7A-47EC-A644-92491EC6DF76}">
      <dgm:prSet custT="1"/>
      <dgm:spPr>
        <a:effectLst>
          <a:outerShdw blurRad="50800" dist="38100" dir="10800000" algn="r" rotWithShape="0">
            <a:prstClr val="black">
              <a:alpha val="40000"/>
            </a:prstClr>
          </a:outerShdw>
        </a:effectLst>
      </dgm:spPr>
      <dgm:t>
        <a:bodyPr/>
        <a:lstStyle/>
        <a:p>
          <a:r>
            <a:rPr lang="zh-CN" sz="1200" b="1" dirty="0">
              <a:latin typeface="微软雅黑" panose="020B0503020204020204" pitchFamily="34" charset="-122"/>
              <a:ea typeface="微软雅黑" panose="020B0503020204020204" pitchFamily="34" charset="-122"/>
            </a:rPr>
            <a:t>外部性</a:t>
          </a:r>
          <a:endParaRPr lang="en-US" altLang="zh-CN" sz="1200" b="1" dirty="0">
            <a:latin typeface="微软雅黑" panose="020B0503020204020204" pitchFamily="34" charset="-122"/>
            <a:ea typeface="微软雅黑" panose="020B0503020204020204" pitchFamily="34" charset="-122"/>
          </a:endParaRPr>
        </a:p>
        <a:p>
          <a:r>
            <a:rPr lang="zh-CN" sz="1200" b="1" dirty="0">
              <a:latin typeface="微软雅黑" panose="020B0503020204020204" pitchFamily="34" charset="-122"/>
              <a:ea typeface="微软雅黑" panose="020B0503020204020204" pitchFamily="34" charset="-122"/>
            </a:rPr>
            <a:t>功能</a:t>
          </a:r>
          <a:endParaRPr lang="zh-CN" sz="1200" dirty="0">
            <a:latin typeface="微软雅黑" panose="020B0503020204020204" pitchFamily="34" charset="-122"/>
            <a:ea typeface="微软雅黑" panose="020B0503020204020204" pitchFamily="34" charset="-122"/>
          </a:endParaRPr>
        </a:p>
      </dgm:t>
    </dgm:pt>
    <dgm:pt modelId="{46F142E0-E9A9-44FE-A1A6-4C98259E65B8}" cxnId="{C2CE140F-F026-4DB9-A83E-17240FD4DECD}" type="parTrans">
      <dgm:prSet/>
      <dgm:spPr/>
      <dgm:t>
        <a:bodyPr/>
        <a:lstStyle/>
        <a:p>
          <a:endParaRPr lang="zh-CN" altLang="en-US"/>
        </a:p>
      </dgm:t>
    </dgm:pt>
    <dgm:pt modelId="{5780638C-D4BF-4B30-9EF8-7FE68C30F7E5}" cxnId="{C2CE140F-F026-4DB9-A83E-17240FD4DECD}" type="sibTran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effectLst>
          <a:outerShdw blurRad="50800" dist="38100" dir="10800000" algn="r" rotWithShape="0">
            <a:prstClr val="black">
              <a:alpha val="40000"/>
            </a:prstClr>
          </a:outerShdw>
        </a:effectLst>
      </dgm:spPr>
      <dgm:t>
        <a:bodyPr/>
        <a:lstStyle/>
        <a:p>
          <a:endParaRPr lang="zh-CN" altLang="en-US"/>
        </a:p>
      </dgm:t>
    </dgm:pt>
    <dgm:pt modelId="{77BE5009-073E-4E4D-9C9D-2043EACEA14B}">
      <dgm:prSet custT="1"/>
      <dgm:spPr>
        <a:effectLst>
          <a:outerShdw blurRad="50800" dist="38100" dir="10800000" algn="r" rotWithShape="0">
            <a:prstClr val="black">
              <a:alpha val="40000"/>
            </a:prstClr>
          </a:outerShdw>
        </a:effectLst>
      </dgm:spPr>
      <dgm:t>
        <a:bodyPr/>
        <a:lstStyle/>
        <a:p>
          <a:r>
            <a:rPr lang="zh-CN" sz="1200" b="1" dirty="0">
              <a:latin typeface="微软雅黑" panose="020B0503020204020204" pitchFamily="34" charset="-122"/>
              <a:ea typeface="微软雅黑" panose="020B0503020204020204" pitchFamily="34" charset="-122"/>
            </a:rPr>
            <a:t>约束</a:t>
          </a:r>
          <a:endParaRPr lang="en-US" altLang="zh-CN" sz="1200" b="1" dirty="0">
            <a:latin typeface="微软雅黑" panose="020B0503020204020204" pitchFamily="34" charset="-122"/>
            <a:ea typeface="微软雅黑" panose="020B0503020204020204" pitchFamily="34" charset="-122"/>
          </a:endParaRPr>
        </a:p>
        <a:p>
          <a:r>
            <a:rPr lang="zh-CN" sz="1200" b="1" dirty="0">
              <a:latin typeface="微软雅黑" panose="020B0503020204020204" pitchFamily="34" charset="-122"/>
              <a:ea typeface="微软雅黑" panose="020B0503020204020204" pitchFamily="34" charset="-122"/>
            </a:rPr>
            <a:t>功能</a:t>
          </a:r>
          <a:endParaRPr lang="zh-CN" sz="1200" dirty="0">
            <a:latin typeface="微软雅黑" panose="020B0503020204020204" pitchFamily="34" charset="-122"/>
            <a:ea typeface="微软雅黑" panose="020B0503020204020204" pitchFamily="34" charset="-122"/>
          </a:endParaRPr>
        </a:p>
      </dgm:t>
    </dgm:pt>
    <dgm:pt modelId="{4052146E-37B8-4920-8337-97BF8268E3B8}" cxnId="{065D2C99-3490-443D-ADC0-05CB730829DE}" type="parTrans">
      <dgm:prSet/>
      <dgm:spPr/>
      <dgm:t>
        <a:bodyPr/>
        <a:lstStyle/>
        <a:p>
          <a:endParaRPr lang="zh-CN" altLang="en-US"/>
        </a:p>
      </dgm:t>
    </dgm:pt>
    <dgm:pt modelId="{63D43415-F8A6-4540-A605-F033AB6E1C49}" cxnId="{065D2C99-3490-443D-ADC0-05CB730829DE}" type="sibTrans">
      <dgm:prSet/>
      <dgm:spPr>
        <a:blipFill dpi="0" rotWithShape="0">
          <a:blip xmlns:r="http://schemas.openxmlformats.org/officeDocument/2006/relationships" r:embed="rId4"/>
          <a:srcRect/>
          <a:stretch>
            <a:fillRect l="-4000" r="-2000" b="2000"/>
          </a:stretch>
        </a:blipFill>
        <a:effectLst>
          <a:outerShdw blurRad="50800" dist="38100" dir="10800000" algn="r" rotWithShape="0">
            <a:prstClr val="black">
              <a:alpha val="40000"/>
            </a:prstClr>
          </a:outerShdw>
        </a:effectLst>
      </dgm:spPr>
      <dgm:t>
        <a:bodyPr/>
        <a:lstStyle/>
        <a:p>
          <a:endParaRPr lang="zh-CN" altLang="en-US"/>
        </a:p>
      </dgm:t>
    </dgm:pt>
    <dgm:pt modelId="{2B619F76-5F8E-4623-8B7E-4E67A76433A0}">
      <dgm:prSet custT="1"/>
      <dgm:spPr>
        <a:effectLst>
          <a:outerShdw blurRad="50800" dist="38100" dir="10800000" algn="r" rotWithShape="0">
            <a:prstClr val="black">
              <a:alpha val="40000"/>
            </a:prstClr>
          </a:outerShdw>
        </a:effectLst>
      </dgm:spPr>
      <dgm:t>
        <a:bodyPr/>
        <a:lstStyle/>
        <a:p>
          <a:r>
            <a:rPr lang="zh-CN" sz="1200" b="1" dirty="0">
              <a:latin typeface="微软雅黑" panose="020B0503020204020204" pitchFamily="34" charset="-122"/>
              <a:ea typeface="微软雅黑" panose="020B0503020204020204" pitchFamily="34" charset="-122"/>
            </a:rPr>
            <a:t>负面</a:t>
          </a:r>
          <a:endParaRPr lang="en-US" altLang="zh-CN" sz="1200" b="1" dirty="0">
            <a:latin typeface="微软雅黑" panose="020B0503020204020204" pitchFamily="34" charset="-122"/>
            <a:ea typeface="微软雅黑" panose="020B0503020204020204" pitchFamily="34" charset="-122"/>
          </a:endParaRPr>
        </a:p>
        <a:p>
          <a:r>
            <a:rPr lang="zh-CN" sz="1200" b="1" dirty="0">
              <a:latin typeface="微软雅黑" panose="020B0503020204020204" pitchFamily="34" charset="-122"/>
              <a:ea typeface="微软雅黑" panose="020B0503020204020204" pitchFamily="34" charset="-122"/>
            </a:rPr>
            <a:t>功能 </a:t>
          </a:r>
          <a:endParaRPr lang="zh-CN" sz="1200" dirty="0">
            <a:latin typeface="微软雅黑" panose="020B0503020204020204" pitchFamily="34" charset="-122"/>
            <a:ea typeface="微软雅黑" panose="020B0503020204020204" pitchFamily="34" charset="-122"/>
          </a:endParaRPr>
        </a:p>
      </dgm:t>
    </dgm:pt>
    <dgm:pt modelId="{E5C2A51F-8032-4712-A500-152AF00B9670}" cxnId="{B2654856-3E2D-4F3B-9C7B-FBCA808EFA28}" type="parTrans">
      <dgm:prSet/>
      <dgm:spPr/>
      <dgm:t>
        <a:bodyPr/>
        <a:lstStyle/>
        <a:p>
          <a:endParaRPr lang="zh-CN" altLang="en-US"/>
        </a:p>
      </dgm:t>
    </dgm:pt>
    <dgm:pt modelId="{EAB71DD4-703F-4AA8-9AE6-DA9B0E8C9702}" cxnId="{B2654856-3E2D-4F3B-9C7B-FBCA808EFA28}" type="sibTrans">
      <dgm:prSet/>
      <dgm:spPr>
        <a:blipFill dpi="0" rotWithShape="0">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effectLst>
          <a:outerShdw blurRad="50800" dist="38100" dir="10800000" algn="r" rotWithShape="0">
            <a:prstClr val="black">
              <a:alpha val="40000"/>
            </a:prstClr>
          </a:outerShdw>
        </a:effectLst>
      </dgm:spPr>
      <dgm:t>
        <a:bodyPr/>
        <a:lstStyle/>
        <a:p>
          <a:endParaRPr lang="zh-CN" altLang="en-US"/>
        </a:p>
      </dgm:t>
    </dgm:pt>
    <dgm:pt modelId="{FB8F4D6A-5816-4313-8DE4-3AB93365042F}" type="pres">
      <dgm:prSet presAssocID="{A661E677-D329-4DBA-B25D-EB975E1EF9A0}" presName="Name0" presStyleCnt="0">
        <dgm:presLayoutVars>
          <dgm:chMax/>
          <dgm:chPref/>
          <dgm:dir/>
          <dgm:animLvl val="lvl"/>
        </dgm:presLayoutVars>
      </dgm:prSet>
      <dgm:spPr/>
    </dgm:pt>
    <dgm:pt modelId="{DEEF6F68-DB05-426B-BE7B-F17CA392A0C0}" type="pres">
      <dgm:prSet presAssocID="{F3AB0C07-4359-4A62-AC42-EA2A76A9B42A}" presName="composite" presStyleCnt="0"/>
      <dgm:spPr/>
    </dgm:pt>
    <dgm:pt modelId="{470B9422-3A03-4F16-978F-3940E9BBDD1A}" type="pres">
      <dgm:prSet presAssocID="{F3AB0C07-4359-4A62-AC42-EA2A76A9B42A}" presName="Parent1" presStyleLbl="node1" presStyleIdx="0" presStyleCnt="10">
        <dgm:presLayoutVars>
          <dgm:chMax val="1"/>
          <dgm:chPref val="1"/>
          <dgm:bulletEnabled val="1"/>
        </dgm:presLayoutVars>
      </dgm:prSet>
      <dgm:spPr/>
    </dgm:pt>
    <dgm:pt modelId="{849EB5EC-65F1-406A-A79A-3557DD96FCDB}" type="pres">
      <dgm:prSet presAssocID="{F3AB0C07-4359-4A62-AC42-EA2A76A9B42A}" presName="Childtext1" presStyleLbl="revTx" presStyleIdx="0" presStyleCnt="5">
        <dgm:presLayoutVars>
          <dgm:chMax val="0"/>
          <dgm:chPref val="0"/>
          <dgm:bulletEnabled val="1"/>
        </dgm:presLayoutVars>
      </dgm:prSet>
      <dgm:spPr/>
    </dgm:pt>
    <dgm:pt modelId="{D24B78E5-664A-4BB4-9669-98919002C07A}" type="pres">
      <dgm:prSet presAssocID="{F3AB0C07-4359-4A62-AC42-EA2A76A9B42A}" presName="BalanceSpacing" presStyleCnt="0"/>
      <dgm:spPr/>
    </dgm:pt>
    <dgm:pt modelId="{240E42DA-036E-40E7-84F6-4A0434CD66E1}" type="pres">
      <dgm:prSet presAssocID="{F3AB0C07-4359-4A62-AC42-EA2A76A9B42A}" presName="BalanceSpacing1" presStyleCnt="0"/>
      <dgm:spPr/>
    </dgm:pt>
    <dgm:pt modelId="{E0892ABF-0E0C-4709-A0E5-8046FF7ACD32}" type="pres">
      <dgm:prSet presAssocID="{BF9B4B40-0ECF-44A1-BF70-96B6AEA780B0}" presName="Accent1Text" presStyleLbl="node1" presStyleIdx="1" presStyleCnt="10" custScaleX="97999"/>
      <dgm:spPr/>
    </dgm:pt>
    <dgm:pt modelId="{1CE8A629-7944-409E-AA6F-E3E4B6A9DF26}" type="pres">
      <dgm:prSet presAssocID="{BF9B4B40-0ECF-44A1-BF70-96B6AEA780B0}" presName="spaceBetweenRectangles" presStyleCnt="0"/>
      <dgm:spPr/>
    </dgm:pt>
    <dgm:pt modelId="{579E4298-B446-4F31-BD57-E4ADF3EF3F8F}" type="pres">
      <dgm:prSet presAssocID="{240CFFBC-4297-48B1-970B-85488075414A}" presName="composite" presStyleCnt="0"/>
      <dgm:spPr/>
    </dgm:pt>
    <dgm:pt modelId="{450E3C45-ABAE-4082-9878-5A1775BED9B3}" type="pres">
      <dgm:prSet presAssocID="{240CFFBC-4297-48B1-970B-85488075414A}" presName="Parent1" presStyleLbl="node1" presStyleIdx="2" presStyleCnt="10">
        <dgm:presLayoutVars>
          <dgm:chMax val="1"/>
          <dgm:chPref val="1"/>
          <dgm:bulletEnabled val="1"/>
        </dgm:presLayoutVars>
      </dgm:prSet>
      <dgm:spPr/>
    </dgm:pt>
    <dgm:pt modelId="{A109C253-7EEB-42A8-8159-F31AD66C8C0D}" type="pres">
      <dgm:prSet presAssocID="{240CFFBC-4297-48B1-970B-85488075414A}" presName="Childtext1" presStyleLbl="revTx" presStyleIdx="1" presStyleCnt="5">
        <dgm:presLayoutVars>
          <dgm:chMax val="0"/>
          <dgm:chPref val="0"/>
          <dgm:bulletEnabled val="1"/>
        </dgm:presLayoutVars>
      </dgm:prSet>
      <dgm:spPr/>
    </dgm:pt>
    <dgm:pt modelId="{296D8A40-81A5-4E4F-A801-EB4AC33702BA}" type="pres">
      <dgm:prSet presAssocID="{240CFFBC-4297-48B1-970B-85488075414A}" presName="BalanceSpacing" presStyleCnt="0"/>
      <dgm:spPr/>
    </dgm:pt>
    <dgm:pt modelId="{611BB6FC-5DA4-49BF-972C-761BCAB21681}" type="pres">
      <dgm:prSet presAssocID="{240CFFBC-4297-48B1-970B-85488075414A}" presName="BalanceSpacing1" presStyleCnt="0"/>
      <dgm:spPr/>
    </dgm:pt>
    <dgm:pt modelId="{274B81F4-8A22-45A9-BE16-B54BA2FDC3AA}" type="pres">
      <dgm:prSet presAssocID="{7635AE40-F5B6-4D1F-85C9-F6180AE4625F}" presName="Accent1Text" presStyleLbl="node1" presStyleIdx="3" presStyleCnt="10"/>
      <dgm:spPr/>
    </dgm:pt>
    <dgm:pt modelId="{643D7631-C658-430F-B7D5-CE311DF8270D}" type="pres">
      <dgm:prSet presAssocID="{7635AE40-F5B6-4D1F-85C9-F6180AE4625F}" presName="spaceBetweenRectangles" presStyleCnt="0"/>
      <dgm:spPr/>
    </dgm:pt>
    <dgm:pt modelId="{26C1800E-EB28-4C89-B568-DFCD0C32A066}" type="pres">
      <dgm:prSet presAssocID="{1A091715-3C7A-47EC-A644-92491EC6DF76}" presName="composite" presStyleCnt="0"/>
      <dgm:spPr/>
    </dgm:pt>
    <dgm:pt modelId="{84FCF4F6-24BC-459A-8137-C83AC18C4597}" type="pres">
      <dgm:prSet presAssocID="{1A091715-3C7A-47EC-A644-92491EC6DF76}" presName="Parent1" presStyleLbl="node1" presStyleIdx="4" presStyleCnt="10">
        <dgm:presLayoutVars>
          <dgm:chMax val="1"/>
          <dgm:chPref val="1"/>
          <dgm:bulletEnabled val="1"/>
        </dgm:presLayoutVars>
      </dgm:prSet>
      <dgm:spPr/>
    </dgm:pt>
    <dgm:pt modelId="{8C5879DC-4455-42A2-B0DA-62BC434A841E}" type="pres">
      <dgm:prSet presAssocID="{1A091715-3C7A-47EC-A644-92491EC6DF76}" presName="Childtext1" presStyleLbl="revTx" presStyleIdx="2" presStyleCnt="5">
        <dgm:presLayoutVars>
          <dgm:chMax val="0"/>
          <dgm:chPref val="0"/>
          <dgm:bulletEnabled val="1"/>
        </dgm:presLayoutVars>
      </dgm:prSet>
      <dgm:spPr/>
    </dgm:pt>
    <dgm:pt modelId="{A90A7C92-4CA5-4C54-90A6-5889626C159F}" type="pres">
      <dgm:prSet presAssocID="{1A091715-3C7A-47EC-A644-92491EC6DF76}" presName="BalanceSpacing" presStyleCnt="0"/>
      <dgm:spPr/>
    </dgm:pt>
    <dgm:pt modelId="{C5923ED8-C2A1-46C6-B2E6-7315E7B5CD0A}" type="pres">
      <dgm:prSet presAssocID="{1A091715-3C7A-47EC-A644-92491EC6DF76}" presName="BalanceSpacing1" presStyleCnt="0"/>
      <dgm:spPr/>
    </dgm:pt>
    <dgm:pt modelId="{79C4DEE4-1267-446E-8955-4B506574D3AD}" type="pres">
      <dgm:prSet presAssocID="{5780638C-D4BF-4B30-9EF8-7FE68C30F7E5}" presName="Accent1Text" presStyleLbl="node1" presStyleIdx="5" presStyleCnt="10"/>
      <dgm:spPr/>
    </dgm:pt>
    <dgm:pt modelId="{05359EDA-CF84-4748-B288-9D66103F8EAC}" type="pres">
      <dgm:prSet presAssocID="{5780638C-D4BF-4B30-9EF8-7FE68C30F7E5}" presName="spaceBetweenRectangles" presStyleCnt="0"/>
      <dgm:spPr/>
    </dgm:pt>
    <dgm:pt modelId="{045A863F-A388-45BC-8754-5F1689405AB1}" type="pres">
      <dgm:prSet presAssocID="{77BE5009-073E-4E4D-9C9D-2043EACEA14B}" presName="composite" presStyleCnt="0"/>
      <dgm:spPr/>
    </dgm:pt>
    <dgm:pt modelId="{1EC3D7A7-19FF-4522-B16E-A900F279A33C}" type="pres">
      <dgm:prSet presAssocID="{77BE5009-073E-4E4D-9C9D-2043EACEA14B}" presName="Parent1" presStyleLbl="node1" presStyleIdx="6" presStyleCnt="10">
        <dgm:presLayoutVars>
          <dgm:chMax val="1"/>
          <dgm:chPref val="1"/>
          <dgm:bulletEnabled val="1"/>
        </dgm:presLayoutVars>
      </dgm:prSet>
      <dgm:spPr/>
    </dgm:pt>
    <dgm:pt modelId="{D4B37BC3-EB7A-4F5D-8A5E-C6D8B9CDB016}" type="pres">
      <dgm:prSet presAssocID="{77BE5009-073E-4E4D-9C9D-2043EACEA14B}" presName="Childtext1" presStyleLbl="revTx" presStyleIdx="3" presStyleCnt="5">
        <dgm:presLayoutVars>
          <dgm:chMax val="0"/>
          <dgm:chPref val="0"/>
          <dgm:bulletEnabled val="1"/>
        </dgm:presLayoutVars>
      </dgm:prSet>
      <dgm:spPr/>
    </dgm:pt>
    <dgm:pt modelId="{40268B2A-9D3C-4940-BC7E-BF2570F15240}" type="pres">
      <dgm:prSet presAssocID="{77BE5009-073E-4E4D-9C9D-2043EACEA14B}" presName="BalanceSpacing" presStyleCnt="0"/>
      <dgm:spPr/>
    </dgm:pt>
    <dgm:pt modelId="{00D7C434-F822-4D2D-8E9A-BA55D977C609}" type="pres">
      <dgm:prSet presAssocID="{77BE5009-073E-4E4D-9C9D-2043EACEA14B}" presName="BalanceSpacing1" presStyleCnt="0"/>
      <dgm:spPr/>
    </dgm:pt>
    <dgm:pt modelId="{DB1455DC-3356-454D-8A1B-3334AAA4E7F9}" type="pres">
      <dgm:prSet presAssocID="{63D43415-F8A6-4540-A605-F033AB6E1C49}" presName="Accent1Text" presStyleLbl="node1" presStyleIdx="7" presStyleCnt="10"/>
      <dgm:spPr/>
    </dgm:pt>
    <dgm:pt modelId="{4A69A661-3967-4C36-9868-6ED1247F3943}" type="pres">
      <dgm:prSet presAssocID="{63D43415-F8A6-4540-A605-F033AB6E1C49}" presName="spaceBetweenRectangles" presStyleCnt="0"/>
      <dgm:spPr/>
    </dgm:pt>
    <dgm:pt modelId="{647C19E7-1DD7-4F44-A1DD-930D333F90F0}" type="pres">
      <dgm:prSet presAssocID="{2B619F76-5F8E-4623-8B7E-4E67A76433A0}" presName="composite" presStyleCnt="0"/>
      <dgm:spPr/>
    </dgm:pt>
    <dgm:pt modelId="{718FE39F-34E5-43D9-8F8D-55461A95A7C8}" type="pres">
      <dgm:prSet presAssocID="{2B619F76-5F8E-4623-8B7E-4E67A76433A0}" presName="Parent1" presStyleLbl="node1" presStyleIdx="8" presStyleCnt="10" custLinFactNeighborY="0">
        <dgm:presLayoutVars>
          <dgm:chMax val="1"/>
          <dgm:chPref val="1"/>
          <dgm:bulletEnabled val="1"/>
        </dgm:presLayoutVars>
      </dgm:prSet>
      <dgm:spPr/>
    </dgm:pt>
    <dgm:pt modelId="{03B5CF36-3939-400F-B2E6-C53204D4AC4B}" type="pres">
      <dgm:prSet presAssocID="{2B619F76-5F8E-4623-8B7E-4E67A76433A0}" presName="Childtext1" presStyleLbl="revTx" presStyleIdx="4" presStyleCnt="5">
        <dgm:presLayoutVars>
          <dgm:chMax val="0"/>
          <dgm:chPref val="0"/>
          <dgm:bulletEnabled val="1"/>
        </dgm:presLayoutVars>
      </dgm:prSet>
      <dgm:spPr/>
    </dgm:pt>
    <dgm:pt modelId="{DDC3E2B3-130F-4AD0-B815-A1C59E831AFC}" type="pres">
      <dgm:prSet presAssocID="{2B619F76-5F8E-4623-8B7E-4E67A76433A0}" presName="BalanceSpacing" presStyleCnt="0"/>
      <dgm:spPr/>
    </dgm:pt>
    <dgm:pt modelId="{8C2B228D-E7BC-4FF6-A335-47DC165CFA41}" type="pres">
      <dgm:prSet presAssocID="{2B619F76-5F8E-4623-8B7E-4E67A76433A0}" presName="BalanceSpacing1" presStyleCnt="0"/>
      <dgm:spPr/>
    </dgm:pt>
    <dgm:pt modelId="{36F31F1A-3934-465F-B2BA-09F12368F158}" type="pres">
      <dgm:prSet presAssocID="{EAB71DD4-703F-4AA8-9AE6-DA9B0E8C9702}" presName="Accent1Text" presStyleLbl="node1" presStyleIdx="9" presStyleCnt="10"/>
      <dgm:spPr/>
    </dgm:pt>
  </dgm:ptLst>
  <dgm:cxnLst>
    <dgm:cxn modelId="{C2CE140F-F026-4DB9-A83E-17240FD4DECD}" srcId="{A661E677-D329-4DBA-B25D-EB975E1EF9A0}" destId="{1A091715-3C7A-47EC-A644-92491EC6DF76}" srcOrd="2" destOrd="0" parTransId="{46F142E0-E9A9-44FE-A1A6-4C98259E65B8}" sibTransId="{5780638C-D4BF-4B30-9EF8-7FE68C30F7E5}"/>
    <dgm:cxn modelId="{E3D54123-7700-453F-92E8-4938122234F2}" srcId="{A661E677-D329-4DBA-B25D-EB975E1EF9A0}" destId="{F3AB0C07-4359-4A62-AC42-EA2A76A9B42A}" srcOrd="0" destOrd="0" parTransId="{8AE43FAF-EC28-4D77-9410-000BBC9BD136}" sibTransId="{BF9B4B40-0ECF-44A1-BF70-96B6AEA780B0}"/>
    <dgm:cxn modelId="{7B36E927-8DF9-4C2F-8256-34085B771D29}" type="presOf" srcId="{F3AB0C07-4359-4A62-AC42-EA2A76A9B42A}" destId="{470B9422-3A03-4F16-978F-3940E9BBDD1A}" srcOrd="0" destOrd="0" presId="urn:microsoft.com/office/officeart/2008/layout/AlternatingHexagons"/>
    <dgm:cxn modelId="{79921B40-DDFB-49F8-9CAE-4308F869E50F}" type="presOf" srcId="{63D43415-F8A6-4540-A605-F033AB6E1C49}" destId="{DB1455DC-3356-454D-8A1B-3334AAA4E7F9}" srcOrd="0" destOrd="0" presId="urn:microsoft.com/office/officeart/2008/layout/AlternatingHexagons"/>
    <dgm:cxn modelId="{20B8E16B-C47C-430D-A292-3367C1BF2951}" type="presOf" srcId="{7635AE40-F5B6-4D1F-85C9-F6180AE4625F}" destId="{274B81F4-8A22-45A9-BE16-B54BA2FDC3AA}" srcOrd="0" destOrd="0" presId="urn:microsoft.com/office/officeart/2008/layout/AlternatingHexagons"/>
    <dgm:cxn modelId="{F8D1134D-4EED-484F-99F4-A74E63ED229C}" type="presOf" srcId="{BF9B4B40-0ECF-44A1-BF70-96B6AEA780B0}" destId="{E0892ABF-0E0C-4709-A0E5-8046FF7ACD32}" srcOrd="0" destOrd="0" presId="urn:microsoft.com/office/officeart/2008/layout/AlternatingHexagons"/>
    <dgm:cxn modelId="{C6B57050-42B8-4A07-AE1D-F14AB671CC59}" type="presOf" srcId="{77BE5009-073E-4E4D-9C9D-2043EACEA14B}" destId="{1EC3D7A7-19FF-4522-B16E-A900F279A33C}" srcOrd="0" destOrd="0" presId="urn:microsoft.com/office/officeart/2008/layout/AlternatingHexagons"/>
    <dgm:cxn modelId="{B2654856-3E2D-4F3B-9C7B-FBCA808EFA28}" srcId="{A661E677-D329-4DBA-B25D-EB975E1EF9A0}" destId="{2B619F76-5F8E-4623-8B7E-4E67A76433A0}" srcOrd="4" destOrd="0" parTransId="{E5C2A51F-8032-4712-A500-152AF00B9670}" sibTransId="{EAB71DD4-703F-4AA8-9AE6-DA9B0E8C9702}"/>
    <dgm:cxn modelId="{065D2C99-3490-443D-ADC0-05CB730829DE}" srcId="{A661E677-D329-4DBA-B25D-EB975E1EF9A0}" destId="{77BE5009-073E-4E4D-9C9D-2043EACEA14B}" srcOrd="3" destOrd="0" parTransId="{4052146E-37B8-4920-8337-97BF8268E3B8}" sibTransId="{63D43415-F8A6-4540-A605-F033AB6E1C49}"/>
    <dgm:cxn modelId="{8C8585B2-3D22-4A03-8851-8B291457E3E8}" type="presOf" srcId="{240CFFBC-4297-48B1-970B-85488075414A}" destId="{450E3C45-ABAE-4082-9878-5A1775BED9B3}" srcOrd="0" destOrd="0" presId="urn:microsoft.com/office/officeart/2008/layout/AlternatingHexagons"/>
    <dgm:cxn modelId="{803483B4-601F-4E25-9D64-7AC087BC0678}" type="presOf" srcId="{2B619F76-5F8E-4623-8B7E-4E67A76433A0}" destId="{718FE39F-34E5-43D9-8F8D-55461A95A7C8}" srcOrd="0" destOrd="0" presId="urn:microsoft.com/office/officeart/2008/layout/AlternatingHexagons"/>
    <dgm:cxn modelId="{083A43B8-DCBB-497E-800C-C9DC76E787CF}" type="presOf" srcId="{EAB71DD4-703F-4AA8-9AE6-DA9B0E8C9702}" destId="{36F31F1A-3934-465F-B2BA-09F12368F158}" srcOrd="0" destOrd="0" presId="urn:microsoft.com/office/officeart/2008/layout/AlternatingHexagons"/>
    <dgm:cxn modelId="{B4726FC4-97E5-4EA9-A3C9-0F76A796A1A2}" type="presOf" srcId="{A661E677-D329-4DBA-B25D-EB975E1EF9A0}" destId="{FB8F4D6A-5816-4313-8DE4-3AB93365042F}" srcOrd="0" destOrd="0" presId="urn:microsoft.com/office/officeart/2008/layout/AlternatingHexagons"/>
    <dgm:cxn modelId="{67B66FCD-D74F-4E62-914C-B9C64BB9C7F9}" type="presOf" srcId="{1A091715-3C7A-47EC-A644-92491EC6DF76}" destId="{84FCF4F6-24BC-459A-8137-C83AC18C4597}" srcOrd="0" destOrd="0" presId="urn:microsoft.com/office/officeart/2008/layout/AlternatingHexagons"/>
    <dgm:cxn modelId="{A1DBC7F0-81EE-426D-A429-52A518D0C8C8}" srcId="{A661E677-D329-4DBA-B25D-EB975E1EF9A0}" destId="{240CFFBC-4297-48B1-970B-85488075414A}" srcOrd="1" destOrd="0" parTransId="{7C59581F-4115-494C-9ECB-85C6E688CFA7}" sibTransId="{7635AE40-F5B6-4D1F-85C9-F6180AE4625F}"/>
    <dgm:cxn modelId="{DA4B93FC-91B5-4A88-9591-890B828F7A61}" type="presOf" srcId="{5780638C-D4BF-4B30-9EF8-7FE68C30F7E5}" destId="{79C4DEE4-1267-446E-8955-4B506574D3AD}" srcOrd="0" destOrd="0" presId="urn:microsoft.com/office/officeart/2008/layout/AlternatingHexagons"/>
    <dgm:cxn modelId="{6CB8539D-B046-4B5D-AA39-D6D5292C570A}" type="presParOf" srcId="{FB8F4D6A-5816-4313-8DE4-3AB93365042F}" destId="{DEEF6F68-DB05-426B-BE7B-F17CA392A0C0}" srcOrd="0" destOrd="0" presId="urn:microsoft.com/office/officeart/2008/layout/AlternatingHexagons"/>
    <dgm:cxn modelId="{9E320114-41B6-40EF-8CB0-1AD9A0181E84}" type="presParOf" srcId="{DEEF6F68-DB05-426B-BE7B-F17CA392A0C0}" destId="{470B9422-3A03-4F16-978F-3940E9BBDD1A}" srcOrd="0" destOrd="0" presId="urn:microsoft.com/office/officeart/2008/layout/AlternatingHexagons"/>
    <dgm:cxn modelId="{B9F54209-701C-4289-8D88-C88BAA7A03CC}" type="presParOf" srcId="{DEEF6F68-DB05-426B-BE7B-F17CA392A0C0}" destId="{849EB5EC-65F1-406A-A79A-3557DD96FCDB}" srcOrd="1" destOrd="0" presId="urn:microsoft.com/office/officeart/2008/layout/AlternatingHexagons"/>
    <dgm:cxn modelId="{71D862DA-E595-412B-82A9-90A0C88FA382}" type="presParOf" srcId="{DEEF6F68-DB05-426B-BE7B-F17CA392A0C0}" destId="{D24B78E5-664A-4BB4-9669-98919002C07A}" srcOrd="2" destOrd="0" presId="urn:microsoft.com/office/officeart/2008/layout/AlternatingHexagons"/>
    <dgm:cxn modelId="{B6FE27D1-FFF7-4FCF-954F-5AA09EB5FA17}" type="presParOf" srcId="{DEEF6F68-DB05-426B-BE7B-F17CA392A0C0}" destId="{240E42DA-036E-40E7-84F6-4A0434CD66E1}" srcOrd="3" destOrd="0" presId="urn:microsoft.com/office/officeart/2008/layout/AlternatingHexagons"/>
    <dgm:cxn modelId="{297B21E8-13A4-4B67-9728-FA521227EE70}" type="presParOf" srcId="{DEEF6F68-DB05-426B-BE7B-F17CA392A0C0}" destId="{E0892ABF-0E0C-4709-A0E5-8046FF7ACD32}" srcOrd="4" destOrd="0" presId="urn:microsoft.com/office/officeart/2008/layout/AlternatingHexagons"/>
    <dgm:cxn modelId="{6A33C2B1-7A35-48A1-95A1-ABF1990171EF}" type="presParOf" srcId="{FB8F4D6A-5816-4313-8DE4-3AB93365042F}" destId="{1CE8A629-7944-409E-AA6F-E3E4B6A9DF26}" srcOrd="1" destOrd="0" presId="urn:microsoft.com/office/officeart/2008/layout/AlternatingHexagons"/>
    <dgm:cxn modelId="{FBCACC72-1F73-4DAB-9F68-E3A7CA8AA1F4}" type="presParOf" srcId="{FB8F4D6A-5816-4313-8DE4-3AB93365042F}" destId="{579E4298-B446-4F31-BD57-E4ADF3EF3F8F}" srcOrd="2" destOrd="0" presId="urn:microsoft.com/office/officeart/2008/layout/AlternatingHexagons"/>
    <dgm:cxn modelId="{A11ECFC7-7B87-47CD-81E8-217FEAEF857A}" type="presParOf" srcId="{579E4298-B446-4F31-BD57-E4ADF3EF3F8F}" destId="{450E3C45-ABAE-4082-9878-5A1775BED9B3}" srcOrd="0" destOrd="0" presId="urn:microsoft.com/office/officeart/2008/layout/AlternatingHexagons"/>
    <dgm:cxn modelId="{44C14EAB-B6C3-4A68-802B-5E8FE1EA555C}" type="presParOf" srcId="{579E4298-B446-4F31-BD57-E4ADF3EF3F8F}" destId="{A109C253-7EEB-42A8-8159-F31AD66C8C0D}" srcOrd="1" destOrd="0" presId="urn:microsoft.com/office/officeart/2008/layout/AlternatingHexagons"/>
    <dgm:cxn modelId="{18FBF8B9-D27F-4B75-B847-B3F2570C19ED}" type="presParOf" srcId="{579E4298-B446-4F31-BD57-E4ADF3EF3F8F}" destId="{296D8A40-81A5-4E4F-A801-EB4AC33702BA}" srcOrd="2" destOrd="0" presId="urn:microsoft.com/office/officeart/2008/layout/AlternatingHexagons"/>
    <dgm:cxn modelId="{5DDB72DC-B15D-4FA4-9BB8-07256A7EDC2E}" type="presParOf" srcId="{579E4298-B446-4F31-BD57-E4ADF3EF3F8F}" destId="{611BB6FC-5DA4-49BF-972C-761BCAB21681}" srcOrd="3" destOrd="0" presId="urn:microsoft.com/office/officeart/2008/layout/AlternatingHexagons"/>
    <dgm:cxn modelId="{5AC9143B-1027-402F-B57A-5B897561B76C}" type="presParOf" srcId="{579E4298-B446-4F31-BD57-E4ADF3EF3F8F}" destId="{274B81F4-8A22-45A9-BE16-B54BA2FDC3AA}" srcOrd="4" destOrd="0" presId="urn:microsoft.com/office/officeart/2008/layout/AlternatingHexagons"/>
    <dgm:cxn modelId="{7D602E54-72F4-41B0-8FD3-8513A50B9E1B}" type="presParOf" srcId="{FB8F4D6A-5816-4313-8DE4-3AB93365042F}" destId="{643D7631-C658-430F-B7D5-CE311DF8270D}" srcOrd="3" destOrd="0" presId="urn:microsoft.com/office/officeart/2008/layout/AlternatingHexagons"/>
    <dgm:cxn modelId="{8182A545-20E6-4461-A22F-E3F1BFD54820}" type="presParOf" srcId="{FB8F4D6A-5816-4313-8DE4-3AB93365042F}" destId="{26C1800E-EB28-4C89-B568-DFCD0C32A066}" srcOrd="4" destOrd="0" presId="urn:microsoft.com/office/officeart/2008/layout/AlternatingHexagons"/>
    <dgm:cxn modelId="{3B21DE6F-25D5-4C04-9A0B-72087E507766}" type="presParOf" srcId="{26C1800E-EB28-4C89-B568-DFCD0C32A066}" destId="{84FCF4F6-24BC-459A-8137-C83AC18C4597}" srcOrd="0" destOrd="0" presId="urn:microsoft.com/office/officeart/2008/layout/AlternatingHexagons"/>
    <dgm:cxn modelId="{569CD87F-9375-4F8A-B0B0-86903E76AB68}" type="presParOf" srcId="{26C1800E-EB28-4C89-B568-DFCD0C32A066}" destId="{8C5879DC-4455-42A2-B0DA-62BC434A841E}" srcOrd="1" destOrd="0" presId="urn:microsoft.com/office/officeart/2008/layout/AlternatingHexagons"/>
    <dgm:cxn modelId="{7F600438-89FC-47A2-910E-B17F42B521B0}" type="presParOf" srcId="{26C1800E-EB28-4C89-B568-DFCD0C32A066}" destId="{A90A7C92-4CA5-4C54-90A6-5889626C159F}" srcOrd="2" destOrd="0" presId="urn:microsoft.com/office/officeart/2008/layout/AlternatingHexagons"/>
    <dgm:cxn modelId="{99EC90F4-1CA8-458E-8543-602712805CEC}" type="presParOf" srcId="{26C1800E-EB28-4C89-B568-DFCD0C32A066}" destId="{C5923ED8-C2A1-46C6-B2E6-7315E7B5CD0A}" srcOrd="3" destOrd="0" presId="urn:microsoft.com/office/officeart/2008/layout/AlternatingHexagons"/>
    <dgm:cxn modelId="{6CBAFB73-ED59-4A4D-95EB-411DADF1DA53}" type="presParOf" srcId="{26C1800E-EB28-4C89-B568-DFCD0C32A066}" destId="{79C4DEE4-1267-446E-8955-4B506574D3AD}" srcOrd="4" destOrd="0" presId="urn:microsoft.com/office/officeart/2008/layout/AlternatingHexagons"/>
    <dgm:cxn modelId="{B5638413-C336-4313-B5C9-3F27F1499A65}" type="presParOf" srcId="{FB8F4D6A-5816-4313-8DE4-3AB93365042F}" destId="{05359EDA-CF84-4748-B288-9D66103F8EAC}" srcOrd="5" destOrd="0" presId="urn:microsoft.com/office/officeart/2008/layout/AlternatingHexagons"/>
    <dgm:cxn modelId="{5E07C2E4-411A-4CF1-9668-451379F07F5A}" type="presParOf" srcId="{FB8F4D6A-5816-4313-8DE4-3AB93365042F}" destId="{045A863F-A388-45BC-8754-5F1689405AB1}" srcOrd="6" destOrd="0" presId="urn:microsoft.com/office/officeart/2008/layout/AlternatingHexagons"/>
    <dgm:cxn modelId="{8067C858-9EFA-47B2-BCDF-68CBAC26A5FD}" type="presParOf" srcId="{045A863F-A388-45BC-8754-5F1689405AB1}" destId="{1EC3D7A7-19FF-4522-B16E-A900F279A33C}" srcOrd="0" destOrd="0" presId="urn:microsoft.com/office/officeart/2008/layout/AlternatingHexagons"/>
    <dgm:cxn modelId="{33FF617C-58E4-4AED-AC39-127FE0F204C5}" type="presParOf" srcId="{045A863F-A388-45BC-8754-5F1689405AB1}" destId="{D4B37BC3-EB7A-4F5D-8A5E-C6D8B9CDB016}" srcOrd="1" destOrd="0" presId="urn:microsoft.com/office/officeart/2008/layout/AlternatingHexagons"/>
    <dgm:cxn modelId="{880659DF-11D6-4743-8380-EF2775C098DE}" type="presParOf" srcId="{045A863F-A388-45BC-8754-5F1689405AB1}" destId="{40268B2A-9D3C-4940-BC7E-BF2570F15240}" srcOrd="2" destOrd="0" presId="urn:microsoft.com/office/officeart/2008/layout/AlternatingHexagons"/>
    <dgm:cxn modelId="{DBB0C1C3-8631-4866-AA33-AB615446890C}" type="presParOf" srcId="{045A863F-A388-45BC-8754-5F1689405AB1}" destId="{00D7C434-F822-4D2D-8E9A-BA55D977C609}" srcOrd="3" destOrd="0" presId="urn:microsoft.com/office/officeart/2008/layout/AlternatingHexagons"/>
    <dgm:cxn modelId="{0F7706B7-346E-4EE7-84FC-EDA59E846014}" type="presParOf" srcId="{045A863F-A388-45BC-8754-5F1689405AB1}" destId="{DB1455DC-3356-454D-8A1B-3334AAA4E7F9}" srcOrd="4" destOrd="0" presId="urn:microsoft.com/office/officeart/2008/layout/AlternatingHexagons"/>
    <dgm:cxn modelId="{198E0AAC-FDB2-4A7A-B435-ADEEA3A3D886}" type="presParOf" srcId="{FB8F4D6A-5816-4313-8DE4-3AB93365042F}" destId="{4A69A661-3967-4C36-9868-6ED1247F3943}" srcOrd="7" destOrd="0" presId="urn:microsoft.com/office/officeart/2008/layout/AlternatingHexagons"/>
    <dgm:cxn modelId="{50BB83B0-C146-420D-AF18-0057C4C7438D}" type="presParOf" srcId="{FB8F4D6A-5816-4313-8DE4-3AB93365042F}" destId="{647C19E7-1DD7-4F44-A1DD-930D333F90F0}" srcOrd="8" destOrd="0" presId="urn:microsoft.com/office/officeart/2008/layout/AlternatingHexagons"/>
    <dgm:cxn modelId="{6680ED5D-873E-4E3E-B28B-BFC1151BC6E1}" type="presParOf" srcId="{647C19E7-1DD7-4F44-A1DD-930D333F90F0}" destId="{718FE39F-34E5-43D9-8F8D-55461A95A7C8}" srcOrd="0" destOrd="0" presId="urn:microsoft.com/office/officeart/2008/layout/AlternatingHexagons"/>
    <dgm:cxn modelId="{664A6F83-4C55-4CCF-8F55-DC99A9B653FD}" type="presParOf" srcId="{647C19E7-1DD7-4F44-A1DD-930D333F90F0}" destId="{03B5CF36-3939-400F-B2E6-C53204D4AC4B}" srcOrd="1" destOrd="0" presId="urn:microsoft.com/office/officeart/2008/layout/AlternatingHexagons"/>
    <dgm:cxn modelId="{FDAE6F14-6DE7-49F8-BD1E-AF6EA9932CBD}" type="presParOf" srcId="{647C19E7-1DD7-4F44-A1DD-930D333F90F0}" destId="{DDC3E2B3-130F-4AD0-B815-A1C59E831AFC}" srcOrd="2" destOrd="0" presId="urn:microsoft.com/office/officeart/2008/layout/AlternatingHexagons"/>
    <dgm:cxn modelId="{44453B0E-907A-4DB5-BE5F-9B59965CCC7D}" type="presParOf" srcId="{647C19E7-1DD7-4F44-A1DD-930D333F90F0}" destId="{8C2B228D-E7BC-4FF6-A335-47DC165CFA41}" srcOrd="3" destOrd="0" presId="urn:microsoft.com/office/officeart/2008/layout/AlternatingHexagons"/>
    <dgm:cxn modelId="{2E889848-4471-4F40-879A-49D4C49C5EDD}" type="presParOf" srcId="{647C19E7-1DD7-4F44-A1DD-930D333F90F0}" destId="{36F31F1A-3934-465F-B2BA-09F12368F15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B9422-3A03-4F16-978F-3940E9BBDD1A}">
      <dsp:nvSpPr>
        <dsp:cNvPr id="0" name=""/>
        <dsp:cNvSpPr/>
      </dsp:nvSpPr>
      <dsp:spPr>
        <a:xfrm rot="5400000">
          <a:off x="3017648" y="60549"/>
          <a:ext cx="919761" cy="800192"/>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助推</a:t>
          </a:r>
          <a:endParaRPr lang="en-US" altLang="zh-CN" sz="1200" b="1" kern="1200" dirty="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功能</a:t>
          </a:r>
          <a:endParaRPr lang="zh-CN" sz="1200" kern="1200" dirty="0">
            <a:latin typeface="微软雅黑" panose="020B0503020204020204" pitchFamily="34" charset="-122"/>
            <a:ea typeface="微软雅黑" panose="020B0503020204020204" pitchFamily="34" charset="-122"/>
          </a:endParaRPr>
        </a:p>
      </dsp:txBody>
      <dsp:txXfrm rot="-5400000">
        <a:off x="3202129" y="144094"/>
        <a:ext cx="550798" cy="633103"/>
      </dsp:txXfrm>
    </dsp:sp>
    <dsp:sp modelId="{849EB5EC-65F1-406A-A79A-3557DD96FCDB}">
      <dsp:nvSpPr>
        <dsp:cNvPr id="0" name=""/>
        <dsp:cNvSpPr/>
      </dsp:nvSpPr>
      <dsp:spPr>
        <a:xfrm>
          <a:off x="3901907" y="184717"/>
          <a:ext cx="1026454" cy="551857"/>
        </a:xfrm>
        <a:prstGeom prst="rect">
          <a:avLst/>
        </a:prstGeom>
        <a:noFill/>
        <a:ln>
          <a:noFill/>
        </a:ln>
        <a:effectLst/>
      </dsp:spPr>
      <dsp:style>
        <a:lnRef idx="0">
          <a:scrgbClr r="0" g="0" b="0"/>
        </a:lnRef>
        <a:fillRef idx="0">
          <a:scrgbClr r="0" g="0" b="0"/>
        </a:fillRef>
        <a:effectRef idx="0">
          <a:scrgbClr r="0" g="0" b="0"/>
        </a:effectRef>
        <a:fontRef idx="minor"/>
      </dsp:style>
    </dsp:sp>
    <dsp:sp modelId="{E0892ABF-0E0C-4709-A0E5-8046FF7ACD32}">
      <dsp:nvSpPr>
        <dsp:cNvPr id="0" name=""/>
        <dsp:cNvSpPr/>
      </dsp:nvSpPr>
      <dsp:spPr>
        <a:xfrm rot="5400000">
          <a:off x="2153439" y="68555"/>
          <a:ext cx="919761" cy="784181"/>
        </a:xfrm>
        <a:prstGeom prst="hexagon">
          <a:avLst>
            <a:gd name="adj" fmla="val 25000"/>
            <a:gd name="vf" fmla="val 115470"/>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46000" r="-33000"/>
          </a:stretch>
        </a:blip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2342293" y="142760"/>
        <a:ext cx="542053" cy="635771"/>
      </dsp:txXfrm>
    </dsp:sp>
    <dsp:sp modelId="{450E3C45-ABAE-4082-9878-5A1775BED9B3}">
      <dsp:nvSpPr>
        <dsp:cNvPr id="0" name=""/>
        <dsp:cNvSpPr/>
      </dsp:nvSpPr>
      <dsp:spPr>
        <a:xfrm rot="5400000">
          <a:off x="2583888" y="841243"/>
          <a:ext cx="919761" cy="800192"/>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凝聚</a:t>
          </a:r>
          <a:endParaRPr lang="en-US" altLang="zh-CN" sz="1200" b="1" kern="1200" dirty="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功能</a:t>
          </a:r>
          <a:endParaRPr lang="zh-CN" sz="1200" kern="1200" dirty="0">
            <a:latin typeface="微软雅黑" panose="020B0503020204020204" pitchFamily="34" charset="-122"/>
            <a:ea typeface="微软雅黑" panose="020B0503020204020204" pitchFamily="34" charset="-122"/>
          </a:endParaRPr>
        </a:p>
      </dsp:txBody>
      <dsp:txXfrm rot="-5400000">
        <a:off x="2768369" y="924788"/>
        <a:ext cx="550798" cy="633103"/>
      </dsp:txXfrm>
    </dsp:sp>
    <dsp:sp modelId="{A109C253-7EEB-42A8-8159-F31AD66C8C0D}">
      <dsp:nvSpPr>
        <dsp:cNvPr id="0" name=""/>
        <dsp:cNvSpPr/>
      </dsp:nvSpPr>
      <dsp:spPr>
        <a:xfrm>
          <a:off x="1617218" y="965411"/>
          <a:ext cx="993342" cy="551857"/>
        </a:xfrm>
        <a:prstGeom prst="rect">
          <a:avLst/>
        </a:prstGeom>
        <a:noFill/>
        <a:ln>
          <a:noFill/>
        </a:ln>
        <a:effectLst/>
      </dsp:spPr>
      <dsp:style>
        <a:lnRef idx="0">
          <a:scrgbClr r="0" g="0" b="0"/>
        </a:lnRef>
        <a:fillRef idx="0">
          <a:scrgbClr r="0" g="0" b="0"/>
        </a:fillRef>
        <a:effectRef idx="0">
          <a:scrgbClr r="0" g="0" b="0"/>
        </a:effectRef>
        <a:fontRef idx="minor"/>
      </dsp:style>
    </dsp:sp>
    <dsp:sp modelId="{274B81F4-8A22-45A9-BE16-B54BA2FDC3AA}">
      <dsp:nvSpPr>
        <dsp:cNvPr id="0" name=""/>
        <dsp:cNvSpPr/>
      </dsp:nvSpPr>
      <dsp:spPr>
        <a:xfrm rot="5400000">
          <a:off x="3448096" y="841243"/>
          <a:ext cx="919761" cy="800192"/>
        </a:xfrm>
        <a:prstGeom prst="hexagon">
          <a:avLst>
            <a:gd name="adj" fmla="val 25000"/>
            <a:gd name="vf" fmla="val 11547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3632577" y="924788"/>
        <a:ext cx="550798" cy="633103"/>
      </dsp:txXfrm>
    </dsp:sp>
    <dsp:sp modelId="{84FCF4F6-24BC-459A-8137-C83AC18C4597}">
      <dsp:nvSpPr>
        <dsp:cNvPr id="0" name=""/>
        <dsp:cNvSpPr/>
      </dsp:nvSpPr>
      <dsp:spPr>
        <a:xfrm rot="5400000">
          <a:off x="3017648" y="1621937"/>
          <a:ext cx="919761" cy="800192"/>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外部性</a:t>
          </a:r>
          <a:endParaRPr lang="en-US" altLang="zh-CN" sz="1200" b="1" kern="1200" dirty="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功能</a:t>
          </a:r>
          <a:endParaRPr lang="zh-CN" sz="1200" kern="1200" dirty="0">
            <a:latin typeface="微软雅黑" panose="020B0503020204020204" pitchFamily="34" charset="-122"/>
            <a:ea typeface="微软雅黑" panose="020B0503020204020204" pitchFamily="34" charset="-122"/>
          </a:endParaRPr>
        </a:p>
      </dsp:txBody>
      <dsp:txXfrm rot="-5400000">
        <a:off x="3202129" y="1705482"/>
        <a:ext cx="550798" cy="633103"/>
      </dsp:txXfrm>
    </dsp:sp>
    <dsp:sp modelId="{8C5879DC-4455-42A2-B0DA-62BC434A841E}">
      <dsp:nvSpPr>
        <dsp:cNvPr id="0" name=""/>
        <dsp:cNvSpPr/>
      </dsp:nvSpPr>
      <dsp:spPr>
        <a:xfrm>
          <a:off x="3901907" y="1746105"/>
          <a:ext cx="1026454" cy="551857"/>
        </a:xfrm>
        <a:prstGeom prst="rect">
          <a:avLst/>
        </a:prstGeom>
        <a:noFill/>
        <a:ln>
          <a:noFill/>
        </a:ln>
        <a:effectLst/>
      </dsp:spPr>
      <dsp:style>
        <a:lnRef idx="0">
          <a:scrgbClr r="0" g="0" b="0"/>
        </a:lnRef>
        <a:fillRef idx="0">
          <a:scrgbClr r="0" g="0" b="0"/>
        </a:fillRef>
        <a:effectRef idx="0">
          <a:scrgbClr r="0" g="0" b="0"/>
        </a:effectRef>
        <a:fontRef idx="minor"/>
      </dsp:style>
    </dsp:sp>
    <dsp:sp modelId="{79C4DEE4-1267-446E-8955-4B506574D3AD}">
      <dsp:nvSpPr>
        <dsp:cNvPr id="0" name=""/>
        <dsp:cNvSpPr/>
      </dsp:nvSpPr>
      <dsp:spPr>
        <a:xfrm rot="5400000">
          <a:off x="2153439" y="1621937"/>
          <a:ext cx="919761" cy="800192"/>
        </a:xfrm>
        <a:prstGeom prst="hexagon">
          <a:avLst>
            <a:gd name="adj" fmla="val 25000"/>
            <a:gd name="vf" fmla="val 11547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2337920" y="1705482"/>
        <a:ext cx="550798" cy="633103"/>
      </dsp:txXfrm>
    </dsp:sp>
    <dsp:sp modelId="{1EC3D7A7-19FF-4522-B16E-A900F279A33C}">
      <dsp:nvSpPr>
        <dsp:cNvPr id="0" name=""/>
        <dsp:cNvSpPr/>
      </dsp:nvSpPr>
      <dsp:spPr>
        <a:xfrm rot="5400000">
          <a:off x="2583888" y="2402631"/>
          <a:ext cx="919761" cy="800192"/>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约束</a:t>
          </a:r>
          <a:endParaRPr lang="en-US" altLang="zh-CN" sz="1200" b="1" kern="1200" dirty="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功能</a:t>
          </a:r>
          <a:endParaRPr lang="zh-CN" sz="1200" kern="1200" dirty="0">
            <a:latin typeface="微软雅黑" panose="020B0503020204020204" pitchFamily="34" charset="-122"/>
            <a:ea typeface="微软雅黑" panose="020B0503020204020204" pitchFamily="34" charset="-122"/>
          </a:endParaRPr>
        </a:p>
      </dsp:txBody>
      <dsp:txXfrm rot="-5400000">
        <a:off x="2768369" y="2486176"/>
        <a:ext cx="550798" cy="633103"/>
      </dsp:txXfrm>
    </dsp:sp>
    <dsp:sp modelId="{D4B37BC3-EB7A-4F5D-8A5E-C6D8B9CDB016}">
      <dsp:nvSpPr>
        <dsp:cNvPr id="0" name=""/>
        <dsp:cNvSpPr/>
      </dsp:nvSpPr>
      <dsp:spPr>
        <a:xfrm>
          <a:off x="1617218" y="2526799"/>
          <a:ext cx="993342" cy="551857"/>
        </a:xfrm>
        <a:prstGeom prst="rect">
          <a:avLst/>
        </a:prstGeom>
        <a:noFill/>
        <a:ln>
          <a:noFill/>
        </a:ln>
        <a:effectLst/>
      </dsp:spPr>
      <dsp:style>
        <a:lnRef idx="0">
          <a:scrgbClr r="0" g="0" b="0"/>
        </a:lnRef>
        <a:fillRef idx="0">
          <a:scrgbClr r="0" g="0" b="0"/>
        </a:fillRef>
        <a:effectRef idx="0">
          <a:scrgbClr r="0" g="0" b="0"/>
        </a:effectRef>
        <a:fontRef idx="minor"/>
      </dsp:style>
    </dsp:sp>
    <dsp:sp modelId="{DB1455DC-3356-454D-8A1B-3334AAA4E7F9}">
      <dsp:nvSpPr>
        <dsp:cNvPr id="0" name=""/>
        <dsp:cNvSpPr/>
      </dsp:nvSpPr>
      <dsp:spPr>
        <a:xfrm rot="5400000">
          <a:off x="3448096" y="2402631"/>
          <a:ext cx="919761" cy="800192"/>
        </a:xfrm>
        <a:prstGeom prst="hexagon">
          <a:avLst>
            <a:gd name="adj" fmla="val 25000"/>
            <a:gd name="vf" fmla="val 115470"/>
          </a:avLst>
        </a:prstGeom>
        <a:blipFill dpi="0" rotWithShape="0">
          <a:blip xmlns:r="http://schemas.openxmlformats.org/officeDocument/2006/relationships" r:embed="rId4"/>
          <a:srcRect/>
          <a:stretch>
            <a:fillRect l="-4000" r="-2000" b="2000"/>
          </a:stretch>
        </a:blip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3632577" y="2486176"/>
        <a:ext cx="550798" cy="633103"/>
      </dsp:txXfrm>
    </dsp:sp>
    <dsp:sp modelId="{718FE39F-34E5-43D9-8F8D-55461A95A7C8}">
      <dsp:nvSpPr>
        <dsp:cNvPr id="0" name=""/>
        <dsp:cNvSpPr/>
      </dsp:nvSpPr>
      <dsp:spPr>
        <a:xfrm rot="5400000">
          <a:off x="3017648" y="3183325"/>
          <a:ext cx="919761" cy="800192"/>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负面</a:t>
          </a:r>
          <a:endParaRPr lang="en-US" altLang="zh-CN" sz="1200" b="1" kern="1200" dirty="0">
            <a:latin typeface="微软雅黑" panose="020B0503020204020204" pitchFamily="34" charset="-122"/>
            <a:ea typeface="微软雅黑" panose="020B0503020204020204" pitchFamily="34" charset="-122"/>
          </a:endParaRPr>
        </a:p>
        <a:p>
          <a:pPr marL="0" lvl="0" indent="0" algn="ctr" defTabSz="533400">
            <a:lnSpc>
              <a:spcPct val="90000"/>
            </a:lnSpc>
            <a:spcBef>
              <a:spcPct val="0"/>
            </a:spcBef>
            <a:spcAft>
              <a:spcPct val="35000"/>
            </a:spcAft>
            <a:buNone/>
          </a:pPr>
          <a:r>
            <a:rPr lang="zh-CN" sz="1200" b="1" kern="1200" dirty="0">
              <a:latin typeface="微软雅黑" panose="020B0503020204020204" pitchFamily="34" charset="-122"/>
              <a:ea typeface="微软雅黑" panose="020B0503020204020204" pitchFamily="34" charset="-122"/>
            </a:rPr>
            <a:t>功能 </a:t>
          </a:r>
          <a:endParaRPr lang="zh-CN" sz="1200" kern="1200" dirty="0">
            <a:latin typeface="微软雅黑" panose="020B0503020204020204" pitchFamily="34" charset="-122"/>
            <a:ea typeface="微软雅黑" panose="020B0503020204020204" pitchFamily="34" charset="-122"/>
          </a:endParaRPr>
        </a:p>
      </dsp:txBody>
      <dsp:txXfrm rot="-5400000">
        <a:off x="3202129" y="3266870"/>
        <a:ext cx="550798" cy="633103"/>
      </dsp:txXfrm>
    </dsp:sp>
    <dsp:sp modelId="{03B5CF36-3939-400F-B2E6-C53204D4AC4B}">
      <dsp:nvSpPr>
        <dsp:cNvPr id="0" name=""/>
        <dsp:cNvSpPr/>
      </dsp:nvSpPr>
      <dsp:spPr>
        <a:xfrm>
          <a:off x="3901907" y="3307493"/>
          <a:ext cx="1026454" cy="551857"/>
        </a:xfrm>
        <a:prstGeom prst="rect">
          <a:avLst/>
        </a:prstGeom>
        <a:noFill/>
        <a:ln>
          <a:noFill/>
        </a:ln>
        <a:effectLst/>
      </dsp:spPr>
      <dsp:style>
        <a:lnRef idx="0">
          <a:scrgbClr r="0" g="0" b="0"/>
        </a:lnRef>
        <a:fillRef idx="0">
          <a:scrgbClr r="0" g="0" b="0"/>
        </a:fillRef>
        <a:effectRef idx="0">
          <a:scrgbClr r="0" g="0" b="0"/>
        </a:effectRef>
        <a:fontRef idx="minor"/>
      </dsp:style>
    </dsp:sp>
    <dsp:sp modelId="{36F31F1A-3934-465F-B2BA-09F12368F158}">
      <dsp:nvSpPr>
        <dsp:cNvPr id="0" name=""/>
        <dsp:cNvSpPr/>
      </dsp:nvSpPr>
      <dsp:spPr>
        <a:xfrm rot="5400000">
          <a:off x="2153439" y="3183325"/>
          <a:ext cx="919761" cy="800192"/>
        </a:xfrm>
        <a:prstGeom prst="hexagon">
          <a:avLst>
            <a:gd name="adj" fmla="val 25000"/>
            <a:gd name="vf" fmla="val 115470"/>
          </a:avLst>
        </a:prstGeom>
        <a:blipFill dpi="0" rotWithShape="0">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a:noFill/>
        </a:ln>
        <a:effectLst>
          <a:outerShdw blurRad="50800" dist="38100" dir="10800000" algn="r"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2337920" y="3266870"/>
        <a:ext cx="550798" cy="63310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2254181-62F7-4C32-B1BC-6ACA834B5F18}"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B36F06E-982B-44C6-AF2E-4EC61197100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ln>
        </p:spPr>
      </p:sp>
      <p:sp>
        <p:nvSpPr>
          <p:cNvPr id="1536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638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7867A99D-9C45-4CD8-8ECE-A1523D413A2D}" type="slidenum">
              <a:rPr lang="zh-CN" altLang="en-US"/>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p:spPr>
      </p:sp>
      <p:sp>
        <p:nvSpPr>
          <p:cNvPr id="819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048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5BE83675-EC16-4195-A653-70E16D68C5CE}"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ln>
        </p:spPr>
      </p:sp>
      <p:sp>
        <p:nvSpPr>
          <p:cNvPr id="839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8397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FEE1A1C0-A703-4E4A-86AE-1D4B62A1D107}"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p:spPr>
      </p:sp>
      <p:sp>
        <p:nvSpPr>
          <p:cNvPr id="860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8602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552CA7F7-D979-4704-8030-D12C6A8E3ED1}"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p:spPr>
      </p:sp>
      <p:sp>
        <p:nvSpPr>
          <p:cNvPr id="10649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0650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0E4575E8-2545-4CE1-B039-6005DB02BA9E}"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p:spPr>
      </p:sp>
      <p:sp>
        <p:nvSpPr>
          <p:cNvPr id="10854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048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C4A779AC-123F-4317-BA81-0E12B1BD59FE}"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ln>
        </p:spPr>
      </p:sp>
      <p:sp>
        <p:nvSpPr>
          <p:cNvPr id="880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8806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DDEBFE40-B69A-4F76-8242-CC42A095ABA9}"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p:spPr>
      </p:sp>
      <p:sp>
        <p:nvSpPr>
          <p:cNvPr id="11878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048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D73D9B2A-6471-45E0-B7BB-8E151E0EA452}"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p:spPr>
      </p:sp>
      <p:sp>
        <p:nvSpPr>
          <p:cNvPr id="1126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8BF18A6E-37A9-47B9-B6E1-1ECAC0D4C7E3}"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ln>
        </p:spPr>
      </p:sp>
      <p:sp>
        <p:nvSpPr>
          <p:cNvPr id="1146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1469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34F0FF91-9D46-4BEC-8DBF-86D1B09D6879}"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1440" tIns="45720" rIns="91440" bIns="45720" anchor="t"/>
          <a:lstStyle/>
          <a:p>
            <a:pPr lvl="0"/>
            <a:endParaRPr lang="zh-CN" altLang="en-US" dirty="0"/>
          </a:p>
        </p:txBody>
      </p:sp>
      <p:sp>
        <p:nvSpPr>
          <p:cNvPr id="43012"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843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DF5BC471-0884-4287-894B-BD61F2FB0DBB}" type="slidenum">
              <a:rPr lang="zh-CN" altLang="en-US"/>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ln>
        </p:spPr>
      </p:sp>
      <p:sp>
        <p:nvSpPr>
          <p:cNvPr id="6246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849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49FC532-18C8-4610-88C6-A37A93079B1A}" type="slidenum">
              <a:rPr lang="zh-CN" altLang="en-US"/>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048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A4167FC3-8D3B-4020-9736-6469D934FFFD}" type="slidenum">
              <a:rPr lang="zh-CN" altLang="en-US"/>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507"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2546CF78-FBE2-4AC7-91D0-F8D3C4B1FFCD}"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p:spPr>
      </p:sp>
      <p:sp>
        <p:nvSpPr>
          <p:cNvPr id="757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578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2C5A5952-A3E5-4216-B8FE-45B7258EEA27}"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ln>
        </p:spPr>
      </p:sp>
      <p:sp>
        <p:nvSpPr>
          <p:cNvPr id="69635"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a:t>万达文化的主要特点</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企业文化虽然是思想体系，但它必然通过物质形式表现出来，而且优秀企业一定会形成自身文化特点。万达企业文化在长期实践中形成八个主要特点。</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万达文化的主要特点一：敢于创新</a:t>
            </a:r>
            <a:endParaRPr lang="zh-CN" altLang="en-US"/>
          </a:p>
          <a:p>
            <a:pPr eaLnBrk="1" hangingPunct="1">
              <a:spcBef>
                <a:spcPct val="0"/>
              </a:spcBef>
            </a:pPr>
            <a:r>
              <a:rPr lang="zh-CN" altLang="en-US"/>
              <a:t> </a:t>
            </a:r>
            <a:endParaRPr lang="zh-CN" altLang="en-US"/>
          </a:p>
          <a:p>
            <a:pPr eaLnBrk="1" hangingPunct="1">
              <a:spcBef>
                <a:spcPct val="0"/>
              </a:spcBef>
            </a:pPr>
            <a:r>
              <a:rPr lang="zh-CN" altLang="en-US"/>
              <a:t>　　敢于创新是万达文化的首要特点，万达的发展史就是创新史，就是敢闯敢试、敢想敢干。</a:t>
            </a:r>
            <a:endParaRPr lang="zh-CN" altLang="en-US"/>
          </a:p>
          <a:p>
            <a:pPr eaLnBrk="1" hangingPunct="1">
              <a:spcBef>
                <a:spcPct val="0"/>
              </a:spcBef>
            </a:pPr>
            <a:r>
              <a:rPr lang="zh-CN" altLang="en-US"/>
              <a:t>　　全国首家工程质量奖励制度改革。1990年，万达开发大连民政街小区。当时国家规定，做到市优工程每平米奖励2元，做到省优工程每平米奖励4元。为鼓励施工单位创造优质工程，万达改革奖励制度，将优质工程奖金提高三至五倍，大大激发施工队热情，使民政街小区成为中国第一个工程质量全优小区。</a:t>
            </a:r>
            <a:endParaRPr lang="zh-CN" altLang="en-US"/>
          </a:p>
          <a:p>
            <a:pPr eaLnBrk="1" hangingPunct="1">
              <a:spcBef>
                <a:spcPct val="0"/>
              </a:spcBef>
            </a:pPr>
            <a:r>
              <a:rPr lang="zh-CN" altLang="en-US"/>
              <a:t>　　全国首家跨区域发展。1993年，万达就走出大连，到广州开发。当时全国流行一句话，“东西南北中，发财到广东”，广东人看北方人都是乡巴佬，北方企业能去广州做项目就已经非常了不起。万达不仅去了，而且把一个几千套房子的小区全部做完、销售一空，甚至还挣了点钱，获得跨区域发展的宝贵经验。</a:t>
            </a:r>
            <a:endParaRPr lang="zh-CN" altLang="en-US"/>
          </a:p>
          <a:p>
            <a:pPr eaLnBrk="1" hangingPunct="1">
              <a:spcBef>
                <a:spcPct val="0"/>
              </a:spcBef>
            </a:pPr>
            <a:r>
              <a:rPr lang="zh-CN" altLang="en-US"/>
              <a:t>　　全国首家开发商业地产。2000年，万达进军商业地产，经过十几年发展，目前已成为世界级不动产大佬，自持物业面积达到903万平方米，今年将达到1300万平方米，位列世界第四;到2015年，万达将成为排名世界第一的不动产企业。</a:t>
            </a:r>
            <a:endParaRPr lang="zh-CN" altLang="en-US"/>
          </a:p>
          <a:p>
            <a:pPr eaLnBrk="1" hangingPunct="1">
              <a:spcBef>
                <a:spcPct val="0"/>
              </a:spcBef>
            </a:pPr>
            <a:r>
              <a:rPr lang="zh-CN" altLang="en-US"/>
              <a:t>　　全国首家规模投资文化产业。万达集团不仅是全国首家大规模进入文化产业的民营企业，也是全国所有企业中文化产业投资最大的企业。因为万达文化产业做得好，去年8月，我向中央领导专门汇报万达文化产业发展的情况，得到肯定。</a:t>
            </a:r>
            <a:endParaRPr lang="zh-CN" altLang="en-US"/>
          </a:p>
          <a:p>
            <a:pPr eaLnBrk="1" hangingPunct="1">
              <a:spcBef>
                <a:spcPct val="0"/>
              </a:spcBef>
            </a:pPr>
            <a:r>
              <a:rPr lang="zh-CN" altLang="en-US"/>
              <a:t>　　全国首家成立奢华酒店管理公司。中国能造“两弹一星”，但到现在还没有一家奢华酒店管理公司，这一市场完全被跨国公司占领。万达不信邪，决定成立自己的奢华酒店管理公司，为国争光。相信五年左右，万达奢华酒店管理公司一定能站住脚;十年左右，会成为令跨国酒店管理公司害怕的竞争对手。</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万达文化的主要特点二：坚守诚信</a:t>
            </a:r>
            <a:endParaRPr lang="zh-CN" altLang="en-US"/>
          </a:p>
          <a:p>
            <a:pPr eaLnBrk="1" hangingPunct="1">
              <a:spcBef>
                <a:spcPct val="0"/>
              </a:spcBef>
            </a:pPr>
            <a:r>
              <a:rPr lang="zh-CN" altLang="en-US"/>
              <a:t> </a:t>
            </a:r>
            <a:endParaRPr lang="zh-CN" altLang="en-US"/>
          </a:p>
          <a:p>
            <a:pPr eaLnBrk="1" hangingPunct="1">
              <a:spcBef>
                <a:spcPct val="0"/>
              </a:spcBef>
            </a:pPr>
            <a:r>
              <a:rPr lang="zh-CN" altLang="en-US"/>
              <a:t>　　坚守诚信是万达文化的核心特点。</a:t>
            </a:r>
            <a:endParaRPr lang="zh-CN" altLang="en-US"/>
          </a:p>
          <a:p>
            <a:pPr eaLnBrk="1" hangingPunct="1">
              <a:spcBef>
                <a:spcPct val="0"/>
              </a:spcBef>
            </a:pPr>
            <a:r>
              <a:rPr lang="zh-CN" altLang="en-US"/>
              <a:t>　　1990年，万达开发大连民政街小区。1992年，由国家多个部委共同组织的首届“质量万里行”活动在全国开展，活动主要以曝光质量问题为主。活动方到大连检查，看到民政街小区工程质量全优后很震撼，他们还对住户进行暗访，百姓反映也都非常好。因此，尽管“质量万里行”活动没有表奖先例，但组委会还是决定破例颁发给万达全国唯一一块“优质住宅工程”奖牌。万达长期坚持优质优价制度，靠工程质量在大连闯出市场，树立了“住好房，找万达”的口碑。</a:t>
            </a:r>
            <a:endParaRPr lang="zh-CN" altLang="en-US"/>
          </a:p>
          <a:p>
            <a:pPr eaLnBrk="1" hangingPunct="1">
              <a:spcBef>
                <a:spcPct val="0"/>
              </a:spcBef>
            </a:pPr>
            <a:r>
              <a:rPr lang="zh-CN" altLang="en-US"/>
              <a:t>　　1996年初，万达在全国房地产行业首家提出“三项承诺”： 第一，保证商品房不渗不漏，发现渗漏，赔款三万元;第二，保证商品房销售面积与产权证面积相符合，面积不符，缺一赔三;第三，竣工入伙后六十天内自由退换房。对于渗透赔款，当时公司反对的人很多。我说，谁也做不到1000套房一套不漏，但万达可以争取做到渗漏更少。“三项承诺”首先在长春花园小区试行，由于制度到位，管理严格，小区渗漏率非常低，近千套房中只有几套有渗漏现象。对于交房60天之内随意退换的规定，大家也很担心，如果都来退房怎么办?事实证明我们过分担心了，长春花园退房总共不到10套。在长春花园试行后，万达又将“三项承诺”在所有项目中推广。万达这样做，主要目的是为了企业发展杀出一条生路。1993年，国家治理整顿， 1994年到1996年连续三年，房地产行业整体利润为负，很多企业死掉。极度困难中，万达怎样把市场做大，让企业获得发展?就是靠“三项承诺”这种真工夫打开市场，获得竞争优势。到1998年走向全国时，万达在大连市的年销售额接近30亿元，占全市房地产市场份额的四分之一左右。“三项承诺”也在全国引起极大震动，媒体纷纷正面报道万达的做法。2000年6月，国家建设部会同中国消费者协会等六家单位，在北京人民大会堂召开一千多家房地产企业负责人参加的大会，推广万达销售放心房的经验，我在会上作典型发言，倡议全国房地产企业开展销售放心房活动。时任建设部部长俞正声同志也出席大会，对万达高度赞扬，这是建设部成立以来唯一一次树立房地产企业典型。</a:t>
            </a:r>
            <a:endParaRPr lang="zh-CN" altLang="en-US"/>
          </a:p>
          <a:p>
            <a:pPr eaLnBrk="1" hangingPunct="1">
              <a:spcBef>
                <a:spcPct val="0"/>
              </a:spcBef>
            </a:pPr>
            <a:r>
              <a:rPr lang="zh-CN" altLang="en-US"/>
              <a:t>　　2003年，万达在沈阳开发太原街万达广场，销售出去大约350个商铺。由于万达做商业地产时间不长，经验不足，动线规划不当，这些卖出去的商铺人气不旺，商铺经营出现问题。由于万达考虑到小业主利益，决定统一包租经营，为此专门聘来大型百货公司的老总，大家一起出主意、想办法。先是给商业街加屋顶、通暖气，解决冬季寒冷的问题。后来又将这些商铺和地下一层连通经营，安装多部电扶梯，前后花了几千万，多次更换招商团队，可以说穷尽办法，但局面一直无法根本改观。到2007年，万达对商业地产理解更加深刻，集团内部经过反复论证，认为太原街万达广场是设计失误，娘胎带来的毛病，没法通过后天努力补救，实现旺场经营，只有拆掉重建。有部分业主到法院起诉万达要求退铺，大大小小打了几十场官司，沈阳市中院、辽宁省高院一、二审都裁决万达胜诉。</a:t>
            </a:r>
            <a:endParaRPr lang="zh-CN" altLang="en-US"/>
          </a:p>
          <a:p>
            <a:pPr eaLnBrk="1" hangingPunct="1">
              <a:spcBef>
                <a:spcPct val="0"/>
              </a:spcBef>
            </a:pPr>
            <a:r>
              <a:rPr lang="zh-CN" altLang="en-US"/>
              <a:t>　　由于诚信经营做得好，万达连续多年获得国家部门和行业协会颁发的全国诚信房地产企业称号。2007年，住建部和中房协召开全国房地产企业诚信经营大会，邀请万达专题介绍诚信经营经验。</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万达文化的主要特点三：带头环保</a:t>
            </a:r>
            <a:endParaRPr lang="zh-CN" altLang="en-US"/>
          </a:p>
          <a:p>
            <a:pPr eaLnBrk="1" hangingPunct="1">
              <a:spcBef>
                <a:spcPct val="0"/>
              </a:spcBef>
            </a:pPr>
            <a:r>
              <a:rPr lang="zh-CN" altLang="en-US"/>
              <a:t> </a:t>
            </a:r>
            <a:endParaRPr lang="zh-CN" altLang="en-US"/>
          </a:p>
          <a:p>
            <a:pPr eaLnBrk="1" hangingPunct="1">
              <a:spcBef>
                <a:spcPct val="0"/>
              </a:spcBef>
            </a:pPr>
            <a:r>
              <a:rPr lang="zh-CN" altLang="en-US"/>
              <a:t>　　早在2000年，万达开发的大连雍景台项目就成为全国最早的节能住宅之一。当时国家没有出台建筑节能规定，万达主动采用外墙保温技术，并结合建筑和采光设计，使节能率达到65%。大连冬季气温最冷零下十几度，但雍景台的住户冬天基本不用取暖。雍景台节能试点成功后，2004年，万达又在大连华府项目推广节能措施，入住几年后，物业发现近50%的住户冬天不买采暖卡，由于采暖是分户计量，说明五成左右住户冬天不用采暖。</a:t>
            </a:r>
            <a:endParaRPr lang="zh-CN" altLang="en-US"/>
          </a:p>
          <a:p>
            <a:pPr eaLnBrk="1" hangingPunct="1">
              <a:spcBef>
                <a:spcPct val="0"/>
              </a:spcBef>
            </a:pPr>
            <a:r>
              <a:rPr lang="zh-CN" altLang="en-US"/>
              <a:t>　　2003年，万达在江西开发百万平方米的南昌万达星城，全国房地产企业中首次在长江以南地区大规模使用外墙保温技术，节能效果非常好，南昌万达星城也因此被评为江西省节能示范样板小区。</a:t>
            </a:r>
            <a:endParaRPr lang="zh-CN" altLang="en-US"/>
          </a:p>
          <a:p>
            <a:pPr eaLnBrk="1" hangingPunct="1">
              <a:spcBef>
                <a:spcPct val="0"/>
              </a:spcBef>
            </a:pPr>
            <a:r>
              <a:rPr lang="zh-CN" altLang="en-US"/>
              <a:t>　　2003年，万达在昆明开发滇池卫城项目，由于项目邻近滇池，我们主动做环境影响评估，成为全国第一个做环境评估的住宅小区。虽然当时国家没有要求住宅做环评，但万达意识到滇池污染严重，不能再给它增加负担，所以不仅做环境评估，同时小区还自建污水处理厂和雨水收集工程，实现小区污染的零排放。</a:t>
            </a:r>
            <a:endParaRPr lang="zh-CN" altLang="en-US"/>
          </a:p>
          <a:p>
            <a:pPr eaLnBrk="1" hangingPunct="1">
              <a:spcBef>
                <a:spcPct val="0"/>
              </a:spcBef>
            </a:pPr>
            <a:r>
              <a:rPr lang="zh-CN" altLang="en-US"/>
              <a:t>　　万达的绿色建筑走在行业的最前面。2011年，万达有16个万达广场和两个酒店获得绿建认证，更令人高兴的是两家酒店获得运营绿建认证。我要求今后所有广场和酒店都要通过绿建建筑和运营认证，相比设计认证，运营认证更难，但既然有两家酒店做到，其他公司也应该能做到。除了绿建，万达从2013年开始，所有住宅精装修出售。这不仅是节约多少钱的问题，更重要是培育节能理念，这种理念不可能一天两天就形成，需要几十年的持续努力、长期积累。</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万达文化的主要特点四：关爱员工</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一是待遇一流。万达员工收入水平对应所在行业，在中国企业中绝对领先。万达人力资源部每两年还要进行一次收入调查，根据调查结果进行工资调整，始终保证万达员工收入全国领先。万达针对收入相对较低的服务行业员工，全国首家推出工龄工资制度，每工作一年，每月增加工龄工资100元，一年就是1200元。在万达工作满十年，每年仅工龄工资就有12000元，也相当于普通员工年年涨工资。万达高管不仅收入高，总经理以上高管还有股票期权。</a:t>
            </a:r>
            <a:endParaRPr lang="zh-CN" altLang="en-US"/>
          </a:p>
          <a:p>
            <a:pPr eaLnBrk="1" hangingPunct="1">
              <a:spcBef>
                <a:spcPct val="0"/>
              </a:spcBef>
            </a:pPr>
            <a:r>
              <a:rPr lang="zh-CN" altLang="en-US"/>
              <a:t>　　二是人文关怀。十年前万达就开始实行带薪休假制度，每季度休假四天;每年给员工做一次体检，免费为总部员工办健身卡。万达出台规定，要求所有基层公司自办员工食堂，一律不准外包，保证饮食质量和食品安全。万达两年前推出优秀员工度假制度，给予优秀员工及其家人报销两人往返机票，免费入住各地万达酒店度假。</a:t>
            </a:r>
            <a:endParaRPr lang="zh-CN" altLang="en-US"/>
          </a:p>
          <a:p>
            <a:pPr eaLnBrk="1" hangingPunct="1">
              <a:spcBef>
                <a:spcPct val="0"/>
              </a:spcBef>
            </a:pPr>
            <a:r>
              <a:rPr lang="zh-CN" altLang="en-US"/>
              <a:t>　　三是重视培训。万达一直非常重视培训，每年安排大量培训。万达出资7亿多元建成中国一流的万达学院，使万达的培训进入更高层次。就是我说的一句话：让员工在万达长工资、长本事、长幸福指数。</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万达文化的主要特点五：注重慈善</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一是创业之初就重视。万达做慈善有传统，1990年，万达刚成立不久，就捐款100万元建设大连西岗教师幼儿园;1992年，万达捐款280万元把大连人民广场的硬覆盖改建成草坪;1994年，万达捐款2000万元建设大连西岗体育馆。</a:t>
            </a:r>
            <a:endParaRPr lang="zh-CN" altLang="en-US"/>
          </a:p>
          <a:p>
            <a:pPr eaLnBrk="1" hangingPunct="1">
              <a:spcBef>
                <a:spcPct val="0"/>
              </a:spcBef>
            </a:pPr>
            <a:r>
              <a:rPr lang="zh-CN" altLang="en-US"/>
              <a:t>　　二是有制度安排。万达每年年初安排慈善捐助预算，年底对捐款情况进行总结，每年编制社会责任报告。</a:t>
            </a:r>
            <a:endParaRPr lang="zh-CN" altLang="en-US"/>
          </a:p>
          <a:p>
            <a:pPr eaLnBrk="1" hangingPunct="1">
              <a:spcBef>
                <a:spcPct val="0"/>
              </a:spcBef>
            </a:pPr>
            <a:r>
              <a:rPr lang="zh-CN" altLang="en-US"/>
              <a:t>　　三是形成慈善文化。由于老板的重视和长期关注，万达内部形成慈善文化。在万达，员工慈善做得好，和工作业绩好一样能得到提拔、奖励。万达员工慈善事迹层出不穷，如万达每年新入党的员工每人捐助一名贫困儿童上学，这已成为传统。万达各地公司每年举行心灵之旅活动，每人每年至少做一次义工。</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万达文化的主要特点六：做到最好</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有远大愿景，对工作标准要求极高，追求“让一切工作成为精品”。如果万达定位做中国一流企业，就不用一年开业20个广场，每年有5个就够。但万达的目标是做世界级企业，我们要靠自身努力，跟垄断央企比比高低。按照万达现在的发展趋势，2015年收入将超2000亿元，资产3000亿元，年纳税300亿元，净利润几百亿元。除了少数大型垄断央企，万达能排在中国企业前列。而且万达完全靠自己、靠市场发展，更受人尊重。万达只要进入的产业，至少做到中国行业第一，追求世界行业第一，万达人必须有做到最好的意识。</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万达文化的主要特点七：执行力强</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执行力强不仅企业界公认，政府、百姓也公认，一个一个奇迹，一个一个“不可能”都在万达实现。前几天我跟一个外国代表团谈判，其中包括美国一家知名投资公司的董事长，所有人都问一个问题：“万达怎么能做到一年开业二十个购物广场、同时还有几十个在建?”这在国外完全不可想象。如果我告诉他们有的万达广场一年内就建成开业，他们可能更理解不了。万达执行力强在三点：</a:t>
            </a:r>
            <a:endParaRPr lang="zh-CN" altLang="en-US"/>
          </a:p>
          <a:p>
            <a:pPr eaLnBrk="1" hangingPunct="1">
              <a:spcBef>
                <a:spcPct val="0"/>
              </a:spcBef>
            </a:pPr>
            <a:r>
              <a:rPr lang="zh-CN" altLang="en-US"/>
              <a:t>　　一是说到做到。广州白云万达广场，万达向政府承诺在广州亚运会前开业，但政府交地晚了五个月。万达靠精心组织、艰苦努力硬把时间补回来，仅用11个月把广场建成开业，不仅兑现承诺，项目也非常精彩。广东省市领导因此对万达印象很好，在去年三月召开的广东省招商大会上，促成万达在广东六个项目的签约，其中两个项目现在已开工。没有白云万达广场的一炮打响，广东各地的领导就不会主动邀请万达去做项目，万达靠执行力在广东闯出名头。</a:t>
            </a:r>
            <a:endParaRPr lang="zh-CN" altLang="en-US"/>
          </a:p>
          <a:p>
            <a:pPr eaLnBrk="1" hangingPunct="1">
              <a:spcBef>
                <a:spcPct val="0"/>
              </a:spcBef>
            </a:pPr>
            <a:r>
              <a:rPr lang="zh-CN" altLang="en-US"/>
              <a:t>　　武汉中央文化区楚河汉街八个半月就建成开业，而且效果非常好，更让人不可思议。到今年年底，杜莎夫人蜡像馆、苹果旗舰店、大型知名餐厅等都将开业，楚河汉街会更加精彩热闹。明年六月，万达广场的一号旗舰店——汉街万达广场也将开业，引进七、八十个奢侈品牌，广场还建有全国城市规模最大、档次最高的万达影城。2014年，武汉中央文化区的两个文化项目开业后，汉街将成为名副其实“中国第一街”，即使说“世界第一街”也不为过，全世界也找不出一条街有汉街这么丰富的内容。</a:t>
            </a:r>
            <a:endParaRPr lang="zh-CN" altLang="en-US"/>
          </a:p>
          <a:p>
            <a:pPr eaLnBrk="1" hangingPunct="1">
              <a:spcBef>
                <a:spcPct val="0"/>
              </a:spcBef>
            </a:pPr>
            <a:r>
              <a:rPr lang="zh-CN" altLang="en-US"/>
              <a:t>　　二是算到拿到。万达做项目先算后干，先做规划设计、测算成本后再决定是否拿地。项目开发过程实行计划模块化管控，保证项目全程的成本、现金流都在计划管控的范围之内。去年万达结算的三十多个项目，成本全部低于目标值、净利润全部高于目标值。算得准、拿得到，这就是工夫。</a:t>
            </a:r>
            <a:endParaRPr lang="zh-CN" altLang="en-US"/>
          </a:p>
          <a:p>
            <a:pPr eaLnBrk="1" hangingPunct="1">
              <a:spcBef>
                <a:spcPct val="0"/>
              </a:spcBef>
            </a:pPr>
            <a:r>
              <a:rPr lang="zh-CN" altLang="en-US"/>
              <a:t>　　三是奖罚分明。万达的特点是该奖就奖，该罚就罚，毫不留情，即使副总裁违规，也一样处罚、解聘，奖罚分明也促成万达执行力强。</a:t>
            </a:r>
            <a:endParaRPr lang="zh-CN" altLang="en-US"/>
          </a:p>
          <a:p>
            <a:pPr eaLnBrk="1" hangingPunct="1">
              <a:spcBef>
                <a:spcPct val="0"/>
              </a:spcBef>
            </a:pPr>
            <a:r>
              <a:rPr lang="zh-CN" altLang="en-US"/>
              <a:t> </a:t>
            </a:r>
            <a:endParaRPr lang="zh-CN" altLang="en-US"/>
          </a:p>
          <a:p>
            <a:pPr eaLnBrk="1" hangingPunct="1">
              <a:spcBef>
                <a:spcPct val="0"/>
              </a:spcBef>
            </a:pPr>
            <a:r>
              <a:rPr lang="zh-CN" altLang="en-US"/>
              <a:t> </a:t>
            </a:r>
            <a:endParaRPr lang="zh-CN" altLang="en-US"/>
          </a:p>
          <a:p>
            <a:pPr eaLnBrk="1" hangingPunct="1">
              <a:spcBef>
                <a:spcPct val="0"/>
              </a:spcBef>
            </a:pPr>
            <a:r>
              <a:rPr lang="zh-CN" altLang="en-US"/>
              <a:t>　　万达文化的主要特点八：弘扬传统</a:t>
            </a:r>
            <a:endParaRPr lang="zh-CN" altLang="en-US"/>
          </a:p>
          <a:p>
            <a:pPr eaLnBrk="1" hangingPunct="1">
              <a:spcBef>
                <a:spcPct val="0"/>
              </a:spcBef>
            </a:pPr>
            <a:r>
              <a:rPr lang="zh-CN" altLang="en-US"/>
              <a:t> </a:t>
            </a:r>
            <a:endParaRPr lang="zh-CN" altLang="en-US"/>
          </a:p>
          <a:p>
            <a:pPr eaLnBrk="1" hangingPunct="1">
              <a:spcBef>
                <a:spcPct val="0"/>
              </a:spcBef>
            </a:pPr>
            <a:r>
              <a:rPr lang="zh-CN" altLang="en-US"/>
              <a:t>　　文化一定是传承的，中国企业一定含有中国文化的DNA，所以企业也要讲文化传承。万达特别重视继承中国优秀传统文化并发扬光大。2005年万达推荐学《论语》，全集团开展了一年的学习、讨论和演讲，远远早于于丹讲《论语》。我二十五年前开始进行中国字画收藏，并且每年举办画展，支持优秀画家发展。多年前万达就几次聘请著名礼仪专家到企业讲文明礼仪，提高员工综合素质。由于有文化传承，万达才能走到今天，没有文化根基的企业是走不远的。</a:t>
            </a:r>
            <a:endParaRPr lang="zh-CN" altLang="en-US"/>
          </a:p>
        </p:txBody>
      </p:sp>
      <p:sp>
        <p:nvSpPr>
          <p:cNvPr id="6963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F4940563-131B-4F8C-AC7C-509443787A1A}"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ln>
        </p:spPr>
      </p:sp>
      <p:sp>
        <p:nvSpPr>
          <p:cNvPr id="737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373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79873C94-8BB5-4EC2-9245-AB823243C2FF}"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p:spPr>
      </p:sp>
      <p:sp>
        <p:nvSpPr>
          <p:cNvPr id="798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987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A99326DC-5D6C-4793-9DF0-4F61D3418242}"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p:spPr>
      </p:sp>
      <p:sp>
        <p:nvSpPr>
          <p:cNvPr id="778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782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62D7FFC5-BCBA-413D-A854-683986B9B5FE}"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2"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3"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4"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5"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6"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7"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8"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9"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0"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1"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2"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3"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4"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5"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6"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7"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8"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9"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0"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1"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2"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3"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4"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5"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6"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7"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8"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9"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0"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1"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2"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3"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4"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5"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6"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7"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8"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9"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0"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1"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2"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3"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4"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5"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6"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7"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8"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9"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0"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1"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2"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3"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4"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5"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6"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7"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8"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9"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0"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1"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2"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3"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4"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5"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6"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7"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8"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9"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0"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1"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2"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3"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4"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5"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6"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7"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8"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9"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0"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1"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2"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3"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4"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5"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6"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7"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8"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9"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0"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1"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2"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3"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4"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5"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6"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7"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8"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9"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0"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1"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2"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3" name="TextBox 11"/>
          <p:cNvSpPr>
            <a:spLocks noChangeArrowheads="1"/>
          </p:cNvSpPr>
          <p:nvPr userDrawn="1"/>
        </p:nvSpPr>
        <p:spPr bwMode="auto">
          <a:xfrm>
            <a:off x="4195763" y="3276600"/>
            <a:ext cx="500062" cy="461963"/>
          </a:xfrm>
          <a:prstGeom prst="rect">
            <a:avLst/>
          </a:prstGeom>
          <a:noFill/>
          <a:ln>
            <a:noFill/>
          </a:ln>
        </p:spPr>
        <p:txBody>
          <a:bodyPr>
            <a:spAutoFit/>
          </a:bodyPr>
          <a:lstStyle/>
          <a:p>
            <a:pPr algn="r" fontAlgn="auto">
              <a:spcBef>
                <a:spcPts val="0"/>
              </a:spcBef>
              <a:spcAft>
                <a:spcPts val="0"/>
              </a:spcAft>
              <a:defRPr/>
            </a:pP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fontAlgn="auto">
              <a:spcBef>
                <a:spcPts val="0"/>
              </a:spcBef>
              <a:spcAft>
                <a:spcPts val="0"/>
              </a:spcAft>
              <a:defRPr/>
            </a:pP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E47F545-9560-4E48-BED2-041A7A0CEBA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8289F8-3BB0-4AFE-92DF-CD0060D5AC55}" type="slidenum">
              <a:rPr lang="zh-CN" altLang="en-US"/>
            </a:fld>
            <a:endParaRPr lang="zh-CN"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7D7D6D1-DB93-4E09-956A-2C8B6B48B56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46D90F-9477-4040-ADF5-ABB31FBBC9B4}" type="slidenum">
              <a:rPr lang="zh-CN" altLang="en-US"/>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E09191D-8E37-4D5C-BD3E-1E07AA42116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878668-65BF-4EC2-A75F-24F3B5CFE7B4}" type="slidenum">
              <a:rPr lang="zh-CN" altLang="en-US"/>
            </a:fld>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50F197E-7FDD-4290-87A5-305AB440354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AEA7FC-2ECC-4572-B507-53DE030D8F07}" type="slidenum">
              <a:rPr lang="zh-CN" altLang="en-US"/>
            </a:fld>
            <a:endParaRPr lang="zh-CN"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C5BFACA-B3F9-47C3-8627-A561D803D856}"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16394C-7F67-4CBE-AA4C-5C4629551F47}" type="slidenum">
              <a:rPr lang="zh-CN" altLang="en-US"/>
            </a:fld>
            <a:endParaRPr lang="zh-CN"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3487F37-F121-4A79-B46F-120E339B9884}"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5C634D1-7A08-40FA-8E92-5E0DA4754386}" type="slidenum">
              <a:rPr lang="zh-CN" altLang="en-US"/>
            </a:fld>
            <a:endParaRPr lang="zh-CN"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8BF69B8-BC6B-4288-9FB6-95A8CECCB455}"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51C834C-3C7E-437F-A9F9-6B83AE95EED8}" type="slidenum">
              <a:rPr lang="zh-CN" altLang="en-US"/>
            </a:fld>
            <a:endParaRPr lang="zh-CN" alt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A8A7C77-F19C-4B66-88ED-DD5C11269DA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BF96ECA-0DBB-43B8-94F9-E9AA66D728F8}" type="slidenum">
              <a:rPr lang="zh-CN" altLang="en-US"/>
            </a:fld>
            <a:endParaRPr lang="zh-CN"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A1A9F69-F62A-456C-B83B-89AD1ED7454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442B16-6DE0-4874-B531-64484E8F4ECD}" type="slidenum">
              <a:rPr lang="zh-CN" altLang="en-US"/>
            </a:fld>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40D3C967-882A-4C4F-941D-32AB85F4A1A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75A1757-D958-44A9-958C-39058D2486AF}" type="slidenum">
              <a:rPr lang="zh-CN" altLang="en-US"/>
            </a:fld>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71971411-4D70-43E6-8B12-3B67DA4CB887}"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4343A03-1E51-4261-B115-2956E64CA63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hyperlink" Target="&#21464;&#38761;&#22806;&#22240;.mp4" TargetMode="Externa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31532;2&#38598;%20&#24341;&#39046;&#32463;&#27982;&#21457;&#23637;&#26032;&#24120;&#24577;-&#22269;&#35821;&#39640;&#28165;%2000_10_00-00_40_00%2000_12_43-00_26_40.mp4"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jpeg"/><Relationship Id="rId7" Type="http://schemas.openxmlformats.org/officeDocument/2006/relationships/image" Target="../media/image6.jpe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0" Type="http://schemas.openxmlformats.org/officeDocument/2006/relationships/notesSlide" Target="../notesSlides/notesSlide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矩形 2"/>
          <p:cNvSpPr>
            <a:spLocks noChangeArrowheads="1"/>
          </p:cNvSpPr>
          <p:nvPr/>
        </p:nvSpPr>
        <p:spPr bwMode="auto">
          <a:xfrm>
            <a:off x="3460750" y="3651250"/>
            <a:ext cx="5692775" cy="852488"/>
          </a:xfrm>
          <a:prstGeom prst="rect">
            <a:avLst/>
          </a:pr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1D97BC"/>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338" name="TextBox 11"/>
          <p:cNvSpPr>
            <a:spLocks noChangeArrowheads="1"/>
          </p:cNvSpPr>
          <p:nvPr/>
        </p:nvSpPr>
        <p:spPr bwMode="auto">
          <a:xfrm>
            <a:off x="4868863" y="3154363"/>
            <a:ext cx="3478212" cy="412750"/>
          </a:xfrm>
          <a:prstGeom prst="rect">
            <a:avLst/>
          </a:prstGeom>
          <a:noFill/>
          <a:ln w="9525">
            <a:noFill/>
            <a:miter lim="800000"/>
          </a:ln>
        </p:spPr>
        <p:txBody>
          <a:bodyPr wrap="none">
            <a:spAutoFit/>
          </a:bodyPr>
          <a:lstStyle/>
          <a:p>
            <a:pPr algn="r" defTabSz="685800">
              <a:buFont typeface="Arial" panose="020B0604020202020204" pitchFamily="34" charset="0"/>
              <a:buNone/>
            </a:pPr>
            <a:r>
              <a:rPr lang="zh-CN" altLang="en-US" sz="2100" b="1">
                <a:solidFill>
                  <a:srgbClr val="ED7D31"/>
                </a:solidFill>
                <a:ea typeface="微软雅黑" panose="020B0503020204020204" pitchFamily="34" charset="-122"/>
                <a:cs typeface="微软雅黑" panose="020B0503020204020204" pitchFamily="34" charset="-122"/>
                <a:sym typeface="Arial" panose="020B0604020202020204" pitchFamily="34" charset="0"/>
              </a:rPr>
              <a:t>第十章 </a:t>
            </a:r>
            <a:r>
              <a:rPr lang="zh-CN" altLang="en-US" sz="2100" b="1">
                <a:solidFill>
                  <a:srgbClr val="ED7D31"/>
                </a:solidFill>
                <a:sym typeface="Arial" panose="020B0604020202020204" pitchFamily="34" charset="0"/>
              </a:rPr>
              <a:t>组织文化与组织变革</a:t>
            </a:r>
            <a:endParaRPr lang="en-US" altLang="zh-CN" sz="2100" b="1">
              <a:solidFill>
                <a:srgbClr val="ED7D31"/>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339" name="TextBox 11"/>
          <p:cNvSpPr>
            <a:spLocks noChangeArrowheads="1"/>
          </p:cNvSpPr>
          <p:nvPr/>
        </p:nvSpPr>
        <p:spPr bwMode="auto">
          <a:xfrm>
            <a:off x="4646613" y="3717925"/>
            <a:ext cx="3595687" cy="677863"/>
          </a:xfrm>
          <a:prstGeom prst="rect">
            <a:avLst/>
          </a:prstGeom>
          <a:noFill/>
          <a:ln w="9525">
            <a:noFill/>
            <a:miter lim="800000"/>
          </a:ln>
        </p:spPr>
        <p:txBody>
          <a:bodyPr wrap="none">
            <a:spAutoFit/>
          </a:bodyPr>
          <a:lstStyle/>
          <a:p>
            <a:pPr algn="r" defTabSz="685800">
              <a:buFont typeface="Arial" panose="020B0604020202020204" pitchFamily="34" charset="0"/>
              <a:buNone/>
            </a:pPr>
            <a:r>
              <a:rPr lang="zh-CN" altLang="en-US" sz="3800" b="1">
                <a:solidFill>
                  <a:srgbClr val="FFFFFF"/>
                </a:solidFill>
                <a:ea typeface="微软雅黑" panose="020B0503020204020204" pitchFamily="34" charset="-122"/>
                <a:cs typeface="微软雅黑" panose="020B0503020204020204" pitchFamily="34" charset="-122"/>
                <a:sym typeface="Arial" panose="020B0604020202020204" pitchFamily="34" charset="0"/>
              </a:rPr>
              <a:t>管理理论与实务</a:t>
            </a:r>
            <a:endParaRPr lang="zh-CN" altLang="en-US" sz="3800" b="1">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601626" y="2684607"/>
            <a:ext cx="4346430" cy="641350"/>
          </a:xfrm>
          <a:prstGeom prst="rect">
            <a:avLst/>
          </a:prstGeom>
          <a:noFill/>
          <a:ln w="9525">
            <a:noFill/>
            <a:miter lim="800000"/>
          </a:ln>
        </p:spPr>
        <p:txBody>
          <a:bodyPr wrap="square">
            <a:spAutoFit/>
          </a:bodyPr>
          <a:lstStyle/>
          <a:p>
            <a:r>
              <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组织变革的基本规律</a:t>
            </a:r>
            <a:endPar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39359" y="1491961"/>
            <a:ext cx="897659" cy="1189038"/>
          </a:xfrm>
          <a:prstGeom prst="rect">
            <a:avLst/>
          </a:prstGeom>
          <a:noFill/>
          <a:ln w="9525">
            <a:noFill/>
            <a:miter lim="800000"/>
          </a:ln>
        </p:spPr>
        <p:txBody>
          <a:bodyPr wrap="square">
            <a:spAutoFit/>
          </a:bodyPr>
          <a:lstStyle/>
          <a:p>
            <a:pPr algn="ctr"/>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2</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lstStyle/>
          <a:p>
            <a:r>
              <a:rPr lang="zh-CN" altLang="en-US" b="1">
                <a:solidFill>
                  <a:schemeClr val="accent2"/>
                </a:solidFill>
                <a:sym typeface="+mn-ea"/>
              </a:rPr>
              <a:t>组织变革的概念</a:t>
            </a:r>
            <a:endParaRPr lang="zh-CN" altLang="en-US" b="1">
              <a:solidFill>
                <a:schemeClr val="accent2"/>
              </a:solidFill>
              <a:sym typeface="+mn-ea"/>
            </a:endParaRPr>
          </a:p>
          <a:p>
            <a:pPr marL="0" indent="0">
              <a:buNone/>
            </a:pPr>
            <a:r>
              <a:rPr lang="zh-CN" altLang="en-US" b="1">
                <a:solidFill>
                  <a:srgbClr val="0067B0"/>
                </a:solidFill>
                <a:sym typeface="+mn-ea"/>
              </a:rPr>
              <a:t>组织受内外部因素的影响，进而对组织目标、商业模式、组织战略、组织结构、生产技术等要素的适时调整。</a:t>
            </a: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8295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295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295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295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zh-CN" altLang="en-US" sz="1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组织变革的基本规律</a:t>
            </a:r>
            <a:endParaRPr lang="zh-CN" altLang="en-US" sz="1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内容占位符 4"/>
          <p:cNvSpPr>
            <a:spLocks noGrp="1"/>
          </p:cNvSpPr>
          <p:nvPr>
            <p:ph idx="1"/>
          </p:nvPr>
        </p:nvSpPr>
        <p:spPr/>
        <p:txBody>
          <a:bodyPr/>
          <a:lstStyle/>
          <a:p>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8499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500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500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500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5003" name="Rectangle 11"/>
          <p:cNvSpPr>
            <a:spLocks noChangeArrowheads="1"/>
          </p:cNvSpPr>
          <p:nvPr/>
        </p:nvSpPr>
        <p:spPr bwMode="auto">
          <a:xfrm>
            <a:off x="763270" y="887413"/>
            <a:ext cx="2325370" cy="460375"/>
          </a:xfrm>
          <a:prstGeom prst="rect">
            <a:avLst/>
          </a:prstGeom>
          <a:noFill/>
          <a:ln w="9525">
            <a:noFill/>
            <a:miter lim="800000"/>
          </a:ln>
        </p:spPr>
        <p:txBody>
          <a:bodyPr wrap="none" anchor="ctr">
            <a:spAutoFit/>
          </a:bodyPr>
          <a:lstStyle/>
          <a:p>
            <a:r>
              <a:rPr lang="zh-CN" altLang="en-US" sz="2400" b="1">
                <a:solidFill>
                  <a:schemeClr val="accent2"/>
                </a:solidFill>
              </a:rPr>
              <a:t>组织变革的动因</a:t>
            </a:r>
            <a:endParaRPr lang="en-US" altLang="zh-CN"/>
          </a:p>
        </p:txBody>
      </p:sp>
      <p:sp>
        <p:nvSpPr>
          <p:cNvPr id="85004" name="Rectangle 12"/>
          <p:cNvSpPr>
            <a:spLocks noChangeArrowheads="1"/>
          </p:cNvSpPr>
          <p:nvPr/>
        </p:nvSpPr>
        <p:spPr bwMode="auto">
          <a:xfrm>
            <a:off x="763270" y="1677353"/>
            <a:ext cx="3068320" cy="1999615"/>
          </a:xfrm>
          <a:prstGeom prst="rect">
            <a:avLst/>
          </a:prstGeom>
          <a:noFill/>
          <a:ln w="9525">
            <a:noFill/>
            <a:miter lim="800000"/>
          </a:ln>
        </p:spPr>
        <p:txBody>
          <a:bodyPr wrap="square" anchor="ctr">
            <a:spAutoFit/>
          </a:bodyPr>
          <a:lstStyle/>
          <a:p>
            <a:pPr>
              <a:buFont typeface="Wingdings" panose="05000000000000000000" pitchFamily="2" charset="2"/>
              <a:buChar char="Ø"/>
            </a:pPr>
            <a:r>
              <a:rPr lang="zh-CN" altLang="en-US" sz="2800" b="1">
                <a:solidFill>
                  <a:srgbClr val="0067B0"/>
                </a:solidFill>
              </a:rPr>
              <a:t>外部环境因素</a:t>
            </a:r>
            <a:r>
              <a:rPr lang="zh-CN" altLang="en-US" sz="2800">
                <a:solidFill>
                  <a:srgbClr val="0067B0"/>
                </a:solidFill>
              </a:rPr>
              <a:t> ：</a:t>
            </a:r>
            <a:endParaRPr lang="zh-CN" altLang="en-US" sz="2800">
              <a:solidFill>
                <a:srgbClr val="0067B0"/>
              </a:solidFill>
            </a:endParaRPr>
          </a:p>
          <a:p>
            <a:pPr lvl="1">
              <a:buFont typeface="Wingdings" panose="05000000000000000000" pitchFamily="2" charset="2"/>
              <a:buChar char="Ø"/>
            </a:pPr>
            <a:r>
              <a:rPr lang="zh-CN" altLang="en-US" sz="2400" b="1"/>
              <a:t>技术因素</a:t>
            </a:r>
            <a:endParaRPr lang="zh-CN" altLang="en-US" sz="2400" b="1"/>
          </a:p>
          <a:p>
            <a:pPr lvl="1">
              <a:buFont typeface="Wingdings" panose="05000000000000000000" pitchFamily="2" charset="2"/>
              <a:buChar char="Ø"/>
            </a:pPr>
            <a:r>
              <a:rPr lang="zh-CN" altLang="en-US" sz="2400" b="1"/>
              <a:t>消费者因素</a:t>
            </a:r>
            <a:endParaRPr lang="zh-CN" altLang="en-US" sz="2400" b="1"/>
          </a:p>
          <a:p>
            <a:pPr lvl="1">
              <a:buFont typeface="Wingdings" panose="05000000000000000000" pitchFamily="2" charset="2"/>
              <a:buChar char="Ø"/>
            </a:pPr>
            <a:r>
              <a:rPr lang="zh-CN" altLang="en-US" sz="2400" b="1">
                <a:hlinkClick r:id="rId2" action="ppaction://hlinkfile"/>
              </a:rPr>
              <a:t>宏观环境因素</a:t>
            </a:r>
            <a:endParaRPr lang="zh-CN" altLang="en-US" sz="2400" b="1"/>
          </a:p>
          <a:p>
            <a:pPr lvl="1">
              <a:buFont typeface="Wingdings" panose="05000000000000000000" pitchFamily="2" charset="2"/>
              <a:buChar char="Ø"/>
            </a:pPr>
            <a:r>
              <a:rPr lang="zh-CN" altLang="en-US" sz="2400" b="1"/>
              <a:t>行业竞争因素</a:t>
            </a:r>
            <a:r>
              <a:rPr lang="zh-CN" altLang="en-US"/>
              <a:t> </a:t>
            </a:r>
            <a:endParaRPr lang="zh-CN" altLang="en-US"/>
          </a:p>
        </p:txBody>
      </p:sp>
      <p:sp>
        <p:nvSpPr>
          <p:cNvPr id="85005" name="Rectangle 12"/>
          <p:cNvSpPr>
            <a:spLocks noChangeArrowheads="1"/>
          </p:cNvSpPr>
          <p:nvPr/>
        </p:nvSpPr>
        <p:spPr bwMode="auto">
          <a:xfrm>
            <a:off x="4342130" y="1677670"/>
            <a:ext cx="4154805" cy="1630045"/>
          </a:xfrm>
          <a:prstGeom prst="rect">
            <a:avLst/>
          </a:prstGeom>
          <a:noFill/>
          <a:ln w="9525">
            <a:noFill/>
            <a:miter lim="800000"/>
          </a:ln>
        </p:spPr>
        <p:txBody>
          <a:bodyPr wrap="square" anchor="ctr">
            <a:spAutoFit/>
          </a:bodyPr>
          <a:lstStyle/>
          <a:p>
            <a:pPr>
              <a:buFont typeface="Wingdings" panose="05000000000000000000" pitchFamily="2" charset="2"/>
              <a:buChar char="Ø"/>
            </a:pPr>
            <a:r>
              <a:rPr lang="zh-CN" altLang="en-US" sz="2800" b="1">
                <a:solidFill>
                  <a:srgbClr val="0067B0"/>
                </a:solidFill>
              </a:rPr>
              <a:t>内部环境因素</a:t>
            </a:r>
            <a:r>
              <a:rPr lang="zh-CN" altLang="en-US" sz="2800">
                <a:solidFill>
                  <a:srgbClr val="0067B0"/>
                </a:solidFill>
              </a:rPr>
              <a:t> ：</a:t>
            </a:r>
            <a:endParaRPr lang="zh-CN" altLang="en-US" sz="2800">
              <a:solidFill>
                <a:srgbClr val="0067B0"/>
              </a:solidFill>
            </a:endParaRPr>
          </a:p>
          <a:p>
            <a:pPr lvl="1">
              <a:buFont typeface="Wingdings" panose="05000000000000000000" pitchFamily="2" charset="2"/>
              <a:buChar char="Ø"/>
            </a:pPr>
            <a:r>
              <a:rPr lang="zh-CN" altLang="en-US" sz="2400" b="1"/>
              <a:t>组织最高管理者的变更</a:t>
            </a:r>
            <a:endParaRPr lang="zh-CN" altLang="en-US" sz="2400" b="1"/>
          </a:p>
          <a:p>
            <a:pPr lvl="1">
              <a:buFont typeface="Wingdings" panose="05000000000000000000" pitchFamily="2" charset="2"/>
              <a:buChar char="Ø"/>
            </a:pPr>
            <a:r>
              <a:rPr lang="zh-CN" altLang="en-US" sz="2400" b="1"/>
              <a:t>战略选择的变更</a:t>
            </a:r>
            <a:endParaRPr lang="zh-CN" altLang="en-US" sz="2400" b="1"/>
          </a:p>
          <a:p>
            <a:pPr lvl="1">
              <a:buFont typeface="Wingdings" panose="05000000000000000000" pitchFamily="2" charset="2"/>
              <a:buChar char="Ø"/>
            </a:pPr>
            <a:r>
              <a:rPr lang="zh-CN" altLang="en-US" sz="2400" b="1"/>
              <a:t>组织规模的变化</a:t>
            </a:r>
            <a:r>
              <a:rPr lang="zh-CN" altLang="en-US" sz="2400"/>
              <a:t>  </a:t>
            </a:r>
            <a:endParaRPr lang="zh-CN" altLang="en-US" sz="2400"/>
          </a:p>
        </p:txBody>
      </p:sp>
      <p:sp>
        <p:nvSpPr>
          <p:cNvPr id="3" name="标题 2"/>
          <p:cNvSpPr>
            <a:spLocks noGrp="1"/>
          </p:cNvSpPr>
          <p:nvPr>
            <p:ph type="title"/>
          </p:nvPr>
        </p:nvSpPr>
        <p:spPr>
          <a:xfrm>
            <a:off x="457200" y="206375"/>
            <a:ext cx="8229600" cy="579755"/>
          </a:xfrm>
        </p:spPr>
        <p:txBody>
          <a:bodyPr/>
          <a:lstStyle/>
          <a:p>
            <a:r>
              <a:rPr lang="zh-CN" altLang="en-US" sz="1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组织变革的基本规律</a:t>
            </a:r>
            <a:endParaRPr lang="zh-CN" altLang="en-US" sz="1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5004">
                                            <p:txEl>
                                              <p:pRg st="0" end="0"/>
                                            </p:txEl>
                                          </p:spTgt>
                                        </p:tgtEl>
                                        <p:attrNameLst>
                                          <p:attrName>style.visibility</p:attrName>
                                        </p:attrNameLst>
                                      </p:cBhvr>
                                      <p:to>
                                        <p:strVal val="visible"/>
                                      </p:to>
                                    </p:set>
                                    <p:animEffect transition="in" filter="fade">
                                      <p:cBhvr>
                                        <p:cTn id="7" dur="2000"/>
                                        <p:tgtEl>
                                          <p:spTgt spid="85004">
                                            <p:txEl>
                                              <p:pRg st="0" end="0"/>
                                            </p:txEl>
                                          </p:spTgt>
                                        </p:tgtEl>
                                      </p:cBhvr>
                                    </p:animEffect>
                                    <p:anim calcmode="lin" valueType="num">
                                      <p:cBhvr>
                                        <p:cTn id="8" dur="2000" fill="hold"/>
                                        <p:tgtEl>
                                          <p:spTgt spid="8500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8500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85005">
                                            <p:txEl>
                                              <p:pRg st="0" end="0"/>
                                            </p:txEl>
                                          </p:spTgt>
                                        </p:tgtEl>
                                        <p:attrNameLst>
                                          <p:attrName>style.visibility</p:attrName>
                                        </p:attrNameLst>
                                      </p:cBhvr>
                                      <p:to>
                                        <p:strVal val="visible"/>
                                      </p:to>
                                    </p:set>
                                    <p:animEffect transition="in" filter="fade">
                                      <p:cBhvr>
                                        <p:cTn id="14" dur="2000"/>
                                        <p:tgtEl>
                                          <p:spTgt spid="85005">
                                            <p:txEl>
                                              <p:pRg st="0" end="0"/>
                                            </p:txEl>
                                          </p:spTgt>
                                        </p:tgtEl>
                                      </p:cBhvr>
                                    </p:animEffect>
                                    <p:anim calcmode="lin" valueType="num">
                                      <p:cBhvr>
                                        <p:cTn id="15" dur="2000" fill="hold"/>
                                        <p:tgtEl>
                                          <p:spTgt spid="8500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8500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85004">
                                            <p:txEl>
                                              <p:pRg st="1" end="1"/>
                                            </p:txEl>
                                          </p:spTgt>
                                        </p:tgtEl>
                                        <p:attrNameLst>
                                          <p:attrName>style.visibility</p:attrName>
                                        </p:attrNameLst>
                                      </p:cBhvr>
                                      <p:to>
                                        <p:strVal val="visible"/>
                                      </p:to>
                                    </p:set>
                                    <p:anim calcmode="discrete" valueType="clr">
                                      <p:cBhvr override="childStyle">
                                        <p:cTn id="21" dur="80"/>
                                        <p:tgtEl>
                                          <p:spTgt spid="8500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85004">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85004">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85004">
                                            <p:txEl>
                                              <p:pRg st="2" end="2"/>
                                            </p:txEl>
                                          </p:spTgt>
                                        </p:tgtEl>
                                        <p:attrNameLst>
                                          <p:attrName>style.visibility</p:attrName>
                                        </p:attrNameLst>
                                      </p:cBhvr>
                                      <p:to>
                                        <p:strVal val="visible"/>
                                      </p:to>
                                    </p:set>
                                    <p:anim calcmode="discrete" valueType="clr">
                                      <p:cBhvr override="childStyle">
                                        <p:cTn id="28" dur="80"/>
                                        <p:tgtEl>
                                          <p:spTgt spid="8500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85004">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85004">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85004">
                                            <p:txEl>
                                              <p:pRg st="3" end="3"/>
                                            </p:txEl>
                                          </p:spTgt>
                                        </p:tgtEl>
                                        <p:attrNameLst>
                                          <p:attrName>style.visibility</p:attrName>
                                        </p:attrNameLst>
                                      </p:cBhvr>
                                      <p:to>
                                        <p:strVal val="visible"/>
                                      </p:to>
                                    </p:set>
                                    <p:anim calcmode="discrete" valueType="clr">
                                      <p:cBhvr override="childStyle">
                                        <p:cTn id="35" dur="80"/>
                                        <p:tgtEl>
                                          <p:spTgt spid="8500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85004">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85004">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85004">
                                            <p:txEl>
                                              <p:pRg st="4" end="4"/>
                                            </p:txEl>
                                          </p:spTgt>
                                        </p:tgtEl>
                                        <p:attrNameLst>
                                          <p:attrName>style.visibility</p:attrName>
                                        </p:attrNameLst>
                                      </p:cBhvr>
                                      <p:to>
                                        <p:strVal val="visible"/>
                                      </p:to>
                                    </p:set>
                                    <p:anim calcmode="discrete" valueType="clr">
                                      <p:cBhvr override="childStyle">
                                        <p:cTn id="42" dur="80"/>
                                        <p:tgtEl>
                                          <p:spTgt spid="8500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85004">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85004">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85005">
                                            <p:txEl>
                                              <p:pRg st="1" end="1"/>
                                            </p:txEl>
                                          </p:spTgt>
                                        </p:tgtEl>
                                        <p:attrNameLst>
                                          <p:attrName>style.visibility</p:attrName>
                                        </p:attrNameLst>
                                      </p:cBhvr>
                                      <p:to>
                                        <p:strVal val="visible"/>
                                      </p:to>
                                    </p:set>
                                    <p:anim calcmode="discrete" valueType="clr">
                                      <p:cBhvr override="childStyle">
                                        <p:cTn id="49" dur="80"/>
                                        <p:tgtEl>
                                          <p:spTgt spid="8500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85005">
                                            <p:txEl>
                                              <p:pRg st="1" end="1"/>
                                            </p:txEl>
                                          </p:spTgt>
                                        </p:tgtEl>
                                        <p:attrNameLst>
                                          <p:attrName>fillcolor</p:attrName>
                                        </p:attrNameLst>
                                      </p:cBhvr>
                                      <p:tavLst>
                                        <p:tav tm="0">
                                          <p:val>
                                            <p:clrVal>
                                              <a:schemeClr val="accent2"/>
                                            </p:clrVal>
                                          </p:val>
                                        </p:tav>
                                        <p:tav tm="50000">
                                          <p:val>
                                            <p:clrVal>
                                              <a:schemeClr val="hlink"/>
                                            </p:clrVal>
                                          </p:val>
                                        </p:tav>
                                      </p:tavLst>
                                    </p:anim>
                                    <p:set>
                                      <p:cBhvr>
                                        <p:cTn id="51" dur="80"/>
                                        <p:tgtEl>
                                          <p:spTgt spid="85005">
                                            <p:txEl>
                                              <p:pRg st="1" end="1"/>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85005">
                                            <p:txEl>
                                              <p:pRg st="2" end="2"/>
                                            </p:txEl>
                                          </p:spTgt>
                                        </p:tgtEl>
                                        <p:attrNameLst>
                                          <p:attrName>style.visibility</p:attrName>
                                        </p:attrNameLst>
                                      </p:cBhvr>
                                      <p:to>
                                        <p:strVal val="visible"/>
                                      </p:to>
                                    </p:set>
                                    <p:anim calcmode="discrete" valueType="clr">
                                      <p:cBhvr override="childStyle">
                                        <p:cTn id="56" dur="80"/>
                                        <p:tgtEl>
                                          <p:spTgt spid="8500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85005">
                                            <p:txEl>
                                              <p:pRg st="2" end="2"/>
                                            </p:txEl>
                                          </p:spTgt>
                                        </p:tgtEl>
                                        <p:attrNameLst>
                                          <p:attrName>fillcolor</p:attrName>
                                        </p:attrNameLst>
                                      </p:cBhvr>
                                      <p:tavLst>
                                        <p:tav tm="0">
                                          <p:val>
                                            <p:clrVal>
                                              <a:schemeClr val="accent2"/>
                                            </p:clrVal>
                                          </p:val>
                                        </p:tav>
                                        <p:tav tm="50000">
                                          <p:val>
                                            <p:clrVal>
                                              <a:schemeClr val="hlink"/>
                                            </p:clrVal>
                                          </p:val>
                                        </p:tav>
                                      </p:tavLst>
                                    </p:anim>
                                    <p:set>
                                      <p:cBhvr>
                                        <p:cTn id="58" dur="80"/>
                                        <p:tgtEl>
                                          <p:spTgt spid="85005">
                                            <p:txEl>
                                              <p:pRg st="2" end="2"/>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85005">
                                            <p:txEl>
                                              <p:pRg st="3" end="3"/>
                                            </p:txEl>
                                          </p:spTgt>
                                        </p:tgtEl>
                                        <p:attrNameLst>
                                          <p:attrName>style.visibility</p:attrName>
                                        </p:attrNameLst>
                                      </p:cBhvr>
                                      <p:to>
                                        <p:strVal val="visible"/>
                                      </p:to>
                                    </p:set>
                                    <p:anim calcmode="discrete" valueType="clr">
                                      <p:cBhvr override="childStyle">
                                        <p:cTn id="63" dur="80"/>
                                        <p:tgtEl>
                                          <p:spTgt spid="8500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85005">
                                            <p:txEl>
                                              <p:pRg st="3" end="3"/>
                                            </p:txEl>
                                          </p:spTgt>
                                        </p:tgtEl>
                                        <p:attrNameLst>
                                          <p:attrName>fillcolor</p:attrName>
                                        </p:attrNameLst>
                                      </p:cBhvr>
                                      <p:tavLst>
                                        <p:tav tm="0">
                                          <p:val>
                                            <p:clrVal>
                                              <a:schemeClr val="accent2"/>
                                            </p:clrVal>
                                          </p:val>
                                        </p:tav>
                                        <p:tav tm="50000">
                                          <p:val>
                                            <p:clrVal>
                                              <a:schemeClr val="hlink"/>
                                            </p:clrVal>
                                          </p:val>
                                        </p:tav>
                                      </p:tavLst>
                                    </p:anim>
                                    <p:set>
                                      <p:cBhvr>
                                        <p:cTn id="65" dur="80"/>
                                        <p:tgtEl>
                                          <p:spTgt spid="8500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内容占位符 3"/>
          <p:cNvSpPr>
            <a:spLocks noGrp="1"/>
          </p:cNvSpPr>
          <p:nvPr>
            <p:ph idx="1"/>
          </p:nvPr>
        </p:nvSpPr>
        <p:spPr>
          <a:xfrm>
            <a:off x="382905" y="888365"/>
            <a:ext cx="8303895" cy="3705860"/>
          </a:xfrm>
        </p:spPr>
        <p:txBody>
          <a:bodyPr/>
          <a:lstStyle/>
          <a:p>
            <a:r>
              <a:rPr lang="zh-CN" altLang="en-US" sz="2400" b="1">
                <a:solidFill>
                  <a:schemeClr val="accent2"/>
                </a:solidFill>
                <a:sym typeface="+mn-ea"/>
              </a:rPr>
              <a:t>组织变革的不同观点</a:t>
            </a:r>
            <a:r>
              <a:rPr lang="zh-CN" altLang="en-US" sz="2400">
                <a:sym typeface="+mn-ea"/>
              </a:rPr>
              <a:t> </a:t>
            </a:r>
            <a:endParaRPr lang="zh-CN" altLang="en-US" sz="2400">
              <a:sym typeface="+mn-ea"/>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0547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548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548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548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5484" name="Rectangle 12"/>
          <p:cNvSpPr>
            <a:spLocks noChangeArrowheads="1"/>
          </p:cNvSpPr>
          <p:nvPr/>
        </p:nvSpPr>
        <p:spPr bwMode="auto">
          <a:xfrm>
            <a:off x="561340" y="1254602"/>
            <a:ext cx="2037715" cy="368300"/>
          </a:xfrm>
          <a:prstGeom prst="rect">
            <a:avLst/>
          </a:prstGeom>
          <a:noFill/>
          <a:ln w="9525">
            <a:noFill/>
            <a:miter lim="800000"/>
          </a:ln>
        </p:spPr>
        <p:txBody>
          <a:bodyPr wrap="none" anchor="ctr">
            <a:spAutoFit/>
          </a:bodyPr>
          <a:lstStyle/>
          <a:p>
            <a:pPr>
              <a:buFont typeface="Wingdings" panose="05000000000000000000" pitchFamily="2" charset="2"/>
              <a:buChar char="Ø"/>
            </a:pPr>
            <a:r>
              <a:rPr lang="zh-CN" altLang="en-US" b="1"/>
              <a:t>“风平浪静”观</a:t>
            </a:r>
            <a:r>
              <a:rPr lang="zh-CN" altLang="en-US"/>
              <a:t> </a:t>
            </a:r>
            <a:endParaRPr lang="zh-CN" altLang="en-US"/>
          </a:p>
        </p:txBody>
      </p:sp>
      <p:sp>
        <p:nvSpPr>
          <p:cNvPr id="105485" name="Rectangle 12"/>
          <p:cNvSpPr>
            <a:spLocks noChangeArrowheads="1"/>
          </p:cNvSpPr>
          <p:nvPr/>
        </p:nvSpPr>
        <p:spPr bwMode="auto">
          <a:xfrm>
            <a:off x="630555" y="2399189"/>
            <a:ext cx="2037715" cy="368300"/>
          </a:xfrm>
          <a:prstGeom prst="rect">
            <a:avLst/>
          </a:prstGeom>
          <a:noFill/>
          <a:ln w="9525">
            <a:noFill/>
            <a:miter lim="800000"/>
          </a:ln>
        </p:spPr>
        <p:txBody>
          <a:bodyPr wrap="none" anchor="ctr">
            <a:spAutoFit/>
          </a:bodyPr>
          <a:lstStyle/>
          <a:p>
            <a:pPr>
              <a:buFont typeface="Wingdings" panose="05000000000000000000" pitchFamily="2" charset="2"/>
              <a:buChar char="Ø"/>
            </a:pPr>
            <a:r>
              <a:rPr lang="zh-CN" altLang="en-US" b="1"/>
              <a:t>“急流险滩”观</a:t>
            </a:r>
            <a:r>
              <a:rPr lang="zh-CN" altLang="en-US"/>
              <a:t> </a:t>
            </a:r>
            <a:endParaRPr lang="zh-CN" altLang="en-US"/>
          </a:p>
        </p:txBody>
      </p:sp>
      <p:sp>
        <p:nvSpPr>
          <p:cNvPr id="564229" name="AutoShape 5"/>
          <p:cNvSpPr>
            <a:spLocks noChangeArrowheads="1"/>
          </p:cNvSpPr>
          <p:nvPr/>
        </p:nvSpPr>
        <p:spPr bwMode="auto">
          <a:xfrm>
            <a:off x="2114550" y="1600200"/>
            <a:ext cx="1428750" cy="800100"/>
          </a:xfrm>
          <a:prstGeom prst="flowChartMultidocument">
            <a:avLst/>
          </a:prstGeom>
          <a:gradFill rotWithShape="0">
            <a:gsLst>
              <a:gs pos="0">
                <a:srgbClr val="CCFFFF"/>
              </a:gs>
              <a:gs pos="100000">
                <a:srgbClr val="FFFFFF"/>
              </a:gs>
            </a:gsLst>
            <a:lin ang="0" scaled="1"/>
          </a:gra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1"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解冻</a:t>
            </a:r>
            <a:endParaRPr kumimoji="0" lang="zh-CN" altLang="en-US" sz="2400" b="0" i="1"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564230" name="AutoShape 6"/>
          <p:cNvSpPr/>
          <p:nvPr/>
        </p:nvSpPr>
        <p:spPr>
          <a:xfrm>
            <a:off x="3714750" y="1543050"/>
            <a:ext cx="971550" cy="685800"/>
          </a:xfrm>
          <a:prstGeom prst="flowChartPunchedTape">
            <a:avLst/>
          </a:prstGeom>
          <a:gradFill rotWithShape="0">
            <a:gsLst>
              <a:gs pos="0">
                <a:schemeClr val="bg1"/>
              </a:gs>
              <a:gs pos="100000">
                <a:schemeClr val="accent1"/>
              </a:gs>
            </a:gsLst>
            <a:lin ang="0" scaled="1"/>
            <a:tileRect/>
          </a:gradFill>
          <a:ln w="9525" cap="flat" cmpd="sng">
            <a:solidFill>
              <a:schemeClr val="tx1"/>
            </a:solidFill>
            <a:prstDash val="solid"/>
            <a:miter/>
            <a:headEnd type="none" w="med" len="med"/>
            <a:tailEnd type="none" w="med" len="med"/>
          </a:ln>
        </p:spPr>
        <p:txBody>
          <a:bodyPr wrap="none" anchor="ctr"/>
          <a:lstStyle/>
          <a:p>
            <a:pPr algn="ctr"/>
            <a:r>
              <a:rPr lang="zh-CN" altLang="en-US" sz="2100" dirty="0">
                <a:latin typeface="Arial" panose="020B0604020202020204" pitchFamily="34" charset="0"/>
              </a:rPr>
              <a:t>变革</a:t>
            </a:r>
            <a:endParaRPr lang="zh-CN" altLang="en-US" sz="2100" dirty="0">
              <a:latin typeface="Arial" panose="020B0604020202020204" pitchFamily="34" charset="0"/>
            </a:endParaRPr>
          </a:p>
        </p:txBody>
      </p:sp>
      <p:sp>
        <p:nvSpPr>
          <p:cNvPr id="14344" name="AutoShape 7"/>
          <p:cNvSpPr/>
          <p:nvPr/>
        </p:nvSpPr>
        <p:spPr>
          <a:xfrm flipH="1" flipV="1">
            <a:off x="4972050" y="1371600"/>
            <a:ext cx="1657350" cy="857250"/>
          </a:xfrm>
          <a:prstGeom prst="flowChartMultidocument">
            <a:avLst/>
          </a:prstGeom>
          <a:gradFill rotWithShape="0">
            <a:gsLst>
              <a:gs pos="0">
                <a:srgbClr val="CCECFF"/>
              </a:gs>
              <a:gs pos="100000">
                <a:srgbClr val="80B2D8"/>
              </a:gs>
            </a:gsLst>
            <a:lin ang="0" scaled="1"/>
            <a:tileRect/>
          </a:gradFill>
          <a:ln w="9525" cap="flat" cmpd="sng">
            <a:solidFill>
              <a:schemeClr val="tx1"/>
            </a:solidFill>
            <a:prstDash val="solid"/>
            <a:miter/>
            <a:headEnd type="none" w="med" len="med"/>
            <a:tailEnd type="none" w="med" len="med"/>
          </a:ln>
        </p:spPr>
        <p:txBody>
          <a:bodyPr rot="10800000" wrap="none" anchor="ctr"/>
          <a:lstStyle/>
          <a:p>
            <a:pPr algn="ctr"/>
            <a:r>
              <a:rPr lang="zh-CN" altLang="en-US" sz="2100" dirty="0">
                <a:latin typeface="Arial" panose="020B0604020202020204" pitchFamily="34" charset="0"/>
              </a:rPr>
              <a:t>再冻结</a:t>
            </a:r>
            <a:endParaRPr lang="zh-CN" altLang="en-US" sz="2100" dirty="0">
              <a:latin typeface="Arial" panose="020B0604020202020204" pitchFamily="34" charset="0"/>
            </a:endParaRPr>
          </a:p>
        </p:txBody>
      </p:sp>
      <p:sp>
        <p:nvSpPr>
          <p:cNvPr id="2" name="文本框 1"/>
          <p:cNvSpPr txBox="1"/>
          <p:nvPr/>
        </p:nvSpPr>
        <p:spPr>
          <a:xfrm>
            <a:off x="2724785" y="1254760"/>
            <a:ext cx="2240280" cy="368300"/>
          </a:xfrm>
          <a:prstGeom prst="rect">
            <a:avLst/>
          </a:prstGeom>
          <a:noFill/>
        </p:spPr>
        <p:txBody>
          <a:bodyPr wrap="none" rtlCol="0" anchor="t">
            <a:spAutoFit/>
          </a:bodyPr>
          <a:lstStyle/>
          <a:p>
            <a:r>
              <a:rPr lang="zh-CN" altLang="en-US" dirty="0">
                <a:sym typeface="+mn-ea"/>
              </a:rPr>
              <a:t>（渐进式变革过程）</a:t>
            </a:r>
            <a:endParaRPr lang="zh-CN" altLang="en-US"/>
          </a:p>
        </p:txBody>
      </p:sp>
      <p:sp>
        <p:nvSpPr>
          <p:cNvPr id="564228" name="Text Box 4"/>
          <p:cNvSpPr txBox="1"/>
          <p:nvPr/>
        </p:nvSpPr>
        <p:spPr>
          <a:xfrm>
            <a:off x="630555" y="2753360"/>
            <a:ext cx="8272780" cy="2011045"/>
          </a:xfrm>
          <a:prstGeom prst="rect">
            <a:avLst/>
          </a:prstGeom>
          <a:noFill/>
          <a:ln w="9525">
            <a:noFill/>
          </a:ln>
        </p:spPr>
        <p:txBody>
          <a:bodyPr wrap="square">
            <a:spAutoFit/>
          </a:bodyPr>
          <a:lstStyle/>
          <a:p>
            <a:pPr>
              <a:spcBef>
                <a:spcPct val="50000"/>
              </a:spcBef>
            </a:pPr>
            <a:r>
              <a:rPr lang="zh-CN" altLang="en-US" sz="2400" dirty="0">
                <a:latin typeface="Arial" panose="020B0604020202020204" pitchFamily="34" charset="0"/>
              </a:rPr>
              <a:t>（</a:t>
            </a:r>
            <a:r>
              <a:rPr lang="zh-CN" altLang="en-US" sz="2400" dirty="0">
                <a:sym typeface="+mn-ea"/>
              </a:rPr>
              <a:t>突变式变革过程</a:t>
            </a:r>
            <a:r>
              <a:rPr lang="zh-CN" altLang="en-US" sz="2400" dirty="0">
                <a:latin typeface="Arial" panose="020B0604020202020204" pitchFamily="34" charset="0"/>
              </a:rPr>
              <a:t>）</a:t>
            </a:r>
            <a:endParaRPr lang="zh-CN" altLang="en-US" sz="2400" dirty="0">
              <a:latin typeface="Arial" panose="020B0604020202020204" pitchFamily="34" charset="0"/>
            </a:endParaRPr>
          </a:p>
          <a:p>
            <a:pPr>
              <a:lnSpc>
                <a:spcPct val="80000"/>
              </a:lnSpc>
              <a:spcBef>
                <a:spcPct val="50000"/>
              </a:spcBef>
            </a:pPr>
            <a:r>
              <a:rPr lang="zh-CN" altLang="en-US" sz="2100" dirty="0">
                <a:latin typeface="楷体_GB2312" pitchFamily="49" charset="-122"/>
                <a:ea typeface="楷体_GB2312" pitchFamily="49" charset="-122"/>
              </a:rPr>
              <a:t>假如你进入某高校,需要自己选课。注册时不知道每门课程的学时(长短不一),教师不做事先通知,而在其愿意时结束这门课程。每堂课的长短不一(20分钟或3小时),下次课的时间安排由教师在上次课堂中宣布。每次测验均不提前通知,你要随时做好应试准备。</a:t>
            </a:r>
            <a:endParaRPr lang="zh-CN" altLang="en-US" sz="2100" dirty="0">
              <a:latin typeface="楷体_GB2312" pitchFamily="49" charset="-122"/>
              <a:ea typeface="楷体_GB2312" pitchFamily="49" charset="-122"/>
            </a:endParaRPr>
          </a:p>
          <a:p>
            <a:pPr>
              <a:lnSpc>
                <a:spcPct val="60000"/>
              </a:lnSpc>
              <a:spcBef>
                <a:spcPct val="50000"/>
              </a:spcBef>
            </a:pPr>
            <a:r>
              <a:rPr lang="zh-CN" altLang="en-US" sz="2100" dirty="0">
                <a:latin typeface="楷体_GB2312" pitchFamily="49" charset="-122"/>
                <a:ea typeface="楷体_GB2312" pitchFamily="49" charset="-122"/>
              </a:rPr>
              <a:t>要在这样的学校中成功,必须对每次变化迅速反应。</a:t>
            </a:r>
            <a:endParaRPr lang="zh-CN" altLang="en-US" sz="2100" dirty="0">
              <a:latin typeface="楷体_GB2312" pitchFamily="49" charset="-122"/>
              <a:ea typeface="楷体_GB2312" pitchFamily="49" charset="-122"/>
            </a:endParaRPr>
          </a:p>
        </p:txBody>
      </p:sp>
      <p:sp>
        <p:nvSpPr>
          <p:cNvPr id="3" name="标题 2"/>
          <p:cNvSpPr>
            <a:spLocks noGrp="1"/>
          </p:cNvSpPr>
          <p:nvPr>
            <p:ph type="title"/>
          </p:nvPr>
        </p:nvSpPr>
        <p:spPr>
          <a:xfrm>
            <a:off x="457200" y="227330"/>
            <a:ext cx="8229600" cy="857250"/>
          </a:xfrm>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组织变革的基本规律</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strips(downLeft)">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64229"/>
                                        </p:tgtEl>
                                        <p:attrNameLst>
                                          <p:attrName>style.visibility</p:attrName>
                                        </p:attrNameLst>
                                      </p:cBhvr>
                                      <p:to>
                                        <p:strVal val="visible"/>
                                      </p:to>
                                    </p:set>
                                    <p:anim calcmode="lin" valueType="num">
                                      <p:cBhvr>
                                        <p:cTn id="12" dur="500" fill="hold"/>
                                        <p:tgtEl>
                                          <p:spTgt spid="564229"/>
                                        </p:tgtEl>
                                        <p:attrNameLst>
                                          <p:attrName>ppt_x</p:attrName>
                                        </p:attrNameLst>
                                      </p:cBhvr>
                                      <p:tavLst>
                                        <p:tav tm="0">
                                          <p:val>
                                            <p:strVal val="#ppt_x-#ppt_w/2"/>
                                          </p:val>
                                        </p:tav>
                                        <p:tav tm="100000">
                                          <p:val>
                                            <p:strVal val="#ppt_x"/>
                                          </p:val>
                                        </p:tav>
                                      </p:tavLst>
                                    </p:anim>
                                    <p:anim calcmode="lin" valueType="num">
                                      <p:cBhvr>
                                        <p:cTn id="13" dur="500" fill="hold"/>
                                        <p:tgtEl>
                                          <p:spTgt spid="564229"/>
                                        </p:tgtEl>
                                        <p:attrNameLst>
                                          <p:attrName>ppt_y</p:attrName>
                                        </p:attrNameLst>
                                      </p:cBhvr>
                                      <p:tavLst>
                                        <p:tav tm="0">
                                          <p:val>
                                            <p:strVal val="#ppt_y"/>
                                          </p:val>
                                        </p:tav>
                                        <p:tav tm="100000">
                                          <p:val>
                                            <p:strVal val="#ppt_y"/>
                                          </p:val>
                                        </p:tav>
                                      </p:tavLst>
                                    </p:anim>
                                    <p:anim calcmode="lin" valueType="num">
                                      <p:cBhvr>
                                        <p:cTn id="14" dur="500" fill="hold"/>
                                        <p:tgtEl>
                                          <p:spTgt spid="564229"/>
                                        </p:tgtEl>
                                        <p:attrNameLst>
                                          <p:attrName>ppt_w</p:attrName>
                                        </p:attrNameLst>
                                      </p:cBhvr>
                                      <p:tavLst>
                                        <p:tav tm="0">
                                          <p:val>
                                            <p:fltVal val="0"/>
                                          </p:val>
                                        </p:tav>
                                        <p:tav tm="100000">
                                          <p:val>
                                            <p:strVal val="#ppt_w"/>
                                          </p:val>
                                        </p:tav>
                                      </p:tavLst>
                                    </p:anim>
                                    <p:anim calcmode="lin" valueType="num">
                                      <p:cBhvr>
                                        <p:cTn id="15" dur="500" fill="hold"/>
                                        <p:tgtEl>
                                          <p:spTgt spid="56422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564230"/>
                                        </p:tgtEl>
                                        <p:attrNameLst>
                                          <p:attrName>style.visibility</p:attrName>
                                        </p:attrNameLst>
                                      </p:cBhvr>
                                      <p:to>
                                        <p:strVal val="visible"/>
                                      </p:to>
                                    </p:set>
                                    <p:anim calcmode="lin" valueType="num">
                                      <p:cBhvr>
                                        <p:cTn id="20" dur="500" fill="hold"/>
                                        <p:tgtEl>
                                          <p:spTgt spid="564230"/>
                                        </p:tgtEl>
                                        <p:attrNameLst>
                                          <p:attrName>ppt_x</p:attrName>
                                        </p:attrNameLst>
                                      </p:cBhvr>
                                      <p:tavLst>
                                        <p:tav tm="0">
                                          <p:val>
                                            <p:strVal val="#ppt_x-#ppt_w/2"/>
                                          </p:val>
                                        </p:tav>
                                        <p:tav tm="100000">
                                          <p:val>
                                            <p:strVal val="#ppt_x"/>
                                          </p:val>
                                        </p:tav>
                                      </p:tavLst>
                                    </p:anim>
                                    <p:anim calcmode="lin" valueType="num">
                                      <p:cBhvr>
                                        <p:cTn id="21" dur="500" fill="hold"/>
                                        <p:tgtEl>
                                          <p:spTgt spid="564230"/>
                                        </p:tgtEl>
                                        <p:attrNameLst>
                                          <p:attrName>ppt_y</p:attrName>
                                        </p:attrNameLst>
                                      </p:cBhvr>
                                      <p:tavLst>
                                        <p:tav tm="0">
                                          <p:val>
                                            <p:strVal val="#ppt_y"/>
                                          </p:val>
                                        </p:tav>
                                        <p:tav tm="100000">
                                          <p:val>
                                            <p:strVal val="#ppt_y"/>
                                          </p:val>
                                        </p:tav>
                                      </p:tavLst>
                                    </p:anim>
                                    <p:anim calcmode="lin" valueType="num">
                                      <p:cBhvr>
                                        <p:cTn id="22" dur="500" fill="hold"/>
                                        <p:tgtEl>
                                          <p:spTgt spid="564230"/>
                                        </p:tgtEl>
                                        <p:attrNameLst>
                                          <p:attrName>ppt_w</p:attrName>
                                        </p:attrNameLst>
                                      </p:cBhvr>
                                      <p:tavLst>
                                        <p:tav tm="0">
                                          <p:val>
                                            <p:fltVal val="0"/>
                                          </p:val>
                                        </p:tav>
                                        <p:tav tm="100000">
                                          <p:val>
                                            <p:strVal val="#ppt_w"/>
                                          </p:val>
                                        </p:tav>
                                      </p:tavLst>
                                    </p:anim>
                                    <p:anim calcmode="lin" valueType="num">
                                      <p:cBhvr>
                                        <p:cTn id="23" dur="500" fill="hold"/>
                                        <p:tgtEl>
                                          <p:spTgt spid="564230"/>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14344"/>
                                        </p:tgtEl>
                                        <p:attrNameLst>
                                          <p:attrName>style.visibility</p:attrName>
                                        </p:attrNameLst>
                                      </p:cBhvr>
                                      <p:to>
                                        <p:strVal val="visible"/>
                                      </p:to>
                                    </p:set>
                                    <p:anim calcmode="lin" valueType="num">
                                      <p:cBhvr>
                                        <p:cTn id="28" dur="500" fill="hold"/>
                                        <p:tgtEl>
                                          <p:spTgt spid="14344"/>
                                        </p:tgtEl>
                                        <p:attrNameLst>
                                          <p:attrName>ppt_x</p:attrName>
                                        </p:attrNameLst>
                                      </p:cBhvr>
                                      <p:tavLst>
                                        <p:tav tm="0">
                                          <p:val>
                                            <p:strVal val="#ppt_x-#ppt_w/2"/>
                                          </p:val>
                                        </p:tav>
                                        <p:tav tm="100000">
                                          <p:val>
                                            <p:strVal val="#ppt_x"/>
                                          </p:val>
                                        </p:tav>
                                      </p:tavLst>
                                    </p:anim>
                                    <p:anim calcmode="lin" valueType="num">
                                      <p:cBhvr>
                                        <p:cTn id="29" dur="500" fill="hold"/>
                                        <p:tgtEl>
                                          <p:spTgt spid="14344"/>
                                        </p:tgtEl>
                                        <p:attrNameLst>
                                          <p:attrName>ppt_y</p:attrName>
                                        </p:attrNameLst>
                                      </p:cBhvr>
                                      <p:tavLst>
                                        <p:tav tm="0">
                                          <p:val>
                                            <p:strVal val="#ppt_y"/>
                                          </p:val>
                                        </p:tav>
                                        <p:tav tm="100000">
                                          <p:val>
                                            <p:strVal val="#ppt_y"/>
                                          </p:val>
                                        </p:tav>
                                      </p:tavLst>
                                    </p:anim>
                                    <p:anim calcmode="lin" valueType="num">
                                      <p:cBhvr>
                                        <p:cTn id="30" dur="500" fill="hold"/>
                                        <p:tgtEl>
                                          <p:spTgt spid="14344"/>
                                        </p:tgtEl>
                                        <p:attrNameLst>
                                          <p:attrName>ppt_w</p:attrName>
                                        </p:attrNameLst>
                                      </p:cBhvr>
                                      <p:tavLst>
                                        <p:tav tm="0">
                                          <p:val>
                                            <p:fltVal val="0"/>
                                          </p:val>
                                        </p:tav>
                                        <p:tav tm="100000">
                                          <p:val>
                                            <p:strVal val="#ppt_w"/>
                                          </p:val>
                                        </p:tav>
                                      </p:tavLst>
                                    </p:anim>
                                    <p:anim calcmode="lin" valueType="num">
                                      <p:cBhvr>
                                        <p:cTn id="31" dur="500" fill="hold"/>
                                        <p:tgtEl>
                                          <p:spTgt spid="1434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64228"/>
                                        </p:tgtEl>
                                        <p:attrNameLst>
                                          <p:attrName>style.visibility</p:attrName>
                                        </p:attrNameLst>
                                      </p:cBhvr>
                                      <p:to>
                                        <p:strVal val="visible"/>
                                      </p:to>
                                    </p:set>
                                    <p:anim calcmode="lin" valueType="num">
                                      <p:cBhvr additive="base">
                                        <p:cTn id="36" dur="500" fill="hold"/>
                                        <p:tgtEl>
                                          <p:spTgt spid="564228"/>
                                        </p:tgtEl>
                                        <p:attrNameLst>
                                          <p:attrName>ppt_x</p:attrName>
                                        </p:attrNameLst>
                                      </p:cBhvr>
                                      <p:tavLst>
                                        <p:tav tm="0">
                                          <p:val>
                                            <p:strVal val="0-#ppt_w/2"/>
                                          </p:val>
                                        </p:tav>
                                        <p:tav tm="100000">
                                          <p:val>
                                            <p:strVal val="#ppt_x"/>
                                          </p:val>
                                        </p:tav>
                                      </p:tavLst>
                                    </p:anim>
                                    <p:anim calcmode="lin" valueType="num">
                                      <p:cBhvr additive="base">
                                        <p:cTn id="37" dur="500" fill="hold"/>
                                        <p:tgtEl>
                                          <p:spTgt spid="564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bldLvl="0" animBg="1"/>
      <p:bldP spid="564230" grpId="0" bldLvl="0" animBg="1"/>
      <p:bldP spid="14344" grpId="0" bldLvl="0" animBg="1"/>
      <p:bldP spid="5642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947989" y="2649970"/>
            <a:ext cx="3625993" cy="641350"/>
          </a:xfrm>
          <a:prstGeom prst="rect">
            <a:avLst/>
          </a:prstGeom>
          <a:noFill/>
          <a:ln w="9525">
            <a:noFill/>
            <a:miter lim="800000"/>
          </a:ln>
        </p:spPr>
        <p:txBody>
          <a:bodyPr wrap="square">
            <a:spAutoFit/>
          </a:bodyPr>
          <a:lstStyle/>
          <a:p>
            <a:pPr algn="ctr"/>
            <a:r>
              <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组织变革的程序</a:t>
            </a:r>
            <a:endPar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87851" y="1471180"/>
            <a:ext cx="759114" cy="1189038"/>
          </a:xfrm>
          <a:prstGeom prst="rect">
            <a:avLst/>
          </a:prstGeom>
          <a:noFill/>
          <a:ln w="9525">
            <a:noFill/>
            <a:miter lim="800000"/>
          </a:ln>
        </p:spPr>
        <p:txBody>
          <a:bodyPr wrap="square">
            <a:spAutoFit/>
          </a:bodyPr>
          <a:lstStyle/>
          <a:p>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3</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382905" y="888365"/>
            <a:ext cx="8303895" cy="3705860"/>
          </a:xfrm>
        </p:spPr>
        <p:txBody>
          <a:bodyPr/>
          <a:lstStyle/>
          <a:p>
            <a:r>
              <a:rPr lang="zh-CN" altLang="en-US" sz="1800" b="1">
                <a:solidFill>
                  <a:schemeClr val="accent2"/>
                </a:solidFill>
                <a:sym typeface="+mn-ea"/>
              </a:rPr>
              <a:t>卢因的组织变革模型</a:t>
            </a:r>
            <a:endParaRPr lang="zh-CN" altLang="en-US" sz="1800" b="1">
              <a:solidFill>
                <a:schemeClr val="accent2"/>
              </a:solidFill>
              <a:sym typeface="+mn-ea"/>
            </a:endParaRPr>
          </a:p>
          <a:p>
            <a:pPr marL="0" indent="0">
              <a:buNone/>
            </a:pPr>
            <a:r>
              <a:rPr lang="zh-CN" altLang="en-US" sz="1800" b="1" dirty="0">
                <a:solidFill>
                  <a:srgbClr val="0067B0"/>
                </a:solidFill>
                <a:sym typeface="+mn-ea"/>
              </a:rPr>
              <a:t>库尔特</a:t>
            </a:r>
            <a:r>
              <a:rPr lang="en-US" altLang="zh-CN" sz="1800" b="1" dirty="0">
                <a:solidFill>
                  <a:srgbClr val="0067B0"/>
                </a:solidFill>
                <a:sym typeface="+mn-ea"/>
              </a:rPr>
              <a:t>.</a:t>
            </a:r>
            <a:r>
              <a:rPr lang="zh-CN" altLang="en-US" sz="1800" b="1" dirty="0">
                <a:solidFill>
                  <a:srgbClr val="0067B0"/>
                </a:solidFill>
                <a:sym typeface="+mn-ea"/>
              </a:rPr>
              <a:t>卢因（</a:t>
            </a:r>
            <a:r>
              <a:rPr lang="en-US" altLang="zh-CN" sz="1800" b="1" dirty="0">
                <a:solidFill>
                  <a:srgbClr val="0067B0"/>
                </a:solidFill>
                <a:sym typeface="+mn-ea"/>
              </a:rPr>
              <a:t>Kurt </a:t>
            </a:r>
            <a:r>
              <a:rPr lang="en-US" altLang="zh-CN" sz="1800" b="1" dirty="0" err="1">
                <a:solidFill>
                  <a:srgbClr val="0067B0"/>
                </a:solidFill>
                <a:sym typeface="+mn-ea"/>
              </a:rPr>
              <a:t>Lewin</a:t>
            </a:r>
            <a:r>
              <a:rPr lang="zh-CN" altLang="en-US" sz="1800" b="1" dirty="0">
                <a:solidFill>
                  <a:srgbClr val="0067B0"/>
                </a:solidFill>
                <a:sym typeface="+mn-ea"/>
              </a:rPr>
              <a:t>）的三步骤：</a:t>
            </a:r>
            <a:r>
              <a:rPr lang="zh-CN" altLang="en-US" sz="1800" b="1" dirty="0">
                <a:solidFill>
                  <a:schemeClr val="tx2">
                    <a:lumMod val="60000"/>
                    <a:lumOff val="40000"/>
                  </a:schemeClr>
                </a:solidFill>
                <a:sym typeface="+mn-ea"/>
              </a:rPr>
              <a:t>“解冻”，</a:t>
            </a:r>
            <a:r>
              <a:rPr lang="en-US" altLang="zh-CN" sz="1800" b="1" dirty="0">
                <a:solidFill>
                  <a:schemeClr val="tx2">
                    <a:lumMod val="60000"/>
                    <a:lumOff val="40000"/>
                  </a:schemeClr>
                </a:solidFill>
                <a:sym typeface="+mn-ea"/>
              </a:rPr>
              <a:t>“</a:t>
            </a:r>
            <a:r>
              <a:rPr lang="zh-CN" altLang="en-US" sz="1800" b="1" dirty="0">
                <a:solidFill>
                  <a:schemeClr val="tx2">
                    <a:lumMod val="60000"/>
                    <a:lumOff val="40000"/>
                  </a:schemeClr>
                </a:solidFill>
                <a:sym typeface="+mn-ea"/>
              </a:rPr>
              <a:t>移动”，“重新冻结”</a:t>
            </a:r>
            <a:endParaRPr lang="zh-CN" altLang="en-US" sz="1800" b="1" dirty="0">
              <a:solidFill>
                <a:schemeClr val="tx2">
                  <a:lumMod val="60000"/>
                  <a:lumOff val="40000"/>
                </a:schemeClr>
              </a:solidFill>
              <a:sym typeface="+mn-ea"/>
            </a:endParaRPr>
          </a:p>
          <a:p>
            <a:pPr marL="0" indent="0">
              <a:buNone/>
            </a:pPr>
            <a:r>
              <a:rPr lang="zh-CN" altLang="en-US" sz="1800" b="1" dirty="0">
                <a:solidFill>
                  <a:schemeClr val="accent2"/>
                </a:solidFill>
                <a:sym typeface="+mn-ea"/>
              </a:rPr>
              <a:t>科特的八步骤模型</a:t>
            </a:r>
            <a:endParaRPr lang="zh-CN" altLang="en-US" sz="1800" b="1" dirty="0">
              <a:solidFill>
                <a:schemeClr val="tx2">
                  <a:lumMod val="60000"/>
                  <a:lumOff val="40000"/>
                </a:schemeClr>
              </a:solidFill>
              <a:sym typeface="+mn-ea"/>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8704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704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704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705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graphicFrame>
        <p:nvGraphicFramePr>
          <p:cNvPr id="109627" name="Group 59"/>
          <p:cNvGraphicFramePr>
            <a:graphicFrameLocks noGrp="1"/>
          </p:cNvGraphicFramePr>
          <p:nvPr/>
        </p:nvGraphicFramePr>
        <p:xfrm>
          <a:off x="287020" y="2096770"/>
          <a:ext cx="8856345" cy="2682240"/>
        </p:xfrm>
        <a:graphic>
          <a:graphicData uri="http://schemas.openxmlformats.org/drawingml/2006/table">
            <a:tbl>
              <a:tblPr/>
              <a:tblGrid>
                <a:gridCol w="8856345"/>
              </a:tblGrid>
              <a:tr h="33528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1600" b="1" i="0" u="none" strike="noStrike" cap="none" normalizeH="0" baseline="0" dirty="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通过创造组织需要迫切变革的理由，建立紧迫感</a:t>
                      </a:r>
                      <a:endParaRPr kumimoji="0" lang="zh-CN" altLang="en-US" sz="1600" b="1" i="0" u="none" strike="noStrike" cap="none" normalizeH="0" baseline="0" dirty="0">
                        <a:ln>
                          <a:noFill/>
                        </a:ln>
                        <a:solidFill>
                          <a:srgbClr val="0067B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形成具有领导变革所需足够权力的联盟</a:t>
                      </a:r>
                      <a:endParaRPr kumimoji="0" lang="zh-CN" altLang="en-US" sz="1600" b="1" i="0" u="none" strike="noStrike" cap="none" normalizeH="0" baseline="0">
                        <a:ln>
                          <a:noFill/>
                        </a:ln>
                        <a:solidFill>
                          <a:srgbClr val="0067B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建立新的愿景来指导变革，并制定实现该愿景的战略</a:t>
                      </a:r>
                      <a:endParaRPr kumimoji="0" lang="zh-CN" altLang="en-US" sz="1600" b="1" i="0" u="none" strike="noStrike" cap="none" normalizeH="0" baseline="0">
                        <a:ln>
                          <a:noFill/>
                        </a:ln>
                        <a:solidFill>
                          <a:srgbClr val="0067B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4.</a:t>
                      </a:r>
                      <a:r>
                        <a:rPr kumimoji="0" lang="zh-CN" altLang="en-US"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在整个组织中进行愿景沟通</a:t>
                      </a:r>
                      <a:endParaRPr kumimoji="0" lang="zh-CN" altLang="en-US" sz="1600" b="1" i="0" u="none" strike="noStrike" cap="none" normalizeH="0" baseline="0">
                        <a:ln>
                          <a:noFill/>
                        </a:ln>
                        <a:solidFill>
                          <a:srgbClr val="0067B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5.</a:t>
                      </a:r>
                      <a:r>
                        <a:rPr kumimoji="0" lang="zh-CN" altLang="en-US"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通过扫除变革障碍、鼓励冒险、鼓励创造性地解决问题，向员工授权，让他们为愿景采取行动</a:t>
                      </a:r>
                      <a:endParaRPr kumimoji="0" lang="zh-CN" altLang="en-US" sz="1600" b="1" i="0" u="none" strike="noStrike" cap="none" normalizeH="0" baseline="0">
                        <a:ln>
                          <a:noFill/>
                        </a:ln>
                        <a:solidFill>
                          <a:srgbClr val="0067B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6.</a:t>
                      </a:r>
                      <a:r>
                        <a:rPr kumimoji="0" lang="zh-CN" altLang="en-US"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有计划地创造和奖励近期成果，这些成果会推动组织向新的愿景迈进</a:t>
                      </a:r>
                      <a:endParaRPr kumimoji="0" lang="zh-CN" altLang="en-US" sz="1600" b="1" i="0" u="none" strike="noStrike" cap="none" normalizeH="0" baseline="0">
                        <a:ln>
                          <a:noFill/>
                        </a:ln>
                        <a:solidFill>
                          <a:srgbClr val="0067B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7.</a:t>
                      </a:r>
                      <a:r>
                        <a:rPr kumimoji="0" lang="zh-CN" altLang="en-US" sz="1600" b="1" i="0" u="none" strike="noStrike" cap="none" normalizeH="0" baseline="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巩固成果，重新评估变革，在新的计划中作必要的调整</a:t>
                      </a:r>
                      <a:endParaRPr kumimoji="0" lang="zh-CN" altLang="en-US" sz="1600" b="1" i="0" u="none" strike="noStrike" cap="none" normalizeH="0" baseline="0">
                        <a:ln>
                          <a:noFill/>
                        </a:ln>
                        <a:solidFill>
                          <a:srgbClr val="0067B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8.</a:t>
                      </a:r>
                      <a:r>
                        <a:rPr kumimoji="0" lang="zh-CN" altLang="en-US" sz="1600" b="1" i="0" u="none" strike="noStrike" cap="none" normalizeH="0" baseline="0" dirty="0">
                          <a:ln>
                            <a:noFill/>
                          </a:ln>
                          <a:solidFill>
                            <a:srgbClr val="0067B0"/>
                          </a:solidFill>
                          <a:effectLst/>
                          <a:latin typeface="宋体" panose="02010600030101010101" pitchFamily="2" charset="-122"/>
                          <a:ea typeface="宋体" panose="02010600030101010101" pitchFamily="2" charset="-122"/>
                          <a:cs typeface="Times New Roman" panose="02020603050405020304" pitchFamily="18" charset="0"/>
                        </a:rPr>
                        <a:t>通过证明新行为与组织成功之间的联系，强化变革</a:t>
                      </a:r>
                      <a:endParaRPr kumimoji="0" lang="zh-CN" altLang="en-US" sz="1600" b="1" i="0" u="none" strike="noStrike" cap="none" normalizeH="0" baseline="0" dirty="0">
                        <a:ln>
                          <a:noFill/>
                        </a:ln>
                        <a:solidFill>
                          <a:srgbClr val="0067B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标题 1"/>
          <p:cNvSpPr>
            <a:spLocks noGrp="1"/>
          </p:cNvSpPr>
          <p:nvPr>
            <p:ph type="title"/>
          </p:nvPr>
        </p:nvSpPr>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组织变革的程序</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strips(downLeft)">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9627"/>
                                        </p:tgtEl>
                                        <p:attrNameLst>
                                          <p:attrName>style.visibility</p:attrName>
                                        </p:attrNameLst>
                                      </p:cBhvr>
                                      <p:to>
                                        <p:strVal val="visible"/>
                                      </p:to>
                                    </p:set>
                                    <p:animEffect transition="in" filter="box(in)">
                                      <p:cBhvr>
                                        <p:cTn id="12" dur="2000"/>
                                        <p:tgtEl>
                                          <p:spTgt spid="109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954916" y="2649970"/>
            <a:ext cx="3625993" cy="641350"/>
          </a:xfrm>
          <a:prstGeom prst="rect">
            <a:avLst/>
          </a:prstGeom>
          <a:noFill/>
          <a:ln w="9525">
            <a:noFill/>
            <a:miter lim="800000"/>
          </a:ln>
        </p:spPr>
        <p:txBody>
          <a:bodyPr wrap="square">
            <a:spAutoFit/>
          </a:bodyPr>
          <a:lstStyle/>
          <a:p>
            <a:pPr algn="ctr"/>
            <a:r>
              <a:rPr lang="zh-CN" altLang="en-US" sz="36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组织变革的管理</a:t>
            </a:r>
            <a:endParaRPr lang="zh-CN" altLang="en-US" sz="36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42379" y="1450397"/>
            <a:ext cx="828386" cy="1189038"/>
          </a:xfrm>
          <a:prstGeom prst="rect">
            <a:avLst/>
          </a:prstGeom>
          <a:noFill/>
          <a:ln w="9525">
            <a:noFill/>
            <a:miter lim="800000"/>
          </a:ln>
        </p:spPr>
        <p:txBody>
          <a:bodyPr wrap="square">
            <a:spAutoFit/>
          </a:bodyPr>
          <a:lstStyle/>
          <a:p>
            <a:pPr algn="ctr"/>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4</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382905" y="730250"/>
            <a:ext cx="8303895" cy="3727450"/>
          </a:xfrm>
        </p:spPr>
        <p:txBody>
          <a:bodyPr/>
          <a:lstStyle/>
          <a:p>
            <a:r>
              <a:rPr lang="zh-CN" altLang="en-US" sz="2800" b="1">
                <a:solidFill>
                  <a:schemeClr val="accent2"/>
                </a:solidFill>
                <a:sym typeface="+mn-ea"/>
              </a:rPr>
              <a:t>变革阻力产生的原因 </a:t>
            </a:r>
            <a:endParaRPr lang="zh-CN" altLang="en-US" sz="2800" b="1">
              <a:solidFill>
                <a:schemeClr val="accent2"/>
              </a:solidFill>
              <a:sym typeface="+mn-ea"/>
            </a:endParaRPr>
          </a:p>
          <a:p>
            <a:pPr>
              <a:buFont typeface="Wingdings" panose="05000000000000000000" pitchFamily="2" charset="2"/>
              <a:buChar char="Ø"/>
            </a:pPr>
            <a:r>
              <a:rPr lang="zh-CN" altLang="en-US" sz="2800" b="1" dirty="0">
                <a:solidFill>
                  <a:srgbClr val="0067B0"/>
                </a:solidFill>
                <a:sym typeface="+mn-ea"/>
              </a:rPr>
              <a:t>组织内的</a:t>
            </a:r>
            <a:r>
              <a:rPr lang="zh-CN" altLang="en-US" sz="2800" b="1" dirty="0">
                <a:solidFill>
                  <a:srgbClr val="0067B0"/>
                </a:solidFill>
                <a:sym typeface="+mn-ea"/>
                <a:hlinkClick r:id="rId1" action="ppaction://hlinkfile"/>
              </a:rPr>
              <a:t>原因</a:t>
            </a:r>
            <a:r>
              <a:rPr lang="zh-CN" altLang="en-US" sz="2400" dirty="0">
                <a:solidFill>
                  <a:srgbClr val="0067B0"/>
                </a:solidFill>
                <a:sym typeface="+mn-ea"/>
                <a:hlinkClick r:id="rId1" action="ppaction://hlinkfile"/>
              </a:rPr>
              <a:t> </a:t>
            </a:r>
            <a:endParaRPr lang="zh-CN" altLang="en-US" sz="2400" dirty="0">
              <a:solidFill>
                <a:srgbClr val="0067B0"/>
              </a:solidFill>
              <a:sym typeface="+mn-ea"/>
            </a:endParaRPr>
          </a:p>
          <a:p>
            <a:pPr>
              <a:buFont typeface="Wingdings" panose="05000000000000000000" pitchFamily="2" charset="2"/>
              <a:buChar char="l"/>
            </a:pPr>
            <a:r>
              <a:rPr lang="zh-CN" altLang="en-US" sz="1800" b="1" dirty="0">
                <a:sym typeface="+mn-ea"/>
              </a:rPr>
              <a:t>对组织及个人短期利益的影响</a:t>
            </a:r>
            <a:endParaRPr lang="zh-CN" altLang="en-US" sz="1800" b="1" dirty="0">
              <a:sym typeface="+mn-ea"/>
            </a:endParaRPr>
          </a:p>
          <a:p>
            <a:pPr>
              <a:buFont typeface="Wingdings" panose="05000000000000000000" pitchFamily="2" charset="2"/>
              <a:buChar char="l"/>
            </a:pPr>
            <a:r>
              <a:rPr lang="zh-CN" altLang="en-US" sz="1800" b="1" dirty="0">
                <a:sym typeface="+mn-ea"/>
              </a:rPr>
              <a:t>对个人既得利益的威胁</a:t>
            </a:r>
            <a:endParaRPr lang="zh-CN" altLang="en-US" sz="1800" b="1" dirty="0">
              <a:sym typeface="+mn-ea"/>
            </a:endParaRPr>
          </a:p>
          <a:p>
            <a:pPr>
              <a:buFont typeface="Wingdings" panose="05000000000000000000" pitchFamily="2" charset="2"/>
              <a:buChar char="l"/>
            </a:pPr>
            <a:r>
              <a:rPr lang="zh-CN" altLang="en-US" sz="1800" b="1" dirty="0">
                <a:sym typeface="+mn-ea"/>
              </a:rPr>
              <a:t>源于不确定性的恐惧</a:t>
            </a:r>
            <a:endParaRPr lang="zh-CN" altLang="en-US" sz="1800" b="1" dirty="0">
              <a:sym typeface="+mn-ea"/>
            </a:endParaRPr>
          </a:p>
          <a:p>
            <a:pPr>
              <a:buFont typeface="Wingdings" panose="05000000000000000000" pitchFamily="2" charset="2"/>
              <a:buChar char="l"/>
            </a:pPr>
            <a:r>
              <a:rPr lang="zh-CN" altLang="en-US" sz="1800" b="1" dirty="0">
                <a:sym typeface="+mn-ea"/>
              </a:rPr>
              <a:t>组织变革管理者的原因 </a:t>
            </a:r>
            <a:endParaRPr lang="zh-CN" altLang="en-US" sz="1800" b="1" dirty="0">
              <a:sym typeface="+mn-ea"/>
            </a:endParaRPr>
          </a:p>
          <a:p>
            <a:pPr>
              <a:buFont typeface="Wingdings" panose="05000000000000000000" pitchFamily="2" charset="2"/>
              <a:buChar char="Ø"/>
            </a:pPr>
            <a:r>
              <a:rPr lang="zh-CN" altLang="en-US" sz="2800" b="1" dirty="0">
                <a:solidFill>
                  <a:srgbClr val="0067B0"/>
                </a:solidFill>
                <a:sym typeface="+mn-ea"/>
              </a:rPr>
              <a:t>组织外的原因</a:t>
            </a:r>
            <a:endParaRPr lang="zh-CN" altLang="en-US" sz="2800" b="1" dirty="0">
              <a:solidFill>
                <a:srgbClr val="0067B0"/>
              </a:solidFill>
              <a:sym typeface="+mn-ea"/>
            </a:endParaRPr>
          </a:p>
          <a:p>
            <a:pPr marL="0" indent="0">
              <a:buFont typeface="Wingdings" panose="05000000000000000000" pitchFamily="2" charset="2"/>
              <a:buNone/>
            </a:pPr>
            <a:r>
              <a:rPr lang="zh-CN" altLang="en-US" sz="2800" b="1" dirty="0">
                <a:solidFill>
                  <a:srgbClr val="0067B0"/>
                </a:solidFill>
                <a:sym typeface="+mn-ea"/>
              </a:rPr>
              <a:t> </a:t>
            </a:r>
            <a:endParaRPr lang="zh-CN" altLang="en-US" sz="2400" b="1" dirty="0">
              <a:solidFill>
                <a:srgbClr val="0067B0"/>
              </a:solidFill>
              <a:sym typeface="+mn-ea"/>
            </a:endParaRPr>
          </a:p>
          <a:p>
            <a:pPr>
              <a:buFont typeface="Wingdings" panose="05000000000000000000" pitchFamily="2" charset="2"/>
              <a:buChar char="Ø"/>
            </a:pPr>
            <a:r>
              <a:rPr lang="zh-CN" altLang="en-US" sz="2800" b="1" dirty="0">
                <a:solidFill>
                  <a:srgbClr val="0067B0"/>
                </a:solidFill>
                <a:sym typeface="+mn-ea"/>
              </a:rPr>
              <a:t>系统原因</a:t>
            </a:r>
            <a:endParaRPr lang="zh-CN" altLang="en-US" sz="2800" b="1" dirty="0">
              <a:solidFill>
                <a:srgbClr val="0067B0"/>
              </a:solidFill>
              <a:sym typeface="+mn-ea"/>
            </a:endParaRPr>
          </a:p>
        </p:txBody>
      </p:sp>
      <p:pic>
        <p:nvPicPr>
          <p:cNvPr id="105" name="Picture 17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11623"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1624"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1625"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1626"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组织变革的管理</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7" name="矩形 47"/>
          <p:cNvSpPr>
            <a:spLocks noChangeArrowheads="1"/>
          </p:cNvSpPr>
          <p:nvPr/>
        </p:nvSpPr>
        <p:spPr bwMode="auto">
          <a:xfrm>
            <a:off x="2891155" y="3019425"/>
            <a:ext cx="6038850" cy="8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marL="171450" indent="-171450">
              <a:buFont typeface="Wingdings" panose="05000000000000000000" pitchFamily="2" charset="2"/>
              <a:buChar char="l"/>
            </a:pPr>
            <a:r>
              <a:rPr lang="zh-CN" altLang="en-US" sz="1200" b="1" dirty="0">
                <a:sym typeface="Arial" panose="020B0604020202020204" pitchFamily="34" charset="0"/>
              </a:rPr>
              <a:t>部门层面的变革会受到企业整体政策和规定的制约</a:t>
            </a:r>
            <a:endParaRPr lang="en-US" altLang="zh-CN" sz="1200" b="1" dirty="0">
              <a:sym typeface="Arial" panose="020B0604020202020204" pitchFamily="34" charset="0"/>
            </a:endParaRPr>
          </a:p>
          <a:p>
            <a:pPr marL="171450" indent="-171450">
              <a:buFont typeface="Wingdings" panose="05000000000000000000" pitchFamily="2" charset="2"/>
              <a:buChar char="l"/>
            </a:pPr>
            <a:r>
              <a:rPr lang="zh-CN" altLang="en-US" sz="1200" b="1" dirty="0">
                <a:sym typeface="Arial" panose="020B0604020202020204" pitchFamily="34" charset="0"/>
              </a:rPr>
              <a:t>集团内不同地域的每一个子公司或分公司的变革，会受到集团整体政策和规定的制约</a:t>
            </a:r>
            <a:endParaRPr lang="en-US" altLang="zh-CN" sz="1200" b="1" dirty="0">
              <a:sym typeface="Arial" panose="020B0604020202020204" pitchFamily="34" charset="0"/>
            </a:endParaRPr>
          </a:p>
          <a:p>
            <a:pPr marL="171450" indent="-171450">
              <a:buFont typeface="Wingdings" panose="05000000000000000000" pitchFamily="2" charset="2"/>
              <a:buChar char="l"/>
            </a:pPr>
            <a:r>
              <a:rPr lang="zh-CN" altLang="en-US" sz="1200" b="1" dirty="0">
                <a:sym typeface="Arial" panose="020B0604020202020204" pitchFamily="34" charset="0"/>
              </a:rPr>
              <a:t>整个集团层面的变革需要考虑上下游的供应商、客户等多个利益相关者的协同情况</a:t>
            </a:r>
            <a:endParaRPr lang="zh-CN" altLang="en-US" sz="1200" b="1" dirty="0">
              <a:sym typeface="Arial" panose="020B0604020202020204" pitchFamily="34" charset="0"/>
            </a:endParaRPr>
          </a:p>
        </p:txBody>
      </p:sp>
      <p:sp>
        <p:nvSpPr>
          <p:cNvPr id="29" name="矩形 47"/>
          <p:cNvSpPr>
            <a:spLocks noChangeArrowheads="1"/>
          </p:cNvSpPr>
          <p:nvPr/>
        </p:nvSpPr>
        <p:spPr bwMode="auto">
          <a:xfrm>
            <a:off x="2416810" y="4073525"/>
            <a:ext cx="6447790"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nSpc>
                <a:spcPct val="110000"/>
              </a:lnSpc>
              <a:buNone/>
            </a:pPr>
            <a:r>
              <a:rPr lang="en-US" altLang="zh-CN" sz="1200" b="1" dirty="0">
                <a:sym typeface="Arial" panose="020B0604020202020204" pitchFamily="34" charset="0"/>
              </a:rPr>
              <a:t>    </a:t>
            </a:r>
            <a:r>
              <a:rPr lang="zh-CN" altLang="en-US" sz="1200" b="1" dirty="0">
                <a:sym typeface="Arial" panose="020B0604020202020204" pitchFamily="34" charset="0"/>
              </a:rPr>
              <a:t>当整个社会各行各业都更鼓励创新、变革时，单个组织的变革也会变得相对容易，反之，就会对新的组织变革产生阻力：</a:t>
            </a:r>
            <a:r>
              <a:rPr lang="en-US" altLang="zh-CN" sz="1200" b="1" dirty="0">
                <a:sym typeface="Arial" panose="020B0604020202020204" pitchFamily="34" charset="0"/>
              </a:rPr>
              <a:t>   </a:t>
            </a:r>
            <a:r>
              <a:rPr lang="zh-CN" altLang="en-US" sz="1200" b="1" dirty="0">
                <a:sym typeface="Arial" panose="020B0604020202020204" pitchFamily="34" charset="0"/>
              </a:rPr>
              <a:t>员工个体层面、行业层面、金融制度和资本市场体制层面</a:t>
            </a:r>
            <a:endParaRPr lang="zh-CN" altLang="en-US" sz="1200" b="1" dirty="0">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p:cBhvr>
                                        <p:cTn id="7" dur="750"/>
                                        <p:tgtEl>
                                          <p:spTgt spid="27"/>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p:cBhvr>
                                        <p:cTn id="10"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utoUpdateAnimBg="0"/>
      <p:bldP spid="29"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lstStyle/>
          <a:p>
            <a:r>
              <a:rPr lang="zh-CN" altLang="en-US" b="1" dirty="0">
                <a:solidFill>
                  <a:schemeClr val="accent2"/>
                </a:solidFill>
                <a:sym typeface="+mn-ea"/>
              </a:rPr>
              <a:t>变革压力的管控方法</a:t>
            </a:r>
            <a:endParaRPr lang="zh-CN" altLang="en-US" b="1" dirty="0">
              <a:solidFill>
                <a:schemeClr val="accent2"/>
              </a:solidFill>
              <a:sym typeface="+mn-ea"/>
            </a:endParaRPr>
          </a:p>
          <a:p>
            <a:pPr>
              <a:buFont typeface="Wingdings" panose="05000000000000000000" pitchFamily="2" charset="2"/>
              <a:buChar char="Ø"/>
            </a:pPr>
            <a:r>
              <a:rPr lang="zh-CN" altLang="en-US" b="1" dirty="0">
                <a:solidFill>
                  <a:srgbClr val="0067B0"/>
                </a:solidFill>
                <a:sym typeface="+mn-ea"/>
              </a:rPr>
              <a:t>系统梳理本组织变革阻力产生的具体原因</a:t>
            </a:r>
            <a:endParaRPr lang="zh-CN" altLang="en-US" b="1" dirty="0">
              <a:solidFill>
                <a:srgbClr val="0067B0"/>
              </a:solidFill>
            </a:endParaRPr>
          </a:p>
          <a:p>
            <a:pPr>
              <a:buFont typeface="Wingdings" panose="05000000000000000000" pitchFamily="2" charset="2"/>
              <a:buChar char="Ø"/>
            </a:pPr>
            <a:r>
              <a:rPr lang="zh-CN" altLang="en-US" b="1" dirty="0">
                <a:solidFill>
                  <a:srgbClr val="0067B0"/>
                </a:solidFill>
                <a:sym typeface="+mn-ea"/>
              </a:rPr>
              <a:t>变革管理者发挥个人领导力</a:t>
            </a:r>
            <a:endParaRPr lang="zh-CN" altLang="en-US" b="1" dirty="0">
              <a:solidFill>
                <a:srgbClr val="0067B0"/>
              </a:solidFill>
            </a:endParaRPr>
          </a:p>
          <a:p>
            <a:pPr>
              <a:buFont typeface="Wingdings" panose="05000000000000000000" pitchFamily="2" charset="2"/>
              <a:buChar char="Ø"/>
            </a:pPr>
            <a:r>
              <a:rPr lang="zh-CN" altLang="en-US" b="1" dirty="0">
                <a:solidFill>
                  <a:srgbClr val="0067B0"/>
                </a:solidFill>
                <a:sym typeface="+mn-ea"/>
              </a:rPr>
              <a:t>变革动因与方案的全员参与 </a:t>
            </a:r>
            <a:endParaRPr lang="zh-CN" altLang="en-US" b="1" dirty="0">
              <a:solidFill>
                <a:srgbClr val="0067B0"/>
              </a:solidFill>
            </a:endParaRPr>
          </a:p>
          <a:p>
            <a:pPr>
              <a:buFont typeface="Wingdings" panose="05000000000000000000" pitchFamily="2" charset="2"/>
              <a:buChar char="Ø"/>
            </a:pPr>
            <a:r>
              <a:rPr lang="zh-CN" altLang="en-US" b="1" dirty="0">
                <a:solidFill>
                  <a:srgbClr val="0067B0"/>
                </a:solidFill>
                <a:sym typeface="+mn-ea"/>
              </a:rPr>
              <a:t>充分沟通</a:t>
            </a: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1367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367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367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367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342900"/>
            <a:ext cx="8229600" cy="681355"/>
          </a:xfrm>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组织变革的程序</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900" dirty="0">
                <a:latin typeface="Arial Black" panose="020B0A04020102020204" pitchFamily="34" charset="0"/>
              </a:rPr>
            </a:fld>
            <a:endParaRPr lang="zh-CN" altLang="en-US" sz="900" dirty="0">
              <a:latin typeface="Arial Black" panose="020B0A04020102020204" pitchFamily="34" charset="0"/>
            </a:endParaRPr>
          </a:p>
        </p:txBody>
      </p:sp>
      <p:sp>
        <p:nvSpPr>
          <p:cNvPr id="31747" name="Rectangle 2"/>
          <p:cNvSpPr>
            <a:spLocks noGrp="1"/>
          </p:cNvSpPr>
          <p:nvPr>
            <p:ph type="title"/>
          </p:nvPr>
        </p:nvSpPr>
        <p:spPr/>
        <p:txBody>
          <a:bodyPr vert="horz" wrap="square" lIns="68580" tIns="34290" rIns="68580" bIns="34290" anchor="ctr"/>
          <a:lstStyle/>
          <a:p>
            <a:pPr eaLnBrk="1" hangingPunct="1"/>
            <a:r>
              <a:rPr lang="zh-CN" altLang="en-US" sz="2850" dirty="0"/>
              <a:t>案例分析</a:t>
            </a:r>
            <a:endParaRPr lang="zh-CN" altLang="en-US" sz="2850" dirty="0"/>
          </a:p>
        </p:txBody>
      </p:sp>
      <p:sp>
        <p:nvSpPr>
          <p:cNvPr id="588803" name="Rectangle 3"/>
          <p:cNvSpPr>
            <a:spLocks noGrp="1"/>
          </p:cNvSpPr>
          <p:nvPr>
            <p:ph idx="1"/>
          </p:nvPr>
        </p:nvSpPr>
        <p:spPr/>
        <p:txBody>
          <a:bodyPr vert="horz" wrap="square" lIns="68580" tIns="34290" rIns="68580" bIns="34290" anchor="t"/>
          <a:lstStyle/>
          <a:p>
            <a:pPr eaLnBrk="1" hangingPunct="1">
              <a:lnSpc>
                <a:spcPct val="80000"/>
              </a:lnSpc>
            </a:pPr>
            <a:r>
              <a:rPr lang="zh-CN" altLang="en-US" sz="2800" dirty="0">
                <a:latin typeface="仿宋_GB2312" pitchFamily="49" charset="-122"/>
                <a:ea typeface="仿宋_GB2312" pitchFamily="49" charset="-122"/>
              </a:rPr>
              <a:t>“你是谁啊？什么这个总那个总，我不认识！”一位工程师全然不理彼得的握手示好，把头扭到一边。</a:t>
            </a:r>
            <a:endParaRPr lang="zh-CN" altLang="en-US" sz="2800" dirty="0">
              <a:latin typeface="仿宋_GB2312" pitchFamily="49" charset="-122"/>
              <a:ea typeface="仿宋_GB2312" pitchFamily="49" charset="-122"/>
            </a:endParaRPr>
          </a:p>
          <a:p>
            <a:pPr eaLnBrk="1" hangingPunct="1">
              <a:lnSpc>
                <a:spcPct val="80000"/>
              </a:lnSpc>
              <a:buNone/>
            </a:pPr>
            <a:r>
              <a:rPr lang="zh-CN" altLang="en-US" sz="2800" dirty="0"/>
              <a:t>    彼得伸出的手被迫尴尬地僵在空中</a:t>
            </a:r>
            <a:r>
              <a:rPr lang="en-US" altLang="zh-CN" sz="2800" dirty="0"/>
              <a:t>…… </a:t>
            </a:r>
            <a:endParaRPr lang="en-US" altLang="zh-CN" sz="2800" dirty="0"/>
          </a:p>
          <a:p>
            <a:pPr eaLnBrk="1" hangingPunct="1">
              <a:lnSpc>
                <a:spcPct val="80000"/>
              </a:lnSpc>
            </a:pPr>
            <a:r>
              <a:rPr lang="zh-CN" altLang="en-US" sz="2800" dirty="0">
                <a:latin typeface="仿宋_GB2312" pitchFamily="49" charset="-122"/>
                <a:ea typeface="仿宋_GB2312" pitchFamily="49" charset="-122"/>
              </a:rPr>
              <a:t>彼得找一位业务骨干到办公室谈话，结果这位员工一屁股就坐到彼得的总经理位置上，彼得坐在下首听着这位员工略有些傲慢地发问：“你有什么事，说吧。” </a:t>
            </a:r>
            <a:endParaRPr lang="zh-CN" altLang="en-US" sz="2800" dirty="0">
              <a:latin typeface="仿宋_GB2312" pitchFamily="49" charset="-122"/>
              <a:ea typeface="仿宋_GB2312" pitchFamily="49" charset="-122"/>
            </a:endParaRPr>
          </a:p>
          <a:p>
            <a:pPr eaLnBrk="1" hangingPunct="1">
              <a:lnSpc>
                <a:spcPct val="80000"/>
              </a:lnSpc>
            </a:pPr>
            <a:r>
              <a:rPr lang="zh-CN" altLang="en-US" sz="2800" dirty="0"/>
              <a:t>这是彼得以总经理的身份空降到维达公司第一天与员工见面时所发生的两幕。 </a:t>
            </a:r>
            <a:endParaRPr lang="zh-CN" altLang="en-US" sz="2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wedge">
                                      <p:cBhvr>
                                        <p:cTn id="7" dur="2000"/>
                                        <p:tgtEl>
                                          <p:spTgt spid="588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wedge">
                                      <p:cBhvr>
                                        <p:cTn id="12" dur="2000"/>
                                        <p:tgtEl>
                                          <p:spTgt spid="588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wedge">
                                      <p:cBhvr>
                                        <p:cTn id="17" dur="2000"/>
                                        <p:tgtEl>
                                          <p:spTgt spid="588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588803">
                                            <p:txEl>
                                              <p:pRg st="3" end="3"/>
                                            </p:txEl>
                                          </p:spTgt>
                                        </p:tgtEl>
                                        <p:attrNameLst>
                                          <p:attrName>style.visibility</p:attrName>
                                        </p:attrNameLst>
                                      </p:cBhvr>
                                      <p:to>
                                        <p:strVal val="visible"/>
                                      </p:to>
                                    </p:set>
                                    <p:animEffect transition="in" filter="wedge">
                                      <p:cBhvr>
                                        <p:cTn id="22" dur="2000"/>
                                        <p:tgtEl>
                                          <p:spTgt spid="588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7"/>
          <p:cNvSpPr>
            <a:spLocks noChangeArrowheads="1"/>
          </p:cNvSpPr>
          <p:nvPr/>
        </p:nvSpPr>
        <p:spPr bwMode="auto">
          <a:xfrm>
            <a:off x="7938" y="-7938"/>
            <a:ext cx="1879600" cy="5143501"/>
          </a:xfrm>
          <a:prstGeom prst="rect">
            <a:avLst/>
          </a:pr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6" name="任意多边形 40"/>
          <p:cNvSpPr>
            <a:spLocks noChangeArrowheads="1"/>
          </p:cNvSpPr>
          <p:nvPr/>
        </p:nvSpPr>
        <p:spPr bwMode="auto">
          <a:xfrm>
            <a:off x="3860800" y="4000500"/>
            <a:ext cx="615950" cy="831850"/>
          </a:xfrm>
          <a:custGeom>
            <a:avLst/>
            <a:gdLst>
              <a:gd name="T0" fmla="*/ 0 w 577850"/>
              <a:gd name="T1" fmla="*/ 0 h 736600"/>
              <a:gd name="T2" fmla="*/ 438369 w 577850"/>
              <a:gd name="T3" fmla="*/ 1060893 h 736600"/>
              <a:gd name="T4" fmla="*/ 699852 w 577850"/>
              <a:gd name="T5" fmla="*/ 685923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7" name="任意多边形 46"/>
          <p:cNvSpPr>
            <a:spLocks noChangeArrowheads="1"/>
          </p:cNvSpPr>
          <p:nvPr/>
        </p:nvSpPr>
        <p:spPr bwMode="auto">
          <a:xfrm>
            <a:off x="4210050" y="4495800"/>
            <a:ext cx="596900" cy="336550"/>
          </a:xfrm>
          <a:custGeom>
            <a:avLst/>
            <a:gdLst>
              <a:gd name="T0" fmla="*/ 0 w 495300"/>
              <a:gd name="T1" fmla="*/ 535923 h 266700"/>
              <a:gd name="T2" fmla="*/ 866898 w 495300"/>
              <a:gd name="T3" fmla="*/ 535923 h 266700"/>
              <a:gd name="T4" fmla="*/ 311194 w 495300"/>
              <a:gd name="T5" fmla="*/ 0 h 266700"/>
              <a:gd name="T6" fmla="*/ 0 w 495300"/>
              <a:gd name="T7" fmla="*/ 535923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8" name="任意多边形 18"/>
          <p:cNvSpPr>
            <a:spLocks noChangeArrowheads="1"/>
          </p:cNvSpPr>
          <p:nvPr/>
        </p:nvSpPr>
        <p:spPr bwMode="auto">
          <a:xfrm>
            <a:off x="3092450" y="-101600"/>
            <a:ext cx="488950" cy="1384300"/>
          </a:xfrm>
          <a:custGeom>
            <a:avLst/>
            <a:gdLst>
              <a:gd name="T0" fmla="*/ 0 w 457200"/>
              <a:gd name="T1" fmla="*/ 0 h 1358900"/>
              <a:gd name="T2" fmla="*/ 559218 w 457200"/>
              <a:gd name="T3" fmla="*/ 1436533 h 1358900"/>
              <a:gd name="T4" fmla="*/ 155338 w 457200"/>
              <a:gd name="T5" fmla="*/ 1248576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9" name="任意多边形 48"/>
          <p:cNvSpPr>
            <a:spLocks noChangeArrowheads="1"/>
          </p:cNvSpPr>
          <p:nvPr/>
        </p:nvSpPr>
        <p:spPr bwMode="auto">
          <a:xfrm rot="303070">
            <a:off x="4429125" y="4800600"/>
            <a:ext cx="522288" cy="365125"/>
          </a:xfrm>
          <a:custGeom>
            <a:avLst/>
            <a:gdLst>
              <a:gd name="T0" fmla="*/ 410388 w 476250"/>
              <a:gd name="T1" fmla="*/ 0 h 311150"/>
              <a:gd name="T2" fmla="*/ 628145 w 476250"/>
              <a:gd name="T3" fmla="*/ 441222 h 311150"/>
              <a:gd name="T4" fmla="*/ 0 w 476250"/>
              <a:gd name="T5" fmla="*/ 502788 h 311150"/>
              <a:gd name="T6" fmla="*/ 410388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0" name="任意多边形 37"/>
          <p:cNvSpPr>
            <a:spLocks noChangeArrowheads="1"/>
          </p:cNvSpPr>
          <p:nvPr/>
        </p:nvSpPr>
        <p:spPr bwMode="auto">
          <a:xfrm>
            <a:off x="3886200" y="4057650"/>
            <a:ext cx="749300" cy="381000"/>
          </a:xfrm>
          <a:custGeom>
            <a:avLst/>
            <a:gdLst>
              <a:gd name="T0" fmla="*/ 0 w 673100"/>
              <a:gd name="T1" fmla="*/ 8244 h 349250"/>
              <a:gd name="T2" fmla="*/ 928555 w 673100"/>
              <a:gd name="T3" fmla="*/ 453421 h 349250"/>
              <a:gd name="T4" fmla="*/ 718316 w 673100"/>
              <a:gd name="T5" fmla="*/ 0 h 349250"/>
              <a:gd name="T6" fmla="*/ 0 w 673100"/>
              <a:gd name="T7" fmla="*/ 8244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1" name="任意多边形 44"/>
          <p:cNvSpPr>
            <a:spLocks noChangeArrowheads="1"/>
          </p:cNvSpPr>
          <p:nvPr/>
        </p:nvSpPr>
        <p:spPr bwMode="auto">
          <a:xfrm>
            <a:off x="3263900" y="4921250"/>
            <a:ext cx="1187450" cy="222250"/>
          </a:xfrm>
          <a:custGeom>
            <a:avLst/>
            <a:gdLst>
              <a:gd name="T0" fmla="*/ 0 w 1136650"/>
              <a:gd name="T1" fmla="*/ 0 h 222250"/>
              <a:gd name="T2" fmla="*/ 115841 w 1136650"/>
              <a:gd name="T3" fmla="*/ 222250 h 222250"/>
              <a:gd name="T4" fmla="*/ 1295962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2"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456133 h 374650"/>
              <a:gd name="T4" fmla="*/ 984250 w 984250"/>
              <a:gd name="T5" fmla="*/ 324704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3" name="任意多边形 27"/>
          <p:cNvSpPr>
            <a:spLocks noChangeArrowheads="1"/>
          </p:cNvSpPr>
          <p:nvPr/>
        </p:nvSpPr>
        <p:spPr bwMode="auto">
          <a:xfrm>
            <a:off x="3060700" y="2228850"/>
            <a:ext cx="679450" cy="514350"/>
          </a:xfrm>
          <a:custGeom>
            <a:avLst/>
            <a:gdLst>
              <a:gd name="T0" fmla="*/ 0 w 622300"/>
              <a:gd name="T1" fmla="*/ 0 h 457200"/>
              <a:gd name="T2" fmla="*/ 537231 w 622300"/>
              <a:gd name="T3" fmla="*/ 108496 h 457200"/>
              <a:gd name="T4" fmla="*/ 809977 w 622300"/>
              <a:gd name="T5" fmla="*/ 650975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4" name="任意多边形 23"/>
          <p:cNvSpPr>
            <a:spLocks noChangeArrowheads="1"/>
          </p:cNvSpPr>
          <p:nvPr/>
        </p:nvSpPr>
        <p:spPr bwMode="auto">
          <a:xfrm>
            <a:off x="3067050" y="1492250"/>
            <a:ext cx="615950" cy="749300"/>
          </a:xfrm>
          <a:custGeom>
            <a:avLst/>
            <a:gdLst>
              <a:gd name="T0" fmla="*/ 28819 w 590550"/>
              <a:gd name="T1" fmla="*/ 0 h 704850"/>
              <a:gd name="T2" fmla="*/ 670074 w 590550"/>
              <a:gd name="T3" fmla="*/ 91544 h 704850"/>
              <a:gd name="T4" fmla="*/ 0 w 590550"/>
              <a:gd name="T5" fmla="*/ 846786 h 704850"/>
              <a:gd name="T6" fmla="*/ 28819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5"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6"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7" name="任意多边形 10"/>
          <p:cNvSpPr>
            <a:spLocks noChangeArrowheads="1"/>
          </p:cNvSpPr>
          <p:nvPr/>
        </p:nvSpPr>
        <p:spPr bwMode="auto">
          <a:xfrm>
            <a:off x="2106613" y="-44450"/>
            <a:ext cx="325437" cy="723900"/>
          </a:xfrm>
          <a:custGeom>
            <a:avLst/>
            <a:gdLst>
              <a:gd name="T0" fmla="*/ 20341 w 325072"/>
              <a:gd name="T1" fmla="*/ 0 h 723900"/>
              <a:gd name="T2" fmla="*/ 103169 w 325072"/>
              <a:gd name="T3" fmla="*/ 19050 h 723900"/>
              <a:gd name="T4" fmla="*/ 326168 w 325072"/>
              <a:gd name="T5" fmla="*/ 723900 h 723900"/>
              <a:gd name="T6" fmla="*/ 1225 w 325072"/>
              <a:gd name="T7" fmla="*/ 565150 h 723900"/>
              <a:gd name="T8" fmla="*/ 20341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8"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48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9"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21303 h 501650"/>
              <a:gd name="T4" fmla="*/ 400050 w 400050"/>
              <a:gd name="T5" fmla="*/ 560997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0"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1"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2"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3"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4"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5" name="任意多边形 16"/>
          <p:cNvSpPr>
            <a:spLocks noChangeArrowheads="1"/>
          </p:cNvSpPr>
          <p:nvPr/>
        </p:nvSpPr>
        <p:spPr bwMode="auto">
          <a:xfrm>
            <a:off x="2292350" y="-152400"/>
            <a:ext cx="800100" cy="800100"/>
          </a:xfrm>
          <a:custGeom>
            <a:avLst/>
            <a:gdLst>
              <a:gd name="T0" fmla="*/ 0 w 762000"/>
              <a:gd name="T1" fmla="*/ 400050 h 800100"/>
              <a:gd name="T2" fmla="*/ 139667 w 762000"/>
              <a:gd name="T3" fmla="*/ 800100 h 800100"/>
              <a:gd name="T4" fmla="*/ 882110 w 762000"/>
              <a:gd name="T5" fmla="*/ 0 h 800100"/>
              <a:gd name="T6" fmla="*/ 536616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6"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7"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8"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9"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0"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1"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67917 h 958850"/>
              <a:gd name="T4" fmla="*/ 692150 w 692150"/>
              <a:gd name="T5" fmla="*/ 978026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2" name="任意多边形 32"/>
          <p:cNvSpPr>
            <a:spLocks noChangeArrowheads="1"/>
          </p:cNvSpPr>
          <p:nvPr/>
        </p:nvSpPr>
        <p:spPr bwMode="auto">
          <a:xfrm>
            <a:off x="3683000" y="2667000"/>
            <a:ext cx="571500" cy="984250"/>
          </a:xfrm>
          <a:custGeom>
            <a:avLst/>
            <a:gdLst>
              <a:gd name="T0" fmla="*/ 0 w 596900"/>
              <a:gd name="T1" fmla="*/ 0 h 965200"/>
              <a:gd name="T2" fmla="*/ 306535 w 596900"/>
              <a:gd name="T3" fmla="*/ 40401 h 965200"/>
              <a:gd name="T4" fmla="*/ 523897 w 596900"/>
              <a:gd name="T5" fmla="*/ 1023485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3"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775052 h 609600"/>
              <a:gd name="T4" fmla="*/ 698500 w 698500"/>
              <a:gd name="T5" fmla="*/ 177617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4"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5"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6" name="任意多边形 36"/>
          <p:cNvSpPr>
            <a:spLocks noChangeArrowheads="1"/>
          </p:cNvSpPr>
          <p:nvPr/>
        </p:nvSpPr>
        <p:spPr bwMode="auto">
          <a:xfrm>
            <a:off x="3930650" y="3644900"/>
            <a:ext cx="546100" cy="431800"/>
          </a:xfrm>
          <a:custGeom>
            <a:avLst/>
            <a:gdLst>
              <a:gd name="T0" fmla="*/ 0 w 488950"/>
              <a:gd name="T1" fmla="*/ 431800 h 431800"/>
              <a:gd name="T2" fmla="*/ 681221 w 488950"/>
              <a:gd name="T3" fmla="*/ 425450 h 431800"/>
              <a:gd name="T4" fmla="*/ 433504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7"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8" name="任意多边形 42"/>
          <p:cNvSpPr>
            <a:spLocks noChangeArrowheads="1"/>
          </p:cNvSpPr>
          <p:nvPr/>
        </p:nvSpPr>
        <p:spPr bwMode="auto">
          <a:xfrm>
            <a:off x="3905250" y="4076700"/>
            <a:ext cx="882650" cy="736600"/>
          </a:xfrm>
          <a:custGeom>
            <a:avLst/>
            <a:gdLst>
              <a:gd name="T0" fmla="*/ 0 w 844550"/>
              <a:gd name="T1" fmla="*/ 0 h 736600"/>
              <a:gd name="T2" fmla="*/ 964084 w 844550"/>
              <a:gd name="T3" fmla="*/ 736600 h 736600"/>
              <a:gd name="T4" fmla="*/ 782865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9"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0" name="任意多边形 47"/>
          <p:cNvSpPr>
            <a:spLocks noChangeArrowheads="1"/>
          </p:cNvSpPr>
          <p:nvPr/>
        </p:nvSpPr>
        <p:spPr bwMode="auto">
          <a:xfrm>
            <a:off x="4254500" y="4813300"/>
            <a:ext cx="539750" cy="381000"/>
          </a:xfrm>
          <a:custGeom>
            <a:avLst/>
            <a:gdLst>
              <a:gd name="T0" fmla="*/ 0 w 520700"/>
              <a:gd name="T1" fmla="*/ 7811 h 355600"/>
              <a:gd name="T2" fmla="*/ 579967 w 520700"/>
              <a:gd name="T3" fmla="*/ 0 h 355600"/>
              <a:gd name="T4" fmla="*/ 190965 w 520700"/>
              <a:gd name="T5" fmla="*/ 437372 h 355600"/>
              <a:gd name="T6" fmla="*/ 0 w 520700"/>
              <a:gd name="T7" fmla="*/ 7811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1"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2"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3"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4"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5"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6"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7"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8"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9"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0"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1"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2"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3"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4"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5"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0813" y="1817688"/>
            <a:ext cx="3213100" cy="457200"/>
          </a:xfrm>
          <a:prstGeom prst="rect">
            <a:avLst/>
          </a:prstGeom>
          <a:noFill/>
          <a:ln w="9525">
            <a:noFill/>
            <a:miter lim="800000"/>
          </a:ln>
        </p:spPr>
        <p:txBody>
          <a:bodyPr>
            <a:spAutoFit/>
          </a:bodyPr>
          <a:lstStyle/>
          <a:p>
            <a:r>
              <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rPr>
              <a:t>组织变革的基本规律</a:t>
            </a:r>
            <a:endParaRPr lang="en-US" altLang="zh-CN"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0813" y="1193800"/>
            <a:ext cx="2987675" cy="457200"/>
          </a:xfrm>
          <a:prstGeom prst="rect">
            <a:avLst/>
          </a:prstGeom>
          <a:noFill/>
          <a:ln w="9525">
            <a:noFill/>
            <a:miter lim="800000"/>
          </a:ln>
        </p:spPr>
        <p:txBody>
          <a:bodyPr>
            <a:spAutoFit/>
          </a:bodyPr>
          <a:lstStyle/>
          <a:p>
            <a:r>
              <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rPr>
              <a:t>组织文化</a:t>
            </a:r>
            <a:endPar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8113" y="2446338"/>
            <a:ext cx="2386012" cy="457200"/>
          </a:xfrm>
          <a:prstGeom prst="rect">
            <a:avLst/>
          </a:prstGeom>
          <a:noFill/>
          <a:ln w="9525">
            <a:noFill/>
            <a:miter lim="800000"/>
          </a:ln>
        </p:spPr>
        <p:txBody>
          <a:bodyPr>
            <a:spAutoFit/>
          </a:bodyPr>
          <a:lstStyle/>
          <a:p>
            <a:r>
              <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rPr>
              <a:t>组织变革的程序</a:t>
            </a:r>
            <a:endPar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grpSp>
        <p:nvGrpSpPr>
          <p:cNvPr id="11" name="组合 10"/>
          <p:cNvGrpSpPr/>
          <p:nvPr/>
        </p:nvGrpSpPr>
        <p:grpSpPr bwMode="auto">
          <a:xfrm flipV="1">
            <a:off x="4711700" y="1204913"/>
            <a:ext cx="334963" cy="801687"/>
            <a:chOff x="581025" y="-431160"/>
            <a:chExt cx="1619642" cy="3889866"/>
          </a:xfrm>
        </p:grpSpPr>
        <p:grpSp>
          <p:nvGrpSpPr>
            <p:cNvPr id="16457" name="组合 11"/>
            <p:cNvGrpSpPr/>
            <p:nvPr/>
          </p:nvGrpSpPr>
          <p:grpSpPr bwMode="auto">
            <a:xfrm>
              <a:off x="581025" y="-431160"/>
              <a:ext cx="1619642" cy="3889866"/>
              <a:chOff x="6651335" y="-335489"/>
              <a:chExt cx="1360493" cy="3190953"/>
            </a:xfrm>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460" name="TextBox 14"/>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13" name="椭圆 12"/>
            <p:cNvSpPr/>
            <p:nvPr/>
          </p:nvSpPr>
          <p:spPr>
            <a:xfrm>
              <a:off x="849688" y="2110734"/>
              <a:ext cx="1082316" cy="1086080"/>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bwMode="auto">
          <a:xfrm flipV="1">
            <a:off x="4711700" y="1878013"/>
            <a:ext cx="334963" cy="803275"/>
            <a:chOff x="581025" y="-431160"/>
            <a:chExt cx="1619642" cy="3889866"/>
          </a:xfrm>
        </p:grpSpPr>
        <p:grpSp>
          <p:nvGrpSpPr>
            <p:cNvPr id="16453" name="组合 19"/>
            <p:cNvGrpSpPr/>
            <p:nvPr/>
          </p:nvGrpSpPr>
          <p:grpSpPr bwMode="auto">
            <a:xfrm>
              <a:off x="581025" y="-431160"/>
              <a:ext cx="1619642" cy="3889866"/>
              <a:chOff x="6651335" y="-335489"/>
              <a:chExt cx="1360493" cy="3190953"/>
            </a:xfrm>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456" name="TextBox 22"/>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1" name="椭圆 20"/>
            <p:cNvSpPr/>
            <p:nvPr/>
          </p:nvSpPr>
          <p:spPr>
            <a:xfrm>
              <a:off x="849688" y="2113399"/>
              <a:ext cx="1082316" cy="1083933"/>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bwMode="auto">
          <a:xfrm flipV="1">
            <a:off x="4711700" y="2505075"/>
            <a:ext cx="334963" cy="803275"/>
            <a:chOff x="581025" y="-431160"/>
            <a:chExt cx="1619642" cy="3889866"/>
          </a:xfrm>
        </p:grpSpPr>
        <p:grpSp>
          <p:nvGrpSpPr>
            <p:cNvPr id="16449" name="组合 26"/>
            <p:cNvGrpSpPr/>
            <p:nvPr/>
          </p:nvGrpSpPr>
          <p:grpSpPr bwMode="auto">
            <a:xfrm>
              <a:off x="581025" y="-431160"/>
              <a:ext cx="1619642" cy="3889866"/>
              <a:chOff x="6651335" y="-335489"/>
              <a:chExt cx="1360493" cy="3190953"/>
            </a:xfrm>
          </p:grpSpPr>
          <p:grpSp>
            <p:nvGrpSpPr>
              <p:cNvPr id="2"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452" name="TextBox 29"/>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5" name="椭圆 27"/>
            <p:cNvSpPr/>
            <p:nvPr/>
          </p:nvSpPr>
          <p:spPr>
            <a:xfrm>
              <a:off x="849688" y="2113394"/>
              <a:ext cx="1082316" cy="1083937"/>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a:spLocks noChangeArrowheads="1"/>
          </p:cNvSpPr>
          <p:nvPr/>
        </p:nvSpPr>
        <p:spPr bwMode="auto">
          <a:xfrm>
            <a:off x="1254125" y="1874838"/>
            <a:ext cx="1158875" cy="676275"/>
          </a:xfrm>
          <a:prstGeom prst="rect">
            <a:avLst/>
          </a:prstGeom>
          <a:noFill/>
          <a:ln w="9525">
            <a:noFill/>
            <a:miter lim="800000"/>
          </a:ln>
        </p:spPr>
        <p:txBody>
          <a:bodyPr wrap="none">
            <a:spAutoFit/>
          </a:bodyPr>
          <a:lstStyle/>
          <a:p>
            <a:pPr algn="ctr"/>
            <a:r>
              <a:rPr lang="zh-CN" altLang="en-US" sz="3800" b="1">
                <a:solidFill>
                  <a:schemeClr val="bg1"/>
                </a:solidFill>
                <a:ea typeface="微软雅黑" panose="020B0503020204020204" pitchFamily="34" charset="-122"/>
                <a:cs typeface="微软雅黑" panose="020B0503020204020204" pitchFamily="34" charset="-122"/>
                <a:sym typeface="Arial" panose="020B0604020202020204" pitchFamily="34" charset="0"/>
              </a:rPr>
              <a:t>目录</a:t>
            </a:r>
            <a:endParaRPr lang="zh-CN" altLang="en-US" sz="3800" b="1">
              <a:solidFill>
                <a:schemeClr val="bg1"/>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0813" y="3098483"/>
            <a:ext cx="3683000" cy="457200"/>
          </a:xfrm>
          <a:prstGeom prst="rect">
            <a:avLst/>
          </a:prstGeom>
          <a:noFill/>
          <a:ln w="9525">
            <a:noFill/>
            <a:miter lim="800000"/>
          </a:ln>
        </p:spPr>
        <p:txBody>
          <a:bodyPr>
            <a:spAutoFit/>
          </a:bodyPr>
          <a:lstStyle/>
          <a:p>
            <a:r>
              <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rPr>
              <a:t>组织变革的管理</a:t>
            </a:r>
            <a:endPar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grpSp>
        <p:nvGrpSpPr>
          <p:cNvPr id="10" name="组合 25"/>
          <p:cNvGrpSpPr/>
          <p:nvPr/>
        </p:nvGrpSpPr>
        <p:grpSpPr bwMode="auto">
          <a:xfrm flipV="1">
            <a:off x="4119563" y="2849563"/>
            <a:ext cx="1236662" cy="1244600"/>
            <a:chOff x="-2452537" y="-1236808"/>
            <a:chExt cx="5983609" cy="6022066"/>
          </a:xfrm>
        </p:grpSpPr>
        <p:grpSp>
          <p:nvGrpSpPr>
            <p:cNvPr id="16445" name="组合 26"/>
            <p:cNvGrpSpPr/>
            <p:nvPr/>
          </p:nvGrpSpPr>
          <p:grpSpPr bwMode="auto">
            <a:xfrm>
              <a:off x="-2452537" y="-1236808"/>
              <a:ext cx="5983609" cy="6022066"/>
              <a:chOff x="4103155" y="-996382"/>
              <a:chExt cx="5026208" cy="4940049"/>
            </a:xfrm>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448" name="TextBox 29"/>
              <p:cNvSpPr txBox="1">
                <a:spLocks noChangeArrowheads="1"/>
              </p:cNvSpPr>
              <p:nvPr/>
            </p:nvSpPr>
            <p:spPr bwMode="auto">
              <a:xfrm>
                <a:off x="6857666" y="295134"/>
                <a:ext cx="747948" cy="2547718"/>
              </a:xfrm>
              <a:prstGeom prst="rect">
                <a:avLst/>
              </a:prstGeom>
              <a:noFill/>
              <a:ln w="9525">
                <a:noFill/>
                <a:miter lim="800000"/>
              </a:ln>
            </p:spPr>
            <p:txBody>
              <a:bodyPr rot="10800000"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16446" name="椭圆 27"/>
            <p:cNvSpPr>
              <a:spLocks noChangeArrowheads="1"/>
            </p:cNvSpPr>
            <p:nvPr/>
          </p:nvSpPr>
          <p:spPr bwMode="auto">
            <a:xfrm>
              <a:off x="849688" y="2113394"/>
              <a:ext cx="1082316" cy="1083937"/>
            </a:xfrm>
            <a:prstGeom prst="ellipse">
              <a:avLst/>
            </a:prstGeom>
            <a:solidFill>
              <a:srgbClr val="03A9F3"/>
            </a:solidFill>
            <a:ln w="25400" algn="ctr">
              <a:noFill/>
              <a:round/>
            </a:ln>
          </p:spPr>
          <p:txBody>
            <a:bodyPr rot="10800000" anchor="ctr"/>
            <a:lstStyle/>
            <a:p>
              <a:pPr algn="ctr"/>
              <a:endParaRPr lang="zh-CN" altLang="en-US">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4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80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80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4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89827" name="Rectangle 3"/>
          <p:cNvSpPr>
            <a:spLocks noGrp="1"/>
          </p:cNvSpPr>
          <p:nvPr>
            <p:ph idx="1"/>
          </p:nvPr>
        </p:nvSpPr>
        <p:spPr/>
        <p:txBody>
          <a:bodyPr vert="horz" wrap="square" lIns="68580" tIns="34290" rIns="68580" bIns="34290" anchor="t"/>
          <a:lstStyle/>
          <a:p>
            <a:pPr eaLnBrk="1" hangingPunct="1">
              <a:lnSpc>
                <a:spcPct val="80000"/>
              </a:lnSpc>
            </a:pPr>
            <a:r>
              <a:rPr lang="zh-CN" altLang="en-US" sz="2400" dirty="0"/>
              <a:t>维达公司有着几十年悠久历史，原有体制下所培养出的文化传统根深蒂固。 在彼得成为总经理之后，原公司的一把手成为了新公司的总工程师，二把手任副总经理。</a:t>
            </a:r>
            <a:endParaRPr lang="zh-CN" altLang="en-US" sz="2400" dirty="0"/>
          </a:p>
          <a:p>
            <a:pPr eaLnBrk="1" hangingPunct="1">
              <a:lnSpc>
                <a:spcPct val="80000"/>
              </a:lnSpc>
            </a:pPr>
            <a:r>
              <a:rPr lang="zh-CN" altLang="en-US" sz="2400" dirty="0"/>
              <a:t>　　“老员工有意见是很正常的。他们要退休了，改革对于他们心理上的冲击是很大的。” </a:t>
            </a:r>
            <a:endParaRPr lang="zh-CN" altLang="en-US" sz="2400" dirty="0"/>
          </a:p>
          <a:p>
            <a:pPr eaLnBrk="1" hangingPunct="1">
              <a:lnSpc>
                <a:spcPct val="80000"/>
              </a:lnSpc>
            </a:pPr>
            <a:r>
              <a:rPr lang="zh-CN" altLang="en-US" sz="2400" dirty="0"/>
              <a:t>　　彼得早就预见到自己可能是“不受欢迎的人”，但是他没有想到，上班的第一天，公司的老人就给了他这样一个下马威做见面礼。 </a:t>
            </a:r>
            <a:endParaRPr lang="zh-CN" altLang="en-US" sz="2400" dirty="0"/>
          </a:p>
        </p:txBody>
      </p:sp>
      <p:sp>
        <p:nvSpPr>
          <p:cNvPr id="3277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900" dirty="0">
                <a:latin typeface="Arial Black" panose="020B0A04020102020204" pitchFamily="34" charset="0"/>
              </a:rPr>
            </a:fld>
            <a:endParaRPr lang="zh-CN" altLang="en-US" sz="900" dirty="0">
              <a:latin typeface="Arial Black" panose="020B0A04020102020204" pitchFamily="34" charset="0"/>
            </a:endParaRPr>
          </a:p>
        </p:txBody>
      </p:sp>
      <p:sp>
        <p:nvSpPr>
          <p:cNvPr id="589828" name="AutoShape 4"/>
          <p:cNvSpPr/>
          <p:nvPr/>
        </p:nvSpPr>
        <p:spPr>
          <a:xfrm>
            <a:off x="2141935" y="3543300"/>
            <a:ext cx="4860131" cy="1026319"/>
          </a:xfrm>
          <a:prstGeom prst="horizontalScroll">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2400" dirty="0">
                <a:latin typeface="Arial" panose="020B0604020202020204" pitchFamily="34" charset="0"/>
                <a:ea typeface="华文行楷" pitchFamily="2" charset="-122"/>
              </a:rPr>
              <a:t>假如你就是彼得，你准备怎么办？</a:t>
            </a:r>
            <a:endParaRPr lang="zh-CN" altLang="en-US" sz="2400" dirty="0">
              <a:latin typeface="Arial" panose="020B0604020202020204" pitchFamily="34" charset="0"/>
              <a:ea typeface="华文行楷"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fade">
                                      <p:cBhvr>
                                        <p:cTn id="7" dur="1000"/>
                                        <p:tgtEl>
                                          <p:spTgt spid="589827">
                                            <p:txEl>
                                              <p:pRg st="0" end="0"/>
                                            </p:txEl>
                                          </p:spTgt>
                                        </p:tgtEl>
                                      </p:cBhvr>
                                    </p:animEffect>
                                    <p:anim calcmode="lin" valueType="num">
                                      <p:cBhvr>
                                        <p:cTn id="8" dur="1000" fill="hold"/>
                                        <p:tgtEl>
                                          <p:spTgt spid="58982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8982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8982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89827">
                                            <p:txEl>
                                              <p:pRg st="1" end="1"/>
                                            </p:txEl>
                                          </p:spTgt>
                                        </p:tgtEl>
                                        <p:attrNameLst>
                                          <p:attrName>style.visibility</p:attrName>
                                        </p:attrNameLst>
                                      </p:cBhvr>
                                      <p:to>
                                        <p:strVal val="visible"/>
                                      </p:to>
                                    </p:set>
                                    <p:animEffect transition="in" filter="fade">
                                      <p:cBhvr>
                                        <p:cTn id="15" dur="1000"/>
                                        <p:tgtEl>
                                          <p:spTgt spid="589827">
                                            <p:txEl>
                                              <p:pRg st="1" end="1"/>
                                            </p:txEl>
                                          </p:spTgt>
                                        </p:tgtEl>
                                      </p:cBhvr>
                                    </p:animEffect>
                                    <p:anim calcmode="lin" valueType="num">
                                      <p:cBhvr>
                                        <p:cTn id="16" dur="1000" fill="hold"/>
                                        <p:tgtEl>
                                          <p:spTgt spid="589827">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89827">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898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589827">
                                            <p:txEl>
                                              <p:pRg st="2" end="2"/>
                                            </p:txEl>
                                          </p:spTgt>
                                        </p:tgtEl>
                                        <p:attrNameLst>
                                          <p:attrName>style.visibility</p:attrName>
                                        </p:attrNameLst>
                                      </p:cBhvr>
                                      <p:to>
                                        <p:strVal val="visible"/>
                                      </p:to>
                                    </p:set>
                                    <p:animEffect transition="in" filter="fade">
                                      <p:cBhvr>
                                        <p:cTn id="23" dur="1000"/>
                                        <p:tgtEl>
                                          <p:spTgt spid="589827">
                                            <p:txEl>
                                              <p:pRg st="2" end="2"/>
                                            </p:txEl>
                                          </p:spTgt>
                                        </p:tgtEl>
                                      </p:cBhvr>
                                    </p:animEffect>
                                    <p:anim calcmode="lin" valueType="num">
                                      <p:cBhvr>
                                        <p:cTn id="24" dur="1000" fill="hold"/>
                                        <p:tgtEl>
                                          <p:spTgt spid="589827">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589827">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8982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589828"/>
                                        </p:tgtEl>
                                        <p:attrNameLst>
                                          <p:attrName>style.visibility</p:attrName>
                                        </p:attrNameLst>
                                      </p:cBhvr>
                                      <p:to>
                                        <p:strVal val="visible"/>
                                      </p:to>
                                    </p:set>
                                    <p:anim calcmode="lin" valueType="num">
                                      <p:cBhvr>
                                        <p:cTn id="31" dur="1000" fill="hold"/>
                                        <p:tgtEl>
                                          <p:spTgt spid="589828"/>
                                        </p:tgtEl>
                                        <p:attrNameLst>
                                          <p:attrName>ppt_w</p:attrName>
                                        </p:attrNameLst>
                                      </p:cBhvr>
                                      <p:tavLst>
                                        <p:tav tm="0">
                                          <p:val>
                                            <p:strVal val="#ppt_w*0.70"/>
                                          </p:val>
                                        </p:tav>
                                        <p:tav tm="100000">
                                          <p:val>
                                            <p:strVal val="#ppt_w"/>
                                          </p:val>
                                        </p:tav>
                                      </p:tavLst>
                                    </p:anim>
                                    <p:anim calcmode="lin" valueType="num">
                                      <p:cBhvr>
                                        <p:cTn id="32" dur="1000" fill="hold"/>
                                        <p:tgtEl>
                                          <p:spTgt spid="589828"/>
                                        </p:tgtEl>
                                        <p:attrNameLst>
                                          <p:attrName>ppt_h</p:attrName>
                                        </p:attrNameLst>
                                      </p:cBhvr>
                                      <p:tavLst>
                                        <p:tav tm="0">
                                          <p:val>
                                            <p:strVal val="#ppt_h"/>
                                          </p:val>
                                        </p:tav>
                                        <p:tav tm="100000">
                                          <p:val>
                                            <p:strVal val="#ppt_h"/>
                                          </p:val>
                                        </p:tav>
                                      </p:tavLst>
                                    </p:anim>
                                    <p:animEffect transition="in" filter="fade">
                                      <p:cBhvr>
                                        <p:cTn id="33" dur="10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P spid="58982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900" dirty="0">
                <a:latin typeface="Arial Black" panose="020B0A04020102020204" pitchFamily="34" charset="0"/>
              </a:rPr>
            </a:fld>
            <a:endParaRPr lang="zh-CN" altLang="en-US" sz="900" dirty="0">
              <a:latin typeface="Arial Black" panose="020B0A04020102020204" pitchFamily="34" charset="0"/>
            </a:endParaRPr>
          </a:p>
        </p:txBody>
      </p:sp>
      <p:sp>
        <p:nvSpPr>
          <p:cNvPr id="33795" name="Rectangle 2"/>
          <p:cNvSpPr>
            <a:spLocks noGrp="1"/>
          </p:cNvSpPr>
          <p:nvPr>
            <p:ph type="title"/>
          </p:nvPr>
        </p:nvSpPr>
        <p:spPr/>
        <p:txBody>
          <a:bodyPr vert="horz" wrap="square" lIns="68580" tIns="34290" rIns="68580" bIns="34290" anchor="ctr"/>
          <a:lstStyle/>
          <a:p>
            <a:pPr eaLnBrk="1" hangingPunct="1"/>
            <a:endParaRPr lang="zh-CN" altLang="en-US" dirty="0"/>
          </a:p>
        </p:txBody>
      </p:sp>
      <p:sp>
        <p:nvSpPr>
          <p:cNvPr id="590851" name="Rectangle 3"/>
          <p:cNvSpPr>
            <a:spLocks noGrp="1"/>
          </p:cNvSpPr>
          <p:nvPr>
            <p:ph idx="1"/>
          </p:nvPr>
        </p:nvSpPr>
        <p:spPr>
          <a:xfrm>
            <a:off x="273050" y="1200150"/>
            <a:ext cx="8782685" cy="3394075"/>
          </a:xfrm>
        </p:spPr>
        <p:txBody>
          <a:bodyPr vert="horz" wrap="square" lIns="68580" tIns="34290" rIns="68580" bIns="34290" anchor="t"/>
          <a:lstStyle/>
          <a:p>
            <a:pPr eaLnBrk="1" hangingPunct="1">
              <a:lnSpc>
                <a:spcPct val="90000"/>
              </a:lnSpc>
            </a:pPr>
            <a:r>
              <a:rPr lang="zh-CN" altLang="en-US" sz="2800" dirty="0"/>
              <a:t>虽然那位员工拒绝和彼得握手，但彼得还是主动去再次要求和对方握手，这次，那位员工没好意思拒绝。</a:t>
            </a:r>
            <a:endParaRPr lang="zh-CN" altLang="en-US" sz="2800" dirty="0"/>
          </a:p>
          <a:p>
            <a:pPr eaLnBrk="1" hangingPunct="1">
              <a:lnSpc>
                <a:spcPct val="90000"/>
              </a:lnSpc>
            </a:pPr>
            <a:r>
              <a:rPr lang="zh-CN" altLang="en-US" sz="2800" dirty="0"/>
              <a:t>对于那位一屁股坐在他座位上的员工，彼得却是和他谈“对他好的事”，这让对方“感觉到一拳打出去，打空了，还觉得不好意思。”</a:t>
            </a:r>
            <a:endParaRPr lang="zh-CN" altLang="en-US" sz="2800" dirty="0"/>
          </a:p>
          <a:p>
            <a:pPr eaLnBrk="1" hangingPunct="1">
              <a:lnSpc>
                <a:spcPct val="90000"/>
              </a:lnSpc>
            </a:pPr>
            <a:r>
              <a:rPr lang="zh-CN" altLang="en-US" sz="2800" dirty="0"/>
              <a:t>到现在为止，彼得也没有批评过任何一位老员工。他甚至笑言自己总是看到这些老人的优点，比如成本控制，他们出差报销总是最低的费用，而且工作勤勤恳恳，广受客户的欣赏。 </a:t>
            </a:r>
            <a:endParaRPr lang="zh-CN" altLang="en-US" sz="2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animEffect transition="in" filter="fade">
                                      <p:cBhvr>
                                        <p:cTn id="7" dur="1000"/>
                                        <p:tgtEl>
                                          <p:spTgt spid="590851">
                                            <p:txEl>
                                              <p:pRg st="0" end="0"/>
                                            </p:txEl>
                                          </p:spTgt>
                                        </p:tgtEl>
                                      </p:cBhvr>
                                    </p:animEffect>
                                    <p:anim calcmode="lin" valueType="num">
                                      <p:cBhvr>
                                        <p:cTn id="8" dur="1000" fill="hold"/>
                                        <p:tgtEl>
                                          <p:spTgt spid="590851">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90851">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9085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90851">
                                            <p:txEl>
                                              <p:pRg st="1" end="1"/>
                                            </p:txEl>
                                          </p:spTgt>
                                        </p:tgtEl>
                                        <p:attrNameLst>
                                          <p:attrName>style.visibility</p:attrName>
                                        </p:attrNameLst>
                                      </p:cBhvr>
                                      <p:to>
                                        <p:strVal val="visible"/>
                                      </p:to>
                                    </p:set>
                                    <p:animEffect transition="in" filter="fade">
                                      <p:cBhvr>
                                        <p:cTn id="15" dur="1000"/>
                                        <p:tgtEl>
                                          <p:spTgt spid="590851">
                                            <p:txEl>
                                              <p:pRg st="1" end="1"/>
                                            </p:txEl>
                                          </p:spTgt>
                                        </p:tgtEl>
                                      </p:cBhvr>
                                    </p:animEffect>
                                    <p:anim calcmode="lin" valueType="num">
                                      <p:cBhvr>
                                        <p:cTn id="16" dur="1000" fill="hold"/>
                                        <p:tgtEl>
                                          <p:spTgt spid="590851">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90851">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90851">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590851">
                                            <p:txEl>
                                              <p:pRg st="2" end="2"/>
                                            </p:txEl>
                                          </p:spTgt>
                                        </p:tgtEl>
                                        <p:attrNameLst>
                                          <p:attrName>style.visibility</p:attrName>
                                        </p:attrNameLst>
                                      </p:cBhvr>
                                      <p:to>
                                        <p:strVal val="visible"/>
                                      </p:to>
                                    </p:set>
                                    <p:animEffect transition="in" filter="fade">
                                      <p:cBhvr>
                                        <p:cTn id="23" dur="1000"/>
                                        <p:tgtEl>
                                          <p:spTgt spid="590851">
                                            <p:txEl>
                                              <p:pRg st="2" end="2"/>
                                            </p:txEl>
                                          </p:spTgt>
                                        </p:tgtEl>
                                      </p:cBhvr>
                                    </p:animEffect>
                                    <p:anim calcmode="lin" valueType="num">
                                      <p:cBhvr>
                                        <p:cTn id="24" dur="1000" fill="hold"/>
                                        <p:tgtEl>
                                          <p:spTgt spid="590851">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590851">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90851">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900" dirty="0">
                <a:latin typeface="Arial Black" panose="020B0A04020102020204" pitchFamily="34" charset="0"/>
              </a:rPr>
            </a:fld>
            <a:endParaRPr lang="zh-CN" altLang="en-US" sz="900" dirty="0">
              <a:latin typeface="Arial Black" panose="020B0A04020102020204" pitchFamily="34" charset="0"/>
            </a:endParaRPr>
          </a:p>
        </p:txBody>
      </p:sp>
      <p:sp>
        <p:nvSpPr>
          <p:cNvPr id="34819" name="Rectangle 2"/>
          <p:cNvSpPr>
            <a:spLocks noGrp="1"/>
          </p:cNvSpPr>
          <p:nvPr>
            <p:ph type="title"/>
          </p:nvPr>
        </p:nvSpPr>
        <p:spPr/>
        <p:txBody>
          <a:bodyPr vert="horz" wrap="square" lIns="68580" tIns="34290" rIns="68580" bIns="34290" anchor="ctr"/>
          <a:lstStyle/>
          <a:p>
            <a:pPr eaLnBrk="1" hangingPunct="1"/>
            <a:endParaRPr lang="zh-CN" altLang="en-US" dirty="0"/>
          </a:p>
        </p:txBody>
      </p:sp>
      <p:sp>
        <p:nvSpPr>
          <p:cNvPr id="591875" name="Rectangle 3"/>
          <p:cNvSpPr>
            <a:spLocks noGrp="1"/>
          </p:cNvSpPr>
          <p:nvPr>
            <p:ph idx="1"/>
          </p:nvPr>
        </p:nvSpPr>
        <p:spPr>
          <a:xfrm>
            <a:off x="43180" y="720725"/>
            <a:ext cx="9057640" cy="4561205"/>
          </a:xfrm>
        </p:spPr>
        <p:txBody>
          <a:bodyPr vert="horz" wrap="square" lIns="68580" tIns="34290" rIns="68580" bIns="34290" anchor="t"/>
          <a:lstStyle/>
          <a:p>
            <a:pPr eaLnBrk="1" hangingPunct="1">
              <a:lnSpc>
                <a:spcPct val="110000"/>
              </a:lnSpc>
            </a:pPr>
            <a:r>
              <a:rPr lang="zh-CN" altLang="en-US" sz="2000" dirty="0"/>
              <a:t>为发展过去研究所没有的</a:t>
            </a:r>
            <a:r>
              <a:rPr lang="en-US" altLang="zh-CN" sz="2000" dirty="0"/>
              <a:t>MES</a:t>
            </a:r>
            <a:r>
              <a:rPr lang="zh-CN" altLang="en-US" sz="2000" dirty="0"/>
              <a:t>（生产管理系统）业务，公司大量招进新人。而在工作方法和理念上，严格谨慎的老员工和更崇尚自由的新员工之间互不认可。</a:t>
            </a:r>
            <a:endParaRPr lang="zh-CN" altLang="en-US" sz="2000" dirty="0"/>
          </a:p>
          <a:p>
            <a:pPr eaLnBrk="1" hangingPunct="1">
              <a:lnSpc>
                <a:spcPct val="110000"/>
              </a:lnSpc>
            </a:pPr>
            <a:r>
              <a:rPr lang="zh-CN" altLang="en-US" sz="2000" dirty="0"/>
              <a:t>最激烈的一次冲突出现在由</a:t>
            </a:r>
            <a:r>
              <a:rPr lang="en-US" altLang="zh-CN" sz="2000" dirty="0"/>
              <a:t>10</a:t>
            </a:r>
            <a:r>
              <a:rPr lang="zh-CN" altLang="en-US" sz="2000" dirty="0"/>
              <a:t>多人组成的一个项目组。这个组的项目经理是老员工，其他人员都是新招聘来的员工，而完成这项目需要在外地工作长达</a:t>
            </a:r>
            <a:r>
              <a:rPr lang="en-US" altLang="zh-CN" sz="2000" dirty="0"/>
              <a:t>1</a:t>
            </a:r>
            <a:r>
              <a:rPr lang="zh-CN" altLang="en-US" sz="2000" dirty="0"/>
              <a:t>年半的时间。</a:t>
            </a:r>
            <a:r>
              <a:rPr lang="en-US" altLang="zh-CN" sz="2000" dirty="0"/>
              <a:t>MES</a:t>
            </a:r>
            <a:r>
              <a:rPr lang="zh-CN" altLang="en-US" sz="2000" dirty="0"/>
              <a:t>业务需要成立项目组，需要很强的团队合作精神，这和老研究员传统的师傅带徒弟的作坊式工作模式截然不同。这位恪守敬业和严肃传统的项目经理每天都要求下属加班，由于长期生活在一起，他对下属的生活习惯也严格管理。“虽然他的技术非常好，而且是带着心脏病出差，呕心沥血。”但他的工作方法受到了下属一班年轻人的强烈抵制，双方冲突越来越激烈，最后导致工作无法继续，这个团队几乎处于崩溃的边缘。</a:t>
            </a:r>
            <a:endParaRPr lang="zh-CN" altLang="en-US" sz="2000" dirty="0"/>
          </a:p>
          <a:p>
            <a:pPr eaLnBrk="1" hangingPunct="1">
              <a:lnSpc>
                <a:spcPct val="110000"/>
              </a:lnSpc>
            </a:pPr>
            <a:r>
              <a:rPr lang="zh-CN" altLang="en-US" sz="2000" dirty="0"/>
              <a:t>无奈之下，彼得只好亲自飞去救火。 </a:t>
            </a:r>
            <a:endParaRPr lang="zh-CN"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91875">
                                            <p:txEl>
                                              <p:pRg st="0" end="0"/>
                                            </p:txEl>
                                          </p:spTgt>
                                        </p:tgtEl>
                                        <p:attrNameLst>
                                          <p:attrName>style.visibility</p:attrName>
                                        </p:attrNameLst>
                                      </p:cBhvr>
                                      <p:to>
                                        <p:strVal val="visible"/>
                                      </p:to>
                                    </p:set>
                                    <p:anim calcmode="discrete" valueType="clr">
                                      <p:cBhvr override="childStyle">
                                        <p:cTn id="7" dur="80"/>
                                        <p:tgtEl>
                                          <p:spTgt spid="5918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918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9187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591875">
                                            <p:txEl>
                                              <p:pRg st="1" end="1"/>
                                            </p:txEl>
                                          </p:spTgt>
                                        </p:tgtEl>
                                        <p:attrNameLst>
                                          <p:attrName>style.visibility</p:attrName>
                                        </p:attrNameLst>
                                      </p:cBhvr>
                                      <p:to>
                                        <p:strVal val="visible"/>
                                      </p:to>
                                    </p:set>
                                    <p:anim calcmode="discrete" valueType="clr">
                                      <p:cBhvr override="childStyle">
                                        <p:cTn id="14" dur="80"/>
                                        <p:tgtEl>
                                          <p:spTgt spid="5918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9187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591875">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91875">
                                            <p:txEl>
                                              <p:pRg st="2" end="2"/>
                                            </p:txEl>
                                          </p:spTgt>
                                        </p:tgtEl>
                                        <p:attrNameLst>
                                          <p:attrName>style.visibility</p:attrName>
                                        </p:attrNameLst>
                                      </p:cBhvr>
                                      <p:to>
                                        <p:strVal val="visible"/>
                                      </p:to>
                                    </p:set>
                                    <p:anim calcmode="discrete" valueType="clr">
                                      <p:cBhvr override="childStyle">
                                        <p:cTn id="21" dur="80"/>
                                        <p:tgtEl>
                                          <p:spTgt spid="59187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9187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59187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900" dirty="0">
                <a:latin typeface="Arial Black" panose="020B0A04020102020204" pitchFamily="34" charset="0"/>
              </a:rPr>
            </a:fld>
            <a:endParaRPr lang="zh-CN" altLang="en-US" sz="900" dirty="0">
              <a:latin typeface="Arial Black" panose="020B0A04020102020204" pitchFamily="34" charset="0"/>
            </a:endParaRPr>
          </a:p>
        </p:txBody>
      </p:sp>
      <p:sp>
        <p:nvSpPr>
          <p:cNvPr id="35843" name="Rectangle 2"/>
          <p:cNvSpPr>
            <a:spLocks noGrp="1"/>
          </p:cNvSpPr>
          <p:nvPr>
            <p:ph type="title"/>
          </p:nvPr>
        </p:nvSpPr>
        <p:spPr/>
        <p:txBody>
          <a:bodyPr vert="horz" wrap="square" lIns="68580" tIns="34290" rIns="68580" bIns="34290" anchor="ctr"/>
          <a:lstStyle/>
          <a:p>
            <a:pPr eaLnBrk="1" hangingPunct="1"/>
            <a:endParaRPr lang="zh-CN" altLang="en-US" dirty="0"/>
          </a:p>
        </p:txBody>
      </p:sp>
      <p:sp>
        <p:nvSpPr>
          <p:cNvPr id="592899" name="Rectangle 3"/>
          <p:cNvSpPr>
            <a:spLocks noGrp="1"/>
          </p:cNvSpPr>
          <p:nvPr>
            <p:ph idx="1"/>
          </p:nvPr>
        </p:nvSpPr>
        <p:spPr>
          <a:xfrm>
            <a:off x="355600" y="1063625"/>
            <a:ext cx="8451215" cy="3613785"/>
          </a:xfrm>
        </p:spPr>
        <p:txBody>
          <a:bodyPr vert="horz" wrap="square" lIns="68580" tIns="34290" rIns="68580" bIns="34290" anchor="t"/>
          <a:lstStyle/>
          <a:p>
            <a:pPr eaLnBrk="1" hangingPunct="1">
              <a:lnSpc>
                <a:spcPct val="90000"/>
              </a:lnSpc>
            </a:pPr>
            <a:r>
              <a:rPr lang="zh-CN" altLang="en-US" sz="2800" dirty="0"/>
              <a:t>现在，疲于四处“灭火”的彼得将希望寄托在公司的发展上，“一发展遮百丑。公司发展他们就会跟随，跟随时间长了他们也许就会慢慢认同。”然而他也深知，这种矛盾四伏的状态会对公司的发展造成极大影响，并且，公司一旦在发展中遇挫，或者需要重新调整利益分配时，怎么办呢？ </a:t>
            </a:r>
            <a:endParaRPr lang="zh-CN" altLang="en-US" sz="2800" dirty="0"/>
          </a:p>
          <a:p>
            <a:pPr eaLnBrk="1" hangingPunct="1">
              <a:lnSpc>
                <a:spcPct val="90000"/>
              </a:lnSpc>
            </a:pPr>
            <a:r>
              <a:rPr lang="zh-CN" altLang="en-US" sz="2800" dirty="0"/>
              <a:t>炸弹随时会爆发</a:t>
            </a:r>
            <a:r>
              <a:rPr lang="en-US" altLang="zh-CN" sz="2800" dirty="0"/>
              <a:t>...... </a:t>
            </a:r>
            <a:endParaRPr lang="en-US" altLang="zh-CN" sz="2800" dirty="0"/>
          </a:p>
          <a:p>
            <a:pPr eaLnBrk="1" hangingPunct="1">
              <a:lnSpc>
                <a:spcPct val="90000"/>
              </a:lnSpc>
            </a:pPr>
            <a:r>
              <a:rPr lang="zh-CN" altLang="en-US" sz="2800" dirty="0"/>
              <a:t>问题：该企业变革中存在哪些问题？应如何解决？</a:t>
            </a:r>
            <a:endParaRPr lang="zh-CN" altLang="en-US" sz="2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 calcmode="lin" valueType="num">
                                      <p:cBhvr>
                                        <p:cTn id="7" dur="500" fill="hold"/>
                                        <p:tgtEl>
                                          <p:spTgt spid="592899">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92899">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92899">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92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592899">
                                            <p:txEl>
                                              <p:pRg st="1" end="1"/>
                                            </p:txEl>
                                          </p:spTgt>
                                        </p:tgtEl>
                                        <p:attrNameLst>
                                          <p:attrName>style.visibility</p:attrName>
                                        </p:attrNameLst>
                                      </p:cBhvr>
                                      <p:to>
                                        <p:strVal val="visible"/>
                                      </p:to>
                                    </p:set>
                                    <p:anim calcmode="lin" valueType="num">
                                      <p:cBhvr>
                                        <p:cTn id="15" dur="500" fill="hold"/>
                                        <p:tgtEl>
                                          <p:spTgt spid="592899">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592899">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592899">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592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592899">
                                            <p:txEl>
                                              <p:pRg st="2" end="2"/>
                                            </p:txEl>
                                          </p:spTgt>
                                        </p:tgtEl>
                                        <p:attrNameLst>
                                          <p:attrName>style.visibility</p:attrName>
                                        </p:attrNameLst>
                                      </p:cBhvr>
                                      <p:to>
                                        <p:strVal val="visible"/>
                                      </p:to>
                                    </p:set>
                                    <p:anim calcmode="lin" valueType="num">
                                      <p:cBhvr>
                                        <p:cTn id="23" dur="500" fill="hold"/>
                                        <p:tgtEl>
                                          <p:spTgt spid="592899">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592899">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592899">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5928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5"/>
          <p:cNvSpPr txBox="1"/>
          <p:nvPr/>
        </p:nvSpPr>
        <p:spPr bwMode="auto">
          <a:xfrm>
            <a:off x="6457950" y="4767263"/>
            <a:ext cx="2057400" cy="274637"/>
          </a:xfrm>
          <a:prstGeom prst="rect">
            <a:avLst/>
          </a:prstGeom>
          <a:noFill/>
          <a:ln w="9525">
            <a:noFill/>
            <a:miter lim="800000"/>
          </a:ln>
        </p:spPr>
        <p:txBody>
          <a:bodyPr anchor="ctr"/>
          <a:lstStyle/>
          <a:p>
            <a:pPr algn="r" defTabSz="685800">
              <a:buFont typeface="Arial" panose="020B0604020202020204" pitchFamily="34" charset="0"/>
              <a:buNone/>
            </a:pPr>
            <a:fld id="{5EBCFB81-0589-4F66-8FCA-BA25ECDD54DB}" type="slidenum">
              <a:rPr lang="zh-CN" altLang="en-US" sz="900">
                <a:solidFill>
                  <a:srgbClr val="898989"/>
                </a:solidFill>
                <a:ea typeface="微软雅黑" panose="020B0503020204020204" pitchFamily="34" charset="-122"/>
                <a:cs typeface="微软雅黑" panose="020B0503020204020204" pitchFamily="34" charset="-122"/>
                <a:sym typeface="Arial" panose="020B0604020202020204" pitchFamily="34" charset="0"/>
              </a:rPr>
            </a:fld>
            <a:endParaRPr lang="en-US" altLang="zh-CN">
              <a:solidFill>
                <a:srgbClr val="00000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42" name="任意多边形 35"/>
          <p:cNvSpPr>
            <a:spLocks noChangeArrowheads="1"/>
          </p:cNvSpPr>
          <p:nvPr/>
        </p:nvSpPr>
        <p:spPr bwMode="auto">
          <a:xfrm>
            <a:off x="4154488" y="2046288"/>
            <a:ext cx="503237" cy="1754187"/>
          </a:xfrm>
          <a:custGeom>
            <a:avLst/>
            <a:gdLst>
              <a:gd name="T0" fmla="*/ 55780 w 503853"/>
              <a:gd name="T1" fmla="*/ 0 h 1754155"/>
              <a:gd name="T2" fmla="*/ 502008 w 503853"/>
              <a:gd name="T3" fmla="*/ 391906 h 1754155"/>
              <a:gd name="T4" fmla="*/ 0 w 503853"/>
              <a:gd name="T5" fmla="*/ 1754251 h 1754155"/>
              <a:gd name="T6" fmla="*/ 55780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43" name="任意多边形 36"/>
          <p:cNvSpPr>
            <a:spLocks noChangeArrowheads="1"/>
          </p:cNvSpPr>
          <p:nvPr/>
        </p:nvSpPr>
        <p:spPr bwMode="auto">
          <a:xfrm>
            <a:off x="3638550" y="1779588"/>
            <a:ext cx="1157288" cy="509587"/>
          </a:xfrm>
          <a:custGeom>
            <a:avLst/>
            <a:gdLst>
              <a:gd name="T0" fmla="*/ 0 w 1156996"/>
              <a:gd name="T1" fmla="*/ 6202 h 510073"/>
              <a:gd name="T2" fmla="*/ 1157872 w 1156996"/>
              <a:gd name="T3" fmla="*/ 0 h 510073"/>
              <a:gd name="T4" fmla="*/ 124501 w 1156996"/>
              <a:gd name="T5" fmla="*/ 508616 h 510073"/>
              <a:gd name="T6" fmla="*/ 0 w 1156996"/>
              <a:gd name="T7" fmla="*/ 6202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44" name="任意多边形 33"/>
          <p:cNvSpPr>
            <a:spLocks noChangeArrowheads="1"/>
          </p:cNvSpPr>
          <p:nvPr/>
        </p:nvSpPr>
        <p:spPr bwMode="auto">
          <a:xfrm>
            <a:off x="3502025" y="1784350"/>
            <a:ext cx="677863" cy="2028825"/>
          </a:xfrm>
          <a:custGeom>
            <a:avLst/>
            <a:gdLst>
              <a:gd name="T0" fmla="*/ 136750 w 678025"/>
              <a:gd name="T1" fmla="*/ 0 h 2002971"/>
              <a:gd name="T2" fmla="*/ 677539 w 678025"/>
              <a:gd name="T3" fmla="*/ 2081539 h 2002971"/>
              <a:gd name="T4" fmla="*/ 0 w 678025"/>
              <a:gd name="T5" fmla="*/ 1170058 h 2002971"/>
              <a:gd name="T6" fmla="*/ 136750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45" name="任意多边形 30"/>
          <p:cNvSpPr>
            <a:spLocks noChangeArrowheads="1"/>
          </p:cNvSpPr>
          <p:nvPr/>
        </p:nvSpPr>
        <p:spPr bwMode="auto">
          <a:xfrm>
            <a:off x="3365500" y="2911475"/>
            <a:ext cx="1854200" cy="2282825"/>
          </a:xfrm>
          <a:custGeom>
            <a:avLst/>
            <a:gdLst>
              <a:gd name="T0" fmla="*/ 136963 w 1853682"/>
              <a:gd name="T1" fmla="*/ 0 h 2282889"/>
              <a:gd name="T2" fmla="*/ 1855236 w 1853682"/>
              <a:gd name="T3" fmla="*/ 2282697 h 2282889"/>
              <a:gd name="T4" fmla="*/ 1699596 w 1853682"/>
              <a:gd name="T5" fmla="*/ 2282697 h 2282889"/>
              <a:gd name="T6" fmla="*/ 0 w 1853682"/>
              <a:gd name="T7" fmla="*/ 1107139 h 2282889"/>
              <a:gd name="T8" fmla="*/ 136963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46" name="任意多边形 38"/>
          <p:cNvSpPr>
            <a:spLocks noChangeArrowheads="1"/>
          </p:cNvSpPr>
          <p:nvPr/>
        </p:nvSpPr>
        <p:spPr bwMode="auto">
          <a:xfrm>
            <a:off x="2562225" y="-42863"/>
            <a:ext cx="1412875" cy="1858963"/>
          </a:xfrm>
          <a:custGeom>
            <a:avLst/>
            <a:gdLst>
              <a:gd name="T0" fmla="*/ 1115469 w 1393372"/>
              <a:gd name="T1" fmla="*/ 6337 h 1847461"/>
              <a:gd name="T2" fmla="*/ 1452704 w 1393372"/>
              <a:gd name="T3" fmla="*/ 0 h 1847461"/>
              <a:gd name="T4" fmla="*/ 1121955 w 1393372"/>
              <a:gd name="T5" fmla="*/ 1869508 h 1847461"/>
              <a:gd name="T6" fmla="*/ 0 w 1393372"/>
              <a:gd name="T7" fmla="*/ 1882183 h 1847461"/>
              <a:gd name="T8" fmla="*/ 1115469 w 1393372"/>
              <a:gd name="T9" fmla="*/ 6337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47" name="任意多边形 47"/>
          <p:cNvSpPr>
            <a:spLocks noChangeArrowheads="1"/>
          </p:cNvSpPr>
          <p:nvPr/>
        </p:nvSpPr>
        <p:spPr bwMode="auto">
          <a:xfrm>
            <a:off x="4273550" y="330200"/>
            <a:ext cx="223838" cy="714375"/>
          </a:xfrm>
          <a:custGeom>
            <a:avLst/>
            <a:gdLst>
              <a:gd name="T0" fmla="*/ 0 w 223935"/>
              <a:gd name="T1" fmla="*/ 0 h 715347"/>
              <a:gd name="T2" fmla="*/ 223644 w 223935"/>
              <a:gd name="T3" fmla="*/ 625704 h 715347"/>
              <a:gd name="T4" fmla="*/ 62123 w 223935"/>
              <a:gd name="T5" fmla="*/ 712435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48" name="任意多边形 24"/>
          <p:cNvSpPr>
            <a:spLocks noChangeArrowheads="1"/>
          </p:cNvSpPr>
          <p:nvPr/>
        </p:nvSpPr>
        <p:spPr bwMode="auto">
          <a:xfrm>
            <a:off x="-117475" y="-55563"/>
            <a:ext cx="317500" cy="280988"/>
          </a:xfrm>
          <a:custGeom>
            <a:avLst/>
            <a:gdLst>
              <a:gd name="T0" fmla="*/ 37413 w 317241"/>
              <a:gd name="T1" fmla="*/ 257972 h 279918"/>
              <a:gd name="T2" fmla="*/ 118478 w 317241"/>
              <a:gd name="T3" fmla="*/ 283140 h 279918"/>
              <a:gd name="T4" fmla="*/ 318018 w 317241"/>
              <a:gd name="T5" fmla="*/ 0 h 279918"/>
              <a:gd name="T6" fmla="*/ 0 w 317241"/>
              <a:gd name="T7" fmla="*/ 6292 h 279918"/>
              <a:gd name="T8" fmla="*/ 37413 w 317241"/>
              <a:gd name="T9" fmla="*/ 257972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49" name="任意多边形 39"/>
          <p:cNvSpPr>
            <a:spLocks noChangeArrowheads="1"/>
          </p:cNvSpPr>
          <p:nvPr/>
        </p:nvSpPr>
        <p:spPr bwMode="auto">
          <a:xfrm>
            <a:off x="2289175" y="-12700"/>
            <a:ext cx="696913" cy="908050"/>
          </a:xfrm>
          <a:custGeom>
            <a:avLst/>
            <a:gdLst>
              <a:gd name="T0" fmla="*/ 12792 w 690466"/>
              <a:gd name="T1" fmla="*/ 959655 h 883298"/>
              <a:gd name="T2" fmla="*/ 709988 w 690466"/>
              <a:gd name="T3" fmla="*/ 324389 h 883298"/>
              <a:gd name="T4" fmla="*/ 159908 w 690466"/>
              <a:gd name="T5" fmla="*/ 0 h 883298"/>
              <a:gd name="T6" fmla="*/ 0 w 690466"/>
              <a:gd name="T7" fmla="*/ 6757 h 883298"/>
              <a:gd name="T8" fmla="*/ 12792 w 690466"/>
              <a:gd name="T9" fmla="*/ 959655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0" name="任意多边形 31"/>
          <p:cNvSpPr>
            <a:spLocks noChangeArrowheads="1"/>
          </p:cNvSpPr>
          <p:nvPr/>
        </p:nvSpPr>
        <p:spPr bwMode="auto">
          <a:xfrm>
            <a:off x="2879725" y="1797050"/>
            <a:ext cx="771525" cy="2214563"/>
          </a:xfrm>
          <a:custGeom>
            <a:avLst/>
            <a:gdLst>
              <a:gd name="T0" fmla="*/ 0 w 765110"/>
              <a:gd name="T1" fmla="*/ 1847564 h 2202024"/>
              <a:gd name="T2" fmla="*/ 784517 w 765110"/>
              <a:gd name="T3" fmla="*/ 0 h 2202024"/>
              <a:gd name="T4" fmla="*/ 497499 w 765110"/>
              <a:gd name="T5" fmla="*/ 2239854 h 2202024"/>
              <a:gd name="T6" fmla="*/ 0 w 765110"/>
              <a:gd name="T7" fmla="*/ 1847564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1" name="任意多边形 11"/>
          <p:cNvSpPr>
            <a:spLocks noChangeArrowheads="1"/>
          </p:cNvSpPr>
          <p:nvPr/>
        </p:nvSpPr>
        <p:spPr bwMode="auto">
          <a:xfrm>
            <a:off x="2146300" y="3702050"/>
            <a:ext cx="1044575" cy="1647825"/>
          </a:xfrm>
          <a:custGeom>
            <a:avLst/>
            <a:gdLst>
              <a:gd name="T0" fmla="*/ 0 w 1007706"/>
              <a:gd name="T1" fmla="*/ 0 h 1561323"/>
              <a:gd name="T2" fmla="*/ 602777 w 1007706"/>
              <a:gd name="T3" fmla="*/ 117003 h 1561323"/>
              <a:gd name="T4" fmla="*/ 1122409 w 1007706"/>
              <a:gd name="T5" fmla="*/ 1835471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2" name="任意多边形 13"/>
          <p:cNvSpPr>
            <a:spLocks noChangeArrowheads="1"/>
          </p:cNvSpPr>
          <p:nvPr/>
        </p:nvSpPr>
        <p:spPr bwMode="auto">
          <a:xfrm>
            <a:off x="1741488" y="1717675"/>
            <a:ext cx="447675" cy="2070100"/>
          </a:xfrm>
          <a:custGeom>
            <a:avLst/>
            <a:gdLst>
              <a:gd name="T0" fmla="*/ 548811 w 404327"/>
              <a:gd name="T1" fmla="*/ 2464541 h 1897225"/>
              <a:gd name="T2" fmla="*/ 0 w 404327"/>
              <a:gd name="T3" fmla="*/ 1664577 h 1897225"/>
              <a:gd name="T4" fmla="*/ 422164 w 404327"/>
              <a:gd name="T5" fmla="*/ 0 h 1897225"/>
              <a:gd name="T6" fmla="*/ 548811 w 404327"/>
              <a:gd name="T7" fmla="*/ 2464541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3" name="任意多边形 7"/>
          <p:cNvSpPr>
            <a:spLocks noChangeArrowheads="1"/>
          </p:cNvSpPr>
          <p:nvPr/>
        </p:nvSpPr>
        <p:spPr bwMode="auto">
          <a:xfrm>
            <a:off x="-85725" y="428625"/>
            <a:ext cx="3146425" cy="4740275"/>
          </a:xfrm>
          <a:custGeom>
            <a:avLst/>
            <a:gdLst>
              <a:gd name="T0" fmla="*/ 0 w 3147527"/>
              <a:gd name="T1" fmla="*/ 0 h 4708849"/>
              <a:gd name="T2" fmla="*/ 1217922 w 3147527"/>
              <a:gd name="T3" fmla="*/ 1351653 h 4708849"/>
              <a:gd name="T4" fmla="*/ 1174424 w 3147527"/>
              <a:gd name="T5" fmla="*/ 2531966 h 4708849"/>
              <a:gd name="T6" fmla="*/ 2230782 w 3147527"/>
              <a:gd name="T7" fmla="*/ 3293463 h 4708849"/>
              <a:gd name="T8" fmla="*/ 3144222 w 3147527"/>
              <a:gd name="T9" fmla="*/ 4791068 h 4708849"/>
              <a:gd name="T10" fmla="*/ 18641 w 3147527"/>
              <a:gd name="T11" fmla="*/ 4803756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4" name="任意多边形 8"/>
          <p:cNvSpPr>
            <a:spLocks noChangeArrowheads="1"/>
          </p:cNvSpPr>
          <p:nvPr/>
        </p:nvSpPr>
        <p:spPr bwMode="auto">
          <a:xfrm>
            <a:off x="1965325" y="3683000"/>
            <a:ext cx="1108075" cy="1473200"/>
          </a:xfrm>
          <a:custGeom>
            <a:avLst/>
            <a:gdLst>
              <a:gd name="T0" fmla="*/ 190147 w 1076131"/>
              <a:gd name="T1" fmla="*/ 0 h 1474237"/>
              <a:gd name="T2" fmla="*/ 0 w 1076131"/>
              <a:gd name="T3" fmla="*/ 1471128 h 1474237"/>
              <a:gd name="T4" fmla="*/ 1174836 w 1076131"/>
              <a:gd name="T5" fmla="*/ 1471128 h 1474237"/>
              <a:gd name="T6" fmla="*/ 190147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5" name="任意多边形 9"/>
          <p:cNvSpPr>
            <a:spLocks noChangeArrowheads="1"/>
          </p:cNvSpPr>
          <p:nvPr/>
        </p:nvSpPr>
        <p:spPr bwMode="auto">
          <a:xfrm>
            <a:off x="814388" y="3241675"/>
            <a:ext cx="1331912" cy="1920875"/>
          </a:xfrm>
          <a:custGeom>
            <a:avLst/>
            <a:gdLst>
              <a:gd name="T0" fmla="*/ 1321027 w 1337388"/>
              <a:gd name="T1" fmla="*/ 462133 h 1909666"/>
              <a:gd name="T2" fmla="*/ 0 w 1337388"/>
              <a:gd name="T3" fmla="*/ 0 h 1909666"/>
              <a:gd name="T4" fmla="*/ 1155131 w 1337388"/>
              <a:gd name="T5" fmla="*/ 1943491 h 1909666"/>
              <a:gd name="T6" fmla="*/ 1321027 w 1337388"/>
              <a:gd name="T7" fmla="*/ 462133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6" name="任意多边形 10"/>
          <p:cNvSpPr>
            <a:spLocks noChangeArrowheads="1"/>
          </p:cNvSpPr>
          <p:nvPr/>
        </p:nvSpPr>
        <p:spPr bwMode="auto">
          <a:xfrm>
            <a:off x="796925" y="3203575"/>
            <a:ext cx="938213" cy="1965325"/>
          </a:xfrm>
          <a:custGeom>
            <a:avLst/>
            <a:gdLst>
              <a:gd name="T0" fmla="*/ 0 w 920621"/>
              <a:gd name="T1" fmla="*/ 0 h 1922106"/>
              <a:gd name="T2" fmla="*/ 974412 w 920621"/>
              <a:gd name="T3" fmla="*/ 2054700 h 1922106"/>
              <a:gd name="T4" fmla="*/ 566212 w 920621"/>
              <a:gd name="T5" fmla="*/ 2054700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7" name="任意多边形 12"/>
          <p:cNvSpPr>
            <a:spLocks noChangeArrowheads="1"/>
          </p:cNvSpPr>
          <p:nvPr/>
        </p:nvSpPr>
        <p:spPr bwMode="auto">
          <a:xfrm>
            <a:off x="2089150" y="1784350"/>
            <a:ext cx="622300" cy="2035175"/>
          </a:xfrm>
          <a:custGeom>
            <a:avLst/>
            <a:gdLst>
              <a:gd name="T0" fmla="*/ 72792 w 609600"/>
              <a:gd name="T1" fmla="*/ 1995699 h 1996751"/>
              <a:gd name="T2" fmla="*/ 0 w 609600"/>
              <a:gd name="T3" fmla="*/ 0 h 1996751"/>
              <a:gd name="T4" fmla="*/ 648500 w 609600"/>
              <a:gd name="T5" fmla="*/ 2114255 h 1996751"/>
              <a:gd name="T6" fmla="*/ 72792 w 609600"/>
              <a:gd name="T7" fmla="*/ 1995699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8" name="任意多边形 14"/>
          <p:cNvSpPr>
            <a:spLocks noChangeArrowheads="1"/>
          </p:cNvSpPr>
          <p:nvPr/>
        </p:nvSpPr>
        <p:spPr bwMode="auto">
          <a:xfrm>
            <a:off x="1909763" y="1268413"/>
            <a:ext cx="1281112" cy="4094162"/>
          </a:xfrm>
          <a:custGeom>
            <a:avLst/>
            <a:gdLst>
              <a:gd name="T0" fmla="*/ 0 w 1262743"/>
              <a:gd name="T1" fmla="*/ 0 h 3999723"/>
              <a:gd name="T2" fmla="*/ 714542 w 1262743"/>
              <a:gd name="T3" fmla="*/ 553737 h 3999723"/>
              <a:gd name="T4" fmla="*/ 1318655 w 1262743"/>
              <a:gd name="T5" fmla="*/ 4289784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59" name="任意多边形 15"/>
          <p:cNvSpPr>
            <a:spLocks noChangeArrowheads="1"/>
          </p:cNvSpPr>
          <p:nvPr/>
        </p:nvSpPr>
        <p:spPr bwMode="auto">
          <a:xfrm>
            <a:off x="1069975" y="2924175"/>
            <a:ext cx="1076325" cy="776288"/>
          </a:xfrm>
          <a:custGeom>
            <a:avLst/>
            <a:gdLst>
              <a:gd name="T0" fmla="*/ 0 w 1082351"/>
              <a:gd name="T1" fmla="*/ 0 h 777551"/>
              <a:gd name="T2" fmla="*/ 678996 w 1082351"/>
              <a:gd name="T3" fmla="*/ 148564 h 777551"/>
              <a:gd name="T4" fmla="*/ 1064374 w 1082351"/>
              <a:gd name="T5" fmla="*/ 773768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0" name="任意多边形 16"/>
          <p:cNvSpPr>
            <a:spLocks noChangeArrowheads="1"/>
          </p:cNvSpPr>
          <p:nvPr/>
        </p:nvSpPr>
        <p:spPr bwMode="auto">
          <a:xfrm>
            <a:off x="1076325" y="1784350"/>
            <a:ext cx="1001713" cy="1300163"/>
          </a:xfrm>
          <a:custGeom>
            <a:avLst/>
            <a:gdLst>
              <a:gd name="T0" fmla="*/ 0 w 976604"/>
              <a:gd name="T1" fmla="*/ 1165511 h 1287624"/>
              <a:gd name="T2" fmla="*/ 1053885 w 976604"/>
              <a:gd name="T3" fmla="*/ 0 h 1287624"/>
              <a:gd name="T4" fmla="*/ 711541 w 976604"/>
              <a:gd name="T5" fmla="*/ 1325608 h 1287624"/>
              <a:gd name="T6" fmla="*/ 0 w 976604"/>
              <a:gd name="T7" fmla="*/ 1165511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1" name="任意多边形 17"/>
          <p:cNvSpPr>
            <a:spLocks noChangeArrowheads="1"/>
          </p:cNvSpPr>
          <p:nvPr/>
        </p:nvSpPr>
        <p:spPr bwMode="auto">
          <a:xfrm>
            <a:off x="1082675" y="1784350"/>
            <a:ext cx="1000125" cy="1144588"/>
          </a:xfrm>
          <a:custGeom>
            <a:avLst/>
            <a:gdLst>
              <a:gd name="T0" fmla="*/ 0 w 1001486"/>
              <a:gd name="T1" fmla="*/ 1144654 h 1144555"/>
              <a:gd name="T2" fmla="*/ 49560 w 1001486"/>
              <a:gd name="T3" fmla="*/ 6221 h 1144555"/>
              <a:gd name="T4" fmla="*/ 997409 w 1001486"/>
              <a:gd name="T5" fmla="*/ 0 h 1144555"/>
              <a:gd name="T6" fmla="*/ 0 w 1001486"/>
              <a:gd name="T7" fmla="*/ 1144654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2" name="任意多边形 18"/>
          <p:cNvSpPr>
            <a:spLocks noChangeArrowheads="1"/>
          </p:cNvSpPr>
          <p:nvPr/>
        </p:nvSpPr>
        <p:spPr bwMode="auto">
          <a:xfrm>
            <a:off x="1112838" y="1250950"/>
            <a:ext cx="963612" cy="558800"/>
          </a:xfrm>
          <a:custGeom>
            <a:avLst/>
            <a:gdLst>
              <a:gd name="T0" fmla="*/ 0 w 933061"/>
              <a:gd name="T1" fmla="*/ 544360 h 559837"/>
              <a:gd name="T2" fmla="*/ 842753 w 933061"/>
              <a:gd name="T3" fmla="*/ 0 h 559837"/>
              <a:gd name="T4" fmla="*/ 1027747 w 933061"/>
              <a:gd name="T5" fmla="*/ 556732 h 559837"/>
              <a:gd name="T6" fmla="*/ 0 w 933061"/>
              <a:gd name="T7" fmla="*/ 544360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3" name="任意多边形 19"/>
          <p:cNvSpPr>
            <a:spLocks noChangeArrowheads="1"/>
          </p:cNvSpPr>
          <p:nvPr/>
        </p:nvSpPr>
        <p:spPr bwMode="auto">
          <a:xfrm>
            <a:off x="1138238" y="995363"/>
            <a:ext cx="765175" cy="801687"/>
          </a:xfrm>
          <a:custGeom>
            <a:avLst/>
            <a:gdLst>
              <a:gd name="T0" fmla="*/ 236435 w 765110"/>
              <a:gd name="T1" fmla="*/ 0 h 802433"/>
              <a:gd name="T2" fmla="*/ 0 w 765110"/>
              <a:gd name="T3" fmla="*/ 800197 h 802433"/>
              <a:gd name="T4" fmla="*/ 765305 w 765110"/>
              <a:gd name="T5" fmla="*/ 254326 h 802433"/>
              <a:gd name="T6" fmla="*/ 23643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4" name="任意多边形 20"/>
          <p:cNvSpPr>
            <a:spLocks noChangeArrowheads="1"/>
          </p:cNvSpPr>
          <p:nvPr/>
        </p:nvSpPr>
        <p:spPr bwMode="auto">
          <a:xfrm>
            <a:off x="1268413" y="-74613"/>
            <a:ext cx="635000" cy="1357313"/>
          </a:xfrm>
          <a:custGeom>
            <a:avLst/>
            <a:gdLst>
              <a:gd name="T0" fmla="*/ 106007 w 634481"/>
              <a:gd name="T1" fmla="*/ 1072904 h 1356049"/>
              <a:gd name="T2" fmla="*/ 0 w 634481"/>
              <a:gd name="T3" fmla="*/ 12477 h 1356049"/>
              <a:gd name="T4" fmla="*/ 236955 w 634481"/>
              <a:gd name="T5" fmla="*/ 0 h 1356049"/>
              <a:gd name="T6" fmla="*/ 636039 w 634481"/>
              <a:gd name="T7" fmla="*/ 1359844 h 1356049"/>
              <a:gd name="T8" fmla="*/ 106007 w 634481"/>
              <a:gd name="T9" fmla="*/ 1072904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5" name="任意多边形 21"/>
          <p:cNvSpPr>
            <a:spLocks noChangeArrowheads="1"/>
          </p:cNvSpPr>
          <p:nvPr/>
        </p:nvSpPr>
        <p:spPr bwMode="auto">
          <a:xfrm>
            <a:off x="1498600" y="-79375"/>
            <a:ext cx="835025" cy="1343025"/>
          </a:xfrm>
          <a:custGeom>
            <a:avLst/>
            <a:gdLst>
              <a:gd name="T0" fmla="*/ 400245 w 833535"/>
              <a:gd name="T1" fmla="*/ 1341860 h 1343608"/>
              <a:gd name="T2" fmla="*/ 838013 w 833535"/>
              <a:gd name="T3" fmla="*/ 981545 h 1343608"/>
              <a:gd name="T4" fmla="*/ 281421 w 833535"/>
              <a:gd name="T5" fmla="*/ 0 h 1343608"/>
              <a:gd name="T6" fmla="*/ 0 w 833535"/>
              <a:gd name="T7" fmla="*/ 18637 h 1343608"/>
              <a:gd name="T8" fmla="*/ 400245 w 833535"/>
              <a:gd name="T9" fmla="*/ 1341860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6" name="任意多边形 22"/>
          <p:cNvSpPr>
            <a:spLocks noChangeArrowheads="1"/>
          </p:cNvSpPr>
          <p:nvPr/>
        </p:nvSpPr>
        <p:spPr bwMode="auto">
          <a:xfrm>
            <a:off x="-279400" y="136525"/>
            <a:ext cx="1654175" cy="1673225"/>
          </a:xfrm>
          <a:custGeom>
            <a:avLst/>
            <a:gdLst>
              <a:gd name="T0" fmla="*/ 1653269 w 1654628"/>
              <a:gd name="T1" fmla="*/ 858317 h 1673290"/>
              <a:gd name="T2" fmla="*/ 1417089 w 1654628"/>
              <a:gd name="T3" fmla="*/ 1673095 h 1673290"/>
              <a:gd name="T4" fmla="*/ 0 w 1654628"/>
              <a:gd name="T5" fmla="*/ 99515 h 1673290"/>
              <a:gd name="T6" fmla="*/ 136738 w 1654628"/>
              <a:gd name="T7" fmla="*/ 0 h 1673290"/>
              <a:gd name="T8" fmla="*/ 1653269 w 1654628"/>
              <a:gd name="T9" fmla="*/ 858317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7" name="任意多边形 23"/>
          <p:cNvSpPr>
            <a:spLocks noChangeArrowheads="1"/>
          </p:cNvSpPr>
          <p:nvPr/>
        </p:nvSpPr>
        <p:spPr bwMode="auto">
          <a:xfrm>
            <a:off x="-17463" y="-68263"/>
            <a:ext cx="1392238" cy="1063626"/>
          </a:xfrm>
          <a:custGeom>
            <a:avLst/>
            <a:gdLst>
              <a:gd name="T0" fmla="*/ 1389973 w 1393372"/>
              <a:gd name="T1" fmla="*/ 1063498 h 1063690"/>
              <a:gd name="T2" fmla="*/ 1290689 w 1393372"/>
              <a:gd name="T3" fmla="*/ 6221 h 1063690"/>
              <a:gd name="T4" fmla="*/ 223389 w 1393372"/>
              <a:gd name="T5" fmla="*/ 0 h 1063690"/>
              <a:gd name="T6" fmla="*/ 0 w 1393372"/>
              <a:gd name="T7" fmla="*/ 292305 h 1063690"/>
              <a:gd name="T8" fmla="*/ 1389973 w 1393372"/>
              <a:gd name="T9" fmla="*/ 1063498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8" name="任意多边形 26"/>
          <p:cNvSpPr>
            <a:spLocks noChangeArrowheads="1"/>
          </p:cNvSpPr>
          <p:nvPr/>
        </p:nvSpPr>
        <p:spPr bwMode="auto">
          <a:xfrm>
            <a:off x="2892425" y="3619500"/>
            <a:ext cx="398463" cy="1711325"/>
          </a:xfrm>
          <a:custGeom>
            <a:avLst/>
            <a:gdLst>
              <a:gd name="T0" fmla="*/ 0 w 398106"/>
              <a:gd name="T1" fmla="*/ 0 h 1710612"/>
              <a:gd name="T2" fmla="*/ 399178 w 398106"/>
              <a:gd name="T3" fmla="*/ 984054 h 1710612"/>
              <a:gd name="T4" fmla="*/ 286910 w 398106"/>
              <a:gd name="T5" fmla="*/ 171275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69" name="任意多边形 27"/>
          <p:cNvSpPr>
            <a:spLocks noChangeArrowheads="1"/>
          </p:cNvSpPr>
          <p:nvPr/>
        </p:nvSpPr>
        <p:spPr bwMode="auto">
          <a:xfrm>
            <a:off x="3184525" y="4597400"/>
            <a:ext cx="1617663" cy="565150"/>
          </a:xfrm>
          <a:custGeom>
            <a:avLst/>
            <a:gdLst>
              <a:gd name="T0" fmla="*/ 99592 w 1617306"/>
              <a:gd name="T1" fmla="*/ 0 h 566057"/>
              <a:gd name="T2" fmla="*/ 1618377 w 1617306"/>
              <a:gd name="T3" fmla="*/ 563340 h 566057"/>
              <a:gd name="T4" fmla="*/ 0 w 1617306"/>
              <a:gd name="T5" fmla="*/ 563340 h 566057"/>
              <a:gd name="T6" fmla="*/ 99592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0" name="任意多边形 28"/>
          <p:cNvSpPr>
            <a:spLocks noChangeArrowheads="1"/>
          </p:cNvSpPr>
          <p:nvPr/>
        </p:nvSpPr>
        <p:spPr bwMode="auto">
          <a:xfrm>
            <a:off x="3278188" y="4011613"/>
            <a:ext cx="1790700" cy="1157287"/>
          </a:xfrm>
          <a:custGeom>
            <a:avLst/>
            <a:gdLst>
              <a:gd name="T0" fmla="*/ 86972 w 1791477"/>
              <a:gd name="T1" fmla="*/ 0 h 1156996"/>
              <a:gd name="T2" fmla="*/ 1789147 w 1791477"/>
              <a:gd name="T3" fmla="*/ 1151645 h 1156996"/>
              <a:gd name="T4" fmla="*/ 1534443 w 1791477"/>
              <a:gd name="T5" fmla="*/ 1157869 h 1156996"/>
              <a:gd name="T6" fmla="*/ 0 w 1791477"/>
              <a:gd name="T7" fmla="*/ 603836 h 1156996"/>
              <a:gd name="T8" fmla="*/ 86972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1" name="任意多边形 29"/>
          <p:cNvSpPr>
            <a:spLocks noChangeArrowheads="1"/>
          </p:cNvSpPr>
          <p:nvPr/>
        </p:nvSpPr>
        <p:spPr bwMode="auto">
          <a:xfrm>
            <a:off x="2886075" y="3613150"/>
            <a:ext cx="485775" cy="984250"/>
          </a:xfrm>
          <a:custGeom>
            <a:avLst/>
            <a:gdLst>
              <a:gd name="T0" fmla="*/ 0 w 491412"/>
              <a:gd name="T1" fmla="*/ 0 h 976604"/>
              <a:gd name="T2" fmla="*/ 474695 w 491412"/>
              <a:gd name="T3" fmla="*/ 407530 h 976604"/>
              <a:gd name="T4" fmla="*/ 384563 w 491412"/>
              <a:gd name="T5" fmla="*/ 999722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2" name="任意多边形 32"/>
          <p:cNvSpPr>
            <a:spLocks noChangeArrowheads="1"/>
          </p:cNvSpPr>
          <p:nvPr/>
        </p:nvSpPr>
        <p:spPr bwMode="auto">
          <a:xfrm>
            <a:off x="2581275" y="1773238"/>
            <a:ext cx="1082675" cy="1884362"/>
          </a:xfrm>
          <a:custGeom>
            <a:avLst/>
            <a:gdLst>
              <a:gd name="T0" fmla="*/ 0 w 1076131"/>
              <a:gd name="T1" fmla="*/ 0 h 1841240"/>
              <a:gd name="T2" fmla="*/ 1095883 w 1076131"/>
              <a:gd name="T3" fmla="*/ 6668 h 1841240"/>
              <a:gd name="T4" fmla="*/ 310394 w 1076131"/>
              <a:gd name="T5" fmla="*/ 1973659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3" name="任意多边形 34"/>
          <p:cNvSpPr>
            <a:spLocks noChangeArrowheads="1"/>
          </p:cNvSpPr>
          <p:nvPr/>
        </p:nvSpPr>
        <p:spPr bwMode="auto">
          <a:xfrm>
            <a:off x="3763963" y="2052638"/>
            <a:ext cx="454025" cy="1735137"/>
          </a:xfrm>
          <a:custGeom>
            <a:avLst/>
            <a:gdLst>
              <a:gd name="T0" fmla="*/ 453895 w 454090"/>
              <a:gd name="T1" fmla="*/ 0 h 1735494"/>
              <a:gd name="T2" fmla="*/ 410370 w 454090"/>
              <a:gd name="T3" fmla="*/ 1734423 h 1735494"/>
              <a:gd name="T4" fmla="*/ 0 w 454090"/>
              <a:gd name="T5" fmla="*/ 230014 h 1735494"/>
              <a:gd name="T6" fmla="*/ 453895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4" name="任意多边形 37"/>
          <p:cNvSpPr>
            <a:spLocks noChangeArrowheads="1"/>
          </p:cNvSpPr>
          <p:nvPr/>
        </p:nvSpPr>
        <p:spPr bwMode="auto">
          <a:xfrm>
            <a:off x="1884363" y="-55563"/>
            <a:ext cx="1792287" cy="1841501"/>
          </a:xfrm>
          <a:custGeom>
            <a:avLst/>
            <a:gdLst>
              <a:gd name="T0" fmla="*/ 0 w 1791478"/>
              <a:gd name="T1" fmla="*/ 1319284 h 1841241"/>
              <a:gd name="T2" fmla="*/ 697631 w 1791478"/>
              <a:gd name="T3" fmla="*/ 1842021 h 1841241"/>
              <a:gd name="T4" fmla="*/ 1793906 w 1791478"/>
              <a:gd name="T5" fmla="*/ 12447 h 1841241"/>
              <a:gd name="T6" fmla="*/ 1476235 w 1791478"/>
              <a:gd name="T7" fmla="*/ 0 h 1841241"/>
              <a:gd name="T8" fmla="*/ 0 w 1791478"/>
              <a:gd name="T9" fmla="*/ 1319284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5" name="任意多边形 40"/>
          <p:cNvSpPr>
            <a:spLocks noChangeArrowheads="1"/>
          </p:cNvSpPr>
          <p:nvPr/>
        </p:nvSpPr>
        <p:spPr bwMode="auto">
          <a:xfrm>
            <a:off x="1803400" y="-36513"/>
            <a:ext cx="511175" cy="927101"/>
          </a:xfrm>
          <a:custGeom>
            <a:avLst/>
            <a:gdLst>
              <a:gd name="T0" fmla="*/ 507126 w 510073"/>
              <a:gd name="T1" fmla="*/ 927621 h 926841"/>
              <a:gd name="T2" fmla="*/ 513386 w 510073"/>
              <a:gd name="T3" fmla="*/ 12450 h 926841"/>
              <a:gd name="T4" fmla="*/ 0 w 510073"/>
              <a:gd name="T5" fmla="*/ 0 h 926841"/>
              <a:gd name="T6" fmla="*/ 507126 w 510073"/>
              <a:gd name="T7" fmla="*/ 92762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6" name="任意多边形 41"/>
          <p:cNvSpPr>
            <a:spLocks noChangeArrowheads="1"/>
          </p:cNvSpPr>
          <p:nvPr/>
        </p:nvSpPr>
        <p:spPr bwMode="auto">
          <a:xfrm>
            <a:off x="2406650" y="-17463"/>
            <a:ext cx="585788" cy="334963"/>
          </a:xfrm>
          <a:custGeom>
            <a:avLst/>
            <a:gdLst>
              <a:gd name="T0" fmla="*/ 0 w 528734"/>
              <a:gd name="T1" fmla="*/ 0 h 311020"/>
              <a:gd name="T2" fmla="*/ 431417 w 528734"/>
              <a:gd name="T3" fmla="*/ 7770 h 311020"/>
              <a:gd name="T4" fmla="*/ 719029 w 528734"/>
              <a:gd name="T5" fmla="*/ 3885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7" name="任意多边形 42"/>
          <p:cNvSpPr>
            <a:spLocks noChangeArrowheads="1"/>
          </p:cNvSpPr>
          <p:nvPr/>
        </p:nvSpPr>
        <p:spPr bwMode="auto">
          <a:xfrm>
            <a:off x="2755900" y="-12700"/>
            <a:ext cx="565150" cy="317500"/>
          </a:xfrm>
          <a:custGeom>
            <a:avLst/>
            <a:gdLst>
              <a:gd name="T0" fmla="*/ 0 w 566057"/>
              <a:gd name="T1" fmla="*/ 0 h 286139"/>
              <a:gd name="T2" fmla="*/ 563340 w 566057"/>
              <a:gd name="T3" fmla="*/ 8497 h 286139"/>
              <a:gd name="T4" fmla="*/ 222859 w 566057"/>
              <a:gd name="T5" fmla="*/ 390910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8" name="任意多边形 43"/>
          <p:cNvSpPr>
            <a:spLocks noChangeArrowheads="1"/>
          </p:cNvSpPr>
          <p:nvPr/>
        </p:nvSpPr>
        <p:spPr bwMode="auto">
          <a:xfrm>
            <a:off x="3794125" y="-12700"/>
            <a:ext cx="274638" cy="939800"/>
          </a:xfrm>
          <a:custGeom>
            <a:avLst/>
            <a:gdLst>
              <a:gd name="T0" fmla="*/ 276527 w 273698"/>
              <a:gd name="T1" fmla="*/ 18691 h 939281"/>
              <a:gd name="T2" fmla="*/ 0 w 273698"/>
              <a:gd name="T3" fmla="*/ 940839 h 939281"/>
              <a:gd name="T4" fmla="*/ 163401 w 273698"/>
              <a:gd name="T5" fmla="*/ 0 h 939281"/>
              <a:gd name="T6" fmla="*/ 276527 w 273698"/>
              <a:gd name="T7" fmla="*/ 1869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79" name="任意多边形 44"/>
          <p:cNvSpPr>
            <a:spLocks noChangeArrowheads="1"/>
          </p:cNvSpPr>
          <p:nvPr/>
        </p:nvSpPr>
        <p:spPr bwMode="auto">
          <a:xfrm>
            <a:off x="3787775" y="-23813"/>
            <a:ext cx="603250" cy="1547813"/>
          </a:xfrm>
          <a:custGeom>
            <a:avLst/>
            <a:gdLst>
              <a:gd name="T0" fmla="*/ 267306 w 603379"/>
              <a:gd name="T1" fmla="*/ 6208 h 1548881"/>
              <a:gd name="T2" fmla="*/ 472448 w 603379"/>
              <a:gd name="T3" fmla="*/ 0 h 1548881"/>
              <a:gd name="T4" fmla="*/ 602992 w 603379"/>
              <a:gd name="T5" fmla="*/ 1545679 h 1548881"/>
              <a:gd name="T6" fmla="*/ 0 w 603379"/>
              <a:gd name="T7" fmla="*/ 937339 h 1548881"/>
              <a:gd name="T8" fmla="*/ 267306 w 603379"/>
              <a:gd name="T9" fmla="*/ 6208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0" name="任意多边形 45"/>
          <p:cNvSpPr>
            <a:spLocks noChangeArrowheads="1"/>
          </p:cNvSpPr>
          <p:nvPr/>
        </p:nvSpPr>
        <p:spPr bwMode="auto">
          <a:xfrm>
            <a:off x="3651250" y="908050"/>
            <a:ext cx="746125" cy="889000"/>
          </a:xfrm>
          <a:custGeom>
            <a:avLst/>
            <a:gdLst>
              <a:gd name="T0" fmla="*/ 142884 w 746449"/>
              <a:gd name="T1" fmla="*/ 0 h 889518"/>
              <a:gd name="T2" fmla="*/ 745477 w 746449"/>
              <a:gd name="T3" fmla="*/ 602326 h 889518"/>
              <a:gd name="T4" fmla="*/ 0 w 746449"/>
              <a:gd name="T5" fmla="*/ 887965 h 889518"/>
              <a:gd name="T6" fmla="*/ 142884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1" name="任意多边形 46"/>
          <p:cNvSpPr>
            <a:spLocks noChangeArrowheads="1"/>
          </p:cNvSpPr>
          <p:nvPr/>
        </p:nvSpPr>
        <p:spPr bwMode="auto">
          <a:xfrm>
            <a:off x="3644900" y="1485900"/>
            <a:ext cx="1150938" cy="304800"/>
          </a:xfrm>
          <a:custGeom>
            <a:avLst/>
            <a:gdLst>
              <a:gd name="T0" fmla="*/ 809465 w 1094792"/>
              <a:gd name="T1" fmla="*/ 0 h 286139"/>
              <a:gd name="T2" fmla="*/ 1272015 w 1094792"/>
              <a:gd name="T3" fmla="*/ 330816 h 286139"/>
              <a:gd name="T4" fmla="*/ 0 w 1094792"/>
              <a:gd name="T5" fmla="*/ 345852 h 286139"/>
              <a:gd name="T6" fmla="*/ 809465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2" name="任意多边形 48"/>
          <p:cNvSpPr>
            <a:spLocks noChangeArrowheads="1"/>
          </p:cNvSpPr>
          <p:nvPr/>
        </p:nvSpPr>
        <p:spPr bwMode="auto">
          <a:xfrm>
            <a:off x="4335463" y="958850"/>
            <a:ext cx="161925" cy="322263"/>
          </a:xfrm>
          <a:custGeom>
            <a:avLst/>
            <a:gdLst>
              <a:gd name="T0" fmla="*/ 190493 w 149290"/>
              <a:gd name="T1" fmla="*/ 0 h 323461"/>
              <a:gd name="T2" fmla="*/ 142870 w 149290"/>
              <a:gd name="T3" fmla="*/ 319880 h 323461"/>
              <a:gd name="T4" fmla="*/ 0 w 149290"/>
              <a:gd name="T5" fmla="*/ 73820 h 323461"/>
              <a:gd name="T6" fmla="*/ 190493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3" name="任意多边形 49"/>
          <p:cNvSpPr>
            <a:spLocks noChangeArrowheads="1"/>
          </p:cNvSpPr>
          <p:nvPr/>
        </p:nvSpPr>
        <p:spPr bwMode="auto">
          <a:xfrm>
            <a:off x="4341813" y="1038225"/>
            <a:ext cx="298450" cy="622300"/>
          </a:xfrm>
          <a:custGeom>
            <a:avLst/>
            <a:gdLst>
              <a:gd name="T0" fmla="*/ 0 w 298579"/>
              <a:gd name="T1" fmla="*/ 0 h 622040"/>
              <a:gd name="T2" fmla="*/ 298192 w 298579"/>
              <a:gd name="T3" fmla="*/ 622820 h 622040"/>
              <a:gd name="T4" fmla="*/ 37274 w 298579"/>
              <a:gd name="T5" fmla="*/ 373692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4" name="任意多边形 50"/>
          <p:cNvSpPr>
            <a:spLocks noChangeArrowheads="1"/>
          </p:cNvSpPr>
          <p:nvPr/>
        </p:nvSpPr>
        <p:spPr bwMode="auto">
          <a:xfrm>
            <a:off x="4378325" y="1412875"/>
            <a:ext cx="430213" cy="373063"/>
          </a:xfrm>
          <a:custGeom>
            <a:avLst/>
            <a:gdLst>
              <a:gd name="T0" fmla="*/ 0 w 429208"/>
              <a:gd name="T1" fmla="*/ 0 h 373225"/>
              <a:gd name="T2" fmla="*/ 432230 w 429208"/>
              <a:gd name="T3" fmla="*/ 372739 h 373225"/>
              <a:gd name="T4" fmla="*/ 0 w 429208"/>
              <a:gd name="T5" fmla="*/ 9318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5" name="任意多边形 51"/>
          <p:cNvSpPr>
            <a:spLocks noChangeArrowheads="1"/>
          </p:cNvSpPr>
          <p:nvPr/>
        </p:nvSpPr>
        <p:spPr bwMode="auto">
          <a:xfrm>
            <a:off x="4422775" y="1238250"/>
            <a:ext cx="373063" cy="539750"/>
          </a:xfrm>
          <a:custGeom>
            <a:avLst/>
            <a:gdLst>
              <a:gd name="T0" fmla="*/ 0 w 329682"/>
              <a:gd name="T1" fmla="*/ 0 h 541176"/>
              <a:gd name="T2" fmla="*/ 477701 w 329682"/>
              <a:gd name="T3" fmla="*/ 536910 h 541176"/>
              <a:gd name="T4" fmla="*/ 252370 w 329682"/>
              <a:gd name="T5" fmla="*/ 382625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6" name="任意多边形 52"/>
          <p:cNvSpPr>
            <a:spLocks noChangeArrowheads="1"/>
          </p:cNvSpPr>
          <p:nvPr/>
        </p:nvSpPr>
        <p:spPr bwMode="auto">
          <a:xfrm rot="183440">
            <a:off x="-136525" y="184150"/>
            <a:ext cx="390525" cy="179388"/>
          </a:xfrm>
          <a:custGeom>
            <a:avLst/>
            <a:gdLst>
              <a:gd name="T0" fmla="*/ 43090 w 391885"/>
              <a:gd name="T1" fmla="*/ 0 h 180392"/>
              <a:gd name="T2" fmla="*/ 387819 w 391885"/>
              <a:gd name="T3" fmla="*/ 177397 h 180392"/>
              <a:gd name="T4" fmla="*/ 0 w 391885"/>
              <a:gd name="T5" fmla="*/ 140695 h 180392"/>
              <a:gd name="T6" fmla="*/ 43090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7" name="任意多边形 53"/>
          <p:cNvSpPr>
            <a:spLocks noChangeArrowheads="1"/>
          </p:cNvSpPr>
          <p:nvPr/>
        </p:nvSpPr>
        <p:spPr bwMode="auto">
          <a:xfrm>
            <a:off x="4824413" y="603250"/>
            <a:ext cx="242887" cy="515938"/>
          </a:xfrm>
          <a:custGeom>
            <a:avLst/>
            <a:gdLst>
              <a:gd name="T0" fmla="*/ 199770 w 242596"/>
              <a:gd name="T1" fmla="*/ 0 h 516294"/>
              <a:gd name="T2" fmla="*/ 0 w 242596"/>
              <a:gd name="T3" fmla="*/ 111736 h 516294"/>
              <a:gd name="T4" fmla="*/ 243470 w 242596"/>
              <a:gd name="T5" fmla="*/ 515226 h 516294"/>
              <a:gd name="T6" fmla="*/ 199770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8" name="任意多边形 54"/>
          <p:cNvSpPr>
            <a:spLocks noChangeArrowheads="1"/>
          </p:cNvSpPr>
          <p:nvPr/>
        </p:nvSpPr>
        <p:spPr bwMode="auto">
          <a:xfrm>
            <a:off x="5762625" y="1263650"/>
            <a:ext cx="523875" cy="266700"/>
          </a:xfrm>
          <a:custGeom>
            <a:avLst/>
            <a:gdLst>
              <a:gd name="T0" fmla="*/ 0 w 522514"/>
              <a:gd name="T1" fmla="*/ 12333 h 267478"/>
              <a:gd name="T2" fmla="*/ 526608 w 522514"/>
              <a:gd name="T3" fmla="*/ 0 h 267478"/>
              <a:gd name="T4" fmla="*/ 275843 w 522514"/>
              <a:gd name="T5" fmla="*/ 265151 h 267478"/>
              <a:gd name="T6" fmla="*/ 0 w 522514"/>
              <a:gd name="T7" fmla="*/ 12333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89" name="任意多边形 55"/>
          <p:cNvSpPr>
            <a:spLocks noChangeArrowheads="1"/>
          </p:cNvSpPr>
          <p:nvPr/>
        </p:nvSpPr>
        <p:spPr bwMode="auto">
          <a:xfrm>
            <a:off x="5119688" y="2162175"/>
            <a:ext cx="341312" cy="254000"/>
          </a:xfrm>
          <a:custGeom>
            <a:avLst/>
            <a:gdLst>
              <a:gd name="T0" fmla="*/ 160584 w 342123"/>
              <a:gd name="T1" fmla="*/ 0 h 255037"/>
              <a:gd name="T2" fmla="*/ 0 w 342123"/>
              <a:gd name="T3" fmla="*/ 251938 h 255037"/>
              <a:gd name="T4" fmla="*/ 339696 w 342123"/>
              <a:gd name="T5" fmla="*/ 79883 h 255037"/>
              <a:gd name="T6" fmla="*/ 160584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0" name="任意多边形 56"/>
          <p:cNvSpPr>
            <a:spLocks noChangeArrowheads="1"/>
          </p:cNvSpPr>
          <p:nvPr/>
        </p:nvSpPr>
        <p:spPr bwMode="auto">
          <a:xfrm>
            <a:off x="6000750" y="4178300"/>
            <a:ext cx="515938" cy="373063"/>
          </a:xfrm>
          <a:custGeom>
            <a:avLst/>
            <a:gdLst>
              <a:gd name="T0" fmla="*/ 254511 w 516293"/>
              <a:gd name="T1" fmla="*/ 0 h 373224"/>
              <a:gd name="T2" fmla="*/ 0 w 516293"/>
              <a:gd name="T3" fmla="*/ 372741 h 373224"/>
              <a:gd name="T4" fmla="*/ 515228 w 516293"/>
              <a:gd name="T5" fmla="*/ 242281 h 373224"/>
              <a:gd name="T6" fmla="*/ 254511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1" name="任意多边形 57"/>
          <p:cNvSpPr>
            <a:spLocks noChangeArrowheads="1"/>
          </p:cNvSpPr>
          <p:nvPr/>
        </p:nvSpPr>
        <p:spPr bwMode="auto">
          <a:xfrm>
            <a:off x="5119688" y="4476750"/>
            <a:ext cx="392112" cy="434975"/>
          </a:xfrm>
          <a:custGeom>
            <a:avLst/>
            <a:gdLst>
              <a:gd name="T0" fmla="*/ 0 w 391885"/>
              <a:gd name="T1" fmla="*/ 0 h 435429"/>
              <a:gd name="T2" fmla="*/ 392566 w 391885"/>
              <a:gd name="T3" fmla="*/ 111617 h 435429"/>
              <a:gd name="T4" fmla="*/ 186936 w 391885"/>
              <a:gd name="T5" fmla="*/ 434068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2" name="任意多边形 58"/>
          <p:cNvSpPr>
            <a:spLocks noChangeArrowheads="1"/>
          </p:cNvSpPr>
          <p:nvPr/>
        </p:nvSpPr>
        <p:spPr bwMode="auto">
          <a:xfrm>
            <a:off x="5751513" y="4881563"/>
            <a:ext cx="236537" cy="211137"/>
          </a:xfrm>
          <a:custGeom>
            <a:avLst/>
            <a:gdLst>
              <a:gd name="T0" fmla="*/ 68565 w 236375"/>
              <a:gd name="T1" fmla="*/ 0 h 211494"/>
              <a:gd name="T2" fmla="*/ 236861 w 236375"/>
              <a:gd name="T3" fmla="*/ 210425 h 211494"/>
              <a:gd name="T4" fmla="*/ 0 w 236375"/>
              <a:gd name="T5" fmla="*/ 129967 h 211494"/>
              <a:gd name="T6" fmla="*/ 68565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3" name="任意多边形 59"/>
          <p:cNvSpPr>
            <a:spLocks noChangeArrowheads="1"/>
          </p:cNvSpPr>
          <p:nvPr/>
        </p:nvSpPr>
        <p:spPr bwMode="auto">
          <a:xfrm>
            <a:off x="6950075" y="4981575"/>
            <a:ext cx="187325" cy="260350"/>
          </a:xfrm>
          <a:custGeom>
            <a:avLst/>
            <a:gdLst>
              <a:gd name="T0" fmla="*/ 188759 w 186612"/>
              <a:gd name="T1" fmla="*/ 240079 h 261257"/>
              <a:gd name="T2" fmla="*/ 106963 w 186612"/>
              <a:gd name="T3" fmla="*/ 0 h 261257"/>
              <a:gd name="T4" fmla="*/ 0 w 186612"/>
              <a:gd name="T5" fmla="*/ 258545 h 261257"/>
              <a:gd name="T6" fmla="*/ 188759 w 186612"/>
              <a:gd name="T7" fmla="*/ 240079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4" name="TextBox 7"/>
          <p:cNvSpPr>
            <a:spLocks noChangeArrowheads="1"/>
          </p:cNvSpPr>
          <p:nvPr/>
        </p:nvSpPr>
        <p:spPr bwMode="auto">
          <a:xfrm>
            <a:off x="5734050" y="2276475"/>
            <a:ext cx="2870200" cy="647700"/>
          </a:xfrm>
          <a:prstGeom prst="rect">
            <a:avLst/>
          </a:prstGeom>
          <a:noFill/>
          <a:ln w="9525">
            <a:noFill/>
            <a:miter lim="800000"/>
          </a:ln>
        </p:spPr>
        <p:txBody>
          <a:bodyPr wrap="none">
            <a:spAutoFit/>
          </a:bodyPr>
          <a:lstStyle/>
          <a:p>
            <a:pPr algn="ctr" defTabSz="685800">
              <a:buFont typeface="Arial" panose="020B0604020202020204" pitchFamily="34" charset="0"/>
              <a:buNone/>
            </a:pPr>
            <a:r>
              <a:rPr lang="en-US" altLang="zh-CN" sz="3600">
                <a:solidFill>
                  <a:srgbClr val="12B0C9"/>
                </a:solidFill>
                <a:ea typeface="微软雅黑" panose="020B0503020204020204" pitchFamily="34" charset="-122"/>
                <a:cs typeface="微软雅黑" panose="020B0503020204020204" pitchFamily="34" charset="-122"/>
                <a:sym typeface="Arial" panose="020B0604020202020204" pitchFamily="34" charset="0"/>
              </a:rPr>
              <a:t>THANK YOU</a:t>
            </a:r>
            <a:endParaRPr lang="zh-CN" altLang="en-US" sz="3600">
              <a:solidFill>
                <a:srgbClr val="12B0C9"/>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5" name="矩形 62"/>
          <p:cNvSpPr>
            <a:spLocks noChangeArrowheads="1"/>
          </p:cNvSpPr>
          <p:nvPr/>
        </p:nvSpPr>
        <p:spPr bwMode="auto">
          <a:xfrm>
            <a:off x="6989763" y="3030538"/>
            <a:ext cx="358775" cy="36512"/>
          </a:xfrm>
          <a:prstGeom prst="rect">
            <a:avLst/>
          </a:pr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00000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6" name="任意多边形 63"/>
          <p:cNvSpPr>
            <a:spLocks noChangeArrowheads="1"/>
          </p:cNvSpPr>
          <p:nvPr/>
        </p:nvSpPr>
        <p:spPr bwMode="auto">
          <a:xfrm rot="-10358723">
            <a:off x="5195888" y="3736975"/>
            <a:ext cx="341312" cy="254000"/>
          </a:xfrm>
          <a:custGeom>
            <a:avLst/>
            <a:gdLst>
              <a:gd name="T0" fmla="*/ 160584 w 342123"/>
              <a:gd name="T1" fmla="*/ 0 h 255037"/>
              <a:gd name="T2" fmla="*/ 0 w 342123"/>
              <a:gd name="T3" fmla="*/ 251938 h 255037"/>
              <a:gd name="T4" fmla="*/ 339696 w 342123"/>
              <a:gd name="T5" fmla="*/ 79883 h 255037"/>
              <a:gd name="T6" fmla="*/ 160584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7" name="任意多边形 69"/>
          <p:cNvSpPr>
            <a:spLocks noChangeArrowheads="1"/>
          </p:cNvSpPr>
          <p:nvPr/>
        </p:nvSpPr>
        <p:spPr bwMode="auto">
          <a:xfrm>
            <a:off x="8777288" y="1325563"/>
            <a:ext cx="398462" cy="373062"/>
          </a:xfrm>
          <a:custGeom>
            <a:avLst/>
            <a:gdLst>
              <a:gd name="T0" fmla="*/ 380464 w 398106"/>
              <a:gd name="T1" fmla="*/ 18637 h 373225"/>
              <a:gd name="T2" fmla="*/ 399175 w 398106"/>
              <a:gd name="T3" fmla="*/ 372736 h 373225"/>
              <a:gd name="T4" fmla="*/ 0 w 398106"/>
              <a:gd name="T5" fmla="*/ 0 h 373225"/>
              <a:gd name="T6" fmla="*/ 380464 w 398106"/>
              <a:gd name="T7" fmla="*/ 18637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8" name="任意多边形 70"/>
          <p:cNvSpPr>
            <a:spLocks noChangeArrowheads="1"/>
          </p:cNvSpPr>
          <p:nvPr/>
        </p:nvSpPr>
        <p:spPr bwMode="auto">
          <a:xfrm>
            <a:off x="8440738" y="1325563"/>
            <a:ext cx="541337" cy="185737"/>
          </a:xfrm>
          <a:custGeom>
            <a:avLst/>
            <a:gdLst>
              <a:gd name="T0" fmla="*/ 336205 w 541175"/>
              <a:gd name="T1" fmla="*/ 0 h 186613"/>
              <a:gd name="T2" fmla="*/ 0 w 541175"/>
              <a:gd name="T3" fmla="*/ 141065 h 186613"/>
              <a:gd name="T4" fmla="*/ 541661 w 541175"/>
              <a:gd name="T5" fmla="*/ 183997 h 186613"/>
              <a:gd name="T6" fmla="*/ 336205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499" name="任意多边形 71"/>
          <p:cNvSpPr>
            <a:spLocks noChangeArrowheads="1"/>
          </p:cNvSpPr>
          <p:nvPr/>
        </p:nvSpPr>
        <p:spPr bwMode="auto">
          <a:xfrm>
            <a:off x="8169275" y="1074738"/>
            <a:ext cx="112713" cy="166687"/>
          </a:xfrm>
          <a:custGeom>
            <a:avLst/>
            <a:gdLst>
              <a:gd name="T0" fmla="*/ 0 w 111967"/>
              <a:gd name="T1" fmla="*/ 0 h 167951"/>
              <a:gd name="T2" fmla="*/ 114220 w 111967"/>
              <a:gd name="T3" fmla="*/ 103377 h 167951"/>
              <a:gd name="T4" fmla="*/ 31728 w 111967"/>
              <a:gd name="T5" fmla="*/ 164188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500" name="任意多边形 72"/>
          <p:cNvSpPr>
            <a:spLocks noChangeArrowheads="1"/>
          </p:cNvSpPr>
          <p:nvPr/>
        </p:nvSpPr>
        <p:spPr bwMode="auto">
          <a:xfrm>
            <a:off x="8496300" y="1928813"/>
            <a:ext cx="76200" cy="93662"/>
          </a:xfrm>
          <a:custGeom>
            <a:avLst/>
            <a:gdLst>
              <a:gd name="T0" fmla="*/ 72790 w 74645"/>
              <a:gd name="T1" fmla="*/ 0 h 93306"/>
              <a:gd name="T2" fmla="*/ 0 w 74645"/>
              <a:gd name="T3" fmla="*/ 44043 h 93306"/>
              <a:gd name="T4" fmla="*/ 79407 w 74645"/>
              <a:gd name="T5" fmla="*/ 94378 h 93306"/>
              <a:gd name="T6" fmla="*/ 72790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501" name="任意多边形 73"/>
          <p:cNvSpPr>
            <a:spLocks noChangeArrowheads="1"/>
          </p:cNvSpPr>
          <p:nvPr/>
        </p:nvSpPr>
        <p:spPr bwMode="auto">
          <a:xfrm rot="5189374">
            <a:off x="8954294" y="3880644"/>
            <a:ext cx="341312" cy="254000"/>
          </a:xfrm>
          <a:custGeom>
            <a:avLst/>
            <a:gdLst>
              <a:gd name="T0" fmla="*/ 160584 w 342123"/>
              <a:gd name="T1" fmla="*/ 0 h 255037"/>
              <a:gd name="T2" fmla="*/ 0 w 342123"/>
              <a:gd name="T3" fmla="*/ 251938 h 255037"/>
              <a:gd name="T4" fmla="*/ 339696 w 342123"/>
              <a:gd name="T5" fmla="*/ 79883 h 255037"/>
              <a:gd name="T6" fmla="*/ 160584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1502" name="任意多边形 74"/>
          <p:cNvSpPr>
            <a:spLocks noChangeArrowheads="1"/>
          </p:cNvSpPr>
          <p:nvPr/>
        </p:nvSpPr>
        <p:spPr bwMode="auto">
          <a:xfrm rot="-2400150">
            <a:off x="8023225" y="4589463"/>
            <a:ext cx="187325" cy="260350"/>
          </a:xfrm>
          <a:custGeom>
            <a:avLst/>
            <a:gdLst>
              <a:gd name="T0" fmla="*/ 188759 w 186612"/>
              <a:gd name="T1" fmla="*/ 240079 h 261257"/>
              <a:gd name="T2" fmla="*/ 106963 w 186612"/>
              <a:gd name="T3" fmla="*/ 0 h 261257"/>
              <a:gd name="T4" fmla="*/ 0 w 186612"/>
              <a:gd name="T5" fmla="*/ 258545 h 261257"/>
              <a:gd name="T6" fmla="*/ 188759 w 186612"/>
              <a:gd name="T7" fmla="*/ 240079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862388" y="2663825"/>
            <a:ext cx="4575175" cy="641350"/>
          </a:xfrm>
          <a:prstGeom prst="rect">
            <a:avLst/>
          </a:prstGeom>
          <a:noFill/>
          <a:ln w="9525">
            <a:noFill/>
            <a:miter lim="800000"/>
          </a:ln>
        </p:spPr>
        <p:txBody>
          <a:bodyPr>
            <a:spAutoFit/>
          </a:bodyPr>
          <a:lstStyle/>
          <a:p>
            <a:r>
              <a:rPr lang="zh-CN" altLang="en-US" sz="3600">
                <a:solidFill>
                  <a:srgbClr val="0067B0"/>
                </a:solidFill>
                <a:ea typeface="微软雅黑" panose="020B0503020204020204" pitchFamily="34" charset="-122"/>
                <a:cs typeface="微软雅黑" panose="020B0503020204020204" pitchFamily="34" charset="-122"/>
                <a:sym typeface="Arial" panose="020B0604020202020204" pitchFamily="34" charset="0"/>
              </a:rPr>
              <a:t>组织文化</a:t>
            </a:r>
            <a:endParaRPr lang="zh-CN" altLang="en-US" sz="360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083050" y="1457325"/>
            <a:ext cx="1396423" cy="1200150"/>
          </a:xfrm>
          <a:prstGeom prst="rect">
            <a:avLst/>
          </a:prstGeom>
          <a:noFill/>
          <a:ln w="9525">
            <a:noFill/>
            <a:miter lim="800000"/>
          </a:ln>
        </p:spPr>
        <p:txBody>
          <a:bodyPr wrap="square">
            <a:spAutoFit/>
          </a:bodyPr>
          <a:lstStyle/>
          <a:p>
            <a:pPr algn="ctr"/>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1</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lstStyle/>
          <a:p>
            <a:r>
              <a:rPr lang="zh-CN" altLang="en-US" b="1">
                <a:solidFill>
                  <a:schemeClr val="accent2"/>
                </a:solidFill>
                <a:sym typeface="+mn-ea"/>
              </a:rPr>
              <a:t>组织文化的概念</a:t>
            </a:r>
            <a:endParaRPr lang="zh-CN" altLang="en-US" b="1">
              <a:solidFill>
                <a:schemeClr val="accent2"/>
              </a:solidFill>
              <a:sym typeface="+mn-ea"/>
            </a:endParaRPr>
          </a:p>
          <a:p>
            <a:pPr marL="0" indent="0">
              <a:buNone/>
            </a:pPr>
            <a:r>
              <a:rPr lang="zh-CN" altLang="en-US" b="1">
                <a:solidFill>
                  <a:srgbClr val="0067B0"/>
                </a:solidFill>
                <a:sym typeface="+mn-ea"/>
              </a:rPr>
              <a:t>一个组织在长期的经营管理实践中积累形成的具有自身特殊性的文化表现，蕴含着为所有组织成员所遵循和接受的价值观念、心理程序、思维逻辑以及行为规范等。</a:t>
            </a: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20486"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0487"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0488"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0489" name="矩形 75"/>
          <p:cNvSpPr>
            <a:spLocks noChangeArrowheads="1"/>
          </p:cNvSpPr>
          <p:nvPr/>
        </p:nvSpPr>
        <p:spPr bwMode="auto">
          <a:xfrm rot="2700000">
            <a:off x="350044" y="36296"/>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组织文化</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内容占位符 9"/>
          <p:cNvSpPr>
            <a:spLocks noGrp="1"/>
          </p:cNvSpPr>
          <p:nvPr>
            <p:ph idx="1"/>
          </p:nvPr>
        </p:nvSpPr>
        <p:spPr/>
        <p:txBody>
          <a:bodyPr/>
          <a:lstStyle/>
          <a:p>
            <a:r>
              <a:rPr lang="zh-CN" altLang="en-US" b="1">
                <a:solidFill>
                  <a:schemeClr val="accent2"/>
                </a:solidFill>
                <a:sym typeface="+mn-ea"/>
              </a:rPr>
              <a:t>组织文化的特征</a:t>
            </a:r>
            <a:r>
              <a:rPr lang="en-US" altLang="zh-CN">
                <a:sym typeface="+mn-ea"/>
              </a:rPr>
              <a:t> </a:t>
            </a:r>
            <a:endParaRPr lang="en-US" altLang="zh-CN"/>
          </a:p>
          <a:p>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7475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476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476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476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4765" name="Rectangle 12"/>
          <p:cNvSpPr>
            <a:spLocks noChangeArrowheads="1"/>
          </p:cNvSpPr>
          <p:nvPr/>
        </p:nvSpPr>
        <p:spPr bwMode="auto">
          <a:xfrm>
            <a:off x="1180465" y="1692275"/>
            <a:ext cx="6396355" cy="2245360"/>
          </a:xfrm>
          <a:prstGeom prst="rect">
            <a:avLst/>
          </a:prstGeom>
          <a:noFill/>
          <a:ln w="9525">
            <a:noFill/>
            <a:miter lim="800000"/>
          </a:ln>
        </p:spPr>
        <p:txBody>
          <a:bodyPr wrap="square" anchor="ctr">
            <a:spAutoFit/>
          </a:bodyPr>
          <a:lstStyle/>
          <a:p>
            <a:pPr>
              <a:buFont typeface="Wingdings" panose="05000000000000000000" pitchFamily="2" charset="2"/>
              <a:buChar char="Ø"/>
            </a:pPr>
            <a:r>
              <a:rPr lang="zh-CN" altLang="en-US" sz="2800" b="1">
                <a:solidFill>
                  <a:srgbClr val="0067B0"/>
                </a:solidFill>
              </a:rPr>
              <a:t>稳定性</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自成系统性</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自我弹性</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价值导向性</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差异性 </a:t>
            </a:r>
            <a:endParaRPr lang="zh-CN" altLang="en-US" sz="2800" b="1">
              <a:solidFill>
                <a:srgbClr val="0067B0"/>
              </a:solidFill>
            </a:endParaRPr>
          </a:p>
        </p:txBody>
      </p:sp>
      <p:sp>
        <p:nvSpPr>
          <p:cNvPr id="2" name="文本框 1"/>
          <p:cNvSpPr txBox="1"/>
          <p:nvPr/>
        </p:nvSpPr>
        <p:spPr>
          <a:xfrm>
            <a:off x="2981960" y="1692275"/>
            <a:ext cx="4631690" cy="368300"/>
          </a:xfrm>
          <a:prstGeom prst="rect">
            <a:avLst/>
          </a:prstGeom>
          <a:noFill/>
        </p:spPr>
        <p:txBody>
          <a:bodyPr wrap="square" rtlCol="0">
            <a:spAutoFit/>
          </a:bodyPr>
          <a:lstStyle/>
          <a:p>
            <a:r>
              <a:rPr lang="zh-CN" altLang="en-US"/>
              <a:t>组织文化的形成是一个长期积累的过程</a:t>
            </a:r>
            <a:endParaRPr lang="zh-CN" altLang="en-US"/>
          </a:p>
        </p:txBody>
      </p:sp>
      <p:sp>
        <p:nvSpPr>
          <p:cNvPr id="3" name="文本框 2"/>
          <p:cNvSpPr txBox="1"/>
          <p:nvPr/>
        </p:nvSpPr>
        <p:spPr>
          <a:xfrm>
            <a:off x="3514725" y="2178685"/>
            <a:ext cx="4631690" cy="368300"/>
          </a:xfrm>
          <a:prstGeom prst="rect">
            <a:avLst/>
          </a:prstGeom>
          <a:noFill/>
        </p:spPr>
        <p:txBody>
          <a:bodyPr wrap="square" rtlCol="0">
            <a:spAutoFit/>
          </a:bodyPr>
          <a:lstStyle/>
          <a:p>
            <a:r>
              <a:rPr lang="zh-CN" altLang="en-US">
                <a:hlinkClick r:id="" action="ppaction://hlinkshowjump?jump=nextslide"/>
              </a:rPr>
              <a:t>七维度</a:t>
            </a:r>
            <a:r>
              <a:rPr lang="zh-CN" altLang="en-US"/>
              <a:t>相互支撑、相互融合</a:t>
            </a:r>
            <a:endParaRPr lang="zh-CN" altLang="en-US"/>
          </a:p>
        </p:txBody>
      </p:sp>
      <p:sp>
        <p:nvSpPr>
          <p:cNvPr id="4" name="文本框 3"/>
          <p:cNvSpPr txBox="1"/>
          <p:nvPr/>
        </p:nvSpPr>
        <p:spPr>
          <a:xfrm>
            <a:off x="3208020" y="2630805"/>
            <a:ext cx="4631690" cy="368300"/>
          </a:xfrm>
          <a:prstGeom prst="rect">
            <a:avLst/>
          </a:prstGeom>
          <a:noFill/>
        </p:spPr>
        <p:txBody>
          <a:bodyPr wrap="square" rtlCol="0">
            <a:spAutoFit/>
          </a:bodyPr>
          <a:lstStyle/>
          <a:p>
            <a:r>
              <a:rPr lang="zh-CN" altLang="en-US"/>
              <a:t>为适应内外环境的变化而适度调整</a:t>
            </a:r>
            <a:endParaRPr lang="zh-CN" altLang="en-US"/>
          </a:p>
        </p:txBody>
      </p:sp>
      <p:sp>
        <p:nvSpPr>
          <p:cNvPr id="5" name="文本框 4"/>
          <p:cNvSpPr txBox="1"/>
          <p:nvPr/>
        </p:nvSpPr>
        <p:spPr>
          <a:xfrm>
            <a:off x="3514725" y="3101975"/>
            <a:ext cx="4631690" cy="368300"/>
          </a:xfrm>
          <a:prstGeom prst="rect">
            <a:avLst/>
          </a:prstGeom>
          <a:noFill/>
        </p:spPr>
        <p:txBody>
          <a:bodyPr wrap="square" rtlCol="0">
            <a:spAutoFit/>
          </a:bodyPr>
          <a:lstStyle/>
          <a:p>
            <a:r>
              <a:rPr lang="zh-CN" altLang="en-US"/>
              <a:t>约束员工的行为</a:t>
            </a:r>
            <a:endParaRPr lang="zh-CN" altLang="en-US"/>
          </a:p>
        </p:txBody>
      </p:sp>
      <p:sp>
        <p:nvSpPr>
          <p:cNvPr id="6" name="文本框 5"/>
          <p:cNvSpPr txBox="1"/>
          <p:nvPr/>
        </p:nvSpPr>
        <p:spPr>
          <a:xfrm>
            <a:off x="3124200" y="3470275"/>
            <a:ext cx="4650740" cy="368300"/>
          </a:xfrm>
          <a:prstGeom prst="rect">
            <a:avLst/>
          </a:prstGeom>
          <a:noFill/>
        </p:spPr>
        <p:txBody>
          <a:bodyPr wrap="square" rtlCol="0">
            <a:spAutoFit/>
          </a:bodyPr>
          <a:lstStyle/>
          <a:p>
            <a:r>
              <a:rPr lang="zh-CN" altLang="en-US"/>
              <a:t>组织发展历史、发展过程的不同造成的差异</a:t>
            </a:r>
            <a:endParaRPr lang="zh-CN" altLang="en-US"/>
          </a:p>
        </p:txBody>
      </p:sp>
      <p:sp>
        <p:nvSpPr>
          <p:cNvPr id="7" name="上弧形箭头 6">
            <a:hlinkClick r:id="rId2" action="ppaction://hlinksldjump"/>
          </p:cNvPr>
          <p:cNvSpPr/>
          <p:nvPr/>
        </p:nvSpPr>
        <p:spPr>
          <a:xfrm>
            <a:off x="7463155" y="4358640"/>
            <a:ext cx="240030" cy="101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流程图: 可选过程 7"/>
          <p:cNvSpPr/>
          <p:nvPr/>
        </p:nvSpPr>
        <p:spPr>
          <a:xfrm>
            <a:off x="4383405" y="144145"/>
            <a:ext cx="4719320" cy="24860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在采访了三校的许多学生之后，得出了关于三校学生的一些第一印象。北大生是自由民主开放带有傲气；清华人是严谨勤奋稳重但活跃不够；人大学生则是务实活跃、社会活动能力强，政治素质很硬。</a:t>
            </a:r>
            <a:endParaRPr lang="zh-CN" altLang="en-US"/>
          </a:p>
          <a:p>
            <a:pPr algn="ctr"/>
            <a:r>
              <a:rPr lang="zh-CN" altLang="en-US"/>
              <a:t>思想自由，兼容并包（蔡元培）</a:t>
            </a:r>
            <a:endParaRPr lang="zh-CN" altLang="en-US"/>
          </a:p>
          <a:p>
            <a:pPr algn="ctr"/>
            <a:r>
              <a:rPr lang="zh-CN" altLang="en-US"/>
              <a:t>自强不息，厚德载物</a:t>
            </a:r>
            <a:endParaRPr lang="zh-CN" altLang="en-US"/>
          </a:p>
          <a:p>
            <a:pPr algn="ctr"/>
            <a:r>
              <a:rPr lang="zh-CN" altLang="en-US"/>
              <a:t>实事求是</a:t>
            </a:r>
            <a:endParaRPr lang="zh-CN" altLang="en-US"/>
          </a:p>
          <a:p>
            <a:pPr algn="ctr"/>
            <a:r>
              <a:rPr lang="zh-CN" altLang="en-US"/>
              <a:t>忠诚、团结、求实、创新</a:t>
            </a:r>
            <a:endParaRPr lang="zh-CN" altLang="en-US"/>
          </a:p>
        </p:txBody>
      </p:sp>
      <p:sp>
        <p:nvSpPr>
          <p:cNvPr id="9" name="标题 8"/>
          <p:cNvSpPr>
            <a:spLocks noGrp="1"/>
          </p:cNvSpPr>
          <p:nvPr>
            <p:ph type="title"/>
          </p:nvPr>
        </p:nvSpPr>
        <p:spPr>
          <a:xfrm>
            <a:off x="457200" y="206375"/>
            <a:ext cx="5117465" cy="857250"/>
          </a:xfrm>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组织文化</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5"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ox(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8">
                                            <p:txEl>
                                              <p:pRg st="0" end="0"/>
                                            </p:txEl>
                                          </p:spTgt>
                                        </p:tgtEl>
                                        <p:attrNameLst>
                                          <p:attrName>style.visibility</p:attrName>
                                        </p:attrNameLst>
                                      </p:cBhvr>
                                      <p:to>
                                        <p:strVal val="visible"/>
                                      </p:to>
                                    </p:set>
                                    <p:anim calcmode="discrete" valueType="clr">
                                      <p:cBhvr override="childStyle">
                                        <p:cTn id="19" dur="80"/>
                                        <p:tgtEl>
                                          <p:spTgt spid="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8">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8">
                                            <p:txEl>
                                              <p:pRg st="0" end="0"/>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8">
                                            <p:txEl>
                                              <p:pRg st="2" end="2"/>
                                            </p:txEl>
                                          </p:spTgt>
                                        </p:tgtEl>
                                        <p:attrNameLst>
                                          <p:attrName>style.visibility</p:attrName>
                                        </p:attrNameLst>
                                      </p:cBhvr>
                                      <p:to>
                                        <p:strVal val="visible"/>
                                      </p:to>
                                    </p:set>
                                    <p:anim calcmode="discrete" valueType="clr">
                                      <p:cBhvr override="childStyle">
                                        <p:cTn id="26" dur="80"/>
                                        <p:tgtEl>
                                          <p:spTgt spid="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8">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8">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8">
                                            <p:txEl>
                                              <p:pRg st="3" end="3"/>
                                            </p:txEl>
                                          </p:spTgt>
                                        </p:tgtEl>
                                        <p:attrNameLst>
                                          <p:attrName>style.visibility</p:attrName>
                                        </p:attrNameLst>
                                      </p:cBhvr>
                                      <p:to>
                                        <p:strVal val="visible"/>
                                      </p:to>
                                    </p:set>
                                    <p:anim calcmode="discrete" valueType="clr">
                                      <p:cBhvr override="childStyle">
                                        <p:cTn id="33" dur="80"/>
                                        <p:tgtEl>
                                          <p:spTgt spid="8">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8">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8">
                                            <p:txEl>
                                              <p:pRg st="3" end="3"/>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nodeType="clickEffect">
                                  <p:stCondLst>
                                    <p:cond delay="0"/>
                                  </p:stCondLst>
                                  <p:iterate type="lt">
                                    <p:tmPct val="50000"/>
                                  </p:iterate>
                                  <p:childTnLst>
                                    <p:set>
                                      <p:cBhvr>
                                        <p:cTn id="39" dur="1" fill="hold">
                                          <p:stCondLst>
                                            <p:cond delay="0"/>
                                          </p:stCondLst>
                                        </p:cTn>
                                        <p:tgtEl>
                                          <p:spTgt spid="8">
                                            <p:txEl>
                                              <p:pRg st="1" end="1"/>
                                            </p:txEl>
                                          </p:spTgt>
                                        </p:tgtEl>
                                        <p:attrNameLst>
                                          <p:attrName>style.visibility</p:attrName>
                                        </p:attrNameLst>
                                      </p:cBhvr>
                                      <p:to>
                                        <p:strVal val="visible"/>
                                      </p:to>
                                    </p:set>
                                    <p:anim calcmode="discrete" valueType="clr">
                                      <p:cBhvr override="childStyle">
                                        <p:cTn id="40" dur="80"/>
                                        <p:tgtEl>
                                          <p:spTgt spid="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8">
                                            <p:txEl>
                                              <p:pRg st="1" end="1"/>
                                            </p:txEl>
                                          </p:spTgt>
                                        </p:tgtEl>
                                        <p:attrNameLst>
                                          <p:attrName>fillcolor</p:attrName>
                                        </p:attrNameLst>
                                      </p:cBhvr>
                                      <p:tavLst>
                                        <p:tav tm="0">
                                          <p:val>
                                            <p:clrVal>
                                              <a:schemeClr val="accent2"/>
                                            </p:clrVal>
                                          </p:val>
                                        </p:tav>
                                        <p:tav tm="50000">
                                          <p:val>
                                            <p:clrVal>
                                              <a:schemeClr val="hlink"/>
                                            </p:clrVal>
                                          </p:val>
                                        </p:tav>
                                      </p:tavLst>
                                    </p:anim>
                                    <p:set>
                                      <p:cBhvr>
                                        <p:cTn id="42" dur="80"/>
                                        <p:tgtEl>
                                          <p:spTgt spid="8">
                                            <p:txEl>
                                              <p:pRg st="1" end="1"/>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8">
                                            <p:txEl>
                                              <p:pRg st="4" end="4"/>
                                            </p:txEl>
                                          </p:spTgt>
                                        </p:tgtEl>
                                        <p:attrNameLst>
                                          <p:attrName>style.visibility</p:attrName>
                                        </p:attrNameLst>
                                      </p:cBhvr>
                                      <p:to>
                                        <p:strVal val="visible"/>
                                      </p:to>
                                    </p:set>
                                    <p:anim calcmode="discrete" valueType="clr">
                                      <p:cBhvr override="childStyle">
                                        <p:cTn id="47" dur="80"/>
                                        <p:tgtEl>
                                          <p:spTgt spid="8">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8">
                                            <p:txEl>
                                              <p:pRg st="4" end="4"/>
                                            </p:txEl>
                                          </p:spTgt>
                                        </p:tgtEl>
                                        <p:attrNameLst>
                                          <p:attrName>fillcolor</p:attrName>
                                        </p:attrNameLst>
                                      </p:cBhvr>
                                      <p:tavLst>
                                        <p:tav tm="0">
                                          <p:val>
                                            <p:clrVal>
                                              <a:schemeClr val="accent2"/>
                                            </p:clrVal>
                                          </p:val>
                                        </p:tav>
                                        <p:tav tm="50000">
                                          <p:val>
                                            <p:clrVal>
                                              <a:schemeClr val="hlink"/>
                                            </p:clrVal>
                                          </p:val>
                                        </p:tav>
                                      </p:tavLst>
                                    </p:anim>
                                    <p:set>
                                      <p:cBhvr>
                                        <p:cTn id="49" dur="80"/>
                                        <p:tgtEl>
                                          <p:spTgt spid="8">
                                            <p:txEl>
                                              <p:pRg st="4" end="4"/>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iterate type="lt">
                                    <p:tmPct val="0"/>
                                  </p:iterate>
                                  <p:childTnLst>
                                    <p:set>
                                      <p:cBhvr>
                                        <p:cTn id="53" dur="1" fill="hold">
                                          <p:stCondLst>
                                            <p:cond delay="0"/>
                                          </p:stCondLst>
                                        </p:cTn>
                                        <p:tgtEl>
                                          <p:spTgt spid="8">
                                            <p:txEl>
                                              <p:pRg st="0" end="0"/>
                                            </p:txEl>
                                          </p:spTgt>
                                        </p:tgtEl>
                                        <p:attrNameLst>
                                          <p:attrName>style.visibility</p:attrName>
                                        </p:attrNameLst>
                                      </p:cBhvr>
                                      <p:to>
                                        <p:strVal val="hidden"/>
                                      </p:to>
                                    </p:set>
                                  </p:childTnLst>
                                </p:cTn>
                              </p:par>
                              <p:par>
                                <p:cTn id="54" presetID="1" presetClass="exit" presetSubtype="0" fill="hold" grpId="1" nodeType="withEffect">
                                  <p:stCondLst>
                                    <p:cond delay="0"/>
                                  </p:stCondLst>
                                  <p:iterate type="lt">
                                    <p:tmPct val="0"/>
                                  </p:iterate>
                                  <p:childTnLst>
                                    <p:set>
                                      <p:cBhvr>
                                        <p:cTn id="55" dur="1" fill="hold">
                                          <p:stCondLst>
                                            <p:cond delay="0"/>
                                          </p:stCondLst>
                                        </p:cTn>
                                        <p:tgtEl>
                                          <p:spTgt spid="8">
                                            <p:txEl>
                                              <p:pRg st="1" end="1"/>
                                            </p:txEl>
                                          </p:spTgt>
                                        </p:tgtEl>
                                        <p:attrNameLst>
                                          <p:attrName>style.visibility</p:attrName>
                                        </p:attrNameLst>
                                      </p:cBhvr>
                                      <p:to>
                                        <p:strVal val="hidden"/>
                                      </p:to>
                                    </p:set>
                                  </p:childTnLst>
                                </p:cTn>
                              </p:par>
                              <p:par>
                                <p:cTn id="56" presetID="1" presetClass="exit" presetSubtype="0" fill="hold" grpId="1" nodeType="withEffect">
                                  <p:stCondLst>
                                    <p:cond delay="0"/>
                                  </p:stCondLst>
                                  <p:iterate type="lt">
                                    <p:tmPct val="0"/>
                                  </p:iterate>
                                  <p:childTnLst>
                                    <p:set>
                                      <p:cBhvr>
                                        <p:cTn id="57" dur="1" fill="hold">
                                          <p:stCondLst>
                                            <p:cond delay="0"/>
                                          </p:stCondLst>
                                        </p:cTn>
                                        <p:tgtEl>
                                          <p:spTgt spid="8">
                                            <p:txEl>
                                              <p:pRg st="2" end="2"/>
                                            </p:txEl>
                                          </p:spTgt>
                                        </p:tgtEl>
                                        <p:attrNameLst>
                                          <p:attrName>style.visibility</p:attrName>
                                        </p:attrNameLst>
                                      </p:cBhvr>
                                      <p:to>
                                        <p:strVal val="hidden"/>
                                      </p:to>
                                    </p:set>
                                  </p:childTnLst>
                                </p:cTn>
                              </p:par>
                              <p:par>
                                <p:cTn id="58" presetID="1" presetClass="exit" presetSubtype="0" fill="hold" grpId="1" nodeType="withEffect">
                                  <p:stCondLst>
                                    <p:cond delay="0"/>
                                  </p:stCondLst>
                                  <p:iterate type="lt">
                                    <p:tmPct val="0"/>
                                  </p:iterate>
                                  <p:childTnLst>
                                    <p:set>
                                      <p:cBhvr>
                                        <p:cTn id="59" dur="1" fill="hold">
                                          <p:stCondLst>
                                            <p:cond delay="0"/>
                                          </p:stCondLst>
                                        </p:cTn>
                                        <p:tgtEl>
                                          <p:spTgt spid="8">
                                            <p:txEl>
                                              <p:pRg st="3" end="3"/>
                                            </p:txEl>
                                          </p:spTgt>
                                        </p:tgtEl>
                                        <p:attrNameLst>
                                          <p:attrName>style.visibility</p:attrName>
                                        </p:attrNameLst>
                                      </p:cBhvr>
                                      <p:to>
                                        <p:strVal val="hidden"/>
                                      </p:to>
                                    </p:set>
                                  </p:childTnLst>
                                </p:cTn>
                              </p:par>
                              <p:par>
                                <p:cTn id="60" presetID="1" presetClass="exit" presetSubtype="0" fill="hold" grpId="1" nodeType="withEffect">
                                  <p:stCondLst>
                                    <p:cond delay="0"/>
                                  </p:stCondLst>
                                  <p:iterate type="lt">
                                    <p:tmPct val="0"/>
                                  </p:iterate>
                                  <p:childTnLst>
                                    <p:set>
                                      <p:cBhvr>
                                        <p:cTn id="61" dur="1" fill="hold">
                                          <p:stCondLst>
                                            <p:cond delay="0"/>
                                          </p:stCondLst>
                                        </p:cTn>
                                        <p:tgtEl>
                                          <p:spTgt spid="8">
                                            <p:txEl>
                                              <p:pRg st="4" end="4"/>
                                            </p:txEl>
                                          </p:spTgt>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8">
                                            <p:bg/>
                                          </p:spTgt>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grpId="5" nodeType="clickEffect">
                                  <p:stCondLst>
                                    <p:cond delay="0"/>
                                  </p:stCondLst>
                                  <p:childTnLst>
                                    <p:set>
                                      <p:cBhvr>
                                        <p:cTn id="67" dur="1" fill="hold">
                                          <p:stCondLst>
                                            <p:cond delay="0"/>
                                          </p:stCondLst>
                                        </p:cTn>
                                        <p:tgtEl>
                                          <p:spTgt spid="3"/>
                                        </p:tgtEl>
                                        <p:attrNameLst>
                                          <p:attrName>style.visibility</p:attrName>
                                        </p:attrNameLst>
                                      </p:cBhvr>
                                      <p:to>
                                        <p:strVal val="visible"/>
                                      </p:to>
                                    </p:set>
                                    <p:animScale>
                                      <p:cBhvr>
                                        <p:cTn id="68"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3"/>
                                        </p:tgtEl>
                                        <p:attrNameLst>
                                          <p:attrName>ppt_x</p:attrName>
                                          <p:attrName>ppt_y</p:attrName>
                                        </p:attrNameLst>
                                      </p:cBhvr>
                                    </p:animMotion>
                                    <p:animEffect transition="in" filter="fade">
                                      <p:cBhvr>
                                        <p:cTn id="70" dur="10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52" presetClass="entr" presetSubtype="0" fill="hold" grpId="5" nodeType="clickEffect">
                                  <p:stCondLst>
                                    <p:cond delay="0"/>
                                  </p:stCondLst>
                                  <p:childTnLst>
                                    <p:set>
                                      <p:cBhvr>
                                        <p:cTn id="74" dur="1" fill="hold">
                                          <p:stCondLst>
                                            <p:cond delay="0"/>
                                          </p:stCondLst>
                                        </p:cTn>
                                        <p:tgtEl>
                                          <p:spTgt spid="4"/>
                                        </p:tgtEl>
                                        <p:attrNameLst>
                                          <p:attrName>style.visibility</p:attrName>
                                        </p:attrNameLst>
                                      </p:cBhvr>
                                      <p:to>
                                        <p:strVal val="visible"/>
                                      </p:to>
                                    </p:set>
                                    <p:animScale>
                                      <p:cBhvr>
                                        <p:cTn id="75"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1000" decel="50000" fill="hold">
                                          <p:stCondLst>
                                            <p:cond delay="0"/>
                                          </p:stCondLst>
                                        </p:cTn>
                                        <p:tgtEl>
                                          <p:spTgt spid="4"/>
                                        </p:tgtEl>
                                        <p:attrNameLst>
                                          <p:attrName>ppt_x</p:attrName>
                                          <p:attrName>ppt_y</p:attrName>
                                        </p:attrNameLst>
                                      </p:cBhvr>
                                    </p:animMotion>
                                    <p:animEffect transition="in" filter="fade">
                                      <p:cBhvr>
                                        <p:cTn id="77" dur="10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52" presetClass="entr" presetSubtype="0" fill="hold" grpId="5" nodeType="clickEffect">
                                  <p:stCondLst>
                                    <p:cond delay="0"/>
                                  </p:stCondLst>
                                  <p:childTnLst>
                                    <p:set>
                                      <p:cBhvr>
                                        <p:cTn id="81" dur="1" fill="hold">
                                          <p:stCondLst>
                                            <p:cond delay="0"/>
                                          </p:stCondLst>
                                        </p:cTn>
                                        <p:tgtEl>
                                          <p:spTgt spid="5"/>
                                        </p:tgtEl>
                                        <p:attrNameLst>
                                          <p:attrName>style.visibility</p:attrName>
                                        </p:attrNameLst>
                                      </p:cBhvr>
                                      <p:to>
                                        <p:strVal val="visible"/>
                                      </p:to>
                                    </p:set>
                                    <p:animScale>
                                      <p:cBhvr>
                                        <p:cTn id="8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3" dur="1000" decel="50000" fill="hold">
                                          <p:stCondLst>
                                            <p:cond delay="0"/>
                                          </p:stCondLst>
                                        </p:cTn>
                                        <p:tgtEl>
                                          <p:spTgt spid="5"/>
                                        </p:tgtEl>
                                        <p:attrNameLst>
                                          <p:attrName>ppt_x</p:attrName>
                                          <p:attrName>ppt_y</p:attrName>
                                        </p:attrNameLst>
                                      </p:cBhvr>
                                    </p:animMotion>
                                    <p:animEffect transition="in" filter="fade">
                                      <p:cBhvr>
                                        <p:cTn id="84" dur="1000"/>
                                        <p:tgtEl>
                                          <p:spTgt spid="5"/>
                                        </p:tgtEl>
                                      </p:cBhvr>
                                    </p:animEffect>
                                  </p:childTnLst>
                                </p:cTn>
                              </p:par>
                            </p:childTnLst>
                          </p:cTn>
                        </p:par>
                      </p:childTnLst>
                    </p:cTn>
                  </p:par>
                  <p:par>
                    <p:cTn id="85" fill="hold">
                      <p:stCondLst>
                        <p:cond delay="indefinite"/>
                      </p:stCondLst>
                      <p:childTnLst>
                        <p:par>
                          <p:cTn id="86" fill="hold">
                            <p:stCondLst>
                              <p:cond delay="0"/>
                            </p:stCondLst>
                            <p:childTnLst>
                              <p:par>
                                <p:cTn id="87" presetID="52" presetClass="entr" presetSubtype="0" fill="hold" grpId="5" nodeType="clickEffect">
                                  <p:stCondLst>
                                    <p:cond delay="0"/>
                                  </p:stCondLst>
                                  <p:childTnLst>
                                    <p:set>
                                      <p:cBhvr>
                                        <p:cTn id="88" dur="1" fill="hold">
                                          <p:stCondLst>
                                            <p:cond delay="0"/>
                                          </p:stCondLst>
                                        </p:cTn>
                                        <p:tgtEl>
                                          <p:spTgt spid="6"/>
                                        </p:tgtEl>
                                        <p:attrNameLst>
                                          <p:attrName>style.visibility</p:attrName>
                                        </p:attrNameLst>
                                      </p:cBhvr>
                                      <p:to>
                                        <p:strVal val="visible"/>
                                      </p:to>
                                    </p:set>
                                    <p:animScale>
                                      <p:cBhvr>
                                        <p:cTn id="89"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0" dur="1000" decel="50000" fill="hold">
                                          <p:stCondLst>
                                            <p:cond delay="0"/>
                                          </p:stCondLst>
                                        </p:cTn>
                                        <p:tgtEl>
                                          <p:spTgt spid="6"/>
                                        </p:tgtEl>
                                        <p:attrNameLst>
                                          <p:attrName>ppt_x</p:attrName>
                                          <p:attrName>ppt_y</p:attrName>
                                        </p:attrNameLst>
                                      </p:cBhvr>
                                    </p:animMotion>
                                    <p:animEffect transition="in" filter="fade">
                                      <p:cBhvr>
                                        <p:cTn id="9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3" grpId="0"/>
      <p:bldP spid="3" grpId="1"/>
      <p:bldP spid="3" grpId="2"/>
      <p:bldP spid="3" grpId="3"/>
      <p:bldP spid="3" grpId="4"/>
      <p:bldP spid="3" grpId="5"/>
      <p:bldP spid="4" grpId="0"/>
      <p:bldP spid="4" grpId="1"/>
      <p:bldP spid="4" grpId="2"/>
      <p:bldP spid="4" grpId="3"/>
      <p:bldP spid="4" grpId="4"/>
      <p:bldP spid="4" grpId="5"/>
      <p:bldP spid="5" grpId="0"/>
      <p:bldP spid="5" grpId="1"/>
      <p:bldP spid="5" grpId="2"/>
      <p:bldP spid="5" grpId="3"/>
      <p:bldP spid="5" grpId="4"/>
      <p:bldP spid="5" grpId="5"/>
      <p:bldP spid="6" grpId="0"/>
      <p:bldP spid="6" grpId="1"/>
      <p:bldP spid="6" grpId="2"/>
      <p:bldP spid="6" grpId="3"/>
      <p:bldP spid="6" grpId="4"/>
      <p:bldP spid="6" grpId="5"/>
      <p:bldP spid="8" grpId="0" animBg="1"/>
      <p:bldP spid="8" grpId="1" bldLvl="0" animBg="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内容占位符 9"/>
          <p:cNvSpPr>
            <a:spLocks noGrp="1"/>
          </p:cNvSpPr>
          <p:nvPr>
            <p:ph idx="1"/>
          </p:nvPr>
        </p:nvSpPr>
        <p:spPr/>
        <p:txBody>
          <a:bodyPr/>
          <a:lstStyle/>
          <a:p>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68615"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8616"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8617"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8618"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8619" name="Rectangle 11"/>
          <p:cNvSpPr>
            <a:spLocks noChangeArrowheads="1"/>
          </p:cNvSpPr>
          <p:nvPr/>
        </p:nvSpPr>
        <p:spPr bwMode="auto">
          <a:xfrm>
            <a:off x="916305" y="888683"/>
            <a:ext cx="6703695" cy="460375"/>
          </a:xfrm>
          <a:prstGeom prst="rect">
            <a:avLst/>
          </a:prstGeom>
          <a:noFill/>
          <a:ln w="9525">
            <a:noFill/>
            <a:miter lim="800000"/>
          </a:ln>
        </p:spPr>
        <p:txBody>
          <a:bodyPr wrap="square" anchor="ctr">
            <a:spAutoFit/>
          </a:bodyPr>
          <a:lstStyle/>
          <a:p>
            <a:r>
              <a:rPr lang="zh-CN" altLang="en-US" sz="2400" b="1">
                <a:solidFill>
                  <a:schemeClr val="accent2"/>
                </a:solidFill>
              </a:rPr>
              <a:t>组织文化的维度：</a:t>
            </a:r>
            <a:r>
              <a:rPr lang="zh-CN" altLang="en-US" sz="2000" b="1">
                <a:solidFill>
                  <a:schemeClr val="tx1"/>
                </a:solidFill>
              </a:rPr>
              <a:t>罗宾斯七维度</a:t>
            </a:r>
            <a:r>
              <a:rPr lang="en-US" altLang="zh-CN"/>
              <a:t> </a:t>
            </a:r>
            <a:endParaRPr lang="en-US" altLang="zh-CN"/>
          </a:p>
        </p:txBody>
      </p:sp>
      <p:sp>
        <p:nvSpPr>
          <p:cNvPr id="68620" name="Rectangle 12"/>
          <p:cNvSpPr>
            <a:spLocks noChangeArrowheads="1"/>
          </p:cNvSpPr>
          <p:nvPr/>
        </p:nvSpPr>
        <p:spPr bwMode="auto">
          <a:xfrm>
            <a:off x="1427480" y="1438275"/>
            <a:ext cx="2253615" cy="3107690"/>
          </a:xfrm>
          <a:prstGeom prst="rect">
            <a:avLst/>
          </a:prstGeom>
          <a:noFill/>
          <a:ln w="9525">
            <a:noFill/>
            <a:miter lim="800000"/>
          </a:ln>
        </p:spPr>
        <p:txBody>
          <a:bodyPr wrap="none" anchor="ctr">
            <a:spAutoFit/>
          </a:bodyPr>
          <a:lstStyle/>
          <a:p>
            <a:pPr>
              <a:buFont typeface="Wingdings" panose="05000000000000000000" pitchFamily="2" charset="2"/>
              <a:buChar char="Ø"/>
            </a:pPr>
            <a:r>
              <a:rPr lang="zh-CN" altLang="en-US" sz="2800" b="1">
                <a:solidFill>
                  <a:srgbClr val="0067B0"/>
                </a:solidFill>
              </a:rPr>
              <a:t>创新与冒险</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关注细节</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成果导向</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员工导向</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团队导向</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进取性</a:t>
            </a:r>
            <a:endParaRPr lang="zh-CN" altLang="en-US" sz="2800" b="1">
              <a:solidFill>
                <a:srgbClr val="0067B0"/>
              </a:solidFill>
            </a:endParaRPr>
          </a:p>
          <a:p>
            <a:pPr>
              <a:buFont typeface="Wingdings" panose="05000000000000000000" pitchFamily="2" charset="2"/>
              <a:buChar char="Ø"/>
            </a:pPr>
            <a:r>
              <a:rPr lang="zh-CN" altLang="en-US" sz="2800" b="1">
                <a:solidFill>
                  <a:srgbClr val="0067B0"/>
                </a:solidFill>
              </a:rPr>
              <a:t>稳定性 </a:t>
            </a:r>
            <a:endParaRPr lang="zh-CN" altLang="en-US" sz="2800" b="1">
              <a:solidFill>
                <a:srgbClr val="0067B0"/>
              </a:solidFill>
            </a:endParaRPr>
          </a:p>
        </p:txBody>
      </p:sp>
      <p:sp>
        <p:nvSpPr>
          <p:cNvPr id="2" name="右弧形箭头 1">
            <a:hlinkClick r:id="" action="ppaction://hlinkshowjump?jump=previousslide"/>
          </p:cNvPr>
          <p:cNvSpPr/>
          <p:nvPr/>
        </p:nvSpPr>
        <p:spPr>
          <a:xfrm rot="3000000">
            <a:off x="7273290" y="3937000"/>
            <a:ext cx="175260" cy="2781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流程图: 资料带 3"/>
          <p:cNvSpPr/>
          <p:nvPr/>
        </p:nvSpPr>
        <p:spPr>
          <a:xfrm>
            <a:off x="3270885" y="1708150"/>
            <a:ext cx="5831840" cy="78422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苹果：关注细节意味着长远回报。</a:t>
            </a:r>
            <a:endParaRPr lang="zh-CN" altLang="en-US"/>
          </a:p>
          <a:p>
            <a:pPr algn="ctr"/>
            <a:r>
              <a:rPr lang="zh-CN" altLang="en-US"/>
              <a:t>多努力一点 点使得苹果成为了最大的赢家。</a:t>
            </a:r>
            <a:endParaRPr lang="zh-CN" altLang="en-US"/>
          </a:p>
        </p:txBody>
      </p:sp>
      <p:sp>
        <p:nvSpPr>
          <p:cNvPr id="5" name="流程图: 资料带 4"/>
          <p:cNvSpPr/>
          <p:nvPr/>
        </p:nvSpPr>
        <p:spPr>
          <a:xfrm>
            <a:off x="2874645" y="3370580"/>
            <a:ext cx="6413500" cy="117538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联想</a:t>
            </a:r>
            <a:r>
              <a:rPr lang="en-US" altLang="zh-CN"/>
              <a:t>:</a:t>
            </a:r>
            <a:r>
              <a:rPr lang="zh-CN" altLang="en-US"/>
              <a:t>进取</a:t>
            </a:r>
            <a:endParaRPr lang="zh-CN" altLang="en-US"/>
          </a:p>
          <a:p>
            <a:pPr algn="ctr"/>
            <a:r>
              <a:rPr lang="zh-CN" altLang="en-US"/>
              <a:t>超越眼前利益，立意高远；超越固有经验，有想象力和创造力；超越自我局限，将5%的希望变成100%的现实。</a:t>
            </a:r>
            <a:endParaRPr lang="zh-CN" altLang="en-US"/>
          </a:p>
        </p:txBody>
      </p:sp>
      <p:sp>
        <p:nvSpPr>
          <p:cNvPr id="6" name="流程图: 可选过程 5"/>
          <p:cNvSpPr/>
          <p:nvPr/>
        </p:nvSpPr>
        <p:spPr>
          <a:xfrm>
            <a:off x="542925" y="630555"/>
            <a:ext cx="8219440" cy="16351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联想：创新/Creative</a:t>
            </a:r>
            <a:endParaRPr lang="zh-CN" altLang="en-US" dirty="0"/>
          </a:p>
          <a:p>
            <a:pPr algn="l"/>
            <a:r>
              <a:rPr lang="zh-CN" altLang="en-US" dirty="0"/>
              <a:t>拥抱变化，创造性地工作。</a:t>
            </a:r>
            <a:endParaRPr lang="zh-CN" altLang="en-US" dirty="0"/>
          </a:p>
          <a:p>
            <a:pPr algn="l"/>
            <a:r>
              <a:rPr lang="en-US" altLang="zh-CN" dirty="0"/>
              <a:t>——</a:t>
            </a:r>
            <a:r>
              <a:rPr lang="zh-CN" altLang="en-US" dirty="0"/>
              <a:t>对未知的事物保持好奇心，用开放的心态觉察变化，主动迎接和应对挑战。</a:t>
            </a:r>
            <a:endParaRPr lang="zh-CN" altLang="en-US" dirty="0"/>
          </a:p>
          <a:p>
            <a:pPr algn="l"/>
            <a:r>
              <a:rPr lang="en-US" altLang="zh-CN" dirty="0"/>
              <a:t>——</a:t>
            </a:r>
            <a:r>
              <a:rPr lang="zh-CN" altLang="en-US" dirty="0"/>
              <a:t>不拘泥于既有的认知和经验，创造新思路、新方法。</a:t>
            </a:r>
            <a:endParaRPr lang="zh-CN" altLang="en-US" dirty="0"/>
          </a:p>
          <a:p>
            <a:pPr algn="l"/>
            <a:r>
              <a:rPr lang="en-US" altLang="zh-CN" dirty="0"/>
              <a:t>——</a:t>
            </a:r>
            <a:r>
              <a:rPr lang="zh-CN" altLang="en-US" dirty="0"/>
              <a:t>大胆尝试，不怕犯错。</a:t>
            </a:r>
            <a:endParaRPr lang="zh-CN" altLang="en-US" dirty="0"/>
          </a:p>
        </p:txBody>
      </p:sp>
      <p:sp>
        <p:nvSpPr>
          <p:cNvPr id="8" name="流程图: 资料带 7"/>
          <p:cNvSpPr/>
          <p:nvPr/>
        </p:nvSpPr>
        <p:spPr>
          <a:xfrm>
            <a:off x="3237230" y="2265680"/>
            <a:ext cx="5312410" cy="119570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联想：以人为本</a:t>
            </a:r>
            <a:endParaRPr lang="zh-CN" altLang="en-US"/>
          </a:p>
          <a:p>
            <a:pPr algn="ctr"/>
            <a:r>
              <a:rPr lang="zh-CN" altLang="en-US"/>
              <a:t>办公司就是办人，重视人的作用，尊重人的需求，为人的发展创造条件，搭建没有天花板的舞台。</a:t>
            </a:r>
            <a:endParaRPr lang="zh-CN" altLang="en-US"/>
          </a:p>
        </p:txBody>
      </p:sp>
      <p:sp>
        <p:nvSpPr>
          <p:cNvPr id="7" name="标题 6"/>
          <p:cNvSpPr>
            <a:spLocks noGrp="1"/>
          </p:cNvSpPr>
          <p:nvPr>
            <p:ph type="title"/>
          </p:nvPr>
        </p:nvSpPr>
        <p:spPr>
          <a:xfrm>
            <a:off x="457200" y="206375"/>
            <a:ext cx="8229600" cy="365760"/>
          </a:xfrm>
        </p:spPr>
        <p:txBody>
          <a:bodyPr/>
          <a:lstStyle/>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组织文化</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68620">
                                            <p:txEl>
                                              <p:pRg st="0" end="0"/>
                                            </p:txEl>
                                          </p:spTgt>
                                        </p:tgtEl>
                                        <p:attrNameLst>
                                          <p:attrName>style.visibility</p:attrName>
                                        </p:attrNameLst>
                                      </p:cBhvr>
                                      <p:to>
                                        <p:strVal val="visible"/>
                                      </p:to>
                                    </p:set>
                                    <p:animEffect transition="in" filter="checkerboard(down)">
                                      <p:cBhvr>
                                        <p:cTn id="7" dur="500"/>
                                        <p:tgtEl>
                                          <p:spTgt spid="68620">
                                            <p:txEl>
                                              <p:pRg st="0" end="0"/>
                                            </p:txEl>
                                          </p:spTgt>
                                        </p:tgtEl>
                                      </p:cBhvr>
                                    </p:animEffect>
                                  </p:childTnLst>
                                </p:cTn>
                              </p:par>
                            </p:childTnLst>
                          </p:cTn>
                        </p:par>
                        <p:par>
                          <p:cTn id="8" fill="hold">
                            <p:stCondLst>
                              <p:cond delay="500"/>
                            </p:stCondLst>
                            <p:childTnLst>
                              <p:par>
                                <p:cTn id="9" presetID="5" presetClass="entr" presetSubtype="5" fill="hold" nodeType="afterEffect">
                                  <p:stCondLst>
                                    <p:cond delay="0"/>
                                  </p:stCondLst>
                                  <p:childTnLst>
                                    <p:set>
                                      <p:cBhvr>
                                        <p:cTn id="10" dur="1" fill="hold">
                                          <p:stCondLst>
                                            <p:cond delay="0"/>
                                          </p:stCondLst>
                                        </p:cTn>
                                        <p:tgtEl>
                                          <p:spTgt spid="68620">
                                            <p:txEl>
                                              <p:pRg st="1" end="1"/>
                                            </p:txEl>
                                          </p:spTgt>
                                        </p:tgtEl>
                                        <p:attrNameLst>
                                          <p:attrName>style.visibility</p:attrName>
                                        </p:attrNameLst>
                                      </p:cBhvr>
                                      <p:to>
                                        <p:strVal val="visible"/>
                                      </p:to>
                                    </p:set>
                                    <p:animEffect transition="in" filter="checkerboard(down)">
                                      <p:cBhvr>
                                        <p:cTn id="11" dur="500"/>
                                        <p:tgtEl>
                                          <p:spTgt spid="68620">
                                            <p:txEl>
                                              <p:pRg st="1" end="1"/>
                                            </p:txEl>
                                          </p:spTgt>
                                        </p:tgtEl>
                                      </p:cBhvr>
                                    </p:animEffect>
                                  </p:childTnLst>
                                </p:cTn>
                              </p:par>
                            </p:childTnLst>
                          </p:cTn>
                        </p:par>
                        <p:par>
                          <p:cTn id="12" fill="hold">
                            <p:stCondLst>
                              <p:cond delay="1000"/>
                            </p:stCondLst>
                            <p:childTnLst>
                              <p:par>
                                <p:cTn id="13" presetID="5" presetClass="entr" presetSubtype="5" fill="hold" nodeType="afterEffect">
                                  <p:stCondLst>
                                    <p:cond delay="0"/>
                                  </p:stCondLst>
                                  <p:childTnLst>
                                    <p:set>
                                      <p:cBhvr>
                                        <p:cTn id="14" dur="1" fill="hold">
                                          <p:stCondLst>
                                            <p:cond delay="0"/>
                                          </p:stCondLst>
                                        </p:cTn>
                                        <p:tgtEl>
                                          <p:spTgt spid="68620">
                                            <p:txEl>
                                              <p:pRg st="2" end="2"/>
                                            </p:txEl>
                                          </p:spTgt>
                                        </p:tgtEl>
                                        <p:attrNameLst>
                                          <p:attrName>style.visibility</p:attrName>
                                        </p:attrNameLst>
                                      </p:cBhvr>
                                      <p:to>
                                        <p:strVal val="visible"/>
                                      </p:to>
                                    </p:set>
                                    <p:animEffect transition="in" filter="checkerboard(down)">
                                      <p:cBhvr>
                                        <p:cTn id="15" dur="500"/>
                                        <p:tgtEl>
                                          <p:spTgt spid="68620">
                                            <p:txEl>
                                              <p:pRg st="2" end="2"/>
                                            </p:txEl>
                                          </p:spTgt>
                                        </p:tgtEl>
                                      </p:cBhvr>
                                    </p:animEffect>
                                  </p:childTnLst>
                                </p:cTn>
                              </p:par>
                            </p:childTnLst>
                          </p:cTn>
                        </p:par>
                        <p:par>
                          <p:cTn id="16" fill="hold">
                            <p:stCondLst>
                              <p:cond delay="1500"/>
                            </p:stCondLst>
                            <p:childTnLst>
                              <p:par>
                                <p:cTn id="17" presetID="5" presetClass="entr" presetSubtype="5" fill="hold" nodeType="afterEffect">
                                  <p:stCondLst>
                                    <p:cond delay="0"/>
                                  </p:stCondLst>
                                  <p:childTnLst>
                                    <p:set>
                                      <p:cBhvr>
                                        <p:cTn id="18" dur="1" fill="hold">
                                          <p:stCondLst>
                                            <p:cond delay="0"/>
                                          </p:stCondLst>
                                        </p:cTn>
                                        <p:tgtEl>
                                          <p:spTgt spid="68620">
                                            <p:txEl>
                                              <p:pRg st="3" end="3"/>
                                            </p:txEl>
                                          </p:spTgt>
                                        </p:tgtEl>
                                        <p:attrNameLst>
                                          <p:attrName>style.visibility</p:attrName>
                                        </p:attrNameLst>
                                      </p:cBhvr>
                                      <p:to>
                                        <p:strVal val="visible"/>
                                      </p:to>
                                    </p:set>
                                    <p:animEffect transition="in" filter="checkerboard(down)">
                                      <p:cBhvr>
                                        <p:cTn id="19" dur="500"/>
                                        <p:tgtEl>
                                          <p:spTgt spid="68620">
                                            <p:txEl>
                                              <p:pRg st="3" end="3"/>
                                            </p:txEl>
                                          </p:spTgt>
                                        </p:tgtEl>
                                      </p:cBhvr>
                                    </p:animEffect>
                                  </p:childTnLst>
                                </p:cTn>
                              </p:par>
                            </p:childTnLst>
                          </p:cTn>
                        </p:par>
                        <p:par>
                          <p:cTn id="20" fill="hold">
                            <p:stCondLst>
                              <p:cond delay="2000"/>
                            </p:stCondLst>
                            <p:childTnLst>
                              <p:par>
                                <p:cTn id="21" presetID="5" presetClass="entr" presetSubtype="5" fill="hold" nodeType="afterEffect">
                                  <p:stCondLst>
                                    <p:cond delay="0"/>
                                  </p:stCondLst>
                                  <p:childTnLst>
                                    <p:set>
                                      <p:cBhvr>
                                        <p:cTn id="22" dur="1" fill="hold">
                                          <p:stCondLst>
                                            <p:cond delay="0"/>
                                          </p:stCondLst>
                                        </p:cTn>
                                        <p:tgtEl>
                                          <p:spTgt spid="68620">
                                            <p:txEl>
                                              <p:pRg st="4" end="4"/>
                                            </p:txEl>
                                          </p:spTgt>
                                        </p:tgtEl>
                                        <p:attrNameLst>
                                          <p:attrName>style.visibility</p:attrName>
                                        </p:attrNameLst>
                                      </p:cBhvr>
                                      <p:to>
                                        <p:strVal val="visible"/>
                                      </p:to>
                                    </p:set>
                                    <p:animEffect transition="in" filter="checkerboard(down)">
                                      <p:cBhvr>
                                        <p:cTn id="23" dur="500"/>
                                        <p:tgtEl>
                                          <p:spTgt spid="68620">
                                            <p:txEl>
                                              <p:pRg st="4" end="4"/>
                                            </p:txEl>
                                          </p:spTgt>
                                        </p:tgtEl>
                                      </p:cBhvr>
                                    </p:animEffect>
                                  </p:childTnLst>
                                </p:cTn>
                              </p:par>
                            </p:childTnLst>
                          </p:cTn>
                        </p:par>
                        <p:par>
                          <p:cTn id="24" fill="hold">
                            <p:stCondLst>
                              <p:cond delay="2500"/>
                            </p:stCondLst>
                            <p:childTnLst>
                              <p:par>
                                <p:cTn id="25" presetID="5" presetClass="entr" presetSubtype="5" fill="hold" nodeType="afterEffect">
                                  <p:stCondLst>
                                    <p:cond delay="0"/>
                                  </p:stCondLst>
                                  <p:childTnLst>
                                    <p:set>
                                      <p:cBhvr>
                                        <p:cTn id="26" dur="1" fill="hold">
                                          <p:stCondLst>
                                            <p:cond delay="0"/>
                                          </p:stCondLst>
                                        </p:cTn>
                                        <p:tgtEl>
                                          <p:spTgt spid="68620">
                                            <p:txEl>
                                              <p:pRg st="5" end="5"/>
                                            </p:txEl>
                                          </p:spTgt>
                                        </p:tgtEl>
                                        <p:attrNameLst>
                                          <p:attrName>style.visibility</p:attrName>
                                        </p:attrNameLst>
                                      </p:cBhvr>
                                      <p:to>
                                        <p:strVal val="visible"/>
                                      </p:to>
                                    </p:set>
                                    <p:animEffect transition="in" filter="checkerboard(down)">
                                      <p:cBhvr>
                                        <p:cTn id="27" dur="500"/>
                                        <p:tgtEl>
                                          <p:spTgt spid="68620">
                                            <p:txEl>
                                              <p:pRg st="5" end="5"/>
                                            </p:txEl>
                                          </p:spTgt>
                                        </p:tgtEl>
                                      </p:cBhvr>
                                    </p:animEffect>
                                  </p:childTnLst>
                                </p:cTn>
                              </p:par>
                            </p:childTnLst>
                          </p:cTn>
                        </p:par>
                        <p:par>
                          <p:cTn id="28" fill="hold">
                            <p:stCondLst>
                              <p:cond delay="3000"/>
                            </p:stCondLst>
                            <p:childTnLst>
                              <p:par>
                                <p:cTn id="29" presetID="5" presetClass="entr" presetSubtype="5" fill="hold" nodeType="afterEffect">
                                  <p:stCondLst>
                                    <p:cond delay="0"/>
                                  </p:stCondLst>
                                  <p:childTnLst>
                                    <p:set>
                                      <p:cBhvr>
                                        <p:cTn id="30" dur="1" fill="hold">
                                          <p:stCondLst>
                                            <p:cond delay="0"/>
                                          </p:stCondLst>
                                        </p:cTn>
                                        <p:tgtEl>
                                          <p:spTgt spid="68620">
                                            <p:txEl>
                                              <p:pRg st="6" end="6"/>
                                            </p:txEl>
                                          </p:spTgt>
                                        </p:tgtEl>
                                        <p:attrNameLst>
                                          <p:attrName>style.visibility</p:attrName>
                                        </p:attrNameLst>
                                      </p:cBhvr>
                                      <p:to>
                                        <p:strVal val="visible"/>
                                      </p:to>
                                    </p:set>
                                    <p:animEffect transition="in" filter="checkerboard(down)">
                                      <p:cBhvr>
                                        <p:cTn id="31" dur="500"/>
                                        <p:tgtEl>
                                          <p:spTgt spid="68620">
                                            <p:txEl>
                                              <p:pRg st="6" end="6"/>
                                            </p:tx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in)">
                                      <p:cBhvr>
                                        <p:cTn id="42" dur="2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xit" presetSubtype="10" fill="hold" grpId="1" nodeType="clickEffect">
                                  <p:stCondLst>
                                    <p:cond delay="0"/>
                                  </p:stCondLst>
                                  <p:childTnLst>
                                    <p:animEffect transition="out" filter="checkerboard(across)">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 calcmode="lin" valueType="num">
                                      <p:cBhvr>
                                        <p:cTn id="54" dur="500" fill="hold"/>
                                        <p:tgtEl>
                                          <p:spTgt spid="4"/>
                                        </p:tgtEl>
                                        <p:attrNameLst>
                                          <p:attrName>style.rotation</p:attrName>
                                        </p:attrNameLst>
                                      </p:cBhvr>
                                      <p:tavLst>
                                        <p:tav tm="0">
                                          <p:val>
                                            <p:fltVal val="360"/>
                                          </p:val>
                                        </p:tav>
                                        <p:tav tm="100000">
                                          <p:val>
                                            <p:fltVal val="0"/>
                                          </p:val>
                                        </p:tav>
                                      </p:tavLst>
                                    </p:anim>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xit" presetSubtype="10" fill="hold" grpId="1" nodeType="clickEffect">
                                  <p:stCondLst>
                                    <p:cond delay="0"/>
                                  </p:stCondLst>
                                  <p:childTnLst>
                                    <p:animEffect transition="out" filter="checkerboard(across)">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9" presetClass="entr" presetSubtype="0" decel="10000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p:cTn id="65" dur="500" fill="hold"/>
                                        <p:tgtEl>
                                          <p:spTgt spid="8"/>
                                        </p:tgtEl>
                                        <p:attrNameLst>
                                          <p:attrName>ppt_w</p:attrName>
                                        </p:attrNameLst>
                                      </p:cBhvr>
                                      <p:tavLst>
                                        <p:tav tm="0">
                                          <p:val>
                                            <p:fltVal val="0"/>
                                          </p:val>
                                        </p:tav>
                                        <p:tav tm="100000">
                                          <p:val>
                                            <p:strVal val="#ppt_w"/>
                                          </p:val>
                                        </p:tav>
                                      </p:tavLst>
                                    </p:anim>
                                    <p:anim calcmode="lin" valueType="num">
                                      <p:cBhvr>
                                        <p:cTn id="66" dur="500" fill="hold"/>
                                        <p:tgtEl>
                                          <p:spTgt spid="8"/>
                                        </p:tgtEl>
                                        <p:attrNameLst>
                                          <p:attrName>ppt_h</p:attrName>
                                        </p:attrNameLst>
                                      </p:cBhvr>
                                      <p:tavLst>
                                        <p:tav tm="0">
                                          <p:val>
                                            <p:fltVal val="0"/>
                                          </p:val>
                                        </p:tav>
                                        <p:tav tm="100000">
                                          <p:val>
                                            <p:strVal val="#ppt_h"/>
                                          </p:val>
                                        </p:tav>
                                      </p:tavLst>
                                    </p:anim>
                                    <p:anim calcmode="lin" valueType="num">
                                      <p:cBhvr>
                                        <p:cTn id="67" dur="500" fill="hold"/>
                                        <p:tgtEl>
                                          <p:spTgt spid="8"/>
                                        </p:tgtEl>
                                        <p:attrNameLst>
                                          <p:attrName>style.rotation</p:attrName>
                                        </p:attrNameLst>
                                      </p:cBhvr>
                                      <p:tavLst>
                                        <p:tav tm="0">
                                          <p:val>
                                            <p:fltVal val="360"/>
                                          </p:val>
                                        </p:tav>
                                        <p:tav tm="100000">
                                          <p:val>
                                            <p:fltVal val="0"/>
                                          </p:val>
                                        </p:tav>
                                      </p:tavLst>
                                    </p:anim>
                                    <p:animEffect transition="in" filter="fad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8"/>
                                        </p:tgtEl>
                                        <p:attrNameLst>
                                          <p:attrName>ppt_x</p:attrName>
                                        </p:attrNameLst>
                                      </p:cBhvr>
                                      <p:tavLst>
                                        <p:tav tm="0">
                                          <p:val>
                                            <p:strVal val="ppt_x"/>
                                          </p:val>
                                        </p:tav>
                                        <p:tav tm="100000">
                                          <p:val>
                                            <p:strVal val="ppt_x"/>
                                          </p:val>
                                        </p:tav>
                                      </p:tavLst>
                                    </p:anim>
                                    <p:anim calcmode="lin" valueType="num">
                                      <p:cBhvr additive="base">
                                        <p:cTn id="73" dur="500"/>
                                        <p:tgtEl>
                                          <p:spTgt spid="8"/>
                                        </p:tgtEl>
                                        <p:attrNameLst>
                                          <p:attrName>ppt_y</p:attrName>
                                        </p:attrNameLst>
                                      </p:cBhvr>
                                      <p:tavLst>
                                        <p:tav tm="0">
                                          <p:val>
                                            <p:strVal val="ppt_y"/>
                                          </p:val>
                                        </p:tav>
                                        <p:tav tm="100000">
                                          <p:val>
                                            <p:strVal val="1+ppt_h/2"/>
                                          </p:val>
                                        </p:tav>
                                      </p:tavLst>
                                    </p:anim>
                                    <p:set>
                                      <p:cBhvr>
                                        <p:cTn id="74" dur="1" fill="hold">
                                          <p:stCondLst>
                                            <p:cond delay="499"/>
                                          </p:stCondLst>
                                        </p:cTn>
                                        <p:tgtEl>
                                          <p:spTgt spid="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5"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2000"/>
                                        <p:tgtEl>
                                          <p:spTgt spid="5"/>
                                        </p:tgtEl>
                                      </p:cBhvr>
                                    </p:animEffect>
                                    <p:anim calcmode="lin" valueType="num">
                                      <p:cBhvr>
                                        <p:cTn id="80" dur="2000" fill="hold"/>
                                        <p:tgtEl>
                                          <p:spTgt spid="5"/>
                                        </p:tgtEl>
                                        <p:attrNameLst>
                                          <p:attrName>ppt_w</p:attrName>
                                        </p:attrNameLst>
                                      </p:cBhvr>
                                      <p:tavLst>
                                        <p:tav tm="0" fmla="#ppt_w*sin(2.5*pi*$)">
                                          <p:val>
                                            <p:fltVal val="0"/>
                                          </p:val>
                                        </p:tav>
                                        <p:tav tm="100000">
                                          <p:val>
                                            <p:fltVal val="1"/>
                                          </p:val>
                                        </p:tav>
                                      </p:tavLst>
                                    </p:anim>
                                    <p:anim calcmode="lin" valueType="num">
                                      <p:cBhvr>
                                        <p:cTn id="81"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P spid="5" grpId="0" bldLvl="0" animBg="1"/>
      <p:bldP spid="5" grpId="1" bldLvl="0" animBg="1"/>
      <p:bldP spid="6" grpId="0" bldLvl="0" animBg="1"/>
      <p:bldP spid="6" grpId="1" bldLvl="0"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内容占位符 6"/>
          <p:cNvSpPr>
            <a:spLocks noGrp="1"/>
          </p:cNvSpPr>
          <p:nvPr>
            <p:ph idx="1"/>
          </p:nvPr>
        </p:nvSpPr>
        <p:spPr/>
        <p:txBody>
          <a:bodyPr/>
          <a:lstStyle/>
          <a:p>
            <a:r>
              <a:rPr lang="zh-CN" altLang="en-US" b="1">
                <a:solidFill>
                  <a:schemeClr val="accent2"/>
                </a:solidFill>
                <a:sym typeface="+mn-ea"/>
              </a:rPr>
              <a:t>组织文化的结构</a:t>
            </a:r>
            <a:r>
              <a:rPr lang="zh-CN" altLang="en-US">
                <a:sym typeface="+mn-ea"/>
              </a:rPr>
              <a:t> </a:t>
            </a:r>
            <a:endParaRPr lang="zh-CN" altLang="en-US"/>
          </a:p>
          <a:p>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pic>
        <p:nvPicPr>
          <p:cNvPr id="108" name="图片 107"/>
          <p:cNvPicPr>
            <a:picLocks noChangeAspect="1"/>
          </p:cNvPicPr>
          <p:nvPr/>
        </p:nvPicPr>
        <p:blipFill>
          <a:blip r:embed="rId2" cstate="print"/>
          <a:stretch>
            <a:fillRect/>
          </a:stretch>
        </p:blipFill>
        <p:spPr>
          <a:xfrm>
            <a:off x="2953644" y="144448"/>
            <a:ext cx="254645" cy="364572"/>
          </a:xfrm>
          <a:prstGeom prst="chevron">
            <a:avLst/>
          </a:prstGeom>
        </p:spPr>
      </p:pic>
      <p:sp>
        <p:nvSpPr>
          <p:cNvPr id="7271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271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271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271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2716" name="Rectangle 12"/>
          <p:cNvSpPr>
            <a:spLocks noChangeArrowheads="1"/>
          </p:cNvSpPr>
          <p:nvPr/>
        </p:nvSpPr>
        <p:spPr bwMode="auto">
          <a:xfrm>
            <a:off x="717550" y="1613535"/>
            <a:ext cx="4671695" cy="2306955"/>
          </a:xfrm>
          <a:prstGeom prst="rect">
            <a:avLst/>
          </a:prstGeom>
          <a:noFill/>
          <a:ln w="9525">
            <a:noFill/>
            <a:miter lim="800000"/>
          </a:ln>
        </p:spPr>
        <p:txBody>
          <a:bodyPr wrap="none" anchor="ctr">
            <a:spAutoFit/>
          </a:bodyPr>
          <a:lstStyle/>
          <a:p>
            <a:pPr>
              <a:buFont typeface="Wingdings" panose="05000000000000000000" pitchFamily="2" charset="2"/>
              <a:buChar char="Ø"/>
            </a:pPr>
            <a:r>
              <a:rPr lang="zh-CN" altLang="en-US" sz="2800" b="1" dirty="0">
                <a:solidFill>
                  <a:srgbClr val="0067B0"/>
                </a:solidFill>
              </a:rPr>
              <a:t>物质层</a:t>
            </a:r>
            <a:endParaRPr lang="zh-CN" altLang="en-US" sz="2800" b="1" dirty="0">
              <a:solidFill>
                <a:srgbClr val="0067B0"/>
              </a:solidFill>
            </a:endParaRPr>
          </a:p>
          <a:p>
            <a:pPr lvl="1">
              <a:buFont typeface="Wingdings" panose="05000000000000000000" pitchFamily="2" charset="2"/>
              <a:buChar char="Ø"/>
            </a:pPr>
            <a:r>
              <a:rPr lang="zh-CN" altLang="en-US" sz="2000" b="1" dirty="0">
                <a:solidFill>
                  <a:schemeClr val="tx1"/>
                </a:solidFill>
              </a:rPr>
              <a:t>工作流程、产品、实体设施等</a:t>
            </a:r>
            <a:endParaRPr lang="zh-CN" altLang="en-US" sz="2000" b="1" dirty="0">
              <a:solidFill>
                <a:schemeClr val="tx1"/>
              </a:solidFill>
            </a:endParaRPr>
          </a:p>
          <a:p>
            <a:pPr>
              <a:buFont typeface="Wingdings" panose="05000000000000000000" pitchFamily="2" charset="2"/>
              <a:buChar char="Ø"/>
            </a:pPr>
            <a:r>
              <a:rPr lang="zh-CN" altLang="en-US" sz="2800" b="1" dirty="0">
                <a:solidFill>
                  <a:srgbClr val="0067B0"/>
                </a:solidFill>
              </a:rPr>
              <a:t>制度层</a:t>
            </a:r>
            <a:endParaRPr lang="zh-CN" altLang="en-US" sz="2800" b="1" dirty="0">
              <a:solidFill>
                <a:srgbClr val="0067B0"/>
              </a:solidFill>
            </a:endParaRPr>
          </a:p>
          <a:p>
            <a:pPr lvl="1">
              <a:buFont typeface="Wingdings" panose="05000000000000000000" pitchFamily="2" charset="2"/>
              <a:buChar char="Ø"/>
            </a:pPr>
            <a:r>
              <a:rPr lang="zh-CN" altLang="en-US" sz="2000" b="1" dirty="0">
                <a:solidFill>
                  <a:schemeClr val="tx1"/>
                </a:solidFill>
              </a:rPr>
              <a:t>组织结构、规章制度、行为规范等</a:t>
            </a:r>
            <a:endParaRPr lang="zh-CN" altLang="en-US" sz="2000" b="1" dirty="0">
              <a:solidFill>
                <a:schemeClr val="tx1"/>
              </a:solidFill>
            </a:endParaRPr>
          </a:p>
          <a:p>
            <a:pPr>
              <a:buFont typeface="Wingdings" panose="05000000000000000000" pitchFamily="2" charset="2"/>
              <a:buChar char="Ø"/>
            </a:pPr>
            <a:r>
              <a:rPr lang="zh-CN" altLang="en-US" sz="2800" b="1" dirty="0">
                <a:solidFill>
                  <a:srgbClr val="0067B0"/>
                </a:solidFill>
              </a:rPr>
              <a:t>精神层</a:t>
            </a:r>
            <a:r>
              <a:rPr lang="zh-CN" altLang="en-US" sz="2800" dirty="0">
                <a:solidFill>
                  <a:srgbClr val="0067B0"/>
                </a:solidFill>
              </a:rPr>
              <a:t> </a:t>
            </a:r>
            <a:endParaRPr lang="zh-CN" altLang="en-US" sz="2800" dirty="0">
              <a:solidFill>
                <a:srgbClr val="0067B0"/>
              </a:solidFill>
            </a:endParaRPr>
          </a:p>
          <a:p>
            <a:pPr lvl="1">
              <a:buFont typeface="Wingdings" panose="05000000000000000000" pitchFamily="2" charset="2"/>
              <a:buChar char="Ø"/>
            </a:pPr>
            <a:r>
              <a:rPr lang="zh-CN" altLang="en-US" sz="2000" b="1" dirty="0">
                <a:solidFill>
                  <a:schemeClr val="tx1"/>
                </a:solidFill>
              </a:rPr>
              <a:t>价值观念，组织文化的核心与灵魂</a:t>
            </a:r>
            <a:endParaRPr lang="zh-CN" altLang="en-US" sz="2000" b="1" dirty="0">
              <a:solidFill>
                <a:schemeClr val="tx1"/>
              </a:solidFill>
            </a:endParaRPr>
          </a:p>
        </p:txBody>
      </p:sp>
      <p:pic>
        <p:nvPicPr>
          <p:cNvPr id="4" name="图片 3"/>
          <p:cNvPicPr>
            <a:picLocks noChangeAspect="1"/>
          </p:cNvPicPr>
          <p:nvPr/>
        </p:nvPicPr>
        <p:blipFill>
          <a:blip r:embed="rId3"/>
          <a:stretch>
            <a:fillRect/>
          </a:stretch>
        </p:blipFill>
        <p:spPr>
          <a:xfrm>
            <a:off x="3277235" y="495300"/>
            <a:ext cx="2112010" cy="1591310"/>
          </a:xfrm>
          <a:prstGeom prst="rect">
            <a:avLst/>
          </a:prstGeom>
        </p:spPr>
      </p:pic>
      <p:sp>
        <p:nvSpPr>
          <p:cNvPr id="5" name="文本框 4"/>
          <p:cNvSpPr txBox="1"/>
          <p:nvPr/>
        </p:nvSpPr>
        <p:spPr>
          <a:xfrm>
            <a:off x="5368290" y="490220"/>
            <a:ext cx="3734435" cy="2861310"/>
          </a:xfrm>
          <a:prstGeom prst="rect">
            <a:avLst/>
          </a:prstGeom>
          <a:noFill/>
        </p:spPr>
        <p:txBody>
          <a:bodyPr wrap="square" rtlCol="0">
            <a:spAutoFit/>
          </a:bodyPr>
          <a:lstStyle/>
          <a:p>
            <a:r>
              <a:rPr lang="zh-CN" altLang="en-US"/>
              <a:t>中央财经大学的标志是以中央财经大学的标志雕塑——“龙马担乾坤”为核心主体。“龙马”在一个圆的包围下，又不拘泥于限制，腾空而跃，活力张扬，在时代的发展中充满活力与朝气。图形上“圆”既有传统的圆满之意，又有时代的和谐之意，寓意中央财经大学既有中国第一所财经院校之历史，又具面向未来之时代精神。</a:t>
            </a:r>
            <a:endParaRPr lang="zh-CN" altLang="en-US"/>
          </a:p>
        </p:txBody>
      </p:sp>
      <p:sp>
        <p:nvSpPr>
          <p:cNvPr id="6" name="标题 5"/>
          <p:cNvSpPr>
            <a:spLocks noGrp="1"/>
          </p:cNvSpPr>
          <p:nvPr>
            <p:ph type="title"/>
          </p:nvPr>
        </p:nvSpPr>
        <p:spPr>
          <a:xfrm>
            <a:off x="457200" y="206375"/>
            <a:ext cx="2087245" cy="857250"/>
          </a:xfrm>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组织文化</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2716">
                                            <p:txEl>
                                              <p:pRg st="1" end="1"/>
                                            </p:txEl>
                                          </p:spTgt>
                                        </p:tgtEl>
                                        <p:attrNameLst>
                                          <p:attrName>style.visibility</p:attrName>
                                        </p:attrNameLst>
                                      </p:cBhvr>
                                      <p:to>
                                        <p:strVal val="visible"/>
                                      </p:to>
                                    </p:set>
                                    <p:anim calcmode="discrete" valueType="clr">
                                      <p:cBhvr override="childStyle">
                                        <p:cTn id="7" dur="80"/>
                                        <p:tgtEl>
                                          <p:spTgt spid="7271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2716">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72716">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9"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5">
                                            <p:txEl>
                                              <p:pRg st="0" end="0"/>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0" nodeType="afterEffect">
                                  <p:stCondLst>
                                    <p:cond delay="0"/>
                                  </p:stCondLst>
                                  <p:iterate type="lt">
                                    <p:tmPct val="0"/>
                                  </p:iterate>
                                  <p:childTnLst>
                                    <p:set>
                                      <p:cBhvr>
                                        <p:cTn id="28"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72716">
                                            <p:txEl>
                                              <p:pRg st="3" end="3"/>
                                            </p:txEl>
                                          </p:spTgt>
                                        </p:tgtEl>
                                        <p:attrNameLst>
                                          <p:attrName>style.visibility</p:attrName>
                                        </p:attrNameLst>
                                      </p:cBhvr>
                                      <p:to>
                                        <p:strVal val="visible"/>
                                      </p:to>
                                    </p:set>
                                    <p:anim calcmode="discrete" valueType="clr">
                                      <p:cBhvr override="childStyle">
                                        <p:cTn id="33" dur="80"/>
                                        <p:tgtEl>
                                          <p:spTgt spid="72716">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72716">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72716">
                                            <p:txEl>
                                              <p:pRg st="3" end="3"/>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nodeType="clickEffect">
                                  <p:stCondLst>
                                    <p:cond delay="0"/>
                                  </p:stCondLst>
                                  <p:iterate type="lt">
                                    <p:tmPct val="50000"/>
                                  </p:iterate>
                                  <p:childTnLst>
                                    <p:set>
                                      <p:cBhvr>
                                        <p:cTn id="39" dur="1" fill="hold">
                                          <p:stCondLst>
                                            <p:cond delay="0"/>
                                          </p:stCondLst>
                                        </p:cTn>
                                        <p:tgtEl>
                                          <p:spTgt spid="72716">
                                            <p:txEl>
                                              <p:pRg st="5" end="5"/>
                                            </p:txEl>
                                          </p:spTgt>
                                        </p:tgtEl>
                                        <p:attrNameLst>
                                          <p:attrName>style.visibility</p:attrName>
                                        </p:attrNameLst>
                                      </p:cBhvr>
                                      <p:to>
                                        <p:strVal val="visible"/>
                                      </p:to>
                                    </p:set>
                                    <p:anim calcmode="discrete" valueType="clr">
                                      <p:cBhvr override="childStyle">
                                        <p:cTn id="40" dur="80"/>
                                        <p:tgtEl>
                                          <p:spTgt spid="72716">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72716">
                                            <p:txEl>
                                              <p:pRg st="5" end="5"/>
                                            </p:txEl>
                                          </p:spTgt>
                                        </p:tgtEl>
                                        <p:attrNameLst>
                                          <p:attrName>fillcolor</p:attrName>
                                        </p:attrNameLst>
                                      </p:cBhvr>
                                      <p:tavLst>
                                        <p:tav tm="0">
                                          <p:val>
                                            <p:clrVal>
                                              <a:schemeClr val="accent2"/>
                                            </p:clrVal>
                                          </p:val>
                                        </p:tav>
                                        <p:tav tm="50000">
                                          <p:val>
                                            <p:clrVal>
                                              <a:schemeClr val="hlink"/>
                                            </p:clrVal>
                                          </p:val>
                                        </p:tav>
                                      </p:tavLst>
                                    </p:anim>
                                    <p:set>
                                      <p:cBhvr>
                                        <p:cTn id="42" dur="80"/>
                                        <p:tgtEl>
                                          <p:spTgt spid="72716">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457200" y="1102995"/>
            <a:ext cx="8229600" cy="3394075"/>
          </a:xfrm>
        </p:spPr>
        <p:txBody>
          <a:bodyPr/>
          <a:lstStyle/>
          <a:p>
            <a:r>
              <a:rPr lang="zh-CN" altLang="en-US" sz="2800" b="1">
                <a:solidFill>
                  <a:schemeClr val="accent2"/>
                </a:solidFill>
                <a:sym typeface="+mn-ea"/>
              </a:rPr>
              <a:t>组织文化的塑造</a:t>
            </a:r>
            <a:endParaRPr lang="zh-CN" altLang="en-US" sz="2800" b="1">
              <a:solidFill>
                <a:schemeClr val="accent2"/>
              </a:solidFill>
              <a:sym typeface="+mn-ea"/>
            </a:endParaRPr>
          </a:p>
          <a:p>
            <a:pPr>
              <a:buFont typeface="Wingdings" panose="05000000000000000000" pitchFamily="2" charset="2"/>
              <a:buChar char="Ø"/>
            </a:pPr>
            <a:r>
              <a:rPr lang="zh-CN" altLang="en-US" sz="2800" b="1">
                <a:solidFill>
                  <a:schemeClr val="tx1"/>
                </a:solidFill>
                <a:sym typeface="+mn-ea"/>
              </a:rPr>
              <a:t>组织价值观的识别与提炼</a:t>
            </a:r>
            <a:endParaRPr lang="zh-CN" altLang="en-US" sz="2800" b="1">
              <a:solidFill>
                <a:schemeClr val="tx1"/>
              </a:solidFill>
              <a:sym typeface="+mn-ea"/>
            </a:endParaRPr>
          </a:p>
          <a:p>
            <a:pPr>
              <a:buFont typeface="Wingdings" panose="05000000000000000000" pitchFamily="2" charset="2"/>
              <a:buChar char="Ø"/>
            </a:pPr>
            <a:r>
              <a:rPr lang="zh-CN" altLang="en-US" sz="2800" b="1">
                <a:solidFill>
                  <a:schemeClr val="tx1"/>
                </a:solidFill>
                <a:sym typeface="+mn-ea"/>
              </a:rPr>
              <a:t>强化员工认同</a:t>
            </a:r>
            <a:endParaRPr lang="zh-CN" altLang="en-US" sz="2800" b="1">
              <a:solidFill>
                <a:schemeClr val="tx1"/>
              </a:solidFill>
              <a:sym typeface="+mn-ea"/>
            </a:endParaRPr>
          </a:p>
          <a:p>
            <a:pPr lvl="1">
              <a:buFont typeface="Wingdings" panose="05000000000000000000" pitchFamily="2" charset="2"/>
              <a:buChar char="Ø"/>
            </a:pPr>
            <a:r>
              <a:rPr lang="zh-CN" altLang="en-US">
                <a:solidFill>
                  <a:schemeClr val="tx1"/>
                </a:solidFill>
                <a:sym typeface="+mn-ea"/>
              </a:rPr>
              <a:t>有形宣传</a:t>
            </a:r>
            <a:endParaRPr lang="zh-CN" altLang="en-US" sz="2400">
              <a:solidFill>
                <a:schemeClr val="tx1"/>
              </a:solidFill>
              <a:sym typeface="+mn-ea"/>
            </a:endParaRPr>
          </a:p>
          <a:p>
            <a:pPr lvl="1">
              <a:buFont typeface="Wingdings" panose="05000000000000000000" pitchFamily="2" charset="2"/>
              <a:buChar char="Ø"/>
            </a:pPr>
            <a:r>
              <a:rPr lang="zh-CN" altLang="en-US">
                <a:solidFill>
                  <a:schemeClr val="tx1"/>
                </a:solidFill>
                <a:sym typeface="+mn-ea"/>
              </a:rPr>
              <a:t>树立标杆</a:t>
            </a:r>
            <a:endParaRPr lang="zh-CN" altLang="en-US" sz="2400">
              <a:solidFill>
                <a:schemeClr val="tx1"/>
              </a:solidFill>
              <a:sym typeface="+mn-ea"/>
            </a:endParaRPr>
          </a:p>
          <a:p>
            <a:pPr lvl="1">
              <a:buFont typeface="Wingdings" panose="05000000000000000000" pitchFamily="2" charset="2"/>
              <a:buChar char="Ø"/>
            </a:pPr>
            <a:r>
              <a:rPr lang="zh-CN" altLang="en-US">
                <a:solidFill>
                  <a:schemeClr val="tx1"/>
                </a:solidFill>
                <a:sym typeface="+mn-ea"/>
              </a:rPr>
              <a:t>严格绩效考核</a:t>
            </a:r>
            <a:endParaRPr lang="zh-CN" altLang="en-US" sz="2400">
              <a:solidFill>
                <a:schemeClr val="tx1"/>
              </a:solidFill>
              <a:sym typeface="+mn-ea"/>
            </a:endParaRPr>
          </a:p>
          <a:p>
            <a:pPr>
              <a:buFont typeface="Wingdings" panose="05000000000000000000" pitchFamily="2" charset="2"/>
              <a:buChar char="Ø"/>
            </a:pPr>
            <a:r>
              <a:rPr lang="zh-CN" altLang="en-US" sz="2800" b="1">
                <a:solidFill>
                  <a:schemeClr val="tx1"/>
                </a:solidFill>
                <a:sym typeface="+mn-ea"/>
              </a:rPr>
              <a:t>巩固实践 </a:t>
            </a:r>
            <a:endParaRPr lang="zh-CN" altLang="en-US" sz="2800" b="1">
              <a:solidFill>
                <a:schemeClr val="tx1"/>
              </a:solidFill>
              <a:sym typeface="+mn-ea"/>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78855"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8856"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8857"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8858"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245745"/>
            <a:ext cx="8229600" cy="857250"/>
          </a:xfrm>
        </p:spPr>
        <p:txBody>
          <a:bodyPr/>
          <a:lstStyle/>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组织文化</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7680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680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680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681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graphicFrame>
        <p:nvGraphicFramePr>
          <p:cNvPr id="2" name="图示 1"/>
          <p:cNvGraphicFramePr/>
          <p:nvPr/>
        </p:nvGraphicFramePr>
        <p:xfrm>
          <a:off x="1220151" y="785813"/>
          <a:ext cx="6545580" cy="4044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0250" y="268650"/>
            <a:ext cx="2335063" cy="364572"/>
          </a:xfrm>
          <a:prstGeom prst="homePlate">
            <a:avLst>
              <a:gd name="adj" fmla="val 34324"/>
            </a:avLst>
          </a:prstGeom>
        </p:spPr>
      </p:pic>
      <p:sp>
        <p:nvSpPr>
          <p:cNvPr id="30" name="TextBox 20"/>
          <p:cNvSpPr txBox="1"/>
          <p:nvPr/>
        </p:nvSpPr>
        <p:spPr>
          <a:xfrm>
            <a:off x="750454" y="240358"/>
            <a:ext cx="2228647" cy="400110"/>
          </a:xfrm>
          <a:prstGeom prst="rect">
            <a:avLst/>
          </a:prstGeom>
          <a:noFill/>
        </p:spPr>
        <p:txBody>
          <a:bodyPr wrap="squar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组织文化的功能</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35622" y="268650"/>
            <a:ext cx="242249" cy="364572"/>
          </a:xfrm>
          <a:prstGeom prst="chevron">
            <a:avLst/>
          </a:prstGeom>
        </p:spPr>
      </p:pic>
      <p:sp>
        <p:nvSpPr>
          <p:cNvPr id="3" name="矩形 2"/>
          <p:cNvSpPr/>
          <p:nvPr/>
        </p:nvSpPr>
        <p:spPr>
          <a:xfrm>
            <a:off x="294005" y="1511935"/>
            <a:ext cx="3115945" cy="1014730"/>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rPr>
              <a:t>组织文化就如同是</a:t>
            </a:r>
            <a:r>
              <a:rPr lang="zh-CN" altLang="zh-CN" sz="2000" dirty="0">
                <a:solidFill>
                  <a:srgbClr val="FF0000"/>
                </a:solidFill>
                <a:latin typeface="微软雅黑" panose="020B0503020204020204" pitchFamily="34" charset="-122"/>
                <a:ea typeface="微软雅黑" panose="020B0503020204020204" pitchFamily="34" charset="-122"/>
              </a:rPr>
              <a:t>粘合剂</a:t>
            </a:r>
            <a:r>
              <a:rPr lang="zh-CN" altLang="zh-CN" sz="2000" dirty="0">
                <a:latin typeface="微软雅黑" panose="020B0503020204020204" pitchFamily="34" charset="-122"/>
                <a:ea typeface="微软雅黑" panose="020B0503020204020204" pitchFamily="34" charset="-122"/>
              </a:rPr>
              <a:t>，能够将不同性格特征的员工的</a:t>
            </a:r>
            <a:r>
              <a:rPr lang="zh-CN" altLang="zh-CN" sz="2000" dirty="0">
                <a:solidFill>
                  <a:srgbClr val="FF0000"/>
                </a:solidFill>
                <a:latin typeface="微软雅黑" panose="020B0503020204020204" pitchFamily="34" charset="-122"/>
                <a:ea typeface="微软雅黑" panose="020B0503020204020204" pitchFamily="34" charset="-122"/>
              </a:rPr>
              <a:t>行为统一</a:t>
            </a:r>
            <a:r>
              <a:rPr lang="zh-CN" altLang="zh-CN" sz="2000" dirty="0">
                <a:latin typeface="微软雅黑" panose="020B0503020204020204" pitchFamily="34" charset="-122"/>
                <a:ea typeface="微软雅黑" panose="020B0503020204020204" pitchFamily="34" charset="-122"/>
              </a:rPr>
              <a:t>起来</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a:off x="5166995" y="953135"/>
            <a:ext cx="3358515" cy="706755"/>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组织文化能够</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助推</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组织</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与</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战略</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的实现。</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5273992" y="2347110"/>
            <a:ext cx="3722439" cy="922020"/>
          </a:xfrm>
          <a:prstGeom prst="rect">
            <a:avLst/>
          </a:prstGeom>
        </p:spPr>
        <p:txBody>
          <a:bodyPr wrap="square">
            <a:spAutoFit/>
          </a:bodyPr>
          <a:lstStyle/>
          <a:p>
            <a:pPr algn="just">
              <a:spcAft>
                <a:spcPts val="0"/>
              </a:spcAft>
            </a:pP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向其他组织展示自己的文化产品并产生影响</a:t>
            </a:r>
            <a:r>
              <a:rPr lang="en-US" altLang="zh-CN" sz="1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然后反过来影响</a:t>
            </a:r>
            <a:r>
              <a:rPr lang="zh-CN" altLang="zh-CN" sz="1800" kern="100" dirty="0">
                <a:latin typeface="微软雅黑" panose="020B0503020204020204" pitchFamily="34" charset="-122"/>
                <a:ea typeface="微软雅黑" panose="020B0503020204020204" pitchFamily="34" charset="-122"/>
                <a:cs typeface="微软雅黑" panose="020B0503020204020204" pitchFamily="34" charset="-122"/>
              </a:rPr>
              <a:t>组织的经营业绩或社会价值</a:t>
            </a:r>
            <a:r>
              <a:rPr lang="zh-CN" altLang="en-US" sz="1800" kern="100" dirty="0">
                <a:latin typeface="微软雅黑" panose="020B0503020204020204" pitchFamily="34" charset="-122"/>
                <a:ea typeface="微软雅黑" panose="020B0503020204020204" pitchFamily="34" charset="-122"/>
                <a:cs typeface="微软雅黑" panose="020B0503020204020204" pitchFamily="34" charset="-122"/>
              </a:rPr>
              <a:t>，或正或</a:t>
            </a:r>
            <a:r>
              <a:rPr lang="zh-CN" altLang="zh-CN" sz="1800" kern="100" dirty="0">
                <a:latin typeface="微软雅黑" panose="020B0503020204020204" pitchFamily="34" charset="-122"/>
                <a:ea typeface="微软雅黑" panose="020B0503020204020204" pitchFamily="34" charset="-122"/>
                <a:cs typeface="微软雅黑" panose="020B0503020204020204" pitchFamily="34" charset="-122"/>
              </a:rPr>
              <a:t>负</a:t>
            </a:r>
            <a:r>
              <a:rPr lang="zh-CN" altLang="en-US" sz="1800" kern="1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432435" y="3359785"/>
            <a:ext cx="3239770" cy="706755"/>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组织文化的存在将对每个员工产生一定程度上的</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约束</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166995" y="3802380"/>
            <a:ext cx="3935730" cy="1322070"/>
          </a:xfrm>
          <a:prstGeom prst="rect">
            <a:avLst/>
          </a:prstGeom>
        </p:spPr>
        <p:txBody>
          <a:bodyPr wrap="square">
            <a:spAutoFit/>
          </a:bodyPr>
          <a:lstStyle/>
          <a:p>
            <a:pPr algn="just">
              <a:spcAft>
                <a:spcPts val="0"/>
              </a:spcAft>
            </a:pPr>
            <a:r>
              <a:rPr lang="zh-CN" altLang="en-US" sz="1600" kern="100" dirty="0">
                <a:latin typeface="微软雅黑" panose="020B0503020204020204" pitchFamily="34" charset="-122"/>
                <a:ea typeface="微软雅黑" panose="020B0503020204020204" pitchFamily="34" charset="-122"/>
              </a:rPr>
              <a:t>组织文化</a:t>
            </a:r>
            <a:r>
              <a:rPr lang="zh-CN" altLang="zh-CN" sz="1600" kern="100" dirty="0">
                <a:latin typeface="微软雅黑" panose="020B0503020204020204" pitchFamily="34" charset="-122"/>
                <a:ea typeface="微软雅黑" panose="020B0503020204020204" pitchFamily="34" charset="-122"/>
              </a:rPr>
              <a:t>具有稳定性和系统性，当未来内外部环境发生剧烈变化时</a:t>
            </a:r>
            <a:r>
              <a:rPr lang="zh-CN" altLang="en-US" sz="1600" kern="100" dirty="0">
                <a:latin typeface="微软雅黑" panose="020B0503020204020204" pitchFamily="34" charset="-122"/>
                <a:ea typeface="微软雅黑" panose="020B0503020204020204" pitchFamily="34" charset="-122"/>
              </a:rPr>
              <a:t>，因组织文化的</a:t>
            </a:r>
            <a:r>
              <a:rPr lang="zh-CN" altLang="zh-CN" sz="1600" kern="100" dirty="0">
                <a:latin typeface="微软雅黑" panose="020B0503020204020204" pitchFamily="34" charset="-122"/>
                <a:ea typeface="微软雅黑" panose="020B0503020204020204" pitchFamily="34" charset="-122"/>
              </a:rPr>
              <a:t>“惰性”和“</a:t>
            </a:r>
            <a:r>
              <a:rPr lang="zh-CN" altLang="zh-CN" sz="1600" b="1" kern="100" dirty="0">
                <a:solidFill>
                  <a:srgbClr val="FF0000"/>
                </a:solidFill>
                <a:latin typeface="微软雅黑" panose="020B0503020204020204" pitchFamily="34" charset="-122"/>
                <a:ea typeface="微软雅黑" panose="020B0503020204020204" pitchFamily="34" charset="-122"/>
              </a:rPr>
              <a:t>惯性</a:t>
            </a:r>
            <a:r>
              <a:rPr lang="zh-CN" altLang="zh-CN" sz="1600" kern="100" dirty="0">
                <a:latin typeface="微软雅黑" panose="020B0503020204020204" pitchFamily="34" charset="-122"/>
                <a:ea typeface="微软雅黑" panose="020B0503020204020204" pitchFamily="34" charset="-122"/>
              </a:rPr>
              <a:t>”导致其变化速度会相对更慢，这就使得组织文化会在客观上成为</a:t>
            </a:r>
            <a:r>
              <a:rPr lang="zh-CN" altLang="zh-CN" sz="1600" kern="100" dirty="0">
                <a:solidFill>
                  <a:srgbClr val="FF0000"/>
                </a:solidFill>
                <a:latin typeface="微软雅黑" panose="020B0503020204020204" pitchFamily="34" charset="-122"/>
                <a:ea typeface="微软雅黑" panose="020B0503020204020204" pitchFamily="34" charset="-122"/>
              </a:rPr>
              <a:t>变革</a:t>
            </a:r>
            <a:r>
              <a:rPr lang="zh-CN" altLang="zh-CN" sz="1600" kern="100" dirty="0">
                <a:latin typeface="微软雅黑" panose="020B0503020204020204" pitchFamily="34" charset="-122"/>
                <a:ea typeface="微软雅黑" panose="020B0503020204020204" pitchFamily="34" charset="-122"/>
              </a:rPr>
              <a:t>的障碍</a:t>
            </a:r>
            <a:r>
              <a:rPr lang="zh-CN" altLang="en-US" sz="1600" kern="100" dirty="0">
                <a:latin typeface="微软雅黑" panose="020B0503020204020204" pitchFamily="34" charset="-122"/>
                <a:ea typeface="微软雅黑" panose="020B0503020204020204" pitchFamily="34" charset="-122"/>
              </a:rPr>
              <a:t>。</a:t>
            </a:r>
            <a:endParaRPr lang="zh-CN" altLang="en-US" sz="1600" kern="100" dirty="0">
              <a:effectLst/>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strips(downLeft)">
                                      <p:cBhvr>
                                        <p:cTn id="7" dur="500"/>
                                        <p:tgtEl>
                                          <p:spTgt spid="10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p:tgtEl>
                                          <p:spTgt spid="30"/>
                                        </p:tgtEl>
                                        <p:attrNameLst>
                                          <p:attrName>ppt_x</p:attrName>
                                        </p:attrNameLst>
                                      </p:cBhvr>
                                      <p:tavLst>
                                        <p:tav tm="0">
                                          <p:val>
                                            <p:strVal val="#ppt_x-#ppt_w*1.125000"/>
                                          </p:val>
                                        </p:tav>
                                        <p:tav tm="100000">
                                          <p:val>
                                            <p:strVal val="#ppt_x"/>
                                          </p:val>
                                        </p:tav>
                                      </p:tavLst>
                                    </p:anim>
                                    <p:animEffect transition="in" filter="wipe(right)">
                                      <p:cBhvr>
                                        <p:cTn id="12" dur="500"/>
                                        <p:tgtEl>
                                          <p:spTgt spid="30"/>
                                        </p:tgtEl>
                                      </p:cBhvr>
                                    </p:animEffect>
                                  </p:childTnLst>
                                </p:cTn>
                              </p:par>
                              <p:par>
                                <p:cTn id="13" presetID="2" presetClass="entr" presetSubtype="1" fill="hold" grpId="0" nodeType="withEffect">
                                  <p:stCondLst>
                                    <p:cond delay="0"/>
                                  </p:stCondLst>
                                  <p:childTnLst>
                                    <p:set>
                                      <p:cBhvr>
                                        <p:cTn id="14" dur="1" fill="hold">
                                          <p:stCondLst>
                                            <p:cond delay="0"/>
                                          </p:stCondLst>
                                        </p:cTn>
                                        <p:tgtEl>
                                          <p:spTgt spid="2">
                                            <p:graphicEl>
                                              <a:dgm id="{470B9422-3A03-4F16-978F-3940E9BBDD1A}"/>
                                            </p:graphicEl>
                                          </p:spTgt>
                                        </p:tgtEl>
                                        <p:attrNameLst>
                                          <p:attrName>style.visibility</p:attrName>
                                        </p:attrNameLst>
                                      </p:cBhvr>
                                      <p:to>
                                        <p:strVal val="visible"/>
                                      </p:to>
                                    </p:set>
                                    <p:anim calcmode="lin" valueType="num">
                                      <p:cBhvr additive="base">
                                        <p:cTn id="15" dur="500" fill="hold"/>
                                        <p:tgtEl>
                                          <p:spTgt spid="2">
                                            <p:graphicEl>
                                              <a:dgm id="{470B9422-3A03-4F16-978F-3940E9BBDD1A}"/>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graphicEl>
                                              <a:dgm id="{470B9422-3A03-4F16-978F-3940E9BBDD1A}"/>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
                                            <p:graphicEl>
                                              <a:dgm id="{849EB5EC-65F1-406A-A79A-3557DD96FCDB}"/>
                                            </p:graphicEl>
                                          </p:spTgt>
                                        </p:tgtEl>
                                        <p:attrNameLst>
                                          <p:attrName>style.visibility</p:attrName>
                                        </p:attrNameLst>
                                      </p:cBhvr>
                                      <p:to>
                                        <p:strVal val="visible"/>
                                      </p:to>
                                    </p:set>
                                    <p:anim calcmode="lin" valueType="num">
                                      <p:cBhvr additive="base">
                                        <p:cTn id="19" dur="500" fill="hold"/>
                                        <p:tgtEl>
                                          <p:spTgt spid="2">
                                            <p:graphicEl>
                                              <a:dgm id="{849EB5EC-65F1-406A-A79A-3557DD96FCDB}"/>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dgm id="{849EB5EC-65F1-406A-A79A-3557DD96FCDB}"/>
                                            </p:graphic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
                                            <p:graphicEl>
                                              <a:dgm id="{E0892ABF-0E0C-4709-A0E5-8046FF7ACD32}"/>
                                            </p:graphicEl>
                                          </p:spTgt>
                                        </p:tgtEl>
                                        <p:attrNameLst>
                                          <p:attrName>style.visibility</p:attrName>
                                        </p:attrNameLst>
                                      </p:cBhvr>
                                      <p:to>
                                        <p:strVal val="visible"/>
                                      </p:to>
                                    </p:set>
                                    <p:anim calcmode="lin" valueType="num">
                                      <p:cBhvr additive="base">
                                        <p:cTn id="23" dur="500" fill="hold"/>
                                        <p:tgtEl>
                                          <p:spTgt spid="2">
                                            <p:graphicEl>
                                              <a:dgm id="{E0892ABF-0E0C-4709-A0E5-8046FF7ACD32}"/>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graphicEl>
                                              <a:dgm id="{E0892ABF-0E0C-4709-A0E5-8046FF7ACD32}"/>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
                                            <p:graphicEl>
                                              <a:dgm id="{450E3C45-ABAE-4082-9878-5A1775BED9B3}"/>
                                            </p:graphicEl>
                                          </p:spTgt>
                                        </p:tgtEl>
                                        <p:attrNameLst>
                                          <p:attrName>style.visibility</p:attrName>
                                        </p:attrNameLst>
                                      </p:cBhvr>
                                      <p:to>
                                        <p:strVal val="visible"/>
                                      </p:to>
                                    </p:set>
                                    <p:anim calcmode="lin" valueType="num">
                                      <p:cBhvr additive="base">
                                        <p:cTn id="27" dur="500" fill="hold"/>
                                        <p:tgtEl>
                                          <p:spTgt spid="2">
                                            <p:graphicEl>
                                              <a:dgm id="{450E3C45-ABAE-4082-9878-5A1775BED9B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graphicEl>
                                              <a:dgm id="{450E3C45-ABAE-4082-9878-5A1775BED9B3}"/>
                                            </p:graphicEl>
                                          </p:spTgt>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2" presetClass="entr" presetSubtype="1" fill="hold" grpId="0" nodeType="afterEffect">
                                  <p:stCondLst>
                                    <p:cond delay="0"/>
                                  </p:stCondLst>
                                  <p:childTnLst>
                                    <p:set>
                                      <p:cBhvr>
                                        <p:cTn id="31" dur="1" fill="hold">
                                          <p:stCondLst>
                                            <p:cond delay="0"/>
                                          </p:stCondLst>
                                        </p:cTn>
                                        <p:tgtEl>
                                          <p:spTgt spid="2">
                                            <p:graphicEl>
                                              <a:dgm id="{A109C253-7EEB-42A8-8159-F31AD66C8C0D}"/>
                                            </p:graphicEl>
                                          </p:spTgt>
                                        </p:tgtEl>
                                        <p:attrNameLst>
                                          <p:attrName>style.visibility</p:attrName>
                                        </p:attrNameLst>
                                      </p:cBhvr>
                                      <p:to>
                                        <p:strVal val="visible"/>
                                      </p:to>
                                    </p:set>
                                    <p:anim calcmode="lin" valueType="num">
                                      <p:cBhvr additive="base">
                                        <p:cTn id="32" dur="500" fill="hold"/>
                                        <p:tgtEl>
                                          <p:spTgt spid="2">
                                            <p:graphicEl>
                                              <a:dgm id="{A109C253-7EEB-42A8-8159-F31AD66C8C0D}"/>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A109C253-7EEB-42A8-8159-F31AD66C8C0D}"/>
                                            </p:graphicEl>
                                          </p:spTgt>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2">
                                            <p:graphicEl>
                                              <a:dgm id="{274B81F4-8A22-45A9-BE16-B54BA2FDC3AA}"/>
                                            </p:graphicEl>
                                          </p:spTgt>
                                        </p:tgtEl>
                                        <p:attrNameLst>
                                          <p:attrName>style.visibility</p:attrName>
                                        </p:attrNameLst>
                                      </p:cBhvr>
                                      <p:to>
                                        <p:strVal val="visible"/>
                                      </p:to>
                                    </p:set>
                                    <p:anim calcmode="lin" valueType="num">
                                      <p:cBhvr additive="base">
                                        <p:cTn id="36" dur="500" fill="hold"/>
                                        <p:tgtEl>
                                          <p:spTgt spid="2">
                                            <p:graphicEl>
                                              <a:dgm id="{274B81F4-8A22-45A9-BE16-B54BA2FDC3AA}"/>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274B81F4-8A22-45A9-BE16-B54BA2FDC3AA}"/>
                                            </p:graphicEl>
                                          </p:spTgt>
                                        </p:tgtEl>
                                        <p:attrNameLst>
                                          <p:attrName>ppt_y</p:attrName>
                                        </p:attrNameLst>
                                      </p:cBhvr>
                                      <p:tavLst>
                                        <p:tav tm="0">
                                          <p:val>
                                            <p:strVal val="0-#ppt_h/2"/>
                                          </p:val>
                                        </p:tav>
                                        <p:tav tm="100000">
                                          <p:val>
                                            <p:strVal val="#ppt_y"/>
                                          </p:val>
                                        </p:tav>
                                      </p:tavLst>
                                    </p:anim>
                                  </p:childTnLst>
                                </p:cTn>
                              </p:par>
                            </p:childTnLst>
                          </p:cTn>
                        </p:par>
                        <p:par>
                          <p:cTn id="38" fill="hold">
                            <p:stCondLst>
                              <p:cond delay="1500"/>
                            </p:stCondLst>
                            <p:childTnLst>
                              <p:par>
                                <p:cTn id="39" presetID="2" presetClass="entr" presetSubtype="1" fill="hold" grpId="0" nodeType="afterEffect">
                                  <p:stCondLst>
                                    <p:cond delay="0"/>
                                  </p:stCondLst>
                                  <p:childTnLst>
                                    <p:set>
                                      <p:cBhvr>
                                        <p:cTn id="40" dur="1" fill="hold">
                                          <p:stCondLst>
                                            <p:cond delay="0"/>
                                          </p:stCondLst>
                                        </p:cTn>
                                        <p:tgtEl>
                                          <p:spTgt spid="2">
                                            <p:graphicEl>
                                              <a:dgm id="{84FCF4F6-24BC-459A-8137-C83AC18C4597}"/>
                                            </p:graphicEl>
                                          </p:spTgt>
                                        </p:tgtEl>
                                        <p:attrNameLst>
                                          <p:attrName>style.visibility</p:attrName>
                                        </p:attrNameLst>
                                      </p:cBhvr>
                                      <p:to>
                                        <p:strVal val="visible"/>
                                      </p:to>
                                    </p:set>
                                    <p:anim calcmode="lin" valueType="num">
                                      <p:cBhvr additive="base">
                                        <p:cTn id="41" dur="500" fill="hold"/>
                                        <p:tgtEl>
                                          <p:spTgt spid="2">
                                            <p:graphicEl>
                                              <a:dgm id="{84FCF4F6-24BC-459A-8137-C83AC18C4597}"/>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graphicEl>
                                              <a:dgm id="{84FCF4F6-24BC-459A-8137-C83AC18C4597}"/>
                                            </p:graphicEl>
                                          </p:spTgt>
                                        </p:tgtEl>
                                        <p:attrNameLst>
                                          <p:attrName>ppt_y</p:attrName>
                                        </p:attrNameLst>
                                      </p:cBhvr>
                                      <p:tavLst>
                                        <p:tav tm="0">
                                          <p:val>
                                            <p:strVal val="0-#ppt_h/2"/>
                                          </p:val>
                                        </p:tav>
                                        <p:tav tm="100000">
                                          <p:val>
                                            <p:strVal val="#ppt_y"/>
                                          </p:val>
                                        </p:tav>
                                      </p:tavLst>
                                    </p:anim>
                                  </p:childTnLst>
                                </p:cTn>
                              </p:par>
                            </p:childTnLst>
                          </p:cTn>
                        </p:par>
                        <p:par>
                          <p:cTn id="43" fill="hold">
                            <p:stCondLst>
                              <p:cond delay="2000"/>
                            </p:stCondLst>
                            <p:childTnLst>
                              <p:par>
                                <p:cTn id="44" presetID="2" presetClass="entr" presetSubtype="1" fill="hold" grpId="0" nodeType="afterEffect">
                                  <p:stCondLst>
                                    <p:cond delay="0"/>
                                  </p:stCondLst>
                                  <p:childTnLst>
                                    <p:set>
                                      <p:cBhvr>
                                        <p:cTn id="45" dur="1" fill="hold">
                                          <p:stCondLst>
                                            <p:cond delay="0"/>
                                          </p:stCondLst>
                                        </p:cTn>
                                        <p:tgtEl>
                                          <p:spTgt spid="2">
                                            <p:graphicEl>
                                              <a:dgm id="{8C5879DC-4455-42A2-B0DA-62BC434A841E}"/>
                                            </p:graphicEl>
                                          </p:spTgt>
                                        </p:tgtEl>
                                        <p:attrNameLst>
                                          <p:attrName>style.visibility</p:attrName>
                                        </p:attrNameLst>
                                      </p:cBhvr>
                                      <p:to>
                                        <p:strVal val="visible"/>
                                      </p:to>
                                    </p:set>
                                    <p:anim calcmode="lin" valueType="num">
                                      <p:cBhvr additive="base">
                                        <p:cTn id="46" dur="500" fill="hold"/>
                                        <p:tgtEl>
                                          <p:spTgt spid="2">
                                            <p:graphicEl>
                                              <a:dgm id="{8C5879DC-4455-42A2-B0DA-62BC434A841E}"/>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8C5879DC-4455-42A2-B0DA-62BC434A841E}"/>
                                            </p:graphicEl>
                                          </p:spTgt>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2">
                                            <p:graphicEl>
                                              <a:dgm id="{79C4DEE4-1267-446E-8955-4B506574D3AD}"/>
                                            </p:graphicEl>
                                          </p:spTgt>
                                        </p:tgtEl>
                                        <p:attrNameLst>
                                          <p:attrName>style.visibility</p:attrName>
                                        </p:attrNameLst>
                                      </p:cBhvr>
                                      <p:to>
                                        <p:strVal val="visible"/>
                                      </p:to>
                                    </p:set>
                                    <p:anim calcmode="lin" valueType="num">
                                      <p:cBhvr additive="base">
                                        <p:cTn id="50" dur="500" fill="hold"/>
                                        <p:tgtEl>
                                          <p:spTgt spid="2">
                                            <p:graphicEl>
                                              <a:dgm id="{79C4DEE4-1267-446E-8955-4B506574D3AD}"/>
                                            </p:graphic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graphicEl>
                                              <a:dgm id="{79C4DEE4-1267-446E-8955-4B506574D3AD}"/>
                                            </p:graphicEl>
                                          </p:spTgt>
                                        </p:tgtEl>
                                        <p:attrNameLst>
                                          <p:attrName>ppt_y</p:attrName>
                                        </p:attrNameLst>
                                      </p:cBhvr>
                                      <p:tavLst>
                                        <p:tav tm="0">
                                          <p:val>
                                            <p:strVal val="0-#ppt_h/2"/>
                                          </p:val>
                                        </p:tav>
                                        <p:tav tm="100000">
                                          <p:val>
                                            <p:strVal val="#ppt_y"/>
                                          </p:val>
                                        </p:tav>
                                      </p:tavLst>
                                    </p:anim>
                                  </p:childTnLst>
                                </p:cTn>
                              </p:par>
                            </p:childTnLst>
                          </p:cTn>
                        </p:par>
                        <p:par>
                          <p:cTn id="52" fill="hold">
                            <p:stCondLst>
                              <p:cond delay="2500"/>
                            </p:stCondLst>
                            <p:childTnLst>
                              <p:par>
                                <p:cTn id="53" presetID="2" presetClass="entr" presetSubtype="1" fill="hold" grpId="0" nodeType="afterEffect">
                                  <p:stCondLst>
                                    <p:cond delay="0"/>
                                  </p:stCondLst>
                                  <p:childTnLst>
                                    <p:set>
                                      <p:cBhvr>
                                        <p:cTn id="54" dur="1" fill="hold">
                                          <p:stCondLst>
                                            <p:cond delay="0"/>
                                          </p:stCondLst>
                                        </p:cTn>
                                        <p:tgtEl>
                                          <p:spTgt spid="2">
                                            <p:graphicEl>
                                              <a:dgm id="{1EC3D7A7-19FF-4522-B16E-A900F279A33C}"/>
                                            </p:graphicEl>
                                          </p:spTgt>
                                        </p:tgtEl>
                                        <p:attrNameLst>
                                          <p:attrName>style.visibility</p:attrName>
                                        </p:attrNameLst>
                                      </p:cBhvr>
                                      <p:to>
                                        <p:strVal val="visible"/>
                                      </p:to>
                                    </p:set>
                                    <p:anim calcmode="lin" valueType="num">
                                      <p:cBhvr additive="base">
                                        <p:cTn id="55" dur="500" fill="hold"/>
                                        <p:tgtEl>
                                          <p:spTgt spid="2">
                                            <p:graphicEl>
                                              <a:dgm id="{1EC3D7A7-19FF-4522-B16E-A900F279A33C}"/>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graphicEl>
                                              <a:dgm id="{1EC3D7A7-19FF-4522-B16E-A900F279A33C}"/>
                                            </p:graphicEl>
                                          </p:spTgt>
                                        </p:tgtEl>
                                        <p:attrNameLst>
                                          <p:attrName>ppt_y</p:attrName>
                                        </p:attrNameLst>
                                      </p:cBhvr>
                                      <p:tavLst>
                                        <p:tav tm="0">
                                          <p:val>
                                            <p:strVal val="0-#ppt_h/2"/>
                                          </p:val>
                                        </p:tav>
                                        <p:tav tm="100000">
                                          <p:val>
                                            <p:strVal val="#ppt_y"/>
                                          </p:val>
                                        </p:tav>
                                      </p:tavLst>
                                    </p:anim>
                                  </p:childTnLst>
                                </p:cTn>
                              </p:par>
                            </p:childTnLst>
                          </p:cTn>
                        </p:par>
                        <p:par>
                          <p:cTn id="57" fill="hold">
                            <p:stCondLst>
                              <p:cond delay="3000"/>
                            </p:stCondLst>
                            <p:childTnLst>
                              <p:par>
                                <p:cTn id="58" presetID="2" presetClass="entr" presetSubtype="1" fill="hold" grpId="0" nodeType="afterEffect">
                                  <p:stCondLst>
                                    <p:cond delay="0"/>
                                  </p:stCondLst>
                                  <p:childTnLst>
                                    <p:set>
                                      <p:cBhvr>
                                        <p:cTn id="59" dur="1" fill="hold">
                                          <p:stCondLst>
                                            <p:cond delay="0"/>
                                          </p:stCondLst>
                                        </p:cTn>
                                        <p:tgtEl>
                                          <p:spTgt spid="2">
                                            <p:graphicEl>
                                              <a:dgm id="{D4B37BC3-EB7A-4F5D-8A5E-C6D8B9CDB016}"/>
                                            </p:graphicEl>
                                          </p:spTgt>
                                        </p:tgtEl>
                                        <p:attrNameLst>
                                          <p:attrName>style.visibility</p:attrName>
                                        </p:attrNameLst>
                                      </p:cBhvr>
                                      <p:to>
                                        <p:strVal val="visible"/>
                                      </p:to>
                                    </p:set>
                                    <p:anim calcmode="lin" valueType="num">
                                      <p:cBhvr additive="base">
                                        <p:cTn id="60" dur="500" fill="hold"/>
                                        <p:tgtEl>
                                          <p:spTgt spid="2">
                                            <p:graphicEl>
                                              <a:dgm id="{D4B37BC3-EB7A-4F5D-8A5E-C6D8B9CDB016}"/>
                                            </p:graphicEl>
                                          </p:spTgt>
                                        </p:tgtEl>
                                        <p:attrNameLst>
                                          <p:attrName>ppt_x</p:attrName>
                                        </p:attrNameLst>
                                      </p:cBhvr>
                                      <p:tavLst>
                                        <p:tav tm="0">
                                          <p:val>
                                            <p:strVal val="#ppt_x"/>
                                          </p:val>
                                        </p:tav>
                                        <p:tav tm="100000">
                                          <p:val>
                                            <p:strVal val="#ppt_x"/>
                                          </p:val>
                                        </p:tav>
                                      </p:tavLst>
                                    </p:anim>
                                    <p:anim calcmode="lin" valueType="num">
                                      <p:cBhvr additive="base">
                                        <p:cTn id="61" dur="500" fill="hold"/>
                                        <p:tgtEl>
                                          <p:spTgt spid="2">
                                            <p:graphicEl>
                                              <a:dgm id="{D4B37BC3-EB7A-4F5D-8A5E-C6D8B9CDB016}"/>
                                            </p:graphicEl>
                                          </p:spTgt>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2">
                                            <p:graphicEl>
                                              <a:dgm id="{DB1455DC-3356-454D-8A1B-3334AAA4E7F9}"/>
                                            </p:graphicEl>
                                          </p:spTgt>
                                        </p:tgtEl>
                                        <p:attrNameLst>
                                          <p:attrName>style.visibility</p:attrName>
                                        </p:attrNameLst>
                                      </p:cBhvr>
                                      <p:to>
                                        <p:strVal val="visible"/>
                                      </p:to>
                                    </p:set>
                                    <p:anim calcmode="lin" valueType="num">
                                      <p:cBhvr additive="base">
                                        <p:cTn id="64" dur="500" fill="hold"/>
                                        <p:tgtEl>
                                          <p:spTgt spid="2">
                                            <p:graphicEl>
                                              <a:dgm id="{DB1455DC-3356-454D-8A1B-3334AAA4E7F9}"/>
                                            </p:graphicEl>
                                          </p:spTgt>
                                        </p:tgtEl>
                                        <p:attrNameLst>
                                          <p:attrName>ppt_x</p:attrName>
                                        </p:attrNameLst>
                                      </p:cBhvr>
                                      <p:tavLst>
                                        <p:tav tm="0">
                                          <p:val>
                                            <p:strVal val="#ppt_x"/>
                                          </p:val>
                                        </p:tav>
                                        <p:tav tm="100000">
                                          <p:val>
                                            <p:strVal val="#ppt_x"/>
                                          </p:val>
                                        </p:tav>
                                      </p:tavLst>
                                    </p:anim>
                                    <p:anim calcmode="lin" valueType="num">
                                      <p:cBhvr additive="base">
                                        <p:cTn id="65" dur="500" fill="hold"/>
                                        <p:tgtEl>
                                          <p:spTgt spid="2">
                                            <p:graphicEl>
                                              <a:dgm id="{DB1455DC-3356-454D-8A1B-3334AAA4E7F9}"/>
                                            </p:graphicEl>
                                          </p:spTgt>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2">
                                            <p:graphicEl>
                                              <a:dgm id="{718FE39F-34E5-43D9-8F8D-55461A95A7C8}"/>
                                            </p:graphicEl>
                                          </p:spTgt>
                                        </p:tgtEl>
                                        <p:attrNameLst>
                                          <p:attrName>style.visibility</p:attrName>
                                        </p:attrNameLst>
                                      </p:cBhvr>
                                      <p:to>
                                        <p:strVal val="visible"/>
                                      </p:to>
                                    </p:set>
                                    <p:anim calcmode="lin" valueType="num">
                                      <p:cBhvr additive="base">
                                        <p:cTn id="68" dur="500" fill="hold"/>
                                        <p:tgtEl>
                                          <p:spTgt spid="2">
                                            <p:graphicEl>
                                              <a:dgm id="{718FE39F-34E5-43D9-8F8D-55461A95A7C8}"/>
                                            </p:graphicEl>
                                          </p:spTgt>
                                        </p:tgtEl>
                                        <p:attrNameLst>
                                          <p:attrName>ppt_x</p:attrName>
                                        </p:attrNameLst>
                                      </p:cBhvr>
                                      <p:tavLst>
                                        <p:tav tm="0">
                                          <p:val>
                                            <p:strVal val="#ppt_x"/>
                                          </p:val>
                                        </p:tav>
                                        <p:tav tm="100000">
                                          <p:val>
                                            <p:strVal val="#ppt_x"/>
                                          </p:val>
                                        </p:tav>
                                      </p:tavLst>
                                    </p:anim>
                                    <p:anim calcmode="lin" valueType="num">
                                      <p:cBhvr additive="base">
                                        <p:cTn id="69" dur="500" fill="hold"/>
                                        <p:tgtEl>
                                          <p:spTgt spid="2">
                                            <p:graphicEl>
                                              <a:dgm id="{718FE39F-34E5-43D9-8F8D-55461A95A7C8}"/>
                                            </p:graphicEl>
                                          </p:spTgt>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
                                            <p:graphicEl>
                                              <a:dgm id="{03B5CF36-3939-400F-B2E6-C53204D4AC4B}"/>
                                            </p:graphicEl>
                                          </p:spTgt>
                                        </p:tgtEl>
                                        <p:attrNameLst>
                                          <p:attrName>style.visibility</p:attrName>
                                        </p:attrNameLst>
                                      </p:cBhvr>
                                      <p:to>
                                        <p:strVal val="visible"/>
                                      </p:to>
                                    </p:set>
                                    <p:anim calcmode="lin" valueType="num">
                                      <p:cBhvr additive="base">
                                        <p:cTn id="72" dur="500" fill="hold"/>
                                        <p:tgtEl>
                                          <p:spTgt spid="2">
                                            <p:graphicEl>
                                              <a:dgm id="{03B5CF36-3939-400F-B2E6-C53204D4AC4B}"/>
                                            </p:graphicEl>
                                          </p:spTgt>
                                        </p:tgtEl>
                                        <p:attrNameLst>
                                          <p:attrName>ppt_x</p:attrName>
                                        </p:attrNameLst>
                                      </p:cBhvr>
                                      <p:tavLst>
                                        <p:tav tm="0">
                                          <p:val>
                                            <p:strVal val="#ppt_x"/>
                                          </p:val>
                                        </p:tav>
                                        <p:tav tm="100000">
                                          <p:val>
                                            <p:strVal val="#ppt_x"/>
                                          </p:val>
                                        </p:tav>
                                      </p:tavLst>
                                    </p:anim>
                                    <p:anim calcmode="lin" valueType="num">
                                      <p:cBhvr additive="base">
                                        <p:cTn id="73" dur="500" fill="hold"/>
                                        <p:tgtEl>
                                          <p:spTgt spid="2">
                                            <p:graphicEl>
                                              <a:dgm id="{03B5CF36-3939-400F-B2E6-C53204D4AC4B}"/>
                                            </p:graphicEl>
                                          </p:spTgt>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2">
                                            <p:graphicEl>
                                              <a:dgm id="{36F31F1A-3934-465F-B2BA-09F12368F158}"/>
                                            </p:graphicEl>
                                          </p:spTgt>
                                        </p:tgtEl>
                                        <p:attrNameLst>
                                          <p:attrName>style.visibility</p:attrName>
                                        </p:attrNameLst>
                                      </p:cBhvr>
                                      <p:to>
                                        <p:strVal val="visible"/>
                                      </p:to>
                                    </p:set>
                                    <p:anim calcmode="lin" valueType="num">
                                      <p:cBhvr additive="base">
                                        <p:cTn id="76" dur="500" fill="hold"/>
                                        <p:tgtEl>
                                          <p:spTgt spid="2">
                                            <p:graphicEl>
                                              <a:dgm id="{36F31F1A-3934-465F-B2BA-09F12368F158}"/>
                                            </p:graphicEl>
                                          </p:spTgt>
                                        </p:tgtEl>
                                        <p:attrNameLst>
                                          <p:attrName>ppt_x</p:attrName>
                                        </p:attrNameLst>
                                      </p:cBhvr>
                                      <p:tavLst>
                                        <p:tav tm="0">
                                          <p:val>
                                            <p:strVal val="#ppt_x"/>
                                          </p:val>
                                        </p:tav>
                                        <p:tav tm="100000">
                                          <p:val>
                                            <p:strVal val="#ppt_x"/>
                                          </p:val>
                                        </p:tav>
                                      </p:tavLst>
                                    </p:anim>
                                    <p:anim calcmode="lin" valueType="num">
                                      <p:cBhvr additive="base">
                                        <p:cTn id="77" dur="500" fill="hold"/>
                                        <p:tgtEl>
                                          <p:spTgt spid="2">
                                            <p:graphicEl>
                                              <a:dgm id="{36F31F1A-3934-465F-B2BA-09F12368F158}"/>
                                            </p:graphicEl>
                                          </p:spTgt>
                                        </p:tgtEl>
                                        <p:attrNameLst>
                                          <p:attrName>ppt_y</p:attrName>
                                        </p:attrNameLst>
                                      </p:cBhvr>
                                      <p:tavLst>
                                        <p:tav tm="0">
                                          <p:val>
                                            <p:strVal val="0-#ppt_h/2"/>
                                          </p:val>
                                        </p:tav>
                                        <p:tav tm="100000">
                                          <p:val>
                                            <p:strVal val="#ppt_y"/>
                                          </p:val>
                                        </p:tav>
                                      </p:tavLst>
                                    </p:anim>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fade">
                                      <p:cBhvr>
                                        <p:cTn id="81" dur="500"/>
                                        <p:tgtEl>
                                          <p:spTgt spid="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fade">
                                      <p:cBhvr>
                                        <p:cTn id="84" dur="500"/>
                                        <p:tgtEl>
                                          <p:spTgt spid="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500"/>
                                        <p:tgtEl>
                                          <p:spTgt spid="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
                                        </p:tgtEl>
                                        <p:attrNameLst>
                                          <p:attrName>style.visibility</p:attrName>
                                        </p:attrNameLst>
                                      </p:cBhvr>
                                      <p:to>
                                        <p:strVal val="visible"/>
                                      </p:to>
                                    </p:set>
                                    <p:animEffect transition="in" filter="fade">
                                      <p:cBhvr>
                                        <p:cTn id="9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P spid="30" grpId="0"/>
      <p:bldP spid="3" grpId="0"/>
      <p:bldP spid="4" grpId="0"/>
      <p:bldP spid="5" grpId="0"/>
      <p:bldP spid="6"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3156</Words>
  <Application>WPS 演示</Application>
  <PresentationFormat>全屏显示(16:9)</PresentationFormat>
  <Paragraphs>252</Paragraphs>
  <Slides>24</Slides>
  <Notes>20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24</vt:i4>
      </vt:variant>
    </vt:vector>
  </HeadingPairs>
  <TitlesOfParts>
    <vt:vector size="43" baseType="lpstr">
      <vt:lpstr>Arial</vt:lpstr>
      <vt:lpstr>宋体</vt:lpstr>
      <vt:lpstr>Wingdings</vt:lpstr>
      <vt:lpstr>Calibri</vt:lpstr>
      <vt:lpstr>Yuanti SC Regular</vt:lpstr>
      <vt:lpstr>微软雅黑</vt:lpstr>
      <vt:lpstr>仿宋</vt:lpstr>
      <vt:lpstr>Times New Roman</vt:lpstr>
      <vt:lpstr>Segoe Print</vt:lpstr>
      <vt:lpstr>Arial Unicode MS</vt:lpstr>
      <vt:lpstr>楷体_GB2312</vt:lpstr>
      <vt:lpstr>方正兰亭黑_GBK</vt:lpstr>
      <vt:lpstr>Arial Black</vt:lpstr>
      <vt:lpstr>仿宋_GB2312</vt:lpstr>
      <vt:lpstr>Tahoma</vt:lpstr>
      <vt:lpstr>华文行楷</vt:lpstr>
      <vt:lpstr>新宋体</vt:lpstr>
      <vt:lpstr>黑体</vt:lpstr>
      <vt:lpstr>Office 主题​​</vt:lpstr>
      <vt:lpstr>PowerPoint 演示文稿</vt:lpstr>
      <vt:lpstr>PowerPoint 演示文稿</vt:lpstr>
      <vt:lpstr>PowerPoint 演示文稿</vt:lpstr>
      <vt:lpstr>组织文化</vt:lpstr>
      <vt:lpstr>组织文化</vt:lpstr>
      <vt:lpstr>组织文化</vt:lpstr>
      <vt:lpstr>组织文化</vt:lpstr>
      <vt:lpstr>组织文化</vt:lpstr>
      <vt:lpstr>PowerPoint 演示文稿</vt:lpstr>
      <vt:lpstr>PowerPoint 演示文稿</vt:lpstr>
      <vt:lpstr>组织变革的基本规律</vt:lpstr>
      <vt:lpstr>组织变革的基本规律</vt:lpstr>
      <vt:lpstr>组织变革的基本规律</vt:lpstr>
      <vt:lpstr>PowerPoint 演示文稿</vt:lpstr>
      <vt:lpstr>组织变革的程序</vt:lpstr>
      <vt:lpstr>PowerPoint 演示文稿</vt:lpstr>
      <vt:lpstr>组织变革的管理</vt:lpstr>
      <vt:lpstr>组织变革的程序</vt:lpstr>
      <vt:lpstr>案例分析</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153</cp:revision>
  <dcterms:created xsi:type="dcterms:W3CDTF">2015-01-22T11:01:00Z</dcterms:created>
  <dcterms:modified xsi:type="dcterms:W3CDTF">2019-03-15T12:31:19Z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