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59" r:id="rId7"/>
    <p:sldId id="358" r:id="rId8"/>
    <p:sldId id="327" r:id="rId9"/>
    <p:sldId id="360" r:id="rId10"/>
    <p:sldId id="267" r:id="rId11"/>
    <p:sldId id="587" r:id="rId12"/>
    <p:sldId id="328" r:id="rId13"/>
    <p:sldId id="369" r:id="rId14"/>
    <p:sldId id="370" r:id="rId15"/>
    <p:sldId id="371" r:id="rId16"/>
    <p:sldId id="372" r:id="rId17"/>
    <p:sldId id="373" r:id="rId18"/>
    <p:sldId id="374" r:id="rId19"/>
    <p:sldId id="412" r:id="rId20"/>
    <p:sldId id="413" r:id="rId21"/>
    <p:sldId id="375" r:id="rId22"/>
    <p:sldId id="414" r:id="rId23"/>
    <p:sldId id="376" r:id="rId24"/>
    <p:sldId id="378" r:id="rId25"/>
    <p:sldId id="379" r:id="rId26"/>
    <p:sldId id="377" r:id="rId27"/>
    <p:sldId id="415" r:id="rId28"/>
    <p:sldId id="381" r:id="rId29"/>
    <p:sldId id="398" r:id="rId30"/>
    <p:sldId id="400" r:id="rId31"/>
    <p:sldId id="380" r:id="rId32"/>
    <p:sldId id="401" r:id="rId33"/>
    <p:sldId id="402" r:id="rId34"/>
    <p:sldId id="403" r:id="rId35"/>
    <p:sldId id="383" r:id="rId36"/>
    <p:sldId id="384" r:id="rId37"/>
    <p:sldId id="536" r:id="rId38"/>
    <p:sldId id="410" r:id="rId39"/>
    <p:sldId id="411" r:id="rId40"/>
    <p:sldId id="329" r:id="rId41"/>
    <p:sldId id="286" r:id="rId42"/>
    <p:sldId id="416" r:id="rId43"/>
    <p:sldId id="361" r:id="rId44"/>
    <p:sldId id="417" r:id="rId45"/>
    <p:sldId id="363" r:id="rId46"/>
    <p:sldId id="418" r:id="rId47"/>
    <p:sldId id="365" r:id="rId48"/>
    <p:sldId id="419" r:id="rId49"/>
    <p:sldId id="420" r:id="rId50"/>
    <p:sldId id="367" r:id="rId51"/>
    <p:sldId id="330" r:id="rId52"/>
    <p:sldId id="386" r:id="rId53"/>
    <p:sldId id="385" r:id="rId54"/>
    <p:sldId id="387" r:id="rId55"/>
    <p:sldId id="506" r:id="rId56"/>
    <p:sldId id="458" r:id="rId57"/>
    <p:sldId id="464" r:id="rId58"/>
    <p:sldId id="468" r:id="rId59"/>
    <p:sldId id="469" r:id="rId60"/>
    <p:sldId id="470" r:id="rId61"/>
    <p:sldId id="471" r:id="rId62"/>
    <p:sldId id="472" r:id="rId63"/>
    <p:sldId id="467" r:id="rId64"/>
    <p:sldId id="473" r:id="rId65"/>
    <p:sldId id="476" r:id="rId66"/>
    <p:sldId id="477" r:id="rId67"/>
    <p:sldId id="474" r:id="rId68"/>
    <p:sldId id="475" r:id="rId69"/>
    <p:sldId id="479" r:id="rId70"/>
    <p:sldId id="333" r:id="rId71"/>
    <p:sldId id="331" r:id="rId7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77" y="106"/>
      </p:cViewPr>
      <p:guideLst>
        <p:guide orient="horz" pos="1575"/>
        <p:guide pos="2880"/>
        <p:guide pos="55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5298" name="Rectangle 7"/>
          <p:cNvSpPr txBox="1">
            <a:spLocks noGrp="1"/>
          </p:cNvSpPr>
          <p:nvPr/>
        </p:nvSpPr>
        <p:spPr>
          <a:xfrm>
            <a:off x="3886200" y="8686800"/>
            <a:ext cx="2971800" cy="457200"/>
          </a:xfrm>
          <a:prstGeom prst="rect">
            <a:avLst/>
          </a:prstGeom>
          <a:noFill/>
          <a:ln w="9525">
            <a:noFill/>
          </a:ln>
        </p:spPr>
        <p:txBody>
          <a:bodyPr anchor="b"/>
          <a:lstStyle/>
          <a:p>
            <a:pPr lvl="0" algn="r">
              <a:lnSpc>
                <a:spcPct val="100000"/>
              </a:lnSpc>
              <a:buClrTx/>
            </a:pPr>
            <a:fld id="{9A0DB2DC-4C9A-4742-B13C-FB6460FD3503}" type="slidenum">
              <a:rPr lang="zh-CN" altLang="en-US" sz="1200" dirty="0">
                <a:solidFill>
                  <a:schemeClr val="tx1"/>
                </a:solidFill>
              </a:rPr>
            </a:fld>
            <a:endParaRPr lang="zh-CN" altLang="en-US" sz="1200" dirty="0">
              <a:solidFill>
                <a:schemeClr val="tx1"/>
              </a:solidFill>
            </a:endParaRPr>
          </a:p>
        </p:txBody>
      </p:sp>
      <p:sp>
        <p:nvSpPr>
          <p:cNvPr id="55299" name="Rectangle 2"/>
          <p:cNvSpPr>
            <a:spLocks noGrp="1" noRot="1" noChangeAspect="1" noTextEdit="1"/>
          </p:cNvSpPr>
          <p:nvPr>
            <p:ph type="sldImg"/>
          </p:nvPr>
        </p:nvSpPr>
        <p:spPr>
          <a:solidFill>
            <a:srgbClr val="FFFFFF"/>
          </a:solidFill>
        </p:spPr>
      </p:sp>
      <p:sp>
        <p:nvSpPr>
          <p:cNvPr id="55300" name="Rectangle 3"/>
          <p:cNvSpPr>
            <a:spLocks noGrp="1"/>
          </p:cNvSpPr>
          <p:nvPr>
            <p:ph type="body"/>
          </p:nvPr>
        </p:nvSpPr>
        <p:spPr>
          <a:solidFill>
            <a:srgbClr val="FFFFFF"/>
          </a:solidFill>
          <a:ln>
            <a:solidFill>
              <a:srgbClr val="000000"/>
            </a:solidFill>
            <a:miter/>
          </a:ln>
        </p:spPr>
        <p:txBody>
          <a:bodyPr wrap="square" anchor="t"/>
          <a:lstStyle/>
          <a:p>
            <a:pPr lvl="0" eaLnBrk="1" hangingPunct="1"/>
            <a:r>
              <a:rPr lang="zh-CN" altLang="en-US" dirty="0"/>
              <a:t>关培兰《组织行为学》</a:t>
            </a:r>
            <a:r>
              <a:rPr lang="en-US" altLang="x-none" dirty="0"/>
              <a:t>p312</a:t>
            </a:r>
            <a:endParaRPr lang="en-US" altLang="x-none"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4514" name="Rectangle 7"/>
          <p:cNvSpPr txBox="1">
            <a:spLocks noGrp="1"/>
          </p:cNvSpPr>
          <p:nvPr/>
        </p:nvSpPr>
        <p:spPr>
          <a:xfrm>
            <a:off x="3886200" y="8686800"/>
            <a:ext cx="2971800" cy="457200"/>
          </a:xfrm>
          <a:prstGeom prst="rect">
            <a:avLst/>
          </a:prstGeom>
          <a:noFill/>
          <a:ln w="9525">
            <a:noFill/>
          </a:ln>
        </p:spPr>
        <p:txBody>
          <a:bodyPr anchor="b"/>
          <a:lstStyle/>
          <a:p>
            <a:pPr lvl="0" algn="r">
              <a:lnSpc>
                <a:spcPct val="100000"/>
              </a:lnSpc>
              <a:buClrTx/>
            </a:pPr>
            <a:fld id="{9A0DB2DC-4C9A-4742-B13C-FB6460FD3503}" type="slidenum">
              <a:rPr lang="zh-CN" altLang="en-US" sz="1200" dirty="0">
                <a:solidFill>
                  <a:schemeClr val="tx1"/>
                </a:solidFill>
              </a:rPr>
            </a:fld>
            <a:endParaRPr lang="zh-CN" altLang="en-US" sz="1200" dirty="0">
              <a:solidFill>
                <a:schemeClr val="tx1"/>
              </a:solidFill>
            </a:endParaRPr>
          </a:p>
        </p:txBody>
      </p:sp>
      <p:sp>
        <p:nvSpPr>
          <p:cNvPr id="64515" name="Rectangle 2"/>
          <p:cNvSpPr>
            <a:spLocks noGrp="1" noRot="1" noChangeAspect="1" noTextEdit="1"/>
          </p:cNvSpPr>
          <p:nvPr>
            <p:ph type="sldImg"/>
          </p:nvPr>
        </p:nvSpPr>
        <p:spPr>
          <a:solidFill>
            <a:srgbClr val="FFFFFF"/>
          </a:solidFill>
        </p:spPr>
      </p:sp>
      <p:sp>
        <p:nvSpPr>
          <p:cNvPr id="64516" name="Rectangle 3"/>
          <p:cNvSpPr>
            <a:spLocks noGrp="1"/>
          </p:cNvSpPr>
          <p:nvPr>
            <p:ph type="body"/>
          </p:nvPr>
        </p:nvSpPr>
        <p:spPr>
          <a:solidFill>
            <a:srgbClr val="FFFFFF"/>
          </a:solidFill>
          <a:ln>
            <a:solidFill>
              <a:srgbClr val="000000"/>
            </a:solidFill>
            <a:miter/>
          </a:ln>
        </p:spPr>
        <p:txBody>
          <a:bodyPr wrap="square" anchor="t"/>
          <a:lstStyle/>
          <a:p>
            <a:pPr lvl="0" eaLnBrk="1" hangingPunct="1"/>
            <a:r>
              <a:rPr lang="zh-CN" altLang="en-US" dirty="0"/>
              <a:t>关培兰《组织行为学》</a:t>
            </a:r>
            <a:r>
              <a:rPr lang="en-US" altLang="x-none" dirty="0"/>
              <a:t>p318</a:t>
            </a:r>
            <a:endParaRPr lang="en-US" altLang="x-none"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4514" name="Rectangle 7"/>
          <p:cNvSpPr txBox="1">
            <a:spLocks noGrp="1"/>
          </p:cNvSpPr>
          <p:nvPr/>
        </p:nvSpPr>
        <p:spPr>
          <a:xfrm>
            <a:off x="3886200" y="8686800"/>
            <a:ext cx="2971800" cy="457200"/>
          </a:xfrm>
          <a:prstGeom prst="rect">
            <a:avLst/>
          </a:prstGeom>
          <a:noFill/>
          <a:ln w="9525">
            <a:noFill/>
          </a:ln>
        </p:spPr>
        <p:txBody>
          <a:bodyPr anchor="b"/>
          <a:lstStyle/>
          <a:p>
            <a:pPr lvl="0" algn="r">
              <a:lnSpc>
                <a:spcPct val="100000"/>
              </a:lnSpc>
              <a:buClrTx/>
            </a:pPr>
            <a:fld id="{9A0DB2DC-4C9A-4742-B13C-FB6460FD3503}" type="slidenum">
              <a:rPr lang="zh-CN" altLang="en-US" sz="1200" dirty="0">
                <a:solidFill>
                  <a:schemeClr val="tx1"/>
                </a:solidFill>
              </a:rPr>
            </a:fld>
            <a:endParaRPr lang="zh-CN" altLang="en-US" sz="1200" dirty="0">
              <a:solidFill>
                <a:schemeClr val="tx1"/>
              </a:solidFill>
            </a:endParaRPr>
          </a:p>
        </p:txBody>
      </p:sp>
      <p:sp>
        <p:nvSpPr>
          <p:cNvPr id="64515" name="Rectangle 2"/>
          <p:cNvSpPr>
            <a:spLocks noGrp="1" noRot="1" noChangeAspect="1" noTextEdit="1"/>
          </p:cNvSpPr>
          <p:nvPr>
            <p:ph type="sldImg"/>
          </p:nvPr>
        </p:nvSpPr>
        <p:spPr>
          <a:solidFill>
            <a:srgbClr val="FFFFFF"/>
          </a:solidFill>
        </p:spPr>
      </p:sp>
      <p:sp>
        <p:nvSpPr>
          <p:cNvPr id="64516" name="Rectangle 3"/>
          <p:cNvSpPr>
            <a:spLocks noGrp="1"/>
          </p:cNvSpPr>
          <p:nvPr>
            <p:ph type="body"/>
          </p:nvPr>
        </p:nvSpPr>
        <p:spPr>
          <a:solidFill>
            <a:srgbClr val="FFFFFF"/>
          </a:solidFill>
          <a:ln>
            <a:solidFill>
              <a:srgbClr val="000000"/>
            </a:solidFill>
            <a:miter/>
          </a:ln>
        </p:spPr>
        <p:txBody>
          <a:bodyPr wrap="square" anchor="t"/>
          <a:lstStyle/>
          <a:p>
            <a:pPr lvl="0" eaLnBrk="1" hangingPunct="1"/>
            <a:r>
              <a:rPr lang="zh-CN" altLang="en-US" dirty="0"/>
              <a:t>关培兰《组织行为学》</a:t>
            </a:r>
            <a:r>
              <a:rPr lang="en-US" altLang="x-none" dirty="0"/>
              <a:t>p318</a:t>
            </a:r>
            <a:endParaRPr lang="en-US" altLang="x-none"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p:cNvSpPr>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zh-CN" altLang="en-US" sz="1200" dirty="0">
                <a:latin typeface="Tahoma" panose="020B0604030504040204" pitchFamily="2" charset="0"/>
                <a:ea typeface="宋体" panose="02010600030101010101" pitchFamily="2" charset="-122"/>
              </a:rPr>
            </a:fld>
            <a:endParaRPr lang="zh-CN" altLang="en-US" sz="1200" dirty="0">
              <a:latin typeface="Tahoma" panose="020B0604030504040204" pitchFamily="2" charset="0"/>
              <a:ea typeface="宋体" panose="02010600030101010101" pitchFamily="2" charset="-122"/>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p:nvPr>
        </p:nvSpPr>
        <p:spPr/>
        <p:txBody>
          <a:bodyPr wrap="square" anchor="t"/>
          <a:lstStyle/>
          <a:p>
            <a:pPr lvl="0" eaLnBrk="1" hangingPunct="1"/>
            <a:r>
              <a:rPr lang="zh-CN" altLang="en-US" dirty="0"/>
              <a:t>关培兰《组织行为学》</a:t>
            </a:r>
            <a:r>
              <a:rPr lang="en-US" altLang="x-none" dirty="0"/>
              <a:t>p279</a:t>
            </a:r>
            <a:endParaRPr lang="en-US" altLang="x-none"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1986" name="Rectangle 7"/>
          <p:cNvSpPr txBox="1">
            <a:spLocks noGrp="1"/>
          </p:cNvSpPr>
          <p:nvPr/>
        </p:nvSpPr>
        <p:spPr>
          <a:xfrm>
            <a:off x="3886200" y="8686800"/>
            <a:ext cx="2971800" cy="457200"/>
          </a:xfrm>
          <a:prstGeom prst="rect">
            <a:avLst/>
          </a:prstGeom>
          <a:noFill/>
          <a:ln w="9525">
            <a:noFill/>
          </a:ln>
        </p:spPr>
        <p:txBody>
          <a:bodyPr anchor="b"/>
          <a:lstStyle/>
          <a:p>
            <a:pPr lvl="0" algn="r">
              <a:lnSpc>
                <a:spcPct val="100000"/>
              </a:lnSpc>
              <a:buClrTx/>
            </a:pPr>
            <a:fld id="{9A0DB2DC-4C9A-4742-B13C-FB6460FD3503}" type="slidenum">
              <a:rPr lang="zh-CN" altLang="en-US" sz="1200" dirty="0">
                <a:solidFill>
                  <a:schemeClr val="tx1"/>
                </a:solidFill>
              </a:rPr>
            </a:fld>
            <a:endParaRPr lang="zh-CN" altLang="en-US" sz="1200" dirty="0">
              <a:solidFill>
                <a:schemeClr val="tx1"/>
              </a:solidFill>
            </a:endParaRPr>
          </a:p>
        </p:txBody>
      </p:sp>
      <p:sp>
        <p:nvSpPr>
          <p:cNvPr id="41987" name="Rectangle 2"/>
          <p:cNvSpPr>
            <a:spLocks noGrp="1" noRot="1" noChangeAspect="1" noTextEdit="1"/>
          </p:cNvSpPr>
          <p:nvPr>
            <p:ph type="sldImg"/>
          </p:nvPr>
        </p:nvSpPr>
        <p:spPr>
          <a:solidFill>
            <a:srgbClr val="FFFFFF"/>
          </a:solidFill>
        </p:spPr>
      </p:sp>
      <p:sp>
        <p:nvSpPr>
          <p:cNvPr id="41988" name="Rectangle 3"/>
          <p:cNvSpPr>
            <a:spLocks noGrp="1"/>
          </p:cNvSpPr>
          <p:nvPr>
            <p:ph type="body"/>
          </p:nvPr>
        </p:nvSpPr>
        <p:spPr>
          <a:solidFill>
            <a:srgbClr val="FFFFFF"/>
          </a:solidFill>
          <a:ln>
            <a:solidFill>
              <a:srgbClr val="000000"/>
            </a:solidFill>
            <a:miter/>
          </a:ln>
        </p:spPr>
        <p:txBody>
          <a:bodyPr wrap="square" anchor="t"/>
          <a:lstStyle/>
          <a:p>
            <a:pPr lvl="0" eaLnBrk="1" hangingPunct="1"/>
            <a:r>
              <a:rPr lang="zh-CN" altLang="en-US" dirty="0"/>
              <a:t>关培兰《组织行为学》</a:t>
            </a:r>
            <a:r>
              <a:rPr lang="en-US" altLang="x-none" dirty="0"/>
              <a:t>p307</a:t>
            </a:r>
            <a:endParaRPr lang="en-US" altLang="x-none"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3" name="组合 1"/>
          <p:cNvGrpSpPr/>
          <p:nvPr userDrawn="1"/>
        </p:nvGrpSpPr>
        <p:grpSpPr bwMode="auto">
          <a:xfrm>
            <a:off x="253769" y="-19938"/>
            <a:ext cx="674786" cy="646331"/>
            <a:chOff x="2506532" y="465192"/>
            <a:chExt cx="675190" cy="646231"/>
          </a:xfrm>
        </p:grpSpPr>
        <p:sp>
          <p:nvSpPr>
            <p:cNvPr id="4" name="文本框 2"/>
            <p:cNvSpPr txBox="1">
              <a:spLocks noChangeArrowheads="1"/>
            </p:cNvSpPr>
            <p:nvPr/>
          </p:nvSpPr>
          <p:spPr bwMode="auto">
            <a:xfrm>
              <a:off x="2506532" y="465192"/>
              <a:ext cx="236653" cy="646231"/>
            </a:xfrm>
            <a:prstGeom prst="rect">
              <a:avLst/>
            </a:prstGeom>
            <a:noFill/>
            <a:ln w="9525">
              <a:noFill/>
              <a:miter lim="800000"/>
            </a:ln>
          </p:spPr>
          <p:txBody>
            <a:bodyPr>
              <a:spAutoFit/>
            </a:bodyPr>
            <a:lstStyle/>
            <a:p>
              <a:r>
                <a:rPr lang="en-US" altLang="zh-CN" sz="3600" dirty="0">
                  <a:solidFill>
                    <a:srgbClr val="005292"/>
                  </a:solidFill>
                  <a:latin typeface="Impact" panose="020B0806030902050204" pitchFamily="34" charset="0"/>
                </a:rPr>
                <a:t>5</a:t>
              </a:r>
              <a:endParaRPr lang="zh-CN" altLang="en-US" sz="3600" dirty="0">
                <a:solidFill>
                  <a:srgbClr val="005292"/>
                </a:solidFill>
                <a:latin typeface="Impact" panose="020B0806030902050204"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572146"/>
            <a:ext cx="9138050" cy="3428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3" Type="http://schemas.openxmlformats.org/officeDocument/2006/relationships/slideLayout" Target="../slideLayouts/slideLayout2.xml"/><Relationship Id="rId12" Type="http://schemas.openxmlformats.org/officeDocument/2006/relationships/image" Target="../media/image5.jpe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3079376" y="3154066"/>
            <a:ext cx="372427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第十二章 领导理论与领导方式</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57145" y="2636520"/>
            <a:ext cx="440626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领导理论与领导方式</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7"/>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21507" name="Rectangle 2"/>
          <p:cNvSpPr>
            <a:spLocks noGrp="1"/>
          </p:cNvSpPr>
          <p:nvPr>
            <p:ph type="title"/>
          </p:nvPr>
        </p:nvSpPr>
        <p:spPr/>
        <p:txBody>
          <a:bodyPr wrap="square" anchor="b">
            <a:normAutofit/>
          </a:bodyPr>
          <a:lstStyle/>
          <a:p>
            <a:pPr eaLnBrk="1" hangingPunct="1"/>
            <a:r>
              <a:rPr lang="zh-CN" altLang="en-US" sz="3600" b="1" dirty="0">
                <a:ea typeface="隶书" pitchFamily="1" charset="-122"/>
              </a:rPr>
              <a:t>斯托格蒂尔领导特质理论</a:t>
            </a:r>
            <a:endParaRPr lang="zh-CN" altLang="en-US" sz="3600" b="1" dirty="0">
              <a:ea typeface="隶书" pitchFamily="1" charset="-122"/>
            </a:endParaRPr>
          </a:p>
        </p:txBody>
      </p:sp>
      <p:graphicFrame>
        <p:nvGraphicFramePr>
          <p:cNvPr id="21508" name="表格 21507"/>
          <p:cNvGraphicFramePr/>
          <p:nvPr/>
        </p:nvGraphicFramePr>
        <p:xfrm>
          <a:off x="803275" y="1096010"/>
          <a:ext cx="7744460" cy="3647440"/>
        </p:xfrm>
        <a:graphic>
          <a:graphicData uri="http://schemas.openxmlformats.org/drawingml/2006/table">
            <a:tbl>
              <a:tblPr/>
              <a:tblGrid>
                <a:gridCol w="1759585"/>
                <a:gridCol w="5984875"/>
              </a:tblGrid>
              <a:tr h="18796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endParaRPr sz="1350" b="1">
                        <a:solidFill>
                          <a:srgbClr val="FFFFFF"/>
                        </a:solidFill>
                        <a:latin typeface="Calibri" panose="020F0502020204030204" charset="0"/>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endParaRPr sz="1350" b="1">
                        <a:solidFill>
                          <a:srgbClr val="FFFFFF"/>
                        </a:solidFill>
                        <a:latin typeface="Calibri" panose="020F0502020204030204" charset="0"/>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alpha val="100000"/>
                      </a:schemeClr>
                    </a:solidFill>
                  </a:tcPr>
                </a:tc>
              </a:tr>
              <a:tr h="36639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身体特性</a:t>
                      </a: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精力、外貌、身高、年龄、体重</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r>
              <a:tr h="36639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社会背景特性</a:t>
                      </a: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社会经济地位、学历</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r>
              <a:tr h="36576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智力特性</a:t>
                      </a: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果断性、说话流利、知识广博、判断分析能力</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r>
              <a:tr h="95504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个性特征</a:t>
                      </a:r>
                      <a:endParaRPr lang="zh-CN" altLang="en-US" sz="1500" b="1">
                        <a:solidFill>
                          <a:srgbClr val="000000"/>
                        </a:solidFill>
                      </a:endParaRPr>
                    </a:p>
                    <a:p>
                      <a:pPr marL="0" lvl="0" indent="0" algn="l" eaLnBrk="1" hangingPunct="1">
                        <a:spcBef>
                          <a:spcPct val="0"/>
                        </a:spcBef>
                        <a:buNone/>
                      </a:pP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适应性、进取心、热心、自信、独立性、外向、机警、支配、有主见、急性、慢性、见解独到、情绪稳定、作风民主、不随波逐流、智慧</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r>
              <a:tr h="65976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与工作有关的特性</a:t>
                      </a: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责任感、事业心、毅力、首创性、坚持、对人关心</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BF5E1">
                        <a:alpha val="100000"/>
                      </a:srgbClr>
                    </a:solidFill>
                  </a:tcPr>
                </a:tc>
              </a:tr>
              <a:tr h="65976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500" b="1">
                          <a:solidFill>
                            <a:srgbClr val="000000"/>
                          </a:solidFill>
                        </a:rPr>
                        <a:t>社交特性</a:t>
                      </a:r>
                      <a:endParaRPr lang="zh-CN" altLang="en-US" sz="1500" b="1">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0"/>
                        </a:spcBef>
                        <a:buNone/>
                      </a:pPr>
                      <a:r>
                        <a:rPr lang="zh-CN" altLang="en-US" sz="1800">
                          <a:solidFill>
                            <a:srgbClr val="000000"/>
                          </a:solidFill>
                        </a:rPr>
                        <a:t>能力、合作、声誉、人际关系、老练程度、正直、诚实、权力的需要、与人共事的技巧等</a:t>
                      </a:r>
                      <a:endParaRPr lang="zh-CN" altLang="en-US" sz="1800">
                        <a:solidFill>
                          <a:srgbClr val="000000"/>
                        </a:solidFill>
                      </a:endParaRPr>
                    </a:p>
                  </a:txBody>
                  <a:tcPr marL="68580" marR="68580" marT="34290" marB="3429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7FAF1">
                        <a:alpha val="100000"/>
                      </a:srgbClr>
                    </a:solidFill>
                  </a:tcPr>
                </a:tc>
              </a:tr>
            </a:tbl>
          </a:graphicData>
        </a:graphic>
      </p:graphicFrame>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7" name="Rectangle 2"/>
          <p:cNvSpPr txBox="1"/>
          <p:nvPr/>
        </p:nvSpPr>
        <p:spPr>
          <a:xfrm>
            <a:off x="872490" y="133350"/>
            <a:ext cx="2177387" cy="371159"/>
          </a:xfrm>
        </p:spPr>
        <p:txBody>
          <a:bodyPr wrap="square" anchor="b">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latin typeface="仿宋" panose="02010609060101010101" charset="-122"/>
                <a:ea typeface="仿宋" panose="02010609060101010101" charset="-122"/>
              </a:rPr>
              <a:t>领导特质理论</a:t>
            </a:r>
            <a:endParaRPr lang="zh-CN" altLang="en-US" sz="3600" b="1" dirty="0">
              <a:latin typeface="仿宋" panose="02010609060101010101" charset="-122"/>
              <a:ea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567055" y="608330"/>
          <a:ext cx="8241030" cy="4504056"/>
        </p:xfrm>
        <a:graphic>
          <a:graphicData uri="http://schemas.openxmlformats.org/drawingml/2006/table">
            <a:tbl>
              <a:tblPr firstRow="1" bandRow="1">
                <a:tableStyleId>{5940675A-B579-460E-94D1-54222C63F5DA}</a:tableStyleId>
              </a:tblPr>
              <a:tblGrid>
                <a:gridCol w="1731010"/>
                <a:gridCol w="5036820"/>
                <a:gridCol w="1473200"/>
              </a:tblGrid>
              <a:tr h="318770">
                <a:tc gridSpan="2">
                  <a:txBody>
                    <a:bodyPr/>
                    <a:lstStyle/>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特质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zh-CN" altLang="en-US" sz="2000" b="0">
                          <a:latin typeface="Times New Roman" panose="02020603050405020304" pitchFamily="2" charset="0"/>
                          <a:cs typeface="Times New Roman" panose="02020603050405020304" pitchFamily="2" charset="0"/>
                        </a:rPr>
                        <a:t>重要性</a:t>
                      </a:r>
                      <a:endParaRPr lang="zh-CN" altLang="en-US"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rowSpan="8">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八种个性特征</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才智</a:t>
                      </a:r>
                      <a:r>
                        <a:rPr lang="en-US" altLang="zh-CN" sz="2000" b="0">
                          <a:latin typeface="宋体" panose="02010600030101010101" pitchFamily="2" charset="-122"/>
                          <a:ea typeface="宋体" panose="02010600030101010101" pitchFamily="2" charset="-122"/>
                          <a:cs typeface="宋体" panose="02010600030101010101" pitchFamily="2" charset="-122"/>
                        </a:rPr>
                        <a:t>:</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语言与文字方面的才能</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64</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首创精神</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：开拓创新的愿望和能力</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34</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督察能力</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：指导和监督别人的能力</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100</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自信心</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：自我评价高、自我感觉好</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62</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决断力</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：决策判断能力较强，处事果断</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61</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适应性：善于同下属沟通信息、交流感情</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47</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性别</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：男性与女性有一定的区别</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0</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0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a:solidFill>
                        <a:schemeClr val="tx1"/>
                      </a:solidFill>
                      <a:prstDash val="solid"/>
                    </a:lnB>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成熟程度</a:t>
                      </a:r>
                      <a:r>
                        <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：经验、工作阅历较为丰富</a:t>
                      </a:r>
                      <a:endParaRPr lang="zh-CN"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5</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8770">
                <a:tc rowSpan="5">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五种激励特征</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a:solidFill>
                        <a:schemeClr val="tx1"/>
                      </a:solidFill>
                      <a:prstDash val="soli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对工作稳定的需求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54</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对金钱奖励的需求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20</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对指挥别人权力的需求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10</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对自我实现的需求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63</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08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9525" cap="flat" cmpd="sng">
                      <a:solidFill>
                        <a:srgbClr val="000000"/>
                      </a:solidFill>
                      <a:prstDash val="solid"/>
                      <a:headEnd type="none" w="med" len="med"/>
                      <a:tailEnd type="none" w="med" len="med"/>
                    </a:lnB>
                  </a:tcPr>
                </a:tc>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对事业成就的需求</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2000" b="0">
                          <a:latin typeface="Times New Roman" panose="02020603050405020304" pitchFamily="2" charset="0"/>
                          <a:cs typeface="Times New Roman" panose="02020603050405020304" pitchFamily="2" charset="0"/>
                        </a:rPr>
                        <a:t>76</a:t>
                      </a:r>
                      <a:endParaRPr lang="en-US" altLang="zh-CN" sz="2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Rectangle 2"/>
          <p:cNvSpPr txBox="1"/>
          <p:nvPr/>
        </p:nvSpPr>
        <p:spPr>
          <a:xfrm>
            <a:off x="0" y="-23814"/>
            <a:ext cx="2177387" cy="371159"/>
          </a:xfrm>
        </p:spPr>
        <p:txBody>
          <a:bodyPr wrap="square" anchor="b">
            <a:normAutofit fontScale="5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latin typeface="仿宋" panose="02010609060101010101" charset="-122"/>
                <a:ea typeface="仿宋" panose="02010609060101010101" charset="-122"/>
              </a:rPr>
              <a:t>领导特质理论</a:t>
            </a:r>
            <a:endParaRPr lang="zh-CN" altLang="en-US" sz="3600" b="1" dirty="0">
              <a:latin typeface="仿宋" panose="02010609060101010101" charset="-122"/>
              <a:ea typeface="仿宋" panose="02010609060101010101" charset="-122"/>
            </a:endParaRPr>
          </a:p>
        </p:txBody>
      </p:sp>
      <p:sp>
        <p:nvSpPr>
          <p:cNvPr id="3" name="标题 2"/>
          <p:cNvSpPr>
            <a:spLocks noGrp="1"/>
          </p:cNvSpPr>
          <p:nvPr>
            <p:ph type="title"/>
          </p:nvPr>
        </p:nvSpPr>
        <p:spPr>
          <a:xfrm>
            <a:off x="714198" y="150432"/>
            <a:ext cx="8119745" cy="514351"/>
          </a:xfrm>
        </p:spPr>
        <p:txBody>
          <a:bodyPr>
            <a:noAutofit/>
          </a:bodyPr>
          <a:lstStyle/>
          <a:p>
            <a:r>
              <a:rPr lang="zh-CN" altLang="en-US" sz="2400" dirty="0">
                <a:latin typeface="宋体" panose="02010600030101010101" pitchFamily="2" charset="-122"/>
                <a:cs typeface="宋体" panose="02010600030101010101" pitchFamily="2" charset="-122"/>
              </a:rPr>
              <a:t>吉赛利领导者的八种个性特征和五种激励特征</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6"/>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25603" name="Rectangle 2"/>
          <p:cNvSpPr>
            <a:spLocks noGrp="1"/>
          </p:cNvSpPr>
          <p:nvPr>
            <p:ph type="title"/>
          </p:nvPr>
        </p:nvSpPr>
        <p:spPr/>
        <p:txBody>
          <a:bodyPr wrap="square" anchor="b"/>
          <a:lstStyle/>
          <a:p>
            <a:pPr eaLnBrk="1" hangingPunct="1"/>
            <a:r>
              <a:rPr lang="zh-CN" altLang="en-US" sz="3600" b="1">
                <a:latin typeface="仿宋" panose="02010609060101010101" charset="-122"/>
                <a:ea typeface="仿宋" panose="02010609060101010101" charset="-122"/>
              </a:rPr>
              <a:t>日本企业界的观点</a:t>
            </a:r>
            <a:r>
              <a:rPr lang="zh-CN" altLang="en-US" sz="3200">
                <a:latin typeface="仿宋" panose="02010609060101010101" charset="-122"/>
                <a:ea typeface="仿宋" panose="02010609060101010101" charset="-122"/>
              </a:rPr>
              <a:t> </a:t>
            </a:r>
            <a:endParaRPr lang="zh-CN" altLang="en-US" sz="3200">
              <a:latin typeface="仿宋" panose="02010609060101010101" charset="-122"/>
              <a:ea typeface="仿宋" panose="02010609060101010101" charset="-122"/>
            </a:endParaRPr>
          </a:p>
        </p:txBody>
      </p:sp>
      <p:sp>
        <p:nvSpPr>
          <p:cNvPr id="25604" name="Rectangle 3"/>
          <p:cNvSpPr>
            <a:spLocks noGrp="1"/>
          </p:cNvSpPr>
          <p:nvPr>
            <p:ph idx="1"/>
          </p:nvPr>
        </p:nvSpPr>
        <p:spPr/>
        <p:txBody>
          <a:bodyPr wrap="square" anchor="t">
            <a:normAutofit lnSpcReduction="20000"/>
          </a:bodyPr>
          <a:lstStyle>
            <a:lvl1pPr lvl="0">
              <a:defRPr sz="2800"/>
            </a:lvl1pPr>
            <a:lvl2pPr lvl="1">
              <a:defRPr sz="2400"/>
            </a:lvl2pPr>
            <a:lvl3pPr lvl="2">
              <a:defRPr sz="2000"/>
            </a:lvl3pPr>
            <a:lvl4pPr lvl="3">
              <a:defRPr sz="1800"/>
            </a:lvl4pPr>
            <a:lvl5pPr lvl="4">
              <a:defRPr sz="1800"/>
            </a:lvl5pPr>
          </a:lstStyle>
          <a:p>
            <a:pPr lvl="0" eaLnBrk="1" hangingPunct="1">
              <a:lnSpc>
                <a:spcPct val="90000"/>
              </a:lnSpc>
              <a:buNone/>
            </a:pPr>
            <a:r>
              <a:rPr lang="en-US" altLang="zh-CN" b="1">
                <a:latin typeface="隶书" pitchFamily="1" charset="-122"/>
                <a:ea typeface="隶书" pitchFamily="1" charset="-122"/>
              </a:rPr>
              <a:t> </a:t>
            </a:r>
            <a:r>
              <a:rPr lang="zh-CN" altLang="en-US" sz="2000" b="1">
                <a:latin typeface="隶书" pitchFamily="1" charset="-122"/>
                <a:ea typeface="隶书" pitchFamily="1" charset="-122"/>
              </a:rPr>
              <a:t>十项品德</a:t>
            </a:r>
            <a:endParaRPr lang="zh-CN" altLang="en-US" sz="2000" b="1">
              <a:latin typeface="隶书" pitchFamily="1" charset="-122"/>
              <a:ea typeface="隶书" pitchFamily="1" charset="-122"/>
            </a:endParaRPr>
          </a:p>
          <a:p>
            <a:pPr lvl="0" eaLnBrk="1" hangingPunct="1">
              <a:lnSpc>
                <a:spcPct val="90000"/>
              </a:lnSpc>
            </a:pPr>
            <a:r>
              <a:rPr lang="zh-CN" altLang="en-US" sz="2000" b="1">
                <a:latin typeface="宋体" panose="02010600030101010101" pitchFamily="2" charset="-122"/>
              </a:rPr>
              <a:t>使命感</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信赖感</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责任感</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积极性</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忠诚老实</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进取心</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忍耐性</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公平</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热情</a:t>
            </a:r>
            <a:endParaRPr lang="zh-CN" altLang="en-US" sz="2000" b="1">
              <a:latin typeface="宋体" panose="02010600030101010101" pitchFamily="2" charset="-122"/>
            </a:endParaRPr>
          </a:p>
          <a:p>
            <a:pPr lvl="0" eaLnBrk="1" hangingPunct="1">
              <a:lnSpc>
                <a:spcPct val="90000"/>
              </a:lnSpc>
            </a:pPr>
            <a:r>
              <a:rPr lang="zh-CN" altLang="en-US" sz="2000" b="1">
                <a:latin typeface="宋体" panose="02010600030101010101" pitchFamily="2" charset="-122"/>
              </a:rPr>
              <a:t>勇气</a:t>
            </a:r>
            <a:r>
              <a:rPr lang="zh-CN" altLang="en-US" sz="2000" b="1"/>
              <a:t> </a:t>
            </a:r>
            <a:endParaRPr lang="zh-CN" altLang="en-US" sz="2000" b="1"/>
          </a:p>
        </p:txBody>
      </p:sp>
      <p:sp>
        <p:nvSpPr>
          <p:cNvPr id="25605" name="Rectangle 4"/>
          <p:cNvSpPr>
            <a:spLocks noGrp="1"/>
          </p:cNvSpPr>
          <p:nvPr>
            <p:ph type="body" sz="half" idx="4294967295"/>
          </p:nvPr>
        </p:nvSpPr>
        <p:spPr>
          <a:xfrm>
            <a:off x="5701665" y="895985"/>
            <a:ext cx="3442335" cy="4191000"/>
          </a:xfrm>
        </p:spPr>
        <p:txBody>
          <a:bodyPr wrap="square" anchor="t"/>
          <a:lstStyle>
            <a:lvl1pPr lvl="0">
              <a:defRPr sz="2800"/>
            </a:lvl1pPr>
            <a:lvl2pPr lvl="1">
              <a:defRPr sz="2400"/>
            </a:lvl2pPr>
            <a:lvl3pPr lvl="2">
              <a:defRPr sz="2000"/>
            </a:lvl3pPr>
            <a:lvl4pPr lvl="3">
              <a:defRPr sz="1800"/>
            </a:lvl4pPr>
            <a:lvl5pPr lvl="4">
              <a:defRPr sz="1800"/>
            </a:lvl5pPr>
          </a:lstStyle>
          <a:p>
            <a:pPr lvl="0" algn="just" eaLnBrk="1" hangingPunct="1">
              <a:buNone/>
            </a:pPr>
            <a:r>
              <a:rPr lang="en-US" altLang="zh-CN" b="1">
                <a:ea typeface="隶书" pitchFamily="1" charset="-122"/>
              </a:rPr>
              <a:t>   </a:t>
            </a:r>
            <a:r>
              <a:rPr lang="zh-CN" altLang="en-US" sz="2000" b="1">
                <a:ea typeface="隶书" pitchFamily="1" charset="-122"/>
              </a:rPr>
              <a:t>十项能力</a:t>
            </a:r>
            <a:endParaRPr lang="zh-CN" altLang="en-US" sz="2000" b="1">
              <a:ea typeface="隶书" pitchFamily="1" charset="-122"/>
            </a:endParaRPr>
          </a:p>
          <a:p>
            <a:pPr lvl="0" algn="just" eaLnBrk="1" hangingPunct="1"/>
            <a:r>
              <a:rPr lang="zh-CN" altLang="en-US" sz="2000" b="1"/>
              <a:t>思维决策能力</a:t>
            </a:r>
            <a:endParaRPr lang="zh-CN" altLang="en-US" sz="2000" b="1"/>
          </a:p>
          <a:p>
            <a:pPr lvl="0" algn="just" eaLnBrk="1" hangingPunct="1"/>
            <a:r>
              <a:rPr lang="zh-CN" altLang="en-US" sz="2000" b="1"/>
              <a:t>规划能力</a:t>
            </a:r>
            <a:endParaRPr lang="zh-CN" altLang="en-US" sz="2000" b="1"/>
          </a:p>
          <a:p>
            <a:pPr lvl="0" algn="just" eaLnBrk="1" hangingPunct="1"/>
            <a:r>
              <a:rPr lang="zh-CN" altLang="en-US" sz="2000" b="1"/>
              <a:t>判断能力</a:t>
            </a:r>
            <a:endParaRPr lang="zh-CN" altLang="en-US" sz="2000" b="1"/>
          </a:p>
          <a:p>
            <a:pPr lvl="0" algn="just" eaLnBrk="1" hangingPunct="1"/>
            <a:r>
              <a:rPr lang="zh-CN" altLang="en-US" sz="2000" b="1"/>
              <a:t>创造能力</a:t>
            </a:r>
            <a:endParaRPr lang="zh-CN" altLang="en-US" sz="2000" b="1"/>
          </a:p>
          <a:p>
            <a:pPr lvl="0" algn="just" eaLnBrk="1" hangingPunct="1"/>
            <a:r>
              <a:rPr lang="zh-CN" altLang="en-US" sz="2000" b="1"/>
              <a:t>洞察能力</a:t>
            </a:r>
            <a:endParaRPr lang="zh-CN" altLang="en-US" sz="2000" b="1"/>
          </a:p>
          <a:p>
            <a:pPr lvl="0" algn="just" eaLnBrk="1" hangingPunct="1"/>
            <a:r>
              <a:rPr lang="zh-CN" altLang="en-US" sz="2000" b="1"/>
              <a:t>劝说能力</a:t>
            </a:r>
            <a:endParaRPr lang="zh-CN" altLang="en-US" sz="2000" b="1"/>
          </a:p>
          <a:p>
            <a:pPr lvl="0" algn="just" eaLnBrk="1" hangingPunct="1"/>
            <a:r>
              <a:rPr lang="zh-CN" altLang="en-US" sz="2000" b="1"/>
              <a:t>对人理解能力</a:t>
            </a:r>
            <a:endParaRPr lang="zh-CN" altLang="en-US" sz="2000" b="1"/>
          </a:p>
          <a:p>
            <a:pPr lvl="0" algn="just" eaLnBrk="1" hangingPunct="1"/>
            <a:r>
              <a:rPr lang="zh-CN" altLang="en-US" sz="2000" b="1"/>
              <a:t>解决问题能力</a:t>
            </a:r>
            <a:endParaRPr lang="zh-CN" altLang="en-US" sz="2000" b="1"/>
          </a:p>
          <a:p>
            <a:pPr lvl="0" algn="just" eaLnBrk="1" hangingPunct="1"/>
            <a:r>
              <a:rPr lang="zh-CN" altLang="en-US" sz="2000" b="1"/>
              <a:t>培养下级能力</a:t>
            </a:r>
            <a:endParaRPr lang="zh-CN" altLang="en-US" sz="2000" b="1"/>
          </a:p>
          <a:p>
            <a:pPr lvl="0" algn="just" eaLnBrk="1" hangingPunct="1"/>
            <a:r>
              <a:rPr lang="zh-CN" altLang="en-US" sz="2000" b="1"/>
              <a:t>调动积极性能力</a:t>
            </a:r>
            <a:endParaRPr lang="zh-CN" altLang="en-US" sz="2000" b="1"/>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7" name="Rectangle 2"/>
          <p:cNvSpPr txBox="1"/>
          <p:nvPr/>
        </p:nvSpPr>
        <p:spPr>
          <a:xfrm>
            <a:off x="803275" y="133985"/>
            <a:ext cx="2177387" cy="371159"/>
          </a:xfrm>
        </p:spPr>
        <p:txBody>
          <a:bodyPr wrap="square" anchor="b">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latin typeface="仿宋" panose="02010609060101010101" charset="-122"/>
                <a:ea typeface="仿宋" panose="02010609060101010101" charset="-122"/>
              </a:rPr>
              <a:t>领导特质理论</a:t>
            </a:r>
            <a:endParaRPr lang="zh-CN" altLang="en-US" sz="3600" b="1" dirty="0">
              <a:latin typeface="仿宋" panose="02010609060101010101" charset="-122"/>
              <a:ea typeface="仿宋"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5" fill="hold" grpId="0" nodeType="afterEffect">
                                  <p:stCondLst>
                                    <p:cond delay="0"/>
                                  </p:stCondLst>
                                  <p:childTnLst>
                                    <p:set>
                                      <p:cBhvr>
                                        <p:cTn id="11" dur="1" fill="hold">
                                          <p:stCondLst>
                                            <p:cond delay="0"/>
                                          </p:stCondLst>
                                        </p:cTn>
                                        <p:tgtEl>
                                          <p:spTgt spid="25604">
                                            <p:txEl>
                                              <p:pRg st="0" end="0"/>
                                            </p:txEl>
                                          </p:spTgt>
                                        </p:tgtEl>
                                        <p:attrNameLst>
                                          <p:attrName>style.visibility</p:attrName>
                                        </p:attrNameLst>
                                      </p:cBhvr>
                                      <p:to>
                                        <p:strVal val="visible"/>
                                      </p:to>
                                    </p:set>
                                    <p:animEffect transition="in" filter="blinds(vertical)">
                                      <p:cBhvr>
                                        <p:cTn id="12" dur="500"/>
                                        <p:tgtEl>
                                          <p:spTgt spid="25604">
                                            <p:txEl>
                                              <p:pRg st="0" end="0"/>
                                            </p:txEl>
                                          </p:spTgt>
                                        </p:tgtEl>
                                      </p:cBhvr>
                                    </p:animEffect>
                                  </p:childTnLst>
                                </p:cTn>
                              </p:par>
                            </p:childTnLst>
                          </p:cTn>
                        </p:par>
                        <p:par>
                          <p:cTn id="13" fill="hold">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25604">
                                            <p:txEl>
                                              <p:pRg st="1" end="1"/>
                                            </p:txEl>
                                          </p:spTgt>
                                        </p:tgtEl>
                                        <p:attrNameLst>
                                          <p:attrName>style.visibility</p:attrName>
                                        </p:attrNameLst>
                                      </p:cBhvr>
                                      <p:to>
                                        <p:strVal val="visible"/>
                                      </p:to>
                                    </p:set>
                                    <p:animEffect transition="in" filter="blinds(vertical)">
                                      <p:cBhvr>
                                        <p:cTn id="16" dur="500"/>
                                        <p:tgtEl>
                                          <p:spTgt spid="25604">
                                            <p:txEl>
                                              <p:pRg st="1" end="1"/>
                                            </p:txEl>
                                          </p:spTgt>
                                        </p:tgtEl>
                                      </p:cBhvr>
                                    </p:animEffect>
                                  </p:childTnLst>
                                </p:cTn>
                              </p:par>
                            </p:childTnLst>
                          </p:cTn>
                        </p:par>
                        <p:par>
                          <p:cTn id="17" fill="hold">
                            <p:stCondLst>
                              <p:cond delay="1500"/>
                            </p:stCondLst>
                            <p:childTnLst>
                              <p:par>
                                <p:cTn id="18" presetID="3" presetClass="entr" presetSubtype="5" fill="hold" grpId="0" nodeType="afterEffect">
                                  <p:stCondLst>
                                    <p:cond delay="0"/>
                                  </p:stCondLst>
                                  <p:childTnLst>
                                    <p:set>
                                      <p:cBhvr>
                                        <p:cTn id="19" dur="1" fill="hold">
                                          <p:stCondLst>
                                            <p:cond delay="0"/>
                                          </p:stCondLst>
                                        </p:cTn>
                                        <p:tgtEl>
                                          <p:spTgt spid="25604">
                                            <p:txEl>
                                              <p:pRg st="2" end="2"/>
                                            </p:txEl>
                                          </p:spTgt>
                                        </p:tgtEl>
                                        <p:attrNameLst>
                                          <p:attrName>style.visibility</p:attrName>
                                        </p:attrNameLst>
                                      </p:cBhvr>
                                      <p:to>
                                        <p:strVal val="visible"/>
                                      </p:to>
                                    </p:set>
                                    <p:animEffect transition="in" filter="blinds(vertical)">
                                      <p:cBhvr>
                                        <p:cTn id="20" dur="500"/>
                                        <p:tgtEl>
                                          <p:spTgt spid="25604">
                                            <p:txEl>
                                              <p:pRg st="2" end="2"/>
                                            </p:txEl>
                                          </p:spTgt>
                                        </p:tgtEl>
                                      </p:cBhvr>
                                    </p:animEffect>
                                  </p:childTnLst>
                                </p:cTn>
                              </p:par>
                            </p:childTnLst>
                          </p:cTn>
                        </p:par>
                        <p:par>
                          <p:cTn id="21" fill="hold">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25604">
                                            <p:txEl>
                                              <p:pRg st="3" end="3"/>
                                            </p:txEl>
                                          </p:spTgt>
                                        </p:tgtEl>
                                        <p:attrNameLst>
                                          <p:attrName>style.visibility</p:attrName>
                                        </p:attrNameLst>
                                      </p:cBhvr>
                                      <p:to>
                                        <p:strVal val="visible"/>
                                      </p:to>
                                    </p:set>
                                    <p:animEffect transition="in" filter="blinds(vertical)">
                                      <p:cBhvr>
                                        <p:cTn id="24" dur="500"/>
                                        <p:tgtEl>
                                          <p:spTgt spid="25604">
                                            <p:txEl>
                                              <p:pRg st="3" end="3"/>
                                            </p:txEl>
                                          </p:spTgt>
                                        </p:tgtEl>
                                      </p:cBhvr>
                                    </p:animEffect>
                                  </p:childTnLst>
                                </p:cTn>
                              </p:par>
                            </p:childTnLst>
                          </p:cTn>
                        </p:par>
                        <p:par>
                          <p:cTn id="25" fill="hold">
                            <p:stCondLst>
                              <p:cond delay="2500"/>
                            </p:stCondLst>
                            <p:childTnLst>
                              <p:par>
                                <p:cTn id="26" presetID="3" presetClass="entr" presetSubtype="5" fill="hold" grpId="0" nodeType="afterEffect">
                                  <p:stCondLst>
                                    <p:cond delay="0"/>
                                  </p:stCondLst>
                                  <p:childTnLst>
                                    <p:set>
                                      <p:cBhvr>
                                        <p:cTn id="27" dur="1" fill="hold">
                                          <p:stCondLst>
                                            <p:cond delay="0"/>
                                          </p:stCondLst>
                                        </p:cTn>
                                        <p:tgtEl>
                                          <p:spTgt spid="25604">
                                            <p:txEl>
                                              <p:pRg st="4" end="4"/>
                                            </p:txEl>
                                          </p:spTgt>
                                        </p:tgtEl>
                                        <p:attrNameLst>
                                          <p:attrName>style.visibility</p:attrName>
                                        </p:attrNameLst>
                                      </p:cBhvr>
                                      <p:to>
                                        <p:strVal val="visible"/>
                                      </p:to>
                                    </p:set>
                                    <p:animEffect transition="in" filter="blinds(vertical)">
                                      <p:cBhvr>
                                        <p:cTn id="28" dur="500"/>
                                        <p:tgtEl>
                                          <p:spTgt spid="25604">
                                            <p:txEl>
                                              <p:pRg st="4" end="4"/>
                                            </p:txEl>
                                          </p:spTgt>
                                        </p:tgtEl>
                                      </p:cBhvr>
                                    </p:animEffect>
                                  </p:childTnLst>
                                </p:cTn>
                              </p:par>
                            </p:childTnLst>
                          </p:cTn>
                        </p:par>
                        <p:par>
                          <p:cTn id="29" fill="hold">
                            <p:stCondLst>
                              <p:cond delay="3000"/>
                            </p:stCondLst>
                            <p:childTnLst>
                              <p:par>
                                <p:cTn id="30" presetID="3" presetClass="entr" presetSubtype="5" fill="hold" grpId="0" nodeType="afterEffect">
                                  <p:stCondLst>
                                    <p:cond delay="0"/>
                                  </p:stCondLst>
                                  <p:childTnLst>
                                    <p:set>
                                      <p:cBhvr>
                                        <p:cTn id="31" dur="1" fill="hold">
                                          <p:stCondLst>
                                            <p:cond delay="0"/>
                                          </p:stCondLst>
                                        </p:cTn>
                                        <p:tgtEl>
                                          <p:spTgt spid="25604">
                                            <p:txEl>
                                              <p:pRg st="5" end="5"/>
                                            </p:txEl>
                                          </p:spTgt>
                                        </p:tgtEl>
                                        <p:attrNameLst>
                                          <p:attrName>style.visibility</p:attrName>
                                        </p:attrNameLst>
                                      </p:cBhvr>
                                      <p:to>
                                        <p:strVal val="visible"/>
                                      </p:to>
                                    </p:set>
                                    <p:animEffect transition="in" filter="blinds(vertical)">
                                      <p:cBhvr>
                                        <p:cTn id="32" dur="500"/>
                                        <p:tgtEl>
                                          <p:spTgt spid="25604">
                                            <p:txEl>
                                              <p:pRg st="5" end="5"/>
                                            </p:txEl>
                                          </p:spTgt>
                                        </p:tgtEl>
                                      </p:cBhvr>
                                    </p:animEffect>
                                  </p:childTnLst>
                                </p:cTn>
                              </p:par>
                            </p:childTnLst>
                          </p:cTn>
                        </p:par>
                        <p:par>
                          <p:cTn id="33" fill="hold">
                            <p:stCondLst>
                              <p:cond delay="3500"/>
                            </p:stCondLst>
                            <p:childTnLst>
                              <p:par>
                                <p:cTn id="34" presetID="3" presetClass="entr" presetSubtype="5" fill="hold" grpId="0" nodeType="afterEffect">
                                  <p:stCondLst>
                                    <p:cond delay="0"/>
                                  </p:stCondLst>
                                  <p:childTnLst>
                                    <p:set>
                                      <p:cBhvr>
                                        <p:cTn id="35" dur="1" fill="hold">
                                          <p:stCondLst>
                                            <p:cond delay="0"/>
                                          </p:stCondLst>
                                        </p:cTn>
                                        <p:tgtEl>
                                          <p:spTgt spid="25604">
                                            <p:txEl>
                                              <p:pRg st="6" end="6"/>
                                            </p:txEl>
                                          </p:spTgt>
                                        </p:tgtEl>
                                        <p:attrNameLst>
                                          <p:attrName>style.visibility</p:attrName>
                                        </p:attrNameLst>
                                      </p:cBhvr>
                                      <p:to>
                                        <p:strVal val="visible"/>
                                      </p:to>
                                    </p:set>
                                    <p:animEffect transition="in" filter="blinds(vertical)">
                                      <p:cBhvr>
                                        <p:cTn id="36" dur="500"/>
                                        <p:tgtEl>
                                          <p:spTgt spid="25604">
                                            <p:txEl>
                                              <p:pRg st="6" end="6"/>
                                            </p:txEl>
                                          </p:spTgt>
                                        </p:tgtEl>
                                      </p:cBhvr>
                                    </p:animEffect>
                                  </p:childTnLst>
                                </p:cTn>
                              </p:par>
                            </p:childTnLst>
                          </p:cTn>
                        </p:par>
                        <p:par>
                          <p:cTn id="37" fill="hold">
                            <p:stCondLst>
                              <p:cond delay="4000"/>
                            </p:stCondLst>
                            <p:childTnLst>
                              <p:par>
                                <p:cTn id="38" presetID="3" presetClass="entr" presetSubtype="5" fill="hold" grpId="0" nodeType="afterEffect">
                                  <p:stCondLst>
                                    <p:cond delay="0"/>
                                  </p:stCondLst>
                                  <p:childTnLst>
                                    <p:set>
                                      <p:cBhvr>
                                        <p:cTn id="39" dur="1" fill="hold">
                                          <p:stCondLst>
                                            <p:cond delay="0"/>
                                          </p:stCondLst>
                                        </p:cTn>
                                        <p:tgtEl>
                                          <p:spTgt spid="25604">
                                            <p:txEl>
                                              <p:pRg st="7" end="7"/>
                                            </p:txEl>
                                          </p:spTgt>
                                        </p:tgtEl>
                                        <p:attrNameLst>
                                          <p:attrName>style.visibility</p:attrName>
                                        </p:attrNameLst>
                                      </p:cBhvr>
                                      <p:to>
                                        <p:strVal val="visible"/>
                                      </p:to>
                                    </p:set>
                                    <p:animEffect transition="in" filter="blinds(vertical)">
                                      <p:cBhvr>
                                        <p:cTn id="40" dur="500"/>
                                        <p:tgtEl>
                                          <p:spTgt spid="25604">
                                            <p:txEl>
                                              <p:pRg st="7" end="7"/>
                                            </p:txEl>
                                          </p:spTgt>
                                        </p:tgtEl>
                                      </p:cBhvr>
                                    </p:animEffect>
                                  </p:childTnLst>
                                </p:cTn>
                              </p:par>
                            </p:childTnLst>
                          </p:cTn>
                        </p:par>
                        <p:par>
                          <p:cTn id="41" fill="hold">
                            <p:stCondLst>
                              <p:cond delay="4500"/>
                            </p:stCondLst>
                            <p:childTnLst>
                              <p:par>
                                <p:cTn id="42" presetID="3" presetClass="entr" presetSubtype="5" fill="hold" grpId="0" nodeType="afterEffect">
                                  <p:stCondLst>
                                    <p:cond delay="0"/>
                                  </p:stCondLst>
                                  <p:childTnLst>
                                    <p:set>
                                      <p:cBhvr>
                                        <p:cTn id="43" dur="1" fill="hold">
                                          <p:stCondLst>
                                            <p:cond delay="0"/>
                                          </p:stCondLst>
                                        </p:cTn>
                                        <p:tgtEl>
                                          <p:spTgt spid="25604">
                                            <p:txEl>
                                              <p:pRg st="8" end="8"/>
                                            </p:txEl>
                                          </p:spTgt>
                                        </p:tgtEl>
                                        <p:attrNameLst>
                                          <p:attrName>style.visibility</p:attrName>
                                        </p:attrNameLst>
                                      </p:cBhvr>
                                      <p:to>
                                        <p:strVal val="visible"/>
                                      </p:to>
                                    </p:set>
                                    <p:animEffect transition="in" filter="blinds(vertical)">
                                      <p:cBhvr>
                                        <p:cTn id="44" dur="500"/>
                                        <p:tgtEl>
                                          <p:spTgt spid="25604">
                                            <p:txEl>
                                              <p:pRg st="8" end="8"/>
                                            </p:txEl>
                                          </p:spTgt>
                                        </p:tgtEl>
                                      </p:cBhvr>
                                    </p:animEffect>
                                  </p:childTnLst>
                                </p:cTn>
                              </p:par>
                            </p:childTnLst>
                          </p:cTn>
                        </p:par>
                        <p:par>
                          <p:cTn id="45" fill="hold">
                            <p:stCondLst>
                              <p:cond delay="5000"/>
                            </p:stCondLst>
                            <p:childTnLst>
                              <p:par>
                                <p:cTn id="46" presetID="3" presetClass="entr" presetSubtype="5" fill="hold" grpId="0" nodeType="afterEffect">
                                  <p:stCondLst>
                                    <p:cond delay="0"/>
                                  </p:stCondLst>
                                  <p:childTnLst>
                                    <p:set>
                                      <p:cBhvr>
                                        <p:cTn id="47" dur="1" fill="hold">
                                          <p:stCondLst>
                                            <p:cond delay="0"/>
                                          </p:stCondLst>
                                        </p:cTn>
                                        <p:tgtEl>
                                          <p:spTgt spid="25604">
                                            <p:txEl>
                                              <p:pRg st="9" end="9"/>
                                            </p:txEl>
                                          </p:spTgt>
                                        </p:tgtEl>
                                        <p:attrNameLst>
                                          <p:attrName>style.visibility</p:attrName>
                                        </p:attrNameLst>
                                      </p:cBhvr>
                                      <p:to>
                                        <p:strVal val="visible"/>
                                      </p:to>
                                    </p:set>
                                    <p:animEffect transition="in" filter="blinds(vertical)">
                                      <p:cBhvr>
                                        <p:cTn id="48" dur="500"/>
                                        <p:tgtEl>
                                          <p:spTgt spid="25604">
                                            <p:txEl>
                                              <p:pRg st="9" end="9"/>
                                            </p:txEl>
                                          </p:spTgt>
                                        </p:tgtEl>
                                      </p:cBhvr>
                                    </p:animEffect>
                                  </p:childTnLst>
                                </p:cTn>
                              </p:par>
                            </p:childTnLst>
                          </p:cTn>
                        </p:par>
                        <p:par>
                          <p:cTn id="49" fill="hold">
                            <p:stCondLst>
                              <p:cond delay="5500"/>
                            </p:stCondLst>
                            <p:childTnLst>
                              <p:par>
                                <p:cTn id="50" presetID="3" presetClass="entr" presetSubtype="5" fill="hold" grpId="0" nodeType="afterEffect">
                                  <p:stCondLst>
                                    <p:cond delay="0"/>
                                  </p:stCondLst>
                                  <p:childTnLst>
                                    <p:set>
                                      <p:cBhvr>
                                        <p:cTn id="51" dur="1" fill="hold">
                                          <p:stCondLst>
                                            <p:cond delay="0"/>
                                          </p:stCondLst>
                                        </p:cTn>
                                        <p:tgtEl>
                                          <p:spTgt spid="25604">
                                            <p:txEl>
                                              <p:pRg st="10" end="10"/>
                                            </p:txEl>
                                          </p:spTgt>
                                        </p:tgtEl>
                                        <p:attrNameLst>
                                          <p:attrName>style.visibility</p:attrName>
                                        </p:attrNameLst>
                                      </p:cBhvr>
                                      <p:to>
                                        <p:strVal val="visible"/>
                                      </p:to>
                                    </p:set>
                                    <p:animEffect transition="in" filter="blinds(vertical)">
                                      <p:cBhvr>
                                        <p:cTn id="52" dur="500"/>
                                        <p:tgtEl>
                                          <p:spTgt spid="2560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25605">
                                            <p:txEl>
                                              <p:pRg st="0" end="0"/>
                                            </p:txEl>
                                          </p:spTgt>
                                        </p:tgtEl>
                                        <p:attrNameLst>
                                          <p:attrName>style.visibility</p:attrName>
                                        </p:attrNameLst>
                                      </p:cBhvr>
                                      <p:to>
                                        <p:strVal val="visible"/>
                                      </p:to>
                                    </p:set>
                                    <p:animEffect transition="in" filter="blinds(vertical)">
                                      <p:cBhvr>
                                        <p:cTn id="57" dur="500"/>
                                        <p:tgtEl>
                                          <p:spTgt spid="25605">
                                            <p:txEl>
                                              <p:pRg st="0" end="0"/>
                                            </p:txEl>
                                          </p:spTgt>
                                        </p:tgtEl>
                                      </p:cBhvr>
                                    </p:animEffect>
                                  </p:childTnLst>
                                </p:cTn>
                              </p:par>
                            </p:childTnLst>
                          </p:cTn>
                        </p:par>
                        <p:par>
                          <p:cTn id="58" fill="hold">
                            <p:stCondLst>
                              <p:cond delay="500"/>
                            </p:stCondLst>
                            <p:childTnLst>
                              <p:par>
                                <p:cTn id="59" presetID="3" presetClass="entr" presetSubtype="5" fill="hold" grpId="0" nodeType="afterEffect">
                                  <p:stCondLst>
                                    <p:cond delay="0"/>
                                  </p:stCondLst>
                                  <p:childTnLst>
                                    <p:set>
                                      <p:cBhvr>
                                        <p:cTn id="60" dur="1" fill="hold">
                                          <p:stCondLst>
                                            <p:cond delay="0"/>
                                          </p:stCondLst>
                                        </p:cTn>
                                        <p:tgtEl>
                                          <p:spTgt spid="25605">
                                            <p:txEl>
                                              <p:pRg st="1" end="1"/>
                                            </p:txEl>
                                          </p:spTgt>
                                        </p:tgtEl>
                                        <p:attrNameLst>
                                          <p:attrName>style.visibility</p:attrName>
                                        </p:attrNameLst>
                                      </p:cBhvr>
                                      <p:to>
                                        <p:strVal val="visible"/>
                                      </p:to>
                                    </p:set>
                                    <p:animEffect transition="in" filter="blinds(vertical)">
                                      <p:cBhvr>
                                        <p:cTn id="61" dur="500"/>
                                        <p:tgtEl>
                                          <p:spTgt spid="25605">
                                            <p:txEl>
                                              <p:pRg st="1" end="1"/>
                                            </p:txEl>
                                          </p:spTgt>
                                        </p:tgtEl>
                                      </p:cBhvr>
                                    </p:animEffect>
                                  </p:childTnLst>
                                </p:cTn>
                              </p:par>
                              <p:par>
                                <p:cTn id="62" presetID="3" presetClass="entr" presetSubtype="5" fill="hold" grpId="0" nodeType="withEffect">
                                  <p:stCondLst>
                                    <p:cond delay="0"/>
                                  </p:stCondLst>
                                  <p:childTnLst>
                                    <p:set>
                                      <p:cBhvr>
                                        <p:cTn id="63" dur="1" fill="hold">
                                          <p:stCondLst>
                                            <p:cond delay="0"/>
                                          </p:stCondLst>
                                        </p:cTn>
                                        <p:tgtEl>
                                          <p:spTgt spid="25605">
                                            <p:txEl>
                                              <p:pRg st="2" end="2"/>
                                            </p:txEl>
                                          </p:spTgt>
                                        </p:tgtEl>
                                        <p:attrNameLst>
                                          <p:attrName>style.visibility</p:attrName>
                                        </p:attrNameLst>
                                      </p:cBhvr>
                                      <p:to>
                                        <p:strVal val="visible"/>
                                      </p:to>
                                    </p:set>
                                    <p:animEffect transition="in" filter="blinds(vertical)">
                                      <p:cBhvr>
                                        <p:cTn id="64" dur="500"/>
                                        <p:tgtEl>
                                          <p:spTgt spid="25605">
                                            <p:txEl>
                                              <p:pRg st="2" end="2"/>
                                            </p:txEl>
                                          </p:spTgt>
                                        </p:tgtEl>
                                      </p:cBhvr>
                                    </p:animEffect>
                                  </p:childTnLst>
                                </p:cTn>
                              </p:par>
                              <p:par>
                                <p:cTn id="65" presetID="3" presetClass="entr" presetSubtype="5" fill="hold" grpId="0" nodeType="withEffect">
                                  <p:stCondLst>
                                    <p:cond delay="0"/>
                                  </p:stCondLst>
                                  <p:childTnLst>
                                    <p:set>
                                      <p:cBhvr>
                                        <p:cTn id="66" dur="1" fill="hold">
                                          <p:stCondLst>
                                            <p:cond delay="0"/>
                                          </p:stCondLst>
                                        </p:cTn>
                                        <p:tgtEl>
                                          <p:spTgt spid="25605">
                                            <p:txEl>
                                              <p:pRg st="3" end="3"/>
                                            </p:txEl>
                                          </p:spTgt>
                                        </p:tgtEl>
                                        <p:attrNameLst>
                                          <p:attrName>style.visibility</p:attrName>
                                        </p:attrNameLst>
                                      </p:cBhvr>
                                      <p:to>
                                        <p:strVal val="visible"/>
                                      </p:to>
                                    </p:set>
                                    <p:animEffect transition="in" filter="blinds(vertical)">
                                      <p:cBhvr>
                                        <p:cTn id="67" dur="500"/>
                                        <p:tgtEl>
                                          <p:spTgt spid="25605">
                                            <p:txEl>
                                              <p:pRg st="3" end="3"/>
                                            </p:txEl>
                                          </p:spTgt>
                                        </p:tgtEl>
                                      </p:cBhvr>
                                    </p:animEffect>
                                  </p:childTnLst>
                                </p:cTn>
                              </p:par>
                              <p:par>
                                <p:cTn id="68" presetID="3" presetClass="entr" presetSubtype="5" fill="hold" grpId="0" nodeType="withEffect">
                                  <p:stCondLst>
                                    <p:cond delay="0"/>
                                  </p:stCondLst>
                                  <p:childTnLst>
                                    <p:set>
                                      <p:cBhvr>
                                        <p:cTn id="69" dur="1" fill="hold">
                                          <p:stCondLst>
                                            <p:cond delay="0"/>
                                          </p:stCondLst>
                                        </p:cTn>
                                        <p:tgtEl>
                                          <p:spTgt spid="25605">
                                            <p:txEl>
                                              <p:pRg st="4" end="4"/>
                                            </p:txEl>
                                          </p:spTgt>
                                        </p:tgtEl>
                                        <p:attrNameLst>
                                          <p:attrName>style.visibility</p:attrName>
                                        </p:attrNameLst>
                                      </p:cBhvr>
                                      <p:to>
                                        <p:strVal val="visible"/>
                                      </p:to>
                                    </p:set>
                                    <p:animEffect transition="in" filter="blinds(vertical)">
                                      <p:cBhvr>
                                        <p:cTn id="70" dur="500"/>
                                        <p:tgtEl>
                                          <p:spTgt spid="25605">
                                            <p:txEl>
                                              <p:pRg st="4" end="4"/>
                                            </p:txEl>
                                          </p:spTgt>
                                        </p:tgtEl>
                                      </p:cBhvr>
                                    </p:animEffect>
                                  </p:childTnLst>
                                </p:cTn>
                              </p:par>
                              <p:par>
                                <p:cTn id="71" presetID="3" presetClass="entr" presetSubtype="5" fill="hold" grpId="0" nodeType="withEffect">
                                  <p:stCondLst>
                                    <p:cond delay="0"/>
                                  </p:stCondLst>
                                  <p:childTnLst>
                                    <p:set>
                                      <p:cBhvr>
                                        <p:cTn id="72" dur="1" fill="hold">
                                          <p:stCondLst>
                                            <p:cond delay="0"/>
                                          </p:stCondLst>
                                        </p:cTn>
                                        <p:tgtEl>
                                          <p:spTgt spid="25605">
                                            <p:txEl>
                                              <p:pRg st="5" end="5"/>
                                            </p:txEl>
                                          </p:spTgt>
                                        </p:tgtEl>
                                        <p:attrNameLst>
                                          <p:attrName>style.visibility</p:attrName>
                                        </p:attrNameLst>
                                      </p:cBhvr>
                                      <p:to>
                                        <p:strVal val="visible"/>
                                      </p:to>
                                    </p:set>
                                    <p:animEffect transition="in" filter="blinds(vertical)">
                                      <p:cBhvr>
                                        <p:cTn id="73" dur="500"/>
                                        <p:tgtEl>
                                          <p:spTgt spid="25605">
                                            <p:txEl>
                                              <p:pRg st="5" end="5"/>
                                            </p:txEl>
                                          </p:spTgt>
                                        </p:tgtEl>
                                      </p:cBhvr>
                                    </p:animEffect>
                                  </p:childTnLst>
                                </p:cTn>
                              </p:par>
                              <p:par>
                                <p:cTn id="74" presetID="3" presetClass="entr" presetSubtype="5" fill="hold" grpId="0" nodeType="withEffect">
                                  <p:stCondLst>
                                    <p:cond delay="0"/>
                                  </p:stCondLst>
                                  <p:childTnLst>
                                    <p:set>
                                      <p:cBhvr>
                                        <p:cTn id="75" dur="1" fill="hold">
                                          <p:stCondLst>
                                            <p:cond delay="0"/>
                                          </p:stCondLst>
                                        </p:cTn>
                                        <p:tgtEl>
                                          <p:spTgt spid="25605">
                                            <p:txEl>
                                              <p:pRg st="6" end="6"/>
                                            </p:txEl>
                                          </p:spTgt>
                                        </p:tgtEl>
                                        <p:attrNameLst>
                                          <p:attrName>style.visibility</p:attrName>
                                        </p:attrNameLst>
                                      </p:cBhvr>
                                      <p:to>
                                        <p:strVal val="visible"/>
                                      </p:to>
                                    </p:set>
                                    <p:animEffect transition="in" filter="blinds(vertical)">
                                      <p:cBhvr>
                                        <p:cTn id="76" dur="500"/>
                                        <p:tgtEl>
                                          <p:spTgt spid="25605">
                                            <p:txEl>
                                              <p:pRg st="6" end="6"/>
                                            </p:txEl>
                                          </p:spTgt>
                                        </p:tgtEl>
                                      </p:cBhvr>
                                    </p:animEffect>
                                  </p:childTnLst>
                                </p:cTn>
                              </p:par>
                              <p:par>
                                <p:cTn id="77" presetID="3" presetClass="entr" presetSubtype="5" fill="hold" grpId="0" nodeType="withEffect">
                                  <p:stCondLst>
                                    <p:cond delay="0"/>
                                  </p:stCondLst>
                                  <p:childTnLst>
                                    <p:set>
                                      <p:cBhvr>
                                        <p:cTn id="78" dur="1" fill="hold">
                                          <p:stCondLst>
                                            <p:cond delay="0"/>
                                          </p:stCondLst>
                                        </p:cTn>
                                        <p:tgtEl>
                                          <p:spTgt spid="25605">
                                            <p:txEl>
                                              <p:pRg st="7" end="7"/>
                                            </p:txEl>
                                          </p:spTgt>
                                        </p:tgtEl>
                                        <p:attrNameLst>
                                          <p:attrName>style.visibility</p:attrName>
                                        </p:attrNameLst>
                                      </p:cBhvr>
                                      <p:to>
                                        <p:strVal val="visible"/>
                                      </p:to>
                                    </p:set>
                                    <p:animEffect transition="in" filter="blinds(vertical)">
                                      <p:cBhvr>
                                        <p:cTn id="79" dur="500"/>
                                        <p:tgtEl>
                                          <p:spTgt spid="25605">
                                            <p:txEl>
                                              <p:pRg st="7" end="7"/>
                                            </p:txEl>
                                          </p:spTgt>
                                        </p:tgtEl>
                                      </p:cBhvr>
                                    </p:animEffect>
                                  </p:childTnLst>
                                </p:cTn>
                              </p:par>
                              <p:par>
                                <p:cTn id="80" presetID="3" presetClass="entr" presetSubtype="5" fill="hold" grpId="0" nodeType="withEffect">
                                  <p:stCondLst>
                                    <p:cond delay="0"/>
                                  </p:stCondLst>
                                  <p:childTnLst>
                                    <p:set>
                                      <p:cBhvr>
                                        <p:cTn id="81" dur="1" fill="hold">
                                          <p:stCondLst>
                                            <p:cond delay="0"/>
                                          </p:stCondLst>
                                        </p:cTn>
                                        <p:tgtEl>
                                          <p:spTgt spid="25605">
                                            <p:txEl>
                                              <p:pRg st="8" end="8"/>
                                            </p:txEl>
                                          </p:spTgt>
                                        </p:tgtEl>
                                        <p:attrNameLst>
                                          <p:attrName>style.visibility</p:attrName>
                                        </p:attrNameLst>
                                      </p:cBhvr>
                                      <p:to>
                                        <p:strVal val="visible"/>
                                      </p:to>
                                    </p:set>
                                    <p:animEffect transition="in" filter="blinds(vertical)">
                                      <p:cBhvr>
                                        <p:cTn id="82" dur="500"/>
                                        <p:tgtEl>
                                          <p:spTgt spid="25605">
                                            <p:txEl>
                                              <p:pRg st="8" end="8"/>
                                            </p:txEl>
                                          </p:spTgt>
                                        </p:tgtEl>
                                      </p:cBhvr>
                                    </p:animEffect>
                                  </p:childTnLst>
                                </p:cTn>
                              </p:par>
                              <p:par>
                                <p:cTn id="83" presetID="3" presetClass="entr" presetSubtype="5" fill="hold" grpId="0" nodeType="withEffect">
                                  <p:stCondLst>
                                    <p:cond delay="0"/>
                                  </p:stCondLst>
                                  <p:childTnLst>
                                    <p:set>
                                      <p:cBhvr>
                                        <p:cTn id="84" dur="1" fill="hold">
                                          <p:stCondLst>
                                            <p:cond delay="0"/>
                                          </p:stCondLst>
                                        </p:cTn>
                                        <p:tgtEl>
                                          <p:spTgt spid="25605">
                                            <p:txEl>
                                              <p:pRg st="9" end="9"/>
                                            </p:txEl>
                                          </p:spTgt>
                                        </p:tgtEl>
                                        <p:attrNameLst>
                                          <p:attrName>style.visibility</p:attrName>
                                        </p:attrNameLst>
                                      </p:cBhvr>
                                      <p:to>
                                        <p:strVal val="visible"/>
                                      </p:to>
                                    </p:set>
                                    <p:animEffect transition="in" filter="blinds(vertical)">
                                      <p:cBhvr>
                                        <p:cTn id="85" dur="500"/>
                                        <p:tgtEl>
                                          <p:spTgt spid="25605">
                                            <p:txEl>
                                              <p:pRg st="9" end="9"/>
                                            </p:txEl>
                                          </p:spTgt>
                                        </p:tgtEl>
                                      </p:cBhvr>
                                    </p:animEffect>
                                  </p:childTnLst>
                                </p:cTn>
                              </p:par>
                              <p:par>
                                <p:cTn id="86" presetID="3" presetClass="entr" presetSubtype="5" fill="hold" grpId="0" nodeType="withEffect">
                                  <p:stCondLst>
                                    <p:cond delay="0"/>
                                  </p:stCondLst>
                                  <p:childTnLst>
                                    <p:set>
                                      <p:cBhvr>
                                        <p:cTn id="87" dur="1" fill="hold">
                                          <p:stCondLst>
                                            <p:cond delay="0"/>
                                          </p:stCondLst>
                                        </p:cTn>
                                        <p:tgtEl>
                                          <p:spTgt spid="25605">
                                            <p:txEl>
                                              <p:pRg st="10" end="10"/>
                                            </p:txEl>
                                          </p:spTgt>
                                        </p:tgtEl>
                                        <p:attrNameLst>
                                          <p:attrName>style.visibility</p:attrName>
                                        </p:attrNameLst>
                                      </p:cBhvr>
                                      <p:to>
                                        <p:strVal val="visible"/>
                                      </p:to>
                                    </p:set>
                                    <p:animEffect transition="in" filter="blinds(vertical)">
                                      <p:cBhvr>
                                        <p:cTn id="88" dur="500"/>
                                        <p:tgtEl>
                                          <p:spTgt spid="2560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uiExpand="1" build="p"/>
      <p:bldP spid="2560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30723" name="Rectangle 2"/>
          <p:cNvSpPr>
            <a:spLocks noGrp="1"/>
          </p:cNvSpPr>
          <p:nvPr>
            <p:ph type="title"/>
          </p:nvPr>
        </p:nvSpPr>
        <p:spPr/>
        <p:txBody>
          <a:bodyPr wrap="square" anchor="b">
            <a:noAutofit/>
          </a:bodyPr>
          <a:lstStyle/>
          <a:p>
            <a:pPr algn="l" eaLnBrk="1" hangingPunct="1"/>
            <a:r>
              <a:rPr lang="zh-CN" altLang="en-US" sz="3200" dirty="0"/>
              <a:t>勒温的领导作风理论</a:t>
            </a:r>
            <a:endParaRPr lang="zh-CN" altLang="en-US" sz="3200" dirty="0"/>
          </a:p>
        </p:txBody>
      </p:sp>
      <p:sp>
        <p:nvSpPr>
          <p:cNvPr id="30724" name="Rectangle 3"/>
          <p:cNvSpPr>
            <a:spLocks noGrp="1"/>
          </p:cNvSpPr>
          <p:nvPr>
            <p:ph idx="1"/>
          </p:nvPr>
        </p:nvSpPr>
        <p:spPr/>
        <p:txBody>
          <a:bodyPr wrap="square" anchor="t">
            <a:noAutofit/>
          </a:bodyPr>
          <a:lstStyle/>
          <a:p>
            <a:pPr eaLnBrk="1" hangingPunct="1">
              <a:lnSpc>
                <a:spcPct val="140000"/>
              </a:lnSpc>
              <a:buNone/>
            </a:pPr>
            <a:r>
              <a:rPr lang="zh-CN" altLang="en-US" sz="1600" dirty="0"/>
              <a:t>库尔特</a:t>
            </a:r>
            <a:r>
              <a:rPr lang="en-US" altLang="x-none" sz="1600" dirty="0"/>
              <a:t>·</a:t>
            </a:r>
            <a:r>
              <a:rPr lang="zh-CN" altLang="en-US" sz="1600" dirty="0"/>
              <a:t>勒温</a:t>
            </a:r>
            <a:r>
              <a:rPr lang="en-US" altLang="x-none" sz="1600" dirty="0"/>
              <a:t>(Kurt Lewin</a:t>
            </a:r>
            <a:r>
              <a:rPr lang="zh-CN" altLang="en-US" sz="1600" dirty="0"/>
              <a:t>，</a:t>
            </a:r>
            <a:r>
              <a:rPr lang="en-US" altLang="x-none" sz="1600" dirty="0"/>
              <a:t>1890</a:t>
            </a:r>
            <a:r>
              <a:rPr lang="zh-CN" altLang="en-US" sz="1600" dirty="0"/>
              <a:t>～</a:t>
            </a:r>
            <a:r>
              <a:rPr lang="en-US" altLang="x-none" sz="1600" dirty="0"/>
              <a:t>1947) </a:t>
            </a:r>
            <a:r>
              <a:rPr lang="zh-CN" altLang="en-US" sz="1600" dirty="0"/>
              <a:t>，德裔美国心理学家。根据权力的定位划分出</a:t>
            </a:r>
            <a:r>
              <a:rPr lang="zh-CN" altLang="en-US" sz="1600" b="1" dirty="0"/>
              <a:t>三种领导风格。</a:t>
            </a:r>
            <a:endParaRPr lang="zh-CN" altLang="en-US" sz="1600" b="1" dirty="0"/>
          </a:p>
          <a:p>
            <a:pPr marL="457200" lvl="1" indent="0" eaLnBrk="1" hangingPunct="1">
              <a:lnSpc>
                <a:spcPct val="140000"/>
              </a:lnSpc>
              <a:buNone/>
            </a:pPr>
            <a:r>
              <a:rPr lang="zh-CN" altLang="en-US" sz="1600" dirty="0"/>
              <a:t>1.专制型（让人害怕）</a:t>
            </a:r>
            <a:endParaRPr lang="zh-CN" altLang="en-US" sz="1600" dirty="0"/>
          </a:p>
          <a:p>
            <a:pPr eaLnBrk="1" hangingPunct="1">
              <a:lnSpc>
                <a:spcPct val="140000"/>
              </a:lnSpc>
              <a:buNone/>
            </a:pPr>
            <a:r>
              <a:rPr lang="zh-CN" altLang="en-US" sz="1600" b="1" dirty="0"/>
              <a:t>                </a:t>
            </a:r>
            <a:r>
              <a:rPr lang="zh-CN" altLang="en-US" sz="1600" dirty="0"/>
              <a:t>群体的一切活动完全由领</a:t>
            </a:r>
            <a:r>
              <a:rPr lang="zh-CN" altLang="en-US" sz="1600" dirty="0">
                <a:sym typeface="+mn-ea"/>
              </a:rPr>
              <a:t>导者</a:t>
            </a:r>
            <a:r>
              <a:rPr lang="zh-CN" altLang="en-US" sz="1600" dirty="0"/>
              <a:t>个人决定，群体中所有成员只能依令行事，不容许有任何异议。靠权力使人服从。</a:t>
            </a:r>
            <a:endParaRPr lang="zh-CN" altLang="en-US" sz="1600" dirty="0"/>
          </a:p>
          <a:p>
            <a:pPr eaLnBrk="1" hangingPunct="1">
              <a:lnSpc>
                <a:spcPct val="140000"/>
              </a:lnSpc>
              <a:buNone/>
            </a:pPr>
            <a:r>
              <a:rPr lang="zh-CN" altLang="en-US" sz="1600" b="1" dirty="0"/>
              <a:t>具体特点：</a:t>
            </a:r>
            <a:endParaRPr lang="zh-CN" altLang="en-US" sz="1600" b="1" dirty="0"/>
          </a:p>
          <a:p>
            <a:pPr eaLnBrk="1" hangingPunct="1">
              <a:lnSpc>
                <a:spcPct val="140000"/>
              </a:lnSpc>
              <a:buNone/>
            </a:pPr>
            <a:r>
              <a:rPr lang="zh-CN" altLang="en-US" sz="1600" dirty="0"/>
              <a:t>               独断专行，不考虑他人意见，所有决策由自己决定；不与下级沟通 ；主要依靠行政命令、纪律约束别人，惩罚多于奖励；预先安排一切工作方法和程序，下级只能服从；很少参加群体社会活动，与下级保持相当的心理距离。</a:t>
            </a:r>
            <a:endParaRPr lang="zh-CN" altLang="en-US" sz="1600"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0450" y="55204"/>
            <a:ext cx="2108371" cy="364572"/>
          </a:xfrm>
          <a:prstGeom prst="homePlate">
            <a:avLst>
              <a:gd name="adj" fmla="val 34324"/>
            </a:avLst>
          </a:prstGeom>
        </p:spPr>
      </p:pic>
      <p:sp>
        <p:nvSpPr>
          <p:cNvPr id="2" name="矩形 1"/>
          <p:cNvSpPr/>
          <p:nvPr/>
        </p:nvSpPr>
        <p:spPr>
          <a:xfrm>
            <a:off x="479194" y="0"/>
            <a:ext cx="1554480" cy="368300"/>
          </a:xfrm>
          <a:prstGeom prst="rect">
            <a:avLst/>
          </a:prstGeom>
        </p:spPr>
        <p:txBody>
          <a:bodyPr wrap="none">
            <a:spAutoFit/>
          </a:bodyPr>
          <a:lstStyle/>
          <a:p>
            <a:r>
              <a:rPr lang="zh-CN" altLang="en-US" dirty="0">
                <a:latin typeface="仿宋" panose="02010609060101010101" charset="-122"/>
                <a:ea typeface="仿宋" panose="02010609060101010101" charset="-122"/>
              </a:rPr>
              <a:t>领导行为理论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clickPar">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0724">
                                            <p:txEl>
                                              <p:pRg st="0" end="0"/>
                                            </p:txEl>
                                          </p:spTgt>
                                        </p:tgtEl>
                                        <p:attrNameLst>
                                          <p:attrName>style.visibility</p:attrName>
                                        </p:attrNameLst>
                                      </p:cBhvr>
                                      <p:to>
                                        <p:strVal val="visible"/>
                                      </p:to>
                                    </p:set>
                                    <p:animEffect transition="in" filter="strips(downRight)">
                                      <p:cBhvr>
                                        <p:cTn id="13" dur="500"/>
                                        <p:tgtEl>
                                          <p:spTgt spid="3072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0724">
                                            <p:txEl>
                                              <p:pRg st="1" end="1"/>
                                            </p:txEl>
                                          </p:spTgt>
                                        </p:tgtEl>
                                        <p:attrNameLst>
                                          <p:attrName>style.visibility</p:attrName>
                                        </p:attrNameLst>
                                      </p:cBhvr>
                                      <p:to>
                                        <p:strVal val="visible"/>
                                      </p:to>
                                    </p:set>
                                    <p:animEffect transition="in" filter="strips(downRight)">
                                      <p:cBhvr>
                                        <p:cTn id="18" dur="500"/>
                                        <p:tgtEl>
                                          <p:spTgt spid="3072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30724">
                                            <p:txEl>
                                              <p:pRg st="2" end="2"/>
                                            </p:txEl>
                                          </p:spTgt>
                                        </p:tgtEl>
                                        <p:attrNameLst>
                                          <p:attrName>style.visibility</p:attrName>
                                        </p:attrNameLst>
                                      </p:cBhvr>
                                      <p:to>
                                        <p:strVal val="visible"/>
                                      </p:to>
                                    </p:set>
                                    <p:animEffect transition="in" filter="strips(downRight)">
                                      <p:cBhvr>
                                        <p:cTn id="23" dur="500"/>
                                        <p:tgtEl>
                                          <p:spTgt spid="3072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0724">
                                            <p:txEl>
                                              <p:pRg st="3" end="3"/>
                                            </p:txEl>
                                          </p:spTgt>
                                        </p:tgtEl>
                                        <p:attrNameLst>
                                          <p:attrName>style.visibility</p:attrName>
                                        </p:attrNameLst>
                                      </p:cBhvr>
                                      <p:to>
                                        <p:strVal val="visible"/>
                                      </p:to>
                                    </p:set>
                                    <p:anim calcmode="discrete" valueType="clr">
                                      <p:cBhvr override="childStyle">
                                        <p:cTn id="28" dur="80"/>
                                        <p:tgtEl>
                                          <p:spTgt spid="3072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0724">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072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30724">
                                            <p:txEl>
                                              <p:pRg st="4" end="4"/>
                                            </p:txEl>
                                          </p:spTgt>
                                        </p:tgtEl>
                                        <p:attrNameLst>
                                          <p:attrName>style.visibility</p:attrName>
                                        </p:attrNameLst>
                                      </p:cBhvr>
                                      <p:to>
                                        <p:strVal val="visible"/>
                                      </p:to>
                                    </p:set>
                                    <p:animEffect transition="in" filter="strips(downRight)">
                                      <p:cBhvr>
                                        <p:cTn id="35" dur="500"/>
                                        <p:tgtEl>
                                          <p:spTgt spid="307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bldLvl="5"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4" name="标题 3"/>
          <p:cNvSpPr>
            <a:spLocks noGrp="1"/>
          </p:cNvSpPr>
          <p:nvPr>
            <p:ph type="title"/>
          </p:nvPr>
        </p:nvSpPr>
        <p:spPr/>
        <p:txBody>
          <a:bodyPr>
            <a:normAutofit/>
          </a:bodyPr>
          <a:lstStyle/>
          <a:p>
            <a:r>
              <a:rPr lang="zh-CN" altLang="en-US" dirty="0">
                <a:sym typeface="+mn-ea"/>
              </a:rPr>
              <a:t>勒温的领导作风理论</a:t>
            </a:r>
            <a:endParaRPr lang="zh-CN" altLang="en-US" dirty="0"/>
          </a:p>
        </p:txBody>
      </p:sp>
      <p:sp>
        <p:nvSpPr>
          <p:cNvPr id="31747" name="Rectangle 3"/>
          <p:cNvSpPr>
            <a:spLocks noGrp="1"/>
          </p:cNvSpPr>
          <p:nvPr>
            <p:ph idx="1"/>
          </p:nvPr>
        </p:nvSpPr>
        <p:spPr/>
        <p:txBody>
          <a:bodyPr wrap="square" anchor="t">
            <a:normAutofit fontScale="77500" lnSpcReduction="20000"/>
          </a:bodyPr>
          <a:lstStyle/>
          <a:p>
            <a:pPr marL="457200" lvl="1" indent="0" eaLnBrk="1" hangingPunct="1">
              <a:lnSpc>
                <a:spcPct val="80000"/>
              </a:lnSpc>
              <a:buNone/>
            </a:pPr>
            <a:r>
              <a:rPr lang="zh-CN" altLang="en-US" dirty="0"/>
              <a:t>2.民主型 </a:t>
            </a:r>
            <a:endParaRPr lang="zh-CN" altLang="en-US" dirty="0"/>
          </a:p>
          <a:p>
            <a:pPr eaLnBrk="1" hangingPunct="1">
              <a:lnSpc>
                <a:spcPct val="120000"/>
              </a:lnSpc>
              <a:buNone/>
            </a:pPr>
            <a:r>
              <a:rPr lang="zh-CN" altLang="en-US" sz="1800" dirty="0"/>
              <a:t>    </a:t>
            </a:r>
            <a:r>
              <a:rPr lang="zh-CN" altLang="en-US" sz="1800" b="1" dirty="0"/>
              <a:t>       </a:t>
            </a:r>
            <a:r>
              <a:rPr lang="zh-CN" altLang="en-US" sz="2800" b="1" dirty="0"/>
              <a:t>     </a:t>
            </a:r>
            <a:r>
              <a:rPr lang="zh-CN" altLang="en-US" sz="2800" dirty="0"/>
              <a:t>群体的一切活动，由领导者和群体成员共同讨论而后决定，在讨论过程中，领袖以理服人、以身作则，以群体成员之一身份参与，鼓励大家发表意见，力求达到集思广益的目的。 </a:t>
            </a:r>
            <a:endParaRPr lang="zh-CN" altLang="en-US" sz="2800" dirty="0"/>
          </a:p>
          <a:p>
            <a:pPr eaLnBrk="1" hangingPunct="1">
              <a:lnSpc>
                <a:spcPct val="120000"/>
              </a:lnSpc>
              <a:buNone/>
            </a:pPr>
            <a:r>
              <a:rPr lang="zh-CN" altLang="en-US" sz="2800" dirty="0"/>
              <a:t>       </a:t>
            </a:r>
            <a:r>
              <a:rPr lang="zh-CN" altLang="en-US" sz="2800" b="1" dirty="0"/>
              <a:t>特点：</a:t>
            </a:r>
            <a:endParaRPr lang="zh-CN" altLang="en-US" sz="2800" b="1" dirty="0"/>
          </a:p>
          <a:p>
            <a:pPr eaLnBrk="1" hangingPunct="1">
              <a:lnSpc>
                <a:spcPct val="120000"/>
              </a:lnSpc>
              <a:buNone/>
            </a:pPr>
            <a:r>
              <a:rPr lang="zh-CN" altLang="en-US" sz="2800" dirty="0"/>
              <a:t>               所有决策由群体讨论决定；分配工作时，尽量照顾到个人的能力、兴趣与爱好；对下属的工作，不作具体安排，下级可以有很大的自由和灵活性；主要运用个人威信而不是职权使人服从；领导者积极参加团体活动，与下级无心理距离。</a:t>
            </a:r>
            <a:endParaRPr lang="zh-CN" altLang="en-US" sz="2800"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6662" y="26748"/>
            <a:ext cx="2108371" cy="364572"/>
          </a:xfrm>
          <a:prstGeom prst="homePlate">
            <a:avLst>
              <a:gd name="adj" fmla="val 34324"/>
            </a:avLst>
          </a:prstGeom>
        </p:spPr>
      </p:pic>
      <p:sp>
        <p:nvSpPr>
          <p:cNvPr id="2" name="矩形 1"/>
          <p:cNvSpPr/>
          <p:nvPr/>
        </p:nvSpPr>
        <p:spPr>
          <a:xfrm>
            <a:off x="476017" y="26748"/>
            <a:ext cx="1554480" cy="368300"/>
          </a:xfrm>
          <a:prstGeom prst="rect">
            <a:avLst/>
          </a:prstGeom>
        </p:spPr>
        <p:txBody>
          <a:bodyPr wrap="none">
            <a:spAutoFit/>
          </a:bodyPr>
          <a:lstStyle/>
          <a:p>
            <a:r>
              <a:rPr lang="zh-CN" altLang="en-US" dirty="0">
                <a:latin typeface="仿宋" panose="02010609060101010101" charset="-122"/>
                <a:ea typeface="仿宋" panose="02010609060101010101" charset="-122"/>
              </a:rPr>
              <a:t>领导行为理论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clickPar">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checkerboard(across)">
                                      <p:cBhvr>
                                        <p:cTn id="7" dur="1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12" dur="10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31747">
                                            <p:txEl>
                                              <p:pRg st="2" end="2"/>
                                            </p:txEl>
                                          </p:spTgt>
                                        </p:tgtEl>
                                        <p:attrNameLst>
                                          <p:attrName>style.visibility</p:attrName>
                                        </p:attrNameLst>
                                      </p:cBhvr>
                                      <p:to>
                                        <p:strVal val="visible"/>
                                      </p:to>
                                    </p:set>
                                    <p:anim calcmode="discrete" valueType="clr">
                                      <p:cBhvr override="childStyle">
                                        <p:cTn id="17" dur="80"/>
                                        <p:tgtEl>
                                          <p:spTgt spid="317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1747">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31747">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24" dur="10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5"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32772" name="Rectangle 4"/>
          <p:cNvSpPr>
            <a:spLocks noGrp="1"/>
          </p:cNvSpPr>
          <p:nvPr>
            <p:ph type="title"/>
          </p:nvPr>
        </p:nvSpPr>
        <p:spPr/>
        <p:txBody>
          <a:bodyPr wrap="square" anchor="b">
            <a:normAutofit fontScale="90000"/>
          </a:bodyPr>
          <a:lstStyle/>
          <a:p>
            <a:pPr algn="l" eaLnBrk="1" hangingPunct="1"/>
            <a:br>
              <a:rPr lang="zh-CN" altLang="en-US" dirty="0">
                <a:sym typeface="+mn-ea"/>
              </a:rPr>
            </a:br>
            <a:r>
              <a:rPr lang="zh-CN" altLang="en-US" dirty="0">
                <a:sym typeface="+mn-ea"/>
              </a:rPr>
              <a:t>                  </a:t>
            </a:r>
            <a:endParaRPr lang="zh-CN" altLang="en-US" dirty="0"/>
          </a:p>
        </p:txBody>
      </p:sp>
      <p:sp>
        <p:nvSpPr>
          <p:cNvPr id="32771" name="Rectangle 3"/>
          <p:cNvSpPr>
            <a:spLocks noGrp="1"/>
          </p:cNvSpPr>
          <p:nvPr>
            <p:ph idx="1"/>
          </p:nvPr>
        </p:nvSpPr>
        <p:spPr/>
        <p:txBody>
          <a:bodyPr wrap="square" anchor="t">
            <a:normAutofit/>
          </a:bodyPr>
          <a:lstStyle/>
          <a:p>
            <a:pPr marL="457200" lvl="1" indent="0" eaLnBrk="1" hangingPunct="1">
              <a:buNone/>
            </a:pPr>
            <a:r>
              <a:rPr lang="zh-CN" altLang="en-US" sz="2700" dirty="0"/>
              <a:t>3.放任型</a:t>
            </a:r>
            <a:endParaRPr lang="zh-CN" altLang="en-US" sz="2700" dirty="0"/>
          </a:p>
          <a:p>
            <a:pPr eaLnBrk="1" hangingPunct="1">
              <a:buNone/>
            </a:pPr>
            <a:r>
              <a:rPr lang="zh-CN" altLang="en-US" b="1" dirty="0"/>
              <a:t>           </a:t>
            </a:r>
            <a:r>
              <a:rPr lang="zh-CN" altLang="en-US" dirty="0"/>
              <a:t>对群体作业进行方式，领导者不闻不问，工作事先无布置、事后无检查；权力完全给予个人，一切悉听尊便，毫无规章制度；完全由群体成员凭其所好各行其是。</a:t>
            </a:r>
            <a:endParaRPr lang="zh-CN" altLang="en-US" dirty="0"/>
          </a:p>
          <a:p>
            <a:pPr eaLnBrk="1" hangingPunct="1">
              <a:buNone/>
            </a:pP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2" name="矩形 1"/>
          <p:cNvSpPr/>
          <p:nvPr/>
        </p:nvSpPr>
        <p:spPr>
          <a:xfrm>
            <a:off x="2802186" y="733096"/>
            <a:ext cx="3840480" cy="583565"/>
          </a:xfrm>
          <a:prstGeom prst="rect">
            <a:avLst/>
          </a:prstGeom>
        </p:spPr>
        <p:txBody>
          <a:bodyPr wrap="none">
            <a:spAutoFit/>
          </a:bodyPr>
          <a:lstStyle/>
          <a:p>
            <a:r>
              <a:rPr lang="zh-CN" altLang="en-US" sz="3200" dirty="0">
                <a:sym typeface="+mn-ea"/>
              </a:rPr>
              <a:t>勒温的领导作风理论</a:t>
            </a:r>
            <a:endParaRPr lang="zh-CN" altLang="en-US" sz="3200" dirty="0"/>
          </a:p>
        </p:txBody>
      </p:sp>
      <p:sp>
        <p:nvSpPr>
          <p:cNvPr id="3" name="矩形 2"/>
          <p:cNvSpPr/>
          <p:nvPr/>
        </p:nvSpPr>
        <p:spPr>
          <a:xfrm>
            <a:off x="996905" y="140572"/>
            <a:ext cx="1554480" cy="368300"/>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2771">
                                            <p:txEl>
                                              <p:pRg st="0" end="0"/>
                                            </p:txEl>
                                          </p:spTgt>
                                        </p:tgtEl>
                                        <p:attrNameLst>
                                          <p:attrName>style.visibility</p:attrName>
                                        </p:attrNameLst>
                                      </p:cBhvr>
                                      <p:to>
                                        <p:strVal val="visible"/>
                                      </p:to>
                                    </p:set>
                                    <p:animEffect transition="in" filter="checkerboard(across)">
                                      <p:cBhvr>
                                        <p:cTn id="13" dur="500"/>
                                        <p:tgtEl>
                                          <p:spTgt spid="327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2771">
                                            <p:txEl>
                                              <p:pRg st="1" end="1"/>
                                            </p:txEl>
                                          </p:spTgt>
                                        </p:tgtEl>
                                        <p:attrNameLst>
                                          <p:attrName>style.visibility</p:attrName>
                                        </p:attrNameLst>
                                      </p:cBhvr>
                                      <p:to>
                                        <p:strVal val="visible"/>
                                      </p:to>
                                    </p:set>
                                    <p:animEffect transition="in" filter="checkerboard(across)">
                                      <p:cBhvr>
                                        <p:cTn id="18"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1" grpId="0" bldLvl="5"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33794" name="Rectangle 2"/>
          <p:cNvSpPr>
            <a:spLocks noGrp="1"/>
          </p:cNvSpPr>
          <p:nvPr>
            <p:ph type="title"/>
          </p:nvPr>
        </p:nvSpPr>
        <p:spPr/>
        <p:txBody>
          <a:bodyPr wrap="square" anchor="b">
            <a:normAutofit/>
          </a:bodyPr>
          <a:lstStyle/>
          <a:p>
            <a:pPr algn="l" eaLnBrk="1" hangingPunct="1"/>
            <a:r>
              <a:rPr lang="zh-CN" altLang="en-US" sz="3000" b="1" dirty="0">
                <a:latin typeface="+mj-ea"/>
                <a:sym typeface="+mn-ea"/>
              </a:rPr>
              <a:t>勒温的</a:t>
            </a:r>
            <a:r>
              <a:rPr lang="zh-CN" altLang="en-US" sz="3000" b="1" dirty="0"/>
              <a:t>三种领导作风的团队氛围</a:t>
            </a:r>
            <a:endParaRPr lang="zh-CN" altLang="en-US" sz="3000" b="1" dirty="0"/>
          </a:p>
        </p:txBody>
      </p:sp>
      <p:sp>
        <p:nvSpPr>
          <p:cNvPr id="33796" name="Rectangle 3"/>
          <p:cNvSpPr>
            <a:spLocks noGrp="1"/>
          </p:cNvSpPr>
          <p:nvPr>
            <p:ph idx="1"/>
          </p:nvPr>
        </p:nvSpPr>
        <p:spPr/>
        <p:txBody>
          <a:bodyPr wrap="square" anchor="t"/>
          <a:lstStyle/>
          <a:p>
            <a:pPr eaLnBrk="1" hangingPunct="1">
              <a:buNone/>
            </a:pPr>
            <a:r>
              <a:rPr lang="en-US" altLang="zh-CN" sz="2100"/>
              <a:t>1.</a:t>
            </a:r>
            <a:r>
              <a:rPr lang="zh-CN" altLang="en-US" sz="2100"/>
              <a:t>专制型</a:t>
            </a:r>
            <a:endParaRPr lang="zh-CN" altLang="en-US" sz="2100"/>
          </a:p>
          <a:p>
            <a:pPr eaLnBrk="1" hangingPunct="1">
              <a:buNone/>
            </a:pPr>
            <a:r>
              <a:rPr lang="zh-CN" altLang="en-US" sz="2100"/>
              <a:t>      领导者只重视任务，不关心员工。领导者与被领导者之间心里距离较大。</a:t>
            </a:r>
            <a:endParaRPr lang="zh-CN" altLang="en-US" sz="2100"/>
          </a:p>
          <a:p>
            <a:pPr eaLnBrk="1" hangingPunct="1">
              <a:buNone/>
            </a:pPr>
            <a:r>
              <a:rPr lang="en-US" altLang="zh-CN" sz="2100"/>
              <a:t>2.</a:t>
            </a:r>
            <a:r>
              <a:rPr lang="zh-CN" altLang="en-US" sz="2100"/>
              <a:t>民主型</a:t>
            </a:r>
            <a:endParaRPr lang="zh-CN" altLang="en-US" sz="2100"/>
          </a:p>
          <a:p>
            <a:pPr eaLnBrk="1" hangingPunct="1">
              <a:buNone/>
            </a:pPr>
            <a:r>
              <a:rPr lang="zh-CN" altLang="en-US" sz="2100"/>
              <a:t>      领导者注重团体成员的需要，力求营造民主平等的气氛。领导者与被领导者之间心里距离较小。</a:t>
            </a:r>
            <a:endParaRPr lang="zh-CN" altLang="en-US" sz="2100"/>
          </a:p>
          <a:p>
            <a:pPr eaLnBrk="1" hangingPunct="1">
              <a:buNone/>
            </a:pPr>
            <a:r>
              <a:rPr lang="en-US" altLang="zh-CN" sz="2100"/>
              <a:t>3.</a:t>
            </a:r>
            <a:r>
              <a:rPr lang="zh-CN" altLang="en-US" sz="2100"/>
              <a:t>放任型</a:t>
            </a:r>
            <a:endParaRPr lang="zh-CN" altLang="en-US" sz="2100"/>
          </a:p>
          <a:p>
            <a:pPr eaLnBrk="1" hangingPunct="1">
              <a:buNone/>
            </a:pPr>
            <a:r>
              <a:rPr lang="zh-CN" altLang="en-US" sz="2100"/>
              <a:t>      无政府主义，团队绩效低，人际关系淡漠。</a:t>
            </a:r>
            <a:endParaRPr lang="zh-CN" altLang="en-US" sz="210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2" name="矩形 1"/>
          <p:cNvSpPr/>
          <p:nvPr/>
        </p:nvSpPr>
        <p:spPr>
          <a:xfrm>
            <a:off x="936394" y="87868"/>
            <a:ext cx="1554480" cy="368300"/>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checkerboard(across)">
                                      <p:cBhvr>
                                        <p:cTn id="7" dur="500"/>
                                        <p:tgtEl>
                                          <p:spTgt spid="3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checkerboard(across)">
                                      <p:cBhvr>
                                        <p:cTn id="12" dur="500"/>
                                        <p:tgtEl>
                                          <p:spTgt spid="3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checkerboard(across)">
                                      <p:cBhvr>
                                        <p:cTn id="17" dur="500"/>
                                        <p:tgtEl>
                                          <p:spTgt spid="33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796">
                                            <p:txEl>
                                              <p:pRg st="3" end="3"/>
                                            </p:txEl>
                                          </p:spTgt>
                                        </p:tgtEl>
                                        <p:attrNameLst>
                                          <p:attrName>style.visibility</p:attrName>
                                        </p:attrNameLst>
                                      </p:cBhvr>
                                      <p:to>
                                        <p:strVal val="visible"/>
                                      </p:to>
                                    </p:set>
                                    <p:animEffect transition="in" filter="checkerboard(across)">
                                      <p:cBhvr>
                                        <p:cTn id="22" dur="500"/>
                                        <p:tgtEl>
                                          <p:spTgt spid="337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3796">
                                            <p:txEl>
                                              <p:pRg st="4" end="4"/>
                                            </p:txEl>
                                          </p:spTgt>
                                        </p:tgtEl>
                                        <p:attrNameLst>
                                          <p:attrName>style.visibility</p:attrName>
                                        </p:attrNameLst>
                                      </p:cBhvr>
                                      <p:to>
                                        <p:strVal val="visible"/>
                                      </p:to>
                                    </p:set>
                                    <p:animEffect transition="in" filter="checkerboard(across)">
                                      <p:cBhvr>
                                        <p:cTn id="27" dur="500"/>
                                        <p:tgtEl>
                                          <p:spTgt spid="337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3796">
                                            <p:txEl>
                                              <p:pRg st="5" end="5"/>
                                            </p:txEl>
                                          </p:spTgt>
                                        </p:tgtEl>
                                        <p:attrNameLst>
                                          <p:attrName>style.visibility</p:attrName>
                                        </p:attrNameLst>
                                      </p:cBhvr>
                                      <p:to>
                                        <p:strVal val="visible"/>
                                      </p:to>
                                    </p:set>
                                    <p:animEffect transition="in" filter="checkerboard(across)">
                                      <p:cBhvr>
                                        <p:cTn id="32" dur="500"/>
                                        <p:tgtEl>
                                          <p:spTgt spid="337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ldLvl="5"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6" name="标题 5"/>
          <p:cNvSpPr>
            <a:spLocks noGrp="1"/>
          </p:cNvSpPr>
          <p:nvPr>
            <p:ph type="title"/>
          </p:nvPr>
        </p:nvSpPr>
        <p:spPr/>
        <p:txBody>
          <a:bodyPr>
            <a:normAutofit/>
          </a:bodyPr>
          <a:lstStyle/>
          <a:p>
            <a:r>
              <a:rPr lang="zh-CN" altLang="en-US" b="1" dirty="0">
                <a:latin typeface="+mj-ea"/>
                <a:sym typeface="+mn-ea"/>
              </a:rPr>
              <a:t>勒温的</a:t>
            </a:r>
            <a:r>
              <a:rPr lang="zh-CN" altLang="en-US" b="1" dirty="0">
                <a:sym typeface="+mn-ea"/>
              </a:rPr>
              <a:t>三种领导作风</a:t>
            </a:r>
            <a:r>
              <a:rPr lang="zh-CN" altLang="en-US" b="1" dirty="0"/>
              <a:t>的工作绩效</a:t>
            </a:r>
            <a:endParaRPr lang="zh-CN" altLang="en-US" dirty="0"/>
          </a:p>
        </p:txBody>
      </p:sp>
      <p:sp>
        <p:nvSpPr>
          <p:cNvPr id="34820" name="Rectangle 3"/>
          <p:cNvSpPr>
            <a:spLocks noGrp="1"/>
          </p:cNvSpPr>
          <p:nvPr>
            <p:ph idx="1"/>
          </p:nvPr>
        </p:nvSpPr>
        <p:spPr/>
        <p:txBody>
          <a:bodyPr wrap="square" anchor="t">
            <a:normAutofit/>
          </a:bodyPr>
          <a:lstStyle/>
          <a:p>
            <a:pPr eaLnBrk="1" hangingPunct="1">
              <a:buNone/>
            </a:pPr>
            <a:r>
              <a:rPr lang="zh-CN" altLang="en-US"/>
              <a:t>（</a:t>
            </a:r>
            <a:r>
              <a:rPr lang="en-US" altLang="zh-CN"/>
              <a:t>1</a:t>
            </a:r>
            <a:r>
              <a:rPr lang="zh-CN" altLang="en-US"/>
              <a:t>）在工作绩效方面，民主型和专制型依不同情景各有优劣。</a:t>
            </a:r>
            <a:endParaRPr lang="zh-CN" altLang="en-US"/>
          </a:p>
          <a:p>
            <a:pPr eaLnBrk="1" hangingPunct="1">
              <a:buNone/>
            </a:pPr>
            <a:r>
              <a:rPr lang="zh-CN" altLang="en-US"/>
              <a:t>（</a:t>
            </a:r>
            <a:r>
              <a:rPr lang="en-US" altLang="zh-CN"/>
              <a:t>2</a:t>
            </a:r>
            <a:r>
              <a:rPr lang="zh-CN" altLang="en-US"/>
              <a:t>）在工作满意度方面，民主型一般高于专制型。</a:t>
            </a:r>
            <a:endParaRPr lang="zh-CN" altLang="en-US"/>
          </a:p>
          <a:p>
            <a:pPr eaLnBrk="1" hangingPunct="1">
              <a:buNone/>
            </a:pPr>
            <a:r>
              <a:rPr lang="zh-CN" altLang="en-US"/>
              <a:t>（</a:t>
            </a:r>
            <a:r>
              <a:rPr lang="en-US" altLang="zh-CN"/>
              <a:t>3</a:t>
            </a:r>
            <a:r>
              <a:rPr lang="zh-CN" altLang="en-US"/>
              <a:t>）无论是在绩效方面还是工作满意度方面，放任型都是最差的。</a:t>
            </a:r>
            <a:endParaRPr lang="zh-CN" altLang="en-US"/>
          </a:p>
        </p:txBody>
      </p:sp>
      <p:grpSp>
        <p:nvGrpSpPr>
          <p:cNvPr id="4" name="组合 3"/>
          <p:cNvGrpSpPr/>
          <p:nvPr/>
        </p:nvGrpSpPr>
        <p:grpSpPr>
          <a:xfrm>
            <a:off x="260450" y="21312"/>
            <a:ext cx="2108371" cy="369332"/>
            <a:chOff x="872291" y="140572"/>
            <a:chExt cx="2108371" cy="369332"/>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2" name="矩形 1"/>
            <p:cNvSpPr/>
            <p:nvPr/>
          </p:nvSpPr>
          <p:spPr>
            <a:xfrm>
              <a:off x="1141646" y="140572"/>
              <a:ext cx="1569660" cy="369332"/>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barn(outVertical)">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barn(outVertical)">
                                      <p:cBhvr>
                                        <p:cTn id="12" dur="500"/>
                                        <p:tgtEl>
                                          <p:spTgt spid="348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barn(outVertical)">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5"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4625579" y="573881"/>
            <a:ext cx="1674019" cy="1483519"/>
          </a:xfrm>
          <a:prstGeom prst="rect">
            <a:avLst/>
          </a:prstGeom>
          <a:solidFill>
            <a:srgbClr val="800080"/>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endParaRPr lang="en-US" altLang="x-none" sz="1350" dirty="0">
              <a:latin typeface="Tahoma" panose="020B0604030504040204" pitchFamily="2" charset="0"/>
            </a:endParaRPr>
          </a:p>
          <a:p>
            <a:pPr algn="ctr">
              <a:lnSpc>
                <a:spcPct val="100000"/>
              </a:lnSpc>
              <a:buClrTx/>
            </a:pPr>
            <a:r>
              <a:rPr lang="en-US" altLang="x-none" sz="1350" dirty="0">
                <a:latin typeface="Tahoma" panose="020B0604030504040204" pitchFamily="2" charset="0"/>
              </a:rPr>
              <a:t>C</a:t>
            </a:r>
            <a:endParaRPr lang="en-US" altLang="x-none" sz="1350" dirty="0">
              <a:latin typeface="Tahoma" panose="020B0604030504040204" pitchFamily="2" charset="0"/>
            </a:endParaRPr>
          </a:p>
          <a:p>
            <a:pPr algn="ctr">
              <a:lnSpc>
                <a:spcPct val="100000"/>
              </a:lnSpc>
              <a:buClrTx/>
            </a:pPr>
            <a:r>
              <a:rPr lang="zh-CN" altLang="en-US" sz="1350" dirty="0">
                <a:latin typeface="Tahoma" panose="020B0604030504040204" pitchFamily="2" charset="0"/>
              </a:rPr>
              <a:t>高关心人</a:t>
            </a:r>
            <a:endParaRPr lang="zh-CN" altLang="en-US" sz="1350" dirty="0">
              <a:latin typeface="Tahoma" panose="020B0604030504040204" pitchFamily="2" charset="0"/>
            </a:endParaRPr>
          </a:p>
          <a:p>
            <a:pPr algn="ctr"/>
            <a:r>
              <a:rPr lang="zh-CN" altLang="en-US" sz="1350" dirty="0">
                <a:latin typeface="Tahoma" panose="020B0604030504040204" pitchFamily="2" charset="0"/>
              </a:rPr>
              <a:t>高组织</a:t>
            </a:r>
            <a:endParaRPr lang="zh-CN" altLang="en-US" sz="1350" dirty="0">
              <a:latin typeface="Tahoma" panose="020B0604030504040204" pitchFamily="2" charset="0"/>
            </a:endParaRPr>
          </a:p>
          <a:p>
            <a:pPr algn="ctr"/>
            <a:endParaRPr lang="en-US" altLang="x-none" sz="1350" dirty="0">
              <a:solidFill>
                <a:schemeClr val="accent2"/>
              </a:solidFill>
              <a:latin typeface="Arial" panose="020B0604020202020204" pitchFamily="34" charset="0"/>
            </a:endParaRPr>
          </a:p>
        </p:txBody>
      </p:sp>
      <p:sp>
        <p:nvSpPr>
          <p:cNvPr id="35843" name="Text Box 4"/>
          <p:cNvSpPr txBox="1"/>
          <p:nvPr/>
        </p:nvSpPr>
        <p:spPr>
          <a:xfrm>
            <a:off x="2364581" y="1428750"/>
            <a:ext cx="390525" cy="803672"/>
          </a:xfrm>
          <a:prstGeom prst="rect">
            <a:avLst/>
          </a:prstGeom>
          <a:noFill/>
          <a:ln w="9525">
            <a:noFill/>
          </a:ln>
        </p:spPr>
        <p:txBody>
          <a:bodyPr vert="eaVert"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关心人</a:t>
            </a:r>
            <a:endParaRPr lang="zh-CN" altLang="en-US" sz="1350" dirty="0">
              <a:solidFill>
                <a:schemeClr val="tx1"/>
              </a:solidFill>
              <a:latin typeface="Times New Roman" panose="02020603050405020304" pitchFamily="2" charset="0"/>
            </a:endParaRPr>
          </a:p>
        </p:txBody>
      </p:sp>
      <p:sp>
        <p:nvSpPr>
          <p:cNvPr id="35844" name="Text Box 5"/>
          <p:cNvSpPr txBox="1"/>
          <p:nvPr/>
        </p:nvSpPr>
        <p:spPr>
          <a:xfrm>
            <a:off x="3943350" y="3486150"/>
            <a:ext cx="114300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关心组织</a:t>
            </a:r>
            <a:endParaRPr lang="zh-CN" altLang="en-US" sz="1350" dirty="0">
              <a:solidFill>
                <a:schemeClr val="tx1"/>
              </a:solidFill>
              <a:latin typeface="Times New Roman" panose="02020603050405020304" pitchFamily="2" charset="0"/>
            </a:endParaRPr>
          </a:p>
        </p:txBody>
      </p:sp>
      <p:sp>
        <p:nvSpPr>
          <p:cNvPr id="35845" name="Rectangle 6"/>
          <p:cNvSpPr/>
          <p:nvPr/>
        </p:nvSpPr>
        <p:spPr>
          <a:xfrm>
            <a:off x="4629150" y="2057400"/>
            <a:ext cx="1674019" cy="1371600"/>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lstStyle/>
          <a:p>
            <a:pPr algn="ctr"/>
            <a:r>
              <a:rPr lang="en-US" altLang="x-none" sz="1350" dirty="0">
                <a:latin typeface="Tahoma" panose="020B0604030504040204" pitchFamily="2" charset="0"/>
              </a:rPr>
              <a:t>D</a:t>
            </a:r>
            <a:endParaRPr lang="en-US" altLang="x-none" sz="1350" dirty="0">
              <a:latin typeface="Tahoma" panose="020B0604030504040204" pitchFamily="2" charset="0"/>
            </a:endParaRPr>
          </a:p>
          <a:p>
            <a:pPr algn="ctr"/>
            <a:r>
              <a:rPr lang="zh-CN" altLang="en-US" sz="1350" dirty="0">
                <a:latin typeface="Tahoma" panose="020B0604030504040204" pitchFamily="2" charset="0"/>
              </a:rPr>
              <a:t>低关心人</a:t>
            </a:r>
            <a:endParaRPr lang="zh-CN" altLang="en-US" sz="1350" dirty="0">
              <a:latin typeface="Tahoma" panose="020B0604030504040204" pitchFamily="2" charset="0"/>
            </a:endParaRPr>
          </a:p>
          <a:p>
            <a:pPr algn="ctr"/>
            <a:r>
              <a:rPr lang="zh-CN" altLang="en-US" sz="1350" dirty="0">
                <a:latin typeface="Tahoma" panose="020B0604030504040204" pitchFamily="2" charset="0"/>
              </a:rPr>
              <a:t>高组织</a:t>
            </a:r>
            <a:endParaRPr lang="zh-CN" altLang="en-US" sz="1350" dirty="0">
              <a:latin typeface="Tahoma" panose="020B0604030504040204" pitchFamily="2" charset="0"/>
            </a:endParaRPr>
          </a:p>
          <a:p>
            <a:pPr algn="ctr"/>
            <a:endParaRPr lang="zh-CN" altLang="en-US" sz="1350" dirty="0">
              <a:latin typeface="Tahoma" panose="020B0604030504040204" pitchFamily="2" charset="0"/>
            </a:endParaRPr>
          </a:p>
        </p:txBody>
      </p:sp>
      <p:sp>
        <p:nvSpPr>
          <p:cNvPr id="35846" name="Rectangle 7"/>
          <p:cNvSpPr/>
          <p:nvPr/>
        </p:nvSpPr>
        <p:spPr>
          <a:xfrm>
            <a:off x="2971800" y="2057400"/>
            <a:ext cx="1657350" cy="1371600"/>
          </a:xfrm>
          <a:prstGeom prst="rect">
            <a:avLst/>
          </a:prstGeom>
          <a:solidFill>
            <a:srgbClr val="800000"/>
          </a:solidFill>
          <a:ln w="9525" cap="flat" cmpd="sng">
            <a:solidFill>
              <a:schemeClr val="tx1"/>
            </a:solidFill>
            <a:prstDash val="solid"/>
            <a:miter/>
            <a:headEnd type="none" w="med" len="med"/>
            <a:tailEnd type="none" w="med" len="med"/>
          </a:ln>
        </p:spPr>
        <p:txBody>
          <a:bodyPr wrap="none" anchor="ctr"/>
          <a:lstStyle/>
          <a:p>
            <a:pPr algn="ctr"/>
            <a:r>
              <a:rPr lang="en-US" altLang="x-none" sz="1350" dirty="0">
                <a:latin typeface="Tahoma" panose="020B0604030504040204" pitchFamily="2" charset="0"/>
              </a:rPr>
              <a:t>A</a:t>
            </a:r>
            <a:endParaRPr lang="en-US" altLang="x-none" sz="1350" dirty="0">
              <a:latin typeface="Tahoma" panose="020B0604030504040204" pitchFamily="2" charset="0"/>
            </a:endParaRPr>
          </a:p>
          <a:p>
            <a:pPr algn="ctr"/>
            <a:r>
              <a:rPr lang="zh-CN" altLang="en-US" sz="1350" dirty="0">
                <a:latin typeface="Tahoma" panose="020B0604030504040204" pitchFamily="2" charset="0"/>
              </a:rPr>
              <a:t>低关心人</a:t>
            </a:r>
            <a:endParaRPr lang="zh-CN" altLang="en-US" sz="1350" dirty="0">
              <a:latin typeface="Tahoma" panose="020B0604030504040204" pitchFamily="2" charset="0"/>
            </a:endParaRPr>
          </a:p>
          <a:p>
            <a:pPr algn="ctr"/>
            <a:r>
              <a:rPr lang="zh-CN" altLang="en-US" sz="1350" dirty="0">
                <a:latin typeface="Tahoma" panose="020B0604030504040204" pitchFamily="2" charset="0"/>
              </a:rPr>
              <a:t>低组织</a:t>
            </a:r>
            <a:endParaRPr lang="zh-CN" altLang="en-US" sz="1350" dirty="0">
              <a:latin typeface="Tahoma" panose="020B0604030504040204" pitchFamily="2" charset="0"/>
            </a:endParaRPr>
          </a:p>
        </p:txBody>
      </p:sp>
      <p:sp>
        <p:nvSpPr>
          <p:cNvPr id="35847" name="Rectangle 8"/>
          <p:cNvSpPr/>
          <p:nvPr/>
        </p:nvSpPr>
        <p:spPr>
          <a:xfrm>
            <a:off x="2971800" y="573881"/>
            <a:ext cx="1653779" cy="1483519"/>
          </a:xfrm>
          <a:prstGeom prst="rect">
            <a:avLst/>
          </a:prstGeom>
          <a:solidFill>
            <a:srgbClr val="333399"/>
          </a:solidFill>
          <a:ln w="9525" cap="flat" cmpd="sng">
            <a:solidFill>
              <a:schemeClr val="tx1"/>
            </a:solidFill>
            <a:prstDash val="solid"/>
            <a:miter/>
            <a:headEnd type="none" w="med" len="med"/>
            <a:tailEnd type="none" w="med" len="med"/>
          </a:ln>
        </p:spPr>
        <p:txBody>
          <a:bodyPr wrap="none" anchor="ctr"/>
          <a:lstStyle/>
          <a:p>
            <a:pPr algn="ctr"/>
            <a:r>
              <a:rPr lang="en-US" altLang="x-none" sz="1350" dirty="0">
                <a:latin typeface="Tahoma" panose="020B0604030504040204" pitchFamily="2" charset="0"/>
              </a:rPr>
              <a:t>B</a:t>
            </a:r>
            <a:endParaRPr lang="en-US" altLang="x-none" sz="1350" dirty="0">
              <a:latin typeface="Tahoma" panose="020B0604030504040204" pitchFamily="2" charset="0"/>
            </a:endParaRPr>
          </a:p>
          <a:p>
            <a:pPr algn="ctr"/>
            <a:r>
              <a:rPr lang="zh-CN" altLang="en-US" sz="1350" dirty="0">
                <a:latin typeface="Tahoma" panose="020B0604030504040204" pitchFamily="2" charset="0"/>
              </a:rPr>
              <a:t>高关心人</a:t>
            </a:r>
            <a:endParaRPr lang="zh-CN" altLang="en-US" sz="1350" dirty="0">
              <a:latin typeface="Tahoma" panose="020B0604030504040204" pitchFamily="2" charset="0"/>
            </a:endParaRPr>
          </a:p>
          <a:p>
            <a:pPr algn="ctr"/>
            <a:r>
              <a:rPr lang="zh-CN" altLang="en-US" sz="1350" dirty="0">
                <a:latin typeface="Tahoma" panose="020B0604030504040204" pitchFamily="2" charset="0"/>
              </a:rPr>
              <a:t>低组织</a:t>
            </a:r>
            <a:endParaRPr lang="en-US" altLang="x-none" sz="1350" dirty="0">
              <a:latin typeface="Tahoma" panose="020B0604030504040204" pitchFamily="2" charset="0"/>
            </a:endParaRPr>
          </a:p>
        </p:txBody>
      </p:sp>
      <p:sp>
        <p:nvSpPr>
          <p:cNvPr id="35848" name="Text Box 10"/>
          <p:cNvSpPr txBox="1"/>
          <p:nvPr/>
        </p:nvSpPr>
        <p:spPr>
          <a:xfrm flipH="1">
            <a:off x="3086100" y="3486150"/>
            <a:ext cx="45720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低</a:t>
            </a:r>
            <a:endParaRPr lang="zh-CN" altLang="en-US" sz="1350" dirty="0">
              <a:solidFill>
                <a:schemeClr val="tx1"/>
              </a:solidFill>
              <a:latin typeface="Times New Roman" panose="02020603050405020304" pitchFamily="2" charset="0"/>
            </a:endParaRPr>
          </a:p>
        </p:txBody>
      </p:sp>
      <p:sp>
        <p:nvSpPr>
          <p:cNvPr id="35849" name="Text Box 11"/>
          <p:cNvSpPr txBox="1"/>
          <p:nvPr/>
        </p:nvSpPr>
        <p:spPr>
          <a:xfrm flipH="1">
            <a:off x="5543550" y="3486150"/>
            <a:ext cx="4000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高</a:t>
            </a:r>
            <a:endParaRPr lang="zh-CN" altLang="en-US" sz="1350" dirty="0">
              <a:solidFill>
                <a:schemeClr val="tx1"/>
              </a:solidFill>
              <a:latin typeface="Times New Roman" panose="02020603050405020304" pitchFamily="2" charset="0"/>
            </a:endParaRPr>
          </a:p>
        </p:txBody>
      </p:sp>
      <p:sp>
        <p:nvSpPr>
          <p:cNvPr id="35850" name="Text Box 12"/>
          <p:cNvSpPr txBox="1"/>
          <p:nvPr/>
        </p:nvSpPr>
        <p:spPr>
          <a:xfrm flipH="1">
            <a:off x="2343150" y="685800"/>
            <a:ext cx="423863"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高</a:t>
            </a:r>
            <a:endParaRPr lang="zh-CN" altLang="en-US" sz="1350" dirty="0">
              <a:solidFill>
                <a:schemeClr val="tx1"/>
              </a:solidFill>
              <a:latin typeface="Times New Roman" panose="02020603050405020304" pitchFamily="2" charset="0"/>
            </a:endParaRPr>
          </a:p>
        </p:txBody>
      </p:sp>
      <p:sp>
        <p:nvSpPr>
          <p:cNvPr id="35851" name="Text Box 15"/>
          <p:cNvSpPr txBox="1"/>
          <p:nvPr/>
        </p:nvSpPr>
        <p:spPr>
          <a:xfrm>
            <a:off x="2057400" y="4057650"/>
            <a:ext cx="4743450" cy="460375"/>
          </a:xfrm>
          <a:prstGeom prst="rect">
            <a:avLst/>
          </a:prstGeom>
          <a:noFill/>
          <a:ln w="9525">
            <a:noFill/>
          </a:ln>
        </p:spPr>
        <p:txBody>
          <a:bodyPr anchor="t">
            <a:spAutoFit/>
          </a:bodyPr>
          <a:lstStyle/>
          <a:p>
            <a:pPr algn="ctr">
              <a:lnSpc>
                <a:spcPct val="100000"/>
              </a:lnSpc>
              <a:spcBef>
                <a:spcPct val="50000"/>
              </a:spcBef>
              <a:buClrTx/>
            </a:pPr>
            <a:r>
              <a:rPr lang="zh-CN" altLang="en-US" sz="2400" dirty="0">
                <a:solidFill>
                  <a:schemeClr val="tx1"/>
                </a:solidFill>
                <a:latin typeface="Arial" panose="020B0604020202020204" pitchFamily="34" charset="0"/>
              </a:rPr>
              <a:t>俄亥俄州的领导行为四分图</a:t>
            </a:r>
            <a:endParaRPr lang="zh-CN" altLang="en-US" sz="2400" dirty="0">
              <a:solidFill>
                <a:schemeClr val="tx1"/>
              </a:solidFill>
              <a:latin typeface="Arial" panose="020B0604020202020204" pitchFamily="34" charset="0"/>
            </a:endParaRPr>
          </a:p>
        </p:txBody>
      </p:sp>
      <p:sp>
        <p:nvSpPr>
          <p:cNvPr id="35852" name="Text Box 19"/>
          <p:cNvSpPr txBox="1"/>
          <p:nvPr/>
        </p:nvSpPr>
        <p:spPr>
          <a:xfrm flipH="1">
            <a:off x="2343150" y="2628900"/>
            <a:ext cx="45720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低</a:t>
            </a:r>
            <a:endParaRPr lang="zh-CN" altLang="en-US" sz="1350" dirty="0">
              <a:solidFill>
                <a:schemeClr val="tx1"/>
              </a:solidFill>
              <a:latin typeface="Times New Roman" panose="02020603050405020304" pitchFamily="2" charset="0"/>
            </a:endParaRPr>
          </a:p>
        </p:txBody>
      </p:sp>
      <p:sp>
        <p:nvSpPr>
          <p:cNvPr id="35853" name="Line 20"/>
          <p:cNvSpPr/>
          <p:nvPr/>
        </p:nvSpPr>
        <p:spPr>
          <a:xfrm>
            <a:off x="5086350" y="3657600"/>
            <a:ext cx="40005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35854" name="Line 21"/>
          <p:cNvSpPr/>
          <p:nvPr/>
        </p:nvSpPr>
        <p:spPr>
          <a:xfrm flipV="1">
            <a:off x="2514600" y="971550"/>
            <a:ext cx="0" cy="40005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35855" name="Line 22"/>
          <p:cNvSpPr/>
          <p:nvPr/>
        </p:nvSpPr>
        <p:spPr>
          <a:xfrm>
            <a:off x="2514600" y="2228850"/>
            <a:ext cx="0" cy="34290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35856" name="Line 23"/>
          <p:cNvSpPr/>
          <p:nvPr/>
        </p:nvSpPr>
        <p:spPr>
          <a:xfrm flipH="1">
            <a:off x="3429000" y="3657600"/>
            <a:ext cx="40005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35857" name="AutoShape 24"/>
          <p:cNvSpPr/>
          <p:nvPr/>
        </p:nvSpPr>
        <p:spPr>
          <a:xfrm>
            <a:off x="3086100" y="2171700"/>
            <a:ext cx="406004" cy="400050"/>
          </a:xfrm>
          <a:prstGeom prst="smileyFace">
            <a:avLst>
              <a:gd name="adj" fmla="val -4653"/>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endParaRPr lang="zh-CN" altLang="en-US" sz="1350" dirty="0">
              <a:latin typeface="Tahoma" panose="020B0604030504040204" pitchFamily="2" charset="0"/>
            </a:endParaRPr>
          </a:p>
        </p:txBody>
      </p:sp>
      <p:sp>
        <p:nvSpPr>
          <p:cNvPr id="35858" name="AutoShape 25"/>
          <p:cNvSpPr/>
          <p:nvPr/>
        </p:nvSpPr>
        <p:spPr>
          <a:xfrm>
            <a:off x="5760244" y="628650"/>
            <a:ext cx="411956" cy="400050"/>
          </a:xfrm>
          <a:prstGeom prst="smileyFace">
            <a:avLst>
              <a:gd name="adj" fmla="val 4653"/>
            </a:avLst>
          </a:prstGeom>
          <a:solidFill>
            <a:srgbClr val="FFCC99"/>
          </a:solidFill>
          <a:ln w="9525" cap="flat" cmpd="sng">
            <a:solidFill>
              <a:schemeClr val="tx1"/>
            </a:solidFill>
            <a:prstDash val="solid"/>
            <a:round/>
            <a:headEnd type="none" w="med" len="med"/>
            <a:tailEnd type="none" w="med" len="med"/>
          </a:ln>
        </p:spPr>
        <p:txBody>
          <a:bodyPr wrap="none" anchor="ctr"/>
          <a:lstStyle/>
          <a:p>
            <a:pPr algn="ctr"/>
            <a:endParaRPr lang="zh-CN" altLang="en-US" sz="1350" dirty="0">
              <a:latin typeface="Tahoma" panose="020B0604030504040204" pitchFamily="2" charset="0"/>
            </a:endParaRPr>
          </a:p>
        </p:txBody>
      </p:sp>
      <p:sp>
        <p:nvSpPr>
          <p:cNvPr id="35859" name="AutoShape 27"/>
          <p:cNvSpPr/>
          <p:nvPr/>
        </p:nvSpPr>
        <p:spPr>
          <a:xfrm>
            <a:off x="6515100" y="2400300"/>
            <a:ext cx="1485900" cy="1257300"/>
          </a:xfrm>
          <a:prstGeom prst="wedgeEllipseCallout">
            <a:avLst>
              <a:gd name="adj1" fmla="val -73236"/>
              <a:gd name="adj2" fmla="val 17898"/>
            </a:avLst>
          </a:prstGeom>
          <a:gradFill rotWithShape="0">
            <a:gsLst>
              <a:gs pos="0">
                <a:srgbClr val="003B00"/>
              </a:gs>
              <a:gs pos="50000">
                <a:srgbClr val="008000"/>
              </a:gs>
              <a:gs pos="100000">
                <a:srgbClr val="003B00"/>
              </a:gs>
            </a:gsLst>
            <a:lin ang="5400000" scaled="1"/>
            <a:tileRect/>
          </a:gradFill>
          <a:ln w="9525" cap="flat" cmpd="sng">
            <a:solidFill>
              <a:schemeClr val="tx1"/>
            </a:solidFill>
            <a:prstDash val="solid"/>
            <a:miter/>
            <a:headEnd type="none" w="med" len="med"/>
            <a:tailEnd type="none" w="med" len="med"/>
          </a:ln>
        </p:spPr>
        <p:txBody>
          <a:bodyPr anchor="t"/>
          <a:lstStyle/>
          <a:p>
            <a:pPr algn="ctr"/>
            <a:r>
              <a:rPr lang="zh-CN" altLang="en-US" sz="2100" dirty="0">
                <a:latin typeface="Tahoma" panose="020B0604030504040204" pitchFamily="2" charset="0"/>
                <a:ea typeface="仿宋_GB2312" pitchFamily="1" charset="-122"/>
              </a:rPr>
              <a:t>最关心工作任务</a:t>
            </a:r>
            <a:endParaRPr lang="zh-CN" altLang="en-US" sz="2100" dirty="0">
              <a:latin typeface="Tahoma" panose="020B0604030504040204" pitchFamily="2" charset="0"/>
              <a:ea typeface="仿宋_GB2312" pitchFamily="1" charset="-122"/>
            </a:endParaRPr>
          </a:p>
        </p:txBody>
      </p:sp>
      <p:sp>
        <p:nvSpPr>
          <p:cNvPr id="35860" name="AutoShape 28"/>
          <p:cNvSpPr/>
          <p:nvPr/>
        </p:nvSpPr>
        <p:spPr>
          <a:xfrm>
            <a:off x="1143000" y="171450"/>
            <a:ext cx="1714500" cy="1771650"/>
          </a:xfrm>
          <a:prstGeom prst="wedgeEllipseCallout">
            <a:avLst>
              <a:gd name="adj1" fmla="val 70972"/>
              <a:gd name="adj2" fmla="val 41194"/>
            </a:avLst>
          </a:prstGeom>
          <a:solidFill>
            <a:srgbClr val="003366"/>
          </a:solidFill>
          <a:ln w="9525" cap="flat" cmpd="sng">
            <a:solidFill>
              <a:schemeClr val="tx1"/>
            </a:solidFill>
            <a:prstDash val="solid"/>
            <a:miter/>
            <a:headEnd type="none" w="med" len="med"/>
            <a:tailEnd type="none" w="med" len="med"/>
          </a:ln>
        </p:spPr>
        <p:txBody>
          <a:bodyPr anchor="t"/>
          <a:lstStyle/>
          <a:p>
            <a:r>
              <a:rPr lang="zh-CN" altLang="en-US" sz="2100" dirty="0">
                <a:solidFill>
                  <a:schemeClr val="bg1"/>
                </a:solidFill>
                <a:latin typeface="Tahoma" panose="020B0604030504040204" pitchFamily="2" charset="0"/>
                <a:ea typeface="仿宋_GB2312" pitchFamily="1" charset="-122"/>
              </a:rPr>
              <a:t>重视相互信任、尊重的气氛</a:t>
            </a:r>
            <a:endParaRPr lang="zh-CN" altLang="en-US" sz="2100" dirty="0">
              <a:solidFill>
                <a:schemeClr val="bg1"/>
              </a:solidFill>
              <a:latin typeface="Tahoma" panose="020B0604030504040204" pitchFamily="2" charset="0"/>
              <a:ea typeface="仿宋_GB2312" pitchFamily="1" charset="-122"/>
            </a:endParaRPr>
          </a:p>
        </p:txBody>
      </p:sp>
      <p:sp>
        <p:nvSpPr>
          <p:cNvPr id="3" name="标题 2"/>
          <p:cNvSpPr>
            <a:spLocks noGrp="1"/>
          </p:cNvSpPr>
          <p:nvPr>
            <p:ph type="title"/>
          </p:nvPr>
        </p:nvSpPr>
        <p:spPr>
          <a:xfrm>
            <a:off x="457200" y="205740"/>
            <a:ext cx="8229600" cy="416560"/>
          </a:xfrm>
        </p:spPr>
        <p:txBody>
          <a:bodyPr>
            <a:noAutofit/>
          </a:bodyPr>
          <a:lstStyle/>
          <a:p>
            <a:r>
              <a:rPr lang="zh-CN" altLang="en-US" sz="2000" dirty="0">
                <a:latin typeface="仿宋" panose="02010609060101010101" charset="-122"/>
                <a:ea typeface="仿宋" panose="02010609060101010101" charset="-122"/>
                <a:sym typeface="+mn-ea"/>
              </a:rPr>
              <a:t>领导行为理论</a:t>
            </a:r>
            <a:endParaRPr lang="zh-CN" altLang="en-US" sz="2000" dirty="0">
              <a:latin typeface="仿宋" panose="02010609060101010101" charset="-122"/>
              <a:ea typeface="仿宋"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51"/>
                                        </p:tgtEl>
                                        <p:attrNameLst>
                                          <p:attrName>style.visibility</p:attrName>
                                        </p:attrNameLst>
                                      </p:cBhvr>
                                      <p:to>
                                        <p:strVal val="visible"/>
                                      </p:to>
                                    </p:set>
                                    <p:anim calcmode="lin" valueType="num">
                                      <p:cBhvr additive="base">
                                        <p:cTn id="7" dur="500" fill="hold"/>
                                        <p:tgtEl>
                                          <p:spTgt spid="35851"/>
                                        </p:tgtEl>
                                        <p:attrNameLst>
                                          <p:attrName>ppt_x</p:attrName>
                                        </p:attrNameLst>
                                      </p:cBhvr>
                                      <p:tavLst>
                                        <p:tav tm="0">
                                          <p:val>
                                            <p:strVal val="0-#ppt_w/2"/>
                                          </p:val>
                                        </p:tav>
                                        <p:tav tm="100000">
                                          <p:val>
                                            <p:strVal val="#ppt_x"/>
                                          </p:val>
                                        </p:tav>
                                      </p:tavLst>
                                    </p:anim>
                                    <p:anim calcmode="lin" valueType="num">
                                      <p:cBhvr additive="base">
                                        <p:cTn id="8"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blinds(horizontal)">
                                      <p:cBhvr>
                                        <p:cTn id="13" dur="500"/>
                                        <p:tgtEl>
                                          <p:spTgt spid="35844"/>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35853"/>
                                        </p:tgtEl>
                                        <p:attrNameLst>
                                          <p:attrName>style.visibility</p:attrName>
                                        </p:attrNameLst>
                                      </p:cBhvr>
                                      <p:to>
                                        <p:strVal val="visible"/>
                                      </p:to>
                                    </p:set>
                                    <p:anim calcmode="lin" valueType="num">
                                      <p:cBhvr>
                                        <p:cTn id="18" dur="500" fill="hold"/>
                                        <p:tgtEl>
                                          <p:spTgt spid="35853"/>
                                        </p:tgtEl>
                                        <p:attrNameLst>
                                          <p:attrName>ppt_x</p:attrName>
                                        </p:attrNameLst>
                                      </p:cBhvr>
                                      <p:tavLst>
                                        <p:tav tm="0">
                                          <p:val>
                                            <p:strVal val="#ppt_x-#ppt_w/2"/>
                                          </p:val>
                                        </p:tav>
                                        <p:tav tm="100000">
                                          <p:val>
                                            <p:strVal val="#ppt_x"/>
                                          </p:val>
                                        </p:tav>
                                      </p:tavLst>
                                    </p:anim>
                                    <p:anim calcmode="lin" valueType="num">
                                      <p:cBhvr>
                                        <p:cTn id="19" dur="500" fill="hold"/>
                                        <p:tgtEl>
                                          <p:spTgt spid="35853"/>
                                        </p:tgtEl>
                                        <p:attrNameLst>
                                          <p:attrName>ppt_y</p:attrName>
                                        </p:attrNameLst>
                                      </p:cBhvr>
                                      <p:tavLst>
                                        <p:tav tm="0">
                                          <p:val>
                                            <p:strVal val="#ppt_y"/>
                                          </p:val>
                                        </p:tav>
                                        <p:tav tm="100000">
                                          <p:val>
                                            <p:strVal val="#ppt_y"/>
                                          </p:val>
                                        </p:tav>
                                      </p:tavLst>
                                    </p:anim>
                                    <p:anim calcmode="lin" valueType="num">
                                      <p:cBhvr>
                                        <p:cTn id="20" dur="500" fill="hold"/>
                                        <p:tgtEl>
                                          <p:spTgt spid="35853"/>
                                        </p:tgtEl>
                                        <p:attrNameLst>
                                          <p:attrName>ppt_w</p:attrName>
                                        </p:attrNameLst>
                                      </p:cBhvr>
                                      <p:tavLst>
                                        <p:tav tm="0">
                                          <p:val>
                                            <p:fltVal val="0"/>
                                          </p:val>
                                        </p:tav>
                                        <p:tav tm="100000">
                                          <p:val>
                                            <p:strVal val="#ppt_w"/>
                                          </p:val>
                                        </p:tav>
                                      </p:tavLst>
                                    </p:anim>
                                    <p:anim calcmode="lin" valueType="num">
                                      <p:cBhvr>
                                        <p:cTn id="21" dur="500" fill="hold"/>
                                        <p:tgtEl>
                                          <p:spTgt spid="35853"/>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5849"/>
                                        </p:tgtEl>
                                        <p:attrNameLst>
                                          <p:attrName>style.visibility</p:attrName>
                                        </p:attrNameLst>
                                      </p:cBhvr>
                                      <p:to>
                                        <p:strVal val="visible"/>
                                      </p:to>
                                    </p:set>
                                    <p:animEffect transition="in" filter="box(in)">
                                      <p:cBhvr>
                                        <p:cTn id="26" dur="500"/>
                                        <p:tgtEl>
                                          <p:spTgt spid="35849"/>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nodeType="clickEffect">
                                  <p:stCondLst>
                                    <p:cond delay="0"/>
                                  </p:stCondLst>
                                  <p:childTnLst>
                                    <p:set>
                                      <p:cBhvr>
                                        <p:cTn id="30" dur="1" fill="hold">
                                          <p:stCondLst>
                                            <p:cond delay="0"/>
                                          </p:stCondLst>
                                        </p:cTn>
                                        <p:tgtEl>
                                          <p:spTgt spid="35856"/>
                                        </p:tgtEl>
                                        <p:attrNameLst>
                                          <p:attrName>style.visibility</p:attrName>
                                        </p:attrNameLst>
                                      </p:cBhvr>
                                      <p:to>
                                        <p:strVal val="visible"/>
                                      </p:to>
                                    </p:set>
                                    <p:anim calcmode="lin" valueType="num">
                                      <p:cBhvr>
                                        <p:cTn id="31" dur="500" fill="hold"/>
                                        <p:tgtEl>
                                          <p:spTgt spid="35856"/>
                                        </p:tgtEl>
                                        <p:attrNameLst>
                                          <p:attrName>ppt_x</p:attrName>
                                        </p:attrNameLst>
                                      </p:cBhvr>
                                      <p:tavLst>
                                        <p:tav tm="0">
                                          <p:val>
                                            <p:strVal val="#ppt_x+#ppt_w/2"/>
                                          </p:val>
                                        </p:tav>
                                        <p:tav tm="100000">
                                          <p:val>
                                            <p:strVal val="#ppt_x"/>
                                          </p:val>
                                        </p:tav>
                                      </p:tavLst>
                                    </p:anim>
                                    <p:anim calcmode="lin" valueType="num">
                                      <p:cBhvr>
                                        <p:cTn id="32" dur="500" fill="hold"/>
                                        <p:tgtEl>
                                          <p:spTgt spid="35856"/>
                                        </p:tgtEl>
                                        <p:attrNameLst>
                                          <p:attrName>ppt_y</p:attrName>
                                        </p:attrNameLst>
                                      </p:cBhvr>
                                      <p:tavLst>
                                        <p:tav tm="0">
                                          <p:val>
                                            <p:strVal val="#ppt_y"/>
                                          </p:val>
                                        </p:tav>
                                        <p:tav tm="100000">
                                          <p:val>
                                            <p:strVal val="#ppt_y"/>
                                          </p:val>
                                        </p:tav>
                                      </p:tavLst>
                                    </p:anim>
                                    <p:anim calcmode="lin" valueType="num">
                                      <p:cBhvr>
                                        <p:cTn id="33" dur="500" fill="hold"/>
                                        <p:tgtEl>
                                          <p:spTgt spid="35856"/>
                                        </p:tgtEl>
                                        <p:attrNameLst>
                                          <p:attrName>ppt_w</p:attrName>
                                        </p:attrNameLst>
                                      </p:cBhvr>
                                      <p:tavLst>
                                        <p:tav tm="0">
                                          <p:val>
                                            <p:fltVal val="0"/>
                                          </p:val>
                                        </p:tav>
                                        <p:tav tm="100000">
                                          <p:val>
                                            <p:strVal val="#ppt_w"/>
                                          </p:val>
                                        </p:tav>
                                      </p:tavLst>
                                    </p:anim>
                                    <p:anim calcmode="lin" valueType="num">
                                      <p:cBhvr>
                                        <p:cTn id="34" dur="500" fill="hold"/>
                                        <p:tgtEl>
                                          <p:spTgt spid="3585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5848"/>
                                        </p:tgtEl>
                                        <p:attrNameLst>
                                          <p:attrName>style.visibility</p:attrName>
                                        </p:attrNameLst>
                                      </p:cBhvr>
                                      <p:to>
                                        <p:strVal val="visible"/>
                                      </p:to>
                                    </p:set>
                                    <p:animEffect transition="in" filter="box(in)">
                                      <p:cBhvr>
                                        <p:cTn id="39" dur="500"/>
                                        <p:tgtEl>
                                          <p:spTgt spid="3584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35843"/>
                                        </p:tgtEl>
                                        <p:attrNameLst>
                                          <p:attrName>style.visibility</p:attrName>
                                        </p:attrNameLst>
                                      </p:cBhvr>
                                      <p:to>
                                        <p:strVal val="visible"/>
                                      </p:to>
                                    </p:set>
                                    <p:animEffect transition="in" filter="blinds(vertical)">
                                      <p:cBhvr>
                                        <p:cTn id="44" dur="500"/>
                                        <p:tgtEl>
                                          <p:spTgt spid="35843"/>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nodeType="clickEffect">
                                  <p:stCondLst>
                                    <p:cond delay="0"/>
                                  </p:stCondLst>
                                  <p:childTnLst>
                                    <p:set>
                                      <p:cBhvr>
                                        <p:cTn id="48" dur="1" fill="hold">
                                          <p:stCondLst>
                                            <p:cond delay="0"/>
                                          </p:stCondLst>
                                        </p:cTn>
                                        <p:tgtEl>
                                          <p:spTgt spid="35854"/>
                                        </p:tgtEl>
                                        <p:attrNameLst>
                                          <p:attrName>style.visibility</p:attrName>
                                        </p:attrNameLst>
                                      </p:cBhvr>
                                      <p:to>
                                        <p:strVal val="visible"/>
                                      </p:to>
                                    </p:set>
                                    <p:anim calcmode="lin" valueType="num">
                                      <p:cBhvr>
                                        <p:cTn id="49" dur="500" fill="hold"/>
                                        <p:tgtEl>
                                          <p:spTgt spid="35854"/>
                                        </p:tgtEl>
                                        <p:attrNameLst>
                                          <p:attrName>ppt_x</p:attrName>
                                        </p:attrNameLst>
                                      </p:cBhvr>
                                      <p:tavLst>
                                        <p:tav tm="0">
                                          <p:val>
                                            <p:strVal val="#ppt_x"/>
                                          </p:val>
                                        </p:tav>
                                        <p:tav tm="100000">
                                          <p:val>
                                            <p:strVal val="#ppt_x"/>
                                          </p:val>
                                        </p:tav>
                                      </p:tavLst>
                                    </p:anim>
                                    <p:anim calcmode="lin" valueType="num">
                                      <p:cBhvr>
                                        <p:cTn id="50" dur="500" fill="hold"/>
                                        <p:tgtEl>
                                          <p:spTgt spid="35854"/>
                                        </p:tgtEl>
                                        <p:attrNameLst>
                                          <p:attrName>ppt_y</p:attrName>
                                        </p:attrNameLst>
                                      </p:cBhvr>
                                      <p:tavLst>
                                        <p:tav tm="0">
                                          <p:val>
                                            <p:strVal val="#ppt_y+#ppt_h/2"/>
                                          </p:val>
                                        </p:tav>
                                        <p:tav tm="100000">
                                          <p:val>
                                            <p:strVal val="#ppt_y"/>
                                          </p:val>
                                        </p:tav>
                                      </p:tavLst>
                                    </p:anim>
                                    <p:anim calcmode="lin" valueType="num">
                                      <p:cBhvr>
                                        <p:cTn id="51" dur="500" fill="hold"/>
                                        <p:tgtEl>
                                          <p:spTgt spid="35854"/>
                                        </p:tgtEl>
                                        <p:attrNameLst>
                                          <p:attrName>ppt_w</p:attrName>
                                        </p:attrNameLst>
                                      </p:cBhvr>
                                      <p:tavLst>
                                        <p:tav tm="0">
                                          <p:val>
                                            <p:strVal val="#ppt_w"/>
                                          </p:val>
                                        </p:tav>
                                        <p:tav tm="100000">
                                          <p:val>
                                            <p:strVal val="#ppt_w"/>
                                          </p:val>
                                        </p:tav>
                                      </p:tavLst>
                                    </p:anim>
                                    <p:anim calcmode="lin" valueType="num">
                                      <p:cBhvr>
                                        <p:cTn id="52" dur="500" fill="hold"/>
                                        <p:tgtEl>
                                          <p:spTgt spid="35854"/>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5850"/>
                                        </p:tgtEl>
                                        <p:attrNameLst>
                                          <p:attrName>style.visibility</p:attrName>
                                        </p:attrNameLst>
                                      </p:cBhvr>
                                      <p:to>
                                        <p:strVal val="visible"/>
                                      </p:to>
                                    </p:set>
                                    <p:animEffect transition="in" filter="box(in)">
                                      <p:cBhvr>
                                        <p:cTn id="57" dur="500"/>
                                        <p:tgtEl>
                                          <p:spTgt spid="3585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35855"/>
                                        </p:tgtEl>
                                        <p:attrNameLst>
                                          <p:attrName>style.visibility</p:attrName>
                                        </p:attrNameLst>
                                      </p:cBhvr>
                                      <p:to>
                                        <p:strVal val="visible"/>
                                      </p:to>
                                    </p:set>
                                    <p:anim calcmode="lin" valueType="num">
                                      <p:cBhvr>
                                        <p:cTn id="62" dur="500" fill="hold"/>
                                        <p:tgtEl>
                                          <p:spTgt spid="35855"/>
                                        </p:tgtEl>
                                        <p:attrNameLst>
                                          <p:attrName>ppt_x</p:attrName>
                                        </p:attrNameLst>
                                      </p:cBhvr>
                                      <p:tavLst>
                                        <p:tav tm="0">
                                          <p:val>
                                            <p:strVal val="#ppt_x"/>
                                          </p:val>
                                        </p:tav>
                                        <p:tav tm="100000">
                                          <p:val>
                                            <p:strVal val="#ppt_x"/>
                                          </p:val>
                                        </p:tav>
                                      </p:tavLst>
                                    </p:anim>
                                    <p:anim calcmode="lin" valueType="num">
                                      <p:cBhvr>
                                        <p:cTn id="63" dur="500" fill="hold"/>
                                        <p:tgtEl>
                                          <p:spTgt spid="35855"/>
                                        </p:tgtEl>
                                        <p:attrNameLst>
                                          <p:attrName>ppt_y</p:attrName>
                                        </p:attrNameLst>
                                      </p:cBhvr>
                                      <p:tavLst>
                                        <p:tav tm="0">
                                          <p:val>
                                            <p:strVal val="#ppt_y-#ppt_h/2"/>
                                          </p:val>
                                        </p:tav>
                                        <p:tav tm="100000">
                                          <p:val>
                                            <p:strVal val="#ppt_y"/>
                                          </p:val>
                                        </p:tav>
                                      </p:tavLst>
                                    </p:anim>
                                    <p:anim calcmode="lin" valueType="num">
                                      <p:cBhvr>
                                        <p:cTn id="64" dur="500" fill="hold"/>
                                        <p:tgtEl>
                                          <p:spTgt spid="35855"/>
                                        </p:tgtEl>
                                        <p:attrNameLst>
                                          <p:attrName>ppt_w</p:attrName>
                                        </p:attrNameLst>
                                      </p:cBhvr>
                                      <p:tavLst>
                                        <p:tav tm="0">
                                          <p:val>
                                            <p:strVal val="#ppt_w"/>
                                          </p:val>
                                        </p:tav>
                                        <p:tav tm="100000">
                                          <p:val>
                                            <p:strVal val="#ppt_w"/>
                                          </p:val>
                                        </p:tav>
                                      </p:tavLst>
                                    </p:anim>
                                    <p:anim calcmode="lin" valueType="num">
                                      <p:cBhvr>
                                        <p:cTn id="65" dur="500" fill="hold"/>
                                        <p:tgtEl>
                                          <p:spTgt spid="35855"/>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35852"/>
                                        </p:tgtEl>
                                        <p:attrNameLst>
                                          <p:attrName>style.visibility</p:attrName>
                                        </p:attrNameLst>
                                      </p:cBhvr>
                                      <p:to>
                                        <p:strVal val="visible"/>
                                      </p:to>
                                    </p:set>
                                    <p:animEffect transition="in" filter="box(in)">
                                      <p:cBhvr>
                                        <p:cTn id="70" dur="500"/>
                                        <p:tgtEl>
                                          <p:spTgt spid="35852"/>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35846">
                                            <p:bg/>
                                          </p:spTgt>
                                        </p:tgtEl>
                                        <p:attrNameLst>
                                          <p:attrName>style.visibility</p:attrName>
                                        </p:attrNameLst>
                                      </p:cBhvr>
                                      <p:to>
                                        <p:strVal val="visible"/>
                                      </p:to>
                                    </p:set>
                                    <p:anim calcmode="lin" valueType="num">
                                      <p:cBhvr>
                                        <p:cTn id="75" dur="500" fill="hold"/>
                                        <p:tgtEl>
                                          <p:spTgt spid="35846">
                                            <p:bg/>
                                          </p:spTgt>
                                        </p:tgtEl>
                                        <p:attrNameLst>
                                          <p:attrName>ppt_w</p:attrName>
                                        </p:attrNameLst>
                                      </p:cBhvr>
                                      <p:tavLst>
                                        <p:tav tm="0">
                                          <p:val>
                                            <p:fltVal val="0"/>
                                          </p:val>
                                        </p:tav>
                                        <p:tav tm="100000">
                                          <p:val>
                                            <p:strVal val="#ppt_w"/>
                                          </p:val>
                                        </p:tav>
                                      </p:tavLst>
                                    </p:anim>
                                    <p:anim calcmode="lin" valueType="num">
                                      <p:cBhvr>
                                        <p:cTn id="76" dur="500" fill="hold"/>
                                        <p:tgtEl>
                                          <p:spTgt spid="35846">
                                            <p:bg/>
                                          </p:spTgt>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35846">
                                            <p:txEl>
                                              <p:pRg st="0" end="0"/>
                                            </p:txEl>
                                          </p:spTgt>
                                        </p:tgtEl>
                                        <p:attrNameLst>
                                          <p:attrName>style.visibility</p:attrName>
                                        </p:attrNameLst>
                                      </p:cBhvr>
                                      <p:to>
                                        <p:strVal val="visible"/>
                                      </p:to>
                                    </p:set>
                                    <p:anim calcmode="lin" valueType="num">
                                      <p:cBhvr>
                                        <p:cTn id="81" dur="500" fill="hold"/>
                                        <p:tgtEl>
                                          <p:spTgt spid="35846">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584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35846">
                                            <p:txEl>
                                              <p:pRg st="1" end="1"/>
                                            </p:txEl>
                                          </p:spTgt>
                                        </p:tgtEl>
                                        <p:attrNameLst>
                                          <p:attrName>style.visibility</p:attrName>
                                        </p:attrNameLst>
                                      </p:cBhvr>
                                      <p:to>
                                        <p:strVal val="visible"/>
                                      </p:to>
                                    </p:set>
                                    <p:anim calcmode="lin" valueType="num">
                                      <p:cBhvr>
                                        <p:cTn id="87" dur="500" fill="hold"/>
                                        <p:tgtEl>
                                          <p:spTgt spid="35846">
                                            <p:txEl>
                                              <p:pRg st="1" end="1"/>
                                            </p:txEl>
                                          </p:spTgt>
                                        </p:tgtEl>
                                        <p:attrNameLst>
                                          <p:attrName>ppt_w</p:attrName>
                                        </p:attrNameLst>
                                      </p:cBhvr>
                                      <p:tavLst>
                                        <p:tav tm="0">
                                          <p:val>
                                            <p:fltVal val="0"/>
                                          </p:val>
                                        </p:tav>
                                        <p:tav tm="100000">
                                          <p:val>
                                            <p:strVal val="#ppt_w"/>
                                          </p:val>
                                        </p:tav>
                                      </p:tavLst>
                                    </p:anim>
                                    <p:anim calcmode="lin" valueType="num">
                                      <p:cBhvr>
                                        <p:cTn id="88" dur="500" fill="hold"/>
                                        <p:tgtEl>
                                          <p:spTgt spid="35846">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grpId="0" nodeType="clickEffect">
                                  <p:stCondLst>
                                    <p:cond delay="0"/>
                                  </p:stCondLst>
                                  <p:childTnLst>
                                    <p:set>
                                      <p:cBhvr>
                                        <p:cTn id="92" dur="1" fill="hold">
                                          <p:stCondLst>
                                            <p:cond delay="0"/>
                                          </p:stCondLst>
                                        </p:cTn>
                                        <p:tgtEl>
                                          <p:spTgt spid="35846">
                                            <p:txEl>
                                              <p:pRg st="2" end="2"/>
                                            </p:txEl>
                                          </p:spTgt>
                                        </p:tgtEl>
                                        <p:attrNameLst>
                                          <p:attrName>style.visibility</p:attrName>
                                        </p:attrNameLst>
                                      </p:cBhvr>
                                      <p:to>
                                        <p:strVal val="visible"/>
                                      </p:to>
                                    </p:set>
                                    <p:anim calcmode="lin" valueType="num">
                                      <p:cBhvr>
                                        <p:cTn id="93" dur="500" fill="hold"/>
                                        <p:tgtEl>
                                          <p:spTgt spid="35846">
                                            <p:txEl>
                                              <p:pRg st="2" end="2"/>
                                            </p:txEl>
                                          </p:spTgt>
                                        </p:tgtEl>
                                        <p:attrNameLst>
                                          <p:attrName>ppt_w</p:attrName>
                                        </p:attrNameLst>
                                      </p:cBhvr>
                                      <p:tavLst>
                                        <p:tav tm="0">
                                          <p:val>
                                            <p:fltVal val="0"/>
                                          </p:val>
                                        </p:tav>
                                        <p:tav tm="100000">
                                          <p:val>
                                            <p:strVal val="#ppt_w"/>
                                          </p:val>
                                        </p:tav>
                                      </p:tavLst>
                                    </p:anim>
                                    <p:anim calcmode="lin" valueType="num">
                                      <p:cBhvr>
                                        <p:cTn id="94" dur="500" fill="hold"/>
                                        <p:tgtEl>
                                          <p:spTgt spid="35846">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5847">
                                            <p:bg/>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5847">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35847">
                                            <p:txEl>
                                              <p:pRg st="1" end="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5847">
                                            <p:txEl>
                                              <p:pRg st="2" end="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35842">
                                            <p:bg/>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5842">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35842">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35842">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35845">
                                            <p:bg/>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5845">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35845">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35845">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35857"/>
                                        </p:tgtEl>
                                        <p:attrNameLst>
                                          <p:attrName>style.visibility</p:attrName>
                                        </p:attrNameLst>
                                      </p:cBhvr>
                                      <p:to>
                                        <p:strVal val="visible"/>
                                      </p:to>
                                    </p:set>
                                    <p:animEffect transition="in" filter="box(out)">
                                      <p:cBhvr>
                                        <p:cTn id="147" dur="500"/>
                                        <p:tgtEl>
                                          <p:spTgt spid="35857"/>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35858"/>
                                        </p:tgtEl>
                                        <p:attrNameLst>
                                          <p:attrName>style.visibility</p:attrName>
                                        </p:attrNameLst>
                                      </p:cBhvr>
                                      <p:to>
                                        <p:strVal val="visible"/>
                                      </p:to>
                                    </p:set>
                                    <p:animEffect transition="in" filter="box(out)">
                                      <p:cBhvr>
                                        <p:cTn id="152" dur="500"/>
                                        <p:tgtEl>
                                          <p:spTgt spid="35858"/>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35859"/>
                                        </p:tgtEl>
                                        <p:attrNameLst>
                                          <p:attrName>style.visibility</p:attrName>
                                        </p:attrNameLst>
                                      </p:cBhvr>
                                      <p:to>
                                        <p:strVal val="visible"/>
                                      </p:to>
                                    </p:set>
                                    <p:animEffect transition="in" filter="box(in)">
                                      <p:cBhvr>
                                        <p:cTn id="157" dur="500"/>
                                        <p:tgtEl>
                                          <p:spTgt spid="35859"/>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grpId="0" nodeType="clickEffect">
                                  <p:stCondLst>
                                    <p:cond delay="0"/>
                                  </p:stCondLst>
                                  <p:childTnLst>
                                    <p:set>
                                      <p:cBhvr>
                                        <p:cTn id="161" dur="1" fill="hold">
                                          <p:stCondLst>
                                            <p:cond delay="0"/>
                                          </p:stCondLst>
                                        </p:cTn>
                                        <p:tgtEl>
                                          <p:spTgt spid="35860"/>
                                        </p:tgtEl>
                                        <p:attrNameLst>
                                          <p:attrName>style.visibility</p:attrName>
                                        </p:attrNameLst>
                                      </p:cBhvr>
                                      <p:to>
                                        <p:strVal val="visible"/>
                                      </p:to>
                                    </p:set>
                                    <p:animEffect transition="in" filter="box(in)">
                                      <p:cBhvr>
                                        <p:cTn id="162" dur="500"/>
                                        <p:tgtEl>
                                          <p:spTgt spid="3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build="p"/>
      <p:bldP spid="35843" grpId="0"/>
      <p:bldP spid="35844" grpId="0"/>
      <p:bldP spid="35845" grpId="0" animBg="1" build="p"/>
      <p:bldP spid="35846" grpId="0" animBg="1" build="p"/>
      <p:bldP spid="35847" grpId="0" animBg="1" build="p"/>
      <p:bldP spid="35848" grpId="0"/>
      <p:bldP spid="35849" grpId="0"/>
      <p:bldP spid="35850" grpId="0"/>
      <p:bldP spid="35851" grpId="0"/>
      <p:bldP spid="35852" grpId="0"/>
      <p:bldP spid="35857" grpId="0" bldLvl="0" animBg="1"/>
      <p:bldP spid="35858" grpId="0" bldLvl="0" animBg="1"/>
      <p:bldP spid="35859" grpId="0" bldLvl="0" animBg="1"/>
      <p:bldP spid="3586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领导的权力</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130" y="1194435"/>
            <a:ext cx="27222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领导的概念和作用</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795" y="2445385"/>
            <a:ext cx="296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领导理论与领导方式</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31527"/>
            <a:ext cx="23378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人性假设理论</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5242560" y="3686175"/>
            <a:ext cx="2711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领导力与领导艺术</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flipV="1">
            <a:off x="4699762" y="3745820"/>
            <a:ext cx="334355" cy="803015"/>
            <a:chOff x="581025" y="-431160"/>
            <a:chExt cx="1619642" cy="3889866"/>
          </a:xfrm>
        </p:grpSpPr>
        <p:grpSp>
          <p:nvGrpSpPr>
            <p:cNvPr id="41" name="组合 40"/>
            <p:cNvGrpSpPr/>
            <p:nvPr/>
          </p:nvGrpSpPr>
          <p:grpSpPr>
            <a:xfrm>
              <a:off x="581025" y="-431160"/>
              <a:ext cx="1619642" cy="3889866"/>
              <a:chOff x="6651335" y="-335489"/>
              <a:chExt cx="1360493" cy="3190953"/>
            </a:xfrm>
            <a:effectLst/>
          </p:grpSpPr>
          <p:grpSp>
            <p:nvGrpSpPr>
              <p:cNvPr id="4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4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8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120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160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36867" name="Rectangle 2"/>
          <p:cNvSpPr>
            <a:spLocks noGrp="1"/>
          </p:cNvSpPr>
          <p:nvPr>
            <p:ph type="title"/>
          </p:nvPr>
        </p:nvSpPr>
        <p:spPr/>
        <p:txBody>
          <a:bodyPr wrap="square" anchor="b">
            <a:normAutofit/>
          </a:bodyPr>
          <a:lstStyle/>
          <a:p>
            <a:pPr eaLnBrk="1" hangingPunct="1"/>
            <a:r>
              <a:rPr lang="zh-CN" altLang="en-US"/>
              <a:t>管理方格理论</a:t>
            </a:r>
            <a:endParaRPr lang="zh-CN" altLang="en-US"/>
          </a:p>
        </p:txBody>
      </p:sp>
      <p:sp>
        <p:nvSpPr>
          <p:cNvPr id="36868" name="Rectangle 3"/>
          <p:cNvSpPr>
            <a:spLocks noGrp="1"/>
          </p:cNvSpPr>
          <p:nvPr>
            <p:ph idx="1"/>
          </p:nvPr>
        </p:nvSpPr>
        <p:spPr/>
        <p:txBody>
          <a:bodyPr wrap="square" anchor="t">
            <a:noAutofit/>
          </a:bodyPr>
          <a:lstStyle/>
          <a:p>
            <a:pPr eaLnBrk="1" hangingPunct="1">
              <a:lnSpc>
                <a:spcPct val="110000"/>
              </a:lnSpc>
              <a:buNone/>
            </a:pPr>
            <a:r>
              <a:rPr lang="en-US" altLang="zh-CN" sz="1600" dirty="0"/>
              <a:t> </a:t>
            </a:r>
            <a:r>
              <a:rPr lang="en-US" altLang="zh-CN" sz="2400" dirty="0">
                <a:latin typeface="+mn-ea"/>
              </a:rPr>
              <a:t>      </a:t>
            </a:r>
            <a:r>
              <a:rPr lang="zh-CN" altLang="en-US" sz="2400" dirty="0">
                <a:latin typeface="+mn-ea"/>
                <a:sym typeface="+mn-ea"/>
              </a:rPr>
              <a:t>1964年</a:t>
            </a:r>
            <a:r>
              <a:rPr lang="zh-CN" altLang="en-US" sz="2400" dirty="0">
                <a:latin typeface="+mn-ea"/>
              </a:rPr>
              <a:t>，美国管理学家布莱克（</a:t>
            </a:r>
            <a:r>
              <a:rPr lang="en-US" altLang="x-none" sz="2400" dirty="0">
                <a:latin typeface="+mn-ea"/>
              </a:rPr>
              <a:t>Robert R.Blake）</a:t>
            </a:r>
            <a:r>
              <a:rPr lang="zh-CN" altLang="en-US" sz="2400" dirty="0">
                <a:latin typeface="+mn-ea"/>
              </a:rPr>
              <a:t>、莫顿（</a:t>
            </a:r>
            <a:r>
              <a:rPr lang="en-US" altLang="x-none" sz="2400" dirty="0">
                <a:latin typeface="+mn-ea"/>
              </a:rPr>
              <a:t>Jane S.Mouton）</a:t>
            </a:r>
            <a:r>
              <a:rPr lang="zh-CN" altLang="en-US" sz="2400" dirty="0">
                <a:latin typeface="+mn-ea"/>
              </a:rPr>
              <a:t>在</a:t>
            </a:r>
            <a:r>
              <a:rPr lang="zh-CN" altLang="en-US" sz="2400" dirty="0">
                <a:latin typeface="+mn-ea"/>
                <a:sym typeface="+mn-ea"/>
              </a:rPr>
              <a:t>出版的</a:t>
            </a:r>
            <a:r>
              <a:rPr lang="en-US" altLang="x-none" sz="2400" dirty="0">
                <a:latin typeface="+mn-ea"/>
              </a:rPr>
              <a:t>《</a:t>
            </a:r>
            <a:r>
              <a:rPr lang="zh-CN" altLang="en-US" sz="2400" dirty="0">
                <a:latin typeface="+mn-ea"/>
              </a:rPr>
              <a:t>管理方格》中发展了领导风格的二维观点。</a:t>
            </a:r>
            <a:endParaRPr lang="zh-CN" altLang="en-US" sz="2400" dirty="0">
              <a:latin typeface="+mn-ea"/>
            </a:endParaRPr>
          </a:p>
          <a:p>
            <a:pPr eaLnBrk="1" hangingPunct="1">
              <a:lnSpc>
                <a:spcPct val="110000"/>
              </a:lnSpc>
              <a:buNone/>
            </a:pPr>
            <a:r>
              <a:rPr lang="zh-CN" altLang="en-US" sz="2400" b="1" dirty="0">
                <a:latin typeface="+mn-ea"/>
              </a:rPr>
              <a:t>主要观点：</a:t>
            </a:r>
            <a:endParaRPr lang="zh-CN" altLang="en-US" sz="2400" b="1" dirty="0">
              <a:latin typeface="+mn-ea"/>
            </a:endParaRPr>
          </a:p>
          <a:p>
            <a:pPr eaLnBrk="1" hangingPunct="1">
              <a:lnSpc>
                <a:spcPct val="110000"/>
              </a:lnSpc>
              <a:buNone/>
            </a:pPr>
            <a:r>
              <a:rPr lang="zh-CN" altLang="en-US" sz="2400" dirty="0">
                <a:latin typeface="+mn-ea"/>
              </a:rPr>
              <a:t>      以生产为中心的管理风格——</a:t>
            </a:r>
            <a:r>
              <a:rPr lang="en-US" altLang="x-none" sz="2400" dirty="0">
                <a:latin typeface="+mn-ea"/>
              </a:rPr>
              <a:t>X</a:t>
            </a:r>
            <a:r>
              <a:rPr lang="zh-CN" altLang="en-US" sz="2400" dirty="0">
                <a:latin typeface="+mn-ea"/>
              </a:rPr>
              <a:t>理论，和以人为中心的管理风格——</a:t>
            </a:r>
            <a:r>
              <a:rPr lang="en-US" altLang="x-none" sz="2400" dirty="0">
                <a:latin typeface="+mn-ea"/>
              </a:rPr>
              <a:t>Y</a:t>
            </a:r>
            <a:r>
              <a:rPr lang="zh-CN" altLang="en-US" sz="2400" dirty="0">
                <a:latin typeface="+mn-ea"/>
              </a:rPr>
              <a:t>理论，都是极端情形，主张用这两个纬度构造领导者风格多种组合。</a:t>
            </a:r>
            <a:endParaRPr lang="zh-CN" altLang="en-US" sz="2400" dirty="0">
              <a:latin typeface="+mn-ea"/>
            </a:endParaRPr>
          </a:p>
        </p:txBody>
      </p:sp>
      <p:sp>
        <p:nvSpPr>
          <p:cNvPr id="2" name="文本框 1"/>
          <p:cNvSpPr txBox="1"/>
          <p:nvPr/>
        </p:nvSpPr>
        <p:spPr>
          <a:xfrm>
            <a:off x="857250" y="202565"/>
            <a:ext cx="1554480" cy="368300"/>
          </a:xfrm>
          <a:prstGeom prst="rect">
            <a:avLst/>
          </a:prstGeom>
          <a:noFill/>
        </p:spPr>
        <p:txBody>
          <a:bodyPr wrap="none" rtlCol="0" anchor="t">
            <a:spAutoFit/>
          </a:bodyPr>
          <a:lstStyle/>
          <a:p>
            <a:r>
              <a:rPr lang="zh-CN" altLang="en-US">
                <a:latin typeface="仿宋" panose="02010609060101010101" charset="-122"/>
                <a:ea typeface="仿宋" panose="02010609060101010101" charset="-122"/>
                <a:sym typeface="+mn-ea"/>
              </a:rPr>
              <a:t>领导行为理论</a:t>
            </a:r>
            <a:endParaRPr lang="zh-CN" altLang="en-US"/>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grpSp>
        <p:nvGrpSpPr>
          <p:cNvPr id="7" name="组合 6"/>
          <p:cNvGrpSpPr/>
          <p:nvPr/>
        </p:nvGrpSpPr>
        <p:grpSpPr>
          <a:xfrm>
            <a:off x="872291" y="140572"/>
            <a:ext cx="2108371" cy="369332"/>
            <a:chOff x="872291" y="140572"/>
            <a:chExt cx="2108371" cy="369332"/>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9" name="矩形 8"/>
            <p:cNvSpPr/>
            <p:nvPr/>
          </p:nvSpPr>
          <p:spPr>
            <a:xfrm>
              <a:off x="1141646" y="140572"/>
              <a:ext cx="1569660" cy="369332"/>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additive="base">
                                        <p:cTn id="7" dur="500" fill="hold"/>
                                        <p:tgtEl>
                                          <p:spTgt spid="36867"/>
                                        </p:tgtEl>
                                        <p:attrNameLst>
                                          <p:attrName>ppt_x</p:attrName>
                                        </p:attrNameLst>
                                      </p:cBhvr>
                                      <p:tavLst>
                                        <p:tav tm="0">
                                          <p:val>
                                            <p:strVal val="0-#ppt_w/2"/>
                                          </p:val>
                                        </p:tav>
                                        <p:tav tm="100000">
                                          <p:val>
                                            <p:strVal val="#ppt_x"/>
                                          </p:val>
                                        </p:tav>
                                      </p:tavLst>
                                    </p:anim>
                                    <p:anim calcmode="lin" valueType="num">
                                      <p:cBhvr additive="base">
                                        <p:cTn id="8" dur="500" fill="hold"/>
                                        <p:tgtEl>
                                          <p:spTgt spid="368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36868">
                                            <p:txEl>
                                              <p:pRg st="0" end="0"/>
                                            </p:txEl>
                                          </p:spTgt>
                                        </p:tgtEl>
                                        <p:attrNameLst>
                                          <p:attrName>style.visibility</p:attrName>
                                        </p:attrNameLst>
                                      </p:cBhvr>
                                      <p:to>
                                        <p:strVal val="visible"/>
                                      </p:to>
                                    </p:set>
                                    <p:animEffect transition="in" filter="barn(inHorizontal)">
                                      <p:cBhvr>
                                        <p:cTn id="13" dur="500"/>
                                        <p:tgtEl>
                                          <p:spTgt spid="3686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36868">
                                            <p:txEl>
                                              <p:pRg st="1" end="1"/>
                                            </p:txEl>
                                          </p:spTgt>
                                        </p:tgtEl>
                                        <p:attrNameLst>
                                          <p:attrName>style.visibility</p:attrName>
                                        </p:attrNameLst>
                                      </p:cBhvr>
                                      <p:to>
                                        <p:strVal val="visible"/>
                                      </p:to>
                                    </p:set>
                                    <p:animEffect transition="in" filter="barn(inHorizontal)">
                                      <p:cBhvr>
                                        <p:cTn id="18" dur="500"/>
                                        <p:tgtEl>
                                          <p:spTgt spid="3686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36868">
                                            <p:txEl>
                                              <p:pRg st="2" end="2"/>
                                            </p:txEl>
                                          </p:spTgt>
                                        </p:tgtEl>
                                        <p:attrNameLst>
                                          <p:attrName>style.visibility</p:attrName>
                                        </p:attrNameLst>
                                      </p:cBhvr>
                                      <p:to>
                                        <p:strVal val="visible"/>
                                      </p:to>
                                    </p:set>
                                    <p:animEffect transition="in" filter="barn(inHorizontal)">
                                      <p:cBhvr>
                                        <p:cTn id="23" dur="500"/>
                                        <p:tgtEl>
                                          <p:spTgt spid="368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bldLvl="5"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44"/>
          <p:cNvSpPr/>
          <p:nvPr/>
        </p:nvSpPr>
        <p:spPr>
          <a:xfrm>
            <a:off x="2743200" y="4514850"/>
            <a:ext cx="2011680" cy="460375"/>
          </a:xfrm>
          <a:prstGeom prst="rect">
            <a:avLst/>
          </a:prstGeom>
          <a:noFill/>
          <a:ln w="9525">
            <a:noFill/>
          </a:ln>
        </p:spPr>
        <p:txBody>
          <a:bodyPr wrap="none" anchor="t">
            <a:spAutoFit/>
          </a:bodyPr>
          <a:lstStyle/>
          <a:p>
            <a:pPr>
              <a:lnSpc>
                <a:spcPct val="100000"/>
              </a:lnSpc>
              <a:buClrTx/>
            </a:pPr>
            <a:r>
              <a:rPr lang="zh-CN" altLang="en-US" sz="2400" dirty="0">
                <a:solidFill>
                  <a:schemeClr val="tx1"/>
                </a:solidFill>
                <a:latin typeface="Arial" panose="020B0604020202020204" pitchFamily="34" charset="0"/>
              </a:rPr>
              <a:t>管理方格理论</a:t>
            </a:r>
            <a:endParaRPr lang="zh-CN" altLang="en-US" sz="2400" dirty="0">
              <a:solidFill>
                <a:schemeClr val="tx1"/>
              </a:solidFill>
              <a:latin typeface="Arial" panose="020B0604020202020204" pitchFamily="34" charset="0"/>
            </a:endParaRPr>
          </a:p>
        </p:txBody>
      </p:sp>
      <p:sp>
        <p:nvSpPr>
          <p:cNvPr id="37891" name="Rectangle 1145"/>
          <p:cNvSpPr/>
          <p:nvPr/>
        </p:nvSpPr>
        <p:spPr>
          <a:xfrm>
            <a:off x="2514600" y="228600"/>
            <a:ext cx="342900" cy="38457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zh-CN" altLang="en-US" sz="1500" dirty="0">
                <a:solidFill>
                  <a:schemeClr val="tx1"/>
                </a:solidFill>
                <a:latin typeface="Times New Roman" panose="02020603050405020304" pitchFamily="2" charset="0"/>
              </a:rPr>
              <a:t>1·9</a:t>
            </a:r>
            <a:endParaRPr lang="zh-CN" altLang="en-US" sz="4950" dirty="0">
              <a:solidFill>
                <a:schemeClr val="tx1"/>
              </a:solidFill>
              <a:latin typeface="Impact" panose="020B0806030902050204" pitchFamily="34" charset="0"/>
              <a:ea typeface="隶书" pitchFamily="1" charset="-122"/>
            </a:endParaRPr>
          </a:p>
        </p:txBody>
      </p:sp>
      <p:sp>
        <p:nvSpPr>
          <p:cNvPr id="37892" name="Rectangle 1146"/>
          <p:cNvSpPr/>
          <p:nvPr/>
        </p:nvSpPr>
        <p:spPr>
          <a:xfrm>
            <a:off x="5372100" y="228600"/>
            <a:ext cx="342900" cy="400050"/>
          </a:xfrm>
          <a:prstGeom prst="rect">
            <a:avLst/>
          </a:prstGeom>
          <a:solidFill>
            <a:srgbClr val="CC3300"/>
          </a:solidFill>
          <a:ln w="9525" cap="flat" cmpd="sng">
            <a:solidFill>
              <a:schemeClr val="tx1"/>
            </a:solidFill>
            <a:prstDash val="solid"/>
            <a:miter/>
            <a:headEnd type="none" w="med" len="med"/>
            <a:tailEnd type="none" w="med" len="med"/>
          </a:ln>
        </p:spPr>
        <p:txBody>
          <a:bodyPr wrap="none" anchor="ctr"/>
          <a:lstStyle/>
          <a:p>
            <a:pPr algn="ctr" fontAlgn="t">
              <a:lnSpc>
                <a:spcPct val="100000"/>
              </a:lnSpc>
              <a:buClrTx/>
            </a:pPr>
            <a:r>
              <a:rPr lang="zh-CN" altLang="en-US" sz="1500" dirty="0">
                <a:solidFill>
                  <a:schemeClr val="tx1"/>
                </a:solidFill>
                <a:latin typeface="Times New Roman" panose="02020603050405020304" pitchFamily="2" charset="0"/>
              </a:rPr>
              <a:t>9·9</a:t>
            </a:r>
            <a:endParaRPr lang="zh-CN" altLang="en-US" sz="1500" dirty="0">
              <a:solidFill>
                <a:schemeClr val="tx1"/>
              </a:solidFill>
              <a:latin typeface="Times New Roman" panose="02020603050405020304" pitchFamily="2" charset="0"/>
            </a:endParaRPr>
          </a:p>
        </p:txBody>
      </p:sp>
      <p:sp>
        <p:nvSpPr>
          <p:cNvPr id="37893" name="Rectangle 1147"/>
          <p:cNvSpPr/>
          <p:nvPr/>
        </p:nvSpPr>
        <p:spPr>
          <a:xfrm>
            <a:off x="2514600" y="3314700"/>
            <a:ext cx="342900" cy="4000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zh-CN" altLang="en-US" sz="1500" dirty="0">
                <a:solidFill>
                  <a:schemeClr val="tx1"/>
                </a:solidFill>
                <a:latin typeface="Times New Roman" panose="02020603050405020304" pitchFamily="2" charset="0"/>
              </a:rPr>
              <a:t>1·1</a:t>
            </a:r>
            <a:endParaRPr lang="zh-CN" altLang="en-US" sz="4950" dirty="0">
              <a:solidFill>
                <a:schemeClr val="tx1"/>
              </a:solidFill>
              <a:latin typeface="Impact" panose="020B0806030902050204" pitchFamily="34" charset="0"/>
              <a:ea typeface="隶书" pitchFamily="1" charset="-122"/>
            </a:endParaRPr>
          </a:p>
        </p:txBody>
      </p:sp>
      <p:sp>
        <p:nvSpPr>
          <p:cNvPr id="37894" name="Rectangle 1148"/>
          <p:cNvSpPr/>
          <p:nvPr/>
        </p:nvSpPr>
        <p:spPr>
          <a:xfrm>
            <a:off x="5372100" y="3314700"/>
            <a:ext cx="342900" cy="384572"/>
          </a:xfrm>
          <a:prstGeom prst="rect">
            <a:avLst/>
          </a:prstGeom>
          <a:solidFill>
            <a:srgbClr val="FF9900"/>
          </a:solidFill>
          <a:ln w="9525" cap="flat" cmpd="sng">
            <a:solidFill>
              <a:schemeClr val="tx1"/>
            </a:solidFill>
            <a:prstDash val="solid"/>
            <a:miter/>
            <a:headEnd type="none" w="med" len="med"/>
            <a:tailEnd type="none" w="med" len="med"/>
          </a:ln>
        </p:spPr>
        <p:txBody>
          <a:bodyPr wrap="none" anchor="ctr"/>
          <a:lstStyle/>
          <a:p>
            <a:pPr algn="ctr" fontAlgn="t">
              <a:lnSpc>
                <a:spcPct val="100000"/>
              </a:lnSpc>
              <a:buClrTx/>
            </a:pPr>
            <a:r>
              <a:rPr lang="zh-CN" altLang="en-US" sz="1500" dirty="0">
                <a:solidFill>
                  <a:schemeClr val="tx1"/>
                </a:solidFill>
                <a:latin typeface="Times New Roman" panose="02020603050405020304" pitchFamily="2" charset="0"/>
              </a:rPr>
              <a:t>9·1</a:t>
            </a:r>
            <a:endParaRPr lang="zh-CN" altLang="en-US" sz="1500" dirty="0">
              <a:solidFill>
                <a:schemeClr val="tx1"/>
              </a:solidFill>
              <a:latin typeface="Times New Roman" panose="02020603050405020304" pitchFamily="2" charset="0"/>
            </a:endParaRPr>
          </a:p>
        </p:txBody>
      </p:sp>
      <p:sp>
        <p:nvSpPr>
          <p:cNvPr id="37895" name="Rectangle 1149"/>
          <p:cNvSpPr/>
          <p:nvPr/>
        </p:nvSpPr>
        <p:spPr>
          <a:xfrm>
            <a:off x="3943350" y="1771650"/>
            <a:ext cx="342900" cy="384572"/>
          </a:xfrm>
          <a:prstGeom prst="rect">
            <a:avLst/>
          </a:prstGeom>
          <a:solidFill>
            <a:srgbClr val="99CC00"/>
          </a:solidFill>
          <a:ln w="9525" cap="flat" cmpd="sng">
            <a:solidFill>
              <a:schemeClr val="tx1"/>
            </a:solidFill>
            <a:prstDash val="solid"/>
            <a:miter/>
            <a:headEnd type="none" w="med" len="med"/>
            <a:tailEnd type="none" w="med" len="med"/>
          </a:ln>
        </p:spPr>
        <p:txBody>
          <a:bodyPr wrap="none" anchor="ctr"/>
          <a:lstStyle/>
          <a:p>
            <a:pPr algn="ctr" fontAlgn="t">
              <a:lnSpc>
                <a:spcPct val="100000"/>
              </a:lnSpc>
              <a:buClrTx/>
            </a:pPr>
            <a:r>
              <a:rPr lang="zh-CN" altLang="en-US" sz="1500" dirty="0">
                <a:solidFill>
                  <a:schemeClr val="tx1"/>
                </a:solidFill>
                <a:latin typeface="Times New Roman" panose="02020603050405020304" pitchFamily="2" charset="0"/>
              </a:rPr>
              <a:t>5·5</a:t>
            </a:r>
            <a:endParaRPr lang="zh-CN" altLang="en-US" sz="1500" dirty="0">
              <a:solidFill>
                <a:schemeClr val="tx1"/>
              </a:solidFill>
              <a:latin typeface="Times New Roman" panose="02020603050405020304" pitchFamily="2" charset="0"/>
            </a:endParaRPr>
          </a:p>
        </p:txBody>
      </p:sp>
      <p:grpSp>
        <p:nvGrpSpPr>
          <p:cNvPr id="37896" name="组合 37895"/>
          <p:cNvGrpSpPr/>
          <p:nvPr/>
        </p:nvGrpSpPr>
        <p:grpSpPr>
          <a:xfrm>
            <a:off x="1700848" y="437595"/>
            <a:ext cx="5091113" cy="3974869"/>
            <a:chOff x="50" y="0"/>
            <a:chExt cx="4276" cy="3338"/>
          </a:xfrm>
        </p:grpSpPr>
        <p:grpSp>
          <p:nvGrpSpPr>
            <p:cNvPr id="37897" name="组合 37896"/>
            <p:cNvGrpSpPr/>
            <p:nvPr/>
          </p:nvGrpSpPr>
          <p:grpSpPr>
            <a:xfrm>
              <a:off x="54" y="0"/>
              <a:ext cx="4272" cy="3338"/>
              <a:chOff x="55" y="0"/>
              <a:chExt cx="4329" cy="2992"/>
            </a:xfrm>
          </p:grpSpPr>
          <p:sp>
            <p:nvSpPr>
              <p:cNvPr id="37898" name="Text Box 1138"/>
              <p:cNvSpPr txBox="1"/>
              <p:nvPr/>
            </p:nvSpPr>
            <p:spPr>
              <a:xfrm>
                <a:off x="1266" y="2767"/>
                <a:ext cx="1536" cy="225"/>
              </a:xfrm>
              <a:prstGeom prst="rect">
                <a:avLst/>
              </a:prstGeom>
              <a:noFill/>
              <a:ln w="57150" cap="flat" cmpd="sng">
                <a:noFill/>
                <a:prstDash val="solid"/>
                <a:miter/>
                <a:headEnd type="none" w="med" len="med"/>
                <a:tailEnd type="none" w="med" len="med"/>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关心生产</a:t>
                </a:r>
                <a:endParaRPr lang="zh-CN" altLang="en-US" sz="1350" dirty="0">
                  <a:solidFill>
                    <a:schemeClr val="tx1"/>
                  </a:solidFill>
                  <a:latin typeface="Times New Roman" panose="02020603050405020304" pitchFamily="2" charset="0"/>
                </a:endParaRPr>
              </a:p>
            </p:txBody>
          </p:sp>
          <p:sp>
            <p:nvSpPr>
              <p:cNvPr id="37899" name="Text Box 1139"/>
              <p:cNvSpPr txBox="1"/>
              <p:nvPr/>
            </p:nvSpPr>
            <p:spPr>
              <a:xfrm>
                <a:off x="55" y="952"/>
                <a:ext cx="332" cy="720"/>
              </a:xfrm>
              <a:prstGeom prst="rect">
                <a:avLst/>
              </a:prstGeom>
              <a:noFill/>
              <a:ln w="57150" cap="flat" cmpd="sng">
                <a:noFill/>
                <a:prstDash val="solid"/>
                <a:miter/>
                <a:headEnd type="none" w="med" len="med"/>
                <a:tailEnd type="none" w="med" len="med"/>
              </a:ln>
            </p:spPr>
            <p:txBody>
              <a:bodyPr vert="eaVert"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关心人</a:t>
                </a:r>
                <a:endParaRPr lang="zh-CN" altLang="en-US" sz="1350" dirty="0">
                  <a:solidFill>
                    <a:schemeClr val="tx1"/>
                  </a:solidFill>
                  <a:latin typeface="Times New Roman" panose="02020603050405020304" pitchFamily="2" charset="0"/>
                </a:endParaRPr>
              </a:p>
            </p:txBody>
          </p:sp>
          <p:sp>
            <p:nvSpPr>
              <p:cNvPr id="37900" name="Text Box 1140"/>
              <p:cNvSpPr txBox="1"/>
              <p:nvPr/>
            </p:nvSpPr>
            <p:spPr>
              <a:xfrm>
                <a:off x="132" y="2676"/>
                <a:ext cx="384" cy="225"/>
              </a:xfrm>
              <a:prstGeom prst="rect">
                <a:avLst/>
              </a:prstGeom>
              <a:noFill/>
              <a:ln w="57150" cap="flat" cmpd="sng">
                <a:noFill/>
                <a:prstDash val="solid"/>
                <a:miter/>
                <a:headEnd type="none" w="med" len="med"/>
                <a:tailEnd type="none" w="med" len="med"/>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低</a:t>
                </a:r>
                <a:endParaRPr lang="zh-CN" altLang="en-US" sz="1350" dirty="0">
                  <a:solidFill>
                    <a:schemeClr val="tx1"/>
                  </a:solidFill>
                  <a:latin typeface="Times New Roman" panose="02020603050405020304" pitchFamily="2" charset="0"/>
                </a:endParaRPr>
              </a:p>
            </p:txBody>
          </p:sp>
          <p:sp>
            <p:nvSpPr>
              <p:cNvPr id="37901" name="Text Box 1141"/>
              <p:cNvSpPr txBox="1"/>
              <p:nvPr/>
            </p:nvSpPr>
            <p:spPr>
              <a:xfrm>
                <a:off x="3904" y="2758"/>
                <a:ext cx="480" cy="225"/>
              </a:xfrm>
              <a:prstGeom prst="rect">
                <a:avLst/>
              </a:prstGeom>
              <a:noFill/>
              <a:ln w="57150" cap="flat" cmpd="sng">
                <a:noFill/>
                <a:prstDash val="solid"/>
                <a:miter/>
                <a:headEnd type="none" w="med" len="med"/>
                <a:tailEnd type="none" w="med" len="med"/>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高</a:t>
                </a:r>
                <a:endParaRPr lang="zh-CN" altLang="en-US" sz="1350" dirty="0">
                  <a:solidFill>
                    <a:schemeClr val="tx1"/>
                  </a:solidFill>
                  <a:latin typeface="Times New Roman" panose="02020603050405020304" pitchFamily="2" charset="0"/>
                </a:endParaRPr>
              </a:p>
            </p:txBody>
          </p:sp>
          <p:sp>
            <p:nvSpPr>
              <p:cNvPr id="37902" name="Line 1142"/>
              <p:cNvSpPr/>
              <p:nvPr/>
            </p:nvSpPr>
            <p:spPr>
              <a:xfrm>
                <a:off x="540" y="2585"/>
                <a:ext cx="3448" cy="0"/>
              </a:xfrm>
              <a:prstGeom prst="line">
                <a:avLst/>
              </a:prstGeom>
              <a:ln w="57150"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37903" name="Line 1143"/>
              <p:cNvSpPr/>
              <p:nvPr/>
            </p:nvSpPr>
            <p:spPr>
              <a:xfrm flipV="1">
                <a:off x="540" y="0"/>
                <a:ext cx="0" cy="2585"/>
              </a:xfrm>
              <a:prstGeom prst="line">
                <a:avLst/>
              </a:prstGeom>
              <a:ln w="57150"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grpSp>
        <p:sp>
          <p:nvSpPr>
            <p:cNvPr id="37904" name="Rectangle 1150"/>
            <p:cNvSpPr/>
            <p:nvPr/>
          </p:nvSpPr>
          <p:spPr>
            <a:xfrm>
              <a:off x="50" y="136"/>
              <a:ext cx="298" cy="251"/>
            </a:xfrm>
            <a:prstGeom prst="rect">
              <a:avLst/>
            </a:prstGeom>
            <a:noFill/>
            <a:ln w="9525">
              <a:noFill/>
            </a:ln>
          </p:spPr>
          <p:txBody>
            <a:bodyPr wrap="none" anchor="t">
              <a:spAutoFit/>
            </a:bodyPr>
            <a:lstStyle/>
            <a:p>
              <a:pPr>
                <a:lnSpc>
                  <a:spcPct val="100000"/>
                </a:lnSpc>
                <a:buClrTx/>
              </a:pPr>
              <a:r>
                <a:rPr lang="zh-CN" altLang="en-US" sz="1350" dirty="0">
                  <a:solidFill>
                    <a:schemeClr val="tx1"/>
                  </a:solidFill>
                  <a:latin typeface="Arial" panose="020B0604020202020204" pitchFamily="34" charset="0"/>
                </a:rPr>
                <a:t>高</a:t>
              </a:r>
              <a:endParaRPr lang="zh-CN" altLang="en-US" sz="1350" dirty="0">
                <a:solidFill>
                  <a:schemeClr val="tx1"/>
                </a:solidFill>
                <a:latin typeface="Arial" panose="020B0604020202020204" pitchFamily="34" charset="0"/>
              </a:endParaRPr>
            </a:p>
          </p:txBody>
        </p:sp>
      </p:grpSp>
      <p:graphicFrame>
        <p:nvGraphicFramePr>
          <p:cNvPr id="37905" name="表格 37904"/>
          <p:cNvGraphicFramePr/>
          <p:nvPr/>
        </p:nvGraphicFramePr>
        <p:xfrm>
          <a:off x="2514600" y="228600"/>
          <a:ext cx="3200400" cy="3505200"/>
        </p:xfrm>
        <a:graphic>
          <a:graphicData uri="http://schemas.openxmlformats.org/drawingml/2006/table">
            <a:tbl>
              <a:tblPr/>
              <a:tblGrid>
                <a:gridCol w="342900"/>
                <a:gridCol w="368300"/>
                <a:gridCol w="355600"/>
                <a:gridCol w="356235"/>
                <a:gridCol w="354965"/>
                <a:gridCol w="355600"/>
                <a:gridCol w="356235"/>
                <a:gridCol w="354965"/>
                <a:gridCol w="355600"/>
              </a:tblGrid>
              <a:tr h="38862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052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052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862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89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862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89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25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25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1050">
                        <a:solidFill>
                          <a:schemeClr val="tx1"/>
                        </a:solidFill>
                      </a:endParaRPr>
                    </a:p>
                  </a:txBody>
                  <a:tcPr marL="68580" marR="68580" marT="34290" marB="3429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2" charset="0"/>
                          <a:ea typeface="宋体" panose="02010600030101010101" pitchFamily="2" charset="-122"/>
                        </a:defRPr>
                      </a:lvl1pPr>
                      <a:lvl2pPr marL="742950" lvl="1" indent="-285750">
                        <a:defRPr sz="2400" b="0" kern="1200"/>
                      </a:lvl2pPr>
                      <a:lvl3pPr marL="1143000" lvl="2" indent="-228600">
                        <a:defRPr sz="2000" b="0" kern="1200"/>
                      </a:lvl3pPr>
                      <a:lvl4pPr marL="1600200" lvl="3" indent="-228600">
                        <a:defRPr sz="1800" b="0" kern="1200"/>
                      </a:lvl4pPr>
                      <a:lvl5pPr marL="2057400" lvl="4" indent="-228600">
                        <a:defRPr sz="1800" b="0" kern="1200"/>
                      </a:lvl5pPr>
                    </a:lstStyle>
                    <a:p>
                      <a:pPr marL="0" lvl="0" indent="0" algn="l" eaLnBrk="1" hangingPunct="1">
                        <a:spcBef>
                          <a:spcPct val="20000"/>
                        </a:spcBef>
                        <a:buNone/>
                      </a:pPr>
                      <a:endParaRPr sz="2100">
                        <a:solidFill>
                          <a:schemeClr val="tx1"/>
                        </a:solidFill>
                      </a:endParaRPr>
                    </a:p>
                  </a:txBody>
                  <a:tcPr marL="68580" marR="68580" marT="34290" marB="3429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8008" name="AutoShape 1291"/>
          <p:cNvSpPr/>
          <p:nvPr/>
        </p:nvSpPr>
        <p:spPr>
          <a:xfrm>
            <a:off x="1125220" y="3347085"/>
            <a:ext cx="1257300" cy="1314450"/>
          </a:xfrm>
          <a:prstGeom prst="cloudCallout">
            <a:avLst>
              <a:gd name="adj1" fmla="val 56722"/>
              <a:gd name="adj2" fmla="val -32065"/>
            </a:avLst>
          </a:prstGeom>
          <a:solidFill>
            <a:srgbClr val="CCFFFF"/>
          </a:solidFill>
          <a:ln w="9525" cap="flat" cmpd="sng">
            <a:solidFill>
              <a:schemeClr val="tx1"/>
            </a:solidFill>
            <a:prstDash val="solid"/>
            <a:round/>
            <a:headEnd type="none" w="med" len="med"/>
            <a:tailEnd type="none" w="med" len="med"/>
          </a:ln>
        </p:spPr>
        <p:txBody>
          <a:bodyPr anchor="t"/>
          <a:lstStyle/>
          <a:p>
            <a:pPr>
              <a:spcBef>
                <a:spcPct val="20000"/>
              </a:spcBef>
            </a:pPr>
            <a:r>
              <a:rPr lang="zh-CN" altLang="en-US" sz="1500" dirty="0">
                <a:solidFill>
                  <a:schemeClr val="tx1"/>
                </a:solidFill>
                <a:latin typeface="Tahoma" panose="020B0604030504040204" pitchFamily="2" charset="0"/>
              </a:rPr>
              <a:t>贫乏型</a:t>
            </a:r>
            <a:endParaRPr lang="zh-CN" altLang="en-US" sz="1500" dirty="0">
              <a:solidFill>
                <a:schemeClr val="tx1"/>
              </a:solidFill>
              <a:latin typeface="Tahoma" panose="020B0604030504040204" pitchFamily="2" charset="0"/>
            </a:endParaRPr>
          </a:p>
          <a:p>
            <a:pPr>
              <a:spcBef>
                <a:spcPct val="20000"/>
              </a:spcBef>
            </a:pPr>
            <a:r>
              <a:rPr lang="zh-CN" altLang="en-US" sz="1500" dirty="0">
                <a:solidFill>
                  <a:schemeClr val="tx1"/>
                </a:solidFill>
                <a:latin typeface="Tahoma" panose="020B0604030504040204" pitchFamily="2" charset="0"/>
              </a:rPr>
              <a:t>对生产和人都不关心</a:t>
            </a:r>
            <a:endParaRPr lang="zh-CN" altLang="en-US" sz="1500" dirty="0">
              <a:solidFill>
                <a:schemeClr val="tx1"/>
              </a:solidFill>
              <a:latin typeface="Tahoma" panose="020B0604030504040204" pitchFamily="2" charset="0"/>
            </a:endParaRPr>
          </a:p>
        </p:txBody>
      </p:sp>
      <p:sp>
        <p:nvSpPr>
          <p:cNvPr id="38009" name="AutoShape 1292"/>
          <p:cNvSpPr/>
          <p:nvPr/>
        </p:nvSpPr>
        <p:spPr>
          <a:xfrm>
            <a:off x="5830570" y="3429000"/>
            <a:ext cx="1648460" cy="1232535"/>
          </a:xfrm>
          <a:prstGeom prst="cloudCallout">
            <a:avLst>
              <a:gd name="adj1" fmla="val -61208"/>
              <a:gd name="adj2" fmla="val -30481"/>
            </a:avLst>
          </a:prstGeom>
          <a:solidFill>
            <a:srgbClr val="FF9900"/>
          </a:solidFill>
          <a:ln w="9525" cap="flat" cmpd="sng">
            <a:solidFill>
              <a:schemeClr val="tx1"/>
            </a:solidFill>
            <a:prstDash val="solid"/>
            <a:round/>
            <a:headEnd type="none" w="med" len="med"/>
            <a:tailEnd type="none" w="med" len="med"/>
          </a:ln>
        </p:spPr>
        <p:txBody>
          <a:bodyPr anchor="t"/>
          <a:lstStyle/>
          <a:p>
            <a:pPr>
              <a:spcBef>
                <a:spcPct val="20000"/>
              </a:spcBef>
            </a:pPr>
            <a:r>
              <a:rPr lang="zh-CN" altLang="en-US" sz="1500" dirty="0">
                <a:solidFill>
                  <a:schemeClr val="tx1"/>
                </a:solidFill>
                <a:latin typeface="Tahoma" panose="020B0604030504040204" pitchFamily="2" charset="0"/>
              </a:rPr>
              <a:t>任务型</a:t>
            </a:r>
            <a:endParaRPr lang="zh-CN" altLang="en-US" sz="1500" dirty="0">
              <a:solidFill>
                <a:schemeClr val="tx1"/>
              </a:solidFill>
              <a:latin typeface="Tahoma" panose="020B0604030504040204" pitchFamily="2" charset="0"/>
            </a:endParaRPr>
          </a:p>
          <a:p>
            <a:pPr>
              <a:spcBef>
                <a:spcPct val="20000"/>
              </a:spcBef>
            </a:pPr>
            <a:r>
              <a:rPr lang="zh-CN" altLang="en-US" sz="1500" dirty="0">
                <a:solidFill>
                  <a:schemeClr val="tx1"/>
                </a:solidFill>
                <a:latin typeface="Tahoma" panose="020B0604030504040204" pitchFamily="2" charset="0"/>
              </a:rPr>
              <a:t>只注重生产，不关心人</a:t>
            </a:r>
            <a:endParaRPr lang="zh-CN" altLang="en-US" sz="1500" dirty="0">
              <a:solidFill>
                <a:schemeClr val="tx1"/>
              </a:solidFill>
              <a:latin typeface="Tahoma" panose="020B0604030504040204" pitchFamily="2" charset="0"/>
            </a:endParaRPr>
          </a:p>
        </p:txBody>
      </p:sp>
      <p:sp>
        <p:nvSpPr>
          <p:cNvPr id="38011" name="AutoShape 1294"/>
          <p:cNvSpPr/>
          <p:nvPr/>
        </p:nvSpPr>
        <p:spPr>
          <a:xfrm>
            <a:off x="5772150" y="1714500"/>
            <a:ext cx="2164715" cy="1714500"/>
          </a:xfrm>
          <a:prstGeom prst="cloudCallout">
            <a:avLst>
              <a:gd name="adj1" fmla="val -132106"/>
              <a:gd name="adj2" fmla="val -27986"/>
            </a:avLst>
          </a:prstGeom>
          <a:solidFill>
            <a:srgbClr val="99CC00"/>
          </a:solidFill>
          <a:ln w="9525" cap="flat" cmpd="sng">
            <a:solidFill>
              <a:schemeClr val="tx1"/>
            </a:solidFill>
            <a:prstDash val="solid"/>
            <a:round/>
            <a:headEnd type="none" w="med" len="med"/>
            <a:tailEnd type="none" w="med" len="med"/>
          </a:ln>
        </p:spPr>
        <p:txBody>
          <a:bodyPr anchor="t"/>
          <a:lstStyle/>
          <a:p>
            <a:pPr>
              <a:spcBef>
                <a:spcPct val="20000"/>
              </a:spcBef>
              <a:buClrTx/>
            </a:pPr>
            <a:r>
              <a:rPr lang="zh-CN" altLang="en-US" sz="1500" dirty="0">
                <a:solidFill>
                  <a:schemeClr val="tx1"/>
                </a:solidFill>
                <a:latin typeface="Times New Roman" panose="02020603050405020304" pitchFamily="2" charset="0"/>
              </a:rPr>
              <a:t>中间型</a:t>
            </a:r>
            <a:endParaRPr lang="zh-CN" altLang="en-US" sz="1500" dirty="0">
              <a:solidFill>
                <a:schemeClr val="tx1"/>
              </a:solidFill>
              <a:latin typeface="Times New Roman" panose="02020603050405020304" pitchFamily="2" charset="0"/>
            </a:endParaRPr>
          </a:p>
          <a:p>
            <a:pPr>
              <a:spcBef>
                <a:spcPct val="20000"/>
              </a:spcBef>
              <a:buClrTx/>
            </a:pPr>
            <a:r>
              <a:rPr lang="zh-CN" altLang="en-US" sz="1500" dirty="0">
                <a:solidFill>
                  <a:schemeClr val="tx1"/>
                </a:solidFill>
                <a:latin typeface="Times New Roman" panose="02020603050405020304" pitchFamily="2" charset="0"/>
              </a:rPr>
              <a:t>对生产和人都有一定程度的关心，但都不太突出。</a:t>
            </a:r>
            <a:endParaRPr lang="zh-CN" altLang="en-US" sz="1500" dirty="0">
              <a:solidFill>
                <a:schemeClr val="tx1"/>
              </a:solidFill>
              <a:latin typeface="Times New Roman" panose="02020603050405020304" pitchFamily="2" charset="0"/>
            </a:endParaRPr>
          </a:p>
        </p:txBody>
      </p:sp>
      <p:sp>
        <p:nvSpPr>
          <p:cNvPr id="38012" name="AutoShape 1295"/>
          <p:cNvSpPr/>
          <p:nvPr/>
        </p:nvSpPr>
        <p:spPr>
          <a:xfrm>
            <a:off x="6115050" y="114300"/>
            <a:ext cx="1885950" cy="1600200"/>
          </a:xfrm>
          <a:prstGeom prst="cloudCallout">
            <a:avLst>
              <a:gd name="adj1" fmla="val -75694"/>
              <a:gd name="adj2" fmla="val -26935"/>
            </a:avLst>
          </a:prstGeom>
          <a:solidFill>
            <a:srgbClr val="CC0000"/>
          </a:solidFill>
          <a:ln w="9525" cap="flat" cmpd="sng">
            <a:solidFill>
              <a:schemeClr val="tx1"/>
            </a:solidFill>
            <a:prstDash val="solid"/>
            <a:round/>
            <a:headEnd type="none" w="med" len="med"/>
            <a:tailEnd type="none" w="med" len="med"/>
          </a:ln>
        </p:spPr>
        <p:txBody>
          <a:bodyPr anchor="t"/>
          <a:lstStyle/>
          <a:p>
            <a:pPr>
              <a:spcBef>
                <a:spcPct val="20000"/>
              </a:spcBef>
              <a:buClrTx/>
            </a:pPr>
            <a:r>
              <a:rPr lang="zh-CN" altLang="en-US" sz="1500" dirty="0">
                <a:solidFill>
                  <a:schemeClr val="tx1"/>
                </a:solidFill>
                <a:latin typeface="Times New Roman" panose="02020603050405020304" pitchFamily="2" charset="0"/>
              </a:rPr>
              <a:t>理想型</a:t>
            </a:r>
            <a:endParaRPr lang="zh-CN" altLang="en-US" sz="1500" dirty="0">
              <a:solidFill>
                <a:schemeClr val="tx1"/>
              </a:solidFill>
              <a:latin typeface="Times New Roman" panose="02020603050405020304" pitchFamily="2" charset="0"/>
            </a:endParaRPr>
          </a:p>
          <a:p>
            <a:pPr>
              <a:spcBef>
                <a:spcPct val="20000"/>
              </a:spcBef>
              <a:buClrTx/>
            </a:pPr>
            <a:r>
              <a:rPr lang="zh-CN" altLang="en-US" sz="1500" dirty="0">
                <a:solidFill>
                  <a:schemeClr val="tx1"/>
                </a:solidFill>
                <a:latin typeface="Times New Roman" panose="02020603050405020304" pitchFamily="2" charset="0"/>
              </a:rPr>
              <a:t>对生产和人都比较关心</a:t>
            </a:r>
            <a:endParaRPr lang="zh-CN" altLang="en-US" sz="1500" dirty="0">
              <a:solidFill>
                <a:schemeClr val="tx1"/>
              </a:solidFill>
              <a:latin typeface="Times New Roman" panose="02020603050405020304" pitchFamily="2" charset="0"/>
            </a:endParaRPr>
          </a:p>
          <a:p>
            <a:pPr>
              <a:spcBef>
                <a:spcPct val="20000"/>
              </a:spcBef>
              <a:buClrTx/>
            </a:pPr>
            <a:r>
              <a:rPr lang="zh-CN" altLang="en-US" sz="1500" dirty="0">
                <a:solidFill>
                  <a:schemeClr val="tx1"/>
                </a:solidFill>
                <a:latin typeface="Times New Roman" panose="02020603050405020304" pitchFamily="2" charset="0"/>
              </a:rPr>
              <a:t>最有效的管理方式</a:t>
            </a:r>
            <a:endParaRPr lang="zh-CN" altLang="en-US" sz="1500" dirty="0">
              <a:latin typeface="Tahoma" panose="020B0604030504040204" pitchFamily="2" charset="0"/>
            </a:endParaRPr>
          </a:p>
        </p:txBody>
      </p:sp>
      <p:sp>
        <p:nvSpPr>
          <p:cNvPr id="38010" name="AutoShape 1293"/>
          <p:cNvSpPr/>
          <p:nvPr/>
        </p:nvSpPr>
        <p:spPr>
          <a:xfrm>
            <a:off x="144145" y="283845"/>
            <a:ext cx="2103120" cy="1626235"/>
          </a:xfrm>
          <a:prstGeom prst="cloudCallout">
            <a:avLst>
              <a:gd name="adj1" fmla="val 63798"/>
              <a:gd name="adj2" fmla="val -32350"/>
            </a:avLst>
          </a:prstGeom>
          <a:solidFill>
            <a:schemeClr val="accent2"/>
          </a:solidFill>
          <a:ln w="9525" cap="flat" cmpd="sng">
            <a:solidFill>
              <a:schemeClr val="tx1"/>
            </a:solidFill>
            <a:prstDash val="solid"/>
            <a:round/>
            <a:headEnd type="none" w="med" len="med"/>
            <a:tailEnd type="none" w="med" len="med"/>
          </a:ln>
        </p:spPr>
        <p:txBody>
          <a:bodyPr anchor="t"/>
          <a:lstStyle/>
          <a:p>
            <a:pPr>
              <a:spcBef>
                <a:spcPct val="20000"/>
              </a:spcBef>
            </a:pPr>
            <a:r>
              <a:rPr lang="zh-CN" altLang="en-US" sz="1500" dirty="0">
                <a:solidFill>
                  <a:schemeClr val="tx1"/>
                </a:solidFill>
                <a:latin typeface="Tahoma" panose="020B0604030504040204" pitchFamily="2" charset="0"/>
              </a:rPr>
              <a:t>俱乐部式管理</a:t>
            </a:r>
            <a:endParaRPr lang="zh-CN" altLang="en-US" sz="1500" dirty="0">
              <a:solidFill>
                <a:schemeClr val="tx1"/>
              </a:solidFill>
              <a:latin typeface="Tahoma" panose="020B0604030504040204" pitchFamily="2" charset="0"/>
            </a:endParaRPr>
          </a:p>
          <a:p>
            <a:pPr>
              <a:spcBef>
                <a:spcPct val="20000"/>
              </a:spcBef>
            </a:pPr>
            <a:r>
              <a:rPr lang="zh-CN" altLang="en-US" sz="1500" dirty="0">
                <a:solidFill>
                  <a:schemeClr val="tx1"/>
                </a:solidFill>
                <a:latin typeface="Tahoma" panose="020B0604030504040204" pitchFamily="2" charset="0"/>
              </a:rPr>
              <a:t>只关心人，不关心生产</a:t>
            </a:r>
            <a:endParaRPr lang="zh-CN" altLang="en-US" sz="1500" dirty="0">
              <a:solidFill>
                <a:schemeClr val="tx1"/>
              </a:solidFill>
              <a:latin typeface="Tahoma" panose="020B0604030504040204" pitchFamily="2" charset="0"/>
            </a:endParaRPr>
          </a:p>
        </p:txBody>
      </p:sp>
      <p:sp>
        <p:nvSpPr>
          <p:cNvPr id="3" name="标题 2"/>
          <p:cNvSpPr>
            <a:spLocks noGrp="1"/>
          </p:cNvSpPr>
          <p:nvPr>
            <p:ph type="title"/>
          </p:nvPr>
        </p:nvSpPr>
        <p:spPr>
          <a:xfrm>
            <a:off x="528320" y="-40005"/>
            <a:ext cx="1718945" cy="323850"/>
          </a:xfrm>
        </p:spPr>
        <p:txBody>
          <a:bodyPr>
            <a:noAutofit/>
          </a:bodyPr>
          <a:lstStyle/>
          <a:p>
            <a:r>
              <a:rPr lang="zh-CN" altLang="en-US" sz="2000" dirty="0">
                <a:latin typeface="仿宋" panose="02010609060101010101" charset="-122"/>
                <a:ea typeface="仿宋" panose="02010609060101010101" charset="-122"/>
                <a:sym typeface="+mn-ea"/>
              </a:rPr>
              <a:t>领导行为理论</a:t>
            </a:r>
            <a:endParaRPr lang="zh-CN" altLang="en-US" sz="2000" dirty="0">
              <a:latin typeface="仿宋" panose="02010609060101010101" charset="-122"/>
              <a:ea typeface="仿宋"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78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box(out)">
                                      <p:cBhvr>
                                        <p:cTn id="17" dur="500"/>
                                        <p:tgtEl>
                                          <p:spTgt spid="3790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789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8008"/>
                                        </p:tgtEl>
                                        <p:attrNameLst>
                                          <p:attrName>style.visibility</p:attrName>
                                        </p:attrNameLst>
                                      </p:cBhvr>
                                      <p:to>
                                        <p:strVal val="visible"/>
                                      </p:to>
                                    </p:set>
                                    <p:anim calcmode="lin" valueType="num">
                                      <p:cBhvr additive="base">
                                        <p:cTn id="26" dur="500" fill="hold"/>
                                        <p:tgtEl>
                                          <p:spTgt spid="38008"/>
                                        </p:tgtEl>
                                        <p:attrNameLst>
                                          <p:attrName>ppt_x</p:attrName>
                                        </p:attrNameLst>
                                      </p:cBhvr>
                                      <p:tavLst>
                                        <p:tav tm="0">
                                          <p:val>
                                            <p:strVal val="0-#ppt_w/2"/>
                                          </p:val>
                                        </p:tav>
                                        <p:tav tm="100000">
                                          <p:val>
                                            <p:strVal val="#ppt_x"/>
                                          </p:val>
                                        </p:tav>
                                      </p:tavLst>
                                    </p:anim>
                                    <p:anim calcmode="lin" valueType="num">
                                      <p:cBhvr additive="base">
                                        <p:cTn id="27" dur="500" fill="hold"/>
                                        <p:tgtEl>
                                          <p:spTgt spid="3800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8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8009"/>
                                        </p:tgtEl>
                                        <p:attrNameLst>
                                          <p:attrName>style.visibility</p:attrName>
                                        </p:attrNameLst>
                                      </p:cBhvr>
                                      <p:to>
                                        <p:strVal val="visible"/>
                                      </p:to>
                                    </p:set>
                                    <p:anim calcmode="lin" valueType="num">
                                      <p:cBhvr additive="base">
                                        <p:cTn id="36" dur="500" fill="hold"/>
                                        <p:tgtEl>
                                          <p:spTgt spid="38009"/>
                                        </p:tgtEl>
                                        <p:attrNameLst>
                                          <p:attrName>ppt_x</p:attrName>
                                        </p:attrNameLst>
                                      </p:cBhvr>
                                      <p:tavLst>
                                        <p:tav tm="0">
                                          <p:val>
                                            <p:strVal val="1+#ppt_w/2"/>
                                          </p:val>
                                        </p:tav>
                                        <p:tav tm="100000">
                                          <p:val>
                                            <p:strVal val="#ppt_x"/>
                                          </p:val>
                                        </p:tav>
                                      </p:tavLst>
                                    </p:anim>
                                    <p:anim calcmode="lin" valueType="num">
                                      <p:cBhvr additive="base">
                                        <p:cTn id="37" dur="500" fill="hold"/>
                                        <p:tgtEl>
                                          <p:spTgt spid="3800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789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8010"/>
                                        </p:tgtEl>
                                        <p:attrNameLst>
                                          <p:attrName>style.visibility</p:attrName>
                                        </p:attrNameLst>
                                      </p:cBhvr>
                                      <p:to>
                                        <p:strVal val="visible"/>
                                      </p:to>
                                    </p:set>
                                    <p:anim calcmode="lin" valueType="num">
                                      <p:cBhvr additive="base">
                                        <p:cTn id="46" dur="500" fill="hold"/>
                                        <p:tgtEl>
                                          <p:spTgt spid="38010"/>
                                        </p:tgtEl>
                                        <p:attrNameLst>
                                          <p:attrName>ppt_x</p:attrName>
                                        </p:attrNameLst>
                                      </p:cBhvr>
                                      <p:tavLst>
                                        <p:tav tm="0">
                                          <p:val>
                                            <p:strVal val="0-#ppt_w/2"/>
                                          </p:val>
                                        </p:tav>
                                        <p:tav tm="100000">
                                          <p:val>
                                            <p:strVal val="#ppt_x"/>
                                          </p:val>
                                        </p:tav>
                                      </p:tavLst>
                                    </p:anim>
                                    <p:anim calcmode="lin" valueType="num">
                                      <p:cBhvr additive="base">
                                        <p:cTn id="47" dur="500" fill="hold"/>
                                        <p:tgtEl>
                                          <p:spTgt spid="3801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7895"/>
                                        </p:tgtEl>
                                        <p:attrNameLst>
                                          <p:attrName>style.visibility</p:attrName>
                                        </p:attrNameLst>
                                      </p:cBhvr>
                                      <p:to>
                                        <p:strVal val="visible"/>
                                      </p:to>
                                    </p:set>
                                    <p:animEffect transition="in" filter="checkerboard(across)">
                                      <p:cBhvr>
                                        <p:cTn id="52" dur="500"/>
                                        <p:tgtEl>
                                          <p:spTgt spid="3789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38011"/>
                                        </p:tgtEl>
                                        <p:attrNameLst>
                                          <p:attrName>style.visibility</p:attrName>
                                        </p:attrNameLst>
                                      </p:cBhvr>
                                      <p:to>
                                        <p:strVal val="visible"/>
                                      </p:to>
                                    </p:set>
                                    <p:anim calcmode="lin" valueType="num">
                                      <p:cBhvr additive="base">
                                        <p:cTn id="57" dur="500" fill="hold"/>
                                        <p:tgtEl>
                                          <p:spTgt spid="38011"/>
                                        </p:tgtEl>
                                        <p:attrNameLst>
                                          <p:attrName>ppt_x</p:attrName>
                                        </p:attrNameLst>
                                      </p:cBhvr>
                                      <p:tavLst>
                                        <p:tav tm="0">
                                          <p:val>
                                            <p:strVal val="1+#ppt_w/2"/>
                                          </p:val>
                                        </p:tav>
                                        <p:tav tm="100000">
                                          <p:val>
                                            <p:strVal val="#ppt_x"/>
                                          </p:val>
                                        </p:tav>
                                      </p:tavLst>
                                    </p:anim>
                                    <p:anim calcmode="lin" valueType="num">
                                      <p:cBhvr additive="base">
                                        <p:cTn id="58" dur="500" fill="hold"/>
                                        <p:tgtEl>
                                          <p:spTgt spid="3801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78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8012">
                                            <p:bg/>
                                          </p:spTgt>
                                        </p:tgtEl>
                                        <p:attrNameLst>
                                          <p:attrName>style.visibility</p:attrName>
                                        </p:attrNameLst>
                                      </p:cBhvr>
                                      <p:to>
                                        <p:strVal val="visible"/>
                                      </p:to>
                                    </p:set>
                                    <p:anim calcmode="lin" valueType="num">
                                      <p:cBhvr additive="base">
                                        <p:cTn id="67" dur="500" fill="hold"/>
                                        <p:tgtEl>
                                          <p:spTgt spid="38012">
                                            <p:bg/>
                                          </p:spTgt>
                                        </p:tgtEl>
                                        <p:attrNameLst>
                                          <p:attrName>ppt_x</p:attrName>
                                        </p:attrNameLst>
                                      </p:cBhvr>
                                      <p:tavLst>
                                        <p:tav tm="0">
                                          <p:val>
                                            <p:strVal val="1+#ppt_w/2"/>
                                          </p:val>
                                        </p:tav>
                                        <p:tav tm="100000">
                                          <p:val>
                                            <p:strVal val="#ppt_x"/>
                                          </p:val>
                                        </p:tav>
                                      </p:tavLst>
                                    </p:anim>
                                    <p:anim calcmode="lin" valueType="num">
                                      <p:cBhvr additive="base">
                                        <p:cTn id="68" dur="500" fill="hold"/>
                                        <p:tgtEl>
                                          <p:spTgt spid="38012">
                                            <p:bg/>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8012">
                                            <p:txEl>
                                              <p:pRg st="0" end="0"/>
                                            </p:txEl>
                                          </p:spTgt>
                                        </p:tgtEl>
                                        <p:attrNameLst>
                                          <p:attrName>style.visibility</p:attrName>
                                        </p:attrNameLst>
                                      </p:cBhvr>
                                      <p:to>
                                        <p:strVal val="visible"/>
                                      </p:to>
                                    </p:set>
                                    <p:anim calcmode="lin" valueType="num">
                                      <p:cBhvr additive="base">
                                        <p:cTn id="73" dur="500" fill="hold"/>
                                        <p:tgtEl>
                                          <p:spTgt spid="38012">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80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8012">
                                            <p:txEl>
                                              <p:pRg st="1" end="1"/>
                                            </p:txEl>
                                          </p:spTgt>
                                        </p:tgtEl>
                                        <p:attrNameLst>
                                          <p:attrName>style.visibility</p:attrName>
                                        </p:attrNameLst>
                                      </p:cBhvr>
                                      <p:to>
                                        <p:strVal val="visible"/>
                                      </p:to>
                                    </p:set>
                                    <p:anim calcmode="lin" valueType="num">
                                      <p:cBhvr additive="base">
                                        <p:cTn id="79" dur="500" fill="hold"/>
                                        <p:tgtEl>
                                          <p:spTgt spid="38012">
                                            <p:txEl>
                                              <p:pRg st="1" end="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380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8012">
                                            <p:txEl>
                                              <p:pRg st="2" end="2"/>
                                            </p:txEl>
                                          </p:spTgt>
                                        </p:tgtEl>
                                        <p:attrNameLst>
                                          <p:attrName>style.visibility</p:attrName>
                                        </p:attrNameLst>
                                      </p:cBhvr>
                                      <p:to>
                                        <p:strVal val="visible"/>
                                      </p:to>
                                    </p:set>
                                    <p:anim calcmode="lin" valueType="num">
                                      <p:cBhvr additive="base">
                                        <p:cTn id="85" dur="500" fill="hold"/>
                                        <p:tgtEl>
                                          <p:spTgt spid="38012">
                                            <p:txEl>
                                              <p:pRg st="2" end="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80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ldLvl="0" animBg="1"/>
      <p:bldP spid="37892" grpId="0" bldLvl="0" animBg="1"/>
      <p:bldP spid="37893" grpId="0" bldLvl="0" animBg="1"/>
      <p:bldP spid="37894" grpId="0" bldLvl="0" animBg="1"/>
      <p:bldP spid="37895" grpId="0" bldLvl="0" animBg="1"/>
      <p:bldP spid="38008" grpId="0" bldLvl="0" animBg="1"/>
      <p:bldP spid="38009" grpId="0" bldLvl="0" animBg="1"/>
      <p:bldP spid="38011" grpId="0" bldLvl="0" animBg="1"/>
      <p:bldP spid="38012" grpId="0" animBg="1" build="p"/>
      <p:bldP spid="380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308475" y="1012190"/>
            <a:ext cx="4269740" cy="3415030"/>
          </a:xfrm>
          <a:prstGeom prst="rect">
            <a:avLst/>
          </a:prstGeom>
          <a:noFill/>
          <a:ln w="9525">
            <a:noFill/>
          </a:ln>
        </p:spPr>
        <p:txBody>
          <a:bodyPr wrap="square">
            <a:spAutoFit/>
          </a:bodyPr>
          <a:lstStyle/>
          <a:p>
            <a:pPr indent="304800"/>
            <a:r>
              <a:rPr lang="en-US" altLang="zh-CN" sz="2400" b="0">
                <a:latin typeface="Times New Roman" panose="02020603050405020304" pitchFamily="2" charset="0"/>
                <a:cs typeface="Times New Roman" panose="02020603050405020304" pitchFamily="2" charset="0"/>
              </a:rPr>
              <a:t>PM</a:t>
            </a:r>
            <a:r>
              <a:rPr lang="zh-CN" altLang="en-US" sz="2400" b="0">
                <a:latin typeface="宋体" panose="02010600030101010101" pitchFamily="2" charset="-122"/>
                <a:ea typeface="宋体" panose="02010600030101010101" pitchFamily="2" charset="-122"/>
                <a:cs typeface="宋体" panose="02010600030101010101" pitchFamily="2" charset="-122"/>
              </a:rPr>
              <a:t>理论认为，领导者的作用就在于执行群体的两种功能，</a:t>
            </a:r>
            <a:r>
              <a:rPr lang="en-US" altLang="zh-CN" sz="2400" b="0">
                <a:latin typeface="Times New Roman" panose="02020603050405020304" pitchFamily="2" charset="0"/>
                <a:cs typeface="Times New Roman" panose="02020603050405020304" pitchFamily="2" charset="0"/>
              </a:rPr>
              <a:t>P（Performance，</a:t>
            </a:r>
            <a:r>
              <a:rPr lang="en-US" altLang="zh-CN" sz="2400">
                <a:latin typeface="Times New Roman" panose="02020603050405020304" pitchFamily="2" charset="0"/>
                <a:cs typeface="Times New Roman" panose="02020603050405020304" pitchFamily="2" charset="0"/>
                <a:sym typeface="+mn-ea"/>
              </a:rPr>
              <a:t>绩效</a:t>
            </a:r>
            <a:r>
              <a:rPr lang="en-US" altLang="zh-CN" sz="2400" b="0">
                <a:latin typeface="Times New Roman" panose="02020603050405020304" pitchFamily="2" charset="0"/>
                <a:cs typeface="Times New Roman" panose="02020603050405020304" pitchFamily="2" charset="0"/>
              </a:rPr>
              <a:t>）</a:t>
            </a:r>
            <a:r>
              <a:rPr lang="zh-CN" altLang="en-US" sz="2400" b="0">
                <a:latin typeface="宋体" panose="02010600030101010101" pitchFamily="2" charset="-122"/>
                <a:ea typeface="宋体" panose="02010600030101010101" pitchFamily="2" charset="-122"/>
                <a:cs typeface="宋体" panose="02010600030101010101" pitchFamily="2" charset="-122"/>
              </a:rPr>
              <a:t>、</a:t>
            </a:r>
            <a:r>
              <a:rPr lang="en-US" altLang="zh-CN" sz="2400" b="0">
                <a:latin typeface="Times New Roman" panose="02020603050405020304" pitchFamily="2" charset="0"/>
                <a:cs typeface="Times New Roman" panose="02020603050405020304" pitchFamily="2" charset="0"/>
              </a:rPr>
              <a:t>M（Maintain，</a:t>
            </a:r>
            <a:r>
              <a:rPr lang="en-US" altLang="zh-CN" sz="2400">
                <a:latin typeface="Times New Roman" panose="02020603050405020304" pitchFamily="2" charset="0"/>
                <a:cs typeface="Times New Roman" panose="02020603050405020304" pitchFamily="2" charset="0"/>
                <a:sym typeface="+mn-ea"/>
              </a:rPr>
              <a:t>维持</a:t>
            </a:r>
            <a:r>
              <a:rPr lang="en-US" altLang="zh-CN" sz="2400" b="0">
                <a:latin typeface="Times New Roman" panose="02020603050405020304" pitchFamily="2" charset="0"/>
                <a:cs typeface="Times New Roman" panose="02020603050405020304" pitchFamily="2" charset="0"/>
              </a:rPr>
              <a:t>）</a:t>
            </a:r>
            <a:r>
              <a:rPr lang="zh-CN" altLang="en-US" sz="2400" b="0">
                <a:latin typeface="宋体" panose="02010600030101010101" pitchFamily="2" charset="-122"/>
                <a:ea typeface="宋体" panose="02010600030101010101" pitchFamily="2" charset="-122"/>
                <a:cs typeface="宋体" panose="02010600030101010101" pitchFamily="2" charset="-122"/>
              </a:rPr>
              <a:t>。</a:t>
            </a:r>
            <a:endParaRPr lang="zh-CN" altLang="en-US" sz="2400" b="0">
              <a:latin typeface="宋体" panose="02010600030101010101" pitchFamily="2" charset="-122"/>
              <a:ea typeface="宋体" panose="02010600030101010101" pitchFamily="2" charset="-122"/>
              <a:cs typeface="宋体" panose="02010600030101010101" pitchFamily="2" charset="-122"/>
            </a:endParaRPr>
          </a:p>
          <a:p>
            <a:pPr indent="304800"/>
            <a:r>
              <a:rPr lang="zh-CN" altLang="en-US" sz="2400" b="0">
                <a:latin typeface="宋体" panose="02010600030101010101" pitchFamily="2" charset="-122"/>
                <a:ea typeface="宋体" panose="02010600030101010101" pitchFamily="2" charset="-122"/>
                <a:cs typeface="宋体" panose="02010600030101010101" pitchFamily="2" charset="-122"/>
              </a:rPr>
              <a:t>以</a:t>
            </a:r>
            <a:r>
              <a:rPr lang="en-US" altLang="zh-CN" sz="2400" b="0">
                <a:latin typeface="Times New Roman" panose="02020603050405020304" pitchFamily="2" charset="0"/>
                <a:cs typeface="Times New Roman" panose="02020603050405020304" pitchFamily="2" charset="0"/>
              </a:rPr>
              <a:t>P</a:t>
            </a:r>
            <a:r>
              <a:rPr lang="zh-CN" altLang="en-US" sz="2400" b="0">
                <a:latin typeface="宋体" panose="02010600030101010101" pitchFamily="2" charset="-122"/>
                <a:ea typeface="宋体" panose="02010600030101010101" pitchFamily="2" charset="-122"/>
                <a:cs typeface="宋体" panose="02010600030101010101" pitchFamily="2" charset="-122"/>
              </a:rPr>
              <a:t>为横坐标，</a:t>
            </a:r>
            <a:r>
              <a:rPr lang="en-US" altLang="zh-CN" sz="2400" b="0">
                <a:latin typeface="Times New Roman" panose="02020603050405020304" pitchFamily="2" charset="0"/>
                <a:cs typeface="Times New Roman" panose="02020603050405020304" pitchFamily="2" charset="0"/>
              </a:rPr>
              <a:t>M</a:t>
            </a:r>
            <a:r>
              <a:rPr lang="zh-CN" altLang="en-US" sz="2400" b="0">
                <a:latin typeface="宋体" panose="02010600030101010101" pitchFamily="2" charset="-122"/>
                <a:ea typeface="宋体" panose="02010600030101010101" pitchFamily="2" charset="-122"/>
                <a:cs typeface="宋体" panose="02010600030101010101" pitchFamily="2" charset="-122"/>
              </a:rPr>
              <a:t>为纵坐标，并在</a:t>
            </a:r>
            <a:r>
              <a:rPr lang="en-US" altLang="zh-CN" sz="2400" b="0">
                <a:latin typeface="Times New Roman" panose="02020603050405020304" pitchFamily="2" charset="0"/>
                <a:cs typeface="Times New Roman" panose="02020603050405020304" pitchFamily="2" charset="0"/>
              </a:rPr>
              <a:t>P</a:t>
            </a:r>
            <a:r>
              <a:rPr lang="zh-CN" altLang="en-US" sz="2400" b="0">
                <a:latin typeface="宋体" panose="02010600030101010101" pitchFamily="2" charset="-122"/>
                <a:ea typeface="宋体" panose="02010600030101010101" pitchFamily="2" charset="-122"/>
                <a:cs typeface="宋体" panose="02010600030101010101" pitchFamily="2" charset="-122"/>
              </a:rPr>
              <a:t>和</a:t>
            </a:r>
            <a:r>
              <a:rPr lang="en-US" altLang="zh-CN" sz="2400" b="0">
                <a:latin typeface="Times New Roman" panose="02020603050405020304" pitchFamily="2" charset="0"/>
                <a:cs typeface="Times New Roman" panose="02020603050405020304" pitchFamily="2" charset="0"/>
              </a:rPr>
              <a:t>M</a:t>
            </a:r>
            <a:r>
              <a:rPr lang="zh-CN" altLang="en-US" sz="2400" b="0">
                <a:latin typeface="宋体" panose="02010600030101010101" pitchFamily="2" charset="-122"/>
                <a:ea typeface="宋体" panose="02010600030101010101" pitchFamily="2" charset="-122"/>
                <a:cs typeface="宋体" panose="02010600030101010101" pitchFamily="2" charset="-122"/>
              </a:rPr>
              <a:t>坐标上测量数据的平均值位置各画一条分割线，就可划分出</a:t>
            </a:r>
            <a:r>
              <a:rPr lang="en-US" altLang="zh-CN" sz="2400" b="0">
                <a:latin typeface="Times New Roman" panose="02020603050405020304" pitchFamily="2" charset="0"/>
                <a:cs typeface="Times New Roman" panose="02020603050405020304" pitchFamily="2" charset="0"/>
              </a:rPr>
              <a:t>PM</a:t>
            </a:r>
            <a:r>
              <a:rPr lang="zh-CN" altLang="en-US" sz="2400" b="0">
                <a:latin typeface="宋体" panose="02010600030101010101" pitchFamily="2" charset="-122"/>
                <a:ea typeface="宋体" panose="02010600030101010101" pitchFamily="2" charset="-122"/>
                <a:cs typeface="宋体" panose="02010600030101010101" pitchFamily="2" charset="-122"/>
              </a:rPr>
              <a:t>、</a:t>
            </a:r>
            <a:r>
              <a:rPr lang="en-US" altLang="zh-CN" sz="2400" b="0">
                <a:latin typeface="Times New Roman" panose="02020603050405020304" pitchFamily="2" charset="0"/>
                <a:cs typeface="Times New Roman" panose="02020603050405020304" pitchFamily="2" charset="0"/>
              </a:rPr>
              <a:t>Pm</a:t>
            </a:r>
            <a:r>
              <a:rPr lang="zh-CN" altLang="en-US" sz="2400" b="0">
                <a:latin typeface="宋体" panose="02010600030101010101" pitchFamily="2" charset="-122"/>
                <a:ea typeface="宋体" panose="02010600030101010101" pitchFamily="2" charset="-122"/>
                <a:cs typeface="宋体" panose="02010600030101010101" pitchFamily="2" charset="-122"/>
              </a:rPr>
              <a:t>、</a:t>
            </a:r>
            <a:r>
              <a:rPr lang="en-US" altLang="zh-CN" sz="2400" b="0">
                <a:latin typeface="Times New Roman" panose="02020603050405020304" pitchFamily="2" charset="0"/>
                <a:cs typeface="Times New Roman" panose="02020603050405020304" pitchFamily="2" charset="0"/>
              </a:rPr>
              <a:t>pM</a:t>
            </a:r>
            <a:r>
              <a:rPr lang="zh-CN" altLang="en-US" sz="2400" b="0">
                <a:latin typeface="宋体" panose="02010600030101010101" pitchFamily="2" charset="-122"/>
                <a:ea typeface="宋体" panose="02010600030101010101" pitchFamily="2" charset="-122"/>
                <a:cs typeface="宋体" panose="02010600030101010101" pitchFamily="2" charset="-122"/>
              </a:rPr>
              <a:t>、</a:t>
            </a:r>
            <a:r>
              <a:rPr lang="en-US" altLang="zh-CN" sz="2400" b="0">
                <a:latin typeface="Times New Roman" panose="02020603050405020304" pitchFamily="2" charset="0"/>
                <a:cs typeface="Times New Roman" panose="02020603050405020304" pitchFamily="2" charset="0"/>
              </a:rPr>
              <a:t>pm</a:t>
            </a:r>
            <a:r>
              <a:rPr lang="zh-CN" altLang="en-US" sz="2400" b="0">
                <a:latin typeface="宋体" panose="02010600030101010101" pitchFamily="2" charset="-122"/>
                <a:ea typeface="宋体" panose="02010600030101010101" pitchFamily="2" charset="-122"/>
                <a:cs typeface="宋体" panose="02010600030101010101" pitchFamily="2" charset="-122"/>
              </a:rPr>
              <a:t>四种领导类型。</a:t>
            </a:r>
            <a:r>
              <a:rPr lang="zh-CN" altLang="en-US" sz="2400" b="0">
                <a:latin typeface="Times New Roman" panose="02020603050405020304" pitchFamily="2" charset="0"/>
                <a:cs typeface="Times New Roman" panose="02020603050405020304" pitchFamily="2" charset="0"/>
              </a:rPr>
              <a:t> </a:t>
            </a:r>
            <a:endParaRPr lang="zh-CN" altLang="en-US" sz="2400" b="0">
              <a:latin typeface="Times New Roman" panose="02020603050405020304" pitchFamily="2" charset="0"/>
              <a:cs typeface="Times New Roman" panose="02020603050405020304" pitchFamily="2" charset="0"/>
            </a:endParaRPr>
          </a:p>
        </p:txBody>
      </p:sp>
      <p:graphicFrame>
        <p:nvGraphicFramePr>
          <p:cNvPr id="2" name="表格 1"/>
          <p:cNvGraphicFramePr/>
          <p:nvPr/>
        </p:nvGraphicFramePr>
        <p:xfrm>
          <a:off x="951865" y="1294765"/>
          <a:ext cx="2728595" cy="2739390"/>
        </p:xfrm>
        <a:graphic>
          <a:graphicData uri="http://schemas.openxmlformats.org/drawingml/2006/table">
            <a:tbl>
              <a:tblPr firstRow="1" bandRow="1">
                <a:tableStyleId>{5940675A-B579-460E-94D1-54222C63F5DA}</a:tableStyleId>
              </a:tblPr>
              <a:tblGrid>
                <a:gridCol w="1350645"/>
                <a:gridCol w="1377950"/>
              </a:tblGrid>
              <a:tr h="1347470">
                <a:tc>
                  <a:txBody>
                    <a:bodyPr/>
                    <a:lstStyle/>
                    <a:p>
                      <a:pPr indent="0" algn="ctr">
                        <a:buNone/>
                      </a:pPr>
                      <a:r>
                        <a:rPr lang="en-US" altLang="zh-CN" sz="1000" b="0">
                          <a:latin typeface="Times New Roman" panose="02020603050405020304" pitchFamily="2" charset="0"/>
                          <a:cs typeface="Times New Roman" panose="02020603050405020304" pitchFamily="2" charset="0"/>
                        </a:rPr>
                        <a:t>pM</a:t>
                      </a:r>
                      <a:endParaRPr lang="zh-CN" altLang="en-US" sz="1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Times New Roman" panose="02020603050405020304" pitchFamily="2" charset="0"/>
                          <a:cs typeface="Times New Roman" panose="02020603050405020304" pitchFamily="2" charset="0"/>
                        </a:rPr>
                        <a:t>PM</a:t>
                      </a:r>
                      <a:endParaRPr lang="zh-CN" altLang="en-US" sz="1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1920">
                <a:tc>
                  <a:txBody>
                    <a:bodyPr/>
                    <a:lstStyle/>
                    <a:p>
                      <a:pPr indent="0" algn="ctr">
                        <a:buNone/>
                      </a:pPr>
                      <a:r>
                        <a:rPr lang="en-US" altLang="zh-CN" sz="1000" b="0">
                          <a:latin typeface="Times New Roman" panose="02020603050405020304" pitchFamily="2" charset="0"/>
                          <a:cs typeface="Times New Roman" panose="02020603050405020304" pitchFamily="2" charset="0"/>
                        </a:rPr>
                        <a:t>pm</a:t>
                      </a:r>
                      <a:endParaRPr lang="zh-CN" altLang="en-US" sz="1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000" b="0">
                          <a:latin typeface="Times New Roman" panose="02020603050405020304" pitchFamily="2" charset="0"/>
                          <a:cs typeface="Times New Roman" panose="02020603050405020304" pitchFamily="2" charset="0"/>
                        </a:rPr>
                        <a:t>Pm</a:t>
                      </a:r>
                      <a:endParaRPr lang="zh-CN" altLang="en-US" sz="10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p:cNvPicPr/>
          <p:nvPr/>
        </p:nvPicPr>
        <p:blipFill>
          <a:blip r:embed="rId1"/>
          <a:stretch>
            <a:fillRect/>
          </a:stretch>
        </p:blipFill>
        <p:spPr>
          <a:xfrm>
            <a:off x="287655" y="1073785"/>
            <a:ext cx="3935730" cy="3542665"/>
          </a:xfrm>
          <a:prstGeom prst="rect">
            <a:avLst/>
          </a:prstGeom>
          <a:noFill/>
          <a:ln w="9525">
            <a:noFill/>
          </a:ln>
        </p:spPr>
      </p:pic>
      <p:grpSp>
        <p:nvGrpSpPr>
          <p:cNvPr id="8" name="组合 7"/>
          <p:cNvGrpSpPr/>
          <p:nvPr/>
        </p:nvGrpSpPr>
        <p:grpSpPr>
          <a:xfrm>
            <a:off x="441985" y="115255"/>
            <a:ext cx="2108371" cy="369332"/>
            <a:chOff x="872291" y="140572"/>
            <a:chExt cx="2108371" cy="369332"/>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10" name="矩形 9"/>
            <p:cNvSpPr/>
            <p:nvPr/>
          </p:nvSpPr>
          <p:spPr>
            <a:xfrm>
              <a:off x="1141646" y="140572"/>
              <a:ext cx="1569660" cy="369332"/>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grpSp>
      <p:sp>
        <p:nvSpPr>
          <p:cNvPr id="6" name="标题 5"/>
          <p:cNvSpPr>
            <a:spLocks noGrp="1"/>
          </p:cNvSpPr>
          <p:nvPr>
            <p:ph type="title"/>
          </p:nvPr>
        </p:nvSpPr>
        <p:spPr/>
        <p:txBody>
          <a:bodyPr>
            <a:normAutofit fontScale="90000"/>
          </a:bodyPr>
          <a:lstStyle/>
          <a:p>
            <a:r>
              <a:rPr lang="zh-CN" altLang="en-US" dirty="0">
                <a:latin typeface="宋体" panose="02010600030101010101" pitchFamily="2" charset="-122"/>
                <a:cs typeface="宋体" panose="02010600030101010101" pitchFamily="2" charset="-122"/>
              </a:rPr>
              <a:t>三隅二不二的</a:t>
            </a:r>
            <a:r>
              <a:rPr lang="en-US" altLang="zh-CN" dirty="0">
                <a:latin typeface="Times New Roman" panose="02020603050405020304" pitchFamily="2" charset="0"/>
                <a:cs typeface="Times New Roman" panose="02020603050405020304" pitchFamily="2" charset="0"/>
              </a:rPr>
              <a:t>PM</a:t>
            </a:r>
            <a:r>
              <a:rPr lang="zh-CN" altLang="en-US" dirty="0">
                <a:latin typeface="宋体" panose="02010600030101010101" pitchFamily="2" charset="-122"/>
                <a:cs typeface="宋体" panose="02010600030101010101" pitchFamily="2" charset="-122"/>
              </a:rPr>
              <a:t>理论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00">
                                            <p:txEl>
                                              <p:pRg st="0" end="0"/>
                                            </p:txEl>
                                          </p:spTgt>
                                        </p:tgtEl>
                                        <p:attrNameLst>
                                          <p:attrName>style.visibility</p:attrName>
                                        </p:attrNameLst>
                                      </p:cBhvr>
                                      <p:to>
                                        <p:strVal val="visible"/>
                                      </p:to>
                                    </p:set>
                                    <p:anim calcmode="discrete" valueType="clr">
                                      <p:cBhvr override="childStyle">
                                        <p:cTn id="7" dur="80"/>
                                        <p:tgtEl>
                                          <p:spTgt spid="10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0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00">
                                            <p:txEl>
                                              <p:pRg st="1" end="1"/>
                                            </p:txEl>
                                          </p:spTgt>
                                        </p:tgtEl>
                                        <p:attrNameLst>
                                          <p:attrName>style.visibility</p:attrName>
                                        </p:attrNameLst>
                                      </p:cBhvr>
                                      <p:to>
                                        <p:strVal val="visible"/>
                                      </p:to>
                                    </p:set>
                                    <p:anim calcmode="discrete" valueType="clr">
                                      <p:cBhvr override="childStyle">
                                        <p:cTn id="14" dur="80"/>
                                        <p:tgtEl>
                                          <p:spTgt spid="10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00">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00">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1"/>
          <p:cNvGraphicFramePr/>
          <p:nvPr/>
        </p:nvGraphicFramePr>
        <p:xfrm>
          <a:off x="431800" y="1219200"/>
          <a:ext cx="8327390" cy="3105150"/>
        </p:xfrm>
        <a:graphic>
          <a:graphicData uri="http://schemas.openxmlformats.org/drawingml/2006/table">
            <a:tbl>
              <a:tblPr firstRow="1" bandRow="1">
                <a:tableStyleId>{5940675A-B579-460E-94D1-54222C63F5DA}</a:tableStyleId>
              </a:tblPr>
              <a:tblGrid>
                <a:gridCol w="2159635"/>
                <a:gridCol w="1807210"/>
                <a:gridCol w="2510790"/>
                <a:gridCol w="1849755"/>
              </a:tblGrid>
              <a:tr h="621030">
                <a:tc>
                  <a:txBody>
                    <a:bodyPr/>
                    <a:lstStyle/>
                    <a:p>
                      <a:pPr indent="0" algn="ctr">
                        <a:buNone/>
                      </a:pPr>
                      <a:r>
                        <a:rPr lang="zh-CN" altLang="en-US" sz="2800" b="0">
                          <a:latin typeface="Times New Roman" panose="02020603050405020304" pitchFamily="2" charset="0"/>
                          <a:cs typeface="Times New Roman" panose="02020603050405020304" pitchFamily="2" charset="0"/>
                        </a:rPr>
                        <a:t>领导类型</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生产量</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对组织的信赖度</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内聚力</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lstStyle/>
                    <a:p>
                      <a:pPr indent="0" algn="ctr">
                        <a:buNone/>
                      </a:pPr>
                      <a:r>
                        <a:rPr lang="en-US" altLang="zh-CN" sz="2800" b="0">
                          <a:latin typeface="Times New Roman" panose="02020603050405020304" pitchFamily="2" charset="0"/>
                          <a:cs typeface="Times New Roman" panose="02020603050405020304" pitchFamily="2" charset="0"/>
                        </a:rPr>
                        <a:t>PM</a:t>
                      </a:r>
                      <a:endParaRPr lang="en-US" altLang="zh-CN"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最高</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最好</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最好</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lstStyle/>
                    <a:p>
                      <a:pPr indent="0" algn="ctr">
                        <a:buNone/>
                      </a:pPr>
                      <a:r>
                        <a:rPr lang="en-US" altLang="zh-CN" sz="2800" b="0">
                          <a:latin typeface="Times New Roman" panose="02020603050405020304" pitchFamily="2" charset="0"/>
                          <a:cs typeface="Times New Roman" panose="02020603050405020304" pitchFamily="2" charset="0"/>
                        </a:rPr>
                        <a:t>Pm</a:t>
                      </a:r>
                      <a:endParaRPr lang="en-US" altLang="zh-CN"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中</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较好</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一般</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lstStyle/>
                    <a:p>
                      <a:pPr indent="0" algn="ctr">
                        <a:buNone/>
                      </a:pPr>
                      <a:r>
                        <a:rPr lang="en-US" altLang="zh-CN" sz="2800" b="0">
                          <a:latin typeface="Times New Roman" panose="02020603050405020304" pitchFamily="2" charset="0"/>
                          <a:cs typeface="Times New Roman" panose="02020603050405020304" pitchFamily="2" charset="0"/>
                        </a:rPr>
                        <a:t>pM</a:t>
                      </a:r>
                      <a:endParaRPr lang="en-US" altLang="zh-CN"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中</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一般</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较好</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1030">
                <a:tc>
                  <a:txBody>
                    <a:bodyPr/>
                    <a:lstStyle/>
                    <a:p>
                      <a:pPr indent="0" algn="ctr">
                        <a:buNone/>
                      </a:pPr>
                      <a:r>
                        <a:rPr lang="en-US" altLang="zh-CN" sz="2800" b="0">
                          <a:latin typeface="Times New Roman" panose="02020603050405020304" pitchFamily="2" charset="0"/>
                          <a:cs typeface="Times New Roman" panose="02020603050405020304" pitchFamily="2" charset="0"/>
                        </a:rPr>
                        <a:t>pm</a:t>
                      </a:r>
                      <a:endParaRPr lang="en-US" altLang="zh-CN"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最低</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最差</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2800" b="0">
                          <a:latin typeface="Times New Roman" panose="02020603050405020304" pitchFamily="2" charset="0"/>
                          <a:cs typeface="Times New Roman" panose="02020603050405020304" pitchFamily="2" charset="0"/>
                        </a:rPr>
                        <a:t>最差</a:t>
                      </a:r>
                      <a:endParaRPr lang="zh-CN" altLang="en-US" sz="2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5"/>
          <p:cNvGrpSpPr/>
          <p:nvPr/>
        </p:nvGrpSpPr>
        <p:grpSpPr>
          <a:xfrm>
            <a:off x="872291" y="140572"/>
            <a:ext cx="2108371" cy="369332"/>
            <a:chOff x="872291" y="140572"/>
            <a:chExt cx="2108371" cy="369332"/>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8" name="矩形 7"/>
            <p:cNvSpPr/>
            <p:nvPr/>
          </p:nvSpPr>
          <p:spPr>
            <a:xfrm>
              <a:off x="1141646" y="140572"/>
              <a:ext cx="1569660" cy="369332"/>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grpSp>
      <p:sp>
        <p:nvSpPr>
          <p:cNvPr id="4" name="标题 3"/>
          <p:cNvSpPr>
            <a:spLocks noGrp="1"/>
          </p:cNvSpPr>
          <p:nvPr>
            <p:ph type="title"/>
          </p:nvPr>
        </p:nvSpPr>
        <p:spPr/>
        <p:txBody>
          <a:bodyPr>
            <a:normAutofit fontScale="90000"/>
          </a:bodyPr>
          <a:lstStyle/>
          <a:p>
            <a:r>
              <a:rPr lang="en-US" altLang="zh-CN" dirty="0">
                <a:latin typeface="Times New Roman" panose="02020603050405020304" pitchFamily="2" charset="0"/>
                <a:cs typeface="Times New Roman" panose="02020603050405020304" pitchFamily="2" charset="0"/>
              </a:rPr>
              <a:t> </a:t>
            </a:r>
            <a:r>
              <a:rPr lang="en-US" altLang="zh-CN" sz="4000" dirty="0">
                <a:latin typeface="Times New Roman" panose="02020603050405020304" pitchFamily="2" charset="0"/>
                <a:cs typeface="Times New Roman" panose="02020603050405020304" pitchFamily="2" charset="0"/>
              </a:rPr>
              <a:t>PM</a:t>
            </a:r>
            <a:r>
              <a:rPr lang="zh-CN" altLang="en-US" sz="4000" dirty="0">
                <a:latin typeface="宋体" panose="02010600030101010101" pitchFamily="2" charset="-122"/>
                <a:cs typeface="宋体" panose="02010600030101010101" pitchFamily="2" charset="-122"/>
              </a:rPr>
              <a:t>四种领导类型的效果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457200" y="205740"/>
            <a:ext cx="8229600" cy="513715"/>
          </a:xfrm>
        </p:spPr>
        <p:txBody>
          <a:bodyPr wrap="square" anchor="b"/>
          <a:lstStyle/>
          <a:p>
            <a:pPr eaLnBrk="1" hangingPunct="1"/>
            <a:r>
              <a:rPr lang="zh-CN" altLang="en-US" sz="2700" b="1" dirty="0">
                <a:solidFill>
                  <a:schemeClr val="tx1"/>
                </a:solidFill>
              </a:rPr>
              <a:t>利克特的领导系统理论</a:t>
            </a:r>
            <a:endParaRPr lang="zh-CN" altLang="en-US" sz="2700" b="1" dirty="0">
              <a:solidFill>
                <a:schemeClr val="tx1"/>
              </a:solidFill>
            </a:endParaRPr>
          </a:p>
        </p:txBody>
      </p:sp>
      <p:sp>
        <p:nvSpPr>
          <p:cNvPr id="40963" name="Rectangle 3"/>
          <p:cNvSpPr/>
          <p:nvPr/>
        </p:nvSpPr>
        <p:spPr>
          <a:xfrm>
            <a:off x="390525" y="857250"/>
            <a:ext cx="2112010" cy="5715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r>
              <a:rPr lang="zh-CN" altLang="en-US" sz="2000" dirty="0">
                <a:solidFill>
                  <a:schemeClr val="tx1"/>
                </a:solidFill>
                <a:latin typeface="Times New Roman" panose="02020603050405020304" pitchFamily="2" charset="0"/>
              </a:rPr>
              <a:t>剥削式的集权领导</a:t>
            </a:r>
            <a:endParaRPr lang="zh-CN" altLang="en-US" sz="2000" dirty="0">
              <a:solidFill>
                <a:schemeClr val="tx1"/>
              </a:solidFill>
              <a:latin typeface="Times New Roman" panose="02020603050405020304" pitchFamily="2" charset="0"/>
            </a:endParaRPr>
          </a:p>
        </p:txBody>
      </p:sp>
      <p:sp>
        <p:nvSpPr>
          <p:cNvPr id="40965" name="Rectangle 9"/>
          <p:cNvSpPr/>
          <p:nvPr/>
        </p:nvSpPr>
        <p:spPr>
          <a:xfrm>
            <a:off x="399415" y="2722245"/>
            <a:ext cx="2122170" cy="73850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zh-CN" altLang="en-US" sz="2000" dirty="0">
                <a:solidFill>
                  <a:schemeClr val="tx1"/>
                </a:solidFill>
                <a:latin typeface="Times New Roman" panose="02020603050405020304" pitchFamily="2" charset="0"/>
              </a:rPr>
              <a:t>协商式的民主领导</a:t>
            </a:r>
            <a:endParaRPr lang="zh-CN" altLang="en-US" sz="2000" dirty="0">
              <a:solidFill>
                <a:schemeClr val="tx1"/>
              </a:solidFill>
              <a:latin typeface="Times New Roman" panose="02020603050405020304" pitchFamily="2" charset="0"/>
            </a:endParaRPr>
          </a:p>
        </p:txBody>
      </p:sp>
      <p:sp>
        <p:nvSpPr>
          <p:cNvPr id="40967" name="Rectangle 12"/>
          <p:cNvSpPr/>
          <p:nvPr/>
        </p:nvSpPr>
        <p:spPr>
          <a:xfrm>
            <a:off x="390525" y="3714115"/>
            <a:ext cx="2186305" cy="60388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zh-CN" altLang="en-US" sz="2000" dirty="0">
                <a:solidFill>
                  <a:schemeClr val="tx1"/>
                </a:solidFill>
                <a:latin typeface="Times New Roman" panose="02020603050405020304" pitchFamily="2" charset="0"/>
              </a:rPr>
              <a:t>参与式的民主领导</a:t>
            </a:r>
            <a:endParaRPr lang="zh-CN" altLang="en-US" sz="2000" dirty="0">
              <a:solidFill>
                <a:schemeClr val="tx1"/>
              </a:solidFill>
              <a:latin typeface="Times New Roman" panose="02020603050405020304" pitchFamily="2" charset="0"/>
            </a:endParaRPr>
          </a:p>
        </p:txBody>
      </p:sp>
      <p:sp>
        <p:nvSpPr>
          <p:cNvPr id="40970" name="Rectangle 19"/>
          <p:cNvSpPr/>
          <p:nvPr/>
        </p:nvSpPr>
        <p:spPr>
          <a:xfrm>
            <a:off x="399415" y="1757045"/>
            <a:ext cx="2103120" cy="66548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zh-CN" altLang="en-US" sz="2000" dirty="0">
                <a:solidFill>
                  <a:schemeClr val="tx1"/>
                </a:solidFill>
                <a:latin typeface="Tahoma" panose="020B0604030504040204" pitchFamily="2" charset="0"/>
              </a:rPr>
              <a:t>仁慈式的集权领导</a:t>
            </a:r>
            <a:endParaRPr lang="zh-CN" altLang="en-US" sz="2000" dirty="0">
              <a:solidFill>
                <a:schemeClr val="tx1"/>
              </a:solidFill>
              <a:latin typeface="Tahoma" panose="020B0604030504040204" pitchFamily="2" charset="0"/>
            </a:endParaRPr>
          </a:p>
        </p:txBody>
      </p:sp>
      <p:sp>
        <p:nvSpPr>
          <p:cNvPr id="2" name="文本框 1"/>
          <p:cNvSpPr txBox="1"/>
          <p:nvPr/>
        </p:nvSpPr>
        <p:spPr>
          <a:xfrm>
            <a:off x="2576830" y="835025"/>
            <a:ext cx="5466080" cy="829945"/>
          </a:xfrm>
          <a:prstGeom prst="rect">
            <a:avLst/>
          </a:prstGeom>
          <a:noFill/>
        </p:spPr>
        <p:txBody>
          <a:bodyPr wrap="none" rtlCol="0">
            <a:spAutoFit/>
          </a:bodyPr>
          <a:lstStyle/>
          <a:p>
            <a:pPr algn="l"/>
            <a:r>
              <a:rPr lang="zh-CN" altLang="en-US" sz="1600"/>
              <a:t>领导者发布指示，决策中没有下属参与；</a:t>
            </a:r>
            <a:endParaRPr lang="zh-CN" altLang="en-US" sz="1600"/>
          </a:p>
          <a:p>
            <a:pPr algn="l"/>
            <a:r>
              <a:rPr lang="zh-CN" altLang="en-US" sz="1600"/>
              <a:t>主要用恐吓和处罚实施管理，但也偶尔用奖赏去激励人们；</a:t>
            </a:r>
            <a:endParaRPr lang="zh-CN" altLang="en-US" sz="1600"/>
          </a:p>
          <a:p>
            <a:pPr algn="l"/>
            <a:r>
              <a:rPr lang="zh-CN" altLang="en-US" sz="1600"/>
              <a:t>惯于自上而下地传达信息，把决策权局限于最高层。</a:t>
            </a:r>
            <a:endParaRPr lang="zh-CN" altLang="en-US" sz="1600"/>
          </a:p>
        </p:txBody>
      </p:sp>
      <p:sp>
        <p:nvSpPr>
          <p:cNvPr id="3" name="文本框 2"/>
          <p:cNvSpPr txBox="1"/>
          <p:nvPr/>
        </p:nvSpPr>
        <p:spPr>
          <a:xfrm>
            <a:off x="2576830" y="1757045"/>
            <a:ext cx="6482080" cy="829945"/>
          </a:xfrm>
          <a:prstGeom prst="rect">
            <a:avLst/>
          </a:prstGeom>
          <a:noFill/>
        </p:spPr>
        <p:txBody>
          <a:bodyPr wrap="none" rtlCol="0">
            <a:spAutoFit/>
          </a:bodyPr>
          <a:lstStyle/>
          <a:p>
            <a:pPr algn="l"/>
            <a:r>
              <a:rPr lang="zh-CN" altLang="en-US" sz="1600"/>
              <a:t>允许一定程度上自下而上地传递信息，决策时会征求一些下属的意见，</a:t>
            </a:r>
            <a:endParaRPr lang="zh-CN" altLang="en-US" sz="1600"/>
          </a:p>
          <a:p>
            <a:pPr algn="l"/>
            <a:r>
              <a:rPr lang="zh-CN" altLang="en-US" sz="1600"/>
              <a:t>允许把某些决策权授予下属，但加以严格的政策控制，</a:t>
            </a:r>
            <a:endParaRPr lang="zh-CN" altLang="en-US" sz="1600"/>
          </a:p>
          <a:p>
            <a:pPr algn="l"/>
            <a:r>
              <a:rPr lang="zh-CN" altLang="en-US" sz="1600"/>
              <a:t>兼用奖赏和恐吓的方法激励和约束下属。</a:t>
            </a:r>
            <a:endParaRPr lang="zh-CN" altLang="en-US" sz="1600"/>
          </a:p>
        </p:txBody>
      </p:sp>
      <p:sp>
        <p:nvSpPr>
          <p:cNvPr id="4" name="文本框 3"/>
          <p:cNvSpPr txBox="1"/>
          <p:nvPr/>
        </p:nvSpPr>
        <p:spPr>
          <a:xfrm>
            <a:off x="2576830" y="2676525"/>
            <a:ext cx="6278880" cy="829945"/>
          </a:xfrm>
          <a:prstGeom prst="rect">
            <a:avLst/>
          </a:prstGeom>
          <a:noFill/>
        </p:spPr>
        <p:txBody>
          <a:bodyPr wrap="none" rtlCol="0">
            <a:spAutoFit/>
          </a:bodyPr>
          <a:lstStyle/>
          <a:p>
            <a:pPr algn="l"/>
            <a:r>
              <a:rPr lang="zh-CN" altLang="en-US" sz="1600"/>
              <a:t>上下级之间的信息交流更加充分，决策中会征求并接受下属的建议，</a:t>
            </a:r>
            <a:endParaRPr lang="zh-CN" altLang="en-US" sz="1600"/>
          </a:p>
          <a:p>
            <a:pPr algn="l"/>
            <a:r>
              <a:rPr lang="zh-CN" altLang="en-US" sz="1600"/>
              <a:t>上级负责主要决策和一般性决策，下级有权力作具体的决定。</a:t>
            </a:r>
            <a:endParaRPr lang="zh-CN" altLang="en-US" sz="1600"/>
          </a:p>
          <a:p>
            <a:pPr algn="l"/>
            <a:r>
              <a:rPr lang="zh-CN" altLang="en-US" sz="1600"/>
              <a:t>更多地用奖赏、偶尔用处罚的方法激励和约束下级。</a:t>
            </a:r>
            <a:endParaRPr lang="zh-CN" altLang="en-US" sz="1600"/>
          </a:p>
        </p:txBody>
      </p:sp>
      <p:sp>
        <p:nvSpPr>
          <p:cNvPr id="5" name="文本框 4"/>
          <p:cNvSpPr txBox="1"/>
          <p:nvPr/>
        </p:nvSpPr>
        <p:spPr>
          <a:xfrm>
            <a:off x="2656840" y="3630930"/>
            <a:ext cx="5872480" cy="1322070"/>
          </a:xfrm>
          <a:prstGeom prst="rect">
            <a:avLst/>
          </a:prstGeom>
          <a:noFill/>
        </p:spPr>
        <p:txBody>
          <a:bodyPr wrap="none" rtlCol="0">
            <a:spAutoFit/>
          </a:bodyPr>
          <a:lstStyle/>
          <a:p>
            <a:pPr algn="l"/>
            <a:r>
              <a:rPr lang="zh-CN" altLang="en-US" sz="1600"/>
              <a:t>上下级之间以及同级人员之间的信息交流畅通，</a:t>
            </a:r>
            <a:endParaRPr lang="zh-CN" altLang="en-US" sz="1600"/>
          </a:p>
          <a:p>
            <a:pPr algn="l"/>
            <a:r>
              <a:rPr lang="zh-CN" altLang="en-US" sz="1600"/>
              <a:t>领导者鼓励各级组织自主决策或参与决策，</a:t>
            </a:r>
            <a:endParaRPr lang="zh-CN" altLang="en-US" sz="1600"/>
          </a:p>
          <a:p>
            <a:pPr algn="l"/>
            <a:r>
              <a:rPr lang="zh-CN" altLang="en-US" sz="1600"/>
              <a:t>或由领导者向下级提出目标并对他们能够达到目标表示出信心，</a:t>
            </a:r>
            <a:endParaRPr lang="zh-CN" altLang="en-US" sz="1600"/>
          </a:p>
          <a:p>
            <a:pPr algn="l"/>
            <a:r>
              <a:rPr lang="zh-CN" altLang="en-US" sz="1600"/>
              <a:t>由下级和上级共同制定目标方案，并对实施结果进行评价。</a:t>
            </a:r>
            <a:endParaRPr lang="zh-CN" altLang="en-US" sz="1600"/>
          </a:p>
          <a:p>
            <a:pPr algn="l"/>
            <a:r>
              <a:rPr lang="zh-CN" altLang="en-US" sz="1600"/>
              <a:t>用奖赏的方法激励下级。</a:t>
            </a:r>
            <a:endParaRPr lang="zh-CN" altLang="en-US" sz="1600"/>
          </a:p>
        </p:txBody>
      </p:sp>
      <p:grpSp>
        <p:nvGrpSpPr>
          <p:cNvPr id="13" name="组合 12"/>
          <p:cNvGrpSpPr/>
          <p:nvPr/>
        </p:nvGrpSpPr>
        <p:grpSpPr>
          <a:xfrm>
            <a:off x="429491" y="111076"/>
            <a:ext cx="2108371" cy="369332"/>
            <a:chOff x="872291" y="140572"/>
            <a:chExt cx="2108371" cy="369332"/>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sp>
          <p:nvSpPr>
            <p:cNvPr id="15" name="矩形 14"/>
            <p:cNvSpPr/>
            <p:nvPr/>
          </p:nvSpPr>
          <p:spPr>
            <a:xfrm>
              <a:off x="1141646" y="140572"/>
              <a:ext cx="1569660" cy="369332"/>
            </a:xfrm>
            <a:prstGeom prst="rect">
              <a:avLst/>
            </a:prstGeom>
          </p:spPr>
          <p:txBody>
            <a:bodyPr wrap="none">
              <a:spAutoFit/>
            </a:bodyPr>
            <a:lstStyle/>
            <a:p>
              <a:r>
                <a:rPr lang="zh-CN" altLang="en-US" dirty="0">
                  <a:latin typeface="仿宋" panose="02010609060101010101" charset="-122"/>
                  <a:ea typeface="仿宋" panose="02010609060101010101" charset="-122"/>
                  <a:sym typeface="+mn-ea"/>
                </a:rPr>
                <a:t>领导行为理论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6" fill="hold" grpId="0" nodeType="clickEffect">
                                  <p:stCondLst>
                                    <p:cond delay="0"/>
                                  </p:stCondLst>
                                  <p:childTnLst>
                                    <p:set>
                                      <p:cBhvr>
                                        <p:cTn id="15" dur="1" fill="hold">
                                          <p:stCondLst>
                                            <p:cond delay="0"/>
                                          </p:stCondLst>
                                        </p:cTn>
                                        <p:tgtEl>
                                          <p:spTgt spid="40970"/>
                                        </p:tgtEl>
                                        <p:attrNameLst>
                                          <p:attrName>style.visibility</p:attrName>
                                        </p:attrNameLst>
                                      </p:cBhvr>
                                      <p:to>
                                        <p:strVal val="visible"/>
                                      </p:to>
                                    </p:set>
                                    <p:anim calcmode="lin" valueType="num">
                                      <p:cBhvr additive="base">
                                        <p:cTn id="16" dur="500" fill="hold"/>
                                        <p:tgtEl>
                                          <p:spTgt spid="40970"/>
                                        </p:tgtEl>
                                        <p:attrNameLst>
                                          <p:attrName>ppt_x</p:attrName>
                                        </p:attrNameLst>
                                      </p:cBhvr>
                                      <p:tavLst>
                                        <p:tav tm="0">
                                          <p:val>
                                            <p:strVal val="1+#ppt_w/2"/>
                                          </p:val>
                                        </p:tav>
                                        <p:tav tm="100000">
                                          <p:val>
                                            <p:strVal val="#ppt_x"/>
                                          </p:val>
                                        </p:tav>
                                      </p:tavLst>
                                    </p:anim>
                                    <p:anim calcmode="lin" valueType="num">
                                      <p:cBhvr additive="base">
                                        <p:cTn id="17"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heckerboard(across)">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40965"/>
                                        </p:tgtEl>
                                        <p:attrNameLst>
                                          <p:attrName>style.visibility</p:attrName>
                                        </p:attrNameLst>
                                      </p:cBhvr>
                                      <p:to>
                                        <p:strVal val="visible"/>
                                      </p:to>
                                    </p:set>
                                    <p:anim calcmode="lin" valueType="num">
                                      <p:cBhvr additive="base">
                                        <p:cTn id="27" dur="500" fill="hold"/>
                                        <p:tgtEl>
                                          <p:spTgt spid="40965"/>
                                        </p:tgtEl>
                                        <p:attrNameLst>
                                          <p:attrName>ppt_x</p:attrName>
                                        </p:attrNameLst>
                                      </p:cBhvr>
                                      <p:tavLst>
                                        <p:tav tm="0">
                                          <p:val>
                                            <p:strVal val="1+#ppt_w/2"/>
                                          </p:val>
                                        </p:tav>
                                        <p:tav tm="100000">
                                          <p:val>
                                            <p:strVal val="#ppt_x"/>
                                          </p:val>
                                        </p:tav>
                                      </p:tavLst>
                                    </p:anim>
                                    <p:anim calcmode="lin" valueType="num">
                                      <p:cBhvr additive="base">
                                        <p:cTn id="28"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edge">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6" fill="hold" grpId="0" nodeType="clickEffect">
                                  <p:stCondLst>
                                    <p:cond delay="0"/>
                                  </p:stCondLst>
                                  <p:childTnLst>
                                    <p:set>
                                      <p:cBhvr>
                                        <p:cTn id="37" dur="1" fill="hold">
                                          <p:stCondLst>
                                            <p:cond delay="0"/>
                                          </p:stCondLst>
                                        </p:cTn>
                                        <p:tgtEl>
                                          <p:spTgt spid="40967"/>
                                        </p:tgtEl>
                                        <p:attrNameLst>
                                          <p:attrName>style.visibility</p:attrName>
                                        </p:attrNameLst>
                                      </p:cBhvr>
                                      <p:to>
                                        <p:strVal val="visible"/>
                                      </p:to>
                                    </p:set>
                                    <p:anim calcmode="lin" valueType="num">
                                      <p:cBhvr additive="base">
                                        <p:cTn id="38" dur="500" fill="hold"/>
                                        <p:tgtEl>
                                          <p:spTgt spid="40967"/>
                                        </p:tgtEl>
                                        <p:attrNameLst>
                                          <p:attrName>ppt_x</p:attrName>
                                        </p:attrNameLst>
                                      </p:cBhvr>
                                      <p:tavLst>
                                        <p:tav tm="0">
                                          <p:val>
                                            <p:strVal val="1+#ppt_w/2"/>
                                          </p:val>
                                        </p:tav>
                                        <p:tav tm="100000">
                                          <p:val>
                                            <p:strVal val="#ppt_x"/>
                                          </p:val>
                                        </p:tav>
                                      </p:tavLst>
                                    </p:anim>
                                    <p:anim calcmode="lin" valueType="num">
                                      <p:cBhvr additive="base">
                                        <p:cTn id="39"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heckerboard(across)">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0" animBg="1"/>
      <p:bldP spid="40965" grpId="0" bldLvl="0" animBg="1"/>
      <p:bldP spid="40967" grpId="0" bldLvl="0" animBg="1"/>
      <p:bldP spid="40970" grpId="0" bldLvl="0" animBg="1"/>
      <p:bldP spid="2" grpId="0"/>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4" name="标题 3"/>
          <p:cNvSpPr>
            <a:spLocks noGrp="1"/>
          </p:cNvSpPr>
          <p:nvPr>
            <p:ph type="title"/>
          </p:nvPr>
        </p:nvSpPr>
        <p:spPr/>
        <p:txBody>
          <a:bodyPr>
            <a:normAutofit/>
          </a:bodyPr>
          <a:lstStyle/>
          <a:p>
            <a:r>
              <a:rPr lang="zh-CN" altLang="en-US" dirty="0"/>
              <a:t>菲德勒的权变理论</a:t>
            </a:r>
            <a:endParaRPr lang="zh-CN" altLang="en-US" dirty="0"/>
          </a:p>
        </p:txBody>
      </p:sp>
      <p:sp>
        <p:nvSpPr>
          <p:cNvPr id="49156" name="Rectangle 3"/>
          <p:cNvSpPr>
            <a:spLocks noGrp="1"/>
          </p:cNvSpPr>
          <p:nvPr>
            <p:ph idx="1"/>
          </p:nvPr>
        </p:nvSpPr>
        <p:spPr/>
        <p:txBody>
          <a:bodyPr wrap="square" anchor="t">
            <a:normAutofit fontScale="92500"/>
          </a:bodyPr>
          <a:lstStyle/>
          <a:p>
            <a:pPr>
              <a:buNone/>
            </a:pPr>
            <a:r>
              <a:rPr lang="zh-CN" altLang="en-US" dirty="0"/>
              <a:t>       菲德勒（</a:t>
            </a:r>
            <a:r>
              <a:rPr lang="en-US" altLang="x-none" dirty="0"/>
              <a:t>Fred</a:t>
            </a:r>
            <a:r>
              <a:rPr lang="zh-CN" altLang="en-US" dirty="0"/>
              <a:t>菲德勒的权变理论</a:t>
            </a:r>
            <a:r>
              <a:rPr lang="en-US" altLang="x-none" dirty="0"/>
              <a:t>E. Fiedler），</a:t>
            </a:r>
            <a:r>
              <a:rPr lang="zh-CN" altLang="en-US" dirty="0"/>
              <a:t>美国著名心理学和管理学家，《一种领导效能理论》1967，《让工作适应管理者》1965，《权变模型</a:t>
            </a:r>
            <a:r>
              <a:rPr lang="zh-CN" altLang="en-US" dirty="0">
                <a:latin typeface="Times New Roman" panose="02020603050405020304" pitchFamily="2" charset="0"/>
              </a:rPr>
              <a:t>——</a:t>
            </a:r>
            <a:r>
              <a:rPr lang="zh-CN" altLang="en-US" dirty="0"/>
              <a:t>领导效用的新方向》1974。</a:t>
            </a:r>
            <a:endParaRPr lang="zh-CN" altLang="en-US" dirty="0"/>
          </a:p>
          <a:p>
            <a:pPr eaLnBrk="1" hangingPunct="1">
              <a:buNone/>
            </a:pPr>
            <a:r>
              <a:rPr lang="zh-CN" altLang="en-US" b="1" dirty="0"/>
              <a:t>菲德勒认为:</a:t>
            </a:r>
            <a:endParaRPr lang="zh-CN" altLang="en-US" b="1" dirty="0"/>
          </a:p>
          <a:p>
            <a:pPr marL="0" indent="0" eaLnBrk="1" hangingPunct="1">
              <a:buNone/>
            </a:pPr>
            <a:r>
              <a:rPr lang="zh-CN" altLang="en-US" sz="2700" b="1" dirty="0">
                <a:latin typeface="Impact" panose="020B0806030902050204" pitchFamily="34" charset="0"/>
              </a:rPr>
              <a:t>          任何领导方式都可能有效，其有效性完全取决于</a:t>
            </a:r>
            <a:r>
              <a:rPr lang="zh-CN" altLang="en-US" sz="2700" b="1" dirty="0"/>
              <a:t>特定的领导风格与环境之间的匹配</a:t>
            </a:r>
            <a:r>
              <a:rPr lang="zh-CN" altLang="en-US" sz="2700" dirty="0"/>
              <a:t>。</a:t>
            </a:r>
            <a:endParaRPr lang="zh-CN" altLang="en-US" b="1" dirty="0"/>
          </a:p>
        </p:txBody>
      </p:sp>
      <p:sp>
        <p:nvSpPr>
          <p:cNvPr id="2" name="文本框 1"/>
          <p:cNvSpPr txBox="1"/>
          <p:nvPr/>
        </p:nvSpPr>
        <p:spPr>
          <a:xfrm>
            <a:off x="457200" y="134620"/>
            <a:ext cx="1554480" cy="368300"/>
          </a:xfrm>
          <a:prstGeom prst="rect">
            <a:avLst/>
          </a:prstGeom>
          <a:noFill/>
        </p:spPr>
        <p:txBody>
          <a:bodyPr wrap="none" rtlCol="0" anchor="t">
            <a:spAutoFit/>
          </a:bodyPr>
          <a:lstStyle/>
          <a:p>
            <a:r>
              <a:rPr lang="zh-CN" altLang="en-US">
                <a:latin typeface="仿宋" panose="02010609060101010101" charset="-122"/>
                <a:ea typeface="仿宋" panose="02010609060101010101" charset="-122"/>
                <a:sym typeface="+mn-ea"/>
              </a:rPr>
              <a:t>领导权变理论</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barn(inVertical)">
                                      <p:cBhvr>
                                        <p:cTn id="7" dur="500"/>
                                        <p:tgtEl>
                                          <p:spTgt spid="49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barn(inVertical)">
                                      <p:cBhvr>
                                        <p:cTn id="12" dur="500"/>
                                        <p:tgtEl>
                                          <p:spTgt spid="49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barn(inVertical)">
                                      <p:cBhvr>
                                        <p:cTn id="17" dur="500"/>
                                        <p:tgtEl>
                                          <p:spTgt spid="49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5"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50178" name="Rectangle 1026"/>
          <p:cNvSpPr>
            <a:spLocks noGrp="1"/>
          </p:cNvSpPr>
          <p:nvPr>
            <p:ph type="title"/>
          </p:nvPr>
        </p:nvSpPr>
        <p:spPr/>
        <p:txBody>
          <a:bodyPr wrap="square" anchor="b">
            <a:noAutofit/>
          </a:bodyPr>
          <a:lstStyle/>
          <a:p>
            <a:pPr eaLnBrk="1" hangingPunct="1"/>
            <a:r>
              <a:rPr lang="zh-CN" altLang="en-US" sz="2800" b="1" dirty="0">
                <a:sym typeface="+mn-ea"/>
              </a:rPr>
              <a:t>菲德勒的权变理论</a:t>
            </a:r>
            <a:endParaRPr lang="zh-CN" altLang="en-US" sz="2800" b="1" dirty="0">
              <a:sym typeface="+mn-ea"/>
            </a:endParaRPr>
          </a:p>
        </p:txBody>
      </p:sp>
      <p:sp>
        <p:nvSpPr>
          <p:cNvPr id="50179" name="Rectangle 1027"/>
          <p:cNvSpPr>
            <a:spLocks noGrp="1"/>
          </p:cNvSpPr>
          <p:nvPr>
            <p:ph idx="1"/>
          </p:nvPr>
        </p:nvSpPr>
        <p:spPr/>
        <p:txBody>
          <a:bodyPr wrap="square" anchor="t">
            <a:noAutofit/>
          </a:bodyPr>
          <a:lstStyle/>
          <a:p>
            <a:pPr eaLnBrk="1" hangingPunct="1">
              <a:lnSpc>
                <a:spcPct val="80000"/>
              </a:lnSpc>
              <a:buNone/>
            </a:pPr>
            <a:r>
              <a:rPr lang="zh-CN" altLang="en-US" sz="2800" dirty="0"/>
              <a:t>（</a:t>
            </a:r>
            <a:r>
              <a:rPr lang="en-US" altLang="x-none" sz="2800" dirty="0"/>
              <a:t>1</a:t>
            </a:r>
            <a:r>
              <a:rPr lang="zh-CN" altLang="en-US" sz="2800" dirty="0"/>
              <a:t>）设计了</a:t>
            </a:r>
            <a:r>
              <a:rPr lang="zh-CN" altLang="en-US" sz="2800" dirty="0">
                <a:latin typeface="Times New Roman" panose="02020603050405020304" pitchFamily="2" charset="0"/>
              </a:rPr>
              <a:t>“</a:t>
            </a:r>
            <a:r>
              <a:rPr lang="zh-CN" altLang="en-US" sz="2800" dirty="0"/>
              <a:t>最不喜欢的同事问卷</a:t>
            </a:r>
            <a:r>
              <a:rPr lang="zh-CN" altLang="en-US" sz="2800" dirty="0">
                <a:latin typeface="Times New Roman" panose="02020603050405020304" pitchFamily="2" charset="0"/>
              </a:rPr>
              <a:t>”</a:t>
            </a:r>
            <a:r>
              <a:rPr lang="zh-CN" altLang="en-US" sz="2800" dirty="0"/>
              <a:t>（</a:t>
            </a:r>
            <a:r>
              <a:rPr lang="en-US" altLang="x-none" sz="2800" dirty="0"/>
              <a:t>LPC</a:t>
            </a:r>
            <a:r>
              <a:rPr lang="zh-CN" altLang="en-US" sz="2800" dirty="0"/>
              <a:t>）</a:t>
            </a:r>
            <a:r>
              <a:rPr lang="zh-CN" altLang="en-US" sz="2800" b="1" dirty="0"/>
              <a:t>用来评估管理者的领导风格。</a:t>
            </a:r>
            <a:endParaRPr lang="zh-CN" altLang="en-US" sz="2800" b="1" dirty="0"/>
          </a:p>
          <a:p>
            <a:pPr eaLnBrk="1" hangingPunct="1">
              <a:lnSpc>
                <a:spcPct val="80000"/>
              </a:lnSpc>
              <a:buNone/>
            </a:pPr>
            <a:r>
              <a:rPr lang="zh-CN" altLang="en-US" sz="2800" dirty="0"/>
              <a:t>（</a:t>
            </a:r>
            <a:r>
              <a:rPr lang="en-US" altLang="x-none" sz="2800" dirty="0"/>
              <a:t>2</a:t>
            </a:r>
            <a:r>
              <a:rPr lang="zh-CN" altLang="en-US" sz="2800" dirty="0"/>
              <a:t>）归纳出三种领导模式 </a:t>
            </a:r>
            <a:endParaRPr lang="zh-CN" altLang="en-US" sz="2800" dirty="0"/>
          </a:p>
          <a:p>
            <a:pPr eaLnBrk="1" hangingPunct="1">
              <a:lnSpc>
                <a:spcPct val="80000"/>
              </a:lnSpc>
              <a:buNone/>
            </a:pPr>
            <a:r>
              <a:rPr lang="zh-CN" altLang="en-US" sz="2800" dirty="0"/>
              <a:t>           任务激励型（</a:t>
            </a:r>
            <a:r>
              <a:rPr lang="en-US" altLang="x-none" sz="2800" dirty="0"/>
              <a:t>LPC≤63</a:t>
            </a:r>
            <a:r>
              <a:rPr lang="zh-CN" altLang="en-US" sz="2800" dirty="0"/>
              <a:t>） </a:t>
            </a:r>
            <a:endParaRPr lang="zh-CN" altLang="en-US" sz="2800" dirty="0"/>
          </a:p>
          <a:p>
            <a:pPr eaLnBrk="1" hangingPunct="1">
              <a:lnSpc>
                <a:spcPct val="80000"/>
              </a:lnSpc>
              <a:buNone/>
            </a:pPr>
            <a:r>
              <a:rPr lang="zh-CN" altLang="en-US" sz="2800" dirty="0"/>
              <a:t>           人际关系型（</a:t>
            </a:r>
            <a:r>
              <a:rPr lang="en-US" altLang="x-none" sz="2800" dirty="0"/>
              <a:t>LPC≥72</a:t>
            </a:r>
            <a:r>
              <a:rPr lang="zh-CN" altLang="en-US" sz="2800" dirty="0"/>
              <a:t>） </a:t>
            </a:r>
            <a:endParaRPr lang="zh-CN" altLang="en-US" sz="2800" dirty="0"/>
          </a:p>
          <a:p>
            <a:pPr eaLnBrk="1" hangingPunct="1">
              <a:lnSpc>
                <a:spcPct val="80000"/>
              </a:lnSpc>
              <a:buNone/>
            </a:pPr>
            <a:r>
              <a:rPr lang="zh-CN" altLang="en-US" sz="2800" dirty="0"/>
              <a:t>           社会独立型（</a:t>
            </a:r>
            <a:r>
              <a:rPr lang="en-US" altLang="x-none" sz="2800" dirty="0"/>
              <a:t>63&lt;LPC&lt;72</a:t>
            </a:r>
            <a:r>
              <a:rPr lang="zh-CN" altLang="en-US" sz="2800" dirty="0"/>
              <a:t>） </a:t>
            </a:r>
            <a:endParaRPr lang="zh-CN" altLang="en-US" sz="2800" dirty="0"/>
          </a:p>
          <a:p>
            <a:pPr eaLnBrk="1" hangingPunct="1">
              <a:lnSpc>
                <a:spcPct val="80000"/>
              </a:lnSpc>
              <a:buNone/>
            </a:pPr>
            <a:r>
              <a:rPr lang="zh-CN" altLang="en-US" sz="2800" dirty="0"/>
              <a:t>（</a:t>
            </a:r>
            <a:r>
              <a:rPr lang="en-US" altLang="x-none" sz="2800" dirty="0"/>
              <a:t>3</a:t>
            </a:r>
            <a:r>
              <a:rPr lang="zh-CN" altLang="en-US" sz="2800" dirty="0"/>
              <a:t>）</a:t>
            </a:r>
            <a:r>
              <a:rPr lang="zh-CN" altLang="en-US" sz="2800" b="1" dirty="0"/>
              <a:t>分离出</a:t>
            </a:r>
            <a:r>
              <a:rPr lang="zh-CN" altLang="en-US" sz="2800" b="1" dirty="0">
                <a:hlinkClick r:id="rId1" action="ppaction://hlinksldjump"/>
              </a:rPr>
              <a:t>三种环境因素</a:t>
            </a:r>
            <a:r>
              <a:rPr lang="zh-CN" altLang="en-US" sz="2800" dirty="0"/>
              <a:t>情境控制因素 </a:t>
            </a:r>
            <a:endParaRPr lang="zh-CN" altLang="en-US" sz="2800" dirty="0"/>
          </a:p>
          <a:p>
            <a:pPr eaLnBrk="1" hangingPunct="1">
              <a:lnSpc>
                <a:spcPct val="80000"/>
              </a:lnSpc>
              <a:buNone/>
            </a:pPr>
            <a:r>
              <a:rPr lang="zh-CN" altLang="en-US" sz="2800" dirty="0"/>
              <a:t>           上下级之间的关系 </a:t>
            </a:r>
            <a:endParaRPr lang="zh-CN" altLang="en-US" sz="2800" dirty="0"/>
          </a:p>
          <a:p>
            <a:pPr eaLnBrk="1" hangingPunct="1">
              <a:lnSpc>
                <a:spcPct val="80000"/>
              </a:lnSpc>
              <a:buNone/>
            </a:pPr>
            <a:r>
              <a:rPr lang="zh-CN" altLang="en-US" sz="2800" dirty="0"/>
              <a:t>           任务的结构性 </a:t>
            </a:r>
            <a:endParaRPr lang="zh-CN" altLang="en-US" sz="2800" dirty="0"/>
          </a:p>
          <a:p>
            <a:pPr eaLnBrk="1" hangingPunct="1">
              <a:lnSpc>
                <a:spcPct val="80000"/>
              </a:lnSpc>
              <a:buNone/>
            </a:pPr>
            <a:r>
              <a:rPr lang="zh-CN" altLang="en-US" sz="2800" dirty="0"/>
              <a:t>            职权 </a:t>
            </a:r>
            <a:endParaRPr lang="zh-CN" altLang="en-US" sz="2800" dirty="0"/>
          </a:p>
        </p:txBody>
      </p:sp>
      <p:sp>
        <p:nvSpPr>
          <p:cNvPr id="3" name="文本框 2"/>
          <p:cNvSpPr txBox="1"/>
          <p:nvPr/>
        </p:nvSpPr>
        <p:spPr>
          <a:xfrm>
            <a:off x="46803" y="-43181"/>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52226" name="Rectangle 3"/>
          <p:cNvSpPr>
            <a:spLocks noGrp="1"/>
          </p:cNvSpPr>
          <p:nvPr>
            <p:ph idx="1"/>
          </p:nvPr>
        </p:nvSpPr>
        <p:spPr/>
        <p:txBody>
          <a:bodyPr wrap="square" anchor="t">
            <a:normAutofit fontScale="80000" lnSpcReduction="20000"/>
          </a:bodyPr>
          <a:lstStyle/>
          <a:p>
            <a:pPr eaLnBrk="1" hangingPunct="1">
              <a:lnSpc>
                <a:spcPct val="100000"/>
              </a:lnSpc>
            </a:pPr>
            <a:r>
              <a:rPr lang="zh-CN" altLang="en-US" dirty="0"/>
              <a:t>        所谓</a:t>
            </a:r>
            <a:r>
              <a:rPr lang="zh-CN" altLang="en-US" dirty="0">
                <a:latin typeface="Times New Roman" panose="02020603050405020304" pitchFamily="2" charset="0"/>
              </a:rPr>
              <a:t>“</a:t>
            </a:r>
            <a:r>
              <a:rPr lang="zh-CN" altLang="en-US" dirty="0"/>
              <a:t>最不喜欢的同事问卷（</a:t>
            </a:r>
            <a:r>
              <a:rPr lang="en-US" altLang="x-none" dirty="0"/>
              <a:t>Least-Preferred-Co-worker questionnaire）</a:t>
            </a:r>
            <a:r>
              <a:rPr lang="zh-CN" altLang="en-US" dirty="0">
                <a:latin typeface="Times New Roman" panose="02020603050405020304" pitchFamily="2" charset="0"/>
              </a:rPr>
              <a:t>”</a:t>
            </a:r>
            <a:r>
              <a:rPr lang="zh-CN" altLang="en-US" dirty="0"/>
              <a:t> 是让被测试者先回忆一个自己曾遇到的最难相处的同事，并根据16组对应形容词对该同事进行评价。通过分析被测试者的答案，可以看出被测试者所属的领导风格。那些对最难相处的同事评价较低的管理者属于任务取向型领导风格，评价较高的管理者属于关系取向型领导风格。</a:t>
            </a:r>
            <a:endParaRPr lang="zh-CN" altLang="en-US" dirty="0"/>
          </a:p>
          <a:p>
            <a:pPr eaLnBrk="1" hangingPunct="1">
              <a:lnSpc>
                <a:spcPct val="90000"/>
              </a:lnSpc>
            </a:pPr>
            <a:r>
              <a:rPr lang="zh-CN" altLang="en-US" dirty="0">
                <a:sym typeface="+mn-ea"/>
              </a:rPr>
              <a:t>任务激励型（</a:t>
            </a:r>
            <a:r>
              <a:rPr lang="en-US" altLang="x-none" dirty="0">
                <a:sym typeface="+mn-ea"/>
              </a:rPr>
              <a:t>LPC≤63</a:t>
            </a:r>
            <a:r>
              <a:rPr lang="zh-CN" altLang="en-US" dirty="0">
                <a:sym typeface="+mn-ea"/>
              </a:rPr>
              <a:t>） </a:t>
            </a:r>
            <a:endParaRPr lang="zh-CN" altLang="en-US" dirty="0"/>
          </a:p>
          <a:p>
            <a:pPr eaLnBrk="1" hangingPunct="1">
              <a:lnSpc>
                <a:spcPct val="90000"/>
              </a:lnSpc>
            </a:pPr>
            <a:r>
              <a:rPr lang="zh-CN" altLang="en-US" dirty="0">
                <a:sym typeface="+mn-ea"/>
              </a:rPr>
              <a:t>人际关系型（</a:t>
            </a:r>
            <a:r>
              <a:rPr lang="en-US" altLang="x-none" dirty="0">
                <a:sym typeface="+mn-ea"/>
              </a:rPr>
              <a:t>LPC≥72</a:t>
            </a:r>
            <a:r>
              <a:rPr lang="zh-CN" altLang="en-US" dirty="0">
                <a:sym typeface="+mn-ea"/>
              </a:rPr>
              <a:t>） </a:t>
            </a:r>
            <a:endParaRPr lang="zh-CN" altLang="en-US" dirty="0"/>
          </a:p>
          <a:p>
            <a:pPr eaLnBrk="1" hangingPunct="1">
              <a:lnSpc>
                <a:spcPct val="90000"/>
              </a:lnSpc>
            </a:pPr>
            <a:r>
              <a:rPr lang="zh-CN" altLang="en-US" dirty="0">
                <a:sym typeface="+mn-ea"/>
              </a:rPr>
              <a:t>社会独立型（</a:t>
            </a:r>
            <a:r>
              <a:rPr lang="en-US" altLang="x-none" dirty="0">
                <a:sym typeface="+mn-ea"/>
              </a:rPr>
              <a:t>63&lt;LPC&lt;72</a:t>
            </a:r>
            <a:r>
              <a:rPr lang="zh-CN" altLang="en-US" dirty="0">
                <a:sym typeface="+mn-ea"/>
              </a:rPr>
              <a:t>）</a:t>
            </a:r>
            <a:endParaRPr lang="zh-CN" altLang="en-US" dirty="0"/>
          </a:p>
        </p:txBody>
      </p:sp>
      <p:grpSp>
        <p:nvGrpSpPr>
          <p:cNvPr id="3" name="组合 2"/>
          <p:cNvGrpSpPr/>
          <p:nvPr/>
        </p:nvGrpSpPr>
        <p:grpSpPr>
          <a:xfrm>
            <a:off x="173915" y="56515"/>
            <a:ext cx="2108371" cy="368300"/>
            <a:chOff x="2049780" y="58379"/>
            <a:chExt cx="2108371" cy="36830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2" name="文本框 1"/>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graphicFrame>
        <p:nvGraphicFramePr>
          <p:cNvPr id="6" name="表格 -1"/>
          <p:cNvGraphicFramePr/>
          <p:nvPr/>
        </p:nvGraphicFramePr>
        <p:xfrm>
          <a:off x="564463" y="424813"/>
          <a:ext cx="8122285" cy="4537077"/>
        </p:xfrm>
        <a:graphic>
          <a:graphicData uri="http://schemas.openxmlformats.org/drawingml/2006/table">
            <a:tbl>
              <a:tblPr firstRow="1" bandRow="1">
                <a:tableStyleId>{5940675A-B579-460E-94D1-54222C63F5DA}</a:tableStyleId>
              </a:tblPr>
              <a:tblGrid>
                <a:gridCol w="1140460"/>
                <a:gridCol w="775335"/>
                <a:gridCol w="774065"/>
                <a:gridCol w="775335"/>
                <a:gridCol w="772795"/>
                <a:gridCol w="824230"/>
                <a:gridCol w="725805"/>
                <a:gridCol w="772160"/>
                <a:gridCol w="671195"/>
                <a:gridCol w="890905"/>
              </a:tblGrid>
              <a:tr h="274320">
                <a:tc>
                  <a:txBody>
                    <a:bodyPr/>
                    <a:lstStyle/>
                    <a:p>
                      <a:pPr indent="0">
                        <a:buNone/>
                      </a:pPr>
                      <a:r>
                        <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rPr>
                        <a:t>快乐</a:t>
                      </a:r>
                      <a:endPar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8</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7</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6</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5</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4</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3</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2</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solidFill>
                            <a:srgbClr val="000000"/>
                          </a:solidFill>
                          <a:latin typeface="Times New Roman" panose="02020603050405020304" pitchFamily="2" charset="0"/>
                          <a:cs typeface="Times New Roman" panose="02020603050405020304" pitchFamily="2" charset="0"/>
                        </a:rPr>
                        <a:t>1</a:t>
                      </a:r>
                      <a:endParaRPr lang="en-US" altLang="zh-CN" sz="1800" b="0">
                        <a:solidFill>
                          <a:srgbClr val="000000"/>
                        </a:solidFill>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不快乐</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11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友善</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不友善</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115">
                <a:tc>
                  <a:txBody>
                    <a:bodyPr/>
                    <a:lstStyle/>
                    <a:p>
                      <a:pPr indent="0">
                        <a:buNone/>
                      </a:pPr>
                      <a:r>
                        <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rPr>
                        <a:t>拒绝</a:t>
                      </a:r>
                      <a:endPar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接纳</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448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有益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无益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448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不热情</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热情</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11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紧张</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轻松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75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疏远</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亲密</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384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冷漠</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热心</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11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合作</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不合作</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448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助人</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敌意</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75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无聊</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有趣</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11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好争</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融合</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384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自信</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犹豫</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575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高效</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低效</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84480">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郁闷</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开朗</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r h="258445">
                <a:tc>
                  <a:txBody>
                    <a:bodyPr/>
                    <a:lstStyle/>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开放</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8</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7</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6</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5</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4</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3</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2</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en-US" altLang="zh-CN" sz="1800" b="0">
                          <a:latin typeface="Times New Roman" panose="02020603050405020304" pitchFamily="2" charset="0"/>
                          <a:cs typeface="Times New Roman" panose="02020603050405020304" pitchFamily="2" charset="0"/>
                        </a:rPr>
                        <a:t>1</a:t>
                      </a:r>
                      <a:endParaRPr lang="en-US" altLang="zh-CN" sz="1800" b="0">
                        <a:latin typeface="Times New Roman" panose="02020603050405020304" pitchFamily="2" charset="0"/>
                        <a:ea typeface="Times New Roman" panose="02020603050405020304" pitchFamily="2" charset="0"/>
                        <a:cs typeface="Times New Roman" panose="02020603050405020304" pitchFamily="2"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c>
                  <a:txBody>
                    <a:bodyPr/>
                    <a:lstStyle/>
                    <a:p>
                      <a:pPr indent="0">
                        <a:buNone/>
                      </a:pPr>
                      <a:r>
                        <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rPr>
                        <a:t>防备</a:t>
                      </a:r>
                      <a:endParaRPr lang="zh-CN" altLang="en-US" sz="18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C000"/>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additive="base">
                                        <p:cTn id="7" dur="500" fill="hold"/>
                                        <p:tgtEl>
                                          <p:spTgt spid="5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2226">
                                            <p:txEl>
                                              <p:pRg st="1" end="1"/>
                                            </p:txEl>
                                          </p:spTgt>
                                        </p:tgtEl>
                                        <p:attrNameLst>
                                          <p:attrName>style.visibility</p:attrName>
                                        </p:attrNameLst>
                                      </p:cBhvr>
                                      <p:to>
                                        <p:strVal val="visible"/>
                                      </p:to>
                                    </p:set>
                                    <p:animEffect transition="in" filter="checkerboard(across)">
                                      <p:cBhvr>
                                        <p:cTn id="22" dur="500"/>
                                        <p:tgtEl>
                                          <p:spTgt spid="52226">
                                            <p:txEl>
                                              <p:pRg st="1" end="1"/>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2226">
                                            <p:txEl>
                                              <p:pRg st="2" end="2"/>
                                            </p:txEl>
                                          </p:spTgt>
                                        </p:tgtEl>
                                        <p:attrNameLst>
                                          <p:attrName>style.visibility</p:attrName>
                                        </p:attrNameLst>
                                      </p:cBhvr>
                                      <p:to>
                                        <p:strVal val="visible"/>
                                      </p:to>
                                    </p:set>
                                    <p:animEffect transition="in" filter="checkerboard(across)">
                                      <p:cBhvr>
                                        <p:cTn id="25" dur="500"/>
                                        <p:tgtEl>
                                          <p:spTgt spid="52226">
                                            <p:txEl>
                                              <p:pRg st="2" end="2"/>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2226">
                                            <p:txEl>
                                              <p:pRg st="3" end="3"/>
                                            </p:txEl>
                                          </p:spTgt>
                                        </p:tgtEl>
                                        <p:attrNameLst>
                                          <p:attrName>style.visibility</p:attrName>
                                        </p:attrNameLst>
                                      </p:cBhvr>
                                      <p:to>
                                        <p:strVal val="visible"/>
                                      </p:to>
                                    </p:set>
                                    <p:animEffect transition="in" filter="checkerboard(across)">
                                      <p:cBhvr>
                                        <p:cTn id="28" dur="500"/>
                                        <p:tgtEl>
                                          <p:spTgt spid="522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ldLvl="5"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51203" name="Rectangle 2"/>
          <p:cNvSpPr>
            <a:spLocks noGrp="1"/>
          </p:cNvSpPr>
          <p:nvPr>
            <p:ph type="title"/>
          </p:nvPr>
        </p:nvSpPr>
        <p:spPr>
          <a:xfrm>
            <a:off x="457200" y="205740"/>
            <a:ext cx="8229600" cy="552450"/>
          </a:xfrm>
        </p:spPr>
        <p:txBody>
          <a:bodyPr wrap="square" anchor="b">
            <a:normAutofit/>
          </a:bodyPr>
          <a:lstStyle/>
          <a:p>
            <a:pPr eaLnBrk="1" hangingPunct="1"/>
            <a:r>
              <a:rPr lang="zh-CN" altLang="en-US" sz="3000" b="1">
                <a:hlinkClick r:id="" action="ppaction://noaction"/>
              </a:rPr>
              <a:t>三种环境因素</a:t>
            </a:r>
            <a:endParaRPr lang="zh-CN" altLang="en-US" sz="3000" b="1"/>
          </a:p>
        </p:txBody>
      </p:sp>
      <p:sp>
        <p:nvSpPr>
          <p:cNvPr id="51204" name="Rectangle 3"/>
          <p:cNvSpPr>
            <a:spLocks noGrp="1"/>
          </p:cNvSpPr>
          <p:nvPr>
            <p:ph idx="1"/>
          </p:nvPr>
        </p:nvSpPr>
        <p:spPr>
          <a:xfrm>
            <a:off x="457200" y="758191"/>
            <a:ext cx="8229600" cy="3394472"/>
          </a:xfrm>
          <a:ln>
            <a:miter/>
          </a:ln>
        </p:spPr>
        <p:txBody>
          <a:bodyPr vert="horz" wrap="square" anchor="t">
            <a:noAutofit/>
          </a:bodyPr>
          <a:lstStyle/>
          <a:p>
            <a:pPr lvl="0" eaLnBrk="1" fontAlgn="base" hangingPunct="1">
              <a:lnSpc>
                <a:spcPct val="110000"/>
              </a:lnSpc>
              <a:buNone/>
            </a:pPr>
            <a:r>
              <a:rPr lang="en-US" altLang="x-none" sz="1800" strike="noStrike" noProof="1">
                <a:effectLst>
                  <a:outerShdw blurRad="38100" dist="38100" dir="2700000">
                    <a:srgbClr val="FFFFFF"/>
                  </a:outerShdw>
                </a:effectLst>
                <a:latin typeface="Impact" panose="020B0806030902050204" pitchFamily="34" charset="0"/>
              </a:rPr>
              <a:t>A.</a:t>
            </a:r>
            <a:r>
              <a:rPr lang="zh-CN" altLang="en-US" sz="1800" strike="noStrike" noProof="1">
                <a:effectLst>
                  <a:outerShdw blurRad="38100" dist="38100" dir="2700000">
                    <a:srgbClr val="FFFFFF"/>
                  </a:outerShdw>
                </a:effectLst>
                <a:latin typeface="Impact" panose="020B0806030902050204" pitchFamily="34" charset="0"/>
              </a:rPr>
              <a:t>领导者与下属的相互关系：</a:t>
            </a:r>
            <a:endParaRPr lang="zh-CN" altLang="en-US" sz="1800" strike="noStrike" noProof="1">
              <a:effectLst>
                <a:outerShdw blurRad="38100" dist="38100" dir="2700000">
                  <a:srgbClr val="FFFFFF"/>
                </a:outerShdw>
              </a:effectLst>
              <a:latin typeface="Impact" panose="020B0806030902050204" pitchFamily="34" charset="0"/>
            </a:endParaRPr>
          </a:p>
          <a:p>
            <a:pPr lvl="0" eaLnBrk="1" fontAlgn="base" hangingPunct="1">
              <a:lnSpc>
                <a:spcPct val="110000"/>
              </a:lnSpc>
              <a:buNone/>
            </a:pPr>
            <a:r>
              <a:rPr lang="zh-CN" altLang="en-US" sz="1800" strike="noStrike" noProof="1">
                <a:effectLst>
                  <a:outerShdw blurRad="38100" dist="38100" dir="2700000">
                    <a:srgbClr val="FFFFFF"/>
                  </a:outerShdw>
                </a:effectLst>
                <a:latin typeface="Impact" panose="020B0806030902050204" pitchFamily="34" charset="0"/>
              </a:rPr>
              <a:t>         是指领导者得到被领导者拥护和支持的程度，即领导者是否受下级的喜爱，尊敬和信任，是否能吸引并使下属愿意追随他。其程度越高，则领导者的权力和影响力也就越大；反之，其影响力就越小。</a:t>
            </a:r>
            <a:endParaRPr lang="zh-CN" altLang="en-US" sz="1800" strike="noStrike" noProof="1">
              <a:effectLst>
                <a:outerShdw blurRad="38100" dist="38100" dir="2700000">
                  <a:srgbClr val="FFFFFF"/>
                </a:outerShdw>
              </a:effectLst>
              <a:latin typeface="Impact" panose="020B0806030902050204" pitchFamily="34" charset="0"/>
            </a:endParaRPr>
          </a:p>
          <a:p>
            <a:pPr lvl="0" eaLnBrk="1" fontAlgn="base" hangingPunct="1">
              <a:lnSpc>
                <a:spcPct val="110000"/>
              </a:lnSpc>
              <a:buNone/>
            </a:pPr>
            <a:r>
              <a:rPr lang="en-US" altLang="x-none" sz="1800" strike="noStrike" noProof="1">
                <a:effectLst>
                  <a:outerShdw blurRad="38100" dist="38100" dir="2700000">
                    <a:srgbClr val="FFFFFF"/>
                  </a:outerShdw>
                </a:effectLst>
                <a:latin typeface="Impact" panose="020B0806030902050204" pitchFamily="34" charset="0"/>
              </a:rPr>
              <a:t>B.</a:t>
            </a:r>
            <a:r>
              <a:rPr lang="zh-CN" altLang="en-US" sz="1800" strike="noStrike" noProof="1">
                <a:effectLst>
                  <a:outerShdw blurRad="38100" dist="38100" dir="2700000">
                    <a:srgbClr val="FFFFFF"/>
                  </a:outerShdw>
                </a:effectLst>
                <a:latin typeface="Impact" panose="020B0806030902050204" pitchFamily="34" charset="0"/>
              </a:rPr>
              <a:t>职位权力：</a:t>
            </a:r>
            <a:endParaRPr lang="zh-CN" altLang="en-US" sz="1800" strike="noStrike" noProof="1">
              <a:effectLst>
                <a:outerShdw blurRad="38100" dist="38100" dir="2700000">
                  <a:srgbClr val="FFFFFF"/>
                </a:outerShdw>
              </a:effectLst>
              <a:latin typeface="Impact" panose="020B0806030902050204" pitchFamily="34" charset="0"/>
            </a:endParaRPr>
          </a:p>
          <a:p>
            <a:pPr lvl="0" eaLnBrk="1" fontAlgn="base" hangingPunct="1">
              <a:lnSpc>
                <a:spcPct val="110000"/>
              </a:lnSpc>
              <a:buNone/>
            </a:pPr>
            <a:r>
              <a:rPr lang="zh-CN" altLang="en-US" sz="1800" strike="noStrike" noProof="1">
                <a:effectLst>
                  <a:outerShdw blurRad="38100" dist="38100" dir="2700000">
                    <a:srgbClr val="FFFFFF"/>
                  </a:outerShdw>
                </a:effectLst>
                <a:latin typeface="Impact" panose="020B0806030902050204" pitchFamily="34" charset="0"/>
              </a:rPr>
              <a:t>         是指尊重赋予领导者正式地位所拥有的权力。权力是否正确，是否充分，在上级和整个组织中所得到的支持是否有力，直接影响到领导的有效性。越高则领导者对下属的雇用，工作分配，报酬，提升等的直接决定性权力越大，其职位权力越强，对下属的影响力也就越大。</a:t>
            </a:r>
            <a:endParaRPr lang="zh-CN" altLang="en-US" sz="1800" strike="noStrike" noProof="1">
              <a:effectLst>
                <a:outerShdw blurRad="38100" dist="38100" dir="2700000">
                  <a:srgbClr val="FFFFFF"/>
                </a:outerShdw>
              </a:effectLst>
              <a:latin typeface="Impact" panose="020B0806030902050204" pitchFamily="34" charset="0"/>
            </a:endParaRPr>
          </a:p>
          <a:p>
            <a:pPr lvl="0" eaLnBrk="1" fontAlgn="base" hangingPunct="1">
              <a:lnSpc>
                <a:spcPct val="110000"/>
              </a:lnSpc>
              <a:buNone/>
            </a:pPr>
            <a:r>
              <a:rPr lang="zh-CN" altLang="en-US" sz="1800" strike="noStrike" noProof="1">
                <a:effectLst>
                  <a:outerShdw blurRad="38100" dist="38100" dir="2700000">
                    <a:srgbClr val="FFFFFF"/>
                  </a:outerShdw>
                </a:effectLst>
                <a:latin typeface="Impact" panose="020B0806030902050204" pitchFamily="34" charset="0"/>
              </a:rPr>
              <a:t> </a:t>
            </a:r>
            <a:r>
              <a:rPr lang="en-US" altLang="x-none" sz="1800" strike="noStrike" noProof="1">
                <a:effectLst>
                  <a:outerShdw blurRad="38100" dist="38100" dir="2700000">
                    <a:srgbClr val="FFFFFF"/>
                  </a:outerShdw>
                </a:effectLst>
                <a:latin typeface="Impact" panose="020B0806030902050204" pitchFamily="34" charset="0"/>
              </a:rPr>
              <a:t>C.</a:t>
            </a:r>
            <a:r>
              <a:rPr lang="zh-CN" altLang="en-US" sz="1800" strike="noStrike" noProof="1">
                <a:effectLst>
                  <a:outerShdw blurRad="38100" dist="38100" dir="2700000">
                    <a:srgbClr val="FFFFFF"/>
                  </a:outerShdw>
                </a:effectLst>
                <a:latin typeface="Impact" panose="020B0806030902050204" pitchFamily="34" charset="0"/>
              </a:rPr>
              <a:t>任务结构：</a:t>
            </a:r>
            <a:endParaRPr lang="zh-CN" altLang="en-US" sz="1800" strike="noStrike" noProof="1">
              <a:effectLst>
                <a:outerShdw blurRad="38100" dist="38100" dir="2700000">
                  <a:srgbClr val="FFFFFF"/>
                </a:outerShdw>
              </a:effectLst>
              <a:latin typeface="Impact" panose="020B0806030902050204" pitchFamily="34" charset="0"/>
            </a:endParaRPr>
          </a:p>
          <a:p>
            <a:pPr lvl="0" eaLnBrk="1" fontAlgn="base" hangingPunct="1">
              <a:lnSpc>
                <a:spcPct val="110000"/>
              </a:lnSpc>
              <a:buNone/>
            </a:pPr>
            <a:r>
              <a:rPr lang="zh-CN" altLang="en-US" sz="1800" strike="noStrike" noProof="1">
                <a:effectLst>
                  <a:outerShdw blurRad="38100" dist="38100" dir="2700000">
                    <a:srgbClr val="FFFFFF"/>
                  </a:outerShdw>
                </a:effectLst>
                <a:latin typeface="Impact" panose="020B0806030902050204" pitchFamily="34" charset="0"/>
              </a:rPr>
              <a:t>       指下属所从事的工作或任务的明确性。如果要完成的任务是例行的，明确的和可以理解的，成员有章可循，则工作质量比较容易控制，领导也可更加有的放矢。</a:t>
            </a:r>
            <a:endParaRPr lang="zh-CN" altLang="en-US" sz="1800" strike="noStrike" noProof="1">
              <a:effectLst>
                <a:outerShdw blurRad="38100" dist="38100" dir="2700000">
                  <a:srgbClr val="FFFFFF"/>
                </a:outerShdw>
              </a:effectLst>
              <a:latin typeface="Impact" panose="020B0806030902050204" pitchFamily="34" charset="0"/>
            </a:endParaRPr>
          </a:p>
        </p:txBody>
      </p:sp>
      <p:grpSp>
        <p:nvGrpSpPr>
          <p:cNvPr id="7" name="组合 6"/>
          <p:cNvGrpSpPr/>
          <p:nvPr/>
        </p:nvGrpSpPr>
        <p:grpSpPr>
          <a:xfrm>
            <a:off x="175025" y="157293"/>
            <a:ext cx="2108371" cy="368300"/>
            <a:chOff x="2049780" y="58379"/>
            <a:chExt cx="2108371" cy="36830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9" name="文本框 8"/>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1204">
                                            <p:txEl>
                                              <p:pRg st="0" end="0"/>
                                            </p:txEl>
                                          </p:spTgt>
                                        </p:tgtEl>
                                        <p:attrNameLst>
                                          <p:attrName>style.visibility</p:attrName>
                                        </p:attrNameLst>
                                      </p:cBhvr>
                                      <p:to>
                                        <p:strVal val="visible"/>
                                      </p:to>
                                    </p:set>
                                    <p:animEffect transition="in" filter="barn(outHorizontal)">
                                      <p:cBhvr>
                                        <p:cTn id="13" dur="500"/>
                                        <p:tgtEl>
                                          <p:spTgt spid="5120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51204">
                                            <p:txEl>
                                              <p:pRg st="1" end="1"/>
                                            </p:txEl>
                                          </p:spTgt>
                                        </p:tgtEl>
                                        <p:attrNameLst>
                                          <p:attrName>style.visibility</p:attrName>
                                        </p:attrNameLst>
                                      </p:cBhvr>
                                      <p:to>
                                        <p:strVal val="visible"/>
                                      </p:to>
                                    </p:set>
                                    <p:animEffect transition="in" filter="barn(outHorizontal)">
                                      <p:cBhvr>
                                        <p:cTn id="18" dur="500"/>
                                        <p:tgtEl>
                                          <p:spTgt spid="5120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1204">
                                            <p:txEl>
                                              <p:pRg st="2" end="2"/>
                                            </p:txEl>
                                          </p:spTgt>
                                        </p:tgtEl>
                                        <p:attrNameLst>
                                          <p:attrName>style.visibility</p:attrName>
                                        </p:attrNameLst>
                                      </p:cBhvr>
                                      <p:to>
                                        <p:strVal val="visible"/>
                                      </p:to>
                                    </p:set>
                                    <p:animEffect transition="in" filter="barn(outHorizontal)">
                                      <p:cBhvr>
                                        <p:cTn id="23" dur="500"/>
                                        <p:tgtEl>
                                          <p:spTgt spid="5120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51204">
                                            <p:txEl>
                                              <p:pRg st="3" end="3"/>
                                            </p:txEl>
                                          </p:spTgt>
                                        </p:tgtEl>
                                        <p:attrNameLst>
                                          <p:attrName>style.visibility</p:attrName>
                                        </p:attrNameLst>
                                      </p:cBhvr>
                                      <p:to>
                                        <p:strVal val="visible"/>
                                      </p:to>
                                    </p:set>
                                    <p:animEffect transition="in" filter="barn(outHorizontal)">
                                      <p:cBhvr>
                                        <p:cTn id="28" dur="500"/>
                                        <p:tgtEl>
                                          <p:spTgt spid="5120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51204">
                                            <p:txEl>
                                              <p:pRg st="4" end="4"/>
                                            </p:txEl>
                                          </p:spTgt>
                                        </p:tgtEl>
                                        <p:attrNameLst>
                                          <p:attrName>style.visibility</p:attrName>
                                        </p:attrNameLst>
                                      </p:cBhvr>
                                      <p:to>
                                        <p:strVal val="visible"/>
                                      </p:to>
                                    </p:set>
                                    <p:animEffect transition="in" filter="barn(outHorizontal)">
                                      <p:cBhvr>
                                        <p:cTn id="33" dur="500"/>
                                        <p:tgtEl>
                                          <p:spTgt spid="5120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51204">
                                            <p:txEl>
                                              <p:pRg st="5" end="5"/>
                                            </p:txEl>
                                          </p:spTgt>
                                        </p:tgtEl>
                                        <p:attrNameLst>
                                          <p:attrName>style.visibility</p:attrName>
                                        </p:attrNameLst>
                                      </p:cBhvr>
                                      <p:to>
                                        <p:strVal val="visible"/>
                                      </p:to>
                                    </p:set>
                                    <p:animEffect transition="in" filter="barn(outHorizontal)">
                                      <p:cBhvr>
                                        <p:cTn id="38" dur="500"/>
                                        <p:tgtEl>
                                          <p:spTgt spid="512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bldLvl="5"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4273"/>
          <p:cNvGrpSpPr/>
          <p:nvPr/>
        </p:nvGrpSpPr>
        <p:grpSpPr>
          <a:xfrm>
            <a:off x="1885950" y="3200400"/>
            <a:ext cx="1200150" cy="1498997"/>
            <a:chOff x="0" y="0"/>
            <a:chExt cx="1008" cy="1259"/>
          </a:xfrm>
        </p:grpSpPr>
        <p:sp>
          <p:nvSpPr>
            <p:cNvPr id="54275" name="Text Box 3"/>
            <p:cNvSpPr txBox="1"/>
            <p:nvPr/>
          </p:nvSpPr>
          <p:spPr>
            <a:xfrm>
              <a:off x="144" y="1008"/>
              <a:ext cx="62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情境</a:t>
              </a:r>
              <a:endParaRPr lang="zh-CN" altLang="en-US" sz="1350" dirty="0">
                <a:solidFill>
                  <a:schemeClr val="tx1"/>
                </a:solidFill>
                <a:latin typeface="Times New Roman" panose="02020603050405020304" pitchFamily="2" charset="0"/>
              </a:endParaRPr>
            </a:p>
          </p:txBody>
        </p:sp>
        <p:sp>
          <p:nvSpPr>
            <p:cNvPr id="54276" name="Text Box 4"/>
            <p:cNvSpPr txBox="1"/>
            <p:nvPr/>
          </p:nvSpPr>
          <p:spPr>
            <a:xfrm>
              <a:off x="0" y="624"/>
              <a:ext cx="100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地位权力</a:t>
              </a:r>
              <a:endParaRPr lang="zh-CN" altLang="en-US" sz="1350" dirty="0">
                <a:solidFill>
                  <a:schemeClr val="tx1"/>
                </a:solidFill>
                <a:latin typeface="Times New Roman" panose="02020603050405020304" pitchFamily="2" charset="0"/>
              </a:endParaRPr>
            </a:p>
          </p:txBody>
        </p:sp>
        <p:sp>
          <p:nvSpPr>
            <p:cNvPr id="54277" name="Text Box 5"/>
            <p:cNvSpPr txBox="1"/>
            <p:nvPr/>
          </p:nvSpPr>
          <p:spPr>
            <a:xfrm>
              <a:off x="0" y="288"/>
              <a:ext cx="100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任务结构</a:t>
              </a:r>
              <a:endParaRPr lang="zh-CN" altLang="en-US" sz="1350" dirty="0">
                <a:solidFill>
                  <a:schemeClr val="tx1"/>
                </a:solidFill>
                <a:latin typeface="Times New Roman" panose="02020603050405020304" pitchFamily="2" charset="0"/>
              </a:endParaRPr>
            </a:p>
          </p:txBody>
        </p:sp>
        <p:sp>
          <p:nvSpPr>
            <p:cNvPr id="54278" name="Text Box 6"/>
            <p:cNvSpPr txBox="1"/>
            <p:nvPr/>
          </p:nvSpPr>
          <p:spPr>
            <a:xfrm>
              <a:off x="0" y="0"/>
              <a:ext cx="100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上下关系</a:t>
              </a:r>
              <a:endParaRPr lang="zh-CN" altLang="en-US" sz="1350" dirty="0">
                <a:solidFill>
                  <a:schemeClr val="tx1"/>
                </a:solidFill>
                <a:latin typeface="Times New Roman" panose="02020603050405020304" pitchFamily="2" charset="0"/>
              </a:endParaRPr>
            </a:p>
          </p:txBody>
        </p:sp>
      </p:grpSp>
      <p:grpSp>
        <p:nvGrpSpPr>
          <p:cNvPr id="54279" name="组合 54278"/>
          <p:cNvGrpSpPr/>
          <p:nvPr/>
        </p:nvGrpSpPr>
        <p:grpSpPr>
          <a:xfrm>
            <a:off x="2000250" y="465535"/>
            <a:ext cx="890588" cy="2290762"/>
            <a:chOff x="0" y="0"/>
            <a:chExt cx="748" cy="1924"/>
          </a:xfrm>
        </p:grpSpPr>
        <p:sp>
          <p:nvSpPr>
            <p:cNvPr id="54280" name="Text Box 8"/>
            <p:cNvSpPr txBox="1"/>
            <p:nvPr/>
          </p:nvSpPr>
          <p:spPr>
            <a:xfrm>
              <a:off x="28" y="0"/>
              <a:ext cx="720"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有效</a:t>
              </a:r>
              <a:endParaRPr lang="zh-CN" altLang="en-US" sz="1350" dirty="0">
                <a:solidFill>
                  <a:schemeClr val="tx1"/>
                </a:solidFill>
                <a:latin typeface="Times New Roman" panose="02020603050405020304" pitchFamily="2" charset="0"/>
              </a:endParaRPr>
            </a:p>
          </p:txBody>
        </p:sp>
        <p:sp>
          <p:nvSpPr>
            <p:cNvPr id="54281" name="Text Box 9"/>
            <p:cNvSpPr txBox="1"/>
            <p:nvPr/>
          </p:nvSpPr>
          <p:spPr>
            <a:xfrm>
              <a:off x="0" y="1673"/>
              <a:ext cx="62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无效</a:t>
              </a:r>
              <a:endParaRPr lang="zh-CN" altLang="en-US" sz="1350" dirty="0">
                <a:solidFill>
                  <a:schemeClr val="tx1"/>
                </a:solidFill>
                <a:latin typeface="Times New Roman" panose="02020603050405020304" pitchFamily="2" charset="0"/>
              </a:endParaRPr>
            </a:p>
          </p:txBody>
        </p:sp>
        <p:sp>
          <p:nvSpPr>
            <p:cNvPr id="54282" name="Text Box 10"/>
            <p:cNvSpPr txBox="1"/>
            <p:nvPr/>
          </p:nvSpPr>
          <p:spPr>
            <a:xfrm>
              <a:off x="0" y="905"/>
              <a:ext cx="62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绩效</a:t>
              </a:r>
              <a:endParaRPr lang="zh-CN" altLang="en-US" sz="1350" dirty="0">
                <a:solidFill>
                  <a:schemeClr val="tx1"/>
                </a:solidFill>
                <a:latin typeface="Times New Roman" panose="02020603050405020304" pitchFamily="2" charset="0"/>
              </a:endParaRPr>
            </a:p>
          </p:txBody>
        </p:sp>
      </p:grpSp>
      <p:grpSp>
        <p:nvGrpSpPr>
          <p:cNvPr id="54284" name="组合 54283"/>
          <p:cNvGrpSpPr/>
          <p:nvPr/>
        </p:nvGrpSpPr>
        <p:grpSpPr>
          <a:xfrm>
            <a:off x="2971800" y="514350"/>
            <a:ext cx="4706541" cy="4255294"/>
            <a:chOff x="0" y="0"/>
            <a:chExt cx="3953" cy="3574"/>
          </a:xfrm>
        </p:grpSpPr>
        <p:grpSp>
          <p:nvGrpSpPr>
            <p:cNvPr id="54285" name="组合 54284"/>
            <p:cNvGrpSpPr/>
            <p:nvPr/>
          </p:nvGrpSpPr>
          <p:grpSpPr>
            <a:xfrm>
              <a:off x="0" y="11"/>
              <a:ext cx="3953" cy="3563"/>
              <a:chOff x="0" y="0"/>
              <a:chExt cx="3953" cy="3563"/>
            </a:xfrm>
          </p:grpSpPr>
          <p:grpSp>
            <p:nvGrpSpPr>
              <p:cNvPr id="54286" name="组合 54285"/>
              <p:cNvGrpSpPr/>
              <p:nvPr/>
            </p:nvGrpSpPr>
            <p:grpSpPr>
              <a:xfrm>
                <a:off x="0" y="0"/>
                <a:ext cx="3953" cy="3563"/>
                <a:chOff x="0" y="0"/>
                <a:chExt cx="3953" cy="3563"/>
              </a:xfrm>
            </p:grpSpPr>
            <p:sp>
              <p:nvSpPr>
                <p:cNvPr id="54287" name="Rectangle 15"/>
                <p:cNvSpPr/>
                <p:nvPr/>
              </p:nvSpPr>
              <p:spPr>
                <a:xfrm>
                  <a:off x="46" y="3182"/>
                  <a:ext cx="453"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sz="1350" dirty="0">
                    <a:latin typeface="Tahoma" panose="020B0604030504040204" pitchFamily="2" charset="0"/>
                  </a:endParaRPr>
                </a:p>
              </p:txBody>
            </p:sp>
            <p:sp>
              <p:nvSpPr>
                <p:cNvPr id="54288" name="Rectangle 16"/>
                <p:cNvSpPr/>
                <p:nvPr/>
              </p:nvSpPr>
              <p:spPr>
                <a:xfrm>
                  <a:off x="0" y="7"/>
                  <a:ext cx="3936" cy="355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endParaRPr lang="zh-CN" altLang="en-US" sz="1350" dirty="0">
                    <a:solidFill>
                      <a:schemeClr val="tx1"/>
                    </a:solidFill>
                    <a:latin typeface="Arial" panose="020B0604020202020204" pitchFamily="34" charset="0"/>
                  </a:endParaRPr>
                </a:p>
              </p:txBody>
            </p:sp>
            <p:sp>
              <p:nvSpPr>
                <p:cNvPr id="54289" name="Line 17"/>
                <p:cNvSpPr/>
                <p:nvPr/>
              </p:nvSpPr>
              <p:spPr>
                <a:xfrm>
                  <a:off x="17" y="3168"/>
                  <a:ext cx="3936"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0" name="Line 18"/>
                <p:cNvSpPr/>
                <p:nvPr/>
              </p:nvSpPr>
              <p:spPr>
                <a:xfrm>
                  <a:off x="17" y="2832"/>
                  <a:ext cx="3936"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1" name="Line 19"/>
                <p:cNvSpPr/>
                <p:nvPr/>
              </p:nvSpPr>
              <p:spPr>
                <a:xfrm>
                  <a:off x="17" y="2544"/>
                  <a:ext cx="3936"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2" name="Line 20"/>
                <p:cNvSpPr/>
                <p:nvPr/>
              </p:nvSpPr>
              <p:spPr>
                <a:xfrm>
                  <a:off x="17" y="2256"/>
                  <a:ext cx="3936"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3" name="Line 21"/>
                <p:cNvSpPr/>
                <p:nvPr/>
              </p:nvSpPr>
              <p:spPr>
                <a:xfrm>
                  <a:off x="497" y="2832"/>
                  <a:ext cx="0" cy="72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4" name="Line 22"/>
                <p:cNvSpPr/>
                <p:nvPr/>
              </p:nvSpPr>
              <p:spPr>
                <a:xfrm>
                  <a:off x="977" y="2544"/>
                  <a:ext cx="0" cy="1008"/>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5" name="Line 23"/>
                <p:cNvSpPr/>
                <p:nvPr/>
              </p:nvSpPr>
              <p:spPr>
                <a:xfrm>
                  <a:off x="1457" y="2832"/>
                  <a:ext cx="0" cy="72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6" name="Line 24"/>
                <p:cNvSpPr/>
                <p:nvPr/>
              </p:nvSpPr>
              <p:spPr>
                <a:xfrm>
                  <a:off x="1985" y="2256"/>
                  <a:ext cx="0" cy="1296"/>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7" name="Line 25"/>
                <p:cNvSpPr/>
                <p:nvPr/>
              </p:nvSpPr>
              <p:spPr>
                <a:xfrm>
                  <a:off x="3425" y="2832"/>
                  <a:ext cx="0" cy="72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8" name="Line 26"/>
                <p:cNvSpPr/>
                <p:nvPr/>
              </p:nvSpPr>
              <p:spPr>
                <a:xfrm>
                  <a:off x="2945" y="2544"/>
                  <a:ext cx="0" cy="1008"/>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299" name="Line 27"/>
                <p:cNvSpPr/>
                <p:nvPr/>
              </p:nvSpPr>
              <p:spPr>
                <a:xfrm>
                  <a:off x="2465" y="2832"/>
                  <a:ext cx="0" cy="72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00" name="Text Box 28"/>
                <p:cNvSpPr txBox="1"/>
                <p:nvPr/>
              </p:nvSpPr>
              <p:spPr>
                <a:xfrm>
                  <a:off x="641" y="2256"/>
                  <a:ext cx="57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好</a:t>
                  </a:r>
                  <a:endParaRPr lang="zh-CN" altLang="en-US" sz="1350" dirty="0">
                    <a:solidFill>
                      <a:schemeClr val="tx1"/>
                    </a:solidFill>
                    <a:latin typeface="Times New Roman" panose="02020603050405020304" pitchFamily="2" charset="0"/>
                  </a:endParaRPr>
                </a:p>
              </p:txBody>
            </p:sp>
            <p:sp>
              <p:nvSpPr>
                <p:cNvPr id="54301" name="Text Box 29"/>
                <p:cNvSpPr txBox="1"/>
                <p:nvPr/>
              </p:nvSpPr>
              <p:spPr>
                <a:xfrm>
                  <a:off x="2657" y="2256"/>
                  <a:ext cx="912"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差</a:t>
                  </a:r>
                  <a:endParaRPr lang="zh-CN" altLang="en-US" sz="1350" dirty="0">
                    <a:solidFill>
                      <a:schemeClr val="tx1"/>
                    </a:solidFill>
                    <a:latin typeface="Times New Roman" panose="02020603050405020304" pitchFamily="2" charset="0"/>
                  </a:endParaRPr>
                </a:p>
              </p:txBody>
            </p:sp>
            <p:sp>
              <p:nvSpPr>
                <p:cNvPr id="54302" name="Text Box 30"/>
                <p:cNvSpPr txBox="1"/>
                <p:nvPr/>
              </p:nvSpPr>
              <p:spPr>
                <a:xfrm>
                  <a:off x="257" y="2544"/>
                  <a:ext cx="81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明确</a:t>
                  </a:r>
                  <a:endParaRPr lang="zh-CN" altLang="en-US" sz="1350" dirty="0">
                    <a:solidFill>
                      <a:schemeClr val="tx1"/>
                    </a:solidFill>
                    <a:latin typeface="Times New Roman" panose="02020603050405020304" pitchFamily="2" charset="0"/>
                  </a:endParaRPr>
                </a:p>
              </p:txBody>
            </p:sp>
            <p:sp>
              <p:nvSpPr>
                <p:cNvPr id="54303" name="Text Box 31"/>
                <p:cNvSpPr txBox="1"/>
                <p:nvPr/>
              </p:nvSpPr>
              <p:spPr>
                <a:xfrm>
                  <a:off x="1121" y="2544"/>
                  <a:ext cx="76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不明确</a:t>
                  </a:r>
                  <a:endParaRPr lang="zh-CN" altLang="en-US" sz="1350" dirty="0">
                    <a:solidFill>
                      <a:schemeClr val="tx1"/>
                    </a:solidFill>
                    <a:latin typeface="Times New Roman" panose="02020603050405020304" pitchFamily="2" charset="0"/>
                  </a:endParaRPr>
                </a:p>
              </p:txBody>
            </p:sp>
            <p:sp>
              <p:nvSpPr>
                <p:cNvPr id="54304" name="Text Box 32"/>
                <p:cNvSpPr txBox="1"/>
                <p:nvPr/>
              </p:nvSpPr>
              <p:spPr>
                <a:xfrm>
                  <a:off x="2081" y="2544"/>
                  <a:ext cx="86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明确</a:t>
                  </a:r>
                  <a:endParaRPr lang="zh-CN" altLang="en-US" sz="1350" dirty="0">
                    <a:solidFill>
                      <a:schemeClr val="tx1"/>
                    </a:solidFill>
                    <a:latin typeface="Times New Roman" panose="02020603050405020304" pitchFamily="2" charset="0"/>
                  </a:endParaRPr>
                </a:p>
              </p:txBody>
            </p:sp>
            <p:sp>
              <p:nvSpPr>
                <p:cNvPr id="54305" name="Text Box 33"/>
                <p:cNvSpPr txBox="1"/>
                <p:nvPr/>
              </p:nvSpPr>
              <p:spPr>
                <a:xfrm>
                  <a:off x="3089" y="2544"/>
                  <a:ext cx="86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不明确</a:t>
                  </a:r>
                  <a:endParaRPr lang="zh-CN" altLang="en-US" sz="1350" dirty="0">
                    <a:solidFill>
                      <a:schemeClr val="tx1"/>
                    </a:solidFill>
                    <a:latin typeface="Times New Roman" panose="02020603050405020304" pitchFamily="2" charset="0"/>
                  </a:endParaRPr>
                </a:p>
              </p:txBody>
            </p:sp>
            <p:sp>
              <p:nvSpPr>
                <p:cNvPr id="54306" name="Text Box 34"/>
                <p:cNvSpPr txBox="1"/>
                <p:nvPr/>
              </p:nvSpPr>
              <p:spPr>
                <a:xfrm>
                  <a:off x="545" y="2928"/>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弱</a:t>
                  </a:r>
                  <a:endParaRPr lang="zh-CN" altLang="en-US" sz="1350" dirty="0">
                    <a:solidFill>
                      <a:schemeClr val="tx1"/>
                    </a:solidFill>
                    <a:latin typeface="Times New Roman" panose="02020603050405020304" pitchFamily="2" charset="0"/>
                  </a:endParaRPr>
                </a:p>
              </p:txBody>
            </p:sp>
            <p:sp>
              <p:nvSpPr>
                <p:cNvPr id="54307" name="Text Box 35"/>
                <p:cNvSpPr txBox="1"/>
                <p:nvPr/>
              </p:nvSpPr>
              <p:spPr>
                <a:xfrm>
                  <a:off x="46" y="2910"/>
                  <a:ext cx="432"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强</a:t>
                  </a:r>
                  <a:endParaRPr lang="zh-CN" altLang="en-US" sz="1350" dirty="0">
                    <a:solidFill>
                      <a:schemeClr val="tx1"/>
                    </a:solidFill>
                    <a:latin typeface="Times New Roman" panose="02020603050405020304" pitchFamily="2" charset="0"/>
                  </a:endParaRPr>
                </a:p>
              </p:txBody>
            </p:sp>
            <p:sp>
              <p:nvSpPr>
                <p:cNvPr id="54308" name="Text Box 36"/>
                <p:cNvSpPr txBox="1"/>
                <p:nvPr/>
              </p:nvSpPr>
              <p:spPr>
                <a:xfrm>
                  <a:off x="1073" y="2928"/>
                  <a:ext cx="38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强</a:t>
                  </a:r>
                  <a:endParaRPr lang="zh-CN" altLang="en-US" sz="1350" dirty="0">
                    <a:solidFill>
                      <a:schemeClr val="tx1"/>
                    </a:solidFill>
                    <a:latin typeface="Times New Roman" panose="02020603050405020304" pitchFamily="2" charset="0"/>
                  </a:endParaRPr>
                </a:p>
              </p:txBody>
            </p:sp>
            <p:sp>
              <p:nvSpPr>
                <p:cNvPr id="54309" name="Text Box 37"/>
                <p:cNvSpPr txBox="1"/>
                <p:nvPr/>
              </p:nvSpPr>
              <p:spPr>
                <a:xfrm>
                  <a:off x="1553" y="2928"/>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弱</a:t>
                  </a:r>
                  <a:endParaRPr lang="zh-CN" altLang="en-US" sz="1350" dirty="0">
                    <a:solidFill>
                      <a:schemeClr val="tx1"/>
                    </a:solidFill>
                    <a:latin typeface="Times New Roman" panose="02020603050405020304" pitchFamily="2" charset="0"/>
                  </a:endParaRPr>
                </a:p>
              </p:txBody>
            </p:sp>
            <p:sp>
              <p:nvSpPr>
                <p:cNvPr id="54310" name="Text Box 38"/>
                <p:cNvSpPr txBox="1"/>
                <p:nvPr/>
              </p:nvSpPr>
              <p:spPr>
                <a:xfrm>
                  <a:off x="2081" y="2928"/>
                  <a:ext cx="38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强</a:t>
                  </a:r>
                  <a:endParaRPr lang="zh-CN" altLang="en-US" sz="1350" dirty="0">
                    <a:solidFill>
                      <a:schemeClr val="tx1"/>
                    </a:solidFill>
                    <a:latin typeface="Times New Roman" panose="02020603050405020304" pitchFamily="2" charset="0"/>
                  </a:endParaRPr>
                </a:p>
              </p:txBody>
            </p:sp>
            <p:sp>
              <p:nvSpPr>
                <p:cNvPr id="54311" name="Text Box 39"/>
                <p:cNvSpPr txBox="1"/>
                <p:nvPr/>
              </p:nvSpPr>
              <p:spPr>
                <a:xfrm>
                  <a:off x="2513" y="2928"/>
                  <a:ext cx="432"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弱</a:t>
                  </a:r>
                  <a:endParaRPr lang="zh-CN" altLang="en-US" sz="1350" dirty="0">
                    <a:solidFill>
                      <a:schemeClr val="tx1"/>
                    </a:solidFill>
                    <a:latin typeface="Times New Roman" panose="02020603050405020304" pitchFamily="2" charset="0"/>
                  </a:endParaRPr>
                </a:p>
              </p:txBody>
            </p:sp>
            <p:sp>
              <p:nvSpPr>
                <p:cNvPr id="54312" name="Text Box 40"/>
                <p:cNvSpPr txBox="1"/>
                <p:nvPr/>
              </p:nvSpPr>
              <p:spPr>
                <a:xfrm>
                  <a:off x="3041" y="2928"/>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强</a:t>
                  </a:r>
                  <a:endParaRPr lang="zh-CN" altLang="en-US" sz="1350" dirty="0">
                    <a:solidFill>
                      <a:schemeClr val="tx1"/>
                    </a:solidFill>
                    <a:latin typeface="Times New Roman" panose="02020603050405020304" pitchFamily="2" charset="0"/>
                  </a:endParaRPr>
                </a:p>
              </p:txBody>
            </p:sp>
            <p:sp>
              <p:nvSpPr>
                <p:cNvPr id="54313" name="Text Box 41"/>
                <p:cNvSpPr txBox="1"/>
                <p:nvPr/>
              </p:nvSpPr>
              <p:spPr>
                <a:xfrm>
                  <a:off x="3521" y="2928"/>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弱</a:t>
                  </a:r>
                  <a:endParaRPr lang="zh-CN" altLang="en-US" sz="1350" dirty="0">
                    <a:solidFill>
                      <a:schemeClr val="tx1"/>
                    </a:solidFill>
                    <a:latin typeface="Times New Roman" panose="02020603050405020304" pitchFamily="2" charset="0"/>
                  </a:endParaRPr>
                </a:p>
              </p:txBody>
            </p:sp>
            <p:sp>
              <p:nvSpPr>
                <p:cNvPr id="54314" name="Text Box 42"/>
                <p:cNvSpPr txBox="1"/>
                <p:nvPr/>
              </p:nvSpPr>
              <p:spPr>
                <a:xfrm>
                  <a:off x="641" y="3312"/>
                  <a:ext cx="240"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2</a:t>
                  </a:r>
                  <a:endParaRPr lang="zh-CN" altLang="en-US" sz="1350" dirty="0">
                    <a:solidFill>
                      <a:schemeClr val="tx1"/>
                    </a:solidFill>
                    <a:latin typeface="Times New Roman" panose="02020603050405020304" pitchFamily="2" charset="0"/>
                  </a:endParaRPr>
                </a:p>
              </p:txBody>
            </p:sp>
            <p:sp>
              <p:nvSpPr>
                <p:cNvPr id="54315" name="Text Box 43"/>
                <p:cNvSpPr txBox="1"/>
                <p:nvPr/>
              </p:nvSpPr>
              <p:spPr>
                <a:xfrm>
                  <a:off x="113" y="3312"/>
                  <a:ext cx="240"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1</a:t>
                  </a:r>
                  <a:endParaRPr lang="zh-CN" altLang="en-US" sz="1350" dirty="0">
                    <a:solidFill>
                      <a:schemeClr val="tx1"/>
                    </a:solidFill>
                    <a:latin typeface="Times New Roman" panose="02020603050405020304" pitchFamily="2" charset="0"/>
                  </a:endParaRPr>
                </a:p>
              </p:txBody>
            </p:sp>
            <p:sp>
              <p:nvSpPr>
                <p:cNvPr id="54316" name="Text Box 44"/>
                <p:cNvSpPr txBox="1"/>
                <p:nvPr/>
              </p:nvSpPr>
              <p:spPr>
                <a:xfrm>
                  <a:off x="1121" y="3312"/>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3</a:t>
                  </a:r>
                  <a:endParaRPr lang="zh-CN" altLang="en-US" sz="1350" dirty="0">
                    <a:solidFill>
                      <a:schemeClr val="tx1"/>
                    </a:solidFill>
                    <a:latin typeface="Times New Roman" panose="02020603050405020304" pitchFamily="2" charset="0"/>
                  </a:endParaRPr>
                </a:p>
              </p:txBody>
            </p:sp>
            <p:sp>
              <p:nvSpPr>
                <p:cNvPr id="54317" name="Text Box 45"/>
                <p:cNvSpPr txBox="1"/>
                <p:nvPr/>
              </p:nvSpPr>
              <p:spPr>
                <a:xfrm>
                  <a:off x="1601" y="3312"/>
                  <a:ext cx="28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4</a:t>
                  </a:r>
                  <a:endParaRPr lang="zh-CN" altLang="en-US" sz="1350" dirty="0">
                    <a:solidFill>
                      <a:schemeClr val="tx1"/>
                    </a:solidFill>
                    <a:latin typeface="Times New Roman" panose="02020603050405020304" pitchFamily="2" charset="0"/>
                  </a:endParaRPr>
                </a:p>
              </p:txBody>
            </p:sp>
            <p:sp>
              <p:nvSpPr>
                <p:cNvPr id="54318" name="Text Box 46"/>
                <p:cNvSpPr txBox="1"/>
                <p:nvPr/>
              </p:nvSpPr>
              <p:spPr>
                <a:xfrm>
                  <a:off x="2129" y="3312"/>
                  <a:ext cx="240"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5</a:t>
                  </a:r>
                  <a:endParaRPr lang="zh-CN" altLang="en-US" sz="1350" dirty="0">
                    <a:solidFill>
                      <a:schemeClr val="tx1"/>
                    </a:solidFill>
                    <a:latin typeface="Times New Roman" panose="02020603050405020304" pitchFamily="2" charset="0"/>
                  </a:endParaRPr>
                </a:p>
              </p:txBody>
            </p:sp>
            <p:sp>
              <p:nvSpPr>
                <p:cNvPr id="54319" name="Text Box 47"/>
                <p:cNvSpPr txBox="1"/>
                <p:nvPr/>
              </p:nvSpPr>
              <p:spPr>
                <a:xfrm>
                  <a:off x="2609" y="3312"/>
                  <a:ext cx="336"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6</a:t>
                  </a:r>
                  <a:endParaRPr lang="zh-CN" altLang="en-US" sz="1350" dirty="0">
                    <a:solidFill>
                      <a:schemeClr val="tx1"/>
                    </a:solidFill>
                    <a:latin typeface="Times New Roman" panose="02020603050405020304" pitchFamily="2" charset="0"/>
                  </a:endParaRPr>
                </a:p>
              </p:txBody>
            </p:sp>
            <p:sp>
              <p:nvSpPr>
                <p:cNvPr id="54320" name="Text Box 48"/>
                <p:cNvSpPr txBox="1"/>
                <p:nvPr/>
              </p:nvSpPr>
              <p:spPr>
                <a:xfrm>
                  <a:off x="3089" y="3312"/>
                  <a:ext cx="384"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7</a:t>
                  </a:r>
                  <a:endParaRPr lang="zh-CN" altLang="en-US" sz="1350" dirty="0">
                    <a:solidFill>
                      <a:schemeClr val="tx1"/>
                    </a:solidFill>
                    <a:latin typeface="Times New Roman" panose="02020603050405020304" pitchFamily="2" charset="0"/>
                  </a:endParaRPr>
                </a:p>
              </p:txBody>
            </p:sp>
            <p:sp>
              <p:nvSpPr>
                <p:cNvPr id="54321" name="Text Box 49"/>
                <p:cNvSpPr txBox="1"/>
                <p:nvPr/>
              </p:nvSpPr>
              <p:spPr>
                <a:xfrm>
                  <a:off x="3569" y="3312"/>
                  <a:ext cx="28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8</a:t>
                  </a:r>
                  <a:endParaRPr lang="zh-CN" altLang="en-US" sz="1350" dirty="0">
                    <a:solidFill>
                      <a:schemeClr val="tx1"/>
                    </a:solidFill>
                    <a:latin typeface="Times New Roman" panose="02020603050405020304" pitchFamily="2" charset="0"/>
                  </a:endParaRPr>
                </a:p>
              </p:txBody>
            </p:sp>
            <p:sp>
              <p:nvSpPr>
                <p:cNvPr id="54322" name="Line 50"/>
                <p:cNvSpPr/>
                <p:nvPr/>
              </p:nvSpPr>
              <p:spPr>
                <a:xfrm>
                  <a:off x="17" y="960"/>
                  <a:ext cx="3936" cy="0"/>
                </a:xfrm>
                <a:prstGeom prst="line">
                  <a:avLst/>
                </a:prstGeom>
                <a:ln w="9525" cap="flat" cmpd="sng">
                  <a:solidFill>
                    <a:schemeClr val="tx1"/>
                  </a:solidFill>
                  <a:prstDash val="dashDot"/>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23" name="Line 51"/>
                <p:cNvSpPr/>
                <p:nvPr/>
              </p:nvSpPr>
              <p:spPr>
                <a:xfrm>
                  <a:off x="17" y="1920"/>
                  <a:ext cx="3936"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24" name="Line 52"/>
                <p:cNvSpPr/>
                <p:nvPr/>
              </p:nvSpPr>
              <p:spPr>
                <a:xfrm>
                  <a:off x="1457" y="1920"/>
                  <a:ext cx="0" cy="336"/>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25" name="Line 53"/>
                <p:cNvSpPr/>
                <p:nvPr/>
              </p:nvSpPr>
              <p:spPr>
                <a:xfrm>
                  <a:off x="3425" y="1920"/>
                  <a:ext cx="0" cy="336"/>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26" name="Text Box 54"/>
                <p:cNvSpPr txBox="1"/>
                <p:nvPr/>
              </p:nvSpPr>
              <p:spPr>
                <a:xfrm>
                  <a:off x="161" y="1968"/>
                  <a:ext cx="1152"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有利环境</a:t>
                  </a:r>
                  <a:endParaRPr lang="zh-CN" altLang="en-US" sz="1350" dirty="0">
                    <a:solidFill>
                      <a:schemeClr val="tx1"/>
                    </a:solidFill>
                    <a:latin typeface="Times New Roman" panose="02020603050405020304" pitchFamily="2" charset="0"/>
                  </a:endParaRPr>
                </a:p>
              </p:txBody>
            </p:sp>
            <p:sp>
              <p:nvSpPr>
                <p:cNvPr id="54327" name="Text Box 55"/>
                <p:cNvSpPr txBox="1"/>
                <p:nvPr/>
              </p:nvSpPr>
              <p:spPr>
                <a:xfrm>
                  <a:off x="1889" y="1968"/>
                  <a:ext cx="1248" cy="251"/>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中间状态</a:t>
                  </a:r>
                  <a:endParaRPr lang="zh-CN" altLang="en-US" sz="1350" dirty="0">
                    <a:solidFill>
                      <a:schemeClr val="tx1"/>
                    </a:solidFill>
                    <a:latin typeface="Times New Roman" panose="02020603050405020304" pitchFamily="2" charset="0"/>
                  </a:endParaRPr>
                </a:p>
              </p:txBody>
            </p:sp>
            <p:sp>
              <p:nvSpPr>
                <p:cNvPr id="54328" name="Line 56"/>
                <p:cNvSpPr/>
                <p:nvPr/>
              </p:nvSpPr>
              <p:spPr>
                <a:xfrm flipV="1">
                  <a:off x="497"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29" name="Line 57"/>
                <p:cNvSpPr/>
                <p:nvPr/>
              </p:nvSpPr>
              <p:spPr>
                <a:xfrm flipV="1">
                  <a:off x="977"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0" name="Line 58"/>
                <p:cNvSpPr/>
                <p:nvPr/>
              </p:nvSpPr>
              <p:spPr>
                <a:xfrm flipV="1">
                  <a:off x="1457"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1" name="Line 59"/>
                <p:cNvSpPr/>
                <p:nvPr/>
              </p:nvSpPr>
              <p:spPr>
                <a:xfrm flipV="1">
                  <a:off x="1985"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2" name="Line 60"/>
                <p:cNvSpPr/>
                <p:nvPr/>
              </p:nvSpPr>
              <p:spPr>
                <a:xfrm flipV="1">
                  <a:off x="2465"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3" name="Line 61"/>
                <p:cNvSpPr/>
                <p:nvPr/>
              </p:nvSpPr>
              <p:spPr>
                <a:xfrm flipV="1">
                  <a:off x="2945"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4" name="Line 62"/>
                <p:cNvSpPr/>
                <p:nvPr/>
              </p:nvSpPr>
              <p:spPr>
                <a:xfrm flipV="1">
                  <a:off x="3425" y="0"/>
                  <a:ext cx="0" cy="192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5" name="Line 63"/>
                <p:cNvSpPr/>
                <p:nvPr/>
              </p:nvSpPr>
              <p:spPr>
                <a:xfrm>
                  <a:off x="257" y="1584"/>
                  <a:ext cx="1200" cy="0"/>
                </a:xfrm>
                <a:prstGeom prst="line">
                  <a:avLst/>
                </a:prstGeom>
                <a:ln w="38100" cap="flat" cmpd="sng">
                  <a:solidFill>
                    <a:srgbClr val="FF0066"/>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6" name="Freeform 64"/>
                <p:cNvSpPr/>
                <p:nvPr/>
              </p:nvSpPr>
              <p:spPr>
                <a:xfrm>
                  <a:off x="1457" y="192"/>
                  <a:ext cx="2088" cy="1640"/>
                </a:xfrm>
                <a:custGeom>
                  <a:avLst/>
                  <a:gdLst/>
                  <a:ahLst/>
                  <a:cxnLst>
                    <a:cxn ang="0">
                      <a:pos x="0" y="1400"/>
                    </a:cxn>
                    <a:cxn ang="0">
                      <a:pos x="528" y="968"/>
                    </a:cxn>
                    <a:cxn ang="0">
                      <a:pos x="864" y="248"/>
                    </a:cxn>
                    <a:cxn ang="0">
                      <a:pos x="1200" y="200"/>
                    </a:cxn>
                    <a:cxn ang="0">
                      <a:pos x="1968" y="1448"/>
                    </a:cxn>
                    <a:cxn ang="0">
                      <a:pos x="1920" y="1352"/>
                    </a:cxn>
                    <a:cxn ang="0">
                      <a:pos x="1968" y="1448"/>
                    </a:cxn>
                  </a:cxnLst>
                  <a:rect l="0" t="0" r="0" b="0"/>
                  <a:pathLst>
                    <a:path w="2088" h="1640">
                      <a:moveTo>
                        <a:pt x="0" y="1400"/>
                      </a:moveTo>
                      <a:cubicBezTo>
                        <a:pt x="192" y="1280"/>
                        <a:pt x="384" y="1160"/>
                        <a:pt x="528" y="968"/>
                      </a:cubicBezTo>
                      <a:cubicBezTo>
                        <a:pt x="672" y="776"/>
                        <a:pt x="752" y="376"/>
                        <a:pt x="864" y="248"/>
                      </a:cubicBezTo>
                      <a:cubicBezTo>
                        <a:pt x="976" y="120"/>
                        <a:pt x="1016" y="0"/>
                        <a:pt x="1200" y="200"/>
                      </a:cubicBezTo>
                      <a:cubicBezTo>
                        <a:pt x="1384" y="400"/>
                        <a:pt x="1848" y="1256"/>
                        <a:pt x="1968" y="1448"/>
                      </a:cubicBezTo>
                      <a:cubicBezTo>
                        <a:pt x="2088" y="1640"/>
                        <a:pt x="1920" y="1352"/>
                        <a:pt x="1920" y="1352"/>
                      </a:cubicBezTo>
                      <a:cubicBezTo>
                        <a:pt x="1920" y="1352"/>
                        <a:pt x="1944" y="1400"/>
                        <a:pt x="1968" y="1448"/>
                      </a:cubicBezTo>
                    </a:path>
                  </a:pathLst>
                </a:custGeom>
                <a:noFill/>
                <a:ln w="38100" cap="flat" cmpd="sng">
                  <a:solidFill>
                    <a:srgbClr val="FF0066"/>
                  </a:solidFill>
                  <a:prstDash val="solid"/>
                  <a:miter/>
                  <a:headEnd type="none" w="med" len="med"/>
                  <a:tailEnd type="none" w="med" len="med"/>
                </a:ln>
              </p:spPr>
              <p:txBody>
                <a:bodyPr/>
                <a:lstStyle/>
                <a:p>
                  <a:endParaRPr lang="zh-CN" altLang="en-US" sz="1350"/>
                </a:p>
              </p:txBody>
            </p:sp>
            <p:sp>
              <p:nvSpPr>
                <p:cNvPr id="54337" name="Text Box 65"/>
                <p:cNvSpPr txBox="1"/>
                <p:nvPr/>
              </p:nvSpPr>
              <p:spPr>
                <a:xfrm>
                  <a:off x="65" y="1296"/>
                  <a:ext cx="1584" cy="348"/>
                </a:xfrm>
                <a:prstGeom prst="rect">
                  <a:avLst/>
                </a:prstGeom>
                <a:noFill/>
                <a:ln w="9525">
                  <a:noFill/>
                </a:ln>
              </p:spPr>
              <p:txBody>
                <a:bodyPr anchor="t">
                  <a:spAutoFit/>
                </a:bodyPr>
                <a:lstStyle/>
                <a:p>
                  <a:pPr>
                    <a:lnSpc>
                      <a:spcPct val="100000"/>
                    </a:lnSpc>
                    <a:spcBef>
                      <a:spcPct val="50000"/>
                    </a:spcBef>
                    <a:buClrTx/>
                  </a:pPr>
                  <a:r>
                    <a:rPr lang="zh-CN" altLang="en-US" sz="2100" dirty="0">
                      <a:solidFill>
                        <a:schemeClr val="tx1"/>
                      </a:solidFill>
                      <a:latin typeface="Times New Roman" panose="02020603050405020304" pitchFamily="2" charset="0"/>
                    </a:rPr>
                    <a:t>关系导向领导</a:t>
                  </a:r>
                  <a:endParaRPr lang="zh-CN" altLang="en-US" sz="2100" dirty="0">
                    <a:solidFill>
                      <a:schemeClr val="tx1"/>
                    </a:solidFill>
                    <a:latin typeface="Times New Roman" panose="02020603050405020304" pitchFamily="2" charset="0"/>
                  </a:endParaRPr>
                </a:p>
              </p:txBody>
            </p:sp>
            <p:sp>
              <p:nvSpPr>
                <p:cNvPr id="54338" name="Line 66"/>
                <p:cNvSpPr/>
                <p:nvPr/>
              </p:nvSpPr>
              <p:spPr>
                <a:xfrm>
                  <a:off x="305" y="432"/>
                  <a:ext cx="912" cy="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39" name="Line 67"/>
                <p:cNvSpPr/>
                <p:nvPr/>
              </p:nvSpPr>
              <p:spPr>
                <a:xfrm>
                  <a:off x="1217" y="432"/>
                  <a:ext cx="768" cy="1152"/>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40" name="Line 68"/>
                <p:cNvSpPr/>
                <p:nvPr/>
              </p:nvSpPr>
              <p:spPr>
                <a:xfrm>
                  <a:off x="1985" y="1584"/>
                  <a:ext cx="768" cy="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41" name="Line 69"/>
                <p:cNvSpPr/>
                <p:nvPr/>
              </p:nvSpPr>
              <p:spPr>
                <a:xfrm flipV="1">
                  <a:off x="2753" y="624"/>
                  <a:ext cx="960" cy="96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42" name="Line 70"/>
                <p:cNvSpPr/>
                <p:nvPr/>
              </p:nvSpPr>
              <p:spPr>
                <a:xfrm>
                  <a:off x="3713" y="624"/>
                  <a:ext cx="240" cy="0"/>
                </a:xfrm>
                <a:prstGeom prst="line">
                  <a:avLst/>
                </a:prstGeom>
                <a:ln w="57150" cap="flat" cmpd="sng">
                  <a:solidFill>
                    <a:schemeClr val="tx1"/>
                  </a:solidFill>
                  <a:prstDash val="dash"/>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54343" name="Line 71"/>
                <p:cNvSpPr/>
                <p:nvPr/>
              </p:nvSpPr>
              <p:spPr>
                <a:xfrm>
                  <a:off x="3473" y="1728"/>
                  <a:ext cx="480" cy="0"/>
                </a:xfrm>
                <a:prstGeom prst="line">
                  <a:avLst/>
                </a:prstGeom>
                <a:ln w="38100" cap="flat" cmpd="sng">
                  <a:solidFill>
                    <a:srgbClr val="FF0066"/>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54344" name="Text Box 72"/>
                <p:cNvSpPr txBox="1"/>
                <p:nvPr/>
              </p:nvSpPr>
              <p:spPr>
                <a:xfrm>
                  <a:off x="113" y="48"/>
                  <a:ext cx="1440" cy="348"/>
                </a:xfrm>
                <a:prstGeom prst="rect">
                  <a:avLst/>
                </a:prstGeom>
                <a:noFill/>
                <a:ln w="9525">
                  <a:noFill/>
                </a:ln>
              </p:spPr>
              <p:txBody>
                <a:bodyPr anchor="t">
                  <a:spAutoFit/>
                </a:bodyPr>
                <a:lstStyle/>
                <a:p>
                  <a:pPr>
                    <a:lnSpc>
                      <a:spcPct val="100000"/>
                    </a:lnSpc>
                    <a:spcBef>
                      <a:spcPct val="50000"/>
                    </a:spcBef>
                    <a:buClrTx/>
                  </a:pPr>
                  <a:r>
                    <a:rPr lang="zh-CN" altLang="en-US" sz="2100" dirty="0">
                      <a:solidFill>
                        <a:schemeClr val="tx1"/>
                      </a:solidFill>
                      <a:latin typeface="Times New Roman" panose="02020603050405020304" pitchFamily="2" charset="0"/>
                    </a:rPr>
                    <a:t>任务导向型</a:t>
                  </a:r>
                  <a:endParaRPr lang="zh-CN" altLang="en-US" sz="2100" dirty="0">
                    <a:solidFill>
                      <a:schemeClr val="tx1"/>
                    </a:solidFill>
                    <a:latin typeface="Times New Roman" panose="02020603050405020304" pitchFamily="2" charset="0"/>
                  </a:endParaRPr>
                </a:p>
              </p:txBody>
            </p:sp>
            <p:sp>
              <p:nvSpPr>
                <p:cNvPr id="54345" name="Text Box 73"/>
                <p:cNvSpPr txBox="1"/>
                <p:nvPr/>
              </p:nvSpPr>
              <p:spPr>
                <a:xfrm>
                  <a:off x="3448" y="1957"/>
                  <a:ext cx="442" cy="251"/>
                </a:xfrm>
                <a:prstGeom prst="rect">
                  <a:avLst/>
                </a:prstGeom>
                <a:noFill/>
                <a:ln w="9525">
                  <a:noFill/>
                </a:ln>
              </p:spPr>
              <p:txBody>
                <a:bodyPr wrap="none" anchor="t">
                  <a:spAutoFit/>
                </a:bodyPr>
                <a:lstStyle/>
                <a:p>
                  <a:pPr>
                    <a:lnSpc>
                      <a:spcPct val="100000"/>
                    </a:lnSpc>
                    <a:buClrTx/>
                  </a:pPr>
                  <a:r>
                    <a:rPr lang="zh-CN" altLang="en-US" sz="1350" dirty="0">
                      <a:solidFill>
                        <a:schemeClr val="tx1"/>
                      </a:solidFill>
                      <a:latin typeface="Arial" panose="020B0604020202020204" pitchFamily="34" charset="0"/>
                    </a:rPr>
                    <a:t>不利</a:t>
                  </a:r>
                  <a:endParaRPr lang="zh-CN" altLang="en-US" sz="1350" dirty="0">
                    <a:solidFill>
                      <a:schemeClr val="tx1"/>
                    </a:solidFill>
                    <a:latin typeface="Arial" panose="020B0604020202020204" pitchFamily="34" charset="0"/>
                  </a:endParaRPr>
                </a:p>
              </p:txBody>
            </p:sp>
          </p:grpSp>
          <p:sp>
            <p:nvSpPr>
              <p:cNvPr id="54346" name="Rectangle 74"/>
              <p:cNvSpPr/>
              <p:nvPr/>
            </p:nvSpPr>
            <p:spPr>
              <a:xfrm>
                <a:off x="0" y="7"/>
                <a:ext cx="3946" cy="226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sz="1350" dirty="0">
                  <a:latin typeface="Tahoma" panose="020B0604030504040204" pitchFamily="2" charset="0"/>
                </a:endParaRPr>
              </a:p>
            </p:txBody>
          </p:sp>
        </p:grpSp>
        <p:sp>
          <p:nvSpPr>
            <p:cNvPr id="54347" name="Line 75"/>
            <p:cNvSpPr/>
            <p:nvPr/>
          </p:nvSpPr>
          <p:spPr>
            <a:xfrm flipV="1">
              <a:off x="499"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48" name="Line 76"/>
            <p:cNvSpPr/>
            <p:nvPr/>
          </p:nvSpPr>
          <p:spPr>
            <a:xfrm flipV="1">
              <a:off x="998"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49" name="Line 77"/>
            <p:cNvSpPr/>
            <p:nvPr/>
          </p:nvSpPr>
          <p:spPr>
            <a:xfrm flipV="1">
              <a:off x="1497"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0" name="Line 78"/>
            <p:cNvSpPr/>
            <p:nvPr/>
          </p:nvSpPr>
          <p:spPr>
            <a:xfrm flipV="1">
              <a:off x="1996"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1" name="Line 79"/>
            <p:cNvSpPr/>
            <p:nvPr/>
          </p:nvSpPr>
          <p:spPr>
            <a:xfrm flipV="1">
              <a:off x="2449"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2" name="Line 80"/>
            <p:cNvSpPr/>
            <p:nvPr/>
          </p:nvSpPr>
          <p:spPr>
            <a:xfrm flipV="1">
              <a:off x="2948"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3" name="Line 81"/>
            <p:cNvSpPr/>
            <p:nvPr/>
          </p:nvSpPr>
          <p:spPr>
            <a:xfrm flipV="1">
              <a:off x="3447" y="0"/>
              <a:ext cx="0" cy="2268"/>
            </a:xfrm>
            <a:prstGeom prst="line">
              <a:avLst/>
            </a:prstGeom>
            <a:ln w="3810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4" name="Line 82"/>
            <p:cNvSpPr/>
            <p:nvPr/>
          </p:nvSpPr>
          <p:spPr>
            <a:xfrm>
              <a:off x="0" y="907"/>
              <a:ext cx="3946" cy="0"/>
            </a:xfrm>
            <a:prstGeom prst="line">
              <a:avLst/>
            </a:prstGeom>
            <a:ln w="9525"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grpSp>
      <p:grpSp>
        <p:nvGrpSpPr>
          <p:cNvPr id="54355" name="组合 54354"/>
          <p:cNvGrpSpPr/>
          <p:nvPr/>
        </p:nvGrpSpPr>
        <p:grpSpPr>
          <a:xfrm>
            <a:off x="3006329" y="681038"/>
            <a:ext cx="4629150" cy="2124075"/>
            <a:chOff x="0" y="0"/>
            <a:chExt cx="3888" cy="1784"/>
          </a:xfrm>
        </p:grpSpPr>
        <p:sp>
          <p:nvSpPr>
            <p:cNvPr id="54356" name="Line 84"/>
            <p:cNvSpPr/>
            <p:nvPr/>
          </p:nvSpPr>
          <p:spPr>
            <a:xfrm>
              <a:off x="192" y="1536"/>
              <a:ext cx="1200" cy="0"/>
            </a:xfrm>
            <a:prstGeom prst="line">
              <a:avLst/>
            </a:prstGeom>
            <a:ln w="38100" cap="flat" cmpd="sng">
              <a:solidFill>
                <a:srgbClr val="FF0066"/>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57" name="Freeform 85"/>
            <p:cNvSpPr/>
            <p:nvPr/>
          </p:nvSpPr>
          <p:spPr>
            <a:xfrm>
              <a:off x="1392" y="144"/>
              <a:ext cx="2088" cy="1640"/>
            </a:xfrm>
            <a:custGeom>
              <a:avLst/>
              <a:gdLst/>
              <a:ahLst/>
              <a:cxnLst>
                <a:cxn ang="0">
                  <a:pos x="0" y="1400"/>
                </a:cxn>
                <a:cxn ang="0">
                  <a:pos x="528" y="968"/>
                </a:cxn>
                <a:cxn ang="0">
                  <a:pos x="864" y="248"/>
                </a:cxn>
                <a:cxn ang="0">
                  <a:pos x="1200" y="200"/>
                </a:cxn>
                <a:cxn ang="0">
                  <a:pos x="1968" y="1448"/>
                </a:cxn>
                <a:cxn ang="0">
                  <a:pos x="1920" y="1352"/>
                </a:cxn>
                <a:cxn ang="0">
                  <a:pos x="1968" y="1448"/>
                </a:cxn>
              </a:cxnLst>
              <a:rect l="0" t="0" r="0" b="0"/>
              <a:pathLst>
                <a:path w="2088" h="1640">
                  <a:moveTo>
                    <a:pt x="0" y="1400"/>
                  </a:moveTo>
                  <a:cubicBezTo>
                    <a:pt x="192" y="1280"/>
                    <a:pt x="384" y="1160"/>
                    <a:pt x="528" y="968"/>
                  </a:cubicBezTo>
                  <a:cubicBezTo>
                    <a:pt x="672" y="776"/>
                    <a:pt x="752" y="376"/>
                    <a:pt x="864" y="248"/>
                  </a:cubicBezTo>
                  <a:cubicBezTo>
                    <a:pt x="976" y="120"/>
                    <a:pt x="1016" y="0"/>
                    <a:pt x="1200" y="200"/>
                  </a:cubicBezTo>
                  <a:cubicBezTo>
                    <a:pt x="1384" y="400"/>
                    <a:pt x="1848" y="1256"/>
                    <a:pt x="1968" y="1448"/>
                  </a:cubicBezTo>
                  <a:cubicBezTo>
                    <a:pt x="2088" y="1640"/>
                    <a:pt x="1920" y="1352"/>
                    <a:pt x="1920" y="1352"/>
                  </a:cubicBezTo>
                  <a:cubicBezTo>
                    <a:pt x="1920" y="1352"/>
                    <a:pt x="1944" y="1400"/>
                    <a:pt x="1968" y="1448"/>
                  </a:cubicBezTo>
                </a:path>
              </a:pathLst>
            </a:custGeom>
            <a:noFill/>
            <a:ln w="38100" cap="flat" cmpd="sng">
              <a:solidFill>
                <a:srgbClr val="FF0066"/>
              </a:solidFill>
              <a:prstDash val="solid"/>
              <a:miter/>
              <a:headEnd type="none" w="med" len="med"/>
              <a:tailEnd type="none" w="med" len="med"/>
            </a:ln>
          </p:spPr>
          <p:txBody>
            <a:bodyPr/>
            <a:lstStyle/>
            <a:p>
              <a:endParaRPr lang="zh-CN" altLang="en-US" sz="1350"/>
            </a:p>
          </p:txBody>
        </p:sp>
        <p:sp>
          <p:nvSpPr>
            <p:cNvPr id="54358" name="Text Box 86"/>
            <p:cNvSpPr txBox="1"/>
            <p:nvPr/>
          </p:nvSpPr>
          <p:spPr>
            <a:xfrm>
              <a:off x="0" y="1248"/>
              <a:ext cx="1584" cy="348"/>
            </a:xfrm>
            <a:prstGeom prst="rect">
              <a:avLst/>
            </a:prstGeom>
            <a:noFill/>
            <a:ln w="9525">
              <a:noFill/>
            </a:ln>
          </p:spPr>
          <p:txBody>
            <a:bodyPr anchor="t">
              <a:spAutoFit/>
            </a:bodyPr>
            <a:lstStyle/>
            <a:p>
              <a:pPr>
                <a:lnSpc>
                  <a:spcPct val="100000"/>
                </a:lnSpc>
                <a:spcBef>
                  <a:spcPct val="50000"/>
                </a:spcBef>
                <a:buClrTx/>
              </a:pPr>
              <a:r>
                <a:rPr lang="zh-CN" altLang="en-US" sz="2100" dirty="0">
                  <a:solidFill>
                    <a:schemeClr val="tx1"/>
                  </a:solidFill>
                  <a:latin typeface="Times New Roman" panose="02020603050405020304" pitchFamily="2" charset="0"/>
                </a:rPr>
                <a:t>关系导向领导</a:t>
              </a:r>
              <a:endParaRPr lang="zh-CN" altLang="en-US" sz="2100" dirty="0">
                <a:solidFill>
                  <a:schemeClr val="tx1"/>
                </a:solidFill>
                <a:latin typeface="Times New Roman" panose="02020603050405020304" pitchFamily="2" charset="0"/>
              </a:endParaRPr>
            </a:p>
          </p:txBody>
        </p:sp>
        <p:sp>
          <p:nvSpPr>
            <p:cNvPr id="54359" name="Line 87"/>
            <p:cNvSpPr/>
            <p:nvPr/>
          </p:nvSpPr>
          <p:spPr>
            <a:xfrm>
              <a:off x="240" y="384"/>
              <a:ext cx="912" cy="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60" name="Line 88"/>
            <p:cNvSpPr/>
            <p:nvPr/>
          </p:nvSpPr>
          <p:spPr>
            <a:xfrm>
              <a:off x="1152" y="384"/>
              <a:ext cx="768" cy="1152"/>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61" name="Line 89"/>
            <p:cNvSpPr/>
            <p:nvPr/>
          </p:nvSpPr>
          <p:spPr>
            <a:xfrm>
              <a:off x="1920" y="1536"/>
              <a:ext cx="768" cy="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62" name="Line 90"/>
            <p:cNvSpPr/>
            <p:nvPr/>
          </p:nvSpPr>
          <p:spPr>
            <a:xfrm flipV="1">
              <a:off x="2688" y="576"/>
              <a:ext cx="960" cy="960"/>
            </a:xfrm>
            <a:prstGeom prst="line">
              <a:avLst/>
            </a:prstGeom>
            <a:ln w="57150" cap="flat" cmpd="sng">
              <a:solidFill>
                <a:schemeClr val="tx1"/>
              </a:solidFill>
              <a:prstDash val="dash"/>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4363" name="Line 91"/>
            <p:cNvSpPr/>
            <p:nvPr/>
          </p:nvSpPr>
          <p:spPr>
            <a:xfrm>
              <a:off x="3648" y="576"/>
              <a:ext cx="240" cy="0"/>
            </a:xfrm>
            <a:prstGeom prst="line">
              <a:avLst/>
            </a:prstGeom>
            <a:ln w="57150" cap="flat" cmpd="sng">
              <a:solidFill>
                <a:schemeClr val="tx1"/>
              </a:solidFill>
              <a:prstDash val="dash"/>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54364" name="Line 92"/>
            <p:cNvSpPr/>
            <p:nvPr/>
          </p:nvSpPr>
          <p:spPr>
            <a:xfrm>
              <a:off x="3408" y="1680"/>
              <a:ext cx="480" cy="0"/>
            </a:xfrm>
            <a:prstGeom prst="line">
              <a:avLst/>
            </a:prstGeom>
            <a:ln w="38100" cap="flat" cmpd="sng">
              <a:solidFill>
                <a:srgbClr val="FF0066"/>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54365" name="Text Box 93"/>
            <p:cNvSpPr txBox="1"/>
            <p:nvPr/>
          </p:nvSpPr>
          <p:spPr>
            <a:xfrm>
              <a:off x="48" y="0"/>
              <a:ext cx="1440" cy="348"/>
            </a:xfrm>
            <a:prstGeom prst="rect">
              <a:avLst/>
            </a:prstGeom>
            <a:noFill/>
            <a:ln w="9525">
              <a:noFill/>
            </a:ln>
          </p:spPr>
          <p:txBody>
            <a:bodyPr anchor="t">
              <a:spAutoFit/>
            </a:bodyPr>
            <a:lstStyle/>
            <a:p>
              <a:pPr>
                <a:lnSpc>
                  <a:spcPct val="100000"/>
                </a:lnSpc>
                <a:spcBef>
                  <a:spcPct val="50000"/>
                </a:spcBef>
                <a:buClrTx/>
              </a:pPr>
              <a:r>
                <a:rPr lang="zh-CN" altLang="en-US" sz="2100" dirty="0">
                  <a:solidFill>
                    <a:schemeClr val="tx1"/>
                  </a:solidFill>
                  <a:latin typeface="Times New Roman" panose="02020603050405020304" pitchFamily="2" charset="0"/>
                </a:rPr>
                <a:t>任务导向型</a:t>
              </a:r>
              <a:endParaRPr lang="zh-CN" altLang="en-US" sz="2100" dirty="0">
                <a:solidFill>
                  <a:schemeClr val="tx1"/>
                </a:solidFill>
                <a:latin typeface="Times New Roman" panose="02020603050405020304" pitchFamily="2" charset="0"/>
              </a:endParaRPr>
            </a:p>
          </p:txBody>
        </p:sp>
      </p:grpSp>
      <p:grpSp>
        <p:nvGrpSpPr>
          <p:cNvPr id="96" name="组合 95"/>
          <p:cNvGrpSpPr/>
          <p:nvPr/>
        </p:nvGrpSpPr>
        <p:grpSpPr>
          <a:xfrm>
            <a:off x="173915" y="56515"/>
            <a:ext cx="2108371" cy="368300"/>
            <a:chOff x="2049780" y="58379"/>
            <a:chExt cx="2108371" cy="368300"/>
          </a:xfrm>
        </p:grpSpPr>
        <p:pic>
          <p:nvPicPr>
            <p:cNvPr id="97" name="图片 9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98" name="文本框 97"/>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
        <p:nvSpPr>
          <p:cNvPr id="3" name="标题 2"/>
          <p:cNvSpPr>
            <a:spLocks noGrp="1"/>
          </p:cNvSpPr>
          <p:nvPr>
            <p:ph type="title"/>
          </p:nvPr>
        </p:nvSpPr>
        <p:spPr>
          <a:xfrm>
            <a:off x="8287385" y="99060"/>
            <a:ext cx="584200" cy="3915410"/>
          </a:xfrm>
        </p:spPr>
        <p:txBody>
          <a:bodyPr>
            <a:normAutofit fontScale="90000"/>
          </a:bodyPr>
          <a:lstStyle/>
          <a:p>
            <a:r>
              <a:rPr lang="zh-CN" altLang="en-US" sz="2800" dirty="0">
                <a:solidFill>
                  <a:schemeClr val="tx2"/>
                </a:solidFill>
                <a:latin typeface="Arial" panose="020B0604020202020204" pitchFamily="34" charset="0"/>
                <a:ea typeface="隶书" pitchFamily="1" charset="-122"/>
                <a:sym typeface="+mn-ea"/>
              </a:rPr>
              <a:t>有</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效</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领</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导</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的</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权</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变</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模</a:t>
            </a:r>
            <a:br>
              <a:rPr lang="zh-CN" altLang="en-US" sz="2800" dirty="0">
                <a:solidFill>
                  <a:schemeClr val="tx2"/>
                </a:solidFill>
                <a:latin typeface="Arial" panose="020B0604020202020204" pitchFamily="34" charset="0"/>
                <a:ea typeface="隶书" pitchFamily="1" charset="-122"/>
              </a:rPr>
            </a:br>
            <a:r>
              <a:rPr lang="zh-CN" altLang="en-US" sz="2800" dirty="0">
                <a:solidFill>
                  <a:schemeClr val="tx2"/>
                </a:solidFill>
                <a:latin typeface="Arial" panose="020B0604020202020204" pitchFamily="34" charset="0"/>
                <a:ea typeface="隶书" pitchFamily="1" charset="-122"/>
                <a:sym typeface="+mn-ea"/>
              </a:rPr>
              <a:t>型</a:t>
            </a:r>
            <a:br>
              <a:rPr lang="zh-CN" altLang="en-US" dirty="0">
                <a:solidFill>
                  <a:schemeClr val="tx2"/>
                </a:solidFill>
                <a:latin typeface="Arial" panose="020B0604020202020204" pitchFamily="34" charset="0"/>
                <a:ea typeface="隶书" pitchFamily="1" charset="-122"/>
              </a:rPr>
            </a:b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4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4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4279"/>
                                        </p:tgtEl>
                                        <p:attrNameLst>
                                          <p:attrName>style.visibility</p:attrName>
                                        </p:attrNameLst>
                                      </p:cBhvr>
                                      <p:to>
                                        <p:strVal val="visible"/>
                                      </p:to>
                                    </p:set>
                                    <p:animEffect transition="in" filter="checkerboard(across)">
                                      <p:cBhvr>
                                        <p:cTn id="15" dur="500"/>
                                        <p:tgtEl>
                                          <p:spTgt spid="5427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4355"/>
                                        </p:tgtEl>
                                        <p:attrNameLst>
                                          <p:attrName>style.visibility</p:attrName>
                                        </p:attrNameLst>
                                      </p:cBhvr>
                                      <p:to>
                                        <p:strVal val="visible"/>
                                      </p:to>
                                    </p:set>
                                    <p:animEffect transition="in" filter="checkerboard(across)">
                                      <p:cBhvr>
                                        <p:cTn id="20" dur="500"/>
                                        <p:tgtEl>
                                          <p:spTgt spid="54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665730" y="2636520"/>
            <a:ext cx="39865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领导的概念和作用</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53250" name="Rectangle 2"/>
          <p:cNvSpPr>
            <a:spLocks noGrp="1"/>
          </p:cNvSpPr>
          <p:nvPr>
            <p:ph type="title"/>
          </p:nvPr>
        </p:nvSpPr>
        <p:spPr/>
        <p:txBody>
          <a:bodyPr wrap="square" anchor="b"/>
          <a:lstStyle/>
          <a:p>
            <a:pPr eaLnBrk="1" hangingPunct="1"/>
            <a:r>
              <a:rPr lang="zh-CN" altLang="en-US" sz="3600" b="1" dirty="0">
                <a:latin typeface="Times New Roman" panose="02020603050405020304" pitchFamily="2" charset="0"/>
                <a:sym typeface="+mn-ea"/>
              </a:rPr>
              <a:t>研究结论</a:t>
            </a:r>
            <a:endParaRPr lang="zh-CN" altLang="en-US" sz="3600" b="1" dirty="0">
              <a:latin typeface="Times New Roman" panose="02020603050405020304" pitchFamily="2" charset="0"/>
            </a:endParaRPr>
          </a:p>
        </p:txBody>
      </p:sp>
      <p:sp>
        <p:nvSpPr>
          <p:cNvPr id="53252" name="Rectangle 3"/>
          <p:cNvSpPr>
            <a:spLocks noGrp="1"/>
          </p:cNvSpPr>
          <p:nvPr>
            <p:ph idx="1"/>
          </p:nvPr>
        </p:nvSpPr>
        <p:spPr/>
        <p:txBody>
          <a:bodyPr wrap="square" anchor="t">
            <a:noAutofit/>
          </a:bodyPr>
          <a:lstStyle/>
          <a:p>
            <a:pPr eaLnBrk="1" hangingPunct="1">
              <a:buClrTx/>
              <a:buNone/>
            </a:pPr>
            <a:r>
              <a:rPr lang="en-US" altLang="zh-CN">
                <a:latin typeface="Times New Roman" panose="02020603050405020304" pitchFamily="2" charset="0"/>
              </a:rPr>
              <a:t>   </a:t>
            </a:r>
            <a:r>
              <a:rPr lang="zh-CN" altLang="en-US">
                <a:latin typeface="Times New Roman" panose="02020603050405020304" pitchFamily="2" charset="0"/>
              </a:rPr>
              <a:t>任务取向型管理风格在非常有利和非常不利的情形下，效果更好。而关系型取向的领导风格在中度有利的情形下，效果更好。</a:t>
            </a:r>
            <a:endParaRPr lang="zh-CN" altLang="en-US">
              <a:latin typeface="Times New Roman" panose="02020603050405020304" pitchFamily="2" charset="0"/>
            </a:endParaRPr>
          </a:p>
        </p:txBody>
      </p:sp>
      <p:sp>
        <p:nvSpPr>
          <p:cNvPr id="53253" name="Rectangle 4"/>
          <p:cNvSpPr/>
          <p:nvPr/>
        </p:nvSpPr>
        <p:spPr>
          <a:xfrm>
            <a:off x="554355" y="3069590"/>
            <a:ext cx="8132445" cy="1076325"/>
          </a:xfrm>
          <a:prstGeom prst="rect">
            <a:avLst/>
          </a:prstGeom>
          <a:noFill/>
          <a:ln w="9525">
            <a:noFill/>
          </a:ln>
        </p:spPr>
        <p:txBody>
          <a:bodyPr wrap="square" anchor="t">
            <a:spAutoFit/>
          </a:bodyPr>
          <a:lstStyle/>
          <a:p>
            <a:pPr algn="ctr" fontAlgn="t">
              <a:lnSpc>
                <a:spcPct val="100000"/>
              </a:lnSpc>
              <a:buClrTx/>
            </a:pPr>
            <a:r>
              <a:rPr lang="zh-CN" altLang="en-US" sz="3200" dirty="0">
                <a:solidFill>
                  <a:schemeClr val="tx1"/>
                </a:solidFill>
                <a:latin typeface="Times New Roman" panose="02020603050405020304" pitchFamily="2" charset="0"/>
              </a:rPr>
              <a:t>  领导者风格无法改变，因而要使领导者风格与环境匹配，要么换领导者，要么调整环境。</a:t>
            </a:r>
            <a:endParaRPr lang="zh-CN" altLang="en-US" sz="3200" dirty="0">
              <a:solidFill>
                <a:schemeClr val="tx1"/>
              </a:solidFill>
              <a:latin typeface="Times New Roman" panose="02020603050405020304" pitchFamily="2" charset="0"/>
            </a:endParaRPr>
          </a:p>
        </p:txBody>
      </p:sp>
      <p:grpSp>
        <p:nvGrpSpPr>
          <p:cNvPr id="7" name="组合 6"/>
          <p:cNvGrpSpPr/>
          <p:nvPr/>
        </p:nvGrpSpPr>
        <p:grpSpPr>
          <a:xfrm>
            <a:off x="173915" y="56515"/>
            <a:ext cx="2108371" cy="368300"/>
            <a:chOff x="2049780" y="58379"/>
            <a:chExt cx="2108371" cy="36830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9" name="文本框 8"/>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 calcmode="lin" valueType="num">
                                      <p:cBhvr>
                                        <p:cTn id="7" dur="500" fill="hold"/>
                                        <p:tgtEl>
                                          <p:spTgt spid="53252">
                                            <p:txEl>
                                              <p:pRg st="0" end="0"/>
                                            </p:txEl>
                                          </p:spTgt>
                                        </p:tgtEl>
                                        <p:attrNameLst>
                                          <p:attrName>ppt_w</p:attrName>
                                        </p:attrNameLst>
                                      </p:cBhvr>
                                      <p:tavLst>
                                        <p:tav tm="0">
                                          <p:val>
                                            <p:strVal val="#ppt_w*2.5"/>
                                          </p:val>
                                        </p:tav>
                                        <p:tav tm="100000">
                                          <p:val>
                                            <p:strVal val="#ppt_w"/>
                                          </p:val>
                                        </p:tav>
                                      </p:tavLst>
                                    </p:anim>
                                    <p:anim calcmode="lin" valueType="num">
                                      <p:cBhvr>
                                        <p:cTn id="8" dur="500" fill="hold"/>
                                        <p:tgtEl>
                                          <p:spTgt spid="53252">
                                            <p:txEl>
                                              <p:pRg st="0" end="0"/>
                                            </p:txEl>
                                          </p:spTgt>
                                        </p:tgtEl>
                                        <p:attrNameLst>
                                          <p:attrName>ppt_h</p:attrName>
                                        </p:attrNameLst>
                                      </p:cBhvr>
                                      <p:tavLst>
                                        <p:tav tm="0">
                                          <p:val>
                                            <p:strVal val="#ppt_h*0.01"/>
                                          </p:val>
                                        </p:tav>
                                        <p:tav tm="100000">
                                          <p:val>
                                            <p:strVal val="#ppt_h"/>
                                          </p:val>
                                        </p:tav>
                                      </p:tavLst>
                                    </p:anim>
                                    <p:anim calcmode="lin" valueType="num">
                                      <p:cBhvr>
                                        <p:cTn id="9"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p:cTn id="10" dur="500" fill="hold"/>
                                        <p:tgtEl>
                                          <p:spTgt spid="53252">
                                            <p:txEl>
                                              <p:pRg st="0" end="0"/>
                                            </p:txEl>
                                          </p:spTgt>
                                        </p:tgtEl>
                                        <p:attrNameLst>
                                          <p:attrName>ppt_y</p:attrName>
                                        </p:attrNameLst>
                                      </p:cBhvr>
                                      <p:tavLst>
                                        <p:tav tm="0">
                                          <p:val>
                                            <p:strVal val="#ppt_h+1"/>
                                          </p:val>
                                        </p:tav>
                                        <p:tav tm="100000">
                                          <p:val>
                                            <p:strVal val="#ppt_y"/>
                                          </p:val>
                                        </p:tav>
                                      </p:tavLst>
                                    </p:anim>
                                    <p:animEffect transition="in" filter="fade">
                                      <p:cBhvr>
                                        <p:cTn id="11" dur="500"/>
                                        <p:tgtEl>
                                          <p:spTgt spid="5325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3253"/>
                                        </p:tgtEl>
                                        <p:attrNameLst>
                                          <p:attrName>style.visibility</p:attrName>
                                        </p:attrNameLst>
                                      </p:cBhvr>
                                      <p:to>
                                        <p:strVal val="visible"/>
                                      </p:to>
                                    </p:set>
                                    <p:anim calcmode="lin" valueType="num">
                                      <p:cBhvr additive="base">
                                        <p:cTn id="16" dur="500" fill="hold"/>
                                        <p:tgtEl>
                                          <p:spTgt spid="53253"/>
                                        </p:tgtEl>
                                        <p:attrNameLst>
                                          <p:attrName>ppt_x</p:attrName>
                                        </p:attrNameLst>
                                      </p:cBhvr>
                                      <p:tavLst>
                                        <p:tav tm="0">
                                          <p:val>
                                            <p:strVal val="0-#ppt_w/2"/>
                                          </p:val>
                                        </p:tav>
                                        <p:tav tm="100000">
                                          <p:val>
                                            <p:strVal val="#ppt_x"/>
                                          </p:val>
                                        </p:tav>
                                      </p:tavLst>
                                    </p:anim>
                                    <p:anim calcmode="lin" valueType="num">
                                      <p:cBhvr additive="base">
                                        <p:cTn id="17"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p:bldP spid="532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领导方式连续统一性理论</a:t>
            </a:r>
            <a:endParaRPr lang="zh-CN" altLang="en-US"/>
          </a:p>
        </p:txBody>
      </p:sp>
      <p:sp>
        <p:nvSpPr>
          <p:cNvPr id="3" name="内容占位符 2"/>
          <p:cNvSpPr>
            <a:spLocks noGrp="1"/>
          </p:cNvSpPr>
          <p:nvPr>
            <p:ph idx="1"/>
          </p:nvPr>
        </p:nvSpPr>
        <p:spPr/>
        <p:txBody>
          <a:bodyPr/>
          <a:lstStyle/>
          <a:p>
            <a:r>
              <a:rPr lang="zh-CN" altLang="en-US" sz="2000"/>
              <a:t>该理论也被称为领导连续流理论，由罗伯特∙坦南鲍姆（Robert Tannenbaum）和沃伦∙施密特（Warren H. Schmidt）提出。他们认为，在独裁和民主两个极端之间存在一系列连续分布的领导行为模式，构成一个</a:t>
            </a:r>
            <a:r>
              <a:rPr lang="zh-CN" altLang="en-US" sz="2000" b="1"/>
              <a:t>连接带</a:t>
            </a:r>
            <a:r>
              <a:rPr lang="zh-CN" altLang="en-US" sz="2000"/>
              <a:t>。有效的领导模式是在特定的时间、地点和条件下选择适当的领导行为。</a:t>
            </a:r>
            <a:endParaRPr lang="zh-CN" altLang="en-US" sz="2000"/>
          </a:p>
          <a:p>
            <a:r>
              <a:rPr lang="zh-CN" altLang="en-US" sz="2000"/>
              <a:t>不存在任何一种普遍适用的“最好的”领导方式，不同的领导方式有不同的激励效果，领导方式的效果随着组织环境、工作任务、员工素质、上下级关系、组织结构的变化而有所改变。</a:t>
            </a:r>
            <a:endParaRPr lang="zh-CN" altLang="en-US" sz="2000"/>
          </a:p>
          <a:p>
            <a:r>
              <a:rPr lang="zh-CN" altLang="en-US" sz="2000"/>
              <a:t>领导者应综合考虑这些权变因素，在各种领导方式中选出最恰当的一种。</a:t>
            </a:r>
            <a:endParaRPr lang="zh-CN" altLang="en-US" sz="2000"/>
          </a:p>
        </p:txBody>
      </p:sp>
      <p:sp>
        <p:nvSpPr>
          <p:cNvPr id="4" name="圆角矩形 3"/>
          <p:cNvSpPr/>
          <p:nvPr/>
        </p:nvSpPr>
        <p:spPr>
          <a:xfrm>
            <a:off x="573405" y="375285"/>
            <a:ext cx="8217535" cy="3818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839470" y="587375"/>
            <a:ext cx="7830185" cy="3539490"/>
            <a:chOff x="929" y="546"/>
            <a:chExt cx="12331" cy="5574"/>
          </a:xfrm>
        </p:grpSpPr>
        <p:pic>
          <p:nvPicPr>
            <p:cNvPr id="104" name="图片 103"/>
            <p:cNvPicPr/>
            <p:nvPr/>
          </p:nvPicPr>
          <p:blipFill>
            <a:blip r:embed="rId1"/>
            <a:stretch>
              <a:fillRect/>
            </a:stretch>
          </p:blipFill>
          <p:spPr>
            <a:xfrm>
              <a:off x="929" y="1512"/>
              <a:ext cx="12331" cy="1219"/>
            </a:xfrm>
            <a:prstGeom prst="rect">
              <a:avLst/>
            </a:prstGeom>
            <a:noFill/>
            <a:ln w="9525">
              <a:noFill/>
            </a:ln>
          </p:spPr>
        </p:pic>
        <p:sp>
          <p:nvSpPr>
            <p:cNvPr id="101" name="文本框 100"/>
            <p:cNvSpPr txBox="1"/>
            <p:nvPr/>
          </p:nvSpPr>
          <p:spPr>
            <a:xfrm>
              <a:off x="1365" y="546"/>
              <a:ext cx="11670" cy="628"/>
            </a:xfrm>
            <a:prstGeom prst="rect">
              <a:avLst/>
            </a:prstGeom>
            <a:noFill/>
            <a:ln w="9525">
              <a:noFill/>
            </a:ln>
          </p:spPr>
          <p:txBody>
            <a:bodyPr wrap="square">
              <a:spAutoFit/>
            </a:bodyPr>
            <a:lstStyle/>
            <a:p>
              <a:pPr indent="277495"/>
              <a:r>
                <a:rPr lang="zh-CN" altLang="en-US" b="0">
                  <a:latin typeface="宋体" panose="02010600030101010101" pitchFamily="2" charset="-122"/>
                  <a:ea typeface="宋体" panose="02010600030101010101" pitchFamily="2" charset="-122"/>
                  <a:cs typeface="宋体" panose="02010600030101010101" pitchFamily="2" charset="-122"/>
                </a:rPr>
                <a:t>以上级为中心的领导  </a:t>
              </a:r>
              <a:r>
                <a:rPr lang="zh-CN" altLang="en-US" sz="2000" b="0">
                  <a:latin typeface="宋体" panose="02010600030101010101" pitchFamily="2" charset="-122"/>
                  <a:ea typeface="宋体" panose="02010600030101010101" pitchFamily="2" charset="-122"/>
                  <a:cs typeface="宋体" panose="02010600030101010101" pitchFamily="2" charset="-122"/>
                </a:rPr>
                <a:t>                </a:t>
              </a:r>
              <a:r>
                <a:rPr lang="zh-CN" altLang="en-US" b="0">
                  <a:latin typeface="宋体" panose="02010600030101010101" pitchFamily="2" charset="-122"/>
                  <a:ea typeface="宋体" panose="02010600030101010101" pitchFamily="2" charset="-122"/>
                  <a:cs typeface="宋体" panose="02010600030101010101" pitchFamily="2" charset="-122"/>
                </a:rPr>
                <a:t> 以下属为中心的领导</a:t>
              </a:r>
              <a:endParaRPr lang="zh-CN" altLang="en-US" b="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p:nvPr/>
          </p:nvPicPr>
          <p:blipFill>
            <a:blip r:embed="rId2"/>
            <a:stretch>
              <a:fillRect/>
            </a:stretch>
          </p:blipFill>
          <p:spPr>
            <a:xfrm>
              <a:off x="931" y="1126"/>
              <a:ext cx="4912" cy="191"/>
            </a:xfrm>
            <a:prstGeom prst="rect">
              <a:avLst/>
            </a:prstGeom>
            <a:noFill/>
            <a:ln w="9525">
              <a:noFill/>
            </a:ln>
          </p:spPr>
        </p:pic>
        <p:pic>
          <p:nvPicPr>
            <p:cNvPr id="102" name="图片 101"/>
            <p:cNvPicPr/>
            <p:nvPr/>
          </p:nvPicPr>
          <p:blipFill>
            <a:blip r:embed="rId3"/>
            <a:stretch>
              <a:fillRect/>
            </a:stretch>
          </p:blipFill>
          <p:spPr>
            <a:xfrm>
              <a:off x="7338" y="1126"/>
              <a:ext cx="5921" cy="192"/>
            </a:xfrm>
            <a:prstGeom prst="rect">
              <a:avLst/>
            </a:prstGeom>
            <a:noFill/>
            <a:ln w="9525">
              <a:noFill/>
            </a:ln>
          </p:spPr>
        </p:pic>
        <p:pic>
          <p:nvPicPr>
            <p:cNvPr id="103" name="图片 102"/>
            <p:cNvPicPr/>
            <p:nvPr/>
          </p:nvPicPr>
          <p:blipFill>
            <a:blip r:embed="rId4"/>
            <a:stretch>
              <a:fillRect/>
            </a:stretch>
          </p:blipFill>
          <p:spPr>
            <a:xfrm>
              <a:off x="930" y="1512"/>
              <a:ext cx="12331" cy="1218"/>
            </a:xfrm>
            <a:prstGeom prst="rect">
              <a:avLst/>
            </a:prstGeom>
            <a:noFill/>
            <a:ln w="9525">
              <a:noFill/>
            </a:ln>
          </p:spPr>
        </p:pic>
        <p:pic>
          <p:nvPicPr>
            <p:cNvPr id="8" name="图片 7"/>
            <p:cNvPicPr/>
            <p:nvPr/>
          </p:nvPicPr>
          <p:blipFill>
            <a:blip r:embed="rId5"/>
            <a:stretch>
              <a:fillRect/>
            </a:stretch>
          </p:blipFill>
          <p:spPr>
            <a:xfrm>
              <a:off x="5951" y="2644"/>
              <a:ext cx="1791" cy="3460"/>
            </a:xfrm>
            <a:prstGeom prst="rect">
              <a:avLst/>
            </a:prstGeom>
            <a:noFill/>
            <a:ln w="9525">
              <a:noFill/>
            </a:ln>
          </p:spPr>
        </p:pic>
        <p:pic>
          <p:nvPicPr>
            <p:cNvPr id="106" name="图片 105"/>
            <p:cNvPicPr/>
            <p:nvPr/>
          </p:nvPicPr>
          <p:blipFill>
            <a:blip r:embed="rId6"/>
            <a:stretch>
              <a:fillRect/>
            </a:stretch>
          </p:blipFill>
          <p:spPr>
            <a:xfrm>
              <a:off x="2525" y="2731"/>
              <a:ext cx="1686" cy="3370"/>
            </a:xfrm>
            <a:prstGeom prst="rect">
              <a:avLst/>
            </a:prstGeom>
            <a:noFill/>
            <a:ln w="9525">
              <a:noFill/>
            </a:ln>
          </p:spPr>
        </p:pic>
        <p:pic>
          <p:nvPicPr>
            <p:cNvPr id="107" name="图片 106"/>
            <p:cNvPicPr/>
            <p:nvPr/>
          </p:nvPicPr>
          <p:blipFill>
            <a:blip r:embed="rId7"/>
            <a:stretch>
              <a:fillRect/>
            </a:stretch>
          </p:blipFill>
          <p:spPr>
            <a:xfrm>
              <a:off x="4211" y="2731"/>
              <a:ext cx="1740" cy="3371"/>
            </a:xfrm>
            <a:prstGeom prst="rect">
              <a:avLst/>
            </a:prstGeom>
            <a:noFill/>
            <a:ln w="9525">
              <a:noFill/>
            </a:ln>
          </p:spPr>
        </p:pic>
        <p:pic>
          <p:nvPicPr>
            <p:cNvPr id="108" name="图片 107"/>
            <p:cNvPicPr/>
            <p:nvPr/>
          </p:nvPicPr>
          <p:blipFill>
            <a:blip r:embed="rId8"/>
            <a:stretch>
              <a:fillRect/>
            </a:stretch>
          </p:blipFill>
          <p:spPr>
            <a:xfrm>
              <a:off x="930" y="2731"/>
              <a:ext cx="1595" cy="3370"/>
            </a:xfrm>
            <a:prstGeom prst="rect">
              <a:avLst/>
            </a:prstGeom>
            <a:noFill/>
            <a:ln w="9525">
              <a:noFill/>
            </a:ln>
          </p:spPr>
        </p:pic>
        <p:pic>
          <p:nvPicPr>
            <p:cNvPr id="109" name="图片 108"/>
            <p:cNvPicPr/>
            <p:nvPr/>
          </p:nvPicPr>
          <p:blipFill>
            <a:blip r:embed="rId9"/>
            <a:stretch>
              <a:fillRect/>
            </a:stretch>
          </p:blipFill>
          <p:spPr>
            <a:xfrm>
              <a:off x="7742" y="2687"/>
              <a:ext cx="1834" cy="3417"/>
            </a:xfrm>
            <a:prstGeom prst="rect">
              <a:avLst/>
            </a:prstGeom>
            <a:noFill/>
            <a:ln w="9525">
              <a:noFill/>
            </a:ln>
          </p:spPr>
        </p:pic>
        <p:pic>
          <p:nvPicPr>
            <p:cNvPr id="110" name="图片 109"/>
            <p:cNvPicPr/>
            <p:nvPr/>
          </p:nvPicPr>
          <p:blipFill>
            <a:blip r:embed="rId10"/>
            <a:stretch>
              <a:fillRect/>
            </a:stretch>
          </p:blipFill>
          <p:spPr>
            <a:xfrm>
              <a:off x="11423" y="2644"/>
              <a:ext cx="1836" cy="3476"/>
            </a:xfrm>
            <a:prstGeom prst="rect">
              <a:avLst/>
            </a:prstGeom>
            <a:noFill/>
            <a:ln w="9525">
              <a:noFill/>
            </a:ln>
          </p:spPr>
        </p:pic>
        <p:pic>
          <p:nvPicPr>
            <p:cNvPr id="111" name="图片 110"/>
            <p:cNvPicPr/>
            <p:nvPr/>
          </p:nvPicPr>
          <p:blipFill>
            <a:blip r:embed="rId11"/>
            <a:stretch>
              <a:fillRect/>
            </a:stretch>
          </p:blipFill>
          <p:spPr>
            <a:xfrm>
              <a:off x="9576" y="2543"/>
              <a:ext cx="1847" cy="3558"/>
            </a:xfrm>
            <a:prstGeom prst="rect">
              <a:avLst/>
            </a:prstGeom>
            <a:noFill/>
            <a:ln w="9525">
              <a:noFill/>
            </a:ln>
          </p:spPr>
        </p:pic>
      </p:grpSp>
      <p:grpSp>
        <p:nvGrpSpPr>
          <p:cNvPr id="19" name="组合 18"/>
          <p:cNvGrpSpPr/>
          <p:nvPr/>
        </p:nvGrpSpPr>
        <p:grpSpPr>
          <a:xfrm>
            <a:off x="173915" y="56515"/>
            <a:ext cx="2108371" cy="368300"/>
            <a:chOff x="2049780" y="58379"/>
            <a:chExt cx="2108371" cy="368300"/>
          </a:xfrm>
        </p:grpSpPr>
        <p:pic>
          <p:nvPicPr>
            <p:cNvPr id="20" name="图片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21" name="文本框 20"/>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xit" presetSubtype="10" fill="hold" nodeType="clickEffect">
                                  <p:stCondLst>
                                    <p:cond delay="0"/>
                                  </p:stCondLst>
                                  <p:childTnLst>
                                    <p:animEffect transition="out" filter="checkerboard(across)">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par>
                          <p:cTn id="17" fill="hold">
                            <p:stCondLst>
                              <p:cond delay="500"/>
                            </p:stCondLst>
                            <p:childTnLst>
                              <p:par>
                                <p:cTn id="18" presetID="1" presetClass="exit" presetSubtype="0" fill="hold" grpId="1"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nodeType="clickEffect">
                                  <p:stCondLst>
                                    <p:cond delay="0"/>
                                  </p:stCondLst>
                                  <p:iterate type="lt">
                                    <p:tmPct val="50000"/>
                                  </p:iterate>
                                  <p:childTnLst>
                                    <p:set>
                                      <p:cBhvr>
                                        <p:cTn id="2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2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3">
                                            <p:txEl>
                                              <p:pRg st="1" end="1"/>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nodeType="clickEffect">
                                  <p:stCondLst>
                                    <p:cond delay="0"/>
                                  </p:stCondLst>
                                  <p:iterate type="lt">
                                    <p:tmPct val="50000"/>
                                  </p:iterate>
                                  <p:childTnLst>
                                    <p:set>
                                      <p:cBhvr>
                                        <p:cTn id="3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3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3744150" name="组合 1073744149"/>
          <p:cNvGrpSpPr/>
          <p:nvPr/>
        </p:nvGrpSpPr>
        <p:grpSpPr>
          <a:xfrm>
            <a:off x="405130" y="931545"/>
            <a:ext cx="8528050" cy="4019550"/>
            <a:chOff x="5229" y="276117"/>
            <a:chExt cx="7694" cy="3690"/>
          </a:xfrm>
        </p:grpSpPr>
        <p:grpSp>
          <p:nvGrpSpPr>
            <p:cNvPr id="1073744149" name="组合 1073744148"/>
            <p:cNvGrpSpPr/>
            <p:nvPr/>
          </p:nvGrpSpPr>
          <p:grpSpPr>
            <a:xfrm>
              <a:off x="8379" y="277497"/>
              <a:ext cx="0" cy="929"/>
              <a:chOff x="8379" y="277497"/>
              <a:chExt cx="0" cy="929"/>
            </a:xfrm>
          </p:grpSpPr>
          <p:cxnSp>
            <p:nvCxnSpPr>
              <p:cNvPr id="1073743951" name="自选图形 28"/>
              <p:cNvCxnSpPr/>
              <p:nvPr/>
            </p:nvCxnSpPr>
            <p:spPr>
              <a:xfrm>
                <a:off x="8379" y="277497"/>
                <a:ext cx="0" cy="465"/>
              </a:xfrm>
              <a:prstGeom prst="straightConnector1">
                <a:avLst/>
              </a:prstGeom>
              <a:ln w="9525" cap="flat" cmpd="sng">
                <a:solidFill>
                  <a:srgbClr val="000000"/>
                </a:solidFill>
                <a:prstDash val="solid"/>
                <a:headEnd type="none" w="med" len="med"/>
                <a:tailEnd type="triangle" w="med" len="med"/>
              </a:ln>
            </p:spPr>
          </p:cxnSp>
          <p:cxnSp>
            <p:nvCxnSpPr>
              <p:cNvPr id="1073743948" name="自选图形 31"/>
              <p:cNvCxnSpPr/>
              <p:nvPr/>
            </p:nvCxnSpPr>
            <p:spPr>
              <a:xfrm flipV="1">
                <a:off x="8379" y="277962"/>
                <a:ext cx="0" cy="465"/>
              </a:xfrm>
              <a:prstGeom prst="straightConnector1">
                <a:avLst/>
              </a:prstGeom>
              <a:ln w="9525" cap="flat" cmpd="sng">
                <a:solidFill>
                  <a:srgbClr val="000000"/>
                </a:solidFill>
                <a:prstDash val="solid"/>
                <a:headEnd type="none" w="med" len="med"/>
                <a:tailEnd type="triangle" w="med" len="med"/>
              </a:ln>
            </p:spPr>
          </p:cxnSp>
        </p:grpSp>
        <p:grpSp>
          <p:nvGrpSpPr>
            <p:cNvPr id="1073744148" name="组合 1073744147"/>
            <p:cNvGrpSpPr/>
            <p:nvPr/>
          </p:nvGrpSpPr>
          <p:grpSpPr>
            <a:xfrm>
              <a:off x="5229" y="276117"/>
              <a:ext cx="7694" cy="3690"/>
              <a:chOff x="5229" y="276117"/>
              <a:chExt cx="7694" cy="3690"/>
            </a:xfrm>
          </p:grpSpPr>
          <p:grpSp>
            <p:nvGrpSpPr>
              <p:cNvPr id="1073744147" name="组合 1073744146"/>
              <p:cNvGrpSpPr/>
              <p:nvPr/>
            </p:nvGrpSpPr>
            <p:grpSpPr>
              <a:xfrm>
                <a:off x="5229" y="276117"/>
                <a:ext cx="7694" cy="3690"/>
                <a:chOff x="5244" y="276117"/>
                <a:chExt cx="7694" cy="3690"/>
              </a:xfrm>
            </p:grpSpPr>
            <p:grpSp>
              <p:nvGrpSpPr>
                <p:cNvPr id="1073744146" name="组合 1073744145"/>
                <p:cNvGrpSpPr/>
                <p:nvPr/>
              </p:nvGrpSpPr>
              <p:grpSpPr>
                <a:xfrm>
                  <a:off x="5244" y="276117"/>
                  <a:ext cx="5624" cy="3690"/>
                  <a:chOff x="5244" y="276117"/>
                  <a:chExt cx="5624" cy="3690"/>
                </a:xfrm>
              </p:grpSpPr>
              <p:sp>
                <p:nvSpPr>
                  <p:cNvPr id="1073743947" name="矩形 32"/>
                  <p:cNvSpPr/>
                  <p:nvPr/>
                </p:nvSpPr>
                <p:spPr>
                  <a:xfrm>
                    <a:off x="7704" y="278427"/>
                    <a:ext cx="1410" cy="138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pPr algn="ctr"/>
                    <a:r>
                      <a:rPr lang="zh-CN" altLang="en-US">
                        <a:solidFill>
                          <a:srgbClr val="FF0000"/>
                        </a:solidFill>
                      </a:rPr>
                      <a:t>环境因素</a:t>
                    </a:r>
                    <a:endParaRPr lang="zh-CN" altLang="en-US">
                      <a:solidFill>
                        <a:srgbClr val="FF0000"/>
                      </a:solidFill>
                    </a:endParaRPr>
                  </a:p>
                  <a:p>
                    <a:r>
                      <a:rPr lang="zh-CN" altLang="en-US"/>
                      <a:t>任务结构</a:t>
                    </a:r>
                    <a:endParaRPr lang="zh-CN" altLang="en-US"/>
                  </a:p>
                  <a:p>
                    <a:r>
                      <a:rPr lang="zh-CN" altLang="en-US"/>
                      <a:t>正式权力系统</a:t>
                    </a:r>
                    <a:endParaRPr lang="zh-CN" altLang="en-US"/>
                  </a:p>
                  <a:p>
                    <a:r>
                      <a:rPr lang="zh-CN" altLang="en-US"/>
                      <a:t>工作群体</a:t>
                    </a:r>
                    <a:endParaRPr lang="zh-CN" altLang="en-US"/>
                  </a:p>
                  <a:p>
                    <a:endParaRPr lang="zh-CN" altLang="en-US"/>
                  </a:p>
                </p:txBody>
              </p:sp>
              <p:grpSp>
                <p:nvGrpSpPr>
                  <p:cNvPr id="1073744145" name="组合 1073744144"/>
                  <p:cNvGrpSpPr/>
                  <p:nvPr/>
                </p:nvGrpSpPr>
                <p:grpSpPr>
                  <a:xfrm>
                    <a:off x="5244" y="276117"/>
                    <a:ext cx="5624" cy="2714"/>
                    <a:chOff x="5244" y="276117"/>
                    <a:chExt cx="5624" cy="2714"/>
                  </a:xfrm>
                </p:grpSpPr>
                <p:grpSp>
                  <p:nvGrpSpPr>
                    <p:cNvPr id="1073744144" name="组合 1073744143"/>
                    <p:cNvGrpSpPr/>
                    <p:nvPr/>
                  </p:nvGrpSpPr>
                  <p:grpSpPr>
                    <a:xfrm>
                      <a:off x="5244" y="276117"/>
                      <a:ext cx="4198" cy="2714"/>
                      <a:chOff x="5244" y="276117"/>
                      <a:chExt cx="4198" cy="2714"/>
                    </a:xfrm>
                  </p:grpSpPr>
                  <p:sp>
                    <p:nvSpPr>
                      <p:cNvPr id="1073743955" name="矩形 24"/>
                      <p:cNvSpPr/>
                      <p:nvPr/>
                    </p:nvSpPr>
                    <p:spPr>
                      <a:xfrm>
                        <a:off x="7704" y="276117"/>
                        <a:ext cx="1410" cy="1380"/>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pPr algn="ctr"/>
                        <a:r>
                          <a:rPr lang="zh-CN" altLang="en-US">
                            <a:solidFill>
                              <a:srgbClr val="FF0000"/>
                            </a:solidFill>
                          </a:rPr>
                          <a:t>下属特征</a:t>
                        </a:r>
                        <a:endParaRPr lang="zh-CN" altLang="en-US">
                          <a:solidFill>
                            <a:srgbClr val="FF0000"/>
                          </a:solidFill>
                        </a:endParaRPr>
                      </a:p>
                      <a:p>
                        <a:r>
                          <a:rPr lang="zh-CN" altLang="en-US"/>
                          <a:t>控制点</a:t>
                        </a:r>
                        <a:endParaRPr lang="zh-CN" altLang="en-US"/>
                      </a:p>
                      <a:p>
                        <a:r>
                          <a:rPr lang="zh-CN" altLang="en-US"/>
                          <a:t>经验</a:t>
                        </a:r>
                        <a:endParaRPr lang="zh-CN" altLang="en-US"/>
                      </a:p>
                      <a:p>
                        <a:r>
                          <a:rPr lang="zh-CN" altLang="en-US"/>
                          <a:t>感知能力</a:t>
                        </a:r>
                        <a:endParaRPr lang="zh-CN" altLang="en-US"/>
                      </a:p>
                      <a:p>
                        <a:endParaRPr lang="zh-CN" altLang="en-US"/>
                      </a:p>
                    </p:txBody>
                  </p:sp>
                  <p:grpSp>
                    <p:nvGrpSpPr>
                      <p:cNvPr id="1073744143" name="组合 1073744142"/>
                      <p:cNvGrpSpPr/>
                      <p:nvPr/>
                    </p:nvGrpSpPr>
                    <p:grpSpPr>
                      <a:xfrm>
                        <a:off x="5244" y="277137"/>
                        <a:ext cx="4199" cy="1694"/>
                        <a:chOff x="5244" y="277137"/>
                        <a:chExt cx="4199" cy="1694"/>
                      </a:xfrm>
                    </p:grpSpPr>
                    <p:sp>
                      <p:nvSpPr>
                        <p:cNvPr id="1073743952" name="矩形 27"/>
                        <p:cNvSpPr/>
                        <p:nvPr/>
                      </p:nvSpPr>
                      <p:spPr>
                        <a:xfrm>
                          <a:off x="5244" y="277137"/>
                          <a:ext cx="1275" cy="1695"/>
                        </a:xfrm>
                        <a:prstGeom prst="rect">
                          <a:avLst/>
                        </a:prstGeom>
                        <a:solidFill>
                          <a:srgbClr val="FFFFFF"/>
                        </a:solidFill>
                        <a:ln w="9525" cap="flat" cmpd="sng">
                          <a:solidFill>
                            <a:srgbClr val="000000"/>
                          </a:solidFill>
                          <a:prstDash val="solid"/>
                          <a:miter/>
                          <a:headEnd type="none" w="med" len="med"/>
                          <a:tailEnd type="none" w="med" len="med"/>
                        </a:ln>
                      </p:spPr>
                      <p:txBody>
                        <a:bodyPr vert="horz" wrap="square" anchor="t"/>
                        <a:lstStyle/>
                        <a:p>
                          <a:pPr algn="ctr"/>
                          <a:r>
                            <a:rPr lang="zh-CN" altLang="en-US">
                              <a:solidFill>
                                <a:srgbClr val="FF0000"/>
                              </a:solidFill>
                            </a:rPr>
                            <a:t>领导</a:t>
                          </a:r>
                          <a:r>
                            <a:rPr lang="zh-CN" altLang="en-US" dirty="0">
                              <a:solidFill>
                                <a:srgbClr val="FF0000"/>
                              </a:solidFill>
                              <a:latin typeface="Times New Roman" panose="02020603050405020304" pitchFamily="2" charset="0"/>
                              <a:sym typeface="+mn-ea"/>
                            </a:rPr>
                            <a:t>风格</a:t>
                          </a:r>
                          <a:endParaRPr lang="zh-CN" altLang="en-US" dirty="0">
                            <a:solidFill>
                              <a:srgbClr val="FF0000"/>
                            </a:solidFill>
                            <a:latin typeface="Times New Roman" panose="02020603050405020304" pitchFamily="2" charset="0"/>
                            <a:sym typeface="+mn-ea"/>
                          </a:endParaRPr>
                        </a:p>
                        <a:p>
                          <a:r>
                            <a:rPr lang="zh-CN" altLang="en-US"/>
                            <a:t>指示型</a:t>
                          </a:r>
                          <a:endParaRPr lang="zh-CN" altLang="en-US"/>
                        </a:p>
                        <a:p>
                          <a:r>
                            <a:rPr lang="zh-CN" altLang="en-US"/>
                            <a:t>支持型</a:t>
                          </a:r>
                          <a:endParaRPr lang="zh-CN" altLang="en-US"/>
                        </a:p>
                        <a:p>
                          <a:r>
                            <a:rPr lang="zh-CN" altLang="en-US"/>
                            <a:t>参与型</a:t>
                          </a:r>
                          <a:endParaRPr lang="zh-CN" altLang="en-US"/>
                        </a:p>
                        <a:p>
                          <a:r>
                            <a:rPr lang="zh-CN" altLang="en-US"/>
                            <a:t>成就取向型</a:t>
                          </a:r>
                          <a:endParaRPr lang="zh-CN" altLang="en-US"/>
                        </a:p>
                        <a:p>
                          <a:endParaRPr lang="zh-CN" altLang="en-US"/>
                        </a:p>
                      </p:txBody>
                    </p:sp>
                    <p:cxnSp>
                      <p:nvCxnSpPr>
                        <p:cNvPr id="1073743949" name="自选图形 30"/>
                        <p:cNvCxnSpPr/>
                        <p:nvPr/>
                      </p:nvCxnSpPr>
                      <p:spPr>
                        <a:xfrm>
                          <a:off x="6519" y="277962"/>
                          <a:ext cx="2925" cy="0"/>
                        </a:xfrm>
                        <a:prstGeom prst="straightConnector1">
                          <a:avLst/>
                        </a:prstGeom>
                        <a:ln w="9525" cap="flat" cmpd="sng">
                          <a:solidFill>
                            <a:srgbClr val="000000"/>
                          </a:solidFill>
                          <a:prstDash val="solid"/>
                          <a:headEnd type="none" w="med" len="med"/>
                          <a:tailEnd type="triangle" w="med" len="med"/>
                        </a:ln>
                      </p:spPr>
                    </p:cxnSp>
                  </p:grpSp>
                </p:grpSp>
                <p:sp>
                  <p:nvSpPr>
                    <p:cNvPr id="1073743953" name="椭圆 26"/>
                    <p:cNvSpPr/>
                    <p:nvPr/>
                  </p:nvSpPr>
                  <p:spPr>
                    <a:xfrm>
                      <a:off x="9444" y="277242"/>
                      <a:ext cx="1424" cy="1470"/>
                    </a:xfrm>
                    <a:prstGeom prst="ellipse">
                      <a:avLst/>
                    </a:prstGeom>
                    <a:solidFill>
                      <a:srgbClr val="FFFFFF"/>
                    </a:solidFill>
                    <a:ln w="9525" cap="flat" cmpd="sng">
                      <a:solidFill>
                        <a:srgbClr val="000000"/>
                      </a:solidFill>
                      <a:prstDash val="solid"/>
                      <a:headEnd type="none" w="med" len="med"/>
                      <a:tailEnd type="none" w="med" len="med"/>
                    </a:ln>
                  </p:spPr>
                  <p:txBody>
                    <a:bodyPr vert="horz" wrap="square" anchor="t"/>
                    <a:lstStyle/>
                    <a:p>
                      <a:r>
                        <a:rPr lang="zh-CN" altLang="en-US"/>
                        <a:t>下属对激励的知觉</a:t>
                      </a:r>
                      <a:endParaRPr lang="zh-CN" altLang="en-US"/>
                    </a:p>
                    <a:p>
                      <a:endParaRPr lang="zh-CN" altLang="en-US"/>
                    </a:p>
                  </p:txBody>
                </p:sp>
              </p:grpSp>
            </p:grpSp>
            <p:sp>
              <p:nvSpPr>
                <p:cNvPr id="1073743954" name="椭圆 25"/>
                <p:cNvSpPr/>
                <p:nvPr/>
              </p:nvSpPr>
              <p:spPr>
                <a:xfrm>
                  <a:off x="11484" y="277242"/>
                  <a:ext cx="1454" cy="1470"/>
                </a:xfrm>
                <a:prstGeom prst="ellipse">
                  <a:avLst/>
                </a:prstGeom>
                <a:solidFill>
                  <a:srgbClr val="FFFFFF"/>
                </a:solidFill>
                <a:ln w="9525" cap="flat" cmpd="sng">
                  <a:solidFill>
                    <a:srgbClr val="000000"/>
                  </a:solidFill>
                  <a:prstDash val="solid"/>
                  <a:headEnd type="none" w="med" len="med"/>
                  <a:tailEnd type="none" w="med" len="med"/>
                </a:ln>
              </p:spPr>
              <p:txBody>
                <a:bodyPr vert="horz" wrap="square" anchor="t"/>
                <a:lstStyle/>
                <a:p>
                  <a:pPr algn="ctr"/>
                  <a:r>
                    <a:rPr lang="zh-CN" altLang="en-US"/>
                    <a:t>结果</a:t>
                  </a:r>
                  <a:endParaRPr lang="zh-CN" altLang="en-US"/>
                </a:p>
                <a:p>
                  <a:pPr algn="ctr"/>
                  <a:r>
                    <a:rPr lang="zh-CN" altLang="en-US"/>
                    <a:t>满意度</a:t>
                  </a:r>
                  <a:endParaRPr lang="zh-CN" altLang="en-US"/>
                </a:p>
                <a:p>
                  <a:pPr algn="ctr"/>
                  <a:r>
                    <a:rPr lang="zh-CN" altLang="en-US"/>
                    <a:t>绩效</a:t>
                  </a:r>
                  <a:endParaRPr lang="zh-CN" altLang="en-US"/>
                </a:p>
                <a:p>
                  <a:endParaRPr lang="zh-CN" altLang="en-US"/>
                </a:p>
              </p:txBody>
            </p:sp>
          </p:grpSp>
          <p:cxnSp>
            <p:nvCxnSpPr>
              <p:cNvPr id="1073743950" name="自选图形 29"/>
              <p:cNvCxnSpPr/>
              <p:nvPr/>
            </p:nvCxnSpPr>
            <p:spPr>
              <a:xfrm>
                <a:off x="10824" y="277962"/>
                <a:ext cx="645" cy="1"/>
              </a:xfrm>
              <a:prstGeom prst="straightConnector1">
                <a:avLst/>
              </a:prstGeom>
              <a:ln w="9525" cap="flat" cmpd="sng">
                <a:solidFill>
                  <a:srgbClr val="000000"/>
                </a:solidFill>
                <a:prstDash val="solid"/>
                <a:headEnd type="none" w="med" len="med"/>
                <a:tailEnd type="triangle" w="med" len="med"/>
              </a:ln>
            </p:spPr>
          </p:cxnSp>
        </p:grpSp>
      </p:grpSp>
      <p:grpSp>
        <p:nvGrpSpPr>
          <p:cNvPr id="23" name="组合 22"/>
          <p:cNvGrpSpPr/>
          <p:nvPr/>
        </p:nvGrpSpPr>
        <p:grpSpPr>
          <a:xfrm>
            <a:off x="173915" y="56515"/>
            <a:ext cx="2108371" cy="368300"/>
            <a:chOff x="2049780" y="58379"/>
            <a:chExt cx="2108371" cy="368300"/>
          </a:xfrm>
        </p:grpSpPr>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25" name="文本框 24"/>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
        <p:nvSpPr>
          <p:cNvPr id="5" name="标题 4"/>
          <p:cNvSpPr>
            <a:spLocks noGrp="1"/>
          </p:cNvSpPr>
          <p:nvPr>
            <p:ph type="title"/>
          </p:nvPr>
        </p:nvSpPr>
        <p:spPr/>
        <p:txBody>
          <a:bodyPr>
            <a:normAutofit/>
          </a:bodyPr>
          <a:lstStyle/>
          <a:p>
            <a:r>
              <a:rPr lang="zh-CN" altLang="en-US" dirty="0"/>
              <a:t>途径</a:t>
            </a:r>
            <a:r>
              <a:rPr lang="en-US" altLang="zh-CN" dirty="0"/>
              <a:t>——</a:t>
            </a:r>
            <a:r>
              <a:rPr lang="zh-CN" altLang="en-US" dirty="0"/>
              <a:t>目标理论</a:t>
            </a:r>
            <a:endParaRPr lang="zh-CN" altLang="en-US" dirty="0"/>
          </a:p>
        </p:txBody>
      </p:sp>
      <p:sp>
        <p:nvSpPr>
          <p:cNvPr id="6" name="内容占位符 5"/>
          <p:cNvSpPr>
            <a:spLocks noGrp="1"/>
          </p:cNvSpPr>
          <p:nvPr>
            <p:ph idx="1"/>
          </p:nvPr>
        </p:nvSpPr>
        <p:spPr>
          <a:xfrm>
            <a:off x="59055" y="857885"/>
            <a:ext cx="2886710" cy="1177290"/>
          </a:xfrm>
        </p:spPr>
        <p:txBody>
          <a:bodyPr>
            <a:normAutofit fontScale="50000"/>
          </a:bodyPr>
          <a:lstStyle/>
          <a:p>
            <a:pPr marL="0" indent="0">
              <a:buNone/>
            </a:pPr>
            <a:r>
              <a:rPr lang="zh-CN" altLang="en-US" dirty="0">
                <a:latin typeface="Times New Roman" panose="02020603050405020304" pitchFamily="2" charset="0"/>
                <a:sym typeface="Arial" panose="020B0604020202020204" pitchFamily="34" charset="0"/>
              </a:rPr>
              <a:t>加拿大多伦多大学教授</a:t>
            </a:r>
            <a:r>
              <a:rPr lang="zh-CN" altLang="en-US" dirty="0">
                <a:latin typeface="Times New Roman" panose="02020603050405020304" pitchFamily="2" charset="0"/>
                <a:sym typeface="+mn-ea"/>
              </a:rPr>
              <a:t>豪斯（</a:t>
            </a:r>
            <a:r>
              <a:rPr lang="en-US" altLang="x-none" dirty="0">
                <a:latin typeface="Times New Roman" panose="02020603050405020304" pitchFamily="2" charset="0"/>
                <a:sym typeface="+mn-ea"/>
              </a:rPr>
              <a:t>Robert House）</a:t>
            </a:r>
            <a:r>
              <a:rPr lang="zh-CN" altLang="en-US" dirty="0">
                <a:latin typeface="Times New Roman" panose="02020603050405020304" pitchFamily="2" charset="0"/>
                <a:sym typeface="+mn-ea"/>
              </a:rPr>
              <a:t>设定了四种领导风格，两类情景变量（环境因素、下属个性特点）。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4"/>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60419" name="Rectangle 2"/>
          <p:cNvSpPr>
            <a:spLocks noGrp="1"/>
          </p:cNvSpPr>
          <p:nvPr>
            <p:ph type="title"/>
          </p:nvPr>
        </p:nvSpPr>
        <p:spPr/>
        <p:txBody>
          <a:bodyPr wrap="square" anchor="b"/>
          <a:lstStyle/>
          <a:p>
            <a:pPr eaLnBrk="1" hangingPunct="1"/>
            <a:r>
              <a:rPr lang="zh-CN" altLang="en-US">
                <a:sym typeface="+mn-ea"/>
              </a:rPr>
              <a:t>途径</a:t>
            </a:r>
            <a:r>
              <a:rPr lang="en-US" altLang="zh-CN">
                <a:sym typeface="+mn-ea"/>
              </a:rPr>
              <a:t>——</a:t>
            </a:r>
            <a:r>
              <a:rPr lang="zh-CN" altLang="en-US">
                <a:sym typeface="+mn-ea"/>
              </a:rPr>
              <a:t>目标理论</a:t>
            </a:r>
            <a:endParaRPr lang="zh-CN" altLang="en-US"/>
          </a:p>
        </p:txBody>
      </p:sp>
      <p:sp>
        <p:nvSpPr>
          <p:cNvPr id="3" name="内容占位符 2"/>
          <p:cNvSpPr>
            <a:spLocks noGrp="1"/>
          </p:cNvSpPr>
          <p:nvPr>
            <p:ph idx="1"/>
          </p:nvPr>
        </p:nvSpPr>
        <p:spPr>
          <a:xfrm>
            <a:off x="173355" y="1063625"/>
            <a:ext cx="8957945" cy="3531235"/>
          </a:xfrm>
        </p:spPr>
        <p:txBody>
          <a:bodyPr>
            <a:noAutofit/>
          </a:bodyPr>
          <a:lstStyle/>
          <a:p>
            <a:pPr indent="0" eaLnBrk="1" hangingPunct="1">
              <a:lnSpc>
                <a:spcPct val="90000"/>
              </a:lnSpc>
              <a:buNone/>
            </a:pPr>
            <a:r>
              <a:rPr lang="zh-CN" altLang="en-US" sz="2000">
                <a:solidFill>
                  <a:srgbClr val="000099"/>
                </a:solidFill>
                <a:latin typeface="Impact" panose="020B0806030902050204" pitchFamily="34" charset="0"/>
                <a:sym typeface="+mn-ea"/>
              </a:rPr>
              <a:t>指示性的领导行为</a:t>
            </a:r>
            <a:r>
              <a:rPr lang="zh-CN" altLang="en-US" sz="2000">
                <a:latin typeface="Impact" panose="020B0806030902050204" pitchFamily="34" charset="0"/>
                <a:sym typeface="+mn-ea"/>
              </a:rPr>
              <a:t>：</a:t>
            </a:r>
            <a:endParaRPr lang="zh-CN" altLang="en-US" sz="2000">
              <a:latin typeface="Impact" panose="020B0806030902050204" pitchFamily="34" charset="0"/>
              <a:sym typeface="+mn-ea"/>
            </a:endParaRPr>
          </a:p>
          <a:p>
            <a:pPr indent="0" eaLnBrk="1" hangingPunct="1">
              <a:lnSpc>
                <a:spcPct val="90000"/>
              </a:lnSpc>
              <a:buNone/>
            </a:pPr>
            <a:r>
              <a:rPr lang="zh-CN" altLang="en-US" sz="2000">
                <a:latin typeface="Impact" panose="020B0806030902050204" pitchFamily="34" charset="0"/>
                <a:sym typeface="+mn-ea"/>
              </a:rPr>
              <a:t>            </a:t>
            </a:r>
            <a:r>
              <a:rPr lang="zh-CN" altLang="en-US" sz="2000">
                <a:sym typeface="+mn-ea"/>
              </a:rPr>
              <a:t>为下属指明目标以及完成任务的时间表，并对如何完成任务给予具体的指导。</a:t>
            </a:r>
            <a:r>
              <a:rPr lang="zh-CN" altLang="en-US" sz="2000">
                <a:latin typeface="Impact" panose="020B0806030902050204" pitchFamily="34" charset="0"/>
                <a:sym typeface="+mn-ea"/>
              </a:rPr>
              <a:t>让下属明确任务的具体要求，怎么做，决策都由领导作出。 </a:t>
            </a:r>
            <a:endParaRPr lang="zh-CN" altLang="en-US" sz="2000">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支持型的领导行为：</a:t>
            </a:r>
            <a:endParaRPr lang="zh-CN" altLang="en-US" sz="2000">
              <a:solidFill>
                <a:srgbClr val="000099"/>
              </a:solidFill>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          </a:t>
            </a:r>
            <a:r>
              <a:rPr lang="zh-CN" altLang="en-US" sz="2000">
                <a:latin typeface="Impact" panose="020B0806030902050204" pitchFamily="34" charset="0"/>
                <a:sym typeface="+mn-ea"/>
              </a:rPr>
              <a:t>领导平易近人，与下属友善相处，关心下属的</a:t>
            </a:r>
            <a:r>
              <a:rPr lang="zh-CN" altLang="en-US" sz="2000">
                <a:sym typeface="+mn-ea"/>
              </a:rPr>
              <a:t>需求、</a:t>
            </a:r>
            <a:r>
              <a:rPr lang="zh-CN" altLang="en-US" sz="2000">
                <a:latin typeface="Impact" panose="020B0806030902050204" pitchFamily="34" charset="0"/>
                <a:sym typeface="+mn-ea"/>
              </a:rPr>
              <a:t>福利，公平待人。</a:t>
            </a:r>
            <a:endParaRPr lang="zh-CN" altLang="en-US" sz="2000">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参与型的领导行为：</a:t>
            </a:r>
            <a:endParaRPr lang="zh-CN" altLang="en-US" sz="2000">
              <a:solidFill>
                <a:srgbClr val="000099"/>
              </a:solidFill>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            </a:t>
            </a:r>
            <a:r>
              <a:rPr lang="zh-CN" altLang="en-US" sz="2000">
                <a:latin typeface="Impact" panose="020B0806030902050204" pitchFamily="34" charset="0"/>
                <a:sym typeface="+mn-ea"/>
              </a:rPr>
              <a:t>与下属商量，</a:t>
            </a:r>
            <a:r>
              <a:rPr lang="zh-CN" altLang="en-US" sz="2000">
                <a:sym typeface="+mn-ea"/>
              </a:rPr>
              <a:t>并在决策前</a:t>
            </a:r>
            <a:r>
              <a:rPr lang="zh-CN" altLang="en-US" sz="2000">
                <a:latin typeface="Impact" panose="020B0806030902050204" pitchFamily="34" charset="0"/>
                <a:sym typeface="+mn-ea"/>
              </a:rPr>
              <a:t>征询下属的建议，允许</a:t>
            </a:r>
            <a:r>
              <a:rPr lang="zh-CN" altLang="en-US" sz="2000">
                <a:sym typeface="+mn-ea"/>
              </a:rPr>
              <a:t>他们</a:t>
            </a:r>
            <a:r>
              <a:rPr lang="zh-CN" altLang="en-US" sz="2000">
                <a:latin typeface="Impact" panose="020B0806030902050204" pitchFamily="34" charset="0"/>
                <a:sym typeface="+mn-ea"/>
              </a:rPr>
              <a:t>参与决策。</a:t>
            </a:r>
            <a:endParaRPr lang="zh-CN" altLang="en-US" sz="2000">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成就导向型的领导行为：</a:t>
            </a:r>
            <a:endParaRPr lang="zh-CN" altLang="en-US" sz="2000">
              <a:solidFill>
                <a:srgbClr val="000099"/>
              </a:solidFill>
              <a:latin typeface="Impact" panose="020B0806030902050204" pitchFamily="34" charset="0"/>
              <a:sym typeface="+mn-ea"/>
            </a:endParaRPr>
          </a:p>
          <a:p>
            <a:pPr indent="0" eaLnBrk="1" hangingPunct="1">
              <a:lnSpc>
                <a:spcPct val="90000"/>
              </a:lnSpc>
              <a:buNone/>
            </a:pPr>
            <a:r>
              <a:rPr lang="zh-CN" altLang="en-US" sz="2000">
                <a:solidFill>
                  <a:srgbClr val="000099"/>
                </a:solidFill>
                <a:latin typeface="Impact" panose="020B0806030902050204" pitchFamily="34" charset="0"/>
                <a:sym typeface="+mn-ea"/>
              </a:rPr>
              <a:t>            </a:t>
            </a:r>
            <a:r>
              <a:rPr lang="zh-CN" altLang="en-US" sz="2000">
                <a:sym typeface="+mn-ea"/>
              </a:rPr>
              <a:t>为下属设定</a:t>
            </a:r>
            <a:r>
              <a:rPr lang="zh-CN" altLang="en-US" sz="2000">
                <a:latin typeface="Impact" panose="020B0806030902050204" pitchFamily="34" charset="0"/>
                <a:sym typeface="+mn-ea"/>
              </a:rPr>
              <a:t>有挑战性的目标，</a:t>
            </a:r>
            <a:r>
              <a:rPr lang="zh-CN" altLang="en-US" sz="2000">
                <a:sym typeface="+mn-ea"/>
              </a:rPr>
              <a:t>并期望下属</a:t>
            </a:r>
            <a:r>
              <a:rPr lang="zh-CN" altLang="en-US" sz="2000">
                <a:latin typeface="Impact" panose="020B0806030902050204" pitchFamily="34" charset="0"/>
                <a:sym typeface="+mn-ea"/>
              </a:rPr>
              <a:t>表现</a:t>
            </a:r>
            <a:r>
              <a:rPr lang="zh-CN" altLang="en-US" sz="2000">
                <a:sym typeface="+mn-ea"/>
              </a:rPr>
              <a:t>自己的最佳水平</a:t>
            </a:r>
            <a:r>
              <a:rPr lang="zh-CN" altLang="en-US" sz="2000">
                <a:latin typeface="Impact" panose="020B0806030902050204" pitchFamily="34" charset="0"/>
                <a:sym typeface="+mn-ea"/>
              </a:rPr>
              <a:t>，鼓励下属并对下属的能力表示出充分的信心。</a:t>
            </a:r>
            <a:endParaRPr lang="zh-CN" altLang="en-US" sz="2000">
              <a:latin typeface="Impact" panose="020B0806030902050204" pitchFamily="34" charset="0"/>
              <a:sym typeface="+mn-ea"/>
            </a:endParaRPr>
          </a:p>
          <a:p>
            <a:pPr eaLnBrk="1" hangingPunct="1">
              <a:lnSpc>
                <a:spcPct val="90000"/>
              </a:lnSpc>
              <a:buNone/>
            </a:pPr>
            <a:r>
              <a:rPr lang="zh-CN" altLang="en-US" sz="2000">
                <a:sym typeface="+mn-ea"/>
              </a:rPr>
              <a:t>         与菲德勒的领导行为相反，豪斯认为领导者是灵活的，同一领导者可以根据不同的情景表现出任何一种领导风格。</a:t>
            </a:r>
            <a:r>
              <a:rPr lang="zh-CN" altLang="en-US" sz="2000">
                <a:solidFill>
                  <a:schemeClr val="bg2"/>
                </a:solidFill>
                <a:sym typeface="+mn-ea"/>
              </a:rPr>
              <a:t>。</a:t>
            </a:r>
            <a:endParaRPr lang="zh-CN" altLang="en-US" sz="2000">
              <a:solidFill>
                <a:schemeClr val="bg2"/>
              </a:solidFill>
              <a:sym typeface="+mn-ea"/>
            </a:endParaRPr>
          </a:p>
        </p:txBody>
      </p:sp>
      <p:grpSp>
        <p:nvGrpSpPr>
          <p:cNvPr id="7" name="组合 6"/>
          <p:cNvGrpSpPr/>
          <p:nvPr/>
        </p:nvGrpSpPr>
        <p:grpSpPr>
          <a:xfrm>
            <a:off x="173915" y="56515"/>
            <a:ext cx="2108371" cy="368300"/>
            <a:chOff x="2049780" y="58379"/>
            <a:chExt cx="2108371" cy="36830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9" name="文本框 8"/>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0-#ppt_w/2"/>
                                          </p:val>
                                        </p:tav>
                                        <p:tav tm="100000">
                                          <p:val>
                                            <p:strVal val="#ppt_x"/>
                                          </p:val>
                                        </p:tav>
                                      </p:tavLst>
                                    </p:anim>
                                    <p:anim calcmode="lin" valueType="num">
                                      <p:cBhvr additive="base">
                                        <p:cTn id="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7"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5"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7"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1000"/>
                                        <p:tgtEl>
                                          <p:spTgt spid="3">
                                            <p:txEl>
                                              <p:pRg st="6" end="6"/>
                                            </p:txEl>
                                          </p:spTgt>
                                        </p:tgtEl>
                                      </p:cBhvr>
                                    </p:animEffect>
                                    <p:anim calcmode="lin" valueType="num">
                                      <p:cBhvr>
                                        <p:cTn id="6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7"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1000"/>
                                        <p:tgtEl>
                                          <p:spTgt spid="3">
                                            <p:txEl>
                                              <p:pRg st="8" end="8"/>
                                            </p:txEl>
                                          </p:spTgt>
                                        </p:tgtEl>
                                      </p:cBhvr>
                                    </p:animEffect>
                                    <p:anim calcmode="lin" valueType="num">
                                      <p:cBhvr>
                                        <p:cTn id="7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9" dur="9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p:nvPr/>
        </p:nvSpPr>
        <p:spPr>
          <a:xfrm>
            <a:off x="2057400" y="285750"/>
            <a:ext cx="3086100" cy="460375"/>
          </a:xfrm>
          <a:prstGeom prst="rect">
            <a:avLst/>
          </a:prstGeom>
          <a:noFill/>
          <a:ln w="9525">
            <a:noFill/>
          </a:ln>
        </p:spPr>
        <p:txBody>
          <a:bodyPr anchor="t">
            <a:spAutoFit/>
          </a:bodyPr>
          <a:lstStyle/>
          <a:p>
            <a:pPr>
              <a:lnSpc>
                <a:spcPct val="100000"/>
              </a:lnSpc>
              <a:spcBef>
                <a:spcPct val="50000"/>
              </a:spcBef>
              <a:buClrTx/>
            </a:pPr>
            <a:endParaRPr lang="zh-CN" altLang="en-US" sz="2400" dirty="0">
              <a:solidFill>
                <a:schemeClr val="tx1"/>
              </a:solidFill>
              <a:latin typeface="Times New Roman" panose="02020603050405020304" pitchFamily="2" charset="0"/>
            </a:endParaRPr>
          </a:p>
        </p:txBody>
      </p:sp>
      <p:sp>
        <p:nvSpPr>
          <p:cNvPr id="63514" name="Text Box 27"/>
          <p:cNvSpPr txBox="1"/>
          <p:nvPr/>
        </p:nvSpPr>
        <p:spPr>
          <a:xfrm>
            <a:off x="6343650" y="3886200"/>
            <a:ext cx="1200150" cy="321945"/>
          </a:xfrm>
          <a:prstGeom prst="rect">
            <a:avLst/>
          </a:prstGeom>
          <a:noFill/>
          <a:ln w="9525">
            <a:noFill/>
          </a:ln>
        </p:spPr>
        <p:txBody>
          <a:bodyPr anchor="t">
            <a:spAutoFit/>
          </a:bodyPr>
          <a:lstStyle/>
          <a:p>
            <a:pPr>
              <a:lnSpc>
                <a:spcPct val="100000"/>
              </a:lnSpc>
              <a:spcBef>
                <a:spcPct val="50000"/>
              </a:spcBef>
              <a:buClrTx/>
            </a:pPr>
            <a:r>
              <a:rPr lang="zh-CN" altLang="en-US" sz="1500" dirty="0">
                <a:solidFill>
                  <a:schemeClr val="tx1"/>
                </a:solidFill>
                <a:latin typeface="Times New Roman" panose="02020603050405020304" pitchFamily="2" charset="0"/>
              </a:rPr>
              <a:t> </a:t>
            </a:r>
            <a:endParaRPr lang="zh-CN" altLang="en-US" sz="1500" dirty="0">
              <a:solidFill>
                <a:schemeClr val="tx1"/>
              </a:solidFill>
              <a:latin typeface="Times New Roman" panose="02020603050405020304" pitchFamily="2" charset="0"/>
            </a:endParaRPr>
          </a:p>
        </p:txBody>
      </p:sp>
      <p:sp>
        <p:nvSpPr>
          <p:cNvPr id="4" name="文本框 3"/>
          <p:cNvSpPr txBox="1"/>
          <p:nvPr/>
        </p:nvSpPr>
        <p:spPr>
          <a:xfrm>
            <a:off x="594995" y="2825115"/>
            <a:ext cx="8033385" cy="1383665"/>
          </a:xfrm>
          <a:prstGeom prst="rect">
            <a:avLst/>
          </a:prstGeom>
          <a:noFill/>
        </p:spPr>
        <p:txBody>
          <a:bodyPr wrap="square" rtlCol="0">
            <a:spAutoFit/>
          </a:bodyPr>
          <a:lstStyle/>
          <a:p>
            <a:r>
              <a:rPr lang="zh-CN" altLang="en-US" sz="2800"/>
              <a:t>这是一种重视下属的权变理论，把注意力放在对下属的研究上，认为成功的领导者要根据下属的成熟程度选择合适的领导方式。 </a:t>
            </a:r>
            <a:endParaRPr lang="zh-CN" altLang="en-US" sz="2800"/>
          </a:p>
        </p:txBody>
      </p:sp>
      <p:grpSp>
        <p:nvGrpSpPr>
          <p:cNvPr id="9" name="组合 8"/>
          <p:cNvGrpSpPr/>
          <p:nvPr/>
        </p:nvGrpSpPr>
        <p:grpSpPr>
          <a:xfrm>
            <a:off x="173915" y="56515"/>
            <a:ext cx="2108371" cy="368300"/>
            <a:chOff x="2049780" y="58379"/>
            <a:chExt cx="2108371" cy="36830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11" name="文本框 10"/>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
        <p:nvSpPr>
          <p:cNvPr id="5" name="标题 4"/>
          <p:cNvSpPr>
            <a:spLocks noGrp="1"/>
          </p:cNvSpPr>
          <p:nvPr>
            <p:ph type="title"/>
          </p:nvPr>
        </p:nvSpPr>
        <p:spPr/>
        <p:txBody>
          <a:bodyPr>
            <a:normAutofit fontScale="90000"/>
          </a:bodyPr>
          <a:lstStyle/>
          <a:p>
            <a:r>
              <a:rPr lang="zh-CN" altLang="en-US" dirty="0">
                <a:solidFill>
                  <a:schemeClr val="folHlink"/>
                </a:solidFill>
                <a:latin typeface="Arial" panose="020B0604020202020204" pitchFamily="34" charset="0"/>
                <a:ea typeface="隶书" pitchFamily="1" charset="-122"/>
              </a:rPr>
              <a:t>领导生命周期理论</a:t>
            </a:r>
            <a:endParaRPr lang="zh-CN" altLang="en-US" dirty="0"/>
          </a:p>
        </p:txBody>
      </p:sp>
      <p:sp>
        <p:nvSpPr>
          <p:cNvPr id="6" name="内容占位符 5"/>
          <p:cNvSpPr>
            <a:spLocks noGrp="1"/>
          </p:cNvSpPr>
          <p:nvPr>
            <p:ph idx="1"/>
          </p:nvPr>
        </p:nvSpPr>
        <p:spPr/>
        <p:txBody>
          <a:bodyPr>
            <a:normAutofit/>
          </a:bodyPr>
          <a:lstStyle/>
          <a:p>
            <a:r>
              <a:rPr lang="zh-CN" altLang="en-US" sz="2800">
                <a:sym typeface="+mn-ea"/>
              </a:rPr>
              <a:t>又称情境领导理论</a:t>
            </a:r>
            <a:r>
              <a:rPr lang="zh-CN" altLang="en-US" sz="2400">
                <a:sym typeface="+mn-ea"/>
              </a:rPr>
              <a:t>（situational leadership theory），</a:t>
            </a:r>
            <a:endParaRPr lang="zh-CN" altLang="en-US" sz="2400">
              <a:sym typeface="+mn-ea"/>
            </a:endParaRPr>
          </a:p>
          <a:p>
            <a:r>
              <a:rPr lang="zh-CN" altLang="en-US" sz="2400">
                <a:sym typeface="+mn-ea"/>
              </a:rPr>
              <a:t>卡曼（A.K . Korman）首先提出，保罗赫西（Paul Hersey）、肯尼斯布兰查德（Kenneth  Blanchard）予以发展。 </a:t>
            </a:r>
            <a:endParaRPr lang="zh-CN" altLang="en-US" sz="24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p:cTn id="13"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
                                        </p:tgtEl>
                                        <p:attrNameLst>
                                          <p:attrName>style.visibility</p:attrName>
                                        </p:attrNameLst>
                                      </p:cBhvr>
                                      <p:to>
                                        <p:strVal val="visible"/>
                                      </p:to>
                                    </p:set>
                                    <p:anim calcmode="discrete" valueType="clr">
                                      <p:cBhvr override="childStyle">
                                        <p:cTn id="19"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
                                        </p:tgtEl>
                                        <p:attrNameLst>
                                          <p:attrName>fillcolor</p:attrName>
                                        </p:attrNameLst>
                                      </p:cBhvr>
                                      <p:tavLst>
                                        <p:tav tm="0">
                                          <p:val>
                                            <p:clrVal>
                                              <a:schemeClr val="accent2"/>
                                            </p:clrVal>
                                          </p:val>
                                        </p:tav>
                                        <p:tav tm="50000">
                                          <p:val>
                                            <p:clrVal>
                                              <a:schemeClr val="hlink"/>
                                            </p:clrVal>
                                          </p:val>
                                        </p:tav>
                                      </p:tavLst>
                                    </p:anim>
                                    <p:set>
                                      <p:cBhvr>
                                        <p:cTn id="21"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p:nvPr/>
        </p:nvSpPr>
        <p:spPr>
          <a:xfrm>
            <a:off x="2057400" y="285750"/>
            <a:ext cx="3086100" cy="460375"/>
          </a:xfrm>
          <a:prstGeom prst="rect">
            <a:avLst/>
          </a:prstGeom>
          <a:noFill/>
          <a:ln w="9525">
            <a:noFill/>
          </a:ln>
        </p:spPr>
        <p:txBody>
          <a:bodyPr anchor="t">
            <a:spAutoFit/>
          </a:bodyPr>
          <a:lstStyle/>
          <a:p>
            <a:pPr>
              <a:lnSpc>
                <a:spcPct val="100000"/>
              </a:lnSpc>
              <a:spcBef>
                <a:spcPct val="50000"/>
              </a:spcBef>
              <a:buClrTx/>
            </a:pPr>
            <a:endParaRPr lang="zh-CN" altLang="en-US" sz="2400" dirty="0">
              <a:solidFill>
                <a:schemeClr val="tx1"/>
              </a:solidFill>
              <a:latin typeface="Times New Roman" panose="02020603050405020304" pitchFamily="2" charset="0"/>
            </a:endParaRPr>
          </a:p>
        </p:txBody>
      </p:sp>
      <p:sp>
        <p:nvSpPr>
          <p:cNvPr id="2" name="内容占位符 1"/>
          <p:cNvSpPr>
            <a:spLocks noGrp="1"/>
          </p:cNvSpPr>
          <p:nvPr>
            <p:ph idx="1"/>
          </p:nvPr>
        </p:nvSpPr>
        <p:spPr/>
        <p:txBody>
          <a:bodyPr/>
          <a:p>
            <a:endParaRPr lang="zh-CN" altLang="en-US"/>
          </a:p>
        </p:txBody>
      </p:sp>
      <p:sp>
        <p:nvSpPr>
          <p:cNvPr id="63491" name="Rectangle 3"/>
          <p:cNvSpPr/>
          <p:nvPr/>
        </p:nvSpPr>
        <p:spPr>
          <a:xfrm>
            <a:off x="2686050" y="914400"/>
            <a:ext cx="4229100" cy="22288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sz="1350" dirty="0">
              <a:latin typeface="Tahoma" panose="020B0604030504040204" pitchFamily="2" charset="0"/>
            </a:endParaRPr>
          </a:p>
        </p:txBody>
      </p:sp>
      <p:sp>
        <p:nvSpPr>
          <p:cNvPr id="63492" name="Line 4"/>
          <p:cNvSpPr/>
          <p:nvPr/>
        </p:nvSpPr>
        <p:spPr>
          <a:xfrm>
            <a:off x="2686050" y="2000250"/>
            <a:ext cx="4286250" cy="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493" name="Line 5"/>
          <p:cNvSpPr/>
          <p:nvPr/>
        </p:nvSpPr>
        <p:spPr>
          <a:xfrm>
            <a:off x="4800600" y="914400"/>
            <a:ext cx="0" cy="222885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494" name="Text Box 6"/>
          <p:cNvSpPr txBox="1"/>
          <p:nvPr/>
        </p:nvSpPr>
        <p:spPr>
          <a:xfrm>
            <a:off x="2343150" y="3200400"/>
            <a:ext cx="6286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低</a:t>
            </a:r>
            <a:endParaRPr lang="zh-CN" altLang="en-US" sz="1350" dirty="0">
              <a:solidFill>
                <a:schemeClr val="tx1"/>
              </a:solidFill>
              <a:latin typeface="Times New Roman" panose="02020603050405020304" pitchFamily="2" charset="0"/>
            </a:endParaRPr>
          </a:p>
        </p:txBody>
      </p:sp>
      <p:sp>
        <p:nvSpPr>
          <p:cNvPr id="63495" name="Text Box 7"/>
          <p:cNvSpPr txBox="1"/>
          <p:nvPr/>
        </p:nvSpPr>
        <p:spPr>
          <a:xfrm>
            <a:off x="2343150" y="857250"/>
            <a:ext cx="5143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高</a:t>
            </a:r>
            <a:endParaRPr lang="zh-CN" altLang="en-US" sz="1350" dirty="0">
              <a:solidFill>
                <a:schemeClr val="tx1"/>
              </a:solidFill>
              <a:latin typeface="Times New Roman" panose="02020603050405020304" pitchFamily="2" charset="0"/>
            </a:endParaRPr>
          </a:p>
        </p:txBody>
      </p:sp>
      <p:sp>
        <p:nvSpPr>
          <p:cNvPr id="63496" name="Text Box 8"/>
          <p:cNvSpPr txBox="1"/>
          <p:nvPr/>
        </p:nvSpPr>
        <p:spPr>
          <a:xfrm>
            <a:off x="6972300" y="3200400"/>
            <a:ext cx="5143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高</a:t>
            </a:r>
            <a:endParaRPr lang="zh-CN" altLang="en-US" sz="1350" dirty="0">
              <a:solidFill>
                <a:schemeClr val="tx1"/>
              </a:solidFill>
              <a:latin typeface="Times New Roman" panose="02020603050405020304" pitchFamily="2" charset="0"/>
            </a:endParaRPr>
          </a:p>
        </p:txBody>
      </p:sp>
      <p:sp>
        <p:nvSpPr>
          <p:cNvPr id="63497" name="Text Box 9"/>
          <p:cNvSpPr txBox="1"/>
          <p:nvPr/>
        </p:nvSpPr>
        <p:spPr>
          <a:xfrm>
            <a:off x="3886200" y="3257550"/>
            <a:ext cx="17716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工作行为</a:t>
            </a:r>
            <a:endParaRPr lang="zh-CN" altLang="en-US" sz="1350" dirty="0">
              <a:solidFill>
                <a:schemeClr val="tx1"/>
              </a:solidFill>
              <a:latin typeface="Times New Roman" panose="02020603050405020304" pitchFamily="2" charset="0"/>
            </a:endParaRPr>
          </a:p>
        </p:txBody>
      </p:sp>
      <p:sp>
        <p:nvSpPr>
          <p:cNvPr id="63498" name="Text Box 10"/>
          <p:cNvSpPr txBox="1"/>
          <p:nvPr/>
        </p:nvSpPr>
        <p:spPr>
          <a:xfrm>
            <a:off x="2307431" y="1600200"/>
            <a:ext cx="390525" cy="1657350"/>
          </a:xfrm>
          <a:prstGeom prst="rect">
            <a:avLst/>
          </a:prstGeom>
          <a:noFill/>
          <a:ln w="9525">
            <a:noFill/>
          </a:ln>
        </p:spPr>
        <p:txBody>
          <a:bodyPr vert="eaVert"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关系行为</a:t>
            </a:r>
            <a:endParaRPr lang="zh-CN" altLang="en-US" sz="1350" dirty="0">
              <a:solidFill>
                <a:schemeClr val="tx1"/>
              </a:solidFill>
              <a:latin typeface="Times New Roman" panose="02020603050405020304" pitchFamily="2" charset="0"/>
            </a:endParaRPr>
          </a:p>
        </p:txBody>
      </p:sp>
      <p:sp>
        <p:nvSpPr>
          <p:cNvPr id="63499" name="Line 11"/>
          <p:cNvSpPr/>
          <p:nvPr/>
        </p:nvSpPr>
        <p:spPr>
          <a:xfrm flipH="1">
            <a:off x="2800350" y="3371850"/>
            <a:ext cx="142875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00" name="Line 12"/>
          <p:cNvSpPr/>
          <p:nvPr/>
        </p:nvSpPr>
        <p:spPr>
          <a:xfrm>
            <a:off x="5486400" y="3429000"/>
            <a:ext cx="142875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01" name="Line 13"/>
          <p:cNvSpPr/>
          <p:nvPr/>
        </p:nvSpPr>
        <p:spPr>
          <a:xfrm>
            <a:off x="2514600" y="2571750"/>
            <a:ext cx="0" cy="62865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02" name="Line 14"/>
          <p:cNvSpPr/>
          <p:nvPr/>
        </p:nvSpPr>
        <p:spPr>
          <a:xfrm flipV="1">
            <a:off x="2514600" y="1143000"/>
            <a:ext cx="0" cy="45720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03" name="Freeform 15"/>
          <p:cNvSpPr/>
          <p:nvPr/>
        </p:nvSpPr>
        <p:spPr>
          <a:xfrm>
            <a:off x="2698115" y="1156335"/>
            <a:ext cx="4229100" cy="199072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52" h="1672">
                <a:moveTo>
                  <a:pt x="0" y="1664"/>
                </a:moveTo>
                <a:cubicBezTo>
                  <a:pt x="107" y="1601"/>
                  <a:pt x="489" y="1447"/>
                  <a:pt x="640" y="1288"/>
                </a:cubicBezTo>
                <a:cubicBezTo>
                  <a:pt x="791" y="1129"/>
                  <a:pt x="792" y="908"/>
                  <a:pt x="904" y="712"/>
                </a:cubicBezTo>
                <a:cubicBezTo>
                  <a:pt x="1016" y="516"/>
                  <a:pt x="1121" y="228"/>
                  <a:pt x="1309" y="114"/>
                </a:cubicBezTo>
                <a:cubicBezTo>
                  <a:pt x="1497" y="0"/>
                  <a:pt x="1841" y="5"/>
                  <a:pt x="2030" y="27"/>
                </a:cubicBezTo>
                <a:cubicBezTo>
                  <a:pt x="2219" y="49"/>
                  <a:pt x="2339" y="129"/>
                  <a:pt x="2442" y="246"/>
                </a:cubicBezTo>
                <a:cubicBezTo>
                  <a:pt x="2545" y="363"/>
                  <a:pt x="2571" y="574"/>
                  <a:pt x="2648" y="728"/>
                </a:cubicBezTo>
                <a:cubicBezTo>
                  <a:pt x="2725" y="881"/>
                  <a:pt x="2754" y="1008"/>
                  <a:pt x="2905" y="1165"/>
                </a:cubicBezTo>
                <a:cubicBezTo>
                  <a:pt x="3056" y="1322"/>
                  <a:pt x="3417" y="1567"/>
                  <a:pt x="3552" y="1672"/>
                </a:cubicBezTo>
              </a:path>
            </a:pathLst>
          </a:custGeom>
          <a:noFill/>
          <a:ln w="38100" cap="flat" cmpd="sng">
            <a:solidFill>
              <a:srgbClr val="FF0066"/>
            </a:solidFill>
            <a:prstDash val="solid"/>
            <a:miter/>
            <a:headEnd type="none" w="med" len="med"/>
            <a:tailEnd type="none" w="med" len="med"/>
          </a:ln>
        </p:spPr>
        <p:txBody>
          <a:bodyPr/>
          <a:lstStyle/>
          <a:p>
            <a:endParaRPr lang="zh-CN" altLang="en-US" sz="1350"/>
          </a:p>
        </p:txBody>
      </p:sp>
      <p:sp>
        <p:nvSpPr>
          <p:cNvPr id="63504" name="Text Box 16"/>
          <p:cNvSpPr txBox="1"/>
          <p:nvPr/>
        </p:nvSpPr>
        <p:spPr>
          <a:xfrm>
            <a:off x="3771900" y="1085850"/>
            <a:ext cx="1200150" cy="806450"/>
          </a:xfrm>
          <a:prstGeom prst="rect">
            <a:avLst/>
          </a:prstGeom>
          <a:noFill/>
          <a:ln w="9525">
            <a:noFill/>
          </a:ln>
        </p:spPr>
        <p:txBody>
          <a:bodyPr anchor="t">
            <a:spAutoFit/>
          </a:bodyPr>
          <a:lstStyle/>
          <a:p>
            <a:pPr>
              <a:lnSpc>
                <a:spcPct val="70000"/>
              </a:lnSpc>
              <a:spcBef>
                <a:spcPct val="50000"/>
              </a:spcBef>
              <a:buClrTx/>
            </a:pPr>
            <a:r>
              <a:rPr lang="zh-CN" altLang="en-US" sz="1500" dirty="0">
                <a:solidFill>
                  <a:schemeClr val="tx1"/>
                </a:solidFill>
                <a:latin typeface="Times New Roman" panose="02020603050405020304" pitchFamily="2" charset="0"/>
              </a:rPr>
              <a:t>参与</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       低任务</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       高关系</a:t>
            </a:r>
            <a:endParaRPr lang="zh-CN" altLang="en-US" sz="1500" dirty="0">
              <a:solidFill>
                <a:schemeClr val="tx1"/>
              </a:solidFill>
              <a:latin typeface="Times New Roman" panose="02020603050405020304" pitchFamily="2" charset="0"/>
            </a:endParaRPr>
          </a:p>
        </p:txBody>
      </p:sp>
      <p:sp>
        <p:nvSpPr>
          <p:cNvPr id="63505" name="Text Box 17"/>
          <p:cNvSpPr txBox="1"/>
          <p:nvPr/>
        </p:nvSpPr>
        <p:spPr>
          <a:xfrm>
            <a:off x="2686050" y="2057400"/>
            <a:ext cx="800100" cy="806450"/>
          </a:xfrm>
          <a:prstGeom prst="rect">
            <a:avLst/>
          </a:prstGeom>
          <a:noFill/>
          <a:ln w="9525">
            <a:noFill/>
          </a:ln>
        </p:spPr>
        <p:txBody>
          <a:bodyPr anchor="t">
            <a:spAutoFit/>
          </a:bodyPr>
          <a:lstStyle/>
          <a:p>
            <a:pPr>
              <a:lnSpc>
                <a:spcPct val="70000"/>
              </a:lnSpc>
              <a:spcBef>
                <a:spcPct val="50000"/>
              </a:spcBef>
              <a:buClrTx/>
            </a:pPr>
            <a:r>
              <a:rPr lang="zh-CN" altLang="en-US" sz="1500" dirty="0">
                <a:solidFill>
                  <a:schemeClr val="tx1"/>
                </a:solidFill>
                <a:latin typeface="Times New Roman" panose="02020603050405020304" pitchFamily="2" charset="0"/>
              </a:rPr>
              <a:t>授权</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低任务</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低关系</a:t>
            </a:r>
            <a:endParaRPr lang="zh-CN" altLang="en-US" sz="1500" dirty="0">
              <a:solidFill>
                <a:schemeClr val="tx1"/>
              </a:solidFill>
              <a:latin typeface="Times New Roman" panose="02020603050405020304" pitchFamily="2" charset="0"/>
            </a:endParaRPr>
          </a:p>
        </p:txBody>
      </p:sp>
      <p:sp>
        <p:nvSpPr>
          <p:cNvPr id="63506" name="Text Box 18"/>
          <p:cNvSpPr txBox="1"/>
          <p:nvPr/>
        </p:nvSpPr>
        <p:spPr>
          <a:xfrm>
            <a:off x="4842272" y="1006079"/>
            <a:ext cx="1257300" cy="806450"/>
          </a:xfrm>
          <a:prstGeom prst="rect">
            <a:avLst/>
          </a:prstGeom>
          <a:noFill/>
          <a:ln w="9525">
            <a:noFill/>
          </a:ln>
        </p:spPr>
        <p:txBody>
          <a:bodyPr anchor="t">
            <a:spAutoFit/>
          </a:bodyPr>
          <a:lstStyle/>
          <a:p>
            <a:pPr>
              <a:lnSpc>
                <a:spcPct val="70000"/>
              </a:lnSpc>
              <a:spcBef>
                <a:spcPct val="50000"/>
              </a:spcBef>
              <a:buClrTx/>
            </a:pPr>
            <a:r>
              <a:rPr lang="zh-CN" altLang="en-US" sz="1500" dirty="0">
                <a:solidFill>
                  <a:schemeClr val="tx1"/>
                </a:solidFill>
                <a:latin typeface="Times New Roman" panose="02020603050405020304" pitchFamily="2" charset="0"/>
              </a:rPr>
              <a:t>  说服</a:t>
            </a:r>
            <a:r>
              <a:rPr lang="en-US" altLang="x-none" sz="1500" dirty="0">
                <a:solidFill>
                  <a:schemeClr val="tx1"/>
                </a:solidFill>
                <a:latin typeface="Times New Roman" panose="02020603050405020304" pitchFamily="2" charset="0"/>
              </a:rPr>
              <a:t>/</a:t>
            </a:r>
            <a:r>
              <a:rPr lang="zh-CN" altLang="en-US" sz="1500" dirty="0">
                <a:solidFill>
                  <a:schemeClr val="tx1"/>
                </a:solidFill>
                <a:latin typeface="Times New Roman" panose="02020603050405020304" pitchFamily="2" charset="0"/>
              </a:rPr>
              <a:t>推销</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高任务</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高关系</a:t>
            </a:r>
            <a:endParaRPr lang="zh-CN" altLang="en-US" sz="1500" dirty="0">
              <a:solidFill>
                <a:schemeClr val="tx1"/>
              </a:solidFill>
              <a:latin typeface="Times New Roman" panose="02020603050405020304" pitchFamily="2" charset="0"/>
            </a:endParaRPr>
          </a:p>
        </p:txBody>
      </p:sp>
      <p:sp>
        <p:nvSpPr>
          <p:cNvPr id="63507" name="Text Box 19"/>
          <p:cNvSpPr txBox="1"/>
          <p:nvPr/>
        </p:nvSpPr>
        <p:spPr>
          <a:xfrm>
            <a:off x="5772150" y="2193290"/>
            <a:ext cx="1336675" cy="806450"/>
          </a:xfrm>
          <a:prstGeom prst="rect">
            <a:avLst/>
          </a:prstGeom>
          <a:noFill/>
          <a:ln w="9525">
            <a:noFill/>
          </a:ln>
        </p:spPr>
        <p:txBody>
          <a:bodyPr wrap="square" anchor="t">
            <a:spAutoFit/>
          </a:bodyPr>
          <a:lstStyle/>
          <a:p>
            <a:pPr>
              <a:lnSpc>
                <a:spcPct val="70000"/>
              </a:lnSpc>
              <a:spcBef>
                <a:spcPct val="50000"/>
              </a:spcBef>
              <a:buClrTx/>
            </a:pPr>
            <a:r>
              <a:rPr lang="zh-CN" altLang="en-US" sz="1500" dirty="0">
                <a:solidFill>
                  <a:schemeClr val="tx1"/>
                </a:solidFill>
                <a:latin typeface="Times New Roman" panose="02020603050405020304" pitchFamily="2" charset="0"/>
              </a:rPr>
              <a:t>   命令</a:t>
            </a:r>
            <a:r>
              <a:rPr lang="en-US" altLang="x-none" sz="1500" dirty="0">
                <a:solidFill>
                  <a:schemeClr val="tx1"/>
                </a:solidFill>
                <a:latin typeface="Times New Roman" panose="02020603050405020304" pitchFamily="2" charset="0"/>
              </a:rPr>
              <a:t>/</a:t>
            </a:r>
            <a:r>
              <a:rPr lang="zh-CN" altLang="en-US" sz="1500" dirty="0">
                <a:solidFill>
                  <a:schemeClr val="tx1"/>
                </a:solidFill>
                <a:latin typeface="Times New Roman" panose="02020603050405020304" pitchFamily="2" charset="0"/>
              </a:rPr>
              <a:t>指示</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高任务</a:t>
            </a:r>
            <a:endParaRPr lang="zh-CN" altLang="en-US" sz="1500" dirty="0">
              <a:solidFill>
                <a:schemeClr val="tx1"/>
              </a:solidFill>
              <a:latin typeface="Times New Roman" panose="02020603050405020304" pitchFamily="2" charset="0"/>
            </a:endParaRPr>
          </a:p>
          <a:p>
            <a:pPr>
              <a:lnSpc>
                <a:spcPct val="70000"/>
              </a:lnSpc>
              <a:spcBef>
                <a:spcPct val="50000"/>
              </a:spcBef>
              <a:buClrTx/>
            </a:pPr>
            <a:r>
              <a:rPr lang="zh-CN" altLang="en-US" sz="1500" dirty="0">
                <a:solidFill>
                  <a:schemeClr val="tx1"/>
                </a:solidFill>
                <a:latin typeface="Times New Roman" panose="02020603050405020304" pitchFamily="2" charset="0"/>
              </a:rPr>
              <a:t>低关系</a:t>
            </a:r>
            <a:endParaRPr lang="zh-CN" altLang="en-US" sz="1500" dirty="0">
              <a:solidFill>
                <a:schemeClr val="tx1"/>
              </a:solidFill>
              <a:latin typeface="Times New Roman" panose="02020603050405020304" pitchFamily="2" charset="0"/>
            </a:endParaRPr>
          </a:p>
        </p:txBody>
      </p:sp>
      <p:sp>
        <p:nvSpPr>
          <p:cNvPr id="63508" name="Rectangle 20"/>
          <p:cNvSpPr/>
          <p:nvPr/>
        </p:nvSpPr>
        <p:spPr>
          <a:xfrm>
            <a:off x="2686050" y="3714750"/>
            <a:ext cx="4286250" cy="8001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zh-CN" altLang="en-US" sz="1350" dirty="0">
              <a:latin typeface="Tahoma" panose="020B0604030504040204" pitchFamily="2" charset="0"/>
            </a:endParaRPr>
          </a:p>
        </p:txBody>
      </p:sp>
      <p:sp>
        <p:nvSpPr>
          <p:cNvPr id="63509" name="Line 21"/>
          <p:cNvSpPr/>
          <p:nvPr/>
        </p:nvSpPr>
        <p:spPr>
          <a:xfrm>
            <a:off x="4857750" y="3714750"/>
            <a:ext cx="0" cy="80010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510" name="Line 22"/>
          <p:cNvSpPr/>
          <p:nvPr/>
        </p:nvSpPr>
        <p:spPr>
          <a:xfrm>
            <a:off x="3762375" y="3706416"/>
            <a:ext cx="0" cy="80010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511" name="Line 23"/>
          <p:cNvSpPr/>
          <p:nvPr/>
        </p:nvSpPr>
        <p:spPr>
          <a:xfrm>
            <a:off x="6115050" y="3714750"/>
            <a:ext cx="0" cy="800100"/>
          </a:xfrm>
          <a:prstGeom prst="line">
            <a:avLst/>
          </a:prstGeom>
          <a:ln w="9525" cap="flat" cmpd="sng">
            <a:solidFill>
              <a:schemeClr val="tx1"/>
            </a:solidFill>
            <a:prstDash val="solid"/>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512" name="Text Box 25"/>
          <p:cNvSpPr txBox="1"/>
          <p:nvPr/>
        </p:nvSpPr>
        <p:spPr>
          <a:xfrm>
            <a:off x="3714750" y="3886200"/>
            <a:ext cx="1085850" cy="321945"/>
          </a:xfrm>
          <a:prstGeom prst="rect">
            <a:avLst/>
          </a:prstGeom>
          <a:noFill/>
          <a:ln w="9525">
            <a:noFill/>
          </a:ln>
        </p:spPr>
        <p:txBody>
          <a:bodyPr anchor="t">
            <a:spAutoFit/>
          </a:bodyPr>
          <a:lstStyle/>
          <a:p>
            <a:pPr>
              <a:lnSpc>
                <a:spcPct val="100000"/>
              </a:lnSpc>
              <a:spcBef>
                <a:spcPct val="50000"/>
              </a:spcBef>
              <a:buClrTx/>
            </a:pPr>
            <a:r>
              <a:rPr lang="zh-CN" altLang="en-US" sz="1500" dirty="0">
                <a:solidFill>
                  <a:schemeClr val="tx1"/>
                </a:solidFill>
                <a:latin typeface="Times New Roman" panose="02020603050405020304" pitchFamily="2" charset="0"/>
              </a:rPr>
              <a:t> </a:t>
            </a:r>
            <a:endParaRPr lang="zh-CN" altLang="en-US" sz="1500" dirty="0">
              <a:solidFill>
                <a:schemeClr val="tx1"/>
              </a:solidFill>
              <a:latin typeface="Times New Roman" panose="02020603050405020304" pitchFamily="2" charset="0"/>
            </a:endParaRPr>
          </a:p>
        </p:txBody>
      </p:sp>
      <p:sp>
        <p:nvSpPr>
          <p:cNvPr id="63513" name="Text Box 26"/>
          <p:cNvSpPr txBox="1"/>
          <p:nvPr/>
        </p:nvSpPr>
        <p:spPr>
          <a:xfrm>
            <a:off x="5143500" y="3886200"/>
            <a:ext cx="1085850" cy="321945"/>
          </a:xfrm>
          <a:prstGeom prst="rect">
            <a:avLst/>
          </a:prstGeom>
          <a:noFill/>
          <a:ln w="9525">
            <a:noFill/>
          </a:ln>
        </p:spPr>
        <p:txBody>
          <a:bodyPr anchor="t">
            <a:spAutoFit/>
          </a:bodyPr>
          <a:lstStyle/>
          <a:p>
            <a:pPr>
              <a:lnSpc>
                <a:spcPct val="100000"/>
              </a:lnSpc>
              <a:spcBef>
                <a:spcPct val="50000"/>
              </a:spcBef>
              <a:buClrTx/>
            </a:pPr>
            <a:endParaRPr lang="zh-CN" altLang="en-US" sz="1500" dirty="0">
              <a:solidFill>
                <a:schemeClr val="tx1"/>
              </a:solidFill>
              <a:latin typeface="Times New Roman" panose="02020603050405020304" pitchFamily="2" charset="0"/>
            </a:endParaRPr>
          </a:p>
        </p:txBody>
      </p:sp>
      <p:sp>
        <p:nvSpPr>
          <p:cNvPr id="63514" name="Text Box 27"/>
          <p:cNvSpPr txBox="1"/>
          <p:nvPr/>
        </p:nvSpPr>
        <p:spPr>
          <a:xfrm>
            <a:off x="6343650" y="3886200"/>
            <a:ext cx="1200150" cy="321945"/>
          </a:xfrm>
          <a:prstGeom prst="rect">
            <a:avLst/>
          </a:prstGeom>
          <a:noFill/>
          <a:ln w="9525">
            <a:noFill/>
          </a:ln>
        </p:spPr>
        <p:txBody>
          <a:bodyPr anchor="t">
            <a:spAutoFit/>
          </a:bodyPr>
          <a:lstStyle/>
          <a:p>
            <a:pPr>
              <a:lnSpc>
                <a:spcPct val="100000"/>
              </a:lnSpc>
              <a:spcBef>
                <a:spcPct val="50000"/>
              </a:spcBef>
              <a:buClrTx/>
            </a:pPr>
            <a:r>
              <a:rPr lang="zh-CN" altLang="en-US" sz="1500" dirty="0">
                <a:solidFill>
                  <a:schemeClr val="tx1"/>
                </a:solidFill>
                <a:latin typeface="Times New Roman" panose="02020603050405020304" pitchFamily="2" charset="0"/>
              </a:rPr>
              <a:t> </a:t>
            </a:r>
            <a:endParaRPr lang="zh-CN" altLang="en-US" sz="1500" dirty="0">
              <a:solidFill>
                <a:schemeClr val="tx1"/>
              </a:solidFill>
              <a:latin typeface="Times New Roman" panose="02020603050405020304" pitchFamily="2" charset="0"/>
            </a:endParaRPr>
          </a:p>
        </p:txBody>
      </p:sp>
      <p:sp>
        <p:nvSpPr>
          <p:cNvPr id="63515" name="Line 28"/>
          <p:cNvSpPr/>
          <p:nvPr/>
        </p:nvSpPr>
        <p:spPr>
          <a:xfrm flipH="1">
            <a:off x="2343150" y="3714750"/>
            <a:ext cx="34290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16" name="Line 29"/>
          <p:cNvSpPr/>
          <p:nvPr/>
        </p:nvSpPr>
        <p:spPr>
          <a:xfrm>
            <a:off x="6972300" y="3714750"/>
            <a:ext cx="285750" cy="0"/>
          </a:xfrm>
          <a:prstGeom prst="line">
            <a:avLst/>
          </a:prstGeom>
          <a:ln w="9525" cap="flat" cmpd="sng">
            <a:solidFill>
              <a:schemeClr val="tx1"/>
            </a:solidFill>
            <a:prstDash val="solid"/>
            <a:round/>
            <a:headEnd type="none" w="med" len="med"/>
            <a:tailEnd type="triangle" w="med" len="med"/>
          </a:ln>
        </p:spPr>
        <p:txBody>
          <a:bodyPr anchor="t"/>
          <a:lstStyle/>
          <a:p>
            <a:pPr algn="ctr"/>
            <a:endParaRPr lang="zh-CN" altLang="en-US" sz="1350">
              <a:latin typeface="Tahoma" panose="020B0604030504040204" pitchFamily="2" charset="0"/>
            </a:endParaRPr>
          </a:p>
        </p:txBody>
      </p:sp>
      <p:sp>
        <p:nvSpPr>
          <p:cNvPr id="63517" name="Text Box 30"/>
          <p:cNvSpPr txBox="1"/>
          <p:nvPr/>
        </p:nvSpPr>
        <p:spPr>
          <a:xfrm>
            <a:off x="3429000" y="4629150"/>
            <a:ext cx="2800350" cy="299085"/>
          </a:xfrm>
          <a:prstGeom prst="rect">
            <a:avLst/>
          </a:prstGeom>
          <a:noFill/>
          <a:ln w="9525">
            <a:noFill/>
          </a:ln>
        </p:spPr>
        <p:txBody>
          <a:bodyPr anchor="t">
            <a:spAutoFit/>
          </a:bodyPr>
          <a:lstStyle/>
          <a:p>
            <a:pPr>
              <a:lnSpc>
                <a:spcPct val="100000"/>
              </a:lnSpc>
              <a:spcBef>
                <a:spcPct val="50000"/>
              </a:spcBef>
              <a:buClrTx/>
            </a:pPr>
            <a:r>
              <a:rPr lang="zh-CN" altLang="en-US" sz="1350" dirty="0">
                <a:solidFill>
                  <a:schemeClr val="tx1"/>
                </a:solidFill>
                <a:latin typeface="Times New Roman" panose="02020603050405020304" pitchFamily="2" charset="0"/>
              </a:rPr>
              <a:t>           下属的成熟度</a:t>
            </a:r>
            <a:endParaRPr lang="zh-CN" altLang="en-US" sz="1350" dirty="0">
              <a:solidFill>
                <a:schemeClr val="tx1"/>
              </a:solidFill>
              <a:latin typeface="Times New Roman" panose="02020603050405020304" pitchFamily="2" charset="0"/>
            </a:endParaRPr>
          </a:p>
        </p:txBody>
      </p:sp>
      <p:sp>
        <p:nvSpPr>
          <p:cNvPr id="63518" name="Rectangle 31"/>
          <p:cNvSpPr/>
          <p:nvPr/>
        </p:nvSpPr>
        <p:spPr>
          <a:xfrm>
            <a:off x="2681288" y="3706416"/>
            <a:ext cx="1091804" cy="81795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en-US" altLang="x-none" sz="1350" dirty="0">
                <a:solidFill>
                  <a:schemeClr val="tx1"/>
                </a:solidFill>
                <a:latin typeface="Arial" panose="020B0604020202020204" pitchFamily="34" charset="0"/>
              </a:rPr>
              <a:t>M4</a:t>
            </a:r>
            <a:endParaRPr lang="en-US" altLang="x-none"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有能力</a:t>
            </a:r>
            <a:endParaRPr lang="zh-CN" altLang="en-US"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并愿意</a:t>
            </a:r>
            <a:endParaRPr lang="zh-CN" altLang="en-US" sz="1350" dirty="0">
              <a:solidFill>
                <a:schemeClr val="tx1"/>
              </a:solidFill>
              <a:latin typeface="Arial" panose="020B0604020202020204" pitchFamily="34" charset="0"/>
            </a:endParaRPr>
          </a:p>
        </p:txBody>
      </p:sp>
      <p:sp>
        <p:nvSpPr>
          <p:cNvPr id="63519" name="Rectangle 32"/>
          <p:cNvSpPr/>
          <p:nvPr/>
        </p:nvSpPr>
        <p:spPr>
          <a:xfrm>
            <a:off x="3771900" y="3706416"/>
            <a:ext cx="1070372" cy="8096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en-US" altLang="x-none" sz="1350" dirty="0">
                <a:solidFill>
                  <a:schemeClr val="tx1"/>
                </a:solidFill>
                <a:latin typeface="Arial" panose="020B0604020202020204" pitchFamily="34" charset="0"/>
              </a:rPr>
              <a:t>M3</a:t>
            </a:r>
            <a:endParaRPr lang="en-US" altLang="x-none"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有能力</a:t>
            </a:r>
            <a:endParaRPr lang="zh-CN" altLang="en-US"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但不愿意</a:t>
            </a:r>
            <a:endParaRPr lang="zh-CN" altLang="en-US" sz="1350" dirty="0">
              <a:solidFill>
                <a:schemeClr val="tx1"/>
              </a:solidFill>
              <a:latin typeface="Arial" panose="020B0604020202020204" pitchFamily="34" charset="0"/>
            </a:endParaRPr>
          </a:p>
        </p:txBody>
      </p:sp>
      <p:sp>
        <p:nvSpPr>
          <p:cNvPr id="63520" name="Rectangle 33"/>
          <p:cNvSpPr/>
          <p:nvPr/>
        </p:nvSpPr>
        <p:spPr>
          <a:xfrm>
            <a:off x="4842272" y="3714750"/>
            <a:ext cx="1044178" cy="80129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en-US" altLang="x-none" sz="1350" dirty="0">
                <a:solidFill>
                  <a:schemeClr val="tx1"/>
                </a:solidFill>
                <a:latin typeface="Arial" panose="020B0604020202020204" pitchFamily="34" charset="0"/>
              </a:rPr>
              <a:t>M2</a:t>
            </a:r>
            <a:endParaRPr lang="en-US" altLang="x-none"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无能力</a:t>
            </a:r>
            <a:endParaRPr lang="zh-CN" altLang="en-US"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但愿意</a:t>
            </a:r>
            <a:endParaRPr lang="zh-CN" altLang="en-US" sz="1350" dirty="0">
              <a:solidFill>
                <a:schemeClr val="tx1"/>
              </a:solidFill>
              <a:latin typeface="Arial" panose="020B0604020202020204" pitchFamily="34" charset="0"/>
            </a:endParaRPr>
          </a:p>
        </p:txBody>
      </p:sp>
      <p:sp>
        <p:nvSpPr>
          <p:cNvPr id="63521" name="Rectangle 34"/>
          <p:cNvSpPr/>
          <p:nvPr/>
        </p:nvSpPr>
        <p:spPr>
          <a:xfrm>
            <a:off x="5886450" y="3714750"/>
            <a:ext cx="1085850" cy="80129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lnSpc>
                <a:spcPct val="100000"/>
              </a:lnSpc>
              <a:buClrTx/>
            </a:pPr>
            <a:r>
              <a:rPr lang="en-US" altLang="x-none" sz="1350" dirty="0">
                <a:solidFill>
                  <a:schemeClr val="tx1"/>
                </a:solidFill>
                <a:latin typeface="Arial" panose="020B0604020202020204" pitchFamily="34" charset="0"/>
              </a:rPr>
              <a:t>M1</a:t>
            </a:r>
            <a:endParaRPr lang="en-US" altLang="x-none"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无能力</a:t>
            </a:r>
            <a:endParaRPr lang="zh-CN" altLang="en-US" sz="1350" dirty="0">
              <a:solidFill>
                <a:schemeClr val="tx1"/>
              </a:solidFill>
              <a:latin typeface="Arial" panose="020B0604020202020204" pitchFamily="34" charset="0"/>
            </a:endParaRPr>
          </a:p>
          <a:p>
            <a:pPr algn="ctr">
              <a:lnSpc>
                <a:spcPct val="100000"/>
              </a:lnSpc>
              <a:buClrTx/>
            </a:pPr>
            <a:r>
              <a:rPr lang="zh-CN" altLang="en-US" sz="1350" dirty="0">
                <a:solidFill>
                  <a:schemeClr val="tx1"/>
                </a:solidFill>
                <a:latin typeface="Arial" panose="020B0604020202020204" pitchFamily="34" charset="0"/>
              </a:rPr>
              <a:t>且不愿意</a:t>
            </a:r>
            <a:endParaRPr lang="zh-CN" altLang="en-US" sz="1350" dirty="0">
              <a:solidFill>
                <a:schemeClr val="tx1"/>
              </a:solidFill>
              <a:latin typeface="Arial" panose="020B0604020202020204" pitchFamily="34" charset="0"/>
            </a:endParaRPr>
          </a:p>
        </p:txBody>
      </p:sp>
      <p:sp>
        <p:nvSpPr>
          <p:cNvPr id="63523" name="Line 38"/>
          <p:cNvSpPr/>
          <p:nvPr/>
        </p:nvSpPr>
        <p:spPr>
          <a:xfrm flipV="1">
            <a:off x="3771900" y="914400"/>
            <a:ext cx="0" cy="2171700"/>
          </a:xfrm>
          <a:prstGeom prst="line">
            <a:avLst/>
          </a:prstGeom>
          <a:ln w="9525" cap="flat" cmpd="sng">
            <a:solidFill>
              <a:schemeClr val="tx1"/>
            </a:solidFill>
            <a:prstDash val="lgDashDot"/>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63524" name="Line 39"/>
          <p:cNvSpPr/>
          <p:nvPr/>
        </p:nvSpPr>
        <p:spPr>
          <a:xfrm flipV="1">
            <a:off x="5829300" y="914400"/>
            <a:ext cx="0" cy="2171700"/>
          </a:xfrm>
          <a:prstGeom prst="line">
            <a:avLst/>
          </a:prstGeom>
          <a:ln w="9525" cap="flat" cmpd="sng">
            <a:solidFill>
              <a:schemeClr val="tx1"/>
            </a:solidFill>
            <a:prstDash val="lgDashDot"/>
            <a:round/>
            <a:headEnd type="none" w="med" len="med"/>
            <a:tailEnd type="none" w="med" len="med"/>
          </a:ln>
        </p:spPr>
        <p:txBody>
          <a:bodyPr anchor="t"/>
          <a:lstStyle/>
          <a:p>
            <a:pPr algn="ctr"/>
            <a:endParaRPr lang="zh-CN" altLang="en-US" sz="1350">
              <a:latin typeface="Tahoma" panose="020B0604030504040204" pitchFamily="2" charset="0"/>
            </a:endParaRPr>
          </a:p>
        </p:txBody>
      </p:sp>
      <p:sp>
        <p:nvSpPr>
          <p:cNvPr id="5" name="椭圆形标注 4"/>
          <p:cNvSpPr/>
          <p:nvPr/>
        </p:nvSpPr>
        <p:spPr>
          <a:xfrm rot="10800000" flipV="1">
            <a:off x="6915150" y="1085850"/>
            <a:ext cx="2176780" cy="2286635"/>
          </a:xfrm>
          <a:prstGeom prst="wedgeEllipseCallout">
            <a:avLst>
              <a:gd name="adj1" fmla="val 54550"/>
              <a:gd name="adj2" fmla="val 70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ffectLst>
                  <a:outerShdw blurRad="38100" dist="38100" dir="2700000">
                    <a:srgbClr val="FFFFFF"/>
                  </a:outerShdw>
                </a:effectLst>
                <a:latin typeface="Impact" panose="020B0806030902050204" pitchFamily="34" charset="0"/>
                <a:sym typeface="+mn-ea"/>
              </a:rPr>
              <a:t>领导者对下属进行分工，指点下属应当干什么，如何干，何时干等，强调直接指挥。</a:t>
            </a:r>
            <a:endParaRPr lang="zh-CN" altLang="en-US"/>
          </a:p>
        </p:txBody>
      </p:sp>
      <p:sp>
        <p:nvSpPr>
          <p:cNvPr id="6" name="云形标注 5"/>
          <p:cNvSpPr/>
          <p:nvPr/>
        </p:nvSpPr>
        <p:spPr>
          <a:xfrm>
            <a:off x="5909945" y="135255"/>
            <a:ext cx="2410460" cy="1376680"/>
          </a:xfrm>
          <a:prstGeom prst="cloudCallout">
            <a:avLst>
              <a:gd name="adj1" fmla="val -59536"/>
              <a:gd name="adj2" fmla="val 48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ffectLst>
                  <a:outerShdw blurRad="38100" dist="38100" dir="2700000">
                    <a:srgbClr val="FFFFFF"/>
                  </a:outerShdw>
                </a:effectLst>
                <a:latin typeface="Impact" panose="020B0806030902050204" pitchFamily="34" charset="0"/>
                <a:sym typeface="+mn-ea"/>
              </a:rPr>
              <a:t>领导者既给下属一定的指导，又注意保护和鼓励其积极性。</a:t>
            </a:r>
            <a:endParaRPr lang="zh-CN" altLang="en-US"/>
          </a:p>
        </p:txBody>
      </p:sp>
      <p:sp>
        <p:nvSpPr>
          <p:cNvPr id="8" name="圆角矩形标注 7"/>
          <p:cNvSpPr/>
          <p:nvPr/>
        </p:nvSpPr>
        <p:spPr>
          <a:xfrm>
            <a:off x="16510" y="1156335"/>
            <a:ext cx="2568575" cy="2228215"/>
          </a:xfrm>
          <a:prstGeom prst="wedgeRoundRectCallout">
            <a:avLst>
              <a:gd name="adj1" fmla="val 58031"/>
              <a:gd name="adj2" fmla="val -4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1" fontAlgn="base" hangingPunct="1">
              <a:lnSpc>
                <a:spcPct val="80000"/>
              </a:lnSpc>
              <a:buNone/>
            </a:pPr>
            <a:r>
              <a:rPr lang="zh-CN" altLang="en-US">
                <a:effectLst>
                  <a:outerShdw blurRad="38100" dist="38100" dir="2700000">
                    <a:srgbClr val="FFFFFF"/>
                  </a:outerShdw>
                </a:effectLst>
                <a:latin typeface="Impact" panose="020B0806030902050204" pitchFamily="34" charset="0"/>
                <a:sym typeface="+mn-ea"/>
              </a:rPr>
              <a:t>领导者几乎不加指点，</a:t>
            </a:r>
            <a:r>
              <a:rPr lang="zh-CN" altLang="en-US" dirty="0">
                <a:effectLst>
                  <a:outerShdw blurRad="38100" dist="38100" dir="2700000">
                    <a:srgbClr val="FFFFFF"/>
                  </a:outerShdw>
                </a:effectLst>
                <a:latin typeface="Impact" panose="020B0806030902050204" pitchFamily="34" charset="0"/>
                <a:sym typeface="+mn-ea"/>
              </a:rPr>
              <a:t>只给下属明确目标和工作要求，</a:t>
            </a:r>
            <a:r>
              <a:rPr lang="zh-CN" altLang="en-US">
                <a:effectLst>
                  <a:outerShdw blurRad="38100" dist="38100" dir="2700000">
                    <a:srgbClr val="FFFFFF"/>
                  </a:outerShdw>
                </a:effectLst>
                <a:latin typeface="Impact" panose="020B0806030902050204" pitchFamily="34" charset="0"/>
                <a:sym typeface="+mn-ea"/>
              </a:rPr>
              <a:t>由下属独立开展工作，完成任务。</a:t>
            </a:r>
            <a:endParaRPr lang="zh-CN" altLang="en-US" strike="noStrike" noProof="1">
              <a:effectLst>
                <a:outerShdw blurRad="38100" dist="38100" dir="2700000">
                  <a:srgbClr val="FFFFFF"/>
                </a:outerShdw>
              </a:effectLst>
              <a:latin typeface="Impact" panose="020B0806030902050204" pitchFamily="34" charset="0"/>
            </a:endParaRPr>
          </a:p>
          <a:p>
            <a:pPr lvl="0" eaLnBrk="1" fontAlgn="base" hangingPunct="1">
              <a:lnSpc>
                <a:spcPct val="80000"/>
              </a:lnSpc>
            </a:pPr>
            <a:r>
              <a:rPr lang="zh-CN" altLang="en-US" dirty="0">
                <a:effectLst>
                  <a:outerShdw blurRad="38100" dist="38100" dir="2700000">
                    <a:srgbClr val="FFFFFF"/>
                  </a:outerShdw>
                </a:effectLst>
                <a:sym typeface="+mn-ea"/>
              </a:rPr>
              <a:t>充分信任； </a:t>
            </a:r>
            <a:endParaRPr lang="zh-CN" altLang="en-US" strike="noStrike" noProof="1">
              <a:effectLst>
                <a:outerShdw blurRad="38100" dist="38100" dir="2700000">
                  <a:srgbClr val="FFFFFF"/>
                </a:outerShdw>
              </a:effectLst>
            </a:endParaRPr>
          </a:p>
          <a:p>
            <a:pPr lvl="0" eaLnBrk="1" fontAlgn="base" hangingPunct="1">
              <a:lnSpc>
                <a:spcPct val="80000"/>
              </a:lnSpc>
            </a:pPr>
            <a:r>
              <a:rPr lang="zh-CN" altLang="en-US" dirty="0">
                <a:effectLst>
                  <a:outerShdw blurRad="38100" dist="38100" dir="2700000">
                    <a:srgbClr val="FFFFFF"/>
                  </a:outerShdw>
                </a:effectLst>
                <a:sym typeface="+mn-ea"/>
              </a:rPr>
              <a:t>主动授权； </a:t>
            </a:r>
            <a:endParaRPr lang="zh-CN" altLang="en-US" strike="noStrike" noProof="1">
              <a:effectLst>
                <a:outerShdw blurRad="38100" dist="38100" dir="2700000">
                  <a:srgbClr val="FFFFFF"/>
                </a:outerShdw>
              </a:effectLst>
            </a:endParaRPr>
          </a:p>
          <a:p>
            <a:pPr lvl="0" eaLnBrk="1" fontAlgn="base" hangingPunct="1">
              <a:lnSpc>
                <a:spcPct val="80000"/>
              </a:lnSpc>
            </a:pPr>
            <a:r>
              <a:rPr lang="zh-CN" altLang="en-US" dirty="0">
                <a:effectLst>
                  <a:outerShdw blurRad="38100" dist="38100" dir="2700000">
                    <a:srgbClr val="FFFFFF"/>
                  </a:outerShdw>
                </a:effectLst>
                <a:sym typeface="+mn-ea"/>
              </a:rPr>
              <a:t>有效的激励和约束； </a:t>
            </a:r>
            <a:endParaRPr lang="zh-CN" altLang="en-US" strike="noStrike" noProof="1">
              <a:effectLst>
                <a:outerShdw blurRad="38100" dist="38100" dir="2700000">
                  <a:srgbClr val="FFFFFF"/>
                </a:outerShdw>
              </a:effectLst>
            </a:endParaRPr>
          </a:p>
          <a:p>
            <a:pPr lvl="0" eaLnBrk="1" fontAlgn="base" hangingPunct="1">
              <a:lnSpc>
                <a:spcPct val="80000"/>
              </a:lnSpc>
            </a:pPr>
            <a:r>
              <a:rPr lang="zh-CN" altLang="en-US" dirty="0">
                <a:effectLst>
                  <a:outerShdw blurRad="38100" dist="38100" dir="2700000">
                    <a:srgbClr val="FFFFFF"/>
                  </a:outerShdw>
                </a:effectLst>
                <a:sym typeface="+mn-ea"/>
              </a:rPr>
              <a:t>定期检查和跟踪绩效。</a:t>
            </a:r>
            <a:endParaRPr lang="zh-CN" altLang="en-US"/>
          </a:p>
        </p:txBody>
      </p:sp>
      <p:grpSp>
        <p:nvGrpSpPr>
          <p:cNvPr id="42" name="组合 41"/>
          <p:cNvGrpSpPr/>
          <p:nvPr/>
        </p:nvGrpSpPr>
        <p:grpSpPr>
          <a:xfrm>
            <a:off x="173915" y="56515"/>
            <a:ext cx="2108371" cy="368300"/>
            <a:chOff x="2049780" y="58379"/>
            <a:chExt cx="2108371" cy="368300"/>
          </a:xfrm>
        </p:grpSpPr>
        <p:pic>
          <p:nvPicPr>
            <p:cNvPr id="43" name="图片 4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49780" y="60243"/>
              <a:ext cx="2108371" cy="364572"/>
            </a:xfrm>
            <a:prstGeom prst="homePlate">
              <a:avLst>
                <a:gd name="adj" fmla="val 34324"/>
              </a:avLst>
            </a:prstGeom>
          </p:spPr>
        </p:pic>
        <p:sp>
          <p:nvSpPr>
            <p:cNvPr id="44" name="文本框 43"/>
            <p:cNvSpPr txBox="1"/>
            <p:nvPr/>
          </p:nvSpPr>
          <p:spPr>
            <a:xfrm>
              <a:off x="2187389" y="58379"/>
              <a:ext cx="1554480" cy="368300"/>
            </a:xfrm>
            <a:prstGeom prst="rect">
              <a:avLst/>
            </a:prstGeom>
            <a:noFill/>
          </p:spPr>
          <p:txBody>
            <a:bodyPr wrap="none" rtlCol="0" anchor="t">
              <a:spAutoFit/>
            </a:bodyPr>
            <a:lstStyle/>
            <a:p>
              <a:r>
                <a:rPr lang="zh-CN" altLang="en-US" dirty="0">
                  <a:latin typeface="仿宋" panose="02010609060101010101" charset="-122"/>
                  <a:ea typeface="仿宋" panose="02010609060101010101" charset="-122"/>
                  <a:sym typeface="+mn-ea"/>
                </a:rPr>
                <a:t>领导权变理论</a:t>
              </a:r>
              <a:endParaRPr lang="zh-CN" altLang="en-US" dirty="0"/>
            </a:p>
          </p:txBody>
        </p:sp>
      </p:grpSp>
      <p:sp>
        <p:nvSpPr>
          <p:cNvPr id="7" name="云形标注 6"/>
          <p:cNvSpPr/>
          <p:nvPr/>
        </p:nvSpPr>
        <p:spPr>
          <a:xfrm>
            <a:off x="109855" y="177800"/>
            <a:ext cx="3204845" cy="1875790"/>
          </a:xfrm>
          <a:prstGeom prst="cloudCallout">
            <a:avLst>
              <a:gd name="adj1" fmla="val 62165"/>
              <a:gd name="adj2" fmla="val 7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effectLst>
                  <a:outerShdw blurRad="38100" dist="38100" dir="2700000">
                    <a:srgbClr val="FFFFFF"/>
                  </a:outerShdw>
                </a:effectLst>
                <a:latin typeface="Impact" panose="020B0806030902050204" pitchFamily="34" charset="0"/>
                <a:sym typeface="+mn-ea"/>
              </a:rPr>
              <a:t>领导者与下属共同参与决策，领导者着重给下属以支持，促使其搞好内部的协调沟通。  </a:t>
            </a:r>
            <a:endParaRPr lang="zh-CN" altLang="en-US"/>
          </a:p>
        </p:txBody>
      </p:sp>
      <p:sp>
        <p:nvSpPr>
          <p:cNvPr id="3" name="标题 2"/>
          <p:cNvSpPr>
            <a:spLocks noGrp="1"/>
          </p:cNvSpPr>
          <p:nvPr>
            <p:ph type="title"/>
          </p:nvPr>
        </p:nvSpPr>
        <p:spPr/>
        <p:txBody>
          <a:bodyPr/>
          <a:lstStyle/>
          <a:p>
            <a:r>
              <a:rPr lang="zh-CN" altLang="en-US" dirty="0">
                <a:solidFill>
                  <a:schemeClr val="folHlink"/>
                </a:solidFill>
                <a:latin typeface="Arial" panose="020B0604020202020204" pitchFamily="34" charset="0"/>
                <a:ea typeface="隶书" pitchFamily="1" charset="-122"/>
              </a:rPr>
              <a:t>领导生命周期理论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ox(ou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7" grpId="0" animBg="1"/>
      <p:bldP spid="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70658" name="Rectangle 2"/>
          <p:cNvSpPr>
            <a:spLocks noGrp="1"/>
          </p:cNvSpPr>
          <p:nvPr>
            <p:ph type="title"/>
          </p:nvPr>
        </p:nvSpPr>
        <p:spPr/>
        <p:txBody>
          <a:bodyPr wrap="square" anchor="b"/>
          <a:lstStyle/>
          <a:p>
            <a:pPr eaLnBrk="1" hangingPunct="1"/>
            <a:r>
              <a:rPr lang="zh-CN" altLang="en-US"/>
              <a:t>领导风格的启示 </a:t>
            </a:r>
            <a:endParaRPr lang="zh-CN" altLang="en-US"/>
          </a:p>
        </p:txBody>
      </p:sp>
      <p:sp>
        <p:nvSpPr>
          <p:cNvPr id="70659" name="Rectangle 3"/>
          <p:cNvSpPr>
            <a:spLocks noGrp="1"/>
          </p:cNvSpPr>
          <p:nvPr>
            <p:ph idx="1"/>
          </p:nvPr>
        </p:nvSpPr>
        <p:spPr/>
        <p:txBody>
          <a:bodyPr wrap="square" anchor="t"/>
          <a:lstStyle/>
          <a:p>
            <a:pPr eaLnBrk="1" hangingPunct="1"/>
            <a:r>
              <a:rPr lang="zh-CN" altLang="en-US" dirty="0"/>
              <a:t>不存在一种万能的领导方式能适合各种不同的情境，管理的技巧需配合下属目前的成熟度，并帮助他们的发展，</a:t>
            </a:r>
            <a:endParaRPr lang="zh-CN" altLang="en-US" dirty="0"/>
          </a:p>
          <a:p>
            <a:pPr eaLnBrk="1" hangingPunct="1"/>
            <a:r>
              <a:rPr lang="zh-CN" altLang="en-US" dirty="0"/>
              <a:t>加强自我控制。 提高领导成效，需要领导艺术。</a:t>
            </a:r>
            <a:endParaRPr lang="zh-CN"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000000"/>
                </a:solidFill>
                <a:effectLst>
                  <a:outerShdw blurRad="38100" dist="38100" dir="2700000">
                    <a:srgbClr val="FFFFFF"/>
                  </a:outerShdw>
                </a:effectLst>
                <a:latin typeface="宋体" panose="02010600030101010101" pitchFamily="2" charset="-122"/>
                <a:ea typeface="宋体" panose="02010600030101010101" pitchFamily="2" charset="-122"/>
                <a:cs typeface="+mn-ea"/>
                <a:sym typeface="+mn-ea"/>
              </a:rPr>
              <a:t>案例分析</a:t>
            </a:r>
            <a:r>
              <a:rPr lang="en-US" altLang="x-none">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a:t>
            </a:r>
            <a:r>
              <a:rPr lang="zh-CN" altLang="en-US">
                <a:solidFill>
                  <a:srgbClr val="000000"/>
                </a:solidFill>
                <a:effectLst>
                  <a:outerShdw blurRad="38100" dist="38100" dir="2700000">
                    <a:srgbClr val="FFFFFF"/>
                  </a:outerShdw>
                </a:effectLst>
                <a:latin typeface="宋体" panose="02010600030101010101" pitchFamily="2" charset="-122"/>
                <a:ea typeface="宋体" panose="02010600030101010101" pitchFamily="2" charset="-122"/>
                <a:cs typeface="+mn-ea"/>
                <a:sym typeface="+mn-ea"/>
              </a:rPr>
              <a:t>新的团队领导者</a:t>
            </a:r>
            <a:endParaRPr lang="zh-CN" altLang="en-US"/>
          </a:p>
        </p:txBody>
      </p:sp>
      <p:sp>
        <p:nvSpPr>
          <p:cNvPr id="3" name="内容占位符 2"/>
          <p:cNvSpPr>
            <a:spLocks noGrp="1"/>
          </p:cNvSpPr>
          <p:nvPr>
            <p:ph idx="1"/>
          </p:nvPr>
        </p:nvSpPr>
        <p:spPr>
          <a:xfrm>
            <a:off x="263525" y="858520"/>
            <a:ext cx="8423275" cy="3736340"/>
          </a:xfrm>
        </p:spPr>
        <p:txBody>
          <a:bodyPr>
            <a:noAutofit/>
          </a:bodyPr>
          <a:lstStyle/>
          <a:p>
            <a:pPr>
              <a:spcBef>
                <a:spcPct val="50000"/>
              </a:spcBef>
            </a:pPr>
            <a:r>
              <a:rPr lang="en-US" altLang="x-none"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M</a:t>
            </a:r>
            <a:r>
              <a:rPr lang="zh-CN" altLang="en-US"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是一家电脑维修服务公司的电脑维修服务工程师，他的电脑维修技术在公司是最好的，同时他服务的客户满意度最高，公司经理对他的工作非常放心，放手让他自己工作。公司经理根据他优秀的表现，提拔他到行政办公室负责管理一个电脑维修工程师团队，基本上也是放手让他自己工作。然而经过一段时间，发现该团队成员之间不是很融洽，并且客户对该团队维修服务满意度远不如</a:t>
            </a:r>
            <a:r>
              <a:rPr lang="en-US" altLang="x-none"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M</a:t>
            </a:r>
            <a:r>
              <a:rPr lang="zh-CN" altLang="en-US"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原来的满意度，并且经常不能按时为客户提供服务。</a:t>
            </a:r>
            <a:r>
              <a:rPr lang="en-US" altLang="x-none"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M</a:t>
            </a:r>
            <a:r>
              <a:rPr lang="zh-CN" altLang="en-US"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也开始抱怨团队成员没有他的技术好，经常自己亲自做维修，同时也开始抱怨公司。 </a:t>
            </a:r>
            <a:endParaRPr lang="zh-CN" altLang="en-US" sz="2400" noProof="1">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endParaRPr>
          </a:p>
          <a:p>
            <a:pPr>
              <a:spcBef>
                <a:spcPct val="50000"/>
              </a:spcBef>
            </a:pPr>
            <a:r>
              <a:rPr lang="zh-CN" altLang="en-US"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rPr>
              <a:t>为什么会出问题?</a:t>
            </a:r>
            <a:endParaRPr lang="zh-CN" altLang="en-US" sz="2400">
              <a:solidFill>
                <a:srgbClr val="000000"/>
              </a:solidFill>
              <a:effectLst>
                <a:outerShdw blurRad="38100" dist="38100" dir="2700000">
                  <a:srgbClr val="FFFFFF"/>
                </a:outerShdw>
              </a:effectLst>
              <a:latin typeface="Arial" panose="020B0604020202020204" pitchFamily="34" charset="0"/>
              <a:ea typeface="Arial" panose="020B0604020202020204" pitchFamily="34" charset="0"/>
              <a:cs typeface="+mn-ea"/>
              <a:sym typeface="+mn-ea"/>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218180" y="2636520"/>
            <a:ext cx="32766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人性假设理论</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p>
            <a:r>
              <a:rPr lang="zh-CN" altLang="en-US"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人性假设理论</a:t>
            </a:r>
            <a:endParaRPr lang="zh-CN" altLang="en-US"/>
          </a:p>
        </p:txBody>
      </p:sp>
      <p:sp>
        <p:nvSpPr>
          <p:cNvPr id="5" name="空心弧 4"/>
          <p:cNvSpPr/>
          <p:nvPr/>
        </p:nvSpPr>
        <p:spPr>
          <a:xfrm>
            <a:off x="2384053" y="2826451"/>
            <a:ext cx="4239295" cy="4239295"/>
          </a:xfrm>
          <a:prstGeom prst="blockArc">
            <a:avLst>
              <a:gd name="adj1" fmla="val 10800000"/>
              <a:gd name="adj2" fmla="val 1"/>
              <a:gd name="adj3" fmla="val 3011"/>
            </a:avLst>
          </a:prstGeom>
          <a:solidFill>
            <a:srgbClr val="EBEBEB"/>
          </a:solidFill>
          <a:ln>
            <a:no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椭圆 34"/>
          <p:cNvSpPr/>
          <p:nvPr/>
        </p:nvSpPr>
        <p:spPr>
          <a:xfrm rot="12830712">
            <a:off x="5550601" y="2235615"/>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6"/>
          <p:cNvGrpSpPr/>
          <p:nvPr/>
        </p:nvGrpSpPr>
        <p:grpSpPr>
          <a:xfrm rot="14083882">
            <a:off x="6565754" y="3449298"/>
            <a:ext cx="759550" cy="986833"/>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nvGrpSpPr>
        <p:grpSpPr>
          <a:xfrm rot="9469324">
            <a:off x="2974950" y="2089472"/>
            <a:ext cx="759550" cy="986833"/>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椭圆 34"/>
          <p:cNvSpPr/>
          <p:nvPr/>
        </p:nvSpPr>
        <p:spPr>
          <a:xfrm rot="8068240">
            <a:off x="1670786" y="3527312"/>
            <a:ext cx="709624" cy="912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p:cNvGrpSpPr/>
          <p:nvPr/>
        </p:nvGrpSpPr>
        <p:grpSpPr>
          <a:xfrm>
            <a:off x="3666490" y="3101975"/>
            <a:ext cx="1763438" cy="1791335"/>
            <a:chOff x="3851771" y="1163107"/>
            <a:chExt cx="1455867" cy="1402358"/>
          </a:xfrm>
        </p:grpSpPr>
        <p:grpSp>
          <p:nvGrpSpPr>
            <p:cNvPr id="26" name="组合 25"/>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TextBox 26"/>
            <p:cNvSpPr txBox="1"/>
            <p:nvPr/>
          </p:nvSpPr>
          <p:spPr>
            <a:xfrm>
              <a:off x="4120818" y="1293144"/>
              <a:ext cx="1186820" cy="1227871"/>
            </a:xfrm>
            <a:prstGeom prst="rect">
              <a:avLst/>
            </a:prstGeom>
            <a:noFill/>
          </p:spPr>
          <p:txBody>
            <a:bodyPr wrap="square" rtlCol="0">
              <a:spAutoFit/>
            </a:bodyPr>
            <a:lstStyle/>
            <a:p>
              <a:r>
                <a:rPr lang="zh-CN" altLang="en-US" sz="3200" spc="300" dirty="0">
                  <a:solidFill>
                    <a:srgbClr val="03A9F3"/>
                  </a:solidFill>
                  <a:latin typeface="Arial" panose="020B0604020202020204" pitchFamily="34" charset="0"/>
                  <a:ea typeface="微软雅黑" panose="020B0503020204020204" pitchFamily="34" charset="-122"/>
                  <a:sym typeface="Arial" panose="020B0604020202020204" pitchFamily="34" charset="0"/>
                </a:rPr>
                <a:t>人性假设理论</a:t>
              </a:r>
              <a:endParaRPr lang="zh-CN" altLang="en-US" sz="3200" spc="3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extBox 33"/>
          <p:cNvSpPr txBox="1"/>
          <p:nvPr/>
        </p:nvSpPr>
        <p:spPr>
          <a:xfrm>
            <a:off x="1857385" y="3867150"/>
            <a:ext cx="45719" cy="368300"/>
          </a:xfrm>
          <a:prstGeom prst="rect">
            <a:avLst/>
          </a:prstGeom>
          <a:noFill/>
        </p:spPr>
        <p:txBody>
          <a:bodyPr wrap="square" rtlCol="0">
            <a:spAutoFit/>
          </a:body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3119046" y="2155760"/>
            <a:ext cx="408940" cy="58356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35"/>
          <p:cNvSpPr txBox="1"/>
          <p:nvPr/>
        </p:nvSpPr>
        <p:spPr>
          <a:xfrm>
            <a:off x="6866616" y="3624451"/>
            <a:ext cx="425116" cy="583565"/>
          </a:xfrm>
          <a:prstGeom prst="rect">
            <a:avLst/>
          </a:prstGeom>
          <a:noFill/>
        </p:spPr>
        <p:txBody>
          <a:bodyPr wrap="squar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4</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70971" y="2290554"/>
            <a:ext cx="408940" cy="58356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39"/>
          <p:cNvSpPr txBox="1"/>
          <p:nvPr/>
        </p:nvSpPr>
        <p:spPr>
          <a:xfrm>
            <a:off x="1675317" y="3624543"/>
            <a:ext cx="408940" cy="58356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93927" y="3048819"/>
            <a:ext cx="1563458" cy="1076325"/>
          </a:xfrm>
          <a:prstGeom prst="rect">
            <a:avLst/>
          </a:prstGeom>
          <a:noFill/>
        </p:spPr>
        <p:txBody>
          <a:bodyPr wrap="square" rtlCol="0">
            <a:spAutoFit/>
          </a:bodyPr>
          <a:lstStyle/>
          <a:p>
            <a:r>
              <a:rPr lang="zh-CN" altLang="en-US" sz="3200" b="1" dirty="0">
                <a:latin typeface="微软雅黑 Light" panose="020B0502040204020203" charset="-122"/>
                <a:ea typeface="微软雅黑 Light" panose="020B0502040204020203" charset="-122"/>
                <a:sym typeface="+mn-ea"/>
              </a:rPr>
              <a:t>经济人假设</a:t>
            </a:r>
            <a:endParaRPr lang="zh-CN" altLang="en-US" sz="3200" b="1" dirty="0">
              <a:solidFill>
                <a:schemeClr val="tx1">
                  <a:lumMod val="75000"/>
                  <a:lumOff val="25000"/>
                </a:schemeClr>
              </a:solidFill>
              <a:latin typeface="微软雅黑 Light" panose="020B0502040204020203" charset="-122"/>
              <a:ea typeface="微软雅黑 Light" panose="020B0502040204020203" charset="-122"/>
              <a:sym typeface="+mn-ea"/>
            </a:endParaRPr>
          </a:p>
        </p:txBody>
      </p:sp>
      <p:sp>
        <p:nvSpPr>
          <p:cNvPr id="43" name="TextBox 42"/>
          <p:cNvSpPr txBox="1"/>
          <p:nvPr/>
        </p:nvSpPr>
        <p:spPr>
          <a:xfrm>
            <a:off x="2383790" y="1141095"/>
            <a:ext cx="1591310" cy="1076325"/>
          </a:xfrm>
          <a:prstGeom prst="rect">
            <a:avLst/>
          </a:prstGeom>
          <a:noFill/>
        </p:spPr>
        <p:txBody>
          <a:bodyPr wrap="square" rtlCol="0">
            <a:spAutoFit/>
          </a:bodyPr>
          <a:lstStyle/>
          <a:p>
            <a:r>
              <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社会人假设</a:t>
            </a:r>
            <a:endPar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43"/>
          <p:cNvSpPr txBox="1"/>
          <p:nvPr/>
        </p:nvSpPr>
        <p:spPr>
          <a:xfrm>
            <a:off x="5770880" y="1202690"/>
            <a:ext cx="2216150" cy="1076325"/>
          </a:xfrm>
          <a:prstGeom prst="rect">
            <a:avLst/>
          </a:prstGeom>
          <a:noFill/>
        </p:spPr>
        <p:txBody>
          <a:bodyPr wrap="square" rtlCol="0">
            <a:spAutoFit/>
          </a:bodyPr>
          <a:lstStyle/>
          <a:p>
            <a:r>
              <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自我实现人假设</a:t>
            </a:r>
            <a:endPar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7430966" y="3235083"/>
            <a:ext cx="1563458" cy="1076325"/>
          </a:xfrm>
          <a:prstGeom prst="rect">
            <a:avLst/>
          </a:prstGeom>
          <a:noFill/>
        </p:spPr>
        <p:txBody>
          <a:bodyPr wrap="square" rtlCol="0">
            <a:spAutoFit/>
          </a:bodyPr>
          <a:lstStyle/>
          <a:p>
            <a:r>
              <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复杂人假设</a:t>
            </a:r>
            <a:endParaRPr lang="zh-CN" altLang="en-US" sz="3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8"/>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7"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downLeft)">
                                          <p:cBhvr>
                                            <p:cTn id="7" dur="500"/>
                                            <p:tgtEl>
                                              <p:spTgt spid="57"/>
                                            </p:tgtEl>
                                          </p:cBhvr>
                                        </p:animEffect>
                                      </p:childTnLst>
                                    </p:cTn>
                                  </p:par>
                                </p:childTnLst>
                              </p:cTn>
                            </p:par>
                            <p:par>
                              <p:cTn id="8" fill="hold">
                                <p:stCondLst>
                                  <p:cond delay="500"/>
                                </p:stCondLst>
                                <p:childTnLst>
                                  <p:par>
                                    <p:cTn id="9" presetID="2" presetClass="entr" presetSubtype="4" fill="hold" nodeType="afterEffect" p14:presetBounceEnd="44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4000">
                                          <p:cBhvr additive="base">
                                            <p:cTn id="11" dur="500" fill="hold"/>
                                            <p:tgtEl>
                                              <p:spTgt spid="25"/>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 presetClass="entr" presetSubtype="1" fill="hold" grpId="0" nodeType="afterEffect" p14:presetBounceEnd="40000">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14:bounceEnd="40000">
                                          <p:cBhvr additive="base">
                                            <p:cTn id="20"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24"/>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14:presetBounceEnd="40000">
                                      <p:stCondLst>
                                        <p:cond delay="400"/>
                                      </p:stCondLst>
                                      <p:childTnLst>
                                        <p:set>
                                          <p:cBhvr>
                                            <p:cTn id="23" dur="1" fill="hold">
                                              <p:stCondLst>
                                                <p:cond delay="0"/>
                                              </p:stCondLst>
                                            </p:cTn>
                                            <p:tgtEl>
                                              <p:spTgt spid="6"/>
                                            </p:tgtEl>
                                            <p:attrNameLst>
                                              <p:attrName>style.visibility</p:attrName>
                                            </p:attrNameLst>
                                          </p:cBhvr>
                                          <p:to>
                                            <p:strVal val="visible"/>
                                          </p:to>
                                        </p:set>
                                        <p:anim calcmode="lin" valueType="num" p14:bounceEnd="40000">
                                          <p:cBhvr additive="base">
                                            <p:cTn id="24" dur="50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6"/>
                                            </p:tgtEl>
                                            <p:attrNameLst>
                                              <p:attrName>ppt_y</p:attrName>
                                            </p:attrNameLst>
                                          </p:cBhvr>
                                          <p:tavLst>
                                            <p:tav tm="0">
                                              <p:val>
                                                <p:strVal val="0-#ppt_h/2"/>
                                              </p:val>
                                            </p:tav>
                                            <p:tav tm="100000">
                                              <p:val>
                                                <p:strVal val="#ppt_y"/>
                                              </p:val>
                                            </p:tav>
                                          </p:tavLst>
                                        </p:anim>
                                      </p:childTnLst>
                                    </p:cTn>
                                  </p:par>
                                  <p:par>
                                    <p:cTn id="26" presetID="2" presetClass="entr" presetSubtype="2" fill="hold" nodeType="withEffect" p14:presetBounceEnd="40000">
                                      <p:stCondLst>
                                        <p:cond delay="200"/>
                                      </p:stCondLst>
                                      <p:childTnLst>
                                        <p:set>
                                          <p:cBhvr>
                                            <p:cTn id="27" dur="1" fill="hold">
                                              <p:stCondLst>
                                                <p:cond delay="0"/>
                                              </p:stCondLst>
                                            </p:cTn>
                                            <p:tgtEl>
                                              <p:spTgt spid="17"/>
                                            </p:tgtEl>
                                            <p:attrNameLst>
                                              <p:attrName>style.visibility</p:attrName>
                                            </p:attrNameLst>
                                          </p:cBhvr>
                                          <p:to>
                                            <p:strVal val="visible"/>
                                          </p:to>
                                        </p:set>
                                        <p:anim calcmode="lin" valueType="num" p14:bounceEnd="40000">
                                          <p:cBhvr additive="base">
                                            <p:cTn id="28"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14:presetBounceEnd="40000">
                                      <p:stCondLst>
                                        <p:cond delay="1200"/>
                                      </p:stCondLst>
                                      <p:childTnLst>
                                        <p:set>
                                          <p:cBhvr>
                                            <p:cTn id="31" dur="1" fill="hold">
                                              <p:stCondLst>
                                                <p:cond delay="0"/>
                                              </p:stCondLst>
                                            </p:cTn>
                                            <p:tgtEl>
                                              <p:spTgt spid="7"/>
                                            </p:tgtEl>
                                            <p:attrNameLst>
                                              <p:attrName>style.visibility</p:attrName>
                                            </p:attrNameLst>
                                          </p:cBhvr>
                                          <p:to>
                                            <p:strVal val="visible"/>
                                          </p:to>
                                        </p:set>
                                        <p:anim calcmode="lin" valueType="num" p14:bounceEnd="4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par>
                              <p:cTn id="47" fill="hold">
                                <p:stCondLst>
                                  <p:cond delay="2500"/>
                                </p:stCondLst>
                                <p:childTnLst>
                                  <p:par>
                                    <p:cTn id="48" presetID="12" presetClass="entr" presetSubtype="8"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300"/>
                                            <p:tgtEl>
                                              <p:spTgt spid="41"/>
                                            </p:tgtEl>
                                            <p:attrNameLst>
                                              <p:attrName>ppt_x</p:attrName>
                                            </p:attrNameLst>
                                          </p:cBhvr>
                                          <p:tavLst>
                                            <p:tav tm="0">
                                              <p:val>
                                                <p:strVal val="#ppt_x-#ppt_w*1.125000"/>
                                              </p:val>
                                            </p:tav>
                                            <p:tav tm="100000">
                                              <p:val>
                                                <p:strVal val="#ppt_x"/>
                                              </p:val>
                                            </p:tav>
                                          </p:tavLst>
                                        </p:anim>
                                        <p:animEffect transition="in" filter="wipe(right)">
                                          <p:cBhvr>
                                            <p:cTn id="51" dur="300"/>
                                            <p:tgtEl>
                                              <p:spTgt spid="41"/>
                                            </p:tgtEl>
                                          </p:cBhvr>
                                        </p:animEffect>
                                      </p:childTnLst>
                                    </p:cTn>
                                  </p:par>
                                  <p:par>
                                    <p:cTn id="52" presetID="12" presetClass="entr" presetSubtype="8" fill="hold" grpId="0" nodeType="withEffect">
                                      <p:stCondLst>
                                        <p:cond delay="20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300"/>
                                            <p:tgtEl>
                                              <p:spTgt spid="43"/>
                                            </p:tgtEl>
                                            <p:attrNameLst>
                                              <p:attrName>ppt_x</p:attrName>
                                            </p:attrNameLst>
                                          </p:cBhvr>
                                          <p:tavLst>
                                            <p:tav tm="0">
                                              <p:val>
                                                <p:strVal val="#ppt_x-#ppt_w*1.125000"/>
                                              </p:val>
                                            </p:tav>
                                            <p:tav tm="100000">
                                              <p:val>
                                                <p:strVal val="#ppt_x"/>
                                              </p:val>
                                            </p:tav>
                                          </p:tavLst>
                                        </p:anim>
                                        <p:animEffect transition="in" filter="wipe(right)">
                                          <p:cBhvr>
                                            <p:cTn id="55" dur="300"/>
                                            <p:tgtEl>
                                              <p:spTgt spid="43"/>
                                            </p:tgtEl>
                                          </p:cBhvr>
                                        </p:animEffect>
                                      </p:childTnLst>
                                    </p:cTn>
                                  </p:par>
                                  <p:par>
                                    <p:cTn id="56" presetID="12" presetClass="entr" presetSubtype="8" fill="hold" grpId="0" nodeType="withEffect">
                                      <p:stCondLst>
                                        <p:cond delay="20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300"/>
                                            <p:tgtEl>
                                              <p:spTgt spid="44"/>
                                            </p:tgtEl>
                                            <p:attrNameLst>
                                              <p:attrName>ppt_x</p:attrName>
                                            </p:attrNameLst>
                                          </p:cBhvr>
                                          <p:tavLst>
                                            <p:tav tm="0">
                                              <p:val>
                                                <p:strVal val="#ppt_x-#ppt_w*1.125000"/>
                                              </p:val>
                                            </p:tav>
                                            <p:tav tm="100000">
                                              <p:val>
                                                <p:strVal val="#ppt_x"/>
                                              </p:val>
                                            </p:tav>
                                          </p:tavLst>
                                        </p:anim>
                                        <p:animEffect transition="in" filter="wipe(right)">
                                          <p:cBhvr>
                                            <p:cTn id="59" dur="300"/>
                                            <p:tgtEl>
                                              <p:spTgt spid="44"/>
                                            </p:tgtEl>
                                          </p:cBhvr>
                                        </p:animEffect>
                                      </p:childTnLst>
                                    </p:cTn>
                                  </p:par>
                                  <p:par>
                                    <p:cTn id="60" presetID="12" presetClass="entr" presetSubtype="8" fill="hold" grpId="0" nodeType="withEffect">
                                      <p:stCondLst>
                                        <p:cond delay="20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300"/>
                                            <p:tgtEl>
                                              <p:spTgt spid="48"/>
                                            </p:tgtEl>
                                            <p:attrNameLst>
                                              <p:attrName>ppt_x</p:attrName>
                                            </p:attrNameLst>
                                          </p:cBhvr>
                                          <p:tavLst>
                                            <p:tav tm="0">
                                              <p:val>
                                                <p:strVal val="#ppt_x-#ppt_w*1.125000"/>
                                              </p:val>
                                            </p:tav>
                                            <p:tav tm="100000">
                                              <p:val>
                                                <p:strVal val="#ppt_x"/>
                                              </p:val>
                                            </p:tav>
                                          </p:tavLst>
                                        </p:anim>
                                        <p:animEffect transition="in" filter="wipe(right)">
                                          <p:cBhvr>
                                            <p:cTn id="63"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24" grpId="0" animBg="1"/>
          <p:bldP spid="35" grpId="0"/>
          <p:bldP spid="36" grpId="0"/>
          <p:bldP spid="39" grpId="0"/>
          <p:bldP spid="40" grpId="0"/>
          <p:bldP spid="41" grpId="0"/>
          <p:bldP spid="43" grpId="0"/>
          <p:bldP spid="44" grpId="0"/>
          <p:bldP spid="4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trips(downLeft)">
                                          <p:cBhvr>
                                            <p:cTn id="7" dur="500"/>
                                            <p:tgtEl>
                                              <p:spTgt spid="5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4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0-#ppt_h/2"/>
                                              </p:val>
                                            </p:tav>
                                            <p:tav tm="100000">
                                              <p:val>
                                                <p:strVal val="#ppt_y"/>
                                              </p:val>
                                            </p:tav>
                                          </p:tavLst>
                                        </p:anim>
                                      </p:childTnLst>
                                    </p:cTn>
                                  </p:par>
                                  <p:par>
                                    <p:cTn id="26" presetID="2" presetClass="entr" presetSubtype="2" fill="hold" nodeType="withEffect">
                                      <p:stCondLst>
                                        <p:cond delay="20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1+#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12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par>
                              <p:cTn id="47" fill="hold">
                                <p:stCondLst>
                                  <p:cond delay="2500"/>
                                </p:stCondLst>
                                <p:childTnLst>
                                  <p:par>
                                    <p:cTn id="48" presetID="12" presetClass="entr" presetSubtype="8"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300"/>
                                            <p:tgtEl>
                                              <p:spTgt spid="41"/>
                                            </p:tgtEl>
                                            <p:attrNameLst>
                                              <p:attrName>ppt_x</p:attrName>
                                            </p:attrNameLst>
                                          </p:cBhvr>
                                          <p:tavLst>
                                            <p:tav tm="0">
                                              <p:val>
                                                <p:strVal val="#ppt_x-#ppt_w*1.125000"/>
                                              </p:val>
                                            </p:tav>
                                            <p:tav tm="100000">
                                              <p:val>
                                                <p:strVal val="#ppt_x"/>
                                              </p:val>
                                            </p:tav>
                                          </p:tavLst>
                                        </p:anim>
                                        <p:animEffect transition="in" filter="wipe(right)">
                                          <p:cBhvr>
                                            <p:cTn id="51" dur="300"/>
                                            <p:tgtEl>
                                              <p:spTgt spid="41"/>
                                            </p:tgtEl>
                                          </p:cBhvr>
                                        </p:animEffect>
                                      </p:childTnLst>
                                    </p:cTn>
                                  </p:par>
                                  <p:par>
                                    <p:cTn id="52" presetID="12" presetClass="entr" presetSubtype="8" fill="hold" grpId="0" nodeType="withEffect">
                                      <p:stCondLst>
                                        <p:cond delay="20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300"/>
                                            <p:tgtEl>
                                              <p:spTgt spid="43"/>
                                            </p:tgtEl>
                                            <p:attrNameLst>
                                              <p:attrName>ppt_x</p:attrName>
                                            </p:attrNameLst>
                                          </p:cBhvr>
                                          <p:tavLst>
                                            <p:tav tm="0">
                                              <p:val>
                                                <p:strVal val="#ppt_x-#ppt_w*1.125000"/>
                                              </p:val>
                                            </p:tav>
                                            <p:tav tm="100000">
                                              <p:val>
                                                <p:strVal val="#ppt_x"/>
                                              </p:val>
                                            </p:tav>
                                          </p:tavLst>
                                        </p:anim>
                                        <p:animEffect transition="in" filter="wipe(right)">
                                          <p:cBhvr>
                                            <p:cTn id="55" dur="300"/>
                                            <p:tgtEl>
                                              <p:spTgt spid="43"/>
                                            </p:tgtEl>
                                          </p:cBhvr>
                                        </p:animEffect>
                                      </p:childTnLst>
                                    </p:cTn>
                                  </p:par>
                                  <p:par>
                                    <p:cTn id="56" presetID="12" presetClass="entr" presetSubtype="8" fill="hold" grpId="0" nodeType="withEffect">
                                      <p:stCondLst>
                                        <p:cond delay="200"/>
                                      </p:stCondLst>
                                      <p:childTnLst>
                                        <p:set>
                                          <p:cBhvr>
                                            <p:cTn id="57" dur="1" fill="hold">
                                              <p:stCondLst>
                                                <p:cond delay="0"/>
                                              </p:stCondLst>
                                            </p:cTn>
                                            <p:tgtEl>
                                              <p:spTgt spid="44"/>
                                            </p:tgtEl>
                                            <p:attrNameLst>
                                              <p:attrName>style.visibility</p:attrName>
                                            </p:attrNameLst>
                                          </p:cBhvr>
                                          <p:to>
                                            <p:strVal val="visible"/>
                                          </p:to>
                                        </p:set>
                                        <p:anim calcmode="lin" valueType="num">
                                          <p:cBhvr additive="base">
                                            <p:cTn id="58" dur="300"/>
                                            <p:tgtEl>
                                              <p:spTgt spid="44"/>
                                            </p:tgtEl>
                                            <p:attrNameLst>
                                              <p:attrName>ppt_x</p:attrName>
                                            </p:attrNameLst>
                                          </p:cBhvr>
                                          <p:tavLst>
                                            <p:tav tm="0">
                                              <p:val>
                                                <p:strVal val="#ppt_x-#ppt_w*1.125000"/>
                                              </p:val>
                                            </p:tav>
                                            <p:tav tm="100000">
                                              <p:val>
                                                <p:strVal val="#ppt_x"/>
                                              </p:val>
                                            </p:tav>
                                          </p:tavLst>
                                        </p:anim>
                                        <p:animEffect transition="in" filter="wipe(right)">
                                          <p:cBhvr>
                                            <p:cTn id="59" dur="300"/>
                                            <p:tgtEl>
                                              <p:spTgt spid="44"/>
                                            </p:tgtEl>
                                          </p:cBhvr>
                                        </p:animEffect>
                                      </p:childTnLst>
                                    </p:cTn>
                                  </p:par>
                                  <p:par>
                                    <p:cTn id="60" presetID="12" presetClass="entr" presetSubtype="8" fill="hold" grpId="0" nodeType="withEffect">
                                      <p:stCondLst>
                                        <p:cond delay="200"/>
                                      </p:stCondLst>
                                      <p:childTnLst>
                                        <p:set>
                                          <p:cBhvr>
                                            <p:cTn id="61" dur="1" fill="hold">
                                              <p:stCondLst>
                                                <p:cond delay="0"/>
                                              </p:stCondLst>
                                            </p:cTn>
                                            <p:tgtEl>
                                              <p:spTgt spid="48"/>
                                            </p:tgtEl>
                                            <p:attrNameLst>
                                              <p:attrName>style.visibility</p:attrName>
                                            </p:attrNameLst>
                                          </p:cBhvr>
                                          <p:to>
                                            <p:strVal val="visible"/>
                                          </p:to>
                                        </p:set>
                                        <p:anim calcmode="lin" valueType="num">
                                          <p:cBhvr additive="base">
                                            <p:cTn id="62" dur="300"/>
                                            <p:tgtEl>
                                              <p:spTgt spid="48"/>
                                            </p:tgtEl>
                                            <p:attrNameLst>
                                              <p:attrName>ppt_x</p:attrName>
                                            </p:attrNameLst>
                                          </p:cBhvr>
                                          <p:tavLst>
                                            <p:tav tm="0">
                                              <p:val>
                                                <p:strVal val="#ppt_x-#ppt_w*1.125000"/>
                                              </p:val>
                                            </p:tav>
                                            <p:tav tm="100000">
                                              <p:val>
                                                <p:strVal val="#ppt_x"/>
                                              </p:val>
                                            </p:tav>
                                          </p:tavLst>
                                        </p:anim>
                                        <p:animEffect transition="in" filter="wipe(right)">
                                          <p:cBhvr>
                                            <p:cTn id="63"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24" grpId="0" animBg="1"/>
          <p:bldP spid="35" grpId="0"/>
          <p:bldP spid="36" grpId="0"/>
          <p:bldP spid="39" grpId="0"/>
          <p:bldP spid="40" grpId="0"/>
          <p:bldP spid="41" grpId="0"/>
          <p:bldP spid="43" grpId="0"/>
          <p:bldP spid="44" grpId="0"/>
          <p:bldP spid="4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领导的概念</a:t>
            </a:r>
            <a:endParaRPr lang="zh-CN" altLang="en-US"/>
          </a:p>
        </p:txBody>
      </p:sp>
      <p:sp>
        <p:nvSpPr>
          <p:cNvPr id="3" name="内容占位符 2"/>
          <p:cNvSpPr>
            <a:spLocks noGrp="1"/>
          </p:cNvSpPr>
          <p:nvPr>
            <p:ph idx="1"/>
          </p:nvPr>
        </p:nvSpPr>
        <p:spPr>
          <a:xfrm>
            <a:off x="457200" y="1200150"/>
            <a:ext cx="3610610" cy="2362835"/>
          </a:xfrm>
        </p:spPr>
        <p:txBody>
          <a:bodyPr>
            <a:normAutofit fontScale="70000"/>
          </a:bodyPr>
          <a:lstStyle/>
          <a:p>
            <a:pPr eaLnBrk="1" hangingPunct="1">
              <a:lnSpc>
                <a:spcPct val="130000"/>
              </a:lnSpc>
              <a:buNone/>
            </a:pPr>
            <a:r>
              <a:rPr lang="en-US" altLang="zh-CN"/>
              <a:t>            </a:t>
            </a:r>
            <a:r>
              <a:rPr lang="zh-CN" altLang="en-US"/>
              <a:t>领导是指领导者通过对被领导者施加影响，带领和指导被领导者实现组织目标的活动过程。</a:t>
            </a:r>
            <a:endParaRPr lang="zh-CN" altLang="en-US" b="1" dirty="0">
              <a:sym typeface="+mn-ea"/>
            </a:endParaRPr>
          </a:p>
        </p:txBody>
      </p:sp>
      <p:grpSp>
        <p:nvGrpSpPr>
          <p:cNvPr id="4" name="组合 3"/>
          <p:cNvGrpSpPr/>
          <p:nvPr/>
        </p:nvGrpSpPr>
        <p:grpSpPr>
          <a:xfrm>
            <a:off x="4289425" y="1200150"/>
            <a:ext cx="4601590" cy="2363470"/>
            <a:chOff x="1418" y="1765"/>
            <a:chExt cx="12122" cy="5760"/>
          </a:xfrm>
        </p:grpSpPr>
        <p:sp>
          <p:nvSpPr>
            <p:cNvPr id="5" name="Rectangle 3"/>
            <p:cNvSpPr/>
            <p:nvPr/>
          </p:nvSpPr>
          <p:spPr>
            <a:xfrm>
              <a:off x="4495" y="1765"/>
              <a:ext cx="5498" cy="1200"/>
            </a:xfrm>
            <a:prstGeom prst="rect">
              <a:avLst/>
            </a:prstGeom>
            <a:solidFill>
              <a:srgbClr val="0000FF"/>
            </a:solidFill>
            <a:ln w="9525" cap="flat" cmpd="sng">
              <a:solidFill>
                <a:srgbClr val="FFFFFF"/>
              </a:solidFill>
              <a:prstDash val="solid"/>
              <a:miter/>
              <a:headEnd type="none" w="med" len="med"/>
              <a:tailEnd type="none" w="med" len="med"/>
            </a:ln>
          </p:spPr>
          <p:txBody>
            <a:bodyPr wrap="none" anchor="ctr"/>
            <a:lstStyle/>
            <a:p>
              <a:pPr algn="ctr" fontAlgn="base"/>
              <a:r>
                <a:rPr lang="zh-CN" altLang="en-US" b="1" dirty="0">
                  <a:solidFill>
                    <a:srgbClr val="FFFF66"/>
                  </a:solidFill>
                  <a:latin typeface="Arial" panose="020B0604020202020204" pitchFamily="34" charset="0"/>
                  <a:ea typeface="ˎ̥"/>
                </a:rPr>
                <a:t>被领导者的特点</a:t>
              </a:r>
              <a:endParaRPr lang="zh-CN" altLang="en-US" b="1" dirty="0">
                <a:solidFill>
                  <a:srgbClr val="FFFF66"/>
                </a:solidFill>
                <a:latin typeface="Arial" panose="020B0604020202020204" pitchFamily="34" charset="0"/>
                <a:ea typeface="ˎ̥"/>
              </a:endParaRPr>
            </a:p>
          </p:txBody>
        </p:sp>
        <p:sp>
          <p:nvSpPr>
            <p:cNvPr id="8197" name="Rectangle 4"/>
            <p:cNvSpPr/>
            <p:nvPr/>
          </p:nvSpPr>
          <p:spPr>
            <a:xfrm>
              <a:off x="4495" y="6325"/>
              <a:ext cx="5498" cy="1200"/>
            </a:xfrm>
            <a:prstGeom prst="rect">
              <a:avLst/>
            </a:prstGeom>
            <a:solidFill>
              <a:srgbClr val="0000FF"/>
            </a:solidFill>
            <a:ln w="9525" cap="flat" cmpd="sng">
              <a:solidFill>
                <a:srgbClr val="FFFFFF"/>
              </a:solidFill>
              <a:prstDash val="solid"/>
              <a:miter/>
              <a:headEnd type="none" w="med" len="med"/>
              <a:tailEnd type="none" w="med" len="med"/>
            </a:ln>
          </p:spPr>
          <p:txBody>
            <a:bodyPr wrap="none" anchor="ctr"/>
            <a:lstStyle/>
            <a:p>
              <a:pPr algn="ctr" fontAlgn="base"/>
              <a:r>
                <a:rPr lang="zh-CN" altLang="en-US" b="1" dirty="0">
                  <a:solidFill>
                    <a:srgbClr val="FFFF66"/>
                  </a:solidFill>
                  <a:latin typeface="Arial" panose="020B0604020202020204" pitchFamily="34" charset="0"/>
                  <a:ea typeface="ˎ̥"/>
                </a:rPr>
                <a:t>环境的特点</a:t>
              </a:r>
              <a:endParaRPr lang="zh-CN" altLang="en-US" b="1" dirty="0">
                <a:solidFill>
                  <a:srgbClr val="FFFF66"/>
                </a:solidFill>
                <a:latin typeface="Arial" panose="020B0604020202020204" pitchFamily="34" charset="0"/>
                <a:ea typeface="ˎ̥"/>
              </a:endParaRPr>
            </a:p>
          </p:txBody>
        </p:sp>
        <p:sp>
          <p:nvSpPr>
            <p:cNvPr id="8198" name="Rectangle 5"/>
            <p:cNvSpPr/>
            <p:nvPr/>
          </p:nvSpPr>
          <p:spPr>
            <a:xfrm>
              <a:off x="1418" y="4040"/>
              <a:ext cx="2457" cy="1325"/>
            </a:xfrm>
            <a:prstGeom prst="rect">
              <a:avLst/>
            </a:prstGeom>
            <a:solidFill>
              <a:srgbClr val="0000FF"/>
            </a:solidFill>
            <a:ln w="9525" cap="flat" cmpd="sng">
              <a:solidFill>
                <a:srgbClr val="FFFFFF"/>
              </a:solidFill>
              <a:prstDash val="solid"/>
              <a:miter/>
              <a:headEnd type="none" w="med" len="med"/>
              <a:tailEnd type="none" w="med" len="med"/>
            </a:ln>
          </p:spPr>
          <p:txBody>
            <a:bodyPr wrap="none" anchor="ctr"/>
            <a:lstStyle/>
            <a:p>
              <a:pPr algn="ctr" fontAlgn="base"/>
              <a:r>
                <a:rPr lang="zh-CN" altLang="en-US" b="1" dirty="0">
                  <a:solidFill>
                    <a:srgbClr val="FFFF66"/>
                  </a:solidFill>
                  <a:latin typeface="Arial" panose="020B0604020202020204" pitchFamily="34" charset="0"/>
                  <a:ea typeface="ˎ̥"/>
                </a:rPr>
                <a:t>领导者 </a:t>
              </a:r>
              <a:endParaRPr lang="zh-CN" altLang="en-US" b="1" dirty="0">
                <a:solidFill>
                  <a:srgbClr val="FFFF66"/>
                </a:solidFill>
                <a:latin typeface="Arial" panose="020B0604020202020204" pitchFamily="34" charset="0"/>
                <a:ea typeface="ˎ̥"/>
              </a:endParaRPr>
            </a:p>
            <a:p>
              <a:pPr algn="ctr" fontAlgn="base"/>
              <a:r>
                <a:rPr lang="zh-CN" altLang="en-US" b="1" dirty="0">
                  <a:solidFill>
                    <a:srgbClr val="FFFF66"/>
                  </a:solidFill>
                  <a:latin typeface="Arial" panose="020B0604020202020204" pitchFamily="34" charset="0"/>
                  <a:ea typeface="ˎ̥"/>
                </a:rPr>
                <a:t>的素质</a:t>
              </a:r>
              <a:endParaRPr lang="zh-CN" altLang="en-US" b="1" dirty="0">
                <a:solidFill>
                  <a:srgbClr val="FFFF66"/>
                </a:solidFill>
                <a:latin typeface="Arial" panose="020B0604020202020204" pitchFamily="34" charset="0"/>
                <a:ea typeface="ˎ̥"/>
              </a:endParaRPr>
            </a:p>
          </p:txBody>
        </p:sp>
        <p:sp>
          <p:nvSpPr>
            <p:cNvPr id="8199" name="Rectangle 6"/>
            <p:cNvSpPr/>
            <p:nvPr/>
          </p:nvSpPr>
          <p:spPr>
            <a:xfrm>
              <a:off x="4705" y="4040"/>
              <a:ext cx="2073" cy="1325"/>
            </a:xfrm>
            <a:prstGeom prst="rect">
              <a:avLst/>
            </a:prstGeom>
            <a:solidFill>
              <a:srgbClr val="0000FF"/>
            </a:solidFill>
            <a:ln w="9525" cap="flat" cmpd="sng">
              <a:solidFill>
                <a:srgbClr val="FFFFFF"/>
              </a:solidFill>
              <a:prstDash val="solid"/>
              <a:miter/>
              <a:headEnd type="none" w="med" len="med"/>
              <a:tailEnd type="none" w="med" len="med"/>
            </a:ln>
          </p:spPr>
          <p:txBody>
            <a:bodyPr wrap="none" anchor="ctr"/>
            <a:lstStyle/>
            <a:p>
              <a:pPr algn="ctr" fontAlgn="base"/>
              <a:r>
                <a:rPr lang="zh-CN" altLang="en-US" b="1" dirty="0">
                  <a:solidFill>
                    <a:srgbClr val="FFFF66"/>
                  </a:solidFill>
                  <a:latin typeface="Arial" panose="020B0604020202020204" pitchFamily="34" charset="0"/>
                  <a:ea typeface="ˎ̥"/>
                </a:rPr>
                <a:t>领导者 </a:t>
              </a:r>
              <a:endParaRPr lang="zh-CN" altLang="en-US" b="1" dirty="0">
                <a:solidFill>
                  <a:srgbClr val="FFFF66"/>
                </a:solidFill>
                <a:latin typeface="Arial" panose="020B0604020202020204" pitchFamily="34" charset="0"/>
                <a:ea typeface="ˎ̥"/>
              </a:endParaRPr>
            </a:p>
            <a:p>
              <a:pPr algn="ctr" fontAlgn="base"/>
              <a:r>
                <a:rPr lang="zh-CN" altLang="en-US" b="1" dirty="0">
                  <a:solidFill>
                    <a:srgbClr val="FFFF66"/>
                  </a:solidFill>
                  <a:latin typeface="Arial" panose="020B0604020202020204" pitchFamily="34" charset="0"/>
                  <a:ea typeface="ˎ̥"/>
                </a:rPr>
                <a:t>的行为</a:t>
              </a:r>
              <a:endParaRPr lang="zh-CN" altLang="en-US" b="1" dirty="0">
                <a:solidFill>
                  <a:srgbClr val="FFFF66"/>
                </a:solidFill>
                <a:latin typeface="Arial" panose="020B0604020202020204" pitchFamily="34" charset="0"/>
                <a:ea typeface="ˎ̥"/>
              </a:endParaRPr>
            </a:p>
          </p:txBody>
        </p:sp>
        <p:sp>
          <p:nvSpPr>
            <p:cNvPr id="8200" name="Rectangle 7"/>
            <p:cNvSpPr/>
            <p:nvPr/>
          </p:nvSpPr>
          <p:spPr>
            <a:xfrm>
              <a:off x="10603" y="4153"/>
              <a:ext cx="2937" cy="1347"/>
            </a:xfrm>
            <a:prstGeom prst="rect">
              <a:avLst/>
            </a:prstGeom>
            <a:solidFill>
              <a:srgbClr val="0000FF"/>
            </a:solidFill>
            <a:ln w="9525" cap="flat" cmpd="sng">
              <a:solidFill>
                <a:srgbClr val="FFFFFF"/>
              </a:solidFill>
              <a:prstDash val="solid"/>
              <a:miter/>
              <a:headEnd type="none" w="med" len="med"/>
              <a:tailEnd type="none" w="med" len="med"/>
            </a:ln>
          </p:spPr>
          <p:txBody>
            <a:bodyPr wrap="none" anchor="ctr"/>
            <a:lstStyle/>
            <a:p>
              <a:pPr algn="ctr" fontAlgn="base"/>
              <a:r>
                <a:rPr lang="zh-CN" altLang="en-US" b="1" dirty="0">
                  <a:solidFill>
                    <a:srgbClr val="FFFF66"/>
                  </a:solidFill>
                  <a:latin typeface="Arial" panose="020B0604020202020204" pitchFamily="34" charset="0"/>
                  <a:ea typeface="ˎ̥"/>
                </a:rPr>
                <a:t>领导工作 </a:t>
              </a:r>
              <a:endParaRPr lang="zh-CN" altLang="en-US" b="1" dirty="0">
                <a:solidFill>
                  <a:srgbClr val="FFFF66"/>
                </a:solidFill>
                <a:latin typeface="Arial" panose="020B0604020202020204" pitchFamily="34" charset="0"/>
                <a:ea typeface="ˎ̥"/>
              </a:endParaRPr>
            </a:p>
            <a:p>
              <a:pPr algn="ctr" fontAlgn="base"/>
              <a:r>
                <a:rPr lang="zh-CN" altLang="en-US" b="1" dirty="0">
                  <a:solidFill>
                    <a:srgbClr val="FFFF66"/>
                  </a:solidFill>
                  <a:latin typeface="Arial" panose="020B0604020202020204" pitchFamily="34" charset="0"/>
                  <a:ea typeface="ˎ̥"/>
                </a:rPr>
                <a:t>的效果</a:t>
              </a:r>
              <a:endParaRPr lang="zh-CN" altLang="en-US" b="1" dirty="0">
                <a:solidFill>
                  <a:srgbClr val="FFFF66"/>
                </a:solidFill>
                <a:latin typeface="Arial" panose="020B0604020202020204" pitchFamily="34" charset="0"/>
                <a:ea typeface="ˎ̥"/>
              </a:endParaRPr>
            </a:p>
          </p:txBody>
        </p:sp>
        <p:sp>
          <p:nvSpPr>
            <p:cNvPr id="8201" name="Line 8"/>
            <p:cNvSpPr/>
            <p:nvPr/>
          </p:nvSpPr>
          <p:spPr>
            <a:xfrm>
              <a:off x="3875" y="4765"/>
              <a:ext cx="828" cy="0"/>
            </a:xfrm>
            <a:prstGeom prst="line">
              <a:avLst/>
            </a:prstGeom>
            <a:ln w="63500" cap="flat" cmpd="sng">
              <a:solidFill>
                <a:srgbClr val="008000"/>
              </a:solidFill>
              <a:prstDash val="solid"/>
              <a:round/>
              <a:headEnd type="none" w="med" len="med"/>
              <a:tailEnd type="triangle" w="med" len="med"/>
            </a:ln>
          </p:spPr>
          <p:txBody>
            <a:bodyPr anchor="t"/>
            <a:lstStyle/>
            <a:p>
              <a:pPr algn="ctr"/>
              <a:endParaRPr lang="zh-CN" altLang="en-US">
                <a:latin typeface="Impact" panose="020B0806030902050204" pitchFamily="34" charset="0"/>
              </a:endParaRPr>
            </a:p>
          </p:txBody>
        </p:sp>
        <p:sp>
          <p:nvSpPr>
            <p:cNvPr id="8202" name="Line 9"/>
            <p:cNvSpPr/>
            <p:nvPr/>
          </p:nvSpPr>
          <p:spPr>
            <a:xfrm>
              <a:off x="6778" y="4765"/>
              <a:ext cx="3835" cy="0"/>
            </a:xfrm>
            <a:prstGeom prst="line">
              <a:avLst/>
            </a:prstGeom>
            <a:ln w="63500" cap="flat" cmpd="sng">
              <a:solidFill>
                <a:srgbClr val="008000"/>
              </a:solidFill>
              <a:prstDash val="solid"/>
              <a:round/>
              <a:headEnd type="none" w="med" len="med"/>
              <a:tailEnd type="triangle" w="med" len="med"/>
            </a:ln>
          </p:spPr>
          <p:txBody>
            <a:bodyPr anchor="t"/>
            <a:lstStyle/>
            <a:p>
              <a:pPr algn="ctr"/>
              <a:endParaRPr lang="zh-CN" altLang="en-US">
                <a:latin typeface="Impact" panose="020B0806030902050204" pitchFamily="34" charset="0"/>
              </a:endParaRPr>
            </a:p>
          </p:txBody>
        </p:sp>
        <p:sp>
          <p:nvSpPr>
            <p:cNvPr id="8203" name="Line 10"/>
            <p:cNvSpPr/>
            <p:nvPr/>
          </p:nvSpPr>
          <p:spPr>
            <a:xfrm>
              <a:off x="8643" y="2965"/>
              <a:ext cx="0" cy="1800"/>
            </a:xfrm>
            <a:prstGeom prst="line">
              <a:avLst/>
            </a:prstGeom>
            <a:ln w="63500" cap="flat" cmpd="sng">
              <a:solidFill>
                <a:srgbClr val="008000"/>
              </a:solidFill>
              <a:prstDash val="solid"/>
              <a:round/>
              <a:headEnd type="none" w="med" len="med"/>
              <a:tailEnd type="triangle" w="med" len="med"/>
            </a:ln>
          </p:spPr>
          <p:txBody>
            <a:bodyPr anchor="t"/>
            <a:lstStyle/>
            <a:p>
              <a:pPr algn="ctr"/>
              <a:endParaRPr lang="zh-CN" altLang="en-US">
                <a:latin typeface="Impact" panose="020B0806030902050204" pitchFamily="34" charset="0"/>
              </a:endParaRPr>
            </a:p>
          </p:txBody>
        </p:sp>
        <p:sp>
          <p:nvSpPr>
            <p:cNvPr id="8204" name="Line 11"/>
            <p:cNvSpPr/>
            <p:nvPr/>
          </p:nvSpPr>
          <p:spPr>
            <a:xfrm flipV="1">
              <a:off x="8643" y="4765"/>
              <a:ext cx="0" cy="1560"/>
            </a:xfrm>
            <a:prstGeom prst="line">
              <a:avLst/>
            </a:prstGeom>
            <a:ln w="63500" cap="flat" cmpd="sng">
              <a:solidFill>
                <a:srgbClr val="008000"/>
              </a:solidFill>
              <a:prstDash val="solid"/>
              <a:round/>
              <a:headEnd type="none" w="med" len="med"/>
              <a:tailEnd type="triangle" w="med" len="med"/>
            </a:ln>
          </p:spPr>
          <p:txBody>
            <a:bodyPr anchor="t"/>
            <a:lstStyle/>
            <a:p>
              <a:pPr algn="ctr"/>
              <a:endParaRPr lang="zh-CN" altLang="en-US">
                <a:latin typeface="Impact" panose="020B0806030902050204" pitchFamily="34" charset="0"/>
              </a:endParaRPr>
            </a:p>
          </p:txBody>
        </p:sp>
      </p:grpSp>
      <p:sp>
        <p:nvSpPr>
          <p:cNvPr id="6" name="文本框 5"/>
          <p:cNvSpPr txBox="1"/>
          <p:nvPr/>
        </p:nvSpPr>
        <p:spPr>
          <a:xfrm>
            <a:off x="596265" y="3636010"/>
            <a:ext cx="5930265" cy="650875"/>
          </a:xfrm>
          <a:prstGeom prst="rect">
            <a:avLst/>
          </a:prstGeom>
          <a:noFill/>
        </p:spPr>
        <p:txBody>
          <a:bodyPr wrap="square" rtlCol="0">
            <a:spAutoFit/>
          </a:bodyPr>
          <a:lstStyle/>
          <a:p>
            <a:pPr algn="ctr" eaLnBrk="1" hangingPunct="1">
              <a:lnSpc>
                <a:spcPct val="130000"/>
              </a:lnSpc>
              <a:buNone/>
            </a:pPr>
            <a:r>
              <a:rPr lang="zh-CN" altLang="en-US" sz="2800" b="1" dirty="0">
                <a:sym typeface="+mn-ea"/>
              </a:rPr>
              <a:t>领导＝</a:t>
            </a:r>
            <a:r>
              <a:rPr lang="zh-CN" altLang="en-US" sz="2800" b="1" i="1" dirty="0">
                <a:sym typeface="+mn-ea"/>
              </a:rPr>
              <a:t>f</a:t>
            </a:r>
            <a:r>
              <a:rPr lang="zh-CN" altLang="en-US" sz="2800" b="1" dirty="0">
                <a:sym typeface="+mn-ea"/>
              </a:rPr>
              <a:t>（领导者，被领导者，环境）</a:t>
            </a:r>
            <a:endParaRPr lang="zh-CN" altLang="en-US" sz="2800" b="1"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6146" name="Rectangle 2"/>
          <p:cNvSpPr>
            <a:spLocks noGrp="1"/>
          </p:cNvSpPr>
          <p:nvPr>
            <p:ph type="title"/>
          </p:nvPr>
        </p:nvSpPr>
        <p:spPr/>
        <p:txBody>
          <a:bodyPr wrap="square" anchor="b"/>
          <a:lstStyle/>
          <a:p>
            <a:pPr eaLnBrk="1" hangingPunct="1"/>
            <a:r>
              <a:rPr lang="zh-CN" altLang="en-US"/>
              <a:t>经济人假设</a:t>
            </a:r>
            <a:endParaRPr lang="zh-CN" altLang="en-US"/>
          </a:p>
        </p:txBody>
      </p:sp>
      <p:sp>
        <p:nvSpPr>
          <p:cNvPr id="6148" name="Rectangle 3"/>
          <p:cNvSpPr>
            <a:spLocks noGrp="1"/>
          </p:cNvSpPr>
          <p:nvPr>
            <p:ph idx="1"/>
          </p:nvPr>
        </p:nvSpPr>
        <p:spPr>
          <a:xfrm>
            <a:off x="289112" y="944657"/>
            <a:ext cx="8229600" cy="3394472"/>
          </a:xfrm>
        </p:spPr>
        <p:txBody>
          <a:bodyPr wrap="square" anchor="t">
            <a:noAutofit/>
          </a:bodyPr>
          <a:lstStyle/>
          <a:p>
            <a:pPr eaLnBrk="1" hangingPunct="1">
              <a:buNone/>
            </a:pPr>
            <a:r>
              <a:rPr lang="zh-CN" altLang="en-US" sz="2800" b="1" dirty="0"/>
              <a:t>经济人假设的内容</a:t>
            </a:r>
            <a:endParaRPr lang="zh-CN" altLang="en-US" sz="2800" b="1" dirty="0"/>
          </a:p>
          <a:p>
            <a:pPr eaLnBrk="1" hangingPunct="1">
              <a:buNone/>
            </a:pPr>
            <a:r>
              <a:rPr lang="zh-CN" altLang="en-US" sz="2400" dirty="0"/>
              <a:t>       </a:t>
            </a:r>
            <a:r>
              <a:rPr lang="zh-CN" altLang="en-US" sz="2800" dirty="0"/>
              <a:t>经济人（</a:t>
            </a:r>
            <a:r>
              <a:rPr lang="en-US" altLang="x-none" sz="2800" dirty="0"/>
              <a:t>Rational-Economic Man）</a:t>
            </a:r>
            <a:r>
              <a:rPr lang="zh-CN" altLang="en-US" sz="2800" dirty="0"/>
              <a:t>是指人的一切行为都是为了最大限度地满足自己的利益，工作的动机是获得经济报酬。</a:t>
            </a:r>
            <a:endParaRPr lang="zh-CN" altLang="en-US" sz="2800" dirty="0"/>
          </a:p>
          <a:p>
            <a:pPr eaLnBrk="1" hangingPunct="1">
              <a:buNone/>
            </a:pPr>
            <a:r>
              <a:rPr lang="zh-CN" altLang="en-US" sz="2800" dirty="0"/>
              <a:t>       经济人假设源于享乐主义，这一观点最初由休谟《人性论》中提出，后被经济学接受，并被作为基本的人性假设。</a:t>
            </a:r>
            <a:endParaRPr lang="zh-CN" altLang="en-US" sz="2800" dirty="0"/>
          </a:p>
          <a:p>
            <a:pPr eaLnBrk="1" hangingPunct="1">
              <a:buNone/>
            </a:pPr>
            <a:r>
              <a:rPr lang="zh-CN" altLang="en-US" sz="2800" dirty="0"/>
              <a:t>       </a:t>
            </a:r>
            <a:r>
              <a:rPr lang="zh-CN" altLang="en-US" sz="2800" b="1" dirty="0"/>
              <a:t>麦格雷戈在《企业的人性面》中将这种人性假设称为</a:t>
            </a:r>
            <a:r>
              <a:rPr lang="en-US" altLang="x-none" sz="2800" b="1" dirty="0"/>
              <a:t>X</a:t>
            </a:r>
            <a:r>
              <a:rPr lang="zh-CN" altLang="en-US" sz="2800" b="1" dirty="0"/>
              <a:t>理论</a:t>
            </a:r>
            <a:r>
              <a:rPr lang="zh-CN" altLang="en-US" sz="2800" dirty="0"/>
              <a:t>。</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p:cTn id="7" dur="500" fill="hold"/>
                                        <p:tgtEl>
                                          <p:spTgt spid="614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p:cTn id="13" dur="500" fill="hold"/>
                                        <p:tgtEl>
                                          <p:spTgt spid="614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14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p:cTn id="19" dur="500" fill="hold"/>
                                        <p:tgtEl>
                                          <p:spTgt spid="614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14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p:cTn id="25" dur="500" fill="hold"/>
                                        <p:tgtEl>
                                          <p:spTgt spid="6148">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6148">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5"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7170" name="Rectangle 2"/>
          <p:cNvSpPr>
            <a:spLocks noGrp="1"/>
          </p:cNvSpPr>
          <p:nvPr>
            <p:ph type="title"/>
          </p:nvPr>
        </p:nvSpPr>
        <p:spPr/>
        <p:txBody>
          <a:bodyPr wrap="square" anchor="b"/>
          <a:lstStyle/>
          <a:p>
            <a:pPr eaLnBrk="1" hangingPunct="1"/>
            <a:r>
              <a:rPr lang="zh-CN" altLang="en-US"/>
              <a:t>经济人假设</a:t>
            </a:r>
            <a:endParaRPr lang="zh-CN" altLang="en-US"/>
          </a:p>
        </p:txBody>
      </p:sp>
      <p:sp>
        <p:nvSpPr>
          <p:cNvPr id="7172" name="Rectangle 3"/>
          <p:cNvSpPr>
            <a:spLocks noGrp="1"/>
          </p:cNvSpPr>
          <p:nvPr>
            <p:ph idx="1"/>
          </p:nvPr>
        </p:nvSpPr>
        <p:spPr/>
        <p:txBody>
          <a:bodyPr wrap="square" anchor="t">
            <a:noAutofit/>
          </a:bodyPr>
          <a:lstStyle/>
          <a:p>
            <a:pPr eaLnBrk="1" hangingPunct="1">
              <a:lnSpc>
                <a:spcPct val="100000"/>
              </a:lnSpc>
              <a:buNone/>
            </a:pPr>
            <a:r>
              <a:rPr lang="en-US" altLang="zh-CN" sz="1800" b="1"/>
              <a:t>      </a:t>
            </a:r>
            <a:r>
              <a:rPr lang="zh-CN" altLang="en-US" sz="2400" b="1"/>
              <a:t>基本观点</a:t>
            </a:r>
            <a:r>
              <a:rPr lang="zh-CN" altLang="en-US" sz="2400"/>
              <a:t>：多数人十分懒惰，不愿劳动；没有雄心壮志，不愿承担任何责任；必须用强制、惩罚的方法才能迫使他们为组织目标工作；只有金钱才能鼓励他们工作。</a:t>
            </a:r>
            <a:endParaRPr lang="zh-CN" altLang="en-US" sz="2400"/>
          </a:p>
          <a:p>
            <a:pPr eaLnBrk="1" hangingPunct="1">
              <a:lnSpc>
                <a:spcPct val="100000"/>
              </a:lnSpc>
              <a:buNone/>
            </a:pPr>
            <a:r>
              <a:rPr lang="en-US" altLang="zh-CN" sz="2400">
                <a:sym typeface="+mn-ea"/>
              </a:rPr>
              <a:t> </a:t>
            </a:r>
            <a:r>
              <a:rPr lang="zh-CN" altLang="en-US" sz="2400">
                <a:sym typeface="+mn-ea"/>
              </a:rPr>
              <a:t>基于经济人假设，管理者采取以下管理方式：</a:t>
            </a:r>
            <a:endParaRPr lang="zh-CN" altLang="en-US" sz="2400">
              <a:sym typeface="+mn-ea"/>
            </a:endParaRPr>
          </a:p>
          <a:p>
            <a:pPr eaLnBrk="1" hangingPunct="1">
              <a:lnSpc>
                <a:spcPct val="100000"/>
              </a:lnSpc>
              <a:buNone/>
            </a:pPr>
            <a:r>
              <a:rPr lang="zh-CN" altLang="en-US" sz="2400">
                <a:sym typeface="+mn-ea"/>
              </a:rPr>
              <a:t>（</a:t>
            </a:r>
            <a:r>
              <a:rPr lang="en-US" altLang="zh-CN" sz="2400">
                <a:sym typeface="+mn-ea"/>
              </a:rPr>
              <a:t>1</a:t>
            </a:r>
            <a:r>
              <a:rPr lang="zh-CN" altLang="en-US" sz="2400">
                <a:sym typeface="+mn-ea"/>
              </a:rPr>
              <a:t>）管理人员的工作重点是如何提高劳动生产率和任务；</a:t>
            </a:r>
            <a:endParaRPr lang="zh-CN" altLang="en-US" sz="2400">
              <a:sym typeface="+mn-ea"/>
            </a:endParaRPr>
          </a:p>
          <a:p>
            <a:pPr eaLnBrk="1" hangingPunct="1">
              <a:lnSpc>
                <a:spcPct val="100000"/>
              </a:lnSpc>
              <a:buNone/>
            </a:pPr>
            <a:r>
              <a:rPr lang="zh-CN" altLang="en-US" sz="2400">
                <a:sym typeface="+mn-ea"/>
              </a:rPr>
              <a:t>（</a:t>
            </a:r>
            <a:r>
              <a:rPr lang="en-US" altLang="zh-CN" sz="2400">
                <a:sym typeface="+mn-ea"/>
              </a:rPr>
              <a:t>2</a:t>
            </a:r>
            <a:r>
              <a:rPr lang="zh-CN" altLang="en-US" sz="2400">
                <a:sym typeface="+mn-ea"/>
              </a:rPr>
              <a:t>）上下级之间是命令与服从关系，避免感情和道德问题的纠缠；</a:t>
            </a:r>
            <a:endParaRPr lang="zh-CN" altLang="en-US" sz="2400">
              <a:sym typeface="+mn-ea"/>
            </a:endParaRPr>
          </a:p>
          <a:p>
            <a:pPr eaLnBrk="1" hangingPunct="1">
              <a:lnSpc>
                <a:spcPct val="100000"/>
              </a:lnSpc>
              <a:buNone/>
            </a:pPr>
            <a:r>
              <a:rPr lang="zh-CN" altLang="en-US" sz="2400">
                <a:sym typeface="+mn-ea"/>
              </a:rPr>
              <a:t>（</a:t>
            </a:r>
            <a:r>
              <a:rPr lang="en-US" altLang="zh-CN" sz="2400">
                <a:sym typeface="+mn-ea"/>
              </a:rPr>
              <a:t>3</a:t>
            </a:r>
            <a:r>
              <a:rPr lang="zh-CN" altLang="en-US" sz="2400">
                <a:sym typeface="+mn-ea"/>
              </a:rPr>
              <a:t>）用铁的纪律来约束员工，对违规者严惩不怠；</a:t>
            </a:r>
            <a:endParaRPr lang="zh-CN" altLang="en-US" sz="2400">
              <a:sym typeface="+mn-ea"/>
            </a:endParaRPr>
          </a:p>
          <a:p>
            <a:pPr eaLnBrk="1" hangingPunct="1">
              <a:lnSpc>
                <a:spcPct val="100000"/>
              </a:lnSpc>
              <a:buNone/>
            </a:pPr>
            <a:r>
              <a:rPr lang="zh-CN" altLang="en-US" sz="2400">
                <a:sym typeface="+mn-ea"/>
              </a:rPr>
              <a:t>（</a:t>
            </a:r>
            <a:r>
              <a:rPr lang="en-US" altLang="zh-CN" sz="2400">
                <a:sym typeface="+mn-ea"/>
              </a:rPr>
              <a:t>4</a:t>
            </a:r>
            <a:r>
              <a:rPr lang="zh-CN" altLang="en-US" sz="2400">
                <a:sym typeface="+mn-ea"/>
              </a:rPr>
              <a:t>）金钱刺激。</a:t>
            </a:r>
            <a:endParaRPr lang="zh-CN" altLang="en-US" sz="24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clickPar">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arn(inHorizontal)">
                                      <p:cBhvr>
                                        <p:cTn id="7" dur="10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barn(inHorizontal)">
                                      <p:cBhvr>
                                        <p:cTn id="12" dur="10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barn(inHorizontal)">
                                      <p:cBhvr>
                                        <p:cTn id="17" dur="1000"/>
                                        <p:tgtEl>
                                          <p:spTgt spid="7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barn(inHorizontal)">
                                      <p:cBhvr>
                                        <p:cTn id="22" dur="1000"/>
                                        <p:tgtEl>
                                          <p:spTgt spid="71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172">
                                            <p:txEl>
                                              <p:pRg st="4" end="4"/>
                                            </p:txEl>
                                          </p:spTgt>
                                        </p:tgtEl>
                                        <p:attrNameLst>
                                          <p:attrName>style.visibility</p:attrName>
                                        </p:attrNameLst>
                                      </p:cBhvr>
                                      <p:to>
                                        <p:strVal val="visible"/>
                                      </p:to>
                                    </p:set>
                                    <p:animEffect transition="in" filter="barn(inHorizontal)">
                                      <p:cBhvr>
                                        <p:cTn id="27" dur="1000"/>
                                        <p:tgtEl>
                                          <p:spTgt spid="71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7172">
                                            <p:txEl>
                                              <p:pRg st="5" end="5"/>
                                            </p:txEl>
                                          </p:spTgt>
                                        </p:tgtEl>
                                        <p:attrNameLst>
                                          <p:attrName>style.visibility</p:attrName>
                                        </p:attrNameLst>
                                      </p:cBhvr>
                                      <p:to>
                                        <p:strVal val="visible"/>
                                      </p:to>
                                    </p:set>
                                    <p:animEffect transition="in" filter="barn(inHorizontal)">
                                      <p:cBhvr>
                                        <p:cTn id="32" dur="1000"/>
                                        <p:tgtEl>
                                          <p:spTgt spid="7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5"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9219" name="Rectangle 2"/>
          <p:cNvSpPr>
            <a:spLocks noGrp="1"/>
          </p:cNvSpPr>
          <p:nvPr>
            <p:ph type="title"/>
          </p:nvPr>
        </p:nvSpPr>
        <p:spPr/>
        <p:txBody>
          <a:bodyPr wrap="square" anchor="b"/>
          <a:lstStyle/>
          <a:p>
            <a:pPr eaLnBrk="1" hangingPunct="1"/>
            <a:r>
              <a:rPr lang="zh-CN" altLang="en-US"/>
              <a:t>社会人假设</a:t>
            </a:r>
            <a:endParaRPr lang="zh-CN" altLang="en-US"/>
          </a:p>
        </p:txBody>
      </p:sp>
      <p:sp>
        <p:nvSpPr>
          <p:cNvPr id="9220" name="Rectangle 3"/>
          <p:cNvSpPr>
            <a:spLocks noGrp="1"/>
          </p:cNvSpPr>
          <p:nvPr>
            <p:ph idx="1"/>
          </p:nvPr>
        </p:nvSpPr>
        <p:spPr/>
        <p:txBody>
          <a:bodyPr wrap="square" anchor="t"/>
          <a:lstStyle/>
          <a:p>
            <a:pPr eaLnBrk="1" hangingPunct="1">
              <a:buNone/>
            </a:pPr>
            <a:r>
              <a:rPr lang="zh-CN" altLang="en-US" sz="2800" b="1" dirty="0"/>
              <a:t>社会人假设的内容</a:t>
            </a:r>
            <a:endParaRPr lang="zh-CN" altLang="en-US" sz="2800" b="1" dirty="0"/>
          </a:p>
          <a:p>
            <a:pPr eaLnBrk="1" hangingPunct="1">
              <a:buNone/>
            </a:pPr>
            <a:r>
              <a:rPr lang="zh-CN" altLang="en-US" sz="2800" dirty="0"/>
              <a:t>         社会人（</a:t>
            </a:r>
            <a:r>
              <a:rPr lang="en-US" altLang="x-none" sz="2800" dirty="0"/>
              <a:t>Social Man）</a:t>
            </a:r>
            <a:r>
              <a:rPr lang="zh-CN" altLang="en-US" sz="2800" dirty="0"/>
              <a:t>是指尽管人的一些行为是为了最大限度的实现自己的利益，但是与获得经济上的满足相比，人们更重视社会性的需要。或者说人具有社会性。</a:t>
            </a:r>
            <a:endParaRPr lang="zh-CN" altLang="en-US" sz="2800" dirty="0"/>
          </a:p>
          <a:p>
            <a:pPr eaLnBrk="1" hangingPunct="1">
              <a:buNone/>
            </a:pPr>
            <a:r>
              <a:rPr lang="zh-CN" altLang="en-US" sz="2800" dirty="0"/>
              <a:t>         与经济人相比，尽管人依然是为自己的，但是人们的需求内容发生了质的变化。</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9220">
                                            <p:txEl>
                                              <p:pRg st="0" end="0"/>
                                            </p:txEl>
                                          </p:spTgt>
                                        </p:tgtEl>
                                        <p:attrNameLst>
                                          <p:attrName>style.visibility</p:attrName>
                                        </p:attrNameLst>
                                      </p:cBhvr>
                                      <p:to>
                                        <p:strVal val="visible"/>
                                      </p:to>
                                    </p:set>
                                    <p:animEffect transition="in" filter="randombar(horizontal)">
                                      <p:cBhvr>
                                        <p:cTn id="13" dur="500"/>
                                        <p:tgtEl>
                                          <p:spTgt spid="92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220">
                                            <p:txEl>
                                              <p:pRg st="1" end="1"/>
                                            </p:txEl>
                                          </p:spTgt>
                                        </p:tgtEl>
                                        <p:attrNameLst>
                                          <p:attrName>style.visibility</p:attrName>
                                        </p:attrNameLst>
                                      </p:cBhvr>
                                      <p:to>
                                        <p:strVal val="visible"/>
                                      </p:to>
                                    </p:set>
                                    <p:animEffect transition="in" filter="randombar(horizontal)">
                                      <p:cBhvr>
                                        <p:cTn id="18" dur="500"/>
                                        <p:tgtEl>
                                          <p:spTgt spid="92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220">
                                            <p:txEl>
                                              <p:pRg st="2" end="2"/>
                                            </p:txEl>
                                          </p:spTgt>
                                        </p:tgtEl>
                                        <p:attrNameLst>
                                          <p:attrName>style.visibility</p:attrName>
                                        </p:attrNameLst>
                                      </p:cBhvr>
                                      <p:to>
                                        <p:strVal val="visible"/>
                                      </p:to>
                                    </p:set>
                                    <p:animEffect transition="in" filter="randombar(horizontal)">
                                      <p:cBhvr>
                                        <p:cTn id="23" dur="500"/>
                                        <p:tgtEl>
                                          <p:spTgt spid="9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bldLvl="5"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10242" name="Rectangle 2"/>
          <p:cNvSpPr>
            <a:spLocks noGrp="1"/>
          </p:cNvSpPr>
          <p:nvPr>
            <p:ph type="title"/>
          </p:nvPr>
        </p:nvSpPr>
        <p:spPr/>
        <p:txBody>
          <a:bodyPr wrap="square" anchor="b"/>
          <a:lstStyle/>
          <a:p>
            <a:pPr eaLnBrk="1" hangingPunct="1"/>
            <a:r>
              <a:rPr lang="zh-CN" altLang="en-US"/>
              <a:t>社会人假设</a:t>
            </a:r>
            <a:endParaRPr lang="zh-CN" altLang="en-US"/>
          </a:p>
        </p:txBody>
      </p:sp>
      <p:sp>
        <p:nvSpPr>
          <p:cNvPr id="10244" name="Rectangle 3"/>
          <p:cNvSpPr>
            <a:spLocks noGrp="1"/>
          </p:cNvSpPr>
          <p:nvPr>
            <p:ph idx="1"/>
          </p:nvPr>
        </p:nvSpPr>
        <p:spPr/>
        <p:txBody>
          <a:bodyPr wrap="square" anchor="t">
            <a:noAutofit/>
          </a:bodyPr>
          <a:lstStyle/>
          <a:p>
            <a:pPr eaLnBrk="1" hangingPunct="1">
              <a:buNone/>
            </a:pPr>
            <a:r>
              <a:rPr lang="en-US" altLang="zh-CN" sz="2400"/>
              <a:t>               </a:t>
            </a:r>
            <a:r>
              <a:rPr lang="zh-CN" altLang="en-US" sz="2000" b="1"/>
              <a:t>基本观点</a:t>
            </a:r>
            <a:r>
              <a:rPr lang="zh-CN" altLang="en-US" sz="2000"/>
              <a:t>：人是一种社会动物，工作的动机是社会需要，通过与同事的交往才能满足这种需要；感情对人的影响大于奖惩手段对人的影响；管理者应当尽量满足人们的社会的和心理的需要，从而提高员工的士气，提高生产效率。</a:t>
            </a:r>
            <a:endParaRPr lang="zh-CN" altLang="en-US" sz="2000"/>
          </a:p>
          <a:p>
            <a:pPr eaLnBrk="1" hangingPunct="1">
              <a:buNone/>
            </a:pPr>
            <a:endParaRPr lang="zh-CN" altLang="en-US" sz="2000"/>
          </a:p>
          <a:p>
            <a:pPr eaLnBrk="1" hangingPunct="1">
              <a:lnSpc>
                <a:spcPct val="90000"/>
              </a:lnSpc>
              <a:buNone/>
            </a:pPr>
            <a:r>
              <a:rPr lang="zh-CN" altLang="en-US" sz="2000"/>
              <a:t>       </a:t>
            </a:r>
            <a:r>
              <a:rPr lang="zh-CN" altLang="en-US" sz="2000">
                <a:sym typeface="+mn-ea"/>
              </a:rPr>
              <a:t>基于社会人假设，管理者采取的管理方式：</a:t>
            </a:r>
            <a:endParaRPr lang="zh-CN" altLang="en-US" sz="2000">
              <a:sym typeface="+mn-ea"/>
            </a:endParaRPr>
          </a:p>
          <a:p>
            <a:pPr eaLnBrk="1" hangingPunct="1">
              <a:lnSpc>
                <a:spcPct val="90000"/>
              </a:lnSpc>
              <a:buNone/>
            </a:pPr>
            <a:r>
              <a:rPr lang="zh-CN" altLang="en-US" sz="2000">
                <a:sym typeface="+mn-ea"/>
              </a:rPr>
              <a:t>      （</a:t>
            </a:r>
            <a:r>
              <a:rPr lang="en-US" altLang="zh-CN" sz="2000">
                <a:sym typeface="+mn-ea"/>
              </a:rPr>
              <a:t>1</a:t>
            </a:r>
            <a:r>
              <a:rPr lang="zh-CN" altLang="en-US" sz="2000">
                <a:sym typeface="+mn-ea"/>
              </a:rPr>
              <a:t>）管理者不能把目光仅仅局限在完成任务上，而应当注意对人的关心和尊重，应当建立良好的人际关系。</a:t>
            </a:r>
            <a:endParaRPr lang="zh-CN" altLang="en-US" sz="2000">
              <a:sym typeface="+mn-ea"/>
            </a:endParaRPr>
          </a:p>
          <a:p>
            <a:pPr eaLnBrk="1" hangingPunct="1">
              <a:lnSpc>
                <a:spcPct val="90000"/>
              </a:lnSpc>
              <a:buNone/>
            </a:pPr>
            <a:r>
              <a:rPr lang="zh-CN" altLang="en-US" sz="2000">
                <a:sym typeface="+mn-ea"/>
              </a:rPr>
              <a:t>      （</a:t>
            </a:r>
            <a:r>
              <a:rPr lang="en-US" altLang="zh-CN" sz="2000">
                <a:sym typeface="+mn-ea"/>
              </a:rPr>
              <a:t>2</a:t>
            </a:r>
            <a:r>
              <a:rPr lang="zh-CN" altLang="en-US" sz="2000">
                <a:sym typeface="+mn-ea"/>
              </a:rPr>
              <a:t>）采用集体奖励而不是个人奖励。</a:t>
            </a:r>
            <a:endParaRPr lang="zh-CN" altLang="en-US" sz="2000">
              <a:sym typeface="+mn-ea"/>
            </a:endParaRPr>
          </a:p>
          <a:p>
            <a:pPr eaLnBrk="1" hangingPunct="1">
              <a:lnSpc>
                <a:spcPct val="90000"/>
              </a:lnSpc>
              <a:buNone/>
            </a:pPr>
            <a:r>
              <a:rPr lang="zh-CN" altLang="en-US" sz="2000">
                <a:sym typeface="+mn-ea"/>
              </a:rPr>
              <a:t>      （</a:t>
            </a:r>
            <a:r>
              <a:rPr lang="en-US" altLang="zh-CN" sz="2000">
                <a:sym typeface="+mn-ea"/>
              </a:rPr>
              <a:t>3</a:t>
            </a:r>
            <a:r>
              <a:rPr lang="zh-CN" altLang="en-US" sz="2000">
                <a:sym typeface="+mn-ea"/>
              </a:rPr>
              <a:t>）管理者的作用不是监督、指挥，而应成为联系上下级感情的纽带。</a:t>
            </a:r>
            <a:endParaRPr lang="zh-CN" altLang="en-US" sz="20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up)">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44">
                                            <p:txEl>
                                              <p:pRg st="2" end="2"/>
                                            </p:txEl>
                                          </p:spTgt>
                                        </p:tgtEl>
                                        <p:attrNameLst>
                                          <p:attrName>style.visibility</p:attrName>
                                        </p:attrNameLst>
                                      </p:cBhvr>
                                      <p:to>
                                        <p:strVal val="visible"/>
                                      </p:to>
                                    </p:set>
                                    <p:animEffect transition="in" filter="wipe(up)">
                                      <p:cBhvr>
                                        <p:cTn id="12" dur="500"/>
                                        <p:tgtEl>
                                          <p:spTgt spid="102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44">
                                            <p:txEl>
                                              <p:pRg st="3" end="3"/>
                                            </p:txEl>
                                          </p:spTgt>
                                        </p:tgtEl>
                                        <p:attrNameLst>
                                          <p:attrName>style.visibility</p:attrName>
                                        </p:attrNameLst>
                                      </p:cBhvr>
                                      <p:to>
                                        <p:strVal val="visible"/>
                                      </p:to>
                                    </p:set>
                                    <p:animEffect transition="in" filter="wipe(up)">
                                      <p:cBhvr>
                                        <p:cTn id="17" dur="500"/>
                                        <p:tgtEl>
                                          <p:spTgt spid="102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244">
                                            <p:txEl>
                                              <p:pRg st="4" end="4"/>
                                            </p:txEl>
                                          </p:spTgt>
                                        </p:tgtEl>
                                        <p:attrNameLst>
                                          <p:attrName>style.visibility</p:attrName>
                                        </p:attrNameLst>
                                      </p:cBhvr>
                                      <p:to>
                                        <p:strVal val="visible"/>
                                      </p:to>
                                    </p:set>
                                    <p:animEffect transition="in" filter="wipe(up)">
                                      <p:cBhvr>
                                        <p:cTn id="22" dur="500"/>
                                        <p:tgtEl>
                                          <p:spTgt spid="102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244">
                                            <p:txEl>
                                              <p:pRg st="5" end="5"/>
                                            </p:txEl>
                                          </p:spTgt>
                                        </p:tgtEl>
                                        <p:attrNameLst>
                                          <p:attrName>style.visibility</p:attrName>
                                        </p:attrNameLst>
                                      </p:cBhvr>
                                      <p:to>
                                        <p:strVal val="visible"/>
                                      </p:to>
                                    </p:set>
                                    <p:animEffect transition="in" filter="wipe(up)">
                                      <p:cBhvr>
                                        <p:cTn id="27" dur="500"/>
                                        <p:tgtEl>
                                          <p:spTgt spid="10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5"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12291" name="Rectangle 2"/>
          <p:cNvSpPr>
            <a:spLocks noGrp="1"/>
          </p:cNvSpPr>
          <p:nvPr>
            <p:ph type="title"/>
          </p:nvPr>
        </p:nvSpPr>
        <p:spPr/>
        <p:txBody>
          <a:bodyPr wrap="square" anchor="b"/>
          <a:lstStyle/>
          <a:p>
            <a:pPr eaLnBrk="1" hangingPunct="1"/>
            <a:r>
              <a:rPr lang="zh-CN" altLang="en-US"/>
              <a:t>自我实现人假设</a:t>
            </a:r>
            <a:endParaRPr lang="zh-CN" altLang="en-US"/>
          </a:p>
        </p:txBody>
      </p:sp>
      <p:sp>
        <p:nvSpPr>
          <p:cNvPr id="12292" name="Rectangle 3"/>
          <p:cNvSpPr>
            <a:spLocks noGrp="1"/>
          </p:cNvSpPr>
          <p:nvPr>
            <p:ph idx="1"/>
          </p:nvPr>
        </p:nvSpPr>
        <p:spPr/>
        <p:txBody>
          <a:bodyPr wrap="square" anchor="t">
            <a:normAutofit fontScale="95000" lnSpcReduction="10000"/>
          </a:bodyPr>
          <a:lstStyle/>
          <a:p>
            <a:pPr eaLnBrk="1" hangingPunct="1">
              <a:lnSpc>
                <a:spcPct val="90000"/>
              </a:lnSpc>
              <a:buNone/>
            </a:pPr>
            <a:r>
              <a:rPr lang="zh-CN" altLang="en-US" b="1" dirty="0"/>
              <a:t>自我实现人的内容</a:t>
            </a:r>
            <a:endParaRPr lang="zh-CN" altLang="en-US" b="1" dirty="0"/>
          </a:p>
          <a:p>
            <a:pPr eaLnBrk="1" hangingPunct="1">
              <a:lnSpc>
                <a:spcPct val="90000"/>
              </a:lnSpc>
              <a:buNone/>
            </a:pPr>
            <a:r>
              <a:rPr lang="zh-CN" altLang="en-US" dirty="0"/>
              <a:t>       自我实现人（</a:t>
            </a:r>
            <a:r>
              <a:rPr lang="en-US" altLang="x-none" dirty="0"/>
              <a:t>Self-Actualization Man）</a:t>
            </a:r>
            <a:r>
              <a:rPr lang="zh-CN" altLang="en-US" dirty="0"/>
              <a:t>是指人的根本需要是为发挥自己的潜能，是对人类生命的终极意义的发现与体验，而不是个人具体的实际利益。</a:t>
            </a:r>
            <a:endParaRPr lang="zh-CN" altLang="en-US" dirty="0"/>
          </a:p>
          <a:p>
            <a:pPr eaLnBrk="1" hangingPunct="1">
              <a:lnSpc>
                <a:spcPct val="90000"/>
              </a:lnSpc>
              <a:buNone/>
            </a:pPr>
            <a:r>
              <a:rPr lang="zh-CN" altLang="en-US" dirty="0"/>
              <a:t>       这种人性假设与马斯洛的第五层次需要相对应，麦格雷戈则在《企业的人性面》中将这种人性假设称为</a:t>
            </a:r>
            <a:r>
              <a:rPr lang="en-US" altLang="x-none" dirty="0"/>
              <a:t>Y</a:t>
            </a:r>
            <a:r>
              <a:rPr lang="zh-CN" altLang="en-US" dirty="0"/>
              <a:t>理论。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0-#ppt_w/2"/>
                                          </p:val>
                                        </p:tav>
                                        <p:tav tm="100000">
                                          <p:val>
                                            <p:strVal val="#ppt_x"/>
                                          </p:val>
                                        </p:tav>
                                      </p:tavLst>
                                    </p:anim>
                                    <p:anim calcmode="lin" valueType="num">
                                      <p:cBhvr additive="base">
                                        <p:cTn id="8"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292">
                                            <p:txEl>
                                              <p:pRg st="0" end="0"/>
                                            </p:txEl>
                                          </p:spTgt>
                                        </p:tgtEl>
                                        <p:attrNameLst>
                                          <p:attrName>style.visibility</p:attrName>
                                        </p:attrNameLst>
                                      </p:cBhvr>
                                      <p:to>
                                        <p:strVal val="visible"/>
                                      </p:to>
                                    </p:set>
                                    <p:animEffect transition="in" filter="wipe(left)">
                                      <p:cBhvr>
                                        <p:cTn id="13" dur="500"/>
                                        <p:tgtEl>
                                          <p:spTgt spid="1229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292">
                                            <p:txEl>
                                              <p:pRg st="1" end="1"/>
                                            </p:txEl>
                                          </p:spTgt>
                                        </p:tgtEl>
                                        <p:attrNameLst>
                                          <p:attrName>style.visibility</p:attrName>
                                        </p:attrNameLst>
                                      </p:cBhvr>
                                      <p:to>
                                        <p:strVal val="visible"/>
                                      </p:to>
                                    </p:set>
                                    <p:animEffect transition="in" filter="wipe(left)">
                                      <p:cBhvr>
                                        <p:cTn id="18" dur="500"/>
                                        <p:tgtEl>
                                          <p:spTgt spid="1229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292">
                                            <p:txEl>
                                              <p:pRg st="2" end="2"/>
                                            </p:txEl>
                                          </p:spTgt>
                                        </p:tgtEl>
                                        <p:attrNameLst>
                                          <p:attrName>style.visibility</p:attrName>
                                        </p:attrNameLst>
                                      </p:cBhvr>
                                      <p:to>
                                        <p:strVal val="visible"/>
                                      </p:to>
                                    </p:set>
                                    <p:animEffect transition="in" filter="wipe(left)">
                                      <p:cBhvr>
                                        <p:cTn id="23" dur="500"/>
                                        <p:tgtEl>
                                          <p:spTgt spid="122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bldLvl="5"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13314" name="Rectangle 2"/>
          <p:cNvSpPr>
            <a:spLocks noGrp="1"/>
          </p:cNvSpPr>
          <p:nvPr>
            <p:ph type="title"/>
          </p:nvPr>
        </p:nvSpPr>
        <p:spPr/>
        <p:txBody>
          <a:bodyPr wrap="square" anchor="b"/>
          <a:lstStyle/>
          <a:p>
            <a:pPr eaLnBrk="1" hangingPunct="1"/>
            <a:r>
              <a:rPr lang="zh-CN" altLang="en-US"/>
              <a:t>自我实现人假设</a:t>
            </a:r>
            <a:endParaRPr lang="zh-CN" altLang="en-US"/>
          </a:p>
        </p:txBody>
      </p:sp>
      <p:sp>
        <p:nvSpPr>
          <p:cNvPr id="13316" name="Rectangle 3"/>
          <p:cNvSpPr>
            <a:spLocks noGrp="1"/>
          </p:cNvSpPr>
          <p:nvPr>
            <p:ph idx="1"/>
          </p:nvPr>
        </p:nvSpPr>
        <p:spPr/>
        <p:txBody>
          <a:bodyPr wrap="square" anchor="t">
            <a:normAutofit fontScale="90000" lnSpcReduction="20000"/>
          </a:bodyPr>
          <a:lstStyle/>
          <a:p>
            <a:pPr eaLnBrk="1" hangingPunct="1">
              <a:lnSpc>
                <a:spcPct val="120000"/>
              </a:lnSpc>
              <a:buNone/>
            </a:pPr>
            <a:r>
              <a:rPr lang="en-US" altLang="zh-CN" sz="2100"/>
              <a:t>               </a:t>
            </a:r>
            <a:r>
              <a:rPr lang="zh-CN" altLang="en-US" sz="2100" b="1"/>
              <a:t>基本观点：</a:t>
            </a:r>
            <a:r>
              <a:rPr lang="zh-CN" altLang="en-US" sz="2100"/>
              <a:t>人们并不天生厌恶工作，劳动可能也是一种满足；人们可能更愿意通过自我管理和自我控制来实现组织目标；有自我实现需求的人会将实现组织目标作为自己最大的满足；人们不仅能够接受任务，更会主动承担责任；在解决组织难题时，多数人具有较高的聪明才智和创造性。</a:t>
            </a:r>
            <a:endParaRPr lang="zh-CN" altLang="en-US" sz="2100"/>
          </a:p>
          <a:p>
            <a:pPr eaLnBrk="1" hangingPunct="1">
              <a:buNone/>
            </a:pPr>
            <a:r>
              <a:rPr lang="zh-CN" altLang="en-US" sz="2100">
                <a:sym typeface="+mn-ea"/>
              </a:rPr>
              <a:t>           基于自我实现人假设，管理者采取的管理方式：</a:t>
            </a:r>
            <a:endParaRPr lang="zh-CN" altLang="en-US" sz="2100">
              <a:sym typeface="+mn-ea"/>
            </a:endParaRPr>
          </a:p>
          <a:p>
            <a:pPr eaLnBrk="1" hangingPunct="1">
              <a:buNone/>
            </a:pPr>
            <a:r>
              <a:rPr lang="zh-CN" altLang="en-US" sz="2100">
                <a:sym typeface="+mn-ea"/>
              </a:rPr>
              <a:t>（</a:t>
            </a:r>
            <a:r>
              <a:rPr lang="en-US" altLang="zh-CN" sz="2100">
                <a:sym typeface="+mn-ea"/>
              </a:rPr>
              <a:t>1</a:t>
            </a:r>
            <a:r>
              <a:rPr lang="zh-CN" altLang="en-US" sz="2100">
                <a:sym typeface="+mn-ea"/>
              </a:rPr>
              <a:t>）改变管理重点。管理者的管理重点是构建良好的工作环境，使每一个人能够充分发挥他的潜能。</a:t>
            </a:r>
            <a:endParaRPr lang="zh-CN" altLang="en-US" sz="2100"/>
          </a:p>
          <a:p>
            <a:pPr eaLnBrk="1" hangingPunct="1">
              <a:buNone/>
            </a:pPr>
            <a:r>
              <a:rPr lang="zh-CN" altLang="en-US" sz="2100">
                <a:sym typeface="+mn-ea"/>
              </a:rPr>
              <a:t>（</a:t>
            </a:r>
            <a:r>
              <a:rPr lang="en-US" altLang="zh-CN" sz="2100">
                <a:sym typeface="+mn-ea"/>
              </a:rPr>
              <a:t>2</a:t>
            </a:r>
            <a:r>
              <a:rPr lang="zh-CN" altLang="en-US" sz="2100">
                <a:sym typeface="+mn-ea"/>
              </a:rPr>
              <a:t>）改变激励方式。由外部激励变为内部激励，让工作、责任成为员工的激励。</a:t>
            </a:r>
            <a:endParaRPr lang="zh-CN" altLang="en-US" sz="2100"/>
          </a:p>
          <a:p>
            <a:pPr eaLnBrk="1" hangingPunct="1">
              <a:buNone/>
            </a:pPr>
            <a:r>
              <a:rPr lang="zh-CN" altLang="en-US" sz="2100">
                <a:sym typeface="+mn-ea"/>
              </a:rPr>
              <a:t>（</a:t>
            </a:r>
            <a:r>
              <a:rPr lang="en-US" altLang="zh-CN" sz="2100">
                <a:sym typeface="+mn-ea"/>
              </a:rPr>
              <a:t>3</a:t>
            </a:r>
            <a:r>
              <a:rPr lang="zh-CN" altLang="en-US" sz="2100">
                <a:sym typeface="+mn-ea"/>
              </a:rPr>
              <a:t>）在管理过程中，要授予下级更多的权利，让其参与管理和决策过程，实行自主管理和自我控制。</a:t>
            </a:r>
            <a:endParaRPr lang="zh-CN" altLang="en-US" sz="21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barn(outVertical)">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barn(outVertical)">
                                      <p:cBhvr>
                                        <p:cTn id="12" dur="500"/>
                                        <p:tgtEl>
                                          <p:spTgt spid="13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316">
                                            <p:txEl>
                                              <p:pRg st="2" end="2"/>
                                            </p:txEl>
                                          </p:spTgt>
                                        </p:tgtEl>
                                        <p:attrNameLst>
                                          <p:attrName>style.visibility</p:attrName>
                                        </p:attrNameLst>
                                      </p:cBhvr>
                                      <p:to>
                                        <p:strVal val="visible"/>
                                      </p:to>
                                    </p:set>
                                    <p:animEffect transition="in" filter="barn(outVertical)">
                                      <p:cBhvr>
                                        <p:cTn id="17" dur="500"/>
                                        <p:tgtEl>
                                          <p:spTgt spid="1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Effect transition="in" filter="barn(outVertical)">
                                      <p:cBhvr>
                                        <p:cTn id="22" dur="500"/>
                                        <p:tgtEl>
                                          <p:spTgt spid="13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Effect transition="in" filter="barn(outVertical)">
                                      <p:cBhvr>
                                        <p:cTn id="27" dur="500"/>
                                        <p:tgtEl>
                                          <p:spTgt spid="133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ldLvl="5"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15363" name="Rectangle 2"/>
          <p:cNvSpPr>
            <a:spLocks noGrp="1"/>
          </p:cNvSpPr>
          <p:nvPr>
            <p:ph type="title"/>
          </p:nvPr>
        </p:nvSpPr>
        <p:spPr/>
        <p:txBody>
          <a:bodyPr wrap="square" anchor="b"/>
          <a:lstStyle/>
          <a:p>
            <a:pPr eaLnBrk="1" hangingPunct="1"/>
            <a:r>
              <a:rPr lang="zh-CN" altLang="en-US"/>
              <a:t>复杂人假设</a:t>
            </a:r>
            <a:endParaRPr lang="zh-CN" altLang="en-US"/>
          </a:p>
        </p:txBody>
      </p:sp>
      <p:sp>
        <p:nvSpPr>
          <p:cNvPr id="15364" name="Rectangle 3"/>
          <p:cNvSpPr>
            <a:spLocks noGrp="1"/>
          </p:cNvSpPr>
          <p:nvPr>
            <p:ph idx="1"/>
          </p:nvPr>
        </p:nvSpPr>
        <p:spPr/>
        <p:txBody>
          <a:bodyPr wrap="square" anchor="t">
            <a:noAutofit/>
          </a:bodyPr>
          <a:lstStyle/>
          <a:p>
            <a:pPr eaLnBrk="1" hangingPunct="1">
              <a:buNone/>
            </a:pPr>
            <a:r>
              <a:rPr lang="zh-CN" altLang="en-US" sz="2800" b="1" dirty="0"/>
              <a:t>复杂人的内容</a:t>
            </a:r>
            <a:endParaRPr lang="zh-CN" altLang="en-US" sz="2800" b="1" dirty="0"/>
          </a:p>
          <a:p>
            <a:pPr eaLnBrk="1" hangingPunct="1">
              <a:buNone/>
            </a:pPr>
            <a:r>
              <a:rPr lang="zh-CN" altLang="en-US" sz="2800" dirty="0"/>
              <a:t>         复杂人（</a:t>
            </a:r>
            <a:r>
              <a:rPr lang="en-US" altLang="x-none" sz="2800" dirty="0"/>
              <a:t>Complex Man）</a:t>
            </a:r>
            <a:r>
              <a:rPr lang="zh-CN" altLang="en-US" sz="2800" dirty="0"/>
              <a:t>是指人性具有复杂性的特点。每个人可能是经济人、社会人和自我实现人的综合体。</a:t>
            </a:r>
            <a:endParaRPr lang="zh-CN" altLang="en-US" sz="2800" dirty="0"/>
          </a:p>
          <a:p>
            <a:pPr eaLnBrk="1" hangingPunct="1">
              <a:buNone/>
            </a:pPr>
            <a:r>
              <a:rPr lang="zh-CN" altLang="en-US" sz="2800" dirty="0"/>
              <a:t>         经济人、社会人和自我实现人只是三种极端的例子。此外，由于三种成分的配比不仅因人而异，而且会因时因地而异，因此，就整个社会而言，最终表现出来的人性是纷繁复杂的。</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5364">
                                            <p:txEl>
                                              <p:pRg st="0" end="0"/>
                                            </p:txEl>
                                          </p:spTgt>
                                        </p:tgtEl>
                                        <p:attrNameLst>
                                          <p:attrName>style.visibility</p:attrName>
                                        </p:attrNameLst>
                                      </p:cBhvr>
                                      <p:to>
                                        <p:strVal val="visible"/>
                                      </p:to>
                                    </p:set>
                                    <p:animEffect transition="in" filter="barn(inVertical)">
                                      <p:cBhvr>
                                        <p:cTn id="13" dur="500"/>
                                        <p:tgtEl>
                                          <p:spTgt spid="1536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364">
                                            <p:txEl>
                                              <p:pRg st="1" end="1"/>
                                            </p:txEl>
                                          </p:spTgt>
                                        </p:tgtEl>
                                        <p:attrNameLst>
                                          <p:attrName>style.visibility</p:attrName>
                                        </p:attrNameLst>
                                      </p:cBhvr>
                                      <p:to>
                                        <p:strVal val="visible"/>
                                      </p:to>
                                    </p:set>
                                    <p:animEffect transition="in" filter="barn(inVertical)">
                                      <p:cBhvr>
                                        <p:cTn id="18" dur="500"/>
                                        <p:tgtEl>
                                          <p:spTgt spid="1536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364">
                                            <p:txEl>
                                              <p:pRg st="2" end="2"/>
                                            </p:txEl>
                                          </p:spTgt>
                                        </p:tgtEl>
                                        <p:attrNameLst>
                                          <p:attrName>style.visibility</p:attrName>
                                        </p:attrNameLst>
                                      </p:cBhvr>
                                      <p:to>
                                        <p:strVal val="visible"/>
                                      </p:to>
                                    </p:set>
                                    <p:animEffect transition="in" filter="barn(inVertical)">
                                      <p:cBhvr>
                                        <p:cTn id="23" dur="500"/>
                                        <p:tgtEl>
                                          <p:spTgt spid="15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bldLvl="5"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p:nvPr/>
        </p:nvSpPr>
        <p:spPr>
          <a:xfrm>
            <a:off x="4417060" y="-149542"/>
            <a:ext cx="309880" cy="299085"/>
          </a:xfrm>
          <a:prstGeom prst="rect">
            <a:avLst/>
          </a:prstGeom>
          <a:noFill/>
          <a:ln w="9525">
            <a:noFill/>
          </a:ln>
        </p:spPr>
        <p:txBody>
          <a:bodyPr wrap="none" anchor="ctr">
            <a:spAutoFit/>
          </a:bodyPr>
          <a:lstStyle/>
          <a:p>
            <a:pPr algn="ctr"/>
            <a:endParaRPr lang="zh-CN" altLang="en-US" sz="1350" dirty="0">
              <a:latin typeface="Tahoma" panose="020B0604030504040204" pitchFamily="2" charset="0"/>
            </a:endParaRPr>
          </a:p>
        </p:txBody>
      </p:sp>
      <p:graphicFrame>
        <p:nvGraphicFramePr>
          <p:cNvPr id="16386" name="Object 6"/>
          <p:cNvGraphicFramePr>
            <a:graphicFrameLocks noChangeAspect="1"/>
          </p:cNvGraphicFramePr>
          <p:nvPr/>
        </p:nvGraphicFramePr>
        <p:xfrm>
          <a:off x="319405" y="0"/>
          <a:ext cx="8197850" cy="5143500"/>
        </p:xfrm>
        <a:graphic>
          <a:graphicData uri="http://schemas.openxmlformats.org/presentationml/2006/ole">
            <mc:AlternateContent xmlns:mc="http://schemas.openxmlformats.org/markup-compatibility/2006">
              <mc:Choice xmlns:v="urn:schemas-microsoft-com:vml" Requires="v">
                <p:oleObj spid="_x0000_s3087" name="" r:id="rId1" imgW="5934710" imgH="3639820" progId="">
                  <p:embed/>
                </p:oleObj>
              </mc:Choice>
              <mc:Fallback>
                <p:oleObj name="" r:id="rId1" imgW="5934710" imgH="3639820" progId="">
                  <p:embed/>
                  <p:pic>
                    <p:nvPicPr>
                      <p:cNvPr id="0" name="图片 3075"/>
                      <p:cNvPicPr/>
                      <p:nvPr/>
                    </p:nvPicPr>
                    <p:blipFill>
                      <a:blip r:embed="rId2"/>
                      <a:stretch>
                        <a:fillRect/>
                      </a:stretch>
                    </p:blipFill>
                    <p:spPr>
                      <a:xfrm>
                        <a:off x="319405" y="0"/>
                        <a:ext cx="8197850" cy="5143500"/>
                      </a:xfrm>
                      <a:prstGeom prst="rect">
                        <a:avLst/>
                      </a:prstGeom>
                      <a:noFill/>
                      <a:ln w="38100">
                        <a:noFill/>
                        <a:miter/>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txBox="1">
            <a:spLocks noGrp="1"/>
          </p:cNvSpPr>
          <p:nvPr/>
        </p:nvSpPr>
        <p:spPr>
          <a:xfrm>
            <a:off x="6229350" y="4743450"/>
            <a:ext cx="1428750" cy="342900"/>
          </a:xfrm>
          <a:prstGeom prst="rect">
            <a:avLst/>
          </a:prstGeom>
          <a:noFill/>
          <a:ln w="9525">
            <a:noFill/>
          </a:ln>
        </p:spPr>
        <p:txBody>
          <a:bodyPr anchor="b"/>
          <a:lstStyle/>
          <a:p>
            <a:pPr algn="r">
              <a:lnSpc>
                <a:spcPct val="100000"/>
              </a:lnSpc>
              <a:buClrTx/>
            </a:pPr>
            <a:fld id="{9A0DB2DC-4C9A-4742-B13C-FB6460FD3503}" type="slidenum">
              <a:rPr lang="zh-CN" altLang="en-US" sz="1050" dirty="0">
                <a:solidFill>
                  <a:schemeClr val="tx1"/>
                </a:solidFill>
                <a:latin typeface="Tahoma" panose="020B0604030504040204" pitchFamily="2" charset="0"/>
              </a:rPr>
            </a:fld>
            <a:endParaRPr lang="zh-CN" altLang="en-US" sz="1050" dirty="0">
              <a:solidFill>
                <a:schemeClr val="tx1"/>
              </a:solidFill>
              <a:latin typeface="Tahoma" panose="020B0604030504040204" pitchFamily="2" charset="0"/>
            </a:endParaRPr>
          </a:p>
        </p:txBody>
      </p:sp>
      <p:sp>
        <p:nvSpPr>
          <p:cNvPr id="17411" name="Rectangle 2"/>
          <p:cNvSpPr>
            <a:spLocks noGrp="1"/>
          </p:cNvSpPr>
          <p:nvPr>
            <p:ph type="title"/>
          </p:nvPr>
        </p:nvSpPr>
        <p:spPr/>
        <p:txBody>
          <a:bodyPr wrap="square" anchor="b"/>
          <a:lstStyle/>
          <a:p>
            <a:pPr eaLnBrk="1" hangingPunct="1"/>
            <a:r>
              <a:rPr lang="zh-CN" altLang="en-US"/>
              <a:t>复杂人假设</a:t>
            </a:r>
            <a:endParaRPr lang="zh-CN" altLang="en-US"/>
          </a:p>
        </p:txBody>
      </p:sp>
      <p:sp>
        <p:nvSpPr>
          <p:cNvPr id="17412" name="Rectangle 3"/>
          <p:cNvSpPr>
            <a:spLocks noGrp="1"/>
          </p:cNvSpPr>
          <p:nvPr>
            <p:ph idx="1"/>
          </p:nvPr>
        </p:nvSpPr>
        <p:spPr/>
        <p:txBody>
          <a:bodyPr wrap="square" anchor="t">
            <a:noAutofit/>
          </a:bodyPr>
          <a:lstStyle/>
          <a:p>
            <a:pPr eaLnBrk="1" hangingPunct="1">
              <a:buNone/>
            </a:pPr>
            <a:r>
              <a:rPr lang="en-US" altLang="zh-CN" sz="2800" b="1"/>
              <a:t>              </a:t>
            </a:r>
            <a:r>
              <a:rPr lang="zh-CN" altLang="en-US" sz="2800" b="1"/>
              <a:t>基本观点</a:t>
            </a:r>
            <a:r>
              <a:rPr lang="zh-CN" altLang="en-US" sz="2800"/>
              <a:t>：人们有多种需要，；不同的人对管理方式的要求不同；组织目标、工作性质、员工的素质对组织结构和领导方式有很大影响组织目标实现后，个人的胜任感也会得到满足，并激发员工为实现更高的目标而努力。</a:t>
            </a:r>
            <a:endParaRPr lang="zh-CN" altLang="en-US" sz="2800"/>
          </a:p>
          <a:p>
            <a:pPr eaLnBrk="1" hangingPunct="1">
              <a:buNone/>
            </a:pPr>
            <a:r>
              <a:rPr lang="zh-CN" altLang="en-US" b="1">
                <a:sym typeface="+mn-ea"/>
              </a:rPr>
              <a:t>              相应的管理方式</a:t>
            </a:r>
            <a:endParaRPr lang="zh-CN" altLang="en-US" b="1">
              <a:sym typeface="+mn-ea"/>
            </a:endParaRPr>
          </a:p>
          <a:p>
            <a:pPr eaLnBrk="1" hangingPunct="1">
              <a:buNone/>
            </a:pPr>
            <a:r>
              <a:rPr lang="zh-CN" altLang="en-US" sz="2800">
                <a:sym typeface="+mn-ea"/>
              </a:rPr>
              <a:t>               基于复杂人假设，管理者应当具体问题具体分析，即所谓</a:t>
            </a:r>
            <a:r>
              <a:rPr lang="zh-CN" altLang="en-US" sz="2800">
                <a:latin typeface="Times New Roman" panose="02020603050405020304" pitchFamily="2" charset="0"/>
                <a:sym typeface="+mn-ea"/>
              </a:rPr>
              <a:t>“</a:t>
            </a:r>
            <a:r>
              <a:rPr lang="zh-CN" altLang="en-US" sz="2800">
                <a:sym typeface="+mn-ea"/>
              </a:rPr>
              <a:t>权变理论</a:t>
            </a:r>
            <a:r>
              <a:rPr lang="zh-CN" altLang="en-US" sz="2800">
                <a:latin typeface="Times New Roman" panose="02020603050405020304" pitchFamily="2" charset="0"/>
                <a:sym typeface="+mn-ea"/>
              </a:rPr>
              <a:t>”</a:t>
            </a:r>
            <a:r>
              <a:rPr lang="zh-CN" altLang="en-US" sz="2800">
                <a:sym typeface="+mn-ea"/>
              </a:rPr>
              <a:t> 。</a:t>
            </a:r>
            <a:endParaRPr lang="zh-CN" altLang="en-US" sz="28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0-#ppt_w/2"/>
                                          </p:val>
                                        </p:tav>
                                        <p:tav tm="100000">
                                          <p:val>
                                            <p:strVal val="#ppt_x"/>
                                          </p:val>
                                        </p:tav>
                                      </p:tavLst>
                                    </p:anim>
                                    <p:anim calcmode="lin" valueType="num">
                                      <p:cBhvr additive="base">
                                        <p:cTn id="8"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7412">
                                            <p:txEl>
                                              <p:pRg st="0" end="0"/>
                                            </p:txEl>
                                          </p:spTgt>
                                        </p:tgtEl>
                                        <p:attrNameLst>
                                          <p:attrName>style.visibility</p:attrName>
                                        </p:attrNameLst>
                                      </p:cBhvr>
                                      <p:to>
                                        <p:strVal val="visible"/>
                                      </p:to>
                                    </p:set>
                                    <p:animEffect transition="in" filter="barn(outVertical)">
                                      <p:cBhvr>
                                        <p:cTn id="13" dur="500"/>
                                        <p:tgtEl>
                                          <p:spTgt spid="174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7412">
                                            <p:txEl>
                                              <p:pRg st="1" end="1"/>
                                            </p:txEl>
                                          </p:spTgt>
                                        </p:tgtEl>
                                        <p:attrNameLst>
                                          <p:attrName>style.visibility</p:attrName>
                                        </p:attrNameLst>
                                      </p:cBhvr>
                                      <p:to>
                                        <p:strVal val="visible"/>
                                      </p:to>
                                    </p:set>
                                    <p:animEffect transition="in" filter="barn(outVertical)">
                                      <p:cBhvr>
                                        <p:cTn id="18" dur="500"/>
                                        <p:tgtEl>
                                          <p:spTgt spid="174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7412">
                                            <p:txEl>
                                              <p:pRg st="2" end="2"/>
                                            </p:txEl>
                                          </p:spTgt>
                                        </p:tgtEl>
                                        <p:attrNameLst>
                                          <p:attrName>style.visibility</p:attrName>
                                        </p:attrNameLst>
                                      </p:cBhvr>
                                      <p:to>
                                        <p:strVal val="visible"/>
                                      </p:to>
                                    </p:set>
                                    <p:animEffect transition="in" filter="barn(outVertical)">
                                      <p:cBhvr>
                                        <p:cTn id="23" dur="500"/>
                                        <p:tgtEl>
                                          <p:spTgt spid="174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bldLvl="5"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840990" y="2452370"/>
            <a:ext cx="40322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领导力与领导艺术</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05</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领导的作用</a:t>
            </a:r>
            <a:endParaRPr lang="zh-CN" altLang="en-US"/>
          </a:p>
        </p:txBody>
      </p:sp>
      <p:sp>
        <p:nvSpPr>
          <p:cNvPr id="3" name="内容占位符 2"/>
          <p:cNvSpPr>
            <a:spLocks noGrp="1"/>
          </p:cNvSpPr>
          <p:nvPr>
            <p:ph idx="1"/>
          </p:nvPr>
        </p:nvSpPr>
        <p:spPr/>
        <p:txBody>
          <a:bodyPr>
            <a:normAutofit fontScale="67500" lnSpcReduction="20000"/>
          </a:bodyPr>
          <a:lstStyle/>
          <a:p>
            <a:pPr marL="0" indent="0">
              <a:buNone/>
            </a:pPr>
            <a:r>
              <a:rPr lang="zh-CN" altLang="en-US"/>
              <a:t>1. 指导/指挥 </a:t>
            </a:r>
            <a:endParaRPr lang="zh-CN" altLang="en-US"/>
          </a:p>
          <a:p>
            <a:r>
              <a:rPr lang="zh-CN" altLang="en-US"/>
              <a:t>包括指导下属制定明确的目标、计划及明确职责、规章、政策；开展调查研究，了解组织和环境正在发生和可能或将要发生的变化，并引导组织成员认识和适应这种变化，指明活动的目标和达成目标的途径。</a:t>
            </a:r>
            <a:endParaRPr lang="zh-CN" altLang="en-US"/>
          </a:p>
          <a:p>
            <a:pPr marL="0" indent="0">
              <a:buNone/>
            </a:pPr>
            <a:r>
              <a:rPr lang="zh-CN" altLang="en-US"/>
              <a:t>2. 协调</a:t>
            </a:r>
            <a:endParaRPr lang="zh-CN" altLang="en-US"/>
          </a:p>
          <a:p>
            <a:r>
              <a:rPr lang="zh-CN" altLang="en-US"/>
              <a:t>根据工作内容和方式协调组织成员的关系，使之相互配合，更加有效地开展工作。</a:t>
            </a:r>
            <a:endParaRPr lang="zh-CN" altLang="en-US"/>
          </a:p>
          <a:p>
            <a:pPr marL="0" indent="0">
              <a:buNone/>
            </a:pPr>
            <a:r>
              <a:rPr lang="zh-CN" altLang="en-US"/>
              <a:t>3. 激励</a:t>
            </a:r>
            <a:endParaRPr lang="zh-CN" altLang="en-US"/>
          </a:p>
          <a:p>
            <a:r>
              <a:rPr lang="zh-CN" altLang="en-US"/>
              <a:t>了解下属</a:t>
            </a:r>
            <a:r>
              <a:rPr lang="zh-CN" altLang="en-US">
                <a:sym typeface="+mn-ea"/>
              </a:rPr>
              <a:t>的</a:t>
            </a:r>
            <a:r>
              <a:rPr lang="zh-CN" altLang="en-US"/>
              <a:t>愿望，合理满足</a:t>
            </a:r>
            <a:r>
              <a:rPr lang="zh-CN" altLang="en-US">
                <a:sym typeface="+mn-ea"/>
              </a:rPr>
              <a:t>需求</a:t>
            </a:r>
            <a:r>
              <a:rPr lang="zh-CN" altLang="en-US"/>
              <a:t>，调动下属的积极性和创造性。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71500" y="2568238"/>
            <a:ext cx="8374380" cy="2613361"/>
            <a:chOff x="571500" y="2568238"/>
            <a:chExt cx="8374380" cy="2613361"/>
          </a:xfrm>
        </p:grpSpPr>
        <p:sp>
          <p:nvSpPr>
            <p:cNvPr id="5"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p:nvPr/>
          </p:nvCxnSpPr>
          <p:spPr>
            <a:xfrm flipV="1">
              <a:off x="8557260" y="2686050"/>
              <a:ext cx="388620" cy="571500"/>
            </a:xfrm>
            <a:prstGeom prst="straightConnector1">
              <a:avLst/>
            </a:prstGeom>
            <a:ln w="19050">
              <a:solidFill>
                <a:srgbClr val="0067B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8958258">
            <a:off x="1465829" y="3636777"/>
            <a:ext cx="487344" cy="309269"/>
            <a:chOff x="2903220" y="280488"/>
            <a:chExt cx="746760" cy="473892"/>
          </a:xfrm>
          <a:solidFill>
            <a:schemeClr val="tx1">
              <a:lumMod val="65000"/>
              <a:lumOff val="35000"/>
            </a:schemeClr>
          </a:solidFill>
        </p:grpSpPr>
        <p:sp>
          <p:nvSpPr>
            <p:cNvPr id="10" name="矩形 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2012</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8938009">
            <a:off x="2599338" y="3075293"/>
            <a:ext cx="487344" cy="309267"/>
            <a:chOff x="2903220" y="280488"/>
            <a:chExt cx="746760" cy="473892"/>
          </a:xfrm>
          <a:solidFill>
            <a:schemeClr val="tx1">
              <a:lumMod val="65000"/>
              <a:lumOff val="35000"/>
            </a:schemeClr>
          </a:solidFill>
        </p:grpSpPr>
        <p:sp>
          <p:nvSpPr>
            <p:cNvPr id="14" name="矩形 13"/>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2013</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rot="20658534">
            <a:off x="3976555" y="2435520"/>
            <a:ext cx="487344" cy="309269"/>
            <a:chOff x="2903220" y="280488"/>
            <a:chExt cx="746760" cy="473892"/>
          </a:xfrm>
          <a:solidFill>
            <a:schemeClr val="tx1">
              <a:lumMod val="65000"/>
              <a:lumOff val="35000"/>
            </a:schemeClr>
          </a:solidFill>
        </p:grpSpPr>
        <p:sp>
          <p:nvSpPr>
            <p:cNvPr id="17" name="矩形 16"/>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2014</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等腰三角形 17"/>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rot="10800000">
            <a:off x="5473327" y="2525065"/>
            <a:ext cx="487344" cy="309269"/>
            <a:chOff x="2903220" y="280488"/>
            <a:chExt cx="746760" cy="473892"/>
          </a:xfrm>
          <a:solidFill>
            <a:schemeClr val="tx1">
              <a:lumMod val="65000"/>
              <a:lumOff val="35000"/>
            </a:schemeClr>
          </a:solidFill>
        </p:grpSpPr>
        <p:sp>
          <p:nvSpPr>
            <p:cNvPr id="20" name="矩形 19"/>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2015</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等腰三角形 2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rot="1114118">
            <a:off x="7012567" y="2556971"/>
            <a:ext cx="487344" cy="309269"/>
            <a:chOff x="2903220" y="280488"/>
            <a:chExt cx="746760" cy="473892"/>
          </a:xfrm>
          <a:solidFill>
            <a:schemeClr val="tx1">
              <a:lumMod val="65000"/>
              <a:lumOff val="35000"/>
            </a:schemeClr>
          </a:solidFill>
        </p:grpSpPr>
        <p:sp>
          <p:nvSpPr>
            <p:cNvPr id="23" name="矩形 2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Arial" panose="020B0604020202020204" pitchFamily="34" charset="0"/>
                  <a:ea typeface="微软雅黑" panose="020B0503020204020204" pitchFamily="34" charset="-122"/>
                  <a:sym typeface="Arial" panose="020B0604020202020204" pitchFamily="34" charset="0"/>
                </a:rPr>
                <a:t>2016</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等腰三角形 2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779145" y="3061970"/>
            <a:ext cx="1001394" cy="757555"/>
            <a:chOff x="877075" y="3056616"/>
            <a:chExt cx="1001815" cy="678931"/>
          </a:xfrm>
        </p:grpSpPr>
        <p:grpSp>
          <p:nvGrpSpPr>
            <p:cNvPr id="27" name="组合 26"/>
            <p:cNvGrpSpPr/>
            <p:nvPr/>
          </p:nvGrpSpPr>
          <p:grpSpPr>
            <a:xfrm>
              <a:off x="877075" y="3056616"/>
              <a:ext cx="867139" cy="678931"/>
              <a:chOff x="304800" y="655144"/>
              <a:chExt cx="5603053" cy="4284198"/>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887682" y="655144"/>
                <a:ext cx="5020171" cy="428419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rot="20085162">
              <a:off x="997140" y="3206858"/>
              <a:ext cx="881750" cy="302190"/>
            </a:xfrm>
            <a:prstGeom prst="rect">
              <a:avLst/>
            </a:prstGeom>
            <a:noFill/>
          </p:spPr>
          <p:txBody>
            <a:bodyPr wrap="square" rtlCol="0">
              <a:spAutoFit/>
            </a:bodyPr>
            <a:lstStyle/>
            <a:p>
              <a:pPr algn="l"/>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感召力</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60"/>
          <p:cNvGrpSpPr/>
          <p:nvPr/>
        </p:nvGrpSpPr>
        <p:grpSpPr>
          <a:xfrm>
            <a:off x="2630170" y="3376295"/>
            <a:ext cx="904240" cy="795020"/>
            <a:chOff x="2634080" y="3349505"/>
            <a:chExt cx="933194" cy="817439"/>
          </a:xfrm>
        </p:grpSpPr>
        <p:grpSp>
          <p:nvGrpSpPr>
            <p:cNvPr id="31" name="组合 30"/>
            <p:cNvGrpSpPr/>
            <p:nvPr/>
          </p:nvGrpSpPr>
          <p:grpSpPr>
            <a:xfrm>
              <a:off x="2634080" y="3349505"/>
              <a:ext cx="862909" cy="817439"/>
              <a:chOff x="-1270418" y="5663"/>
              <a:chExt cx="5575718" cy="5158214"/>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1270418" y="5663"/>
                <a:ext cx="5572547" cy="515821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rot="19571467">
              <a:off x="2653740" y="3505550"/>
              <a:ext cx="913534" cy="346693"/>
            </a:xfrm>
            <a:prstGeom prst="rect">
              <a:avLst/>
            </a:prstGeom>
            <a:noFill/>
          </p:spPr>
          <p:txBody>
            <a:bodyPr wrap="square" rtlCol="0">
              <a:spAutoFit/>
            </a:bodyPr>
            <a:lstStyle/>
            <a:p>
              <a:pPr algn="l"/>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前瞻力</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3617971" y="1731251"/>
            <a:ext cx="868680" cy="769620"/>
            <a:chOff x="3710046" y="1639176"/>
            <a:chExt cx="868680" cy="769620"/>
          </a:xfrm>
        </p:grpSpPr>
        <p:grpSp>
          <p:nvGrpSpPr>
            <p:cNvPr id="34" name="组合 33"/>
            <p:cNvGrpSpPr/>
            <p:nvPr/>
          </p:nvGrpSpPr>
          <p:grpSpPr>
            <a:xfrm>
              <a:off x="3723650" y="1639176"/>
              <a:ext cx="791210" cy="769620"/>
              <a:chOff x="304800" y="673100"/>
              <a:chExt cx="5112434" cy="4856468"/>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390965" y="673100"/>
                <a:ext cx="5026269" cy="485646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44"/>
            <p:cNvSpPr txBox="1"/>
            <p:nvPr/>
          </p:nvSpPr>
          <p:spPr>
            <a:xfrm rot="20721555">
              <a:off x="3710046" y="1806770"/>
              <a:ext cx="868680" cy="368300"/>
            </a:xfrm>
            <a:prstGeom prst="rect">
              <a:avLst/>
            </a:prstGeom>
            <a:noFill/>
          </p:spPr>
          <p:txBody>
            <a:bodyPr wrap="none" rtlCol="0">
              <a:spAutoFit/>
            </a:bodyPr>
            <a:lstStyle/>
            <a:p>
              <a:pPr algn="l"/>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影响力</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303742" y="2834009"/>
            <a:ext cx="868680" cy="836930"/>
            <a:chOff x="5473287" y="2834009"/>
            <a:chExt cx="868680" cy="836930"/>
          </a:xfrm>
        </p:grpSpPr>
        <p:grpSp>
          <p:nvGrpSpPr>
            <p:cNvPr id="37" name="组合 36"/>
            <p:cNvGrpSpPr/>
            <p:nvPr/>
          </p:nvGrpSpPr>
          <p:grpSpPr>
            <a:xfrm>
              <a:off x="5473327" y="2834009"/>
              <a:ext cx="827405" cy="836930"/>
              <a:chOff x="304800" y="-196416"/>
              <a:chExt cx="5346309" cy="5281209"/>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04800" y="-196416"/>
                <a:ext cx="5346309" cy="528120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5"/>
            <p:cNvSpPr txBox="1"/>
            <p:nvPr/>
          </p:nvSpPr>
          <p:spPr>
            <a:xfrm>
              <a:off x="5473287" y="3099530"/>
              <a:ext cx="868680" cy="368300"/>
            </a:xfrm>
            <a:prstGeom prst="rect">
              <a:avLst/>
            </a:prstGeom>
            <a:noFill/>
          </p:spPr>
          <p:txBody>
            <a:bodyPr wrap="none" rtlCol="0">
              <a:spAutoFit/>
            </a:bodyPr>
            <a:lstStyle/>
            <a:p>
              <a:pPr algn="l"/>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决断力</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7014898" y="1884849"/>
            <a:ext cx="868680" cy="726440"/>
            <a:chOff x="7199683" y="1773724"/>
            <a:chExt cx="868680" cy="726440"/>
          </a:xfrm>
        </p:grpSpPr>
        <p:grpSp>
          <p:nvGrpSpPr>
            <p:cNvPr id="40" name="组合 39"/>
            <p:cNvGrpSpPr/>
            <p:nvPr/>
          </p:nvGrpSpPr>
          <p:grpSpPr>
            <a:xfrm>
              <a:off x="7213287" y="1773724"/>
              <a:ext cx="770890" cy="726440"/>
              <a:chOff x="304800" y="669093"/>
              <a:chExt cx="4981136" cy="4583993"/>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0965" y="669093"/>
                <a:ext cx="4894971" cy="45839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rot="1067031">
              <a:off x="7199683" y="1935283"/>
              <a:ext cx="868680" cy="368300"/>
            </a:xfrm>
            <a:prstGeom prst="rect">
              <a:avLst/>
            </a:prstGeom>
            <a:noFill/>
          </p:spPr>
          <p:txBody>
            <a:bodyPr wrap="none" rtlCol="0">
              <a:spAutoFit/>
            </a:bodyPr>
            <a:lstStyle/>
            <a:p>
              <a:pPr algn="l"/>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控制力</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5" name="TextBox 54"/>
          <p:cNvSpPr txBox="1"/>
          <p:nvPr/>
        </p:nvSpPr>
        <p:spPr>
          <a:xfrm>
            <a:off x="5069205" y="1540510"/>
            <a:ext cx="1661160" cy="829945"/>
          </a:xfrm>
          <a:prstGeom prst="rect">
            <a:avLst/>
          </a:prstGeom>
          <a:noFill/>
        </p:spPr>
        <p:txBody>
          <a:bodyPr wrap="squar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针对战略实施中的各种问题和突发事件而进行快速和有效决策的能力</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6" name="TextBox 55"/>
          <p:cNvSpPr txBox="1"/>
          <p:nvPr/>
        </p:nvSpPr>
        <p:spPr>
          <a:xfrm rot="19800000">
            <a:off x="1985010" y="2324100"/>
            <a:ext cx="1266190" cy="645160"/>
          </a:xfrm>
          <a:prstGeom prst="rect">
            <a:avLst/>
          </a:prstGeom>
          <a:noFill/>
        </p:spPr>
        <p:txBody>
          <a:bodyPr wrap="square" rtlCol="0">
            <a:spAutoFit/>
          </a:bodyPr>
          <a:lstStyle/>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着眼未来、预测未来和把握未来的战略制定能力</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7" name="TextBox 56"/>
          <p:cNvSpPr txBox="1"/>
          <p:nvPr/>
        </p:nvSpPr>
        <p:spPr>
          <a:xfrm rot="18900000">
            <a:off x="1667063" y="3771022"/>
            <a:ext cx="1062386" cy="737235"/>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指的是吸引被领导者的能力</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8" name="TextBox 57"/>
          <p:cNvSpPr txBox="1"/>
          <p:nvPr/>
        </p:nvSpPr>
        <p:spPr>
          <a:xfrm rot="20700000">
            <a:off x="3844925" y="2811145"/>
            <a:ext cx="1304925" cy="737235"/>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积极主动地影响被领导者和情境的能力</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9" name="TextBox 58"/>
          <p:cNvSpPr txBox="1"/>
          <p:nvPr/>
        </p:nvSpPr>
        <p:spPr>
          <a:xfrm rot="900000">
            <a:off x="6541135" y="2983230"/>
            <a:ext cx="1398270" cy="953135"/>
          </a:xfrm>
          <a:prstGeom prst="rect">
            <a:avLst/>
          </a:prstGeom>
          <a:noFill/>
        </p:spPr>
        <p:txBody>
          <a:bodyPr wrap="square" rtlCol="0">
            <a:spAutoFit/>
          </a:bodyPr>
          <a:lstStyle/>
          <a:p>
            <a:r>
              <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有效控制组织的发展方向、战略实施过程和成效的能力</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3644900" y="4305935"/>
            <a:ext cx="4983480" cy="368300"/>
          </a:xfrm>
          <a:prstGeom prst="rect">
            <a:avLst/>
          </a:prstGeom>
          <a:noFill/>
        </p:spPr>
        <p:txBody>
          <a:bodyPr wrap="none" rtlCol="0" anchor="t">
            <a:spAutoFit/>
          </a:bodyPr>
          <a:lstStyle/>
          <a:p>
            <a:r>
              <a:rPr lang="zh-CN" altLang="en-US"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这五种关键的领导能力就构成了领导力五力模型</a:t>
            </a:r>
            <a:endParaRPr lang="zh-CN" altLang="en-US"/>
          </a:p>
        </p:txBody>
      </p:sp>
      <p:sp>
        <p:nvSpPr>
          <p:cNvPr id="3" name="标题 2"/>
          <p:cNvSpPr>
            <a:spLocks noGrp="1"/>
          </p:cNvSpPr>
          <p:nvPr>
            <p:ph type="title"/>
          </p:nvPr>
        </p:nvSpPr>
        <p:spPr/>
        <p:txBody>
          <a:bodyPr>
            <a:normAutofit fontScale="90000"/>
          </a:bodyPr>
          <a:lstStyle/>
          <a:p>
            <a:r>
              <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rPr>
              <a:t>领导力</a:t>
            </a:r>
            <a:endParaRPr lang="zh-CN" altLang="en-US"/>
          </a:p>
        </p:txBody>
      </p:sp>
      <p:sp>
        <p:nvSpPr>
          <p:cNvPr id="4" name="内容占位符 3"/>
          <p:cNvSpPr>
            <a:spLocks noGrp="1"/>
          </p:cNvSpPr>
          <p:nvPr>
            <p:ph idx="1"/>
          </p:nvPr>
        </p:nvSpPr>
        <p:spPr/>
        <p:txBody>
          <a:bodyPr>
            <a:normAutofit fontScale="47500" lnSpcReduction="10000"/>
          </a:bodyPr>
          <a:lstStyle/>
          <a:p>
            <a:r>
              <a:rPr lang="zh-CN" altLang="en-US"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领导力是一种特殊的影响力，是领导者凭借其个人魅力和领导技巧对特定个人或组织所产生的人格凝聚力和感召力。它能促使人们为了组织的使命而努力，确保组织目标的实现。</a:t>
            </a:r>
            <a:endParaRPr lang="zh-CN" altLang="en-US"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领导者必须具备如下领导能力：</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7"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4"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fill="hold"/>
                                        <p:tgtEl>
                                          <p:spTgt spid="60"/>
                                        </p:tgtEl>
                                        <p:attrNameLst>
                                          <p:attrName>ppt_x</p:attrName>
                                        </p:attrNameLst>
                                      </p:cBhvr>
                                      <p:tavLst>
                                        <p:tav tm="0">
                                          <p:val>
                                            <p:strVal val="0-#ppt_w/2"/>
                                          </p:val>
                                        </p:tav>
                                        <p:tav tm="100000">
                                          <p:val>
                                            <p:strVal val="#ppt_x"/>
                                          </p:val>
                                        </p:tav>
                                      </p:tavLst>
                                    </p:anim>
                                    <p:anim calcmode="lin" valueType="num">
                                      <p:cBhvr additive="base">
                                        <p:cTn id="3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up)">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1" fill="hold" nodeType="clickEffect">
                                  <p:stCondLst>
                                    <p:cond delay="0"/>
                                  </p:stCondLst>
                                  <p:childTnLst>
                                    <p:set>
                                      <p:cBhvr>
                                        <p:cTn id="68" dur="1" fill="hold">
                                          <p:stCondLst>
                                            <p:cond delay="0"/>
                                          </p:stCondLst>
                                        </p:cTn>
                                        <p:tgtEl>
                                          <p:spTgt spid="62"/>
                                        </p:tgtEl>
                                        <p:attrNameLst>
                                          <p:attrName>style.visibility</p:attrName>
                                        </p:attrNameLst>
                                      </p:cBhvr>
                                      <p:to>
                                        <p:strVal val="visible"/>
                                      </p:to>
                                    </p:set>
                                    <p:anim calcmode="lin" valueType="num">
                                      <p:cBhvr additive="base">
                                        <p:cTn id="69" dur="500" fill="hold"/>
                                        <p:tgtEl>
                                          <p:spTgt spid="62"/>
                                        </p:tgtEl>
                                        <p:attrNameLst>
                                          <p:attrName>ppt_x</p:attrName>
                                        </p:attrNameLst>
                                      </p:cBhvr>
                                      <p:tavLst>
                                        <p:tav tm="0">
                                          <p:val>
                                            <p:strVal val="#ppt_x"/>
                                          </p:val>
                                        </p:tav>
                                        <p:tav tm="100000">
                                          <p:val>
                                            <p:strVal val="#ppt_x"/>
                                          </p:val>
                                        </p:tav>
                                      </p:tavLst>
                                    </p:anim>
                                    <p:anim calcmode="lin" valueType="num">
                                      <p:cBhvr additive="base">
                                        <p:cTn id="70"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p:cTn id="80" dur="500" fill="hold"/>
                                        <p:tgtEl>
                                          <p:spTgt spid="19"/>
                                        </p:tgtEl>
                                        <p:attrNameLst>
                                          <p:attrName>ppt_w</p:attrName>
                                        </p:attrNameLst>
                                      </p:cBhvr>
                                      <p:tavLst>
                                        <p:tav tm="0">
                                          <p:val>
                                            <p:fltVal val="0"/>
                                          </p:val>
                                        </p:tav>
                                        <p:tav tm="100000">
                                          <p:val>
                                            <p:strVal val="#ppt_w"/>
                                          </p:val>
                                        </p:tav>
                                      </p:tavLst>
                                    </p:anim>
                                    <p:anim calcmode="lin" valueType="num">
                                      <p:cBhvr>
                                        <p:cTn id="81" dur="500" fill="hold"/>
                                        <p:tgtEl>
                                          <p:spTgt spid="19"/>
                                        </p:tgtEl>
                                        <p:attrNameLst>
                                          <p:attrName>ppt_h</p:attrName>
                                        </p:attrNameLst>
                                      </p:cBhvr>
                                      <p:tavLst>
                                        <p:tav tm="0">
                                          <p:val>
                                            <p:fltVal val="0"/>
                                          </p:val>
                                        </p:tav>
                                        <p:tav tm="100000">
                                          <p:val>
                                            <p:strVal val="#ppt_h"/>
                                          </p:val>
                                        </p:tav>
                                      </p:tavLst>
                                    </p:anim>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fill="hold"/>
                                        <p:tgtEl>
                                          <p:spTgt spid="63"/>
                                        </p:tgtEl>
                                        <p:attrNameLst>
                                          <p:attrName>ppt_x</p:attrName>
                                        </p:attrNameLst>
                                      </p:cBhvr>
                                      <p:tavLst>
                                        <p:tav tm="0">
                                          <p:val>
                                            <p:strVal val="#ppt_x"/>
                                          </p:val>
                                        </p:tav>
                                        <p:tav tm="100000">
                                          <p:val>
                                            <p:strVal val="#ppt_x"/>
                                          </p:val>
                                        </p:tav>
                                      </p:tavLst>
                                    </p:anim>
                                    <p:anim calcmode="lin" valueType="num">
                                      <p:cBhvr additive="base">
                                        <p:cTn id="8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down)">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Effect transition="in" filter="fade">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3" fill="hold" nodeType="clickEffect">
                                  <p:stCondLst>
                                    <p:cond delay="0"/>
                                  </p:stCondLst>
                                  <p:childTnLst>
                                    <p:set>
                                      <p:cBhvr>
                                        <p:cTn id="104" dur="1" fill="hold">
                                          <p:stCondLst>
                                            <p:cond delay="0"/>
                                          </p:stCondLst>
                                        </p:cTn>
                                        <p:tgtEl>
                                          <p:spTgt spid="64"/>
                                        </p:tgtEl>
                                        <p:attrNameLst>
                                          <p:attrName>style.visibility</p:attrName>
                                        </p:attrNameLst>
                                      </p:cBhvr>
                                      <p:to>
                                        <p:strVal val="visible"/>
                                      </p:to>
                                    </p:set>
                                    <p:anim calcmode="lin" valueType="num">
                                      <p:cBhvr additive="base">
                                        <p:cTn id="105" dur="500" fill="hold"/>
                                        <p:tgtEl>
                                          <p:spTgt spid="64"/>
                                        </p:tgtEl>
                                        <p:attrNameLst>
                                          <p:attrName>ppt_x</p:attrName>
                                        </p:attrNameLst>
                                      </p:cBhvr>
                                      <p:tavLst>
                                        <p:tav tm="0">
                                          <p:val>
                                            <p:strVal val="1+#ppt_w/2"/>
                                          </p:val>
                                        </p:tav>
                                        <p:tav tm="100000">
                                          <p:val>
                                            <p:strVal val="#ppt_x"/>
                                          </p:val>
                                        </p:tav>
                                      </p:tavLst>
                                    </p:anim>
                                    <p:anim calcmode="lin" valueType="num">
                                      <p:cBhvr additive="base">
                                        <p:cTn id="106"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wipe(up)">
                                      <p:cBhvr>
                                        <p:cTn id="111" dur="500"/>
                                        <p:tgtEl>
                                          <p:spTgt spid="59"/>
                                        </p:tgtEl>
                                      </p:cBhvr>
                                    </p:animEffect>
                                  </p:childTnLst>
                                </p:cTn>
                              </p:par>
                            </p:childTnLst>
                          </p:cTn>
                        </p:par>
                      </p:childTnLst>
                    </p:cTn>
                  </p:par>
                  <p:par>
                    <p:cTn id="112" fill="hold">
                      <p:stCondLst>
                        <p:cond delay="indefinite"/>
                      </p:stCondLst>
                      <p:childTnLst>
                        <p:par>
                          <p:cTn id="113" fill="hold">
                            <p:stCondLst>
                              <p:cond delay="0"/>
                            </p:stCondLst>
                            <p:childTnLst>
                              <p:par>
                                <p:cTn id="114" presetID="27" presetClass="entr" presetSubtype="0" fill="hold" grpId="0" nodeType="clickEffect">
                                  <p:stCondLst>
                                    <p:cond delay="0"/>
                                  </p:stCondLst>
                                  <p:iterate type="lt">
                                    <p:tmPct val="50000"/>
                                  </p:iterate>
                                  <p:childTnLst>
                                    <p:set>
                                      <p:cBhvr>
                                        <p:cTn id="115" dur="1" fill="hold">
                                          <p:stCondLst>
                                            <p:cond delay="0"/>
                                          </p:stCondLst>
                                        </p:cTn>
                                        <p:tgtEl>
                                          <p:spTgt spid="2"/>
                                        </p:tgtEl>
                                        <p:attrNameLst>
                                          <p:attrName>style.visibility</p:attrName>
                                        </p:attrNameLst>
                                      </p:cBhvr>
                                      <p:to>
                                        <p:strVal val="visible"/>
                                      </p:to>
                                    </p:set>
                                    <p:anim calcmode="discrete" valueType="clr">
                                      <p:cBhvr override="childStyle">
                                        <p:cTn id="116"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117" dur="80"/>
                                        <p:tgtEl>
                                          <p:spTgt spid="2"/>
                                        </p:tgtEl>
                                        <p:attrNameLst>
                                          <p:attrName>fillcolor</p:attrName>
                                        </p:attrNameLst>
                                      </p:cBhvr>
                                      <p:tavLst>
                                        <p:tav tm="0">
                                          <p:val>
                                            <p:clrVal>
                                              <a:schemeClr val="accent2"/>
                                            </p:clrVal>
                                          </p:val>
                                        </p:tav>
                                        <p:tav tm="50000">
                                          <p:val>
                                            <p:clrVal>
                                              <a:schemeClr val="hlink"/>
                                            </p:clrVal>
                                          </p:val>
                                        </p:tav>
                                      </p:tavLst>
                                    </p:anim>
                                    <p:set>
                                      <p:cBhvr>
                                        <p:cTn id="118"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2" grpId="0"/>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0748"/>
            <a:ext cx="8229600" cy="857250"/>
          </a:xfrm>
        </p:spPr>
        <p:txBody>
          <a:bodyPr/>
          <a:lstStyle/>
          <a:p>
            <a:r>
              <a:rPr lang="zh-CN" altLang="en-US"/>
              <a:t>领导五力模型</a:t>
            </a:r>
            <a:endParaRPr lang="zh-CN" altLang="en-US"/>
          </a:p>
        </p:txBody>
      </p:sp>
      <p:sp>
        <p:nvSpPr>
          <p:cNvPr id="43" name="TextBox 42"/>
          <p:cNvSpPr txBox="1"/>
          <p:nvPr/>
        </p:nvSpPr>
        <p:spPr>
          <a:xfrm>
            <a:off x="3867785" y="1077595"/>
            <a:ext cx="1440815" cy="521970"/>
          </a:xfrm>
          <a:prstGeom prst="rect">
            <a:avLst/>
          </a:prstGeom>
          <a:noFill/>
        </p:spPr>
        <p:txBody>
          <a:bodyPr wrap="square" rtlCol="0">
            <a:spAutoFit/>
          </a:bodyPr>
          <a:lstStyle/>
          <a:p>
            <a:pPr algn="l"/>
            <a:r>
              <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rPr>
              <a:t>感召力</a:t>
            </a:r>
            <a:endPar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1672590" y="2364105"/>
            <a:ext cx="1280795" cy="521970"/>
          </a:xfrm>
          <a:prstGeom prst="rect">
            <a:avLst/>
          </a:prstGeom>
          <a:noFill/>
        </p:spPr>
        <p:txBody>
          <a:bodyPr wrap="square" rtlCol="0">
            <a:spAutoFit/>
          </a:bodyPr>
          <a:lstStyle/>
          <a:p>
            <a:pPr algn="l"/>
            <a:r>
              <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rPr>
              <a:t>影响力</a:t>
            </a:r>
            <a:endPar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43"/>
          <p:cNvSpPr txBox="1"/>
          <p:nvPr/>
        </p:nvSpPr>
        <p:spPr>
          <a:xfrm>
            <a:off x="6071870" y="2325370"/>
            <a:ext cx="1399540" cy="521970"/>
          </a:xfrm>
          <a:prstGeom prst="rect">
            <a:avLst/>
          </a:prstGeom>
          <a:noFill/>
        </p:spPr>
        <p:txBody>
          <a:bodyPr wrap="square" rtlCol="0">
            <a:spAutoFit/>
          </a:bodyPr>
          <a:lstStyle/>
          <a:p>
            <a:pPr algn="l"/>
            <a:r>
              <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rPr>
              <a:t>前瞻力</a:t>
            </a:r>
            <a:endPar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2827655" y="3542030"/>
            <a:ext cx="1249680" cy="521970"/>
          </a:xfrm>
          <a:prstGeom prst="rect">
            <a:avLst/>
          </a:prstGeom>
          <a:noFill/>
        </p:spPr>
        <p:txBody>
          <a:bodyPr wrap="none" rtlCol="0">
            <a:spAutoFit/>
          </a:bodyPr>
          <a:lstStyle/>
          <a:p>
            <a:pPr algn="l"/>
            <a:r>
              <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rPr>
              <a:t>控制力</a:t>
            </a:r>
            <a:endPar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45"/>
          <p:cNvSpPr txBox="1"/>
          <p:nvPr/>
        </p:nvSpPr>
        <p:spPr>
          <a:xfrm>
            <a:off x="4829175" y="3543935"/>
            <a:ext cx="1249680" cy="521970"/>
          </a:xfrm>
          <a:prstGeom prst="rect">
            <a:avLst/>
          </a:prstGeom>
          <a:noFill/>
        </p:spPr>
        <p:txBody>
          <a:bodyPr wrap="none" rtlCol="0">
            <a:spAutoFit/>
          </a:bodyPr>
          <a:lstStyle/>
          <a:p>
            <a:pPr algn="l"/>
            <a:r>
              <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rPr>
              <a:t>决断力</a:t>
            </a:r>
            <a:endParaRPr lang="zh-CN" altLang="en-US" sz="28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803650" y="2364105"/>
            <a:ext cx="1249680" cy="521970"/>
          </a:xfrm>
          <a:prstGeom prst="rect">
            <a:avLst/>
          </a:prstGeom>
          <a:noFill/>
        </p:spPr>
        <p:txBody>
          <a:bodyPr wrap="none" rtlCol="0">
            <a:spAutoFit/>
          </a:bodyPr>
          <a:lstStyle/>
          <a:p>
            <a:pPr algn="l"/>
            <a:r>
              <a:rPr lang="zh-CN" altLang="en-US" sz="28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领导力</a:t>
            </a:r>
            <a:endParaRPr lang="zh-CN" altLang="en-US" sz="2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 name="直接箭头连接符 3"/>
          <p:cNvCxnSpPr>
            <a:endCxn id="48" idx="0"/>
          </p:cNvCxnSpPr>
          <p:nvPr/>
        </p:nvCxnSpPr>
        <p:spPr>
          <a:xfrm flipH="1">
            <a:off x="4428490" y="1566545"/>
            <a:ext cx="3175" cy="7975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5" name="直接箭头连接符 4"/>
          <p:cNvCxnSpPr/>
          <p:nvPr/>
        </p:nvCxnSpPr>
        <p:spPr>
          <a:xfrm>
            <a:off x="5308600" y="1353820"/>
            <a:ext cx="1463040" cy="98679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a:endCxn id="46" idx="3"/>
          </p:cNvCxnSpPr>
          <p:nvPr/>
        </p:nvCxnSpPr>
        <p:spPr>
          <a:xfrm flipH="1">
            <a:off x="6078855" y="2847340"/>
            <a:ext cx="692785" cy="9575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直接箭头连接符 6"/>
          <p:cNvCxnSpPr/>
          <p:nvPr/>
        </p:nvCxnSpPr>
        <p:spPr>
          <a:xfrm flipH="1">
            <a:off x="5053330" y="2621915"/>
            <a:ext cx="920750" cy="508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8" name="直接箭头连接符 7"/>
          <p:cNvCxnSpPr/>
          <p:nvPr/>
        </p:nvCxnSpPr>
        <p:spPr>
          <a:xfrm flipH="1" flipV="1">
            <a:off x="2953385" y="2620645"/>
            <a:ext cx="779145" cy="127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a:endCxn id="47" idx="0"/>
          </p:cNvCxnSpPr>
          <p:nvPr/>
        </p:nvCxnSpPr>
        <p:spPr>
          <a:xfrm flipH="1">
            <a:off x="3452495" y="2851785"/>
            <a:ext cx="859790" cy="69024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endCxn id="46" idx="0"/>
          </p:cNvCxnSpPr>
          <p:nvPr/>
        </p:nvCxnSpPr>
        <p:spPr>
          <a:xfrm>
            <a:off x="4548505" y="2886075"/>
            <a:ext cx="905510" cy="65786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endCxn id="47" idx="3"/>
          </p:cNvCxnSpPr>
          <p:nvPr/>
        </p:nvCxnSpPr>
        <p:spPr>
          <a:xfrm flipH="1" flipV="1">
            <a:off x="4077335" y="3803015"/>
            <a:ext cx="795020" cy="317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47" idx="1"/>
          </p:cNvCxnSpPr>
          <p:nvPr/>
        </p:nvCxnSpPr>
        <p:spPr>
          <a:xfrm>
            <a:off x="2314575" y="2851785"/>
            <a:ext cx="513080" cy="95123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endCxn id="45" idx="0"/>
          </p:cNvCxnSpPr>
          <p:nvPr/>
        </p:nvCxnSpPr>
        <p:spPr>
          <a:xfrm flipH="1">
            <a:off x="2313305" y="1353820"/>
            <a:ext cx="1493520" cy="1010285"/>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6" name="内容占位符 8"/>
          <p:cNvSpPr/>
          <p:nvPr/>
        </p:nvSpPr>
        <p:spPr>
          <a:xfrm>
            <a:off x="2827655" y="954405"/>
            <a:ext cx="6092825" cy="3109595"/>
          </a:xfrm>
          <a:prstGeom prst="rect">
            <a:avLst/>
          </a:prstGeom>
          <a:solidFill>
            <a:srgbClr val="FFC000"/>
          </a:solidFill>
        </p:spPr>
        <p:txBody>
          <a:bodyPr vert="horz" lIns="91440" tIns="45720" rIns="91440" bIns="45720" rtlCol="0">
            <a:normAutofit fontScale="6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影响力是领导者积极主动地影响被领导者的能力，主要体现：</a:t>
            </a:r>
            <a:endParaRPr lang="zh-CN" altLang="en-US"/>
          </a:p>
          <a:p>
            <a:pPr marL="0" indent="0">
              <a:buNone/>
            </a:pPr>
            <a:r>
              <a:rPr lang="zh-CN" altLang="en-US"/>
              <a:t>（1）领导者对被领导者需求和动机的洞察与把握</a:t>
            </a:r>
            <a:endParaRPr lang="zh-CN" altLang="en-US"/>
          </a:p>
          <a:p>
            <a:pPr marL="0" indent="0">
              <a:buNone/>
            </a:pPr>
            <a:r>
              <a:rPr lang="zh-CN" altLang="en-US"/>
              <a:t>（2）领导者与被领导者之间建立的各种正式与非正式的关系；</a:t>
            </a:r>
            <a:endParaRPr lang="zh-CN" altLang="en-US"/>
          </a:p>
          <a:p>
            <a:pPr marL="0" indent="0">
              <a:buNone/>
            </a:pPr>
            <a:r>
              <a:rPr lang="zh-CN" altLang="en-US"/>
              <a:t>（3） 领导者平衡各种利益相关者特别是被领导者利益的行为与结果；</a:t>
            </a:r>
            <a:endParaRPr lang="zh-CN" altLang="en-US"/>
          </a:p>
          <a:p>
            <a:pPr marL="0" indent="0">
              <a:buNone/>
            </a:pPr>
            <a:r>
              <a:rPr lang="zh-CN" altLang="en-US"/>
              <a:t>（4）领导者与被领导者进行沟通的方式、行为与效果；</a:t>
            </a:r>
            <a:endParaRPr lang="zh-CN" altLang="en-US"/>
          </a:p>
          <a:p>
            <a:pPr marL="0" indent="0">
              <a:buNone/>
            </a:pPr>
            <a:r>
              <a:rPr lang="zh-CN" altLang="en-US"/>
              <a:t>（5）领导者拥有的各种能够有效影响被领导者的权力。</a:t>
            </a:r>
            <a:endParaRPr lang="zh-CN" altLang="en-US"/>
          </a:p>
        </p:txBody>
      </p:sp>
      <p:sp>
        <p:nvSpPr>
          <p:cNvPr id="17" name="内容占位符 8"/>
          <p:cNvSpPr/>
          <p:nvPr/>
        </p:nvSpPr>
        <p:spPr>
          <a:xfrm>
            <a:off x="373380" y="1127760"/>
            <a:ext cx="5600700" cy="3052445"/>
          </a:xfrm>
          <a:prstGeom prst="rect">
            <a:avLst/>
          </a:prstGeom>
          <a:solidFill>
            <a:srgbClr val="FFC000"/>
          </a:solidFill>
        </p:spPr>
        <p:txBody>
          <a:bodyPr vert="horz" lIns="91440" tIns="45720" rIns="91440" bIns="45720" rtlCol="0">
            <a:normAutofit fontScale="7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前瞻力从本质上讲是一种着眼未来、预测未来和把握未来的能力，具体分析，前瞻力的形成主要与下述因素有关：</a:t>
            </a:r>
            <a:endParaRPr lang="zh-CN" altLang="en-US"/>
          </a:p>
          <a:p>
            <a:pPr marL="0" indent="0">
              <a:buNone/>
            </a:pPr>
            <a:r>
              <a:rPr lang="zh-CN" altLang="en-US"/>
              <a:t>（1）领导者和领导团队的领导理念；</a:t>
            </a:r>
            <a:endParaRPr lang="zh-CN" altLang="en-US"/>
          </a:p>
          <a:p>
            <a:pPr marL="0" indent="0">
              <a:buNone/>
            </a:pPr>
            <a:r>
              <a:rPr lang="zh-CN" altLang="en-US"/>
              <a:t>（2）组织利益相关者的期望；</a:t>
            </a:r>
            <a:endParaRPr lang="zh-CN" altLang="en-US"/>
          </a:p>
          <a:p>
            <a:pPr marL="0" indent="0">
              <a:buNone/>
            </a:pPr>
            <a:r>
              <a:rPr lang="zh-CN" altLang="en-US"/>
              <a:t>（3）组织的核心能力；</a:t>
            </a:r>
            <a:endParaRPr lang="zh-CN" altLang="en-US"/>
          </a:p>
          <a:p>
            <a:pPr marL="0" indent="0">
              <a:buNone/>
            </a:pPr>
            <a:r>
              <a:rPr lang="zh-CN" altLang="en-US"/>
              <a:t>（4）组织所在行业的发展规律；</a:t>
            </a:r>
            <a:endParaRPr lang="zh-CN" altLang="en-US"/>
          </a:p>
          <a:p>
            <a:pPr marL="0" indent="0">
              <a:buNone/>
            </a:pPr>
            <a:r>
              <a:rPr lang="zh-CN" altLang="en-US"/>
              <a:t>（5）组织所处的宏观环境的发展趋势。</a:t>
            </a:r>
            <a:endParaRPr lang="zh-CN" altLang="en-US"/>
          </a:p>
        </p:txBody>
      </p:sp>
      <p:sp>
        <p:nvSpPr>
          <p:cNvPr id="18" name="内容占位符 8"/>
          <p:cNvSpPr/>
          <p:nvPr/>
        </p:nvSpPr>
        <p:spPr>
          <a:xfrm>
            <a:off x="3959225" y="861060"/>
            <a:ext cx="5190490" cy="4277995"/>
          </a:xfrm>
          <a:prstGeom prst="rect">
            <a:avLst/>
          </a:prstGeom>
          <a:solidFill>
            <a:srgbClr val="FFC000"/>
          </a:solidFill>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a:t>控制力是领导者有效控制组织的发展方向、战略实施过程和成效的能力，一般是通过下述方式来实现的：</a:t>
            </a:r>
            <a:endParaRPr lang="zh-CN" altLang="en-US" sz="1800"/>
          </a:p>
          <a:p>
            <a:pPr marL="0" indent="0">
              <a:buNone/>
            </a:pPr>
            <a:r>
              <a:rPr lang="zh-CN" altLang="en-US" sz="1800"/>
              <a:t>（1）确立组织的价值观并使组织的所有成员接受这些价值观；</a:t>
            </a:r>
            <a:endParaRPr lang="zh-CN" altLang="en-US" sz="1800"/>
          </a:p>
          <a:p>
            <a:pPr marL="0" indent="0">
              <a:buNone/>
            </a:pPr>
            <a:r>
              <a:rPr lang="zh-CN" altLang="en-US" sz="1800"/>
              <a:t>（2）制定规章制度等规范并通过法定力量保证组织成员遵守这些规范；</a:t>
            </a:r>
            <a:endParaRPr lang="zh-CN" altLang="en-US" sz="1800"/>
          </a:p>
          <a:p>
            <a:pPr marL="0" indent="0">
              <a:buNone/>
            </a:pPr>
            <a:r>
              <a:rPr lang="zh-CN" altLang="en-US" sz="1800"/>
              <a:t>（3）任命和合理使用能够贯彻领导意图的干部来实现组织的分层控制；</a:t>
            </a:r>
            <a:endParaRPr lang="zh-CN" altLang="en-US" sz="1800"/>
          </a:p>
          <a:p>
            <a:pPr marL="0" indent="0">
              <a:buNone/>
            </a:pPr>
            <a:r>
              <a:rPr lang="zh-CN" altLang="en-US" sz="1800"/>
              <a:t>（4）建立强大的信息力量以求了解和驾驭局势；</a:t>
            </a:r>
            <a:endParaRPr lang="zh-CN" altLang="en-US" sz="1800"/>
          </a:p>
          <a:p>
            <a:pPr marL="0" indent="0">
              <a:buNone/>
            </a:pPr>
            <a:r>
              <a:rPr lang="zh-CN" altLang="en-US" sz="1800"/>
              <a:t>（5）控制和有效解决各种现实的和潜在的冲突以控制战略实施过程。</a:t>
            </a:r>
            <a:endParaRPr lang="zh-CN" altLang="en-US" sz="1800"/>
          </a:p>
        </p:txBody>
      </p:sp>
      <p:sp>
        <p:nvSpPr>
          <p:cNvPr id="20" name="内容占位符 8"/>
          <p:cNvSpPr/>
          <p:nvPr/>
        </p:nvSpPr>
        <p:spPr>
          <a:xfrm>
            <a:off x="537210" y="1188085"/>
            <a:ext cx="4414520" cy="3623310"/>
          </a:xfrm>
          <a:prstGeom prst="rect">
            <a:avLst/>
          </a:prstGeom>
          <a:solidFill>
            <a:srgbClr val="FFC000"/>
          </a:solidFill>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a:t>决断力是针对战略实施中的各种问题和突发事件而进行快速和有效决策的能力，主要体现为</a:t>
            </a:r>
            <a:r>
              <a:rPr lang="en-US" altLang="zh-CN" sz="1800"/>
              <a:t>:</a:t>
            </a:r>
            <a:endParaRPr lang="en-US" altLang="zh-CN" sz="1800"/>
          </a:p>
          <a:p>
            <a:pPr marL="0" indent="0">
              <a:buNone/>
            </a:pPr>
            <a:r>
              <a:rPr lang="zh-CN" altLang="en-US" sz="1800"/>
              <a:t>（1）掌握和善于利用各种决策理论、决策方法和决策工具；</a:t>
            </a:r>
            <a:endParaRPr lang="zh-CN" altLang="en-US" sz="1800"/>
          </a:p>
          <a:p>
            <a:pPr marL="0" indent="0">
              <a:buNone/>
            </a:pPr>
            <a:r>
              <a:rPr lang="zh-CN" altLang="en-US" sz="1800"/>
              <a:t>（2）具备快速和准确评价决策收益的能力；（3）具备预见、评估、防范和化解风险的意识与能力；</a:t>
            </a:r>
            <a:endParaRPr lang="zh-CN" altLang="en-US" sz="1800"/>
          </a:p>
          <a:p>
            <a:pPr marL="0" indent="0">
              <a:buNone/>
            </a:pPr>
            <a:r>
              <a:rPr lang="zh-CN" altLang="en-US" sz="1800"/>
              <a:t>（4）具有实现目 标所需要的必不可少的资源；</a:t>
            </a:r>
            <a:endParaRPr lang="zh-CN" altLang="en-US" sz="1800"/>
          </a:p>
          <a:p>
            <a:pPr marL="0" indent="0">
              <a:buNone/>
            </a:pPr>
            <a:r>
              <a:rPr lang="zh-CN" altLang="en-US" sz="1800"/>
              <a:t>（5）具备把握和利用最佳决策及其实施时机的能力。</a:t>
            </a:r>
            <a:endParaRPr lang="zh-CN" altLang="en-US" sz="1800"/>
          </a:p>
        </p:txBody>
      </p:sp>
      <p:sp>
        <p:nvSpPr>
          <p:cNvPr id="9" name="内容占位符 8"/>
          <p:cNvSpPr>
            <a:spLocks noGrp="1"/>
          </p:cNvSpPr>
          <p:nvPr>
            <p:ph idx="1"/>
          </p:nvPr>
        </p:nvSpPr>
        <p:spPr>
          <a:xfrm>
            <a:off x="3452495" y="1599565"/>
            <a:ext cx="4018280" cy="3130550"/>
          </a:xfrm>
          <a:solidFill>
            <a:srgbClr val="FFC000"/>
          </a:solidFill>
        </p:spPr>
        <p:txBody>
          <a:bodyPr>
            <a:noAutofit/>
          </a:bodyPr>
          <a:lstStyle/>
          <a:p>
            <a:r>
              <a:rPr lang="zh-CN" altLang="en-US" sz="1800"/>
              <a:t>感召力主要来自于以下五个方面：</a:t>
            </a:r>
            <a:endParaRPr lang="zh-CN" altLang="en-US" sz="1800"/>
          </a:p>
          <a:p>
            <a:pPr marL="0" indent="0">
              <a:buNone/>
            </a:pPr>
            <a:r>
              <a:rPr lang="zh-CN" altLang="en-US" sz="1800"/>
              <a:t>（1）具有坚定的信念和崇高的理想；</a:t>
            </a:r>
            <a:endParaRPr lang="zh-CN" altLang="en-US" sz="1800"/>
          </a:p>
          <a:p>
            <a:pPr marL="0" indent="0">
              <a:buNone/>
            </a:pPr>
            <a:r>
              <a:rPr lang="zh-CN" altLang="en-US" sz="1800"/>
              <a:t>（2）具有高尚的人格和高度的自信；</a:t>
            </a:r>
            <a:endParaRPr lang="zh-CN" altLang="en-US" sz="1800"/>
          </a:p>
          <a:p>
            <a:pPr marL="0" indent="0">
              <a:buNone/>
            </a:pPr>
            <a:r>
              <a:rPr lang="zh-CN" altLang="en-US" sz="1800"/>
              <a:t>（3）具有代表一个群体、组织、民族、国家或全人类的伦理价值观和臻于完善的修养；</a:t>
            </a:r>
            <a:endParaRPr lang="zh-CN" altLang="en-US" sz="1800"/>
          </a:p>
          <a:p>
            <a:pPr marL="0" indent="0">
              <a:buNone/>
            </a:pPr>
            <a:r>
              <a:rPr lang="zh-CN" altLang="en-US" sz="1800"/>
              <a:t>（4）具有超越常人的大智慧和丰富曲折的阅历；</a:t>
            </a:r>
            <a:endParaRPr lang="zh-CN" altLang="en-US" sz="1800"/>
          </a:p>
          <a:p>
            <a:pPr marL="0" indent="0">
              <a:buNone/>
            </a:pPr>
            <a:r>
              <a:rPr lang="zh-CN" altLang="en-US" sz="1800"/>
              <a:t>（5）不满足于现状，乐于挑战，对所从事的事业充满激情。</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
                                        <p:tgtEl>
                                          <p:spTgt spid="48"/>
                                        </p:tgtEl>
                                      </p:cBhvr>
                                    </p:animEffect>
                                    <p:anim calcmode="lin" valueType="num">
                                      <p:cBhvr>
                                        <p:cTn id="8" dur="400" fill="hold"/>
                                        <p:tgtEl>
                                          <p:spTgt spid="48"/>
                                        </p:tgtEl>
                                        <p:attrNameLst>
                                          <p:attrName>ppt_x</p:attrName>
                                        </p:attrNameLst>
                                      </p:cBhvr>
                                      <p:tavLst>
                                        <p:tav tm="0">
                                          <p:val>
                                            <p:strVal val="#ppt_x"/>
                                          </p:val>
                                        </p:tav>
                                        <p:tav tm="100000">
                                          <p:val>
                                            <p:strVal val="#ppt_x"/>
                                          </p:val>
                                        </p:tav>
                                      </p:tavLst>
                                    </p:anim>
                                    <p:anim calcmode="lin" valueType="num">
                                      <p:cBhvr>
                                        <p:cTn id="9" dur="400" fill="hold"/>
                                        <p:tgtEl>
                                          <p:spTgt spid="48"/>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7" presetClass="entr" presetSubtype="4" fill="hold" nodeType="clickEffect">
                                  <p:stCondLst>
                                    <p:cond delay="0"/>
                                  </p:stCondLst>
                                  <p:childTnLst>
                                    <p:set>
                                      <p:cBhvr additive="base">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ppt_y+#ppt_h/2"/>
                                          </p:val>
                                        </p:tav>
                                        <p:tav tm="100000">
                                          <p:val>
                                            <p:strVal val="#ppt_y"/>
                                          </p:val>
                                        </p:tav>
                                      </p:tavLst>
                                    </p:anim>
                                    <p:anim calcmode="lin" valueType="num">
                                      <p:cBhvr additive="base">
                                        <p:cTn id="18" dur="500" fill="hold"/>
                                        <p:tgtEl>
                                          <p:spTgt spid="4"/>
                                        </p:tgtEl>
                                        <p:attrNameLst>
                                          <p:attrName>ppt_w</p:attrName>
                                        </p:attrNameLst>
                                      </p:cBhvr>
                                      <p:tavLst>
                                        <p:tav tm="0">
                                          <p:val>
                                            <p:strVal val="#ppt_w"/>
                                          </p:val>
                                        </p:tav>
                                        <p:tav tm="100000">
                                          <p:val>
                                            <p:strVal val="#ppt_w"/>
                                          </p:val>
                                        </p:tav>
                                      </p:tavLst>
                                    </p:anim>
                                    <p:anim calcmode="lin" valueType="num">
                                      <p:cBhvr additive="base">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grpId="1"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900" decel="100000" fill="hold"/>
                                        <p:tgtEl>
                                          <p:spTgt spid="43"/>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bg/>
                                          </p:spTgt>
                                        </p:tgtEl>
                                        <p:attrNameLst>
                                          <p:attrName>style.visibility</p:attrName>
                                        </p:attrNameLst>
                                      </p:cBhvr>
                                      <p:to>
                                        <p:strVal val="visible"/>
                                      </p:to>
                                    </p:set>
                                    <p:animEffect transition="in" filter="checkerboard(across)">
                                      <p:cBhvr>
                                        <p:cTn id="32" dur="500"/>
                                        <p:tgtEl>
                                          <p:spTgt spid="9">
                                            <p:bg/>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Par">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checkerboard(across)">
                                      <p:cBhvr>
                                        <p:cTn id="37" dur="500"/>
                                        <p:tgtEl>
                                          <p:spTgt spid="9">
                                            <p:txEl>
                                              <p:pRg st="0" end="0"/>
                                            </p:txEl>
                                          </p:spTgt>
                                        </p:tgtEl>
                                      </p:cBhvr>
                                    </p:animEffect>
                                  </p:childTnLst>
                                </p:cTn>
                              </p:par>
                            </p:childTnLst>
                          </p:cTn>
                        </p:par>
                        <p:par>
                          <p:cTn id="38" fill="hold">
                            <p:stCondLst>
                              <p:cond delay="500"/>
                            </p:stCondLst>
                            <p:childTnLst>
                              <p:par>
                                <p:cTn id="39" presetID="5" presetClass="entr" presetSubtype="10" fill="hold" grpId="0" nodeType="after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checkerboard(across)">
                                      <p:cBhvr>
                                        <p:cTn id="41" dur="500"/>
                                        <p:tgtEl>
                                          <p:spTgt spid="9">
                                            <p:txEl>
                                              <p:pRg st="1" end="1"/>
                                            </p:txEl>
                                          </p:spTgt>
                                        </p:tgtEl>
                                      </p:cBhvr>
                                    </p:animEffect>
                                  </p:childTnLst>
                                </p:cTn>
                              </p:par>
                            </p:childTnLst>
                          </p:cTn>
                        </p:par>
                        <p:par>
                          <p:cTn id="42" fill="hold">
                            <p:stCondLst>
                              <p:cond delay="1000"/>
                            </p:stCondLst>
                            <p:childTnLst>
                              <p:par>
                                <p:cTn id="43" presetID="5" presetClass="entr" presetSubtype="10" fill="hold" grpId="0" nodeType="after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checkerboard(across)">
                                      <p:cBhvr>
                                        <p:cTn id="45" dur="500"/>
                                        <p:tgtEl>
                                          <p:spTgt spid="9">
                                            <p:txEl>
                                              <p:pRg st="2" end="2"/>
                                            </p:txEl>
                                          </p:spTgt>
                                        </p:tgtEl>
                                      </p:cBhvr>
                                    </p:animEffect>
                                  </p:childTnLst>
                                </p:cTn>
                              </p:par>
                            </p:childTnLst>
                          </p:cTn>
                        </p:par>
                        <p:par>
                          <p:cTn id="46" fill="hold">
                            <p:stCondLst>
                              <p:cond delay="1500"/>
                            </p:stCondLst>
                            <p:childTnLst>
                              <p:par>
                                <p:cTn id="47" presetID="5" presetClass="entr" presetSubtype="10" fill="hold" grpId="0" nodeType="after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checkerboard(across)">
                                      <p:cBhvr>
                                        <p:cTn id="49" dur="500"/>
                                        <p:tgtEl>
                                          <p:spTgt spid="9">
                                            <p:txEl>
                                              <p:pRg st="3" end="3"/>
                                            </p:txEl>
                                          </p:spTgt>
                                        </p:tgtEl>
                                      </p:cBhvr>
                                    </p:animEffect>
                                  </p:childTnLst>
                                </p:cTn>
                              </p:par>
                            </p:childTnLst>
                          </p:cTn>
                        </p:par>
                        <p:par>
                          <p:cTn id="50" fill="hold">
                            <p:stCondLst>
                              <p:cond delay="2000"/>
                            </p:stCondLst>
                            <p:childTnLst>
                              <p:par>
                                <p:cTn id="51" presetID="5" presetClass="entr" presetSubtype="10" fill="hold" grpId="0" nodeType="after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checkerboard(across)">
                                      <p:cBhvr>
                                        <p:cTn id="53" dur="500"/>
                                        <p:tgtEl>
                                          <p:spTgt spid="9">
                                            <p:txEl>
                                              <p:pRg st="4" end="4"/>
                                            </p:txEl>
                                          </p:spTgt>
                                        </p:tgtEl>
                                      </p:cBhvr>
                                    </p:animEffect>
                                  </p:childTnLst>
                                </p:cTn>
                              </p:par>
                            </p:childTnLst>
                          </p:cTn>
                        </p:par>
                        <p:par>
                          <p:cTn id="54" fill="hold">
                            <p:stCondLst>
                              <p:cond delay="2500"/>
                            </p:stCondLst>
                            <p:childTnLst>
                              <p:par>
                                <p:cTn id="55" presetID="5" presetClass="entr" presetSubtype="10" fill="hold" grpId="0" nodeType="afterEffect">
                                  <p:stCondLst>
                                    <p:cond delay="0"/>
                                  </p:stCondLst>
                                  <p:childTnLst>
                                    <p:set>
                                      <p:cBhvr>
                                        <p:cTn id="56" dur="1" fill="hold">
                                          <p:stCondLst>
                                            <p:cond delay="0"/>
                                          </p:stCondLst>
                                        </p:cTn>
                                        <p:tgtEl>
                                          <p:spTgt spid="9">
                                            <p:txEl>
                                              <p:pRg st="5" end="5"/>
                                            </p:txEl>
                                          </p:spTgt>
                                        </p:tgtEl>
                                        <p:attrNameLst>
                                          <p:attrName>style.visibility</p:attrName>
                                        </p:attrNameLst>
                                      </p:cBhvr>
                                      <p:to>
                                        <p:strVal val="visible"/>
                                      </p:to>
                                    </p:set>
                                    <p:animEffect transition="in" filter="checkerboard(across)">
                                      <p:cBhvr>
                                        <p:cTn id="57" dur="500"/>
                                        <p:tgtEl>
                                          <p:spTgt spid="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9">
                                            <p:txEl>
                                              <p:pRg st="0" end="0"/>
                                            </p:txEl>
                                          </p:spTgt>
                                        </p:tgtEl>
                                        <p:attrNameLst>
                                          <p:attrName>style.visibility</p:attrName>
                                        </p:attrNameLst>
                                      </p:cBhvr>
                                      <p:to>
                                        <p:strVal val="hidden"/>
                                      </p:to>
                                    </p:set>
                                  </p:childTnLst>
                                </p:cTn>
                              </p:par>
                            </p:childTnLst>
                          </p:cTn>
                        </p:par>
                        <p:par>
                          <p:cTn id="62" fill="hold">
                            <p:stCondLst>
                              <p:cond delay="0"/>
                            </p:stCondLst>
                            <p:childTnLst>
                              <p:par>
                                <p:cTn id="63" presetID="1" presetClass="exit" presetSubtype="0" fill="hold" nodeType="afterEffect">
                                  <p:stCondLst>
                                    <p:cond delay="0"/>
                                  </p:stCondLst>
                                  <p:childTnLst>
                                    <p:set>
                                      <p:cBhvr>
                                        <p:cTn id="64" dur="1" fill="hold">
                                          <p:stCondLst>
                                            <p:cond delay="0"/>
                                          </p:stCondLst>
                                        </p:cTn>
                                        <p:tgtEl>
                                          <p:spTgt spid="9">
                                            <p:txEl>
                                              <p:pRg st="0" end="0"/>
                                            </p:txEl>
                                          </p:spTgt>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xEl>
                                              <p:pRg st="1" end="1"/>
                                            </p:txEl>
                                          </p:spTgt>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xEl>
                                              <p:pRg st="2" end="2"/>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9">
                                            <p:txEl>
                                              <p:pRg st="3" end="3"/>
                                            </p:txEl>
                                          </p:spTgt>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9">
                                            <p:txEl>
                                              <p:pRg st="4" end="4"/>
                                            </p:txEl>
                                          </p:spTgt>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9">
                                            <p:txEl>
                                              <p:pRg st="5" end="5"/>
                                            </p:txEl>
                                          </p:spTgt>
                                        </p:tgtEl>
                                        <p:attrNameLst>
                                          <p:attrName>style.visibility</p:attrName>
                                        </p:attrNameLst>
                                      </p:cBhvr>
                                      <p:to>
                                        <p:strVal val="hidden"/>
                                      </p:to>
                                    </p:set>
                                  </p:childTnLst>
                                </p:cTn>
                              </p:par>
                            </p:childTnLst>
                          </p:cTn>
                        </p:par>
                        <p:par>
                          <p:cTn id="75" fill="hold">
                            <p:stCondLst>
                              <p:cond delay="0"/>
                            </p:stCondLst>
                            <p:childTnLst>
                              <p:par>
                                <p:cTn id="76" presetID="1" presetClass="exit" presetSubtype="0" fill="hold" grpId="1" nodeType="afterEffect">
                                  <p:stCondLst>
                                    <p:cond delay="0"/>
                                  </p:stCondLst>
                                  <p:childTnLst>
                                    <p:set>
                                      <p:cBhvr>
                                        <p:cTn id="77" dur="1" fill="hold">
                                          <p:stCondLst>
                                            <p:cond delay="0"/>
                                          </p:stCondLst>
                                        </p:cTn>
                                        <p:tgtEl>
                                          <p:spTgt spid="9">
                                            <p:bg/>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7" presetClass="entr" presetSubtype="2" fill="hold" nodeType="clickEffect">
                                  <p:stCondLst>
                                    <p:cond delay="0"/>
                                  </p:stCondLst>
                                  <p:childTnLst>
                                    <p:set>
                                      <p:cBhvr additive="base">
                                        <p:cTn id="81" dur="1" fill="hold">
                                          <p:stCondLst>
                                            <p:cond delay="0"/>
                                          </p:stCondLst>
                                        </p:cTn>
                                        <p:tgtEl>
                                          <p:spTgt spid="14"/>
                                        </p:tgtEl>
                                        <p:attrNameLst>
                                          <p:attrName>style.visibility</p:attrName>
                                        </p:attrNameLst>
                                      </p:cBhvr>
                                      <p:to>
                                        <p:strVal val="visible"/>
                                      </p:to>
                                    </p:set>
                                    <p:anim calcmode="lin" valueType="num">
                                      <p:cBhvr additive="base">
                                        <p:cTn id="82" dur="500" fill="hold"/>
                                        <p:tgtEl>
                                          <p:spTgt spid="14"/>
                                        </p:tgtEl>
                                        <p:attrNameLst>
                                          <p:attrName>ppt_x</p:attrName>
                                        </p:attrNameLst>
                                      </p:cBhvr>
                                      <p:tavLst>
                                        <p:tav tm="0">
                                          <p:val>
                                            <p:strVal val="#ppt_x+#ppt_w/2"/>
                                          </p:val>
                                        </p:tav>
                                        <p:tav tm="100000">
                                          <p:val>
                                            <p:strVal val="#ppt_x"/>
                                          </p:val>
                                        </p:tav>
                                      </p:tavLst>
                                    </p:anim>
                                    <p:anim calcmode="lin" valueType="num">
                                      <p:cBhvr additive="base">
                                        <p:cTn id="83" dur="500" fill="hold"/>
                                        <p:tgtEl>
                                          <p:spTgt spid="14"/>
                                        </p:tgtEl>
                                        <p:attrNameLst>
                                          <p:attrName>ppt_y</p:attrName>
                                        </p:attrNameLst>
                                      </p:cBhvr>
                                      <p:tavLst>
                                        <p:tav tm="0">
                                          <p:val>
                                            <p:strVal val="#ppt_y"/>
                                          </p:val>
                                        </p:tav>
                                        <p:tav tm="100000">
                                          <p:val>
                                            <p:strVal val="#ppt_y"/>
                                          </p:val>
                                        </p:tav>
                                      </p:tavLst>
                                    </p:anim>
                                    <p:anim calcmode="lin" valueType="num">
                                      <p:cBhvr additive="base">
                                        <p:cTn id="84" dur="500" fill="hold"/>
                                        <p:tgtEl>
                                          <p:spTgt spid="14"/>
                                        </p:tgtEl>
                                        <p:attrNameLst>
                                          <p:attrName>ppt_w</p:attrName>
                                        </p:attrNameLst>
                                      </p:cBhvr>
                                      <p:tavLst>
                                        <p:tav tm="0">
                                          <p:val>
                                            <p:fltVal val="0"/>
                                          </p:val>
                                        </p:tav>
                                        <p:tav tm="100000">
                                          <p:val>
                                            <p:strVal val="#ppt_w"/>
                                          </p:val>
                                        </p:tav>
                                      </p:tavLst>
                                    </p:anim>
                                    <p:anim calcmode="lin" valueType="num">
                                      <p:cBhvr additive="base">
                                        <p:cTn id="85" dur="500" fill="hold"/>
                                        <p:tgtEl>
                                          <p:spTgt spid="14"/>
                                        </p:tgtEl>
                                        <p:attrNameLst>
                                          <p:attrName>ppt_h</p:attrName>
                                        </p:attrNameLst>
                                      </p:cBhvr>
                                      <p:tavLst>
                                        <p:tav tm="0">
                                          <p:val>
                                            <p:strVal val="#ppt_h"/>
                                          </p:val>
                                        </p:tav>
                                        <p:tav tm="100000">
                                          <p:val>
                                            <p:strVal val="#ppt_h"/>
                                          </p:val>
                                        </p:tav>
                                      </p:tavLst>
                                    </p:anim>
                                  </p:childTnLst>
                                </p:cTn>
                              </p:par>
                            </p:childTnLst>
                          </p:cTn>
                        </p:par>
                        <p:par>
                          <p:cTn id="86" fill="hold">
                            <p:stCondLst>
                              <p:cond delay="500"/>
                            </p:stCondLst>
                            <p:childTnLst>
                              <p:par>
                                <p:cTn id="87" presetID="17" presetClass="entr" presetSubtype="10" fill="hold" nodeType="afterEffect">
                                  <p:stCondLst>
                                    <p:cond delay="0"/>
                                  </p:stCondLst>
                                  <p:childTnLst>
                                    <p:set>
                                      <p:cBhvr>
                                        <p:cTn id="88" dur="1" fill="hold">
                                          <p:stCondLst>
                                            <p:cond delay="0"/>
                                          </p:stCondLst>
                                        </p:cTn>
                                        <p:tgtEl>
                                          <p:spTgt spid="5"/>
                                        </p:tgtEl>
                                        <p:attrNameLst>
                                          <p:attrName>style.visibility</p:attrName>
                                        </p:attrNameLst>
                                      </p:cBhvr>
                                      <p:to>
                                        <p:strVal val="visible"/>
                                      </p:to>
                                    </p:set>
                                    <p:anim calcmode="lin" valueType="num">
                                      <p:cBhvr>
                                        <p:cTn id="89" dur="500" fill="hold"/>
                                        <p:tgtEl>
                                          <p:spTgt spid="5"/>
                                        </p:tgtEl>
                                        <p:attrNameLst>
                                          <p:attrName>ppt_w</p:attrName>
                                        </p:attrNameLst>
                                      </p:cBhvr>
                                      <p:tavLst>
                                        <p:tav tm="0">
                                          <p:val>
                                            <p:fltVal val="0"/>
                                          </p:val>
                                        </p:tav>
                                        <p:tav tm="100000">
                                          <p:val>
                                            <p:strVal val="#ppt_w"/>
                                          </p:val>
                                        </p:tav>
                                      </p:tavLst>
                                    </p:anim>
                                    <p:anim calcmode="lin" valueType="num">
                                      <p:cBhvr>
                                        <p:cTn id="90" dur="500" fill="hold"/>
                                        <p:tgtEl>
                                          <p:spTgt spid="5"/>
                                        </p:tgtEl>
                                        <p:attrNameLst>
                                          <p:attrName>ppt_h</p:attrName>
                                        </p:attrNameLst>
                                      </p:cBhvr>
                                      <p:tavLst>
                                        <p:tav tm="0">
                                          <p:val>
                                            <p:strVal val="#ppt_h"/>
                                          </p:val>
                                        </p:tav>
                                        <p:tav tm="100000">
                                          <p:val>
                                            <p:strVal val="#ppt_h"/>
                                          </p:val>
                                        </p:tav>
                                      </p:tavLst>
                                    </p:anim>
                                  </p:childTnLst>
                                </p:cTn>
                              </p:par>
                            </p:childTnLst>
                          </p:cTn>
                        </p:par>
                        <p:par>
                          <p:cTn id="91" fill="hold">
                            <p:stCondLst>
                              <p:cond delay="1000"/>
                            </p:stCondLst>
                            <p:childTnLst>
                              <p:par>
                                <p:cTn id="92" presetID="43" presetClass="entr" presetSubtype="0"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
                                        <p:tgtEl>
                                          <p:spTgt spid="45"/>
                                        </p:tgtEl>
                                      </p:cBhvr>
                                    </p:animEffect>
                                    <p:anim calcmode="lin" valueType="num">
                                      <p:cBhvr>
                                        <p:cTn id="95" dur="400" fill="hold"/>
                                        <p:tgtEl>
                                          <p:spTgt spid="45"/>
                                        </p:tgtEl>
                                        <p:attrNameLst>
                                          <p:attrName>ppt_x</p:attrName>
                                        </p:attrNameLst>
                                      </p:cBhvr>
                                      <p:tavLst>
                                        <p:tav tm="0">
                                          <p:val>
                                            <p:strVal val="#ppt_x"/>
                                          </p:val>
                                        </p:tav>
                                        <p:tav tm="100000">
                                          <p:val>
                                            <p:strVal val="#ppt_x"/>
                                          </p:val>
                                        </p:tav>
                                      </p:tavLst>
                                    </p:anim>
                                    <p:anim calcmode="lin" valueType="num">
                                      <p:cBhvr>
                                        <p:cTn id="96" dur="400" fill="hold"/>
                                        <p:tgtEl>
                                          <p:spTgt spid="45"/>
                                        </p:tgtEl>
                                        <p:attrNameLst>
                                          <p:attrName>ppt_y</p:attrName>
                                        </p:attrNameLst>
                                      </p:cBhvr>
                                      <p:tavLst>
                                        <p:tav tm="0">
                                          <p:val>
                                            <p:strVal val="#ppt_y+0.31"/>
                                          </p:val>
                                        </p:tav>
                                        <p:tav tm="100000">
                                          <p:val>
                                            <p:strVal val="#ppt_y+0.31"/>
                                          </p:val>
                                        </p:tav>
                                      </p:tavLst>
                                    </p:anim>
                                    <p:anim calcmode="lin" valueType="num">
                                      <p:cBhvr>
                                        <p:cTn id="97" dur="600" decel="50000" fill="hold">
                                          <p:stCondLst>
                                            <p:cond delay="400"/>
                                          </p:stCondLst>
                                        </p:cTn>
                                        <p:tgtEl>
                                          <p:spTgt spid="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8" dur="600" decel="50000" fill="hold">
                                          <p:stCondLst>
                                            <p:cond delay="400"/>
                                          </p:stCondLst>
                                        </p:cTn>
                                        <p:tgtEl>
                                          <p:spTgt spid="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9" fill="hold">
                            <p:stCondLst>
                              <p:cond delay="2000"/>
                            </p:stCondLst>
                            <p:childTnLst>
                              <p:par>
                                <p:cTn id="100" presetID="25" presetClass="entr" presetSubtype="0" fill="hold" grpId="1" nodeType="afterEffect">
                                  <p:stCondLst>
                                    <p:cond delay="0"/>
                                  </p:stCondLst>
                                  <p:childTnLst>
                                    <p:set>
                                      <p:cBhvr>
                                        <p:cTn id="101" dur="1" fill="hold">
                                          <p:stCondLst>
                                            <p:cond delay="0"/>
                                          </p:stCondLst>
                                        </p:cTn>
                                        <p:tgtEl>
                                          <p:spTgt spid="3"/>
                                        </p:tgtEl>
                                        <p:attrNameLst>
                                          <p:attrName>style.visibility</p:attrName>
                                        </p:attrNameLst>
                                      </p:cBhvr>
                                      <p:to>
                                        <p:strVal val="visible"/>
                                      </p:to>
                                    </p:set>
                                    <p:anim calcmode="lin" valueType="num">
                                      <p:cBhvr>
                                        <p:cTn id="102"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5" dur="1000" fill="hold"/>
                                        <p:tgtEl>
                                          <p:spTgt spid="3"/>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3"/>
                                        </p:tgtEl>
                                      </p:cBhvr>
                                    </p:animEffect>
                                  </p:childTnLst>
                                </p:cTn>
                              </p:par>
                            </p:childTnLst>
                          </p:cTn>
                        </p:par>
                        <p:par>
                          <p:cTn id="110" fill="hold">
                            <p:stCondLst>
                              <p:cond delay="3000"/>
                            </p:stCondLst>
                            <p:childTnLst>
                              <p:par>
                                <p:cTn id="111" presetID="17" presetClass="entr" presetSubtype="10" fill="hold" nodeType="afterEffect">
                                  <p:stCondLst>
                                    <p:cond delay="0"/>
                                  </p:stCondLst>
                                  <p:childTnLst>
                                    <p:set>
                                      <p:cBhvr>
                                        <p:cTn id="112" dur="1" fill="hold">
                                          <p:stCondLst>
                                            <p:cond delay="0"/>
                                          </p:stCondLst>
                                        </p:cTn>
                                        <p:tgtEl>
                                          <p:spTgt spid="8"/>
                                        </p:tgtEl>
                                        <p:attrNameLst>
                                          <p:attrName>style.visibility</p:attrName>
                                        </p:attrNameLst>
                                      </p:cBhvr>
                                      <p:to>
                                        <p:strVal val="visible"/>
                                      </p:to>
                                    </p:set>
                                    <p:anim calcmode="lin" valueType="num">
                                      <p:cBhvr>
                                        <p:cTn id="113" dur="500" fill="hold"/>
                                        <p:tgtEl>
                                          <p:spTgt spid="8"/>
                                        </p:tgtEl>
                                        <p:attrNameLst>
                                          <p:attrName>ppt_w</p:attrName>
                                        </p:attrNameLst>
                                      </p:cBhvr>
                                      <p:tavLst>
                                        <p:tav tm="0">
                                          <p:val>
                                            <p:fltVal val="0"/>
                                          </p:val>
                                        </p:tav>
                                        <p:tav tm="100000">
                                          <p:val>
                                            <p:strVal val="#ppt_w"/>
                                          </p:val>
                                        </p:tav>
                                      </p:tavLst>
                                    </p:anim>
                                    <p:anim calcmode="lin" valueType="num">
                                      <p:cBhvr>
                                        <p:cTn id="114" dur="500" fill="hold"/>
                                        <p:tgtEl>
                                          <p:spTgt spid="8"/>
                                        </p:tgtEl>
                                        <p:attrNameLst>
                                          <p:attrName>ppt_h</p:attrName>
                                        </p:attrNameLst>
                                      </p:cBhvr>
                                      <p:tavLst>
                                        <p:tav tm="0">
                                          <p:val>
                                            <p:strVal val="#ppt_h"/>
                                          </p:val>
                                        </p:tav>
                                        <p:tav tm="100000">
                                          <p:val>
                                            <p:strVal val="#ppt_h"/>
                                          </p:val>
                                        </p:tav>
                                      </p:tavLst>
                                    </p:anim>
                                  </p:childTnLst>
                                </p:cTn>
                              </p:par>
                            </p:childTnLst>
                          </p:cTn>
                        </p:par>
                        <p:par>
                          <p:cTn id="115" fill="hold">
                            <p:stCondLst>
                              <p:cond delay="3500"/>
                            </p:stCondLst>
                            <p:childTnLst>
                              <p:par>
                                <p:cTn id="116" presetID="17" presetClass="entr" presetSubtype="10" fill="hold" nodeType="afterEffect">
                                  <p:stCondLst>
                                    <p:cond delay="0"/>
                                  </p:stCondLst>
                                  <p:childTnLst>
                                    <p:set>
                                      <p:cBhvr>
                                        <p:cTn id="117" dur="1" fill="hold">
                                          <p:stCondLst>
                                            <p:cond delay="0"/>
                                          </p:stCondLst>
                                        </p:cTn>
                                        <p:tgtEl>
                                          <p:spTgt spid="7"/>
                                        </p:tgtEl>
                                        <p:attrNameLst>
                                          <p:attrName>style.visibility</p:attrName>
                                        </p:attrNameLst>
                                      </p:cBhvr>
                                      <p:to>
                                        <p:strVal val="visible"/>
                                      </p:to>
                                    </p:set>
                                    <p:anim calcmode="lin" valueType="num">
                                      <p:cBhvr>
                                        <p:cTn id="118" dur="500" fill="hold"/>
                                        <p:tgtEl>
                                          <p:spTgt spid="7"/>
                                        </p:tgtEl>
                                        <p:attrNameLst>
                                          <p:attrName>ppt_w</p:attrName>
                                        </p:attrNameLst>
                                      </p:cBhvr>
                                      <p:tavLst>
                                        <p:tav tm="0">
                                          <p:val>
                                            <p:fltVal val="0"/>
                                          </p:val>
                                        </p:tav>
                                        <p:tav tm="100000">
                                          <p:val>
                                            <p:strVal val="#ppt_w"/>
                                          </p:val>
                                        </p:tav>
                                      </p:tavLst>
                                    </p:anim>
                                    <p:anim calcmode="lin" valueType="num">
                                      <p:cBhvr>
                                        <p:cTn id="119"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16">
                                            <p:bg/>
                                          </p:spTgt>
                                        </p:tgtEl>
                                        <p:attrNameLst>
                                          <p:attrName>style.visibility</p:attrName>
                                        </p:attrNameLst>
                                      </p:cBhvr>
                                      <p:to>
                                        <p:strVal val="visible"/>
                                      </p:to>
                                    </p:set>
                                    <p:animEffect transition="in" filter="checkerboard(across)">
                                      <p:cBhvr>
                                        <p:cTn id="124" dur="500"/>
                                        <p:tgtEl>
                                          <p:spTgt spid="16">
                                            <p:bg/>
                                          </p:spTgt>
                                        </p:tgtEl>
                                      </p:cBhvr>
                                    </p:animEffect>
                                  </p:childTnLst>
                                </p:cTn>
                              </p:par>
                            </p:childTnLst>
                          </p:cTn>
                        </p:par>
                      </p:childTnLst>
                    </p:cTn>
                  </p:par>
                  <p:par>
                    <p:cTn id="125" fill="hold">
                      <p:stCondLst>
                        <p:cond delay="indefinite"/>
                      </p:stCondLst>
                      <p:childTnLst>
                        <p:par>
                          <p:cTn id="126" fill="hold">
                            <p:stCondLst>
                              <p:cond delay="0"/>
                            </p:stCondLst>
                            <p:childTnLst>
                              <p:par>
                                <p:cTn id="127" presetID="5" presetClass="entr" presetSubtype="10" fill="hold" grpId="0" nodeType="clickPar">
                                  <p:stCondLst>
                                    <p:cond delay="0"/>
                                  </p:stCondLst>
                                  <p:childTnLst>
                                    <p:set>
                                      <p:cBhvr>
                                        <p:cTn id="128" dur="1" fill="hold">
                                          <p:stCondLst>
                                            <p:cond delay="0"/>
                                          </p:stCondLst>
                                        </p:cTn>
                                        <p:tgtEl>
                                          <p:spTgt spid="16">
                                            <p:txEl>
                                              <p:pRg st="0" end="0"/>
                                            </p:txEl>
                                          </p:spTgt>
                                        </p:tgtEl>
                                        <p:attrNameLst>
                                          <p:attrName>style.visibility</p:attrName>
                                        </p:attrNameLst>
                                      </p:cBhvr>
                                      <p:to>
                                        <p:strVal val="visible"/>
                                      </p:to>
                                    </p:set>
                                    <p:animEffect transition="in" filter="checkerboard(across)">
                                      <p:cBhvr>
                                        <p:cTn id="129" dur="500"/>
                                        <p:tgtEl>
                                          <p:spTgt spid="16">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5" presetClass="entr" presetSubtype="10" fill="hold" grpId="0" nodeType="clickEffect">
                                  <p:stCondLst>
                                    <p:cond delay="0"/>
                                  </p:stCondLst>
                                  <p:childTnLst>
                                    <p:set>
                                      <p:cBhvr>
                                        <p:cTn id="133"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34" dur="500"/>
                                        <p:tgtEl>
                                          <p:spTgt spid="16">
                                            <p:txEl>
                                              <p:pRg st="1" end="1"/>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5" presetClass="entr" presetSubtype="10" fill="hold" grpId="0" nodeType="clickEffect">
                                  <p:stCondLst>
                                    <p:cond delay="0"/>
                                  </p:stCondLst>
                                  <p:childTnLst>
                                    <p:set>
                                      <p:cBhvr>
                                        <p:cTn id="138"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39" dur="500"/>
                                        <p:tgtEl>
                                          <p:spTgt spid="16">
                                            <p:txEl>
                                              <p:pRg st="2" end="2"/>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grpId="0" nodeType="clickEffect">
                                  <p:stCondLst>
                                    <p:cond delay="0"/>
                                  </p:stCondLst>
                                  <p:childTnLst>
                                    <p:set>
                                      <p:cBhvr>
                                        <p:cTn id="143" dur="1" fill="hold">
                                          <p:stCondLst>
                                            <p:cond delay="0"/>
                                          </p:stCondLst>
                                        </p:cTn>
                                        <p:tgtEl>
                                          <p:spTgt spid="16">
                                            <p:txEl>
                                              <p:pRg st="3" end="3"/>
                                            </p:txEl>
                                          </p:spTgt>
                                        </p:tgtEl>
                                        <p:attrNameLst>
                                          <p:attrName>style.visibility</p:attrName>
                                        </p:attrNameLst>
                                      </p:cBhvr>
                                      <p:to>
                                        <p:strVal val="visible"/>
                                      </p:to>
                                    </p:set>
                                    <p:animEffect transition="in" filter="checkerboard(across)">
                                      <p:cBhvr>
                                        <p:cTn id="144" dur="500"/>
                                        <p:tgtEl>
                                          <p:spTgt spid="16">
                                            <p:txEl>
                                              <p:pRg st="3" end="3"/>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5" presetClass="entr" presetSubtype="10" fill="hold" grpId="0" nodeType="clickEffect">
                                  <p:stCondLst>
                                    <p:cond delay="0"/>
                                  </p:stCondLst>
                                  <p:childTnLst>
                                    <p:set>
                                      <p:cBhvr>
                                        <p:cTn id="148" dur="1" fill="hold">
                                          <p:stCondLst>
                                            <p:cond delay="0"/>
                                          </p:stCondLst>
                                        </p:cTn>
                                        <p:tgtEl>
                                          <p:spTgt spid="16">
                                            <p:txEl>
                                              <p:pRg st="4" end="4"/>
                                            </p:txEl>
                                          </p:spTgt>
                                        </p:tgtEl>
                                        <p:attrNameLst>
                                          <p:attrName>style.visibility</p:attrName>
                                        </p:attrNameLst>
                                      </p:cBhvr>
                                      <p:to>
                                        <p:strVal val="visible"/>
                                      </p:to>
                                    </p:set>
                                    <p:animEffect transition="in" filter="checkerboard(across)">
                                      <p:cBhvr>
                                        <p:cTn id="149" dur="500"/>
                                        <p:tgtEl>
                                          <p:spTgt spid="16">
                                            <p:txEl>
                                              <p:pRg st="4" end="4"/>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5" presetClass="entr" presetSubtype="10" fill="hold" grpId="0" nodeType="clickEffect">
                                  <p:stCondLst>
                                    <p:cond delay="0"/>
                                  </p:stCondLst>
                                  <p:childTnLst>
                                    <p:set>
                                      <p:cBhvr>
                                        <p:cTn id="153" dur="1" fill="hold">
                                          <p:stCondLst>
                                            <p:cond delay="0"/>
                                          </p:stCondLst>
                                        </p:cTn>
                                        <p:tgtEl>
                                          <p:spTgt spid="16">
                                            <p:txEl>
                                              <p:pRg st="5" end="5"/>
                                            </p:txEl>
                                          </p:spTgt>
                                        </p:tgtEl>
                                        <p:attrNameLst>
                                          <p:attrName>style.visibility</p:attrName>
                                        </p:attrNameLst>
                                      </p:cBhvr>
                                      <p:to>
                                        <p:strVal val="visible"/>
                                      </p:to>
                                    </p:set>
                                    <p:animEffect transition="in" filter="checkerboard(across)">
                                      <p:cBhvr>
                                        <p:cTn id="154" dur="500"/>
                                        <p:tgtEl>
                                          <p:spTgt spid="16">
                                            <p:txEl>
                                              <p:pRg st="5" end="5"/>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6">
                                            <p:txEl>
                                              <p:pRg st="0" end="0"/>
                                            </p:txEl>
                                          </p:spTgt>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nodeType="afterEffect">
                                  <p:stCondLst>
                                    <p:cond delay="0"/>
                                  </p:stCondLst>
                                  <p:childTnLst>
                                    <p:set>
                                      <p:cBhvr>
                                        <p:cTn id="161" dur="1" fill="hold">
                                          <p:stCondLst>
                                            <p:cond delay="0"/>
                                          </p:stCondLst>
                                        </p:cTn>
                                        <p:tgtEl>
                                          <p:spTgt spid="16">
                                            <p:txEl>
                                              <p:pRg st="0" end="0"/>
                                            </p:txEl>
                                          </p:spTgt>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16">
                                            <p:txEl>
                                              <p:pRg st="1" end="1"/>
                                            </p:txEl>
                                          </p:spTgt>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16">
                                            <p:txEl>
                                              <p:pRg st="2" end="2"/>
                                            </p:txEl>
                                          </p:spTgt>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16">
                                            <p:txEl>
                                              <p:pRg st="3" end="3"/>
                                            </p:txEl>
                                          </p:spTgt>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16">
                                            <p:txEl>
                                              <p:pRg st="4" end="4"/>
                                            </p:txEl>
                                          </p:spTgt>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16">
                                            <p:txEl>
                                              <p:pRg st="5" end="5"/>
                                            </p:txEl>
                                          </p:spTgt>
                                        </p:tgtEl>
                                        <p:attrNameLst>
                                          <p:attrName>style.visibility</p:attrName>
                                        </p:attrNameLst>
                                      </p:cBhvr>
                                      <p:to>
                                        <p:strVal val="hidden"/>
                                      </p:to>
                                    </p:set>
                                  </p:childTnLst>
                                </p:cTn>
                              </p:par>
                            </p:childTnLst>
                          </p:cTn>
                        </p:par>
                        <p:par>
                          <p:cTn id="172" fill="hold">
                            <p:stCondLst>
                              <p:cond delay="0"/>
                            </p:stCondLst>
                            <p:childTnLst>
                              <p:par>
                                <p:cTn id="173" presetID="1" presetClass="exit" presetSubtype="0" fill="hold" grpId="1" nodeType="afterEffect">
                                  <p:stCondLst>
                                    <p:cond delay="0"/>
                                  </p:stCondLst>
                                  <p:childTnLst>
                                    <p:set>
                                      <p:cBhvr>
                                        <p:cTn id="174" dur="1" fill="hold">
                                          <p:stCondLst>
                                            <p:cond delay="0"/>
                                          </p:stCondLst>
                                        </p:cTn>
                                        <p:tgtEl>
                                          <p:spTgt spid="16">
                                            <p:bg/>
                                          </p:spTgt>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5" presetClass="entr" presetSubtype="10" fill="hold" grpId="0" nodeType="clickEffect">
                                  <p:stCondLst>
                                    <p:cond delay="0"/>
                                  </p:stCondLst>
                                  <p:childTnLst>
                                    <p:set>
                                      <p:cBhvr>
                                        <p:cTn id="178" dur="1" fill="hold">
                                          <p:stCondLst>
                                            <p:cond delay="0"/>
                                          </p:stCondLst>
                                        </p:cTn>
                                        <p:tgtEl>
                                          <p:spTgt spid="17">
                                            <p:bg/>
                                          </p:spTgt>
                                        </p:tgtEl>
                                        <p:attrNameLst>
                                          <p:attrName>style.visibility</p:attrName>
                                        </p:attrNameLst>
                                      </p:cBhvr>
                                      <p:to>
                                        <p:strVal val="visible"/>
                                      </p:to>
                                    </p:set>
                                    <p:animEffect transition="in" filter="checkerboard(across)">
                                      <p:cBhvr>
                                        <p:cTn id="179" dur="500"/>
                                        <p:tgtEl>
                                          <p:spTgt spid="17">
                                            <p:bg/>
                                          </p:spTgt>
                                        </p:tgtEl>
                                      </p:cBhvr>
                                    </p:animEffect>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grpId="0" nodeType="clickPar">
                                  <p:stCondLst>
                                    <p:cond delay="0"/>
                                  </p:stCondLst>
                                  <p:childTnLst>
                                    <p:set>
                                      <p:cBhvr>
                                        <p:cTn id="183" dur="1" fill="hold">
                                          <p:stCondLst>
                                            <p:cond delay="0"/>
                                          </p:stCondLst>
                                        </p:cTn>
                                        <p:tgtEl>
                                          <p:spTgt spid="17">
                                            <p:txEl>
                                              <p:pRg st="0" end="0"/>
                                            </p:txEl>
                                          </p:spTgt>
                                        </p:tgtEl>
                                        <p:attrNameLst>
                                          <p:attrName>style.visibility</p:attrName>
                                        </p:attrNameLst>
                                      </p:cBhvr>
                                      <p:to>
                                        <p:strVal val="visible"/>
                                      </p:to>
                                    </p:set>
                                    <p:animEffect transition="in" filter="checkerboard(across)">
                                      <p:cBhvr>
                                        <p:cTn id="184" dur="500"/>
                                        <p:tgtEl>
                                          <p:spTgt spid="17">
                                            <p:txEl>
                                              <p:pRg st="0" end="0"/>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5" presetClass="entr" presetSubtype="10" fill="hold" grpId="0" nodeType="clickEffect">
                                  <p:stCondLst>
                                    <p:cond delay="0"/>
                                  </p:stCondLst>
                                  <p:childTnLst>
                                    <p:set>
                                      <p:cBhvr>
                                        <p:cTn id="188" dur="1" fill="hold">
                                          <p:stCondLst>
                                            <p:cond delay="0"/>
                                          </p:stCondLst>
                                        </p:cTn>
                                        <p:tgtEl>
                                          <p:spTgt spid="17">
                                            <p:txEl>
                                              <p:pRg st="1" end="1"/>
                                            </p:txEl>
                                          </p:spTgt>
                                        </p:tgtEl>
                                        <p:attrNameLst>
                                          <p:attrName>style.visibility</p:attrName>
                                        </p:attrNameLst>
                                      </p:cBhvr>
                                      <p:to>
                                        <p:strVal val="visible"/>
                                      </p:to>
                                    </p:set>
                                    <p:animEffect transition="in" filter="checkerboard(across)">
                                      <p:cBhvr>
                                        <p:cTn id="189" dur="500"/>
                                        <p:tgtEl>
                                          <p:spTgt spid="17">
                                            <p:txEl>
                                              <p:pRg st="1" end="1"/>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5" presetClass="entr" presetSubtype="10" fill="hold" grpId="0" nodeType="clickEffect">
                                  <p:stCondLst>
                                    <p:cond delay="0"/>
                                  </p:stCondLst>
                                  <p:childTnLst>
                                    <p:set>
                                      <p:cBhvr>
                                        <p:cTn id="193" dur="1" fill="hold">
                                          <p:stCondLst>
                                            <p:cond delay="0"/>
                                          </p:stCondLst>
                                        </p:cTn>
                                        <p:tgtEl>
                                          <p:spTgt spid="17">
                                            <p:txEl>
                                              <p:pRg st="2" end="2"/>
                                            </p:txEl>
                                          </p:spTgt>
                                        </p:tgtEl>
                                        <p:attrNameLst>
                                          <p:attrName>style.visibility</p:attrName>
                                        </p:attrNameLst>
                                      </p:cBhvr>
                                      <p:to>
                                        <p:strVal val="visible"/>
                                      </p:to>
                                    </p:set>
                                    <p:animEffect transition="in" filter="checkerboard(across)">
                                      <p:cBhvr>
                                        <p:cTn id="194" dur="500"/>
                                        <p:tgtEl>
                                          <p:spTgt spid="17">
                                            <p:txEl>
                                              <p:pRg st="2" end="2"/>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5" presetClass="entr" presetSubtype="10" fill="hold" grpId="0" nodeType="clickEffect">
                                  <p:stCondLst>
                                    <p:cond delay="0"/>
                                  </p:stCondLst>
                                  <p:childTnLst>
                                    <p:set>
                                      <p:cBhvr>
                                        <p:cTn id="198" dur="1" fill="hold">
                                          <p:stCondLst>
                                            <p:cond delay="0"/>
                                          </p:stCondLst>
                                        </p:cTn>
                                        <p:tgtEl>
                                          <p:spTgt spid="17">
                                            <p:txEl>
                                              <p:pRg st="3" end="3"/>
                                            </p:txEl>
                                          </p:spTgt>
                                        </p:tgtEl>
                                        <p:attrNameLst>
                                          <p:attrName>style.visibility</p:attrName>
                                        </p:attrNameLst>
                                      </p:cBhvr>
                                      <p:to>
                                        <p:strVal val="visible"/>
                                      </p:to>
                                    </p:set>
                                    <p:animEffect transition="in" filter="checkerboard(across)">
                                      <p:cBhvr>
                                        <p:cTn id="199" dur="500"/>
                                        <p:tgtEl>
                                          <p:spTgt spid="17">
                                            <p:txEl>
                                              <p:pRg st="3" end="3"/>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5" presetClass="entr" presetSubtype="10" fill="hold" grpId="0" nodeType="clickEffect">
                                  <p:stCondLst>
                                    <p:cond delay="0"/>
                                  </p:stCondLst>
                                  <p:childTnLst>
                                    <p:set>
                                      <p:cBhvr>
                                        <p:cTn id="203" dur="1" fill="hold">
                                          <p:stCondLst>
                                            <p:cond delay="0"/>
                                          </p:stCondLst>
                                        </p:cTn>
                                        <p:tgtEl>
                                          <p:spTgt spid="17">
                                            <p:txEl>
                                              <p:pRg st="4" end="4"/>
                                            </p:txEl>
                                          </p:spTgt>
                                        </p:tgtEl>
                                        <p:attrNameLst>
                                          <p:attrName>style.visibility</p:attrName>
                                        </p:attrNameLst>
                                      </p:cBhvr>
                                      <p:to>
                                        <p:strVal val="visible"/>
                                      </p:to>
                                    </p:set>
                                    <p:animEffect transition="in" filter="checkerboard(across)">
                                      <p:cBhvr>
                                        <p:cTn id="204" dur="500"/>
                                        <p:tgtEl>
                                          <p:spTgt spid="17">
                                            <p:txEl>
                                              <p:pRg st="4" end="4"/>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5" presetClass="entr" presetSubtype="10" fill="hold" grpId="0" nodeType="clickEffect">
                                  <p:stCondLst>
                                    <p:cond delay="0"/>
                                  </p:stCondLst>
                                  <p:childTnLst>
                                    <p:set>
                                      <p:cBhvr>
                                        <p:cTn id="208" dur="1" fill="hold">
                                          <p:stCondLst>
                                            <p:cond delay="0"/>
                                          </p:stCondLst>
                                        </p:cTn>
                                        <p:tgtEl>
                                          <p:spTgt spid="17">
                                            <p:txEl>
                                              <p:pRg st="5" end="5"/>
                                            </p:txEl>
                                          </p:spTgt>
                                        </p:tgtEl>
                                        <p:attrNameLst>
                                          <p:attrName>style.visibility</p:attrName>
                                        </p:attrNameLst>
                                      </p:cBhvr>
                                      <p:to>
                                        <p:strVal val="visible"/>
                                      </p:to>
                                    </p:set>
                                    <p:animEffect transition="in" filter="checkerboard(across)">
                                      <p:cBhvr>
                                        <p:cTn id="209" dur="500"/>
                                        <p:tgtEl>
                                          <p:spTgt spid="17">
                                            <p:txEl>
                                              <p:pRg st="5" end="5"/>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17">
                                            <p:txEl>
                                              <p:pRg st="0" end="0"/>
                                            </p:txEl>
                                          </p:spTgt>
                                        </p:tgtEl>
                                        <p:attrNameLst>
                                          <p:attrName>style.visibility</p:attrName>
                                        </p:attrNameLst>
                                      </p:cBhvr>
                                      <p:to>
                                        <p:strVal val="hidden"/>
                                      </p:to>
                                    </p:set>
                                  </p:childTnLst>
                                </p:cTn>
                              </p:par>
                            </p:childTnLst>
                          </p:cTn>
                        </p:par>
                        <p:par>
                          <p:cTn id="214" fill="hold">
                            <p:stCondLst>
                              <p:cond delay="0"/>
                            </p:stCondLst>
                            <p:childTnLst>
                              <p:par>
                                <p:cTn id="215" presetID="1" presetClass="exit" presetSubtype="0" fill="hold" nodeType="afterEffect">
                                  <p:stCondLst>
                                    <p:cond delay="0"/>
                                  </p:stCondLst>
                                  <p:childTnLst>
                                    <p:set>
                                      <p:cBhvr>
                                        <p:cTn id="216" dur="1" fill="hold">
                                          <p:stCondLst>
                                            <p:cond delay="0"/>
                                          </p:stCondLst>
                                        </p:cTn>
                                        <p:tgtEl>
                                          <p:spTgt spid="17">
                                            <p:txEl>
                                              <p:pRg st="0" end="0"/>
                                            </p:txEl>
                                          </p:spTgt>
                                        </p:tgtEl>
                                        <p:attrNameLst>
                                          <p:attrName>style.visibility</p:attrName>
                                        </p:attrNameLst>
                                      </p:cBhvr>
                                      <p:to>
                                        <p:strVal val="hidden"/>
                                      </p:to>
                                    </p:set>
                                  </p:childTnLst>
                                </p:cTn>
                              </p:par>
                              <p:par>
                                <p:cTn id="217" presetID="1" presetClass="exit" presetSubtype="0" fill="hold" nodeType="withEffect">
                                  <p:stCondLst>
                                    <p:cond delay="0"/>
                                  </p:stCondLst>
                                  <p:childTnLst>
                                    <p:set>
                                      <p:cBhvr>
                                        <p:cTn id="218" dur="1" fill="hold">
                                          <p:stCondLst>
                                            <p:cond delay="0"/>
                                          </p:stCondLst>
                                        </p:cTn>
                                        <p:tgtEl>
                                          <p:spTgt spid="17">
                                            <p:txEl>
                                              <p:pRg st="1" end="1"/>
                                            </p:txEl>
                                          </p:spTgt>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17">
                                            <p:txEl>
                                              <p:pRg st="2" end="2"/>
                                            </p:txEl>
                                          </p:spTgt>
                                        </p:tgtEl>
                                        <p:attrNameLst>
                                          <p:attrName>style.visibility</p:attrName>
                                        </p:attrNameLst>
                                      </p:cBhvr>
                                      <p:to>
                                        <p:strVal val="hidden"/>
                                      </p:to>
                                    </p:set>
                                  </p:childTnLst>
                                </p:cTn>
                              </p:par>
                              <p:par>
                                <p:cTn id="221" presetID="1" presetClass="exit" presetSubtype="0" fill="hold" nodeType="withEffect">
                                  <p:stCondLst>
                                    <p:cond delay="0"/>
                                  </p:stCondLst>
                                  <p:childTnLst>
                                    <p:set>
                                      <p:cBhvr>
                                        <p:cTn id="222" dur="1" fill="hold">
                                          <p:stCondLst>
                                            <p:cond delay="0"/>
                                          </p:stCondLst>
                                        </p:cTn>
                                        <p:tgtEl>
                                          <p:spTgt spid="17">
                                            <p:txEl>
                                              <p:pRg st="3" end="3"/>
                                            </p:txEl>
                                          </p:spTgt>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17">
                                            <p:txEl>
                                              <p:pRg st="4" end="4"/>
                                            </p:txEl>
                                          </p:spTgt>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17">
                                            <p:txEl>
                                              <p:pRg st="5" end="5"/>
                                            </p:txEl>
                                          </p:spTgt>
                                        </p:tgtEl>
                                        <p:attrNameLst>
                                          <p:attrName>style.visibility</p:attrName>
                                        </p:attrNameLst>
                                      </p:cBhvr>
                                      <p:to>
                                        <p:strVal val="hidden"/>
                                      </p:to>
                                    </p:set>
                                  </p:childTnLst>
                                </p:cTn>
                              </p:par>
                            </p:childTnLst>
                          </p:cTn>
                        </p:par>
                        <p:par>
                          <p:cTn id="227" fill="hold">
                            <p:stCondLst>
                              <p:cond delay="0"/>
                            </p:stCondLst>
                            <p:childTnLst>
                              <p:par>
                                <p:cTn id="228" presetID="1" presetClass="exit" presetSubtype="0" fill="hold" grpId="1" nodeType="afterEffect">
                                  <p:stCondLst>
                                    <p:cond delay="0"/>
                                  </p:stCondLst>
                                  <p:childTnLst>
                                    <p:set>
                                      <p:cBhvr>
                                        <p:cTn id="229" dur="1" fill="hold">
                                          <p:stCondLst>
                                            <p:cond delay="0"/>
                                          </p:stCondLst>
                                        </p:cTn>
                                        <p:tgtEl>
                                          <p:spTgt spid="17">
                                            <p:bg/>
                                          </p:spTgt>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17" presetClass="entr" presetSubtype="10" fill="hold" nodeType="clickEffect">
                                  <p:stCondLst>
                                    <p:cond delay="0"/>
                                  </p:stCondLst>
                                  <p:childTnLst>
                                    <p:set>
                                      <p:cBhvr>
                                        <p:cTn id="233" dur="1" fill="hold">
                                          <p:stCondLst>
                                            <p:cond delay="0"/>
                                          </p:stCondLst>
                                        </p:cTn>
                                        <p:tgtEl>
                                          <p:spTgt spid="13"/>
                                        </p:tgtEl>
                                        <p:attrNameLst>
                                          <p:attrName>style.visibility</p:attrName>
                                        </p:attrNameLst>
                                      </p:cBhvr>
                                      <p:to>
                                        <p:strVal val="visible"/>
                                      </p:to>
                                    </p:set>
                                    <p:anim calcmode="lin" valueType="num">
                                      <p:cBhvr>
                                        <p:cTn id="234" dur="500" fill="hold"/>
                                        <p:tgtEl>
                                          <p:spTgt spid="13"/>
                                        </p:tgtEl>
                                        <p:attrNameLst>
                                          <p:attrName>ppt_w</p:attrName>
                                        </p:attrNameLst>
                                      </p:cBhvr>
                                      <p:tavLst>
                                        <p:tav tm="0">
                                          <p:val>
                                            <p:fltVal val="0"/>
                                          </p:val>
                                        </p:tav>
                                        <p:tav tm="100000">
                                          <p:val>
                                            <p:strVal val="#ppt_w"/>
                                          </p:val>
                                        </p:tav>
                                      </p:tavLst>
                                    </p:anim>
                                    <p:anim calcmode="lin" valueType="num">
                                      <p:cBhvr>
                                        <p:cTn id="235" dur="500" fill="hold"/>
                                        <p:tgtEl>
                                          <p:spTgt spid="13"/>
                                        </p:tgtEl>
                                        <p:attrNameLst>
                                          <p:attrName>ppt_h</p:attrName>
                                        </p:attrNameLst>
                                      </p:cBhvr>
                                      <p:tavLst>
                                        <p:tav tm="0">
                                          <p:val>
                                            <p:strVal val="#ppt_h"/>
                                          </p:val>
                                        </p:tav>
                                        <p:tav tm="100000">
                                          <p:val>
                                            <p:strVal val="#ppt_h"/>
                                          </p:val>
                                        </p:tav>
                                      </p:tavLst>
                                    </p:anim>
                                  </p:childTnLst>
                                </p:cTn>
                              </p:par>
                            </p:childTnLst>
                          </p:cTn>
                        </p:par>
                        <p:par>
                          <p:cTn id="236" fill="hold">
                            <p:stCondLst>
                              <p:cond delay="500"/>
                            </p:stCondLst>
                            <p:childTnLst>
                              <p:par>
                                <p:cTn id="237" presetID="17" presetClass="entr" presetSubtype="10" fill="hold" nodeType="afterEffect">
                                  <p:stCondLst>
                                    <p:cond delay="0"/>
                                  </p:stCondLst>
                                  <p:childTnLst>
                                    <p:set>
                                      <p:cBhvr>
                                        <p:cTn id="238" dur="1" fill="hold">
                                          <p:stCondLst>
                                            <p:cond delay="0"/>
                                          </p:stCondLst>
                                        </p:cTn>
                                        <p:tgtEl>
                                          <p:spTgt spid="6"/>
                                        </p:tgtEl>
                                        <p:attrNameLst>
                                          <p:attrName>style.visibility</p:attrName>
                                        </p:attrNameLst>
                                      </p:cBhvr>
                                      <p:to>
                                        <p:strVal val="visible"/>
                                      </p:to>
                                    </p:set>
                                    <p:anim calcmode="lin" valueType="num">
                                      <p:cBhvr>
                                        <p:cTn id="239" dur="500" fill="hold"/>
                                        <p:tgtEl>
                                          <p:spTgt spid="6"/>
                                        </p:tgtEl>
                                        <p:attrNameLst>
                                          <p:attrName>ppt_w</p:attrName>
                                        </p:attrNameLst>
                                      </p:cBhvr>
                                      <p:tavLst>
                                        <p:tav tm="0">
                                          <p:val>
                                            <p:fltVal val="0"/>
                                          </p:val>
                                        </p:tav>
                                        <p:tav tm="100000">
                                          <p:val>
                                            <p:strVal val="#ppt_w"/>
                                          </p:val>
                                        </p:tav>
                                      </p:tavLst>
                                    </p:anim>
                                    <p:anim calcmode="lin" valueType="num">
                                      <p:cBhvr>
                                        <p:cTn id="240" dur="500" fill="hold"/>
                                        <p:tgtEl>
                                          <p:spTgt spid="6"/>
                                        </p:tgtEl>
                                        <p:attrNameLst>
                                          <p:attrName>ppt_h</p:attrName>
                                        </p:attrNameLst>
                                      </p:cBhvr>
                                      <p:tavLst>
                                        <p:tav tm="0">
                                          <p:val>
                                            <p:strVal val="#ppt_h"/>
                                          </p:val>
                                        </p:tav>
                                        <p:tav tm="100000">
                                          <p:val>
                                            <p:strVal val="#ppt_h"/>
                                          </p:val>
                                        </p:tav>
                                      </p:tavLst>
                                    </p:anim>
                                  </p:childTnLst>
                                </p:cTn>
                              </p:par>
                            </p:childTnLst>
                          </p:cTn>
                        </p:par>
                        <p:par>
                          <p:cTn id="241" fill="hold">
                            <p:stCondLst>
                              <p:cond delay="1000"/>
                            </p:stCondLst>
                            <p:childTnLst>
                              <p:par>
                                <p:cTn id="242" presetID="25" presetClass="entr" presetSubtype="0" fill="hold" grpId="0" nodeType="afterEffect">
                                  <p:stCondLst>
                                    <p:cond delay="0"/>
                                  </p:stCondLst>
                                  <p:childTnLst>
                                    <p:set>
                                      <p:cBhvr>
                                        <p:cTn id="243" dur="1" fill="hold">
                                          <p:stCondLst>
                                            <p:cond delay="0"/>
                                          </p:stCondLst>
                                        </p:cTn>
                                        <p:tgtEl>
                                          <p:spTgt spid="47"/>
                                        </p:tgtEl>
                                        <p:attrNameLst>
                                          <p:attrName>style.visibility</p:attrName>
                                        </p:attrNameLst>
                                      </p:cBhvr>
                                      <p:to>
                                        <p:strVal val="visible"/>
                                      </p:to>
                                    </p:set>
                                    <p:anim calcmode="lin" valueType="num">
                                      <p:cBhvr>
                                        <p:cTn id="244" dur="500" decel="50000" fill="hold">
                                          <p:stCondLst>
                                            <p:cond delay="0"/>
                                          </p:stCondLst>
                                        </p:cTn>
                                        <p:tgtEl>
                                          <p:spTgt spid="47"/>
                                        </p:tgtEl>
                                        <p:attrNameLst>
                                          <p:attrName>style.rotation</p:attrName>
                                        </p:attrNameLst>
                                      </p:cBhvr>
                                      <p:tavLst>
                                        <p:tav tm="0">
                                          <p:val>
                                            <p:fltVal val="-90"/>
                                          </p:val>
                                        </p:tav>
                                        <p:tav tm="100000">
                                          <p:val>
                                            <p:fltVal val="0"/>
                                          </p:val>
                                        </p:tav>
                                      </p:tavLst>
                                    </p:anim>
                                    <p:anim calcmode="lin" valueType="num">
                                      <p:cBhvr>
                                        <p:cTn id="245" dur="500" decel="50000" fill="hold">
                                          <p:stCondLst>
                                            <p:cond delay="0"/>
                                          </p:stCondLst>
                                        </p:cTn>
                                        <p:tgtEl>
                                          <p:spTgt spid="47"/>
                                        </p:tgtEl>
                                        <p:attrNameLst>
                                          <p:attrName>ppt_w</p:attrName>
                                        </p:attrNameLst>
                                      </p:cBhvr>
                                      <p:tavLst>
                                        <p:tav tm="0">
                                          <p:val>
                                            <p:strVal val="#ppt_w"/>
                                          </p:val>
                                        </p:tav>
                                        <p:tav tm="100000">
                                          <p:val>
                                            <p:strVal val="#ppt_w*.05"/>
                                          </p:val>
                                        </p:tav>
                                      </p:tavLst>
                                    </p:anim>
                                    <p:anim calcmode="lin" valueType="num">
                                      <p:cBhvr>
                                        <p:cTn id="246" dur="500" accel="50000" fill="hold">
                                          <p:stCondLst>
                                            <p:cond delay="500"/>
                                          </p:stCondLst>
                                        </p:cTn>
                                        <p:tgtEl>
                                          <p:spTgt spid="47"/>
                                        </p:tgtEl>
                                        <p:attrNameLst>
                                          <p:attrName>ppt_w</p:attrName>
                                        </p:attrNameLst>
                                      </p:cBhvr>
                                      <p:tavLst>
                                        <p:tav tm="0">
                                          <p:val>
                                            <p:strVal val="#ppt_w*.05"/>
                                          </p:val>
                                        </p:tav>
                                        <p:tav tm="100000">
                                          <p:val>
                                            <p:strVal val="#ppt_w"/>
                                          </p:val>
                                        </p:tav>
                                      </p:tavLst>
                                    </p:anim>
                                    <p:anim calcmode="lin" valueType="num">
                                      <p:cBhvr>
                                        <p:cTn id="247" dur="1000" fill="hold"/>
                                        <p:tgtEl>
                                          <p:spTgt spid="47"/>
                                        </p:tgtEl>
                                        <p:attrNameLst>
                                          <p:attrName>ppt_h</p:attrName>
                                        </p:attrNameLst>
                                      </p:cBhvr>
                                      <p:tavLst>
                                        <p:tav tm="0">
                                          <p:val>
                                            <p:strVal val="#ppt_h"/>
                                          </p:val>
                                        </p:tav>
                                        <p:tav tm="100000">
                                          <p:val>
                                            <p:strVal val="#ppt_h"/>
                                          </p:val>
                                        </p:tav>
                                      </p:tavLst>
                                    </p:anim>
                                    <p:anim calcmode="lin" valueType="num">
                                      <p:cBhvr>
                                        <p:cTn id="248" dur="500" decel="50000" fill="hold">
                                          <p:stCondLst>
                                            <p:cond delay="0"/>
                                          </p:stCondLst>
                                        </p:cTn>
                                        <p:tgtEl>
                                          <p:spTgt spid="47"/>
                                        </p:tgtEl>
                                        <p:attrNameLst>
                                          <p:attrName>ppt_x</p:attrName>
                                        </p:attrNameLst>
                                      </p:cBhvr>
                                      <p:tavLst>
                                        <p:tav tm="0">
                                          <p:val>
                                            <p:strVal val="#ppt_x+.4"/>
                                          </p:val>
                                        </p:tav>
                                        <p:tav tm="100000">
                                          <p:val>
                                            <p:strVal val="#ppt_x"/>
                                          </p:val>
                                        </p:tav>
                                      </p:tavLst>
                                    </p:anim>
                                    <p:anim calcmode="lin" valueType="num">
                                      <p:cBhvr>
                                        <p:cTn id="249" dur="500" decel="50000" fill="hold">
                                          <p:stCondLst>
                                            <p:cond delay="0"/>
                                          </p:stCondLst>
                                        </p:cTn>
                                        <p:tgtEl>
                                          <p:spTgt spid="47"/>
                                        </p:tgtEl>
                                        <p:attrNameLst>
                                          <p:attrName>ppt_y</p:attrName>
                                        </p:attrNameLst>
                                      </p:cBhvr>
                                      <p:tavLst>
                                        <p:tav tm="0">
                                          <p:val>
                                            <p:strVal val="#ppt_y-.2"/>
                                          </p:val>
                                        </p:tav>
                                        <p:tav tm="100000">
                                          <p:val>
                                            <p:strVal val="#ppt_y+.1"/>
                                          </p:val>
                                        </p:tav>
                                      </p:tavLst>
                                    </p:anim>
                                    <p:anim calcmode="lin" valueType="num">
                                      <p:cBhvr>
                                        <p:cTn id="250" dur="500" accel="50000" fill="hold">
                                          <p:stCondLst>
                                            <p:cond delay="500"/>
                                          </p:stCondLst>
                                        </p:cTn>
                                        <p:tgtEl>
                                          <p:spTgt spid="47"/>
                                        </p:tgtEl>
                                        <p:attrNameLst>
                                          <p:attrName>ppt_y</p:attrName>
                                        </p:attrNameLst>
                                      </p:cBhvr>
                                      <p:tavLst>
                                        <p:tav tm="0">
                                          <p:val>
                                            <p:strVal val="#ppt_y+.1"/>
                                          </p:val>
                                        </p:tav>
                                        <p:tav tm="100000">
                                          <p:val>
                                            <p:strVal val="#ppt_y"/>
                                          </p:val>
                                        </p:tav>
                                      </p:tavLst>
                                    </p:anim>
                                    <p:animEffect transition="in" filter="fade">
                                      <p:cBhvr>
                                        <p:cTn id="251" dur="1000" decel="50000">
                                          <p:stCondLst>
                                            <p:cond delay="0"/>
                                          </p:stCondLst>
                                        </p:cTn>
                                        <p:tgtEl>
                                          <p:spTgt spid="47"/>
                                        </p:tgtEl>
                                      </p:cBhvr>
                                    </p:animEffect>
                                  </p:childTnLst>
                                </p:cTn>
                              </p:par>
                            </p:childTnLst>
                          </p:cTn>
                        </p:par>
                        <p:par>
                          <p:cTn id="252" fill="hold">
                            <p:stCondLst>
                              <p:cond delay="2000"/>
                            </p:stCondLst>
                            <p:childTnLst>
                              <p:par>
                                <p:cTn id="253" presetID="25" presetClass="entr" presetSubtype="0" fill="hold" grpId="0" nodeType="afterEffect">
                                  <p:stCondLst>
                                    <p:cond delay="0"/>
                                  </p:stCondLst>
                                  <p:childTnLst>
                                    <p:set>
                                      <p:cBhvr>
                                        <p:cTn id="254" dur="1" fill="hold">
                                          <p:stCondLst>
                                            <p:cond delay="0"/>
                                          </p:stCondLst>
                                        </p:cTn>
                                        <p:tgtEl>
                                          <p:spTgt spid="46"/>
                                        </p:tgtEl>
                                        <p:attrNameLst>
                                          <p:attrName>style.visibility</p:attrName>
                                        </p:attrNameLst>
                                      </p:cBhvr>
                                      <p:to>
                                        <p:strVal val="visible"/>
                                      </p:to>
                                    </p:set>
                                    <p:anim calcmode="lin" valueType="num">
                                      <p:cBhvr>
                                        <p:cTn id="255"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56"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57"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58" dur="1000" fill="hold"/>
                                        <p:tgtEl>
                                          <p:spTgt spid="46"/>
                                        </p:tgtEl>
                                        <p:attrNameLst>
                                          <p:attrName>ppt_h</p:attrName>
                                        </p:attrNameLst>
                                      </p:cBhvr>
                                      <p:tavLst>
                                        <p:tav tm="0">
                                          <p:val>
                                            <p:strVal val="#ppt_h"/>
                                          </p:val>
                                        </p:tav>
                                        <p:tav tm="100000">
                                          <p:val>
                                            <p:strVal val="#ppt_h"/>
                                          </p:val>
                                        </p:tav>
                                      </p:tavLst>
                                    </p:anim>
                                    <p:anim calcmode="lin" valueType="num">
                                      <p:cBhvr>
                                        <p:cTn id="259"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60"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61"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62" dur="1000" decel="50000">
                                          <p:stCondLst>
                                            <p:cond delay="0"/>
                                          </p:stCondLst>
                                        </p:cTn>
                                        <p:tgtEl>
                                          <p:spTgt spid="46"/>
                                        </p:tgtEl>
                                      </p:cBhvr>
                                    </p:animEffect>
                                  </p:childTnLst>
                                </p:cTn>
                              </p:par>
                            </p:childTnLst>
                          </p:cTn>
                        </p:par>
                        <p:par>
                          <p:cTn id="263" fill="hold">
                            <p:stCondLst>
                              <p:cond delay="3000"/>
                            </p:stCondLst>
                            <p:childTnLst>
                              <p:par>
                                <p:cTn id="264" presetID="17" presetClass="entr" presetSubtype="10" fill="hold" nodeType="afterEffect">
                                  <p:stCondLst>
                                    <p:cond delay="0"/>
                                  </p:stCondLst>
                                  <p:childTnLst>
                                    <p:set>
                                      <p:cBhvr>
                                        <p:cTn id="265" dur="1" fill="hold">
                                          <p:stCondLst>
                                            <p:cond delay="0"/>
                                          </p:stCondLst>
                                        </p:cTn>
                                        <p:tgtEl>
                                          <p:spTgt spid="10"/>
                                        </p:tgtEl>
                                        <p:attrNameLst>
                                          <p:attrName>style.visibility</p:attrName>
                                        </p:attrNameLst>
                                      </p:cBhvr>
                                      <p:to>
                                        <p:strVal val="visible"/>
                                      </p:to>
                                    </p:set>
                                    <p:anim calcmode="lin" valueType="num">
                                      <p:cBhvr>
                                        <p:cTn id="266" dur="500" fill="hold"/>
                                        <p:tgtEl>
                                          <p:spTgt spid="10"/>
                                        </p:tgtEl>
                                        <p:attrNameLst>
                                          <p:attrName>ppt_w</p:attrName>
                                        </p:attrNameLst>
                                      </p:cBhvr>
                                      <p:tavLst>
                                        <p:tav tm="0">
                                          <p:val>
                                            <p:fltVal val="0"/>
                                          </p:val>
                                        </p:tav>
                                        <p:tav tm="100000">
                                          <p:val>
                                            <p:strVal val="#ppt_w"/>
                                          </p:val>
                                        </p:tav>
                                      </p:tavLst>
                                    </p:anim>
                                    <p:anim calcmode="lin" valueType="num">
                                      <p:cBhvr>
                                        <p:cTn id="267" dur="500" fill="hold"/>
                                        <p:tgtEl>
                                          <p:spTgt spid="10"/>
                                        </p:tgtEl>
                                        <p:attrNameLst>
                                          <p:attrName>ppt_h</p:attrName>
                                        </p:attrNameLst>
                                      </p:cBhvr>
                                      <p:tavLst>
                                        <p:tav tm="0">
                                          <p:val>
                                            <p:strVal val="#ppt_h"/>
                                          </p:val>
                                        </p:tav>
                                        <p:tav tm="100000">
                                          <p:val>
                                            <p:strVal val="#ppt_h"/>
                                          </p:val>
                                        </p:tav>
                                      </p:tavLst>
                                    </p:anim>
                                  </p:childTnLst>
                                </p:cTn>
                              </p:par>
                            </p:childTnLst>
                          </p:cTn>
                        </p:par>
                        <p:par>
                          <p:cTn id="268" fill="hold">
                            <p:stCondLst>
                              <p:cond delay="3500"/>
                            </p:stCondLst>
                            <p:childTnLst>
                              <p:par>
                                <p:cTn id="269" presetID="17" presetClass="entr" presetSubtype="10" fill="hold" nodeType="afterEffect">
                                  <p:stCondLst>
                                    <p:cond delay="0"/>
                                  </p:stCondLst>
                                  <p:childTnLst>
                                    <p:set>
                                      <p:cBhvr>
                                        <p:cTn id="270" dur="1" fill="hold">
                                          <p:stCondLst>
                                            <p:cond delay="0"/>
                                          </p:stCondLst>
                                        </p:cTn>
                                        <p:tgtEl>
                                          <p:spTgt spid="11"/>
                                        </p:tgtEl>
                                        <p:attrNameLst>
                                          <p:attrName>style.visibility</p:attrName>
                                        </p:attrNameLst>
                                      </p:cBhvr>
                                      <p:to>
                                        <p:strVal val="visible"/>
                                      </p:to>
                                    </p:set>
                                    <p:anim calcmode="lin" valueType="num">
                                      <p:cBhvr>
                                        <p:cTn id="271" dur="500" fill="hold"/>
                                        <p:tgtEl>
                                          <p:spTgt spid="11"/>
                                        </p:tgtEl>
                                        <p:attrNameLst>
                                          <p:attrName>ppt_w</p:attrName>
                                        </p:attrNameLst>
                                      </p:cBhvr>
                                      <p:tavLst>
                                        <p:tav tm="0">
                                          <p:val>
                                            <p:fltVal val="0"/>
                                          </p:val>
                                        </p:tav>
                                        <p:tav tm="100000">
                                          <p:val>
                                            <p:strVal val="#ppt_w"/>
                                          </p:val>
                                        </p:tav>
                                      </p:tavLst>
                                    </p:anim>
                                    <p:anim calcmode="lin" valueType="num">
                                      <p:cBhvr>
                                        <p:cTn id="272" dur="500" fill="hold"/>
                                        <p:tgtEl>
                                          <p:spTgt spid="11"/>
                                        </p:tgtEl>
                                        <p:attrNameLst>
                                          <p:attrName>ppt_h</p:attrName>
                                        </p:attrNameLst>
                                      </p:cBhvr>
                                      <p:tavLst>
                                        <p:tav tm="0">
                                          <p:val>
                                            <p:strVal val="#ppt_h"/>
                                          </p:val>
                                        </p:tav>
                                        <p:tav tm="100000">
                                          <p:val>
                                            <p:strVal val="#ppt_h"/>
                                          </p:val>
                                        </p:tav>
                                      </p:tavLst>
                                    </p:anim>
                                  </p:childTnLst>
                                </p:cTn>
                              </p:par>
                            </p:childTnLst>
                          </p:cTn>
                        </p:par>
                        <p:par>
                          <p:cTn id="273" fill="hold">
                            <p:stCondLst>
                              <p:cond delay="4000"/>
                            </p:stCondLst>
                            <p:childTnLst>
                              <p:par>
                                <p:cTn id="274" presetID="17" presetClass="entr" presetSubtype="10" fill="hold" nodeType="afterEffect">
                                  <p:stCondLst>
                                    <p:cond delay="0"/>
                                  </p:stCondLst>
                                  <p:childTnLst>
                                    <p:set>
                                      <p:cBhvr>
                                        <p:cTn id="275" dur="1" fill="hold">
                                          <p:stCondLst>
                                            <p:cond delay="0"/>
                                          </p:stCondLst>
                                        </p:cTn>
                                        <p:tgtEl>
                                          <p:spTgt spid="12"/>
                                        </p:tgtEl>
                                        <p:attrNameLst>
                                          <p:attrName>style.visibility</p:attrName>
                                        </p:attrNameLst>
                                      </p:cBhvr>
                                      <p:to>
                                        <p:strVal val="visible"/>
                                      </p:to>
                                    </p:set>
                                    <p:anim calcmode="lin" valueType="num">
                                      <p:cBhvr>
                                        <p:cTn id="276" dur="500" fill="hold"/>
                                        <p:tgtEl>
                                          <p:spTgt spid="12"/>
                                        </p:tgtEl>
                                        <p:attrNameLst>
                                          <p:attrName>ppt_w</p:attrName>
                                        </p:attrNameLst>
                                      </p:cBhvr>
                                      <p:tavLst>
                                        <p:tav tm="0">
                                          <p:val>
                                            <p:fltVal val="0"/>
                                          </p:val>
                                        </p:tav>
                                        <p:tav tm="100000">
                                          <p:val>
                                            <p:strVal val="#ppt_w"/>
                                          </p:val>
                                        </p:tav>
                                      </p:tavLst>
                                    </p:anim>
                                    <p:anim calcmode="lin" valueType="num">
                                      <p:cBhvr>
                                        <p:cTn id="277"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278" fill="hold">
                      <p:stCondLst>
                        <p:cond delay="indefinite"/>
                      </p:stCondLst>
                      <p:childTnLst>
                        <p:par>
                          <p:cTn id="279" fill="hold">
                            <p:stCondLst>
                              <p:cond delay="0"/>
                            </p:stCondLst>
                            <p:childTnLst>
                              <p:par>
                                <p:cTn id="280" presetID="5" presetClass="entr" presetSubtype="10" fill="hold" grpId="0" nodeType="clickEffect">
                                  <p:stCondLst>
                                    <p:cond delay="0"/>
                                  </p:stCondLst>
                                  <p:childTnLst>
                                    <p:set>
                                      <p:cBhvr>
                                        <p:cTn id="281" dur="1" fill="hold">
                                          <p:stCondLst>
                                            <p:cond delay="0"/>
                                          </p:stCondLst>
                                        </p:cTn>
                                        <p:tgtEl>
                                          <p:spTgt spid="18">
                                            <p:bg/>
                                          </p:spTgt>
                                        </p:tgtEl>
                                        <p:attrNameLst>
                                          <p:attrName>style.visibility</p:attrName>
                                        </p:attrNameLst>
                                      </p:cBhvr>
                                      <p:to>
                                        <p:strVal val="visible"/>
                                      </p:to>
                                    </p:set>
                                    <p:animEffect transition="in" filter="checkerboard(across)">
                                      <p:cBhvr>
                                        <p:cTn id="282" dur="500"/>
                                        <p:tgtEl>
                                          <p:spTgt spid="18">
                                            <p:bg/>
                                          </p:spTgt>
                                        </p:tgtEl>
                                      </p:cBhvr>
                                    </p:animEffect>
                                  </p:childTnLst>
                                </p:cTn>
                              </p:par>
                            </p:childTnLst>
                          </p:cTn>
                        </p:par>
                      </p:childTnLst>
                    </p:cTn>
                  </p:par>
                  <p:par>
                    <p:cTn id="283" fill="hold">
                      <p:stCondLst>
                        <p:cond delay="indefinite"/>
                      </p:stCondLst>
                      <p:childTnLst>
                        <p:par>
                          <p:cTn id="284" fill="hold">
                            <p:stCondLst>
                              <p:cond delay="0"/>
                            </p:stCondLst>
                            <p:childTnLst>
                              <p:par>
                                <p:cTn id="285" presetID="5" presetClass="entr" presetSubtype="10" fill="hold" grpId="0" nodeType="clickPar">
                                  <p:stCondLst>
                                    <p:cond delay="0"/>
                                  </p:stCondLst>
                                  <p:childTnLst>
                                    <p:set>
                                      <p:cBhvr>
                                        <p:cTn id="286" dur="1" fill="hold">
                                          <p:stCondLst>
                                            <p:cond delay="0"/>
                                          </p:stCondLst>
                                        </p:cTn>
                                        <p:tgtEl>
                                          <p:spTgt spid="18">
                                            <p:txEl>
                                              <p:pRg st="0" end="0"/>
                                            </p:txEl>
                                          </p:spTgt>
                                        </p:tgtEl>
                                        <p:attrNameLst>
                                          <p:attrName>style.visibility</p:attrName>
                                        </p:attrNameLst>
                                      </p:cBhvr>
                                      <p:to>
                                        <p:strVal val="visible"/>
                                      </p:to>
                                    </p:set>
                                    <p:animEffect transition="in" filter="checkerboard(across)">
                                      <p:cBhvr>
                                        <p:cTn id="287" dur="500"/>
                                        <p:tgtEl>
                                          <p:spTgt spid="18">
                                            <p:txEl>
                                              <p:pRg st="0" end="0"/>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5" presetClass="entr" presetSubtype="10" fill="hold" grpId="0" nodeType="clickEffect">
                                  <p:stCondLst>
                                    <p:cond delay="0"/>
                                  </p:stCondLst>
                                  <p:childTnLst>
                                    <p:set>
                                      <p:cBhvr>
                                        <p:cTn id="291" dur="1" fill="hold">
                                          <p:stCondLst>
                                            <p:cond delay="0"/>
                                          </p:stCondLst>
                                        </p:cTn>
                                        <p:tgtEl>
                                          <p:spTgt spid="18">
                                            <p:txEl>
                                              <p:pRg st="1" end="1"/>
                                            </p:txEl>
                                          </p:spTgt>
                                        </p:tgtEl>
                                        <p:attrNameLst>
                                          <p:attrName>style.visibility</p:attrName>
                                        </p:attrNameLst>
                                      </p:cBhvr>
                                      <p:to>
                                        <p:strVal val="visible"/>
                                      </p:to>
                                    </p:set>
                                    <p:animEffect transition="in" filter="checkerboard(across)">
                                      <p:cBhvr>
                                        <p:cTn id="292" dur="500"/>
                                        <p:tgtEl>
                                          <p:spTgt spid="18">
                                            <p:txEl>
                                              <p:pRg st="1" end="1"/>
                                            </p:txEl>
                                          </p:spTgt>
                                        </p:tgtEl>
                                      </p:cBhvr>
                                    </p:animEffect>
                                  </p:childTnLst>
                                </p:cTn>
                              </p:par>
                            </p:childTnLst>
                          </p:cTn>
                        </p:par>
                      </p:childTnLst>
                    </p:cTn>
                  </p:par>
                  <p:par>
                    <p:cTn id="293" fill="hold">
                      <p:stCondLst>
                        <p:cond delay="indefinite"/>
                      </p:stCondLst>
                      <p:childTnLst>
                        <p:par>
                          <p:cTn id="294" fill="hold">
                            <p:stCondLst>
                              <p:cond delay="0"/>
                            </p:stCondLst>
                            <p:childTnLst>
                              <p:par>
                                <p:cTn id="295" presetID="5" presetClass="entr" presetSubtype="10" fill="hold" grpId="0" nodeType="clickEffect">
                                  <p:stCondLst>
                                    <p:cond delay="0"/>
                                  </p:stCondLst>
                                  <p:childTnLst>
                                    <p:set>
                                      <p:cBhvr>
                                        <p:cTn id="296" dur="1" fill="hold">
                                          <p:stCondLst>
                                            <p:cond delay="0"/>
                                          </p:stCondLst>
                                        </p:cTn>
                                        <p:tgtEl>
                                          <p:spTgt spid="18">
                                            <p:txEl>
                                              <p:pRg st="2" end="2"/>
                                            </p:txEl>
                                          </p:spTgt>
                                        </p:tgtEl>
                                        <p:attrNameLst>
                                          <p:attrName>style.visibility</p:attrName>
                                        </p:attrNameLst>
                                      </p:cBhvr>
                                      <p:to>
                                        <p:strVal val="visible"/>
                                      </p:to>
                                    </p:set>
                                    <p:animEffect transition="in" filter="checkerboard(across)">
                                      <p:cBhvr>
                                        <p:cTn id="297" dur="500"/>
                                        <p:tgtEl>
                                          <p:spTgt spid="18">
                                            <p:txEl>
                                              <p:pRg st="2" end="2"/>
                                            </p:txEl>
                                          </p:spTgt>
                                        </p:tgtEl>
                                      </p:cBhvr>
                                    </p:animEffect>
                                  </p:childTnLst>
                                </p:cTn>
                              </p:par>
                            </p:childTnLst>
                          </p:cTn>
                        </p:par>
                      </p:childTnLst>
                    </p:cTn>
                  </p:par>
                  <p:par>
                    <p:cTn id="298" fill="hold">
                      <p:stCondLst>
                        <p:cond delay="indefinite"/>
                      </p:stCondLst>
                      <p:childTnLst>
                        <p:par>
                          <p:cTn id="299" fill="hold">
                            <p:stCondLst>
                              <p:cond delay="0"/>
                            </p:stCondLst>
                            <p:childTnLst>
                              <p:par>
                                <p:cTn id="300" presetID="5" presetClass="entr" presetSubtype="10" fill="hold" grpId="0" nodeType="clickEffect">
                                  <p:stCondLst>
                                    <p:cond delay="0"/>
                                  </p:stCondLst>
                                  <p:childTnLst>
                                    <p:set>
                                      <p:cBhvr>
                                        <p:cTn id="301" dur="1" fill="hold">
                                          <p:stCondLst>
                                            <p:cond delay="0"/>
                                          </p:stCondLst>
                                        </p:cTn>
                                        <p:tgtEl>
                                          <p:spTgt spid="18">
                                            <p:txEl>
                                              <p:pRg st="3" end="3"/>
                                            </p:txEl>
                                          </p:spTgt>
                                        </p:tgtEl>
                                        <p:attrNameLst>
                                          <p:attrName>style.visibility</p:attrName>
                                        </p:attrNameLst>
                                      </p:cBhvr>
                                      <p:to>
                                        <p:strVal val="visible"/>
                                      </p:to>
                                    </p:set>
                                    <p:animEffect transition="in" filter="checkerboard(across)">
                                      <p:cBhvr>
                                        <p:cTn id="302" dur="500"/>
                                        <p:tgtEl>
                                          <p:spTgt spid="18">
                                            <p:txEl>
                                              <p:pRg st="3" end="3"/>
                                            </p:txEl>
                                          </p:spTgt>
                                        </p:tgtEl>
                                      </p:cBhvr>
                                    </p:animEffect>
                                  </p:childTnLst>
                                </p:cTn>
                              </p:par>
                            </p:childTnLst>
                          </p:cTn>
                        </p:par>
                      </p:childTnLst>
                    </p:cTn>
                  </p:par>
                  <p:par>
                    <p:cTn id="303" fill="hold">
                      <p:stCondLst>
                        <p:cond delay="indefinite"/>
                      </p:stCondLst>
                      <p:childTnLst>
                        <p:par>
                          <p:cTn id="304" fill="hold">
                            <p:stCondLst>
                              <p:cond delay="0"/>
                            </p:stCondLst>
                            <p:childTnLst>
                              <p:par>
                                <p:cTn id="305" presetID="5" presetClass="entr" presetSubtype="10" fill="hold" grpId="0" nodeType="clickEffect">
                                  <p:stCondLst>
                                    <p:cond delay="0"/>
                                  </p:stCondLst>
                                  <p:childTnLst>
                                    <p:set>
                                      <p:cBhvr>
                                        <p:cTn id="306" dur="1" fill="hold">
                                          <p:stCondLst>
                                            <p:cond delay="0"/>
                                          </p:stCondLst>
                                        </p:cTn>
                                        <p:tgtEl>
                                          <p:spTgt spid="18">
                                            <p:txEl>
                                              <p:pRg st="4" end="4"/>
                                            </p:txEl>
                                          </p:spTgt>
                                        </p:tgtEl>
                                        <p:attrNameLst>
                                          <p:attrName>style.visibility</p:attrName>
                                        </p:attrNameLst>
                                      </p:cBhvr>
                                      <p:to>
                                        <p:strVal val="visible"/>
                                      </p:to>
                                    </p:set>
                                    <p:animEffect transition="in" filter="checkerboard(across)">
                                      <p:cBhvr>
                                        <p:cTn id="307" dur="500"/>
                                        <p:tgtEl>
                                          <p:spTgt spid="18">
                                            <p:txEl>
                                              <p:pRg st="4" end="4"/>
                                            </p:txEl>
                                          </p:spTgt>
                                        </p:tgtEl>
                                      </p:cBhvr>
                                    </p:animEffect>
                                  </p:childTnLst>
                                </p:cTn>
                              </p:par>
                            </p:childTnLst>
                          </p:cTn>
                        </p:par>
                      </p:childTnLst>
                    </p:cTn>
                  </p:par>
                  <p:par>
                    <p:cTn id="308" fill="hold">
                      <p:stCondLst>
                        <p:cond delay="indefinite"/>
                      </p:stCondLst>
                      <p:childTnLst>
                        <p:par>
                          <p:cTn id="309" fill="hold">
                            <p:stCondLst>
                              <p:cond delay="0"/>
                            </p:stCondLst>
                            <p:childTnLst>
                              <p:par>
                                <p:cTn id="310" presetID="5" presetClass="entr" presetSubtype="10" fill="hold" grpId="0" nodeType="clickEffect">
                                  <p:stCondLst>
                                    <p:cond delay="0"/>
                                  </p:stCondLst>
                                  <p:childTnLst>
                                    <p:set>
                                      <p:cBhvr>
                                        <p:cTn id="311" dur="1" fill="hold">
                                          <p:stCondLst>
                                            <p:cond delay="0"/>
                                          </p:stCondLst>
                                        </p:cTn>
                                        <p:tgtEl>
                                          <p:spTgt spid="18">
                                            <p:txEl>
                                              <p:pRg st="5" end="5"/>
                                            </p:txEl>
                                          </p:spTgt>
                                        </p:tgtEl>
                                        <p:attrNameLst>
                                          <p:attrName>style.visibility</p:attrName>
                                        </p:attrNameLst>
                                      </p:cBhvr>
                                      <p:to>
                                        <p:strVal val="visible"/>
                                      </p:to>
                                    </p:set>
                                    <p:animEffect transition="in" filter="checkerboard(across)">
                                      <p:cBhvr>
                                        <p:cTn id="312" dur="500"/>
                                        <p:tgtEl>
                                          <p:spTgt spid="18">
                                            <p:txEl>
                                              <p:pRg st="5" end="5"/>
                                            </p:txEl>
                                          </p:spTgt>
                                        </p:tgtEl>
                                      </p:cBhvr>
                                    </p:animEffect>
                                  </p:childTnLst>
                                </p:cTn>
                              </p:par>
                            </p:childTnLst>
                          </p:cTn>
                        </p:par>
                      </p:childTnLst>
                    </p:cTn>
                  </p:par>
                  <p:par>
                    <p:cTn id="313" fill="hold">
                      <p:stCondLst>
                        <p:cond delay="indefinite"/>
                      </p:stCondLst>
                      <p:childTnLst>
                        <p:par>
                          <p:cTn id="314" fill="hold">
                            <p:stCondLst>
                              <p:cond delay="0"/>
                            </p:stCondLst>
                            <p:childTnLst>
                              <p:par>
                                <p:cTn id="315" presetID="1" presetClass="exit" presetSubtype="0" fill="hold" grpId="1" nodeType="clickEffect">
                                  <p:stCondLst>
                                    <p:cond delay="0"/>
                                  </p:stCondLst>
                                  <p:childTnLst>
                                    <p:set>
                                      <p:cBhvr>
                                        <p:cTn id="316" dur="1" fill="hold">
                                          <p:stCondLst>
                                            <p:cond delay="0"/>
                                          </p:stCondLst>
                                        </p:cTn>
                                        <p:tgtEl>
                                          <p:spTgt spid="18">
                                            <p:txEl>
                                              <p:pRg st="0" end="0"/>
                                            </p:txEl>
                                          </p:spTgt>
                                        </p:tgtEl>
                                        <p:attrNameLst>
                                          <p:attrName>style.visibility</p:attrName>
                                        </p:attrNameLst>
                                      </p:cBhvr>
                                      <p:to>
                                        <p:strVal val="hidden"/>
                                      </p:to>
                                    </p:set>
                                  </p:childTnLst>
                                </p:cTn>
                              </p:par>
                            </p:childTnLst>
                          </p:cTn>
                        </p:par>
                        <p:par>
                          <p:cTn id="317" fill="hold">
                            <p:stCondLst>
                              <p:cond delay="0"/>
                            </p:stCondLst>
                            <p:childTnLst>
                              <p:par>
                                <p:cTn id="318" presetID="1" presetClass="exit" presetSubtype="0" fill="hold" nodeType="afterEffect">
                                  <p:stCondLst>
                                    <p:cond delay="0"/>
                                  </p:stCondLst>
                                  <p:childTnLst>
                                    <p:set>
                                      <p:cBhvr>
                                        <p:cTn id="319" dur="1" fill="hold">
                                          <p:stCondLst>
                                            <p:cond delay="0"/>
                                          </p:stCondLst>
                                        </p:cTn>
                                        <p:tgtEl>
                                          <p:spTgt spid="18">
                                            <p:txEl>
                                              <p:pRg st="0" end="0"/>
                                            </p:txEl>
                                          </p:spTgt>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18">
                                            <p:txEl>
                                              <p:pRg st="1" end="1"/>
                                            </p:txEl>
                                          </p:spTgt>
                                        </p:tgtEl>
                                        <p:attrNameLst>
                                          <p:attrName>style.visibility</p:attrName>
                                        </p:attrNameLst>
                                      </p:cBhvr>
                                      <p:to>
                                        <p:strVal val="hidden"/>
                                      </p:to>
                                    </p:set>
                                  </p:childTnLst>
                                </p:cTn>
                              </p:par>
                              <p:par>
                                <p:cTn id="322" presetID="1" presetClass="exit" presetSubtype="0" fill="hold" nodeType="withEffect">
                                  <p:stCondLst>
                                    <p:cond delay="0"/>
                                  </p:stCondLst>
                                  <p:childTnLst>
                                    <p:set>
                                      <p:cBhvr>
                                        <p:cTn id="323" dur="1" fill="hold">
                                          <p:stCondLst>
                                            <p:cond delay="0"/>
                                          </p:stCondLst>
                                        </p:cTn>
                                        <p:tgtEl>
                                          <p:spTgt spid="18">
                                            <p:txEl>
                                              <p:pRg st="2" end="2"/>
                                            </p:txEl>
                                          </p:spTgt>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18">
                                            <p:txEl>
                                              <p:pRg st="3" end="3"/>
                                            </p:txEl>
                                          </p:spTgt>
                                        </p:tgtEl>
                                        <p:attrNameLst>
                                          <p:attrName>style.visibility</p:attrName>
                                        </p:attrNameLst>
                                      </p:cBhvr>
                                      <p:to>
                                        <p:strVal val="hidden"/>
                                      </p:to>
                                    </p:set>
                                  </p:childTnLst>
                                </p:cTn>
                              </p:par>
                              <p:par>
                                <p:cTn id="326" presetID="1" presetClass="exit" presetSubtype="0" fill="hold" nodeType="withEffect">
                                  <p:stCondLst>
                                    <p:cond delay="0"/>
                                  </p:stCondLst>
                                  <p:childTnLst>
                                    <p:set>
                                      <p:cBhvr>
                                        <p:cTn id="327" dur="1" fill="hold">
                                          <p:stCondLst>
                                            <p:cond delay="0"/>
                                          </p:stCondLst>
                                        </p:cTn>
                                        <p:tgtEl>
                                          <p:spTgt spid="18">
                                            <p:txEl>
                                              <p:pRg st="4" end="4"/>
                                            </p:txEl>
                                          </p:spTgt>
                                        </p:tgtEl>
                                        <p:attrNameLst>
                                          <p:attrName>style.visibility</p:attrName>
                                        </p:attrNameLst>
                                      </p:cBhvr>
                                      <p:to>
                                        <p:strVal val="hidden"/>
                                      </p:to>
                                    </p:set>
                                  </p:childTnLst>
                                </p:cTn>
                              </p:par>
                              <p:par>
                                <p:cTn id="328" presetID="1" presetClass="exit" presetSubtype="0" fill="hold" nodeType="withEffect">
                                  <p:stCondLst>
                                    <p:cond delay="0"/>
                                  </p:stCondLst>
                                  <p:childTnLst>
                                    <p:set>
                                      <p:cBhvr>
                                        <p:cTn id="329" dur="1" fill="hold">
                                          <p:stCondLst>
                                            <p:cond delay="0"/>
                                          </p:stCondLst>
                                        </p:cTn>
                                        <p:tgtEl>
                                          <p:spTgt spid="18">
                                            <p:txEl>
                                              <p:pRg st="5" end="5"/>
                                            </p:txEl>
                                          </p:spTgt>
                                        </p:tgtEl>
                                        <p:attrNameLst>
                                          <p:attrName>style.visibility</p:attrName>
                                        </p:attrNameLst>
                                      </p:cBhvr>
                                      <p:to>
                                        <p:strVal val="hidden"/>
                                      </p:to>
                                    </p:set>
                                  </p:childTnLst>
                                </p:cTn>
                              </p:par>
                            </p:childTnLst>
                          </p:cTn>
                        </p:par>
                        <p:par>
                          <p:cTn id="330" fill="hold">
                            <p:stCondLst>
                              <p:cond delay="0"/>
                            </p:stCondLst>
                            <p:childTnLst>
                              <p:par>
                                <p:cTn id="331" presetID="1" presetClass="exit" presetSubtype="0" fill="hold" grpId="1" nodeType="afterEffect">
                                  <p:stCondLst>
                                    <p:cond delay="0"/>
                                  </p:stCondLst>
                                  <p:childTnLst>
                                    <p:set>
                                      <p:cBhvr>
                                        <p:cTn id="332" dur="1" fill="hold">
                                          <p:stCondLst>
                                            <p:cond delay="0"/>
                                          </p:stCondLst>
                                        </p:cTn>
                                        <p:tgtEl>
                                          <p:spTgt spid="18">
                                            <p:bg/>
                                          </p:spTgt>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5" presetClass="entr" presetSubtype="10" fill="hold" grpId="0" nodeType="clickEffect">
                                  <p:stCondLst>
                                    <p:cond delay="0"/>
                                  </p:stCondLst>
                                  <p:childTnLst>
                                    <p:set>
                                      <p:cBhvr>
                                        <p:cTn id="336" dur="1" fill="hold">
                                          <p:stCondLst>
                                            <p:cond delay="0"/>
                                          </p:stCondLst>
                                        </p:cTn>
                                        <p:tgtEl>
                                          <p:spTgt spid="20">
                                            <p:bg/>
                                          </p:spTgt>
                                        </p:tgtEl>
                                        <p:attrNameLst>
                                          <p:attrName>style.visibility</p:attrName>
                                        </p:attrNameLst>
                                      </p:cBhvr>
                                      <p:to>
                                        <p:strVal val="visible"/>
                                      </p:to>
                                    </p:set>
                                    <p:animEffect transition="in" filter="checkerboard(across)">
                                      <p:cBhvr>
                                        <p:cTn id="337" dur="500"/>
                                        <p:tgtEl>
                                          <p:spTgt spid="20">
                                            <p:bg/>
                                          </p:spTgt>
                                        </p:tgtEl>
                                      </p:cBhvr>
                                    </p:animEffect>
                                  </p:childTnLst>
                                </p:cTn>
                              </p:par>
                            </p:childTnLst>
                          </p:cTn>
                        </p:par>
                      </p:childTnLst>
                    </p:cTn>
                  </p:par>
                  <p:par>
                    <p:cTn id="338" fill="hold">
                      <p:stCondLst>
                        <p:cond delay="indefinite"/>
                      </p:stCondLst>
                      <p:childTnLst>
                        <p:par>
                          <p:cTn id="339" fill="hold">
                            <p:stCondLst>
                              <p:cond delay="0"/>
                            </p:stCondLst>
                            <p:childTnLst>
                              <p:par>
                                <p:cTn id="340" presetID="5" presetClass="entr" presetSubtype="10" fill="hold" grpId="0" nodeType="clickPar">
                                  <p:stCondLst>
                                    <p:cond delay="0"/>
                                  </p:stCondLst>
                                  <p:childTnLst>
                                    <p:set>
                                      <p:cBhvr>
                                        <p:cTn id="341" dur="1" fill="hold">
                                          <p:stCondLst>
                                            <p:cond delay="0"/>
                                          </p:stCondLst>
                                        </p:cTn>
                                        <p:tgtEl>
                                          <p:spTgt spid="20">
                                            <p:txEl>
                                              <p:pRg st="0" end="0"/>
                                            </p:txEl>
                                          </p:spTgt>
                                        </p:tgtEl>
                                        <p:attrNameLst>
                                          <p:attrName>style.visibility</p:attrName>
                                        </p:attrNameLst>
                                      </p:cBhvr>
                                      <p:to>
                                        <p:strVal val="visible"/>
                                      </p:to>
                                    </p:set>
                                    <p:animEffect transition="in" filter="checkerboard(across)">
                                      <p:cBhvr>
                                        <p:cTn id="342" dur="500"/>
                                        <p:tgtEl>
                                          <p:spTgt spid="20">
                                            <p:txEl>
                                              <p:pRg st="0" end="0"/>
                                            </p:txEl>
                                          </p:spTgt>
                                        </p:tgtEl>
                                      </p:cBhvr>
                                    </p:animEffect>
                                  </p:childTnLst>
                                </p:cTn>
                              </p:par>
                            </p:childTnLst>
                          </p:cTn>
                        </p:par>
                      </p:childTnLst>
                    </p:cTn>
                  </p:par>
                  <p:par>
                    <p:cTn id="343" fill="hold">
                      <p:stCondLst>
                        <p:cond delay="indefinite"/>
                      </p:stCondLst>
                      <p:childTnLst>
                        <p:par>
                          <p:cTn id="344" fill="hold">
                            <p:stCondLst>
                              <p:cond delay="0"/>
                            </p:stCondLst>
                            <p:childTnLst>
                              <p:par>
                                <p:cTn id="345" presetID="5" presetClass="entr" presetSubtype="10" fill="hold" grpId="0" nodeType="clickEffect">
                                  <p:stCondLst>
                                    <p:cond delay="0"/>
                                  </p:stCondLst>
                                  <p:childTnLst>
                                    <p:set>
                                      <p:cBhvr>
                                        <p:cTn id="346" dur="1" fill="hold">
                                          <p:stCondLst>
                                            <p:cond delay="0"/>
                                          </p:stCondLst>
                                        </p:cTn>
                                        <p:tgtEl>
                                          <p:spTgt spid="20">
                                            <p:txEl>
                                              <p:pRg st="1" end="1"/>
                                            </p:txEl>
                                          </p:spTgt>
                                        </p:tgtEl>
                                        <p:attrNameLst>
                                          <p:attrName>style.visibility</p:attrName>
                                        </p:attrNameLst>
                                      </p:cBhvr>
                                      <p:to>
                                        <p:strVal val="visible"/>
                                      </p:to>
                                    </p:set>
                                    <p:animEffect transition="in" filter="checkerboard(across)">
                                      <p:cBhvr>
                                        <p:cTn id="347" dur="500"/>
                                        <p:tgtEl>
                                          <p:spTgt spid="20">
                                            <p:txEl>
                                              <p:pRg st="1" end="1"/>
                                            </p:txEl>
                                          </p:spTgt>
                                        </p:tgtEl>
                                      </p:cBhvr>
                                    </p:animEffect>
                                  </p:childTnLst>
                                </p:cTn>
                              </p:par>
                            </p:childTnLst>
                          </p:cTn>
                        </p:par>
                      </p:childTnLst>
                    </p:cTn>
                  </p:par>
                  <p:par>
                    <p:cTn id="348" fill="hold">
                      <p:stCondLst>
                        <p:cond delay="indefinite"/>
                      </p:stCondLst>
                      <p:childTnLst>
                        <p:par>
                          <p:cTn id="349" fill="hold">
                            <p:stCondLst>
                              <p:cond delay="0"/>
                            </p:stCondLst>
                            <p:childTnLst>
                              <p:par>
                                <p:cTn id="350" presetID="5" presetClass="entr" presetSubtype="10" fill="hold" grpId="0" nodeType="clickEffect">
                                  <p:stCondLst>
                                    <p:cond delay="0"/>
                                  </p:stCondLst>
                                  <p:childTnLst>
                                    <p:set>
                                      <p:cBhvr>
                                        <p:cTn id="351" dur="1" fill="hold">
                                          <p:stCondLst>
                                            <p:cond delay="0"/>
                                          </p:stCondLst>
                                        </p:cTn>
                                        <p:tgtEl>
                                          <p:spTgt spid="20">
                                            <p:txEl>
                                              <p:pRg st="2" end="2"/>
                                            </p:txEl>
                                          </p:spTgt>
                                        </p:tgtEl>
                                        <p:attrNameLst>
                                          <p:attrName>style.visibility</p:attrName>
                                        </p:attrNameLst>
                                      </p:cBhvr>
                                      <p:to>
                                        <p:strVal val="visible"/>
                                      </p:to>
                                    </p:set>
                                    <p:animEffect transition="in" filter="checkerboard(across)">
                                      <p:cBhvr>
                                        <p:cTn id="352" dur="500"/>
                                        <p:tgtEl>
                                          <p:spTgt spid="20">
                                            <p:txEl>
                                              <p:pRg st="2" end="2"/>
                                            </p:txEl>
                                          </p:spTgt>
                                        </p:tgtEl>
                                      </p:cBhvr>
                                    </p:animEffect>
                                  </p:childTnLst>
                                </p:cTn>
                              </p:par>
                            </p:childTnLst>
                          </p:cTn>
                        </p:par>
                      </p:childTnLst>
                    </p:cTn>
                  </p:par>
                  <p:par>
                    <p:cTn id="353" fill="hold">
                      <p:stCondLst>
                        <p:cond delay="indefinite"/>
                      </p:stCondLst>
                      <p:childTnLst>
                        <p:par>
                          <p:cTn id="354" fill="hold">
                            <p:stCondLst>
                              <p:cond delay="0"/>
                            </p:stCondLst>
                            <p:childTnLst>
                              <p:par>
                                <p:cTn id="355" presetID="5" presetClass="entr" presetSubtype="10" fill="hold" grpId="0" nodeType="clickEffect">
                                  <p:stCondLst>
                                    <p:cond delay="0"/>
                                  </p:stCondLst>
                                  <p:childTnLst>
                                    <p:set>
                                      <p:cBhvr>
                                        <p:cTn id="356" dur="1" fill="hold">
                                          <p:stCondLst>
                                            <p:cond delay="0"/>
                                          </p:stCondLst>
                                        </p:cTn>
                                        <p:tgtEl>
                                          <p:spTgt spid="20">
                                            <p:txEl>
                                              <p:pRg st="3" end="3"/>
                                            </p:txEl>
                                          </p:spTgt>
                                        </p:tgtEl>
                                        <p:attrNameLst>
                                          <p:attrName>style.visibility</p:attrName>
                                        </p:attrNameLst>
                                      </p:cBhvr>
                                      <p:to>
                                        <p:strVal val="visible"/>
                                      </p:to>
                                    </p:set>
                                    <p:animEffect transition="in" filter="checkerboard(across)">
                                      <p:cBhvr>
                                        <p:cTn id="357" dur="500"/>
                                        <p:tgtEl>
                                          <p:spTgt spid="20">
                                            <p:txEl>
                                              <p:pRg st="3" end="3"/>
                                            </p:txEl>
                                          </p:spTgt>
                                        </p:tgtEl>
                                      </p:cBhvr>
                                    </p:animEffect>
                                  </p:childTnLst>
                                </p:cTn>
                              </p:par>
                            </p:childTnLst>
                          </p:cTn>
                        </p:par>
                      </p:childTnLst>
                    </p:cTn>
                  </p:par>
                  <p:par>
                    <p:cTn id="358" fill="hold">
                      <p:stCondLst>
                        <p:cond delay="indefinite"/>
                      </p:stCondLst>
                      <p:childTnLst>
                        <p:par>
                          <p:cTn id="359" fill="hold">
                            <p:stCondLst>
                              <p:cond delay="0"/>
                            </p:stCondLst>
                            <p:childTnLst>
                              <p:par>
                                <p:cTn id="360" presetID="5" presetClass="entr" presetSubtype="10" fill="hold" grpId="0" nodeType="clickEffect">
                                  <p:stCondLst>
                                    <p:cond delay="0"/>
                                  </p:stCondLst>
                                  <p:childTnLst>
                                    <p:set>
                                      <p:cBhvr>
                                        <p:cTn id="361" dur="1" fill="hold">
                                          <p:stCondLst>
                                            <p:cond delay="0"/>
                                          </p:stCondLst>
                                        </p:cTn>
                                        <p:tgtEl>
                                          <p:spTgt spid="20">
                                            <p:txEl>
                                              <p:pRg st="4" end="4"/>
                                            </p:txEl>
                                          </p:spTgt>
                                        </p:tgtEl>
                                        <p:attrNameLst>
                                          <p:attrName>style.visibility</p:attrName>
                                        </p:attrNameLst>
                                      </p:cBhvr>
                                      <p:to>
                                        <p:strVal val="visible"/>
                                      </p:to>
                                    </p:set>
                                    <p:animEffect transition="in" filter="checkerboard(across)">
                                      <p:cBhvr>
                                        <p:cTn id="362" dur="500"/>
                                        <p:tgtEl>
                                          <p:spTgt spid="20">
                                            <p:txEl>
                                              <p:pRg st="4" end="4"/>
                                            </p:txEl>
                                          </p:spTgt>
                                        </p:tgtEl>
                                      </p:cBhvr>
                                    </p:animEffec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20">
                                            <p:txEl>
                                              <p:pRg st="0" end="0"/>
                                            </p:txEl>
                                          </p:spTgt>
                                        </p:tgtEl>
                                        <p:attrNameLst>
                                          <p:attrName>style.visibility</p:attrName>
                                        </p:attrNameLst>
                                      </p:cBhvr>
                                      <p:to>
                                        <p:strVal val="hidden"/>
                                      </p:to>
                                    </p:set>
                                  </p:childTnLst>
                                </p:cTn>
                              </p:par>
                            </p:childTnLst>
                          </p:cTn>
                        </p:par>
                      </p:childTnLst>
                    </p:cTn>
                  </p:par>
                  <p:par>
                    <p:cTn id="367" fill="hold">
                      <p:stCondLst>
                        <p:cond delay="indefinite"/>
                      </p:stCondLst>
                      <p:childTnLst>
                        <p:par>
                          <p:cTn id="368" fill="hold">
                            <p:stCondLst>
                              <p:cond delay="0"/>
                            </p:stCondLst>
                            <p:childTnLst>
                              <p:par>
                                <p:cTn id="369" presetID="1" presetClass="exit" presetSubtype="0" fill="hold" grpId="1" nodeType="clickPar">
                                  <p:stCondLst>
                                    <p:cond delay="0"/>
                                  </p:stCondLst>
                                  <p:childTnLst>
                                    <p:set>
                                      <p:cBhvr>
                                        <p:cTn id="370" dur="1" fill="hold">
                                          <p:stCondLst>
                                            <p:cond delay="0"/>
                                          </p:stCondLst>
                                        </p:cTn>
                                        <p:tgtEl>
                                          <p:spTgt spid="20">
                                            <p:bg/>
                                          </p:spTgt>
                                        </p:tgtEl>
                                        <p:attrNameLst>
                                          <p:attrName>style.visibility</p:attrName>
                                        </p:attrNameLst>
                                      </p:cBhvr>
                                      <p:to>
                                        <p:strVal val="hidden"/>
                                      </p:to>
                                    </p:set>
                                  </p:childTnLst>
                                </p:cTn>
                              </p:par>
                            </p:childTnLst>
                          </p:cTn>
                        </p:par>
                        <p:par>
                          <p:cTn id="371" fill="hold">
                            <p:stCondLst>
                              <p:cond delay="0"/>
                            </p:stCondLst>
                            <p:childTnLst>
                              <p:par>
                                <p:cTn id="372" presetID="1" presetClass="exit" presetSubtype="0" fill="hold" nodeType="afterEffect">
                                  <p:stCondLst>
                                    <p:cond delay="0"/>
                                  </p:stCondLst>
                                  <p:childTnLst>
                                    <p:set>
                                      <p:cBhvr>
                                        <p:cTn id="373" dur="1" fill="hold">
                                          <p:stCondLst>
                                            <p:cond delay="0"/>
                                          </p:stCondLst>
                                        </p:cTn>
                                        <p:tgtEl>
                                          <p:spTgt spid="20">
                                            <p:txEl>
                                              <p:pRg st="0" end="0"/>
                                            </p:txEl>
                                          </p:spTgt>
                                        </p:tgtEl>
                                        <p:attrNameLst>
                                          <p:attrName>style.visibility</p:attrName>
                                        </p:attrNameLst>
                                      </p:cBhvr>
                                      <p:to>
                                        <p:strVal val="hidden"/>
                                      </p:to>
                                    </p:set>
                                  </p:childTnLst>
                                </p:cTn>
                              </p:par>
                              <p:par>
                                <p:cTn id="374" presetID="1" presetClass="exit" presetSubtype="0" fill="hold" nodeType="withEffect">
                                  <p:stCondLst>
                                    <p:cond delay="0"/>
                                  </p:stCondLst>
                                  <p:childTnLst>
                                    <p:set>
                                      <p:cBhvr>
                                        <p:cTn id="375" dur="1" fill="hold">
                                          <p:stCondLst>
                                            <p:cond delay="0"/>
                                          </p:stCondLst>
                                        </p:cTn>
                                        <p:tgtEl>
                                          <p:spTgt spid="20">
                                            <p:txEl>
                                              <p:pRg st="1" end="1"/>
                                            </p:txEl>
                                          </p:spTgt>
                                        </p:tgtEl>
                                        <p:attrNameLst>
                                          <p:attrName>style.visibility</p:attrName>
                                        </p:attrNameLst>
                                      </p:cBhvr>
                                      <p:to>
                                        <p:strVal val="hidden"/>
                                      </p:to>
                                    </p:set>
                                  </p:childTnLst>
                                </p:cTn>
                              </p:par>
                              <p:par>
                                <p:cTn id="376" presetID="1" presetClass="exit" presetSubtype="0" fill="hold" nodeType="withEffect">
                                  <p:stCondLst>
                                    <p:cond delay="0"/>
                                  </p:stCondLst>
                                  <p:childTnLst>
                                    <p:set>
                                      <p:cBhvr>
                                        <p:cTn id="377" dur="1" fill="hold">
                                          <p:stCondLst>
                                            <p:cond delay="0"/>
                                          </p:stCondLst>
                                        </p:cTn>
                                        <p:tgtEl>
                                          <p:spTgt spid="20">
                                            <p:txEl>
                                              <p:pRg st="2" end="2"/>
                                            </p:txEl>
                                          </p:spTgt>
                                        </p:tgtEl>
                                        <p:attrNameLst>
                                          <p:attrName>style.visibility</p:attrName>
                                        </p:attrNameLst>
                                      </p:cBhvr>
                                      <p:to>
                                        <p:strVal val="hidden"/>
                                      </p:to>
                                    </p:set>
                                  </p:childTnLst>
                                </p:cTn>
                              </p:par>
                              <p:par>
                                <p:cTn id="378" presetID="1" presetClass="exit" presetSubtype="0" fill="hold" nodeType="withEffect">
                                  <p:stCondLst>
                                    <p:cond delay="0"/>
                                  </p:stCondLst>
                                  <p:childTnLst>
                                    <p:set>
                                      <p:cBhvr>
                                        <p:cTn id="379" dur="1" fill="hold">
                                          <p:stCondLst>
                                            <p:cond delay="0"/>
                                          </p:stCondLst>
                                        </p:cTn>
                                        <p:tgtEl>
                                          <p:spTgt spid="20">
                                            <p:txEl>
                                              <p:pRg st="3" end="3"/>
                                            </p:txEl>
                                          </p:spTgt>
                                        </p:tgtEl>
                                        <p:attrNameLst>
                                          <p:attrName>style.visibility</p:attrName>
                                        </p:attrNameLst>
                                      </p:cBhvr>
                                      <p:to>
                                        <p:strVal val="hidden"/>
                                      </p:to>
                                    </p:set>
                                  </p:childTnLst>
                                </p:cTn>
                              </p:par>
                              <p:par>
                                <p:cTn id="380" presetID="1" presetClass="exit" presetSubtype="0" fill="hold" nodeType="withEffect">
                                  <p:stCondLst>
                                    <p:cond delay="0"/>
                                  </p:stCondLst>
                                  <p:childTnLst>
                                    <p:set>
                                      <p:cBhvr>
                                        <p:cTn id="381" dur="1" fill="hold">
                                          <p:stCondLst>
                                            <p:cond delay="0"/>
                                          </p:stCondLst>
                                        </p:cTn>
                                        <p:tgtEl>
                                          <p:spTgt spid="20">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5" grpId="0"/>
      <p:bldP spid="3" grpId="0"/>
      <p:bldP spid="3" grpId="1"/>
      <p:bldP spid="47" grpId="0"/>
      <p:bldP spid="46" grpId="0"/>
      <p:bldP spid="48" grpId="0"/>
      <p:bldP spid="16" grpId="0" animBg="1" uiExpand="1" build="p"/>
      <p:bldP spid="16" grpId="1" animBg="1" uiExpand="1" build="p"/>
      <p:bldP spid="17" grpId="0" animBg="1" uiExpand="1" build="p"/>
      <p:bldP spid="17" grpId="1" animBg="1" uiExpand="1" build="p"/>
      <p:bldP spid="18" grpId="0" animBg="1" uiExpand="1" build="p"/>
      <p:bldP spid="18" grpId="1" animBg="1" uiExpand="1" build="p"/>
      <p:bldP spid="20" grpId="0" animBg="1" uiExpand="1" build="p"/>
      <p:bldP spid="20" grpId="1" animBg="1" uiExpand="1" build="p"/>
      <p:bldP spid="9" grpId="0" animBg="1" uiExpand="1" build="p"/>
      <p:bldP spid="9" grpId="1" animBg="1"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领导艺术</a:t>
            </a:r>
            <a:endParaRPr lang="zh-CN" altLang="en-US"/>
          </a:p>
        </p:txBody>
      </p:sp>
      <p:sp>
        <p:nvSpPr>
          <p:cNvPr id="3" name="内容占位符 2"/>
          <p:cNvSpPr>
            <a:spLocks noGrp="1"/>
          </p:cNvSpPr>
          <p:nvPr>
            <p:ph idx="1"/>
          </p:nvPr>
        </p:nvSpPr>
        <p:spPr/>
        <p:txBody>
          <a:bodyPr/>
          <a:lstStyle/>
          <a:p>
            <a:pPr marL="0" indent="0">
              <a:buNone/>
            </a:pPr>
            <a:r>
              <a:rPr lang="zh-CN" altLang="en-US" sz="2400"/>
              <a:t>（一）用人的艺术 </a:t>
            </a:r>
            <a:endParaRPr lang="zh-CN" altLang="en-US" sz="2400"/>
          </a:p>
          <a:p>
            <a:r>
              <a:rPr lang="zh-CN" altLang="en-US" sz="2400"/>
              <a:t>知人善任</a:t>
            </a:r>
            <a:endParaRPr lang="zh-CN" altLang="en-US" sz="2400"/>
          </a:p>
          <a:p>
            <a:r>
              <a:rPr lang="zh-CN" altLang="en-US" sz="2400"/>
              <a:t>用长容短，人尽其才</a:t>
            </a:r>
            <a:endParaRPr lang="zh-CN" altLang="en-US" sz="2400"/>
          </a:p>
          <a:p>
            <a:r>
              <a:rPr lang="zh-CN" altLang="en-US" sz="2400"/>
              <a:t> 爱才惜才，善于激励</a:t>
            </a:r>
            <a:endParaRPr lang="zh-CN" altLang="en-US" sz="2400"/>
          </a:p>
        </p:txBody>
      </p:sp>
      <p:sp>
        <p:nvSpPr>
          <p:cNvPr id="4" name="内容占位符 2"/>
          <p:cNvSpPr>
            <a:spLocks noGrp="1"/>
          </p:cNvSpPr>
          <p:nvPr/>
        </p:nvSpPr>
        <p:spPr>
          <a:xfrm>
            <a:off x="318770" y="2842260"/>
            <a:ext cx="3653790" cy="339471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a:t>（二）沟通的艺术</a:t>
            </a:r>
            <a:endParaRPr lang="zh-CN" altLang="en-US" sz="2400"/>
          </a:p>
          <a:p>
            <a:r>
              <a:rPr lang="zh-CN" altLang="en-US" sz="2400"/>
              <a:t>倾听</a:t>
            </a:r>
            <a:endParaRPr lang="zh-CN" altLang="en-US" sz="2400"/>
          </a:p>
          <a:p>
            <a:r>
              <a:rPr lang="zh-CN" altLang="en-US" sz="2400"/>
              <a:t>面谈</a:t>
            </a:r>
            <a:endParaRPr lang="zh-CN" altLang="en-US" sz="2400"/>
          </a:p>
          <a:p>
            <a:r>
              <a:rPr lang="zh-CN" altLang="en-US" sz="2400"/>
              <a:t>网络沟通</a:t>
            </a:r>
            <a:endParaRPr lang="zh-CN" altLang="en-US" sz="2400"/>
          </a:p>
        </p:txBody>
      </p:sp>
      <p:sp>
        <p:nvSpPr>
          <p:cNvPr id="5" name="内容占位符 2"/>
          <p:cNvSpPr>
            <a:spLocks noGrp="1"/>
          </p:cNvSpPr>
          <p:nvPr/>
        </p:nvSpPr>
        <p:spPr>
          <a:xfrm>
            <a:off x="4286885" y="1181735"/>
            <a:ext cx="4399915" cy="3394710"/>
          </a:xfrm>
          <a:prstGeom prst="rect">
            <a:avLst/>
          </a:prstGeom>
        </p:spPr>
        <p:txBody>
          <a:bodyPr vert="horz" lIns="91440" tIns="45720" rIns="91440" bIns="45720" rtlCol="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a:t>（三）运用时间的艺术</a:t>
            </a:r>
            <a:endParaRPr lang="zh-CN" altLang="en-US" sz="2400"/>
          </a:p>
          <a:p>
            <a:r>
              <a:rPr lang="zh-CN" altLang="en-US" sz="2400"/>
              <a:t>区分被动时间与自由时间</a:t>
            </a:r>
            <a:endParaRPr lang="zh-CN" altLang="en-US" sz="2400"/>
          </a:p>
          <a:p>
            <a:r>
              <a:rPr lang="zh-CN" altLang="en-US" sz="2400"/>
              <a:t>掌握时间“四象限”法则</a:t>
            </a:r>
            <a:endParaRPr lang="zh-CN" altLang="en-US" sz="2400"/>
          </a:p>
          <a:p>
            <a:r>
              <a:rPr lang="zh-CN" altLang="en-US" sz="2400"/>
              <a:t>合理分配时间</a:t>
            </a:r>
            <a:endParaRPr lang="zh-CN" altLang="en-US" sz="2400"/>
          </a:p>
          <a:p>
            <a:r>
              <a:rPr lang="zh-CN" altLang="en-US" sz="2400"/>
              <a:t>掌握帕金森定律</a:t>
            </a:r>
            <a:endParaRPr lang="zh-CN" altLang="en-US" sz="2400"/>
          </a:p>
          <a:p>
            <a:r>
              <a:rPr lang="zh-CN" altLang="en-US" sz="2400"/>
              <a:t>提高会议效率</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heel(1)">
                                      <p:cBhvr>
                                        <p:cTn id="29" dur="20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heel(1)">
                                      <p:cBhvr>
                                        <p:cTn id="34" dur="2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1000"/>
                                        <p:tgtEl>
                                          <p:spTgt spid="4">
                                            <p:txEl>
                                              <p:pRg st="0" end="0"/>
                                            </p:txEl>
                                          </p:spTgt>
                                        </p:tgtEl>
                                      </p:cBhvr>
                                    </p:animEffect>
                                    <p:anim calcmode="lin" valueType="num">
                                      <p:cBhvr>
                                        <p:cTn id="4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8" presetClass="entr" presetSubtype="0" accel="10000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 calcmode="lin" valueType="num">
                                      <p:cBhvr>
                                        <p:cTn id="46" dur="500" fill="hold"/>
                                        <p:tgtEl>
                                          <p:spTgt spid="4">
                                            <p:txEl>
                                              <p:pRg st="1" end="1"/>
                                            </p:txEl>
                                          </p:spTgt>
                                        </p:tgtEl>
                                        <p:attrNameLst>
                                          <p:attrName>ppt_w</p:attrName>
                                        </p:attrNameLst>
                                      </p:cBhvr>
                                      <p:tavLst>
                                        <p:tav tm="0">
                                          <p:val>
                                            <p:strVal val="#ppt_w*2.5"/>
                                          </p:val>
                                        </p:tav>
                                        <p:tav tm="100000">
                                          <p:val>
                                            <p:strVal val="#ppt_w"/>
                                          </p:val>
                                        </p:tav>
                                      </p:tavLst>
                                    </p:anim>
                                    <p:anim calcmode="lin" valueType="num">
                                      <p:cBhvr>
                                        <p:cTn id="47" dur="500" fill="hold"/>
                                        <p:tgtEl>
                                          <p:spTgt spid="4">
                                            <p:txEl>
                                              <p:pRg st="1" end="1"/>
                                            </p:txEl>
                                          </p:spTgt>
                                        </p:tgtEl>
                                        <p:attrNameLst>
                                          <p:attrName>ppt_h</p:attrName>
                                        </p:attrNameLst>
                                      </p:cBhvr>
                                      <p:tavLst>
                                        <p:tav tm="0">
                                          <p:val>
                                            <p:strVal val="#ppt_h*0.01"/>
                                          </p:val>
                                        </p:tav>
                                        <p:tav tm="100000">
                                          <p:val>
                                            <p:strVal val="#ppt_h"/>
                                          </p:val>
                                        </p:tav>
                                      </p:tavLst>
                                    </p:anim>
                                    <p:anim calcmode="lin" valueType="num">
                                      <p:cBhvr>
                                        <p:cTn id="4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9" dur="500" fill="hold"/>
                                        <p:tgtEl>
                                          <p:spTgt spid="4">
                                            <p:txEl>
                                              <p:pRg st="1" end="1"/>
                                            </p:txEl>
                                          </p:spTgt>
                                        </p:tgtEl>
                                        <p:attrNameLst>
                                          <p:attrName>ppt_y</p:attrName>
                                        </p:attrNameLst>
                                      </p:cBhvr>
                                      <p:tavLst>
                                        <p:tav tm="0">
                                          <p:val>
                                            <p:strVal val="#ppt_h+1"/>
                                          </p:val>
                                        </p:tav>
                                        <p:tav tm="100000">
                                          <p:val>
                                            <p:strVal val="#ppt_y"/>
                                          </p:val>
                                        </p:tav>
                                      </p:tavLst>
                                    </p:anim>
                                    <p:animEffect transition="in" filter="fade">
                                      <p:cBhvr>
                                        <p:cTn id="50" dur="500"/>
                                        <p:tgtEl>
                                          <p:spTgt spid="4">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8" presetClass="entr" presetSubtype="0" accel="10000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p:cTn id="55" dur="500" fill="hold"/>
                                        <p:tgtEl>
                                          <p:spTgt spid="4">
                                            <p:txEl>
                                              <p:pRg st="2" end="2"/>
                                            </p:txEl>
                                          </p:spTgt>
                                        </p:tgtEl>
                                        <p:attrNameLst>
                                          <p:attrName>ppt_w</p:attrName>
                                        </p:attrNameLst>
                                      </p:cBhvr>
                                      <p:tavLst>
                                        <p:tav tm="0">
                                          <p:val>
                                            <p:strVal val="#ppt_w*2.5"/>
                                          </p:val>
                                        </p:tav>
                                        <p:tav tm="100000">
                                          <p:val>
                                            <p:strVal val="#ppt_w"/>
                                          </p:val>
                                        </p:tav>
                                      </p:tavLst>
                                    </p:anim>
                                    <p:anim calcmode="lin" valueType="num">
                                      <p:cBhvr>
                                        <p:cTn id="56" dur="500" fill="hold"/>
                                        <p:tgtEl>
                                          <p:spTgt spid="4">
                                            <p:txEl>
                                              <p:pRg st="2" end="2"/>
                                            </p:txEl>
                                          </p:spTgt>
                                        </p:tgtEl>
                                        <p:attrNameLst>
                                          <p:attrName>ppt_h</p:attrName>
                                        </p:attrNameLst>
                                      </p:cBhvr>
                                      <p:tavLst>
                                        <p:tav tm="0">
                                          <p:val>
                                            <p:strVal val="#ppt_h*0.01"/>
                                          </p:val>
                                        </p:tav>
                                        <p:tav tm="100000">
                                          <p:val>
                                            <p:strVal val="#ppt_h"/>
                                          </p:val>
                                        </p:tav>
                                      </p:tavLst>
                                    </p:anim>
                                    <p:anim calcmode="lin" valueType="num">
                                      <p:cBhvr>
                                        <p:cTn id="5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2" end="2"/>
                                            </p:txEl>
                                          </p:spTgt>
                                        </p:tgtEl>
                                        <p:attrNameLst>
                                          <p:attrName>ppt_y</p:attrName>
                                        </p:attrNameLst>
                                      </p:cBhvr>
                                      <p:tavLst>
                                        <p:tav tm="0">
                                          <p:val>
                                            <p:strVal val="#ppt_h+1"/>
                                          </p:val>
                                        </p:tav>
                                        <p:tav tm="100000">
                                          <p:val>
                                            <p:strVal val="#ppt_y"/>
                                          </p:val>
                                        </p:tav>
                                      </p:tavLst>
                                    </p:anim>
                                    <p:animEffect transition="in" filter="fade">
                                      <p:cBhvr>
                                        <p:cTn id="59" dur="500"/>
                                        <p:tgtEl>
                                          <p:spTgt spid="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nodeType="clickEffect">
                                  <p:stCondLst>
                                    <p:cond delay="0"/>
                                  </p:stCondLst>
                                  <p:childTnLst>
                                    <p:set>
                                      <p:cBhvr>
                                        <p:cTn id="63" dur="1" fill="hold">
                                          <p:stCondLst>
                                            <p:cond delay="0"/>
                                          </p:stCondLst>
                                        </p:cTn>
                                        <p:tgtEl>
                                          <p:spTgt spid="4">
                                            <p:txEl>
                                              <p:pRg st="3" end="3"/>
                                            </p:txEl>
                                          </p:spTgt>
                                        </p:tgtEl>
                                        <p:attrNameLst>
                                          <p:attrName>style.visibility</p:attrName>
                                        </p:attrNameLst>
                                      </p:cBhvr>
                                      <p:to>
                                        <p:strVal val="visible"/>
                                      </p:to>
                                    </p:set>
                                    <p:anim calcmode="lin" valueType="num">
                                      <p:cBhvr>
                                        <p:cTn id="64" dur="500" fill="hold"/>
                                        <p:tgtEl>
                                          <p:spTgt spid="4">
                                            <p:txEl>
                                              <p:pRg st="3" end="3"/>
                                            </p:txEl>
                                          </p:spTgt>
                                        </p:tgtEl>
                                        <p:attrNameLst>
                                          <p:attrName>ppt_w</p:attrName>
                                        </p:attrNameLst>
                                      </p:cBhvr>
                                      <p:tavLst>
                                        <p:tav tm="0">
                                          <p:val>
                                            <p:strVal val="#ppt_w*2.5"/>
                                          </p:val>
                                        </p:tav>
                                        <p:tav tm="100000">
                                          <p:val>
                                            <p:strVal val="#ppt_w"/>
                                          </p:val>
                                        </p:tav>
                                      </p:tavLst>
                                    </p:anim>
                                    <p:anim calcmode="lin" valueType="num">
                                      <p:cBhvr>
                                        <p:cTn id="65" dur="500" fill="hold"/>
                                        <p:tgtEl>
                                          <p:spTgt spid="4">
                                            <p:txEl>
                                              <p:pRg st="3" end="3"/>
                                            </p:txEl>
                                          </p:spTgt>
                                        </p:tgtEl>
                                        <p:attrNameLst>
                                          <p:attrName>ppt_h</p:attrName>
                                        </p:attrNameLst>
                                      </p:cBhvr>
                                      <p:tavLst>
                                        <p:tav tm="0">
                                          <p:val>
                                            <p:strVal val="#ppt_h*0.01"/>
                                          </p:val>
                                        </p:tav>
                                        <p:tav tm="100000">
                                          <p:val>
                                            <p:strVal val="#ppt_h"/>
                                          </p:val>
                                        </p:tav>
                                      </p:tavLst>
                                    </p:anim>
                                    <p:anim calcmode="lin" valueType="num">
                                      <p:cBhvr>
                                        <p:cTn id="6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7" dur="500" fill="hold"/>
                                        <p:tgtEl>
                                          <p:spTgt spid="4">
                                            <p:txEl>
                                              <p:pRg st="3" end="3"/>
                                            </p:txEl>
                                          </p:spTgt>
                                        </p:tgtEl>
                                        <p:attrNameLst>
                                          <p:attrName>ppt_y</p:attrName>
                                        </p:attrNameLst>
                                      </p:cBhvr>
                                      <p:tavLst>
                                        <p:tav tm="0">
                                          <p:val>
                                            <p:strVal val="#ppt_h+1"/>
                                          </p:val>
                                        </p:tav>
                                        <p:tav tm="100000">
                                          <p:val>
                                            <p:strVal val="#ppt_y"/>
                                          </p:val>
                                        </p:tav>
                                      </p:tavLst>
                                    </p:anim>
                                    <p:animEffect transition="in" filter="fade">
                                      <p:cBhvr>
                                        <p:cTn id="68" dur="500"/>
                                        <p:tgtEl>
                                          <p:spTgt spid="4">
                                            <p:txEl>
                                              <p:pRg st="3" end="3"/>
                                            </p:txEl>
                                          </p:spTgt>
                                        </p:tgtEl>
                                      </p:cBhvr>
                                    </p:animEffect>
                                  </p:childTnLst>
                                </p:cTn>
                              </p:par>
                            </p:childTnLst>
                          </p:cTn>
                        </p:par>
                        <p:par>
                          <p:cTn id="69" fill="hold">
                            <p:stCondLst>
                              <p:cond delay="500"/>
                            </p:stCondLst>
                            <p:childTnLst>
                              <p:par>
                                <p:cTn id="70" presetID="42" presetClass="entr" presetSubtype="0" fill="hold" nodeType="after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Effect transition="in" filter="fade">
                                      <p:cBhvr>
                                        <p:cTn id="72" dur="500"/>
                                        <p:tgtEl>
                                          <p:spTgt spid="5">
                                            <p:txEl>
                                              <p:pRg st="0" end="0"/>
                                            </p:txEl>
                                          </p:spTgt>
                                        </p:tgtEl>
                                      </p:cBhvr>
                                    </p:animEffect>
                                    <p:anim calcmode="lin" valueType="num">
                                      <p:cBhvr>
                                        <p:cTn id="7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45" presetClass="entr" presetSubtype="0" fill="hold" nodeType="afterEffect">
                                  <p:stCondLst>
                                    <p:cond delay="0"/>
                                  </p:stCondLst>
                                  <p:childTnLst>
                                    <p:set>
                                      <p:cBhvr>
                                        <p:cTn id="77" dur="1" fill="hold">
                                          <p:stCondLst>
                                            <p:cond delay="0"/>
                                          </p:stCondLst>
                                        </p:cTn>
                                        <p:tgtEl>
                                          <p:spTgt spid="5">
                                            <p:txEl>
                                              <p:pRg st="1" end="1"/>
                                            </p:txEl>
                                          </p:spTgt>
                                        </p:tgtEl>
                                        <p:attrNameLst>
                                          <p:attrName>style.visibility</p:attrName>
                                        </p:attrNameLst>
                                      </p:cBhvr>
                                      <p:to>
                                        <p:strVal val="visible"/>
                                      </p:to>
                                    </p:set>
                                    <p:animEffect transition="in" filter="fade">
                                      <p:cBhvr>
                                        <p:cTn id="78" dur="500"/>
                                        <p:tgtEl>
                                          <p:spTgt spid="5">
                                            <p:txEl>
                                              <p:pRg st="1" end="1"/>
                                            </p:txEl>
                                          </p:spTgt>
                                        </p:tgtEl>
                                      </p:cBhvr>
                                    </p:animEffect>
                                    <p:anim calcmode="lin" valueType="num">
                                      <p:cBhvr>
                                        <p:cTn id="79" dur="5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80"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par>
                          <p:cTn id="81" fill="hold">
                            <p:stCondLst>
                              <p:cond delay="1500"/>
                            </p:stCondLst>
                            <p:childTnLst>
                              <p:par>
                                <p:cTn id="82" presetID="18" presetClass="entr" presetSubtype="12" fill="hold" nodeType="after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animEffect transition="in" filter="strips(downLeft)">
                                      <p:cBhvr>
                                        <p:cTn id="84" dur="500"/>
                                        <p:tgtEl>
                                          <p:spTgt spid="5">
                                            <p:txEl>
                                              <p:pRg st="2" end="2"/>
                                            </p:txEl>
                                          </p:spTgt>
                                        </p:tgtEl>
                                      </p:cBhvr>
                                    </p:animEffect>
                                  </p:childTnLst>
                                </p:cTn>
                              </p:par>
                            </p:childTnLst>
                          </p:cTn>
                        </p:par>
                        <p:par>
                          <p:cTn id="85" fill="hold">
                            <p:stCondLst>
                              <p:cond delay="2000"/>
                            </p:stCondLst>
                            <p:childTnLst>
                              <p:par>
                                <p:cTn id="86" presetID="21" presetClass="entr" presetSubtype="1" fill="hold" nodeType="afterEffect">
                                  <p:stCondLst>
                                    <p:cond delay="0"/>
                                  </p:stCondLst>
                                  <p:childTnLst>
                                    <p:set>
                                      <p:cBhvr>
                                        <p:cTn id="87" dur="1" fill="hold">
                                          <p:stCondLst>
                                            <p:cond delay="0"/>
                                          </p:stCondLst>
                                        </p:cTn>
                                        <p:tgtEl>
                                          <p:spTgt spid="5">
                                            <p:txEl>
                                              <p:pRg st="3" end="3"/>
                                            </p:txEl>
                                          </p:spTgt>
                                        </p:tgtEl>
                                        <p:attrNameLst>
                                          <p:attrName>style.visibility</p:attrName>
                                        </p:attrNameLst>
                                      </p:cBhvr>
                                      <p:to>
                                        <p:strVal val="visible"/>
                                      </p:to>
                                    </p:set>
                                    <p:animEffect transition="in" filter="wheel(1)">
                                      <p:cBhvr>
                                        <p:cTn id="88" dur="2000"/>
                                        <p:tgtEl>
                                          <p:spTgt spid="5">
                                            <p:txEl>
                                              <p:pRg st="3" end="3"/>
                                            </p:txEl>
                                          </p:spTgt>
                                        </p:tgtEl>
                                      </p:cBhvr>
                                    </p:animEffect>
                                  </p:childTnLst>
                                </p:cTn>
                              </p:par>
                            </p:childTnLst>
                          </p:cTn>
                        </p:par>
                        <p:par>
                          <p:cTn id="89" fill="hold">
                            <p:stCondLst>
                              <p:cond delay="4000"/>
                            </p:stCondLst>
                            <p:childTnLst>
                              <p:par>
                                <p:cTn id="90" presetID="52" presetClass="entr" presetSubtype="0" fill="hold" nodeType="afterEffect">
                                  <p:stCondLst>
                                    <p:cond delay="0"/>
                                  </p:stCondLst>
                                  <p:childTnLst>
                                    <p:set>
                                      <p:cBhvr>
                                        <p:cTn id="91" dur="1" fill="hold">
                                          <p:stCondLst>
                                            <p:cond delay="0"/>
                                          </p:stCondLst>
                                        </p:cTn>
                                        <p:tgtEl>
                                          <p:spTgt spid="5">
                                            <p:txEl>
                                              <p:pRg st="4" end="4"/>
                                            </p:txEl>
                                          </p:spTgt>
                                        </p:tgtEl>
                                        <p:attrNameLst>
                                          <p:attrName>style.visibility</p:attrName>
                                        </p:attrNameLst>
                                      </p:cBhvr>
                                      <p:to>
                                        <p:strVal val="visible"/>
                                      </p:to>
                                    </p:set>
                                    <p:animScale>
                                      <p:cBhvr>
                                        <p:cTn id="92" dur="1000" decel="50000" fill="hold">
                                          <p:stCondLst>
                                            <p:cond delay="0"/>
                                          </p:stCondLst>
                                        </p:cTn>
                                        <p:tgtEl>
                                          <p:spTgt spid="5">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3" dur="1000" decel="50000" fill="hold">
                                          <p:stCondLst>
                                            <p:cond delay="0"/>
                                          </p:stCondLst>
                                        </p:cTn>
                                        <p:tgtEl>
                                          <p:spTgt spid="5">
                                            <p:txEl>
                                              <p:pRg st="4" end="4"/>
                                            </p:txEl>
                                          </p:spTgt>
                                        </p:tgtEl>
                                        <p:attrNameLst>
                                          <p:attrName>ppt_x</p:attrName>
                                          <p:attrName>ppt_y</p:attrName>
                                        </p:attrNameLst>
                                      </p:cBhvr>
                                    </p:animMotion>
                                    <p:animEffect transition="in" filter="fade">
                                      <p:cBhvr>
                                        <p:cTn id="94" dur="1000"/>
                                        <p:tgtEl>
                                          <p:spTgt spid="5">
                                            <p:txEl>
                                              <p:pRg st="4" end="4"/>
                                            </p:txEl>
                                          </p:spTgt>
                                        </p:tgtEl>
                                      </p:cBhvr>
                                    </p:animEffect>
                                  </p:childTnLst>
                                </p:cTn>
                              </p:par>
                            </p:childTnLst>
                          </p:cTn>
                        </p:par>
                        <p:par>
                          <p:cTn id="95" fill="hold">
                            <p:stCondLst>
                              <p:cond delay="5000"/>
                            </p:stCondLst>
                            <p:childTnLst>
                              <p:par>
                                <p:cTn id="96" presetID="52" presetClass="entr" presetSubtype="0" fill="hold" nodeType="afterEffect">
                                  <p:stCondLst>
                                    <p:cond delay="0"/>
                                  </p:stCondLst>
                                  <p:childTnLst>
                                    <p:set>
                                      <p:cBhvr>
                                        <p:cTn id="97" dur="1" fill="hold">
                                          <p:stCondLst>
                                            <p:cond delay="0"/>
                                          </p:stCondLst>
                                        </p:cTn>
                                        <p:tgtEl>
                                          <p:spTgt spid="5">
                                            <p:txEl>
                                              <p:pRg st="5" end="5"/>
                                            </p:txEl>
                                          </p:spTgt>
                                        </p:tgtEl>
                                        <p:attrNameLst>
                                          <p:attrName>style.visibility</p:attrName>
                                        </p:attrNameLst>
                                      </p:cBhvr>
                                      <p:to>
                                        <p:strVal val="visible"/>
                                      </p:to>
                                    </p:set>
                                    <p:animScale>
                                      <p:cBhvr>
                                        <p:cTn id="98" dur="1000" decel="50000" fill="hold">
                                          <p:stCondLst>
                                            <p:cond delay="0"/>
                                          </p:stCondLst>
                                        </p:cTn>
                                        <p:tgtEl>
                                          <p:spTgt spid="5">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9" dur="1000" decel="50000" fill="hold">
                                          <p:stCondLst>
                                            <p:cond delay="0"/>
                                          </p:stCondLst>
                                        </p:cTn>
                                        <p:tgtEl>
                                          <p:spTgt spid="5">
                                            <p:txEl>
                                              <p:pRg st="5" end="5"/>
                                            </p:txEl>
                                          </p:spTgt>
                                        </p:tgtEl>
                                        <p:attrNameLst>
                                          <p:attrName>ppt_x</p:attrName>
                                          <p:attrName>ppt_y</p:attrName>
                                        </p:attrNameLst>
                                      </p:cBhvr>
                                    </p:animMotion>
                                    <p:animEffect transition="in" filter="fade">
                                      <p:cBhvr>
                                        <p:cTn id="100"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30723" name="Rectangle 2"/>
          <p:cNvSpPr>
            <a:spLocks noGrp="1"/>
          </p:cNvSpPr>
          <p:nvPr>
            <p:ph type="title"/>
          </p:nvPr>
        </p:nvSpPr>
        <p:spPr/>
        <p:txBody>
          <a:bodyPr vert="horz" wrap="square" anchor="ctr"/>
          <a:lstStyle/>
          <a:p>
            <a:pPr eaLnBrk="1" hangingPunct="1"/>
            <a:r>
              <a:rPr lang="zh-CN" altLang="en-US">
                <a:latin typeface="宋体" panose="02010600030101010101" pitchFamily="2" charset="-122"/>
                <a:cs typeface="Times New Roman" panose="02020603050405020304" pitchFamily="2" charset="0"/>
              </a:rPr>
              <a:t>时间管理</a:t>
            </a:r>
            <a:endParaRPr lang="zh-CN" altLang="en-US">
              <a:latin typeface="宋体" panose="02010600030101010101" pitchFamily="2" charset="-122"/>
              <a:ea typeface="Times New Roman" panose="02020603050405020304" pitchFamily="2" charset="0"/>
            </a:endParaRPr>
          </a:p>
        </p:txBody>
      </p:sp>
      <p:sp>
        <p:nvSpPr>
          <p:cNvPr id="30724" name="Rectangle 3"/>
          <p:cNvSpPr>
            <a:spLocks noGrp="1"/>
          </p:cNvSpPr>
          <p:nvPr>
            <p:ph idx="1"/>
          </p:nvPr>
        </p:nvSpPr>
        <p:spPr>
          <a:xfrm>
            <a:off x="392430" y="960755"/>
            <a:ext cx="8533765" cy="3634105"/>
          </a:xfrm>
        </p:spPr>
        <p:txBody>
          <a:bodyPr vert="horz" wrap="square" anchor="t">
            <a:noAutofit/>
          </a:bodyPr>
          <a:lstStyle/>
          <a:p>
            <a:pPr algn="just" eaLnBrk="1" hangingPunct="1">
              <a:lnSpc>
                <a:spcPct val="90000"/>
              </a:lnSpc>
            </a:pPr>
            <a:r>
              <a:rPr lang="zh-CN" altLang="en-US" sz="2800" dirty="0">
                <a:latin typeface="宋体" panose="02010600030101010101" pitchFamily="2" charset="-122"/>
                <a:cs typeface="Times New Roman" panose="02020603050405020304" pitchFamily="2" charset="0"/>
              </a:rPr>
              <a:t>时间管理(</a:t>
            </a:r>
            <a:r>
              <a:rPr lang="en-US" altLang="x-none" sz="2800" dirty="0">
                <a:latin typeface="宋体" panose="02010600030101010101" pitchFamily="2" charset="-122"/>
                <a:cs typeface="Times New Roman" panose="02020603050405020304" pitchFamily="2" charset="0"/>
              </a:rPr>
              <a:t>Time management)</a:t>
            </a:r>
            <a:r>
              <a:rPr lang="zh-CN" altLang="en-US" sz="2800" dirty="0">
                <a:latin typeface="宋体" panose="02010600030101010101" pitchFamily="2" charset="-122"/>
                <a:cs typeface="Times New Roman" panose="02020603050405020304" pitchFamily="2" charset="0"/>
              </a:rPr>
              <a:t>是一种个人的作业计划，它可以教会人们学会管理时间资源，提高工作效率。</a:t>
            </a:r>
            <a:endParaRPr lang="zh-CN" altLang="en-US" sz="2800" dirty="0">
              <a:latin typeface="宋体" panose="02010600030101010101" pitchFamily="2" charset="-122"/>
              <a:cs typeface="Times New Roman" panose="02020603050405020304" pitchFamily="2" charset="0"/>
            </a:endParaRPr>
          </a:p>
          <a:p>
            <a:pPr algn="just" eaLnBrk="1" hangingPunct="1">
              <a:lnSpc>
                <a:spcPct val="90000"/>
              </a:lnSpc>
            </a:pPr>
            <a:r>
              <a:rPr lang="zh-CN" altLang="en-US" sz="2800" b="1">
                <a:solidFill>
                  <a:srgbClr val="333333"/>
                </a:solidFill>
                <a:effectLst>
                  <a:outerShdw blurRad="38100" dist="38100" dir="2700000">
                    <a:srgbClr val="C0C0C0"/>
                  </a:outerShdw>
                </a:effectLst>
                <a:latin typeface="宋体" panose="02010600030101010101" pitchFamily="2" charset="-122"/>
                <a:sym typeface="+mn-ea"/>
              </a:rPr>
              <a:t>时间管理的益处</a:t>
            </a:r>
            <a:endParaRPr lang="zh-CN" altLang="en-US" sz="2800" b="1">
              <a:solidFill>
                <a:srgbClr val="333333"/>
              </a:solidFill>
              <a:effectLst>
                <a:outerShdw blurRad="38100" dist="38100" dir="2700000">
                  <a:srgbClr val="C0C0C0"/>
                </a:outerShdw>
              </a:effectLst>
              <a:latin typeface="宋体" panose="02010600030101010101" pitchFamily="2" charset="-122"/>
              <a:sym typeface="+mn-ea"/>
            </a:endParaRPr>
          </a:p>
          <a:p>
            <a:pPr marL="0" indent="0" algn="l" eaLnBrk="1" hangingPunct="1">
              <a:lnSpc>
                <a:spcPct val="90000"/>
              </a:lnSpc>
              <a:buNone/>
            </a:pP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控制　</a:t>
            </a:r>
            <a:r>
              <a:rPr lang="en-US" altLang="x-none" sz="2800" dirty="0">
                <a:effectLst>
                  <a:outerShdw blurRad="38100" dist="38100" dir="2700000">
                    <a:srgbClr val="C0C0C0"/>
                  </a:outerShdw>
                </a:effectLst>
                <a:sym typeface="+mn-ea"/>
              </a:rPr>
              <a:t>Control</a:t>
            </a:r>
            <a:br>
              <a:rPr lang="en-US" altLang="x-none" sz="2800" dirty="0">
                <a:solidFill>
                  <a:srgbClr val="333333"/>
                </a:solidFill>
                <a:effectLst>
                  <a:outerShdw blurRad="38100" dist="38100" dir="2700000">
                    <a:srgbClr val="C0C0C0"/>
                  </a:outerShdw>
                </a:effectLst>
                <a:latin typeface="Verdana" panose="020B0604030504040204" pitchFamily="2" charset="0"/>
                <a:sym typeface="+mn-ea"/>
              </a:rPr>
            </a:b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减轻压力　</a:t>
            </a:r>
            <a:r>
              <a:rPr lang="en-US" altLang="x-none" sz="2800" dirty="0">
                <a:effectLst>
                  <a:outerShdw blurRad="38100" dist="38100" dir="2700000">
                    <a:srgbClr val="C0C0C0"/>
                  </a:outerShdw>
                </a:effectLst>
                <a:sym typeface="+mn-ea"/>
              </a:rPr>
              <a:t>Less Stress</a:t>
            </a:r>
            <a:br>
              <a:rPr lang="en-US" altLang="x-none" sz="2800" dirty="0">
                <a:solidFill>
                  <a:srgbClr val="333333"/>
                </a:solidFill>
                <a:effectLst>
                  <a:outerShdw blurRad="38100" dist="38100" dir="2700000">
                    <a:srgbClr val="C0C0C0"/>
                  </a:outerShdw>
                </a:effectLst>
                <a:latin typeface="Verdana" panose="020B0604030504040204" pitchFamily="2" charset="0"/>
                <a:sym typeface="+mn-ea"/>
              </a:rPr>
            </a:b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节省时间　</a:t>
            </a:r>
            <a:r>
              <a:rPr lang="en-US" altLang="x-none" sz="2800" dirty="0">
                <a:effectLst>
                  <a:outerShdw blurRad="38100" dist="38100" dir="2700000">
                    <a:srgbClr val="C0C0C0"/>
                  </a:outerShdw>
                </a:effectLst>
                <a:sym typeface="+mn-ea"/>
              </a:rPr>
              <a:t>Save Time</a:t>
            </a:r>
            <a:br>
              <a:rPr lang="en-US" altLang="x-none" sz="2800" dirty="0">
                <a:solidFill>
                  <a:srgbClr val="333333"/>
                </a:solidFill>
                <a:effectLst>
                  <a:outerShdw blurRad="38100" dist="38100" dir="2700000">
                    <a:srgbClr val="C0C0C0"/>
                  </a:outerShdw>
                </a:effectLst>
                <a:latin typeface="Verdana" panose="020B0604030504040204" pitchFamily="2" charset="0"/>
                <a:sym typeface="+mn-ea"/>
              </a:rPr>
            </a:b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更加专注　</a:t>
            </a:r>
            <a:r>
              <a:rPr lang="en-US" altLang="x-none" sz="2800" dirty="0">
                <a:effectLst>
                  <a:outerShdw blurRad="38100" dist="38100" dir="2700000">
                    <a:srgbClr val="C0C0C0"/>
                  </a:outerShdw>
                </a:effectLst>
                <a:sym typeface="+mn-ea"/>
              </a:rPr>
              <a:t>More Focus</a:t>
            </a:r>
            <a:br>
              <a:rPr lang="en-US" altLang="x-none" sz="2800" dirty="0">
                <a:solidFill>
                  <a:srgbClr val="333333"/>
                </a:solidFill>
                <a:effectLst>
                  <a:outerShdw blurRad="38100" dist="38100" dir="2700000">
                    <a:srgbClr val="C0C0C0"/>
                  </a:outerShdw>
                </a:effectLst>
                <a:latin typeface="Verdana" panose="020B0604030504040204" pitchFamily="2" charset="0"/>
                <a:sym typeface="+mn-ea"/>
              </a:rPr>
            </a:b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提高工作质量　</a:t>
            </a:r>
            <a:r>
              <a:rPr lang="en-US" altLang="x-none" sz="2800" dirty="0">
                <a:effectLst>
                  <a:outerShdw blurRad="38100" dist="38100" dir="2700000">
                    <a:srgbClr val="C0C0C0"/>
                  </a:outerShdw>
                </a:effectLst>
                <a:sym typeface="+mn-ea"/>
              </a:rPr>
              <a:t>Improve Quality</a:t>
            </a:r>
            <a:br>
              <a:rPr lang="en-US" altLang="x-none" sz="2800" dirty="0">
                <a:solidFill>
                  <a:srgbClr val="333333"/>
                </a:solidFill>
                <a:effectLst>
                  <a:outerShdw blurRad="38100" dist="38100" dir="2700000">
                    <a:srgbClr val="C0C0C0"/>
                  </a:outerShdw>
                </a:effectLst>
                <a:latin typeface="Verdana" panose="020B0604030504040204" pitchFamily="2" charset="0"/>
                <a:sym typeface="+mn-ea"/>
              </a:rPr>
            </a:br>
            <a:r>
              <a:rPr lang="en-US" altLang="zh-CN" sz="2800" dirty="0">
                <a:solidFill>
                  <a:srgbClr val="333333"/>
                </a:solidFill>
                <a:effectLst>
                  <a:outerShdw blurRad="38100" dist="38100" dir="2700000">
                    <a:srgbClr val="C0C0C0"/>
                  </a:outerShdw>
                </a:effectLst>
                <a:latin typeface="宋体" panose="02010600030101010101" pitchFamily="2" charset="-122"/>
                <a:sym typeface="+mn-ea"/>
              </a:rPr>
              <a:t>--</a:t>
            </a:r>
            <a:r>
              <a:rPr lang="zh-CN" altLang="en-US" sz="2800" dirty="0">
                <a:solidFill>
                  <a:srgbClr val="333333"/>
                </a:solidFill>
                <a:effectLst>
                  <a:outerShdw blurRad="38100" dist="38100" dir="2700000">
                    <a:srgbClr val="C0C0C0"/>
                  </a:outerShdw>
                </a:effectLst>
                <a:latin typeface="宋体" panose="02010600030101010101" pitchFamily="2" charset="-122"/>
                <a:sym typeface="+mn-ea"/>
              </a:rPr>
              <a:t>平衡　</a:t>
            </a:r>
            <a:r>
              <a:rPr lang="en-US" altLang="x-none" sz="2800" dirty="0">
                <a:effectLst>
                  <a:outerShdw blurRad="38100" dist="38100" dir="2700000">
                    <a:srgbClr val="C0C0C0"/>
                  </a:outerShdw>
                </a:effectLst>
                <a:sym typeface="+mn-ea"/>
              </a:rPr>
              <a:t>Balance </a:t>
            </a:r>
            <a:endParaRPr lang="en-US" altLang="x-none" sz="2800" b="1" dirty="0">
              <a:solidFill>
                <a:srgbClr val="333333"/>
              </a:solidFill>
              <a:effectLst>
                <a:outerShdw blurRad="38100" dist="38100" dir="2700000">
                  <a:srgbClr val="C0C0C0"/>
                </a:outerShdw>
              </a:effectLst>
              <a:latin typeface="宋体" panose="02010600030101010101" pitchFamily="2" charset="-122"/>
              <a:sym typeface="+mn-ea"/>
            </a:endParaRPr>
          </a:p>
        </p:txBody>
      </p:sp>
      <p:pic>
        <p:nvPicPr>
          <p:cNvPr id="38917" name="Picture 1028" descr="4912,1f749e8,b583,1"/>
          <p:cNvPicPr>
            <a:picLocks noChangeAspect="1"/>
          </p:cNvPicPr>
          <p:nvPr/>
        </p:nvPicPr>
        <p:blipFill>
          <a:blip r:embed="rId1"/>
          <a:stretch>
            <a:fillRect/>
          </a:stretch>
        </p:blipFill>
        <p:spPr>
          <a:xfrm>
            <a:off x="6971189" y="2617470"/>
            <a:ext cx="1182291" cy="15430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30724">
                                            <p:txEl>
                                              <p:pRg st="0" end="0"/>
                                            </p:txEl>
                                          </p:spTgt>
                                        </p:tgtEl>
                                        <p:attrNameLst>
                                          <p:attrName>style.visibility</p:attrName>
                                        </p:attrNameLst>
                                      </p:cBhvr>
                                      <p:to>
                                        <p:strVal val="visible"/>
                                      </p:to>
                                    </p:set>
                                    <p:animEffect transition="in" filter="barn(outVertical)">
                                      <p:cBhvr>
                                        <p:cTn id="13" dur="500"/>
                                        <p:tgtEl>
                                          <p:spTgt spid="3072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0724">
                                            <p:txEl>
                                              <p:pRg st="1" end="1"/>
                                            </p:txEl>
                                          </p:spTgt>
                                        </p:tgtEl>
                                        <p:attrNameLst>
                                          <p:attrName>style.visibility</p:attrName>
                                        </p:attrNameLst>
                                      </p:cBhvr>
                                      <p:to>
                                        <p:strVal val="visible"/>
                                      </p:to>
                                    </p:set>
                                    <p:animEffect transition="in" filter="barn(outVertical)">
                                      <p:cBhvr>
                                        <p:cTn id="18" dur="500"/>
                                        <p:tgtEl>
                                          <p:spTgt spid="3072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0724">
                                            <p:txEl>
                                              <p:pRg st="2" end="2"/>
                                            </p:txEl>
                                          </p:spTgt>
                                        </p:tgtEl>
                                        <p:attrNameLst>
                                          <p:attrName>style.visibility</p:attrName>
                                        </p:attrNameLst>
                                      </p:cBhvr>
                                      <p:to>
                                        <p:strVal val="visible"/>
                                      </p:to>
                                    </p:set>
                                    <p:animEffect transition="in" filter="barn(outVertical)">
                                      <p:cBhvr>
                                        <p:cTn id="23" dur="500"/>
                                        <p:tgtEl>
                                          <p:spTgt spid="30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39939" name="Rectangle 1026"/>
          <p:cNvSpPr>
            <a:spLocks noGrp="1"/>
          </p:cNvSpPr>
          <p:nvPr>
            <p:ph type="title"/>
          </p:nvPr>
        </p:nvSpPr>
        <p:spPr>
          <a:xfrm>
            <a:off x="457200" y="205740"/>
            <a:ext cx="7315200" cy="857250"/>
          </a:xfrm>
        </p:spPr>
        <p:txBody>
          <a:bodyPr vert="horz" wrap="square" anchor="ctr">
            <a:noAutofit/>
          </a:bodyPr>
          <a:lstStyle/>
          <a:p>
            <a:pPr eaLnBrk="1" hangingPunct="1"/>
            <a:r>
              <a:rPr lang="zh-CN" altLang="en-US" sz="3600" dirty="0">
                <a:latin typeface="_x000B__x000C_" charset="0"/>
                <a:sym typeface="+mn-ea"/>
              </a:rPr>
              <a:t>运用时间的艺术</a:t>
            </a:r>
            <a:br>
              <a:rPr lang="zh-CN" altLang="en-US" sz="3600" dirty="0">
                <a:latin typeface="_x000B__x000C_" charset="0"/>
                <a:sym typeface="+mn-ea"/>
              </a:rPr>
            </a:br>
            <a:r>
              <a:rPr lang="en-US" altLang="zh-CN" sz="2000" dirty="0">
                <a:latin typeface="_x000B__x000C_" charset="0"/>
                <a:sym typeface="+mn-ea"/>
              </a:rPr>
              <a:t>----</a:t>
            </a:r>
            <a:r>
              <a:rPr lang="zh-CN" altLang="en-US" sz="2000" dirty="0">
                <a:latin typeface="_x000B__x000C_" charset="0"/>
                <a:sym typeface="+mn-ea"/>
              </a:rPr>
              <a:t>区分被动时间与自由时间</a:t>
            </a:r>
            <a:endParaRPr lang="zh-CN" altLang="en-US" sz="2000" dirty="0">
              <a:effectLst>
                <a:outerShdw blurRad="38100" dist="38100" dir="2700000">
                  <a:srgbClr val="C0C0C0"/>
                </a:outerShdw>
              </a:effectLst>
              <a:latin typeface="_x000B__x000C_" charset="0"/>
              <a:sym typeface="+mn-ea"/>
            </a:endParaRPr>
          </a:p>
        </p:txBody>
      </p:sp>
      <p:sp>
        <p:nvSpPr>
          <p:cNvPr id="39940" name="Rectangle 1027"/>
          <p:cNvSpPr>
            <a:spLocks noGrp="1"/>
          </p:cNvSpPr>
          <p:nvPr>
            <p:ph type="body"/>
          </p:nvPr>
        </p:nvSpPr>
        <p:spPr>
          <a:xfrm>
            <a:off x="198120" y="1200150"/>
            <a:ext cx="3811270" cy="3394710"/>
          </a:xfrm>
        </p:spPr>
        <p:txBody>
          <a:bodyPr vert="horz" wrap="square" anchor="t">
            <a:normAutofit fontScale="92500" lnSpcReduction="10000"/>
          </a:bodyPr>
          <a:lstStyle/>
          <a:p>
            <a:pPr eaLnBrk="1" hangingPunct="1"/>
            <a:r>
              <a:rPr lang="zh-CN" altLang="en-US" dirty="0">
                <a:effectLst>
                  <a:outerShdw blurRad="38100" dist="38100" dir="2700000">
                    <a:srgbClr val="C0C0C0"/>
                  </a:outerShdw>
                </a:effectLst>
                <a:latin typeface="宋体" panose="02010600030101010101" pitchFamily="2" charset="-122"/>
                <a:sym typeface="+mn-ea"/>
              </a:rPr>
              <a:t>被动时间</a:t>
            </a:r>
            <a:r>
              <a:rPr lang="zh-CN" altLang="en-US" dirty="0">
                <a:effectLst>
                  <a:outerShdw blurRad="38100" dist="38100" dir="2700000">
                    <a:srgbClr val="C0C0C0"/>
                  </a:outerShdw>
                </a:effectLst>
                <a:sym typeface="+mn-ea"/>
              </a:rPr>
              <a:t>(</a:t>
            </a:r>
            <a:r>
              <a:rPr lang="en-US" altLang="x-none" dirty="0">
                <a:effectLst>
                  <a:outerShdw blurRad="38100" dist="38100" dir="2700000">
                    <a:srgbClr val="C0C0C0"/>
                  </a:outerShdw>
                </a:effectLst>
                <a:sym typeface="+mn-ea"/>
              </a:rPr>
              <a:t>Response time) </a:t>
            </a:r>
            <a:r>
              <a:rPr lang="zh-CN" altLang="en-US">
                <a:effectLst>
                  <a:outerShdw blurRad="38100" dist="38100" dir="2700000">
                    <a:srgbClr val="C0C0C0"/>
                  </a:outerShdw>
                </a:effectLst>
                <a:latin typeface="宋体" panose="02010600030101010101" pitchFamily="2" charset="-122"/>
              </a:rPr>
              <a:t>又叫响应时间，是管理者自己不可控的时间，即用于响应其他人提出的各种请求和要求，或处理各种意外事件的时间。</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
        <p:nvSpPr>
          <p:cNvPr id="40964" name="Rectangle 3"/>
          <p:cNvSpPr>
            <a:spLocks noGrp="1"/>
          </p:cNvSpPr>
          <p:nvPr/>
        </p:nvSpPr>
        <p:spPr>
          <a:xfrm>
            <a:off x="4115435" y="1349375"/>
            <a:ext cx="4586605" cy="2431415"/>
          </a:xfrm>
          <a:prstGeom prst="rect">
            <a:avLst/>
          </a:prstGeom>
        </p:spPr>
        <p:txBody>
          <a:bodyPr vert="horz" wrap="square" lIns="91440" tIns="45720" rIns="91440" bIns="45720" rtlCol="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a:effectLst>
                  <a:outerShdw blurRad="38100" dist="38100" dir="2700000">
                    <a:srgbClr val="C0C0C0"/>
                  </a:outerShdw>
                </a:effectLst>
                <a:latin typeface="宋体" panose="02010600030101010101" pitchFamily="2" charset="-122"/>
              </a:rPr>
              <a:t>自由时间</a:t>
            </a:r>
            <a:r>
              <a:rPr lang="zh-CN" altLang="en-US" sz="2800" dirty="0">
                <a:effectLst>
                  <a:outerShdw blurRad="38100" dist="38100" dir="2700000">
                    <a:srgbClr val="C0C0C0"/>
                  </a:outerShdw>
                </a:effectLst>
                <a:latin typeface="宋体" panose="02010600030101010101" pitchFamily="2" charset="-122"/>
                <a:cs typeface="Times New Roman" panose="02020603050405020304" pitchFamily="2" charset="0"/>
                <a:sym typeface="+mn-ea"/>
              </a:rPr>
              <a:t>(</a:t>
            </a:r>
            <a:r>
              <a:rPr lang="en-US" altLang="x-none" sz="2800" dirty="0">
                <a:effectLst>
                  <a:outerShdw blurRad="38100" dist="38100" dir="2700000">
                    <a:srgbClr val="C0C0C0"/>
                  </a:outerShdw>
                </a:effectLst>
                <a:latin typeface="宋体" panose="02010600030101010101" pitchFamily="2" charset="-122"/>
                <a:cs typeface="Times New Roman" panose="02020603050405020304" pitchFamily="2" charset="0"/>
                <a:sym typeface="+mn-ea"/>
              </a:rPr>
              <a:t>Discretionary time)</a:t>
            </a:r>
            <a:r>
              <a:rPr lang="zh-CN" altLang="en-US" sz="2800">
                <a:effectLst>
                  <a:outerShdw blurRad="38100" dist="38100" dir="2700000">
                    <a:srgbClr val="C0C0C0"/>
                  </a:outerShdw>
                </a:effectLst>
                <a:latin typeface="宋体" panose="02010600030101010101" pitchFamily="2" charset="-122"/>
                <a:sym typeface="+mn-ea"/>
              </a:rPr>
              <a:t>又叫</a:t>
            </a:r>
            <a:r>
              <a:rPr lang="zh-CN" altLang="en-US" sz="2800" dirty="0">
                <a:effectLst>
                  <a:outerShdw blurRad="38100" dist="38100" dir="2700000">
                    <a:srgbClr val="C0C0C0"/>
                  </a:outerShdw>
                </a:effectLst>
                <a:latin typeface="宋体" panose="02010600030101010101" pitchFamily="2" charset="-122"/>
                <a:cs typeface="Times New Roman" panose="02020603050405020304" pitchFamily="2" charset="0"/>
                <a:sym typeface="+mn-ea"/>
              </a:rPr>
              <a:t>可支配时间</a:t>
            </a:r>
            <a:r>
              <a:rPr lang="zh-CN" altLang="en-US" sz="2800">
                <a:effectLst>
                  <a:outerShdw blurRad="38100" dist="38100" dir="2700000">
                    <a:srgbClr val="C0C0C0"/>
                  </a:outerShdw>
                </a:effectLst>
                <a:latin typeface="宋体" panose="02010600030101010101" pitchFamily="2" charset="-122"/>
              </a:rPr>
              <a:t>，是指管理者自己可以自行控制的时间，时间管理的重点就是如何用好这一部分时间。</a:t>
            </a:r>
            <a:r>
              <a:rPr lang="zh-CN" altLang="en-US" sz="2800">
                <a:effectLst>
                  <a:outerShdw blurRad="38100" dist="38100" dir="2700000">
                    <a:srgbClr val="C0C0C0"/>
                  </a:outerShdw>
                </a:effectLst>
              </a:rPr>
              <a:t> </a:t>
            </a:r>
            <a:endParaRPr lang="zh-CN" altLang="en-US" sz="2800">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0-#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940">
                                            <p:txEl>
                                              <p:pRg st="0" end="0"/>
                                            </p:txEl>
                                          </p:spTgt>
                                        </p:tgtEl>
                                        <p:attrNameLst>
                                          <p:attrName>style.visibility</p:attrName>
                                        </p:attrNameLst>
                                      </p:cBhvr>
                                      <p:to>
                                        <p:strVal val="visible"/>
                                      </p:to>
                                    </p:set>
                                    <p:anim calcmode="lin" valueType="num">
                                      <p:cBhvr>
                                        <p:cTn id="13" dur="500" fill="hold"/>
                                        <p:tgtEl>
                                          <p:spTgt spid="39940">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994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0964">
                                            <p:txEl>
                                              <p:pRg st="0" end="0"/>
                                            </p:txEl>
                                          </p:spTgt>
                                        </p:tgtEl>
                                        <p:attrNameLst>
                                          <p:attrName>style.visibility</p:attrName>
                                        </p:attrNameLst>
                                      </p:cBhvr>
                                      <p:to>
                                        <p:strVal val="visible"/>
                                      </p:to>
                                    </p:set>
                                    <p:animEffect transition="in" filter="dissolve">
                                      <p:cBhvr>
                                        <p:cTn id="19" dur="500"/>
                                        <p:tgtEl>
                                          <p:spTgt spid="409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build="p"/>
      <p:bldP spid="40964" grpId="0" bldLvl="5"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nvSpPr>
        <p:spPr>
          <a:xfrm>
            <a:off x="6181725" y="4686300"/>
            <a:ext cx="1428750" cy="342900"/>
          </a:xfrm>
          <a:prstGeom prst="rect">
            <a:avLst/>
          </a:prstGeom>
          <a:noFill/>
          <a:ln w="9525">
            <a:noFill/>
          </a:ln>
        </p:spPr>
        <p:txBody>
          <a:bodyPr/>
          <a:lstStyle/>
          <a:p>
            <a:pPr algn="r"/>
            <a:fld id="{9A0DB2DC-4C9A-4742-B13C-FB6460FD3503}" type="slidenum">
              <a:rPr lang="zh-CN" altLang="en-US" sz="1050" dirty="0">
                <a:latin typeface="Comic Sans MS" panose="030F0702030302020204" pitchFamily="2" charset="0"/>
              </a:rPr>
            </a:fld>
            <a:endParaRPr lang="zh-CN" altLang="en-US" sz="1050" dirty="0">
              <a:latin typeface="Comic Sans MS" panose="030F0702030302020204" pitchFamily="2" charset="0"/>
            </a:endParaRPr>
          </a:p>
        </p:txBody>
      </p:sp>
      <p:sp>
        <p:nvSpPr>
          <p:cNvPr id="46083" name="Rectangle 2"/>
          <p:cNvSpPr>
            <a:spLocks noGrp="1"/>
          </p:cNvSpPr>
          <p:nvPr>
            <p:ph type="title"/>
          </p:nvPr>
        </p:nvSpPr>
        <p:spPr/>
        <p:txBody>
          <a:bodyPr vert="horz" wrap="square" anchor="b">
            <a:normAutofit fontScale="90000"/>
          </a:bodyPr>
          <a:lstStyle/>
          <a:p>
            <a:pPr eaLnBrk="1" hangingPunct="1"/>
            <a:r>
              <a:rPr lang="zh-CN" altLang="en-US" dirty="0">
                <a:latin typeface="_x000B__x000C_" charset="0"/>
                <a:sym typeface="+mn-ea"/>
              </a:rPr>
              <a:t>运用时间的艺术</a:t>
            </a:r>
            <a:br>
              <a:rPr lang="zh-CN" altLang="en-US" dirty="0">
                <a:latin typeface="_x000B__x000C_" charset="0"/>
                <a:sym typeface="+mn-ea"/>
              </a:rPr>
            </a:br>
            <a:r>
              <a:rPr lang="en-US" altLang="zh-CN" sz="2400" dirty="0">
                <a:latin typeface="_x000B__x000C_" charset="0"/>
                <a:sym typeface="+mn-ea"/>
              </a:rPr>
              <a:t>----</a:t>
            </a:r>
            <a:r>
              <a:rPr lang="zh-CN" altLang="en-US" sz="2400" dirty="0">
                <a:latin typeface="_x000B__x000C_" charset="0"/>
                <a:sym typeface="+mn-ea"/>
              </a:rPr>
              <a:t>掌握时间</a:t>
            </a:r>
            <a:r>
              <a:rPr lang="en-US" altLang="zh-CN" sz="2400" dirty="0">
                <a:latin typeface="_x000B__x000C_" charset="0"/>
                <a:sym typeface="+mn-ea"/>
              </a:rPr>
              <a:t>“</a:t>
            </a:r>
            <a:r>
              <a:rPr lang="zh-CN" altLang="en-US" sz="2400" dirty="0">
                <a:latin typeface="_x000B__x000C_" charset="0"/>
                <a:sym typeface="+mn-ea"/>
              </a:rPr>
              <a:t>四象限</a:t>
            </a:r>
            <a:r>
              <a:rPr lang="en-US" altLang="zh-CN" sz="2400" dirty="0">
                <a:latin typeface="_x000B__x000C_" charset="0"/>
                <a:sym typeface="+mn-ea"/>
              </a:rPr>
              <a:t>”</a:t>
            </a:r>
            <a:r>
              <a:rPr lang="zh-CN" altLang="en-US" sz="2400" dirty="0">
                <a:latin typeface="_x000B__x000C_" charset="0"/>
                <a:sym typeface="+mn-ea"/>
              </a:rPr>
              <a:t>法则</a:t>
            </a:r>
            <a:endParaRPr lang="zh-CN" altLang="en-US" sz="2400" dirty="0">
              <a:latin typeface="_x000B__x000C_" charset="0"/>
              <a:sym typeface="+mn-ea"/>
            </a:endParaRPr>
          </a:p>
        </p:txBody>
      </p:sp>
      <p:sp>
        <p:nvSpPr>
          <p:cNvPr id="46084" name="Rectangle 4"/>
          <p:cNvSpPr/>
          <p:nvPr/>
        </p:nvSpPr>
        <p:spPr>
          <a:xfrm>
            <a:off x="1593215" y="2266315"/>
            <a:ext cx="5829300" cy="2999740"/>
          </a:xfrm>
          <a:prstGeom prst="rect">
            <a:avLst/>
          </a:prstGeom>
          <a:noFill/>
          <a:ln w="9525">
            <a:noFill/>
          </a:ln>
        </p:spPr>
        <p:txBody>
          <a:bodyPr>
            <a:spAutoFit/>
          </a:bodyPr>
          <a:lstStyle/>
          <a:p>
            <a:pPr fontAlgn="t"/>
            <a:r>
              <a:rPr lang="zh-CN" altLang="en-US" sz="2100" dirty="0">
                <a:latin typeface="_x000B__x000C_" charset="0"/>
              </a:rPr>
              <a:t>      重</a:t>
            </a:r>
            <a:endParaRPr lang="zh-CN" altLang="en-US" sz="2100" dirty="0">
              <a:latin typeface="_x000B__x000C_" charset="0"/>
            </a:endParaRPr>
          </a:p>
          <a:p>
            <a:pPr fontAlgn="t"/>
            <a:r>
              <a:rPr lang="zh-CN" altLang="en-US" sz="2100" dirty="0">
                <a:latin typeface="_x000B__x000C_" charset="0"/>
              </a:rPr>
              <a:t>      要</a:t>
            </a: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r>
              <a:rPr lang="zh-CN" altLang="en-US" sz="2100" dirty="0">
                <a:latin typeface="_x000B__x000C_"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endParaRPr lang="zh-CN" altLang="en-US" sz="2100" dirty="0">
              <a:latin typeface="_x000B__x000C_" charset="0"/>
            </a:endParaRPr>
          </a:p>
          <a:p>
            <a:pPr fontAlgn="t"/>
            <a:r>
              <a:rPr lang="zh-CN" altLang="en-US" sz="2100" dirty="0">
                <a:latin typeface="_x000B__x000C_" charset="0"/>
              </a:rPr>
              <a:t>              急迫</a:t>
            </a:r>
            <a:endParaRPr lang="zh-CN" altLang="en-US" sz="2100" dirty="0">
              <a:latin typeface="_x000B__x000C_" charset="0"/>
            </a:endParaRPr>
          </a:p>
          <a:p>
            <a:pPr fontAlgn="t"/>
            <a:r>
              <a:rPr lang="zh-CN" altLang="en-US" sz="2100" dirty="0">
                <a:latin typeface="Times New Roman" panose="02020603050405020304" pitchFamily="2" charset="0"/>
              </a:rPr>
              <a:t>                                 </a:t>
            </a:r>
            <a:endParaRPr lang="zh-CN" altLang="en-US" sz="2100" dirty="0">
              <a:latin typeface="_x000B__x000C_" charset="0"/>
            </a:endParaRPr>
          </a:p>
        </p:txBody>
      </p:sp>
      <p:sp>
        <p:nvSpPr>
          <p:cNvPr id="46085" name="Rectangle 6"/>
          <p:cNvSpPr/>
          <p:nvPr/>
        </p:nvSpPr>
        <p:spPr>
          <a:xfrm>
            <a:off x="4680347" y="1977629"/>
            <a:ext cx="2171700" cy="120015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solidFill>
                  <a:schemeClr val="bg1"/>
                </a:solidFill>
                <a:latin typeface="_x000B__x000C_" charset="0"/>
              </a:rPr>
              <a:t>B</a:t>
            </a:r>
            <a:r>
              <a:rPr lang="zh-CN" altLang="en-US" sz="2100" dirty="0">
                <a:solidFill>
                  <a:schemeClr val="bg1"/>
                </a:solidFill>
                <a:latin typeface="_x000B__x000C_" charset="0"/>
              </a:rPr>
              <a:t>重要而不急迫</a:t>
            </a:r>
            <a:endParaRPr lang="zh-CN" altLang="en-US" sz="2100" dirty="0">
              <a:solidFill>
                <a:schemeClr val="bg1"/>
              </a:solidFill>
              <a:latin typeface="_x000B__x000C_" charset="0"/>
            </a:endParaRPr>
          </a:p>
          <a:p>
            <a:pPr algn="ctr" fontAlgn="t"/>
            <a:r>
              <a:rPr lang="zh-CN" altLang="en-US" sz="2100" dirty="0">
                <a:solidFill>
                  <a:schemeClr val="bg1"/>
                </a:solidFill>
                <a:latin typeface="_x000B__x000C_" charset="0"/>
              </a:rPr>
              <a:t> </a:t>
            </a:r>
            <a:endParaRPr lang="zh-CN" altLang="en-US" sz="2100" dirty="0">
              <a:solidFill>
                <a:schemeClr val="bg1"/>
              </a:solidFill>
              <a:latin typeface="_x000B__x000C_" charset="0"/>
            </a:endParaRPr>
          </a:p>
        </p:txBody>
      </p:sp>
      <p:sp>
        <p:nvSpPr>
          <p:cNvPr id="46086" name="Rectangle 7"/>
          <p:cNvSpPr/>
          <p:nvPr/>
        </p:nvSpPr>
        <p:spPr>
          <a:xfrm>
            <a:off x="2680018" y="1977629"/>
            <a:ext cx="2000250" cy="120015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latin typeface="_x000B__x000C_" charset="0"/>
              </a:rPr>
              <a:t>A</a:t>
            </a:r>
            <a:r>
              <a:rPr lang="zh-CN" altLang="en-US" sz="2100" dirty="0">
                <a:latin typeface="_x000B__x000C_" charset="0"/>
              </a:rPr>
              <a:t>重要、急迫</a:t>
            </a:r>
            <a:endParaRPr lang="zh-CN" altLang="en-US" sz="2100" dirty="0">
              <a:latin typeface="_x000B__x000C_" charset="0"/>
            </a:endParaRPr>
          </a:p>
          <a:p>
            <a:pPr algn="ctr" fontAlgn="t"/>
            <a:endParaRPr lang="zh-CN" altLang="en-US" sz="2100" dirty="0">
              <a:latin typeface="_x000B__x000C_" charset="0"/>
            </a:endParaRPr>
          </a:p>
        </p:txBody>
      </p:sp>
      <p:sp>
        <p:nvSpPr>
          <p:cNvPr id="46087" name="Rectangle 8"/>
          <p:cNvSpPr/>
          <p:nvPr/>
        </p:nvSpPr>
        <p:spPr>
          <a:xfrm>
            <a:off x="4680347" y="3165872"/>
            <a:ext cx="2171700" cy="1200150"/>
          </a:xfrm>
          <a:prstGeom prst="rect">
            <a:avLst/>
          </a:prstGeom>
          <a:solidFill>
            <a:srgbClr val="00008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solidFill>
                  <a:schemeClr val="bg1"/>
                </a:solidFill>
                <a:latin typeface="_x000B__x000C_" charset="0"/>
              </a:rPr>
              <a:t>D</a:t>
            </a:r>
            <a:r>
              <a:rPr lang="zh-CN" altLang="en-US" sz="2100" dirty="0">
                <a:solidFill>
                  <a:schemeClr val="bg1"/>
                </a:solidFill>
                <a:latin typeface="_x000B__x000C_" charset="0"/>
              </a:rPr>
              <a:t>不急迫、不重要</a:t>
            </a:r>
            <a:endParaRPr lang="zh-CN" altLang="en-US" sz="2100" dirty="0">
              <a:solidFill>
                <a:schemeClr val="bg1"/>
              </a:solidFill>
              <a:latin typeface="_x000B__x000C_" charset="0"/>
            </a:endParaRPr>
          </a:p>
          <a:p>
            <a:pPr algn="ctr" fontAlgn="t"/>
            <a:endParaRPr lang="zh-CN" altLang="en-US" sz="2100" dirty="0">
              <a:solidFill>
                <a:schemeClr val="bg1"/>
              </a:solidFill>
              <a:latin typeface="_x000B__x000C_" charset="0"/>
            </a:endParaRPr>
          </a:p>
        </p:txBody>
      </p:sp>
      <p:sp>
        <p:nvSpPr>
          <p:cNvPr id="46088" name="Rectangle 9"/>
          <p:cNvSpPr/>
          <p:nvPr/>
        </p:nvSpPr>
        <p:spPr>
          <a:xfrm>
            <a:off x="2681288" y="3165872"/>
            <a:ext cx="2000250" cy="1200150"/>
          </a:xfrm>
          <a:prstGeom prst="rect">
            <a:avLst/>
          </a:prstGeom>
          <a:solidFill>
            <a:srgbClr val="33CC33"/>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latin typeface="_x000B__x000C_" charset="0"/>
              </a:rPr>
              <a:t>C</a:t>
            </a:r>
            <a:r>
              <a:rPr lang="zh-CN" altLang="en-US" sz="2100" dirty="0">
                <a:latin typeface="_x000B__x000C_" charset="0"/>
              </a:rPr>
              <a:t>急迫而不重要</a:t>
            </a:r>
            <a:endParaRPr lang="zh-CN" altLang="en-US" sz="2100" dirty="0">
              <a:latin typeface="_x000B__x000C_" charset="0"/>
            </a:endParaRPr>
          </a:p>
          <a:p>
            <a:pPr algn="ctr" fontAlgn="t"/>
            <a:r>
              <a:rPr lang="zh-CN" altLang="en-US" sz="2100" dirty="0">
                <a:latin typeface="Times New Roman" panose="02020603050405020304" pitchFamily="2" charset="0"/>
              </a:rPr>
              <a:t> </a:t>
            </a:r>
            <a:endParaRPr lang="zh-CN" altLang="en-US" sz="2100" dirty="0">
              <a:latin typeface="_x000B__x000C_" charset="0"/>
            </a:endParaRPr>
          </a:p>
        </p:txBody>
      </p:sp>
      <p:sp>
        <p:nvSpPr>
          <p:cNvPr id="46089" name="Line 10"/>
          <p:cNvSpPr/>
          <p:nvPr/>
        </p:nvSpPr>
        <p:spPr>
          <a:xfrm flipV="1">
            <a:off x="2400300" y="2914650"/>
            <a:ext cx="0" cy="1371600"/>
          </a:xfrm>
          <a:prstGeom prst="line">
            <a:avLst/>
          </a:prstGeom>
          <a:ln w="9525" cap="flat" cmpd="sng">
            <a:solidFill>
              <a:schemeClr val="tx1"/>
            </a:solidFill>
            <a:prstDash val="solid"/>
            <a:headEnd type="none" w="med" len="med"/>
            <a:tailEnd type="triangle" w="med" len="med"/>
          </a:ln>
        </p:spPr>
      </p:sp>
      <p:sp>
        <p:nvSpPr>
          <p:cNvPr id="46090" name="Line 11"/>
          <p:cNvSpPr/>
          <p:nvPr/>
        </p:nvSpPr>
        <p:spPr>
          <a:xfrm flipH="1" flipV="1">
            <a:off x="3900170" y="4584621"/>
            <a:ext cx="1714500" cy="0"/>
          </a:xfrm>
          <a:prstGeom prst="line">
            <a:avLst/>
          </a:prstGeom>
          <a:ln w="9525" cap="flat" cmpd="sng">
            <a:solidFill>
              <a:schemeClr val="tx1"/>
            </a:solidFill>
            <a:prstDash val="solid"/>
            <a:headEnd type="none" w="med" len="med"/>
            <a:tailEnd type="triangle" w="med" len="med"/>
          </a:ln>
        </p:spPr>
      </p:sp>
      <p:pic>
        <p:nvPicPr>
          <p:cNvPr id="46091" name="Picture 12" descr="4061,204af6f,e1d,1"/>
          <p:cNvPicPr>
            <a:picLocks noChangeAspect="1"/>
          </p:cNvPicPr>
          <p:nvPr/>
        </p:nvPicPr>
        <p:blipFill>
          <a:blip r:embed="rId1"/>
          <a:stretch>
            <a:fillRect/>
          </a:stretch>
        </p:blipFill>
        <p:spPr>
          <a:xfrm>
            <a:off x="1143000" y="457200"/>
            <a:ext cx="1200150" cy="1122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box(in)">
                                      <p:cBhvr>
                                        <p:cTn id="13" dur="500"/>
                                        <p:tgtEl>
                                          <p:spTgt spid="46084"/>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nodeType="clickEffect">
                                  <p:stCondLst>
                                    <p:cond delay="0"/>
                                  </p:stCondLst>
                                  <p:childTnLst>
                                    <p:set>
                                      <p:cBhvr>
                                        <p:cTn id="17" dur="1" fill="hold">
                                          <p:stCondLst>
                                            <p:cond delay="0"/>
                                          </p:stCondLst>
                                        </p:cTn>
                                        <p:tgtEl>
                                          <p:spTgt spid="46089"/>
                                        </p:tgtEl>
                                        <p:attrNameLst>
                                          <p:attrName>style.visibility</p:attrName>
                                        </p:attrNameLst>
                                      </p:cBhvr>
                                      <p:to>
                                        <p:strVal val="visible"/>
                                      </p:to>
                                    </p:set>
                                    <p:anim calcmode="lin" valueType="num">
                                      <p:cBhvr>
                                        <p:cTn id="18" dur="500" fill="hold"/>
                                        <p:tgtEl>
                                          <p:spTgt spid="46089"/>
                                        </p:tgtEl>
                                        <p:attrNameLst>
                                          <p:attrName>ppt_x</p:attrName>
                                        </p:attrNameLst>
                                      </p:cBhvr>
                                      <p:tavLst>
                                        <p:tav tm="0">
                                          <p:val>
                                            <p:strVal val="#ppt_x"/>
                                          </p:val>
                                        </p:tav>
                                        <p:tav tm="100000">
                                          <p:val>
                                            <p:strVal val="#ppt_x"/>
                                          </p:val>
                                        </p:tav>
                                      </p:tavLst>
                                    </p:anim>
                                    <p:anim calcmode="lin" valueType="num">
                                      <p:cBhvr>
                                        <p:cTn id="19" dur="500" fill="hold"/>
                                        <p:tgtEl>
                                          <p:spTgt spid="46089"/>
                                        </p:tgtEl>
                                        <p:attrNameLst>
                                          <p:attrName>ppt_y</p:attrName>
                                        </p:attrNameLst>
                                      </p:cBhvr>
                                      <p:tavLst>
                                        <p:tav tm="0">
                                          <p:val>
                                            <p:strVal val="#ppt_y+#ppt_h/2"/>
                                          </p:val>
                                        </p:tav>
                                        <p:tav tm="100000">
                                          <p:val>
                                            <p:strVal val="#ppt_y"/>
                                          </p:val>
                                        </p:tav>
                                      </p:tavLst>
                                    </p:anim>
                                    <p:anim calcmode="lin" valueType="num">
                                      <p:cBhvr>
                                        <p:cTn id="20" dur="500" fill="hold"/>
                                        <p:tgtEl>
                                          <p:spTgt spid="46089"/>
                                        </p:tgtEl>
                                        <p:attrNameLst>
                                          <p:attrName>ppt_w</p:attrName>
                                        </p:attrNameLst>
                                      </p:cBhvr>
                                      <p:tavLst>
                                        <p:tav tm="0">
                                          <p:val>
                                            <p:strVal val="#ppt_w"/>
                                          </p:val>
                                        </p:tav>
                                        <p:tav tm="100000">
                                          <p:val>
                                            <p:strVal val="#ppt_w"/>
                                          </p:val>
                                        </p:tav>
                                      </p:tavLst>
                                    </p:anim>
                                    <p:anim calcmode="lin" valueType="num">
                                      <p:cBhvr>
                                        <p:cTn id="21" dur="500" fill="hold"/>
                                        <p:tgtEl>
                                          <p:spTgt spid="46089"/>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2" fill="hold" nodeType="clickEffect">
                                  <p:stCondLst>
                                    <p:cond delay="0"/>
                                  </p:stCondLst>
                                  <p:childTnLst>
                                    <p:set>
                                      <p:cBhvr>
                                        <p:cTn id="25" dur="1" fill="hold">
                                          <p:stCondLst>
                                            <p:cond delay="0"/>
                                          </p:stCondLst>
                                        </p:cTn>
                                        <p:tgtEl>
                                          <p:spTgt spid="46090"/>
                                        </p:tgtEl>
                                        <p:attrNameLst>
                                          <p:attrName>style.visibility</p:attrName>
                                        </p:attrNameLst>
                                      </p:cBhvr>
                                      <p:to>
                                        <p:strVal val="visible"/>
                                      </p:to>
                                    </p:set>
                                    <p:anim calcmode="lin" valueType="num">
                                      <p:cBhvr>
                                        <p:cTn id="26" dur="500" fill="hold"/>
                                        <p:tgtEl>
                                          <p:spTgt spid="46090"/>
                                        </p:tgtEl>
                                        <p:attrNameLst>
                                          <p:attrName>ppt_x</p:attrName>
                                        </p:attrNameLst>
                                      </p:cBhvr>
                                      <p:tavLst>
                                        <p:tav tm="0">
                                          <p:val>
                                            <p:strVal val="#ppt_x+#ppt_w/2"/>
                                          </p:val>
                                        </p:tav>
                                        <p:tav tm="100000">
                                          <p:val>
                                            <p:strVal val="#ppt_x"/>
                                          </p:val>
                                        </p:tav>
                                      </p:tavLst>
                                    </p:anim>
                                    <p:anim calcmode="lin" valueType="num">
                                      <p:cBhvr>
                                        <p:cTn id="27" dur="500" fill="hold"/>
                                        <p:tgtEl>
                                          <p:spTgt spid="46090"/>
                                        </p:tgtEl>
                                        <p:attrNameLst>
                                          <p:attrName>ppt_y</p:attrName>
                                        </p:attrNameLst>
                                      </p:cBhvr>
                                      <p:tavLst>
                                        <p:tav tm="0">
                                          <p:val>
                                            <p:strVal val="#ppt_y"/>
                                          </p:val>
                                        </p:tav>
                                        <p:tav tm="100000">
                                          <p:val>
                                            <p:strVal val="#ppt_y"/>
                                          </p:val>
                                        </p:tav>
                                      </p:tavLst>
                                    </p:anim>
                                    <p:anim calcmode="lin" valueType="num">
                                      <p:cBhvr>
                                        <p:cTn id="28" dur="500" fill="hold"/>
                                        <p:tgtEl>
                                          <p:spTgt spid="46090"/>
                                        </p:tgtEl>
                                        <p:attrNameLst>
                                          <p:attrName>ppt_w</p:attrName>
                                        </p:attrNameLst>
                                      </p:cBhvr>
                                      <p:tavLst>
                                        <p:tav tm="0">
                                          <p:val>
                                            <p:fltVal val="0"/>
                                          </p:val>
                                        </p:tav>
                                        <p:tav tm="100000">
                                          <p:val>
                                            <p:strVal val="#ppt_w"/>
                                          </p:val>
                                        </p:tav>
                                      </p:tavLst>
                                    </p:anim>
                                    <p:anim calcmode="lin" valueType="num">
                                      <p:cBhvr>
                                        <p:cTn id="29" dur="500" fill="hold"/>
                                        <p:tgtEl>
                                          <p:spTgt spid="46090"/>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6085"/>
                                        </p:tgtEl>
                                        <p:attrNameLst>
                                          <p:attrName>style.visibility</p:attrName>
                                        </p:attrNameLst>
                                      </p:cBhvr>
                                      <p:to>
                                        <p:strVal val="visible"/>
                                      </p:to>
                                    </p:set>
                                    <p:animEffect transition="in" filter="box(in)">
                                      <p:cBhvr>
                                        <p:cTn id="34" dur="500"/>
                                        <p:tgtEl>
                                          <p:spTgt spid="4608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46086"/>
                                        </p:tgtEl>
                                        <p:attrNameLst>
                                          <p:attrName>style.visibility</p:attrName>
                                        </p:attrNameLst>
                                      </p:cBhvr>
                                      <p:to>
                                        <p:strVal val="visible"/>
                                      </p:to>
                                    </p:set>
                                    <p:animEffect transition="in" filter="barn(outHorizontal)">
                                      <p:cBhvr>
                                        <p:cTn id="39" dur="500"/>
                                        <p:tgtEl>
                                          <p:spTgt spid="46086"/>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6088"/>
                                        </p:tgtEl>
                                        <p:attrNameLst>
                                          <p:attrName>style.visibility</p:attrName>
                                        </p:attrNameLst>
                                      </p:cBhvr>
                                      <p:to>
                                        <p:strVal val="visible"/>
                                      </p:to>
                                    </p:set>
                                    <p:animEffect transition="in" filter="checkerboard(across)">
                                      <p:cBhvr>
                                        <p:cTn id="44" dur="500"/>
                                        <p:tgtEl>
                                          <p:spTgt spid="4608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6087"/>
                                        </p:tgtEl>
                                        <p:attrNameLst>
                                          <p:attrName>style.visibility</p:attrName>
                                        </p:attrNameLst>
                                      </p:cBhvr>
                                      <p:to>
                                        <p:strVal val="visible"/>
                                      </p:to>
                                    </p:set>
                                    <p:animEffect transition="in" filter="box(out)">
                                      <p:cBhvr>
                                        <p:cTn id="49"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p:bldP spid="46085" grpId="0" bldLvl="0" animBg="1"/>
      <p:bldP spid="46086" grpId="0" bldLvl="0" animBg="1"/>
      <p:bldP spid="46087" grpId="0" bldLvl="0" animBg="1"/>
      <p:bldP spid="46088"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50179" name="Rectangle 2"/>
          <p:cNvSpPr>
            <a:spLocks noGrp="1"/>
          </p:cNvSpPr>
          <p:nvPr>
            <p:ph type="title"/>
          </p:nvPr>
        </p:nvSpPr>
        <p:spPr>
          <a:xfrm>
            <a:off x="389965" y="28575"/>
            <a:ext cx="8229600" cy="857250"/>
          </a:xfrm>
        </p:spPr>
        <p:txBody>
          <a:bodyPr vert="horz" wrap="square" anchor="ctr">
            <a:normAutofit/>
          </a:bodyPr>
          <a:lstStyle/>
          <a:p>
            <a:pPr eaLnBrk="1" hangingPunct="1"/>
            <a:r>
              <a:rPr lang="zh-CN" altLang="en-US" dirty="0">
                <a:latin typeface="_x000B__x000C_" charset="0"/>
              </a:rPr>
              <a:t>象限法</a:t>
            </a:r>
            <a:endParaRPr lang="zh-CN" altLang="en-US" dirty="0">
              <a:latin typeface="_x000B__x000C_" charset="0"/>
            </a:endParaRPr>
          </a:p>
        </p:txBody>
      </p:sp>
      <p:sp>
        <p:nvSpPr>
          <p:cNvPr id="2" name="内容占位符 1"/>
          <p:cNvSpPr>
            <a:spLocks noGrp="1"/>
          </p:cNvSpPr>
          <p:nvPr>
            <p:ph idx="1"/>
          </p:nvPr>
        </p:nvSpPr>
        <p:spPr>
          <a:xfrm>
            <a:off x="2506980" y="885825"/>
            <a:ext cx="6179820" cy="1066165"/>
          </a:xfrm>
        </p:spPr>
        <p:txBody>
          <a:bodyPr>
            <a:normAutofit fontScale="70000" lnSpcReduction="20000"/>
          </a:bodyPr>
          <a:lstStyle/>
          <a:p>
            <a:r>
              <a:rPr lang="zh-CN" altLang="en-US" dirty="0">
                <a:latin typeface="Arial" panose="020B0604020202020204" pitchFamily="34" charset="0"/>
                <a:sym typeface="+mn-ea"/>
              </a:rPr>
              <a:t>　这四种类型的事情有一个规律：如果不把时间投资在这种重要但不紧急的事情，就一定会吃苦头，这类事情会使你的工作不能正常进行。</a:t>
            </a:r>
            <a:endParaRPr lang="zh-CN" altLang="en-US" dirty="0"/>
          </a:p>
        </p:txBody>
      </p:sp>
      <p:sp>
        <p:nvSpPr>
          <p:cNvPr id="50180" name="Rectangle 3"/>
          <p:cNvSpPr/>
          <p:nvPr/>
        </p:nvSpPr>
        <p:spPr>
          <a:xfrm>
            <a:off x="1554006" y="2266950"/>
            <a:ext cx="5365106" cy="2999740"/>
          </a:xfrm>
          <a:prstGeom prst="rect">
            <a:avLst/>
          </a:prstGeom>
          <a:noFill/>
          <a:ln w="9525">
            <a:noFill/>
          </a:ln>
        </p:spPr>
        <p:txBody>
          <a:bodyPr wrap="square">
            <a:spAutoFit/>
          </a:bodyPr>
          <a:lstStyle/>
          <a:p>
            <a:pPr fontAlgn="t"/>
            <a:r>
              <a:rPr lang="zh-CN" altLang="en-US" sz="2100" dirty="0">
                <a:latin typeface="_x000B__x000C_" charset="0"/>
              </a:rPr>
              <a:t>      重</a:t>
            </a:r>
            <a:endParaRPr lang="zh-CN" altLang="en-US" sz="2100" dirty="0">
              <a:latin typeface="_x000B__x000C_" charset="0"/>
            </a:endParaRPr>
          </a:p>
          <a:p>
            <a:pPr fontAlgn="t"/>
            <a:r>
              <a:rPr lang="zh-CN" altLang="en-US" sz="2100" dirty="0">
                <a:latin typeface="_x000B__x000C_" charset="0"/>
              </a:rPr>
              <a:t>      要</a:t>
            </a: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r>
              <a:rPr lang="zh-CN" altLang="en-US" sz="2100" dirty="0">
                <a:latin typeface="_x000B__x000C_"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br>
              <a:rPr lang="zh-CN" altLang="en-US" sz="2100" dirty="0">
                <a:latin typeface="_x000B__x000C_" charset="0"/>
              </a:rPr>
            </a:br>
            <a:r>
              <a:rPr lang="zh-CN" altLang="en-US" sz="2100" dirty="0">
                <a:latin typeface="Times New Roman" panose="02020603050405020304" pitchFamily="2" charset="0"/>
              </a:rPr>
              <a:t>            </a:t>
            </a:r>
            <a:endParaRPr lang="zh-CN" altLang="en-US" sz="2100" dirty="0">
              <a:latin typeface="_x000B__x000C_" charset="0"/>
            </a:endParaRPr>
          </a:p>
          <a:p>
            <a:pPr fontAlgn="t"/>
            <a:r>
              <a:rPr lang="zh-CN" altLang="en-US" sz="2100" dirty="0">
                <a:latin typeface="_x000B__x000C_" charset="0"/>
              </a:rPr>
              <a:t>          急迫</a:t>
            </a:r>
            <a:endParaRPr lang="zh-CN" altLang="en-US" sz="2100" dirty="0">
              <a:latin typeface="_x000B__x000C_" charset="0"/>
            </a:endParaRPr>
          </a:p>
          <a:p>
            <a:pPr fontAlgn="t"/>
            <a:r>
              <a:rPr lang="zh-CN" altLang="en-US" sz="2100" dirty="0">
                <a:latin typeface="Times New Roman" panose="02020603050405020304" pitchFamily="2" charset="0"/>
              </a:rPr>
              <a:t>                                 </a:t>
            </a:r>
            <a:endParaRPr lang="zh-CN" altLang="en-US" sz="2100" dirty="0">
              <a:latin typeface="_x000B__x000C_" charset="0"/>
            </a:endParaRPr>
          </a:p>
        </p:txBody>
      </p:sp>
      <p:grpSp>
        <p:nvGrpSpPr>
          <p:cNvPr id="50181" name="Group 15"/>
          <p:cNvGrpSpPr/>
          <p:nvPr/>
        </p:nvGrpSpPr>
        <p:grpSpPr>
          <a:xfrm>
            <a:off x="2736533" y="1971914"/>
            <a:ext cx="4170760" cy="2388394"/>
            <a:chOff x="0" y="0"/>
            <a:chExt cx="3503" cy="2006"/>
          </a:xfrm>
        </p:grpSpPr>
        <p:grpSp>
          <p:nvGrpSpPr>
            <p:cNvPr id="50182" name="Group 13"/>
            <p:cNvGrpSpPr/>
            <p:nvPr/>
          </p:nvGrpSpPr>
          <p:grpSpPr>
            <a:xfrm>
              <a:off x="0" y="0"/>
              <a:ext cx="3503" cy="1008"/>
              <a:chOff x="0" y="0"/>
              <a:chExt cx="3503" cy="1008"/>
            </a:xfrm>
          </p:grpSpPr>
          <p:sp>
            <p:nvSpPr>
              <p:cNvPr id="50183" name="Rectangle 4"/>
              <p:cNvSpPr/>
              <p:nvPr/>
            </p:nvSpPr>
            <p:spPr>
              <a:xfrm>
                <a:off x="1679" y="0"/>
                <a:ext cx="1824" cy="100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solidFill>
                      <a:schemeClr val="bg1"/>
                    </a:solidFill>
                    <a:latin typeface="_x000B__x000C_" charset="0"/>
                  </a:rPr>
                  <a:t>B</a:t>
                </a:r>
                <a:r>
                  <a:rPr lang="zh-CN" altLang="en-US" sz="2100" dirty="0">
                    <a:solidFill>
                      <a:schemeClr val="bg1"/>
                    </a:solidFill>
                    <a:latin typeface="_x000B__x000C_" charset="0"/>
                  </a:rPr>
                  <a:t>重要而不急迫</a:t>
                </a:r>
                <a:endParaRPr lang="zh-CN" altLang="en-US" sz="2100" dirty="0">
                  <a:solidFill>
                    <a:schemeClr val="bg1"/>
                  </a:solidFill>
                  <a:latin typeface="_x000B__x000C_" charset="0"/>
                </a:endParaRPr>
              </a:p>
              <a:p>
                <a:pPr algn="ctr" fontAlgn="t"/>
                <a:r>
                  <a:rPr lang="zh-CN" altLang="en-US" sz="2100" dirty="0">
                    <a:solidFill>
                      <a:schemeClr val="bg1"/>
                    </a:solidFill>
                    <a:latin typeface="_x000B__x000C_" charset="0"/>
                  </a:rPr>
                  <a:t>（石块型） </a:t>
                </a:r>
                <a:endParaRPr lang="zh-CN" altLang="en-US" sz="2100" dirty="0">
                  <a:solidFill>
                    <a:schemeClr val="bg1"/>
                  </a:solidFill>
                  <a:latin typeface="_x000B__x000C_" charset="0"/>
                </a:endParaRPr>
              </a:p>
            </p:txBody>
          </p:sp>
          <p:sp>
            <p:nvSpPr>
              <p:cNvPr id="50184" name="Rectangle 5"/>
              <p:cNvSpPr/>
              <p:nvPr/>
            </p:nvSpPr>
            <p:spPr>
              <a:xfrm>
                <a:off x="0" y="0"/>
                <a:ext cx="1680" cy="1008"/>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latin typeface="_x000B__x000C_" charset="0"/>
                  </a:rPr>
                  <a:t>A</a:t>
                </a:r>
                <a:r>
                  <a:rPr lang="zh-CN" altLang="en-US" sz="2100" dirty="0">
                    <a:latin typeface="_x000B__x000C_" charset="0"/>
                  </a:rPr>
                  <a:t>重要、急迫</a:t>
                </a:r>
                <a:endParaRPr lang="zh-CN" altLang="en-US" sz="2100" dirty="0">
                  <a:latin typeface="_x000B__x000C_" charset="0"/>
                </a:endParaRPr>
              </a:p>
              <a:p>
                <a:pPr algn="ctr" fontAlgn="t"/>
                <a:r>
                  <a:rPr lang="zh-CN" altLang="en-US" sz="2100" dirty="0">
                    <a:latin typeface="_x000B__x000C_" charset="0"/>
                  </a:rPr>
                  <a:t>（碎石型）</a:t>
                </a:r>
                <a:endParaRPr lang="zh-CN" altLang="en-US" sz="2100" dirty="0">
                  <a:latin typeface="_x000B__x000C_" charset="0"/>
                </a:endParaRPr>
              </a:p>
            </p:txBody>
          </p:sp>
        </p:grpSp>
        <p:grpSp>
          <p:nvGrpSpPr>
            <p:cNvPr id="50185" name="Group 14"/>
            <p:cNvGrpSpPr/>
            <p:nvPr/>
          </p:nvGrpSpPr>
          <p:grpSpPr>
            <a:xfrm>
              <a:off x="0" y="998"/>
              <a:ext cx="3503" cy="1008"/>
              <a:chOff x="0" y="0"/>
              <a:chExt cx="3503" cy="1008"/>
            </a:xfrm>
          </p:grpSpPr>
          <p:sp>
            <p:nvSpPr>
              <p:cNvPr id="50186" name="Rectangle 6"/>
              <p:cNvSpPr/>
              <p:nvPr/>
            </p:nvSpPr>
            <p:spPr>
              <a:xfrm>
                <a:off x="1679" y="0"/>
                <a:ext cx="1824" cy="1008"/>
              </a:xfrm>
              <a:prstGeom prst="rect">
                <a:avLst/>
              </a:prstGeom>
              <a:solidFill>
                <a:srgbClr val="000080"/>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solidFill>
                      <a:schemeClr val="bg1"/>
                    </a:solidFill>
                    <a:latin typeface="_x000B__x000C_" charset="0"/>
                  </a:rPr>
                  <a:t>D</a:t>
                </a:r>
                <a:r>
                  <a:rPr lang="zh-CN" altLang="en-US" sz="2100" dirty="0">
                    <a:solidFill>
                      <a:schemeClr val="bg1"/>
                    </a:solidFill>
                    <a:latin typeface="_x000B__x000C_" charset="0"/>
                  </a:rPr>
                  <a:t>不急迫、不重要</a:t>
                </a:r>
                <a:endParaRPr lang="zh-CN" altLang="en-US" sz="2100" dirty="0">
                  <a:solidFill>
                    <a:schemeClr val="bg1"/>
                  </a:solidFill>
                  <a:latin typeface="_x000B__x000C_" charset="0"/>
                </a:endParaRPr>
              </a:p>
              <a:p>
                <a:pPr algn="ctr" fontAlgn="t"/>
                <a:r>
                  <a:rPr lang="zh-CN" altLang="en-US" sz="2100" dirty="0">
                    <a:solidFill>
                      <a:schemeClr val="bg1"/>
                    </a:solidFill>
                    <a:latin typeface="_x000B__x000C_" charset="0"/>
                  </a:rPr>
                  <a:t>（水型）</a:t>
                </a:r>
                <a:endParaRPr lang="zh-CN" altLang="en-US" sz="2100" dirty="0">
                  <a:solidFill>
                    <a:schemeClr val="bg1"/>
                  </a:solidFill>
                  <a:latin typeface="_x000B__x000C_" charset="0"/>
                </a:endParaRPr>
              </a:p>
            </p:txBody>
          </p:sp>
          <p:sp>
            <p:nvSpPr>
              <p:cNvPr id="50187" name="Rectangle 7"/>
              <p:cNvSpPr/>
              <p:nvPr/>
            </p:nvSpPr>
            <p:spPr>
              <a:xfrm>
                <a:off x="0" y="0"/>
                <a:ext cx="1680" cy="1008"/>
              </a:xfrm>
              <a:prstGeom prst="rect">
                <a:avLst/>
              </a:prstGeom>
              <a:solidFill>
                <a:srgbClr val="33CC33"/>
              </a:solidFill>
              <a:ln w="9525" cap="flat" cmpd="sng">
                <a:solidFill>
                  <a:schemeClr val="tx1"/>
                </a:solidFill>
                <a:prstDash val="solid"/>
                <a:miter/>
                <a:headEnd type="none" w="med" len="med"/>
                <a:tailEnd type="none" w="med" len="med"/>
              </a:ln>
            </p:spPr>
            <p:txBody>
              <a:bodyPr wrap="none" anchor="ctr"/>
              <a:lstStyle/>
              <a:p>
                <a:pPr algn="ctr" fontAlgn="t"/>
                <a:r>
                  <a:rPr lang="en-US" altLang="x-none" sz="2100" dirty="0">
                    <a:latin typeface="_x000B__x000C_" charset="0"/>
                  </a:rPr>
                  <a:t>C</a:t>
                </a:r>
                <a:r>
                  <a:rPr lang="zh-CN" altLang="en-US" sz="2100" dirty="0">
                    <a:latin typeface="_x000B__x000C_" charset="0"/>
                  </a:rPr>
                  <a:t>急迫而不重要</a:t>
                </a:r>
                <a:endParaRPr lang="zh-CN" altLang="en-US" sz="2100" dirty="0">
                  <a:latin typeface="_x000B__x000C_" charset="0"/>
                </a:endParaRPr>
              </a:p>
              <a:p>
                <a:pPr algn="ctr" fontAlgn="t"/>
                <a:r>
                  <a:rPr lang="zh-CN" altLang="en-US" sz="2100" dirty="0">
                    <a:latin typeface="_x000B__x000C_" charset="0"/>
                  </a:rPr>
                  <a:t>（细沙型）</a:t>
                </a:r>
                <a:r>
                  <a:rPr lang="zh-CN" altLang="en-US" sz="2100" dirty="0">
                    <a:latin typeface="Times New Roman" panose="02020603050405020304" pitchFamily="2" charset="0"/>
                  </a:rPr>
                  <a:t> </a:t>
                </a:r>
                <a:endParaRPr lang="zh-CN" altLang="en-US" sz="2100" dirty="0">
                  <a:latin typeface="_x000B__x000C_" charset="0"/>
                </a:endParaRPr>
              </a:p>
            </p:txBody>
          </p:sp>
        </p:grpSp>
      </p:grpSp>
      <p:sp>
        <p:nvSpPr>
          <p:cNvPr id="50188" name="Line 8"/>
          <p:cNvSpPr/>
          <p:nvPr/>
        </p:nvSpPr>
        <p:spPr>
          <a:xfrm flipV="1">
            <a:off x="2400300" y="2914650"/>
            <a:ext cx="0" cy="1371600"/>
          </a:xfrm>
          <a:prstGeom prst="line">
            <a:avLst/>
          </a:prstGeom>
          <a:ln w="9525" cap="flat" cmpd="sng">
            <a:solidFill>
              <a:schemeClr val="tx1"/>
            </a:solidFill>
            <a:prstDash val="solid"/>
            <a:headEnd type="none" w="med" len="med"/>
            <a:tailEnd type="triangle" w="med" len="med"/>
          </a:ln>
        </p:spPr>
      </p:sp>
      <p:sp>
        <p:nvSpPr>
          <p:cNvPr id="50189" name="Line 9"/>
          <p:cNvSpPr/>
          <p:nvPr/>
        </p:nvSpPr>
        <p:spPr>
          <a:xfrm flipH="1" flipV="1">
            <a:off x="3600450" y="4677966"/>
            <a:ext cx="1714500" cy="0"/>
          </a:xfrm>
          <a:prstGeom prst="line">
            <a:avLst/>
          </a:prstGeom>
          <a:ln w="9525" cap="flat" cmpd="sng">
            <a:solidFill>
              <a:schemeClr val="tx1"/>
            </a:solidFill>
            <a:prstDash val="solid"/>
            <a:headEnd type="none" w="med" len="med"/>
            <a:tailEnd type="triangle" w="med" len="med"/>
          </a:ln>
        </p:spPr>
      </p:sp>
      <p:pic>
        <p:nvPicPr>
          <p:cNvPr id="50190" name="Picture 10" descr="4061,204af6f,e1d,1"/>
          <p:cNvPicPr>
            <a:picLocks noChangeAspect="1"/>
          </p:cNvPicPr>
          <p:nvPr/>
        </p:nvPicPr>
        <p:blipFill>
          <a:blip r:embed="rId1"/>
          <a:stretch>
            <a:fillRect/>
          </a:stretch>
        </p:blipFill>
        <p:spPr>
          <a:xfrm>
            <a:off x="1143000" y="457200"/>
            <a:ext cx="1200150" cy="1122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ox(in)">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p:cTn id="11" dur="1" fill="hold">
                                          <p:stCondLst>
                                            <p:cond delay="0"/>
                                          </p:stCondLst>
                                        </p:cTn>
                                        <p:tgtEl>
                                          <p:spTgt spid="50188"/>
                                        </p:tgtEl>
                                        <p:attrNameLst>
                                          <p:attrName>style.visibility</p:attrName>
                                        </p:attrNameLst>
                                      </p:cBhvr>
                                      <p:to>
                                        <p:strVal val="visible"/>
                                      </p:to>
                                    </p:set>
                                    <p:anim calcmode="lin" valueType="num">
                                      <p:cBhvr>
                                        <p:cTn id="12" dur="500" fill="hold"/>
                                        <p:tgtEl>
                                          <p:spTgt spid="50188"/>
                                        </p:tgtEl>
                                        <p:attrNameLst>
                                          <p:attrName>ppt_x</p:attrName>
                                        </p:attrNameLst>
                                      </p:cBhvr>
                                      <p:tavLst>
                                        <p:tav tm="0">
                                          <p:val>
                                            <p:strVal val="#ppt_x"/>
                                          </p:val>
                                        </p:tav>
                                        <p:tav tm="100000">
                                          <p:val>
                                            <p:strVal val="#ppt_x"/>
                                          </p:val>
                                        </p:tav>
                                      </p:tavLst>
                                    </p:anim>
                                    <p:anim calcmode="lin" valueType="num">
                                      <p:cBhvr>
                                        <p:cTn id="13" dur="500" fill="hold"/>
                                        <p:tgtEl>
                                          <p:spTgt spid="50188"/>
                                        </p:tgtEl>
                                        <p:attrNameLst>
                                          <p:attrName>ppt_y</p:attrName>
                                        </p:attrNameLst>
                                      </p:cBhvr>
                                      <p:tavLst>
                                        <p:tav tm="0">
                                          <p:val>
                                            <p:strVal val="#ppt_y+#ppt_h/2"/>
                                          </p:val>
                                        </p:tav>
                                        <p:tav tm="100000">
                                          <p:val>
                                            <p:strVal val="#ppt_y"/>
                                          </p:val>
                                        </p:tav>
                                      </p:tavLst>
                                    </p:anim>
                                    <p:anim calcmode="lin" valueType="num">
                                      <p:cBhvr>
                                        <p:cTn id="14" dur="500" fill="hold"/>
                                        <p:tgtEl>
                                          <p:spTgt spid="50188"/>
                                        </p:tgtEl>
                                        <p:attrNameLst>
                                          <p:attrName>ppt_w</p:attrName>
                                        </p:attrNameLst>
                                      </p:cBhvr>
                                      <p:tavLst>
                                        <p:tav tm="0">
                                          <p:val>
                                            <p:strVal val="#ppt_w"/>
                                          </p:val>
                                        </p:tav>
                                        <p:tav tm="100000">
                                          <p:val>
                                            <p:strVal val="#ppt_w"/>
                                          </p:val>
                                        </p:tav>
                                      </p:tavLst>
                                    </p:anim>
                                    <p:anim calcmode="lin" valueType="num">
                                      <p:cBhvr>
                                        <p:cTn id="15" dur="500" fill="hold"/>
                                        <p:tgtEl>
                                          <p:spTgt spid="50188"/>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nodeType="clickEffect">
                                  <p:stCondLst>
                                    <p:cond delay="0"/>
                                  </p:stCondLst>
                                  <p:childTnLst>
                                    <p:set>
                                      <p:cBhvr>
                                        <p:cTn id="19" dur="1" fill="hold">
                                          <p:stCondLst>
                                            <p:cond delay="0"/>
                                          </p:stCondLst>
                                        </p:cTn>
                                        <p:tgtEl>
                                          <p:spTgt spid="50189"/>
                                        </p:tgtEl>
                                        <p:attrNameLst>
                                          <p:attrName>style.visibility</p:attrName>
                                        </p:attrNameLst>
                                      </p:cBhvr>
                                      <p:to>
                                        <p:strVal val="visible"/>
                                      </p:to>
                                    </p:set>
                                    <p:anim calcmode="lin" valueType="num">
                                      <p:cBhvr>
                                        <p:cTn id="20" dur="500" fill="hold"/>
                                        <p:tgtEl>
                                          <p:spTgt spid="50189"/>
                                        </p:tgtEl>
                                        <p:attrNameLst>
                                          <p:attrName>ppt_x</p:attrName>
                                        </p:attrNameLst>
                                      </p:cBhvr>
                                      <p:tavLst>
                                        <p:tav tm="0">
                                          <p:val>
                                            <p:strVal val="#ppt_x+#ppt_w/2"/>
                                          </p:val>
                                        </p:tav>
                                        <p:tav tm="100000">
                                          <p:val>
                                            <p:strVal val="#ppt_x"/>
                                          </p:val>
                                        </p:tav>
                                      </p:tavLst>
                                    </p:anim>
                                    <p:anim calcmode="lin" valueType="num">
                                      <p:cBhvr>
                                        <p:cTn id="21" dur="500" fill="hold"/>
                                        <p:tgtEl>
                                          <p:spTgt spid="50189"/>
                                        </p:tgtEl>
                                        <p:attrNameLst>
                                          <p:attrName>ppt_y</p:attrName>
                                        </p:attrNameLst>
                                      </p:cBhvr>
                                      <p:tavLst>
                                        <p:tav tm="0">
                                          <p:val>
                                            <p:strVal val="#ppt_y"/>
                                          </p:val>
                                        </p:tav>
                                        <p:tav tm="100000">
                                          <p:val>
                                            <p:strVal val="#ppt_y"/>
                                          </p:val>
                                        </p:tav>
                                      </p:tavLst>
                                    </p:anim>
                                    <p:anim calcmode="lin" valueType="num">
                                      <p:cBhvr>
                                        <p:cTn id="22" dur="500" fill="hold"/>
                                        <p:tgtEl>
                                          <p:spTgt spid="50189"/>
                                        </p:tgtEl>
                                        <p:attrNameLst>
                                          <p:attrName>ppt_w</p:attrName>
                                        </p:attrNameLst>
                                      </p:cBhvr>
                                      <p:tavLst>
                                        <p:tav tm="0">
                                          <p:val>
                                            <p:fltVal val="0"/>
                                          </p:val>
                                        </p:tav>
                                        <p:tav tm="100000">
                                          <p:val>
                                            <p:strVal val="#ppt_w"/>
                                          </p:val>
                                        </p:tav>
                                      </p:tavLst>
                                    </p:anim>
                                    <p:anim calcmode="lin" valueType="num">
                                      <p:cBhvr>
                                        <p:cTn id="23" dur="500" fill="hold"/>
                                        <p:tgtEl>
                                          <p:spTgt spid="501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1203" name="Rectangle 2"/>
          <p:cNvSpPr>
            <a:spLocks noGrp="1"/>
          </p:cNvSpPr>
          <p:nvPr>
            <p:ph type="title"/>
          </p:nvPr>
        </p:nvSpPr>
        <p:spPr/>
        <p:txBody>
          <a:bodyPr vert="horz" wrap="square" anchor="ctr"/>
          <a:lstStyle/>
          <a:p>
            <a:pPr eaLnBrk="1" hangingPunct="1"/>
            <a:r>
              <a:rPr lang="zh-CN" altLang="en-US">
                <a:solidFill>
                  <a:srgbClr val="000000"/>
                </a:solidFill>
                <a:effectLst>
                  <a:outerShdw blurRad="38100" dist="38100" dir="2700000">
                    <a:srgbClr val="C0C0C0"/>
                  </a:outerShdw>
                </a:effectLst>
                <a:latin typeface="宋体" panose="02010600030101010101" pitchFamily="2" charset="-122"/>
              </a:rPr>
              <a:t>石块型</a:t>
            </a:r>
            <a:endParaRPr lang="zh-CN" altLang="en-US">
              <a:solidFill>
                <a:srgbClr val="000000"/>
              </a:solidFill>
              <a:effectLst>
                <a:outerShdw blurRad="38100" dist="38100" dir="2700000">
                  <a:srgbClr val="C0C0C0"/>
                </a:outerShdw>
              </a:effectLst>
              <a:latin typeface="宋体" panose="02010600030101010101" pitchFamily="2" charset="-122"/>
            </a:endParaRPr>
          </a:p>
        </p:txBody>
      </p:sp>
      <p:sp>
        <p:nvSpPr>
          <p:cNvPr id="51204" name="Rectangle 3"/>
          <p:cNvSpPr>
            <a:spLocks noGrp="1"/>
          </p:cNvSpPr>
          <p:nvPr>
            <p:ph idx="1"/>
          </p:nvPr>
        </p:nvSpPr>
        <p:spPr/>
        <p:txBody>
          <a:bodyPr vert="horz" wrap="square" anchor="t"/>
          <a:lstStyle/>
          <a:p>
            <a:pPr eaLnBrk="1" hangingPunct="1"/>
            <a:r>
              <a:rPr lang="zh-CN" altLang="en-US" sz="2100">
                <a:solidFill>
                  <a:srgbClr val="000000"/>
                </a:solidFill>
                <a:effectLst>
                  <a:outerShdw blurRad="38100" dist="38100" dir="2700000">
                    <a:srgbClr val="C0C0C0"/>
                  </a:outerShdw>
                </a:effectLst>
                <a:latin typeface="宋体" panose="02010600030101010101" pitchFamily="2" charset="-122"/>
              </a:rPr>
              <a:t>重要但不紧急的事情。</a:t>
            </a:r>
            <a:endParaRPr lang="zh-CN" altLang="en-US" sz="2100">
              <a:solidFill>
                <a:srgbClr val="000000"/>
              </a:solidFill>
              <a:effectLst>
                <a:outerShdw blurRad="38100" dist="38100" dir="2700000">
                  <a:srgbClr val="C0C0C0"/>
                </a:outerShdw>
              </a:effectLst>
              <a:latin typeface="宋体" panose="02010600030101010101" pitchFamily="2" charset="-122"/>
            </a:endParaRPr>
          </a:p>
          <a:p>
            <a:pPr eaLnBrk="1" hangingPunct="1"/>
            <a:r>
              <a:rPr lang="zh-CN" altLang="en-US" sz="2100">
                <a:solidFill>
                  <a:srgbClr val="000000"/>
                </a:solidFill>
                <a:effectLst>
                  <a:outerShdw blurRad="38100" dist="38100" dir="2700000">
                    <a:srgbClr val="C0C0C0"/>
                  </a:outerShdw>
                </a:effectLst>
                <a:latin typeface="宋体" panose="02010600030101010101" pitchFamily="2" charset="-122"/>
              </a:rPr>
              <a:t>如平时要做的工作规划、预算，和客户沟通，同事之间的交流等，</a:t>
            </a:r>
            <a:r>
              <a:rPr lang="zh-CN" altLang="en-US" sz="2100">
                <a:effectLst>
                  <a:outerShdw blurRad="38100" dist="38100" dir="2700000">
                    <a:srgbClr val="C0C0C0"/>
                  </a:outerShdw>
                </a:effectLst>
                <a:latin typeface="宋体" panose="02010600030101010101" pitchFamily="2" charset="-122"/>
              </a:rPr>
              <a:t>包括远景规划、产品创新、人才培养、组织协调等。</a:t>
            </a:r>
            <a:endParaRPr lang="zh-CN" altLang="en-US" sz="2100">
              <a:effectLst>
                <a:outerShdw blurRad="38100" dist="38100" dir="2700000">
                  <a:srgbClr val="C0C0C0"/>
                </a:outerShdw>
              </a:effectLst>
              <a:latin typeface="宋体" panose="02010600030101010101" pitchFamily="2" charset="-122"/>
            </a:endParaRPr>
          </a:p>
          <a:p>
            <a:pPr eaLnBrk="1" hangingPunct="1"/>
            <a:r>
              <a:rPr lang="zh-CN" altLang="en-US" sz="2100">
                <a:effectLst>
                  <a:outerShdw blurRad="38100" dist="38100" dir="2700000">
                    <a:srgbClr val="C0C0C0"/>
                  </a:outerShdw>
                </a:effectLst>
                <a:latin typeface="宋体" panose="02010600030101010101" pitchFamily="2" charset="-122"/>
              </a:rPr>
              <a:t>这类事务看起来一点都不急迫，可以从容地去做，但却是管理者要下苦功夫、花大精力去做的事，是管理者的第一要务。如果不在这类事务上花最多的时间，管理者就是</a:t>
            </a:r>
            <a:r>
              <a:rPr lang="zh-CN" altLang="en-US" sz="2100">
                <a:effectLst>
                  <a:outerShdw blurRad="38100" dist="38100" dir="2700000">
                    <a:srgbClr val="C0C0C0"/>
                  </a:outerShdw>
                </a:effectLst>
              </a:rPr>
              <a:t>“</a:t>
            </a:r>
            <a:r>
              <a:rPr lang="zh-CN" altLang="en-US" sz="2100">
                <a:effectLst>
                  <a:outerShdw blurRad="38100" dist="38100" dir="2700000">
                    <a:srgbClr val="C0C0C0"/>
                  </a:outerShdw>
                </a:effectLst>
                <a:latin typeface="宋体" panose="02010600030101010101" pitchFamily="2" charset="-122"/>
              </a:rPr>
              <a:t>不务正业</a:t>
            </a:r>
            <a:r>
              <a:rPr lang="zh-CN" altLang="en-US" sz="2100">
                <a:effectLst>
                  <a:outerShdw blurRad="38100" dist="38100" dir="2700000">
                    <a:srgbClr val="C0C0C0"/>
                  </a:outerShdw>
                </a:effectLst>
              </a:rPr>
              <a:t>”</a:t>
            </a:r>
            <a:r>
              <a:rPr lang="zh-CN" altLang="en-US" sz="2100">
                <a:effectLst>
                  <a:outerShdw blurRad="38100" dist="38100" dir="2700000">
                    <a:srgbClr val="C0C0C0"/>
                  </a:outerShdw>
                </a:effectLst>
                <a:latin typeface="宋体" panose="02010600030101010101" pitchFamily="2" charset="-122"/>
              </a:rPr>
              <a:t>。</a:t>
            </a:r>
            <a:endParaRPr lang="zh-CN" altLang="en-US" sz="2100">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1204">
                                            <p:txEl>
                                              <p:pRg st="0" end="0"/>
                                            </p:txEl>
                                          </p:spTgt>
                                        </p:tgtEl>
                                        <p:attrNameLst>
                                          <p:attrName>style.visibility</p:attrName>
                                        </p:attrNameLst>
                                      </p:cBhvr>
                                      <p:to>
                                        <p:strVal val="visible"/>
                                      </p:to>
                                    </p:set>
                                    <p:animEffect transition="in" filter="randombar(horizontal)">
                                      <p:cBhvr>
                                        <p:cTn id="13" dur="500"/>
                                        <p:tgtEl>
                                          <p:spTgt spid="5120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1204">
                                            <p:txEl>
                                              <p:pRg st="1" end="1"/>
                                            </p:txEl>
                                          </p:spTgt>
                                        </p:tgtEl>
                                        <p:attrNameLst>
                                          <p:attrName>style.visibility</p:attrName>
                                        </p:attrNameLst>
                                      </p:cBhvr>
                                      <p:to>
                                        <p:strVal val="visible"/>
                                      </p:to>
                                    </p:set>
                                    <p:animEffect transition="in" filter="randombar(horizontal)">
                                      <p:cBhvr>
                                        <p:cTn id="18" dur="500"/>
                                        <p:tgtEl>
                                          <p:spTgt spid="5120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1204">
                                            <p:txEl>
                                              <p:pRg st="2" end="2"/>
                                            </p:txEl>
                                          </p:spTgt>
                                        </p:tgtEl>
                                        <p:attrNameLst>
                                          <p:attrName>style.visibility</p:attrName>
                                        </p:attrNameLst>
                                      </p:cBhvr>
                                      <p:to>
                                        <p:strVal val="visible"/>
                                      </p:to>
                                    </p:set>
                                    <p:animEffect transition="in" filter="randombar(horizontal)">
                                      <p:cBhvr>
                                        <p:cTn id="23" dur="500"/>
                                        <p:tgtEl>
                                          <p:spTgt spid="51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bldLvl="5"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2227" name="Rectangle 2"/>
          <p:cNvSpPr>
            <a:spLocks noGrp="1"/>
          </p:cNvSpPr>
          <p:nvPr>
            <p:ph type="title"/>
          </p:nvPr>
        </p:nvSpPr>
        <p:spPr/>
        <p:txBody>
          <a:bodyPr vert="horz" wrap="square" anchor="ctr"/>
          <a:lstStyle/>
          <a:p>
            <a:pPr eaLnBrk="1" hangingPunct="1"/>
            <a:r>
              <a:rPr lang="zh-CN" altLang="en-US">
                <a:solidFill>
                  <a:srgbClr val="000000"/>
                </a:solidFill>
                <a:effectLst>
                  <a:outerShdw blurRad="38100" dist="38100" dir="2700000">
                    <a:srgbClr val="C0C0C0"/>
                  </a:outerShdw>
                </a:effectLst>
                <a:latin typeface="宋体" panose="02010600030101010101" pitchFamily="2" charset="-122"/>
              </a:rPr>
              <a:t>碎石型</a:t>
            </a:r>
            <a:endParaRPr lang="zh-CN" altLang="en-US">
              <a:solidFill>
                <a:srgbClr val="000000"/>
              </a:solidFill>
              <a:effectLst>
                <a:outerShdw blurRad="38100" dist="38100" dir="2700000">
                  <a:srgbClr val="C0C0C0"/>
                </a:outerShdw>
              </a:effectLst>
              <a:latin typeface="宋体" panose="02010600030101010101" pitchFamily="2" charset="-122"/>
            </a:endParaRPr>
          </a:p>
        </p:txBody>
      </p:sp>
      <p:sp>
        <p:nvSpPr>
          <p:cNvPr id="52228" name="Rectangle 3"/>
          <p:cNvSpPr>
            <a:spLocks noGrp="1"/>
          </p:cNvSpPr>
          <p:nvPr>
            <p:ph idx="1"/>
          </p:nvPr>
        </p:nvSpPr>
        <p:spPr/>
        <p:txBody>
          <a:bodyPr vert="horz" wrap="square" anchor="t">
            <a:normAutofit fontScale="92500" lnSpcReduction="10000"/>
          </a:bodyPr>
          <a:lstStyle/>
          <a:p>
            <a:pPr eaLnBrk="1" hangingPunct="1"/>
            <a:r>
              <a:rPr lang="zh-CN" altLang="en-US">
                <a:solidFill>
                  <a:srgbClr val="000000"/>
                </a:solidFill>
                <a:effectLst>
                  <a:outerShdw blurRad="38100" dist="38100" dir="2700000">
                    <a:srgbClr val="C0C0C0"/>
                  </a:outerShdw>
                </a:effectLst>
                <a:latin typeface="宋体" panose="02010600030101010101" pitchFamily="2" charset="-122"/>
              </a:rPr>
              <a:t>既重要又紧急的事情</a:t>
            </a:r>
            <a:endParaRPr lang="zh-CN" altLang="en-US">
              <a:solidFill>
                <a:srgbClr val="000000"/>
              </a:solidFill>
              <a:effectLst>
                <a:outerShdw blurRad="38100" dist="38100" dir="2700000">
                  <a:srgbClr val="C0C0C0"/>
                </a:outerShdw>
              </a:effectLst>
              <a:latin typeface="宋体" panose="02010600030101010101" pitchFamily="2" charset="-122"/>
            </a:endParaRPr>
          </a:p>
          <a:p>
            <a:pPr eaLnBrk="1" hangingPunct="1"/>
            <a:r>
              <a:rPr lang="zh-CN" altLang="en-US">
                <a:solidFill>
                  <a:srgbClr val="000000"/>
                </a:solidFill>
                <a:effectLst>
                  <a:outerShdw blurRad="38100" dist="38100" dir="2700000">
                    <a:srgbClr val="C0C0C0"/>
                  </a:outerShdw>
                </a:effectLst>
                <a:latin typeface="宋体" panose="02010600030101010101" pitchFamily="2" charset="-122"/>
              </a:rPr>
              <a:t>比如，房屋着火，或者客户打来的投诉电话，</a:t>
            </a:r>
            <a:r>
              <a:rPr lang="zh-CN" altLang="en-US">
                <a:effectLst>
                  <a:outerShdw blurRad="38100" dist="38100" dir="2700000">
                    <a:srgbClr val="C0C0C0"/>
                  </a:outerShdw>
                </a:effectLst>
                <a:latin typeface="宋体" panose="02010600030101010101" pitchFamily="2" charset="-122"/>
              </a:rPr>
              <a:t>与客户洽谈业务、未按时交货、设备出故障、产品质量出现问题等。</a:t>
            </a:r>
            <a:endParaRPr lang="zh-CN" altLang="en-US">
              <a:solidFill>
                <a:srgbClr val="000000"/>
              </a:solidFill>
              <a:effectLst>
                <a:outerShdw blurRad="38100" dist="38100" dir="2700000">
                  <a:srgbClr val="C0C0C0"/>
                </a:outerShdw>
              </a:effectLst>
              <a:latin typeface="宋体" panose="02010600030101010101" pitchFamily="2" charset="-122"/>
            </a:endParaRPr>
          </a:p>
          <a:p>
            <a:pPr eaLnBrk="1" hangingPunct="1"/>
            <a:r>
              <a:rPr lang="zh-CN" altLang="en-US">
                <a:effectLst>
                  <a:outerShdw blurRad="38100" dist="38100" dir="2700000">
                    <a:srgbClr val="C0C0C0"/>
                  </a:outerShdw>
                </a:effectLst>
                <a:latin typeface="宋体" panose="02010600030101010101" pitchFamily="2" charset="-122"/>
              </a:rPr>
              <a:t>管理者对这类燃眉之急的事一般都不会马虎</a:t>
            </a:r>
            <a:r>
              <a:rPr lang="zh-CN" altLang="en-US">
                <a:solidFill>
                  <a:srgbClr val="000000"/>
                </a:solidFill>
                <a:effectLst>
                  <a:outerShdw blurRad="38100" dist="38100" dir="2700000">
                    <a:srgbClr val="C0C0C0"/>
                  </a:outerShdw>
                </a:effectLst>
                <a:latin typeface="宋体" panose="02010600030101010101" pitchFamily="2" charset="-122"/>
              </a:rPr>
              <a:t>，防止危机进一步扩散</a:t>
            </a:r>
            <a:r>
              <a:rPr lang="zh-CN" altLang="en-US">
                <a:effectLst>
                  <a:outerShdw blurRad="38100" dist="38100" dir="2700000">
                    <a:srgbClr val="C0C0C0"/>
                  </a:outerShdw>
                </a:effectLst>
                <a:latin typeface="宋体" panose="02010600030101010101" pitchFamily="2" charset="-122"/>
              </a:rPr>
              <a:t>，必须花上整天的时间来处理，直到解决为止。</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0-#ppt_w/2"/>
                                          </p:val>
                                        </p:tav>
                                        <p:tav tm="100000">
                                          <p:val>
                                            <p:strVal val="#ppt_x"/>
                                          </p:val>
                                        </p:tav>
                                      </p:tavLst>
                                    </p:anim>
                                    <p:anim calcmode="lin" valueType="num">
                                      <p:cBhvr additive="base">
                                        <p:cTn id="8"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13" dur="500"/>
                                        <p:tgtEl>
                                          <p:spTgt spid="5222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8" dur="500"/>
                                        <p:tgtEl>
                                          <p:spTgt spid="5222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23" dur="500"/>
                                        <p:tgtEl>
                                          <p:spTgt spid="522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8" grpId="0" bldLvl="5"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3251" name="Rectangle 2"/>
          <p:cNvSpPr>
            <a:spLocks noGrp="1"/>
          </p:cNvSpPr>
          <p:nvPr>
            <p:ph type="title"/>
          </p:nvPr>
        </p:nvSpPr>
        <p:spPr/>
        <p:txBody>
          <a:bodyPr vert="horz" wrap="square" anchor="ctr"/>
          <a:lstStyle/>
          <a:p>
            <a:pPr eaLnBrk="1" hangingPunct="1"/>
            <a:r>
              <a:rPr lang="zh-CN" altLang="en-US">
                <a:solidFill>
                  <a:srgbClr val="000000"/>
                </a:solidFill>
                <a:effectLst>
                  <a:outerShdw blurRad="38100" dist="38100" dir="2700000">
                    <a:srgbClr val="C0C0C0"/>
                  </a:outerShdw>
                </a:effectLst>
                <a:latin typeface="宋体" panose="02010600030101010101" pitchFamily="2" charset="-122"/>
              </a:rPr>
              <a:t>细沙型</a:t>
            </a:r>
            <a:endParaRPr lang="zh-CN" altLang="en-US">
              <a:solidFill>
                <a:srgbClr val="000000"/>
              </a:solidFill>
              <a:effectLst>
                <a:outerShdw blurRad="38100" dist="38100" dir="2700000">
                  <a:srgbClr val="C0C0C0"/>
                </a:outerShdw>
              </a:effectLst>
              <a:latin typeface="宋体" panose="02010600030101010101" pitchFamily="2" charset="-122"/>
            </a:endParaRPr>
          </a:p>
        </p:txBody>
      </p:sp>
      <p:sp>
        <p:nvSpPr>
          <p:cNvPr id="53252" name="Rectangle 3"/>
          <p:cNvSpPr>
            <a:spLocks noGrp="1"/>
          </p:cNvSpPr>
          <p:nvPr>
            <p:ph idx="1"/>
          </p:nvPr>
        </p:nvSpPr>
        <p:spPr/>
        <p:txBody>
          <a:bodyPr vert="horz" wrap="square" anchor="t">
            <a:normAutofit fontScale="92500" lnSpcReduction="10000"/>
          </a:bodyPr>
          <a:lstStyle/>
          <a:p>
            <a:pPr eaLnBrk="1" hangingPunct="1">
              <a:lnSpc>
                <a:spcPct val="90000"/>
              </a:lnSpc>
            </a:pPr>
            <a:r>
              <a:rPr lang="zh-CN" altLang="en-US">
                <a:solidFill>
                  <a:srgbClr val="000000"/>
                </a:solidFill>
                <a:effectLst>
                  <a:outerShdw blurRad="38100" dist="38100" dir="2700000">
                    <a:srgbClr val="C0C0C0"/>
                  </a:outerShdw>
                </a:effectLst>
                <a:latin typeface="宋体" panose="02010600030101010101" pitchFamily="2" charset="-122"/>
              </a:rPr>
              <a:t>不重要但是很紧急的事情。</a:t>
            </a:r>
            <a:endParaRPr lang="zh-CN" altLang="en-US">
              <a:solidFill>
                <a:srgbClr val="000000"/>
              </a:solidFill>
              <a:effectLst>
                <a:outerShdw blurRad="38100" dist="38100" dir="2700000">
                  <a:srgbClr val="C0C0C0"/>
                </a:outerShdw>
              </a:effectLst>
              <a:latin typeface="宋体" panose="02010600030101010101" pitchFamily="2" charset="-122"/>
            </a:endParaRPr>
          </a:p>
          <a:p>
            <a:pPr eaLnBrk="1" hangingPunct="1">
              <a:lnSpc>
                <a:spcPct val="90000"/>
              </a:lnSpc>
            </a:pPr>
            <a:r>
              <a:rPr lang="zh-CN" altLang="en-US">
                <a:effectLst>
                  <a:outerShdw blurRad="38100" dist="38100" dir="2700000">
                    <a:srgbClr val="C0C0C0"/>
                  </a:outerShdw>
                </a:effectLst>
                <a:latin typeface="宋体" panose="02010600030101010101" pitchFamily="2" charset="-122"/>
              </a:rPr>
              <a:t>包括批阅日常文件、工作例会、接打电话等。这类事务也需要管理者赶快处理，但不宜花去过多的时间。</a:t>
            </a:r>
            <a:r>
              <a:rPr lang="zh-CN" altLang="en-US">
                <a:solidFill>
                  <a:srgbClr val="000000"/>
                </a:solidFill>
                <a:effectLst>
                  <a:outerShdw blurRad="38100" dist="38100" dir="2700000">
                    <a:srgbClr val="C0C0C0"/>
                  </a:outerShdw>
                </a:effectLst>
                <a:latin typeface="宋体" panose="02010600030101010101" pitchFamily="2" charset="-122"/>
              </a:rPr>
              <a:t>比如说，在工作的时候，你的父母或者好朋友突然打来电话，询问你的工作情况。</a:t>
            </a:r>
            <a:endParaRPr lang="zh-CN" altLang="en-US">
              <a:solidFill>
                <a:srgbClr val="000000"/>
              </a:solidFill>
              <a:effectLst>
                <a:outerShdw blurRad="38100" dist="38100" dir="2700000">
                  <a:srgbClr val="C0C0C0"/>
                </a:outerShdw>
              </a:effectLst>
              <a:latin typeface="宋体" panose="02010600030101010101" pitchFamily="2" charset="-122"/>
            </a:endParaRPr>
          </a:p>
          <a:p>
            <a:pPr eaLnBrk="1" hangingPunct="1">
              <a:lnSpc>
                <a:spcPct val="90000"/>
              </a:lnSpc>
            </a:pPr>
            <a:r>
              <a:rPr lang="zh-CN" altLang="en-US">
                <a:solidFill>
                  <a:srgbClr val="000000"/>
                </a:solidFill>
                <a:effectLst>
                  <a:outerShdw blurRad="38100" dist="38100" dir="2700000">
                    <a:srgbClr val="C0C0C0"/>
                  </a:outerShdw>
                </a:effectLst>
                <a:latin typeface="宋体" panose="02010600030101010101" pitchFamily="2" charset="-122"/>
              </a:rPr>
              <a:t>要尽量减少这类事情的发生，杜绝无意义的闲聊。</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0-#ppt_w/2"/>
                                          </p:val>
                                        </p:tav>
                                        <p:tav tm="100000">
                                          <p:val>
                                            <p:strVal val="#ppt_x"/>
                                          </p:val>
                                        </p:tav>
                                      </p:tavLst>
                                    </p:anim>
                                    <p:anim calcmode="lin" valueType="num">
                                      <p:cBhvr additive="base">
                                        <p:cTn id="8"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3252">
                                            <p:txEl>
                                              <p:pRg st="0" end="0"/>
                                            </p:txEl>
                                          </p:spTgt>
                                        </p:tgtEl>
                                        <p:attrNameLst>
                                          <p:attrName>style.visibility</p:attrName>
                                        </p:attrNameLst>
                                      </p:cBhvr>
                                      <p:to>
                                        <p:strVal val="visible"/>
                                      </p:to>
                                    </p:set>
                                    <p:animEffect transition="in" filter="checkerboard(across)">
                                      <p:cBhvr>
                                        <p:cTn id="13" dur="500"/>
                                        <p:tgtEl>
                                          <p:spTgt spid="5325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3252">
                                            <p:txEl>
                                              <p:pRg st="1" end="1"/>
                                            </p:txEl>
                                          </p:spTgt>
                                        </p:tgtEl>
                                        <p:attrNameLst>
                                          <p:attrName>style.visibility</p:attrName>
                                        </p:attrNameLst>
                                      </p:cBhvr>
                                      <p:to>
                                        <p:strVal val="visible"/>
                                      </p:to>
                                    </p:set>
                                    <p:animEffect transition="in" filter="checkerboard(across)">
                                      <p:cBhvr>
                                        <p:cTn id="18" dur="500"/>
                                        <p:tgtEl>
                                          <p:spTgt spid="5325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3252">
                                            <p:txEl>
                                              <p:pRg st="2" end="2"/>
                                            </p:txEl>
                                          </p:spTgt>
                                        </p:tgtEl>
                                        <p:attrNameLst>
                                          <p:attrName>style.visibility</p:attrName>
                                        </p:attrNameLst>
                                      </p:cBhvr>
                                      <p:to>
                                        <p:strVal val="visible"/>
                                      </p:to>
                                    </p:set>
                                    <p:animEffect transition="in" filter="checkerboard(across)">
                                      <p:cBhvr>
                                        <p:cTn id="23" dur="500"/>
                                        <p:tgtEl>
                                          <p:spTgt spid="53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bldLvl="5"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领导的权力</a:t>
            </a:r>
            <a:endParaRPr lang="zh-CN" altLang="en-US"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23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02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54275" name="Rectangle 2"/>
          <p:cNvSpPr>
            <a:spLocks noGrp="1"/>
          </p:cNvSpPr>
          <p:nvPr>
            <p:ph type="title"/>
          </p:nvPr>
        </p:nvSpPr>
        <p:spPr/>
        <p:txBody>
          <a:bodyPr vert="horz" wrap="square" anchor="ctr"/>
          <a:lstStyle/>
          <a:p>
            <a:pPr eaLnBrk="1" hangingPunct="1"/>
            <a:r>
              <a:rPr lang="zh-CN" altLang="en-US">
                <a:solidFill>
                  <a:srgbClr val="000000"/>
                </a:solidFill>
                <a:latin typeface="宋体" panose="02010600030101010101" pitchFamily="2" charset="-122"/>
              </a:rPr>
              <a:t>水型</a:t>
            </a:r>
            <a:endParaRPr lang="zh-CN" altLang="en-US">
              <a:solidFill>
                <a:srgbClr val="000000"/>
              </a:solidFill>
              <a:latin typeface="宋体" panose="02010600030101010101" pitchFamily="2" charset="-122"/>
            </a:endParaRPr>
          </a:p>
        </p:txBody>
      </p:sp>
      <p:sp>
        <p:nvSpPr>
          <p:cNvPr id="54276" name="Rectangle 3"/>
          <p:cNvSpPr>
            <a:spLocks noGrp="1"/>
          </p:cNvSpPr>
          <p:nvPr>
            <p:ph idx="1"/>
          </p:nvPr>
        </p:nvSpPr>
        <p:spPr/>
        <p:txBody>
          <a:bodyPr vert="horz" wrap="square" anchor="t">
            <a:normAutofit lnSpcReduction="10000"/>
          </a:bodyPr>
          <a:lstStyle/>
          <a:p>
            <a:pPr eaLnBrk="1" hangingPunct="1"/>
            <a:r>
              <a:rPr lang="zh-CN" altLang="en-US">
                <a:solidFill>
                  <a:srgbClr val="000000"/>
                </a:solidFill>
                <a:latin typeface="宋体" panose="02010600030101010101" pitchFamily="2" charset="-122"/>
              </a:rPr>
              <a:t>非重要又非紧急的事情。</a:t>
            </a:r>
            <a:endParaRPr lang="zh-CN" altLang="en-US">
              <a:solidFill>
                <a:srgbClr val="000000"/>
              </a:solidFill>
              <a:latin typeface="宋体" panose="02010600030101010101" pitchFamily="2" charset="-122"/>
            </a:endParaRPr>
          </a:p>
          <a:p>
            <a:pPr eaLnBrk="1" hangingPunct="1"/>
            <a:r>
              <a:rPr lang="zh-CN" altLang="en-US">
                <a:latin typeface="宋体" panose="02010600030101010101" pitchFamily="2" charset="-122"/>
              </a:rPr>
              <a:t>包括可不去的应酬、冗长而无主题的会议等。</a:t>
            </a:r>
            <a:endParaRPr lang="zh-CN" altLang="en-US">
              <a:latin typeface="宋体" panose="02010600030101010101" pitchFamily="2" charset="-122"/>
            </a:endParaRPr>
          </a:p>
          <a:p>
            <a:pPr eaLnBrk="1" hangingPunct="1"/>
            <a:r>
              <a:rPr lang="zh-CN" altLang="en-US">
                <a:latin typeface="宋体" panose="02010600030101010101" pitchFamily="2" charset="-122"/>
              </a:rPr>
              <a:t>对于这类事务，管理者可先想一想：</a:t>
            </a:r>
            <a:r>
              <a:rPr lang="zh-CN" altLang="en-US"/>
              <a:t>“</a:t>
            </a:r>
            <a:r>
              <a:rPr lang="zh-CN" altLang="en-US">
                <a:latin typeface="宋体" panose="02010600030101010101" pitchFamily="2" charset="-122"/>
              </a:rPr>
              <a:t>这件事如果根本不去理会它，会出现什么情况呢？</a:t>
            </a:r>
            <a:r>
              <a:rPr lang="zh-CN" altLang="en-US"/>
              <a:t>”</a:t>
            </a:r>
            <a:r>
              <a:rPr lang="zh-CN" altLang="en-US">
                <a:latin typeface="宋体" panose="02010600030101010101" pitchFamily="2" charset="-122"/>
              </a:rPr>
              <a:t>如果答案是</a:t>
            </a:r>
            <a:r>
              <a:rPr lang="zh-CN" altLang="en-US"/>
              <a:t>“</a:t>
            </a:r>
            <a:r>
              <a:rPr lang="zh-CN" altLang="en-US">
                <a:latin typeface="宋体" panose="02010600030101010101" pitchFamily="2" charset="-122"/>
              </a:rPr>
              <a:t>什么事都没发生。</a:t>
            </a:r>
            <a:r>
              <a:rPr lang="zh-CN" altLang="en-US"/>
              <a:t>”</a:t>
            </a:r>
            <a:r>
              <a:rPr lang="zh-CN" altLang="en-US">
                <a:latin typeface="宋体" panose="02010600030101010101" pitchFamily="2" charset="-122"/>
              </a:rPr>
              <a:t>那就应该立即停止做这些事。</a:t>
            </a:r>
            <a:r>
              <a:rPr lang="zh-CN" altLang="en-US"/>
              <a:t> </a:t>
            </a:r>
            <a:endParaRPr lang="zh-CN" altLang="en-US"/>
          </a:p>
        </p:txBody>
      </p:sp>
      <p:pic>
        <p:nvPicPr>
          <p:cNvPr id="54277" name="Picture 4" descr="7960,272b01c,320c,1"/>
          <p:cNvPicPr>
            <a:picLocks noChangeAspect="1"/>
          </p:cNvPicPr>
          <p:nvPr/>
        </p:nvPicPr>
        <p:blipFill>
          <a:blip r:embed="rId1"/>
          <a:stretch>
            <a:fillRect/>
          </a:stretch>
        </p:blipFill>
        <p:spPr>
          <a:xfrm>
            <a:off x="457200" y="413497"/>
            <a:ext cx="1114425" cy="840581"/>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additive="base">
                                        <p:cTn id="7" dur="500" fill="hold"/>
                                        <p:tgtEl>
                                          <p:spTgt spid="54275"/>
                                        </p:tgtEl>
                                        <p:attrNameLst>
                                          <p:attrName>ppt_x</p:attrName>
                                        </p:attrNameLst>
                                      </p:cBhvr>
                                      <p:tavLst>
                                        <p:tav tm="0">
                                          <p:val>
                                            <p:strVal val="0-#ppt_w/2"/>
                                          </p:val>
                                        </p:tav>
                                        <p:tav tm="100000">
                                          <p:val>
                                            <p:strVal val="#ppt_x"/>
                                          </p:val>
                                        </p:tav>
                                      </p:tavLst>
                                    </p:anim>
                                    <p:anim calcmode="lin" valueType="num">
                                      <p:cBhvr additive="base">
                                        <p:cTn id="8"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4276">
                                            <p:txEl>
                                              <p:pRg st="0" end="0"/>
                                            </p:txEl>
                                          </p:spTgt>
                                        </p:tgtEl>
                                        <p:attrNameLst>
                                          <p:attrName>style.visibility</p:attrName>
                                        </p:attrNameLst>
                                      </p:cBhvr>
                                      <p:to>
                                        <p:strVal val="visible"/>
                                      </p:to>
                                    </p:set>
                                    <p:animEffect transition="in" filter="slide(fromBottom)">
                                      <p:cBhvr>
                                        <p:cTn id="13" dur="500"/>
                                        <p:tgtEl>
                                          <p:spTgt spid="5427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4276">
                                            <p:txEl>
                                              <p:pRg st="1" end="1"/>
                                            </p:txEl>
                                          </p:spTgt>
                                        </p:tgtEl>
                                        <p:attrNameLst>
                                          <p:attrName>style.visibility</p:attrName>
                                        </p:attrNameLst>
                                      </p:cBhvr>
                                      <p:to>
                                        <p:strVal val="visible"/>
                                      </p:to>
                                    </p:set>
                                    <p:animEffect transition="in" filter="slide(fromBottom)">
                                      <p:cBhvr>
                                        <p:cTn id="18" dur="500"/>
                                        <p:tgtEl>
                                          <p:spTgt spid="5427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4276">
                                            <p:txEl>
                                              <p:pRg st="2" end="2"/>
                                            </p:txEl>
                                          </p:spTgt>
                                        </p:tgtEl>
                                        <p:attrNameLst>
                                          <p:attrName>style.visibility</p:attrName>
                                        </p:attrNameLst>
                                      </p:cBhvr>
                                      <p:to>
                                        <p:strVal val="visible"/>
                                      </p:to>
                                    </p:set>
                                    <p:animEffect transition="in" filter="slide(fromBottom)">
                                      <p:cBhvr>
                                        <p:cTn id="23" dur="500"/>
                                        <p:tgtEl>
                                          <p:spTgt spid="542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bldLvl="5"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49155" name="Rectangle 2"/>
          <p:cNvSpPr>
            <a:spLocks noGrp="1"/>
          </p:cNvSpPr>
          <p:nvPr>
            <p:ph type="title"/>
          </p:nvPr>
        </p:nvSpPr>
        <p:spPr/>
        <p:txBody>
          <a:bodyPr vert="horz" wrap="square" anchor="ctr">
            <a:normAutofit fontScale="90000"/>
          </a:bodyPr>
          <a:lstStyle/>
          <a:p>
            <a:pPr eaLnBrk="1" hangingPunct="1"/>
            <a:r>
              <a:rPr lang="zh-CN" altLang="en-US" dirty="0">
                <a:latin typeface="_x000B__x000C_" charset="0"/>
                <a:sym typeface="+mn-ea"/>
              </a:rPr>
              <a:t>运用时间的艺术</a:t>
            </a:r>
            <a:br>
              <a:rPr lang="zh-CN" altLang="en-US" dirty="0">
                <a:latin typeface="_x000B__x000C_" charset="0"/>
                <a:sym typeface="+mn-ea"/>
              </a:rPr>
            </a:br>
            <a:r>
              <a:rPr lang="en-US" altLang="zh-CN" sz="2400" dirty="0">
                <a:latin typeface="_x000B__x000C_" charset="0"/>
                <a:sym typeface="+mn-ea"/>
              </a:rPr>
              <a:t>----</a:t>
            </a:r>
            <a:r>
              <a:rPr lang="zh-CN" altLang="en-US" sz="2400" dirty="0">
                <a:latin typeface="_x000B__x000C_" charset="0"/>
                <a:sym typeface="+mn-ea"/>
              </a:rPr>
              <a:t>合理分配时间</a:t>
            </a:r>
            <a:endParaRPr lang="zh-CN" altLang="en-US" sz="2400" dirty="0">
              <a:effectLst>
                <a:outerShdw blurRad="38100" dist="38100" dir="2700000">
                  <a:srgbClr val="C0C0C0"/>
                </a:outerShdw>
              </a:effectLst>
              <a:latin typeface="_x000B__x000C_" charset="0"/>
              <a:sym typeface="+mn-ea"/>
            </a:endParaRPr>
          </a:p>
        </p:txBody>
      </p:sp>
      <p:sp>
        <p:nvSpPr>
          <p:cNvPr id="49156" name="Rectangle 3"/>
          <p:cNvSpPr>
            <a:spLocks noGrp="1"/>
          </p:cNvSpPr>
          <p:nvPr>
            <p:ph idx="1"/>
          </p:nvPr>
        </p:nvSpPr>
        <p:spPr>
          <a:xfrm>
            <a:off x="457200" y="1200150"/>
            <a:ext cx="8385175" cy="3394710"/>
          </a:xfrm>
        </p:spPr>
        <p:txBody>
          <a:bodyPr vert="horz" wrap="square" anchor="t"/>
          <a:lstStyle/>
          <a:p>
            <a:pPr eaLnBrk="1" hangingPunct="1"/>
            <a:r>
              <a:rPr lang="zh-CN" altLang="en-US" dirty="0">
                <a:effectLst>
                  <a:outerShdw blurRad="38100" dist="38100" dir="2700000">
                    <a:srgbClr val="C0C0C0"/>
                  </a:outerShdw>
                </a:effectLst>
              </a:rPr>
              <a:t>二八原则</a:t>
            </a:r>
            <a:br>
              <a:rPr lang="zh-CN" altLang="en-US" dirty="0">
                <a:effectLst>
                  <a:outerShdw blurRad="38100" dist="38100" dir="2700000">
                    <a:srgbClr val="C0C0C0"/>
                  </a:outerShdw>
                </a:effectLst>
              </a:rPr>
            </a:br>
            <a:r>
              <a:rPr lang="zh-CN" altLang="en-US" dirty="0">
                <a:effectLst>
                  <a:outerShdw blurRad="38100" dist="38100" dir="2700000">
                    <a:srgbClr val="C0C0C0"/>
                  </a:outerShdw>
                </a:effectLst>
                <a:latin typeface="宋体" panose="02010600030101010101" pitchFamily="2" charset="-122"/>
              </a:rPr>
              <a:t>大多数管理者的</a:t>
            </a:r>
            <a:r>
              <a:rPr lang="en-US" dirty="0">
                <a:effectLst>
                  <a:outerShdw blurRad="38100" dist="38100" dir="2700000">
                    <a:srgbClr val="C0C0C0"/>
                  </a:outerShdw>
                </a:effectLst>
                <a:latin typeface="宋体" panose="02010600030101010101" pitchFamily="2" charset="-122"/>
              </a:rPr>
              <a:t>80</a:t>
            </a:r>
            <a:r>
              <a:rPr lang="zh-CN" altLang="en-US" dirty="0">
                <a:effectLst>
                  <a:outerShdw blurRad="38100" dist="38100" dir="2700000">
                    <a:srgbClr val="C0C0C0"/>
                  </a:outerShdw>
                </a:effectLst>
                <a:latin typeface="宋体" panose="02010600030101010101" pitchFamily="2" charset="-122"/>
              </a:rPr>
              <a:t>％的决定是在他们的</a:t>
            </a:r>
            <a:r>
              <a:rPr lang="en-US" dirty="0">
                <a:effectLst>
                  <a:outerShdw blurRad="38100" dist="38100" dir="2700000">
                    <a:srgbClr val="C0C0C0"/>
                  </a:outerShdw>
                </a:effectLst>
                <a:latin typeface="宋体" panose="02010600030101010101" pitchFamily="2" charset="-122"/>
              </a:rPr>
              <a:t>20</a:t>
            </a:r>
            <a:r>
              <a:rPr lang="zh-CN" altLang="en-US" dirty="0">
                <a:effectLst>
                  <a:outerShdw blurRad="38100" dist="38100" dir="2700000">
                    <a:srgbClr val="C0C0C0"/>
                  </a:outerShdw>
                </a:effectLst>
                <a:latin typeface="宋体" panose="02010600030101010101" pitchFamily="2" charset="-122"/>
              </a:rPr>
              <a:t>％的时间里做出的，管理者们很容易陷在日常事务中。所以，一个组织的管理者，要想有效地利用自己的时间，就必须确保最关键的</a:t>
            </a:r>
            <a:r>
              <a:rPr lang="en-US" altLang="x-none" dirty="0">
                <a:effectLst>
                  <a:outerShdw blurRad="38100" dist="38100" dir="2700000">
                    <a:srgbClr val="C0C0C0"/>
                  </a:outerShdw>
                </a:effectLst>
                <a:latin typeface="宋体" panose="02010600030101010101" pitchFamily="2" charset="-122"/>
              </a:rPr>
              <a:t>2</a:t>
            </a:r>
            <a:r>
              <a:rPr lang="zh-CN" altLang="en-US" dirty="0">
                <a:effectLst>
                  <a:outerShdw blurRad="38100" dist="38100" dir="2700000">
                    <a:srgbClr val="C0C0C0"/>
                  </a:outerShdw>
                </a:effectLst>
                <a:latin typeface="宋体" panose="02010600030101010101" pitchFamily="2" charset="-122"/>
              </a:rPr>
              <a:t>０％的活动具有最高的优先级</a:t>
            </a:r>
            <a:r>
              <a:rPr lang="zh-CN" altLang="en-US" dirty="0">
                <a:effectLst>
                  <a:outerShdw blurRad="38100" dist="38100" dir="2700000">
                    <a:srgbClr val="C0C0C0"/>
                  </a:outerShdw>
                </a:effectLst>
              </a:rPr>
              <a:t>。</a:t>
            </a:r>
            <a:endParaRPr lang="zh-CN" altLang="en-US" dirty="0">
              <a:effectLst>
                <a:outerShdw blurRad="38100" dist="38100" dir="2700000">
                  <a:srgbClr val="C0C0C0"/>
                </a:outerShdw>
              </a:effectLst>
            </a:endParaRPr>
          </a:p>
        </p:txBody>
      </p:sp>
      <p:pic>
        <p:nvPicPr>
          <p:cNvPr id="67588" name="图片 67587" descr="ejm2"/>
          <p:cNvPicPr>
            <a:picLocks noChangeAspect="1"/>
          </p:cNvPicPr>
          <p:nvPr/>
        </p:nvPicPr>
        <p:blipFill>
          <a:blip r:embed="rId1"/>
          <a:stretch>
            <a:fillRect/>
          </a:stretch>
        </p:blipFill>
        <p:spPr>
          <a:xfrm>
            <a:off x="22225" y="-12065"/>
            <a:ext cx="1524000" cy="1147763"/>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0-#ppt_w/2"/>
                                          </p:val>
                                        </p:tav>
                                        <p:tav tm="100000">
                                          <p:val>
                                            <p:strVal val="#ppt_x"/>
                                          </p:val>
                                        </p:tav>
                                      </p:tavLst>
                                    </p:anim>
                                    <p:anim calcmode="lin" valueType="num">
                                      <p:cBhvr additive="base">
                                        <p:cTn id="8"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49156">
                                            <p:txEl>
                                              <p:pRg st="0" end="0"/>
                                            </p:txEl>
                                          </p:spTgt>
                                        </p:tgtEl>
                                        <p:attrNameLst>
                                          <p:attrName>style.visibility</p:attrName>
                                        </p:attrNameLst>
                                      </p:cBhvr>
                                      <p:to>
                                        <p:strVal val="visible"/>
                                      </p:to>
                                    </p:set>
                                    <p:animEffect transition="in" filter="barn(inHorizontal)">
                                      <p:cBhvr>
                                        <p:cTn id="13" dur="500"/>
                                        <p:tgtEl>
                                          <p:spTgt spid="491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bldLvl="5"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55299" name="Rectangle 2"/>
          <p:cNvSpPr>
            <a:spLocks noGrp="1"/>
          </p:cNvSpPr>
          <p:nvPr>
            <p:ph type="title"/>
          </p:nvPr>
        </p:nvSpPr>
        <p:spPr/>
        <p:txBody>
          <a:bodyPr vert="horz" wrap="square" anchor="ctr"/>
          <a:lstStyle/>
          <a:p>
            <a:pPr eaLnBrk="1" hangingPunct="1"/>
            <a:r>
              <a:rPr lang="zh-CN" altLang="en-US">
                <a:latin typeface="宋体" panose="02010600030101010101" pitchFamily="2" charset="-122"/>
              </a:rPr>
              <a:t>掌握自己的生物周期</a:t>
            </a:r>
            <a:r>
              <a:rPr lang="zh-CN" altLang="en-US"/>
              <a:t> </a:t>
            </a:r>
            <a:endParaRPr lang="zh-CN" altLang="en-US"/>
          </a:p>
        </p:txBody>
      </p:sp>
      <p:sp>
        <p:nvSpPr>
          <p:cNvPr id="55300" name="Rectangle 3"/>
          <p:cNvSpPr>
            <a:spLocks noGrp="1"/>
          </p:cNvSpPr>
          <p:nvPr>
            <p:ph idx="1"/>
          </p:nvPr>
        </p:nvSpPr>
        <p:spPr/>
        <p:txBody>
          <a:bodyPr vert="horz" wrap="square" anchor="t">
            <a:normAutofit lnSpcReduction="10000"/>
          </a:bodyPr>
          <a:lstStyle/>
          <a:p>
            <a:pPr eaLnBrk="1" hangingPunct="1"/>
            <a:r>
              <a:rPr lang="zh-CN" altLang="en-US">
                <a:latin typeface="宋体" panose="02010600030101010101" pitchFamily="2" charset="-122"/>
              </a:rPr>
              <a:t>每个人都有自己的生物钟，在一天的不同时间段里，其工作效率是不同的。所以，为了提高工作效率，管理者应该掌握自己的效率周期，并据此制定自己每天的工作计划，把最重要的事情安排在自己效率最高的时间段里，而把日常事务或不重要的事情安排在生物钟处于低潮的时段。</a:t>
            </a:r>
            <a:r>
              <a:rPr lang="zh-CN" altLang="en-US"/>
              <a:t> </a:t>
            </a:r>
            <a:endParaRPr lang="zh-CN" altLang="en-US"/>
          </a:p>
        </p:txBody>
      </p:sp>
      <p:pic>
        <p:nvPicPr>
          <p:cNvPr id="55301" name="Picture 4" descr="4824,1d9e205,11d4,1"/>
          <p:cNvPicPr>
            <a:picLocks noChangeAspect="1"/>
          </p:cNvPicPr>
          <p:nvPr/>
        </p:nvPicPr>
        <p:blipFill>
          <a:blip r:embed="rId1"/>
          <a:stretch>
            <a:fillRect/>
          </a:stretch>
        </p:blipFill>
        <p:spPr>
          <a:xfrm>
            <a:off x="99098" y="34528"/>
            <a:ext cx="959644" cy="12001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0-#ppt_w/2"/>
                                          </p:val>
                                        </p:tav>
                                        <p:tav tm="100000">
                                          <p:val>
                                            <p:strVal val="#ppt_x"/>
                                          </p:val>
                                        </p:tav>
                                      </p:tavLst>
                                    </p:anim>
                                    <p:anim calcmode="lin" valueType="num">
                                      <p:cBhvr additive="base">
                                        <p:cTn id="8" dur="500" fill="hold"/>
                                        <p:tgtEl>
                                          <p:spTgt spid="552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55300">
                                            <p:txEl>
                                              <p:pRg st="0" end="0"/>
                                            </p:txEl>
                                          </p:spTgt>
                                        </p:tgtEl>
                                        <p:attrNameLst>
                                          <p:attrName>style.visibility</p:attrName>
                                        </p:attrNameLst>
                                      </p:cBhvr>
                                      <p:to>
                                        <p:strVal val="visible"/>
                                      </p:to>
                                    </p:set>
                                    <p:anim calcmode="lin" valueType="num">
                                      <p:cBhvr>
                                        <p:cTn id="13" dur="1000" fill="hold"/>
                                        <p:tgtEl>
                                          <p:spTgt spid="55300">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55300">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5530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530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bldLvl="5"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8371" name="Rectangle 2"/>
          <p:cNvSpPr>
            <a:spLocks noGrp="1"/>
          </p:cNvSpPr>
          <p:nvPr>
            <p:ph type="title"/>
          </p:nvPr>
        </p:nvSpPr>
        <p:spPr/>
        <p:txBody>
          <a:bodyPr vert="horz" wrap="square" anchor="ctr">
            <a:normAutofit/>
          </a:bodyPr>
          <a:lstStyle/>
          <a:p>
            <a:pPr eaLnBrk="1" hangingPunct="1"/>
            <a:r>
              <a:rPr lang="zh-CN" altLang="en-US">
                <a:effectLst>
                  <a:outerShdw blurRad="38100" dist="38100" dir="2700000">
                    <a:srgbClr val="C0C0C0"/>
                  </a:outerShdw>
                </a:effectLst>
                <a:latin typeface="宋体" panose="02010600030101010101" pitchFamily="2" charset="-122"/>
              </a:rPr>
              <a:t>避免把整块时间拆散</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
        <p:nvSpPr>
          <p:cNvPr id="58372" name="Rectangle 3"/>
          <p:cNvSpPr>
            <a:spLocks noGrp="1"/>
          </p:cNvSpPr>
          <p:nvPr>
            <p:ph idx="1"/>
          </p:nvPr>
        </p:nvSpPr>
        <p:spPr/>
        <p:txBody>
          <a:bodyPr vert="horz" wrap="square" anchor="t">
            <a:normAutofit fontScale="92500"/>
          </a:bodyPr>
          <a:lstStyle/>
          <a:p>
            <a:pPr eaLnBrk="1" hangingPunct="1"/>
            <a:r>
              <a:rPr lang="zh-CN" altLang="en-US">
                <a:effectLst>
                  <a:outerShdw blurRad="38100" dist="38100" dir="2700000">
                    <a:srgbClr val="C0C0C0"/>
                  </a:outerShdw>
                </a:effectLst>
                <a:latin typeface="宋体" panose="02010600030101010101" pitchFamily="2" charset="-122"/>
              </a:rPr>
              <a:t>为了充分利用时间，一个组织的管理者，尤其是高层管理者，应把一天中工作次序最高的时间段作为整块的可支配时间来安排。在这段时间里，尽量将自己与外界隔离，减少一切干扰，如限制别人进入自己的工作场所、不接电话、不接待下属等，集中精力思考重要问题。</a:t>
            </a:r>
            <a:r>
              <a:rPr lang="zh-CN" altLang="en-US">
                <a:effectLst>
                  <a:outerShdw blurRad="38100" dist="38100" dir="2700000">
                    <a:srgbClr val="C0C0C0"/>
                  </a:outerShdw>
                </a:effectLst>
              </a:rPr>
              <a:t> </a:t>
            </a:r>
            <a:br>
              <a:rPr lang="zh-CN" altLang="en-US">
                <a:effectLst>
                  <a:outerShdw blurRad="38100" dist="38100" dir="2700000">
                    <a:srgbClr val="C0C0C0"/>
                  </a:outerShdw>
                </a:effectLst>
              </a:rPr>
            </a:br>
            <a:endParaRPr lang="zh-CN" altLang="en-US">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8372">
                                            <p:txEl>
                                              <p:pRg st="0" end="0"/>
                                            </p:txEl>
                                          </p:spTgt>
                                        </p:tgtEl>
                                        <p:attrNameLst>
                                          <p:attrName>style.visibility</p:attrName>
                                        </p:attrNameLst>
                                      </p:cBhvr>
                                      <p:to>
                                        <p:strVal val="visible"/>
                                      </p:to>
                                    </p:set>
                                    <p:animEffect transition="in" filter="box(in)">
                                      <p:cBhvr>
                                        <p:cTn id="13" dur="500"/>
                                        <p:tgtEl>
                                          <p:spTgt spid="58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7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9395" name="Rectangle 2"/>
          <p:cNvSpPr>
            <a:spLocks noGrp="1"/>
          </p:cNvSpPr>
          <p:nvPr>
            <p:ph type="title"/>
          </p:nvPr>
        </p:nvSpPr>
        <p:spPr/>
        <p:txBody>
          <a:bodyPr vert="horz" wrap="square" anchor="ctr">
            <a:normAutofit/>
          </a:bodyPr>
          <a:lstStyle/>
          <a:p>
            <a:pPr eaLnBrk="1" hangingPunct="1"/>
            <a:r>
              <a:rPr lang="zh-CN" altLang="en-US">
                <a:effectLst>
                  <a:outerShdw blurRad="38100" dist="38100" dir="2700000">
                    <a:srgbClr val="C0C0C0"/>
                  </a:outerShdw>
                </a:effectLst>
                <a:latin typeface="宋体" panose="02010600030101010101" pitchFamily="2" charset="-122"/>
              </a:rPr>
              <a:t>把不重要的事集中在一起</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
        <p:nvSpPr>
          <p:cNvPr id="59396" name="Rectangle 3"/>
          <p:cNvSpPr>
            <a:spLocks noGrp="1"/>
          </p:cNvSpPr>
          <p:nvPr>
            <p:ph idx="1"/>
          </p:nvPr>
        </p:nvSpPr>
        <p:spPr/>
        <p:txBody>
          <a:bodyPr vert="horz" wrap="square" anchor="t">
            <a:normAutofit fontScale="97500"/>
          </a:bodyPr>
          <a:lstStyle/>
          <a:p>
            <a:pPr eaLnBrk="1" hangingPunct="1"/>
            <a:r>
              <a:rPr lang="zh-CN" altLang="en-US">
                <a:effectLst>
                  <a:outerShdw blurRad="38100" dist="38100" dir="2700000">
                    <a:srgbClr val="C0C0C0"/>
                  </a:outerShdw>
                </a:effectLst>
                <a:latin typeface="宋体" panose="02010600030101010101" pitchFamily="2" charset="-122"/>
              </a:rPr>
              <a:t>在每天的日程安排中，要有一段固定的时间集中处理一些不太重要的事。</a:t>
            </a:r>
            <a:endParaRPr lang="zh-CN" altLang="en-US">
              <a:effectLst>
                <a:outerShdw blurRad="38100" dist="38100" dir="2700000">
                  <a:srgbClr val="C0C0C0"/>
                </a:outerShdw>
              </a:effectLst>
              <a:latin typeface="宋体" panose="02010600030101010101" pitchFamily="2" charset="-122"/>
            </a:endParaRPr>
          </a:p>
          <a:p>
            <a:pPr eaLnBrk="1" hangingPunct="1"/>
            <a:r>
              <a:rPr lang="zh-CN" altLang="en-US">
                <a:effectLst>
                  <a:outerShdw blurRad="38100" dist="38100" dir="2700000">
                    <a:srgbClr val="C0C0C0"/>
                  </a:outerShdw>
                </a:effectLst>
                <a:latin typeface="宋体" panose="02010600030101010101" pitchFamily="2" charset="-122"/>
              </a:rPr>
              <a:t>如打电话、接待下属、处理信函、回答问题等。</a:t>
            </a:r>
            <a:endParaRPr lang="zh-CN" altLang="en-US">
              <a:effectLst>
                <a:outerShdw blurRad="38100" dist="38100" dir="2700000">
                  <a:srgbClr val="C0C0C0"/>
                </a:outerShdw>
              </a:effectLst>
              <a:latin typeface="宋体" panose="02010600030101010101" pitchFamily="2" charset="-122"/>
            </a:endParaRPr>
          </a:p>
          <a:p>
            <a:pPr eaLnBrk="1" hangingPunct="1"/>
            <a:r>
              <a:rPr lang="zh-CN" altLang="en-US">
                <a:effectLst>
                  <a:outerShdw blurRad="38100" dist="38100" dir="2700000">
                    <a:srgbClr val="C0C0C0"/>
                  </a:outerShdw>
                </a:effectLst>
                <a:latin typeface="宋体" panose="02010600030101010101" pitchFamily="2" charset="-122"/>
              </a:rPr>
              <a:t>一般而言，这段时间应安排在生物钟的低潮时期。</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9396">
                                            <p:txEl>
                                              <p:pRg st="0" end="0"/>
                                            </p:txEl>
                                          </p:spTgt>
                                        </p:tgtEl>
                                        <p:attrNameLst>
                                          <p:attrName>style.visibility</p:attrName>
                                        </p:attrNameLst>
                                      </p:cBhvr>
                                      <p:to>
                                        <p:strVal val="visible"/>
                                      </p:to>
                                    </p:set>
                                    <p:animEffect transition="in" filter="dissolve">
                                      <p:cBhvr>
                                        <p:cTn id="13" dur="500"/>
                                        <p:tgtEl>
                                          <p:spTgt spid="5939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9396">
                                            <p:txEl>
                                              <p:pRg st="1" end="1"/>
                                            </p:txEl>
                                          </p:spTgt>
                                        </p:tgtEl>
                                        <p:attrNameLst>
                                          <p:attrName>style.visibility</p:attrName>
                                        </p:attrNameLst>
                                      </p:cBhvr>
                                      <p:to>
                                        <p:strVal val="visible"/>
                                      </p:to>
                                    </p:set>
                                    <p:animEffect transition="in" filter="dissolve">
                                      <p:cBhvr>
                                        <p:cTn id="18" dur="500"/>
                                        <p:tgtEl>
                                          <p:spTgt spid="5939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9396">
                                            <p:txEl>
                                              <p:pRg st="2" end="2"/>
                                            </p:txEl>
                                          </p:spTgt>
                                        </p:tgtEl>
                                        <p:attrNameLst>
                                          <p:attrName>style.visibility</p:attrName>
                                        </p:attrNameLst>
                                      </p:cBhvr>
                                      <p:to>
                                        <p:strVal val="visible"/>
                                      </p:to>
                                    </p:set>
                                    <p:animEffect transition="in" filter="dissolve">
                                      <p:cBhvr>
                                        <p:cTn id="23" dur="500"/>
                                        <p:tgtEl>
                                          <p:spTgt spid="593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6323" name="Rectangle 2"/>
          <p:cNvSpPr>
            <a:spLocks noGrp="1"/>
          </p:cNvSpPr>
          <p:nvPr>
            <p:ph type="title"/>
          </p:nvPr>
        </p:nvSpPr>
        <p:spPr>
          <a:xfrm>
            <a:off x="401955" y="353933"/>
            <a:ext cx="8229600" cy="857250"/>
          </a:xfrm>
        </p:spPr>
        <p:txBody>
          <a:bodyPr vert="horz" wrap="square" anchor="ctr">
            <a:normAutofit fontScale="90000"/>
          </a:bodyPr>
          <a:lstStyle/>
          <a:p>
            <a:pPr eaLnBrk="1" hangingPunct="1"/>
            <a:r>
              <a:rPr lang="zh-CN" altLang="en-US" dirty="0">
                <a:latin typeface="_x000B__x000C_" charset="0"/>
                <a:sym typeface="+mn-ea"/>
              </a:rPr>
              <a:t>运用时间的艺术</a:t>
            </a:r>
            <a:br>
              <a:rPr lang="zh-CN" altLang="en-US" dirty="0">
                <a:latin typeface="_x000B__x000C_" charset="0"/>
                <a:sym typeface="+mn-ea"/>
              </a:rPr>
            </a:br>
            <a:r>
              <a:rPr lang="en-US" altLang="zh-CN" sz="2400" dirty="0">
                <a:latin typeface="_x000B__x000C_" charset="0"/>
                <a:sym typeface="+mn-ea"/>
              </a:rPr>
              <a:t>----</a:t>
            </a:r>
            <a:r>
              <a:rPr lang="zh-CN" altLang="en-US" sz="2400" dirty="0">
                <a:latin typeface="宋体" panose="02010600030101010101" pitchFamily="2" charset="-122"/>
                <a:sym typeface="+mn-ea"/>
              </a:rPr>
              <a:t>掌握帕金森定律</a:t>
            </a:r>
            <a:r>
              <a:rPr lang="zh-CN" altLang="en-US" sz="2400" dirty="0">
                <a:sym typeface="+mn-ea"/>
              </a:rPr>
              <a:t> </a:t>
            </a:r>
            <a:r>
              <a:rPr lang="zh-CN" altLang="en-US">
                <a:effectLst>
                  <a:outerShdw blurRad="38100" dist="38100" dir="2700000">
                    <a:srgbClr val="C0C0C0"/>
                  </a:outerShdw>
                </a:effectLst>
              </a:rPr>
              <a:t> </a:t>
            </a:r>
            <a:endParaRPr lang="zh-CN" altLang="en-US">
              <a:effectLst>
                <a:outerShdw blurRad="38100" dist="38100" dir="2700000">
                  <a:srgbClr val="C0C0C0"/>
                </a:outerShdw>
              </a:effectLst>
            </a:endParaRPr>
          </a:p>
        </p:txBody>
      </p:sp>
      <p:sp>
        <p:nvSpPr>
          <p:cNvPr id="56324" name="Rectangle 3"/>
          <p:cNvSpPr>
            <a:spLocks noGrp="1"/>
          </p:cNvSpPr>
          <p:nvPr>
            <p:ph idx="1"/>
          </p:nvPr>
        </p:nvSpPr>
        <p:spPr>
          <a:xfrm>
            <a:off x="401955" y="1504950"/>
            <a:ext cx="8460740" cy="3394710"/>
          </a:xfrm>
        </p:spPr>
        <p:txBody>
          <a:bodyPr vert="horz" wrap="square" anchor="t"/>
          <a:lstStyle/>
          <a:p>
            <a:pPr eaLnBrk="1" hangingPunct="1"/>
            <a:r>
              <a:rPr lang="zh-CN" altLang="en-US" dirty="0">
                <a:effectLst>
                  <a:outerShdw blurRad="38100" dist="38100" dir="2700000">
                    <a:srgbClr val="C0C0C0"/>
                  </a:outerShdw>
                </a:effectLst>
                <a:latin typeface="宋体" panose="02010600030101010101" pitchFamily="2" charset="-122"/>
              </a:rPr>
              <a:t>帕金森定律</a:t>
            </a:r>
            <a:r>
              <a:rPr lang="zh-CN" altLang="en-US" dirty="0">
                <a:effectLst>
                  <a:outerShdw blurRad="38100" dist="38100" dir="2700000">
                    <a:srgbClr val="C0C0C0"/>
                  </a:outerShdw>
                </a:effectLst>
              </a:rPr>
              <a:t>(</a:t>
            </a:r>
            <a:r>
              <a:rPr lang="en-US" altLang="x-none" dirty="0">
                <a:effectLst>
                  <a:outerShdw blurRad="38100" dist="38100" dir="2700000">
                    <a:srgbClr val="C0C0C0"/>
                  </a:outerShdw>
                </a:effectLst>
              </a:rPr>
              <a:t>Parkinson’s law )</a:t>
            </a:r>
            <a:r>
              <a:rPr lang="zh-CN" altLang="en-US" dirty="0">
                <a:effectLst>
                  <a:outerShdw blurRad="38100" dist="38100" dir="2700000">
                    <a:srgbClr val="C0C0C0"/>
                  </a:outerShdw>
                </a:effectLst>
                <a:latin typeface="宋体" panose="02010600030101010101" pitchFamily="2" charset="-122"/>
              </a:rPr>
              <a:t>表明：只要还有时间，工作就会不断地扩展，直到用完所有的时间。根据这一定律，管理者不能给一项工作安排过多的时间，否则，就会使工作缓慢进行，直到用完安排的所有时间。</a:t>
            </a:r>
            <a:r>
              <a:rPr lang="zh-CN" altLang="en-US" dirty="0">
                <a:effectLst>
                  <a:outerShdw blurRad="38100" dist="38100" dir="2700000">
                    <a:srgbClr val="C0C0C0"/>
                  </a:outerShdw>
                </a:effectLst>
              </a:rPr>
              <a:t> </a:t>
            </a:r>
            <a:endParaRPr lang="zh-CN" altLang="en-US" dirty="0">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56324">
                                            <p:txEl>
                                              <p:pRg st="0" end="0"/>
                                            </p:txEl>
                                          </p:spTgt>
                                        </p:tgtEl>
                                        <p:attrNameLst>
                                          <p:attrName>style.visibility</p:attrName>
                                        </p:attrNameLst>
                                      </p:cBhvr>
                                      <p:to>
                                        <p:strVal val="visible"/>
                                      </p:to>
                                    </p:set>
                                    <p:anim calcmode="lin" valueType="num">
                                      <p:cBhvr>
                                        <p:cTn id="13" dur="1000" fill="hold"/>
                                        <p:tgtEl>
                                          <p:spTgt spid="56324">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56324">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5632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632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P spid="56324" grpId="0" bldLvl="5"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nvSpPr>
        <p:spPr>
          <a:xfrm>
            <a:off x="6343650" y="4686300"/>
            <a:ext cx="1428750" cy="342900"/>
          </a:xfrm>
          <a:prstGeom prst="rect">
            <a:avLst/>
          </a:prstGeom>
          <a:noFill/>
          <a:ln w="9525">
            <a:noFill/>
          </a:ln>
        </p:spPr>
        <p:txBody>
          <a:bodyPr/>
          <a:lstStyle/>
          <a:p>
            <a:pPr algn="r"/>
            <a:fld id="{9A0DB2DC-4C9A-4742-B13C-FB6460FD3503}" type="slidenum">
              <a:rPr lang="zh-CN" altLang="en-US" sz="750" dirty="0">
                <a:effectLst>
                  <a:outerShdw blurRad="38100" dist="38100" dir="2700000">
                    <a:srgbClr val="C0C0C0"/>
                  </a:outerShdw>
                </a:effectLst>
                <a:latin typeface="Arial" panose="020B0604020202020204" pitchFamily="34" charset="0"/>
              </a:rPr>
            </a:fld>
            <a:endParaRPr lang="zh-CN" altLang="en-US" sz="750" dirty="0">
              <a:effectLst>
                <a:outerShdw blurRad="38100" dist="38100" dir="2700000">
                  <a:srgbClr val="C0C0C0"/>
                </a:outerShdw>
              </a:effectLst>
              <a:latin typeface="Arial" panose="020B0604020202020204" pitchFamily="34" charset="0"/>
            </a:endParaRPr>
          </a:p>
        </p:txBody>
      </p:sp>
      <p:sp>
        <p:nvSpPr>
          <p:cNvPr id="57347" name="Rectangle 2"/>
          <p:cNvSpPr>
            <a:spLocks noGrp="1"/>
          </p:cNvSpPr>
          <p:nvPr>
            <p:ph type="title"/>
          </p:nvPr>
        </p:nvSpPr>
        <p:spPr/>
        <p:txBody>
          <a:bodyPr vert="horz" wrap="square" anchor="ctr">
            <a:normAutofit fontScale="90000"/>
          </a:bodyPr>
          <a:lstStyle/>
          <a:p>
            <a:pPr eaLnBrk="1" hangingPunct="1"/>
            <a:r>
              <a:rPr lang="zh-CN" altLang="en-US" dirty="0">
                <a:latin typeface="_x000B__x000C_" charset="0"/>
                <a:sym typeface="+mn-ea"/>
              </a:rPr>
              <a:t>运用时间的艺术</a:t>
            </a:r>
            <a:br>
              <a:rPr lang="zh-CN" altLang="en-US" dirty="0">
                <a:latin typeface="_x000B__x000C_" charset="0"/>
                <a:sym typeface="+mn-ea"/>
              </a:rPr>
            </a:br>
            <a:r>
              <a:rPr lang="en-US" altLang="zh-CN" sz="2400" dirty="0">
                <a:latin typeface="_x000B__x000C_" charset="0"/>
                <a:sym typeface="+mn-ea"/>
              </a:rPr>
              <a:t>----</a:t>
            </a:r>
            <a:r>
              <a:rPr lang="zh-CN" altLang="en-US" sz="2400">
                <a:effectLst>
                  <a:outerShdw blurRad="38100" dist="38100" dir="2700000">
                    <a:srgbClr val="C0C0C0"/>
                  </a:outerShdw>
                </a:effectLst>
                <a:latin typeface="宋体" panose="02010600030101010101" pitchFamily="2" charset="-122"/>
              </a:rPr>
              <a:t>提高会议效率</a:t>
            </a:r>
            <a:r>
              <a:rPr lang="zh-CN" altLang="en-US" sz="2400">
                <a:effectLst>
                  <a:outerShdw blurRad="38100" dist="38100" dir="2700000">
                    <a:srgbClr val="C0C0C0"/>
                  </a:outerShdw>
                </a:effectLst>
              </a:rPr>
              <a:t> </a:t>
            </a:r>
            <a:endParaRPr lang="zh-CN" altLang="en-US" sz="2400">
              <a:effectLst>
                <a:outerShdw blurRad="38100" dist="38100" dir="2700000">
                  <a:srgbClr val="C0C0C0"/>
                </a:outerShdw>
              </a:effectLst>
            </a:endParaRPr>
          </a:p>
        </p:txBody>
      </p:sp>
      <p:sp>
        <p:nvSpPr>
          <p:cNvPr id="57348" name="Rectangle 3"/>
          <p:cNvSpPr>
            <a:spLocks noGrp="1"/>
          </p:cNvSpPr>
          <p:nvPr>
            <p:ph idx="1"/>
          </p:nvPr>
        </p:nvSpPr>
        <p:spPr/>
        <p:txBody>
          <a:bodyPr vert="horz" wrap="square" anchor="t">
            <a:normAutofit fontScale="97500"/>
          </a:bodyPr>
          <a:lstStyle/>
          <a:p>
            <a:pPr algn="just" eaLnBrk="1" hangingPunct="1"/>
            <a:r>
              <a:rPr lang="zh-CN" altLang="en-US">
                <a:effectLst>
                  <a:outerShdw blurRad="38100" dist="38100" dir="2700000">
                    <a:srgbClr val="C0C0C0"/>
                  </a:outerShdw>
                </a:effectLst>
                <a:latin typeface="宋体" panose="02010600030101010101" pitchFamily="2" charset="-122"/>
                <a:cs typeface="Times New Roman" panose="02020603050405020304" pitchFamily="2" charset="0"/>
              </a:rPr>
              <a:t>在管理者的时间表中，会议占有较大的时间份额，因此，如何提高会议效率是时间管理的一个重要内容。为了有效利用时间，应在会前事先规定好会议的内容和相应的时间安排，并在会议中严格执行。</a:t>
            </a:r>
            <a:endParaRPr lang="zh-CN" altLang="en-US">
              <a:effectLst>
                <a:outerShdw blurRad="38100" dist="38100" dir="2700000">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7348">
                                            <p:txEl>
                                              <p:pRg st="0" end="0"/>
                                            </p:txEl>
                                          </p:spTgt>
                                        </p:tgtEl>
                                        <p:attrNameLst>
                                          <p:attrName>style.visibility</p:attrName>
                                        </p:attrNameLst>
                                      </p:cBhvr>
                                      <p:to>
                                        <p:strVal val="visible"/>
                                      </p:to>
                                    </p:set>
                                    <p:animEffect transition="in" filter="checkerboard(across)">
                                      <p:cBhvr>
                                        <p:cTn id="13" dur="500"/>
                                        <p:tgtEl>
                                          <p:spTgt spid="5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61443" name="Rectangle 2"/>
          <p:cNvSpPr>
            <a:spLocks noGrp="1"/>
          </p:cNvSpPr>
          <p:nvPr>
            <p:ph type="title"/>
          </p:nvPr>
        </p:nvSpPr>
        <p:spPr/>
        <p:txBody>
          <a:bodyPr vert="horz" wrap="square" anchor="ctr">
            <a:normAutofit/>
          </a:bodyPr>
          <a:lstStyle/>
          <a:p>
            <a:pPr eaLnBrk="1" hangingPunct="1"/>
            <a:r>
              <a:rPr lang="zh-CN" altLang="en-US" b="1">
                <a:latin typeface="宋体" panose="02010600030101010101" pitchFamily="2" charset="-122"/>
              </a:rPr>
              <a:t>有效利用时间的方法</a:t>
            </a:r>
            <a:r>
              <a:rPr lang="zh-CN" altLang="en-US"/>
              <a:t> </a:t>
            </a:r>
            <a:endParaRPr lang="zh-CN" altLang="en-US"/>
          </a:p>
        </p:txBody>
      </p:sp>
      <p:sp>
        <p:nvSpPr>
          <p:cNvPr id="61444" name="Rectangle 3"/>
          <p:cNvSpPr>
            <a:spLocks noGrp="1"/>
          </p:cNvSpPr>
          <p:nvPr>
            <p:ph idx="1"/>
          </p:nvPr>
        </p:nvSpPr>
        <p:spPr/>
        <p:txBody>
          <a:bodyPr vert="horz" wrap="square" anchor="t">
            <a:normAutofit lnSpcReduction="10000"/>
          </a:bodyPr>
          <a:lstStyle/>
          <a:p>
            <a:pPr algn="just" eaLnBrk="1" hangingPunct="1">
              <a:lnSpc>
                <a:spcPct val="90000"/>
              </a:lnSpc>
            </a:pPr>
            <a:r>
              <a:rPr lang="zh-CN" altLang="en-US" sz="2100">
                <a:latin typeface="宋体" panose="02010600030101010101" pitchFamily="2" charset="-122"/>
                <a:cs typeface="Times New Roman" panose="02020603050405020304" pitchFamily="2" charset="0"/>
              </a:rPr>
              <a:t>首先明确一定时期内所要达到的目标、所需进行的活动及每一项活动的重要性和紧迫性，然后据此制定工作时间表。具体来说，一般包括以下几个步骤：</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１．列出目标</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２．按重要程度对目标进行排序</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３．列出实现目标所需进行的活动</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４．对实现每个目标所需进行的活动进行排序</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５．安排活动日程</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６．将时间表付诸实施</a:t>
            </a:r>
            <a:endParaRPr lang="zh-CN" altLang="en-US" sz="2100">
              <a:latin typeface="宋体" panose="02010600030101010101" pitchFamily="2" charset="-122"/>
              <a:cs typeface="Times New Roman" panose="02020603050405020304" pitchFamily="2" charset="0"/>
            </a:endParaRPr>
          </a:p>
          <a:p>
            <a:pPr algn="just" eaLnBrk="1" hangingPunct="1">
              <a:lnSpc>
                <a:spcPct val="90000"/>
              </a:lnSpc>
            </a:pPr>
            <a:r>
              <a:rPr lang="zh-CN" altLang="en-US" sz="2100">
                <a:latin typeface="宋体" panose="02010600030101010101" pitchFamily="2" charset="-122"/>
                <a:cs typeface="Times New Roman" panose="02020603050405020304" pitchFamily="2" charset="0"/>
              </a:rPr>
              <a:t>７．回顾和总结</a:t>
            </a:r>
            <a:r>
              <a:rPr lang="en-US" altLang="zh-CN" sz="2100"/>
              <a:t>  </a:t>
            </a:r>
            <a:endParaRPr lang="en-US" altLang="zh-CN" sz="2100">
              <a:latin typeface="_x000B__x000C_" charset="0"/>
            </a:endParaRPr>
          </a:p>
        </p:txBody>
      </p:sp>
      <p:graphicFrame>
        <p:nvGraphicFramePr>
          <p:cNvPr id="61445" name="Object 5"/>
          <p:cNvGraphicFramePr>
            <a:graphicFrameLocks noChangeAspect="1"/>
          </p:cNvGraphicFramePr>
          <p:nvPr/>
        </p:nvGraphicFramePr>
        <p:xfrm>
          <a:off x="6620510" y="2825750"/>
          <a:ext cx="1771650" cy="1497806"/>
        </p:xfrm>
        <a:graphic>
          <a:graphicData uri="http://schemas.openxmlformats.org/presentationml/2006/ole">
            <mc:AlternateContent xmlns:mc="http://schemas.openxmlformats.org/markup-compatibility/2006">
              <mc:Choice xmlns:v="urn:schemas-microsoft-com:vml" Requires="v">
                <p:oleObj spid="_x0000_s4106" name="" r:id="rId1" imgW="3063875" imgH="3148330" progId="">
                  <p:embed/>
                </p:oleObj>
              </mc:Choice>
              <mc:Fallback>
                <p:oleObj name="" r:id="rId1" imgW="3063875" imgH="3148330" progId="">
                  <p:embed/>
                  <p:pic>
                    <p:nvPicPr>
                      <p:cNvPr id="0" name="图片 3075"/>
                      <p:cNvPicPr/>
                      <p:nvPr/>
                    </p:nvPicPr>
                    <p:blipFill>
                      <a:blip r:embed="rId2"/>
                      <a:stretch>
                        <a:fillRect/>
                      </a:stretch>
                    </p:blipFill>
                    <p:spPr>
                      <a:xfrm>
                        <a:off x="6620510" y="2825750"/>
                        <a:ext cx="1771650" cy="1497806"/>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61444">
                                            <p:txEl>
                                              <p:pRg st="0" end="0"/>
                                            </p:txEl>
                                          </p:spTgt>
                                        </p:tgtEl>
                                        <p:attrNameLst>
                                          <p:attrName>style.visibility</p:attrName>
                                        </p:attrNameLst>
                                      </p:cBhvr>
                                      <p:to>
                                        <p:strVal val="visible"/>
                                      </p:to>
                                    </p:set>
                                    <p:animEffect transition="in" filter="barn(inHorizontal)">
                                      <p:cBhvr>
                                        <p:cTn id="13" dur="500"/>
                                        <p:tgtEl>
                                          <p:spTgt spid="614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61444">
                                            <p:txEl>
                                              <p:pRg st="1" end="1"/>
                                            </p:txEl>
                                          </p:spTgt>
                                        </p:tgtEl>
                                        <p:attrNameLst>
                                          <p:attrName>style.visibility</p:attrName>
                                        </p:attrNameLst>
                                      </p:cBhvr>
                                      <p:to>
                                        <p:strVal val="visible"/>
                                      </p:to>
                                    </p:set>
                                    <p:animEffect transition="in" filter="barn(inHorizontal)">
                                      <p:cBhvr>
                                        <p:cTn id="18" dur="500"/>
                                        <p:tgtEl>
                                          <p:spTgt spid="6144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61444">
                                            <p:txEl>
                                              <p:pRg st="2" end="2"/>
                                            </p:txEl>
                                          </p:spTgt>
                                        </p:tgtEl>
                                        <p:attrNameLst>
                                          <p:attrName>style.visibility</p:attrName>
                                        </p:attrNameLst>
                                      </p:cBhvr>
                                      <p:to>
                                        <p:strVal val="visible"/>
                                      </p:to>
                                    </p:set>
                                    <p:animEffect transition="in" filter="barn(inHorizontal)">
                                      <p:cBhvr>
                                        <p:cTn id="23" dur="500"/>
                                        <p:tgtEl>
                                          <p:spTgt spid="6144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61444">
                                            <p:txEl>
                                              <p:pRg st="3" end="3"/>
                                            </p:txEl>
                                          </p:spTgt>
                                        </p:tgtEl>
                                        <p:attrNameLst>
                                          <p:attrName>style.visibility</p:attrName>
                                        </p:attrNameLst>
                                      </p:cBhvr>
                                      <p:to>
                                        <p:strVal val="visible"/>
                                      </p:to>
                                    </p:set>
                                    <p:animEffect transition="in" filter="barn(inHorizontal)">
                                      <p:cBhvr>
                                        <p:cTn id="28" dur="500"/>
                                        <p:tgtEl>
                                          <p:spTgt spid="6144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61444">
                                            <p:txEl>
                                              <p:pRg st="4" end="4"/>
                                            </p:txEl>
                                          </p:spTgt>
                                        </p:tgtEl>
                                        <p:attrNameLst>
                                          <p:attrName>style.visibility</p:attrName>
                                        </p:attrNameLst>
                                      </p:cBhvr>
                                      <p:to>
                                        <p:strVal val="visible"/>
                                      </p:to>
                                    </p:set>
                                    <p:animEffect transition="in" filter="barn(inHorizontal)">
                                      <p:cBhvr>
                                        <p:cTn id="33" dur="500"/>
                                        <p:tgtEl>
                                          <p:spTgt spid="6144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61444">
                                            <p:txEl>
                                              <p:pRg st="5" end="5"/>
                                            </p:txEl>
                                          </p:spTgt>
                                        </p:tgtEl>
                                        <p:attrNameLst>
                                          <p:attrName>style.visibility</p:attrName>
                                        </p:attrNameLst>
                                      </p:cBhvr>
                                      <p:to>
                                        <p:strVal val="visible"/>
                                      </p:to>
                                    </p:set>
                                    <p:animEffect transition="in" filter="barn(inHorizontal)">
                                      <p:cBhvr>
                                        <p:cTn id="38" dur="500"/>
                                        <p:tgtEl>
                                          <p:spTgt spid="6144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6" fill="hold" grpId="0" nodeType="clickEffect">
                                  <p:stCondLst>
                                    <p:cond delay="0"/>
                                  </p:stCondLst>
                                  <p:childTnLst>
                                    <p:set>
                                      <p:cBhvr>
                                        <p:cTn id="42" dur="1" fill="hold">
                                          <p:stCondLst>
                                            <p:cond delay="0"/>
                                          </p:stCondLst>
                                        </p:cTn>
                                        <p:tgtEl>
                                          <p:spTgt spid="61444">
                                            <p:txEl>
                                              <p:pRg st="6" end="6"/>
                                            </p:txEl>
                                          </p:spTgt>
                                        </p:tgtEl>
                                        <p:attrNameLst>
                                          <p:attrName>style.visibility</p:attrName>
                                        </p:attrNameLst>
                                      </p:cBhvr>
                                      <p:to>
                                        <p:strVal val="visible"/>
                                      </p:to>
                                    </p:set>
                                    <p:animEffect transition="in" filter="barn(inHorizontal)">
                                      <p:cBhvr>
                                        <p:cTn id="43" dur="500"/>
                                        <p:tgtEl>
                                          <p:spTgt spid="6144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61444">
                                            <p:txEl>
                                              <p:pRg st="7" end="7"/>
                                            </p:txEl>
                                          </p:spTgt>
                                        </p:tgtEl>
                                        <p:attrNameLst>
                                          <p:attrName>style.visibility</p:attrName>
                                        </p:attrNameLst>
                                      </p:cBhvr>
                                      <p:to>
                                        <p:strVal val="visible"/>
                                      </p:to>
                                    </p:set>
                                    <p:animEffect transition="in" filter="barn(inHorizontal)">
                                      <p:cBhvr>
                                        <p:cTn id="48" dur="500"/>
                                        <p:tgtEl>
                                          <p:spTgt spid="614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bldLvl="5"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领导的权力</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130" y="1194435"/>
            <a:ext cx="27235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领导的概念和作用</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795" y="2445385"/>
            <a:ext cx="3060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领导理论与领导方式</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31527"/>
            <a:ext cx="233784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人性假设理论</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5242560" y="3686175"/>
            <a:ext cx="27120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领导力与领导艺术</a:t>
            </a:r>
            <a:endPar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0"/>
          <p:cNvGrpSpPr/>
          <p:nvPr/>
        </p:nvGrpSpPr>
        <p:grpSpPr>
          <a:xfrm flipV="1">
            <a:off x="4711732" y="1204247"/>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18"/>
          <p:cNvGrpSpPr/>
          <p:nvPr/>
        </p:nvGrpSpPr>
        <p:grpSpPr>
          <a:xfrm flipV="1">
            <a:off x="4711732" y="1877973"/>
            <a:ext cx="334355" cy="803015"/>
            <a:chOff x="581025" y="-431160"/>
            <a:chExt cx="1619642" cy="3889866"/>
          </a:xfrm>
        </p:grpSpPr>
        <p:grpSp>
          <p:nvGrpSpPr>
            <p:cNvPr id="11" name="组合 19"/>
            <p:cNvGrpSpPr/>
            <p:nvPr/>
          </p:nvGrpSpPr>
          <p:grpSpPr>
            <a:xfrm>
              <a:off x="581025" y="-431160"/>
              <a:ext cx="1619642" cy="3889866"/>
              <a:chOff x="6651335" y="-335489"/>
              <a:chExt cx="1360493" cy="3190953"/>
            </a:xfrm>
            <a:effectLst/>
          </p:grpSpPr>
          <p:grpSp>
            <p:nvGrpSpPr>
              <p:cNvPr id="1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25"/>
          <p:cNvGrpSpPr/>
          <p:nvPr/>
        </p:nvGrpSpPr>
        <p:grpSpPr>
          <a:xfrm flipV="1">
            <a:off x="4711732" y="2505337"/>
            <a:ext cx="334355" cy="803015"/>
            <a:chOff x="581025" y="-431160"/>
            <a:chExt cx="1619642" cy="3889866"/>
          </a:xfrm>
        </p:grpSpPr>
        <p:grpSp>
          <p:nvGrpSpPr>
            <p:cNvPr id="18" name="组合 26"/>
            <p:cNvGrpSpPr/>
            <p:nvPr/>
          </p:nvGrpSpPr>
          <p:grpSpPr>
            <a:xfrm>
              <a:off x="581025" y="-431160"/>
              <a:ext cx="1619642" cy="3889866"/>
              <a:chOff x="6651335" y="-335489"/>
              <a:chExt cx="1360493" cy="3190953"/>
            </a:xfrm>
            <a:effectLst/>
          </p:grpSpPr>
          <p:grpSp>
            <p:nvGrpSpPr>
              <p:cNvPr id="1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32"/>
          <p:cNvGrpSpPr/>
          <p:nvPr/>
        </p:nvGrpSpPr>
        <p:grpSpPr>
          <a:xfrm flipV="1">
            <a:off x="4707060" y="3091172"/>
            <a:ext cx="334355" cy="803015"/>
            <a:chOff x="581025" y="-431160"/>
            <a:chExt cx="1619642" cy="3889866"/>
          </a:xfrm>
        </p:grpSpPr>
        <p:grpSp>
          <p:nvGrpSpPr>
            <p:cNvPr id="22" name="组合 33"/>
            <p:cNvGrpSpPr/>
            <p:nvPr/>
          </p:nvGrpSpPr>
          <p:grpSpPr>
            <a:xfrm>
              <a:off x="581025" y="-431160"/>
              <a:ext cx="1619642" cy="3889866"/>
              <a:chOff x="6651335" y="-335489"/>
              <a:chExt cx="1360493" cy="3190953"/>
            </a:xfrm>
            <a:effectLst/>
          </p:grpSpPr>
          <p:grpSp>
            <p:nvGrpSpPr>
              <p:cNvPr id="2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39"/>
          <p:cNvGrpSpPr/>
          <p:nvPr/>
        </p:nvGrpSpPr>
        <p:grpSpPr>
          <a:xfrm flipV="1">
            <a:off x="4699762" y="3745820"/>
            <a:ext cx="334355" cy="803015"/>
            <a:chOff x="581025" y="-431160"/>
            <a:chExt cx="1619642" cy="3889866"/>
          </a:xfrm>
        </p:grpSpPr>
        <p:grpSp>
          <p:nvGrpSpPr>
            <p:cNvPr id="29" name="组合 40"/>
            <p:cNvGrpSpPr/>
            <p:nvPr/>
          </p:nvGrpSpPr>
          <p:grpSpPr>
            <a:xfrm>
              <a:off x="581025" y="-431160"/>
              <a:ext cx="1619642" cy="3889866"/>
              <a:chOff x="6651335" y="-335489"/>
              <a:chExt cx="1360493" cy="3190953"/>
            </a:xfrm>
            <a:effectLst/>
          </p:grpSpPr>
          <p:grpSp>
            <p:nvGrpSpPr>
              <p:cNvPr id="3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4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80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120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160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6"/>
          <p:cNvSpPr txBox="1">
            <a:spLocks noGrp="1"/>
          </p:cNvSpPr>
          <p:nvPr/>
        </p:nvSpPr>
        <p:spPr>
          <a:xfrm>
            <a:off x="6229350" y="4743450"/>
            <a:ext cx="1428750" cy="342900"/>
          </a:xfrm>
          <a:prstGeom prst="rect">
            <a:avLst/>
          </a:prstGeom>
          <a:noFill/>
          <a:ln w="9525">
            <a:noFill/>
          </a:ln>
        </p:spPr>
        <p:txBody>
          <a:bodyPr anchor="b"/>
          <a:lstStyle/>
          <a:p>
            <a:pPr algn="r" fontAlgn="base"/>
            <a:fld id="{9A0DB2DC-4C9A-4742-B13C-FB6460FD3503}" type="slidenum">
              <a:rPr lang="zh-CN" altLang="en-US" sz="1050" dirty="0">
                <a:latin typeface="Tahoma" panose="020B0604030504040204" pitchFamily="2" charset="0"/>
                <a:ea typeface="宋体" panose="02010600030101010101" pitchFamily="2" charset="-122"/>
              </a:rPr>
            </a:fld>
            <a:endParaRPr lang="zh-CN" altLang="en-US" sz="1050" dirty="0">
              <a:latin typeface="Tahoma" panose="020B0604030504040204" pitchFamily="2" charset="0"/>
              <a:ea typeface="宋体" panose="02010600030101010101" pitchFamily="2" charset="-122"/>
            </a:endParaRPr>
          </a:p>
        </p:txBody>
      </p:sp>
      <p:sp>
        <p:nvSpPr>
          <p:cNvPr id="16387" name="Rectangle 2"/>
          <p:cNvSpPr>
            <a:spLocks noGrp="1"/>
          </p:cNvSpPr>
          <p:nvPr>
            <p:ph type="title"/>
          </p:nvPr>
        </p:nvSpPr>
        <p:spPr/>
        <p:txBody>
          <a:bodyPr wrap="square" anchor="b"/>
          <a:lstStyle/>
          <a:p>
            <a:pPr eaLnBrk="1" hangingPunct="1"/>
            <a:r>
              <a:rPr lang="en-US" altLang="zh-CN" sz="4050" b="1">
                <a:ea typeface="隶书" pitchFamily="1" charset="-122"/>
              </a:rPr>
              <a:t>     </a:t>
            </a:r>
            <a:r>
              <a:rPr lang="zh-CN" altLang="en-US" sz="2700" b="1">
                <a:ea typeface="隶书" pitchFamily="1" charset="-122"/>
              </a:rPr>
              <a:t> </a:t>
            </a:r>
            <a:r>
              <a:rPr lang="zh-CN" altLang="en-US" sz="2700" b="1">
                <a:latin typeface="+mn-ea"/>
                <a:ea typeface="+mn-ea"/>
              </a:rPr>
              <a:t>领导的</a:t>
            </a:r>
            <a:r>
              <a:rPr lang="zh-CN" altLang="en-US" sz="2700" b="1"/>
              <a:t>权力影响力</a:t>
            </a:r>
            <a:endParaRPr lang="zh-CN" altLang="en-US" sz="2700" b="1"/>
          </a:p>
        </p:txBody>
      </p:sp>
      <p:sp>
        <p:nvSpPr>
          <p:cNvPr id="16388" name="Rectangle 3"/>
          <p:cNvSpPr/>
          <p:nvPr/>
        </p:nvSpPr>
        <p:spPr>
          <a:xfrm>
            <a:off x="1371600" y="2514600"/>
            <a:ext cx="2552700" cy="1914525"/>
          </a:xfrm>
          <a:prstGeom prst="rect">
            <a:avLst/>
          </a:prstGeom>
          <a:solidFill>
            <a:schemeClr val="bg1"/>
          </a:solidFill>
          <a:ln w="12700" cap="flat" cmpd="sng">
            <a:solidFill>
              <a:schemeClr val="tx1"/>
            </a:solidFill>
            <a:prstDash val="solid"/>
            <a:miter/>
            <a:headEnd type="none" w="med" len="med"/>
            <a:tailEnd type="none" w="med" len="med"/>
          </a:ln>
        </p:spPr>
        <p:txBody>
          <a:bodyPr lIns="69056" tIns="34528" rIns="69056" bIns="34528" anchor="t"/>
          <a:lstStyle/>
          <a:p>
            <a:pPr marL="342900" indent="-342900" algn="ctr" fontAlgn="base"/>
            <a:r>
              <a:rPr lang="zh-CN" altLang="en-US" sz="3000" b="1" dirty="0">
                <a:latin typeface="Arial" panose="020B0604020202020204" pitchFamily="34" charset="0"/>
                <a:ea typeface="宋体" panose="02010600030101010101" pitchFamily="2" charset="-122"/>
              </a:rPr>
              <a:t>传统因素</a:t>
            </a:r>
            <a:endParaRPr lang="zh-CN" altLang="en-US" sz="3000" b="1" dirty="0">
              <a:latin typeface="Arial" panose="020B0604020202020204" pitchFamily="34" charset="0"/>
              <a:ea typeface="宋体" panose="02010600030101010101" pitchFamily="2" charset="-122"/>
            </a:endParaRPr>
          </a:p>
          <a:p>
            <a:pPr marL="342900" indent="-342900" algn="ctr" fontAlgn="base"/>
            <a:r>
              <a:rPr lang="zh-CN" altLang="en-US" sz="3000" b="1" dirty="0">
                <a:latin typeface="Arial" panose="020B0604020202020204" pitchFamily="34" charset="0"/>
                <a:ea typeface="宋体" panose="02010600030101010101" pitchFamily="2" charset="-122"/>
              </a:rPr>
              <a:t>职位因素</a:t>
            </a:r>
            <a:endParaRPr lang="zh-CN" altLang="en-US" sz="3000" b="1" dirty="0">
              <a:latin typeface="Arial" panose="020B0604020202020204" pitchFamily="34" charset="0"/>
              <a:ea typeface="宋体" panose="02010600030101010101" pitchFamily="2" charset="-122"/>
            </a:endParaRPr>
          </a:p>
          <a:p>
            <a:pPr marL="342900" indent="-342900" algn="ctr" fontAlgn="base"/>
            <a:r>
              <a:rPr lang="zh-CN" altLang="en-US" sz="3000" b="1" dirty="0">
                <a:latin typeface="Arial" panose="020B0604020202020204" pitchFamily="34" charset="0"/>
                <a:ea typeface="宋体" panose="02010600030101010101" pitchFamily="2" charset="-122"/>
              </a:rPr>
              <a:t>资历因素</a:t>
            </a:r>
            <a:endParaRPr lang="zh-CN" altLang="en-US" sz="3000" b="1" dirty="0">
              <a:latin typeface="Arial" panose="020B0604020202020204" pitchFamily="34" charset="0"/>
              <a:ea typeface="宋体" panose="02010600030101010101" pitchFamily="2" charset="-122"/>
            </a:endParaRPr>
          </a:p>
        </p:txBody>
      </p:sp>
      <p:sp>
        <p:nvSpPr>
          <p:cNvPr id="16389" name="Rectangle 4"/>
          <p:cNvSpPr/>
          <p:nvPr/>
        </p:nvSpPr>
        <p:spPr>
          <a:xfrm>
            <a:off x="1385888" y="1707356"/>
            <a:ext cx="2552700" cy="838200"/>
          </a:xfrm>
          <a:prstGeom prst="rect">
            <a:avLst/>
          </a:prstGeom>
          <a:solidFill>
            <a:srgbClr val="009999"/>
          </a:solidFill>
          <a:ln w="12700" cap="flat" cmpd="sng">
            <a:solidFill>
              <a:schemeClr val="tx1"/>
            </a:solidFill>
            <a:prstDash val="solid"/>
            <a:miter/>
            <a:headEnd type="none" w="med" len="med"/>
            <a:tailEnd type="none" w="med" len="med"/>
          </a:ln>
        </p:spPr>
        <p:txBody>
          <a:bodyPr wrap="none" lIns="69056" tIns="34528" rIns="69056" bIns="34528" anchor="ctr"/>
          <a:lstStyle/>
          <a:p>
            <a:pPr algn="ctr" eaLnBrk="0" fontAlgn="base" hangingPunct="0"/>
            <a:r>
              <a:rPr lang="zh-CN" altLang="en-US" sz="3000" b="1" dirty="0">
                <a:solidFill>
                  <a:schemeClr val="tx2"/>
                </a:solidFill>
                <a:latin typeface="Arial" panose="020B0604020202020204" pitchFamily="34" charset="0"/>
                <a:ea typeface="宋体" panose="02010600030101010101" pitchFamily="2" charset="-122"/>
              </a:rPr>
              <a:t>权力性影响力</a:t>
            </a:r>
            <a:endParaRPr lang="zh-CN" altLang="en-US" sz="3000" b="1" dirty="0">
              <a:solidFill>
                <a:schemeClr val="tx2"/>
              </a:solidFill>
              <a:latin typeface="Arial" panose="020B0604020202020204" pitchFamily="34" charset="0"/>
              <a:ea typeface="宋体" panose="02010600030101010101" pitchFamily="2" charset="-122"/>
            </a:endParaRPr>
          </a:p>
        </p:txBody>
      </p:sp>
      <p:sp>
        <p:nvSpPr>
          <p:cNvPr id="16390" name="Rectangle 5"/>
          <p:cNvSpPr/>
          <p:nvPr/>
        </p:nvSpPr>
        <p:spPr>
          <a:xfrm>
            <a:off x="4171950" y="1714500"/>
            <a:ext cx="2743200" cy="809625"/>
          </a:xfrm>
          <a:prstGeom prst="rect">
            <a:avLst/>
          </a:prstGeom>
          <a:solidFill>
            <a:srgbClr val="009999"/>
          </a:solidFill>
          <a:ln w="12700" cap="flat" cmpd="sng">
            <a:solidFill>
              <a:schemeClr val="tx1"/>
            </a:solidFill>
            <a:prstDash val="solid"/>
            <a:miter/>
            <a:headEnd type="none" w="med" len="med"/>
            <a:tailEnd type="none" w="med" len="med"/>
          </a:ln>
        </p:spPr>
        <p:txBody>
          <a:bodyPr wrap="none" lIns="69056" tIns="34528" rIns="69056" bIns="34528" anchor="ctr"/>
          <a:lstStyle/>
          <a:p>
            <a:pPr algn="ctr" eaLnBrk="0" fontAlgn="base" hangingPunct="0"/>
            <a:r>
              <a:rPr lang="zh-CN" altLang="en-US" sz="3000" b="1" dirty="0">
                <a:solidFill>
                  <a:schemeClr val="tx2"/>
                </a:solidFill>
                <a:latin typeface="Arial" panose="020B0604020202020204" pitchFamily="34" charset="0"/>
                <a:ea typeface="宋体" panose="02010600030101010101" pitchFamily="2" charset="-122"/>
              </a:rPr>
              <a:t>非权力性影响力</a:t>
            </a:r>
            <a:endParaRPr lang="zh-CN" altLang="en-US" sz="3000" b="1" dirty="0">
              <a:solidFill>
                <a:schemeClr val="tx2"/>
              </a:solidFill>
              <a:latin typeface="Arial" panose="020B0604020202020204" pitchFamily="34" charset="0"/>
              <a:ea typeface="宋体" panose="02010600030101010101" pitchFamily="2" charset="-122"/>
            </a:endParaRPr>
          </a:p>
        </p:txBody>
      </p:sp>
      <p:sp>
        <p:nvSpPr>
          <p:cNvPr id="16391" name="Rectangle 6"/>
          <p:cNvSpPr>
            <a:spLocks noGrp="1"/>
          </p:cNvSpPr>
          <p:nvPr>
            <p:ph idx="1"/>
          </p:nvPr>
        </p:nvSpPr>
        <p:spPr>
          <a:xfrm>
            <a:off x="4171950" y="2514600"/>
            <a:ext cx="2743200" cy="1914525"/>
          </a:xfrm>
          <a:solidFill>
            <a:schemeClr val="bg1"/>
          </a:solidFill>
          <a:ln w="12700">
            <a:solidFill>
              <a:schemeClr val="tx1"/>
            </a:solidFill>
            <a:miter/>
          </a:ln>
        </p:spPr>
        <p:txBody>
          <a:bodyPr wrap="square" anchor="t">
            <a:normAutofit lnSpcReduction="10000"/>
          </a:bodyPr>
          <a:lstStyle>
            <a:lvl1pPr lvl="0">
              <a:defRPr sz="2800"/>
            </a:lvl1pPr>
            <a:lvl2pPr lvl="1">
              <a:defRPr sz="2400"/>
            </a:lvl2pPr>
            <a:lvl3pPr lvl="2">
              <a:defRPr sz="2000"/>
            </a:lvl3pPr>
            <a:lvl4pPr lvl="3">
              <a:defRPr sz="1800"/>
            </a:lvl4pPr>
            <a:lvl5pPr lvl="4">
              <a:defRPr sz="1800"/>
            </a:lvl5pPr>
          </a:lstStyle>
          <a:p>
            <a:pPr lvl="0" algn="ctr" eaLnBrk="1" hangingPunct="1">
              <a:spcBef>
                <a:spcPct val="0"/>
              </a:spcBef>
              <a:buClrTx/>
              <a:buNone/>
            </a:pPr>
            <a:r>
              <a:rPr lang="zh-CN" altLang="en-US" sz="3000" b="1">
                <a:latin typeface="Arial" panose="020B0604020202020204" pitchFamily="34" charset="0"/>
              </a:rPr>
              <a:t>品格因素</a:t>
            </a:r>
            <a:endParaRPr lang="zh-CN" altLang="en-US" sz="3000" b="1">
              <a:latin typeface="Arial" panose="020B0604020202020204" pitchFamily="34" charset="0"/>
            </a:endParaRPr>
          </a:p>
          <a:p>
            <a:pPr lvl="0" algn="ctr" eaLnBrk="1" hangingPunct="1">
              <a:spcBef>
                <a:spcPct val="0"/>
              </a:spcBef>
              <a:buClrTx/>
              <a:buNone/>
            </a:pPr>
            <a:r>
              <a:rPr lang="zh-CN" altLang="en-US" sz="3000" b="1">
                <a:latin typeface="Arial" panose="020B0604020202020204" pitchFamily="34" charset="0"/>
              </a:rPr>
              <a:t>能力因素</a:t>
            </a:r>
            <a:endParaRPr lang="zh-CN" altLang="en-US" sz="3000" b="1">
              <a:latin typeface="Arial" panose="020B0604020202020204" pitchFamily="34" charset="0"/>
            </a:endParaRPr>
          </a:p>
          <a:p>
            <a:pPr lvl="0" algn="ctr" eaLnBrk="1" hangingPunct="1">
              <a:spcBef>
                <a:spcPct val="0"/>
              </a:spcBef>
              <a:buClrTx/>
              <a:buNone/>
            </a:pPr>
            <a:r>
              <a:rPr lang="zh-CN" altLang="en-US" sz="3000" b="1">
                <a:latin typeface="Arial" panose="020B0604020202020204" pitchFamily="34" charset="0"/>
              </a:rPr>
              <a:t>知识因素</a:t>
            </a:r>
            <a:endParaRPr lang="zh-CN" altLang="en-US" sz="3000" b="1">
              <a:latin typeface="Arial" panose="020B0604020202020204" pitchFamily="34" charset="0"/>
            </a:endParaRPr>
          </a:p>
          <a:p>
            <a:pPr lvl="0" algn="ctr" eaLnBrk="1" hangingPunct="1">
              <a:spcBef>
                <a:spcPct val="0"/>
              </a:spcBef>
              <a:buClrTx/>
              <a:buNone/>
            </a:pPr>
            <a:r>
              <a:rPr lang="zh-CN" altLang="en-US" sz="3000" b="1">
                <a:latin typeface="Arial" panose="020B0604020202020204" pitchFamily="34" charset="0"/>
              </a:rPr>
              <a:t>情感因素</a:t>
            </a:r>
            <a:endParaRPr lang="zh-CN" altLang="en-US" sz="3000" b="1">
              <a:latin typeface="Arial" panose="020B0604020202020204" pitchFamily="34" charset="0"/>
            </a:endParaRPr>
          </a:p>
        </p:txBody>
      </p:sp>
      <p:sp>
        <p:nvSpPr>
          <p:cNvPr id="15367" name="Text Box 7"/>
          <p:cNvSpPr txBox="1"/>
          <p:nvPr/>
        </p:nvSpPr>
        <p:spPr>
          <a:xfrm>
            <a:off x="2228850" y="4514850"/>
            <a:ext cx="3829050" cy="506730"/>
          </a:xfrm>
          <a:prstGeom prst="rect">
            <a:avLst/>
          </a:prstGeom>
          <a:noFill/>
          <a:ln w="9525">
            <a:noFill/>
          </a:ln>
        </p:spPr>
        <p:txBody>
          <a:bodyPr anchor="t">
            <a:spAutoFit/>
          </a:bodyPr>
          <a:lstStyle/>
          <a:p>
            <a:pPr algn="ctr">
              <a:spcBef>
                <a:spcPct val="50000"/>
              </a:spcBef>
            </a:pPr>
            <a:r>
              <a:rPr lang="zh-CN" altLang="en-US" sz="2700" dirty="0">
                <a:latin typeface="Impact" panose="020B0806030902050204" pitchFamily="34" charset="0"/>
              </a:rPr>
              <a:t>领导影响力构成示意图</a:t>
            </a:r>
            <a:endParaRPr lang="zh-CN" altLang="en-US" sz="2700" dirty="0">
              <a:latin typeface="Impact" panose="020B080603090205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499"/>
                                          </p:stCondLst>
                                        </p:cTn>
                                        <p:tgtEl>
                                          <p:spTgt spid="163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6388"/>
                                        </p:tgtEl>
                                        <p:attrNameLst>
                                          <p:attrName>style.visibility</p:attrName>
                                        </p:attrNameLst>
                                      </p:cBhvr>
                                      <p:to>
                                        <p:strVal val="visible"/>
                                      </p:to>
                                    </p:set>
                                    <p:animEffect transition="in" filter="checkerboard(across)">
                                      <p:cBhvr>
                                        <p:cTn id="21" dur="500"/>
                                        <p:tgtEl>
                                          <p:spTgt spid="1638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bldLvl="0" animBg="1"/>
      <p:bldP spid="16389" grpId="0" bldLvl="0" animBg="1"/>
      <p:bldP spid="16390" grpId="0" bldLvl="0" animBg="1"/>
      <p:bldP spid="1639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p>
            <a:r>
              <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权力影响力</a:t>
            </a:r>
            <a:endPar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rPr>
                <a:t>权力影响力</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694940" y="1111885"/>
            <a:ext cx="920115" cy="929640"/>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697480" y="2360930"/>
            <a:ext cx="1014730" cy="1002665"/>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45105" y="3825240"/>
            <a:ext cx="920115" cy="900430"/>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729308" y="1357647"/>
            <a:ext cx="1028700" cy="33718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传统观念</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719496" y="2733507"/>
            <a:ext cx="1028700" cy="337185"/>
          </a:xfrm>
          <a:prstGeom prst="rect">
            <a:avLst/>
          </a:prstGeom>
          <a:noFill/>
        </p:spPr>
        <p:txBody>
          <a:bodyPr wrap="square" rtlCol="0">
            <a:spAutoFit/>
          </a:bodyPr>
          <a:lstStyle/>
          <a:p>
            <a:r>
              <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rPr>
              <a:t>职位因素</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980690" y="4107180"/>
            <a:ext cx="820420" cy="33718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资历</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748405" y="977900"/>
            <a:ext cx="4775200" cy="922020"/>
          </a:xfrm>
          <a:prstGeom prst="rect">
            <a:avLst/>
          </a:prstGeom>
          <a:noFill/>
        </p:spPr>
        <p:txBody>
          <a:bodyPr wrap="square" rtlCol="0">
            <a:spAutoFit/>
          </a:bodyPr>
          <a:lstStyle/>
          <a:p>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认为领导者不同于普通人，他们或有权，或有才干，要强于普通人，因此，便产生了对领导者的服从感，增强了领导者言行的影响力。</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748405" y="2302510"/>
            <a:ext cx="4775200" cy="1198880"/>
          </a:xfrm>
          <a:prstGeom prst="rect">
            <a:avLst/>
          </a:prstGeom>
          <a:noFill/>
        </p:spPr>
        <p:txBody>
          <a:bodyPr wrap="square" rtlCol="0">
            <a:spAutoFit/>
          </a:bodyPr>
          <a:lstStyle/>
          <a:p>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领导者凭借组织所授予的指挥他人开展具体活动的权力可以左右被领导者的行为、处境，甚至前途、命运，从而使被领导者产生敬畏感，领导者的职位越高，这种影响力越大</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902075" y="3825240"/>
            <a:ext cx="4721860" cy="922020"/>
          </a:xfrm>
          <a:prstGeom prst="rect">
            <a:avLst/>
          </a:prstGeom>
          <a:noFill/>
        </p:spPr>
        <p:txBody>
          <a:bodyPr wrap="square" rtlCol="0">
            <a:spAutoFit/>
          </a:bodyPr>
          <a:lstStyle/>
          <a:p>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一般人们对资历较深的领导者比较尊敬，因而其言行容易在人们的心目中占据一定的位置</a:t>
            </a:r>
            <a:r>
              <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365125" y="-25400"/>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par>
                                <p:cTn id="8" presetID="53" presetClass="entr" presetSubtype="16" fill="hold" nodeType="withEffect">
                                  <p:stCondLst>
                                    <p:cond delay="400"/>
                                  </p:stCondLst>
                                  <p:childTnLst>
                                    <p:set>
                                      <p:cBhvr>
                                        <p:cTn id="9" dur="1" fill="hold">
                                          <p:stCondLst>
                                            <p:cond delay="0"/>
                                          </p:stCondLst>
                                        </p:cTn>
                                        <p:tgtEl>
                                          <p:spTgt spid="75"/>
                                        </p:tgtEl>
                                        <p:attrNameLst>
                                          <p:attrName>style.visibility</p:attrName>
                                        </p:attrNameLst>
                                      </p:cBhvr>
                                      <p:to>
                                        <p:strVal val="visible"/>
                                      </p:to>
                                    </p:set>
                                    <p:anim calcmode="lin" valueType="num">
                                      <p:cBhvr>
                                        <p:cTn id="10" dur="500" fill="hold"/>
                                        <p:tgtEl>
                                          <p:spTgt spid="75"/>
                                        </p:tgtEl>
                                        <p:attrNameLst>
                                          <p:attrName>ppt_w</p:attrName>
                                        </p:attrNameLst>
                                      </p:cBhvr>
                                      <p:tavLst>
                                        <p:tav tm="0">
                                          <p:val>
                                            <p:fltVal val="0"/>
                                          </p:val>
                                        </p:tav>
                                        <p:tav tm="100000">
                                          <p:val>
                                            <p:strVal val="#ppt_w"/>
                                          </p:val>
                                        </p:tav>
                                      </p:tavLst>
                                    </p:anim>
                                    <p:anim calcmode="lin" valueType="num">
                                      <p:cBhvr>
                                        <p:cTn id="11" dur="500" fill="hold"/>
                                        <p:tgtEl>
                                          <p:spTgt spid="75"/>
                                        </p:tgtEl>
                                        <p:attrNameLst>
                                          <p:attrName>ppt_h</p:attrName>
                                        </p:attrNameLst>
                                      </p:cBhvr>
                                      <p:tavLst>
                                        <p:tav tm="0">
                                          <p:val>
                                            <p:fltVal val="0"/>
                                          </p:val>
                                        </p:tav>
                                        <p:tav tm="100000">
                                          <p:val>
                                            <p:strVal val="#ppt_h"/>
                                          </p:val>
                                        </p:tav>
                                      </p:tavLst>
                                    </p:anim>
                                    <p:animEffect transition="in" filter="fade">
                                      <p:cBhvr>
                                        <p:cTn id="12" dur="500"/>
                                        <p:tgtEl>
                                          <p:spTgt spid="75"/>
                                        </p:tgtEl>
                                      </p:cBhvr>
                                    </p:animEffect>
                                  </p:childTnLst>
                                </p:cTn>
                              </p:par>
                              <p:par>
                                <p:cTn id="13" presetID="22" presetClass="entr" presetSubtype="8" fill="hold" grpId="0"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53" presetClass="entr" presetSubtype="16" fill="hold" grpId="0" nodeType="withEffect">
                                  <p:stCondLst>
                                    <p:cond delay="1000"/>
                                  </p:stCondLst>
                                  <p:childTnLst>
                                    <p:set>
                                      <p:cBhvr>
                                        <p:cTn id="17" dur="1" fill="hold">
                                          <p:stCondLst>
                                            <p:cond delay="0"/>
                                          </p:stCondLst>
                                        </p:cTn>
                                        <p:tgtEl>
                                          <p:spTgt spid="78"/>
                                        </p:tgtEl>
                                        <p:attrNameLst>
                                          <p:attrName>style.visibility</p:attrName>
                                        </p:attrNameLst>
                                      </p:cBhvr>
                                      <p:to>
                                        <p:strVal val="visible"/>
                                      </p:to>
                                    </p:set>
                                    <p:anim calcmode="lin" valueType="num">
                                      <p:cBhvr>
                                        <p:cTn id="18" dur="500" fill="hold"/>
                                        <p:tgtEl>
                                          <p:spTgt spid="78"/>
                                        </p:tgtEl>
                                        <p:attrNameLst>
                                          <p:attrName>ppt_w</p:attrName>
                                        </p:attrNameLst>
                                      </p:cBhvr>
                                      <p:tavLst>
                                        <p:tav tm="0">
                                          <p:val>
                                            <p:fltVal val="0"/>
                                          </p:val>
                                        </p:tav>
                                        <p:tav tm="100000">
                                          <p:val>
                                            <p:strVal val="#ppt_w"/>
                                          </p:val>
                                        </p:tav>
                                      </p:tavLst>
                                    </p:anim>
                                    <p:anim calcmode="lin" valueType="num">
                                      <p:cBhvr>
                                        <p:cTn id="19" dur="500" fill="hold"/>
                                        <p:tgtEl>
                                          <p:spTgt spid="78"/>
                                        </p:tgtEl>
                                        <p:attrNameLst>
                                          <p:attrName>ppt_h</p:attrName>
                                        </p:attrNameLst>
                                      </p:cBhvr>
                                      <p:tavLst>
                                        <p:tav tm="0">
                                          <p:val>
                                            <p:fltVal val="0"/>
                                          </p:val>
                                        </p:tav>
                                        <p:tav tm="100000">
                                          <p:val>
                                            <p:strVal val="#ppt_h"/>
                                          </p:val>
                                        </p:tav>
                                      </p:tavLst>
                                    </p:anim>
                                    <p:animEffect transition="in" filter="fade">
                                      <p:cBhvr>
                                        <p:cTn id="20" dur="500"/>
                                        <p:tgtEl>
                                          <p:spTgt spid="78"/>
                                        </p:tgtEl>
                                      </p:cBhvr>
                                    </p:animEffect>
                                  </p:childTnLst>
                                </p:cTn>
                              </p:par>
                              <p:par>
                                <p:cTn id="21" presetID="53" presetClass="entr" presetSubtype="16" fill="hold" nodeType="withEffect">
                                  <p:stCondLst>
                                    <p:cond delay="1400"/>
                                  </p:stCondLst>
                                  <p:childTnLst>
                                    <p:set>
                                      <p:cBhvr>
                                        <p:cTn id="22" dur="1" fill="hold">
                                          <p:stCondLst>
                                            <p:cond delay="0"/>
                                          </p:stCondLst>
                                        </p:cTn>
                                        <p:tgtEl>
                                          <p:spTgt spid="83"/>
                                        </p:tgtEl>
                                        <p:attrNameLst>
                                          <p:attrName>style.visibility</p:attrName>
                                        </p:attrNameLst>
                                      </p:cBhvr>
                                      <p:to>
                                        <p:strVal val="visible"/>
                                      </p:to>
                                    </p:set>
                                    <p:anim calcmode="lin" valueType="num">
                                      <p:cBhvr>
                                        <p:cTn id="23" dur="500" fill="hold"/>
                                        <p:tgtEl>
                                          <p:spTgt spid="83"/>
                                        </p:tgtEl>
                                        <p:attrNameLst>
                                          <p:attrName>ppt_w</p:attrName>
                                        </p:attrNameLst>
                                      </p:cBhvr>
                                      <p:tavLst>
                                        <p:tav tm="0">
                                          <p:val>
                                            <p:fltVal val="0"/>
                                          </p:val>
                                        </p:tav>
                                        <p:tav tm="100000">
                                          <p:val>
                                            <p:strVal val="#ppt_w"/>
                                          </p:val>
                                        </p:tav>
                                      </p:tavLst>
                                    </p:anim>
                                    <p:anim calcmode="lin" valueType="num">
                                      <p:cBhvr>
                                        <p:cTn id="24" dur="500" fill="hold"/>
                                        <p:tgtEl>
                                          <p:spTgt spid="83"/>
                                        </p:tgtEl>
                                        <p:attrNameLst>
                                          <p:attrName>ppt_h</p:attrName>
                                        </p:attrNameLst>
                                      </p:cBhvr>
                                      <p:tavLst>
                                        <p:tav tm="0">
                                          <p:val>
                                            <p:fltVal val="0"/>
                                          </p:val>
                                        </p:tav>
                                        <p:tav tm="100000">
                                          <p:val>
                                            <p:strVal val="#ppt_h"/>
                                          </p:val>
                                        </p:tav>
                                      </p:tavLst>
                                    </p:anim>
                                    <p:animEffect transition="in" filter="fade">
                                      <p:cBhvr>
                                        <p:cTn id="25" dur="500"/>
                                        <p:tgtEl>
                                          <p:spTgt spid="83"/>
                                        </p:tgtEl>
                                      </p:cBhvr>
                                    </p:animEffect>
                                  </p:childTnLst>
                                </p:cTn>
                              </p:par>
                              <p:par>
                                <p:cTn id="26" presetID="10" presetClass="entr" presetSubtype="0" fill="hold" grpId="0" nodeType="withEffect">
                                  <p:stCondLst>
                                    <p:cond delay="140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16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ppt_w</p:attrName>
                                        </p:attrNameLst>
                                      </p:cBhvr>
                                      <p:tavLst>
                                        <p:tav tm="0">
                                          <p:val>
                                            <p:fltVal val="0"/>
                                          </p:val>
                                        </p:tav>
                                        <p:tav tm="100000">
                                          <p:val>
                                            <p:strVal val="#ppt_w"/>
                                          </p:val>
                                        </p:tav>
                                      </p:tavLst>
                                    </p:anim>
                                    <p:anim calcmode="lin" valueType="num">
                                      <p:cBhvr>
                                        <p:cTn id="36" dur="500" fill="hold"/>
                                        <p:tgtEl>
                                          <p:spTgt spid="39"/>
                                        </p:tgtEl>
                                        <p:attrNameLst>
                                          <p:attrName>ppt_h</p:attrName>
                                        </p:attrNameLst>
                                      </p:cBhvr>
                                      <p:tavLst>
                                        <p:tav tm="0">
                                          <p:val>
                                            <p:fltVal val="0"/>
                                          </p:val>
                                        </p:tav>
                                        <p:tav tm="100000">
                                          <p:val>
                                            <p:strVal val="#ppt_h"/>
                                          </p:val>
                                        </p:tav>
                                      </p:tavLst>
                                    </p:anim>
                                    <p:animEffect transition="in" filter="fade">
                                      <p:cBhvr>
                                        <p:cTn id="37" dur="500"/>
                                        <p:tgtEl>
                                          <p:spTgt spid="39"/>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6" presetClass="entr" presetSubtype="21" fill="hold" grpId="0" nodeType="withEffect">
                                  <p:stCondLst>
                                    <p:cond delay="100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par>
                                <p:cTn id="44" presetID="16" presetClass="entr" presetSubtype="21" fill="hold" grpId="0" nodeType="withEffect">
                                  <p:stCondLst>
                                    <p:cond delay="1300"/>
                                  </p:stCondLst>
                                  <p:childTnLst>
                                    <p:set>
                                      <p:cBhvr>
                                        <p:cTn id="45" dur="1" fill="hold">
                                          <p:stCondLst>
                                            <p:cond delay="0"/>
                                          </p:stCondLst>
                                        </p:cTn>
                                        <p:tgtEl>
                                          <p:spTgt spid="47"/>
                                        </p:tgtEl>
                                        <p:attrNameLst>
                                          <p:attrName>style.visibility</p:attrName>
                                        </p:attrNameLst>
                                      </p:cBhvr>
                                      <p:to>
                                        <p:strVal val="visible"/>
                                      </p:to>
                                    </p:set>
                                    <p:animEffect transition="in" filter="barn(inVertical)">
                                      <p:cBhvr>
                                        <p:cTn id="46" dur="700"/>
                                        <p:tgtEl>
                                          <p:spTgt spid="47"/>
                                        </p:tgtEl>
                                      </p:cBhvr>
                                    </p:animEffect>
                                  </p:childTnLst>
                                </p:cTn>
                              </p:par>
                              <p:par>
                                <p:cTn id="47" presetID="16" presetClass="entr" presetSubtype="21" fill="hold" grpId="0" nodeType="withEffect">
                                  <p:stCondLst>
                                    <p:cond delay="170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2" grpId="0" animBg="1"/>
      <p:bldP spid="39" grpId="0" bldLvl="0" animBg="1"/>
      <p:bldP spid="3" grpId="0"/>
      <p:bldP spid="41" grpId="0"/>
      <p:bldP spid="45" grpId="0"/>
      <p:bldP spid="4" grpId="0"/>
      <p:bldP spid="47"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40"/>
          <p:cNvSpPr>
            <a:spLocks noChangeArrowheads="1"/>
          </p:cNvSpPr>
          <p:nvPr/>
        </p:nvSpPr>
        <p:spPr bwMode="auto">
          <a:xfrm rot="5400000">
            <a:off x="645915" y="1149670"/>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直接连接符 52"/>
          <p:cNvSpPr>
            <a:spLocks noChangeShapeType="1"/>
          </p:cNvSpPr>
          <p:nvPr/>
        </p:nvSpPr>
        <p:spPr bwMode="auto">
          <a:xfrm>
            <a:off x="3150394" y="1390395"/>
            <a:ext cx="1079919"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直接连接符 58"/>
          <p:cNvSpPr>
            <a:spLocks noChangeShapeType="1"/>
          </p:cNvSpPr>
          <p:nvPr/>
        </p:nvSpPr>
        <p:spPr bwMode="auto">
          <a:xfrm>
            <a:off x="3155157" y="3992882"/>
            <a:ext cx="1080350"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62"/>
          <p:cNvCxnSpPr>
            <a:cxnSpLocks noChangeShapeType="1"/>
          </p:cNvCxnSpPr>
          <p:nvPr/>
        </p:nvCxnSpPr>
        <p:spPr bwMode="auto">
          <a:xfrm>
            <a:off x="3789760" y="2205159"/>
            <a:ext cx="1805985"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cxnSp>
      <p:sp>
        <p:nvSpPr>
          <p:cNvPr id="24" name="直接连接符 66"/>
          <p:cNvSpPr>
            <a:spLocks noChangeShapeType="1"/>
          </p:cNvSpPr>
          <p:nvPr/>
        </p:nvSpPr>
        <p:spPr bwMode="auto">
          <a:xfrm>
            <a:off x="3799285" y="3167302"/>
            <a:ext cx="1778982" cy="1"/>
          </a:xfrm>
          <a:prstGeom prst="line">
            <a:avLst/>
          </a:prstGeom>
          <a:noFill/>
          <a:ln w="12700">
            <a:solidFill>
              <a:schemeClr val="bg1">
                <a:lumMod val="50000"/>
              </a:scheme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1"/>
          <p:cNvSpPr>
            <a:spLocks noChangeArrowheads="1"/>
          </p:cNvSpPr>
          <p:nvPr/>
        </p:nvSpPr>
        <p:spPr bwMode="auto">
          <a:xfrm>
            <a:off x="4984115" y="1240782"/>
            <a:ext cx="548854"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1600" b="1" dirty="0">
                <a:latin typeface="Arial" panose="020B0604020202020204" pitchFamily="34" charset="0"/>
                <a:ea typeface="微软雅黑" panose="020B0503020204020204" pitchFamily="34" charset="-122"/>
                <a:sym typeface="Arial" panose="020B0604020202020204" pitchFamily="34" charset="0"/>
              </a:rPr>
              <a:t>品格</a:t>
            </a:r>
            <a:endParaRPr lang="zh-CN" altLang="en-US" sz="1600" b="1"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3"/>
          <p:cNvSpPr>
            <a:spLocks noChangeArrowheads="1"/>
          </p:cNvSpPr>
          <p:nvPr/>
        </p:nvSpPr>
        <p:spPr bwMode="auto">
          <a:xfrm>
            <a:off x="5018750" y="3832651"/>
            <a:ext cx="548854"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1600" b="1" dirty="0">
                <a:latin typeface="Arial" panose="020B0604020202020204" pitchFamily="34" charset="0"/>
                <a:ea typeface="微软雅黑" panose="020B0503020204020204" pitchFamily="34" charset="-122"/>
                <a:sym typeface="Arial" panose="020B0604020202020204" pitchFamily="34" charset="0"/>
              </a:rPr>
              <a:t>感情</a:t>
            </a:r>
            <a:endParaRPr lang="zh-CN" altLang="en-US" sz="16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75"/>
          <p:cNvSpPr>
            <a:spLocks noChangeArrowheads="1"/>
          </p:cNvSpPr>
          <p:nvPr/>
        </p:nvSpPr>
        <p:spPr bwMode="auto">
          <a:xfrm>
            <a:off x="6259049" y="2036135"/>
            <a:ext cx="548854"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1600" b="1" dirty="0">
                <a:latin typeface="Arial" panose="020B0604020202020204" pitchFamily="34" charset="0"/>
                <a:ea typeface="微软雅黑" panose="020B0503020204020204" pitchFamily="34" charset="-122"/>
                <a:sym typeface="Arial" panose="020B0604020202020204" pitchFamily="34" charset="0"/>
              </a:rPr>
              <a:t>才能</a:t>
            </a:r>
            <a:endParaRPr lang="zh-CN" altLang="en-US" sz="16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77"/>
          <p:cNvSpPr>
            <a:spLocks noChangeArrowheads="1"/>
          </p:cNvSpPr>
          <p:nvPr/>
        </p:nvSpPr>
        <p:spPr bwMode="auto">
          <a:xfrm>
            <a:off x="6404293" y="3026085"/>
            <a:ext cx="548854"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l" eaLnBrk="1" hangingPunct="1">
              <a:lnSpc>
                <a:spcPct val="100000"/>
              </a:lnSpc>
              <a:spcBef>
                <a:spcPct val="0"/>
              </a:spcBef>
              <a:buFont typeface="Arial" panose="020B0604020202020204" pitchFamily="34" charset="0"/>
              <a:buNone/>
            </a:pPr>
            <a:r>
              <a:rPr lang="zh-CN" altLang="en-US" sz="1600" b="1" dirty="0">
                <a:latin typeface="Arial" panose="020B0604020202020204" pitchFamily="34" charset="0"/>
                <a:ea typeface="微软雅黑" panose="020B0503020204020204" pitchFamily="34" charset="-122"/>
                <a:sym typeface="Arial" panose="020B0604020202020204" pitchFamily="34" charset="0"/>
              </a:rPr>
              <a:t>知识</a:t>
            </a:r>
            <a:endParaRPr lang="zh-CN" altLang="en-US" sz="16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771815" y="1435674"/>
            <a:ext cx="2497422" cy="2497422"/>
            <a:chOff x="-112105" y="2839261"/>
            <a:chExt cx="2497422" cy="2497422"/>
          </a:xfrm>
        </p:grpSpPr>
        <p:grpSp>
          <p:nvGrpSpPr>
            <p:cNvPr id="39" name="组合 38"/>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椭圆 81"/>
            <p:cNvSpPr>
              <a:spLocks noChangeArrowheads="1"/>
            </p:cNvSpPr>
            <p:nvPr/>
          </p:nvSpPr>
          <p:spPr bwMode="auto">
            <a:xfrm>
              <a:off x="75318" y="3038785"/>
              <a:ext cx="2104717" cy="2104715"/>
            </a:xfrm>
            <a:prstGeom prst="ellipse">
              <a:avLst/>
            </a:prstGeom>
            <a:blipFill dpi="0" rotWithShape="1">
              <a:blip r:embed="rId1" cstate="print"/>
              <a:srcRect/>
              <a:stretch>
                <a:fillRect/>
              </a:stretch>
            </a:blipFill>
            <a:ln>
              <a:noFill/>
            </a:ln>
            <a:effectLst>
              <a:innerShdw blurRad="63500" dist="50800" dir="18900000">
                <a:prstClr val="black">
                  <a:alpha val="50000"/>
                </a:prstClr>
              </a:innerShdw>
            </a:effectLst>
            <a:extLst>
              <a:ext uri="{91240B29-F687-4F45-9708-019B960494DF}">
                <a14:hiddenLine xmlns:a14="http://schemas.microsoft.com/office/drawing/2010/main" w="12700">
                  <a:solidFill>
                    <a:srgbClr val="42719B"/>
                  </a:solidFill>
                  <a:bevel/>
                </a14:hiddenLine>
              </a:ext>
            </a:ex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椭圆 42"/>
          <p:cNvSpPr/>
          <p:nvPr/>
        </p:nvSpPr>
        <p:spPr>
          <a:xfrm>
            <a:off x="2865855" y="125936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3453287" y="2070062"/>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443762" y="299502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2836900" y="3819882"/>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a:off x="4159471" y="1087161"/>
            <a:ext cx="674791" cy="674791"/>
            <a:chOff x="4144744" y="632511"/>
            <a:chExt cx="674791" cy="674791"/>
          </a:xfrm>
        </p:grpSpPr>
        <p:grpSp>
          <p:nvGrpSpPr>
            <p:cNvPr id="48" name="组合 47"/>
            <p:cNvGrpSpPr/>
            <p:nvPr/>
          </p:nvGrpSpPr>
          <p:grpSpPr>
            <a:xfrm>
              <a:off x="4144744" y="632511"/>
              <a:ext cx="674791" cy="674791"/>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54"/>
            <p:cNvGrpSpPr/>
            <p:nvPr/>
          </p:nvGrpSpPr>
          <p:grpSpPr bwMode="auto">
            <a:xfrm>
              <a:off x="4291856" y="741324"/>
              <a:ext cx="380564" cy="457163"/>
              <a:chOff x="0" y="0"/>
              <a:chExt cx="239649" cy="288000"/>
            </a:xfrm>
            <a:solidFill>
              <a:srgbClr val="C00000"/>
            </a:solidFill>
          </p:grpSpPr>
          <p:sp>
            <p:nvSpPr>
              <p:cNvPr id="13" name="Freeform 846"/>
              <p:cNvSpPr>
                <a:spLocks noChangeArrowheads="1"/>
              </p:cNvSpPr>
              <p:nvPr/>
            </p:nvSpPr>
            <p:spPr bwMode="auto">
              <a:xfrm>
                <a:off x="0" y="54657"/>
                <a:ext cx="239649" cy="233343"/>
              </a:xfrm>
              <a:custGeom>
                <a:avLst/>
                <a:gdLst>
                  <a:gd name="T0" fmla="*/ 722881238 w 48"/>
                  <a:gd name="T1" fmla="*/ 0 h 47"/>
                  <a:gd name="T2" fmla="*/ 722881238 w 48"/>
                  <a:gd name="T3" fmla="*/ 172539772 h 47"/>
                  <a:gd name="T4" fmla="*/ 1022003131 w 48"/>
                  <a:gd name="T5" fmla="*/ 566919230 h 47"/>
                  <a:gd name="T6" fmla="*/ 598248780 w 48"/>
                  <a:gd name="T7" fmla="*/ 1010598604 h 47"/>
                  <a:gd name="T8" fmla="*/ 149560947 w 48"/>
                  <a:gd name="T9" fmla="*/ 566919230 h 47"/>
                  <a:gd name="T10" fmla="*/ 448682840 w 48"/>
                  <a:gd name="T11" fmla="*/ 172539772 h 47"/>
                  <a:gd name="T12" fmla="*/ 448682840 w 48"/>
                  <a:gd name="T13" fmla="*/ 0 h 47"/>
                  <a:gd name="T14" fmla="*/ 0 w 48"/>
                  <a:gd name="T15" fmla="*/ 566919230 h 47"/>
                  <a:gd name="T16" fmla="*/ 598248780 w 48"/>
                  <a:gd name="T17" fmla="*/ 1158488418 h 47"/>
                  <a:gd name="T18" fmla="*/ 1196492567 w 48"/>
                  <a:gd name="T19" fmla="*/ 566919230 h 47"/>
                  <a:gd name="T20" fmla="*/ 722881238 w 48"/>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7"/>
                  <a:gd name="T35" fmla="*/ 48 w 48"/>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47"/>
              <p:cNvSpPr>
                <a:spLocks noChangeArrowheads="1"/>
              </p:cNvSpPr>
              <p:nvPr/>
            </p:nvSpPr>
            <p:spPr bwMode="auto">
              <a:xfrm>
                <a:off x="94599" y="0"/>
                <a:ext cx="44147" cy="138744"/>
              </a:xfrm>
              <a:custGeom>
                <a:avLst/>
                <a:gdLst>
                  <a:gd name="T0" fmla="*/ 168430615 w 9"/>
                  <a:gd name="T1" fmla="*/ 0 h 28"/>
                  <a:gd name="T2" fmla="*/ 48120230 w 9"/>
                  <a:gd name="T3" fmla="*/ 0 h 28"/>
                  <a:gd name="T4" fmla="*/ 0 w 9"/>
                  <a:gd name="T5" fmla="*/ 49105466 h 28"/>
                  <a:gd name="T6" fmla="*/ 0 w 9"/>
                  <a:gd name="T7" fmla="*/ 245532284 h 28"/>
                  <a:gd name="T8" fmla="*/ 0 w 9"/>
                  <a:gd name="T9" fmla="*/ 392853636 h 28"/>
                  <a:gd name="T10" fmla="*/ 0 w 9"/>
                  <a:gd name="T11" fmla="*/ 638390875 h 28"/>
                  <a:gd name="T12" fmla="*/ 48120230 w 9"/>
                  <a:gd name="T13" fmla="*/ 687496341 h 28"/>
                  <a:gd name="T14" fmla="*/ 168430615 w 9"/>
                  <a:gd name="T15" fmla="*/ 687496341 h 28"/>
                  <a:gd name="T16" fmla="*/ 216550845 w 9"/>
                  <a:gd name="T17" fmla="*/ 638390875 h 28"/>
                  <a:gd name="T18" fmla="*/ 216550845 w 9"/>
                  <a:gd name="T19" fmla="*/ 392853636 h 28"/>
                  <a:gd name="T20" fmla="*/ 216550845 w 9"/>
                  <a:gd name="T21" fmla="*/ 245532284 h 28"/>
                  <a:gd name="T22" fmla="*/ 216550845 w 9"/>
                  <a:gd name="T23" fmla="*/ 49105466 h 28"/>
                  <a:gd name="T24" fmla="*/ 168430615 w 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8"/>
                  <a:gd name="T41" fmla="*/ 9 w 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61"/>
          <p:cNvGrpSpPr/>
          <p:nvPr/>
        </p:nvGrpSpPr>
        <p:grpSpPr>
          <a:xfrm>
            <a:off x="5498391" y="1867764"/>
            <a:ext cx="674791" cy="674791"/>
            <a:chOff x="5433376" y="607668"/>
            <a:chExt cx="674791" cy="674791"/>
          </a:xfrm>
        </p:grpSpPr>
        <p:grpSp>
          <p:nvGrpSpPr>
            <p:cNvPr id="52" name="组合 51"/>
            <p:cNvGrpSpPr/>
            <p:nvPr/>
          </p:nvGrpSpPr>
          <p:grpSpPr>
            <a:xfrm>
              <a:off x="5433376" y="607668"/>
              <a:ext cx="674791" cy="674791"/>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Freeform 168"/>
            <p:cNvSpPr>
              <a:spLocks noChangeAspect="1" noEditPoints="1" noChangeArrowheads="1"/>
            </p:cNvSpPr>
            <p:nvPr/>
          </p:nvSpPr>
          <p:spPr bwMode="auto">
            <a:xfrm>
              <a:off x="5562519" y="781790"/>
              <a:ext cx="381357" cy="326545"/>
            </a:xfrm>
            <a:custGeom>
              <a:avLst/>
              <a:gdLst>
                <a:gd name="T0" fmla="*/ 96767825 w 94"/>
                <a:gd name="T1" fmla="*/ 454124000 h 81"/>
                <a:gd name="T2" fmla="*/ 1112844741 w 94"/>
                <a:gd name="T3" fmla="*/ 454124000 h 81"/>
                <a:gd name="T4" fmla="*/ 1209612566 w 94"/>
                <a:gd name="T5" fmla="*/ 382418667 h 81"/>
                <a:gd name="T6" fmla="*/ 1766034936 w 94"/>
                <a:gd name="T7" fmla="*/ 0 h 81"/>
                <a:gd name="T8" fmla="*/ 1766034936 w 94"/>
                <a:gd name="T9" fmla="*/ 788739111 h 81"/>
                <a:gd name="T10" fmla="*/ 1766034936 w 94"/>
                <a:gd name="T11" fmla="*/ 1577483111 h 81"/>
                <a:gd name="T12" fmla="*/ 1209612566 w 94"/>
                <a:gd name="T13" fmla="*/ 1171162667 h 81"/>
                <a:gd name="T14" fmla="*/ 1112844741 w 94"/>
                <a:gd name="T15" fmla="*/ 1123359111 h 81"/>
                <a:gd name="T16" fmla="*/ 798346851 w 94"/>
                <a:gd name="T17" fmla="*/ 1123359111 h 81"/>
                <a:gd name="T18" fmla="*/ 967693004 w 94"/>
                <a:gd name="T19" fmla="*/ 1673085333 h 81"/>
                <a:gd name="T20" fmla="*/ 1088650325 w 94"/>
                <a:gd name="T21" fmla="*/ 1673085333 h 81"/>
                <a:gd name="T22" fmla="*/ 1088650325 w 94"/>
                <a:gd name="T23" fmla="*/ 1936000000 h 81"/>
                <a:gd name="T24" fmla="*/ 1040266413 w 94"/>
                <a:gd name="T25" fmla="*/ 1936000000 h 81"/>
                <a:gd name="T26" fmla="*/ 508038458 w 94"/>
                <a:gd name="T27" fmla="*/ 1936000000 h 81"/>
                <a:gd name="T28" fmla="*/ 266113977 w 94"/>
                <a:gd name="T29" fmla="*/ 1123359111 h 81"/>
                <a:gd name="T30" fmla="*/ 96767825 w 94"/>
                <a:gd name="T31" fmla="*/ 1123359111 h 81"/>
                <a:gd name="T32" fmla="*/ 96767825 w 94"/>
                <a:gd name="T33" fmla="*/ 454124000 h 81"/>
                <a:gd name="T34" fmla="*/ 2104727241 w 94"/>
                <a:gd name="T35" fmla="*/ 549726222 h 81"/>
                <a:gd name="T36" fmla="*/ 2147483647 w 94"/>
                <a:gd name="T37" fmla="*/ 788739111 h 81"/>
                <a:gd name="T38" fmla="*/ 2104727241 w 94"/>
                <a:gd name="T39" fmla="*/ 1027752000 h 81"/>
                <a:gd name="T40" fmla="*/ 2104727241 w 94"/>
                <a:gd name="T41" fmla="*/ 1577483111 h 81"/>
                <a:gd name="T42" fmla="*/ 1886997176 w 94"/>
                <a:gd name="T43" fmla="*/ 1577483111 h 81"/>
                <a:gd name="T44" fmla="*/ 1886997176 w 94"/>
                <a:gd name="T45" fmla="*/ 0 h 81"/>
                <a:gd name="T46" fmla="*/ 2104727241 w 94"/>
                <a:gd name="T47" fmla="*/ 0 h 81"/>
                <a:gd name="T48" fmla="*/ 2104727241 w 94"/>
                <a:gd name="T49" fmla="*/ 549726222 h 81"/>
                <a:gd name="T50" fmla="*/ 1112844741 w 94"/>
                <a:gd name="T51" fmla="*/ 1171162667 h 81"/>
                <a:gd name="T52" fmla="*/ 895114676 w 94"/>
                <a:gd name="T53" fmla="*/ 1171162667 h 81"/>
                <a:gd name="T54" fmla="*/ 967693004 w 94"/>
                <a:gd name="T55" fmla="*/ 1457974222 h 81"/>
                <a:gd name="T56" fmla="*/ 1040266413 w 94"/>
                <a:gd name="T57" fmla="*/ 1457974222 h 81"/>
                <a:gd name="T58" fmla="*/ 1040266413 w 94"/>
                <a:gd name="T59" fmla="*/ 1362372000 h 81"/>
                <a:gd name="T60" fmla="*/ 1112844741 w 94"/>
                <a:gd name="T61" fmla="*/ 1171162667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529182" y="2830632"/>
            <a:ext cx="674791" cy="674791"/>
            <a:chOff x="6312694" y="592940"/>
            <a:chExt cx="674791" cy="674791"/>
          </a:xfrm>
        </p:grpSpPr>
        <p:grpSp>
          <p:nvGrpSpPr>
            <p:cNvPr id="55" name="组合 54"/>
            <p:cNvGrpSpPr/>
            <p:nvPr/>
          </p:nvGrpSpPr>
          <p:grpSpPr>
            <a:xfrm>
              <a:off x="6312694" y="592940"/>
              <a:ext cx="674791" cy="67479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Freeform 203"/>
            <p:cNvSpPr>
              <a:spLocks noChangeAspect="1" noEditPoints="1" noChangeArrowheads="1"/>
            </p:cNvSpPr>
            <p:nvPr/>
          </p:nvSpPr>
          <p:spPr bwMode="auto">
            <a:xfrm>
              <a:off x="6456630" y="753802"/>
              <a:ext cx="374788" cy="359200"/>
            </a:xfrm>
            <a:custGeom>
              <a:avLst/>
              <a:gdLst>
                <a:gd name="T0" fmla="*/ 315922254 w 218"/>
                <a:gd name="T1" fmla="*/ 154371789 h 209"/>
                <a:gd name="T2" fmla="*/ 129239802 w 218"/>
                <a:gd name="T3" fmla="*/ 154371789 h 209"/>
                <a:gd name="T4" fmla="*/ 93340278 w 218"/>
                <a:gd name="T5" fmla="*/ 204631579 h 209"/>
                <a:gd name="T6" fmla="*/ 129239802 w 218"/>
                <a:gd name="T7" fmla="*/ 254891368 h 209"/>
                <a:gd name="T8" fmla="*/ 315922254 w 218"/>
                <a:gd name="T9" fmla="*/ 254891368 h 209"/>
                <a:gd name="T10" fmla="*/ 315922254 w 218"/>
                <a:gd name="T11" fmla="*/ 154371789 h 209"/>
                <a:gd name="T12" fmla="*/ 315922254 w 218"/>
                <a:gd name="T13" fmla="*/ 154371789 h 209"/>
                <a:gd name="T14" fmla="*/ 452341203 w 218"/>
                <a:gd name="T15" fmla="*/ 254891368 h 209"/>
                <a:gd name="T16" fmla="*/ 671332658 w 218"/>
                <a:gd name="T17" fmla="*/ 254891368 h 209"/>
                <a:gd name="T18" fmla="*/ 696462514 w 218"/>
                <a:gd name="T19" fmla="*/ 254891368 h 209"/>
                <a:gd name="T20" fmla="*/ 707234076 w 218"/>
                <a:gd name="T21" fmla="*/ 272842105 h 209"/>
                <a:gd name="T22" fmla="*/ 764672936 w 218"/>
                <a:gd name="T23" fmla="*/ 366182526 h 209"/>
                <a:gd name="T24" fmla="*/ 782623645 w 218"/>
                <a:gd name="T25" fmla="*/ 391312421 h 209"/>
                <a:gd name="T26" fmla="*/ 764672936 w 218"/>
                <a:gd name="T27" fmla="*/ 409263158 h 209"/>
                <a:gd name="T28" fmla="*/ 707234076 w 218"/>
                <a:gd name="T29" fmla="*/ 502603579 h 209"/>
                <a:gd name="T30" fmla="*/ 696462514 w 218"/>
                <a:gd name="T31" fmla="*/ 527733474 h 209"/>
                <a:gd name="T32" fmla="*/ 671332658 w 218"/>
                <a:gd name="T33" fmla="*/ 527733474 h 209"/>
                <a:gd name="T34" fmla="*/ 452341203 w 218"/>
                <a:gd name="T35" fmla="*/ 527733474 h 209"/>
                <a:gd name="T36" fmla="*/ 452341203 w 218"/>
                <a:gd name="T37" fmla="*/ 646205684 h 209"/>
                <a:gd name="T38" fmla="*/ 646202801 w 218"/>
                <a:gd name="T39" fmla="*/ 646205684 h 209"/>
                <a:gd name="T40" fmla="*/ 646202801 w 218"/>
                <a:gd name="T41" fmla="*/ 750315789 h 209"/>
                <a:gd name="T42" fmla="*/ 143599991 w 218"/>
                <a:gd name="T43" fmla="*/ 750315789 h 209"/>
                <a:gd name="T44" fmla="*/ 143599991 w 218"/>
                <a:gd name="T45" fmla="*/ 646205684 h 209"/>
                <a:gd name="T46" fmla="*/ 323101401 w 218"/>
                <a:gd name="T47" fmla="*/ 646205684 h 209"/>
                <a:gd name="T48" fmla="*/ 323101401 w 218"/>
                <a:gd name="T49" fmla="*/ 341052632 h 209"/>
                <a:gd name="T50" fmla="*/ 104109946 w 218"/>
                <a:gd name="T51" fmla="*/ 341052632 h 209"/>
                <a:gd name="T52" fmla="*/ 78980090 w 218"/>
                <a:gd name="T53" fmla="*/ 341052632 h 209"/>
                <a:gd name="T54" fmla="*/ 68210422 w 218"/>
                <a:gd name="T55" fmla="*/ 315922737 h 209"/>
                <a:gd name="T56" fmla="*/ 10769668 w 218"/>
                <a:gd name="T57" fmla="*/ 222582316 h 209"/>
                <a:gd name="T58" fmla="*/ 0 w 218"/>
                <a:gd name="T59" fmla="*/ 204631579 h 209"/>
                <a:gd name="T60" fmla="*/ 10769668 w 218"/>
                <a:gd name="T61" fmla="*/ 179501684 h 209"/>
                <a:gd name="T62" fmla="*/ 68210422 w 218"/>
                <a:gd name="T63" fmla="*/ 86161263 h 209"/>
                <a:gd name="T64" fmla="*/ 78980090 w 218"/>
                <a:gd name="T65" fmla="*/ 68210526 h 209"/>
                <a:gd name="T66" fmla="*/ 104109946 w 218"/>
                <a:gd name="T67" fmla="*/ 68210526 h 209"/>
                <a:gd name="T68" fmla="*/ 323101401 w 218"/>
                <a:gd name="T69" fmla="*/ 68210526 h 209"/>
                <a:gd name="T70" fmla="*/ 323101401 w 218"/>
                <a:gd name="T71" fmla="*/ 53850316 h 209"/>
                <a:gd name="T72" fmla="*/ 391311823 w 218"/>
                <a:gd name="T73" fmla="*/ 0 h 209"/>
                <a:gd name="T74" fmla="*/ 452341203 w 218"/>
                <a:gd name="T75" fmla="*/ 53850316 h 209"/>
                <a:gd name="T76" fmla="*/ 452341203 w 218"/>
                <a:gd name="T77" fmla="*/ 254891368 h 209"/>
                <a:gd name="T78" fmla="*/ 452341203 w 218"/>
                <a:gd name="T79" fmla="*/ 254891368 h 209"/>
                <a:gd name="T80" fmla="*/ 653383843 w 218"/>
                <a:gd name="T81" fmla="*/ 333873474 h 209"/>
                <a:gd name="T82" fmla="*/ 459522245 w 218"/>
                <a:gd name="T83" fmla="*/ 333873474 h 209"/>
                <a:gd name="T84" fmla="*/ 459522245 w 218"/>
                <a:gd name="T85" fmla="*/ 441574105 h 209"/>
                <a:gd name="T86" fmla="*/ 653383843 w 218"/>
                <a:gd name="T87" fmla="*/ 441574105 h 209"/>
                <a:gd name="T88" fmla="*/ 689283367 w 218"/>
                <a:gd name="T89" fmla="*/ 391312421 h 209"/>
                <a:gd name="T90" fmla="*/ 653383843 w 218"/>
                <a:gd name="T91" fmla="*/ 33387347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8"/>
                <a:gd name="T139" fmla="*/ 0 h 209"/>
                <a:gd name="T140" fmla="*/ 218 w 218"/>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8" h="209">
                  <a:moveTo>
                    <a:pt x="88" y="43"/>
                  </a:moveTo>
                  <a:lnTo>
                    <a:pt x="36" y="43"/>
                  </a:lnTo>
                  <a:lnTo>
                    <a:pt x="26" y="57"/>
                  </a:lnTo>
                  <a:lnTo>
                    <a:pt x="36" y="71"/>
                  </a:lnTo>
                  <a:lnTo>
                    <a:pt x="88" y="71"/>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close/>
                  <a:moveTo>
                    <a:pt x="182" y="93"/>
                  </a:moveTo>
                  <a:lnTo>
                    <a:pt x="128" y="93"/>
                  </a:lnTo>
                  <a:lnTo>
                    <a:pt x="128" y="123"/>
                  </a:lnTo>
                  <a:lnTo>
                    <a:pt x="182" y="123"/>
                  </a:lnTo>
                  <a:lnTo>
                    <a:pt x="192" y="109"/>
                  </a:lnTo>
                  <a:lnTo>
                    <a:pt x="182" y="93"/>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4230313" y="3655487"/>
            <a:ext cx="674791" cy="674791"/>
            <a:chOff x="7074694" y="598563"/>
            <a:chExt cx="674791" cy="674791"/>
          </a:xfrm>
        </p:grpSpPr>
        <p:grpSp>
          <p:nvGrpSpPr>
            <p:cNvPr id="58" name="组合 57"/>
            <p:cNvGrpSpPr/>
            <p:nvPr/>
          </p:nvGrpSpPr>
          <p:grpSpPr>
            <a:xfrm>
              <a:off x="7074694" y="598563"/>
              <a:ext cx="674791" cy="674791"/>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Freeform 110"/>
            <p:cNvSpPr>
              <a:spLocks noChangeAspect="1" noEditPoints="1" noChangeArrowheads="1"/>
            </p:cNvSpPr>
            <p:nvPr/>
          </p:nvSpPr>
          <p:spPr bwMode="auto">
            <a:xfrm>
              <a:off x="7209124" y="750436"/>
              <a:ext cx="405928" cy="359796"/>
            </a:xfrm>
            <a:custGeom>
              <a:avLst/>
              <a:gdLst>
                <a:gd name="T0" fmla="*/ 1099726970 w 100"/>
                <a:gd name="T1" fmla="*/ 81000000 h 88"/>
                <a:gd name="T2" fmla="*/ 1519621747 w 100"/>
                <a:gd name="T3" fmla="*/ 830250000 h 88"/>
                <a:gd name="T4" fmla="*/ 1519621747 w 100"/>
                <a:gd name="T5" fmla="*/ 830250000 h 88"/>
                <a:gd name="T6" fmla="*/ 1959513430 w 100"/>
                <a:gd name="T7" fmla="*/ 1599750000 h 88"/>
                <a:gd name="T8" fmla="*/ 1919524090 w 100"/>
                <a:gd name="T9" fmla="*/ 1761750000 h 88"/>
                <a:gd name="T10" fmla="*/ 1839540938 w 100"/>
                <a:gd name="T11" fmla="*/ 1782000000 h 88"/>
                <a:gd name="T12" fmla="*/ 1839540938 w 100"/>
                <a:gd name="T13" fmla="*/ 1782000000 h 88"/>
                <a:gd name="T14" fmla="*/ 979754479 w 100"/>
                <a:gd name="T15" fmla="*/ 1782000000 h 88"/>
                <a:gd name="T16" fmla="*/ 139964926 w 100"/>
                <a:gd name="T17" fmla="*/ 1782000000 h 88"/>
                <a:gd name="T18" fmla="*/ 0 w 100"/>
                <a:gd name="T19" fmla="*/ 1660500000 h 88"/>
                <a:gd name="T20" fmla="*/ 19996906 w 100"/>
                <a:gd name="T21" fmla="*/ 1579500000 h 88"/>
                <a:gd name="T22" fmla="*/ 459884117 w 100"/>
                <a:gd name="T23" fmla="*/ 830250000 h 88"/>
                <a:gd name="T24" fmla="*/ 459884117 w 100"/>
                <a:gd name="T25" fmla="*/ 830250000 h 88"/>
                <a:gd name="T26" fmla="*/ 879783365 w 100"/>
                <a:gd name="T27" fmla="*/ 81000000 h 88"/>
                <a:gd name="T28" fmla="*/ 1059737631 w 100"/>
                <a:gd name="T29" fmla="*/ 40500000 h 88"/>
                <a:gd name="T30" fmla="*/ 1099726970 w 100"/>
                <a:gd name="T31" fmla="*/ 81000000 h 88"/>
                <a:gd name="T32" fmla="*/ 879783365 w 100"/>
                <a:gd name="T33" fmla="*/ 688500000 h 88"/>
                <a:gd name="T34" fmla="*/ 879783365 w 100"/>
                <a:gd name="T35" fmla="*/ 749250000 h 88"/>
                <a:gd name="T36" fmla="*/ 919772705 w 100"/>
                <a:gd name="T37" fmla="*/ 1255500000 h 88"/>
                <a:gd name="T38" fmla="*/ 1039740725 w 100"/>
                <a:gd name="T39" fmla="*/ 1255500000 h 88"/>
                <a:gd name="T40" fmla="*/ 1079730065 w 100"/>
                <a:gd name="T41" fmla="*/ 749250000 h 88"/>
                <a:gd name="T42" fmla="*/ 1079730065 w 100"/>
                <a:gd name="T43" fmla="*/ 688500000 h 88"/>
                <a:gd name="T44" fmla="*/ 879783365 w 100"/>
                <a:gd name="T45" fmla="*/ 688500000 h 88"/>
                <a:gd name="T46" fmla="*/ 979754479 w 100"/>
                <a:gd name="T47" fmla="*/ 1458000000 h 88"/>
                <a:gd name="T48" fmla="*/ 1059737631 w 100"/>
                <a:gd name="T49" fmla="*/ 1397250000 h 88"/>
                <a:gd name="T50" fmla="*/ 979754479 w 100"/>
                <a:gd name="T51" fmla="*/ 1316250000 h 88"/>
                <a:gd name="T52" fmla="*/ 899775799 w 100"/>
                <a:gd name="T53" fmla="*/ 1397250000 h 88"/>
                <a:gd name="T54" fmla="*/ 979754479 w 100"/>
                <a:gd name="T55" fmla="*/ 1458000000 h 88"/>
                <a:gd name="T56" fmla="*/ 1299678142 w 100"/>
                <a:gd name="T57" fmla="*/ 972000000 h 88"/>
                <a:gd name="T58" fmla="*/ 979754479 w 100"/>
                <a:gd name="T59" fmla="*/ 405000000 h 88"/>
                <a:gd name="T60" fmla="*/ 679832194 w 100"/>
                <a:gd name="T61" fmla="*/ 951750000 h 88"/>
                <a:gd name="T62" fmla="*/ 659835288 w 100"/>
                <a:gd name="T63" fmla="*/ 972000000 h 88"/>
                <a:gd name="T64" fmla="*/ 339916097 w 100"/>
                <a:gd name="T65" fmla="*/ 1518750000 h 88"/>
                <a:gd name="T66" fmla="*/ 979754479 w 100"/>
                <a:gd name="T67" fmla="*/ 1518750000 h 88"/>
                <a:gd name="T68" fmla="*/ 1619597333 w 100"/>
                <a:gd name="T69" fmla="*/ 1518750000 h 88"/>
                <a:gd name="T70" fmla="*/ 1299678142 w 100"/>
                <a:gd name="T71" fmla="*/ 972000000 h 88"/>
                <a:gd name="T72" fmla="*/ 1299678142 w 100"/>
                <a:gd name="T73" fmla="*/ 97200000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88"/>
                <a:gd name="T113" fmla="*/ 100 w 100"/>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17" y="140572"/>
            <a:ext cx="2108371" cy="364572"/>
          </a:xfrm>
          <a:prstGeom prst="homePlate">
            <a:avLst>
              <a:gd name="adj" fmla="val 34324"/>
            </a:avLst>
          </a:prstGeom>
        </p:spPr>
      </p:pic>
      <p:sp>
        <p:nvSpPr>
          <p:cNvPr id="66" name="TextBox 65"/>
          <p:cNvSpPr txBox="1"/>
          <p:nvPr/>
        </p:nvSpPr>
        <p:spPr>
          <a:xfrm>
            <a:off x="930210" y="124071"/>
            <a:ext cx="2249334" cy="400110"/>
          </a:xfrm>
          <a:prstGeom prst="rect">
            <a:avLst/>
          </a:prstGeom>
          <a:noFill/>
        </p:spPr>
        <p:txBody>
          <a:bodyPr wrap="none" rtlCol="0">
            <a:spAutoFit/>
          </a:bodyPr>
          <a:lstStyle/>
          <a:p>
            <a:pPr algn="l"/>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领导与领导权力</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7888" y="144448"/>
            <a:ext cx="254645" cy="364572"/>
          </a:xfrm>
          <a:prstGeom prst="chevron">
            <a:avLst/>
          </a:prstGeom>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69"/>
          <p:cNvSpPr txBox="1"/>
          <p:nvPr/>
        </p:nvSpPr>
        <p:spPr>
          <a:xfrm>
            <a:off x="5578475" y="1195705"/>
            <a:ext cx="2566670" cy="706755"/>
          </a:xfrm>
          <a:prstGeom prst="rect">
            <a:avLst/>
          </a:prstGeom>
          <a:noFill/>
        </p:spPr>
        <p:txBody>
          <a:bodyPr wrap="square" rtlCol="0">
            <a:spAutoFit/>
          </a:bodyPr>
          <a:lstStyle/>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包括领导者的道德、品质和人格等</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TextBox 73"/>
          <p:cNvSpPr txBox="1"/>
          <p:nvPr/>
        </p:nvSpPr>
        <p:spPr>
          <a:xfrm>
            <a:off x="6848475" y="1933575"/>
            <a:ext cx="2178050" cy="829945"/>
          </a:xfrm>
          <a:prstGeom prst="rect">
            <a:avLst/>
          </a:prstGeom>
          <a:noFill/>
        </p:spPr>
        <p:txBody>
          <a:bodyPr wrap="square" rtlCol="0">
            <a:spAutoFit/>
          </a:bodyPr>
          <a:lstStyle/>
          <a:p>
            <a:pPr>
              <a:buFont typeface="Wingdings" panose="05000000000000000000" pitchFamily="2" charset="2"/>
              <a:buChar char="u"/>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有才能的领导能给组织带来事业的成功，增加下属对其敬佩感</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TextBox 74"/>
          <p:cNvSpPr txBox="1"/>
          <p:nvPr/>
        </p:nvSpPr>
        <p:spPr>
          <a:xfrm>
            <a:off x="6847840" y="2868930"/>
            <a:ext cx="2074545" cy="829945"/>
          </a:xfrm>
          <a:prstGeom prst="rect">
            <a:avLst/>
          </a:prstGeom>
          <a:noFill/>
        </p:spPr>
        <p:txBody>
          <a:bodyPr wrap="square" rtlCol="0">
            <a:spAutoFit/>
          </a:bodyPr>
          <a:lstStyle/>
          <a:p>
            <a:pPr>
              <a:buFont typeface="Wingdings" panose="05000000000000000000" pitchFamily="2" charset="2"/>
              <a:buChar char="u"/>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知识本身就是一种力量，知识丰富的领导容易让人信任</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75"/>
          <p:cNvSpPr txBox="1"/>
          <p:nvPr/>
        </p:nvSpPr>
        <p:spPr>
          <a:xfrm>
            <a:off x="5654675" y="3702685"/>
            <a:ext cx="3038475" cy="922020"/>
          </a:xfrm>
          <a:prstGeom prst="rect">
            <a:avLst/>
          </a:prstGeom>
          <a:noFill/>
        </p:spPr>
        <p:txBody>
          <a:bodyPr wrap="square" rtlCol="0">
            <a:spAutoFit/>
          </a:bodyPr>
          <a:lstStyle/>
          <a:p>
            <a:pPr>
              <a:buFont typeface="Wingdings" panose="05000000000000000000" pitchFamily="2" charset="2"/>
              <a:buChar char="u"/>
            </a:pP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良好的情感关系能产生亲近感，与下属关系良好的领导者的影响力更大</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1470113" y="1974431"/>
            <a:ext cx="1277631" cy="127763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非权力</a:t>
            </a:r>
            <a:endParaRPr lang="en-US" altLang="zh-CN"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影响力</a:t>
            </a:r>
            <a:endParaRPr lang="en-US" altLang="zh-CN"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的影响因素</a:t>
            </a:r>
            <a:endPar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strips(down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heel(1)">
                                      <p:cBhvr>
                                        <p:cTn id="17" dur="2000"/>
                                        <p:tgtEl>
                                          <p:spTgt spid="42"/>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6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30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nodeType="withEffect">
                                  <p:stCondLst>
                                    <p:cond delay="60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nodeType="withEffect">
                                  <p:stCondLst>
                                    <p:cond delay="90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nodeType="withEffect">
                                  <p:stCondLst>
                                    <p:cond delay="120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iterate type="lt">
                                    <p:tmPct val="15000"/>
                                  </p:iterate>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200"/>
                                  </p:stCondLst>
                                  <p:iterate type="lt">
                                    <p:tmPct val="15000"/>
                                  </p:iterate>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1+#ppt_w/2"/>
                                          </p:val>
                                        </p:tav>
                                        <p:tav tm="100000">
                                          <p:val>
                                            <p:strVal val="#ppt_x"/>
                                          </p:val>
                                        </p:tav>
                                      </p:tavLst>
                                    </p:anim>
                                    <p:anim calcmode="lin" valueType="num">
                                      <p:cBhvr additive="base">
                                        <p:cTn id="72" dur="500" fill="hold"/>
                                        <p:tgtEl>
                                          <p:spTgt spid="3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400"/>
                                  </p:stCondLst>
                                  <p:iterate type="lt">
                                    <p:tmPct val="15000"/>
                                  </p:iterate>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600"/>
                                  </p:stCondLst>
                                  <p:iterate type="lt">
                                    <p:tmPct val="15000"/>
                                  </p:iterate>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1+#ppt_w/2"/>
                                          </p:val>
                                        </p:tav>
                                        <p:tav tm="100000">
                                          <p:val>
                                            <p:strVal val="#ppt_x"/>
                                          </p:val>
                                        </p:tav>
                                      </p:tavLst>
                                    </p:anim>
                                    <p:anim calcmode="lin" valueType="num">
                                      <p:cBhvr additive="base">
                                        <p:cTn id="80" dur="500" fill="hold"/>
                                        <p:tgtEl>
                                          <p:spTgt spid="29"/>
                                        </p:tgtEl>
                                        <p:attrNameLst>
                                          <p:attrName>ppt_y</p:attrName>
                                        </p:attrNameLst>
                                      </p:cBhvr>
                                      <p:tavLst>
                                        <p:tav tm="0">
                                          <p:val>
                                            <p:strVal val="#ppt_y"/>
                                          </p:val>
                                        </p:tav>
                                        <p:tav tm="100000">
                                          <p:val>
                                            <p:strVal val="#ppt_y"/>
                                          </p:val>
                                        </p:tav>
                                      </p:tavLst>
                                    </p:anim>
                                  </p:childTnLst>
                                </p:cTn>
                              </p:par>
                              <p:par>
                                <p:cTn id="81" presetID="16" presetClass="entr" presetSubtype="21" fill="hold" grpId="0" nodeType="withEffect">
                                  <p:stCondLst>
                                    <p:cond delay="1000"/>
                                  </p:stCondLst>
                                  <p:childTnLst>
                                    <p:set>
                                      <p:cBhvr>
                                        <p:cTn id="82" dur="1" fill="hold">
                                          <p:stCondLst>
                                            <p:cond delay="0"/>
                                          </p:stCondLst>
                                        </p:cTn>
                                        <p:tgtEl>
                                          <p:spTgt spid="70"/>
                                        </p:tgtEl>
                                        <p:attrNameLst>
                                          <p:attrName>style.visibility</p:attrName>
                                        </p:attrNameLst>
                                      </p:cBhvr>
                                      <p:to>
                                        <p:strVal val="visible"/>
                                      </p:to>
                                    </p:set>
                                    <p:animEffect transition="in" filter="barn(inVertical)">
                                      <p:cBhvr>
                                        <p:cTn id="83" dur="500"/>
                                        <p:tgtEl>
                                          <p:spTgt spid="70"/>
                                        </p:tgtEl>
                                      </p:cBhvr>
                                    </p:animEffect>
                                  </p:childTnLst>
                                </p:cTn>
                              </p:par>
                              <p:par>
                                <p:cTn id="84" presetID="16" presetClass="entr" presetSubtype="21" fill="hold" grpId="0" nodeType="withEffect">
                                  <p:stCondLst>
                                    <p:cond delay="1000"/>
                                  </p:stCondLst>
                                  <p:childTnLst>
                                    <p:set>
                                      <p:cBhvr>
                                        <p:cTn id="85" dur="1" fill="hold">
                                          <p:stCondLst>
                                            <p:cond delay="0"/>
                                          </p:stCondLst>
                                        </p:cTn>
                                        <p:tgtEl>
                                          <p:spTgt spid="74"/>
                                        </p:tgtEl>
                                        <p:attrNameLst>
                                          <p:attrName>style.visibility</p:attrName>
                                        </p:attrNameLst>
                                      </p:cBhvr>
                                      <p:to>
                                        <p:strVal val="visible"/>
                                      </p:to>
                                    </p:set>
                                    <p:animEffect transition="in" filter="barn(inVertical)">
                                      <p:cBhvr>
                                        <p:cTn id="86" dur="500"/>
                                        <p:tgtEl>
                                          <p:spTgt spid="74"/>
                                        </p:tgtEl>
                                      </p:cBhvr>
                                    </p:animEffect>
                                  </p:childTnLst>
                                </p:cTn>
                              </p:par>
                              <p:par>
                                <p:cTn id="87" presetID="16" presetClass="entr" presetSubtype="21" fill="hold" grpId="0" nodeType="withEffect">
                                  <p:stCondLst>
                                    <p:cond delay="1000"/>
                                  </p:stCondLst>
                                  <p:childTnLst>
                                    <p:set>
                                      <p:cBhvr>
                                        <p:cTn id="88" dur="1" fill="hold">
                                          <p:stCondLst>
                                            <p:cond delay="0"/>
                                          </p:stCondLst>
                                        </p:cTn>
                                        <p:tgtEl>
                                          <p:spTgt spid="75"/>
                                        </p:tgtEl>
                                        <p:attrNameLst>
                                          <p:attrName>style.visibility</p:attrName>
                                        </p:attrNameLst>
                                      </p:cBhvr>
                                      <p:to>
                                        <p:strVal val="visible"/>
                                      </p:to>
                                    </p:set>
                                    <p:animEffect transition="in" filter="barn(inVertical)">
                                      <p:cBhvr>
                                        <p:cTn id="89" dur="500"/>
                                        <p:tgtEl>
                                          <p:spTgt spid="75"/>
                                        </p:tgtEl>
                                      </p:cBhvr>
                                    </p:animEffect>
                                  </p:childTnLst>
                                </p:cTn>
                              </p:par>
                              <p:par>
                                <p:cTn id="90" presetID="16" presetClass="entr" presetSubtype="21" fill="hold" grpId="0" nodeType="withEffect">
                                  <p:stCondLst>
                                    <p:cond delay="1000"/>
                                  </p:stCondLst>
                                  <p:childTnLst>
                                    <p:set>
                                      <p:cBhvr>
                                        <p:cTn id="91" dur="1" fill="hold">
                                          <p:stCondLst>
                                            <p:cond delay="0"/>
                                          </p:stCondLst>
                                        </p:cTn>
                                        <p:tgtEl>
                                          <p:spTgt spid="76"/>
                                        </p:tgtEl>
                                        <p:attrNameLst>
                                          <p:attrName>style.visibility</p:attrName>
                                        </p:attrNameLst>
                                      </p:cBhvr>
                                      <p:to>
                                        <p:strVal val="visible"/>
                                      </p:to>
                                    </p:set>
                                    <p:animEffect transition="in" filter="barn(inVertical)">
                                      <p:cBhvr>
                                        <p:cTn id="9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0" grpId="0" bldLvl="0" animBg="1"/>
      <p:bldP spid="16" grpId="0" bldLvl="0" animBg="1"/>
      <p:bldP spid="24" grpId="0" bldLvl="0" animBg="1"/>
      <p:bldP spid="27" grpId="0"/>
      <p:bldP spid="29" grpId="0"/>
      <p:bldP spid="31" grpId="0"/>
      <p:bldP spid="33" grpId="0"/>
      <p:bldP spid="43" grpId="0" bldLvl="0" animBg="1"/>
      <p:bldP spid="44" grpId="0" bldLvl="0" animBg="1"/>
      <p:bldP spid="45" grpId="0" bldLvl="0" animBg="1"/>
      <p:bldP spid="46" grpId="0" bldLvl="0" animBg="1"/>
      <p:bldP spid="66" grpId="0"/>
      <p:bldP spid="70" grpId="0"/>
      <p:bldP spid="74" grpId="0"/>
      <p:bldP spid="75" grpId="0"/>
      <p:bldP spid="76" grpId="0"/>
    </p:bld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11183</Words>
  <Application>WPS 演示</Application>
  <PresentationFormat>全屏显示(16:9)</PresentationFormat>
  <Paragraphs>1461</Paragraphs>
  <Slides>69</Slides>
  <Notes>18</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0</vt:i4>
      </vt:variant>
      <vt:variant>
        <vt:lpstr>幻灯片标题</vt:lpstr>
      </vt:variant>
      <vt:variant>
        <vt:i4>69</vt:i4>
      </vt:variant>
    </vt:vector>
  </HeadingPairs>
  <TitlesOfParts>
    <vt:vector size="92" baseType="lpstr">
      <vt:lpstr>Arial</vt:lpstr>
      <vt:lpstr>宋体</vt:lpstr>
      <vt:lpstr>Wingdings</vt:lpstr>
      <vt:lpstr>Yuanti SC Regular</vt:lpstr>
      <vt:lpstr>微软雅黑</vt:lpstr>
      <vt:lpstr>Impact</vt:lpstr>
      <vt:lpstr>ˎ̥</vt:lpstr>
      <vt:lpstr>Tahoma</vt:lpstr>
      <vt:lpstr>隶书</vt:lpstr>
      <vt:lpstr>方正兰亭黑_GBK</vt:lpstr>
      <vt:lpstr>Calibri</vt:lpstr>
      <vt:lpstr>Segoe Print</vt:lpstr>
      <vt:lpstr>Arial Unicode MS</vt:lpstr>
      <vt:lpstr>仿宋</vt:lpstr>
      <vt:lpstr>Times New Roman</vt:lpstr>
      <vt:lpstr>仿宋_GB2312</vt:lpstr>
      <vt:lpstr>微软雅黑 Light</vt:lpstr>
      <vt:lpstr>方正兰亭细黑_GBK_M</vt:lpstr>
      <vt:lpstr>Verdana</vt:lpstr>
      <vt:lpstr>_x000B__x000C_</vt:lpstr>
      <vt:lpstr>Comic Sans MS</vt:lpstr>
      <vt:lpstr>黑体</vt:lpstr>
      <vt:lpstr>Office 主题​​</vt:lpstr>
      <vt:lpstr>PowerPoint 演示文稿</vt:lpstr>
      <vt:lpstr>PowerPoint 演示文稿</vt:lpstr>
      <vt:lpstr>PowerPoint 演示文稿</vt:lpstr>
      <vt:lpstr>领导的概念</vt:lpstr>
      <vt:lpstr>领导的作用</vt:lpstr>
      <vt:lpstr>PowerPoint 演示文稿</vt:lpstr>
      <vt:lpstr>      领导的权力影响力</vt:lpstr>
      <vt:lpstr>权力影响力</vt:lpstr>
      <vt:lpstr>PowerPoint 演示文稿</vt:lpstr>
      <vt:lpstr>PowerPoint 演示文稿</vt:lpstr>
      <vt:lpstr>斯托格蒂尔领导特质理论</vt:lpstr>
      <vt:lpstr>吉赛利领导者的八种个性特征和五种激励特征</vt:lpstr>
      <vt:lpstr>日本企业界的观点 </vt:lpstr>
      <vt:lpstr>勒温的领导作风理论</vt:lpstr>
      <vt:lpstr>勒温的领导作风理论</vt:lpstr>
      <vt:lpstr>                   </vt:lpstr>
      <vt:lpstr>勒温的三种领导作风的团队氛围</vt:lpstr>
      <vt:lpstr>勒温的三种领导作风的工作绩效</vt:lpstr>
      <vt:lpstr>领导行为理论</vt:lpstr>
      <vt:lpstr>管理方格理论</vt:lpstr>
      <vt:lpstr>领导行为理论</vt:lpstr>
      <vt:lpstr>三隅二不二的PM理论</vt:lpstr>
      <vt:lpstr> PM四种领导类型的效果</vt:lpstr>
      <vt:lpstr>利克特的领导系统理论</vt:lpstr>
      <vt:lpstr>菲德勒的权变理论</vt:lpstr>
      <vt:lpstr>菲德勒的权变理论</vt:lpstr>
      <vt:lpstr>PowerPoint 演示文稿</vt:lpstr>
      <vt:lpstr>三种环境因素</vt:lpstr>
      <vt:lpstr>有 效 领 导 的 权 变 模 型 </vt:lpstr>
      <vt:lpstr>研究结论</vt:lpstr>
      <vt:lpstr>领导方式连续统一性理论</vt:lpstr>
      <vt:lpstr>途径——目标理论</vt:lpstr>
      <vt:lpstr>途径——目标理论</vt:lpstr>
      <vt:lpstr>领导生命周期理论</vt:lpstr>
      <vt:lpstr>领导生命周期理论</vt:lpstr>
      <vt:lpstr>领导风格的启示 </vt:lpstr>
      <vt:lpstr>案例分析:新的团队领导者</vt:lpstr>
      <vt:lpstr>PowerPoint 演示文稿</vt:lpstr>
      <vt:lpstr>人性假设理论</vt:lpstr>
      <vt:lpstr>经济人假设</vt:lpstr>
      <vt:lpstr>经济人假设</vt:lpstr>
      <vt:lpstr>社会人假设</vt:lpstr>
      <vt:lpstr>社会人假设</vt:lpstr>
      <vt:lpstr>自我实现人假设</vt:lpstr>
      <vt:lpstr>自我实现人假设</vt:lpstr>
      <vt:lpstr>复杂人假设</vt:lpstr>
      <vt:lpstr>PowerPoint 演示文稿</vt:lpstr>
      <vt:lpstr>复杂人假设</vt:lpstr>
      <vt:lpstr>PowerPoint 演示文稿</vt:lpstr>
      <vt:lpstr>领导力</vt:lpstr>
      <vt:lpstr>领导五力模型</vt:lpstr>
      <vt:lpstr>领导艺术</vt:lpstr>
      <vt:lpstr>时间管理</vt:lpstr>
      <vt:lpstr>运用时间的艺术 ----区分被动时间与自由时间</vt:lpstr>
      <vt:lpstr>运用时间的艺术 ----掌握时间“四象限”法则</vt:lpstr>
      <vt:lpstr>象限法</vt:lpstr>
      <vt:lpstr>石块型</vt:lpstr>
      <vt:lpstr>碎石型</vt:lpstr>
      <vt:lpstr>细沙型</vt:lpstr>
      <vt:lpstr>水型</vt:lpstr>
      <vt:lpstr>运用时间的艺术 ----合理分配时间</vt:lpstr>
      <vt:lpstr>掌握自己的生物周期 </vt:lpstr>
      <vt:lpstr>避免把整块时间拆散 </vt:lpstr>
      <vt:lpstr>把不重要的事集中在一起 </vt:lpstr>
      <vt:lpstr>运用时间的艺术 ----掌握帕金森定律  </vt:lpstr>
      <vt:lpstr>运用时间的艺术 ----提高会议效率 </vt:lpstr>
      <vt:lpstr>有效利用时间的方法 </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130</cp:revision>
  <dcterms:created xsi:type="dcterms:W3CDTF">2015-01-22T11:01:00Z</dcterms:created>
  <dcterms:modified xsi:type="dcterms:W3CDTF">2019-03-15T12:32:34Z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