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3" r:id="rId3"/>
    <p:sldId id="324" r:id="rId5"/>
    <p:sldId id="325" r:id="rId6"/>
    <p:sldId id="334" r:id="rId7"/>
    <p:sldId id="337" r:id="rId8"/>
    <p:sldId id="352" r:id="rId9"/>
    <p:sldId id="343" r:id="rId10"/>
    <p:sldId id="342" r:id="rId11"/>
    <p:sldId id="339" r:id="rId12"/>
    <p:sldId id="353" r:id="rId13"/>
    <p:sldId id="344" r:id="rId14"/>
    <p:sldId id="296" r:id="rId15"/>
    <p:sldId id="354" r:id="rId16"/>
    <p:sldId id="355" r:id="rId17"/>
    <p:sldId id="356" r:id="rId18"/>
    <p:sldId id="357" r:id="rId19"/>
    <p:sldId id="379" r:id="rId20"/>
    <p:sldId id="358" r:id="rId21"/>
    <p:sldId id="359" r:id="rId22"/>
    <p:sldId id="396" r:id="rId23"/>
    <p:sldId id="360" r:id="rId24"/>
    <p:sldId id="361" r:id="rId25"/>
    <p:sldId id="362" r:id="rId26"/>
    <p:sldId id="299" r:id="rId27"/>
    <p:sldId id="363" r:id="rId28"/>
    <p:sldId id="364" r:id="rId29"/>
    <p:sldId id="365" r:id="rId30"/>
    <p:sldId id="347" r:id="rId31"/>
    <p:sldId id="346" r:id="rId32"/>
    <p:sldId id="366" r:id="rId33"/>
    <p:sldId id="367" r:id="rId34"/>
    <p:sldId id="368" r:id="rId35"/>
    <p:sldId id="333" r:id="rId36"/>
    <p:sldId id="331"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9F3"/>
    <a:srgbClr val="0066FF"/>
    <a:srgbClr val="3B1C94"/>
    <a:srgbClr val="0067B0"/>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snapToGrid="0">
      <p:cViewPr varScale="1">
        <p:scale>
          <a:sx n="108" d="100"/>
          <a:sy n="108" d="100"/>
        </p:scale>
        <p:origin x="706" y="77"/>
      </p:cViewPr>
      <p:guideLst>
        <p:guide orient="horz" pos="1632"/>
        <p:guide pos="2880"/>
        <p:guide pos="531"/>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image" Target="../media/image7.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tags" Target="../tags/tag7.xml"/><Relationship Id="rId4" Type="http://schemas.openxmlformats.org/officeDocument/2006/relationships/image" Target="../media/image8.pn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8.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9.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10.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1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1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tags" Target="../tags/tag13.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14.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6.xml"/><Relationship Id="rId7" Type="http://schemas.openxmlformats.org/officeDocument/2006/relationships/slideLayout" Target="../slideLayouts/slideLayout7.xml"/><Relationship Id="rId6" Type="http://schemas.openxmlformats.org/officeDocument/2006/relationships/tags" Target="../tags/tag15.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tags" Target="../tags/tag16.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tags" Target="../tags/tag1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7.xml"/><Relationship Id="rId6" Type="http://schemas.openxmlformats.org/officeDocument/2006/relationships/tags" Target="../tags/tag18.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image" Target="../media/image10.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4927825" y="3154066"/>
            <a:ext cx="187583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rPr>
              <a:t>第十三章 激励</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4646614" y="3718646"/>
            <a:ext cx="35958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defTabSz="685800" fontAlgn="base">
              <a:spcBef>
                <a:spcPct val="0"/>
              </a:spcBef>
              <a:spcAft>
                <a:spcPct val="0"/>
              </a:spcAft>
              <a:buFont typeface="Arial" panose="020B0604020202020204" pitchFamily="34" charset="0"/>
              <a:buNone/>
            </a:pPr>
            <a:r>
              <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rPr>
              <a:t>管理理论与实务</a:t>
            </a:r>
            <a:endPar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内容型激励理论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
          <p:cNvSpPr>
            <a:spLocks noChangeArrowheads="1"/>
          </p:cNvSpPr>
          <p:nvPr/>
        </p:nvSpPr>
        <p:spPr bwMode="auto">
          <a:xfrm>
            <a:off x="838677" y="728902"/>
            <a:ext cx="152348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需求层次理论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663684" y="1143068"/>
            <a:ext cx="3786396" cy="3876675"/>
          </a:xfrm>
          <a:prstGeom prst="rect">
            <a:avLst/>
          </a:prstGeom>
          <a:noFill/>
        </p:spPr>
        <p:txBody>
          <a:bodyPr wrap="square" rtlCol="0">
            <a:spAutoFit/>
          </a:bodyPr>
          <a:lstStyle/>
          <a:p>
            <a:pPr>
              <a:buFont typeface="Wingdings" panose="05000000000000000000" pitchFamily="2" charset="2"/>
              <a:buChar char="l"/>
            </a:pP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美国心理学家亚伯拉罕</a:t>
            </a:r>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马斯洛（</a:t>
            </a:r>
            <a:r>
              <a:rPr lang="en-US"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Abraham H. Maslow</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）在</a:t>
            </a:r>
            <a:r>
              <a:rPr lang="en-US"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1943</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年出版的</a:t>
            </a:r>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人类动机理论</a:t>
            </a:r>
            <a:r>
              <a:rPr lang="en-US" altLang="zh-CN"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中提出了需求层次理论（</a:t>
            </a:r>
            <a:r>
              <a:rPr lang="en-US"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Needs Hierarchy Theory</a:t>
            </a:r>
            <a:r>
              <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），该理论试图回答决定人的行为的尚未得到满足的需求包括哪些内容等问题</a:t>
            </a:r>
            <a:endParaRPr lang="zh-CN" altLang="en-US" sz="20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buFont typeface="Wingdings" panose="05000000000000000000" pitchFamily="2" charset="2"/>
              <a:buChar char="l"/>
            </a:pPr>
            <a:endParaRPr lang="zh-CN" altLang="en-US" sz="2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buFont typeface="Wingdings" panose="05000000000000000000" pitchFamily="2" charset="2"/>
              <a:buChar char="l"/>
            </a:pPr>
            <a:r>
              <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马斯洛认为人有五类最基本的需求，它们分给是生理需求、安全需求、社交需求、尊重需求和自我实现的需求</a:t>
            </a:r>
            <a:endPar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buFont typeface="Wingdings" panose="05000000000000000000" pitchFamily="2" charset="2"/>
              <a:buChar char="l"/>
            </a:pPr>
            <a:endParaRPr lang="zh-CN" altLang="en-US"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nvGrpSpPr>
          <p:cNvPr id="55298" name="组合 133"/>
          <p:cNvGrpSpPr/>
          <p:nvPr/>
        </p:nvGrpSpPr>
        <p:grpSpPr bwMode="auto">
          <a:xfrm>
            <a:off x="4596130" y="1208405"/>
            <a:ext cx="4350385" cy="3486521"/>
            <a:chOff x="4221" y="1560"/>
            <a:chExt cx="4741" cy="2777"/>
          </a:xfrm>
        </p:grpSpPr>
        <p:grpSp>
          <p:nvGrpSpPr>
            <p:cNvPr id="5" name="组合 131"/>
            <p:cNvGrpSpPr/>
            <p:nvPr/>
          </p:nvGrpSpPr>
          <p:grpSpPr bwMode="auto">
            <a:xfrm>
              <a:off x="4221" y="1560"/>
              <a:ext cx="4741" cy="2340"/>
              <a:chOff x="4221" y="1872"/>
              <a:chExt cx="4741" cy="2340"/>
            </a:xfrm>
          </p:grpSpPr>
          <p:grpSp>
            <p:nvGrpSpPr>
              <p:cNvPr id="21" name="组 44"/>
              <p:cNvGrpSpPr/>
              <p:nvPr/>
            </p:nvGrpSpPr>
            <p:grpSpPr bwMode="auto">
              <a:xfrm>
                <a:off x="4221" y="1872"/>
                <a:ext cx="3060" cy="2340"/>
                <a:chOff x="0" y="0"/>
                <a:chExt cx="1943100" cy="1485900"/>
              </a:xfrm>
            </p:grpSpPr>
            <p:sp>
              <p:nvSpPr>
                <p:cNvPr id="38" name="文本框 33"/>
                <p:cNvSpPr txBox="1">
                  <a:spLocks noChangeArrowheads="1"/>
                </p:cNvSpPr>
                <p:nvPr/>
              </p:nvSpPr>
              <p:spPr bwMode="auto">
                <a:xfrm>
                  <a:off x="914400" y="0"/>
                  <a:ext cx="1028700" cy="29718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自我实现需求</a:t>
                  </a: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39" name="文本框 34"/>
                <p:cNvSpPr txBox="1">
                  <a:spLocks noChangeArrowheads="1"/>
                </p:cNvSpPr>
                <p:nvPr/>
              </p:nvSpPr>
              <p:spPr bwMode="auto">
                <a:xfrm>
                  <a:off x="685800" y="297180"/>
                  <a:ext cx="1028700" cy="29718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尊重需求</a:t>
                  </a: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40" name="文本框 35"/>
                <p:cNvSpPr txBox="1">
                  <a:spLocks noChangeArrowheads="1"/>
                </p:cNvSpPr>
                <p:nvPr/>
              </p:nvSpPr>
              <p:spPr bwMode="auto">
                <a:xfrm>
                  <a:off x="457200" y="594360"/>
                  <a:ext cx="1028700" cy="29718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社交需求</a:t>
                  </a:r>
                  <a:endPar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41" name="文本框 36"/>
                <p:cNvSpPr txBox="1">
                  <a:spLocks noChangeArrowheads="1"/>
                </p:cNvSpPr>
                <p:nvPr/>
              </p:nvSpPr>
              <p:spPr bwMode="auto">
                <a:xfrm>
                  <a:off x="228600" y="891540"/>
                  <a:ext cx="1028700" cy="29718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安全需求</a:t>
                  </a: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42" name="文本框 37"/>
                <p:cNvSpPr txBox="1">
                  <a:spLocks noChangeArrowheads="1"/>
                </p:cNvSpPr>
                <p:nvPr/>
              </p:nvSpPr>
              <p:spPr bwMode="auto">
                <a:xfrm>
                  <a:off x="0" y="1188720"/>
                  <a:ext cx="1028700" cy="297180"/>
                </a:xfrm>
                <a:prstGeom prst="rect">
                  <a:avLst/>
                </a:prstGeom>
                <a:noFill/>
                <a:ln w="9525">
                  <a:solidFill>
                    <a:srgbClr val="000000"/>
                  </a:solid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生理需求</a:t>
                  </a: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sp>
            <p:nvSpPr>
              <p:cNvPr id="22" name="文本框 46"/>
              <p:cNvSpPr txBox="1">
                <a:spLocks noChangeArrowheads="1"/>
              </p:cNvSpPr>
              <p:nvPr/>
            </p:nvSpPr>
            <p:spPr bwMode="auto">
              <a:xfrm>
                <a:off x="7725" y="2424"/>
                <a:ext cx="1189" cy="468"/>
              </a:xfrm>
              <a:prstGeom prst="rect">
                <a:avLst/>
              </a:prstGeom>
              <a:noFill/>
              <a:ln w="9525">
                <a:noFill/>
                <a:miter lim="800000"/>
              </a:ln>
            </p:spPr>
            <p:txBody>
              <a:bodyPr vert="horz" wrap="non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高层次需求</a:t>
                </a: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34" name="文本框 47"/>
              <p:cNvSpPr txBox="1">
                <a:spLocks noChangeArrowheads="1"/>
              </p:cNvSpPr>
              <p:nvPr/>
            </p:nvSpPr>
            <p:spPr bwMode="auto">
              <a:xfrm>
                <a:off x="7773" y="3624"/>
                <a:ext cx="1189" cy="468"/>
              </a:xfrm>
              <a:prstGeom prst="rect">
                <a:avLst/>
              </a:prstGeom>
              <a:noFill/>
              <a:ln w="9525">
                <a:noFill/>
                <a:miter lim="800000"/>
              </a:ln>
            </p:spPr>
            <p:txBody>
              <a:bodyPr vert="horz" wrap="non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低层次需求</a:t>
                </a: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36" name="自选图形 129"/>
              <p:cNvSpPr/>
              <p:nvPr/>
            </p:nvSpPr>
            <p:spPr bwMode="auto">
              <a:xfrm>
                <a:off x="7524" y="1872"/>
                <a:ext cx="143" cy="1404"/>
              </a:xfrm>
              <a:prstGeom prst="rightBrace">
                <a:avLst>
                  <a:gd name="adj1" fmla="val 81773"/>
                  <a:gd name="adj2" fmla="val 50000"/>
                </a:avLst>
              </a:prstGeom>
              <a:noFill/>
              <a:ln w="9525">
                <a:solidFill>
                  <a:srgbClr val="000000"/>
                </a:solidFill>
                <a:round/>
              </a:ln>
            </p:spPr>
            <p:txBody>
              <a:bodyPr vert="horz" wrap="square" lIns="91440" tIns="45720" rIns="91440" bIns="45720" numCol="1" anchor="t" anchorCtr="0" compatLnSpc="1"/>
              <a:lstStyle/>
              <a:p>
                <a:endParaRPr lang="zh-CN" altLang="en-US" sz="1600"/>
              </a:p>
            </p:txBody>
          </p:sp>
          <p:sp>
            <p:nvSpPr>
              <p:cNvPr id="37" name="自选图形 130"/>
              <p:cNvSpPr/>
              <p:nvPr/>
            </p:nvSpPr>
            <p:spPr bwMode="auto">
              <a:xfrm>
                <a:off x="7524" y="3432"/>
                <a:ext cx="143" cy="780"/>
              </a:xfrm>
              <a:prstGeom prst="rightBrace">
                <a:avLst>
                  <a:gd name="adj1" fmla="val 45429"/>
                  <a:gd name="adj2" fmla="val 50000"/>
                </a:avLst>
              </a:prstGeom>
              <a:noFill/>
              <a:ln w="9525">
                <a:solidFill>
                  <a:srgbClr val="000000"/>
                </a:solidFill>
                <a:round/>
              </a:ln>
            </p:spPr>
            <p:txBody>
              <a:bodyPr vert="horz" wrap="square" lIns="91440" tIns="45720" rIns="91440" bIns="45720" numCol="1" anchor="t" anchorCtr="0" compatLnSpc="1"/>
              <a:lstStyle/>
              <a:p>
                <a:endParaRPr lang="zh-CN" altLang="en-US" sz="1600"/>
              </a:p>
            </p:txBody>
          </p:sp>
        </p:grpSp>
        <p:sp>
          <p:nvSpPr>
            <p:cNvPr id="15" name="文本框 132"/>
            <p:cNvSpPr txBox="1">
              <a:spLocks noChangeArrowheads="1"/>
            </p:cNvSpPr>
            <p:nvPr/>
          </p:nvSpPr>
          <p:spPr bwMode="auto">
            <a:xfrm>
              <a:off x="4856" y="4068"/>
              <a:ext cx="3321" cy="269"/>
            </a:xfrm>
            <a:prstGeom prst="rect">
              <a:avLst/>
            </a:prstGeom>
            <a:noFill/>
            <a:ln w="9525">
              <a:noFill/>
              <a:miter lim="800000"/>
            </a:ln>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马斯洛的需求层次</a:t>
              </a: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gr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1" nodeType="clickEffect">
                                  <p:stCondLst>
                                    <p:cond delay="0"/>
                                  </p:stCondLst>
                                  <p:iterate type="lt">
                                    <p:tmPct val="50000"/>
                                  </p:iterate>
                                  <p:childTnLst>
                                    <p:set>
                                      <p:cBhvr>
                                        <p:cTn id="16" dur="1" fill="hold">
                                          <p:stCondLst>
                                            <p:cond delay="0"/>
                                          </p:stCondLst>
                                        </p:cTn>
                                        <p:tgtEl>
                                          <p:spTgt spid="31"/>
                                        </p:tgtEl>
                                        <p:attrNameLst>
                                          <p:attrName>style.visibility</p:attrName>
                                        </p:attrNameLst>
                                      </p:cBhvr>
                                      <p:to>
                                        <p:strVal val="visible"/>
                                      </p:to>
                                    </p:set>
                                    <p:anim calcmode="discrete" valueType="clr">
                                      <p:cBhvr override="childStyle">
                                        <p:cTn id="17"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31"/>
                                        </p:tgtEl>
                                        <p:attrNameLst>
                                          <p:attrName>fillcolor</p:attrName>
                                        </p:attrNameLst>
                                      </p:cBhvr>
                                      <p:tavLst>
                                        <p:tav tm="0">
                                          <p:val>
                                            <p:clrVal>
                                              <a:schemeClr val="accent2"/>
                                            </p:clrVal>
                                          </p:val>
                                        </p:tav>
                                        <p:tav tm="50000">
                                          <p:val>
                                            <p:clrVal>
                                              <a:schemeClr val="hlink"/>
                                            </p:clrVal>
                                          </p:val>
                                        </p:tav>
                                      </p:tavLst>
                                    </p:anim>
                                    <p:set>
                                      <p:cBhvr>
                                        <p:cTn id="19" dur="80"/>
                                        <p:tgtEl>
                                          <p:spTgt spid="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utoUpdateAnimBg="0"/>
      <p:bldP spid="3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30"/>
          <p:cNvSpPr/>
          <p:nvPr/>
        </p:nvSpPr>
        <p:spPr>
          <a:xfrm>
            <a:off x="2085497" y="219265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圆角矩形 31"/>
          <p:cNvSpPr/>
          <p:nvPr/>
        </p:nvSpPr>
        <p:spPr>
          <a:xfrm>
            <a:off x="3680460" y="2177415"/>
            <a:ext cx="1292959"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圆角矩形 32"/>
          <p:cNvSpPr/>
          <p:nvPr/>
        </p:nvSpPr>
        <p:spPr>
          <a:xfrm>
            <a:off x="5257800" y="2177415"/>
            <a:ext cx="1577340"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圆角矩形 29"/>
          <p:cNvSpPr/>
          <p:nvPr/>
        </p:nvSpPr>
        <p:spPr>
          <a:xfrm>
            <a:off x="581901" y="2177415"/>
            <a:ext cx="1106686"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3"/>
          <p:cNvGrpSpPr/>
          <p:nvPr/>
        </p:nvGrpSpPr>
        <p:grpSpPr bwMode="auto">
          <a:xfrm>
            <a:off x="1942624" y="1310878"/>
            <a:ext cx="1918097" cy="681038"/>
            <a:chOff x="0" y="0"/>
            <a:chExt cx="2636520" cy="1447800"/>
          </a:xfrm>
        </p:grpSpPr>
        <p:sp>
          <p:nvSpPr>
            <p:cNvPr id="5"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24"/>
            <p:cNvSpPr>
              <a:spLocks noChangeArrowheads="1"/>
            </p:cNvSpPr>
            <p:nvPr/>
          </p:nvSpPr>
          <p:spPr bwMode="auto">
            <a:xfrm>
              <a:off x="304995" y="380399"/>
              <a:ext cx="2230360" cy="63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rPr>
                <a:t>安全需求</a:t>
              </a:r>
              <a:endPar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
          <p:cNvGrpSpPr/>
          <p:nvPr/>
        </p:nvGrpSpPr>
        <p:grpSpPr bwMode="auto">
          <a:xfrm>
            <a:off x="340043" y="1310878"/>
            <a:ext cx="1918097" cy="681038"/>
            <a:chOff x="0" y="0"/>
            <a:chExt cx="2636520" cy="1447800"/>
          </a:xfrm>
        </p:grpSpPr>
        <p:sp>
          <p:nvSpPr>
            <p:cNvPr id="8"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25"/>
            <p:cNvSpPr>
              <a:spLocks noChangeArrowheads="1"/>
            </p:cNvSpPr>
            <p:nvPr/>
          </p:nvSpPr>
          <p:spPr bwMode="auto">
            <a:xfrm>
              <a:off x="272839" y="356269"/>
              <a:ext cx="2293960" cy="67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rPr>
                <a:t>生理需求</a:t>
              </a:r>
              <a:endPar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23"/>
          <p:cNvGrpSpPr/>
          <p:nvPr/>
        </p:nvGrpSpPr>
        <p:grpSpPr bwMode="auto">
          <a:xfrm>
            <a:off x="5150168" y="1310878"/>
            <a:ext cx="1916906" cy="681038"/>
            <a:chOff x="0" y="0"/>
            <a:chExt cx="2636520" cy="1447800"/>
          </a:xfrm>
        </p:grpSpPr>
        <p:sp>
          <p:nvSpPr>
            <p:cNvPr id="11" name="任意多边形 7"/>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sz="200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26"/>
            <p:cNvSpPr>
              <a:spLocks noChangeArrowheads="1"/>
            </p:cNvSpPr>
            <p:nvPr/>
          </p:nvSpPr>
          <p:spPr bwMode="auto">
            <a:xfrm>
              <a:off x="311563" y="380399"/>
              <a:ext cx="2230360" cy="63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rPr>
                <a:t>尊重需求</a:t>
              </a:r>
              <a:endPar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22"/>
          <p:cNvGrpSpPr/>
          <p:nvPr/>
        </p:nvGrpSpPr>
        <p:grpSpPr bwMode="auto">
          <a:xfrm>
            <a:off x="3546396" y="1310878"/>
            <a:ext cx="1918097" cy="681038"/>
            <a:chOff x="0" y="0"/>
            <a:chExt cx="2636520" cy="1447800"/>
          </a:xfrm>
        </p:grpSpPr>
        <p:sp>
          <p:nvSpPr>
            <p:cNvPr id="14" name="任意多边形 6"/>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27"/>
            <p:cNvSpPr>
              <a:spLocks noChangeArrowheads="1"/>
            </p:cNvSpPr>
            <p:nvPr/>
          </p:nvSpPr>
          <p:spPr bwMode="auto">
            <a:xfrm>
              <a:off x="330619" y="356273"/>
              <a:ext cx="2205655" cy="67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rPr>
                <a:t>社交需求</a:t>
              </a:r>
              <a:endPar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矩形 32"/>
          <p:cNvSpPr>
            <a:spLocks noChangeArrowheads="1"/>
          </p:cNvSpPr>
          <p:nvPr/>
        </p:nvSpPr>
        <p:spPr bwMode="auto">
          <a:xfrm>
            <a:off x="581901" y="2200275"/>
            <a:ext cx="1010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b="1" dirty="0">
                <a:solidFill>
                  <a:srgbClr val="03A9F3"/>
                </a:solidFill>
                <a:latin typeface="Arial" panose="020B0604020202020204" pitchFamily="34" charset="0"/>
                <a:ea typeface="微软雅黑" panose="020B0503020204020204" pitchFamily="34" charset="-122"/>
                <a:sym typeface="Arial" panose="020B0604020202020204" pitchFamily="34" charset="0"/>
              </a:rPr>
              <a:t>生理需求</a:t>
            </a:r>
            <a:endParaRPr lang="en-US" altLang="zh-CN" sz="17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47"/>
          <p:cNvSpPr>
            <a:spLocks noChangeArrowheads="1"/>
          </p:cNvSpPr>
          <p:nvPr/>
        </p:nvSpPr>
        <p:spPr bwMode="auto">
          <a:xfrm>
            <a:off x="264160" y="2559685"/>
            <a:ext cx="1541780" cy="202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l"/>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是人类为了维持其生命的基本需求，是需求层次的基础</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Wingdings" panose="05000000000000000000" pitchFamily="2" charset="2"/>
              <a:buChar char="l"/>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这类需求包括衣、食、住、行等方面的需求</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34"/>
          <p:cNvSpPr>
            <a:spLocks noChangeArrowheads="1"/>
          </p:cNvSpPr>
          <p:nvPr/>
        </p:nvSpPr>
        <p:spPr bwMode="auto">
          <a:xfrm>
            <a:off x="2132332" y="2215515"/>
            <a:ext cx="1010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rPr>
              <a:t>安全需求</a:t>
            </a:r>
            <a:endParaRPr lang="en-US" altLang="zh-CN" sz="17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47"/>
          <p:cNvSpPr>
            <a:spLocks noChangeArrowheads="1"/>
          </p:cNvSpPr>
          <p:nvPr/>
        </p:nvSpPr>
        <p:spPr bwMode="auto">
          <a:xfrm>
            <a:off x="1790700" y="2574925"/>
            <a:ext cx="1620520" cy="228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l"/>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是人类为了保护自身免受身体和情感伤害的需求</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Wingdings" panose="05000000000000000000" pitchFamily="2" charset="2"/>
              <a:buChar char="l"/>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包括人身安全、就业保障、工作和生活环境安全、经济上的保障等</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36"/>
          <p:cNvSpPr>
            <a:spLocks noChangeArrowheads="1"/>
          </p:cNvSpPr>
          <p:nvPr/>
        </p:nvSpPr>
        <p:spPr bwMode="auto">
          <a:xfrm>
            <a:off x="3794683" y="2200275"/>
            <a:ext cx="1010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b="1" dirty="0">
                <a:solidFill>
                  <a:srgbClr val="03A9F3"/>
                </a:solidFill>
                <a:latin typeface="Arial" panose="020B0604020202020204" pitchFamily="34" charset="0"/>
                <a:ea typeface="微软雅黑" panose="020B0503020204020204" pitchFamily="34" charset="-122"/>
                <a:sym typeface="Arial" panose="020B0604020202020204" pitchFamily="34" charset="0"/>
              </a:rPr>
              <a:t>社交需求</a:t>
            </a:r>
            <a:endParaRPr lang="en-US" altLang="zh-CN" sz="17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47"/>
          <p:cNvSpPr>
            <a:spLocks noChangeArrowheads="1"/>
          </p:cNvSpPr>
          <p:nvPr/>
        </p:nvSpPr>
        <p:spPr bwMode="auto">
          <a:xfrm>
            <a:off x="3467100" y="2559685"/>
            <a:ext cx="1683385" cy="250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Wingdings" panose="05000000000000000000" pitchFamily="2" charset="2"/>
              <a:buChar char="l"/>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是归属及被接纳的需求，即人们都希望被他人所接受，希望自己成为某个群体或团队中的成员</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10000"/>
              </a:lnSpc>
              <a:spcBef>
                <a:spcPct val="0"/>
              </a:spcBef>
              <a:buFont typeface="Wingdings" panose="05000000000000000000" pitchFamily="2" charset="2"/>
              <a:buChar char="l"/>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另一方面也是爱的需求，包括友谊、爱情等</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38"/>
          <p:cNvSpPr>
            <a:spLocks noChangeArrowheads="1"/>
          </p:cNvSpPr>
          <p:nvPr/>
        </p:nvSpPr>
        <p:spPr bwMode="auto">
          <a:xfrm>
            <a:off x="5557879" y="2192655"/>
            <a:ext cx="1010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rPr>
              <a:t>尊重需求</a:t>
            </a:r>
            <a:endParaRPr lang="en-US" altLang="zh-CN" sz="17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47"/>
          <p:cNvSpPr>
            <a:spLocks noChangeArrowheads="1"/>
          </p:cNvSpPr>
          <p:nvPr/>
        </p:nvSpPr>
        <p:spPr bwMode="auto">
          <a:xfrm>
            <a:off x="5257800" y="2559685"/>
            <a:ext cx="1618615" cy="224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l"/>
            </a:pPr>
            <a:r>
              <a:rPr lang="zh-CN" altLang="en-US" sz="1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自尊、自主和成就感等方面的需求</a:t>
            </a:r>
            <a:endParaRPr lang="zh-CN" altLang="en-US" sz="1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Wingdings" panose="05000000000000000000" pitchFamily="2" charset="2"/>
              <a:buChar char="l"/>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如果这种需求得不到满足，就会产生自卑感，从而失去自信心</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882" y="140572"/>
            <a:ext cx="2108371" cy="364572"/>
          </a:xfrm>
          <a:prstGeom prst="homePlate">
            <a:avLst>
              <a:gd name="adj" fmla="val 34324"/>
            </a:avLst>
          </a:prstGeom>
        </p:spPr>
      </p:pic>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6753" y="144448"/>
            <a:ext cx="254645" cy="364572"/>
          </a:xfrm>
          <a:prstGeom prst="chevron">
            <a:avLst/>
          </a:prstGeom>
        </p:spPr>
      </p:pic>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7028420" y="2177415"/>
            <a:ext cx="1612660" cy="353188"/>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bwMode="auto">
          <a:xfrm>
            <a:off x="6786563" y="1310878"/>
            <a:ext cx="1918097" cy="681038"/>
            <a:chOff x="0" y="0"/>
            <a:chExt cx="2636520" cy="1447800"/>
          </a:xfrm>
        </p:grpSpPr>
        <p:sp>
          <p:nvSpPr>
            <p:cNvPr id="43"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w="12700">
                  <a:solidFill>
                    <a:srgbClr val="42719B"/>
                  </a:solidFill>
                  <a:bevel/>
                </a14:hiddenLine>
              </a:ext>
            </a:extLst>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8" name="文本框 25"/>
            <p:cNvSpPr>
              <a:spLocks noChangeArrowheads="1"/>
            </p:cNvSpPr>
            <p:nvPr/>
          </p:nvSpPr>
          <p:spPr bwMode="auto">
            <a:xfrm>
              <a:off x="314735" y="356269"/>
              <a:ext cx="2293960" cy="67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rPr>
                <a:t>自我实现需求</a:t>
              </a:r>
              <a:endParaRPr lang="zh-CN" altLang="en-US" sz="2000" b="1"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矩形 32"/>
          <p:cNvSpPr>
            <a:spLocks noChangeArrowheads="1"/>
          </p:cNvSpPr>
          <p:nvPr/>
        </p:nvSpPr>
        <p:spPr bwMode="auto">
          <a:xfrm>
            <a:off x="6975080" y="2200275"/>
            <a:ext cx="174982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b="1" dirty="0">
                <a:solidFill>
                  <a:srgbClr val="03A9F3"/>
                </a:solidFill>
                <a:latin typeface="Arial" panose="020B0604020202020204" pitchFamily="34" charset="0"/>
                <a:ea typeface="微软雅黑" panose="020B0503020204020204" pitchFamily="34" charset="-122"/>
                <a:sym typeface="Arial" panose="020B0604020202020204" pitchFamily="34" charset="0"/>
              </a:rPr>
              <a:t>自我实现需求</a:t>
            </a:r>
            <a:endParaRPr lang="en-US" altLang="zh-CN" sz="17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矩形 47"/>
          <p:cNvSpPr>
            <a:spLocks noChangeArrowheads="1"/>
          </p:cNvSpPr>
          <p:nvPr/>
        </p:nvSpPr>
        <p:spPr bwMode="auto">
          <a:xfrm>
            <a:off x="6943090" y="2574925"/>
            <a:ext cx="1941830" cy="15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l"/>
            </a:pPr>
            <a:r>
              <a:rPr lang="zh-CN" altLang="en-US" sz="1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最高层次的需求</a:t>
            </a:r>
            <a:endParaRPr lang="zh-CN" altLang="en-US" sz="18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Wingdings" panose="05000000000000000000" pitchFamily="2" charset="2"/>
              <a:buChar char="l"/>
            </a:pPr>
            <a:r>
              <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即要实现个人的理想和抱负，最大限度地发挥个人潜力并获得成就的需求</a:t>
            </a:r>
            <a:endParaRPr lang="zh-CN" altLang="en-US" sz="1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45"/>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内容型激励理论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矩形 3"/>
          <p:cNvSpPr>
            <a:spLocks noChangeArrowheads="1"/>
          </p:cNvSpPr>
          <p:nvPr/>
        </p:nvSpPr>
        <p:spPr bwMode="auto">
          <a:xfrm>
            <a:off x="838677" y="728902"/>
            <a:ext cx="152348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需求层次理论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ppt_x</p:attrName>
                                        </p:attrNameLst>
                                      </p:cBhvr>
                                      <p:tavLst>
                                        <p:tav tm="0">
                                          <p:val>
                                            <p:strVal val="#ppt_x-#ppt_w*1.125000"/>
                                          </p:val>
                                        </p:tav>
                                        <p:tav tm="100000">
                                          <p:val>
                                            <p:strVal val="#ppt_x"/>
                                          </p:val>
                                        </p:tav>
                                      </p:tavLst>
                                    </p:anim>
                                    <p:animEffect transition="in" filter="wipe(right)">
                                      <p:cBhvr>
                                        <p:cTn id="8" dur="500"/>
                                        <p:tgtEl>
                                          <p:spTgt spid="46"/>
                                        </p:tgtEl>
                                      </p:cBhvr>
                                    </p:animEffect>
                                  </p:childTnLst>
                                </p:cTn>
                              </p:par>
                            </p:childTnLst>
                          </p:cTn>
                        </p:par>
                        <p:par>
                          <p:cTn id="9" fill="hold">
                            <p:stCondLst>
                              <p:cond delay="500"/>
                            </p:stCondLst>
                            <p:childTnLst>
                              <p:par>
                                <p:cTn id="10" presetID="18" presetClass="entr" presetSubtype="12" fill="hold"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strips(down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400" fill="hold"/>
                                        <p:tgtEl>
                                          <p:spTgt spid="3"/>
                                        </p:tgtEl>
                                        <p:attrNameLst>
                                          <p:attrName>ppt_x</p:attrName>
                                        </p:attrNameLst>
                                      </p:cBhvr>
                                      <p:tavLst>
                                        <p:tav tm="0">
                                          <p:val>
                                            <p:strVal val="0-#ppt_w/2"/>
                                          </p:val>
                                        </p:tav>
                                        <p:tav tm="100000">
                                          <p:val>
                                            <p:strVal val="#ppt_x"/>
                                          </p:val>
                                        </p:tav>
                                      </p:tavLst>
                                    </p:anim>
                                    <p:anim calcmode="lin" valueType="num">
                                      <p:cBhvr>
                                        <p:cTn id="23" dur="400" fill="hold"/>
                                        <p:tgtEl>
                                          <p:spTgt spid="3"/>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4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500"/>
                                  </p:stCondLst>
                                  <p:childTnLst>
                                    <p:set>
                                      <p:cBhvr>
                                        <p:cTn id="30" dur="1" fill="hold">
                                          <p:stCondLst>
                                            <p:cond delay="0"/>
                                          </p:stCondLst>
                                        </p:cTn>
                                        <p:tgtEl>
                                          <p:spTgt spid="17"/>
                                        </p:tgtEl>
                                        <p:attrNameLst>
                                          <p:attrName>style.visibility</p:attrName>
                                        </p:attrNameLst>
                                      </p:cBhvr>
                                      <p:to>
                                        <p:strVal val="visible"/>
                                      </p:to>
                                    </p:set>
                                    <p:anim calcmode="lin" valueType="num">
                                      <p:cBhvr>
                                        <p:cTn id="31" dur="400"/>
                                        <p:tgtEl>
                                          <p:spTgt spid="17"/>
                                        </p:tgtEl>
                                        <p:attrNameLst>
                                          <p:attrName>ppt_y</p:attrName>
                                        </p:attrNameLst>
                                      </p:cBhvr>
                                      <p:tavLst>
                                        <p:tav tm="0">
                                          <p:val>
                                            <p:strVal val="#ppt_y-#ppt_h*1.125000"/>
                                          </p:val>
                                        </p:tav>
                                        <p:tav tm="100000">
                                          <p:val>
                                            <p:strVal val="#ppt_y"/>
                                          </p:val>
                                        </p:tav>
                                      </p:tavLst>
                                    </p:anim>
                                    <p:animEffect>
                                      <p:cBhvr>
                                        <p:cTn id="32" dur="400"/>
                                        <p:tgtEl>
                                          <p:spTgt spid="17"/>
                                        </p:tgtEl>
                                      </p:cBhvr>
                                    </p:animEffect>
                                  </p:childTnLst>
                                </p:cTn>
                              </p:par>
                              <p:par>
                                <p:cTn id="33" presetID="12" presetClass="entr" presetSubtype="1" fill="hold" grpId="0" nodeType="withEffect">
                                  <p:stCondLst>
                                    <p:cond delay="5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400"/>
                                        <p:tgtEl>
                                          <p:spTgt spid="18"/>
                                        </p:tgtEl>
                                        <p:attrNameLst>
                                          <p:attrName>ppt_y</p:attrName>
                                        </p:attrNameLst>
                                      </p:cBhvr>
                                      <p:tavLst>
                                        <p:tav tm="0">
                                          <p:val>
                                            <p:strVal val="#ppt_y-#ppt_h*1.125000"/>
                                          </p:val>
                                        </p:tav>
                                        <p:tav tm="100000">
                                          <p:val>
                                            <p:strVal val="#ppt_y"/>
                                          </p:val>
                                        </p:tav>
                                      </p:tavLst>
                                    </p:anim>
                                    <p:animEffect>
                                      <p:cBhvr>
                                        <p:cTn id="36" dur="400"/>
                                        <p:tgtEl>
                                          <p:spTgt spid="18"/>
                                        </p:tgtEl>
                                      </p:cBhvr>
                                    </p:animEffect>
                                  </p:childTnLst>
                                </p:cTn>
                              </p:par>
                            </p:childTnLst>
                          </p:cTn>
                        </p:par>
                        <p:par>
                          <p:cTn id="37" fill="hold">
                            <p:stCondLst>
                              <p:cond delay="1000"/>
                            </p:stCondLst>
                            <p:childTnLst>
                              <p:par>
                                <p:cTn id="38" presetID="1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400"/>
                                        <p:tgtEl>
                                          <p:spTgt spid="2"/>
                                        </p:tgtEl>
                                        <p:attrNameLst>
                                          <p:attrName>ppt_x</p:attrName>
                                        </p:attrNameLst>
                                      </p:cBhvr>
                                      <p:tavLst>
                                        <p:tav tm="0">
                                          <p:val>
                                            <p:strVal val="#ppt_x-#ppt_w*1.125000"/>
                                          </p:val>
                                        </p:tav>
                                        <p:tav tm="100000">
                                          <p:val>
                                            <p:strVal val="#ppt_x"/>
                                          </p:val>
                                        </p:tav>
                                      </p:tavLst>
                                    </p:anim>
                                    <p:animEffect>
                                      <p:cBhvr>
                                        <p:cTn id="41" dur="4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4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5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400"/>
                                        <p:tgtEl>
                                          <p:spTgt spid="19"/>
                                        </p:tgtEl>
                                        <p:attrNameLst>
                                          <p:attrName>ppt_y</p:attrName>
                                        </p:attrNameLst>
                                      </p:cBhvr>
                                      <p:tavLst>
                                        <p:tav tm="0">
                                          <p:val>
                                            <p:strVal val="#ppt_y-#ppt_h*1.125000"/>
                                          </p:val>
                                        </p:tav>
                                        <p:tav tm="100000">
                                          <p:val>
                                            <p:strVal val="#ppt_y"/>
                                          </p:val>
                                        </p:tav>
                                      </p:tavLst>
                                    </p:anim>
                                    <p:animEffect>
                                      <p:cBhvr>
                                        <p:cTn id="50" dur="400"/>
                                        <p:tgtEl>
                                          <p:spTgt spid="19"/>
                                        </p:tgtEl>
                                      </p:cBhvr>
                                    </p:animEffect>
                                  </p:childTnLst>
                                </p:cTn>
                              </p:par>
                              <p:par>
                                <p:cTn id="51" presetID="12" presetClass="entr" presetSubtype="1" fill="hold" grpId="0" nodeType="withEffect">
                                  <p:stCondLst>
                                    <p:cond delay="5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400"/>
                                        <p:tgtEl>
                                          <p:spTgt spid="20"/>
                                        </p:tgtEl>
                                        <p:attrNameLst>
                                          <p:attrName>ppt_y</p:attrName>
                                        </p:attrNameLst>
                                      </p:cBhvr>
                                      <p:tavLst>
                                        <p:tav tm="0">
                                          <p:val>
                                            <p:strVal val="#ppt_y-#ppt_h*1.125000"/>
                                          </p:val>
                                        </p:tav>
                                        <p:tav tm="100000">
                                          <p:val>
                                            <p:strVal val="#ppt_y"/>
                                          </p:val>
                                        </p:tav>
                                      </p:tavLst>
                                    </p:anim>
                                    <p:animEffect>
                                      <p:cBhvr>
                                        <p:cTn id="54" dur="400"/>
                                        <p:tgtEl>
                                          <p:spTgt spid="20"/>
                                        </p:tgtEl>
                                      </p:cBhvr>
                                    </p:animEffect>
                                  </p:childTnLst>
                                </p:cTn>
                              </p:par>
                            </p:childTnLst>
                          </p:cTn>
                        </p:par>
                        <p:par>
                          <p:cTn id="55" fill="hold">
                            <p:stCondLst>
                              <p:cond delay="1000"/>
                            </p:stCondLst>
                            <p:childTnLst>
                              <p:par>
                                <p:cTn id="56" presetID="12" presetClass="entr" presetSubtype="8"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p:cTn id="58" dur="400"/>
                                        <p:tgtEl>
                                          <p:spTgt spid="7"/>
                                        </p:tgtEl>
                                        <p:attrNameLst>
                                          <p:attrName>ppt_x</p:attrName>
                                        </p:attrNameLst>
                                      </p:cBhvr>
                                      <p:tavLst>
                                        <p:tav tm="0">
                                          <p:val>
                                            <p:strVal val="#ppt_x-#ppt_w*1.125000"/>
                                          </p:val>
                                        </p:tav>
                                        <p:tav tm="100000">
                                          <p:val>
                                            <p:strVal val="#ppt_x"/>
                                          </p:val>
                                        </p:tav>
                                      </p:tavLst>
                                    </p:anim>
                                    <p:animEffect>
                                      <p:cBhvr>
                                        <p:cTn id="59" dur="4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400"/>
                                        <p:tgtEl>
                                          <p:spTgt spid="32"/>
                                        </p:tgtEl>
                                      </p:cBhvr>
                                    </p:animEffect>
                                  </p:childTnLst>
                                </p:cTn>
                              </p:par>
                              <p:par>
                                <p:cTn id="65" presetID="12" presetClass="entr" presetSubtype="1" fill="hold" grpId="0" nodeType="withEffect">
                                  <p:stCondLst>
                                    <p:cond delay="500"/>
                                  </p:stCondLst>
                                  <p:childTnLst>
                                    <p:set>
                                      <p:cBhvr>
                                        <p:cTn id="66" dur="1" fill="hold">
                                          <p:stCondLst>
                                            <p:cond delay="0"/>
                                          </p:stCondLst>
                                        </p:cTn>
                                        <p:tgtEl>
                                          <p:spTgt spid="21"/>
                                        </p:tgtEl>
                                        <p:attrNameLst>
                                          <p:attrName>style.visibility</p:attrName>
                                        </p:attrNameLst>
                                      </p:cBhvr>
                                      <p:to>
                                        <p:strVal val="visible"/>
                                      </p:to>
                                    </p:set>
                                    <p:anim calcmode="lin" valueType="num">
                                      <p:cBhvr>
                                        <p:cTn id="67" dur="400"/>
                                        <p:tgtEl>
                                          <p:spTgt spid="21"/>
                                        </p:tgtEl>
                                        <p:attrNameLst>
                                          <p:attrName>ppt_y</p:attrName>
                                        </p:attrNameLst>
                                      </p:cBhvr>
                                      <p:tavLst>
                                        <p:tav tm="0">
                                          <p:val>
                                            <p:strVal val="#ppt_y-#ppt_h*1.125000"/>
                                          </p:val>
                                        </p:tav>
                                        <p:tav tm="100000">
                                          <p:val>
                                            <p:strVal val="#ppt_y"/>
                                          </p:val>
                                        </p:tav>
                                      </p:tavLst>
                                    </p:anim>
                                    <p:animEffect>
                                      <p:cBhvr>
                                        <p:cTn id="68" dur="400"/>
                                        <p:tgtEl>
                                          <p:spTgt spid="21"/>
                                        </p:tgtEl>
                                      </p:cBhvr>
                                    </p:animEffect>
                                  </p:childTnLst>
                                </p:cTn>
                              </p:par>
                              <p:par>
                                <p:cTn id="69" presetID="12" presetClass="entr" presetSubtype="1" fill="hold" grpId="0" nodeType="withEffect">
                                  <p:stCondLst>
                                    <p:cond delay="500"/>
                                  </p:stCondLst>
                                  <p:childTnLst>
                                    <p:set>
                                      <p:cBhvr>
                                        <p:cTn id="70" dur="1" fill="hold">
                                          <p:stCondLst>
                                            <p:cond delay="0"/>
                                          </p:stCondLst>
                                        </p:cTn>
                                        <p:tgtEl>
                                          <p:spTgt spid="22"/>
                                        </p:tgtEl>
                                        <p:attrNameLst>
                                          <p:attrName>style.visibility</p:attrName>
                                        </p:attrNameLst>
                                      </p:cBhvr>
                                      <p:to>
                                        <p:strVal val="visible"/>
                                      </p:to>
                                    </p:set>
                                    <p:anim calcmode="lin" valueType="num">
                                      <p:cBhvr>
                                        <p:cTn id="71" dur="400"/>
                                        <p:tgtEl>
                                          <p:spTgt spid="22"/>
                                        </p:tgtEl>
                                        <p:attrNameLst>
                                          <p:attrName>ppt_y</p:attrName>
                                        </p:attrNameLst>
                                      </p:cBhvr>
                                      <p:tavLst>
                                        <p:tav tm="0">
                                          <p:val>
                                            <p:strVal val="#ppt_y-#ppt_h*1.125000"/>
                                          </p:val>
                                        </p:tav>
                                        <p:tav tm="100000">
                                          <p:val>
                                            <p:strVal val="#ppt_y"/>
                                          </p:val>
                                        </p:tav>
                                      </p:tavLst>
                                    </p:anim>
                                    <p:animEffect>
                                      <p:cBhvr>
                                        <p:cTn id="72" dur="400"/>
                                        <p:tgtEl>
                                          <p:spTgt spid="22"/>
                                        </p:tgtEl>
                                      </p:cBhvr>
                                    </p:animEffect>
                                  </p:childTnLst>
                                </p:cTn>
                              </p:par>
                            </p:childTnLst>
                          </p:cTn>
                        </p:par>
                        <p:par>
                          <p:cTn id="73" fill="hold">
                            <p:stCondLst>
                              <p:cond delay="500"/>
                            </p:stCondLst>
                            <p:childTnLst>
                              <p:par>
                                <p:cTn id="74" presetID="12" presetClass="entr" presetSubtype="8"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 calcmode="lin" valueType="num">
                                      <p:cBhvr>
                                        <p:cTn id="76" dur="400"/>
                                        <p:tgtEl>
                                          <p:spTgt spid="4"/>
                                        </p:tgtEl>
                                        <p:attrNameLst>
                                          <p:attrName>ppt_x</p:attrName>
                                        </p:attrNameLst>
                                      </p:cBhvr>
                                      <p:tavLst>
                                        <p:tav tm="0">
                                          <p:val>
                                            <p:strVal val="#ppt_x-#ppt_w*1.125000"/>
                                          </p:val>
                                        </p:tav>
                                        <p:tav tm="100000">
                                          <p:val>
                                            <p:strVal val="#ppt_x"/>
                                          </p:val>
                                        </p:tav>
                                      </p:tavLst>
                                    </p:anim>
                                    <p:animEffect>
                                      <p:cBhvr>
                                        <p:cTn id="77" dur="4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400"/>
                                        <p:tgtEl>
                                          <p:spTgt spid="33"/>
                                        </p:tgtEl>
                                      </p:cBhvr>
                                    </p:animEffect>
                                  </p:childTnLst>
                                </p:cTn>
                              </p:par>
                              <p:par>
                                <p:cTn id="83" presetID="12" presetClass="entr" presetSubtype="1" fill="hold" grpId="0" nodeType="withEffect">
                                  <p:stCondLst>
                                    <p:cond delay="500"/>
                                  </p:stCondLst>
                                  <p:childTnLst>
                                    <p:set>
                                      <p:cBhvr>
                                        <p:cTn id="84" dur="1" fill="hold">
                                          <p:stCondLst>
                                            <p:cond delay="0"/>
                                          </p:stCondLst>
                                        </p:cTn>
                                        <p:tgtEl>
                                          <p:spTgt spid="23"/>
                                        </p:tgtEl>
                                        <p:attrNameLst>
                                          <p:attrName>style.visibility</p:attrName>
                                        </p:attrNameLst>
                                      </p:cBhvr>
                                      <p:to>
                                        <p:strVal val="visible"/>
                                      </p:to>
                                    </p:set>
                                    <p:anim calcmode="lin" valueType="num">
                                      <p:cBhvr>
                                        <p:cTn id="85" dur="400"/>
                                        <p:tgtEl>
                                          <p:spTgt spid="23"/>
                                        </p:tgtEl>
                                        <p:attrNameLst>
                                          <p:attrName>ppt_y</p:attrName>
                                        </p:attrNameLst>
                                      </p:cBhvr>
                                      <p:tavLst>
                                        <p:tav tm="0">
                                          <p:val>
                                            <p:strVal val="#ppt_y-#ppt_h*1.125000"/>
                                          </p:val>
                                        </p:tav>
                                        <p:tav tm="100000">
                                          <p:val>
                                            <p:strVal val="#ppt_y"/>
                                          </p:val>
                                        </p:tav>
                                      </p:tavLst>
                                    </p:anim>
                                    <p:animEffect>
                                      <p:cBhvr>
                                        <p:cTn id="86" dur="400"/>
                                        <p:tgtEl>
                                          <p:spTgt spid="23"/>
                                        </p:tgtEl>
                                      </p:cBhvr>
                                    </p:animEffect>
                                  </p:childTnLst>
                                </p:cTn>
                              </p:par>
                              <p:par>
                                <p:cTn id="87" presetID="12" presetClass="entr" presetSubtype="1" fill="hold" grpId="0" nodeType="withEffect">
                                  <p:stCondLst>
                                    <p:cond delay="500"/>
                                  </p:stCondLst>
                                  <p:childTnLst>
                                    <p:set>
                                      <p:cBhvr>
                                        <p:cTn id="88" dur="1" fill="hold">
                                          <p:stCondLst>
                                            <p:cond delay="0"/>
                                          </p:stCondLst>
                                        </p:cTn>
                                        <p:tgtEl>
                                          <p:spTgt spid="24"/>
                                        </p:tgtEl>
                                        <p:attrNameLst>
                                          <p:attrName>style.visibility</p:attrName>
                                        </p:attrNameLst>
                                      </p:cBhvr>
                                      <p:to>
                                        <p:strVal val="visible"/>
                                      </p:to>
                                    </p:set>
                                    <p:anim calcmode="lin" valueType="num">
                                      <p:cBhvr>
                                        <p:cTn id="89" dur="400"/>
                                        <p:tgtEl>
                                          <p:spTgt spid="24"/>
                                        </p:tgtEl>
                                        <p:attrNameLst>
                                          <p:attrName>ppt_y</p:attrName>
                                        </p:attrNameLst>
                                      </p:cBhvr>
                                      <p:tavLst>
                                        <p:tav tm="0">
                                          <p:val>
                                            <p:strVal val="#ppt_y-#ppt_h*1.125000"/>
                                          </p:val>
                                        </p:tav>
                                        <p:tav tm="100000">
                                          <p:val>
                                            <p:strVal val="#ppt_y"/>
                                          </p:val>
                                        </p:tav>
                                      </p:tavLst>
                                    </p:anim>
                                    <p:animEffect>
                                      <p:cBhvr>
                                        <p:cTn id="90" dur="400"/>
                                        <p:tgtEl>
                                          <p:spTgt spid="24"/>
                                        </p:tgtEl>
                                      </p:cBhvr>
                                    </p:animEffect>
                                  </p:childTnLst>
                                </p:cTn>
                              </p:par>
                            </p:childTnLst>
                          </p:cTn>
                        </p:par>
                        <p:par>
                          <p:cTn id="91" fill="hold">
                            <p:stCondLst>
                              <p:cond delay="500"/>
                            </p:stCondLst>
                            <p:childTnLst>
                              <p:par>
                                <p:cTn id="92" presetID="2" presetClass="entr" presetSubtype="8" fill="hold" nodeType="afterEffect">
                                  <p:stCondLst>
                                    <p:cond delay="0"/>
                                  </p:stCondLst>
                                  <p:childTnLst>
                                    <p:set>
                                      <p:cBhvr>
                                        <p:cTn id="93" dur="1" fill="hold">
                                          <p:stCondLst>
                                            <p:cond delay="0"/>
                                          </p:stCondLst>
                                        </p:cTn>
                                        <p:tgtEl>
                                          <p:spTgt spid="42"/>
                                        </p:tgtEl>
                                        <p:attrNameLst>
                                          <p:attrName>style.visibility</p:attrName>
                                        </p:attrNameLst>
                                      </p:cBhvr>
                                      <p:to>
                                        <p:strVal val="visible"/>
                                      </p:to>
                                    </p:set>
                                    <p:anim calcmode="lin" valueType="num">
                                      <p:cBhvr>
                                        <p:cTn id="94" dur="400" fill="hold"/>
                                        <p:tgtEl>
                                          <p:spTgt spid="42"/>
                                        </p:tgtEl>
                                        <p:attrNameLst>
                                          <p:attrName>ppt_x</p:attrName>
                                        </p:attrNameLst>
                                      </p:cBhvr>
                                      <p:tavLst>
                                        <p:tav tm="0">
                                          <p:val>
                                            <p:strVal val="0-#ppt_w/2"/>
                                          </p:val>
                                        </p:tav>
                                        <p:tav tm="100000">
                                          <p:val>
                                            <p:strVal val="#ppt_x"/>
                                          </p:val>
                                        </p:tav>
                                      </p:tavLst>
                                    </p:anim>
                                    <p:anim calcmode="lin" valueType="num">
                                      <p:cBhvr>
                                        <p:cTn id="95" dur="400" fill="hold"/>
                                        <p:tgtEl>
                                          <p:spTgt spid="42"/>
                                        </p:tgtEl>
                                        <p:attrNameLst>
                                          <p:attrName>ppt_y</p:attrName>
                                        </p:attrNameLst>
                                      </p:cBhvr>
                                      <p:tavLst>
                                        <p:tav tm="0">
                                          <p:val>
                                            <p:strVal val="#ppt_y"/>
                                          </p:val>
                                        </p:tav>
                                        <p:tav tm="100000">
                                          <p:val>
                                            <p:strVal val="#ppt_y"/>
                                          </p:val>
                                        </p:tav>
                                      </p:tavLst>
                                    </p:anim>
                                  </p:childTnLst>
                                </p:cTn>
                              </p:par>
                              <p:par>
                                <p:cTn id="96" presetID="10" presetClass="entr" presetSubtype="0" fill="hold" grpId="0"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fade">
                                      <p:cBhvr>
                                        <p:cTn id="98" dur="400"/>
                                        <p:tgtEl>
                                          <p:spTgt spid="41"/>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1" fill="hold" grpId="0" nodeType="clickEffect">
                                  <p:stCondLst>
                                    <p:cond delay="500"/>
                                  </p:stCondLst>
                                  <p:childTnLst>
                                    <p:set>
                                      <p:cBhvr>
                                        <p:cTn id="102" dur="1" fill="hold">
                                          <p:stCondLst>
                                            <p:cond delay="0"/>
                                          </p:stCondLst>
                                        </p:cTn>
                                        <p:tgtEl>
                                          <p:spTgt spid="49"/>
                                        </p:tgtEl>
                                        <p:attrNameLst>
                                          <p:attrName>style.visibility</p:attrName>
                                        </p:attrNameLst>
                                      </p:cBhvr>
                                      <p:to>
                                        <p:strVal val="visible"/>
                                      </p:to>
                                    </p:set>
                                    <p:anim calcmode="lin" valueType="num">
                                      <p:cBhvr>
                                        <p:cTn id="103" dur="400"/>
                                        <p:tgtEl>
                                          <p:spTgt spid="49"/>
                                        </p:tgtEl>
                                        <p:attrNameLst>
                                          <p:attrName>ppt_y</p:attrName>
                                        </p:attrNameLst>
                                      </p:cBhvr>
                                      <p:tavLst>
                                        <p:tav tm="0">
                                          <p:val>
                                            <p:strVal val="#ppt_y-#ppt_h*1.125000"/>
                                          </p:val>
                                        </p:tav>
                                        <p:tav tm="100000">
                                          <p:val>
                                            <p:strVal val="#ppt_y"/>
                                          </p:val>
                                        </p:tav>
                                      </p:tavLst>
                                    </p:anim>
                                    <p:animEffect>
                                      <p:cBhvr>
                                        <p:cTn id="104" dur="400"/>
                                        <p:tgtEl>
                                          <p:spTgt spid="49"/>
                                        </p:tgtEl>
                                      </p:cBhvr>
                                    </p:animEffect>
                                  </p:childTnLst>
                                </p:cTn>
                              </p:par>
                              <p:par>
                                <p:cTn id="105" presetID="12" presetClass="entr" presetSubtype="1" fill="hold" grpId="0" nodeType="withEffect">
                                  <p:stCondLst>
                                    <p:cond delay="500"/>
                                  </p:stCondLst>
                                  <p:childTnLst>
                                    <p:set>
                                      <p:cBhvr>
                                        <p:cTn id="106" dur="1" fill="hold">
                                          <p:stCondLst>
                                            <p:cond delay="0"/>
                                          </p:stCondLst>
                                        </p:cTn>
                                        <p:tgtEl>
                                          <p:spTgt spid="50"/>
                                        </p:tgtEl>
                                        <p:attrNameLst>
                                          <p:attrName>style.visibility</p:attrName>
                                        </p:attrNameLst>
                                      </p:cBhvr>
                                      <p:to>
                                        <p:strVal val="visible"/>
                                      </p:to>
                                    </p:set>
                                    <p:anim calcmode="lin" valueType="num">
                                      <p:cBhvr>
                                        <p:cTn id="107" dur="400"/>
                                        <p:tgtEl>
                                          <p:spTgt spid="50"/>
                                        </p:tgtEl>
                                        <p:attrNameLst>
                                          <p:attrName>ppt_y</p:attrName>
                                        </p:attrNameLst>
                                      </p:cBhvr>
                                      <p:tavLst>
                                        <p:tav tm="0">
                                          <p:val>
                                            <p:strVal val="#ppt_y-#ppt_h*1.125000"/>
                                          </p:val>
                                        </p:tav>
                                        <p:tav tm="100000">
                                          <p:val>
                                            <p:strVal val="#ppt_y"/>
                                          </p:val>
                                        </p:tav>
                                      </p:tavLst>
                                    </p:anim>
                                    <p:animEffect>
                                      <p:cBhvr>
                                        <p:cTn id="108" dur="4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0" grpId="0" animBg="1"/>
      <p:bldP spid="17" grpId="0" bldLvl="0" autoUpdateAnimBg="0"/>
      <p:bldP spid="18" grpId="0" bldLvl="0" autoUpdateAnimBg="0"/>
      <p:bldP spid="19" grpId="0" bldLvl="0" autoUpdateAnimBg="0"/>
      <p:bldP spid="20" grpId="0" bldLvl="0" autoUpdateAnimBg="0"/>
      <p:bldP spid="21" grpId="0" bldLvl="0" autoUpdateAnimBg="0"/>
      <p:bldP spid="22" grpId="0" bldLvl="0" autoUpdateAnimBg="0"/>
      <p:bldP spid="23" grpId="0" bldLvl="0" autoUpdateAnimBg="0"/>
      <p:bldP spid="24" grpId="0" bldLvl="0" autoUpdateAnimBg="0"/>
      <p:bldP spid="41" grpId="0" animBg="1"/>
      <p:bldP spid="49" grpId="0" bldLvl="0" autoUpdateAnimBg="0"/>
      <p:bldP spid="50" grpId="0" bldLvl="0" autoUpdateAnimBg="0"/>
      <p:bldP spid="46" grpId="0"/>
      <p:bldP spid="51"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47"/>
          <p:cNvSpPr>
            <a:spLocks noChangeArrowheads="1"/>
          </p:cNvSpPr>
          <p:nvPr/>
        </p:nvSpPr>
        <p:spPr bwMode="auto">
          <a:xfrm>
            <a:off x="819627" y="990124"/>
            <a:ext cx="7783353" cy="116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30000"/>
              </a:lnSpc>
              <a:spcBef>
                <a:spcPct val="0"/>
              </a:spcBef>
              <a:buFont typeface="Wingdings" panose="05000000000000000000" pitchFamily="2" charset="2"/>
              <a:buChar char="l"/>
            </a:pPr>
            <a:r>
              <a:rPr lang="zh-CN" altLang="en-US" sz="1100" dirty="0">
                <a:latin typeface="Arial" panose="020B0604020202020204" pitchFamily="34" charset="0"/>
                <a:ea typeface="微软雅黑" panose="020B0503020204020204" pitchFamily="34" charset="-122"/>
                <a:sym typeface="Arial" panose="020B0604020202020204" pitchFamily="34" charset="0"/>
              </a:rPr>
              <a:t>五种需求是由低级到高级逐步发展的，其中</a:t>
            </a:r>
            <a:r>
              <a:rPr lang="zh-CN" altLang="en-US" sz="1100" b="1" dirty="0">
                <a:latin typeface="Arial" panose="020B0604020202020204" pitchFamily="34" charset="0"/>
                <a:ea typeface="微软雅黑" panose="020B0503020204020204" pitchFamily="34" charset="-122"/>
                <a:sym typeface="Arial" panose="020B0604020202020204" pitchFamily="34" charset="0"/>
              </a:rPr>
              <a:t>生理需求和安全需求属于低级需求，归属需求、尊重需求和自我实现需求属于高级需求</a:t>
            </a:r>
            <a:r>
              <a:rPr lang="zh-CN" altLang="en-US" sz="1100" dirty="0">
                <a:latin typeface="Arial" panose="020B0604020202020204" pitchFamily="34" charset="0"/>
                <a:ea typeface="微软雅黑" panose="020B0503020204020204" pitchFamily="34" charset="-122"/>
                <a:sym typeface="Arial" panose="020B0604020202020204" pitchFamily="34" charset="0"/>
              </a:rPr>
              <a:t>。人的需求按重要性和层次可以排成一定的次序，从基本到复杂，从低级到高级</a:t>
            </a:r>
            <a:endParaRPr lang="en-US" altLang="zh-CN" sz="1100" dirty="0">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30000"/>
              </a:lnSpc>
              <a:spcBef>
                <a:spcPct val="0"/>
              </a:spcBef>
              <a:buFont typeface="Wingdings" panose="05000000000000000000" pitchFamily="2" charset="2"/>
              <a:buChar char="l"/>
            </a:pPr>
            <a:r>
              <a:rPr lang="zh-CN" altLang="en-US" sz="1100" dirty="0">
                <a:latin typeface="Arial" panose="020B0604020202020204" pitchFamily="34" charset="0"/>
                <a:ea typeface="微软雅黑" panose="020B0503020204020204" pitchFamily="34" charset="-122"/>
                <a:sym typeface="Arial" panose="020B0604020202020204" pitchFamily="34" charset="0"/>
              </a:rPr>
              <a:t>当人的某一层次需求得到相对满足后，较高层次的需求才会成为主导需求，成为驱动人的行为的主要动力；</a:t>
            </a:r>
            <a:r>
              <a:rPr lang="zh-CN" altLang="en-US" sz="1100" b="1" dirty="0">
                <a:latin typeface="Arial" panose="020B0604020202020204" pitchFamily="34" charset="0"/>
                <a:ea typeface="微软雅黑" panose="020B0503020204020204" pitchFamily="34" charset="-122"/>
                <a:sym typeface="Arial" panose="020B0604020202020204" pitchFamily="34" charset="0"/>
              </a:rPr>
              <a:t>人的行为产生的原因是需求，只有尚未满足的需求才能够影响人们的行为，而已经满足的需求则不再起激励作用</a:t>
            </a:r>
            <a:endParaRPr lang="en-US" altLang="zh-CN" sz="1100" b="1" dirty="0">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30000"/>
              </a:lnSpc>
              <a:spcBef>
                <a:spcPct val="0"/>
              </a:spcBef>
              <a:buFont typeface="Wingdings" panose="05000000000000000000" pitchFamily="2" charset="2"/>
              <a:buChar char="l"/>
            </a:pPr>
            <a:r>
              <a:rPr lang="zh-CN" altLang="en-US" sz="1100" dirty="0">
                <a:latin typeface="Arial" panose="020B0604020202020204" pitchFamily="34" charset="0"/>
                <a:ea typeface="微软雅黑" panose="020B0503020204020204" pitchFamily="34" charset="-122"/>
                <a:sym typeface="Arial" panose="020B0604020202020204" pitchFamily="34" charset="0"/>
              </a:rPr>
              <a:t>对于大多数人来说，并不是在任何条件下都同时需要满足这五种需求且保持相同的强度，人的行为是由主导需求决定的</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Rectangle 42"/>
          <p:cNvSpPr>
            <a:spLocks noChangeArrowheads="1"/>
          </p:cNvSpPr>
          <p:nvPr/>
        </p:nvSpPr>
        <p:spPr bwMode="auto">
          <a:xfrm>
            <a:off x="1031558" y="2268618"/>
            <a:ext cx="2352675" cy="2692003"/>
          </a:xfrm>
          <a:prstGeom prst="rect">
            <a:avLst/>
          </a:prstGeom>
          <a:blipFill dpi="0" rotWithShape="1">
            <a:blip r:embed="rId1"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47"/>
          <p:cNvSpPr>
            <a:spLocks noChangeArrowheads="1"/>
          </p:cNvSpPr>
          <p:nvPr/>
        </p:nvSpPr>
        <p:spPr bwMode="auto">
          <a:xfrm>
            <a:off x="4502230" y="2309711"/>
            <a:ext cx="37273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管理者要弄清楚员工的需求，采取有针对性的激励措施满足其需求</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47"/>
          <p:cNvSpPr>
            <a:spLocks noChangeArrowheads="1"/>
          </p:cNvSpPr>
          <p:nvPr/>
        </p:nvSpPr>
        <p:spPr bwMode="auto">
          <a:xfrm>
            <a:off x="4502150" y="2950845"/>
            <a:ext cx="38112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管理者在执行领导职能时，应准确判断员工的主导需求，并主要针对主导需求采取激励措施</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47"/>
          <p:cNvSpPr>
            <a:spLocks noChangeArrowheads="1"/>
          </p:cNvSpPr>
          <p:nvPr/>
        </p:nvSpPr>
        <p:spPr bwMode="auto">
          <a:xfrm>
            <a:off x="4507944" y="3484461"/>
            <a:ext cx="3696985" cy="84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组织和社会应当构建有利于组织成员持续开发潜力的环境，管理者要为下属提供富有挑战性的工作，给予相应的工作自主权和决策权</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77" name="组合 76"/>
          <p:cNvGrpSpPr/>
          <p:nvPr/>
        </p:nvGrpSpPr>
        <p:grpSpPr>
          <a:xfrm>
            <a:off x="3873371" y="2341554"/>
            <a:ext cx="622626" cy="622626"/>
            <a:chOff x="5051514" y="1762004"/>
            <a:chExt cx="605079" cy="605079"/>
          </a:xfrm>
        </p:grpSpPr>
        <p:grpSp>
          <p:nvGrpSpPr>
            <p:cNvPr id="43" name="组合 42"/>
            <p:cNvGrpSpPr/>
            <p:nvPr/>
          </p:nvGrpSpPr>
          <p:grpSpPr>
            <a:xfrm>
              <a:off x="5051514" y="1762004"/>
              <a:ext cx="605079" cy="605079"/>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1" name="Freeform 35"/>
            <p:cNvSpPr>
              <a:spLocks noEditPoints="1" noChangeArrowheads="1"/>
            </p:cNvSpPr>
            <p:nvPr/>
          </p:nvSpPr>
          <p:spPr bwMode="auto">
            <a:xfrm>
              <a:off x="5145629" y="1916274"/>
              <a:ext cx="416848" cy="281297"/>
            </a:xfrm>
            <a:custGeom>
              <a:avLst/>
              <a:gdLst>
                <a:gd name="T0" fmla="*/ 971389130 w 157"/>
                <a:gd name="T1" fmla="*/ 330486331 h 106"/>
                <a:gd name="T2" fmla="*/ 978586115 w 157"/>
                <a:gd name="T3" fmla="*/ 265824680 h 106"/>
                <a:gd name="T4" fmla="*/ 712353996 w 157"/>
                <a:gd name="T5" fmla="*/ 0 h 106"/>
                <a:gd name="T6" fmla="*/ 525269936 w 157"/>
                <a:gd name="T7" fmla="*/ 129320622 h 106"/>
                <a:gd name="T8" fmla="*/ 323797271 w 157"/>
                <a:gd name="T9" fmla="*/ 57475534 h 106"/>
                <a:gd name="T10" fmla="*/ 136713211 w 157"/>
                <a:gd name="T11" fmla="*/ 280194233 h 106"/>
                <a:gd name="T12" fmla="*/ 143910196 w 157"/>
                <a:gd name="T13" fmla="*/ 337669767 h 106"/>
                <a:gd name="T14" fmla="*/ 0 w 157"/>
                <a:gd name="T15" fmla="*/ 538835477 h 106"/>
                <a:gd name="T16" fmla="*/ 223060938 w 157"/>
                <a:gd name="T17" fmla="*/ 761554176 h 106"/>
                <a:gd name="T18" fmla="*/ 906629676 w 157"/>
                <a:gd name="T19" fmla="*/ 761554176 h 106"/>
                <a:gd name="T20" fmla="*/ 1129690614 w 157"/>
                <a:gd name="T21" fmla="*/ 538835477 h 106"/>
                <a:gd name="T22" fmla="*/ 971389130 w 157"/>
                <a:gd name="T23" fmla="*/ 330486331 h 106"/>
                <a:gd name="T24" fmla="*/ 863458495 w 157"/>
                <a:gd name="T25" fmla="*/ 718448195 h 106"/>
                <a:gd name="T26" fmla="*/ 568443800 w 157"/>
                <a:gd name="T27" fmla="*/ 718448195 h 106"/>
                <a:gd name="T28" fmla="*/ 741133889 w 157"/>
                <a:gd name="T29" fmla="*/ 538835477 h 106"/>
                <a:gd name="T30" fmla="*/ 733939587 w 157"/>
                <a:gd name="T31" fmla="*/ 517282486 h 106"/>
                <a:gd name="T32" fmla="*/ 661983147 w 157"/>
                <a:gd name="T33" fmla="*/ 517282486 h 106"/>
                <a:gd name="T34" fmla="*/ 661983147 w 157"/>
                <a:gd name="T35" fmla="*/ 488543379 h 106"/>
                <a:gd name="T36" fmla="*/ 661983147 w 157"/>
                <a:gd name="T37" fmla="*/ 265824680 h 106"/>
                <a:gd name="T38" fmla="*/ 647594542 w 157"/>
                <a:gd name="T39" fmla="*/ 251457807 h 106"/>
                <a:gd name="T40" fmla="*/ 460510482 w 157"/>
                <a:gd name="T41" fmla="*/ 251457807 h 106"/>
                <a:gd name="T42" fmla="*/ 446119194 w 157"/>
                <a:gd name="T43" fmla="*/ 265824680 h 106"/>
                <a:gd name="T44" fmla="*/ 446119194 w 157"/>
                <a:gd name="T45" fmla="*/ 488543379 h 106"/>
                <a:gd name="T46" fmla="*/ 446119194 w 157"/>
                <a:gd name="T47" fmla="*/ 524465923 h 106"/>
                <a:gd name="T48" fmla="*/ 366968452 w 157"/>
                <a:gd name="T49" fmla="*/ 524465923 h 106"/>
                <a:gd name="T50" fmla="*/ 359774149 w 157"/>
                <a:gd name="T51" fmla="*/ 546018913 h 106"/>
                <a:gd name="T52" fmla="*/ 539661224 w 157"/>
                <a:gd name="T53" fmla="*/ 718448195 h 106"/>
                <a:gd name="T54" fmla="*/ 273429105 w 157"/>
                <a:gd name="T55" fmla="*/ 718448195 h 106"/>
                <a:gd name="T56" fmla="*/ 79150742 w 157"/>
                <a:gd name="T57" fmla="*/ 531652040 h 106"/>
                <a:gd name="T58" fmla="*/ 208669650 w 157"/>
                <a:gd name="T59" fmla="*/ 359222758 h 106"/>
                <a:gd name="T60" fmla="*/ 201472665 w 157"/>
                <a:gd name="T61" fmla="*/ 316116777 h 106"/>
                <a:gd name="T62" fmla="*/ 359774149 w 157"/>
                <a:gd name="T63" fmla="*/ 122137185 h 106"/>
                <a:gd name="T64" fmla="*/ 532466921 w 157"/>
                <a:gd name="T65" fmla="*/ 208349146 h 106"/>
                <a:gd name="T66" fmla="*/ 697962708 w 157"/>
                <a:gd name="T67" fmla="*/ 71845088 h 106"/>
                <a:gd name="T68" fmla="*/ 921020964 w 157"/>
                <a:gd name="T69" fmla="*/ 301747224 h 106"/>
                <a:gd name="T70" fmla="*/ 913826661 w 157"/>
                <a:gd name="T71" fmla="*/ 352039321 h 106"/>
                <a:gd name="T72" fmla="*/ 1057736857 w 157"/>
                <a:gd name="T73" fmla="*/ 531652040 h 106"/>
                <a:gd name="T74" fmla="*/ 863458495 w 157"/>
                <a:gd name="T75" fmla="*/ 718448195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rgbClr val="0067B0"/>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 name="组合 1"/>
          <p:cNvGrpSpPr/>
          <p:nvPr/>
        </p:nvGrpSpPr>
        <p:grpSpPr>
          <a:xfrm>
            <a:off x="3902905" y="3603998"/>
            <a:ext cx="605079" cy="605079"/>
            <a:chOff x="5541205" y="3834446"/>
            <a:chExt cx="605079" cy="605079"/>
          </a:xfrm>
        </p:grpSpPr>
        <p:grpSp>
          <p:nvGrpSpPr>
            <p:cNvPr id="59" name="组合 58"/>
            <p:cNvGrpSpPr/>
            <p:nvPr/>
          </p:nvGrpSpPr>
          <p:grpSpPr>
            <a:xfrm>
              <a:off x="5541205" y="3834446"/>
              <a:ext cx="605079" cy="605079"/>
              <a:chOff x="304800" y="673100"/>
              <a:chExt cx="4000500" cy="4000500"/>
            </a:xfrm>
            <a:effectLst>
              <a:outerShdw blurRad="444500" dist="254000" dir="8100000" algn="tr" rotWithShape="0">
                <a:prstClr val="black">
                  <a:alpha val="50000"/>
                </a:prstClr>
              </a:outerShdw>
            </a:effectLst>
          </p:grpSpPr>
          <p:sp>
            <p:nvSpPr>
              <p:cNvPr id="60" name="同心圆 5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椭圆 6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Group 22"/>
            <p:cNvGrpSpPr/>
            <p:nvPr/>
          </p:nvGrpSpPr>
          <p:grpSpPr bwMode="auto">
            <a:xfrm>
              <a:off x="5697292" y="3969912"/>
              <a:ext cx="292903" cy="310672"/>
              <a:chOff x="0" y="0"/>
              <a:chExt cx="439257" cy="424283"/>
            </a:xfrm>
            <a:solidFill>
              <a:srgbClr val="03A9F3"/>
            </a:solidFill>
          </p:grpSpPr>
          <p:sp>
            <p:nvSpPr>
              <p:cNvPr id="15" name="Rectangle 18"/>
              <p:cNvSpPr>
                <a:spLocks noChangeArrowheads="1"/>
              </p:cNvSpPr>
              <p:nvPr/>
            </p:nvSpPr>
            <p:spPr bwMode="auto">
              <a:xfrm>
                <a:off x="157234" y="169713"/>
                <a:ext cx="47421" cy="44924"/>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19"/>
              <p:cNvSpPr>
                <a:spLocks noChangeArrowheads="1"/>
              </p:cNvSpPr>
              <p:nvPr/>
            </p:nvSpPr>
            <p:spPr bwMode="auto">
              <a:xfrm>
                <a:off x="232107" y="169713"/>
                <a:ext cx="49916" cy="44924"/>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17" name="Rectangle 20"/>
              <p:cNvSpPr>
                <a:spLocks noChangeArrowheads="1"/>
              </p:cNvSpPr>
              <p:nvPr/>
            </p:nvSpPr>
            <p:spPr bwMode="auto">
              <a:xfrm>
                <a:off x="309477" y="169713"/>
                <a:ext cx="49916" cy="44924"/>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21"/>
              <p:cNvSpPr>
                <a:spLocks noChangeArrowheads="1"/>
              </p:cNvSpPr>
              <p:nvPr/>
            </p:nvSpPr>
            <p:spPr bwMode="auto">
              <a:xfrm>
                <a:off x="157234" y="237099"/>
                <a:ext cx="47421" cy="47421"/>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19" name="Rectangle 22"/>
              <p:cNvSpPr>
                <a:spLocks noChangeArrowheads="1"/>
              </p:cNvSpPr>
              <p:nvPr/>
            </p:nvSpPr>
            <p:spPr bwMode="auto">
              <a:xfrm>
                <a:off x="232107" y="237099"/>
                <a:ext cx="49916" cy="47421"/>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20" name="Rectangle 23"/>
              <p:cNvSpPr>
                <a:spLocks noChangeArrowheads="1"/>
              </p:cNvSpPr>
              <p:nvPr/>
            </p:nvSpPr>
            <p:spPr bwMode="auto">
              <a:xfrm>
                <a:off x="309477" y="237099"/>
                <a:ext cx="49916" cy="47421"/>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21" name="Rectangle 24"/>
              <p:cNvSpPr>
                <a:spLocks noChangeArrowheads="1"/>
              </p:cNvSpPr>
              <p:nvPr/>
            </p:nvSpPr>
            <p:spPr bwMode="auto">
              <a:xfrm>
                <a:off x="157234" y="309477"/>
                <a:ext cx="47421" cy="44924"/>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25"/>
              <p:cNvSpPr>
                <a:spLocks noChangeArrowheads="1"/>
              </p:cNvSpPr>
              <p:nvPr/>
            </p:nvSpPr>
            <p:spPr bwMode="auto">
              <a:xfrm>
                <a:off x="79865" y="237099"/>
                <a:ext cx="49916" cy="47421"/>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26"/>
              <p:cNvSpPr>
                <a:spLocks noChangeArrowheads="1"/>
              </p:cNvSpPr>
              <p:nvPr/>
            </p:nvSpPr>
            <p:spPr bwMode="auto">
              <a:xfrm>
                <a:off x="79865" y="309477"/>
                <a:ext cx="49916" cy="44924"/>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24" name="Rectangle 27"/>
              <p:cNvSpPr>
                <a:spLocks noChangeArrowheads="1"/>
              </p:cNvSpPr>
              <p:nvPr/>
            </p:nvSpPr>
            <p:spPr bwMode="auto">
              <a:xfrm>
                <a:off x="232107" y="309477"/>
                <a:ext cx="49916" cy="44924"/>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28"/>
              <p:cNvSpPr>
                <a:spLocks noChangeArrowheads="1"/>
              </p:cNvSpPr>
              <p:nvPr/>
            </p:nvSpPr>
            <p:spPr bwMode="auto">
              <a:xfrm>
                <a:off x="309477" y="309477"/>
                <a:ext cx="49916" cy="44924"/>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29"/>
              <p:cNvSpPr>
                <a:spLocks noEditPoints="1" noChangeArrowheads="1"/>
              </p:cNvSpPr>
              <p:nvPr/>
            </p:nvSpPr>
            <p:spPr bwMode="auto">
              <a:xfrm>
                <a:off x="0" y="29950"/>
                <a:ext cx="439257" cy="394333"/>
              </a:xfrm>
              <a:custGeom>
                <a:avLst/>
                <a:gdLst>
                  <a:gd name="T0" fmla="*/ 1083829211 w 176"/>
                  <a:gd name="T1" fmla="*/ 0 h 158"/>
                  <a:gd name="T2" fmla="*/ 934337076 w 176"/>
                  <a:gd name="T3" fmla="*/ 0 h 158"/>
                  <a:gd name="T4" fmla="*/ 934337076 w 176"/>
                  <a:gd name="T5" fmla="*/ 99661426 h 158"/>
                  <a:gd name="T6" fmla="*/ 784842445 w 176"/>
                  <a:gd name="T7" fmla="*/ 99661426 h 158"/>
                  <a:gd name="T8" fmla="*/ 784842445 w 176"/>
                  <a:gd name="T9" fmla="*/ 0 h 158"/>
                  <a:gd name="T10" fmla="*/ 323902122 w 176"/>
                  <a:gd name="T11" fmla="*/ 0 h 158"/>
                  <a:gd name="T12" fmla="*/ 323902122 w 176"/>
                  <a:gd name="T13" fmla="*/ 99661426 h 158"/>
                  <a:gd name="T14" fmla="*/ 174409987 w 176"/>
                  <a:gd name="T15" fmla="*/ 99661426 h 158"/>
                  <a:gd name="T16" fmla="*/ 174409987 w 176"/>
                  <a:gd name="T17" fmla="*/ 0 h 158"/>
                  <a:gd name="T18" fmla="*/ 0 w 176"/>
                  <a:gd name="T19" fmla="*/ 0 h 158"/>
                  <a:gd name="T20" fmla="*/ 0 w 176"/>
                  <a:gd name="T21" fmla="*/ 984167816 h 158"/>
                  <a:gd name="T22" fmla="*/ 80975530 w 176"/>
                  <a:gd name="T23" fmla="*/ 984167816 h 158"/>
                  <a:gd name="T24" fmla="*/ 1009083143 w 176"/>
                  <a:gd name="T25" fmla="*/ 984167816 h 158"/>
                  <a:gd name="T26" fmla="*/ 1096288137 w 176"/>
                  <a:gd name="T27" fmla="*/ 984167816 h 158"/>
                  <a:gd name="T28" fmla="*/ 1083829211 w 176"/>
                  <a:gd name="T29" fmla="*/ 0 h 158"/>
                  <a:gd name="T30" fmla="*/ 1009083143 w 176"/>
                  <a:gd name="T31" fmla="*/ 896962820 h 158"/>
                  <a:gd name="T32" fmla="*/ 80975530 w 176"/>
                  <a:gd name="T33" fmla="*/ 896962820 h 158"/>
                  <a:gd name="T34" fmla="*/ 80975530 w 176"/>
                  <a:gd name="T35" fmla="*/ 274071418 h 158"/>
                  <a:gd name="T36" fmla="*/ 1009083143 w 176"/>
                  <a:gd name="T37" fmla="*/ 274071418 h 158"/>
                  <a:gd name="T38" fmla="*/ 1009083143 w 176"/>
                  <a:gd name="T39" fmla="*/ 896962820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158"/>
                  <a:gd name="T62" fmla="*/ 176 w 176"/>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30"/>
              <p:cNvSpPr>
                <a:spLocks noChangeArrowheads="1"/>
              </p:cNvSpPr>
              <p:nvPr/>
            </p:nvSpPr>
            <p:spPr bwMode="auto">
              <a:xfrm>
                <a:off x="82360" y="0"/>
                <a:ext cx="37438" cy="59899"/>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28" name="Rectangle 31"/>
              <p:cNvSpPr>
                <a:spLocks noChangeArrowheads="1"/>
              </p:cNvSpPr>
              <p:nvPr/>
            </p:nvSpPr>
            <p:spPr bwMode="auto">
              <a:xfrm>
                <a:off x="329443" y="0"/>
                <a:ext cx="34941" cy="59899"/>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13" name="组合 112"/>
          <p:cNvGrpSpPr/>
          <p:nvPr/>
        </p:nvGrpSpPr>
        <p:grpSpPr>
          <a:xfrm>
            <a:off x="3879340" y="2977371"/>
            <a:ext cx="622626" cy="622626"/>
            <a:chOff x="5570980" y="2842059"/>
            <a:chExt cx="622626" cy="622626"/>
          </a:xfrm>
        </p:grpSpPr>
        <p:grpSp>
          <p:nvGrpSpPr>
            <p:cNvPr id="85" name="组合 84"/>
            <p:cNvGrpSpPr/>
            <p:nvPr/>
          </p:nvGrpSpPr>
          <p:grpSpPr>
            <a:xfrm>
              <a:off x="5570980" y="2842059"/>
              <a:ext cx="622626" cy="622626"/>
              <a:chOff x="304800" y="673100"/>
              <a:chExt cx="4000500" cy="4000500"/>
            </a:xfrm>
            <a:effectLst>
              <a:outerShdw blurRad="444500" dist="254000" dir="8100000" algn="tr" rotWithShape="0">
                <a:prstClr val="black">
                  <a:alpha val="50000"/>
                </a:prstClr>
              </a:outerShdw>
            </a:effectLst>
          </p:grpSpPr>
          <p:sp>
            <p:nvSpPr>
              <p:cNvPr id="87" name="同心圆 8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8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7" name="任意多边形 75"/>
            <p:cNvSpPr>
              <a:spLocks noChangeArrowheads="1"/>
            </p:cNvSpPr>
            <p:nvPr/>
          </p:nvSpPr>
          <p:spPr bwMode="auto">
            <a:xfrm>
              <a:off x="5679989" y="2993590"/>
              <a:ext cx="447333" cy="319563"/>
            </a:xfrm>
            <a:custGeom>
              <a:avLst/>
              <a:gdLst>
                <a:gd name="T0" fmla="*/ 302178 w 613253"/>
                <a:gd name="T1" fmla="*/ 189810 h 438850"/>
                <a:gd name="T2" fmla="*/ 308446 w 613253"/>
                <a:gd name="T3" fmla="*/ 211231 h 438850"/>
                <a:gd name="T4" fmla="*/ 273991 w 613253"/>
                <a:gd name="T5" fmla="*/ 287948 h 438850"/>
                <a:gd name="T6" fmla="*/ 273506 w 613253"/>
                <a:gd name="T7" fmla="*/ 287948 h 438850"/>
                <a:gd name="T8" fmla="*/ 273846 w 613253"/>
                <a:gd name="T9" fmla="*/ 288271 h 438850"/>
                <a:gd name="T10" fmla="*/ 273506 w 613253"/>
                <a:gd name="T11" fmla="*/ 289027 h 438850"/>
                <a:gd name="T12" fmla="*/ 274642 w 613253"/>
                <a:gd name="T13" fmla="*/ 289027 h 438850"/>
                <a:gd name="T14" fmla="*/ 313223 w 613253"/>
                <a:gd name="T15" fmla="*/ 325694 h 438850"/>
                <a:gd name="T16" fmla="*/ 351804 w 613253"/>
                <a:gd name="T17" fmla="*/ 289027 h 438850"/>
                <a:gd name="T18" fmla="*/ 352939 w 613253"/>
                <a:gd name="T19" fmla="*/ 289027 h 438850"/>
                <a:gd name="T20" fmla="*/ 352600 w 613253"/>
                <a:gd name="T21" fmla="*/ 288270 h 438850"/>
                <a:gd name="T22" fmla="*/ 352939 w 613253"/>
                <a:gd name="T23" fmla="*/ 287948 h 438850"/>
                <a:gd name="T24" fmla="*/ 352455 w 613253"/>
                <a:gd name="T25" fmla="*/ 287948 h 438850"/>
                <a:gd name="T26" fmla="*/ 317999 w 613253"/>
                <a:gd name="T27" fmla="*/ 211229 h 438850"/>
                <a:gd name="T28" fmla="*/ 324267 w 613253"/>
                <a:gd name="T29" fmla="*/ 189810 h 438850"/>
                <a:gd name="T30" fmla="*/ 122621 w 613253"/>
                <a:gd name="T31" fmla="*/ 168497 h 438850"/>
                <a:gd name="T32" fmla="*/ 127701 w 613253"/>
                <a:gd name="T33" fmla="*/ 185855 h 438850"/>
                <a:gd name="T34" fmla="*/ 99783 w 613253"/>
                <a:gd name="T35" fmla="*/ 248016 h 438850"/>
                <a:gd name="T36" fmla="*/ 99389 w 613253"/>
                <a:gd name="T37" fmla="*/ 248016 h 438850"/>
                <a:gd name="T38" fmla="*/ 99664 w 613253"/>
                <a:gd name="T39" fmla="*/ 248278 h 438850"/>
                <a:gd name="T40" fmla="*/ 99390 w 613253"/>
                <a:gd name="T41" fmla="*/ 248890 h 438850"/>
                <a:gd name="T42" fmla="*/ 100310 w 613253"/>
                <a:gd name="T43" fmla="*/ 248890 h 438850"/>
                <a:gd name="T44" fmla="*/ 131571 w 613253"/>
                <a:gd name="T45" fmla="*/ 278601 h 438850"/>
                <a:gd name="T46" fmla="*/ 162832 w 613253"/>
                <a:gd name="T47" fmla="*/ 248890 h 438850"/>
                <a:gd name="T48" fmla="*/ 163753 w 613253"/>
                <a:gd name="T49" fmla="*/ 248890 h 438850"/>
                <a:gd name="T50" fmla="*/ 163477 w 613253"/>
                <a:gd name="T51" fmla="*/ 248278 h 438850"/>
                <a:gd name="T52" fmla="*/ 163752 w 613253"/>
                <a:gd name="T53" fmla="*/ 248016 h 438850"/>
                <a:gd name="T54" fmla="*/ 163360 w 613253"/>
                <a:gd name="T55" fmla="*/ 248016 h 438850"/>
                <a:gd name="T56" fmla="*/ 135441 w 613253"/>
                <a:gd name="T57" fmla="*/ 185853 h 438850"/>
                <a:gd name="T58" fmla="*/ 140519 w 613253"/>
                <a:gd name="T59" fmla="*/ 168497 h 438850"/>
                <a:gd name="T60" fmla="*/ 313647 w 613253"/>
                <a:gd name="T61" fmla="*/ 0 h 438850"/>
                <a:gd name="T62" fmla="*/ 401789 w 613253"/>
                <a:gd name="T63" fmla="*/ 89512 h 438850"/>
                <a:gd name="T64" fmla="*/ 354002 w 613253"/>
                <a:gd name="T65" fmla="*/ 167851 h 438850"/>
                <a:gd name="T66" fmla="*/ 354002 w 613253"/>
                <a:gd name="T67" fmla="*/ 179987 h 438850"/>
                <a:gd name="T68" fmla="*/ 477733 w 613253"/>
                <a:gd name="T69" fmla="*/ 304984 h 438850"/>
                <a:gd name="T70" fmla="*/ 310462 w 613253"/>
                <a:gd name="T71" fmla="*/ 341871 h 438850"/>
                <a:gd name="T72" fmla="*/ 150844 w 613253"/>
                <a:gd name="T73" fmla="*/ 308256 h 438850"/>
                <a:gd name="T74" fmla="*/ 158358 w 613253"/>
                <a:gd name="T75" fmla="*/ 288582 h 438850"/>
                <a:gd name="T76" fmla="*/ 129334 w 613253"/>
                <a:gd name="T77" fmla="*/ 291708 h 438850"/>
                <a:gd name="T78" fmla="*/ 0 w 613253"/>
                <a:gd name="T79" fmla="*/ 264471 h 438850"/>
                <a:gd name="T80" fmla="*/ 97497 w 613253"/>
                <a:gd name="T81" fmla="*/ 161659 h 438850"/>
                <a:gd name="T82" fmla="*/ 97497 w 613253"/>
                <a:gd name="T83" fmla="*/ 149528 h 438850"/>
                <a:gd name="T84" fmla="*/ 60496 w 613253"/>
                <a:gd name="T85" fmla="*/ 87229 h 438850"/>
                <a:gd name="T86" fmla="*/ 131914 w 613253"/>
                <a:gd name="T87" fmla="*/ 14700 h 438850"/>
                <a:gd name="T88" fmla="*/ 203334 w 613253"/>
                <a:gd name="T89" fmla="*/ 87229 h 438850"/>
                <a:gd name="T90" fmla="*/ 164614 w 613253"/>
                <a:gd name="T91" fmla="*/ 150705 h 438850"/>
                <a:gd name="T92" fmla="*/ 164614 w 613253"/>
                <a:gd name="T93" fmla="*/ 160538 h 438850"/>
                <a:gd name="T94" fmla="*/ 228121 w 613253"/>
                <a:gd name="T95" fmla="*/ 196732 h 438850"/>
                <a:gd name="T96" fmla="*/ 229847 w 613253"/>
                <a:gd name="T97" fmla="*/ 199013 h 438850"/>
                <a:gd name="T98" fmla="*/ 271170 w 613253"/>
                <a:gd name="T99" fmla="*/ 181372 h 438850"/>
                <a:gd name="T100" fmla="*/ 271170 w 613253"/>
                <a:gd name="T101" fmla="*/ 166399 h 438850"/>
                <a:gd name="T102" fmla="*/ 225504 w 613253"/>
                <a:gd name="T103" fmla="*/ 89512 h 438850"/>
                <a:gd name="T104" fmla="*/ 313647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solidFill>
              <a:srgbClr val="03A9F3"/>
            </a:solidFill>
            <a:ln>
              <a:noFill/>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535" y="140572"/>
            <a:ext cx="2108371" cy="364572"/>
          </a:xfrm>
          <a:prstGeom prst="homePlate">
            <a:avLst>
              <a:gd name="adj" fmla="val 34324"/>
            </a:avLst>
          </a:prstGeom>
        </p:spPr>
      </p:pic>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7406" y="144448"/>
            <a:ext cx="254645" cy="364572"/>
          </a:xfrm>
          <a:prstGeom prst="chevron">
            <a:avLst/>
          </a:prstGeom>
        </p:spPr>
      </p:pic>
      <p:grpSp>
        <p:nvGrpSpPr>
          <p:cNvPr id="64" name="组合 63"/>
          <p:cNvGrpSpPr/>
          <p:nvPr/>
        </p:nvGrpSpPr>
        <p:grpSpPr>
          <a:xfrm>
            <a:off x="1658955" y="2253948"/>
            <a:ext cx="1197832" cy="462163"/>
            <a:chOff x="1936759" y="922088"/>
            <a:chExt cx="1197832" cy="462163"/>
          </a:xfrm>
        </p:grpSpPr>
        <p:grpSp>
          <p:nvGrpSpPr>
            <p:cNvPr id="66" name="组合 79"/>
            <p:cNvGrpSpPr/>
            <p:nvPr/>
          </p:nvGrpSpPr>
          <p:grpSpPr>
            <a:xfrm>
              <a:off x="1936759" y="922088"/>
              <a:ext cx="1197832" cy="462163"/>
              <a:chOff x="3295234" y="2676992"/>
              <a:chExt cx="2596057" cy="363230"/>
            </a:xfrm>
          </p:grpSpPr>
          <p:sp>
            <p:nvSpPr>
              <p:cNvPr id="68" name="圆角矩形 67"/>
              <p:cNvSpPr/>
              <p:nvPr/>
            </p:nvSpPr>
            <p:spPr>
              <a:xfrm>
                <a:off x="3295234" y="2676992"/>
                <a:ext cx="2596057"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TextBox 69"/>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7" name="矩形 66"/>
            <p:cNvSpPr>
              <a:spLocks noChangeArrowheads="1"/>
            </p:cNvSpPr>
            <p:nvPr/>
          </p:nvSpPr>
          <p:spPr bwMode="auto">
            <a:xfrm>
              <a:off x="2056590" y="977703"/>
              <a:ext cx="1010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rPr>
                <a:t>四点启示</a:t>
              </a:r>
              <a:endPar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1" name="矩形 47"/>
          <p:cNvSpPr>
            <a:spLocks noChangeArrowheads="1"/>
          </p:cNvSpPr>
          <p:nvPr/>
        </p:nvSpPr>
        <p:spPr bwMode="auto">
          <a:xfrm>
            <a:off x="4517470" y="4293451"/>
            <a:ext cx="37123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管理者可以通过塑造团队或组织价值观和准则来调整组织成员的工作动力和努力程度</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72" name="组合 71"/>
          <p:cNvGrpSpPr/>
          <p:nvPr/>
        </p:nvGrpSpPr>
        <p:grpSpPr>
          <a:xfrm>
            <a:off x="3879721" y="4209724"/>
            <a:ext cx="622626" cy="622626"/>
            <a:chOff x="5051514" y="1762004"/>
            <a:chExt cx="605079" cy="605079"/>
          </a:xfrm>
        </p:grpSpPr>
        <p:grpSp>
          <p:nvGrpSpPr>
            <p:cNvPr id="73" name="组合 42"/>
            <p:cNvGrpSpPr/>
            <p:nvPr/>
          </p:nvGrpSpPr>
          <p:grpSpPr>
            <a:xfrm>
              <a:off x="5051514" y="1762004"/>
              <a:ext cx="605079" cy="605079"/>
              <a:chOff x="304800" y="673100"/>
              <a:chExt cx="4000500" cy="4000500"/>
            </a:xfrm>
            <a:effectLst>
              <a:outerShdw blurRad="444500" dist="254000" dir="8100000" algn="tr" rotWithShape="0">
                <a:prstClr val="black">
                  <a:alpha val="50000"/>
                </a:prstClr>
              </a:outerShdw>
            </a:effectLst>
          </p:grpSpPr>
          <p:sp>
            <p:nvSpPr>
              <p:cNvPr id="75" name="同心圆 7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椭圆 7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4" name="Freeform 35"/>
            <p:cNvSpPr>
              <a:spLocks noEditPoints="1" noChangeArrowheads="1"/>
            </p:cNvSpPr>
            <p:nvPr/>
          </p:nvSpPr>
          <p:spPr bwMode="auto">
            <a:xfrm>
              <a:off x="5145629" y="1916274"/>
              <a:ext cx="416848" cy="281297"/>
            </a:xfrm>
            <a:custGeom>
              <a:avLst/>
              <a:gdLst>
                <a:gd name="T0" fmla="*/ 971389130 w 157"/>
                <a:gd name="T1" fmla="*/ 330486331 h 106"/>
                <a:gd name="T2" fmla="*/ 978586115 w 157"/>
                <a:gd name="T3" fmla="*/ 265824680 h 106"/>
                <a:gd name="T4" fmla="*/ 712353996 w 157"/>
                <a:gd name="T5" fmla="*/ 0 h 106"/>
                <a:gd name="T6" fmla="*/ 525269936 w 157"/>
                <a:gd name="T7" fmla="*/ 129320622 h 106"/>
                <a:gd name="T8" fmla="*/ 323797271 w 157"/>
                <a:gd name="T9" fmla="*/ 57475534 h 106"/>
                <a:gd name="T10" fmla="*/ 136713211 w 157"/>
                <a:gd name="T11" fmla="*/ 280194233 h 106"/>
                <a:gd name="T12" fmla="*/ 143910196 w 157"/>
                <a:gd name="T13" fmla="*/ 337669767 h 106"/>
                <a:gd name="T14" fmla="*/ 0 w 157"/>
                <a:gd name="T15" fmla="*/ 538835477 h 106"/>
                <a:gd name="T16" fmla="*/ 223060938 w 157"/>
                <a:gd name="T17" fmla="*/ 761554176 h 106"/>
                <a:gd name="T18" fmla="*/ 906629676 w 157"/>
                <a:gd name="T19" fmla="*/ 761554176 h 106"/>
                <a:gd name="T20" fmla="*/ 1129690614 w 157"/>
                <a:gd name="T21" fmla="*/ 538835477 h 106"/>
                <a:gd name="T22" fmla="*/ 971389130 w 157"/>
                <a:gd name="T23" fmla="*/ 330486331 h 106"/>
                <a:gd name="T24" fmla="*/ 863458495 w 157"/>
                <a:gd name="T25" fmla="*/ 718448195 h 106"/>
                <a:gd name="T26" fmla="*/ 568443800 w 157"/>
                <a:gd name="T27" fmla="*/ 718448195 h 106"/>
                <a:gd name="T28" fmla="*/ 741133889 w 157"/>
                <a:gd name="T29" fmla="*/ 538835477 h 106"/>
                <a:gd name="T30" fmla="*/ 733939587 w 157"/>
                <a:gd name="T31" fmla="*/ 517282486 h 106"/>
                <a:gd name="T32" fmla="*/ 661983147 w 157"/>
                <a:gd name="T33" fmla="*/ 517282486 h 106"/>
                <a:gd name="T34" fmla="*/ 661983147 w 157"/>
                <a:gd name="T35" fmla="*/ 488543379 h 106"/>
                <a:gd name="T36" fmla="*/ 661983147 w 157"/>
                <a:gd name="T37" fmla="*/ 265824680 h 106"/>
                <a:gd name="T38" fmla="*/ 647594542 w 157"/>
                <a:gd name="T39" fmla="*/ 251457807 h 106"/>
                <a:gd name="T40" fmla="*/ 460510482 w 157"/>
                <a:gd name="T41" fmla="*/ 251457807 h 106"/>
                <a:gd name="T42" fmla="*/ 446119194 w 157"/>
                <a:gd name="T43" fmla="*/ 265824680 h 106"/>
                <a:gd name="T44" fmla="*/ 446119194 w 157"/>
                <a:gd name="T45" fmla="*/ 488543379 h 106"/>
                <a:gd name="T46" fmla="*/ 446119194 w 157"/>
                <a:gd name="T47" fmla="*/ 524465923 h 106"/>
                <a:gd name="T48" fmla="*/ 366968452 w 157"/>
                <a:gd name="T49" fmla="*/ 524465923 h 106"/>
                <a:gd name="T50" fmla="*/ 359774149 w 157"/>
                <a:gd name="T51" fmla="*/ 546018913 h 106"/>
                <a:gd name="T52" fmla="*/ 539661224 w 157"/>
                <a:gd name="T53" fmla="*/ 718448195 h 106"/>
                <a:gd name="T54" fmla="*/ 273429105 w 157"/>
                <a:gd name="T55" fmla="*/ 718448195 h 106"/>
                <a:gd name="T56" fmla="*/ 79150742 w 157"/>
                <a:gd name="T57" fmla="*/ 531652040 h 106"/>
                <a:gd name="T58" fmla="*/ 208669650 w 157"/>
                <a:gd name="T59" fmla="*/ 359222758 h 106"/>
                <a:gd name="T60" fmla="*/ 201472665 w 157"/>
                <a:gd name="T61" fmla="*/ 316116777 h 106"/>
                <a:gd name="T62" fmla="*/ 359774149 w 157"/>
                <a:gd name="T63" fmla="*/ 122137185 h 106"/>
                <a:gd name="T64" fmla="*/ 532466921 w 157"/>
                <a:gd name="T65" fmla="*/ 208349146 h 106"/>
                <a:gd name="T66" fmla="*/ 697962708 w 157"/>
                <a:gd name="T67" fmla="*/ 71845088 h 106"/>
                <a:gd name="T68" fmla="*/ 921020964 w 157"/>
                <a:gd name="T69" fmla="*/ 301747224 h 106"/>
                <a:gd name="T70" fmla="*/ 913826661 w 157"/>
                <a:gd name="T71" fmla="*/ 352039321 h 106"/>
                <a:gd name="T72" fmla="*/ 1057736857 w 157"/>
                <a:gd name="T73" fmla="*/ 531652040 h 106"/>
                <a:gd name="T74" fmla="*/ 863458495 w 157"/>
                <a:gd name="T75" fmla="*/ 718448195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rgbClr val="0067B0"/>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TextBox 7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内容型激励理论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矩形 3"/>
          <p:cNvSpPr>
            <a:spLocks noChangeArrowheads="1"/>
          </p:cNvSpPr>
          <p:nvPr/>
        </p:nvSpPr>
        <p:spPr bwMode="auto">
          <a:xfrm>
            <a:off x="838677" y="645082"/>
            <a:ext cx="152348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需求层次理论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strips(downLeft)">
                                      <p:cBhvr>
                                        <p:cTn id="7" dur="500"/>
                                        <p:tgtEl>
                                          <p:spTgt spid="6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p:tgtEl>
                                          <p:spTgt spid="78"/>
                                        </p:tgtEl>
                                        <p:attrNameLst>
                                          <p:attrName>ppt_x</p:attrName>
                                        </p:attrNameLst>
                                      </p:cBhvr>
                                      <p:tavLst>
                                        <p:tav tm="0">
                                          <p:val>
                                            <p:strVal val="#ppt_x-#ppt_w*1.125000"/>
                                          </p:val>
                                        </p:tav>
                                        <p:tav tm="100000">
                                          <p:val>
                                            <p:strVal val="#ppt_x"/>
                                          </p:val>
                                        </p:tav>
                                      </p:tavLst>
                                    </p:anim>
                                    <p:animEffect transition="in" filter="wipe(right)">
                                      <p:cBhvr>
                                        <p:cTn id="12" dur="500"/>
                                        <p:tgtEl>
                                          <p:spTgt spid="7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left)">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outVertic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1000"/>
                                        <p:tgtEl>
                                          <p:spTgt spid="64"/>
                                        </p:tgtEl>
                                      </p:cBhvr>
                                    </p:animEffect>
                                    <p:anim calcmode="lin" valueType="num">
                                      <p:cBhvr>
                                        <p:cTn id="27" dur="1000" fill="hold"/>
                                        <p:tgtEl>
                                          <p:spTgt spid="64"/>
                                        </p:tgtEl>
                                        <p:attrNameLst>
                                          <p:attrName>ppt_x</p:attrName>
                                        </p:attrNameLst>
                                      </p:cBhvr>
                                      <p:tavLst>
                                        <p:tav tm="0">
                                          <p:val>
                                            <p:strVal val="#ppt_x"/>
                                          </p:val>
                                        </p:tav>
                                        <p:tav tm="100000">
                                          <p:val>
                                            <p:strVal val="#ppt_x"/>
                                          </p:val>
                                        </p:tav>
                                      </p:tavLst>
                                    </p:anim>
                                    <p:anim calcmode="lin" valueType="num">
                                      <p:cBhvr>
                                        <p:cTn id="28" dur="1000" fill="hold"/>
                                        <p:tgtEl>
                                          <p:spTgt spid="64"/>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0-#ppt_w/2"/>
                                          </p:val>
                                        </p:tav>
                                        <p:tav tm="100000">
                                          <p:val>
                                            <p:strVal val="#ppt_x"/>
                                          </p:val>
                                        </p:tav>
                                      </p:tavLst>
                                    </p:anim>
                                    <p:anim calcmode="lin" valueType="num">
                                      <p:cBhvr>
                                        <p:cTn id="3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fill="hold"/>
                                        <p:tgtEl>
                                          <p:spTgt spid="77"/>
                                        </p:tgtEl>
                                        <p:attrNameLst>
                                          <p:attrName>ppt_x</p:attrName>
                                        </p:attrNameLst>
                                      </p:cBhvr>
                                      <p:tavLst>
                                        <p:tav tm="0">
                                          <p:val>
                                            <p:strVal val="1+#ppt_w/2"/>
                                          </p:val>
                                        </p:tav>
                                        <p:tav tm="100000">
                                          <p:val>
                                            <p:strVal val="#ppt_x"/>
                                          </p:val>
                                        </p:tav>
                                      </p:tavLst>
                                    </p:anim>
                                    <p:anim calcmode="lin" valueType="num">
                                      <p:cBhvr additive="base">
                                        <p:cTn id="39" dur="500" fill="hold"/>
                                        <p:tgtEl>
                                          <p:spTgt spid="77"/>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14" presetClass="entr" presetSubtype="10" fill="hold" grpId="0" nodeType="afterEffect">
                                  <p:stCondLst>
                                    <p:cond delay="250"/>
                                  </p:stCondLst>
                                  <p:childTnLst>
                                    <p:set>
                                      <p:cBhvr>
                                        <p:cTn id="42" dur="1" fill="hold">
                                          <p:stCondLst>
                                            <p:cond delay="0"/>
                                          </p:stCondLst>
                                        </p:cTn>
                                        <p:tgtEl>
                                          <p:spTgt spid="33"/>
                                        </p:tgtEl>
                                        <p:attrNameLst>
                                          <p:attrName>style.visibility</p:attrName>
                                        </p:attrNameLst>
                                      </p:cBhvr>
                                      <p:to>
                                        <p:strVal val="visible"/>
                                      </p:to>
                                    </p:set>
                                    <p:animEffect>
                                      <p:cBhvr>
                                        <p:cTn id="43" dur="4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300"/>
                                  </p:stCondLst>
                                  <p:childTnLst>
                                    <p:set>
                                      <p:cBhvr>
                                        <p:cTn id="47" dur="1" fill="hold">
                                          <p:stCondLst>
                                            <p:cond delay="0"/>
                                          </p:stCondLst>
                                        </p:cTn>
                                        <p:tgtEl>
                                          <p:spTgt spid="113"/>
                                        </p:tgtEl>
                                        <p:attrNameLst>
                                          <p:attrName>style.visibility</p:attrName>
                                        </p:attrNameLst>
                                      </p:cBhvr>
                                      <p:to>
                                        <p:strVal val="visible"/>
                                      </p:to>
                                    </p:set>
                                    <p:anim calcmode="lin" valueType="num">
                                      <p:cBhvr additive="base">
                                        <p:cTn id="48" dur="500" fill="hold"/>
                                        <p:tgtEl>
                                          <p:spTgt spid="113"/>
                                        </p:tgtEl>
                                        <p:attrNameLst>
                                          <p:attrName>ppt_x</p:attrName>
                                        </p:attrNameLst>
                                      </p:cBhvr>
                                      <p:tavLst>
                                        <p:tav tm="0">
                                          <p:val>
                                            <p:strVal val="1+#ppt_w/2"/>
                                          </p:val>
                                        </p:tav>
                                        <p:tav tm="100000">
                                          <p:val>
                                            <p:strVal val="#ppt_x"/>
                                          </p:val>
                                        </p:tav>
                                      </p:tavLst>
                                    </p:anim>
                                    <p:anim calcmode="lin" valueType="num">
                                      <p:cBhvr additive="base">
                                        <p:cTn id="49" dur="500" fill="hold"/>
                                        <p:tgtEl>
                                          <p:spTgt spid="113"/>
                                        </p:tgtEl>
                                        <p:attrNameLst>
                                          <p:attrName>ppt_y</p:attrName>
                                        </p:attrNameLst>
                                      </p:cBhvr>
                                      <p:tavLst>
                                        <p:tav tm="0">
                                          <p:val>
                                            <p:strVal val="#ppt_y"/>
                                          </p:val>
                                        </p:tav>
                                        <p:tav tm="100000">
                                          <p:val>
                                            <p:strVal val="#ppt_y"/>
                                          </p:val>
                                        </p:tav>
                                      </p:tavLst>
                                    </p:anim>
                                  </p:childTnLst>
                                </p:cTn>
                              </p:par>
                              <p:par>
                                <p:cTn id="50" presetID="14" presetClass="entr" presetSubtype="10" fill="hold" grpId="0" nodeType="withEffect">
                                  <p:stCondLst>
                                    <p:cond delay="250"/>
                                  </p:stCondLst>
                                  <p:childTnLst>
                                    <p:set>
                                      <p:cBhvr>
                                        <p:cTn id="51" dur="1" fill="hold">
                                          <p:stCondLst>
                                            <p:cond delay="0"/>
                                          </p:stCondLst>
                                        </p:cTn>
                                        <p:tgtEl>
                                          <p:spTgt spid="35"/>
                                        </p:tgtEl>
                                        <p:attrNameLst>
                                          <p:attrName>style.visibility</p:attrName>
                                        </p:attrNameLst>
                                      </p:cBhvr>
                                      <p:to>
                                        <p:strVal val="visible"/>
                                      </p:to>
                                    </p:set>
                                    <p:animEffect>
                                      <p:cBhvr>
                                        <p:cTn id="52" dur="4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par>
                                <p:cTn id="59" presetID="14" presetClass="entr" presetSubtype="10" fill="hold" grpId="0" nodeType="withEffect">
                                  <p:stCondLst>
                                    <p:cond delay="250"/>
                                  </p:stCondLst>
                                  <p:childTnLst>
                                    <p:set>
                                      <p:cBhvr>
                                        <p:cTn id="60" dur="1" fill="hold">
                                          <p:stCondLst>
                                            <p:cond delay="0"/>
                                          </p:stCondLst>
                                        </p:cTn>
                                        <p:tgtEl>
                                          <p:spTgt spid="37"/>
                                        </p:tgtEl>
                                        <p:attrNameLst>
                                          <p:attrName>style.visibility</p:attrName>
                                        </p:attrNameLst>
                                      </p:cBhvr>
                                      <p:to>
                                        <p:strVal val="visible"/>
                                      </p:to>
                                    </p:set>
                                    <p:animEffect>
                                      <p:cBhvr>
                                        <p:cTn id="61" dur="4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72"/>
                                        </p:tgtEl>
                                        <p:attrNameLst>
                                          <p:attrName>style.visibility</p:attrName>
                                        </p:attrNameLst>
                                      </p:cBhvr>
                                      <p:to>
                                        <p:strVal val="visible"/>
                                      </p:to>
                                    </p:set>
                                    <p:anim calcmode="lin" valueType="num">
                                      <p:cBhvr additive="base">
                                        <p:cTn id="66" dur="500" fill="hold"/>
                                        <p:tgtEl>
                                          <p:spTgt spid="72"/>
                                        </p:tgtEl>
                                        <p:attrNameLst>
                                          <p:attrName>ppt_x</p:attrName>
                                        </p:attrNameLst>
                                      </p:cBhvr>
                                      <p:tavLst>
                                        <p:tav tm="0">
                                          <p:val>
                                            <p:strVal val="1+#ppt_w/2"/>
                                          </p:val>
                                        </p:tav>
                                        <p:tav tm="100000">
                                          <p:val>
                                            <p:strVal val="#ppt_x"/>
                                          </p:val>
                                        </p:tav>
                                      </p:tavLst>
                                    </p:anim>
                                    <p:anim calcmode="lin" valueType="num">
                                      <p:cBhvr additive="base">
                                        <p:cTn id="67" dur="500" fill="hold"/>
                                        <p:tgtEl>
                                          <p:spTgt spid="72"/>
                                        </p:tgtEl>
                                        <p:attrNameLst>
                                          <p:attrName>ppt_y</p:attrName>
                                        </p:attrNameLst>
                                      </p:cBhvr>
                                      <p:tavLst>
                                        <p:tav tm="0">
                                          <p:val>
                                            <p:strVal val="#ppt_y"/>
                                          </p:val>
                                        </p:tav>
                                        <p:tav tm="100000">
                                          <p:val>
                                            <p:strVal val="#ppt_y"/>
                                          </p:val>
                                        </p:tav>
                                      </p:tavLst>
                                    </p:anim>
                                  </p:childTnLst>
                                </p:cTn>
                              </p:par>
                              <p:par>
                                <p:cTn id="68" presetID="14" presetClass="entr" presetSubtype="10" fill="hold" grpId="0" nodeType="withEffect">
                                  <p:stCondLst>
                                    <p:cond delay="250"/>
                                  </p:stCondLst>
                                  <p:childTnLst>
                                    <p:set>
                                      <p:cBhvr>
                                        <p:cTn id="69" dur="1" fill="hold">
                                          <p:stCondLst>
                                            <p:cond delay="0"/>
                                          </p:stCondLst>
                                        </p:cTn>
                                        <p:tgtEl>
                                          <p:spTgt spid="71"/>
                                        </p:tgtEl>
                                        <p:attrNameLst>
                                          <p:attrName>style.visibility</p:attrName>
                                        </p:attrNameLst>
                                      </p:cBhvr>
                                      <p:to>
                                        <p:strVal val="visible"/>
                                      </p:to>
                                    </p:set>
                                    <p:animEffect>
                                      <p:cBhvr>
                                        <p:cTn id="70" dur="4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utoUpdateAnimBg="0"/>
      <p:bldP spid="10" grpId="0" bldLvl="0" animBg="1" autoUpdateAnimBg="0"/>
      <p:bldP spid="33" grpId="0" bldLvl="0" autoUpdateAnimBg="0"/>
      <p:bldP spid="35" grpId="0" bldLvl="0" autoUpdateAnimBg="0"/>
      <p:bldP spid="37" grpId="0" bldLvl="0" autoUpdateAnimBg="0"/>
      <p:bldP spid="71" grpId="0" bldLvl="0" autoUpdateAnimBg="0"/>
      <p:bldP spid="78" grpId="0"/>
      <p:bldP spid="79"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内容型激励理论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
          <p:cNvSpPr>
            <a:spLocks noChangeArrowheads="1"/>
          </p:cNvSpPr>
          <p:nvPr/>
        </p:nvSpPr>
        <p:spPr bwMode="auto">
          <a:xfrm>
            <a:off x="838677" y="728902"/>
            <a:ext cx="1292647"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双因素理论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321945" y="1143000"/>
            <a:ext cx="4369435" cy="4015105"/>
          </a:xfrm>
          <a:prstGeom prst="rect">
            <a:avLst/>
          </a:prstGeom>
          <a:noFill/>
        </p:spPr>
        <p:txBody>
          <a:bodyPr wrap="square" rtlCol="0">
            <a:spAutoFit/>
          </a:bodyPr>
          <a:lstStyle/>
          <a:p>
            <a:pPr>
              <a:spcBef>
                <a:spcPts val="600"/>
              </a:spcBef>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双因素理论是由美国的行为科学家弗雷德里克</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赫茨伯格（</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Frederick Herzberg</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）提出的，</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重点研究组织中个人与工作的关系问题</a:t>
            </a:r>
            <a:endPar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20</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世纪</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50</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年代后期，赫茨伯格对</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9</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个企业中的</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203</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名工程师和会计师进行了访谈调查，要求受访者详细描述哪些因素使他们在工作中感到特别满意及受到高度激励，又有哪些因素使他们感到不满和消沉</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调查结果表明，人们在工作中的满意是激励人工作行为的重要力量，而</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导致满意和不满意的因素是性质完全不同的两类因素。</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因此，赫茨伯格提出了双因素理论（</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Two Factor Theory</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赫茨伯格修正了传统的“满意</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不满意”相对立的观点，指出满意的对立面是没有满意，不满意的对立面是没有不满意，从而形成一个新的连续统一体</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buFont typeface="Wingdings" panose="05000000000000000000" pitchFamily="2" charset="2"/>
              <a:buChar char="l"/>
            </a:pPr>
            <a:endParaRPr lang="zh-CN" altLang="en-US" sz="14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nvGrpSpPr>
          <p:cNvPr id="4" name="组合 3"/>
          <p:cNvGrpSpPr/>
          <p:nvPr/>
        </p:nvGrpSpPr>
        <p:grpSpPr>
          <a:xfrm>
            <a:off x="4946650" y="1066165"/>
            <a:ext cx="3642360" cy="811530"/>
            <a:chOff x="7790" y="1679"/>
            <a:chExt cx="5736" cy="1278"/>
          </a:xfrm>
        </p:grpSpPr>
        <p:grpSp>
          <p:nvGrpSpPr>
            <p:cNvPr id="3" name="组合 2"/>
            <p:cNvGrpSpPr/>
            <p:nvPr/>
          </p:nvGrpSpPr>
          <p:grpSpPr>
            <a:xfrm>
              <a:off x="7790" y="2318"/>
              <a:ext cx="5736" cy="639"/>
              <a:chOff x="7790" y="2318"/>
              <a:chExt cx="5736" cy="639"/>
            </a:xfrm>
          </p:grpSpPr>
          <p:sp>
            <p:nvSpPr>
              <p:cNvPr id="53" name="文本框 53"/>
              <p:cNvSpPr txBox="1">
                <a:spLocks noChangeArrowheads="1"/>
              </p:cNvSpPr>
              <p:nvPr/>
            </p:nvSpPr>
            <p:spPr bwMode="auto">
              <a:xfrm>
                <a:off x="7790" y="2318"/>
                <a:ext cx="1090" cy="639"/>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满意</a:t>
                </a:r>
                <a:endParaRPr kumimoji="0" lang="zh-CN" sz="11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4" name="文本框 54"/>
              <p:cNvSpPr txBox="1">
                <a:spLocks noChangeArrowheads="1"/>
              </p:cNvSpPr>
              <p:nvPr/>
            </p:nvSpPr>
            <p:spPr bwMode="auto">
              <a:xfrm>
                <a:off x="12163" y="2318"/>
                <a:ext cx="1363" cy="639"/>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不满意</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nvGrpSpPr>
            <p:cNvPr id="2" name="组合 1"/>
            <p:cNvGrpSpPr/>
            <p:nvPr/>
          </p:nvGrpSpPr>
          <p:grpSpPr>
            <a:xfrm>
              <a:off x="7803" y="1679"/>
              <a:ext cx="5722" cy="1162"/>
              <a:chOff x="7803" y="1679"/>
              <a:chExt cx="5722" cy="1162"/>
            </a:xfrm>
          </p:grpSpPr>
          <p:sp>
            <p:nvSpPr>
              <p:cNvPr id="50" name="立方体 50"/>
              <p:cNvSpPr>
                <a:spLocks noChangeArrowheads="1"/>
              </p:cNvSpPr>
              <p:nvPr/>
            </p:nvSpPr>
            <p:spPr bwMode="auto">
              <a:xfrm>
                <a:off x="7803" y="2203"/>
                <a:ext cx="5723" cy="639"/>
              </a:xfrm>
              <a:prstGeom prst="cube">
                <a:avLst>
                  <a:gd name="adj" fmla="val 25000"/>
                </a:avLst>
              </a:prstGeom>
              <a:noFill/>
              <a:ln w="6350">
                <a:solidFill>
                  <a:srgbClr val="000000"/>
                </a:solidFill>
                <a:miter lim="800000"/>
              </a:ln>
            </p:spPr>
            <p:txBody>
              <a:bodyPr vert="horz" wrap="square" lIns="91440" tIns="45720" rIns="91440" bIns="45720" numCol="1" anchor="ctr" anchorCtr="0" compatLnSpc="1"/>
              <a:lstStyle/>
              <a:p>
                <a:endParaRPr lang="zh-CN" altLang="en-US" sz="1100"/>
              </a:p>
            </p:txBody>
          </p:sp>
          <p:sp>
            <p:nvSpPr>
              <p:cNvPr id="55" name="文本框 55"/>
              <p:cNvSpPr txBox="1">
                <a:spLocks noChangeArrowheads="1"/>
              </p:cNvSpPr>
              <p:nvPr/>
            </p:nvSpPr>
            <p:spPr bwMode="auto">
              <a:xfrm>
                <a:off x="10037" y="1679"/>
                <a:ext cx="1635" cy="639"/>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传统观点</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sp>
        <p:nvSpPr>
          <p:cNvPr id="56" name="文本框 56"/>
          <p:cNvSpPr txBox="1">
            <a:spLocks noChangeArrowheads="1"/>
          </p:cNvSpPr>
          <p:nvPr/>
        </p:nvSpPr>
        <p:spPr bwMode="auto">
          <a:xfrm>
            <a:off x="5819140" y="2082800"/>
            <a:ext cx="1852930" cy="405765"/>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赫兹伯格的观点</a:t>
            </a:r>
            <a:endPar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nvGrpSpPr>
          <p:cNvPr id="5" name="组合 4"/>
          <p:cNvGrpSpPr/>
          <p:nvPr/>
        </p:nvGrpSpPr>
        <p:grpSpPr>
          <a:xfrm>
            <a:off x="4954905" y="2747645"/>
            <a:ext cx="1557020" cy="515620"/>
            <a:chOff x="7803" y="4414"/>
            <a:chExt cx="2452" cy="812"/>
          </a:xfrm>
        </p:grpSpPr>
        <p:sp>
          <p:nvSpPr>
            <p:cNvPr id="51" name="立方体 51"/>
            <p:cNvSpPr>
              <a:spLocks noChangeArrowheads="1"/>
            </p:cNvSpPr>
            <p:nvPr/>
          </p:nvSpPr>
          <p:spPr bwMode="auto">
            <a:xfrm>
              <a:off x="7803" y="4414"/>
              <a:ext cx="2453" cy="639"/>
            </a:xfrm>
            <a:prstGeom prst="cube">
              <a:avLst>
                <a:gd name="adj" fmla="val 25000"/>
              </a:avLst>
            </a:prstGeom>
            <a:noFill/>
            <a:ln w="6350">
              <a:solidFill>
                <a:srgbClr val="000000"/>
              </a:solidFill>
              <a:miter lim="800000"/>
            </a:ln>
          </p:spPr>
          <p:txBody>
            <a:bodyPr vert="horz" wrap="square" lIns="91440" tIns="45720" rIns="91440" bIns="45720" numCol="1" anchor="ctr" anchorCtr="0" compatLnSpc="1"/>
            <a:lstStyle/>
            <a:p>
              <a:endParaRPr lang="zh-CN" altLang="en-US" sz="1100"/>
            </a:p>
          </p:txBody>
        </p:sp>
        <p:sp>
          <p:nvSpPr>
            <p:cNvPr id="58" name="文本框 58"/>
            <p:cNvSpPr txBox="1">
              <a:spLocks noChangeArrowheads="1"/>
            </p:cNvSpPr>
            <p:nvPr/>
          </p:nvSpPr>
          <p:spPr bwMode="auto">
            <a:xfrm>
              <a:off x="7803" y="4588"/>
              <a:ext cx="1908" cy="639"/>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激励因素</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nvGrpSpPr>
          <p:cNvPr id="6" name="组合 5"/>
          <p:cNvGrpSpPr/>
          <p:nvPr/>
        </p:nvGrpSpPr>
        <p:grpSpPr>
          <a:xfrm>
            <a:off x="7016115" y="2718435"/>
            <a:ext cx="1557020" cy="489585"/>
            <a:chOff x="11006" y="4087"/>
            <a:chExt cx="2452" cy="771"/>
          </a:xfrm>
        </p:grpSpPr>
        <p:sp>
          <p:nvSpPr>
            <p:cNvPr id="52" name="立方体 52"/>
            <p:cNvSpPr>
              <a:spLocks noChangeArrowheads="1"/>
            </p:cNvSpPr>
            <p:nvPr/>
          </p:nvSpPr>
          <p:spPr bwMode="auto">
            <a:xfrm>
              <a:off x="11006" y="4087"/>
              <a:ext cx="2453" cy="639"/>
            </a:xfrm>
            <a:prstGeom prst="cube">
              <a:avLst>
                <a:gd name="adj" fmla="val 25000"/>
              </a:avLst>
            </a:prstGeom>
            <a:noFill/>
            <a:ln w="6350">
              <a:solidFill>
                <a:srgbClr val="000000"/>
              </a:solidFill>
              <a:miter lim="800000"/>
            </a:ln>
          </p:spPr>
          <p:txBody>
            <a:bodyPr vert="horz" wrap="square" lIns="91440" tIns="45720" rIns="91440" bIns="45720" numCol="1" anchor="ctr" anchorCtr="0" compatLnSpc="1"/>
            <a:lstStyle/>
            <a:p>
              <a:endParaRPr lang="zh-CN" altLang="en-US" sz="1100"/>
            </a:p>
          </p:txBody>
        </p:sp>
        <p:sp>
          <p:nvSpPr>
            <p:cNvPr id="59" name="文本框 59"/>
            <p:cNvSpPr txBox="1">
              <a:spLocks noChangeArrowheads="1"/>
            </p:cNvSpPr>
            <p:nvPr/>
          </p:nvSpPr>
          <p:spPr bwMode="auto">
            <a:xfrm>
              <a:off x="11164" y="4220"/>
              <a:ext cx="1908" cy="639"/>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保健因素</a:t>
              </a:r>
              <a:endPar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sp>
        <p:nvSpPr>
          <p:cNvPr id="56337" name="Text Box 17"/>
          <p:cNvSpPr txBox="1">
            <a:spLocks noChangeArrowheads="1"/>
          </p:cNvSpPr>
          <p:nvPr/>
        </p:nvSpPr>
        <p:spPr bwMode="auto">
          <a:xfrm>
            <a:off x="5239385" y="3882390"/>
            <a:ext cx="3307080" cy="368300"/>
          </a:xfrm>
          <a:prstGeom prst="rect">
            <a:avLst/>
          </a:prstGeom>
          <a:noFill/>
          <a:ln w="9525">
            <a:noFill/>
            <a:miter lim="800000"/>
          </a:ln>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满意</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不满意”关系的比较</a:t>
            </a:r>
            <a:endPar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273" name="Text Box 8"/>
          <p:cNvSpPr txBox="1"/>
          <p:nvPr/>
        </p:nvSpPr>
        <p:spPr>
          <a:xfrm>
            <a:off x="6811645" y="3208655"/>
            <a:ext cx="2291080" cy="337185"/>
          </a:xfrm>
          <a:prstGeom prst="rect">
            <a:avLst/>
          </a:prstGeom>
          <a:solidFill>
            <a:srgbClr val="A6DAE0"/>
          </a:solidFill>
          <a:ln w="9525">
            <a:noFill/>
          </a:ln>
        </p:spPr>
        <p:txBody>
          <a:bodyPr wrap="square" anchor="t">
            <a:spAutoFit/>
          </a:bodyPr>
          <a:lstStyle/>
          <a:p>
            <a:pPr algn="ctr">
              <a:spcBef>
                <a:spcPct val="50000"/>
              </a:spcBef>
            </a:pPr>
            <a:r>
              <a:rPr lang="zh-CN" altLang="en-US" sz="1600" dirty="0">
                <a:latin typeface="Impact" panose="020B0806030902050204" pitchFamily="2" charset="0"/>
              </a:rPr>
              <a:t>不满意——没有不满意</a:t>
            </a:r>
            <a:endParaRPr lang="zh-CN" altLang="en-US" sz="1600" dirty="0">
              <a:latin typeface="Impact" panose="020B0806030902050204" pitchFamily="2" charset="0"/>
            </a:endParaRPr>
          </a:p>
        </p:txBody>
      </p:sp>
      <p:sp>
        <p:nvSpPr>
          <p:cNvPr id="11272" name="Text Box 7"/>
          <p:cNvSpPr txBox="1"/>
          <p:nvPr/>
        </p:nvSpPr>
        <p:spPr>
          <a:xfrm>
            <a:off x="4756150" y="3208655"/>
            <a:ext cx="1938020" cy="337185"/>
          </a:xfrm>
          <a:prstGeom prst="rect">
            <a:avLst/>
          </a:prstGeom>
          <a:solidFill>
            <a:srgbClr val="A6DAE0"/>
          </a:solidFill>
          <a:ln w="9525">
            <a:noFill/>
          </a:ln>
        </p:spPr>
        <p:txBody>
          <a:bodyPr wrap="square" anchor="t">
            <a:spAutoFit/>
          </a:bodyPr>
          <a:lstStyle/>
          <a:p>
            <a:pPr algn="ctr">
              <a:spcBef>
                <a:spcPct val="50000"/>
              </a:spcBef>
            </a:pPr>
            <a:r>
              <a:rPr lang="zh-CN" altLang="en-US" sz="1600" dirty="0">
                <a:latin typeface="Impact" panose="020B0806030902050204" pitchFamily="2" charset="0"/>
              </a:rPr>
              <a:t>满意——没有满意</a:t>
            </a:r>
            <a:endParaRPr lang="zh-CN" altLang="en-US" sz="1600" dirty="0">
              <a:latin typeface="Impact" panose="020B0806030902050204" pitchFamily="2"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strips(upRigh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 calcmode="lin" valueType="num">
                                      <p:cBhvr>
                                        <p:cTn id="29" dur="500" fill="hold"/>
                                        <p:tgtEl>
                                          <p:spTgt spid="4"/>
                                        </p:tgtEl>
                                        <p:attrNameLst>
                                          <p:attrName>style.rotation</p:attrName>
                                        </p:attrNameLst>
                                      </p:cBhvr>
                                      <p:tavLst>
                                        <p:tav tm="0">
                                          <p:val>
                                            <p:fltVal val="360"/>
                                          </p:val>
                                        </p:tav>
                                        <p:tav tm="100000">
                                          <p:val>
                                            <p:fltVal val="0"/>
                                          </p:val>
                                        </p:tav>
                                      </p:tavLst>
                                    </p:anim>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box(in)">
                                      <p:cBhvr>
                                        <p:cTn id="35" dur="20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grpId="0" nodeType="clickEffect">
                                  <p:stCondLst>
                                    <p:cond delay="0"/>
                                  </p:stCondLst>
                                  <p:iterate type="wd">
                                    <p:tmPct val="100000"/>
                                  </p:iterate>
                                  <p:childTnLst>
                                    <p:set>
                                      <p:cBhvr>
                                        <p:cTn id="39" dur="1" fill="hold">
                                          <p:stCondLst>
                                            <p:cond delay="0"/>
                                          </p:stCondLst>
                                        </p:cTn>
                                        <p:tgtEl>
                                          <p:spTgt spid="11272"/>
                                        </p:tgtEl>
                                        <p:attrNameLst>
                                          <p:attrName>style.visibility</p:attrName>
                                        </p:attrNameLst>
                                      </p:cBhvr>
                                      <p:to>
                                        <p:strVal val="visible"/>
                                      </p:to>
                                    </p:set>
                                    <p:animEffect transition="in" filter="slide(fromTop)">
                                      <p:cBhvr>
                                        <p:cTn id="40" dur="300"/>
                                        <p:tgtEl>
                                          <p:spTgt spid="1127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ox(in)">
                                      <p:cBhvr>
                                        <p:cTn id="45" dur="2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1" fill="hold" grpId="0" nodeType="clickEffect">
                                  <p:stCondLst>
                                    <p:cond delay="0"/>
                                  </p:stCondLst>
                                  <p:iterate type="wd">
                                    <p:tmPct val="100000"/>
                                  </p:iterate>
                                  <p:childTnLst>
                                    <p:set>
                                      <p:cBhvr>
                                        <p:cTn id="49" dur="1" fill="hold">
                                          <p:stCondLst>
                                            <p:cond delay="0"/>
                                          </p:stCondLst>
                                        </p:cTn>
                                        <p:tgtEl>
                                          <p:spTgt spid="11273"/>
                                        </p:tgtEl>
                                        <p:attrNameLst>
                                          <p:attrName>style.visibility</p:attrName>
                                        </p:attrNameLst>
                                      </p:cBhvr>
                                      <p:to>
                                        <p:strVal val="visible"/>
                                      </p:to>
                                    </p:set>
                                    <p:animEffect transition="in" filter="slide(fromTop)">
                                      <p:cBhvr>
                                        <p:cTn id="50" dur="300"/>
                                        <p:tgtEl>
                                          <p:spTgt spid="11273"/>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ox(in)">
                                      <p:cBhvr>
                                        <p:cTn id="55" dur="20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56337"/>
                                        </p:tgtEl>
                                        <p:attrNameLst>
                                          <p:attrName>style.visibility</p:attrName>
                                        </p:attrNameLst>
                                      </p:cBhvr>
                                      <p:to>
                                        <p:strVal val="visible"/>
                                      </p:to>
                                    </p:set>
                                    <p:anim calcmode="discrete" valueType="clr">
                                      <p:cBhvr override="childStyle">
                                        <p:cTn id="60" dur="80"/>
                                        <p:tgtEl>
                                          <p:spTgt spid="56337"/>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56337"/>
                                        </p:tgtEl>
                                        <p:attrNameLst>
                                          <p:attrName>fillcolor</p:attrName>
                                        </p:attrNameLst>
                                      </p:cBhvr>
                                      <p:tavLst>
                                        <p:tav tm="0">
                                          <p:val>
                                            <p:clrVal>
                                              <a:schemeClr val="accent2"/>
                                            </p:clrVal>
                                          </p:val>
                                        </p:tav>
                                        <p:tav tm="50000">
                                          <p:val>
                                            <p:clrVal>
                                              <a:schemeClr val="hlink"/>
                                            </p:clrVal>
                                          </p:val>
                                        </p:tav>
                                      </p:tavLst>
                                    </p:anim>
                                    <p:set>
                                      <p:cBhvr>
                                        <p:cTn id="62" dur="80"/>
                                        <p:tgtEl>
                                          <p:spTgt spid="5633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utoUpdateAnimBg="0"/>
      <p:bldP spid="31" grpId="0"/>
      <p:bldP spid="56" grpId="0"/>
      <p:bldP spid="56337" grpId="0"/>
      <p:bldP spid="11273" grpId="0" bldLvl="0" animBg="1"/>
      <p:bldP spid="1127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内容型激励理论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
          <p:cNvSpPr>
            <a:spLocks noChangeArrowheads="1"/>
          </p:cNvSpPr>
          <p:nvPr/>
        </p:nvSpPr>
        <p:spPr bwMode="auto">
          <a:xfrm>
            <a:off x="838677" y="728902"/>
            <a:ext cx="1292647"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双因素理论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183515" y="1008380"/>
            <a:ext cx="4110355" cy="4015105"/>
          </a:xfrm>
          <a:prstGeom prst="rect">
            <a:avLst/>
          </a:prstGeom>
          <a:noFill/>
        </p:spPr>
        <p:txBody>
          <a:bodyPr wrap="square" rtlCol="0">
            <a:spAutoFit/>
          </a:bodyPr>
          <a:lstStyle/>
          <a:p>
            <a:pPr>
              <a:spcBef>
                <a:spcPts val="600"/>
              </a:spcBef>
              <a:buFont typeface="Wingdings" panose="05000000000000000000" pitchFamily="2" charset="2"/>
              <a:buChar char="l"/>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保健因素</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Hygiene</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），指那些容易使人产生不满情绪的因素。这些因素通常与工作环境或条件等外在因素相联系，比如公司政策、行政管理、监督、工作条件、人际关系、薪金、安全等</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如果这些因素比较糟糕，则容易引发员工产生不满情绪；这些因素的改善只能消除员工的不满、怠工和对抗，但不能使员工变得满意</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激励因素</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Motivator</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），指那些能够让员工产生满意情绪的因素。这些因素通常与工作内容本身相联系</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个人的成就感和工作胜任感、工作成绩得到认可和赞誉、工作的挑战和兴趣、个人晋升的机会、职业发展的机会等。这些因素的满足，能够激励员工的工作热情，从而提高工作效率，但如果不满足，也不会使员工感到不满意</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0" name="圆角矩形 29"/>
          <p:cNvSpPr/>
          <p:nvPr/>
        </p:nvSpPr>
        <p:spPr>
          <a:xfrm>
            <a:off x="4390380" y="1128904"/>
            <a:ext cx="462408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4" name="图片 33"/>
          <p:cNvPicPr>
            <a:picLocks noChangeAspect="1"/>
          </p:cNvPicPr>
          <p:nvPr/>
        </p:nvPicPr>
        <p:blipFill rotWithShape="1">
          <a:blip r:embed="rId4" cstate="print">
            <a:extLst>
              <a:ext uri="{28A0092B-C50C-407E-A947-70E740481C1C}">
                <a14:useLocalDpi xmlns:a14="http://schemas.microsoft.com/office/drawing/2010/main" val="0"/>
              </a:ext>
            </a:extLst>
          </a:blip>
          <a:srcRect l="29018" t="45777" r="45184" b="1"/>
          <a:stretch>
            <a:fillRect/>
          </a:stretch>
        </p:blipFill>
        <p:spPr>
          <a:xfrm>
            <a:off x="4541895" y="124137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36" name="组合 50"/>
          <p:cNvGrpSpPr/>
          <p:nvPr/>
        </p:nvGrpSpPr>
        <p:grpSpPr>
          <a:xfrm>
            <a:off x="5565457" y="1684605"/>
            <a:ext cx="561653" cy="589655"/>
            <a:chOff x="2395537" y="1905585"/>
            <a:chExt cx="561653" cy="589655"/>
          </a:xfrm>
        </p:grpSpPr>
        <p:grpSp>
          <p:nvGrpSpPr>
            <p:cNvPr id="37" name="组合 14"/>
            <p:cNvGrpSpPr/>
            <p:nvPr/>
          </p:nvGrpSpPr>
          <p:grpSpPr>
            <a:xfrm>
              <a:off x="2395537" y="1920118"/>
              <a:ext cx="561653" cy="575122"/>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392110" y="760411"/>
                <a:ext cx="3825872" cy="3825872"/>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TextBox 37"/>
            <p:cNvSpPr txBox="1"/>
            <p:nvPr/>
          </p:nvSpPr>
          <p:spPr>
            <a:xfrm>
              <a:off x="2474175" y="190558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1</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矩形 41"/>
          <p:cNvSpPr/>
          <p:nvPr/>
        </p:nvSpPr>
        <p:spPr>
          <a:xfrm>
            <a:off x="5836920" y="1241425"/>
            <a:ext cx="3265805" cy="1322070"/>
          </a:xfrm>
          <a:prstGeom prst="rect">
            <a:avLst/>
          </a:prstGeom>
        </p:spPr>
        <p:txBody>
          <a:bodyPr wrap="square">
            <a:spAutoFi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调动和触发组织成员的工作积极性，必须具备必要的保健因素，保健因素是构成激励的基本前提。保健因素与工作的外部条件或环境有关，是保证工作完成质量的基本条件</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43" name="圆角矩形 42"/>
          <p:cNvSpPr/>
          <p:nvPr/>
        </p:nvSpPr>
        <p:spPr>
          <a:xfrm>
            <a:off x="4390380" y="2988184"/>
            <a:ext cx="4646940"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图片 43"/>
          <p:cNvPicPr>
            <a:picLocks noChangeAspect="1"/>
          </p:cNvPicPr>
          <p:nvPr/>
        </p:nvPicPr>
        <p:blipFill rotWithShape="1">
          <a:blip r:embed="rId4" cstate="print">
            <a:extLst>
              <a:ext uri="{28A0092B-C50C-407E-A947-70E740481C1C}">
                <a14:useLocalDpi xmlns:a14="http://schemas.microsoft.com/office/drawing/2010/main" val="0"/>
              </a:ext>
            </a:extLst>
          </a:blip>
          <a:srcRect l="29018" t="45777" r="45184" b="1"/>
          <a:stretch>
            <a:fillRect/>
          </a:stretch>
        </p:blipFill>
        <p:spPr>
          <a:xfrm>
            <a:off x="4541895" y="3100657"/>
            <a:ext cx="1295025" cy="1492755"/>
          </a:xfrm>
          <a:prstGeom prst="rect">
            <a:avLst/>
          </a:prstGeom>
          <a:solidFill>
            <a:srgbClr val="FFFFFF">
              <a:shade val="85000"/>
            </a:srgbClr>
          </a:solidFill>
          <a:ln w="381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5" name="组合 52"/>
          <p:cNvGrpSpPr/>
          <p:nvPr/>
        </p:nvGrpSpPr>
        <p:grpSpPr>
          <a:xfrm>
            <a:off x="5565457" y="3543885"/>
            <a:ext cx="561653" cy="589655"/>
            <a:chOff x="2395537" y="3764865"/>
            <a:chExt cx="561653" cy="589655"/>
          </a:xfrm>
        </p:grpSpPr>
        <p:grpSp>
          <p:nvGrpSpPr>
            <p:cNvPr id="46" name="组合 38"/>
            <p:cNvGrpSpPr/>
            <p:nvPr/>
          </p:nvGrpSpPr>
          <p:grpSpPr>
            <a:xfrm>
              <a:off x="2395537" y="3779398"/>
              <a:ext cx="561653" cy="575122"/>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椭圆 4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2474175" y="3764865"/>
              <a:ext cx="412292" cy="584775"/>
            </a:xfrm>
            <a:prstGeom prst="rect">
              <a:avLst/>
            </a:prstGeom>
            <a:noFill/>
          </p:spPr>
          <p:txBody>
            <a:bodyPr wrap="none" rtlCol="0">
              <a:spAutoFit/>
            </a:bodyPr>
            <a:lstStyle/>
            <a:p>
              <a:r>
                <a:rPr lang="en-US" altLang="zh-CN" sz="3200" dirty="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sz="32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4" name="矩形 63"/>
          <p:cNvSpPr/>
          <p:nvPr/>
        </p:nvSpPr>
        <p:spPr>
          <a:xfrm>
            <a:off x="5836920" y="3148965"/>
            <a:ext cx="3267075" cy="1322070"/>
          </a:xfrm>
          <a:prstGeom prst="rect">
            <a:avLst/>
          </a:prstGeom>
        </p:spPr>
        <p:txBody>
          <a:bodyPr wrap="square">
            <a:spAutoFit/>
          </a:bodyPr>
          <a:lstStyle/>
          <a:p>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只有那些激励因素的满足，才能激发起人们的积极性。因此，管理者要充分利用激励因素，比如注重工作内容的设计、任务的分配等，去激发组织成员的工作热情</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strips(upRigh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par>
                          <p:cTn id="27" fill="hold">
                            <p:stCondLst>
                              <p:cond delay="500"/>
                            </p:stCondLst>
                            <p:childTnLst>
                              <p:par>
                                <p:cTn id="28" presetID="42"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 presetClass="entr" presetSubtype="8"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0-#ppt_w/2"/>
                                          </p:val>
                                        </p:tav>
                                        <p:tav tm="100000">
                                          <p:val>
                                            <p:strVal val="#ppt_x"/>
                                          </p:val>
                                        </p:tav>
                                      </p:tavLst>
                                    </p:anim>
                                    <p:anim calcmode="lin" valueType="num">
                                      <p:cBhvr additive="base">
                                        <p:cTn id="37"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300"/>
                                  </p:stCondLst>
                                  <p:childTnLst>
                                    <p:set>
                                      <p:cBhvr>
                                        <p:cTn id="41" dur="1" fill="hold">
                                          <p:stCondLst>
                                            <p:cond delay="0"/>
                                          </p:stCondLst>
                                        </p:cTn>
                                        <p:tgtEl>
                                          <p:spTgt spid="42"/>
                                        </p:tgtEl>
                                        <p:attrNameLst>
                                          <p:attrName>style.visibility</p:attrName>
                                        </p:attrNameLst>
                                      </p:cBhvr>
                                      <p:to>
                                        <p:strVal val="visible"/>
                                      </p:to>
                                    </p:set>
                                    <p:anim calcmode="lin" valueType="num">
                                      <p:cBhvr additive="base">
                                        <p:cTn id="42" dur="500" fill="hold"/>
                                        <p:tgtEl>
                                          <p:spTgt spid="42"/>
                                        </p:tgtEl>
                                        <p:attrNameLst>
                                          <p:attrName>ppt_x</p:attrName>
                                        </p:attrNameLst>
                                      </p:cBhvr>
                                      <p:tavLst>
                                        <p:tav tm="0">
                                          <p:val>
                                            <p:strVal val="#ppt_x"/>
                                          </p:val>
                                        </p:tav>
                                        <p:tav tm="100000">
                                          <p:val>
                                            <p:strVal val="#ppt_x"/>
                                          </p:val>
                                        </p:tav>
                                      </p:tavLst>
                                    </p:anim>
                                    <p:anim calcmode="lin" valueType="num">
                                      <p:cBhvr additive="base">
                                        <p:cTn id="4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left)">
                                      <p:cBhvr>
                                        <p:cTn id="48" dur="500"/>
                                        <p:tgtEl>
                                          <p:spTgt spid="43"/>
                                        </p:tgtEl>
                                      </p:cBhvr>
                                    </p:animEffect>
                                  </p:child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500" fill="hold"/>
                                        <p:tgtEl>
                                          <p:spTgt spid="45"/>
                                        </p:tgtEl>
                                        <p:attrNameLst>
                                          <p:attrName>ppt_x</p:attrName>
                                        </p:attrNameLst>
                                      </p:cBhvr>
                                      <p:tavLst>
                                        <p:tav tm="0">
                                          <p:val>
                                            <p:strVal val="#ppt_x"/>
                                          </p:val>
                                        </p:tav>
                                        <p:tav tm="100000">
                                          <p:val>
                                            <p:strVal val="#ppt_x"/>
                                          </p:val>
                                        </p:tav>
                                      </p:tavLst>
                                    </p:anim>
                                    <p:anim calcmode="lin" valueType="num">
                                      <p:cBhvr additive="base">
                                        <p:cTn id="53" dur="500" fill="hold"/>
                                        <p:tgtEl>
                                          <p:spTgt spid="45"/>
                                        </p:tgtEl>
                                        <p:attrNameLst>
                                          <p:attrName>ppt_y</p:attrName>
                                        </p:attrNameLst>
                                      </p:cBhvr>
                                      <p:tavLst>
                                        <p:tav tm="0">
                                          <p:val>
                                            <p:strVal val="1+#ppt_h/2"/>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1000"/>
                                        <p:tgtEl>
                                          <p:spTgt spid="44"/>
                                        </p:tgtEl>
                                      </p:cBhvr>
                                    </p:animEffect>
                                    <p:anim calcmode="lin" valueType="num">
                                      <p:cBhvr>
                                        <p:cTn id="57" dur="1000" fill="hold"/>
                                        <p:tgtEl>
                                          <p:spTgt spid="44"/>
                                        </p:tgtEl>
                                        <p:attrNameLst>
                                          <p:attrName>ppt_x</p:attrName>
                                        </p:attrNameLst>
                                      </p:cBhvr>
                                      <p:tavLst>
                                        <p:tav tm="0">
                                          <p:val>
                                            <p:strVal val="#ppt_x"/>
                                          </p:val>
                                        </p:tav>
                                        <p:tav tm="100000">
                                          <p:val>
                                            <p:strVal val="#ppt_x"/>
                                          </p:val>
                                        </p:tav>
                                      </p:tavLst>
                                    </p:anim>
                                    <p:anim calcmode="lin" valueType="num">
                                      <p:cBhvr>
                                        <p:cTn id="5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400"/>
                                  </p:stCondLst>
                                  <p:childTnLst>
                                    <p:set>
                                      <p:cBhvr>
                                        <p:cTn id="62" dur="1" fill="hold">
                                          <p:stCondLst>
                                            <p:cond delay="0"/>
                                          </p:stCondLst>
                                        </p:cTn>
                                        <p:tgtEl>
                                          <p:spTgt spid="64"/>
                                        </p:tgtEl>
                                        <p:attrNameLst>
                                          <p:attrName>style.visibility</p:attrName>
                                        </p:attrNameLst>
                                      </p:cBhvr>
                                      <p:to>
                                        <p:strVal val="visible"/>
                                      </p:to>
                                    </p:set>
                                    <p:anim calcmode="lin" valueType="num">
                                      <p:cBhvr additive="base">
                                        <p:cTn id="63" dur="500" fill="hold"/>
                                        <p:tgtEl>
                                          <p:spTgt spid="64"/>
                                        </p:tgtEl>
                                        <p:attrNameLst>
                                          <p:attrName>ppt_x</p:attrName>
                                        </p:attrNameLst>
                                      </p:cBhvr>
                                      <p:tavLst>
                                        <p:tav tm="0">
                                          <p:val>
                                            <p:strVal val="#ppt_x"/>
                                          </p:val>
                                        </p:tav>
                                        <p:tav tm="100000">
                                          <p:val>
                                            <p:strVal val="#ppt_x"/>
                                          </p:val>
                                        </p:tav>
                                      </p:tavLst>
                                    </p:anim>
                                    <p:anim calcmode="lin" valueType="num">
                                      <p:cBhvr additive="base">
                                        <p:cTn id="6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utoUpdateAnimBg="0"/>
      <p:bldP spid="31" grpId="0"/>
      <p:bldP spid="30" grpId="0" animBg="1"/>
      <p:bldP spid="42" grpId="0"/>
      <p:bldP spid="43" grpId="0" animBg="1"/>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内容型激励理论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
          <p:cNvSpPr>
            <a:spLocks noChangeArrowheads="1"/>
          </p:cNvSpPr>
          <p:nvPr/>
        </p:nvSpPr>
        <p:spPr bwMode="auto">
          <a:xfrm>
            <a:off x="838677" y="728902"/>
            <a:ext cx="1523480"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成就需要理论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177800" y="1143000"/>
            <a:ext cx="3411220" cy="3615055"/>
          </a:xfrm>
          <a:prstGeom prst="rect">
            <a:avLst/>
          </a:prstGeom>
          <a:noFill/>
        </p:spPr>
        <p:txBody>
          <a:bodyPr wrap="square" rtlCol="0">
            <a:spAutoFit/>
          </a:bodyPr>
          <a:lstStyle/>
          <a:p>
            <a:pPr>
              <a:spcBef>
                <a:spcPts val="600"/>
              </a:spcBef>
              <a:buFont typeface="Wingdings" panose="05000000000000000000" pitchFamily="2" charset="2"/>
              <a:buChar char="l"/>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美国心理学家大卫</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麦克利兰（</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David McClelland</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）认为，马斯洛过分强调个人的自我意识和内在价值，忽略了人的社会属性。因此，他在吸收批判马斯洛需求层次理论的基础上，进一步从管理的社会性特征角度提出了成就需求理论。</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成就需求理论认为，人类的许多需求都不是生理性的，而是社会性的，而且人的社会性需求不是先天的，而是后天的，得自于环境、经历和培养教育等。该理论</a:t>
            </a: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将人的社会性需求归纳为三种，即成就需求、权力需求和社交需求</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0" name="椭圆 29"/>
          <p:cNvSpPr/>
          <p:nvPr/>
        </p:nvSpPr>
        <p:spPr>
          <a:xfrm>
            <a:off x="3735783" y="796523"/>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椭圆 33"/>
          <p:cNvSpPr/>
          <p:nvPr/>
        </p:nvSpPr>
        <p:spPr>
          <a:xfrm>
            <a:off x="3797993" y="3483013"/>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4509135" y="508635"/>
            <a:ext cx="4323080" cy="1014730"/>
          </a:xfrm>
          <a:prstGeom prst="rect">
            <a:avLst/>
          </a:prstGeom>
          <a:noFill/>
        </p:spPr>
        <p:txBody>
          <a:bodyPr wrap="square" rtlCol="0">
            <a:spAutoFit/>
          </a:bodyPr>
          <a:lstStyle/>
          <a:p>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指人们追求卓越，争取做到极致，不断获得成功的需求。</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成就需求可以通过工作本身获得满足</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37"/>
          <p:cNvSpPr txBox="1"/>
          <p:nvPr/>
        </p:nvSpPr>
        <p:spPr>
          <a:xfrm>
            <a:off x="4587240" y="1628140"/>
            <a:ext cx="4119880" cy="1568450"/>
          </a:xfrm>
          <a:prstGeom prst="rect">
            <a:avLst/>
          </a:prstGeom>
          <a:noFill/>
        </p:spPr>
        <p:txBody>
          <a:bodyPr wrap="square" rtlCol="0">
            <a:spAutoFit/>
          </a:bodyPr>
          <a:lstStyle/>
          <a:p>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指影响或控制他人、对他人负责以及拥有高于他人的职权、自己不受别人控制的需求。</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具有较高权力欲的人对施加影响和控制他人表现出极大的关切</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4587240" y="3196590"/>
            <a:ext cx="4368165" cy="1753235"/>
          </a:xfrm>
          <a:prstGeom prst="rect">
            <a:avLst/>
          </a:prstGeom>
          <a:noFill/>
        </p:spPr>
        <p:txBody>
          <a:bodyPr wrap="square" rtlCol="0">
            <a:spAutoFit/>
          </a:bodyPr>
          <a:lstStyle/>
          <a:p>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指希望和他人建立亲近和睦关系的需求。有高度社交需求的人寻求建立并保持和他人的友谊和亲密的感情关系，希望获得他人对自己的好感，乐于参加各种社交活动，乐于帮助和安慰危难中的伙伴。因此，社交需求强烈的人是较为成功的资源整合者</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3773248" y="2024613"/>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3711018" y="1021097"/>
            <a:ext cx="852092" cy="276999"/>
          </a:xfrm>
          <a:prstGeom prst="rect">
            <a:avLst/>
          </a:prstGeom>
          <a:noFill/>
        </p:spPr>
        <p:txBody>
          <a:bodyPr wrap="square" rtlCol="0">
            <a:spAutoFit/>
          </a:bodyPr>
          <a:lstStyle/>
          <a:p>
            <a:pPr algn="ct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成就需求</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TextBox 41"/>
          <p:cNvSpPr txBox="1"/>
          <p:nvPr/>
        </p:nvSpPr>
        <p:spPr>
          <a:xfrm>
            <a:off x="3735148" y="2233947"/>
            <a:ext cx="852092" cy="276999"/>
          </a:xfrm>
          <a:prstGeom prst="rect">
            <a:avLst/>
          </a:prstGeom>
          <a:noFill/>
        </p:spPr>
        <p:txBody>
          <a:bodyPr wrap="square" rtlCol="0">
            <a:spAutoFit/>
          </a:bodyPr>
          <a:lstStyle/>
          <a:p>
            <a:pPr algn="ct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权力需求</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735783" y="3707782"/>
            <a:ext cx="852092" cy="276999"/>
          </a:xfrm>
          <a:prstGeom prst="rect">
            <a:avLst/>
          </a:prstGeom>
          <a:noFill/>
        </p:spPr>
        <p:txBody>
          <a:bodyPr wrap="square" rtlCol="0">
            <a:spAutoFit/>
          </a:bodyPr>
          <a:lstStyle/>
          <a:p>
            <a:pPr algn="ct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社交需求</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Left)">
                                      <p:cBhvr>
                                        <p:cTn id="7" dur="500"/>
                                        <p:tgtEl>
                                          <p:spTgt spid="32"/>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strips(upRigh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100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par>
                                <p:cTn id="30" presetID="10" presetClass="entr" presetSubtype="0" fill="hold" grpId="0" nodeType="withEffect">
                                  <p:stCondLst>
                                    <p:cond delay="140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barn(inVertic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1000"/>
                                  </p:stCondLst>
                                  <p:childTnLst>
                                    <p:set>
                                      <p:cBhvr>
                                        <p:cTn id="41" dur="1" fill="hold">
                                          <p:stCondLst>
                                            <p:cond delay="0"/>
                                          </p:stCondLst>
                                        </p:cTn>
                                        <p:tgtEl>
                                          <p:spTgt spid="40"/>
                                        </p:tgtEl>
                                        <p:attrNameLst>
                                          <p:attrName>style.visibility</p:attrName>
                                        </p:attrNameLst>
                                      </p:cBhvr>
                                      <p:to>
                                        <p:strVal val="visible"/>
                                      </p:to>
                                    </p:set>
                                    <p:anim calcmode="lin" valueType="num">
                                      <p:cBhvr>
                                        <p:cTn id="42" dur="500" fill="hold"/>
                                        <p:tgtEl>
                                          <p:spTgt spid="40"/>
                                        </p:tgtEl>
                                        <p:attrNameLst>
                                          <p:attrName>ppt_w</p:attrName>
                                        </p:attrNameLst>
                                      </p:cBhvr>
                                      <p:tavLst>
                                        <p:tav tm="0">
                                          <p:val>
                                            <p:fltVal val="0"/>
                                          </p:val>
                                        </p:tav>
                                        <p:tav tm="100000">
                                          <p:val>
                                            <p:strVal val="#ppt_w"/>
                                          </p:val>
                                        </p:tav>
                                      </p:tavLst>
                                    </p:anim>
                                    <p:anim calcmode="lin" valueType="num">
                                      <p:cBhvr>
                                        <p:cTn id="43" dur="500" fill="hold"/>
                                        <p:tgtEl>
                                          <p:spTgt spid="40"/>
                                        </p:tgtEl>
                                        <p:attrNameLst>
                                          <p:attrName>ppt_h</p:attrName>
                                        </p:attrNameLst>
                                      </p:cBhvr>
                                      <p:tavLst>
                                        <p:tav tm="0">
                                          <p:val>
                                            <p:fltVal val="0"/>
                                          </p:val>
                                        </p:tav>
                                        <p:tav tm="100000">
                                          <p:val>
                                            <p:strVal val="#ppt_h"/>
                                          </p:val>
                                        </p:tav>
                                      </p:tavLst>
                                    </p:anim>
                                    <p:animEffect transition="in" filter="fade">
                                      <p:cBhvr>
                                        <p:cTn id="44" dur="500"/>
                                        <p:tgtEl>
                                          <p:spTgt spid="40"/>
                                        </p:tgtEl>
                                      </p:cBhvr>
                                    </p:animEffect>
                                  </p:childTnLst>
                                </p:cTn>
                              </p:par>
                              <p:par>
                                <p:cTn id="45" presetID="10" presetClass="entr" presetSubtype="0" fill="hold" grpId="0" nodeType="withEffect">
                                  <p:stCondLst>
                                    <p:cond delay="140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1300"/>
                                  </p:stCondLst>
                                  <p:childTnLst>
                                    <p:set>
                                      <p:cBhvr>
                                        <p:cTn id="51" dur="1" fill="hold">
                                          <p:stCondLst>
                                            <p:cond delay="0"/>
                                          </p:stCondLst>
                                        </p:cTn>
                                        <p:tgtEl>
                                          <p:spTgt spid="38"/>
                                        </p:tgtEl>
                                        <p:attrNameLst>
                                          <p:attrName>style.visibility</p:attrName>
                                        </p:attrNameLst>
                                      </p:cBhvr>
                                      <p:to>
                                        <p:strVal val="visible"/>
                                      </p:to>
                                    </p:set>
                                    <p:animEffect transition="in" filter="barn(inVertical)">
                                      <p:cBhvr>
                                        <p:cTn id="52" dur="7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par>
                                <p:cTn id="60" presetID="10" presetClass="entr" presetSubtype="0" fill="hold" grpId="0" nodeType="withEffect">
                                  <p:stCondLst>
                                    <p:cond delay="140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1700"/>
                                  </p:stCondLst>
                                  <p:childTnLst>
                                    <p:set>
                                      <p:cBhvr>
                                        <p:cTn id="66" dur="1" fill="hold">
                                          <p:stCondLst>
                                            <p:cond delay="0"/>
                                          </p:stCondLst>
                                        </p:cTn>
                                        <p:tgtEl>
                                          <p:spTgt spid="39"/>
                                        </p:tgtEl>
                                        <p:attrNameLst>
                                          <p:attrName>style.visibility</p:attrName>
                                        </p:attrNameLst>
                                      </p:cBhvr>
                                      <p:to>
                                        <p:strVal val="visible"/>
                                      </p:to>
                                    </p:set>
                                    <p:animEffect transition="in" filter="barn(inVertical)">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utoUpdateAnimBg="0"/>
      <p:bldP spid="31" grpId="0"/>
      <p:bldP spid="30" grpId="0" bldLvl="0" animBg="1"/>
      <p:bldP spid="34" grpId="0" bldLvl="0" animBg="1"/>
      <p:bldP spid="37" grpId="0"/>
      <p:bldP spid="38" grpId="0"/>
      <p:bldP spid="39" grpId="0"/>
      <p:bldP spid="40" grpId="0" animBg="1"/>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4278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
          <p:cNvSpPr>
            <a:spLocks noChangeArrowheads="1"/>
          </p:cNvSpPr>
          <p:nvPr/>
        </p:nvSpPr>
        <p:spPr bwMode="auto">
          <a:xfrm>
            <a:off x="838677" y="728902"/>
            <a:ext cx="1061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公平理论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294640" y="1143000"/>
            <a:ext cx="4736465" cy="3846195"/>
          </a:xfrm>
          <a:prstGeom prst="rect">
            <a:avLst/>
          </a:prstGeom>
          <a:noFill/>
        </p:spPr>
        <p:txBody>
          <a:bodyPr wrap="square" rtlCol="0">
            <a:spAutoFit/>
          </a:bodyPr>
          <a:lstStyle/>
          <a:p>
            <a:pPr>
              <a:buFont typeface="Wingdings" panose="05000000000000000000" pitchFamily="2" charset="2"/>
              <a:buChar char="l"/>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公平理论是美国心理学家亚当斯（</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J. S. Adams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）在</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1965</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年出版的</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社会交换中的不公平</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一书中提出的一种激励理论。这种理论从社会比较的角度研究激励的心理过程，侧重关注工作报酬分配的合理性、公平性及其对员工工作积极性的影响</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公平理论（</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Equity Theory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）认为，生活在社会中的人们经常拿自己的付出和所得与别人的付出和所得进行比较，并根据比较的结果决定今后的行动。付出和所得都不仅是物质待遇方面的，也涉及精神方面的</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公平理论认为，人们的工作动机不仅受其所得的绝对报酬的影响，而且受到相对报酬的影响，人们不仅关心自己所得的绝对值，而且关心自己所得的相对值</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pic>
        <p:nvPicPr>
          <p:cNvPr id="57346" name="Picture 2"/>
          <p:cNvPicPr>
            <a:picLocks noChangeAspect="1" noChangeArrowheads="1"/>
          </p:cNvPicPr>
          <p:nvPr/>
        </p:nvPicPr>
        <p:blipFill>
          <a:blip r:embed="rId4"/>
          <a:srcRect l="44875" t="23992" r="47625" b="60445"/>
          <a:stretch>
            <a:fillRect/>
          </a:stretch>
        </p:blipFill>
        <p:spPr bwMode="auto">
          <a:xfrm>
            <a:off x="5395595" y="502285"/>
            <a:ext cx="2550160" cy="2358390"/>
          </a:xfrm>
          <a:prstGeom prst="rect">
            <a:avLst/>
          </a:prstGeom>
          <a:noFill/>
          <a:ln w="9525">
            <a:noFill/>
            <a:miter lim="800000"/>
            <a:headEnd/>
            <a:tailEnd/>
          </a:ln>
          <a:effectLst/>
        </p:spPr>
      </p:pic>
      <p:sp>
        <p:nvSpPr>
          <p:cNvPr id="36" name="TextBox 35"/>
          <p:cNvSpPr txBox="1"/>
          <p:nvPr/>
        </p:nvSpPr>
        <p:spPr>
          <a:xfrm>
            <a:off x="5913120" y="2946400"/>
            <a:ext cx="2371090" cy="1506855"/>
          </a:xfrm>
          <a:prstGeom prst="rect">
            <a:avLst/>
          </a:prstGeom>
          <a:noFill/>
        </p:spPr>
        <p:txBody>
          <a:bodyPr wrap="square" rtlCol="0">
            <a:spAutoFit/>
          </a:bodyPr>
          <a:lstStyle/>
          <a:p>
            <a:pPr marL="0" lvl="0" indent="0" algn="l" eaLnBrk="1" fontAlgn="base" hangingPunct="1">
              <a:spcBef>
                <a:spcPct val="20000"/>
              </a:spcBef>
              <a:buClr>
                <a:schemeClr val="folHlink"/>
              </a:buClr>
              <a:buSzPct val="60000"/>
              <a:buFont typeface="Wingdings" panose="05000000000000000000" pitchFamily="2" charset="2"/>
              <a:buNone/>
            </a:pPr>
            <a:r>
              <a:rPr lang="en-US" altLang="x-none" sz="2000" dirty="0">
                <a:latin typeface="Tahoma" panose="020B0604030504040204" pitchFamily="2" charset="0"/>
                <a:ea typeface="宋体" panose="02010600030101010101" pitchFamily="2" charset="-122"/>
                <a:sym typeface="+mn-ea"/>
              </a:rPr>
              <a:t>O</a:t>
            </a:r>
            <a:r>
              <a:rPr lang="zh-CN" altLang="en-US" sz="2000" dirty="0">
                <a:latin typeface="Tahoma" panose="020B0604030504040204" pitchFamily="2" charset="0"/>
                <a:ea typeface="宋体" panose="02010600030101010101" pitchFamily="2" charset="-122"/>
                <a:sym typeface="+mn-ea"/>
              </a:rPr>
              <a:t>代表报酬，</a:t>
            </a:r>
            <a:endParaRPr lang="zh-CN" altLang="en-US" sz="2000" dirty="0">
              <a:latin typeface="Tahoma" panose="020B0604030504040204" pitchFamily="2" charset="0"/>
              <a:ea typeface="宋体" panose="02010600030101010101" pitchFamily="2" charset="-122"/>
              <a:sym typeface="+mn-ea"/>
            </a:endParaRPr>
          </a:p>
          <a:p>
            <a:pPr marL="0" lvl="0" indent="0" algn="l" eaLnBrk="1" fontAlgn="base" hangingPunct="1">
              <a:spcBef>
                <a:spcPct val="20000"/>
              </a:spcBef>
              <a:buClr>
                <a:schemeClr val="folHlink"/>
              </a:buClr>
              <a:buSzPct val="60000"/>
              <a:buFont typeface="Wingdings" panose="05000000000000000000" pitchFamily="2" charset="2"/>
              <a:buNone/>
            </a:pPr>
            <a:r>
              <a:rPr lang="en-US" altLang="x-none" sz="2000" dirty="0">
                <a:latin typeface="Tahoma" panose="020B0604030504040204" pitchFamily="2" charset="0"/>
                <a:ea typeface="宋体" panose="02010600030101010101" pitchFamily="2" charset="-122"/>
                <a:sym typeface="+mn-ea"/>
              </a:rPr>
              <a:t>I</a:t>
            </a:r>
            <a:r>
              <a:rPr lang="zh-CN" altLang="en-US" sz="2000" dirty="0">
                <a:latin typeface="Tahoma" panose="020B0604030504040204" pitchFamily="2" charset="0"/>
                <a:ea typeface="宋体" panose="02010600030101010101" pitchFamily="2" charset="-122"/>
                <a:sym typeface="+mn-ea"/>
              </a:rPr>
              <a:t>代表投入，</a:t>
            </a:r>
            <a:endParaRPr lang="zh-CN" altLang="en-US" sz="2000" dirty="0">
              <a:latin typeface="Tahoma" panose="020B0604030504040204" pitchFamily="2" charset="0"/>
              <a:ea typeface="宋体" panose="02010600030101010101" pitchFamily="2" charset="-122"/>
              <a:sym typeface="+mn-ea"/>
            </a:endParaRPr>
          </a:p>
          <a:p>
            <a:pPr marL="0" lvl="0" indent="0" algn="l" eaLnBrk="1" fontAlgn="base" hangingPunct="1">
              <a:spcBef>
                <a:spcPct val="20000"/>
              </a:spcBef>
              <a:buClr>
                <a:schemeClr val="folHlink"/>
              </a:buClr>
              <a:buSzPct val="60000"/>
              <a:buFont typeface="Wingdings" panose="05000000000000000000" pitchFamily="2" charset="2"/>
              <a:buNone/>
            </a:pPr>
            <a:r>
              <a:rPr lang="en-US" altLang="x-none" sz="2000" dirty="0">
                <a:latin typeface="Tahoma" panose="020B0604030504040204" pitchFamily="2" charset="0"/>
                <a:ea typeface="宋体" panose="02010600030101010101" pitchFamily="2" charset="-122"/>
                <a:sym typeface="+mn-ea"/>
              </a:rPr>
              <a:t>P</a:t>
            </a:r>
            <a:r>
              <a:rPr lang="zh-CN" altLang="en-US" sz="2000" dirty="0">
                <a:latin typeface="Tahoma" panose="020B0604030504040204" pitchFamily="2" charset="0"/>
                <a:ea typeface="宋体" panose="02010600030101010101" pitchFamily="2" charset="-122"/>
                <a:sym typeface="+mn-ea"/>
              </a:rPr>
              <a:t>代表员工自己，</a:t>
            </a:r>
            <a:endParaRPr lang="zh-CN" altLang="en-US" sz="2000" dirty="0">
              <a:latin typeface="Tahoma" panose="020B0604030504040204" pitchFamily="2" charset="0"/>
              <a:ea typeface="宋体" panose="02010600030101010101" pitchFamily="2" charset="-122"/>
              <a:sym typeface="+mn-ea"/>
            </a:endParaRPr>
          </a:p>
          <a:p>
            <a:pPr marL="0" lvl="0" indent="0" algn="l" eaLnBrk="1" fontAlgn="base" hangingPunct="1">
              <a:spcBef>
                <a:spcPct val="20000"/>
              </a:spcBef>
              <a:buClr>
                <a:schemeClr val="folHlink"/>
              </a:buClr>
              <a:buSzPct val="60000"/>
              <a:buFont typeface="Wingdings" panose="05000000000000000000" pitchFamily="2" charset="2"/>
              <a:buNone/>
            </a:pPr>
            <a:r>
              <a:rPr lang="en-US" altLang="x-none" sz="2000" dirty="0">
                <a:latin typeface="Tahoma" panose="020B0604030504040204" pitchFamily="2" charset="0"/>
                <a:ea typeface="宋体" panose="02010600030101010101" pitchFamily="2" charset="-122"/>
                <a:sym typeface="+mn-ea"/>
              </a:rPr>
              <a:t>C</a:t>
            </a:r>
            <a:r>
              <a:rPr lang="zh-CN" altLang="en-US" sz="2000" dirty="0">
                <a:latin typeface="Tahoma" panose="020B0604030504040204" pitchFamily="2" charset="0"/>
                <a:ea typeface="宋体" panose="02010600030101010101" pitchFamily="2" charset="-122"/>
                <a:sym typeface="+mn-ea"/>
              </a:rPr>
              <a:t>代表他人</a:t>
            </a:r>
            <a:endParaRPr lang="zh-CN" altLang="en-US" sz="2000" dirty="0">
              <a:latin typeface="Tahoma" panose="020B0604030504040204" pitchFamily="2" charset="0"/>
              <a:ea typeface="宋体" panose="02010600030101010101" pitchFamily="2" charset="-122"/>
              <a:cs typeface="Times New Roman" panose="02020603050405020304" pitchFamily="18" charset="0"/>
              <a:sym typeface="+mn-ea"/>
            </a:endParaRPr>
          </a:p>
        </p:txBody>
      </p:sp>
      <p:sp>
        <p:nvSpPr>
          <p:cNvPr id="5734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strips(upRight)">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7346"/>
                                        </p:tgtEl>
                                        <p:attrNameLst>
                                          <p:attrName>style.visibility</p:attrName>
                                        </p:attrNameLst>
                                      </p:cBhvr>
                                      <p:to>
                                        <p:strVal val="visible"/>
                                      </p:to>
                                    </p:set>
                                    <p:animEffect transition="in" filter="box(in)">
                                      <p:cBhvr>
                                        <p:cTn id="23" dur="2000"/>
                                        <p:tgtEl>
                                          <p:spTgt spid="57346"/>
                                        </p:tgtEl>
                                      </p:cBhvr>
                                    </p:animEffec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6"/>
                                        </p:tgtEl>
                                        <p:attrNameLst>
                                          <p:attrName>style.visibility</p:attrName>
                                        </p:attrNameLst>
                                      </p:cBhvr>
                                      <p:to>
                                        <p:strVal val="visible"/>
                                      </p:to>
                                    </p:set>
                                    <p:anim calcmode="discrete" valueType="clr">
                                      <p:cBhvr override="childStyle">
                                        <p:cTn id="28" dur="8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6"/>
                                        </p:tgtEl>
                                        <p:attrNameLst>
                                          <p:attrName>fillcolor</p:attrName>
                                        </p:attrNameLst>
                                      </p:cBhvr>
                                      <p:tavLst>
                                        <p:tav tm="0">
                                          <p:val>
                                            <p:clrVal>
                                              <a:schemeClr val="accent2"/>
                                            </p:clrVal>
                                          </p:val>
                                        </p:tav>
                                        <p:tav tm="50000">
                                          <p:val>
                                            <p:clrVal>
                                              <a:schemeClr val="hlink"/>
                                            </p:clrVal>
                                          </p:val>
                                        </p:tav>
                                      </p:tavLst>
                                    </p:anim>
                                    <p:set>
                                      <p:cBhvr>
                                        <p:cTn id="30" dur="80"/>
                                        <p:tgtEl>
                                          <p:spTgt spid="3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utoUpdateAnimBg="0"/>
      <p:bldP spid="31"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文本占位符 26625"/>
          <p:cNvGraphicFramePr>
            <a:graphicFrameLocks noGrp="1"/>
          </p:cNvGraphicFramePr>
          <p:nvPr>
            <p:ph type="body"/>
          </p:nvPr>
        </p:nvGraphicFramePr>
        <p:xfrm>
          <a:off x="1257300" y="171450"/>
          <a:ext cx="6515100" cy="4145280"/>
        </p:xfrm>
        <a:graphic>
          <a:graphicData uri="http://schemas.openxmlformats.org/drawingml/2006/table">
            <a:tbl>
              <a:tblPr/>
              <a:tblGrid>
                <a:gridCol w="2286000"/>
                <a:gridCol w="971550"/>
                <a:gridCol w="2286000"/>
                <a:gridCol w="971550"/>
              </a:tblGrid>
              <a:tr h="514350">
                <a:tc grid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fontAlgn="base" hangingPunct="1">
                        <a:spcBef>
                          <a:spcPct val="20000"/>
                        </a:spcBef>
                        <a:buClr>
                          <a:schemeClr val="folHlink"/>
                        </a:buClr>
                        <a:buSzPct val="60000"/>
                        <a:buFont typeface="Wingdings" panose="05000000000000000000" pitchFamily="2" charset="2"/>
                        <a:buNone/>
                      </a:pPr>
                      <a:r>
                        <a:rPr lang="zh-CN" altLang="en-US" sz="2700" b="1">
                          <a:latin typeface="Tahoma" panose="020B0604030504040204" pitchFamily="2" charset="0"/>
                          <a:ea typeface="宋体" panose="02010600030101010101" pitchFamily="2" charset="-122"/>
                        </a:rPr>
                        <a:t>横向比较</a:t>
                      </a:r>
                      <a:endParaRPr lang="zh-CN" altLang="en-US" sz="2700" b="1">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eaLnBrk="1" fontAlgn="base" hangingPunct="1">
                        <a:spcBef>
                          <a:spcPct val="20000"/>
                        </a:spcBef>
                        <a:buClr>
                          <a:schemeClr val="folHlink"/>
                        </a:buClr>
                        <a:buSzPct val="60000"/>
                        <a:buFont typeface="Wingdings" panose="05000000000000000000" pitchFamily="2" charset="2"/>
                        <a:buNone/>
                      </a:pPr>
                      <a:r>
                        <a:rPr lang="zh-CN" altLang="en-US" sz="2700" b="1">
                          <a:latin typeface="Tahoma" panose="020B0604030504040204" pitchFamily="2" charset="0"/>
                          <a:ea typeface="宋体" panose="02010600030101010101" pitchFamily="2" charset="-122"/>
                        </a:rPr>
                        <a:t>纵向比较</a:t>
                      </a:r>
                      <a:endParaRPr lang="zh-CN" altLang="en-US" sz="2700" b="1">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8001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en-US" altLang="x-none" sz="2700" dirty="0">
                          <a:latin typeface="Tahoma" panose="020B0604030504040204" pitchFamily="2" charset="0"/>
                          <a:ea typeface="宋体" panose="02010600030101010101" pitchFamily="2" charset="-122"/>
                        </a:rPr>
                        <a:t>O</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 O</a:t>
                      </a:r>
                      <a:r>
                        <a:rPr lang="en-US" altLang="x-none" sz="2700" baseline="-25000" dirty="0">
                          <a:latin typeface="Tahoma" panose="020B0604030504040204" pitchFamily="2" charset="0"/>
                          <a:ea typeface="宋体" panose="02010600030101010101" pitchFamily="2" charset="-122"/>
                        </a:rPr>
                        <a:t>C</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C</a:t>
                      </a:r>
                      <a:endParaRPr lang="en-US" altLang="x-none" sz="2700" baseline="-25000" dirty="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zh-CN" altLang="en-US" sz="2700">
                          <a:latin typeface="Tahoma" panose="020B0604030504040204" pitchFamily="2" charset="0"/>
                          <a:ea typeface="宋体" panose="02010600030101010101" pitchFamily="2" charset="-122"/>
                        </a:rPr>
                        <a:t>公平</a:t>
                      </a:r>
                      <a:endParaRPr lang="zh-CN" altLang="en-US" sz="270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en-US" altLang="x-none" sz="2700" dirty="0">
                          <a:latin typeface="Tahoma" panose="020B0604030504040204" pitchFamily="2" charset="0"/>
                          <a:ea typeface="宋体" panose="02010600030101010101" pitchFamily="2" charset="-122"/>
                        </a:rPr>
                        <a:t>O</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 O</a:t>
                      </a:r>
                      <a:r>
                        <a:rPr lang="en-US" altLang="x-none" sz="2700" baseline="-25000" dirty="0">
                          <a:latin typeface="Tahoma" panose="020B0604030504040204" pitchFamily="2" charset="0"/>
                          <a:ea typeface="宋体" panose="02010600030101010101" pitchFamily="2" charset="-122"/>
                        </a:rPr>
                        <a:t>H</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H</a:t>
                      </a:r>
                      <a:endParaRPr lang="en-US" altLang="x-none" sz="2700" baseline="-25000" dirty="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zh-CN" altLang="en-US" sz="2700">
                          <a:latin typeface="Tahoma" panose="020B0604030504040204" pitchFamily="2" charset="0"/>
                          <a:ea typeface="宋体" panose="02010600030101010101" pitchFamily="2" charset="-122"/>
                        </a:rPr>
                        <a:t>公平</a:t>
                      </a:r>
                      <a:endParaRPr lang="zh-CN" altLang="en-US" sz="270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28700">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en-US" altLang="x-none" sz="2700" dirty="0">
                          <a:latin typeface="Tahoma" panose="020B0604030504040204" pitchFamily="2" charset="0"/>
                          <a:ea typeface="宋体" panose="02010600030101010101" pitchFamily="2" charset="-122"/>
                        </a:rPr>
                        <a:t>O</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 O</a:t>
                      </a:r>
                      <a:r>
                        <a:rPr lang="en-US" altLang="x-none" sz="2700" baseline="-25000" dirty="0">
                          <a:latin typeface="Tahoma" panose="020B0604030504040204" pitchFamily="2" charset="0"/>
                          <a:ea typeface="宋体" panose="02010600030101010101" pitchFamily="2" charset="-122"/>
                        </a:rPr>
                        <a:t>C</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C</a:t>
                      </a:r>
                      <a:endParaRPr lang="zh-CN" altLang="en-US" sz="2700" dirty="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zh-CN" altLang="en-US" sz="2100">
                          <a:latin typeface="Tahoma" panose="020B0604030504040204" pitchFamily="2" charset="0"/>
                          <a:ea typeface="宋体" panose="02010600030101010101" pitchFamily="2" charset="-122"/>
                        </a:rPr>
                        <a:t>不公平（报酬过低）</a:t>
                      </a:r>
                      <a:endParaRPr lang="zh-CN" altLang="en-US" sz="210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en-US" altLang="x-none" sz="2700" dirty="0">
                          <a:latin typeface="Tahoma" panose="020B0604030504040204" pitchFamily="2" charset="0"/>
                          <a:ea typeface="宋体" panose="02010600030101010101" pitchFamily="2" charset="-122"/>
                        </a:rPr>
                        <a:t>O</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 O</a:t>
                      </a:r>
                      <a:r>
                        <a:rPr lang="en-US" altLang="x-none" sz="2700" baseline="-25000" dirty="0">
                          <a:latin typeface="Tahoma" panose="020B0604030504040204" pitchFamily="2" charset="0"/>
                          <a:ea typeface="宋体" panose="02010600030101010101" pitchFamily="2" charset="-122"/>
                        </a:rPr>
                        <a:t>H</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H</a:t>
                      </a:r>
                      <a:endParaRPr lang="zh-CN" altLang="en-US" sz="2700" baseline="-25000" dirty="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zh-CN" altLang="en-US" sz="2100">
                          <a:latin typeface="Tahoma" panose="020B0604030504040204" pitchFamily="2" charset="0"/>
                          <a:ea typeface="宋体" panose="02010600030101010101" pitchFamily="2" charset="-122"/>
                        </a:rPr>
                        <a:t>不公平（报酬过低）</a:t>
                      </a:r>
                      <a:endParaRPr lang="zh-CN" altLang="en-US" sz="210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29335">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en-US" altLang="x-none" sz="2700" dirty="0">
                          <a:latin typeface="Tahoma" panose="020B0604030504040204" pitchFamily="2" charset="0"/>
                          <a:ea typeface="宋体" panose="02010600030101010101" pitchFamily="2" charset="-122"/>
                        </a:rPr>
                        <a:t>O</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&gt; O</a:t>
                      </a:r>
                      <a:r>
                        <a:rPr lang="en-US" altLang="x-none" sz="2700" baseline="-25000" dirty="0">
                          <a:latin typeface="Tahoma" panose="020B0604030504040204" pitchFamily="2" charset="0"/>
                          <a:ea typeface="宋体" panose="02010600030101010101" pitchFamily="2" charset="-122"/>
                        </a:rPr>
                        <a:t>C</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C</a:t>
                      </a:r>
                      <a:endParaRPr lang="zh-CN" altLang="en-US" sz="2700" baseline="-25000" dirty="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zh-CN" altLang="en-US" sz="2100">
                          <a:latin typeface="Tahoma" panose="020B0604030504040204" pitchFamily="2" charset="0"/>
                          <a:ea typeface="宋体" panose="02010600030101010101" pitchFamily="2" charset="-122"/>
                        </a:rPr>
                        <a:t>不公平（报酬过高）</a:t>
                      </a:r>
                      <a:endParaRPr lang="zh-CN" altLang="en-US" sz="210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en-US" altLang="x-none" sz="2700" dirty="0">
                          <a:latin typeface="Tahoma" panose="020B0604030504040204" pitchFamily="2" charset="0"/>
                          <a:ea typeface="宋体" panose="02010600030101010101" pitchFamily="2" charset="-122"/>
                        </a:rPr>
                        <a:t>O</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P</a:t>
                      </a:r>
                      <a:r>
                        <a:rPr lang="en-US" altLang="x-none" sz="2700" dirty="0">
                          <a:latin typeface="Tahoma" panose="020B0604030504040204" pitchFamily="2" charset="0"/>
                          <a:ea typeface="宋体" panose="02010600030101010101" pitchFamily="2" charset="-122"/>
                        </a:rPr>
                        <a:t>&gt; O</a:t>
                      </a:r>
                      <a:r>
                        <a:rPr lang="en-US" altLang="x-none" sz="2700" baseline="-25000" dirty="0">
                          <a:latin typeface="Tahoma" panose="020B0604030504040204" pitchFamily="2" charset="0"/>
                          <a:ea typeface="宋体" panose="02010600030101010101" pitchFamily="2" charset="-122"/>
                        </a:rPr>
                        <a:t>H</a:t>
                      </a:r>
                      <a:r>
                        <a:rPr lang="en-US" altLang="x-none" sz="2700" dirty="0">
                          <a:latin typeface="Tahoma" panose="020B0604030504040204" pitchFamily="2" charset="0"/>
                          <a:ea typeface="宋体" panose="02010600030101010101" pitchFamily="2" charset="-122"/>
                        </a:rPr>
                        <a:t>/I</a:t>
                      </a:r>
                      <a:r>
                        <a:rPr lang="en-US" altLang="x-none" sz="2700" baseline="-25000" dirty="0">
                          <a:latin typeface="Tahoma" panose="020B0604030504040204" pitchFamily="2" charset="0"/>
                          <a:ea typeface="宋体" panose="02010600030101010101" pitchFamily="2" charset="-122"/>
                        </a:rPr>
                        <a:t>H</a:t>
                      </a:r>
                      <a:r>
                        <a:rPr lang="en-US" altLang="x-none" sz="2700" dirty="0">
                          <a:latin typeface="Tahoma" panose="020B0604030504040204" pitchFamily="2" charset="0"/>
                          <a:ea typeface="宋体" panose="02010600030101010101" pitchFamily="2" charset="-122"/>
                        </a:rPr>
                        <a:t> </a:t>
                      </a:r>
                      <a:endParaRPr lang="zh-CN" altLang="en-US" sz="2700" baseline="-25000" dirty="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zh-CN" altLang="en-US" sz="2100">
                          <a:latin typeface="Tahoma" panose="020B0604030504040204" pitchFamily="2" charset="0"/>
                          <a:ea typeface="宋体" panose="02010600030101010101" pitchFamily="2" charset="-122"/>
                        </a:rPr>
                        <a:t>不公平（报酬过高）</a:t>
                      </a:r>
                      <a:endParaRPr lang="zh-CN" altLang="en-US" sz="210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72795">
                <a:tc gridSpan="4">
                  <a:txBody>
                    <a:bodyPr/>
                    <a:lstStyle>
                      <a:lvl1pPr marL="342900" lvl="0" indent="-342900" algn="l" defTabSz="914400" eaLnBrk="0" fontAlgn="base" latinLnBrk="0" hangingPunct="0">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2"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l" eaLnBrk="1" fontAlgn="base" hangingPunct="1">
                        <a:spcBef>
                          <a:spcPct val="20000"/>
                        </a:spcBef>
                        <a:buClr>
                          <a:schemeClr val="folHlink"/>
                        </a:buClr>
                        <a:buSzPct val="60000"/>
                        <a:buFont typeface="Wingdings" panose="05000000000000000000" pitchFamily="2" charset="2"/>
                        <a:buNone/>
                      </a:pPr>
                      <a:r>
                        <a:rPr lang="zh-CN" altLang="en-US" sz="2100" dirty="0">
                          <a:latin typeface="Tahoma" panose="020B0604030504040204" pitchFamily="2" charset="0"/>
                          <a:ea typeface="宋体" panose="02010600030101010101" pitchFamily="2" charset="-122"/>
                        </a:rPr>
                        <a:t>注：</a:t>
                      </a:r>
                      <a:r>
                        <a:rPr lang="en-US" altLang="x-none" sz="2100" dirty="0">
                          <a:latin typeface="Tahoma" panose="020B0604030504040204" pitchFamily="2" charset="0"/>
                          <a:ea typeface="宋体" panose="02010600030101010101" pitchFamily="2" charset="-122"/>
                        </a:rPr>
                        <a:t>O</a:t>
                      </a:r>
                      <a:r>
                        <a:rPr lang="zh-CN" altLang="en-US" sz="2100" dirty="0">
                          <a:latin typeface="Tahoma" panose="020B0604030504040204" pitchFamily="2" charset="0"/>
                          <a:ea typeface="宋体" panose="02010600030101010101" pitchFamily="2" charset="-122"/>
                        </a:rPr>
                        <a:t>代表报酬，</a:t>
                      </a:r>
                      <a:r>
                        <a:rPr lang="en-US" altLang="x-none" sz="2100" dirty="0">
                          <a:latin typeface="Tahoma" panose="020B0604030504040204" pitchFamily="2" charset="0"/>
                          <a:ea typeface="宋体" panose="02010600030101010101" pitchFamily="2" charset="-122"/>
                        </a:rPr>
                        <a:t>I</a:t>
                      </a:r>
                      <a:r>
                        <a:rPr lang="zh-CN" altLang="en-US" sz="2100" dirty="0">
                          <a:latin typeface="Tahoma" panose="020B0604030504040204" pitchFamily="2" charset="0"/>
                          <a:ea typeface="宋体" panose="02010600030101010101" pitchFamily="2" charset="-122"/>
                        </a:rPr>
                        <a:t>代表投入，</a:t>
                      </a:r>
                      <a:r>
                        <a:rPr lang="en-US" altLang="x-none" sz="2100" dirty="0">
                          <a:latin typeface="Tahoma" panose="020B0604030504040204" pitchFamily="2" charset="0"/>
                          <a:ea typeface="宋体" panose="02010600030101010101" pitchFamily="2" charset="-122"/>
                        </a:rPr>
                        <a:t>P</a:t>
                      </a:r>
                      <a:r>
                        <a:rPr lang="zh-CN" altLang="en-US" sz="2100" dirty="0">
                          <a:latin typeface="Tahoma" panose="020B0604030504040204" pitchFamily="2" charset="0"/>
                          <a:ea typeface="宋体" panose="02010600030101010101" pitchFamily="2" charset="-122"/>
                        </a:rPr>
                        <a:t>代表员工自己，</a:t>
                      </a:r>
                      <a:endParaRPr lang="zh-CN" altLang="en-US" sz="2100" dirty="0">
                        <a:latin typeface="Tahoma" panose="020B0604030504040204" pitchFamily="2" charset="0"/>
                        <a:ea typeface="宋体" panose="02010600030101010101" pitchFamily="2" charset="-122"/>
                      </a:endParaRPr>
                    </a:p>
                    <a:p>
                      <a:pPr marL="0" lvl="0" indent="0" algn="l" eaLnBrk="1" fontAlgn="base" hangingPunct="1">
                        <a:spcBef>
                          <a:spcPct val="20000"/>
                        </a:spcBef>
                        <a:buClr>
                          <a:schemeClr val="folHlink"/>
                        </a:buClr>
                        <a:buSzPct val="60000"/>
                        <a:buFont typeface="Wingdings" panose="05000000000000000000" pitchFamily="2" charset="2"/>
                        <a:buNone/>
                      </a:pPr>
                      <a:r>
                        <a:rPr lang="en-US" altLang="x-none" sz="2100" dirty="0">
                          <a:latin typeface="Tahoma" panose="020B0604030504040204" pitchFamily="2" charset="0"/>
                          <a:ea typeface="宋体" panose="02010600030101010101" pitchFamily="2" charset="-122"/>
                        </a:rPr>
                        <a:t>      C</a:t>
                      </a:r>
                      <a:r>
                        <a:rPr lang="zh-CN" altLang="en-US" sz="2100" dirty="0">
                          <a:latin typeface="Tahoma" panose="020B0604030504040204" pitchFamily="2" charset="0"/>
                          <a:ea typeface="宋体" panose="02010600030101010101" pitchFamily="2" charset="-122"/>
                        </a:rPr>
                        <a:t>代表他人，</a:t>
                      </a:r>
                      <a:r>
                        <a:rPr lang="en-US" altLang="x-none" sz="2100" dirty="0">
                          <a:latin typeface="Tahoma" panose="020B0604030504040204" pitchFamily="2" charset="0"/>
                          <a:ea typeface="宋体" panose="02010600030101010101" pitchFamily="2" charset="-122"/>
                        </a:rPr>
                        <a:t>H</a:t>
                      </a:r>
                      <a:r>
                        <a:rPr lang="zh-CN" altLang="en-US" sz="2100" dirty="0">
                          <a:latin typeface="Tahoma" panose="020B0604030504040204" pitchFamily="2" charset="0"/>
                          <a:ea typeface="宋体" panose="02010600030101010101" pitchFamily="2" charset="-122"/>
                        </a:rPr>
                        <a:t>代表员工过去</a:t>
                      </a:r>
                      <a:endParaRPr lang="zh-CN" altLang="en-US" sz="2100" dirty="0">
                        <a:latin typeface="Tahoma" panose="020B0604030504040204" pitchFamily="2" charset="0"/>
                        <a:ea typeface="宋体" panose="02010600030101010101" pitchFamily="2" charset="-122"/>
                      </a:endParaRPr>
                    </a:p>
                  </a:txBody>
                  <a:tcPr marL="68580" marR="68580" marT="34290" marB="342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bl>
          </a:graphicData>
        </a:graphic>
      </p:graphicFrame>
      <p:sp>
        <p:nvSpPr>
          <p:cNvPr id="26653" name="AutoShape 99"/>
          <p:cNvSpPr/>
          <p:nvPr/>
        </p:nvSpPr>
        <p:spPr>
          <a:xfrm>
            <a:off x="1371600" y="685800"/>
            <a:ext cx="2114550" cy="742950"/>
          </a:xfrm>
          <a:prstGeom prst="wedgeEllipseCallout">
            <a:avLst>
              <a:gd name="adj1" fmla="val 71792"/>
              <a:gd name="adj2" fmla="val 31731"/>
            </a:avLst>
          </a:prstGeom>
          <a:solidFill>
            <a:schemeClr val="accent1"/>
          </a:solidFill>
          <a:ln w="9525" cap="flat" cmpd="sng">
            <a:solidFill>
              <a:schemeClr val="tx1"/>
            </a:solidFill>
            <a:prstDash val="solid"/>
            <a:miter/>
            <a:headEnd type="none" w="med" len="med"/>
            <a:tailEnd type="none" w="med" len="med"/>
          </a:ln>
        </p:spPr>
        <p:txBody>
          <a:bodyPr anchor="t"/>
          <a:lstStyle/>
          <a:p>
            <a:pPr algn="ctr"/>
            <a:r>
              <a:rPr lang="zh-CN" altLang="en-US" sz="2000" dirty="0">
                <a:latin typeface="Tahoma" panose="020B0604030504040204" pitchFamily="2" charset="0"/>
                <a:ea typeface="宋体" panose="02010600030101010101" pitchFamily="2" charset="-122"/>
              </a:rPr>
              <a:t>满意、激励</a:t>
            </a:r>
            <a:endParaRPr lang="zh-CN" altLang="en-US" sz="2000" dirty="0">
              <a:latin typeface="Tahoma" panose="020B0604030504040204" pitchFamily="2" charset="0"/>
              <a:ea typeface="宋体" panose="02010600030101010101" pitchFamily="2" charset="-122"/>
            </a:endParaRPr>
          </a:p>
        </p:txBody>
      </p:sp>
      <p:sp>
        <p:nvSpPr>
          <p:cNvPr id="26654" name="AutoShape 100"/>
          <p:cNvSpPr/>
          <p:nvPr/>
        </p:nvSpPr>
        <p:spPr>
          <a:xfrm>
            <a:off x="1143000" y="1200150"/>
            <a:ext cx="2743200" cy="1543050"/>
          </a:xfrm>
          <a:prstGeom prst="wedgeEllipseCallout">
            <a:avLst>
              <a:gd name="adj1" fmla="val 62282"/>
              <a:gd name="adj2" fmla="val -21449"/>
            </a:avLst>
          </a:prstGeom>
          <a:solidFill>
            <a:schemeClr val="accent1"/>
          </a:solidFill>
          <a:ln w="9525" cap="flat" cmpd="sng">
            <a:solidFill>
              <a:schemeClr val="tx1"/>
            </a:solidFill>
            <a:prstDash val="solid"/>
            <a:miter/>
            <a:headEnd type="none" w="med" len="med"/>
            <a:tailEnd type="none" w="med" len="med"/>
          </a:ln>
        </p:spPr>
        <p:txBody>
          <a:bodyPr anchor="t"/>
          <a:lstStyle/>
          <a:p>
            <a:pPr algn="ctr"/>
            <a:r>
              <a:rPr lang="zh-CN" altLang="en-US" sz="1500" dirty="0">
                <a:latin typeface="Tahoma" panose="020B0604030504040204" pitchFamily="2" charset="0"/>
                <a:ea typeface="宋体" panose="02010600030101010101" pitchFamily="2" charset="-122"/>
              </a:rPr>
              <a:t>降低投入或要求增加收入；要求参照对象增加投入或降低报酬； 寻找其他参照对象以求的心理平衡；辞职</a:t>
            </a:r>
            <a:endParaRPr lang="zh-CN" altLang="en-US" sz="1500" dirty="0">
              <a:latin typeface="Tahoma" panose="020B0604030504040204" pitchFamily="2" charset="0"/>
              <a:ea typeface="宋体" panose="02010600030101010101" pitchFamily="2" charset="-122"/>
            </a:endParaRPr>
          </a:p>
        </p:txBody>
      </p:sp>
      <p:sp>
        <p:nvSpPr>
          <p:cNvPr id="26655" name="AutoShape 101"/>
          <p:cNvSpPr/>
          <p:nvPr/>
        </p:nvSpPr>
        <p:spPr>
          <a:xfrm>
            <a:off x="1143000" y="2490470"/>
            <a:ext cx="2171700" cy="2057400"/>
          </a:xfrm>
          <a:prstGeom prst="wedgeEllipseCallout">
            <a:avLst>
              <a:gd name="adj1" fmla="val 66282"/>
              <a:gd name="adj2" fmla="val -34546"/>
            </a:avLst>
          </a:prstGeom>
          <a:solidFill>
            <a:schemeClr val="accent1"/>
          </a:solidFill>
          <a:ln w="9525" cap="flat" cmpd="sng">
            <a:solidFill>
              <a:schemeClr val="tx1"/>
            </a:solidFill>
            <a:prstDash val="solid"/>
            <a:miter/>
            <a:headEnd type="none" w="med" len="med"/>
            <a:tailEnd type="none" w="med" len="med"/>
          </a:ln>
        </p:spPr>
        <p:txBody>
          <a:bodyPr anchor="t"/>
          <a:lstStyle/>
          <a:p>
            <a:pPr fontAlgn="base">
              <a:lnSpc>
                <a:spcPct val="90000"/>
              </a:lnSpc>
              <a:spcBef>
                <a:spcPct val="20000"/>
              </a:spcBef>
              <a:buClr>
                <a:schemeClr val="folHlink"/>
              </a:buClr>
              <a:buSzPct val="60000"/>
              <a:buFont typeface="Wingdings" panose="05000000000000000000" pitchFamily="2" charset="2"/>
              <a:buNone/>
            </a:pPr>
            <a:r>
              <a:rPr lang="zh-CN" altLang="en-US" sz="1500" dirty="0">
                <a:latin typeface="Tahoma" panose="020B0604030504040204" pitchFamily="2" charset="0"/>
                <a:ea typeface="宋体" panose="02010600030101010101" pitchFamily="2" charset="-122"/>
              </a:rPr>
              <a:t>开始时内心会不安，会主动要求减少自己报酬或主动增加投入。久而久之，心里会渐渐平衡，投入会回落。</a:t>
            </a:r>
            <a:endParaRPr lang="zh-CN" altLang="en-US" sz="1350" dirty="0">
              <a:latin typeface="Impact" panose="020B0806030902050204" pitchFamily="2" charset="0"/>
            </a:endParaRPr>
          </a:p>
        </p:txBody>
      </p:sp>
      <p:sp>
        <p:nvSpPr>
          <p:cNvPr id="26656" name="AutoShape 102"/>
          <p:cNvSpPr/>
          <p:nvPr/>
        </p:nvSpPr>
        <p:spPr>
          <a:xfrm>
            <a:off x="4543425" y="685800"/>
            <a:ext cx="2114550" cy="742950"/>
          </a:xfrm>
          <a:prstGeom prst="wedgeEllipseCallout">
            <a:avLst>
              <a:gd name="adj1" fmla="val 90708"/>
              <a:gd name="adj2" fmla="val 3528"/>
            </a:avLst>
          </a:prstGeom>
          <a:solidFill>
            <a:schemeClr val="accent1"/>
          </a:solidFill>
          <a:ln w="9525" cap="flat" cmpd="sng">
            <a:solidFill>
              <a:schemeClr val="tx1"/>
            </a:solidFill>
            <a:prstDash val="solid"/>
            <a:miter/>
            <a:headEnd type="none" w="med" len="med"/>
            <a:tailEnd type="none" w="med" len="med"/>
          </a:ln>
        </p:spPr>
        <p:txBody>
          <a:bodyPr anchor="t"/>
          <a:lstStyle/>
          <a:p>
            <a:pPr algn="ctr"/>
            <a:r>
              <a:rPr lang="zh-CN" altLang="en-US" sz="2000" dirty="0">
                <a:latin typeface="Tahoma" panose="020B0604030504040204" pitchFamily="2" charset="0"/>
                <a:ea typeface="宋体" panose="02010600030101010101" pitchFamily="2" charset="-122"/>
              </a:rPr>
              <a:t>满意、激励</a:t>
            </a:r>
            <a:endParaRPr lang="zh-CN" altLang="en-US" sz="2000" dirty="0">
              <a:latin typeface="Tahoma" panose="020B0604030504040204" pitchFamily="2" charset="0"/>
              <a:ea typeface="宋体" panose="02010600030101010101" pitchFamily="2" charset="-122"/>
            </a:endParaRPr>
          </a:p>
        </p:txBody>
      </p:sp>
      <p:sp>
        <p:nvSpPr>
          <p:cNvPr id="26657" name="AutoShape 103"/>
          <p:cNvSpPr/>
          <p:nvPr/>
        </p:nvSpPr>
        <p:spPr>
          <a:xfrm>
            <a:off x="4457700" y="1428750"/>
            <a:ext cx="2286000" cy="1314450"/>
          </a:xfrm>
          <a:prstGeom prst="wedgeEllipseCallout">
            <a:avLst>
              <a:gd name="adj1" fmla="val 90523"/>
              <a:gd name="adj2" fmla="val -22009"/>
            </a:avLst>
          </a:prstGeom>
          <a:solidFill>
            <a:schemeClr val="accent1"/>
          </a:solidFill>
          <a:ln w="9525" cap="flat" cmpd="sng">
            <a:solidFill>
              <a:schemeClr val="tx1"/>
            </a:solidFill>
            <a:prstDash val="solid"/>
            <a:miter/>
            <a:headEnd type="none" w="med" len="med"/>
            <a:tailEnd type="none" w="med" len="med"/>
          </a:ln>
        </p:spPr>
        <p:txBody>
          <a:bodyPr anchor="t"/>
          <a:lstStyle/>
          <a:p>
            <a:pPr algn="ctr"/>
            <a:r>
              <a:rPr lang="zh-CN" altLang="en-US" sz="2100" dirty="0">
                <a:latin typeface="Tahoma" panose="020B0604030504040204" pitchFamily="2" charset="0"/>
                <a:ea typeface="宋体" panose="02010600030101010101" pitchFamily="2" charset="-122"/>
              </a:rPr>
              <a:t>会有今不如昔的感觉，积极性下降</a:t>
            </a:r>
            <a:endParaRPr lang="zh-CN" altLang="en-US" sz="2100" dirty="0">
              <a:latin typeface="Tahoma" panose="020B0604030504040204" pitchFamily="2" charset="0"/>
              <a:ea typeface="宋体" panose="02010600030101010101" pitchFamily="2" charset="-122"/>
            </a:endParaRPr>
          </a:p>
        </p:txBody>
      </p:sp>
      <p:sp>
        <p:nvSpPr>
          <p:cNvPr id="26658" name="AutoShape 104"/>
          <p:cNvSpPr/>
          <p:nvPr/>
        </p:nvSpPr>
        <p:spPr>
          <a:xfrm>
            <a:off x="4686300" y="2571750"/>
            <a:ext cx="2171700" cy="1085850"/>
          </a:xfrm>
          <a:prstGeom prst="wedgeEllipseCallout">
            <a:avLst>
              <a:gd name="adj1" fmla="val 89417"/>
              <a:gd name="adj2" fmla="val -32787"/>
            </a:avLst>
          </a:prstGeom>
          <a:solidFill>
            <a:schemeClr val="accent1"/>
          </a:solidFill>
          <a:ln w="9525" cap="flat" cmpd="sng">
            <a:solidFill>
              <a:schemeClr val="tx1"/>
            </a:solidFill>
            <a:prstDash val="solid"/>
            <a:miter/>
            <a:headEnd type="none" w="med" len="med"/>
            <a:tailEnd type="none" w="med" len="med"/>
          </a:ln>
        </p:spPr>
        <p:txBody>
          <a:bodyPr anchor="t"/>
          <a:lstStyle/>
          <a:p>
            <a:pPr fontAlgn="base">
              <a:lnSpc>
                <a:spcPct val="90000"/>
              </a:lnSpc>
              <a:spcBef>
                <a:spcPct val="20000"/>
              </a:spcBef>
              <a:buClr>
                <a:schemeClr val="folHlink"/>
              </a:buClr>
              <a:buSzPct val="60000"/>
              <a:buFont typeface="Wingdings" panose="05000000000000000000" pitchFamily="2" charset="2"/>
              <a:buNone/>
            </a:pPr>
            <a:r>
              <a:rPr lang="zh-CN" altLang="en-US" dirty="0">
                <a:latin typeface="Tahoma" panose="020B0604030504040204" pitchFamily="2" charset="0"/>
                <a:ea typeface="宋体" panose="02010600030101010101" pitchFamily="2" charset="-122"/>
              </a:rPr>
              <a:t>会认为这是时代的进步（保健因素）</a:t>
            </a:r>
            <a:endParaRPr lang="zh-CN" altLang="en-US" sz="1350" dirty="0">
              <a:latin typeface="Impact" panose="020B0806030902050204"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ox(out)">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6653"/>
                                        </p:tgtEl>
                                        <p:attrNameLst>
                                          <p:attrName>style.visibility</p:attrName>
                                        </p:attrNameLst>
                                      </p:cBhvr>
                                      <p:to>
                                        <p:strVal val="visible"/>
                                      </p:to>
                                    </p:set>
                                    <p:anim calcmode="lin" valueType="num">
                                      <p:cBhvr additive="base">
                                        <p:cTn id="12" dur="500" fill="hold"/>
                                        <p:tgtEl>
                                          <p:spTgt spid="26653"/>
                                        </p:tgtEl>
                                        <p:attrNameLst>
                                          <p:attrName>ppt_x</p:attrName>
                                        </p:attrNameLst>
                                      </p:cBhvr>
                                      <p:tavLst>
                                        <p:tav tm="0">
                                          <p:val>
                                            <p:strVal val="0-#ppt_w/2"/>
                                          </p:val>
                                        </p:tav>
                                        <p:tav tm="100000">
                                          <p:val>
                                            <p:strVal val="#ppt_x"/>
                                          </p:val>
                                        </p:tav>
                                      </p:tavLst>
                                    </p:anim>
                                    <p:anim calcmode="lin" valueType="num">
                                      <p:cBhvr additive="base">
                                        <p:cTn id="13" dur="500" fill="hold"/>
                                        <p:tgtEl>
                                          <p:spTgt spid="2665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6654"/>
                                        </p:tgtEl>
                                        <p:attrNameLst>
                                          <p:attrName>style.visibility</p:attrName>
                                        </p:attrNameLst>
                                      </p:cBhvr>
                                      <p:to>
                                        <p:strVal val="visible"/>
                                      </p:to>
                                    </p:set>
                                    <p:anim calcmode="lin" valueType="num">
                                      <p:cBhvr additive="base">
                                        <p:cTn id="18" dur="500" fill="hold"/>
                                        <p:tgtEl>
                                          <p:spTgt spid="26654"/>
                                        </p:tgtEl>
                                        <p:attrNameLst>
                                          <p:attrName>ppt_x</p:attrName>
                                        </p:attrNameLst>
                                      </p:cBhvr>
                                      <p:tavLst>
                                        <p:tav tm="0">
                                          <p:val>
                                            <p:strVal val="0-#ppt_w/2"/>
                                          </p:val>
                                        </p:tav>
                                        <p:tav tm="100000">
                                          <p:val>
                                            <p:strVal val="#ppt_x"/>
                                          </p:val>
                                        </p:tav>
                                      </p:tavLst>
                                    </p:anim>
                                    <p:anim calcmode="lin" valueType="num">
                                      <p:cBhvr additive="base">
                                        <p:cTn id="19" dur="500" fill="hold"/>
                                        <p:tgtEl>
                                          <p:spTgt spid="2665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655"/>
                                        </p:tgtEl>
                                        <p:attrNameLst>
                                          <p:attrName>style.visibility</p:attrName>
                                        </p:attrNameLst>
                                      </p:cBhvr>
                                      <p:to>
                                        <p:strVal val="visible"/>
                                      </p:to>
                                    </p:set>
                                    <p:anim calcmode="lin" valueType="num">
                                      <p:cBhvr additive="base">
                                        <p:cTn id="24" dur="500" fill="hold"/>
                                        <p:tgtEl>
                                          <p:spTgt spid="26655"/>
                                        </p:tgtEl>
                                        <p:attrNameLst>
                                          <p:attrName>ppt_x</p:attrName>
                                        </p:attrNameLst>
                                      </p:cBhvr>
                                      <p:tavLst>
                                        <p:tav tm="0">
                                          <p:val>
                                            <p:strVal val="0-#ppt_w/2"/>
                                          </p:val>
                                        </p:tav>
                                        <p:tav tm="100000">
                                          <p:val>
                                            <p:strVal val="#ppt_x"/>
                                          </p:val>
                                        </p:tav>
                                      </p:tavLst>
                                    </p:anim>
                                    <p:anim calcmode="lin" valueType="num">
                                      <p:cBhvr additive="base">
                                        <p:cTn id="25" dur="500" fill="hold"/>
                                        <p:tgtEl>
                                          <p:spTgt spid="2665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26656"/>
                                        </p:tgtEl>
                                        <p:attrNameLst>
                                          <p:attrName>style.visibility</p:attrName>
                                        </p:attrNameLst>
                                      </p:cBhvr>
                                      <p:to>
                                        <p:strVal val="visible"/>
                                      </p:to>
                                    </p:set>
                                    <p:anim calcmode="lin" valueType="num">
                                      <p:cBhvr>
                                        <p:cTn id="30" dur="1000" fill="hold"/>
                                        <p:tgtEl>
                                          <p:spTgt spid="26656"/>
                                        </p:tgtEl>
                                        <p:attrNameLst>
                                          <p:attrName>ppt_w</p:attrName>
                                        </p:attrNameLst>
                                      </p:cBhvr>
                                      <p:tavLst>
                                        <p:tav tm="0">
                                          <p:val>
                                            <p:fltVal val="0"/>
                                          </p:val>
                                        </p:tav>
                                        <p:tav tm="100000">
                                          <p:val>
                                            <p:strVal val="#ppt_w"/>
                                          </p:val>
                                        </p:tav>
                                      </p:tavLst>
                                    </p:anim>
                                    <p:anim calcmode="lin" valueType="num">
                                      <p:cBhvr>
                                        <p:cTn id="31" dur="1000" fill="hold"/>
                                        <p:tgtEl>
                                          <p:spTgt spid="26656"/>
                                        </p:tgtEl>
                                        <p:attrNameLst>
                                          <p:attrName>ppt_h</p:attrName>
                                        </p:attrNameLst>
                                      </p:cBhvr>
                                      <p:tavLst>
                                        <p:tav tm="0">
                                          <p:val>
                                            <p:fltVal val="0"/>
                                          </p:val>
                                        </p:tav>
                                        <p:tav tm="100000">
                                          <p:val>
                                            <p:strVal val="#ppt_h"/>
                                          </p:val>
                                        </p:tav>
                                      </p:tavLst>
                                    </p:anim>
                                    <p:anim calcmode="lin" valueType="num">
                                      <p:cBhvr>
                                        <p:cTn id="32" dur="1000" fill="hold"/>
                                        <p:tgtEl>
                                          <p:spTgt spid="26656"/>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266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26657"/>
                                        </p:tgtEl>
                                        <p:attrNameLst>
                                          <p:attrName>style.visibility</p:attrName>
                                        </p:attrNameLst>
                                      </p:cBhvr>
                                      <p:to>
                                        <p:strVal val="visible"/>
                                      </p:to>
                                    </p:set>
                                    <p:anim calcmode="lin" valueType="num">
                                      <p:cBhvr>
                                        <p:cTn id="38" dur="1000" fill="hold"/>
                                        <p:tgtEl>
                                          <p:spTgt spid="26657"/>
                                        </p:tgtEl>
                                        <p:attrNameLst>
                                          <p:attrName>ppt_w</p:attrName>
                                        </p:attrNameLst>
                                      </p:cBhvr>
                                      <p:tavLst>
                                        <p:tav tm="0">
                                          <p:val>
                                            <p:fltVal val="0"/>
                                          </p:val>
                                        </p:tav>
                                        <p:tav tm="100000">
                                          <p:val>
                                            <p:strVal val="#ppt_w"/>
                                          </p:val>
                                        </p:tav>
                                      </p:tavLst>
                                    </p:anim>
                                    <p:anim calcmode="lin" valueType="num">
                                      <p:cBhvr>
                                        <p:cTn id="39" dur="1000" fill="hold"/>
                                        <p:tgtEl>
                                          <p:spTgt spid="26657"/>
                                        </p:tgtEl>
                                        <p:attrNameLst>
                                          <p:attrName>ppt_h</p:attrName>
                                        </p:attrNameLst>
                                      </p:cBhvr>
                                      <p:tavLst>
                                        <p:tav tm="0">
                                          <p:val>
                                            <p:fltVal val="0"/>
                                          </p:val>
                                        </p:tav>
                                        <p:tav tm="100000">
                                          <p:val>
                                            <p:strVal val="#ppt_h"/>
                                          </p:val>
                                        </p:tav>
                                      </p:tavLst>
                                    </p:anim>
                                    <p:anim calcmode="lin" valueType="num">
                                      <p:cBhvr>
                                        <p:cTn id="40" dur="1000" fill="hold"/>
                                        <p:tgtEl>
                                          <p:spTgt spid="26657"/>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266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26658"/>
                                        </p:tgtEl>
                                        <p:attrNameLst>
                                          <p:attrName>style.visibility</p:attrName>
                                        </p:attrNameLst>
                                      </p:cBhvr>
                                      <p:to>
                                        <p:strVal val="visible"/>
                                      </p:to>
                                    </p:set>
                                    <p:anim calcmode="lin" valueType="num">
                                      <p:cBhvr>
                                        <p:cTn id="46" dur="1000" fill="hold"/>
                                        <p:tgtEl>
                                          <p:spTgt spid="26658"/>
                                        </p:tgtEl>
                                        <p:attrNameLst>
                                          <p:attrName>ppt_w</p:attrName>
                                        </p:attrNameLst>
                                      </p:cBhvr>
                                      <p:tavLst>
                                        <p:tav tm="0">
                                          <p:val>
                                            <p:fltVal val="0"/>
                                          </p:val>
                                        </p:tav>
                                        <p:tav tm="100000">
                                          <p:val>
                                            <p:strVal val="#ppt_w"/>
                                          </p:val>
                                        </p:tav>
                                      </p:tavLst>
                                    </p:anim>
                                    <p:anim calcmode="lin" valueType="num">
                                      <p:cBhvr>
                                        <p:cTn id="47" dur="1000" fill="hold"/>
                                        <p:tgtEl>
                                          <p:spTgt spid="26658"/>
                                        </p:tgtEl>
                                        <p:attrNameLst>
                                          <p:attrName>ppt_h</p:attrName>
                                        </p:attrNameLst>
                                      </p:cBhvr>
                                      <p:tavLst>
                                        <p:tav tm="0">
                                          <p:val>
                                            <p:fltVal val="0"/>
                                          </p:val>
                                        </p:tav>
                                        <p:tav tm="100000">
                                          <p:val>
                                            <p:strVal val="#ppt_h"/>
                                          </p:val>
                                        </p:tav>
                                      </p:tavLst>
                                    </p:anim>
                                    <p:anim calcmode="lin" valueType="num">
                                      <p:cBhvr>
                                        <p:cTn id="48" dur="1000" fill="hold"/>
                                        <p:tgtEl>
                                          <p:spTgt spid="26658"/>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2665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3" grpId="0" bldLvl="0" animBg="1"/>
      <p:bldP spid="26654" grpId="0" bldLvl="0" animBg="1"/>
      <p:bldP spid="26655" grpId="0" bldLvl="0" animBg="1"/>
      <p:bldP spid="26656" grpId="0" bldLvl="0" animBg="1"/>
      <p:bldP spid="26657" grpId="0" bldLvl="0" animBg="1"/>
      <p:bldP spid="2665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861685" y="1560195"/>
            <a:ext cx="2654935" cy="2400935"/>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a:off x="854075" y="1126490"/>
            <a:ext cx="2453005" cy="248412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57"/>
          <p:cNvSpPr>
            <a:spLocks noChangeArrowheads="1"/>
          </p:cNvSpPr>
          <p:nvPr/>
        </p:nvSpPr>
        <p:spPr bwMode="auto">
          <a:xfrm>
            <a:off x="838835" y="1679575"/>
            <a:ext cx="2379980" cy="193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ts val="1595"/>
              </a:lnSpc>
              <a:spcBef>
                <a:spcPct val="0"/>
              </a:spcBef>
              <a:buNone/>
            </a:pPr>
            <a:r>
              <a:rPr lang="zh-CN" altLang="en-US" sz="1800" dirty="0">
                <a:solidFill>
                  <a:schemeClr val="tx1">
                    <a:lumMod val="75000"/>
                    <a:lumOff val="25000"/>
                  </a:schemeClr>
                </a:solidFill>
                <a:latin typeface="+mn-ea"/>
                <a:ea typeface="+mn-ea"/>
                <a:sym typeface="Arial" panose="020B0604020202020204" pitchFamily="34" charset="0"/>
              </a:rPr>
              <a:t>管理者对组织成员的激励要尽可能公正、公平，注意实际工作绩效与报酬之间的合理性，并关注成员对激励制度及其实施结果的心理反应，以消除因激励不公而给组织带来的消极影响</a:t>
            </a:r>
            <a:endParaRPr lang="zh-CN" altLang="en-US" sz="1800" dirty="0">
              <a:solidFill>
                <a:schemeClr val="tx1">
                  <a:lumMod val="75000"/>
                  <a:lumOff val="25000"/>
                </a:schemeClr>
              </a:solidFill>
              <a:latin typeface="+mn-ea"/>
              <a:ea typeface="+mn-ea"/>
              <a:sym typeface="Arial" panose="020B0604020202020204" pitchFamily="34" charset="0"/>
            </a:endParaRPr>
          </a:p>
        </p:txBody>
      </p:sp>
      <p:sp>
        <p:nvSpPr>
          <p:cNvPr id="42" name="矩形 45"/>
          <p:cNvSpPr>
            <a:spLocks noChangeArrowheads="1"/>
          </p:cNvSpPr>
          <p:nvPr/>
        </p:nvSpPr>
        <p:spPr bwMode="auto">
          <a:xfrm>
            <a:off x="6085840" y="1679575"/>
            <a:ext cx="2206625" cy="232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a:buNone/>
            </a:pPr>
            <a:r>
              <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公平与否的感觉只是组织成员个人的主观判断，难免与客观事实不符。当组织成员因判断不准而产生不公平的错觉时，管理人员应及时做好必要的说明和引导工作</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燕尾形 23"/>
          <p:cNvSpPr>
            <a:spLocks noChangeArrowheads="1"/>
          </p:cNvSpPr>
          <p:nvPr/>
        </p:nvSpPr>
        <p:spPr bwMode="auto">
          <a:xfrm flipH="1">
            <a:off x="488157" y="2615803"/>
            <a:ext cx="384572" cy="384572"/>
          </a:xfrm>
          <a:prstGeom prst="chevron">
            <a:avLst>
              <a:gd name="adj" fmla="val 50000"/>
            </a:avLst>
          </a:prstGeom>
          <a:solidFill>
            <a:srgbClr val="F2F2F2">
              <a:alpha val="29803"/>
            </a:srgb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1771095" y="1027193"/>
            <a:ext cx="495926" cy="495926"/>
            <a:chOff x="2614375" y="1638063"/>
            <a:chExt cx="495926" cy="495926"/>
          </a:xfrm>
        </p:grpSpPr>
        <p:grpSp>
          <p:nvGrpSpPr>
            <p:cNvPr id="4" name="组合 47"/>
            <p:cNvGrpSpPr/>
            <p:nvPr/>
          </p:nvGrpSpPr>
          <p:grpSpPr>
            <a:xfrm>
              <a:off x="2614375" y="1638063"/>
              <a:ext cx="495926" cy="495926"/>
              <a:chOff x="304800" y="673100"/>
              <a:chExt cx="4000500" cy="4000500"/>
            </a:xfrm>
            <a:effectLst>
              <a:outerShdw blurRad="317500" dist="1905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TextBox 1"/>
            <p:cNvSpPr txBox="1"/>
            <p:nvPr/>
          </p:nvSpPr>
          <p:spPr>
            <a:xfrm>
              <a:off x="2708465" y="1685971"/>
              <a:ext cx="327334" cy="400110"/>
            </a:xfrm>
            <a:prstGeom prst="rect">
              <a:avLst/>
            </a:prstGeom>
            <a:noFill/>
          </p:spPr>
          <p:txBody>
            <a:bodyPr wrap="none" rtlCol="0">
              <a:spAutoFit/>
            </a:bodyPr>
            <a:lstStyle/>
            <a:p>
              <a:r>
                <a:rPr lang="en-US" altLang="zh-CN" sz="2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4"/>
          <p:cNvGrpSpPr/>
          <p:nvPr/>
        </p:nvGrpSpPr>
        <p:grpSpPr>
          <a:xfrm>
            <a:off x="6784742" y="1064519"/>
            <a:ext cx="495926" cy="495926"/>
            <a:chOff x="3408447" y="3630554"/>
            <a:chExt cx="495926" cy="495926"/>
          </a:xfrm>
        </p:grpSpPr>
        <p:grpSp>
          <p:nvGrpSpPr>
            <p:cNvPr id="8" name="组合 60"/>
            <p:cNvGrpSpPr/>
            <p:nvPr/>
          </p:nvGrpSpPr>
          <p:grpSpPr>
            <a:xfrm>
              <a:off x="3408447" y="3630554"/>
              <a:ext cx="495926" cy="495926"/>
              <a:chOff x="304800" y="673100"/>
              <a:chExt cx="4000500" cy="4000500"/>
            </a:xfrm>
            <a:effectLst>
              <a:outerShdw blurRad="317500" dist="1905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4" name="TextBox 63"/>
            <p:cNvSpPr txBox="1"/>
            <p:nvPr/>
          </p:nvSpPr>
          <p:spPr>
            <a:xfrm>
              <a:off x="3487574" y="3678462"/>
              <a:ext cx="327334"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3</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矩形 34"/>
          <p:cNvSpPr/>
          <p:nvPr/>
        </p:nvSpPr>
        <p:spPr>
          <a:xfrm>
            <a:off x="0" y="49470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图片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543" y="140572"/>
            <a:ext cx="2108371" cy="364572"/>
          </a:xfrm>
          <a:prstGeom prst="homePlate">
            <a:avLst>
              <a:gd name="adj" fmla="val 34324"/>
            </a:avLst>
          </a:prstGeom>
        </p:spPr>
      </p:pic>
      <p:pic>
        <p:nvPicPr>
          <p:cNvPr id="67" name="图片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3414" y="144448"/>
            <a:ext cx="254645" cy="364572"/>
          </a:xfrm>
          <a:prstGeom prst="chevron">
            <a:avLst/>
          </a:prstGeom>
        </p:spPr>
      </p:pic>
      <p:sp>
        <p:nvSpPr>
          <p:cNvPr id="3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矩形 3"/>
          <p:cNvSpPr>
            <a:spLocks noChangeArrowheads="1"/>
          </p:cNvSpPr>
          <p:nvPr/>
        </p:nvSpPr>
        <p:spPr bwMode="auto">
          <a:xfrm>
            <a:off x="838677" y="728902"/>
            <a:ext cx="2215977"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公平理论的管理启示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圆角矩形 50"/>
          <p:cNvSpPr/>
          <p:nvPr/>
        </p:nvSpPr>
        <p:spPr>
          <a:xfrm>
            <a:off x="3341370" y="972185"/>
            <a:ext cx="2244090" cy="164338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3"/>
          <p:cNvGrpSpPr/>
          <p:nvPr/>
        </p:nvGrpSpPr>
        <p:grpSpPr>
          <a:xfrm>
            <a:off x="4197950" y="579494"/>
            <a:ext cx="495926" cy="495926"/>
            <a:chOff x="5220935" y="2608954"/>
            <a:chExt cx="495926" cy="495926"/>
          </a:xfrm>
        </p:grpSpPr>
        <p:grpSp>
          <p:nvGrpSpPr>
            <p:cNvPr id="6" name="组合 56"/>
            <p:cNvGrpSpPr/>
            <p:nvPr/>
          </p:nvGrpSpPr>
          <p:grpSpPr>
            <a:xfrm>
              <a:off x="5220935" y="2608954"/>
              <a:ext cx="495926" cy="495926"/>
              <a:chOff x="304800" y="673100"/>
              <a:chExt cx="4000500" cy="4000500"/>
            </a:xfrm>
            <a:effectLst>
              <a:outerShdw blurRad="317500" dist="1905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0" name="TextBox 59"/>
            <p:cNvSpPr txBox="1"/>
            <p:nvPr/>
          </p:nvSpPr>
          <p:spPr>
            <a:xfrm>
              <a:off x="5307682" y="2656862"/>
              <a:ext cx="327334"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矩形 57"/>
          <p:cNvSpPr>
            <a:spLocks noChangeArrowheads="1"/>
          </p:cNvSpPr>
          <p:nvPr/>
        </p:nvSpPr>
        <p:spPr bwMode="auto">
          <a:xfrm>
            <a:off x="3548380" y="1237615"/>
            <a:ext cx="1830070" cy="111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ts val="1595"/>
              </a:lnSpc>
              <a:spcBef>
                <a:spcPct val="0"/>
              </a:spcBef>
              <a:buNone/>
            </a:pPr>
            <a:r>
              <a:rPr lang="zh-CN" altLang="en-US" sz="1800" dirty="0">
                <a:solidFill>
                  <a:schemeClr val="tx1">
                    <a:lumMod val="75000"/>
                    <a:lumOff val="25000"/>
                  </a:schemeClr>
                </a:solidFill>
                <a:latin typeface="+mn-ea"/>
                <a:ea typeface="+mn-ea"/>
                <a:sym typeface="Arial" panose="020B0604020202020204" pitchFamily="34" charset="0"/>
              </a:rPr>
              <a:t>管理者应引导组织成员对薪酬差距形成正确认识，树立薪酬激励的正确公平观</a:t>
            </a:r>
            <a:endParaRPr lang="zh-CN" altLang="en-US" sz="1800" dirty="0">
              <a:solidFill>
                <a:schemeClr val="tx1">
                  <a:lumMod val="75000"/>
                  <a:lumOff val="25000"/>
                </a:schemeClr>
              </a:solidFill>
              <a:latin typeface="+mn-ea"/>
              <a:ea typeface="+mn-ea"/>
              <a:sym typeface="Arial" panose="020B0604020202020204" pitchFamily="34" charset="0"/>
            </a:endParaRPr>
          </a:p>
        </p:txBody>
      </p:sp>
      <p:sp>
        <p:nvSpPr>
          <p:cNvPr id="10" name="Rectangle 42"/>
          <p:cNvSpPr>
            <a:spLocks noChangeArrowheads="1"/>
          </p:cNvSpPr>
          <p:nvPr/>
        </p:nvSpPr>
        <p:spPr bwMode="auto">
          <a:xfrm>
            <a:off x="3341053" y="2255283"/>
            <a:ext cx="2352675" cy="2692003"/>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p:tgtEl>
                                          <p:spTgt spid="48"/>
                                        </p:tgtEl>
                                        <p:attrNameLst>
                                          <p:attrName>ppt_x</p:attrName>
                                        </p:attrNameLst>
                                      </p:cBhvr>
                                      <p:tavLst>
                                        <p:tav tm="0">
                                          <p:val>
                                            <p:strVal val="#ppt_x-#ppt_w*1.125000"/>
                                          </p:val>
                                        </p:tav>
                                        <p:tav tm="100000">
                                          <p:val>
                                            <p:strVal val="#ppt_x"/>
                                          </p:val>
                                        </p:tav>
                                      </p:tavLst>
                                    </p:anim>
                                    <p:animEffect transition="in" filter="wipe(right)">
                                      <p:cBhvr>
                                        <p:cTn id="8" dur="500"/>
                                        <p:tgtEl>
                                          <p:spTgt spid="48"/>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ppt_x"/>
                                          </p:val>
                                        </p:tav>
                                        <p:tav tm="100000">
                                          <p:val>
                                            <p:strVal val="#ppt_x"/>
                                          </p:val>
                                        </p:tav>
                                      </p:tavLst>
                                    </p:anim>
                                    <p:anim calcmode="lin" valueType="num">
                                      <p:cBhvr additive="base">
                                        <p:cTn id="18"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up)">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1" fill="hold" grpId="0" nodeType="click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500" fill="hold"/>
                                        <p:tgtEl>
                                          <p:spTgt spid="51"/>
                                        </p:tgtEl>
                                        <p:attrNameLst>
                                          <p:attrName>ppt_x</p:attrName>
                                        </p:attrNameLst>
                                      </p:cBhvr>
                                      <p:tavLst>
                                        <p:tav tm="0">
                                          <p:val>
                                            <p:strVal val="#ppt_x"/>
                                          </p:val>
                                        </p:tav>
                                        <p:tav tm="100000">
                                          <p:val>
                                            <p:strVal val="#ppt_x"/>
                                          </p:val>
                                        </p:tav>
                                      </p:tavLst>
                                    </p:anim>
                                    <p:anim calcmode="lin" valueType="num">
                                      <p:cBhvr additive="base">
                                        <p:cTn id="35"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1+#ppt_w/2"/>
                                          </p:val>
                                        </p:tav>
                                        <p:tav tm="100000">
                                          <p:val>
                                            <p:strVal val="#ppt_x"/>
                                          </p:val>
                                        </p:tav>
                                      </p:tavLst>
                                    </p:anim>
                                    <p:anim calcmode="lin" valueType="num">
                                      <p:cBhvr additive="base">
                                        <p:cTn id="41" dur="500" fill="hold"/>
                                        <p:tgtEl>
                                          <p:spTgt spid="5"/>
                                        </p:tgtEl>
                                        <p:attrNameLst>
                                          <p:attrName>ppt_y</p:attrName>
                                        </p:attrNameLst>
                                      </p:cBhvr>
                                      <p:tavLst>
                                        <p:tav tm="0">
                                          <p:val>
                                            <p:strVal val="#ppt_y"/>
                                          </p:val>
                                        </p:tav>
                                        <p:tav tm="100000">
                                          <p:val>
                                            <p:strVal val="#ppt_y"/>
                                          </p:val>
                                        </p:tav>
                                      </p:tavLst>
                                    </p:anim>
                                  </p:childTnLst>
                                </p:cTn>
                              </p:par>
                              <p:par>
                                <p:cTn id="42" presetID="22" presetClass="entr" presetSubtype="1" fill="hold" grpId="0" nodeType="with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up)">
                                      <p:cBhvr>
                                        <p:cTn id="44" dur="5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37" presetClass="entr" presetSubtype="0" fill="hold" grpId="1"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900" decel="100000" fill="hold"/>
                                        <p:tgtEl>
                                          <p:spTgt spid="10"/>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ppt_x"/>
                                          </p:val>
                                        </p:tav>
                                        <p:tav tm="100000">
                                          <p:val>
                                            <p:strVal val="#ppt_x"/>
                                          </p:val>
                                        </p:tav>
                                      </p:tavLst>
                                    </p:anim>
                                    <p:anim calcmode="lin" valueType="num">
                                      <p:cBhvr additive="base">
                                        <p:cTn id="58" dur="500" fill="hold"/>
                                        <p:tgtEl>
                                          <p:spTgt spid="7"/>
                                        </p:tgtEl>
                                        <p:attrNameLst>
                                          <p:attrName>ppt_y</p:attrName>
                                        </p:attrNameLst>
                                      </p:cBhvr>
                                      <p:tavLst>
                                        <p:tav tm="0">
                                          <p:val>
                                            <p:strVal val="1+#ppt_h/2"/>
                                          </p:val>
                                        </p:tav>
                                        <p:tav tm="100000">
                                          <p:val>
                                            <p:strVal val="#ppt_y"/>
                                          </p:val>
                                        </p:tav>
                                      </p:tavLst>
                                    </p:anim>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ppt_x"/>
                                          </p:val>
                                        </p:tav>
                                        <p:tav tm="100000">
                                          <p:val>
                                            <p:strVal val="#ppt_x"/>
                                          </p:val>
                                        </p:tav>
                                      </p:tavLst>
                                    </p:anim>
                                    <p:anim calcmode="lin" valueType="num">
                                      <p:cBhvr additive="base">
                                        <p:cTn id="63" dur="500" fill="hold"/>
                                        <p:tgtEl>
                                          <p:spTgt spid="56"/>
                                        </p:tgtEl>
                                        <p:attrNameLst>
                                          <p:attrName>ppt_y</p:attrName>
                                        </p:attrNameLst>
                                      </p:cBhvr>
                                      <p:tavLst>
                                        <p:tav tm="0">
                                          <p:val>
                                            <p:strVal val="1+#ppt_h/2"/>
                                          </p:val>
                                        </p:tav>
                                        <p:tav tm="100000">
                                          <p:val>
                                            <p:strVal val="#ppt_y"/>
                                          </p:val>
                                        </p:tav>
                                      </p:tavLst>
                                    </p:anim>
                                  </p:childTnLst>
                                </p:cTn>
                              </p:par>
                              <p:par>
                                <p:cTn id="64" presetID="22" presetClass="entr" presetSubtype="1"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up)">
                                      <p:cBhvr>
                                        <p:cTn id="66" dur="500"/>
                                        <p:tgtEl>
                                          <p:spTgt spid="42"/>
                                        </p:tgtEl>
                                      </p:cBhvr>
                                    </p:animEffect>
                                  </p:childTnLst>
                                </p:cTn>
                              </p:par>
                            </p:childTnLst>
                          </p:cTn>
                        </p:par>
                        <p:par>
                          <p:cTn id="67" fill="hold">
                            <p:stCondLst>
                              <p:cond delay="1000"/>
                            </p:stCondLst>
                            <p:childTnLst>
                              <p:par>
                                <p:cTn id="68" presetID="2" presetClass="entr" presetSubtype="8"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500" fill="hold"/>
                                        <p:tgtEl>
                                          <p:spTgt spid="10"/>
                                        </p:tgtEl>
                                        <p:attrNameLst>
                                          <p:attrName>ppt_x</p:attrName>
                                        </p:attrNameLst>
                                      </p:cBhvr>
                                      <p:tavLst>
                                        <p:tav tm="0">
                                          <p:val>
                                            <p:strVal val="0-#ppt_w/2"/>
                                          </p:val>
                                        </p:tav>
                                        <p:tav tm="100000">
                                          <p:val>
                                            <p:strVal val="#ppt_x"/>
                                          </p:val>
                                        </p:tav>
                                      </p:tavLst>
                                    </p:anim>
                                    <p:anim calcmode="lin" valueType="num">
                                      <p:cBhvr>
                                        <p:cTn id="7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47" grpId="0" bldLvl="0" animBg="1"/>
      <p:bldP spid="40" grpId="0"/>
      <p:bldP spid="42" grpId="0"/>
      <p:bldP spid="48" grpId="0"/>
      <p:bldP spid="50" grpId="0" bldLvl="0" autoUpdateAnimBg="0"/>
      <p:bldP spid="51" grpId="0" bldLvl="0" animBg="1"/>
      <p:bldP spid="70" grpId="0"/>
      <p:bldP spid="10" grpId="0" bldLvl="0" animBg="1" autoUpdateAnimBg="0"/>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4278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
          <p:cNvSpPr>
            <a:spLocks noChangeArrowheads="1"/>
          </p:cNvSpPr>
          <p:nvPr/>
        </p:nvSpPr>
        <p:spPr bwMode="auto">
          <a:xfrm>
            <a:off x="838677" y="728902"/>
            <a:ext cx="1061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期望理论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823595" y="1165860"/>
            <a:ext cx="7741920" cy="3553460"/>
          </a:xfrm>
          <a:prstGeom prst="rect">
            <a:avLst/>
          </a:prstGeom>
          <a:noFill/>
        </p:spPr>
        <p:txBody>
          <a:bodyPr wrap="square" rtlCol="0">
            <a:spAutoFit/>
          </a:bodyPr>
          <a:lstStyle/>
          <a:p>
            <a:pPr>
              <a:spcBef>
                <a:spcPts val="600"/>
              </a:spcBef>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美国心理学家维克托</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弗鲁姆（</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Victor H. Vroom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）在</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1964</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年出版的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工作与激励</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一书中提出了期望理论（</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Expectancy Theory of Motivation</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该理论认为，人的行为过程实际上是一个决策过程，人们在从事一种工作或作出某种行为之前，总是要对这项工作的意义、行为产生的结果以及行为结果会给个人带来何种利益等问题进行评估，只有当人们在预期他们的行为会给个人带来既定的成果且该成果具有吸引力时，才会被激励去做某些事情。</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734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strips(upRight)">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utoUpdateAnimBg="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083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激励理论</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194593"/>
            <a:ext cx="23636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激励原理</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386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2400" dirty="0">
                <a:solidFill>
                  <a:srgbClr val="03A9F3"/>
                </a:solidFill>
                <a:latin typeface="Arial" panose="020B0604020202020204" pitchFamily="34" charset="0"/>
                <a:ea typeface="微软雅黑" panose="020B0503020204020204" pitchFamily="34" charset="-122"/>
                <a:sym typeface="Arial" panose="020B0604020202020204" pitchFamily="34" charset="0"/>
              </a:rPr>
              <a:t>激励方法</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71173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4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4278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
          <p:cNvSpPr>
            <a:spLocks noChangeArrowheads="1"/>
          </p:cNvSpPr>
          <p:nvPr/>
        </p:nvSpPr>
        <p:spPr bwMode="auto">
          <a:xfrm>
            <a:off x="838677" y="728902"/>
            <a:ext cx="1061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期望理论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5734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Group 2"/>
          <p:cNvGrpSpPr/>
          <p:nvPr/>
        </p:nvGrpSpPr>
        <p:grpSpPr bwMode="auto">
          <a:xfrm>
            <a:off x="1235710" y="1148715"/>
            <a:ext cx="7071995" cy="3244572"/>
            <a:chOff x="2160" y="1777"/>
            <a:chExt cx="7540" cy="3638"/>
          </a:xfrm>
        </p:grpSpPr>
        <p:grpSp>
          <p:nvGrpSpPr>
            <p:cNvPr id="3" name="Group 3"/>
            <p:cNvGrpSpPr/>
            <p:nvPr/>
          </p:nvGrpSpPr>
          <p:grpSpPr bwMode="auto">
            <a:xfrm>
              <a:off x="2160" y="1777"/>
              <a:ext cx="7540" cy="2974"/>
              <a:chOff x="2160" y="1777"/>
              <a:chExt cx="7540" cy="2974"/>
            </a:xfrm>
          </p:grpSpPr>
          <p:sp>
            <p:nvSpPr>
              <p:cNvPr id="133124" name="Rectangle 4"/>
              <p:cNvSpPr>
                <a:spLocks noChangeArrowheads="1"/>
              </p:cNvSpPr>
              <p:nvPr/>
            </p:nvSpPr>
            <p:spPr bwMode="auto">
              <a:xfrm>
                <a:off x="2160" y="2850"/>
                <a:ext cx="1240" cy="44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个人努力</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33125" name="Rectangle 5"/>
              <p:cNvSpPr>
                <a:spLocks noChangeArrowheads="1"/>
              </p:cNvSpPr>
              <p:nvPr/>
            </p:nvSpPr>
            <p:spPr bwMode="auto">
              <a:xfrm>
                <a:off x="8460" y="2830"/>
                <a:ext cx="1240" cy="44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个人需要</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nvGrpSpPr>
              <p:cNvPr id="4" name="Group 6"/>
              <p:cNvGrpSpPr/>
              <p:nvPr/>
            </p:nvGrpSpPr>
            <p:grpSpPr bwMode="auto">
              <a:xfrm>
                <a:off x="4230" y="2390"/>
                <a:ext cx="1240" cy="900"/>
                <a:chOff x="3990" y="1680"/>
                <a:chExt cx="1240" cy="900"/>
              </a:xfrm>
            </p:grpSpPr>
            <p:sp>
              <p:nvSpPr>
                <p:cNvPr id="133127" name="Rectangle 7"/>
                <p:cNvSpPr>
                  <a:spLocks noChangeArrowheads="1"/>
                </p:cNvSpPr>
                <p:nvPr/>
              </p:nvSpPr>
              <p:spPr bwMode="auto">
                <a:xfrm>
                  <a:off x="3990" y="2140"/>
                  <a:ext cx="1240" cy="44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工作绩效</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33128" name="Rectangle 8"/>
                <p:cNvSpPr>
                  <a:spLocks noChangeArrowheads="1"/>
                </p:cNvSpPr>
                <p:nvPr/>
              </p:nvSpPr>
              <p:spPr bwMode="auto">
                <a:xfrm>
                  <a:off x="3990" y="1680"/>
                  <a:ext cx="1240" cy="440"/>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第一级结果</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nvGrpSpPr>
              <p:cNvPr id="5" name="Group 9"/>
              <p:cNvGrpSpPr/>
              <p:nvPr/>
            </p:nvGrpSpPr>
            <p:grpSpPr bwMode="auto">
              <a:xfrm>
                <a:off x="6340" y="2390"/>
                <a:ext cx="1250" cy="900"/>
                <a:chOff x="6020" y="1680"/>
                <a:chExt cx="1250" cy="900"/>
              </a:xfrm>
            </p:grpSpPr>
            <p:sp>
              <p:nvSpPr>
                <p:cNvPr id="133130" name="Rectangle 10"/>
                <p:cNvSpPr>
                  <a:spLocks noChangeArrowheads="1"/>
                </p:cNvSpPr>
                <p:nvPr/>
              </p:nvSpPr>
              <p:spPr bwMode="auto">
                <a:xfrm>
                  <a:off x="6030" y="2140"/>
                  <a:ext cx="1240" cy="44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组织奖酬</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33131" name="Rectangle 11"/>
                <p:cNvSpPr>
                  <a:spLocks noChangeArrowheads="1"/>
                </p:cNvSpPr>
                <p:nvPr/>
              </p:nvSpPr>
              <p:spPr bwMode="auto">
                <a:xfrm>
                  <a:off x="6020" y="1680"/>
                  <a:ext cx="1240" cy="440"/>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第二级结果</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nvGrpSpPr>
              <p:cNvPr id="6" name="Group 12"/>
              <p:cNvGrpSpPr/>
              <p:nvPr/>
            </p:nvGrpSpPr>
            <p:grpSpPr bwMode="auto">
              <a:xfrm>
                <a:off x="3130" y="3660"/>
                <a:ext cx="1240" cy="1091"/>
                <a:chOff x="2910" y="3140"/>
                <a:chExt cx="1240" cy="1091"/>
              </a:xfrm>
            </p:grpSpPr>
            <p:sp>
              <p:nvSpPr>
                <p:cNvPr id="133133" name="Rectangle 13"/>
                <p:cNvSpPr>
                  <a:spLocks noChangeArrowheads="1"/>
                </p:cNvSpPr>
                <p:nvPr/>
              </p:nvSpPr>
              <p:spPr bwMode="auto">
                <a:xfrm>
                  <a:off x="2910" y="3140"/>
                  <a:ext cx="1240" cy="1091"/>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期望值</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E</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我能完成这一工作吗？</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cxnSp>
              <p:nvCxnSpPr>
                <p:cNvPr id="133134" name="AutoShape 14"/>
                <p:cNvCxnSpPr>
                  <a:cxnSpLocks noChangeShapeType="1"/>
                </p:cNvCxnSpPr>
                <p:nvPr/>
              </p:nvCxnSpPr>
              <p:spPr bwMode="auto">
                <a:xfrm>
                  <a:off x="2910" y="3540"/>
                  <a:ext cx="1240" cy="0"/>
                </a:xfrm>
                <a:prstGeom prst="straightConnector1">
                  <a:avLst/>
                </a:prstGeom>
                <a:noFill/>
                <a:ln w="9525">
                  <a:solidFill>
                    <a:srgbClr val="000000"/>
                  </a:solidFill>
                  <a:round/>
                </a:ln>
              </p:spPr>
            </p:cxnSp>
          </p:grpSp>
          <p:grpSp>
            <p:nvGrpSpPr>
              <p:cNvPr id="7" name="Group 15"/>
              <p:cNvGrpSpPr/>
              <p:nvPr/>
            </p:nvGrpSpPr>
            <p:grpSpPr bwMode="auto">
              <a:xfrm>
                <a:off x="5210" y="3670"/>
                <a:ext cx="1240" cy="1070"/>
                <a:chOff x="5130" y="3140"/>
                <a:chExt cx="1240" cy="1070"/>
              </a:xfrm>
            </p:grpSpPr>
            <p:sp>
              <p:nvSpPr>
                <p:cNvPr id="133136" name="Rectangle 16"/>
                <p:cNvSpPr>
                  <a:spLocks noChangeArrowheads="1"/>
                </p:cNvSpPr>
                <p:nvPr/>
              </p:nvSpPr>
              <p:spPr bwMode="auto">
                <a:xfrm>
                  <a:off x="5130" y="3140"/>
                  <a:ext cx="1240" cy="107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期望值</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E</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2</a:t>
                  </a:r>
                  <a:endPar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完成了能得到什么呢？</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33137" name="AutoShape 17"/>
                <p:cNvCxnSpPr>
                  <a:cxnSpLocks noChangeShapeType="1"/>
                </p:cNvCxnSpPr>
                <p:nvPr/>
              </p:nvCxnSpPr>
              <p:spPr bwMode="auto">
                <a:xfrm>
                  <a:off x="5130" y="3530"/>
                  <a:ext cx="1240" cy="0"/>
                </a:xfrm>
                <a:prstGeom prst="straightConnector1">
                  <a:avLst/>
                </a:prstGeom>
                <a:noFill/>
                <a:ln w="9525">
                  <a:solidFill>
                    <a:srgbClr val="000000"/>
                  </a:solidFill>
                  <a:round/>
                </a:ln>
              </p:spPr>
            </p:cxnSp>
          </p:grpSp>
          <p:grpSp>
            <p:nvGrpSpPr>
              <p:cNvPr id="8" name="Group 18"/>
              <p:cNvGrpSpPr/>
              <p:nvPr/>
            </p:nvGrpSpPr>
            <p:grpSpPr bwMode="auto">
              <a:xfrm>
                <a:off x="7370" y="3680"/>
                <a:ext cx="1240" cy="1070"/>
                <a:chOff x="7260" y="3140"/>
                <a:chExt cx="1240" cy="1070"/>
              </a:xfrm>
            </p:grpSpPr>
            <p:sp>
              <p:nvSpPr>
                <p:cNvPr id="133139" name="Rectangle 19"/>
                <p:cNvSpPr>
                  <a:spLocks noChangeArrowheads="1"/>
                </p:cNvSpPr>
                <p:nvPr/>
              </p:nvSpPr>
              <p:spPr bwMode="auto">
                <a:xfrm>
                  <a:off x="7260" y="3140"/>
                  <a:ext cx="1240" cy="107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效价</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奖酬是我想要的吗？</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133140" name="AutoShape 20"/>
                <p:cNvCxnSpPr>
                  <a:cxnSpLocks noChangeShapeType="1"/>
                </p:cNvCxnSpPr>
                <p:nvPr/>
              </p:nvCxnSpPr>
              <p:spPr bwMode="auto">
                <a:xfrm>
                  <a:off x="7260" y="3530"/>
                  <a:ext cx="1240" cy="0"/>
                </a:xfrm>
                <a:prstGeom prst="straightConnector1">
                  <a:avLst/>
                </a:prstGeom>
                <a:noFill/>
                <a:ln w="9525">
                  <a:solidFill>
                    <a:srgbClr val="000000"/>
                  </a:solidFill>
                  <a:round/>
                </a:ln>
              </p:spPr>
            </p:cxnSp>
          </p:grpSp>
          <p:sp>
            <p:nvSpPr>
              <p:cNvPr id="133141" name="AutoShape 21"/>
              <p:cNvSpPr>
                <a:spLocks noChangeArrowheads="1"/>
              </p:cNvSpPr>
              <p:nvPr/>
            </p:nvSpPr>
            <p:spPr bwMode="auto">
              <a:xfrm>
                <a:off x="3460" y="2980"/>
                <a:ext cx="730" cy="143"/>
              </a:xfrm>
              <a:prstGeom prst="rightArrow">
                <a:avLst>
                  <a:gd name="adj1" fmla="val 50000"/>
                  <a:gd name="adj2" fmla="val 127622"/>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sz="2800"/>
              </a:p>
            </p:txBody>
          </p:sp>
          <p:sp>
            <p:nvSpPr>
              <p:cNvPr id="133142" name="AutoShape 22"/>
              <p:cNvSpPr>
                <a:spLocks noChangeArrowheads="1"/>
              </p:cNvSpPr>
              <p:nvPr/>
            </p:nvSpPr>
            <p:spPr bwMode="auto">
              <a:xfrm>
                <a:off x="5550" y="2980"/>
                <a:ext cx="730" cy="143"/>
              </a:xfrm>
              <a:prstGeom prst="rightArrow">
                <a:avLst>
                  <a:gd name="adj1" fmla="val 50000"/>
                  <a:gd name="adj2" fmla="val 127622"/>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sz="2800"/>
              </a:p>
            </p:txBody>
          </p:sp>
          <p:sp>
            <p:nvSpPr>
              <p:cNvPr id="133143" name="AutoShape 23"/>
              <p:cNvSpPr>
                <a:spLocks noChangeArrowheads="1"/>
              </p:cNvSpPr>
              <p:nvPr/>
            </p:nvSpPr>
            <p:spPr bwMode="auto">
              <a:xfrm>
                <a:off x="7660" y="2980"/>
                <a:ext cx="730" cy="143"/>
              </a:xfrm>
              <a:prstGeom prst="rightArrow">
                <a:avLst>
                  <a:gd name="adj1" fmla="val 50000"/>
                  <a:gd name="adj2" fmla="val 127622"/>
                </a:avLst>
              </a:prstGeom>
              <a:solidFill>
                <a:srgbClr val="FFFFFF"/>
              </a:solidFill>
              <a:ln w="9525">
                <a:solidFill>
                  <a:srgbClr val="000000"/>
                </a:solidFill>
                <a:miter lim="800000"/>
              </a:ln>
            </p:spPr>
            <p:txBody>
              <a:bodyPr vert="horz" wrap="square" lIns="91440" tIns="45720" rIns="91440" bIns="45720" numCol="1" anchor="t" anchorCtr="0" compatLnSpc="1"/>
              <a:lstStyle/>
              <a:p>
                <a:endParaRPr lang="zh-CN" altLang="en-US" sz="2800"/>
              </a:p>
            </p:txBody>
          </p:sp>
          <p:cxnSp>
            <p:nvCxnSpPr>
              <p:cNvPr id="133144" name="AutoShape 24"/>
              <p:cNvCxnSpPr>
                <a:cxnSpLocks noChangeShapeType="1"/>
              </p:cNvCxnSpPr>
              <p:nvPr/>
            </p:nvCxnSpPr>
            <p:spPr bwMode="auto">
              <a:xfrm flipV="1">
                <a:off x="3750" y="3123"/>
                <a:ext cx="0" cy="537"/>
              </a:xfrm>
              <a:prstGeom prst="straightConnector1">
                <a:avLst/>
              </a:prstGeom>
              <a:noFill/>
              <a:ln w="9525">
                <a:solidFill>
                  <a:srgbClr val="000000"/>
                </a:solidFill>
                <a:round/>
                <a:tailEnd type="stealth" w="sm" len="med"/>
              </a:ln>
            </p:spPr>
          </p:cxnSp>
          <p:cxnSp>
            <p:nvCxnSpPr>
              <p:cNvPr id="133145" name="AutoShape 25"/>
              <p:cNvCxnSpPr>
                <a:cxnSpLocks noChangeShapeType="1"/>
              </p:cNvCxnSpPr>
              <p:nvPr/>
            </p:nvCxnSpPr>
            <p:spPr bwMode="auto">
              <a:xfrm flipV="1">
                <a:off x="5870" y="3103"/>
                <a:ext cx="0" cy="537"/>
              </a:xfrm>
              <a:prstGeom prst="straightConnector1">
                <a:avLst/>
              </a:prstGeom>
              <a:noFill/>
              <a:ln w="9525">
                <a:solidFill>
                  <a:srgbClr val="000000"/>
                </a:solidFill>
                <a:round/>
                <a:tailEnd type="stealth" w="sm" len="med"/>
              </a:ln>
            </p:spPr>
          </p:cxnSp>
          <p:cxnSp>
            <p:nvCxnSpPr>
              <p:cNvPr id="133146" name="AutoShape 26"/>
              <p:cNvCxnSpPr>
                <a:cxnSpLocks noChangeShapeType="1"/>
              </p:cNvCxnSpPr>
              <p:nvPr/>
            </p:nvCxnSpPr>
            <p:spPr bwMode="auto">
              <a:xfrm flipV="1">
                <a:off x="7990" y="3123"/>
                <a:ext cx="0" cy="537"/>
              </a:xfrm>
              <a:prstGeom prst="straightConnector1">
                <a:avLst/>
              </a:prstGeom>
              <a:noFill/>
              <a:ln w="9525">
                <a:solidFill>
                  <a:srgbClr val="000000"/>
                </a:solidFill>
                <a:round/>
                <a:tailEnd type="stealth" w="sm" len="med"/>
              </a:ln>
            </p:spPr>
          </p:cxnSp>
          <p:cxnSp>
            <p:nvCxnSpPr>
              <p:cNvPr id="133147" name="AutoShape 27"/>
              <p:cNvCxnSpPr>
                <a:cxnSpLocks noChangeShapeType="1"/>
              </p:cNvCxnSpPr>
              <p:nvPr/>
            </p:nvCxnSpPr>
            <p:spPr bwMode="auto">
              <a:xfrm flipV="1">
                <a:off x="9070" y="2260"/>
                <a:ext cx="0" cy="570"/>
              </a:xfrm>
              <a:prstGeom prst="straightConnector1">
                <a:avLst/>
              </a:prstGeom>
              <a:noFill/>
              <a:ln w="9525">
                <a:solidFill>
                  <a:srgbClr val="000000"/>
                </a:solidFill>
                <a:round/>
              </a:ln>
            </p:spPr>
          </p:cxnSp>
          <p:cxnSp>
            <p:nvCxnSpPr>
              <p:cNvPr id="133148" name="AutoShape 28"/>
              <p:cNvCxnSpPr>
                <a:cxnSpLocks noChangeShapeType="1"/>
              </p:cNvCxnSpPr>
              <p:nvPr/>
            </p:nvCxnSpPr>
            <p:spPr bwMode="auto">
              <a:xfrm flipH="1">
                <a:off x="2850" y="2260"/>
                <a:ext cx="6220" cy="0"/>
              </a:xfrm>
              <a:prstGeom prst="straightConnector1">
                <a:avLst/>
              </a:prstGeom>
              <a:noFill/>
              <a:ln w="9525">
                <a:solidFill>
                  <a:srgbClr val="000000"/>
                </a:solidFill>
                <a:round/>
              </a:ln>
            </p:spPr>
          </p:cxnSp>
          <p:cxnSp>
            <p:nvCxnSpPr>
              <p:cNvPr id="133149" name="AutoShape 29"/>
              <p:cNvCxnSpPr>
                <a:cxnSpLocks noChangeShapeType="1"/>
              </p:cNvCxnSpPr>
              <p:nvPr/>
            </p:nvCxnSpPr>
            <p:spPr bwMode="auto">
              <a:xfrm flipV="1">
                <a:off x="2850" y="2260"/>
                <a:ext cx="0" cy="570"/>
              </a:xfrm>
              <a:prstGeom prst="straightConnector1">
                <a:avLst/>
              </a:prstGeom>
              <a:noFill/>
              <a:ln w="9525">
                <a:solidFill>
                  <a:srgbClr val="000000"/>
                </a:solidFill>
                <a:round/>
                <a:headEnd type="stealth" w="sm" len="med"/>
                <a:tailEnd type="none" w="sm" len="med"/>
              </a:ln>
            </p:spPr>
          </p:cxnSp>
          <p:sp>
            <p:nvSpPr>
              <p:cNvPr id="133150" name="Rectangle 30"/>
              <p:cNvSpPr>
                <a:spLocks noChangeArrowheads="1"/>
              </p:cNvSpPr>
              <p:nvPr/>
            </p:nvSpPr>
            <p:spPr bwMode="auto">
              <a:xfrm>
                <a:off x="5380" y="1777"/>
                <a:ext cx="1270" cy="440"/>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激励力（</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M</a:t>
                </a: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sp>
          <p:nvSpPr>
            <p:cNvPr id="133151" name="Rectangle 31"/>
            <p:cNvSpPr>
              <a:spLocks noChangeArrowheads="1"/>
            </p:cNvSpPr>
            <p:nvPr/>
          </p:nvSpPr>
          <p:spPr bwMode="auto">
            <a:xfrm>
              <a:off x="4910" y="4975"/>
              <a:ext cx="2670" cy="440"/>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图</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13-4</a:t>
              </a: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弗鲁姆的期望理论模型</a:t>
              </a:r>
              <a:endPar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gr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4278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
          <p:cNvSpPr>
            <a:spLocks noChangeArrowheads="1"/>
          </p:cNvSpPr>
          <p:nvPr/>
        </p:nvSpPr>
        <p:spPr bwMode="auto">
          <a:xfrm>
            <a:off x="838677" y="728902"/>
            <a:ext cx="1061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期望理论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5734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4" name="TextBox 53"/>
          <p:cNvSpPr txBox="1"/>
          <p:nvPr/>
        </p:nvSpPr>
        <p:spPr>
          <a:xfrm>
            <a:off x="471170" y="1202690"/>
            <a:ext cx="8040370" cy="3753485"/>
          </a:xfrm>
          <a:prstGeom prst="rect">
            <a:avLst/>
          </a:prstGeom>
          <a:noFill/>
        </p:spPr>
        <p:txBody>
          <a:bodyPr wrap="square" rtlCol="0">
            <a:spAutoFit/>
          </a:bodyPr>
          <a:lstStyle/>
          <a:p>
            <a:pPr indent="0">
              <a:spcBef>
                <a:spcPts val="600"/>
              </a:spcBef>
              <a:buFont typeface="Wingdings" panose="05000000000000000000" pitchFamily="2" charset="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激励力（</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效价（</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V</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期望值（</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V</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 V</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indent="0">
              <a:spcBef>
                <a:spcPts val="600"/>
              </a:spcBef>
              <a:buFont typeface="Wingdings" panose="05000000000000000000" pitchFamily="2" charset="2"/>
              <a:buNone/>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激励力（</a:t>
            </a:r>
            <a:r>
              <a:rPr lang="en-US"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）是指一个人所受激励的程度。促使人们去完成某项工作的激励力大小同时取决于效价（</a:t>
            </a:r>
            <a:r>
              <a:rPr lang="en-US"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V</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）和期望值（</a:t>
            </a:r>
            <a:r>
              <a:rPr lang="en-US"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）两个因素。</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效价（</a:t>
            </a:r>
            <a:r>
              <a:rPr lang="en-US"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V</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）是指个人对他所从事的工作将要达到目标的效用价值的估价，即对组织所提供的诱因或报酬的全部预期价值的主观估计。</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期望值（</a:t>
            </a:r>
            <a:r>
              <a:rPr lang="en-US"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）是指一个人对完成某项工作并实现某一特定结果的可能性大小的估计</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只有在效价和期望值都比较高的情况下，组织成员所受的激励程度才会高。</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600"/>
              </a:spcBef>
              <a:buFont typeface="Wingdings" panose="05000000000000000000" pitchFamily="2" charset="2"/>
              <a:buChar char="l"/>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只有当事人认为自己的努力可以取得较好的绩效，好的绩效又会带来某种特定的奖励，且这种奖励对自己具有很大吸引力时，激励作用才最大</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54">
                                            <p:txEl>
                                              <p:pRg st="0" end="0"/>
                                            </p:txEl>
                                          </p:spTgt>
                                        </p:tgtEl>
                                        <p:attrNameLst>
                                          <p:attrName>style.visibility</p:attrName>
                                        </p:attrNameLst>
                                      </p:cBhvr>
                                      <p:to>
                                        <p:strVal val="visible"/>
                                      </p:to>
                                    </p:set>
                                    <p:anim calcmode="lin" valueType="num">
                                      <p:cBhvr>
                                        <p:cTn id="17"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5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nodeType="clickEffect">
                                  <p:stCondLst>
                                    <p:cond delay="0"/>
                                  </p:stCondLst>
                                  <p:iterate type="lt">
                                    <p:tmPct val="50000"/>
                                  </p:iterate>
                                  <p:childTnLst>
                                    <p:set>
                                      <p:cBhvr>
                                        <p:cTn id="22" dur="1" fill="hold">
                                          <p:stCondLst>
                                            <p:cond delay="0"/>
                                          </p:stCondLst>
                                        </p:cTn>
                                        <p:tgtEl>
                                          <p:spTgt spid="54">
                                            <p:txEl>
                                              <p:pRg st="2" end="2"/>
                                            </p:txEl>
                                          </p:spTgt>
                                        </p:tgtEl>
                                        <p:attrNameLst>
                                          <p:attrName>style.visibility</p:attrName>
                                        </p:attrNameLst>
                                      </p:cBhvr>
                                      <p:to>
                                        <p:strVal val="visible"/>
                                      </p:to>
                                    </p:set>
                                    <p:anim calcmode="discrete" valueType="clr">
                                      <p:cBhvr override="childStyle">
                                        <p:cTn id="23" dur="80"/>
                                        <p:tgtEl>
                                          <p:spTgt spid="5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4">
                                            <p:txEl>
                                              <p:pRg st="2" end="2"/>
                                            </p:txEl>
                                          </p:spTgt>
                                        </p:tgtEl>
                                        <p:attrNameLst>
                                          <p:attrName>fillcolor</p:attrName>
                                        </p:attrNameLst>
                                      </p:cBhvr>
                                      <p:tavLst>
                                        <p:tav tm="0">
                                          <p:val>
                                            <p:clrVal>
                                              <a:schemeClr val="accent2"/>
                                            </p:clrVal>
                                          </p:val>
                                        </p:tav>
                                        <p:tav tm="50000">
                                          <p:val>
                                            <p:clrVal>
                                              <a:schemeClr val="hlink"/>
                                            </p:clrVal>
                                          </p:val>
                                        </p:tav>
                                      </p:tavLst>
                                    </p:anim>
                                    <p:set>
                                      <p:cBhvr>
                                        <p:cTn id="25" dur="80"/>
                                        <p:tgtEl>
                                          <p:spTgt spid="54">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nodeType="clickEffect">
                                  <p:stCondLst>
                                    <p:cond delay="0"/>
                                  </p:stCondLst>
                                  <p:iterate type="lt">
                                    <p:tmPct val="50000"/>
                                  </p:iterate>
                                  <p:childTnLst>
                                    <p:set>
                                      <p:cBhvr>
                                        <p:cTn id="29" dur="1" fill="hold">
                                          <p:stCondLst>
                                            <p:cond delay="0"/>
                                          </p:stCondLst>
                                        </p:cTn>
                                        <p:tgtEl>
                                          <p:spTgt spid="54">
                                            <p:txEl>
                                              <p:pRg st="3" end="3"/>
                                            </p:txEl>
                                          </p:spTgt>
                                        </p:tgtEl>
                                        <p:attrNameLst>
                                          <p:attrName>style.visibility</p:attrName>
                                        </p:attrNameLst>
                                      </p:cBhvr>
                                      <p:to>
                                        <p:strVal val="visible"/>
                                      </p:to>
                                    </p:set>
                                    <p:anim calcmode="discrete" valueType="clr">
                                      <p:cBhvr override="childStyle">
                                        <p:cTn id="30" dur="80"/>
                                        <p:tgtEl>
                                          <p:spTgt spid="5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54">
                                            <p:txEl>
                                              <p:pRg st="3" end="3"/>
                                            </p:txEl>
                                          </p:spTgt>
                                        </p:tgtEl>
                                        <p:attrNameLst>
                                          <p:attrName>fillcolor</p:attrName>
                                        </p:attrNameLst>
                                      </p:cBhvr>
                                      <p:tavLst>
                                        <p:tav tm="0">
                                          <p:val>
                                            <p:clrVal>
                                              <a:schemeClr val="accent2"/>
                                            </p:clrVal>
                                          </p:val>
                                        </p:tav>
                                        <p:tav tm="50000">
                                          <p:val>
                                            <p:clrVal>
                                              <a:schemeClr val="hlink"/>
                                            </p:clrVal>
                                          </p:val>
                                        </p:tav>
                                      </p:tavLst>
                                    </p:anim>
                                    <p:set>
                                      <p:cBhvr>
                                        <p:cTn id="32" dur="80"/>
                                        <p:tgtEl>
                                          <p:spTgt spid="54">
                                            <p:txEl>
                                              <p:pRg st="3" end="3"/>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7" presetClass="entr" presetSubtype="0" fill="hold" nodeType="clickEffect">
                                  <p:stCondLst>
                                    <p:cond delay="0"/>
                                  </p:stCondLst>
                                  <p:iterate type="lt">
                                    <p:tmPct val="50000"/>
                                  </p:iterate>
                                  <p:childTnLst>
                                    <p:set>
                                      <p:cBhvr>
                                        <p:cTn id="36" dur="1" fill="hold">
                                          <p:stCondLst>
                                            <p:cond delay="0"/>
                                          </p:stCondLst>
                                        </p:cTn>
                                        <p:tgtEl>
                                          <p:spTgt spid="54">
                                            <p:txEl>
                                              <p:pRg st="4" end="4"/>
                                            </p:txEl>
                                          </p:spTgt>
                                        </p:tgtEl>
                                        <p:attrNameLst>
                                          <p:attrName>style.visibility</p:attrName>
                                        </p:attrNameLst>
                                      </p:cBhvr>
                                      <p:to>
                                        <p:strVal val="visible"/>
                                      </p:to>
                                    </p:set>
                                    <p:anim calcmode="discrete" valueType="clr">
                                      <p:cBhvr override="childStyle">
                                        <p:cTn id="37" dur="80"/>
                                        <p:tgtEl>
                                          <p:spTgt spid="54">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54">
                                            <p:txEl>
                                              <p:pRg st="4" end="4"/>
                                            </p:txEl>
                                          </p:spTgt>
                                        </p:tgtEl>
                                        <p:attrNameLst>
                                          <p:attrName>fillcolor</p:attrName>
                                        </p:attrNameLst>
                                      </p:cBhvr>
                                      <p:tavLst>
                                        <p:tav tm="0">
                                          <p:val>
                                            <p:clrVal>
                                              <a:schemeClr val="accent2"/>
                                            </p:clrVal>
                                          </p:val>
                                        </p:tav>
                                        <p:tav tm="50000">
                                          <p:val>
                                            <p:clrVal>
                                              <a:schemeClr val="hlink"/>
                                            </p:clrVal>
                                          </p:val>
                                        </p:tav>
                                      </p:tavLst>
                                    </p:anim>
                                    <p:set>
                                      <p:cBhvr>
                                        <p:cTn id="39" dur="80"/>
                                        <p:tgtEl>
                                          <p:spTgt spid="54">
                                            <p:txEl>
                                              <p:pRg st="4" end="4"/>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37" presetClass="entr" presetSubtype="0" fill="hold" nodeType="clickEffect">
                                  <p:stCondLst>
                                    <p:cond delay="0"/>
                                  </p:stCondLst>
                                  <p:childTnLst>
                                    <p:set>
                                      <p:cBhvr>
                                        <p:cTn id="43" dur="1" fill="hold">
                                          <p:stCondLst>
                                            <p:cond delay="0"/>
                                          </p:stCondLst>
                                        </p:cTn>
                                        <p:tgtEl>
                                          <p:spTgt spid="54">
                                            <p:txEl>
                                              <p:pRg st="5" end="5"/>
                                            </p:txEl>
                                          </p:spTgt>
                                        </p:tgtEl>
                                        <p:attrNameLst>
                                          <p:attrName>style.visibility</p:attrName>
                                        </p:attrNameLst>
                                      </p:cBhvr>
                                      <p:to>
                                        <p:strVal val="visible"/>
                                      </p:to>
                                    </p:set>
                                    <p:animEffect transition="in" filter="fade">
                                      <p:cBhvr>
                                        <p:cTn id="44" dur="1000"/>
                                        <p:tgtEl>
                                          <p:spTgt spid="54">
                                            <p:txEl>
                                              <p:pRg st="5" end="5"/>
                                            </p:txEl>
                                          </p:spTgt>
                                        </p:tgtEl>
                                      </p:cBhvr>
                                    </p:animEffect>
                                    <p:anim calcmode="lin" valueType="num">
                                      <p:cBhvr>
                                        <p:cTn id="45" dur="1000" fill="hold"/>
                                        <p:tgtEl>
                                          <p:spTgt spid="54">
                                            <p:txEl>
                                              <p:pRg st="5" end="5"/>
                                            </p:txEl>
                                          </p:spTgt>
                                        </p:tgtEl>
                                        <p:attrNameLst>
                                          <p:attrName>ppt_x</p:attrName>
                                        </p:attrNameLst>
                                      </p:cBhvr>
                                      <p:tavLst>
                                        <p:tav tm="0">
                                          <p:val>
                                            <p:strVal val="#ppt_x"/>
                                          </p:val>
                                        </p:tav>
                                        <p:tav tm="100000">
                                          <p:val>
                                            <p:strVal val="#ppt_x"/>
                                          </p:val>
                                        </p:tav>
                                      </p:tavLst>
                                    </p:anim>
                                    <p:anim calcmode="lin" valueType="num">
                                      <p:cBhvr>
                                        <p:cTn id="46" dur="900" decel="100000" fill="hold"/>
                                        <p:tgtEl>
                                          <p:spTgt spid="54">
                                            <p:txEl>
                                              <p:pRg st="5" end="5"/>
                                            </p:txEl>
                                          </p:spTgt>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54">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7" presetClass="entr" presetSubtype="0" fill="hold" nodeType="clickEffect">
                                  <p:stCondLst>
                                    <p:cond delay="0"/>
                                  </p:stCondLst>
                                  <p:childTnLst>
                                    <p:set>
                                      <p:cBhvr>
                                        <p:cTn id="51" dur="1" fill="hold">
                                          <p:stCondLst>
                                            <p:cond delay="0"/>
                                          </p:stCondLst>
                                        </p:cTn>
                                        <p:tgtEl>
                                          <p:spTgt spid="54">
                                            <p:txEl>
                                              <p:pRg st="6" end="6"/>
                                            </p:txEl>
                                          </p:spTgt>
                                        </p:tgtEl>
                                        <p:attrNameLst>
                                          <p:attrName>style.visibility</p:attrName>
                                        </p:attrNameLst>
                                      </p:cBhvr>
                                      <p:to>
                                        <p:strVal val="visible"/>
                                      </p:to>
                                    </p:set>
                                    <p:animEffect transition="in" filter="fade">
                                      <p:cBhvr>
                                        <p:cTn id="52" dur="1000"/>
                                        <p:tgtEl>
                                          <p:spTgt spid="54">
                                            <p:txEl>
                                              <p:pRg st="6" end="6"/>
                                            </p:txEl>
                                          </p:spTgt>
                                        </p:tgtEl>
                                      </p:cBhvr>
                                    </p:animEffect>
                                    <p:anim calcmode="lin" valueType="num">
                                      <p:cBhvr>
                                        <p:cTn id="53" dur="1000" fill="hold"/>
                                        <p:tgtEl>
                                          <p:spTgt spid="54">
                                            <p:txEl>
                                              <p:pRg st="6" end="6"/>
                                            </p:txEl>
                                          </p:spTgt>
                                        </p:tgtEl>
                                        <p:attrNameLst>
                                          <p:attrName>ppt_x</p:attrName>
                                        </p:attrNameLst>
                                      </p:cBhvr>
                                      <p:tavLst>
                                        <p:tav tm="0">
                                          <p:val>
                                            <p:strVal val="#ppt_x"/>
                                          </p:val>
                                        </p:tav>
                                        <p:tav tm="100000">
                                          <p:val>
                                            <p:strVal val="#ppt_x"/>
                                          </p:val>
                                        </p:tav>
                                      </p:tavLst>
                                    </p:anim>
                                    <p:anim calcmode="lin" valueType="num">
                                      <p:cBhvr>
                                        <p:cTn id="54" dur="900" decel="100000" fill="hold"/>
                                        <p:tgtEl>
                                          <p:spTgt spid="54">
                                            <p:txEl>
                                              <p:pRg st="6" end="6"/>
                                            </p:txEl>
                                          </p:spTgt>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54">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74"/>
          <p:cNvGrpSpPr/>
          <p:nvPr/>
        </p:nvGrpSpPr>
        <p:grpSpPr>
          <a:xfrm>
            <a:off x="619688" y="218480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rPr>
                <a:t>处理三方面的关系</a:t>
              </a:r>
              <a:endPar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2070395" y="1371423"/>
            <a:ext cx="370707" cy="2934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44"/>
          <p:cNvSpPr txBox="1"/>
          <p:nvPr/>
        </p:nvSpPr>
        <p:spPr>
          <a:xfrm>
            <a:off x="2742086" y="4075343"/>
            <a:ext cx="1028700" cy="338554"/>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项目一</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4053840" y="963295"/>
            <a:ext cx="4145280" cy="1014730"/>
          </a:xfrm>
          <a:prstGeom prst="rect">
            <a:avLst/>
          </a:prstGeom>
          <a:noFill/>
        </p:spPr>
        <p:txBody>
          <a:bodyPr wrap="square" rtlCol="0">
            <a:spAutoFit/>
          </a:bodyPr>
          <a:lstStyle/>
          <a:p>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人们总是希望通过自己的努力达到预期的目标。</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组织目标的制定要适度</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4107180" y="1978025"/>
            <a:ext cx="4304030" cy="1583690"/>
          </a:xfrm>
          <a:prstGeom prst="rect">
            <a:avLst/>
          </a:prstGeom>
          <a:noFill/>
        </p:spPr>
        <p:txBody>
          <a:bodyPr wrap="square" rtlCol="0">
            <a:spAutoFit/>
          </a:bodyPr>
          <a:lstStyle/>
          <a:p>
            <a:pPr>
              <a:spcBef>
                <a:spcPts val="600"/>
              </a:spcBef>
              <a:buFont typeface="Wingdings" panose="05000000000000000000" pitchFamily="2" charset="2"/>
              <a:buChar char="l"/>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绩效是取得组织提供的报酬的依据</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spcBef>
                <a:spcPts val="600"/>
              </a:spcBef>
              <a:buFont typeface="Wingdings" panose="05000000000000000000" pitchFamily="2" charset="2"/>
              <a:buChar char="l"/>
            </a:pPr>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人们总是希望在达到组织要求的预期绩效后得到相应的报酬即物质方面和精神方面的奖励，包括奖金、晋升、表彰、学习机会、增加责任等</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4203065" y="3589655"/>
            <a:ext cx="4812030" cy="1460500"/>
          </a:xfrm>
          <a:prstGeom prst="rect">
            <a:avLst/>
          </a:prstGeom>
          <a:noFill/>
        </p:spPr>
        <p:txBody>
          <a:bodyPr wrap="square" rtlCol="0">
            <a:spAutoFit/>
          </a:bodyPr>
          <a:lstStyle/>
          <a:p>
            <a:pPr>
              <a:spcBef>
                <a:spcPts val="600"/>
              </a:spcBef>
              <a:buFont typeface="Wingdings" panose="05000000000000000000" pitchFamily="2" charset="2"/>
              <a:buChar char="l"/>
            </a:pPr>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只有那些能够满足人的需求的奖励才具有激发人们持续努力的刺激作用。</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spcBef>
                <a:spcPts val="600"/>
              </a:spcBef>
              <a:buFont typeface="Wingdings" panose="05000000000000000000" pitchFamily="2" charset="2"/>
              <a:buChar char="l"/>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奖励必须与个人的需求紧密挂钩，根据人们的不同需求设置多种形式的奖励，采取不同的激励机制，提高激励效果</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3"/>
          <p:cNvSpPr>
            <a:spLocks noChangeArrowheads="1"/>
          </p:cNvSpPr>
          <p:nvPr/>
        </p:nvSpPr>
        <p:spPr bwMode="auto">
          <a:xfrm>
            <a:off x="838677" y="728902"/>
            <a:ext cx="1061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期望理论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28"/>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圆角矩形 30"/>
          <p:cNvSpPr/>
          <p:nvPr/>
        </p:nvSpPr>
        <p:spPr>
          <a:xfrm>
            <a:off x="2464040" y="1202055"/>
            <a:ext cx="1589799" cy="352425"/>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2"/>
          <p:cNvSpPr>
            <a:spLocks noChangeArrowheads="1"/>
          </p:cNvSpPr>
          <p:nvPr/>
        </p:nvSpPr>
        <p:spPr bwMode="auto">
          <a:xfrm>
            <a:off x="2578341" y="1247775"/>
            <a:ext cx="1395240"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努力与绩效关系</a:t>
            </a:r>
            <a:endParaRPr lang="en-US" altLang="zh-CN"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圆角矩形 36"/>
          <p:cNvSpPr/>
          <p:nvPr/>
        </p:nvSpPr>
        <p:spPr>
          <a:xfrm>
            <a:off x="2425940" y="2695575"/>
            <a:ext cx="1681239" cy="352425"/>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2"/>
          <p:cNvSpPr>
            <a:spLocks noChangeArrowheads="1"/>
          </p:cNvSpPr>
          <p:nvPr/>
        </p:nvSpPr>
        <p:spPr bwMode="auto">
          <a:xfrm>
            <a:off x="2578341" y="2741295"/>
            <a:ext cx="1395241"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绩效与奖励关系</a:t>
            </a:r>
            <a:endParaRPr lang="en-US" altLang="zh-CN"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圆角矩形 39"/>
          <p:cNvSpPr/>
          <p:nvPr/>
        </p:nvSpPr>
        <p:spPr>
          <a:xfrm>
            <a:off x="2448800" y="4143375"/>
            <a:ext cx="1696479" cy="352425"/>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32"/>
          <p:cNvSpPr>
            <a:spLocks noChangeArrowheads="1"/>
          </p:cNvSpPr>
          <p:nvPr/>
        </p:nvSpPr>
        <p:spPr bwMode="auto">
          <a:xfrm>
            <a:off x="2448801" y="4166235"/>
            <a:ext cx="1754312" cy="28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400" b="1" dirty="0">
                <a:solidFill>
                  <a:srgbClr val="03A9F3"/>
                </a:solidFill>
                <a:latin typeface="Arial" panose="020B0604020202020204" pitchFamily="34" charset="0"/>
                <a:ea typeface="微软雅黑" panose="020B0503020204020204" pitchFamily="34" charset="-122"/>
                <a:sym typeface="Arial" panose="020B0604020202020204" pitchFamily="34" charset="0"/>
              </a:rPr>
              <a:t>奖励与个人需求关系</a:t>
            </a:r>
            <a:endParaRPr lang="en-US" altLang="zh-CN" sz="14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ppt_x</p:attrName>
                                        </p:attrNameLst>
                                      </p:cBhvr>
                                      <p:tavLst>
                                        <p:tav tm="0">
                                          <p:val>
                                            <p:strVal val="#ppt_x-#ppt_w*1.125000"/>
                                          </p:val>
                                        </p:tav>
                                        <p:tav tm="100000">
                                          <p:val>
                                            <p:strVal val="#ppt_x"/>
                                          </p:val>
                                        </p:tav>
                                      </p:tavLst>
                                    </p:anim>
                                    <p:animEffect transition="in" filter="wipe(right)">
                                      <p:cBhvr>
                                        <p:cTn id="8" dur="500"/>
                                        <p:tgtEl>
                                          <p:spTgt spid="29"/>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4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22" presetClass="entr" presetSubtype="8" fill="hold" grpId="0" nodeType="withEffect">
                                  <p:stCondLst>
                                    <p:cond delay="80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400"/>
                                        <p:tgtEl>
                                          <p:spTgt spid="31"/>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36"/>
                                        </p:tgtEl>
                                        <p:attrNameLst>
                                          <p:attrName>style.visibility</p:attrName>
                                        </p:attrNameLst>
                                      </p:cBhvr>
                                      <p:to>
                                        <p:strVal val="visible"/>
                                      </p:to>
                                    </p:set>
                                    <p:anim calcmode="lin" valueType="num">
                                      <p:cBhvr>
                                        <p:cTn id="28" dur="400"/>
                                        <p:tgtEl>
                                          <p:spTgt spid="36"/>
                                        </p:tgtEl>
                                        <p:attrNameLst>
                                          <p:attrName>ppt_y</p:attrName>
                                        </p:attrNameLst>
                                      </p:cBhvr>
                                      <p:tavLst>
                                        <p:tav tm="0">
                                          <p:val>
                                            <p:strVal val="#ppt_y-#ppt_h*1.125000"/>
                                          </p:val>
                                        </p:tav>
                                        <p:tav tm="100000">
                                          <p:val>
                                            <p:strVal val="#ppt_y"/>
                                          </p:val>
                                        </p:tav>
                                      </p:tavLst>
                                    </p:anim>
                                    <p:animEffect>
                                      <p:cBhvr>
                                        <p:cTn id="29" dur="4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400"/>
                                        <p:tgtEl>
                                          <p:spTgt spid="37"/>
                                        </p:tgtEl>
                                      </p:cBhvr>
                                    </p:animEffect>
                                  </p:childTnLst>
                                </p:cTn>
                              </p:par>
                              <p:par>
                                <p:cTn id="33" presetID="12" presetClass="entr" presetSubtype="1"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400"/>
                                        <p:tgtEl>
                                          <p:spTgt spid="38"/>
                                        </p:tgtEl>
                                        <p:attrNameLst>
                                          <p:attrName>ppt_y</p:attrName>
                                        </p:attrNameLst>
                                      </p:cBhvr>
                                      <p:tavLst>
                                        <p:tav tm="0">
                                          <p:val>
                                            <p:strVal val="#ppt_y-#ppt_h*1.125000"/>
                                          </p:val>
                                        </p:tav>
                                        <p:tav tm="100000">
                                          <p:val>
                                            <p:strVal val="#ppt_y"/>
                                          </p:val>
                                        </p:tav>
                                      </p:tavLst>
                                    </p:anim>
                                    <p:animEffect>
                                      <p:cBhvr>
                                        <p:cTn id="36" dur="400"/>
                                        <p:tgtEl>
                                          <p:spTgt spid="38"/>
                                        </p:tgtEl>
                                      </p:cBhvr>
                                    </p:animEffect>
                                  </p:childTnLst>
                                </p:cTn>
                              </p:par>
                              <p:par>
                                <p:cTn id="37" presetID="12" presetClass="entr" presetSubtype="1" fill="hold" grpId="0" nodeType="withEffect">
                                  <p:stCondLst>
                                    <p:cond delay="500"/>
                                  </p:stCondLst>
                                  <p:childTnLst>
                                    <p:set>
                                      <p:cBhvr>
                                        <p:cTn id="38" dur="1" fill="hold">
                                          <p:stCondLst>
                                            <p:cond delay="0"/>
                                          </p:stCondLst>
                                        </p:cTn>
                                        <p:tgtEl>
                                          <p:spTgt spid="42"/>
                                        </p:tgtEl>
                                        <p:attrNameLst>
                                          <p:attrName>style.visibility</p:attrName>
                                        </p:attrNameLst>
                                      </p:cBhvr>
                                      <p:to>
                                        <p:strVal val="visible"/>
                                      </p:to>
                                    </p:set>
                                    <p:anim calcmode="lin" valueType="num">
                                      <p:cBhvr>
                                        <p:cTn id="39" dur="400"/>
                                        <p:tgtEl>
                                          <p:spTgt spid="42"/>
                                        </p:tgtEl>
                                        <p:attrNameLst>
                                          <p:attrName>ppt_y</p:attrName>
                                        </p:attrNameLst>
                                      </p:cBhvr>
                                      <p:tavLst>
                                        <p:tav tm="0">
                                          <p:val>
                                            <p:strVal val="#ppt_y-#ppt_h*1.125000"/>
                                          </p:val>
                                        </p:tav>
                                        <p:tav tm="100000">
                                          <p:val>
                                            <p:strVal val="#ppt_y"/>
                                          </p:val>
                                        </p:tav>
                                      </p:tavLst>
                                    </p:anim>
                                    <p:animEffect>
                                      <p:cBhvr>
                                        <p:cTn id="40" dur="400"/>
                                        <p:tgtEl>
                                          <p:spTgt spid="42"/>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4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1000"/>
                                  </p:stCondLst>
                                  <p:childTnLst>
                                    <p:set>
                                      <p:cBhvr>
                                        <p:cTn id="50" dur="1" fill="hold">
                                          <p:stCondLst>
                                            <p:cond delay="0"/>
                                          </p:stCondLst>
                                        </p:cTn>
                                        <p:tgtEl>
                                          <p:spTgt spid="4"/>
                                        </p:tgtEl>
                                        <p:attrNameLst>
                                          <p:attrName>style.visibility</p:attrName>
                                        </p:attrNameLst>
                                      </p:cBhvr>
                                      <p:to>
                                        <p:strVal val="visible"/>
                                      </p:to>
                                    </p:set>
                                    <p:animEffect transition="in" filter="barn(inVertical)">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1300"/>
                                  </p:stCondLst>
                                  <p:childTnLst>
                                    <p:set>
                                      <p:cBhvr>
                                        <p:cTn id="55" dur="1" fill="hold">
                                          <p:stCondLst>
                                            <p:cond delay="0"/>
                                          </p:stCondLst>
                                        </p:cTn>
                                        <p:tgtEl>
                                          <p:spTgt spid="47"/>
                                        </p:tgtEl>
                                        <p:attrNameLst>
                                          <p:attrName>style.visibility</p:attrName>
                                        </p:attrNameLst>
                                      </p:cBhvr>
                                      <p:to>
                                        <p:strVal val="visible"/>
                                      </p:to>
                                    </p:set>
                                    <p:animEffect transition="in" filter="barn(inVertical)">
                                      <p:cBhvr>
                                        <p:cTn id="56" dur="700"/>
                                        <p:tgtEl>
                                          <p:spTgt spid="47"/>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1700"/>
                                  </p:stCondLst>
                                  <p:childTnLst>
                                    <p:set>
                                      <p:cBhvr>
                                        <p:cTn id="60" dur="1" fill="hold">
                                          <p:stCondLst>
                                            <p:cond delay="0"/>
                                          </p:stCondLst>
                                        </p:cTn>
                                        <p:tgtEl>
                                          <p:spTgt spid="48"/>
                                        </p:tgtEl>
                                        <p:attrNameLst>
                                          <p:attrName>style.visibility</p:attrName>
                                        </p:attrNameLst>
                                      </p:cBhvr>
                                      <p:to>
                                        <p:strVal val="visible"/>
                                      </p:to>
                                    </p:set>
                                    <p:animEffect transition="in" filter="barn(inVertical)">
                                      <p:cBhvr>
                                        <p:cTn id="6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p:bldP spid="4" grpId="0"/>
      <p:bldP spid="47" grpId="0"/>
      <p:bldP spid="48" grpId="0"/>
      <p:bldP spid="28" grpId="0" bldLvl="0" autoUpdateAnimBg="0"/>
      <p:bldP spid="29" grpId="0"/>
      <p:bldP spid="31" grpId="0" animBg="1"/>
      <p:bldP spid="36" grpId="0" bldLvl="0" autoUpdateAnimBg="0"/>
      <p:bldP spid="37" grpId="0" animBg="1"/>
      <p:bldP spid="38" grpId="0" bldLvl="0" autoUpdateAnimBg="0"/>
      <p:bldP spid="40" grpId="0" animBg="1"/>
      <p:bldP spid="42"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54610" y="1169670"/>
            <a:ext cx="9080500" cy="47117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38"/>
          <p:cNvSpPr>
            <a:spLocks noChangeArrowheads="1"/>
          </p:cNvSpPr>
          <p:nvPr/>
        </p:nvSpPr>
        <p:spPr bwMode="auto">
          <a:xfrm>
            <a:off x="1065487" y="1240394"/>
            <a:ext cx="69633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启示</a:t>
            </a:r>
            <a:r>
              <a:rPr lang="en-US" altLang="zh-CN" sz="1700"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endParaRPr lang="en-US" altLang="zh-CN" sz="1700"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矩形 47"/>
          <p:cNvSpPr>
            <a:spLocks noChangeArrowheads="1"/>
          </p:cNvSpPr>
          <p:nvPr/>
        </p:nvSpPr>
        <p:spPr bwMode="auto">
          <a:xfrm>
            <a:off x="258445" y="1640840"/>
            <a:ext cx="2058035" cy="326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30000"/>
              </a:lnSpc>
              <a:spcBef>
                <a:spcPct val="0"/>
              </a:spcBef>
              <a:buNone/>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管理者要明确员工个体的需求，认真研究不同的报酬对不同人的吸引力，并尽可能加大各种报酬对员工的吸引力，提高目标效价</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51"/>
          <p:cNvSpPr>
            <a:spLocks noChangeArrowheads="1"/>
          </p:cNvSpPr>
          <p:nvPr/>
        </p:nvSpPr>
        <p:spPr bwMode="auto">
          <a:xfrm>
            <a:off x="3983312" y="1240394"/>
            <a:ext cx="69633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b="1" dirty="0">
                <a:solidFill>
                  <a:srgbClr val="0067B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启示</a:t>
            </a:r>
            <a:r>
              <a:rPr lang="en-US" altLang="zh-CN" sz="1700" b="1" dirty="0">
                <a:solidFill>
                  <a:srgbClr val="0067B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endParaRPr lang="en-US" altLang="zh-CN" sz="1700" b="1" dirty="0">
              <a:solidFill>
                <a:srgbClr val="0067B0"/>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9" name="矩形 47"/>
          <p:cNvSpPr>
            <a:spLocks noChangeArrowheads="1"/>
          </p:cNvSpPr>
          <p:nvPr/>
        </p:nvSpPr>
        <p:spPr bwMode="auto">
          <a:xfrm>
            <a:off x="3061970" y="1641475"/>
            <a:ext cx="2628265" cy="326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nSpc>
                <a:spcPct val="130000"/>
              </a:lnSpc>
              <a:buNone/>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管理者分配工作任务和设定目标时，要考虑员工的实际能力，使之形成通过个人努力能够达到预定结果的高期望值，增强组织成员对实现既定目标的信心</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53"/>
          <p:cNvSpPr>
            <a:spLocks noChangeArrowheads="1"/>
          </p:cNvSpPr>
          <p:nvPr/>
        </p:nvSpPr>
        <p:spPr bwMode="auto">
          <a:xfrm>
            <a:off x="7249196" y="1239759"/>
            <a:ext cx="696330"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启示</a:t>
            </a:r>
            <a:r>
              <a:rPr lang="en-US" altLang="zh-CN" sz="1700"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3</a:t>
            </a:r>
            <a:endParaRPr lang="en-US" altLang="zh-CN" sz="1700"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矩形 47"/>
          <p:cNvSpPr>
            <a:spLocks noChangeArrowheads="1"/>
          </p:cNvSpPr>
          <p:nvPr/>
        </p:nvSpPr>
        <p:spPr bwMode="auto">
          <a:xfrm>
            <a:off x="6548120" y="1641475"/>
            <a:ext cx="2032635" cy="286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管理者要使员工个人的努力程度、工作绩效与他们所获得的报酬紧密结合，并不断增强奖酬的合理性和针对性</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6"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88555" y="99077"/>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590" y="140572"/>
            <a:ext cx="2108371" cy="364572"/>
          </a:xfrm>
          <a:prstGeom prst="homePlate">
            <a:avLst>
              <a:gd name="adj" fmla="val 34324"/>
            </a:avLst>
          </a:prstGeom>
        </p:spPr>
      </p:pic>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461" y="144448"/>
            <a:ext cx="254645" cy="364572"/>
          </a:xfrm>
          <a:prstGeom prst="chevron">
            <a:avLst/>
          </a:prstGeom>
        </p:spPr>
      </p:pic>
      <p:sp>
        <p:nvSpPr>
          <p:cNvPr id="2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
          <p:cNvSpPr>
            <a:spLocks noChangeArrowheads="1"/>
          </p:cNvSpPr>
          <p:nvPr/>
        </p:nvSpPr>
        <p:spPr bwMode="auto">
          <a:xfrm>
            <a:off x="838677" y="728902"/>
            <a:ext cx="2215977"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期望理论的管理启示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500"/>
                            </p:stCondLst>
                            <p:childTnLst>
                              <p:par>
                                <p:cTn id="19" presetID="23" presetClass="entr" presetSubtype="16"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p:cBhvr>
                                        <p:cTn id="35" dur="75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p:cBhvr>
                                        <p:cTn id="40" dur="75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p:cBhvr>
                                        <p:cTn id="45"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16" grpId="0" bldLvl="0" autoUpdateAnimBg="0"/>
      <p:bldP spid="17" grpId="0" bldLvl="0" autoUpdateAnimBg="0"/>
      <p:bldP spid="18" grpId="0" bldLvl="0" autoUpdateAnimBg="0"/>
      <p:bldP spid="19" grpId="0" bldLvl="0" autoUpdateAnimBg="0"/>
      <p:bldP spid="20" grpId="0" bldLvl="0" autoUpdateAnimBg="0"/>
      <p:bldP spid="21" grpId="0" bldLvl="0" autoUpdateAnimBg="0"/>
      <p:bldP spid="31" grpId="0"/>
      <p:bldP spid="32"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cxnSp>
        <p:nvCxnSpPr>
          <p:cNvPr id="6" name="肘形连接符 3"/>
          <p:cNvCxnSpPr>
            <a:cxnSpLocks noChangeShapeType="1"/>
          </p:cNvCxnSpPr>
          <p:nvPr/>
        </p:nvCxnSpPr>
        <p:spPr bwMode="auto">
          <a:xfrm flipV="1">
            <a:off x="1595438" y="1412558"/>
            <a:ext cx="2726531" cy="409575"/>
          </a:xfrm>
          <a:prstGeom prst="bentConnector3">
            <a:avLst>
              <a:gd name="adj1" fmla="val 218"/>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cxnSp>
        <p:nvCxnSpPr>
          <p:cNvPr id="4" name="肘形连接符 3"/>
          <p:cNvCxnSpPr>
            <a:cxnSpLocks noChangeShapeType="1"/>
          </p:cNvCxnSpPr>
          <p:nvPr/>
        </p:nvCxnSpPr>
        <p:spPr bwMode="auto">
          <a:xfrm flipH="1" flipV="1">
            <a:off x="4781550" y="1412558"/>
            <a:ext cx="2827735" cy="409575"/>
          </a:xfrm>
          <a:prstGeom prst="bentConnector3">
            <a:avLst>
              <a:gd name="adj1" fmla="val 218"/>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cxnSp>
        <p:nvCxnSpPr>
          <p:cNvPr id="5" name="肘形连接符 2"/>
          <p:cNvCxnSpPr>
            <a:cxnSpLocks noChangeShapeType="1"/>
          </p:cNvCxnSpPr>
          <p:nvPr/>
        </p:nvCxnSpPr>
        <p:spPr bwMode="auto">
          <a:xfrm flipH="1">
            <a:off x="4781550" y="4304348"/>
            <a:ext cx="2827735" cy="408385"/>
          </a:xfrm>
          <a:prstGeom prst="bentConnector3">
            <a:avLst>
              <a:gd name="adj1" fmla="val 218"/>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cxnSp>
        <p:nvCxnSpPr>
          <p:cNvPr id="7" name="肘形连接符 4"/>
          <p:cNvCxnSpPr>
            <a:cxnSpLocks noChangeShapeType="1"/>
          </p:cNvCxnSpPr>
          <p:nvPr/>
        </p:nvCxnSpPr>
        <p:spPr bwMode="auto">
          <a:xfrm>
            <a:off x="1595438" y="4304348"/>
            <a:ext cx="2726531" cy="408385"/>
          </a:xfrm>
          <a:prstGeom prst="bentConnector3">
            <a:avLst>
              <a:gd name="adj1" fmla="val 218"/>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sp>
        <p:nvSpPr>
          <p:cNvPr id="8" name="文本框 5"/>
          <p:cNvSpPr>
            <a:spLocks noChangeArrowheads="1"/>
          </p:cNvSpPr>
          <p:nvPr/>
        </p:nvSpPr>
        <p:spPr bwMode="auto">
          <a:xfrm>
            <a:off x="2031365" y="3795395"/>
            <a:ext cx="258318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为了避免出现不希望的结果而使其行为得以强化。</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强调事前规避 </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63" name="组合 62"/>
          <p:cNvGrpSpPr/>
          <p:nvPr/>
        </p:nvGrpSpPr>
        <p:grpSpPr>
          <a:xfrm>
            <a:off x="1072935" y="3212489"/>
            <a:ext cx="980337" cy="980337"/>
            <a:chOff x="1072935" y="2884829"/>
            <a:chExt cx="980337" cy="980337"/>
          </a:xfrm>
        </p:grpSpPr>
        <p:grpSp>
          <p:nvGrpSpPr>
            <p:cNvPr id="46" name="组合 45"/>
            <p:cNvGrpSpPr/>
            <p:nvPr/>
          </p:nvGrpSpPr>
          <p:grpSpPr>
            <a:xfrm>
              <a:off x="1072935" y="2884829"/>
              <a:ext cx="980337" cy="980337"/>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9"/>
            <p:cNvGrpSpPr/>
            <p:nvPr/>
          </p:nvGrpSpPr>
          <p:grpSpPr bwMode="auto">
            <a:xfrm>
              <a:off x="1421984" y="3213744"/>
              <a:ext cx="282243" cy="476079"/>
              <a:chOff x="0" y="0"/>
              <a:chExt cx="292099" cy="492124"/>
            </a:xfrm>
            <a:solidFill>
              <a:srgbClr val="C00000"/>
            </a:solidFill>
          </p:grpSpPr>
          <p:sp>
            <p:nvSpPr>
              <p:cNvPr id="13" name="Freeform 15"/>
              <p:cNvSpPr>
                <a:spLocks noEditPoints="1" noChangeArrowheads="1"/>
              </p:cNvSpPr>
              <p:nvPr/>
            </p:nvSpPr>
            <p:spPr bwMode="auto">
              <a:xfrm>
                <a:off x="0" y="0"/>
                <a:ext cx="292099" cy="492124"/>
              </a:xfrm>
              <a:custGeom>
                <a:avLst/>
                <a:gdLst>
                  <a:gd name="T0" fmla="*/ 0 w 166"/>
                  <a:gd name="T1" fmla="*/ 2147483647 h 280"/>
                  <a:gd name="T2" fmla="*/ 2147483647 w 166"/>
                  <a:gd name="T3" fmla="*/ 2147483647 h 280"/>
                  <a:gd name="T4" fmla="*/ 2147483647 w 166"/>
                  <a:gd name="T5" fmla="*/ 2147483647 h 280"/>
                  <a:gd name="T6" fmla="*/ 2147483647 w 166"/>
                  <a:gd name="T7" fmla="*/ 2147483647 h 280"/>
                  <a:gd name="T8" fmla="*/ 2147483647 w 166"/>
                  <a:gd name="T9" fmla="*/ 2147483647 h 280"/>
                  <a:gd name="T10" fmla="*/ 2147483647 w 166"/>
                  <a:gd name="T11" fmla="*/ 2147483647 h 280"/>
                  <a:gd name="T12" fmla="*/ 2147483647 w 166"/>
                  <a:gd name="T13" fmla="*/ 2147483647 h 280"/>
                  <a:gd name="T14" fmla="*/ 2147483647 w 166"/>
                  <a:gd name="T15" fmla="*/ 2147483647 h 280"/>
                  <a:gd name="T16" fmla="*/ 2147483647 w 166"/>
                  <a:gd name="T17" fmla="*/ 2147483647 h 280"/>
                  <a:gd name="T18" fmla="*/ 0 w 166"/>
                  <a:gd name="T19" fmla="*/ 2147483647 h 280"/>
                  <a:gd name="T20" fmla="*/ 0 w 166"/>
                  <a:gd name="T21" fmla="*/ 2147483647 h 280"/>
                  <a:gd name="T22" fmla="*/ 0 w 166"/>
                  <a:gd name="T23" fmla="*/ 2147483647 h 280"/>
                  <a:gd name="T24" fmla="*/ 0 w 166"/>
                  <a:gd name="T25" fmla="*/ 0 h 280"/>
                  <a:gd name="T26" fmla="*/ 2147483647 w 166"/>
                  <a:gd name="T27" fmla="*/ 0 h 280"/>
                  <a:gd name="T28" fmla="*/ 2147483647 w 166"/>
                  <a:gd name="T29" fmla="*/ 2147483647 h 280"/>
                  <a:gd name="T30" fmla="*/ 2147483647 w 166"/>
                  <a:gd name="T31" fmla="*/ 2147483647 h 280"/>
                  <a:gd name="T32" fmla="*/ 2147483647 w 166"/>
                  <a:gd name="T33" fmla="*/ 2147483647 h 280"/>
                  <a:gd name="T34" fmla="*/ 2147483647 w 166"/>
                  <a:gd name="T35" fmla="*/ 2147483647 h 280"/>
                  <a:gd name="T36" fmla="*/ 2147483647 w 166"/>
                  <a:gd name="T37" fmla="*/ 2147483647 h 280"/>
                  <a:gd name="T38" fmla="*/ 2147483647 w 166"/>
                  <a:gd name="T39" fmla="*/ 2147483647 h 280"/>
                  <a:gd name="T40" fmla="*/ 2147483647 w 166"/>
                  <a:gd name="T41" fmla="*/ 2147483647 h 280"/>
                  <a:gd name="T42" fmla="*/ 0 w 166"/>
                  <a:gd name="T43" fmla="*/ 2147483647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6"/>
              <p:cNvSpPr>
                <a:spLocks noEditPoints="1" noChangeArrowheads="1"/>
              </p:cNvSpPr>
              <p:nvPr/>
            </p:nvSpPr>
            <p:spPr bwMode="auto">
              <a:xfrm>
                <a:off x="23812" y="46039"/>
                <a:ext cx="244476" cy="400050"/>
              </a:xfrm>
              <a:custGeom>
                <a:avLst/>
                <a:gdLst>
                  <a:gd name="T0" fmla="*/ 2147483647 w 138"/>
                  <a:gd name="T1" fmla="*/ 2147483647 h 228"/>
                  <a:gd name="T2" fmla="*/ 2147483647 w 138"/>
                  <a:gd name="T3" fmla="*/ 2147483647 h 228"/>
                  <a:gd name="T4" fmla="*/ 2147483647 w 138"/>
                  <a:gd name="T5" fmla="*/ 2147483647 h 228"/>
                  <a:gd name="T6" fmla="*/ 2147483647 w 138"/>
                  <a:gd name="T7" fmla="*/ 2147483647 h 228"/>
                  <a:gd name="T8" fmla="*/ 2147483647 w 138"/>
                  <a:gd name="T9" fmla="*/ 2147483647 h 228"/>
                  <a:gd name="T10" fmla="*/ 2147483647 w 138"/>
                  <a:gd name="T11" fmla="*/ 2147483647 h 228"/>
                  <a:gd name="T12" fmla="*/ 2147483647 w 138"/>
                  <a:gd name="T13" fmla="*/ 2147483647 h 228"/>
                  <a:gd name="T14" fmla="*/ 2147483647 w 138"/>
                  <a:gd name="T15" fmla="*/ 2147483647 h 228"/>
                  <a:gd name="T16" fmla="*/ 2147483647 w 138"/>
                  <a:gd name="T17" fmla="*/ 2147483647 h 228"/>
                  <a:gd name="T18" fmla="*/ 2147483647 w 138"/>
                  <a:gd name="T19" fmla="*/ 2147483647 h 228"/>
                  <a:gd name="T20" fmla="*/ 0 w 138"/>
                  <a:gd name="T21" fmla="*/ 2147483647 h 228"/>
                  <a:gd name="T22" fmla="*/ 0 w 138"/>
                  <a:gd name="T23" fmla="*/ 2147483647 h 228"/>
                  <a:gd name="T24" fmla="*/ 2147483647 w 138"/>
                  <a:gd name="T25" fmla="*/ 2147483647 h 228"/>
                  <a:gd name="T26" fmla="*/ 2147483647 w 138"/>
                  <a:gd name="T27" fmla="*/ 2147483647 h 228"/>
                  <a:gd name="T28" fmla="*/ 2147483647 w 138"/>
                  <a:gd name="T29" fmla="*/ 2147483647 h 228"/>
                  <a:gd name="T30" fmla="*/ 2147483647 w 138"/>
                  <a:gd name="T31" fmla="*/ 2147483647 h 228"/>
                  <a:gd name="T32" fmla="*/ 2147483647 w 138"/>
                  <a:gd name="T33" fmla="*/ 2147483647 h 228"/>
                  <a:gd name="T34" fmla="*/ 2147483647 w 138"/>
                  <a:gd name="T35" fmla="*/ 2147483647 h 228"/>
                  <a:gd name="T36" fmla="*/ 2147483647 w 138"/>
                  <a:gd name="T37" fmla="*/ 2147483647 h 228"/>
                  <a:gd name="T38" fmla="*/ 0 w 138"/>
                  <a:gd name="T39" fmla="*/ 2147483647 h 228"/>
                  <a:gd name="T40" fmla="*/ 2147483647 w 138"/>
                  <a:gd name="T41" fmla="*/ 0 h 228"/>
                  <a:gd name="T42" fmla="*/ 2147483647 w 138"/>
                  <a:gd name="T43" fmla="*/ 2147483647 h 228"/>
                  <a:gd name="T44" fmla="*/ 2147483647 w 138"/>
                  <a:gd name="T45" fmla="*/ 2147483647 h 228"/>
                  <a:gd name="T46" fmla="*/ 2147483647 w 138"/>
                  <a:gd name="T47" fmla="*/ 2147483647 h 228"/>
                  <a:gd name="T48" fmla="*/ 2147483647 w 138"/>
                  <a:gd name="T49" fmla="*/ 2147483647 h 228"/>
                  <a:gd name="T50" fmla="*/ 2147483647 w 138"/>
                  <a:gd name="T51" fmla="*/ 2147483647 h 228"/>
                  <a:gd name="T52" fmla="*/ 2147483647 w 138"/>
                  <a:gd name="T53" fmla="*/ 2147483647 h 228"/>
                  <a:gd name="T54" fmla="*/ 2147483647 w 138"/>
                  <a:gd name="T55" fmla="*/ 2147483647 h 228"/>
                  <a:gd name="T56" fmla="*/ 2147483647 w 138"/>
                  <a:gd name="T57" fmla="*/ 2147483647 h 228"/>
                  <a:gd name="T58" fmla="*/ 2147483647 w 138"/>
                  <a:gd name="T59" fmla="*/ 2147483647 h 228"/>
                  <a:gd name="T60" fmla="*/ 2147483647 w 138"/>
                  <a:gd name="T61" fmla="*/ 2147483647 h 228"/>
                  <a:gd name="T62" fmla="*/ 2147483647 w 138"/>
                  <a:gd name="T63" fmla="*/ 0 h 228"/>
                  <a:gd name="T64" fmla="*/ 2147483647 w 138"/>
                  <a:gd name="T65" fmla="*/ 2147483647 h 228"/>
                  <a:gd name="T66" fmla="*/ 2147483647 w 138"/>
                  <a:gd name="T67" fmla="*/ 2147483647 h 228"/>
                  <a:gd name="T68" fmla="*/ 2147483647 w 138"/>
                  <a:gd name="T69" fmla="*/ 2147483647 h 228"/>
                  <a:gd name="T70" fmla="*/ 2147483647 w 138"/>
                  <a:gd name="T71" fmla="*/ 2147483647 h 228"/>
                  <a:gd name="T72" fmla="*/ 2147483647 w 138"/>
                  <a:gd name="T73" fmla="*/ 2147483647 h 228"/>
                  <a:gd name="T74" fmla="*/ 2147483647 w 138"/>
                  <a:gd name="T75" fmla="*/ 2147483647 h 228"/>
                  <a:gd name="T76" fmla="*/ 2147483647 w 138"/>
                  <a:gd name="T77" fmla="*/ 2147483647 h 228"/>
                  <a:gd name="T78" fmla="*/ 2147483647 w 138"/>
                  <a:gd name="T79" fmla="*/ 2147483647 h 228"/>
                  <a:gd name="T80" fmla="*/ 2147483647 w 138"/>
                  <a:gd name="T81" fmla="*/ 2147483647 h 228"/>
                  <a:gd name="T82" fmla="*/ 2147483647 w 138"/>
                  <a:gd name="T83" fmla="*/ 2147483647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7"/>
              <p:cNvSpPr>
                <a:spLocks noChangeArrowheads="1"/>
              </p:cNvSpPr>
              <p:nvPr/>
            </p:nvSpPr>
            <p:spPr bwMode="auto">
              <a:xfrm>
                <a:off x="63499" y="166689"/>
                <a:ext cx="165100" cy="279400"/>
              </a:xfrm>
              <a:custGeom>
                <a:avLst/>
                <a:gdLst>
                  <a:gd name="T0" fmla="*/ 0 w 94"/>
                  <a:gd name="T1" fmla="*/ 2147483647 h 160"/>
                  <a:gd name="T2" fmla="*/ 2147483647 w 94"/>
                  <a:gd name="T3" fmla="*/ 2147483647 h 160"/>
                  <a:gd name="T4" fmla="*/ 2147483647 w 94"/>
                  <a:gd name="T5" fmla="*/ 2147483647 h 160"/>
                  <a:gd name="T6" fmla="*/ 2147483647 w 94"/>
                  <a:gd name="T7" fmla="*/ 2147483647 h 160"/>
                  <a:gd name="T8" fmla="*/ 2147483647 w 94"/>
                  <a:gd name="T9" fmla="*/ 2147483647 h 160"/>
                  <a:gd name="T10" fmla="*/ 2147483647 w 94"/>
                  <a:gd name="T11" fmla="*/ 2147483647 h 160"/>
                  <a:gd name="T12" fmla="*/ 2147483647 w 94"/>
                  <a:gd name="T13" fmla="*/ 2147483647 h 160"/>
                  <a:gd name="T14" fmla="*/ 2147483647 w 94"/>
                  <a:gd name="T15" fmla="*/ 2147483647 h 160"/>
                  <a:gd name="T16" fmla="*/ 2147483647 w 94"/>
                  <a:gd name="T17" fmla="*/ 2147483647 h 160"/>
                  <a:gd name="T18" fmla="*/ 2147483647 w 94"/>
                  <a:gd name="T19" fmla="*/ 2147483647 h 160"/>
                  <a:gd name="T20" fmla="*/ 2147483647 w 94"/>
                  <a:gd name="T21" fmla="*/ 2147483647 h 160"/>
                  <a:gd name="T22" fmla="*/ 2147483647 w 94"/>
                  <a:gd name="T23" fmla="*/ 2147483647 h 160"/>
                  <a:gd name="T24" fmla="*/ 2147483647 w 94"/>
                  <a:gd name="T25" fmla="*/ 2147483647 h 160"/>
                  <a:gd name="T26" fmla="*/ 2147483647 w 94"/>
                  <a:gd name="T27" fmla="*/ 2147483647 h 160"/>
                  <a:gd name="T28" fmla="*/ 2147483647 w 94"/>
                  <a:gd name="T29" fmla="*/ 2147483647 h 160"/>
                  <a:gd name="T30" fmla="*/ 2147483647 w 94"/>
                  <a:gd name="T31" fmla="*/ 2147483647 h 160"/>
                  <a:gd name="T32" fmla="*/ 2147483647 w 94"/>
                  <a:gd name="T33" fmla="*/ 2147483647 h 160"/>
                  <a:gd name="T34" fmla="*/ 2147483647 w 94"/>
                  <a:gd name="T35" fmla="*/ 0 h 160"/>
                  <a:gd name="T36" fmla="*/ 2147483647 w 94"/>
                  <a:gd name="T37" fmla="*/ 0 h 160"/>
                  <a:gd name="T38" fmla="*/ 2147483647 w 94"/>
                  <a:gd name="T39" fmla="*/ 0 h 160"/>
                  <a:gd name="T40" fmla="*/ 2147483647 w 94"/>
                  <a:gd name="T41" fmla="*/ 0 h 160"/>
                  <a:gd name="T42" fmla="*/ 2147483647 w 94"/>
                  <a:gd name="T43" fmla="*/ 2147483647 h 160"/>
                  <a:gd name="T44" fmla="*/ 2147483647 w 94"/>
                  <a:gd name="T45" fmla="*/ 2147483647 h 160"/>
                  <a:gd name="T46" fmla="*/ 2147483647 w 94"/>
                  <a:gd name="T47" fmla="*/ 2147483647 h 160"/>
                  <a:gd name="T48" fmla="*/ 2147483647 w 94"/>
                  <a:gd name="T49" fmla="*/ 2147483647 h 160"/>
                  <a:gd name="T50" fmla="*/ 2147483647 w 94"/>
                  <a:gd name="T51" fmla="*/ 2147483647 h 160"/>
                  <a:gd name="T52" fmla="*/ 2147483647 w 94"/>
                  <a:gd name="T53" fmla="*/ 2147483647 h 160"/>
                  <a:gd name="T54" fmla="*/ 2147483647 w 94"/>
                  <a:gd name="T55" fmla="*/ 2147483647 h 160"/>
                  <a:gd name="T56" fmla="*/ 2147483647 w 94"/>
                  <a:gd name="T57" fmla="*/ 2147483647 h 160"/>
                  <a:gd name="T58" fmla="*/ 2147483647 w 94"/>
                  <a:gd name="T59" fmla="*/ 2147483647 h 160"/>
                  <a:gd name="T60" fmla="*/ 2147483647 w 94"/>
                  <a:gd name="T61" fmla="*/ 2147483647 h 160"/>
                  <a:gd name="T62" fmla="*/ 2147483647 w 94"/>
                  <a:gd name="T63" fmla="*/ 2147483647 h 160"/>
                  <a:gd name="T64" fmla="*/ 2147483647 w 94"/>
                  <a:gd name="T65" fmla="*/ 2147483647 h 160"/>
                  <a:gd name="T66" fmla="*/ 0 w 94"/>
                  <a:gd name="T67" fmla="*/ 2147483647 h 160"/>
                  <a:gd name="T68" fmla="*/ 0 w 94"/>
                  <a:gd name="T69" fmla="*/ 2147483647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6" name="文本框 13"/>
          <p:cNvSpPr>
            <a:spLocks noChangeArrowheads="1"/>
          </p:cNvSpPr>
          <p:nvPr/>
        </p:nvSpPr>
        <p:spPr bwMode="auto">
          <a:xfrm>
            <a:off x="4781550" y="3649425"/>
            <a:ext cx="2491740" cy="8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对行为不采取任何措施，既不惩罚也不奖励。这是一种消除不合理行为的策略，对不符合组织期望的行为进行“冷处理”</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6"/>
          <p:cNvSpPr>
            <a:spLocks noChangeArrowheads="1"/>
          </p:cNvSpPr>
          <p:nvPr/>
        </p:nvSpPr>
        <p:spPr bwMode="auto">
          <a:xfrm>
            <a:off x="2573179" y="1044416"/>
            <a:ext cx="83099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rPr>
              <a:t>正强化</a:t>
            </a:r>
            <a:endPar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7"/>
          <p:cNvSpPr>
            <a:spLocks noChangeArrowheads="1"/>
          </p:cNvSpPr>
          <p:nvPr/>
        </p:nvSpPr>
        <p:spPr bwMode="auto">
          <a:xfrm>
            <a:off x="4838700" y="1431925"/>
            <a:ext cx="2529840" cy="69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200" dirty="0">
                <a:latin typeface="Arial" panose="020B0604020202020204" pitchFamily="34" charset="0"/>
                <a:ea typeface="微软雅黑" panose="020B0503020204020204" pitchFamily="34" charset="-122"/>
                <a:sym typeface="Arial" panose="020B0604020202020204" pitchFamily="34" charset="0"/>
              </a:rPr>
              <a:t>对不符合组织目标的行为进行惩罚，迫使这些行为减少发生或者不再发生，以保证组织目标的实现</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65" name="组合 64"/>
          <p:cNvGrpSpPr/>
          <p:nvPr/>
        </p:nvGrpSpPr>
        <p:grpSpPr>
          <a:xfrm>
            <a:off x="7119116" y="3242306"/>
            <a:ext cx="980337" cy="980337"/>
            <a:chOff x="7119116" y="2914646"/>
            <a:chExt cx="980337" cy="980337"/>
          </a:xfrm>
        </p:grpSpPr>
        <p:grpSp>
          <p:nvGrpSpPr>
            <p:cNvPr id="49" name="组合 48"/>
            <p:cNvGrpSpPr/>
            <p:nvPr/>
          </p:nvGrpSpPr>
          <p:grpSpPr>
            <a:xfrm>
              <a:off x="7119116" y="2914646"/>
              <a:ext cx="980337" cy="98033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Freeform 12"/>
            <p:cNvSpPr>
              <a:spLocks noEditPoints="1" noChangeArrowheads="1"/>
            </p:cNvSpPr>
            <p:nvPr/>
          </p:nvSpPr>
          <p:spPr bwMode="auto">
            <a:xfrm>
              <a:off x="7417283" y="3213744"/>
              <a:ext cx="339092" cy="47930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p:nvPr/>
        </p:nvGrpSpPr>
        <p:grpSpPr>
          <a:xfrm>
            <a:off x="1094333" y="1779128"/>
            <a:ext cx="980337" cy="980337"/>
            <a:chOff x="1094333" y="1771508"/>
            <a:chExt cx="980337" cy="980337"/>
          </a:xfrm>
        </p:grpSpPr>
        <p:grpSp>
          <p:nvGrpSpPr>
            <p:cNvPr id="42" name="组合 41"/>
            <p:cNvGrpSpPr/>
            <p:nvPr/>
          </p:nvGrpSpPr>
          <p:grpSpPr>
            <a:xfrm>
              <a:off x="1094333" y="1771508"/>
              <a:ext cx="980337" cy="98033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4"/>
            <p:cNvGrpSpPr/>
            <p:nvPr/>
          </p:nvGrpSpPr>
          <p:grpSpPr bwMode="auto">
            <a:xfrm>
              <a:off x="1276025" y="2059328"/>
              <a:ext cx="574161" cy="525498"/>
              <a:chOff x="0" y="0"/>
              <a:chExt cx="550987" cy="504288"/>
            </a:xfrm>
            <a:solidFill>
              <a:srgbClr val="C00000"/>
            </a:solidFill>
          </p:grpSpPr>
          <p:sp>
            <p:nvSpPr>
              <p:cNvPr id="28" name="Freeform 26"/>
              <p:cNvSpPr>
                <a:spLocks noEditPoints="1" noChangeArrowheads="1"/>
              </p:cNvSpPr>
              <p:nvPr/>
            </p:nvSpPr>
            <p:spPr bwMode="auto">
              <a:xfrm>
                <a:off x="0" y="0"/>
                <a:ext cx="357759" cy="359114"/>
              </a:xfrm>
              <a:custGeom>
                <a:avLst/>
                <a:gdLst>
                  <a:gd name="T0" fmla="*/ 2147483647 w 52"/>
                  <a:gd name="T1" fmla="*/ 1287720650 h 52"/>
                  <a:gd name="T2" fmla="*/ 2147483647 w 52"/>
                  <a:gd name="T3" fmla="*/ 1096948243 h 52"/>
                  <a:gd name="T4" fmla="*/ 2147483647 w 52"/>
                  <a:gd name="T5" fmla="*/ 953868938 h 52"/>
                  <a:gd name="T6" fmla="*/ 2147483647 w 52"/>
                  <a:gd name="T7" fmla="*/ 620017227 h 52"/>
                  <a:gd name="T8" fmla="*/ 2147483647 w 52"/>
                  <a:gd name="T9" fmla="*/ 572317219 h 52"/>
                  <a:gd name="T10" fmla="*/ 1893363828 w 52"/>
                  <a:gd name="T11" fmla="*/ 620017227 h 52"/>
                  <a:gd name="T12" fmla="*/ 2035366631 w 52"/>
                  <a:gd name="T13" fmla="*/ 333851711 h 52"/>
                  <a:gd name="T14" fmla="*/ 1751361025 w 52"/>
                  <a:gd name="T15" fmla="*/ 95386203 h 52"/>
                  <a:gd name="T16" fmla="*/ 1514689686 w 52"/>
                  <a:gd name="T17" fmla="*/ 333851711 h 52"/>
                  <a:gd name="T18" fmla="*/ 1372686883 w 52"/>
                  <a:gd name="T19" fmla="*/ 47693102 h 52"/>
                  <a:gd name="T20" fmla="*/ 1278018348 w 52"/>
                  <a:gd name="T21" fmla="*/ 0 h 52"/>
                  <a:gd name="T22" fmla="*/ 899351086 w 52"/>
                  <a:gd name="T23" fmla="*/ 95386203 h 52"/>
                  <a:gd name="T24" fmla="*/ 852016818 w 52"/>
                  <a:gd name="T25" fmla="*/ 429237915 h 52"/>
                  <a:gd name="T26" fmla="*/ 568011212 w 52"/>
                  <a:gd name="T27" fmla="*/ 190772406 h 52"/>
                  <a:gd name="T28" fmla="*/ 284005606 w 52"/>
                  <a:gd name="T29" fmla="*/ 476931016 h 52"/>
                  <a:gd name="T30" fmla="*/ 473342677 w 52"/>
                  <a:gd name="T31" fmla="*/ 715403430 h 52"/>
                  <a:gd name="T32" fmla="*/ 142002803 w 52"/>
                  <a:gd name="T33" fmla="*/ 763096532 h 52"/>
                  <a:gd name="T34" fmla="*/ 94668535 w 52"/>
                  <a:gd name="T35" fmla="*/ 810789634 h 52"/>
                  <a:gd name="T36" fmla="*/ 0 w 52"/>
                  <a:gd name="T37" fmla="*/ 1192334446 h 52"/>
                  <a:gd name="T38" fmla="*/ 331339874 w 52"/>
                  <a:gd name="T39" fmla="*/ 1287720650 h 52"/>
                  <a:gd name="T40" fmla="*/ 94668535 w 52"/>
                  <a:gd name="T41" fmla="*/ 1478493056 h 52"/>
                  <a:gd name="T42" fmla="*/ 189337071 w 52"/>
                  <a:gd name="T43" fmla="*/ 1860044775 h 52"/>
                  <a:gd name="T44" fmla="*/ 284005606 w 52"/>
                  <a:gd name="T45" fmla="*/ 1907737877 h 52"/>
                  <a:gd name="T46" fmla="*/ 568011212 w 52"/>
                  <a:gd name="T47" fmla="*/ 1907737877 h 52"/>
                  <a:gd name="T48" fmla="*/ 473342677 w 52"/>
                  <a:gd name="T49" fmla="*/ 2147483647 h 52"/>
                  <a:gd name="T50" fmla="*/ 804682551 w 52"/>
                  <a:gd name="T51" fmla="*/ 2147483647 h 52"/>
                  <a:gd name="T52" fmla="*/ 994019622 w 52"/>
                  <a:gd name="T53" fmla="*/ 2146203385 h 52"/>
                  <a:gd name="T54" fmla="*/ 1088688157 w 52"/>
                  <a:gd name="T55" fmla="*/ 2147483647 h 52"/>
                  <a:gd name="T56" fmla="*/ 1136022425 w 52"/>
                  <a:gd name="T57" fmla="*/ 2147483647 h 52"/>
                  <a:gd name="T58" fmla="*/ 1514689686 w 52"/>
                  <a:gd name="T59" fmla="*/ 2147483647 h 52"/>
                  <a:gd name="T60" fmla="*/ 1562023954 w 52"/>
                  <a:gd name="T61" fmla="*/ 2147483647 h 52"/>
                  <a:gd name="T62" fmla="*/ 1656692489 w 52"/>
                  <a:gd name="T63" fmla="*/ 2098510283 h 52"/>
                  <a:gd name="T64" fmla="*/ 1893363828 w 52"/>
                  <a:gd name="T65" fmla="*/ 2147483647 h 52"/>
                  <a:gd name="T66" fmla="*/ 2147483647 w 52"/>
                  <a:gd name="T67" fmla="*/ 2050817182 h 52"/>
                  <a:gd name="T68" fmla="*/ 2147483647 w 52"/>
                  <a:gd name="T69" fmla="*/ 1955430978 h 52"/>
                  <a:gd name="T70" fmla="*/ 2035366631 w 52"/>
                  <a:gd name="T71" fmla="*/ 1669265463 h 52"/>
                  <a:gd name="T72" fmla="*/ 2147483647 w 52"/>
                  <a:gd name="T73" fmla="*/ 1716958564 h 52"/>
                  <a:gd name="T74" fmla="*/ 2147483647 w 52"/>
                  <a:gd name="T75" fmla="*/ 1383106853 h 52"/>
                  <a:gd name="T76" fmla="*/ 1562023954 w 52"/>
                  <a:gd name="T77" fmla="*/ 1335413751 h 52"/>
                  <a:gd name="T78" fmla="*/ 899351086 w 52"/>
                  <a:gd name="T79" fmla="*/ 1192334446 h 52"/>
                  <a:gd name="T80" fmla="*/ 1562023954 w 52"/>
                  <a:gd name="T81" fmla="*/ 1335413751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27"/>
              <p:cNvSpPr>
                <a:spLocks noEditPoints="1" noChangeArrowheads="1"/>
              </p:cNvSpPr>
              <p:nvPr/>
            </p:nvSpPr>
            <p:spPr bwMode="auto">
              <a:xfrm>
                <a:off x="296538" y="248324"/>
                <a:ext cx="254449" cy="255964"/>
              </a:xfrm>
              <a:custGeom>
                <a:avLst/>
                <a:gdLst>
                  <a:gd name="T0" fmla="*/ 1560673257 w 37"/>
                  <a:gd name="T1" fmla="*/ 1387878316 h 37"/>
                  <a:gd name="T2" fmla="*/ 1466086999 w 37"/>
                  <a:gd name="T3" fmla="*/ 1148593483 h 37"/>
                  <a:gd name="T4" fmla="*/ 1702552644 w 37"/>
                  <a:gd name="T5" fmla="*/ 1196451833 h 37"/>
                  <a:gd name="T6" fmla="*/ 1749845773 w 37"/>
                  <a:gd name="T7" fmla="*/ 957160083 h 37"/>
                  <a:gd name="T8" fmla="*/ 1702552644 w 37"/>
                  <a:gd name="T9" fmla="*/ 861443383 h 37"/>
                  <a:gd name="T10" fmla="*/ 1513380128 w 37"/>
                  <a:gd name="T11" fmla="*/ 765726683 h 37"/>
                  <a:gd name="T12" fmla="*/ 1749845773 w 37"/>
                  <a:gd name="T13" fmla="*/ 670009983 h 37"/>
                  <a:gd name="T14" fmla="*/ 1655259515 w 37"/>
                  <a:gd name="T15" fmla="*/ 430725150 h 37"/>
                  <a:gd name="T16" fmla="*/ 1418793870 w 37"/>
                  <a:gd name="T17" fmla="*/ 478576583 h 37"/>
                  <a:gd name="T18" fmla="*/ 1466086999 w 37"/>
                  <a:gd name="T19" fmla="*/ 239291750 h 37"/>
                  <a:gd name="T20" fmla="*/ 1418793870 w 37"/>
                  <a:gd name="T21" fmla="*/ 191433400 h 37"/>
                  <a:gd name="T22" fmla="*/ 1135035096 w 37"/>
                  <a:gd name="T23" fmla="*/ 95716700 h 37"/>
                  <a:gd name="T24" fmla="*/ 993155709 w 37"/>
                  <a:gd name="T25" fmla="*/ 239291750 h 37"/>
                  <a:gd name="T26" fmla="*/ 898569451 w 37"/>
                  <a:gd name="T27" fmla="*/ 0 h 37"/>
                  <a:gd name="T28" fmla="*/ 662103806 w 37"/>
                  <a:gd name="T29" fmla="*/ 47858350 h 37"/>
                  <a:gd name="T30" fmla="*/ 662103806 w 37"/>
                  <a:gd name="T31" fmla="*/ 239291750 h 37"/>
                  <a:gd name="T32" fmla="*/ 472931290 w 37"/>
                  <a:gd name="T33" fmla="*/ 143575050 h 37"/>
                  <a:gd name="T34" fmla="*/ 378345032 w 37"/>
                  <a:gd name="T35" fmla="*/ 143575050 h 37"/>
                  <a:gd name="T36" fmla="*/ 189172516 w 37"/>
                  <a:gd name="T37" fmla="*/ 335008450 h 37"/>
                  <a:gd name="T38" fmla="*/ 331051903 w 37"/>
                  <a:gd name="T39" fmla="*/ 526434933 h 37"/>
                  <a:gd name="T40" fmla="*/ 141879387 w 37"/>
                  <a:gd name="T41" fmla="*/ 526434933 h 37"/>
                  <a:gd name="T42" fmla="*/ 0 w 37"/>
                  <a:gd name="T43" fmla="*/ 813585033 h 37"/>
                  <a:gd name="T44" fmla="*/ 47293129 w 37"/>
                  <a:gd name="T45" fmla="*/ 861443383 h 37"/>
                  <a:gd name="T46" fmla="*/ 236465645 w 37"/>
                  <a:gd name="T47" fmla="*/ 957160083 h 37"/>
                  <a:gd name="T48" fmla="*/ 47293129 w 37"/>
                  <a:gd name="T49" fmla="*/ 1100735133 h 37"/>
                  <a:gd name="T50" fmla="*/ 189172516 w 37"/>
                  <a:gd name="T51" fmla="*/ 1340019966 h 37"/>
                  <a:gd name="T52" fmla="*/ 378345032 w 37"/>
                  <a:gd name="T53" fmla="*/ 1292168534 h 37"/>
                  <a:gd name="T54" fmla="*/ 331051903 w 37"/>
                  <a:gd name="T55" fmla="*/ 1483595016 h 37"/>
                  <a:gd name="T56" fmla="*/ 331051903 w 37"/>
                  <a:gd name="T57" fmla="*/ 1579311716 h 37"/>
                  <a:gd name="T58" fmla="*/ 567517548 w 37"/>
                  <a:gd name="T59" fmla="*/ 1675028416 h 37"/>
                  <a:gd name="T60" fmla="*/ 614810677 w 37"/>
                  <a:gd name="T61" fmla="*/ 1675028416 h 37"/>
                  <a:gd name="T62" fmla="*/ 803983193 w 37"/>
                  <a:gd name="T63" fmla="*/ 1531453366 h 37"/>
                  <a:gd name="T64" fmla="*/ 803983193 w 37"/>
                  <a:gd name="T65" fmla="*/ 1770745116 h 37"/>
                  <a:gd name="T66" fmla="*/ 1087741967 w 37"/>
                  <a:gd name="T67" fmla="*/ 1722886766 h 37"/>
                  <a:gd name="T68" fmla="*/ 1135035096 w 37"/>
                  <a:gd name="T69" fmla="*/ 1675028416 h 37"/>
                  <a:gd name="T70" fmla="*/ 1182328225 w 37"/>
                  <a:gd name="T71" fmla="*/ 1483595016 h 37"/>
                  <a:gd name="T72" fmla="*/ 1324207612 w 37"/>
                  <a:gd name="T73" fmla="*/ 1627170066 h 37"/>
                  <a:gd name="T74" fmla="*/ 1560673257 w 37"/>
                  <a:gd name="T75" fmla="*/ 1435736666 h 37"/>
                  <a:gd name="T76" fmla="*/ 1040448838 w 37"/>
                  <a:gd name="T77" fmla="*/ 1052876783 h 37"/>
                  <a:gd name="T78" fmla="*/ 709396935 w 37"/>
                  <a:gd name="T79" fmla="*/ 717868333 h 37"/>
                  <a:gd name="T80" fmla="*/ 1040448838 w 37"/>
                  <a:gd name="T81" fmla="*/ 105287678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4" name="组合 63"/>
          <p:cNvGrpSpPr/>
          <p:nvPr/>
        </p:nvGrpSpPr>
        <p:grpSpPr>
          <a:xfrm>
            <a:off x="7097719" y="1854597"/>
            <a:ext cx="980337" cy="980337"/>
            <a:chOff x="7097719" y="1832372"/>
            <a:chExt cx="980337" cy="980337"/>
          </a:xfrm>
        </p:grpSpPr>
        <p:grpSp>
          <p:nvGrpSpPr>
            <p:cNvPr id="52" name="组合 51"/>
            <p:cNvGrpSpPr/>
            <p:nvPr/>
          </p:nvGrpSpPr>
          <p:grpSpPr>
            <a:xfrm>
              <a:off x="7097719" y="1832372"/>
              <a:ext cx="980337" cy="980337"/>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2" name="Freeform 41"/>
            <p:cNvSpPr>
              <a:spLocks noEditPoints="1" noChangeArrowheads="1"/>
            </p:cNvSpPr>
            <p:nvPr/>
          </p:nvSpPr>
          <p:spPr bwMode="auto">
            <a:xfrm>
              <a:off x="7334035" y="2103125"/>
              <a:ext cx="476079" cy="381999"/>
            </a:xfrm>
            <a:custGeom>
              <a:avLst/>
              <a:gdLst>
                <a:gd name="T0" fmla="*/ 2147483647 w 72"/>
                <a:gd name="T1" fmla="*/ 2147483647 h 58"/>
                <a:gd name="T2" fmla="*/ 2147483647 w 72"/>
                <a:gd name="T3" fmla="*/ 2147483647 h 58"/>
                <a:gd name="T4" fmla="*/ 2147483647 w 72"/>
                <a:gd name="T5" fmla="*/ 2147483647 h 58"/>
                <a:gd name="T6" fmla="*/ 2147483647 w 72"/>
                <a:gd name="T7" fmla="*/ 2147483647 h 58"/>
                <a:gd name="T8" fmla="*/ 2147483647 w 72"/>
                <a:gd name="T9" fmla="*/ 2147483647 h 58"/>
                <a:gd name="T10" fmla="*/ 2147483647 w 72"/>
                <a:gd name="T11" fmla="*/ 0 h 58"/>
                <a:gd name="T12" fmla="*/ 2147483647 w 72"/>
                <a:gd name="T13" fmla="*/ 0 h 58"/>
                <a:gd name="T14" fmla="*/ 2147483647 w 72"/>
                <a:gd name="T15" fmla="*/ 2147483647 h 58"/>
                <a:gd name="T16" fmla="*/ 2147483647 w 72"/>
                <a:gd name="T17" fmla="*/ 2147483647 h 58"/>
                <a:gd name="T18" fmla="*/ 2147483647 w 72"/>
                <a:gd name="T19" fmla="*/ 2147483647 h 58"/>
                <a:gd name="T20" fmla="*/ 2147483647 w 72"/>
                <a:gd name="T21" fmla="*/ 2147483647 h 58"/>
                <a:gd name="T22" fmla="*/ 0 w 72"/>
                <a:gd name="T23" fmla="*/ 2147483647 h 58"/>
                <a:gd name="T24" fmla="*/ 0 w 72"/>
                <a:gd name="T25" fmla="*/ 2147483647 h 58"/>
                <a:gd name="T26" fmla="*/ 2147483647 w 72"/>
                <a:gd name="T27" fmla="*/ 2147483647 h 58"/>
                <a:gd name="T28" fmla="*/ 2147483647 w 72"/>
                <a:gd name="T29" fmla="*/ 2147483647 h 58"/>
                <a:gd name="T30" fmla="*/ 2147483647 w 72"/>
                <a:gd name="T31" fmla="*/ 2147483647 h 58"/>
                <a:gd name="T32" fmla="*/ 2147483647 w 72"/>
                <a:gd name="T33" fmla="*/ 2147483647 h 58"/>
                <a:gd name="T34" fmla="*/ 0 w 72"/>
                <a:gd name="T35" fmla="*/ 2147483647 h 58"/>
                <a:gd name="T36" fmla="*/ 2147483647 w 72"/>
                <a:gd name="T37" fmla="*/ 2147483647 h 58"/>
                <a:gd name="T38" fmla="*/ 2147483647 w 72"/>
                <a:gd name="T39" fmla="*/ 2147483647 h 58"/>
                <a:gd name="T40" fmla="*/ 2147483647 w 72"/>
                <a:gd name="T41" fmla="*/ 2147483647 h 58"/>
                <a:gd name="T42" fmla="*/ 2147483647 w 72"/>
                <a:gd name="T43" fmla="*/ 2147483647 h 58"/>
                <a:gd name="T44" fmla="*/ 2147483647 w 72"/>
                <a:gd name="T45" fmla="*/ 2147483647 h 58"/>
                <a:gd name="T46" fmla="*/ 2147483647 w 72"/>
                <a:gd name="T47" fmla="*/ 2147483647 h 58"/>
                <a:gd name="T48" fmla="*/ 2147483647 w 72"/>
                <a:gd name="T49" fmla="*/ 2147483647 h 58"/>
                <a:gd name="T50" fmla="*/ 2147483647 w 72"/>
                <a:gd name="T51" fmla="*/ 2147483647 h 58"/>
                <a:gd name="T52" fmla="*/ 2147483647 w 72"/>
                <a:gd name="T53" fmla="*/ 2147483647 h 58"/>
                <a:gd name="T54" fmla="*/ 2147483647 w 72"/>
                <a:gd name="T55" fmla="*/ 2147483647 h 58"/>
                <a:gd name="T56" fmla="*/ 2147483647 w 72"/>
                <a:gd name="T57" fmla="*/ 2147483647 h 58"/>
                <a:gd name="T58" fmla="*/ 2147483647 w 72"/>
                <a:gd name="T59" fmla="*/ 214748364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矩形 47"/>
          <p:cNvSpPr>
            <a:spLocks noChangeArrowheads="1"/>
          </p:cNvSpPr>
          <p:nvPr/>
        </p:nvSpPr>
        <p:spPr bwMode="auto">
          <a:xfrm>
            <a:off x="2074545" y="2278380"/>
            <a:ext cx="5066030" cy="130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51430" tIns="25715" rIns="51430" bIns="2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ts val="600"/>
              </a:spcBef>
              <a:buFont typeface="Wingdings" panose="05000000000000000000" pitchFamily="2" charset="2"/>
              <a:buChar char="u"/>
            </a:pPr>
            <a:r>
              <a:rPr lang="zh-CN" altLang="en-US" sz="1600" dirty="0">
                <a:latin typeface="华文中宋" pitchFamily="2" charset="-122"/>
                <a:ea typeface="华文中宋" pitchFamily="2" charset="-122"/>
                <a:sym typeface="Arial" panose="020B0604020202020204" pitchFamily="34" charset="0"/>
              </a:rPr>
              <a:t>强化理论是由美国心理学家斯金纳提出的，主要研究人的行为和外部因素之间的关系。</a:t>
            </a:r>
            <a:endParaRPr lang="zh-CN" altLang="en-US" sz="1600" dirty="0">
              <a:latin typeface="华文中宋" pitchFamily="2" charset="-122"/>
              <a:ea typeface="华文中宋" pitchFamily="2" charset="-122"/>
              <a:sym typeface="Arial" panose="020B0604020202020204" pitchFamily="34" charset="0"/>
            </a:endParaRPr>
          </a:p>
          <a:p>
            <a:pPr eaLnBrk="1" hangingPunct="1">
              <a:lnSpc>
                <a:spcPct val="120000"/>
              </a:lnSpc>
              <a:spcBef>
                <a:spcPts val="600"/>
              </a:spcBef>
              <a:buFont typeface="Wingdings" panose="05000000000000000000" pitchFamily="2" charset="2"/>
              <a:buChar char="u"/>
            </a:pPr>
            <a:r>
              <a:rPr lang="zh-CN" altLang="en-US" sz="1600" dirty="0">
                <a:latin typeface="华文中宋" pitchFamily="2" charset="-122"/>
                <a:ea typeface="华文中宋" pitchFamily="2" charset="-122"/>
                <a:sym typeface="Arial" panose="020B0604020202020204" pitchFamily="34" charset="0"/>
              </a:rPr>
              <a:t>强化是指对一种行为的肯定或否定的后果（奖励或惩罚），在一定程度上决定这种行为在未来是否重复发生</a:t>
            </a:r>
            <a:endParaRPr lang="zh-CN" altLang="en-US" sz="1400" dirty="0">
              <a:solidFill>
                <a:srgbClr val="03A9F3"/>
              </a:solidFill>
              <a:latin typeface="华文中宋" pitchFamily="2" charset="-122"/>
              <a:ea typeface="华文中宋" pitchFamily="2" charset="-122"/>
              <a:sym typeface="Arial" panose="020B0604020202020204" pitchFamily="34" charset="0"/>
            </a:endParaRPr>
          </a:p>
        </p:txBody>
      </p:sp>
      <p:sp>
        <p:nvSpPr>
          <p:cNvPr id="36" name="文本框 44"/>
          <p:cNvSpPr>
            <a:spLocks noChangeArrowheads="1"/>
          </p:cNvSpPr>
          <p:nvPr/>
        </p:nvSpPr>
        <p:spPr bwMode="auto">
          <a:xfrm>
            <a:off x="1950720" y="1434465"/>
            <a:ext cx="2522220" cy="69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pPr>
            <a:r>
              <a:rPr lang="zh-CN" altLang="en-US" sz="1200" dirty="0">
                <a:latin typeface="Arial" panose="020B0604020202020204" pitchFamily="34" charset="0"/>
                <a:ea typeface="微软雅黑" panose="020B0503020204020204" pitchFamily="34" charset="-122"/>
                <a:sym typeface="Arial" panose="020B0604020202020204" pitchFamily="34" charset="0"/>
              </a:rPr>
              <a:t>对符合组织目标的行为给予奖励或肯定，以便使这些行为得到加强和延续，从而有利于组织目标的实现</a:t>
            </a:r>
            <a:endParaRPr lang="zh-CN" altLang="en-US" sz="12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47"/>
          <p:cNvSpPr>
            <a:spLocks noChangeArrowheads="1"/>
          </p:cNvSpPr>
          <p:nvPr/>
        </p:nvSpPr>
        <p:spPr bwMode="auto">
          <a:xfrm>
            <a:off x="2595563" y="2813209"/>
            <a:ext cx="3943350" cy="28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51430" tIns="25715" rIns="51430" bIns="2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16"/>
          <p:cNvSpPr>
            <a:spLocks noChangeArrowheads="1"/>
          </p:cNvSpPr>
          <p:nvPr/>
        </p:nvSpPr>
        <p:spPr bwMode="auto">
          <a:xfrm>
            <a:off x="5549086" y="1044416"/>
            <a:ext cx="6001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rPr>
              <a:t>惩罚</a:t>
            </a:r>
            <a:endPar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文本框 16"/>
          <p:cNvSpPr>
            <a:spLocks noChangeArrowheads="1"/>
          </p:cNvSpPr>
          <p:nvPr/>
        </p:nvSpPr>
        <p:spPr bwMode="auto">
          <a:xfrm>
            <a:off x="5541466" y="4697969"/>
            <a:ext cx="10618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rPr>
              <a:t>自然消退</a:t>
            </a:r>
            <a:endPar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16"/>
          <p:cNvSpPr>
            <a:spLocks noChangeArrowheads="1"/>
          </p:cNvSpPr>
          <p:nvPr/>
        </p:nvSpPr>
        <p:spPr bwMode="auto">
          <a:xfrm>
            <a:off x="2843986" y="4705589"/>
            <a:ext cx="83099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rPr>
              <a:t>负强化</a:t>
            </a:r>
            <a:endPar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矩形 6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5"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371" y="140572"/>
            <a:ext cx="2108371" cy="364572"/>
          </a:xfrm>
          <a:prstGeom prst="homePlate">
            <a:avLst>
              <a:gd name="adj" fmla="val 34324"/>
            </a:avLst>
          </a:prstGeom>
        </p:spPr>
      </p:pic>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5242" y="144448"/>
            <a:ext cx="254645" cy="364572"/>
          </a:xfrm>
          <a:prstGeom prst="chevron">
            <a:avLst/>
          </a:prstGeom>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65"/>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矩形 3"/>
          <p:cNvSpPr>
            <a:spLocks noChangeArrowheads="1"/>
          </p:cNvSpPr>
          <p:nvPr/>
        </p:nvSpPr>
        <p:spPr bwMode="auto">
          <a:xfrm>
            <a:off x="838677" y="728902"/>
            <a:ext cx="106181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强化理论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ppt_x</p:attrName>
                                        </p:attrNameLst>
                                      </p:cBhvr>
                                      <p:tavLst>
                                        <p:tav tm="0">
                                          <p:val>
                                            <p:strVal val="#ppt_x-#ppt_w*1.125000"/>
                                          </p:val>
                                        </p:tav>
                                        <p:tav tm="100000">
                                          <p:val>
                                            <p:strVal val="#ppt_x"/>
                                          </p:val>
                                        </p:tav>
                                      </p:tavLst>
                                    </p:anim>
                                    <p:animEffect transition="in" filter="wipe(right)">
                                      <p:cBhvr>
                                        <p:cTn id="8" dur="500"/>
                                        <p:tgtEl>
                                          <p:spTgt spid="6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wipe(left)">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circle(out)">
                                      <p:cBhvr>
                                        <p:cTn id="18" dur="2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30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800" fill="hold"/>
                                        <p:tgtEl>
                                          <p:spTgt spid="63"/>
                                        </p:tgtEl>
                                        <p:attrNameLst>
                                          <p:attrName>ppt_x</p:attrName>
                                        </p:attrNameLst>
                                      </p:cBhvr>
                                      <p:tavLst>
                                        <p:tav tm="0">
                                          <p:val>
                                            <p:strVal val="0-#ppt_w/2"/>
                                          </p:val>
                                        </p:tav>
                                        <p:tav tm="100000">
                                          <p:val>
                                            <p:strVal val="#ppt_x"/>
                                          </p:val>
                                        </p:tav>
                                      </p:tavLst>
                                    </p:anim>
                                    <p:anim calcmode="lin" valueType="num">
                                      <p:cBhvr additive="base">
                                        <p:cTn id="24" dur="800" fill="hold"/>
                                        <p:tgtEl>
                                          <p:spTgt spid="63"/>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 calcmode="lin" valueType="num">
                                      <p:cBhvr additive="base">
                                        <p:cTn id="27" dur="800" fill="hold"/>
                                        <p:tgtEl>
                                          <p:spTgt spid="64"/>
                                        </p:tgtEl>
                                        <p:attrNameLst>
                                          <p:attrName>ppt_x</p:attrName>
                                        </p:attrNameLst>
                                      </p:cBhvr>
                                      <p:tavLst>
                                        <p:tav tm="0">
                                          <p:val>
                                            <p:strVal val="1+#ppt_w/2"/>
                                          </p:val>
                                        </p:tav>
                                        <p:tav tm="100000">
                                          <p:val>
                                            <p:strVal val="#ppt_x"/>
                                          </p:val>
                                        </p:tav>
                                      </p:tavLst>
                                    </p:anim>
                                    <p:anim calcmode="lin" valueType="num">
                                      <p:cBhvr additive="base">
                                        <p:cTn id="28" dur="800" fill="hold"/>
                                        <p:tgtEl>
                                          <p:spTgt spid="6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800" fill="hold"/>
                                        <p:tgtEl>
                                          <p:spTgt spid="62"/>
                                        </p:tgtEl>
                                        <p:attrNameLst>
                                          <p:attrName>ppt_x</p:attrName>
                                        </p:attrNameLst>
                                      </p:cBhvr>
                                      <p:tavLst>
                                        <p:tav tm="0">
                                          <p:val>
                                            <p:strVal val="0-#ppt_w/2"/>
                                          </p:val>
                                        </p:tav>
                                        <p:tav tm="100000">
                                          <p:val>
                                            <p:strVal val="#ppt_x"/>
                                          </p:val>
                                        </p:tav>
                                      </p:tavLst>
                                    </p:anim>
                                    <p:anim calcmode="lin" valueType="num">
                                      <p:cBhvr additive="base">
                                        <p:cTn id="32" dur="800" fill="hold"/>
                                        <p:tgtEl>
                                          <p:spTgt spid="6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30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800" fill="hold"/>
                                        <p:tgtEl>
                                          <p:spTgt spid="65"/>
                                        </p:tgtEl>
                                        <p:attrNameLst>
                                          <p:attrName>ppt_x</p:attrName>
                                        </p:attrNameLst>
                                      </p:cBhvr>
                                      <p:tavLst>
                                        <p:tav tm="0">
                                          <p:val>
                                            <p:strVal val="1+#ppt_w/2"/>
                                          </p:val>
                                        </p:tav>
                                        <p:tav tm="100000">
                                          <p:val>
                                            <p:strVal val="#ppt_x"/>
                                          </p:val>
                                        </p:tav>
                                      </p:tavLst>
                                    </p:anim>
                                    <p:anim calcmode="lin" valueType="num">
                                      <p:cBhvr additive="base">
                                        <p:cTn id="36" dur="800" fill="hold"/>
                                        <p:tgtEl>
                                          <p:spTgt spid="65"/>
                                        </p:tgtEl>
                                        <p:attrNameLst>
                                          <p:attrName>ppt_y</p:attrName>
                                        </p:attrNameLst>
                                      </p:cBhvr>
                                      <p:tavLst>
                                        <p:tav tm="0">
                                          <p:val>
                                            <p:strVal val="#ppt_y"/>
                                          </p:val>
                                        </p:tav>
                                        <p:tav tm="100000">
                                          <p:val>
                                            <p:strVal val="#ppt_y"/>
                                          </p:val>
                                        </p:tav>
                                      </p:tavLst>
                                    </p:anim>
                                  </p:childTnLst>
                                </p:cTn>
                              </p:par>
                              <p:par>
                                <p:cTn id="37" presetID="22" presetClass="entr" presetSubtype="8"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par>
                                <p:cTn id="40" presetID="22" presetClass="entr" presetSubtype="2"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right)">
                                      <p:cBhvr>
                                        <p:cTn id="42" dur="500"/>
                                        <p:tgtEl>
                                          <p:spTgt spid="4"/>
                                        </p:tgtEl>
                                      </p:cBhvr>
                                    </p:animEffect>
                                  </p:childTnLst>
                                </p:cTn>
                              </p:par>
                              <p:par>
                                <p:cTn id="43" presetID="22" presetClass="entr" presetSubtype="8" fill="hold" nodeType="withEffect">
                                  <p:stCondLst>
                                    <p:cond delay="30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2" fill="hold" nodeType="withEffect">
                                  <p:stCondLst>
                                    <p:cond delay="300"/>
                                  </p:stCondLst>
                                  <p:childTnLst>
                                    <p:set>
                                      <p:cBhvr>
                                        <p:cTn id="47" dur="1" fill="hold">
                                          <p:stCondLst>
                                            <p:cond delay="0"/>
                                          </p:stCondLst>
                                        </p:cTn>
                                        <p:tgtEl>
                                          <p:spTgt spid="5"/>
                                        </p:tgtEl>
                                        <p:attrNameLst>
                                          <p:attrName>style.visibility</p:attrName>
                                        </p:attrNameLst>
                                      </p:cBhvr>
                                      <p:to>
                                        <p:strVal val="visible"/>
                                      </p:to>
                                    </p:set>
                                    <p:animEffect transition="in" filter="wipe(right)">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iterate type="lt">
                                    <p:tmPct val="12000"/>
                                  </p:iterate>
                                  <p:childTnLst>
                                    <p:set>
                                      <p:cBhvr>
                                        <p:cTn id="52" dur="1" fill="hold">
                                          <p:stCondLst>
                                            <p:cond delay="0"/>
                                          </p:stCondLst>
                                        </p:cTn>
                                        <p:tgtEl>
                                          <p:spTgt spid="19"/>
                                        </p:tgtEl>
                                        <p:attrNameLst>
                                          <p:attrName>style.visibility</p:attrName>
                                        </p:attrNameLst>
                                      </p:cBhvr>
                                      <p:to>
                                        <p:strVal val="visible"/>
                                      </p:to>
                                    </p:set>
                                    <p:animEffect transition="in" filter="fade">
                                      <p:cBhvr>
                                        <p:cTn id="53" dur="800"/>
                                        <p:tgtEl>
                                          <p:spTgt spid="19"/>
                                        </p:tgtEl>
                                      </p:cBhvr>
                                    </p:animEffect>
                                    <p:anim calcmode="lin" valueType="num">
                                      <p:cBhvr>
                                        <p:cTn id="54" dur="800" fill="hold"/>
                                        <p:tgtEl>
                                          <p:spTgt spid="19"/>
                                        </p:tgtEl>
                                        <p:attrNameLst>
                                          <p:attrName>ppt_x</p:attrName>
                                        </p:attrNameLst>
                                      </p:cBhvr>
                                      <p:tavLst>
                                        <p:tav tm="0">
                                          <p:val>
                                            <p:strVal val="#ppt_x"/>
                                          </p:val>
                                        </p:tav>
                                        <p:tav tm="100000">
                                          <p:val>
                                            <p:strVal val="#ppt_x"/>
                                          </p:val>
                                        </p:tav>
                                      </p:tavLst>
                                    </p:anim>
                                    <p:anim calcmode="lin" valueType="num">
                                      <p:cBhvr>
                                        <p:cTn id="55" dur="800" fill="hold"/>
                                        <p:tgtEl>
                                          <p:spTgt spid="19"/>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iterate type="lt">
                                    <p:tmPct val="12000"/>
                                  </p:iterate>
                                  <p:childTnLst>
                                    <p:set>
                                      <p:cBhvr>
                                        <p:cTn id="57" dur="1" fill="hold">
                                          <p:stCondLst>
                                            <p:cond delay="0"/>
                                          </p:stCondLst>
                                        </p:cTn>
                                        <p:tgtEl>
                                          <p:spTgt spid="59"/>
                                        </p:tgtEl>
                                        <p:attrNameLst>
                                          <p:attrName>style.visibility</p:attrName>
                                        </p:attrNameLst>
                                      </p:cBhvr>
                                      <p:to>
                                        <p:strVal val="visible"/>
                                      </p:to>
                                    </p:set>
                                    <p:animEffect transition="in" filter="fade">
                                      <p:cBhvr>
                                        <p:cTn id="58" dur="800"/>
                                        <p:tgtEl>
                                          <p:spTgt spid="59"/>
                                        </p:tgtEl>
                                      </p:cBhvr>
                                    </p:animEffect>
                                    <p:anim calcmode="lin" valueType="num">
                                      <p:cBhvr>
                                        <p:cTn id="59" dur="800" fill="hold"/>
                                        <p:tgtEl>
                                          <p:spTgt spid="59"/>
                                        </p:tgtEl>
                                        <p:attrNameLst>
                                          <p:attrName>ppt_x</p:attrName>
                                        </p:attrNameLst>
                                      </p:cBhvr>
                                      <p:tavLst>
                                        <p:tav tm="0">
                                          <p:val>
                                            <p:strVal val="#ppt_x"/>
                                          </p:val>
                                        </p:tav>
                                        <p:tav tm="100000">
                                          <p:val>
                                            <p:strVal val="#ppt_x"/>
                                          </p:val>
                                        </p:tav>
                                      </p:tavLst>
                                    </p:anim>
                                    <p:anim calcmode="lin" valueType="num">
                                      <p:cBhvr>
                                        <p:cTn id="60" dur="800" fill="hold"/>
                                        <p:tgtEl>
                                          <p:spTgt spid="5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300"/>
                                  </p:stCondLst>
                                  <p:iterate type="lt">
                                    <p:tmPct val="12000"/>
                                  </p:iterate>
                                  <p:childTnLst>
                                    <p:set>
                                      <p:cBhvr>
                                        <p:cTn id="62" dur="1" fill="hold">
                                          <p:stCondLst>
                                            <p:cond delay="0"/>
                                          </p:stCondLst>
                                        </p:cTn>
                                        <p:tgtEl>
                                          <p:spTgt spid="61"/>
                                        </p:tgtEl>
                                        <p:attrNameLst>
                                          <p:attrName>style.visibility</p:attrName>
                                        </p:attrNameLst>
                                      </p:cBhvr>
                                      <p:to>
                                        <p:strVal val="visible"/>
                                      </p:to>
                                    </p:set>
                                    <p:animEffect transition="in" filter="fade">
                                      <p:cBhvr>
                                        <p:cTn id="63" dur="800"/>
                                        <p:tgtEl>
                                          <p:spTgt spid="61"/>
                                        </p:tgtEl>
                                      </p:cBhvr>
                                    </p:animEffect>
                                    <p:anim calcmode="lin" valueType="num">
                                      <p:cBhvr>
                                        <p:cTn id="64" dur="800" fill="hold"/>
                                        <p:tgtEl>
                                          <p:spTgt spid="61"/>
                                        </p:tgtEl>
                                        <p:attrNameLst>
                                          <p:attrName>ppt_x</p:attrName>
                                        </p:attrNameLst>
                                      </p:cBhvr>
                                      <p:tavLst>
                                        <p:tav tm="0">
                                          <p:val>
                                            <p:strVal val="#ppt_x"/>
                                          </p:val>
                                        </p:tav>
                                        <p:tav tm="100000">
                                          <p:val>
                                            <p:strVal val="#ppt_x"/>
                                          </p:val>
                                        </p:tav>
                                      </p:tavLst>
                                    </p:anim>
                                    <p:anim calcmode="lin" valueType="num">
                                      <p:cBhvr>
                                        <p:cTn id="65" dur="800" fill="hold"/>
                                        <p:tgtEl>
                                          <p:spTgt spid="61"/>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300"/>
                                  </p:stCondLst>
                                  <p:iterate type="lt">
                                    <p:tmPct val="12000"/>
                                  </p:iterate>
                                  <p:childTnLst>
                                    <p:set>
                                      <p:cBhvr>
                                        <p:cTn id="67" dur="1" fill="hold">
                                          <p:stCondLst>
                                            <p:cond delay="0"/>
                                          </p:stCondLst>
                                        </p:cTn>
                                        <p:tgtEl>
                                          <p:spTgt spid="60"/>
                                        </p:tgtEl>
                                        <p:attrNameLst>
                                          <p:attrName>style.visibility</p:attrName>
                                        </p:attrNameLst>
                                      </p:cBhvr>
                                      <p:to>
                                        <p:strVal val="visible"/>
                                      </p:to>
                                    </p:set>
                                    <p:animEffect transition="in" filter="fade">
                                      <p:cBhvr>
                                        <p:cTn id="68" dur="800"/>
                                        <p:tgtEl>
                                          <p:spTgt spid="60"/>
                                        </p:tgtEl>
                                      </p:cBhvr>
                                    </p:animEffect>
                                    <p:anim calcmode="lin" valueType="num">
                                      <p:cBhvr>
                                        <p:cTn id="69" dur="800" fill="hold"/>
                                        <p:tgtEl>
                                          <p:spTgt spid="60"/>
                                        </p:tgtEl>
                                        <p:attrNameLst>
                                          <p:attrName>ppt_x</p:attrName>
                                        </p:attrNameLst>
                                      </p:cBhvr>
                                      <p:tavLst>
                                        <p:tav tm="0">
                                          <p:val>
                                            <p:strVal val="#ppt_x"/>
                                          </p:val>
                                        </p:tav>
                                        <p:tav tm="100000">
                                          <p:val>
                                            <p:strVal val="#ppt_x"/>
                                          </p:val>
                                        </p:tav>
                                      </p:tavLst>
                                    </p:anim>
                                    <p:anim calcmode="lin" valueType="num">
                                      <p:cBhvr>
                                        <p:cTn id="70" dur="8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barn(inVertical)">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barn(inVertical)">
                                      <p:cBhvr>
                                        <p:cTn id="80" dur="500"/>
                                        <p:tgtEl>
                                          <p:spTgt spid="20"/>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300"/>
                                  </p:stCondLst>
                                  <p:childTnLst>
                                    <p:set>
                                      <p:cBhvr>
                                        <p:cTn id="84" dur="1" fill="hold">
                                          <p:stCondLst>
                                            <p:cond delay="0"/>
                                          </p:stCondLst>
                                        </p:cTn>
                                        <p:tgtEl>
                                          <p:spTgt spid="8"/>
                                        </p:tgtEl>
                                        <p:attrNameLst>
                                          <p:attrName>style.visibility</p:attrName>
                                        </p:attrNameLst>
                                      </p:cBhvr>
                                      <p:to>
                                        <p:strVal val="visible"/>
                                      </p:to>
                                    </p:set>
                                    <p:animEffect transition="in" filter="barn(inVertical)">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300"/>
                                  </p:stCondLst>
                                  <p:childTnLst>
                                    <p:set>
                                      <p:cBhvr>
                                        <p:cTn id="89" dur="1" fill="hold">
                                          <p:stCondLst>
                                            <p:cond delay="0"/>
                                          </p:stCondLst>
                                        </p:cTn>
                                        <p:tgtEl>
                                          <p:spTgt spid="16"/>
                                        </p:tgtEl>
                                        <p:attrNameLst>
                                          <p:attrName>style.visibility</p:attrName>
                                        </p:attrNameLst>
                                      </p:cBhvr>
                                      <p:to>
                                        <p:strVal val="visible"/>
                                      </p:to>
                                    </p:set>
                                    <p:animEffect transition="in" filter="barn(inVertical)">
                                      <p:cBhvr>
                                        <p:cTn id="9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0" grpId="0"/>
      <p:bldP spid="33" grpId="0"/>
      <p:bldP spid="36" grpId="0"/>
      <p:bldP spid="59" grpId="0"/>
      <p:bldP spid="60" grpId="0"/>
      <p:bldP spid="61" grpId="0"/>
      <p:bldP spid="66" grpId="0"/>
      <p:bldP spid="71"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6490970" y="1654810"/>
            <a:ext cx="2378075" cy="246380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a:off x="1114424" y="1136628"/>
            <a:ext cx="2131696"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46"/>
          <p:cNvSpPr>
            <a:spLocks noChangeAspect="1" noChangeArrowheads="1"/>
          </p:cNvSpPr>
          <p:nvPr/>
        </p:nvSpPr>
        <p:spPr bwMode="auto">
          <a:xfrm>
            <a:off x="1114425" y="2878931"/>
            <a:ext cx="2541985" cy="169545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57"/>
          <p:cNvSpPr>
            <a:spLocks noChangeArrowheads="1"/>
          </p:cNvSpPr>
          <p:nvPr/>
        </p:nvSpPr>
        <p:spPr bwMode="auto">
          <a:xfrm>
            <a:off x="1097280" y="1655237"/>
            <a:ext cx="2156460" cy="111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ts val="1595"/>
              </a:lnSpc>
              <a:spcBef>
                <a:spcPct val="0"/>
              </a:spcBef>
              <a:buNone/>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正强化是一种较为有效的行为激励方式，能够收到立竿见影的效果，是组织的主要强化手段</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5"/>
          <p:cNvSpPr>
            <a:spLocks noChangeArrowheads="1"/>
          </p:cNvSpPr>
          <p:nvPr/>
        </p:nvSpPr>
        <p:spPr bwMode="auto">
          <a:xfrm>
            <a:off x="6624320" y="2505075"/>
            <a:ext cx="2110740" cy="131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ts val="1595"/>
              </a:lnSpc>
              <a:spcBef>
                <a:spcPct val="0"/>
              </a:spcBef>
              <a:buNone/>
            </a:pPr>
            <a:r>
              <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管理者影响和改变员工的行为应将重点放在积极的强化而不是简单的惩罚上，需要灵活运用多种强化方式</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燕尾形 23"/>
          <p:cNvSpPr>
            <a:spLocks noChangeArrowheads="1"/>
          </p:cNvSpPr>
          <p:nvPr/>
        </p:nvSpPr>
        <p:spPr bwMode="auto">
          <a:xfrm flipH="1">
            <a:off x="488157" y="2615803"/>
            <a:ext cx="384572" cy="384572"/>
          </a:xfrm>
          <a:prstGeom prst="chevron">
            <a:avLst>
              <a:gd name="adj" fmla="val 50000"/>
            </a:avLst>
          </a:prstGeom>
          <a:solidFill>
            <a:srgbClr val="F2F2F2">
              <a:alpha val="29803"/>
            </a:srgb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1928575" y="1127523"/>
            <a:ext cx="495926" cy="495926"/>
            <a:chOff x="2614375" y="1638063"/>
            <a:chExt cx="495926" cy="495926"/>
          </a:xfrm>
        </p:grpSpPr>
        <p:grpSp>
          <p:nvGrpSpPr>
            <p:cNvPr id="4" name="组合 47"/>
            <p:cNvGrpSpPr/>
            <p:nvPr/>
          </p:nvGrpSpPr>
          <p:grpSpPr>
            <a:xfrm>
              <a:off x="2614375" y="1638063"/>
              <a:ext cx="495926" cy="495926"/>
              <a:chOff x="304800" y="673100"/>
              <a:chExt cx="4000500" cy="4000500"/>
            </a:xfrm>
            <a:effectLst>
              <a:outerShdw blurRad="317500" dist="1905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TextBox 1"/>
            <p:cNvSpPr txBox="1"/>
            <p:nvPr/>
          </p:nvSpPr>
          <p:spPr>
            <a:xfrm>
              <a:off x="2708465" y="1685971"/>
              <a:ext cx="327334" cy="400110"/>
            </a:xfrm>
            <a:prstGeom prst="rect">
              <a:avLst/>
            </a:prstGeom>
            <a:noFill/>
          </p:spPr>
          <p:txBody>
            <a:bodyPr wrap="none" rtlCol="0">
              <a:spAutoFit/>
            </a:bodyPr>
            <a:lstStyle/>
            <a:p>
              <a:r>
                <a:rPr lang="en-US" altLang="zh-CN" sz="2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4"/>
          <p:cNvGrpSpPr/>
          <p:nvPr/>
        </p:nvGrpSpPr>
        <p:grpSpPr>
          <a:xfrm>
            <a:off x="7368307" y="1710314"/>
            <a:ext cx="495926" cy="495926"/>
            <a:chOff x="3408447" y="3630554"/>
            <a:chExt cx="495926" cy="495926"/>
          </a:xfrm>
        </p:grpSpPr>
        <p:grpSp>
          <p:nvGrpSpPr>
            <p:cNvPr id="6" name="组合 60"/>
            <p:cNvGrpSpPr/>
            <p:nvPr/>
          </p:nvGrpSpPr>
          <p:grpSpPr>
            <a:xfrm>
              <a:off x="3408447" y="3630554"/>
              <a:ext cx="495926" cy="495926"/>
              <a:chOff x="304800" y="673100"/>
              <a:chExt cx="4000500" cy="4000500"/>
            </a:xfrm>
            <a:effectLst>
              <a:outerShdw blurRad="317500" dist="1905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4" name="TextBox 63"/>
            <p:cNvSpPr txBox="1"/>
            <p:nvPr/>
          </p:nvSpPr>
          <p:spPr>
            <a:xfrm>
              <a:off x="3487574" y="3678462"/>
              <a:ext cx="327334"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3</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矩形 34"/>
          <p:cNvSpPr/>
          <p:nvPr/>
        </p:nvSpPr>
        <p:spPr>
          <a:xfrm>
            <a:off x="0" y="49470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4"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图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543" y="140572"/>
            <a:ext cx="2108371" cy="364572"/>
          </a:xfrm>
          <a:prstGeom prst="homePlate">
            <a:avLst>
              <a:gd name="adj" fmla="val 34324"/>
            </a:avLst>
          </a:prstGeom>
        </p:spPr>
      </p:pic>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3414" y="144448"/>
            <a:ext cx="254645" cy="364572"/>
          </a:xfrm>
          <a:prstGeom prst="chevron">
            <a:avLst/>
          </a:prstGeom>
        </p:spPr>
      </p:pic>
      <p:sp>
        <p:nvSpPr>
          <p:cNvPr id="3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矩形 3"/>
          <p:cNvSpPr>
            <a:spLocks noChangeArrowheads="1"/>
          </p:cNvSpPr>
          <p:nvPr/>
        </p:nvSpPr>
        <p:spPr bwMode="auto">
          <a:xfrm>
            <a:off x="845662" y="630477"/>
            <a:ext cx="2215977"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强化理论的管理启示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圆角矩形 50"/>
          <p:cNvSpPr/>
          <p:nvPr/>
        </p:nvSpPr>
        <p:spPr>
          <a:xfrm>
            <a:off x="3748405" y="1346835"/>
            <a:ext cx="2599055" cy="258318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 name="组合 3"/>
          <p:cNvGrpSpPr/>
          <p:nvPr/>
        </p:nvGrpSpPr>
        <p:grpSpPr>
          <a:xfrm>
            <a:off x="4705315" y="1335779"/>
            <a:ext cx="495926" cy="495926"/>
            <a:chOff x="5220935" y="2608954"/>
            <a:chExt cx="495926" cy="495926"/>
          </a:xfrm>
        </p:grpSpPr>
        <p:grpSp>
          <p:nvGrpSpPr>
            <p:cNvPr id="8" name="组合 56"/>
            <p:cNvGrpSpPr/>
            <p:nvPr/>
          </p:nvGrpSpPr>
          <p:grpSpPr>
            <a:xfrm>
              <a:off x="5220935" y="2608954"/>
              <a:ext cx="495926" cy="495926"/>
              <a:chOff x="304800" y="673100"/>
              <a:chExt cx="4000500" cy="4000500"/>
            </a:xfrm>
            <a:effectLst>
              <a:outerShdw blurRad="317500" dist="1905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0" name="TextBox 59"/>
            <p:cNvSpPr txBox="1"/>
            <p:nvPr/>
          </p:nvSpPr>
          <p:spPr>
            <a:xfrm>
              <a:off x="5307682" y="2656862"/>
              <a:ext cx="327334" cy="400110"/>
            </a:xfrm>
            <a:prstGeom prst="rect">
              <a:avLst/>
            </a:prstGeom>
            <a:noFill/>
          </p:spPr>
          <p:txBody>
            <a:bodyPr wrap="none" rtlCol="0">
              <a:spAutoFit/>
            </a:bodyPr>
            <a:lstStyle/>
            <a:p>
              <a:r>
                <a:rPr lang="en-US" altLang="zh-CN" sz="2000" dirty="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矩形 57"/>
          <p:cNvSpPr>
            <a:spLocks noChangeArrowheads="1"/>
          </p:cNvSpPr>
          <p:nvPr/>
        </p:nvSpPr>
        <p:spPr bwMode="auto">
          <a:xfrm>
            <a:off x="3812540" y="2075180"/>
            <a:ext cx="2470785" cy="172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ts val="1595"/>
              </a:lnSpc>
              <a:spcBef>
                <a:spcPct val="0"/>
              </a:spcBef>
              <a:buNone/>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管理者必须针对行为结果给当事人以及时、明确的信息反馈。</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ts val="1595"/>
              </a:lnSpc>
              <a:spcBef>
                <a:spcPct val="0"/>
              </a:spcBef>
              <a:buNone/>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一方面，强化必须是及时的，奖励或惩罚必须紧随行为之后才最具效果。</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eaLnBrk="1" hangingPunct="1">
              <a:lnSpc>
                <a:spcPts val="1595"/>
              </a:lnSpc>
              <a:spcBef>
                <a:spcPct val="0"/>
              </a:spcBef>
              <a:buNone/>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另一方面，反馈给当事人的结果一定要明确</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p:tgtEl>
                                          <p:spTgt spid="48"/>
                                        </p:tgtEl>
                                        <p:attrNameLst>
                                          <p:attrName>ppt_x</p:attrName>
                                        </p:attrNameLst>
                                      </p:cBhvr>
                                      <p:tavLst>
                                        <p:tav tm="0">
                                          <p:val>
                                            <p:strVal val="#ppt_x-#ppt_w*1.125000"/>
                                          </p:val>
                                        </p:tav>
                                        <p:tav tm="100000">
                                          <p:val>
                                            <p:strVal val="#ppt_x"/>
                                          </p:val>
                                        </p:tav>
                                      </p:tavLst>
                                    </p:anim>
                                    <p:animEffect transition="in" filter="wipe(right)">
                                      <p:cBhvr>
                                        <p:cTn id="8" dur="500"/>
                                        <p:tgtEl>
                                          <p:spTgt spid="4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1"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up)">
                                      <p:cBhvr>
                                        <p:cTn id="29" dur="500"/>
                                        <p:tgtEl>
                                          <p:spTgt spid="40"/>
                                        </p:tgtEl>
                                      </p:cBhvr>
                                    </p:animEffect>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ppt_x</p:attrName>
                                        </p:attrNameLst>
                                      </p:cBhvr>
                                      <p:tavLst>
                                        <p:tav tm="0">
                                          <p:val>
                                            <p:strVal val="0-#ppt_w/2"/>
                                          </p:val>
                                        </p:tav>
                                        <p:tav tm="100000">
                                          <p:val>
                                            <p:strVal val="#ppt_x"/>
                                          </p:val>
                                        </p:tav>
                                      </p:tavLst>
                                    </p:anim>
                                    <p:anim calcmode="lin" valueType="num">
                                      <p:cBhvr>
                                        <p:cTn id="33"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1+#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1"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ppt_x"/>
                                          </p:val>
                                        </p:tav>
                                        <p:tav tm="100000">
                                          <p:val>
                                            <p:strVal val="#ppt_x"/>
                                          </p:val>
                                        </p:tav>
                                      </p:tavLst>
                                    </p:anim>
                                    <p:anim calcmode="lin" valueType="num">
                                      <p:cBhvr additive="base">
                                        <p:cTn id="44"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wipe(up)">
                                      <p:cBhvr>
                                        <p:cTn id="49" dur="500"/>
                                        <p:tgtEl>
                                          <p:spTgt spid="7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ppt_x"/>
                                          </p:val>
                                        </p:tav>
                                        <p:tav tm="100000">
                                          <p:val>
                                            <p:strVal val="#ppt_x"/>
                                          </p:val>
                                        </p:tav>
                                      </p:tavLst>
                                    </p:anim>
                                    <p:anim calcmode="lin" valueType="num">
                                      <p:cBhvr additive="base">
                                        <p:cTn id="6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up)">
                                      <p:cBhvr>
                                        <p:cTn id="6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47" grpId="0" animBg="1"/>
      <p:bldP spid="34" grpId="0" bldLvl="0" animBg="1" autoUpdateAnimBg="0"/>
      <p:bldP spid="40" grpId="0"/>
      <p:bldP spid="42" grpId="0"/>
      <p:bldP spid="48" grpId="0"/>
      <p:bldP spid="50" grpId="0" bldLvl="0" autoUpdateAnimBg="0"/>
      <p:bldP spid="51" grpId="0" bldLvl="0" animBg="1"/>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4278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28865" y="10479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3"/>
          <p:cNvSpPr>
            <a:spLocks noChangeArrowheads="1"/>
          </p:cNvSpPr>
          <p:nvPr/>
        </p:nvSpPr>
        <p:spPr bwMode="auto">
          <a:xfrm>
            <a:off x="838677" y="728902"/>
            <a:ext cx="1985145"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综合激励过程模型</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104140" y="1114425"/>
            <a:ext cx="3103880" cy="3692525"/>
          </a:xfrm>
          <a:prstGeom prst="rect">
            <a:avLst/>
          </a:prstGeom>
          <a:noFill/>
        </p:spPr>
        <p:txBody>
          <a:bodyPr wrap="square" rtlCol="0">
            <a:spAutoFit/>
          </a:bodyPr>
          <a:lstStyle/>
          <a:p>
            <a:pPr>
              <a:spcBef>
                <a:spcPts val="1200"/>
              </a:spcBef>
              <a:buFont typeface="Wingdings" panose="05000000000000000000" pitchFamily="2" charset="2"/>
              <a:buChar char="l"/>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美国行为学家波特（</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L.W. Porter</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）和劳勒（</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E. E. Lawler</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1968</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年在总结需求理论、期望理论和公平理论等激励理论的基础上，构造了一个更加全面的综合激励过程模型揭示满足感和工作绩效之间的关系</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a:spcBef>
                <a:spcPts val="1200"/>
              </a:spcBef>
              <a:buFont typeface="Wingdings" panose="05000000000000000000" pitchFamily="2" charset="2"/>
              <a:buChar char="l"/>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综合激励过程模型表明，工作绩效主要由个人努力程度决定，但同时还受到四个因素的影响：（</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）个人的能力与素质；（</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）外在的工作条件与环境；（</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3</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）个人对组织期望目标的感知与理解；（</a:t>
            </a:r>
            <a:r>
              <a:rPr lang="en-US"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4</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）对奖酬公平性的感知</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734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0"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735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34146" name="Group 2"/>
          <p:cNvGrpSpPr/>
          <p:nvPr/>
        </p:nvGrpSpPr>
        <p:grpSpPr bwMode="auto">
          <a:xfrm>
            <a:off x="3207385" y="794385"/>
            <a:ext cx="5935980" cy="3794760"/>
            <a:chOff x="1992" y="1464"/>
            <a:chExt cx="7848" cy="4770"/>
          </a:xfrm>
        </p:grpSpPr>
        <p:grpSp>
          <p:nvGrpSpPr>
            <p:cNvPr id="134147" name="Group 3"/>
            <p:cNvGrpSpPr/>
            <p:nvPr/>
          </p:nvGrpSpPr>
          <p:grpSpPr bwMode="auto">
            <a:xfrm>
              <a:off x="2209" y="2567"/>
              <a:ext cx="3432" cy="2772"/>
              <a:chOff x="2340" y="2543"/>
              <a:chExt cx="3432" cy="2772"/>
            </a:xfrm>
          </p:grpSpPr>
          <p:sp>
            <p:nvSpPr>
              <p:cNvPr id="134148" name="Text Box 4"/>
              <p:cNvSpPr txBox="1">
                <a:spLocks noChangeArrowheads="1"/>
              </p:cNvSpPr>
              <p:nvPr/>
            </p:nvSpPr>
            <p:spPr bwMode="auto">
              <a:xfrm>
                <a:off x="4464" y="4583"/>
                <a:ext cx="1308" cy="384"/>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（组织目标）</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34149" name="Text Box 5"/>
              <p:cNvSpPr txBox="1">
                <a:spLocks noChangeArrowheads="1"/>
              </p:cNvSpPr>
              <p:nvPr/>
            </p:nvSpPr>
            <p:spPr bwMode="auto">
              <a:xfrm>
                <a:off x="2340" y="4583"/>
                <a:ext cx="948" cy="384"/>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（行为）</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cxnSp>
            <p:nvCxnSpPr>
              <p:cNvPr id="134150" name="AutoShape 6"/>
              <p:cNvCxnSpPr>
                <a:cxnSpLocks noChangeShapeType="1"/>
              </p:cNvCxnSpPr>
              <p:nvPr/>
            </p:nvCxnSpPr>
            <p:spPr bwMode="auto">
              <a:xfrm>
                <a:off x="2736" y="3575"/>
                <a:ext cx="2484" cy="1"/>
              </a:xfrm>
              <a:prstGeom prst="straightConnector1">
                <a:avLst/>
              </a:prstGeom>
              <a:noFill/>
              <a:ln w="9525">
                <a:solidFill>
                  <a:srgbClr val="000000"/>
                </a:solidFill>
                <a:round/>
                <a:tailEnd type="stealth" w="sm" len="med"/>
              </a:ln>
            </p:spPr>
          </p:cxnSp>
          <p:grpSp>
            <p:nvGrpSpPr>
              <p:cNvPr id="134151" name="Group 7"/>
              <p:cNvGrpSpPr/>
              <p:nvPr/>
            </p:nvGrpSpPr>
            <p:grpSpPr bwMode="auto">
              <a:xfrm>
                <a:off x="3192" y="3575"/>
                <a:ext cx="456" cy="1728"/>
                <a:chOff x="3384" y="6684"/>
                <a:chExt cx="456" cy="1728"/>
              </a:xfrm>
            </p:grpSpPr>
            <p:sp>
              <p:nvSpPr>
                <p:cNvPr id="134152" name="Rectangle 8"/>
                <p:cNvSpPr>
                  <a:spLocks noChangeArrowheads="1"/>
                </p:cNvSpPr>
                <p:nvPr/>
              </p:nvSpPr>
              <p:spPr bwMode="auto">
                <a:xfrm>
                  <a:off x="3384" y="7092"/>
                  <a:ext cx="456" cy="132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②</a:t>
                  </a:r>
                  <a:endPar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工作条件</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cxnSp>
              <p:nvCxnSpPr>
                <p:cNvPr id="134153" name="AutoShape 9"/>
                <p:cNvCxnSpPr>
                  <a:cxnSpLocks noChangeShapeType="1"/>
                </p:cNvCxnSpPr>
                <p:nvPr/>
              </p:nvCxnSpPr>
              <p:spPr bwMode="auto">
                <a:xfrm flipV="1">
                  <a:off x="3624" y="6684"/>
                  <a:ext cx="0" cy="408"/>
                </a:xfrm>
                <a:prstGeom prst="straightConnector1">
                  <a:avLst/>
                </a:prstGeom>
                <a:noFill/>
                <a:ln w="9525">
                  <a:solidFill>
                    <a:srgbClr val="000000"/>
                  </a:solidFill>
                  <a:round/>
                  <a:tailEnd type="stealth" w="sm" len="med"/>
                </a:ln>
              </p:spPr>
            </p:cxnSp>
          </p:grpSp>
          <p:grpSp>
            <p:nvGrpSpPr>
              <p:cNvPr id="134154" name="Group 10"/>
              <p:cNvGrpSpPr/>
              <p:nvPr/>
            </p:nvGrpSpPr>
            <p:grpSpPr bwMode="auto">
              <a:xfrm>
                <a:off x="3996" y="3575"/>
                <a:ext cx="456" cy="1740"/>
                <a:chOff x="4524" y="6684"/>
                <a:chExt cx="456" cy="1740"/>
              </a:xfrm>
            </p:grpSpPr>
            <p:cxnSp>
              <p:nvCxnSpPr>
                <p:cNvPr id="134155" name="AutoShape 11"/>
                <p:cNvCxnSpPr>
                  <a:cxnSpLocks noChangeShapeType="1"/>
                </p:cNvCxnSpPr>
                <p:nvPr/>
              </p:nvCxnSpPr>
              <p:spPr bwMode="auto">
                <a:xfrm flipV="1">
                  <a:off x="4740" y="6684"/>
                  <a:ext cx="0" cy="408"/>
                </a:xfrm>
                <a:prstGeom prst="straightConnector1">
                  <a:avLst/>
                </a:prstGeom>
                <a:noFill/>
                <a:ln w="9525">
                  <a:solidFill>
                    <a:srgbClr val="000000"/>
                  </a:solidFill>
                  <a:round/>
                  <a:tailEnd type="stealth" w="sm" len="med"/>
                </a:ln>
              </p:spPr>
            </p:cxnSp>
            <p:sp>
              <p:nvSpPr>
                <p:cNvPr id="134156" name="Rectangle 12"/>
                <p:cNvSpPr>
                  <a:spLocks noChangeArrowheads="1"/>
                </p:cNvSpPr>
                <p:nvPr/>
              </p:nvSpPr>
              <p:spPr bwMode="auto">
                <a:xfrm>
                  <a:off x="4524" y="7104"/>
                  <a:ext cx="456" cy="132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③</a:t>
                  </a:r>
                  <a:endPar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角色感知</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nvGrpSpPr>
              <p:cNvPr id="134157" name="Group 13"/>
              <p:cNvGrpSpPr/>
              <p:nvPr/>
            </p:nvGrpSpPr>
            <p:grpSpPr bwMode="auto">
              <a:xfrm>
                <a:off x="3312" y="2543"/>
                <a:ext cx="1092" cy="1008"/>
                <a:chOff x="3648" y="5676"/>
                <a:chExt cx="1092" cy="1008"/>
              </a:xfrm>
            </p:grpSpPr>
            <p:sp>
              <p:nvSpPr>
                <p:cNvPr id="134158" name="Rectangle 14"/>
                <p:cNvSpPr>
                  <a:spLocks noChangeArrowheads="1"/>
                </p:cNvSpPr>
                <p:nvPr/>
              </p:nvSpPr>
              <p:spPr bwMode="auto">
                <a:xfrm>
                  <a:off x="3648" y="5676"/>
                  <a:ext cx="1092" cy="672"/>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①</a:t>
                  </a: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个人能力与素质</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cxnSp>
              <p:nvCxnSpPr>
                <p:cNvPr id="134159" name="AutoShape 15"/>
                <p:cNvCxnSpPr>
                  <a:cxnSpLocks noChangeShapeType="1"/>
                </p:cNvCxnSpPr>
                <p:nvPr/>
              </p:nvCxnSpPr>
              <p:spPr bwMode="auto">
                <a:xfrm>
                  <a:off x="4200" y="6348"/>
                  <a:ext cx="0" cy="336"/>
                </a:xfrm>
                <a:prstGeom prst="straightConnector1">
                  <a:avLst/>
                </a:prstGeom>
                <a:noFill/>
                <a:ln w="9525">
                  <a:solidFill>
                    <a:srgbClr val="000000"/>
                  </a:solidFill>
                  <a:round/>
                  <a:tailEnd type="stealth" w="sm" len="med"/>
                </a:ln>
              </p:spPr>
            </p:cxnSp>
          </p:grpSp>
        </p:grpSp>
        <p:grpSp>
          <p:nvGrpSpPr>
            <p:cNvPr id="134160" name="Group 16"/>
            <p:cNvGrpSpPr/>
            <p:nvPr/>
          </p:nvGrpSpPr>
          <p:grpSpPr bwMode="auto">
            <a:xfrm>
              <a:off x="1992" y="1464"/>
              <a:ext cx="7848" cy="4770"/>
              <a:chOff x="2124" y="1443"/>
              <a:chExt cx="7848" cy="4770"/>
            </a:xfrm>
          </p:grpSpPr>
          <p:sp>
            <p:nvSpPr>
              <p:cNvPr id="134161" name="Text Box 17"/>
              <p:cNvSpPr txBox="1">
                <a:spLocks noChangeArrowheads="1"/>
              </p:cNvSpPr>
              <p:nvPr/>
            </p:nvSpPr>
            <p:spPr bwMode="auto">
              <a:xfrm>
                <a:off x="4999" y="5867"/>
                <a:ext cx="2681" cy="346"/>
              </a:xfrm>
              <a:prstGeom prst="rect">
                <a:avLst/>
              </a:prstGeom>
              <a:noFill/>
              <a:ln w="9525">
                <a:noFill/>
                <a:miter lim="800000"/>
              </a:ln>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综合激励过程模型</a:t>
                </a:r>
                <a:endParaRPr kumimoji="0" lang="zh-CN" altLang="en-US"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p:txBody>
          </p:sp>
          <p:grpSp>
            <p:nvGrpSpPr>
              <p:cNvPr id="134162" name="Group 18"/>
              <p:cNvGrpSpPr/>
              <p:nvPr/>
            </p:nvGrpSpPr>
            <p:grpSpPr bwMode="auto">
              <a:xfrm>
                <a:off x="5220" y="1847"/>
                <a:ext cx="4752" cy="3636"/>
                <a:chOff x="5220" y="1847"/>
                <a:chExt cx="4752" cy="3636"/>
              </a:xfrm>
            </p:grpSpPr>
            <p:cxnSp>
              <p:nvCxnSpPr>
                <p:cNvPr id="134163" name="AutoShape 19"/>
                <p:cNvCxnSpPr>
                  <a:cxnSpLocks noChangeShapeType="1"/>
                </p:cNvCxnSpPr>
                <p:nvPr/>
              </p:nvCxnSpPr>
              <p:spPr bwMode="auto">
                <a:xfrm>
                  <a:off x="6324" y="3575"/>
                  <a:ext cx="613" cy="0"/>
                </a:xfrm>
                <a:prstGeom prst="straightConnector1">
                  <a:avLst/>
                </a:prstGeom>
                <a:noFill/>
                <a:ln w="9525">
                  <a:solidFill>
                    <a:srgbClr val="000000"/>
                  </a:solidFill>
                  <a:round/>
                  <a:tailEnd type="stealth" w="sm" len="med"/>
                </a:ln>
              </p:spPr>
            </p:cxnSp>
            <p:grpSp>
              <p:nvGrpSpPr>
                <p:cNvPr id="134164" name="Group 20"/>
                <p:cNvGrpSpPr/>
                <p:nvPr/>
              </p:nvGrpSpPr>
              <p:grpSpPr bwMode="auto">
                <a:xfrm>
                  <a:off x="6948" y="2867"/>
                  <a:ext cx="1248" cy="1404"/>
                  <a:chOff x="7020" y="5952"/>
                  <a:chExt cx="1248" cy="1404"/>
                </a:xfrm>
              </p:grpSpPr>
              <p:sp>
                <p:nvSpPr>
                  <p:cNvPr id="134165" name="Rectangle 21"/>
                  <p:cNvSpPr>
                    <a:spLocks noChangeArrowheads="1"/>
                  </p:cNvSpPr>
                  <p:nvPr/>
                </p:nvSpPr>
                <p:spPr bwMode="auto">
                  <a:xfrm>
                    <a:off x="7020" y="5952"/>
                    <a:ext cx="1248" cy="1404"/>
                  </a:xfrm>
                  <a:prstGeom prst="rect">
                    <a:avLst/>
                  </a:prstGeom>
                  <a:noFill/>
                  <a:ln w="9525">
                    <a:solidFill>
                      <a:srgbClr val="000000"/>
                    </a:solidFill>
                    <a:miter lim="800000"/>
                  </a:ln>
                </p:spPr>
                <p:txBody>
                  <a:bodyPr vert="horz" wrap="square" lIns="91440" tIns="45720" rIns="91440" bIns="45720" numCol="1" anchor="t" anchorCtr="0" compatLnSpc="1"/>
                  <a:lstStyle/>
                  <a:p>
                    <a:endParaRPr lang="zh-CN" altLang="en-US" sz="2400" b="1"/>
                  </a:p>
                </p:txBody>
              </p:sp>
              <p:sp>
                <p:nvSpPr>
                  <p:cNvPr id="134166" name="Rectangle 22"/>
                  <p:cNvSpPr>
                    <a:spLocks noChangeArrowheads="1"/>
                  </p:cNvSpPr>
                  <p:nvPr/>
                </p:nvSpPr>
                <p:spPr bwMode="auto">
                  <a:xfrm>
                    <a:off x="7104" y="6096"/>
                    <a:ext cx="1092" cy="516"/>
                  </a:xfrm>
                  <a:prstGeom prst="rect">
                    <a:avLst/>
                  </a:prstGeom>
                  <a:noFill/>
                  <a:ln w="9525">
                    <a:solidFill>
                      <a:srgbClr val="000000"/>
                    </a:solidFill>
                    <a:prstDash val="dash"/>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外在奖酬</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34167" name="Rectangle 23"/>
                  <p:cNvSpPr>
                    <a:spLocks noChangeArrowheads="1"/>
                  </p:cNvSpPr>
                  <p:nvPr/>
                </p:nvSpPr>
                <p:spPr bwMode="auto">
                  <a:xfrm>
                    <a:off x="7104" y="6696"/>
                    <a:ext cx="1092" cy="516"/>
                  </a:xfrm>
                  <a:prstGeom prst="rect">
                    <a:avLst/>
                  </a:prstGeom>
                  <a:solidFill>
                    <a:srgbClr val="FFFFFF"/>
                  </a:solidFill>
                  <a:ln w="9525">
                    <a:solidFill>
                      <a:srgbClr val="000000"/>
                    </a:solidFill>
                    <a:prstDash val="dash"/>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内在奖酬</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cxnSp>
              <p:nvCxnSpPr>
                <p:cNvPr id="134168" name="AutoShape 24"/>
                <p:cNvCxnSpPr>
                  <a:cxnSpLocks noChangeShapeType="1"/>
                </p:cNvCxnSpPr>
                <p:nvPr/>
              </p:nvCxnSpPr>
              <p:spPr bwMode="auto">
                <a:xfrm>
                  <a:off x="8196" y="3575"/>
                  <a:ext cx="864" cy="0"/>
                </a:xfrm>
                <a:prstGeom prst="straightConnector1">
                  <a:avLst/>
                </a:prstGeom>
                <a:noFill/>
                <a:ln w="9525">
                  <a:solidFill>
                    <a:srgbClr val="000000"/>
                  </a:solidFill>
                  <a:round/>
                  <a:tailEnd type="stealth" w="sm" len="med"/>
                </a:ln>
              </p:spPr>
            </p:cxnSp>
            <p:sp>
              <p:nvSpPr>
                <p:cNvPr id="134169" name="Rectangle 25"/>
                <p:cNvSpPr>
                  <a:spLocks noChangeArrowheads="1"/>
                </p:cNvSpPr>
                <p:nvPr/>
              </p:nvSpPr>
              <p:spPr bwMode="auto">
                <a:xfrm>
                  <a:off x="9060" y="3371"/>
                  <a:ext cx="912" cy="408"/>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满足感</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34170" name="Rectangle 26"/>
                <p:cNvSpPr>
                  <a:spLocks noChangeArrowheads="1"/>
                </p:cNvSpPr>
                <p:nvPr/>
              </p:nvSpPr>
              <p:spPr bwMode="auto">
                <a:xfrm>
                  <a:off x="8100" y="2147"/>
                  <a:ext cx="1092" cy="624"/>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④</a:t>
                  </a: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期望的公平奖酬</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cxnSp>
              <p:nvCxnSpPr>
                <p:cNvPr id="134171" name="AutoShape 27"/>
                <p:cNvCxnSpPr>
                  <a:cxnSpLocks noChangeShapeType="1"/>
                </p:cNvCxnSpPr>
                <p:nvPr/>
              </p:nvCxnSpPr>
              <p:spPr bwMode="auto">
                <a:xfrm>
                  <a:off x="8640" y="2771"/>
                  <a:ext cx="0" cy="805"/>
                </a:xfrm>
                <a:prstGeom prst="straightConnector1">
                  <a:avLst/>
                </a:prstGeom>
                <a:noFill/>
                <a:ln w="9525">
                  <a:solidFill>
                    <a:srgbClr val="000000"/>
                  </a:solidFill>
                  <a:round/>
                  <a:tailEnd type="stealth" w="sm" len="med"/>
                </a:ln>
              </p:spPr>
            </p:cxnSp>
            <p:cxnSp>
              <p:nvCxnSpPr>
                <p:cNvPr id="134172" name="AutoShape 28"/>
                <p:cNvCxnSpPr>
                  <a:cxnSpLocks noChangeShapeType="1"/>
                </p:cNvCxnSpPr>
                <p:nvPr/>
              </p:nvCxnSpPr>
              <p:spPr bwMode="auto">
                <a:xfrm flipH="1">
                  <a:off x="6624" y="2459"/>
                  <a:ext cx="1476" cy="0"/>
                </a:xfrm>
                <a:prstGeom prst="straightConnector1">
                  <a:avLst/>
                </a:prstGeom>
                <a:noFill/>
                <a:ln w="9525">
                  <a:solidFill>
                    <a:srgbClr val="000000"/>
                  </a:solidFill>
                  <a:prstDash val="dash"/>
                  <a:round/>
                </a:ln>
              </p:spPr>
            </p:cxnSp>
            <p:cxnSp>
              <p:nvCxnSpPr>
                <p:cNvPr id="134173" name="AutoShape 29"/>
                <p:cNvCxnSpPr>
                  <a:cxnSpLocks noChangeShapeType="1"/>
                </p:cNvCxnSpPr>
                <p:nvPr/>
              </p:nvCxnSpPr>
              <p:spPr bwMode="auto">
                <a:xfrm>
                  <a:off x="6624" y="2459"/>
                  <a:ext cx="0" cy="1116"/>
                </a:xfrm>
                <a:prstGeom prst="straightConnector1">
                  <a:avLst/>
                </a:prstGeom>
                <a:noFill/>
                <a:ln w="9525">
                  <a:solidFill>
                    <a:srgbClr val="000000"/>
                  </a:solidFill>
                  <a:prstDash val="dash"/>
                  <a:round/>
                  <a:tailEnd type="stealth" w="sm" len="med"/>
                </a:ln>
              </p:spPr>
            </p:cxnSp>
            <p:cxnSp>
              <p:nvCxnSpPr>
                <p:cNvPr id="134174" name="AutoShape 30"/>
                <p:cNvCxnSpPr>
                  <a:cxnSpLocks noChangeShapeType="1"/>
                </p:cNvCxnSpPr>
                <p:nvPr/>
              </p:nvCxnSpPr>
              <p:spPr bwMode="auto">
                <a:xfrm>
                  <a:off x="7572" y="4271"/>
                  <a:ext cx="0" cy="1212"/>
                </a:xfrm>
                <a:prstGeom prst="straightConnector1">
                  <a:avLst/>
                </a:prstGeom>
                <a:noFill/>
                <a:ln w="9525">
                  <a:solidFill>
                    <a:srgbClr val="000000"/>
                  </a:solidFill>
                  <a:prstDash val="dash"/>
                  <a:round/>
                  <a:tailEnd type="stealth" w="sm" len="med"/>
                </a:ln>
              </p:spPr>
            </p:cxnSp>
            <p:cxnSp>
              <p:nvCxnSpPr>
                <p:cNvPr id="134175" name="AutoShape 31"/>
                <p:cNvCxnSpPr>
                  <a:cxnSpLocks noChangeShapeType="1"/>
                </p:cNvCxnSpPr>
                <p:nvPr/>
              </p:nvCxnSpPr>
              <p:spPr bwMode="auto">
                <a:xfrm>
                  <a:off x="5772" y="4355"/>
                  <a:ext cx="1" cy="1128"/>
                </a:xfrm>
                <a:prstGeom prst="straightConnector1">
                  <a:avLst/>
                </a:prstGeom>
                <a:noFill/>
                <a:ln w="9525">
                  <a:solidFill>
                    <a:srgbClr val="000000"/>
                  </a:solidFill>
                  <a:prstDash val="dash"/>
                  <a:round/>
                  <a:tailEnd type="stealth" w="sm" len="med"/>
                </a:ln>
              </p:spPr>
            </p:cxnSp>
            <p:cxnSp>
              <p:nvCxnSpPr>
                <p:cNvPr id="134176" name="AutoShape 32"/>
                <p:cNvCxnSpPr>
                  <a:cxnSpLocks noChangeShapeType="1"/>
                </p:cNvCxnSpPr>
                <p:nvPr/>
              </p:nvCxnSpPr>
              <p:spPr bwMode="auto">
                <a:xfrm flipH="1">
                  <a:off x="5772" y="1847"/>
                  <a:ext cx="1" cy="984"/>
                </a:xfrm>
                <a:prstGeom prst="straightConnector1">
                  <a:avLst/>
                </a:prstGeom>
                <a:noFill/>
                <a:ln w="9525">
                  <a:solidFill>
                    <a:srgbClr val="000000"/>
                  </a:solidFill>
                  <a:prstDash val="dash"/>
                  <a:round/>
                  <a:headEnd type="stealth" w="sm" len="med"/>
                  <a:tailEnd type="none" w="sm" len="med"/>
                </a:ln>
              </p:spPr>
            </p:cxnSp>
            <p:sp>
              <p:nvSpPr>
                <p:cNvPr id="134177" name="Text Box 33"/>
                <p:cNvSpPr txBox="1">
                  <a:spLocks noChangeArrowheads="1"/>
                </p:cNvSpPr>
                <p:nvPr/>
              </p:nvSpPr>
              <p:spPr bwMode="auto">
                <a:xfrm>
                  <a:off x="6060" y="4571"/>
                  <a:ext cx="1308" cy="384"/>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（个人目标）</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34178" name="AutoShape 34"/>
                <p:cNvSpPr>
                  <a:spLocks noChangeArrowheads="1"/>
                </p:cNvSpPr>
                <p:nvPr/>
              </p:nvSpPr>
              <p:spPr bwMode="auto">
                <a:xfrm>
                  <a:off x="5220" y="2819"/>
                  <a:ext cx="1104" cy="1524"/>
                </a:xfrm>
                <a:prstGeom prst="diamond">
                  <a:avLst/>
                </a:prstGeom>
                <a:no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工作绩效</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nvGrpSpPr>
              <p:cNvPr id="134179" name="Group 35"/>
              <p:cNvGrpSpPr/>
              <p:nvPr/>
            </p:nvGrpSpPr>
            <p:grpSpPr bwMode="auto">
              <a:xfrm>
                <a:off x="2124" y="1443"/>
                <a:ext cx="7392" cy="4448"/>
                <a:chOff x="2124" y="1443"/>
                <a:chExt cx="7392" cy="4448"/>
              </a:xfrm>
            </p:grpSpPr>
            <p:sp>
              <p:nvSpPr>
                <p:cNvPr id="134180" name="AutoShape 36"/>
                <p:cNvSpPr>
                  <a:spLocks noChangeArrowheads="1"/>
                </p:cNvSpPr>
                <p:nvPr/>
              </p:nvSpPr>
              <p:spPr bwMode="auto">
                <a:xfrm>
                  <a:off x="2124" y="2831"/>
                  <a:ext cx="612" cy="1524"/>
                </a:xfrm>
                <a:prstGeom prst="hexagon">
                  <a:avLst>
                    <a:gd name="adj" fmla="val 25000"/>
                    <a:gd name="vf" fmla="val 115470"/>
                  </a:avLst>
                </a:prstGeom>
                <a:no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努力程度</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34181" name="Text Box 37"/>
                <p:cNvSpPr txBox="1">
                  <a:spLocks noChangeArrowheads="1"/>
                </p:cNvSpPr>
                <p:nvPr/>
              </p:nvSpPr>
              <p:spPr bwMode="auto">
                <a:xfrm>
                  <a:off x="2604" y="5507"/>
                  <a:ext cx="3304" cy="384"/>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对努力、绩效和奖酬间关系的认识</a:t>
                  </a:r>
                  <a:endParaRPr kumimoji="0" lang="zh-CN" altLang="en-US" sz="12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cxnSp>
              <p:nvCxnSpPr>
                <p:cNvPr id="134182" name="AutoShape 38"/>
                <p:cNvCxnSpPr>
                  <a:cxnSpLocks noChangeShapeType="1"/>
                </p:cNvCxnSpPr>
                <p:nvPr/>
              </p:nvCxnSpPr>
              <p:spPr bwMode="auto">
                <a:xfrm>
                  <a:off x="9516" y="3779"/>
                  <a:ext cx="0" cy="1704"/>
                </a:xfrm>
                <a:prstGeom prst="straightConnector1">
                  <a:avLst/>
                </a:prstGeom>
                <a:noFill/>
                <a:ln w="9525">
                  <a:solidFill>
                    <a:srgbClr val="000000"/>
                  </a:solidFill>
                  <a:round/>
                </a:ln>
              </p:spPr>
            </p:cxnSp>
            <p:cxnSp>
              <p:nvCxnSpPr>
                <p:cNvPr id="134183" name="AutoShape 39"/>
                <p:cNvCxnSpPr>
                  <a:cxnSpLocks noChangeShapeType="1"/>
                </p:cNvCxnSpPr>
                <p:nvPr/>
              </p:nvCxnSpPr>
              <p:spPr bwMode="auto">
                <a:xfrm flipH="1">
                  <a:off x="2424" y="5483"/>
                  <a:ext cx="7092" cy="0"/>
                </a:xfrm>
                <a:prstGeom prst="straightConnector1">
                  <a:avLst/>
                </a:prstGeom>
                <a:noFill/>
                <a:ln w="9525">
                  <a:solidFill>
                    <a:srgbClr val="000000"/>
                  </a:solidFill>
                  <a:round/>
                </a:ln>
              </p:spPr>
            </p:cxnSp>
            <p:cxnSp>
              <p:nvCxnSpPr>
                <p:cNvPr id="134184" name="AutoShape 40"/>
                <p:cNvCxnSpPr>
                  <a:cxnSpLocks noChangeShapeType="1"/>
                </p:cNvCxnSpPr>
                <p:nvPr/>
              </p:nvCxnSpPr>
              <p:spPr bwMode="auto">
                <a:xfrm flipV="1">
                  <a:off x="2424" y="4367"/>
                  <a:ext cx="0" cy="1116"/>
                </a:xfrm>
                <a:prstGeom prst="straightConnector1">
                  <a:avLst/>
                </a:prstGeom>
                <a:noFill/>
                <a:ln w="9525">
                  <a:solidFill>
                    <a:srgbClr val="000000"/>
                  </a:solidFill>
                  <a:round/>
                  <a:tailEnd type="stealth" w="sm" len="med"/>
                </a:ln>
              </p:spPr>
            </p:cxnSp>
            <p:cxnSp>
              <p:nvCxnSpPr>
                <p:cNvPr id="134185" name="AutoShape 41"/>
                <p:cNvCxnSpPr>
                  <a:cxnSpLocks noChangeShapeType="1"/>
                </p:cNvCxnSpPr>
                <p:nvPr/>
              </p:nvCxnSpPr>
              <p:spPr bwMode="auto">
                <a:xfrm flipV="1">
                  <a:off x="9504" y="1847"/>
                  <a:ext cx="0" cy="1524"/>
                </a:xfrm>
                <a:prstGeom prst="straightConnector1">
                  <a:avLst/>
                </a:prstGeom>
                <a:noFill/>
                <a:ln w="9525">
                  <a:solidFill>
                    <a:srgbClr val="000000"/>
                  </a:solidFill>
                  <a:round/>
                </a:ln>
              </p:spPr>
            </p:cxnSp>
            <p:cxnSp>
              <p:nvCxnSpPr>
                <p:cNvPr id="134186" name="AutoShape 42"/>
                <p:cNvCxnSpPr>
                  <a:cxnSpLocks noChangeShapeType="1"/>
                </p:cNvCxnSpPr>
                <p:nvPr/>
              </p:nvCxnSpPr>
              <p:spPr bwMode="auto">
                <a:xfrm flipH="1">
                  <a:off x="2412" y="1847"/>
                  <a:ext cx="7092" cy="0"/>
                </a:xfrm>
                <a:prstGeom prst="straightConnector1">
                  <a:avLst/>
                </a:prstGeom>
                <a:noFill/>
                <a:ln w="9525">
                  <a:solidFill>
                    <a:srgbClr val="000000"/>
                  </a:solidFill>
                  <a:round/>
                </a:ln>
              </p:spPr>
            </p:cxnSp>
            <p:cxnSp>
              <p:nvCxnSpPr>
                <p:cNvPr id="134187" name="AutoShape 43"/>
                <p:cNvCxnSpPr>
                  <a:cxnSpLocks noChangeShapeType="1"/>
                </p:cNvCxnSpPr>
                <p:nvPr/>
              </p:nvCxnSpPr>
              <p:spPr bwMode="auto">
                <a:xfrm>
                  <a:off x="2400" y="1847"/>
                  <a:ext cx="0" cy="964"/>
                </a:xfrm>
                <a:prstGeom prst="straightConnector1">
                  <a:avLst/>
                </a:prstGeom>
                <a:noFill/>
                <a:ln w="9525">
                  <a:solidFill>
                    <a:srgbClr val="000000"/>
                  </a:solidFill>
                  <a:round/>
                  <a:tailEnd type="stealth" w="sm" len="med"/>
                </a:ln>
              </p:spPr>
            </p:cxnSp>
            <p:sp>
              <p:nvSpPr>
                <p:cNvPr id="134188" name="Text Box 44"/>
                <p:cNvSpPr txBox="1">
                  <a:spLocks noChangeArrowheads="1"/>
                </p:cNvSpPr>
                <p:nvPr/>
              </p:nvSpPr>
              <p:spPr bwMode="auto">
                <a:xfrm>
                  <a:off x="2961" y="1443"/>
                  <a:ext cx="2448" cy="384"/>
                </a:xfrm>
                <a:prstGeom prst="rect">
                  <a:avLst/>
                </a:prstGeom>
                <a:noFill/>
                <a:ln w="9525">
                  <a:no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个人对奖酬价值的认识</a:t>
                  </a:r>
                  <a:endParaRPr kumimoji="0" lang="zh-CN" altLang="en-US" sz="12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gr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34146"/>
                                        </p:tgtEl>
                                        <p:attrNameLst>
                                          <p:attrName>style.visibility</p:attrName>
                                        </p:attrNameLst>
                                      </p:cBhvr>
                                      <p:to>
                                        <p:strVal val="visible"/>
                                      </p:to>
                                    </p:set>
                                    <p:animEffect transition="in" filter="box(in)">
                                      <p:cBhvr>
                                        <p:cTn id="18" dur="2000"/>
                                        <p:tgtEl>
                                          <p:spTgt spid="134146"/>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strips(upRight)">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bldLvl="0" autoUpdateAnimBg="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3754755" y="2752725"/>
            <a:ext cx="4331970" cy="194183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a:off x="1000124" y="1109958"/>
            <a:ext cx="3709035"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46"/>
          <p:cNvSpPr>
            <a:spLocks noChangeAspect="1" noChangeArrowheads="1"/>
          </p:cNvSpPr>
          <p:nvPr/>
        </p:nvSpPr>
        <p:spPr bwMode="auto">
          <a:xfrm>
            <a:off x="926465" y="2753360"/>
            <a:ext cx="2729865" cy="182118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59"/>
          <p:cNvSpPr>
            <a:spLocks noChangeAspect="1" noChangeArrowheads="1"/>
          </p:cNvSpPr>
          <p:nvPr/>
        </p:nvSpPr>
        <p:spPr bwMode="auto">
          <a:xfrm>
            <a:off x="4782185" y="1023065"/>
            <a:ext cx="3040380" cy="16954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57"/>
          <p:cNvSpPr>
            <a:spLocks noChangeArrowheads="1"/>
          </p:cNvSpPr>
          <p:nvPr/>
        </p:nvSpPr>
        <p:spPr bwMode="auto">
          <a:xfrm>
            <a:off x="1427480" y="1109980"/>
            <a:ext cx="3354705" cy="152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nSpc>
                <a:spcPts val="1595"/>
              </a:lnSpc>
              <a:spcBef>
                <a:spcPts val="0"/>
              </a:spcBef>
              <a:buNone/>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管理者在设定工作目标时，要准确估计不同组织成员的满足水平，使工作成果所获的报酬与其满足水平相适应，使组织目标和成员个人目标相联系，加强满足感与工作成果的联系，激发组织成员对工作成果的期望，达到激励的预期目标</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5"/>
          <p:cNvSpPr>
            <a:spLocks noChangeArrowheads="1"/>
          </p:cNvSpPr>
          <p:nvPr/>
        </p:nvSpPr>
        <p:spPr bwMode="auto">
          <a:xfrm>
            <a:off x="3923030" y="2844800"/>
            <a:ext cx="416369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tx1">
                    <a:lumMod val="75000"/>
                    <a:lumOff val="25000"/>
                  </a:schemeClr>
                </a:solidFill>
                <a:latin typeface="+mn-ea"/>
                <a:ea typeface="+mn-ea"/>
                <a:sym typeface="Arial" panose="020B0604020202020204" pitchFamily="34" charset="0"/>
              </a:rPr>
              <a:t>要提高激励的预期效果，管理者必须综合考虑员工需求的内容、奖励内容、奖励制度、工作任务分配、目标设置、公平考核等一系列因素，还要注意员工个人的主观价值判断在激励中的反馈</a:t>
            </a:r>
            <a:endParaRPr lang="zh-CN" altLang="en-US" sz="2000" dirty="0">
              <a:solidFill>
                <a:schemeClr val="tx1">
                  <a:lumMod val="75000"/>
                  <a:lumOff val="25000"/>
                </a:schemeClr>
              </a:solidFill>
              <a:latin typeface="+mn-ea"/>
              <a:ea typeface="+mn-ea"/>
              <a:sym typeface="Arial" panose="020B0604020202020204" pitchFamily="34" charset="0"/>
            </a:endParaRPr>
          </a:p>
        </p:txBody>
      </p:sp>
      <p:sp>
        <p:nvSpPr>
          <p:cNvPr id="46" name="燕尾形 23"/>
          <p:cNvSpPr>
            <a:spLocks noChangeArrowheads="1"/>
          </p:cNvSpPr>
          <p:nvPr/>
        </p:nvSpPr>
        <p:spPr bwMode="auto">
          <a:xfrm flipH="1">
            <a:off x="488157" y="2615803"/>
            <a:ext cx="384572" cy="384572"/>
          </a:xfrm>
          <a:prstGeom prst="chevron">
            <a:avLst>
              <a:gd name="adj" fmla="val 50000"/>
            </a:avLst>
          </a:prstGeom>
          <a:solidFill>
            <a:srgbClr val="F2F2F2">
              <a:alpha val="29803"/>
            </a:srgbClr>
          </a:solid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1005285" y="1485663"/>
            <a:ext cx="495926" cy="495926"/>
            <a:chOff x="2614375" y="1638063"/>
            <a:chExt cx="495926" cy="495926"/>
          </a:xfrm>
        </p:grpSpPr>
        <p:grpSp>
          <p:nvGrpSpPr>
            <p:cNvPr id="4" name="组合 47"/>
            <p:cNvGrpSpPr/>
            <p:nvPr/>
          </p:nvGrpSpPr>
          <p:grpSpPr>
            <a:xfrm>
              <a:off x="2614375" y="1638063"/>
              <a:ext cx="495926" cy="495926"/>
              <a:chOff x="304800" y="673100"/>
              <a:chExt cx="4000500" cy="4000500"/>
            </a:xfrm>
            <a:effectLst>
              <a:outerShdw blurRad="317500" dist="1905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sp>
          <p:nvSpPr>
            <p:cNvPr id="2" name="TextBox 1"/>
            <p:cNvSpPr txBox="1"/>
            <p:nvPr/>
          </p:nvSpPr>
          <p:spPr>
            <a:xfrm>
              <a:off x="2723705" y="1685971"/>
              <a:ext cx="312906" cy="400110"/>
            </a:xfrm>
            <a:prstGeom prst="rect">
              <a:avLst/>
            </a:prstGeom>
            <a:noFill/>
          </p:spPr>
          <p:txBody>
            <a:bodyPr wrap="none" rtlCol="0">
              <a:spAutoFit/>
            </a:bodyPr>
            <a:lstStyle/>
            <a:p>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grpSp>
        <p:nvGrpSpPr>
          <p:cNvPr id="5" name="组合 3"/>
          <p:cNvGrpSpPr/>
          <p:nvPr/>
        </p:nvGrpSpPr>
        <p:grpSpPr>
          <a:xfrm>
            <a:off x="3437855" y="3447154"/>
            <a:ext cx="495926" cy="495926"/>
            <a:chOff x="5220935" y="2608954"/>
            <a:chExt cx="495926" cy="495926"/>
          </a:xfrm>
        </p:grpSpPr>
        <p:grpSp>
          <p:nvGrpSpPr>
            <p:cNvPr id="6" name="组合 56"/>
            <p:cNvGrpSpPr/>
            <p:nvPr/>
          </p:nvGrpSpPr>
          <p:grpSpPr>
            <a:xfrm>
              <a:off x="5220935" y="2608954"/>
              <a:ext cx="495926" cy="495926"/>
              <a:chOff x="304800" y="673100"/>
              <a:chExt cx="4000500" cy="4000500"/>
            </a:xfrm>
            <a:effectLst>
              <a:outerShdw blurRad="317500" dist="1905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sp>
          <p:nvSpPr>
            <p:cNvPr id="60" name="TextBox 59"/>
            <p:cNvSpPr txBox="1"/>
            <p:nvPr/>
          </p:nvSpPr>
          <p:spPr>
            <a:xfrm>
              <a:off x="5315302" y="2656862"/>
              <a:ext cx="312906" cy="400110"/>
            </a:xfrm>
            <a:prstGeom prst="rect">
              <a:avLst/>
            </a:prstGeom>
            <a:noFill/>
          </p:spPr>
          <p:txBody>
            <a:bodyPr wrap="none" rtlCol="0">
              <a:spAutoFit/>
            </a:bodyPr>
            <a:lstStyle/>
            <a:p>
              <a:r>
                <a:rPr lang="en-US" altLang="zh-CN" sz="2000"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sp>
        <p:nvSpPr>
          <p:cNvPr id="35" name="矩形 34"/>
          <p:cNvSpPr/>
          <p:nvPr/>
        </p:nvSpPr>
        <p:spPr>
          <a:xfrm>
            <a:off x="0" y="504278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4"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88555" y="10479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图片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543" y="140572"/>
            <a:ext cx="2108371" cy="364572"/>
          </a:xfrm>
          <a:prstGeom prst="homePlate">
            <a:avLst>
              <a:gd name="adj" fmla="val 34324"/>
            </a:avLst>
          </a:prstGeom>
        </p:spPr>
      </p:pic>
      <p:pic>
        <p:nvPicPr>
          <p:cNvPr id="67" name="图片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3414" y="144448"/>
            <a:ext cx="254645" cy="364572"/>
          </a:xfrm>
          <a:prstGeom prst="chevron">
            <a:avLst/>
          </a:prstGeom>
        </p:spPr>
      </p:pic>
      <p:sp>
        <p:nvSpPr>
          <p:cNvPr id="3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812831" y="103163"/>
            <a:ext cx="2249334"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过程型激励理论</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矩形 3"/>
          <p:cNvSpPr>
            <a:spLocks noChangeArrowheads="1"/>
          </p:cNvSpPr>
          <p:nvPr/>
        </p:nvSpPr>
        <p:spPr bwMode="auto">
          <a:xfrm>
            <a:off x="836772" y="630477"/>
            <a:ext cx="2917983" cy="34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b="1" dirty="0">
                <a:latin typeface="Arial" panose="020B0604020202020204" pitchFamily="34" charset="0"/>
                <a:ea typeface="微软雅黑" panose="020B0503020204020204" pitchFamily="34" charset="-122"/>
                <a:sym typeface="Arial" panose="020B0604020202020204" pitchFamily="34" charset="0"/>
              </a:rPr>
              <a:t>综合激励过程模型的启示</a:t>
            </a:r>
            <a:endParaRPr lang="zh-CN" altLang="en-US" sz="1800" b="1" dirty="0">
              <a:latin typeface="Arial" panose="020B0604020202020204" pitchFamily="34" charset="0"/>
              <a:ea typeface="微软雅黑" panose="020B0503020204020204" pitchFamily="34" charset="-122"/>
              <a:sym typeface="Arial" panose="020B0604020202020204" pitchFamily="34" charset="0"/>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p:tgtEl>
                                          <p:spTgt spid="48"/>
                                        </p:tgtEl>
                                        <p:attrNameLst>
                                          <p:attrName>ppt_x</p:attrName>
                                        </p:attrNameLst>
                                      </p:cBhvr>
                                      <p:tavLst>
                                        <p:tav tm="0">
                                          <p:val>
                                            <p:strVal val="#ppt_x-#ppt_w*1.125000"/>
                                          </p:val>
                                        </p:tav>
                                        <p:tav tm="100000">
                                          <p:val>
                                            <p:strVal val="#ppt_x"/>
                                          </p:val>
                                        </p:tav>
                                      </p:tavLst>
                                    </p:anim>
                                    <p:animEffect transition="in" filter="wipe(right)">
                                      <p:cBhvr>
                                        <p:cTn id="8" dur="500"/>
                                        <p:tgtEl>
                                          <p:spTgt spid="4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1"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up)">
                                      <p:cBhvr>
                                        <p:cTn id="29" dur="500"/>
                                        <p:tgtEl>
                                          <p:spTgt spid="40"/>
                                        </p:tgtEl>
                                      </p:cBhvr>
                                    </p:animEffect>
                                  </p:childTnLst>
                                </p:cTn>
                              </p:par>
                              <p:par>
                                <p:cTn id="30" presetID="2" presetClass="entr" presetSubtype="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ppt_x</p:attrName>
                                        </p:attrNameLst>
                                      </p:cBhvr>
                                      <p:tavLst>
                                        <p:tav tm="0">
                                          <p:val>
                                            <p:strVal val="0-#ppt_w/2"/>
                                          </p:val>
                                        </p:tav>
                                        <p:tav tm="100000">
                                          <p:val>
                                            <p:strVal val="#ppt_x"/>
                                          </p:val>
                                        </p:tav>
                                      </p:tavLst>
                                    </p:anim>
                                    <p:anim calcmode="lin" valueType="num">
                                      <p:cBhvr>
                                        <p:cTn id="33" dur="500" fill="hold"/>
                                        <p:tgtEl>
                                          <p:spTgt spid="34"/>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ppt_x</p:attrName>
                                        </p:attrNameLst>
                                      </p:cBhvr>
                                      <p:tavLst>
                                        <p:tav tm="0">
                                          <p:val>
                                            <p:strVal val="1+#ppt_w/2"/>
                                          </p:val>
                                        </p:tav>
                                        <p:tav tm="100000">
                                          <p:val>
                                            <p:strVal val="#ppt_x"/>
                                          </p:val>
                                        </p:tav>
                                      </p:tavLst>
                                    </p:anim>
                                    <p:anim calcmode="lin" valueType="num">
                                      <p:cBhvr>
                                        <p:cTn id="38" dur="500" fill="hold"/>
                                        <p:tgtEl>
                                          <p:spTgt spid="38"/>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 presetClass="entr" presetSubtype="4" fill="hold" grpId="0"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additive="base">
                                        <p:cTn id="42" dur="500" fill="hold"/>
                                        <p:tgtEl>
                                          <p:spTgt spid="56"/>
                                        </p:tgtEl>
                                        <p:attrNameLst>
                                          <p:attrName>ppt_x</p:attrName>
                                        </p:attrNameLst>
                                      </p:cBhvr>
                                      <p:tavLst>
                                        <p:tav tm="0">
                                          <p:val>
                                            <p:strVal val="#ppt_x"/>
                                          </p:val>
                                        </p:tav>
                                        <p:tav tm="100000">
                                          <p:val>
                                            <p:strVal val="#ppt_x"/>
                                          </p:val>
                                        </p:tav>
                                      </p:tavLst>
                                    </p:anim>
                                    <p:anim calcmode="lin" valueType="num">
                                      <p:cBhvr additive="base">
                                        <p:cTn id="43"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fill="hold"/>
                                        <p:tgtEl>
                                          <p:spTgt spid="5"/>
                                        </p:tgtEl>
                                        <p:attrNameLst>
                                          <p:attrName>ppt_x</p:attrName>
                                        </p:attrNameLst>
                                      </p:cBhvr>
                                      <p:tavLst>
                                        <p:tav tm="0">
                                          <p:val>
                                            <p:strVal val="1+#ppt_w/2"/>
                                          </p:val>
                                        </p:tav>
                                        <p:tav tm="100000">
                                          <p:val>
                                            <p:strVal val="#ppt_x"/>
                                          </p:val>
                                        </p:tav>
                                      </p:tavLst>
                                    </p:anim>
                                    <p:anim calcmode="lin" valueType="num">
                                      <p:cBhvr additive="base">
                                        <p:cTn id="4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up)">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47" grpId="0" bldLvl="0" animBg="1"/>
      <p:bldP spid="34" grpId="0" bldLvl="0" animBg="1" autoUpdateAnimBg="0"/>
      <p:bldP spid="38" grpId="0" bldLvl="0" animBg="1" autoUpdateAnimBg="0"/>
      <p:bldP spid="40" grpId="0"/>
      <p:bldP spid="42" grpId="0"/>
      <p:bldP spid="48" grpId="0"/>
      <p:bldP spid="50"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0067B0"/>
                </a:solidFill>
                <a:latin typeface="Arial" panose="020B0604020202020204" pitchFamily="34" charset="0"/>
                <a:ea typeface="微软雅黑" panose="020B0503020204020204" pitchFamily="34" charset="-122"/>
                <a:sym typeface="Arial" panose="020B0604020202020204" pitchFamily="34" charset="0"/>
              </a:rPr>
              <a:t>激励方法</a:t>
            </a:r>
            <a:endParaRPr lang="zh-CN" sz="36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27079" y="1456711"/>
            <a:ext cx="238614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74"/>
          <p:cNvGrpSpPr/>
          <p:nvPr/>
        </p:nvGrpSpPr>
        <p:grpSpPr>
          <a:xfrm>
            <a:off x="619688" y="215432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4" y="760414"/>
              <a:ext cx="3825875" cy="3825875"/>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rPr>
                <a:t>物质激励与精神激励相结合</a:t>
              </a:r>
              <a:endPar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椭圆 77"/>
          <p:cNvSpPr/>
          <p:nvPr/>
        </p:nvSpPr>
        <p:spPr>
          <a:xfrm>
            <a:off x="2414270" y="1305560"/>
            <a:ext cx="803910" cy="790575"/>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左大括号 1"/>
          <p:cNvSpPr/>
          <p:nvPr/>
        </p:nvSpPr>
        <p:spPr>
          <a:xfrm>
            <a:off x="2017055" y="1706703"/>
            <a:ext cx="370707" cy="2126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419985" y="3461385"/>
            <a:ext cx="824865" cy="753745"/>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387600" y="1470660"/>
            <a:ext cx="857250" cy="460375"/>
          </a:xfrm>
          <a:prstGeom prst="rect">
            <a:avLst/>
          </a:prstGeom>
          <a:noFill/>
        </p:spPr>
        <p:txBody>
          <a:bodyPr wrap="square" rtlCol="0">
            <a:spAutoFit/>
          </a:bodyPr>
          <a:lstStyle/>
          <a:p>
            <a:pPr algn="ct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物质</a:t>
            </a:r>
            <a:endParaRPr lang="en-US" altLang="zh-CN"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激励</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3217545" y="1184910"/>
            <a:ext cx="5488940" cy="1783715"/>
          </a:xfrm>
          <a:prstGeom prst="rect">
            <a:avLst/>
          </a:prstGeom>
          <a:noFill/>
        </p:spPr>
        <p:txBody>
          <a:bodyPr wrap="square" rtlCol="0">
            <a:spAutoFit/>
          </a:bodyPr>
          <a:lstStyle/>
          <a:p>
            <a:pPr>
              <a:lnSpc>
                <a:spcPct val="100000"/>
              </a:lnSpc>
              <a:spcBef>
                <a:spcPts val="600"/>
              </a:spcBef>
              <a:buFont typeface="Wingdings" panose="05000000000000000000" pitchFamily="2" charset="2"/>
              <a:buChar char="l"/>
            </a:pPr>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是组织掌握和分配的物质性资源，如工资、奖金、补贴、分红、股份、股票期权、实物或其他福利待遇</a:t>
            </a:r>
            <a:endPar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00000"/>
              </a:lnSpc>
              <a:spcBef>
                <a:spcPts val="600"/>
              </a:spcBef>
              <a:buFont typeface="Wingdings" panose="05000000000000000000" pitchFamily="2" charset="2"/>
              <a:buChar char="l"/>
            </a:pP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局限性：（</a:t>
            </a:r>
            <a:r>
              <a:rPr lang="en-US"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）容易出现激励的依赖性；同时，进行物质激励，组织需要支付较高的激励成本。</a:t>
            </a:r>
            <a:endPar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a:p>
            <a:pPr indent="0">
              <a:lnSpc>
                <a:spcPct val="100000"/>
              </a:lnSpc>
              <a:spcBef>
                <a:spcPts val="600"/>
              </a:spcBef>
              <a:buFont typeface="Wingdings" panose="05000000000000000000" pitchFamily="2" charset="2"/>
              <a:buNone/>
            </a:pP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                   （</a:t>
            </a:r>
            <a:r>
              <a:rPr lang="en-US"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r>
              <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）长期采用以金钱为代表的物质激励手段，激励的边际效用会呈递减趋势</a:t>
            </a:r>
            <a:endParaRPr lang="zh-CN" altLang="en-US" sz="1600"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48" name="TextBox 47"/>
          <p:cNvSpPr txBox="1"/>
          <p:nvPr/>
        </p:nvSpPr>
        <p:spPr>
          <a:xfrm>
            <a:off x="3244850" y="3206115"/>
            <a:ext cx="5461000" cy="1322070"/>
          </a:xfrm>
          <a:prstGeom prst="rect">
            <a:avLst/>
          </a:prstGeom>
          <a:noFill/>
        </p:spPr>
        <p:txBody>
          <a:bodyPr wrap="square" rtlCol="0">
            <a:spAutoFit/>
          </a:bodyPr>
          <a:lstStyle/>
          <a:p>
            <a:pPr>
              <a:lnSpc>
                <a:spcPct val="100000"/>
              </a:lnSpc>
              <a:buFont typeface="Wingdings" panose="05000000000000000000" pitchFamily="2" charset="2"/>
              <a:buChar char="l"/>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是以满足个人精神需求为诱因对组织成员进行的激励，如对员工的认可、表扬、尊重、荣誉</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00000"/>
              </a:lnSpc>
              <a:buFont typeface="Wingdings" panose="05000000000000000000" pitchFamily="2" charset="2"/>
              <a:buChar char="l"/>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精神激励有多种形式：情感激励、榜样激励、  </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indent="0">
              <a:lnSpc>
                <a:spcPct val="100000"/>
              </a:lnSpc>
              <a:buFont typeface="Wingdings" panose="05000000000000000000" pitchFamily="2" charset="2"/>
              <a:buNone/>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荣誉激励和目标激励</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43311" y="95543"/>
            <a:ext cx="1364476"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激励方法</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29"/>
          <p:cNvSpPr txBox="1"/>
          <p:nvPr/>
        </p:nvSpPr>
        <p:spPr>
          <a:xfrm>
            <a:off x="2482293" y="3551572"/>
            <a:ext cx="699692" cy="461665"/>
          </a:xfrm>
          <a:prstGeom prst="rect">
            <a:avLst/>
          </a:prstGeom>
          <a:noFill/>
        </p:spPr>
        <p:txBody>
          <a:bodyPr wrap="square" rtlCol="0">
            <a:spAutoFit/>
          </a:bodyPr>
          <a:lstStyle/>
          <a:p>
            <a:pPr algn="ct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精神</a:t>
            </a:r>
            <a:endParaRPr lang="en-US" altLang="zh-CN"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激励</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4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par>
                                <p:cTn id="16" presetID="22" presetClass="entr" presetSubtype="8" fill="hold" grpId="0" nodeType="withEffect">
                                  <p:stCondLst>
                                    <p:cond delay="80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8"/>
                                        </p:tgtEl>
                                        <p:attrNameLst>
                                          <p:attrName>style.visibility</p:attrName>
                                        </p:attrNameLst>
                                      </p:cBhvr>
                                      <p:to>
                                        <p:strVal val="visible"/>
                                      </p:to>
                                    </p:set>
                                    <p:anim calcmode="lin" valueType="num">
                                      <p:cBhvr>
                                        <p:cTn id="21" dur="500" fill="hold"/>
                                        <p:tgtEl>
                                          <p:spTgt spid="78"/>
                                        </p:tgtEl>
                                        <p:attrNameLst>
                                          <p:attrName>ppt_w</p:attrName>
                                        </p:attrNameLst>
                                      </p:cBhvr>
                                      <p:tavLst>
                                        <p:tav tm="0">
                                          <p:val>
                                            <p:fltVal val="0"/>
                                          </p:val>
                                        </p:tav>
                                        <p:tav tm="100000">
                                          <p:val>
                                            <p:strVal val="#ppt_w"/>
                                          </p:val>
                                        </p:tav>
                                      </p:tavLst>
                                    </p:anim>
                                    <p:anim calcmode="lin" valueType="num">
                                      <p:cBhvr>
                                        <p:cTn id="22" dur="500" fill="hold"/>
                                        <p:tgtEl>
                                          <p:spTgt spid="78"/>
                                        </p:tgtEl>
                                        <p:attrNameLst>
                                          <p:attrName>ppt_h</p:attrName>
                                        </p:attrNameLst>
                                      </p:cBhvr>
                                      <p:tavLst>
                                        <p:tav tm="0">
                                          <p:val>
                                            <p:fltVal val="0"/>
                                          </p:val>
                                        </p:tav>
                                        <p:tav tm="100000">
                                          <p:val>
                                            <p:strVal val="#ppt_h"/>
                                          </p:val>
                                        </p:tav>
                                      </p:tavLst>
                                    </p:anim>
                                    <p:animEffect transition="in" filter="fade">
                                      <p:cBhvr>
                                        <p:cTn id="23" dur="500"/>
                                        <p:tgtEl>
                                          <p:spTgt spid="78"/>
                                        </p:tgtEl>
                                      </p:cBhvr>
                                    </p:animEffect>
                                  </p:childTnLst>
                                </p:cTn>
                              </p:par>
                              <p:par>
                                <p:cTn id="24" presetID="10" presetClass="entr" presetSubtype="0" fill="hold" grpId="0" nodeType="withEffect">
                                  <p:stCondLst>
                                    <p:cond delay="14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900"/>
                            </p:stCondLst>
                            <p:childTnLst>
                              <p:par>
                                <p:cTn id="28" presetID="53" presetClass="entr" presetSubtype="16"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10" presetClass="entr" presetSubtype="0" fill="hold" grpId="0" nodeType="withEffect">
                                  <p:stCondLst>
                                    <p:cond delay="140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1000"/>
                                  </p:stCondLst>
                                  <p:childTnLst>
                                    <p:set>
                                      <p:cBhvr>
                                        <p:cTn id="39" dur="1" fill="hold">
                                          <p:stCondLst>
                                            <p:cond delay="0"/>
                                          </p:stCondLst>
                                        </p:cTn>
                                        <p:tgtEl>
                                          <p:spTgt spid="4"/>
                                        </p:tgtEl>
                                        <p:attrNameLst>
                                          <p:attrName>style.visibility</p:attrName>
                                        </p:attrNameLst>
                                      </p:cBhvr>
                                      <p:to>
                                        <p:strVal val="visible"/>
                                      </p:to>
                                    </p:set>
                                    <p:animEffect transition="in" filter="barn(inVertical)">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1700"/>
                                  </p:stCondLst>
                                  <p:childTnLst>
                                    <p:set>
                                      <p:cBhvr>
                                        <p:cTn id="44" dur="1" fill="hold">
                                          <p:stCondLst>
                                            <p:cond delay="0"/>
                                          </p:stCondLst>
                                        </p:cTn>
                                        <p:tgtEl>
                                          <p:spTgt spid="48"/>
                                        </p:tgtEl>
                                        <p:attrNameLst>
                                          <p:attrName>style.visibility</p:attrName>
                                        </p:attrNameLst>
                                      </p:cBhvr>
                                      <p:to>
                                        <p:strVal val="visible"/>
                                      </p:to>
                                    </p:set>
                                    <p:animEffect transition="in" filter="barn(inVertical)">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2" grpId="0" animBg="1"/>
      <p:bldP spid="39" grpId="0" bldLvl="0" animBg="1"/>
      <p:bldP spid="3" grpId="0"/>
      <p:bldP spid="4" grpId="0"/>
      <p:bldP spid="48" grpId="0"/>
      <p:bldP spid="28"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0067B0"/>
                </a:solidFill>
                <a:latin typeface="Arial" panose="020B0604020202020204" pitchFamily="34" charset="0"/>
                <a:ea typeface="微软雅黑" panose="020B0503020204020204" pitchFamily="34" charset="-122"/>
                <a:sym typeface="Arial" panose="020B0604020202020204" pitchFamily="34" charset="0"/>
              </a:rPr>
              <a:t>激励原理</a:t>
            </a:r>
            <a:endParaRPr lang="zh-CN" sz="36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0515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a:spLocks noChangeArrowheads="1"/>
          </p:cNvSpPr>
          <p:nvPr/>
        </p:nvSpPr>
        <p:spPr bwMode="auto">
          <a:xfrm>
            <a:off x="1166337" y="789862"/>
            <a:ext cx="3216251"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dirty="0">
                <a:latin typeface="Arial" panose="020B0604020202020204" pitchFamily="34" charset="0"/>
                <a:ea typeface="微软雅黑" panose="020B0503020204020204" pitchFamily="34" charset="-122"/>
                <a:sym typeface="Arial" panose="020B0604020202020204" pitchFamily="34" charset="0"/>
              </a:rPr>
              <a:t>短期激励与长期激励相结合</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47"/>
          <p:cNvSpPr>
            <a:spLocks noChangeArrowheads="1"/>
          </p:cNvSpPr>
          <p:nvPr/>
        </p:nvSpPr>
        <p:spPr bwMode="auto">
          <a:xfrm>
            <a:off x="1109187" y="1165384"/>
            <a:ext cx="7184231"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30000"/>
              </a:lnSpc>
              <a:spcBef>
                <a:spcPct val="0"/>
              </a:spcBef>
              <a:buFont typeface="Arial" panose="020B0604020202020204" pitchFamily="34" charset="0"/>
              <a:buNone/>
            </a:pPr>
            <a:r>
              <a:rPr lang="zh-CN" altLang="en-US" sz="1600" dirty="0">
                <a:latin typeface="Arial" panose="020B0604020202020204" pitchFamily="34" charset="0"/>
                <a:ea typeface="微软雅黑" panose="020B0503020204020204" pitchFamily="34" charset="-122"/>
                <a:sym typeface="Arial" panose="020B0604020202020204" pitchFamily="34" charset="0"/>
              </a:rPr>
              <a:t>根据激励效果持续的时间来划分，可以将激励措施分为短期激励和长期激励</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Rectangle 42"/>
          <p:cNvSpPr>
            <a:spLocks noChangeArrowheads="1"/>
          </p:cNvSpPr>
          <p:nvPr/>
        </p:nvSpPr>
        <p:spPr bwMode="auto">
          <a:xfrm>
            <a:off x="3066098" y="1788558"/>
            <a:ext cx="2352675" cy="2692003"/>
          </a:xfrm>
          <a:prstGeom prst="rect">
            <a:avLst/>
          </a:prstGeom>
          <a:blipFill dpi="0" rotWithShape="1">
            <a:blip r:embed="rId1" cstate="print"/>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47"/>
          <p:cNvSpPr>
            <a:spLocks noChangeArrowheads="1"/>
          </p:cNvSpPr>
          <p:nvPr/>
        </p:nvSpPr>
        <p:spPr bwMode="auto">
          <a:xfrm>
            <a:off x="630555" y="2292985"/>
            <a:ext cx="2326005" cy="223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30000"/>
              </a:lnSpc>
              <a:spcBef>
                <a:spcPct val="0"/>
              </a:spcBef>
              <a:spcAft>
                <a:spcPts val="375"/>
              </a:spcAft>
              <a:buFont typeface="Wingdings" panose="05000000000000000000" pitchFamily="2" charset="2"/>
              <a:buChar char="l"/>
            </a:pPr>
            <a:r>
              <a:rPr lang="zh-CN" altLang="en-US" sz="1600" dirty="0">
                <a:latin typeface="Arial" panose="020B0604020202020204" pitchFamily="34" charset="0"/>
                <a:ea typeface="微软雅黑" panose="020B0503020204020204" pitchFamily="34" charset="-122"/>
                <a:sym typeface="Arial" panose="020B0604020202020204" pitchFamily="34" charset="0"/>
              </a:rPr>
              <a:t>是根据组织成员短期业绩给予的工资、奖金、补贴和各项福利等，能发挥直接的激励作用</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30000"/>
              </a:lnSpc>
              <a:spcBef>
                <a:spcPct val="0"/>
              </a:spcBef>
              <a:spcAft>
                <a:spcPts val="375"/>
              </a:spcAft>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sym typeface="Arial" panose="020B0604020202020204" pitchFamily="34" charset="0"/>
              </a:rPr>
              <a:t>缺点是可能诱导员工更加注重自身的短期利益而忽视组织的长期利益和长远发展</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12" name="组合 82"/>
          <p:cNvGrpSpPr/>
          <p:nvPr/>
        </p:nvGrpSpPr>
        <p:grpSpPr>
          <a:xfrm>
            <a:off x="1430355" y="1806216"/>
            <a:ext cx="1197832" cy="462163"/>
            <a:chOff x="1936759" y="922088"/>
            <a:chExt cx="1197832" cy="462163"/>
          </a:xfrm>
        </p:grpSpPr>
        <p:grpSp>
          <p:nvGrpSpPr>
            <p:cNvPr id="13" name="组合 79"/>
            <p:cNvGrpSpPr/>
            <p:nvPr/>
          </p:nvGrpSpPr>
          <p:grpSpPr>
            <a:xfrm>
              <a:off x="1936759" y="922088"/>
              <a:ext cx="1197832" cy="462163"/>
              <a:chOff x="3295234" y="2676992"/>
              <a:chExt cx="2596057" cy="363230"/>
            </a:xfrm>
          </p:grpSpPr>
          <p:sp>
            <p:nvSpPr>
              <p:cNvPr id="81" name="圆角矩形 80"/>
              <p:cNvSpPr/>
              <p:nvPr/>
            </p:nvSpPr>
            <p:spPr>
              <a:xfrm>
                <a:off x="3295234" y="2676992"/>
                <a:ext cx="2596057"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2" name="TextBox 81"/>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 name="矩形 3"/>
            <p:cNvSpPr>
              <a:spLocks noChangeArrowheads="1"/>
            </p:cNvSpPr>
            <p:nvPr/>
          </p:nvSpPr>
          <p:spPr bwMode="auto">
            <a:xfrm>
              <a:off x="2056590" y="977703"/>
              <a:ext cx="1010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rPr>
                <a:t>短期激励</a:t>
              </a:r>
              <a:endPar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矩形 52"/>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5"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56" name="TextBox 55"/>
          <p:cNvSpPr txBox="1"/>
          <p:nvPr/>
        </p:nvSpPr>
        <p:spPr>
          <a:xfrm>
            <a:off x="843311" y="95543"/>
            <a:ext cx="1364476"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激励方法</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矩形 47"/>
          <p:cNvSpPr>
            <a:spLocks noChangeArrowheads="1"/>
          </p:cNvSpPr>
          <p:nvPr/>
        </p:nvSpPr>
        <p:spPr bwMode="auto">
          <a:xfrm>
            <a:off x="5625465" y="2262505"/>
            <a:ext cx="3244215"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30000"/>
              </a:lnSpc>
              <a:spcBef>
                <a:spcPct val="0"/>
              </a:spcBef>
              <a:spcAft>
                <a:spcPts val="375"/>
              </a:spcAft>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sym typeface="Arial" panose="020B0604020202020204" pitchFamily="34" charset="0"/>
              </a:rPr>
              <a:t>为克服管理者和员工的“短视行为”，促使其考虑组织的长远发展，长期激励已经成为众多组织偏好的激励方法缺点</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30000"/>
              </a:lnSpc>
              <a:spcBef>
                <a:spcPct val="0"/>
              </a:spcBef>
              <a:spcAft>
                <a:spcPts val="375"/>
              </a:spcAft>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sym typeface="Arial" panose="020B0604020202020204" pitchFamily="34" charset="0"/>
              </a:rPr>
              <a:t>股权激励是指有条件地给予激励对象部分股东权益，使其与企业结成利益共同体，从而实现企业的长期目标</a:t>
            </a: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30000"/>
              </a:lnSpc>
              <a:spcBef>
                <a:spcPct val="0"/>
              </a:spcBef>
              <a:spcAft>
                <a:spcPts val="375"/>
              </a:spcAft>
              <a:buFont typeface="Wingdings" panose="05000000000000000000" pitchFamily="2" charset="2"/>
              <a:buChar char="l"/>
            </a:pPr>
            <a:r>
              <a:rPr lang="zh-CN" altLang="en-US" sz="1200" dirty="0">
                <a:latin typeface="Arial" panose="020B0604020202020204" pitchFamily="34" charset="0"/>
                <a:ea typeface="微软雅黑" panose="020B0503020204020204" pitchFamily="34" charset="-122"/>
                <a:sym typeface="Arial" panose="020B0604020202020204" pitchFamily="34" charset="0"/>
              </a:rPr>
              <a:t>职位晋升与工作本身相关，可以鼓励组织成员的长期行为，对其他成员也有长期的激励作用和示范效应</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64" name="组合 82"/>
          <p:cNvGrpSpPr/>
          <p:nvPr/>
        </p:nvGrpSpPr>
        <p:grpSpPr>
          <a:xfrm>
            <a:off x="6208095" y="1790976"/>
            <a:ext cx="1197832" cy="462163"/>
            <a:chOff x="1936759" y="922088"/>
            <a:chExt cx="1197832" cy="462163"/>
          </a:xfrm>
        </p:grpSpPr>
        <p:grpSp>
          <p:nvGrpSpPr>
            <p:cNvPr id="66" name="组合 79"/>
            <p:cNvGrpSpPr/>
            <p:nvPr/>
          </p:nvGrpSpPr>
          <p:grpSpPr>
            <a:xfrm>
              <a:off x="1936759" y="922088"/>
              <a:ext cx="1197832" cy="462163"/>
              <a:chOff x="3295234" y="2676992"/>
              <a:chExt cx="2596057" cy="363230"/>
            </a:xfrm>
          </p:grpSpPr>
          <p:sp>
            <p:nvSpPr>
              <p:cNvPr id="68" name="圆角矩形 67"/>
              <p:cNvSpPr/>
              <p:nvPr/>
            </p:nvSpPr>
            <p:spPr>
              <a:xfrm>
                <a:off x="3295234" y="2676992"/>
                <a:ext cx="2596057"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TextBox 69"/>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7" name="矩形 3"/>
            <p:cNvSpPr>
              <a:spLocks noChangeArrowheads="1"/>
            </p:cNvSpPr>
            <p:nvPr/>
          </p:nvSpPr>
          <p:spPr bwMode="auto">
            <a:xfrm>
              <a:off x="2056590" y="977703"/>
              <a:ext cx="1010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rPr>
                <a:t>长期激励</a:t>
              </a:r>
              <a:endPar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p:tgtEl>
                                          <p:spTgt spid="56"/>
                                        </p:tgtEl>
                                        <p:attrNameLst>
                                          <p:attrName>ppt_x</p:attrName>
                                        </p:attrNameLst>
                                      </p:cBhvr>
                                      <p:tavLst>
                                        <p:tav tm="0">
                                          <p:val>
                                            <p:strVal val="#ppt_x-#ppt_w*1.125000"/>
                                          </p:val>
                                        </p:tav>
                                        <p:tav tm="100000">
                                          <p:val>
                                            <p:strVal val="#ppt_x"/>
                                          </p:val>
                                        </p:tav>
                                      </p:tavLst>
                                    </p:anim>
                                    <p:animEffect transition="in" filter="wipe(right)">
                                      <p:cBhvr>
                                        <p:cTn id="8" dur="500"/>
                                        <p:tgtEl>
                                          <p:spTgt spid="5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ppt_x</p:attrName>
                                        </p:attrNameLst>
                                      </p:cBhvr>
                                      <p:tavLst>
                                        <p:tav tm="0">
                                          <p:val>
                                            <p:strVal val="0-#ppt_w/2"/>
                                          </p:val>
                                        </p:tav>
                                        <p:tav tm="100000">
                                          <p:val>
                                            <p:strVal val="#ppt_x"/>
                                          </p:val>
                                        </p:tav>
                                      </p:tavLst>
                                    </p:anim>
                                    <p:anim calcmode="lin" valueType="num">
                                      <p:cBhvr>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1000"/>
                                        <p:tgtEl>
                                          <p:spTgt spid="64"/>
                                        </p:tgtEl>
                                      </p:cBhvr>
                                    </p:animEffect>
                                    <p:anim calcmode="lin" valueType="num">
                                      <p:cBhvr>
                                        <p:cTn id="40" dur="1000" fill="hold"/>
                                        <p:tgtEl>
                                          <p:spTgt spid="64"/>
                                        </p:tgtEl>
                                        <p:attrNameLst>
                                          <p:attrName>ppt_x</p:attrName>
                                        </p:attrNameLst>
                                      </p:cBhvr>
                                      <p:tavLst>
                                        <p:tav tm="0">
                                          <p:val>
                                            <p:strVal val="#ppt_x"/>
                                          </p:val>
                                        </p:tav>
                                        <p:tav tm="100000">
                                          <p:val>
                                            <p:strVal val="#ppt_x"/>
                                          </p:val>
                                        </p:tav>
                                      </p:tavLst>
                                    </p:anim>
                                    <p:anim calcmode="lin" valueType="num">
                                      <p:cBhvr>
                                        <p:cTn id="41"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up)">
                                      <p:cBhvr>
                                        <p:cTn id="4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utoUpdateAnimBg="0"/>
      <p:bldP spid="9" grpId="0" bldLvl="0" autoUpdateAnimBg="0"/>
      <p:bldP spid="10" grpId="0" bldLvl="0" animBg="1" autoUpdateAnimBg="0"/>
      <p:bldP spid="11" grpId="0"/>
      <p:bldP spid="56" grpId="0"/>
      <p:bldP spid="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椭圆 34"/>
          <p:cNvSpPr/>
          <p:nvPr/>
        </p:nvSpPr>
        <p:spPr>
          <a:xfrm rot="10800000">
            <a:off x="3654485" y="1925876"/>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0" name="椭圆 34"/>
          <p:cNvSpPr/>
          <p:nvPr/>
        </p:nvSpPr>
        <p:spPr>
          <a:xfrm>
            <a:off x="3676669" y="3322829"/>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3A9F3"/>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21"/>
          <p:cNvSpPr txBox="1"/>
          <p:nvPr/>
        </p:nvSpPr>
        <p:spPr>
          <a:xfrm>
            <a:off x="631190" y="2028190"/>
            <a:ext cx="3154680" cy="2846070"/>
          </a:xfrm>
          <a:prstGeom prst="rect">
            <a:avLst/>
          </a:prstGeom>
          <a:noFill/>
        </p:spPr>
        <p:txBody>
          <a:bodyPr wrap="square" rtlCol="0">
            <a:spAutoFit/>
          </a:bodyPr>
          <a:lstStyle/>
          <a:p>
            <a:pPr>
              <a:spcBef>
                <a:spcPts val="600"/>
              </a:spcBef>
              <a:buFont typeface="Wingdings" panose="05000000000000000000" pitchFamily="2" charset="2"/>
              <a:buChar char="l"/>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是与工作本身有关的激励，包括工作本身的内在价值和完成工作能给组织成员带来的满足感</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spcBef>
                <a:spcPts val="600"/>
              </a:spcBef>
              <a:buFont typeface="Wingdings" panose="05000000000000000000" pitchFamily="2" charset="2"/>
              <a:buChar char="l"/>
            </a:pPr>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管理者可用于提高工作本身价值的方法有很多，如：工作丰富化和工作多样化，让员工体验一些新的工作，感受到工作的乐趣和挑战性，减少工作的乏味感和职业怠倦感；鼓励员工参与决策计划的制定，让他们了解所从事的工作在整个组织中的位置和作用，提高他们对自身工作的认同感；授权下属临时承担责任重大的工作</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88555" y="95267"/>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175" y="140572"/>
            <a:ext cx="2108371" cy="364572"/>
          </a:xfrm>
          <a:prstGeom prst="homePlate">
            <a:avLst>
              <a:gd name="adj" fmla="val 34324"/>
            </a:avLst>
          </a:prstGeom>
        </p:spPr>
      </p:pic>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1046" y="144448"/>
            <a:ext cx="254645" cy="364572"/>
          </a:xfrm>
          <a:prstGeom prst="chevron">
            <a:avLst/>
          </a:prstGeom>
        </p:spPr>
      </p:pic>
      <p:sp>
        <p:nvSpPr>
          <p:cNvPr id="2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31"/>
          <p:cNvSpPr txBox="1"/>
          <p:nvPr/>
        </p:nvSpPr>
        <p:spPr>
          <a:xfrm>
            <a:off x="843311" y="95543"/>
            <a:ext cx="1364476"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激励方法</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
          <p:cNvSpPr>
            <a:spLocks noChangeArrowheads="1"/>
          </p:cNvSpPr>
          <p:nvPr/>
        </p:nvSpPr>
        <p:spPr bwMode="auto">
          <a:xfrm>
            <a:off x="1166337" y="789862"/>
            <a:ext cx="3216251"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dirty="0">
                <a:latin typeface="Arial" panose="020B0604020202020204" pitchFamily="34" charset="0"/>
                <a:ea typeface="微软雅黑" panose="020B0503020204020204" pitchFamily="34" charset="-122"/>
                <a:sym typeface="Arial" panose="020B0604020202020204" pitchFamily="34" charset="0"/>
              </a:rPr>
              <a:t>内在激励与外在激励相结合</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82"/>
          <p:cNvGrpSpPr/>
          <p:nvPr/>
        </p:nvGrpSpPr>
        <p:grpSpPr>
          <a:xfrm>
            <a:off x="1582755" y="1425216"/>
            <a:ext cx="1197832" cy="462163"/>
            <a:chOff x="1936759" y="922088"/>
            <a:chExt cx="1197832" cy="462163"/>
          </a:xfrm>
        </p:grpSpPr>
        <p:grpSp>
          <p:nvGrpSpPr>
            <p:cNvPr id="42" name="组合 79"/>
            <p:cNvGrpSpPr/>
            <p:nvPr/>
          </p:nvGrpSpPr>
          <p:grpSpPr>
            <a:xfrm>
              <a:off x="1936759" y="922088"/>
              <a:ext cx="1197832" cy="462163"/>
              <a:chOff x="3295234" y="2676992"/>
              <a:chExt cx="2596057" cy="363230"/>
            </a:xfrm>
          </p:grpSpPr>
          <p:sp>
            <p:nvSpPr>
              <p:cNvPr id="44" name="圆角矩形 43"/>
              <p:cNvSpPr/>
              <p:nvPr/>
            </p:nvSpPr>
            <p:spPr>
              <a:xfrm>
                <a:off x="3295234" y="2676992"/>
                <a:ext cx="2596057"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44"/>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矩形 42"/>
            <p:cNvSpPr>
              <a:spLocks noChangeArrowheads="1"/>
            </p:cNvSpPr>
            <p:nvPr/>
          </p:nvSpPr>
          <p:spPr bwMode="auto">
            <a:xfrm>
              <a:off x="2056590" y="977703"/>
              <a:ext cx="1010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rPr>
                <a:t>内在激励</a:t>
              </a:r>
              <a:endPar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TextBox 45"/>
          <p:cNvSpPr txBox="1"/>
          <p:nvPr/>
        </p:nvSpPr>
        <p:spPr>
          <a:xfrm>
            <a:off x="4990465" y="1955800"/>
            <a:ext cx="3642360" cy="2261235"/>
          </a:xfrm>
          <a:prstGeom prst="rect">
            <a:avLst/>
          </a:prstGeom>
          <a:noFill/>
        </p:spPr>
        <p:txBody>
          <a:bodyPr wrap="square" rtlCol="0">
            <a:spAutoFit/>
          </a:bodyPr>
          <a:lstStyle/>
          <a:p>
            <a:pPr>
              <a:spcBef>
                <a:spcPts val="600"/>
              </a:spcBef>
              <a:buFont typeface="Wingdings" panose="05000000000000000000" pitchFamily="2" charset="2"/>
              <a:buChar char="l"/>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外在激励取决于员工对各种外在报酬的追求。要提高外在激励的效果，管理者必须掌握组织成员所追求的外在报酬的种类和重视程度，以便采取有针对性的激励措施</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spcBef>
                <a:spcPts val="600"/>
              </a:spcBef>
              <a:buFont typeface="Wingdings" panose="05000000000000000000" pitchFamily="2" charset="2"/>
              <a:buChar char="l"/>
            </a:pPr>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外在报酬主要依据员工的资格和资历、工作职位、能力和工作绩效来确定，基本可以分为固定部分和动态部分，两者共同构成了激励员工的因素</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7" name="组合 82"/>
          <p:cNvGrpSpPr/>
          <p:nvPr/>
        </p:nvGrpSpPr>
        <p:grpSpPr>
          <a:xfrm>
            <a:off x="5697555" y="1493796"/>
            <a:ext cx="1197832" cy="462163"/>
            <a:chOff x="1936759" y="922088"/>
            <a:chExt cx="1197832" cy="462163"/>
          </a:xfrm>
        </p:grpSpPr>
        <p:grpSp>
          <p:nvGrpSpPr>
            <p:cNvPr id="48" name="组合 79"/>
            <p:cNvGrpSpPr/>
            <p:nvPr/>
          </p:nvGrpSpPr>
          <p:grpSpPr>
            <a:xfrm>
              <a:off x="1936759" y="922088"/>
              <a:ext cx="1197832" cy="462163"/>
              <a:chOff x="3295234" y="2676992"/>
              <a:chExt cx="2596057" cy="363230"/>
            </a:xfrm>
          </p:grpSpPr>
          <p:sp>
            <p:nvSpPr>
              <p:cNvPr id="50" name="圆角矩形 49"/>
              <p:cNvSpPr/>
              <p:nvPr/>
            </p:nvSpPr>
            <p:spPr>
              <a:xfrm>
                <a:off x="3295234" y="2676992"/>
                <a:ext cx="2596057" cy="34745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50"/>
              <p:cNvSpPr txBox="1"/>
              <p:nvPr/>
            </p:nvSpPr>
            <p:spPr>
              <a:xfrm>
                <a:off x="3354761" y="2677383"/>
                <a:ext cx="400367" cy="362839"/>
              </a:xfrm>
              <a:prstGeom prst="rect">
                <a:avLst/>
              </a:prstGeom>
              <a:noFill/>
            </p:spPr>
            <p:txBody>
              <a:bodyPr wrap="none" rtlCol="0">
                <a:spAutoFit/>
              </a:bodyPr>
              <a:lstStyle/>
              <a:p>
                <a:endParaRPr lang="zh-CN" altLang="en-US" sz="24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矩形 48"/>
            <p:cNvSpPr>
              <a:spLocks noChangeArrowheads="1"/>
            </p:cNvSpPr>
            <p:nvPr/>
          </p:nvSpPr>
          <p:spPr bwMode="auto">
            <a:xfrm>
              <a:off x="2056590" y="977703"/>
              <a:ext cx="1010519" cy="33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rPr>
                <a:t>外在激励</a:t>
              </a:r>
              <a:endParaRPr lang="zh-CN" altLang="en-US" sz="17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p:tgtEl>
                                          <p:spTgt spid="32"/>
                                        </p:tgtEl>
                                        <p:attrNameLst>
                                          <p:attrName>ppt_x</p:attrName>
                                        </p:attrNameLst>
                                      </p:cBhvr>
                                      <p:tavLst>
                                        <p:tav tm="0">
                                          <p:val>
                                            <p:strVal val="#ppt_x-#ppt_w*1.125000"/>
                                          </p:val>
                                        </p:tav>
                                        <p:tav tm="100000">
                                          <p:val>
                                            <p:strVal val="#ppt_x"/>
                                          </p:val>
                                        </p:tav>
                                      </p:tavLst>
                                    </p:anim>
                                    <p:animEffect transition="in" filter="wipe(right)">
                                      <p:cBhvr>
                                        <p:cTn id="8" dur="500"/>
                                        <p:tgtEl>
                                          <p:spTgt spid="32"/>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1000"/>
                                        <p:tgtEl>
                                          <p:spTgt spid="37"/>
                                        </p:tgtEl>
                                      </p:cBhvr>
                                    </p:animEffect>
                                    <p:anim calcmode="lin" valueType="num">
                                      <p:cBhvr>
                                        <p:cTn id="19" dur="1000" fill="hold"/>
                                        <p:tgtEl>
                                          <p:spTgt spid="37"/>
                                        </p:tgtEl>
                                        <p:attrNameLst>
                                          <p:attrName>ppt_x</p:attrName>
                                        </p:attrNameLst>
                                      </p:cBhvr>
                                      <p:tavLst>
                                        <p:tav tm="0">
                                          <p:val>
                                            <p:strVal val="#ppt_x"/>
                                          </p:val>
                                        </p:tav>
                                        <p:tav tm="100000">
                                          <p:val>
                                            <p:strVal val="#ppt_x"/>
                                          </p:val>
                                        </p:tav>
                                      </p:tavLst>
                                    </p:anim>
                                    <p:anim calcmode="lin" valueType="num">
                                      <p:cBhvr>
                                        <p:cTn id="20" dur="1000" fill="hold"/>
                                        <p:tgtEl>
                                          <p:spTgt spid="37"/>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300"/>
                                        <p:tgtEl>
                                          <p:spTgt spid="22"/>
                                        </p:tgtEl>
                                        <p:attrNameLst>
                                          <p:attrName>ppt_x</p:attrName>
                                        </p:attrNameLst>
                                      </p:cBhvr>
                                      <p:tavLst>
                                        <p:tav tm="0">
                                          <p:val>
                                            <p:strVal val="#ppt_x-#ppt_w*1.125000"/>
                                          </p:val>
                                        </p:tav>
                                        <p:tav tm="100000">
                                          <p:val>
                                            <p:strVal val="#ppt_x"/>
                                          </p:val>
                                        </p:tav>
                                      </p:tavLst>
                                    </p:anim>
                                    <p:animEffect transition="in" filter="wipe(right)">
                                      <p:cBhvr>
                                        <p:cTn id="25" dur="300"/>
                                        <p:tgtEl>
                                          <p:spTgt spid="22"/>
                                        </p:tgtEl>
                                      </p:cBhvr>
                                    </p:animEffect>
                                  </p:childTnLst>
                                </p:cTn>
                              </p:par>
                            </p:childTnLst>
                          </p:cTn>
                        </p:par>
                        <p:par>
                          <p:cTn id="26" fill="hold">
                            <p:stCondLst>
                              <p:cond delay="1500"/>
                            </p:stCondLst>
                            <p:childTnLst>
                              <p:par>
                                <p:cTn id="27" presetID="2" presetClass="entr" presetSubtype="1" fill="hold" grpId="0" nodeType="afterEffect">
                                  <p:stCondLst>
                                    <p:cond delay="0"/>
                                  </p:stCondLst>
                                  <p:childTnLst>
                                    <p:set>
                                      <p:cBhvr>
                                        <p:cTn id="28" dur="1" fill="hold">
                                          <p:stCondLst>
                                            <p:cond delay="0"/>
                                          </p:stCondLst>
                                        </p:cTn>
                                        <p:tgtEl>
                                          <p:spTgt spid="95"/>
                                        </p:tgtEl>
                                        <p:attrNameLst>
                                          <p:attrName>style.visibility</p:attrName>
                                        </p:attrNameLst>
                                      </p:cBhvr>
                                      <p:to>
                                        <p:strVal val="visible"/>
                                      </p:to>
                                    </p:set>
                                    <p:anim calcmode="lin" valueType="num">
                                      <p:cBhvr additive="base">
                                        <p:cTn id="29" dur="500" fill="hold"/>
                                        <p:tgtEl>
                                          <p:spTgt spid="95"/>
                                        </p:tgtEl>
                                        <p:attrNameLst>
                                          <p:attrName>ppt_x</p:attrName>
                                        </p:attrNameLst>
                                      </p:cBhvr>
                                      <p:tavLst>
                                        <p:tav tm="0">
                                          <p:val>
                                            <p:strVal val="#ppt_x"/>
                                          </p:val>
                                        </p:tav>
                                        <p:tav tm="100000">
                                          <p:val>
                                            <p:strVal val="#ppt_x"/>
                                          </p:val>
                                        </p:tav>
                                      </p:tavLst>
                                    </p:anim>
                                    <p:anim calcmode="lin" valueType="num">
                                      <p:cBhvr additive="base">
                                        <p:cTn id="30" dur="500" fill="hold"/>
                                        <p:tgtEl>
                                          <p:spTgt spid="95"/>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600"/>
                                  </p:stCondLst>
                                  <p:childTnLst>
                                    <p:set>
                                      <p:cBhvr>
                                        <p:cTn id="32" dur="1" fill="hold">
                                          <p:stCondLst>
                                            <p:cond delay="0"/>
                                          </p:stCondLst>
                                        </p:cTn>
                                        <p:tgtEl>
                                          <p:spTgt spid="100"/>
                                        </p:tgtEl>
                                        <p:attrNameLst>
                                          <p:attrName>style.visibility</p:attrName>
                                        </p:attrNameLst>
                                      </p:cBhvr>
                                      <p:to>
                                        <p:strVal val="visible"/>
                                      </p:to>
                                    </p:set>
                                    <p:anim calcmode="lin" valueType="num">
                                      <p:cBhvr additive="base">
                                        <p:cTn id="33" dur="500" fill="hold"/>
                                        <p:tgtEl>
                                          <p:spTgt spid="100"/>
                                        </p:tgtEl>
                                        <p:attrNameLst>
                                          <p:attrName>ppt_x</p:attrName>
                                        </p:attrNameLst>
                                      </p:cBhvr>
                                      <p:tavLst>
                                        <p:tav tm="0">
                                          <p:val>
                                            <p:strVal val="#ppt_x"/>
                                          </p:val>
                                        </p:tav>
                                        <p:tav tm="100000">
                                          <p:val>
                                            <p:strVal val="#ppt_x"/>
                                          </p:val>
                                        </p:tav>
                                      </p:tavLst>
                                    </p:anim>
                                    <p:anim calcmode="lin" valueType="num">
                                      <p:cBhvr additive="base">
                                        <p:cTn id="3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12" presetClass="entr" presetSubtype="8"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300"/>
                                        <p:tgtEl>
                                          <p:spTgt spid="46"/>
                                        </p:tgtEl>
                                        <p:attrNameLst>
                                          <p:attrName>ppt_x</p:attrName>
                                        </p:attrNameLst>
                                      </p:cBhvr>
                                      <p:tavLst>
                                        <p:tav tm="0">
                                          <p:val>
                                            <p:strVal val="#ppt_x-#ppt_w*1.125000"/>
                                          </p:val>
                                        </p:tav>
                                        <p:tav tm="100000">
                                          <p:val>
                                            <p:strVal val="#ppt_x"/>
                                          </p:val>
                                        </p:tav>
                                      </p:tavLst>
                                    </p:anim>
                                    <p:animEffect transition="in" filter="wipe(right)">
                                      <p:cBhvr>
                                        <p:cTn id="46" dur="3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100" grpId="0" animBg="1"/>
      <p:bldP spid="22" grpId="0"/>
      <p:bldP spid="32" grpId="0"/>
      <p:bldP spid="33" grpId="0" bldLvl="0" autoUpdateAnimBg="0"/>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1014610" y="2953437"/>
            <a:ext cx="3720585"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a:off x="4215764" y="1200128"/>
            <a:ext cx="3709035"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46"/>
          <p:cNvSpPr>
            <a:spLocks noChangeAspect="1" noChangeArrowheads="1"/>
          </p:cNvSpPr>
          <p:nvPr/>
        </p:nvSpPr>
        <p:spPr bwMode="auto">
          <a:xfrm>
            <a:off x="4857035" y="2886551"/>
            <a:ext cx="3067765" cy="169545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59"/>
          <p:cNvSpPr>
            <a:spLocks noChangeAspect="1" noChangeArrowheads="1"/>
          </p:cNvSpPr>
          <p:nvPr/>
        </p:nvSpPr>
        <p:spPr bwMode="auto">
          <a:xfrm>
            <a:off x="1089660" y="1258015"/>
            <a:ext cx="3093720" cy="16954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bevel/>
              </a14:hiddenLine>
            </a:ext>
          </a:extLst>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57"/>
          <p:cNvSpPr>
            <a:spLocks noChangeArrowheads="1"/>
          </p:cNvSpPr>
          <p:nvPr/>
        </p:nvSpPr>
        <p:spPr bwMode="auto">
          <a:xfrm>
            <a:off x="4481195" y="1257935"/>
            <a:ext cx="344360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nSpc>
                <a:spcPct val="100000"/>
              </a:lnSpc>
              <a:spcBef>
                <a:spcPts val="0"/>
              </a:spcBef>
              <a:buNone/>
            </a:pPr>
            <a:r>
              <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管理者进行激励更多的是从组织成员的个体需求出发，了解其不断变化的需求层次和需求内容，有针对性地采取激励手段</a:t>
            </a:r>
            <a:endPar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5"/>
          <p:cNvSpPr>
            <a:spLocks noChangeArrowheads="1"/>
          </p:cNvSpPr>
          <p:nvPr/>
        </p:nvSpPr>
        <p:spPr bwMode="auto">
          <a:xfrm>
            <a:off x="1089660" y="3074670"/>
            <a:ext cx="3475355" cy="156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Wingdings" panose="05000000000000000000" pitchFamily="2" charset="2"/>
              <a:buChar char="l"/>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随着网络技术和信息技术的发展，要求组织突破传统的部门壁垒和权力等级体系，越来越多的组织的工作通过工作团队、项目组的形式开展</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Wingdings" panose="05000000000000000000" pitchFamily="2" charset="2"/>
              <a:buChar char="l"/>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面向团队的激励措施如：团队评比、赋予团队自主权等</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3985975" y="1773953"/>
            <a:ext cx="495926" cy="495926"/>
            <a:chOff x="2614375" y="1638063"/>
            <a:chExt cx="495926" cy="495926"/>
          </a:xfrm>
        </p:grpSpPr>
        <p:grpSp>
          <p:nvGrpSpPr>
            <p:cNvPr id="4" name="组合 47"/>
            <p:cNvGrpSpPr/>
            <p:nvPr/>
          </p:nvGrpSpPr>
          <p:grpSpPr>
            <a:xfrm>
              <a:off x="2614375" y="1638063"/>
              <a:ext cx="495926" cy="495926"/>
              <a:chOff x="304800" y="673100"/>
              <a:chExt cx="4000500" cy="4000500"/>
            </a:xfrm>
            <a:effectLst>
              <a:outerShdw blurRad="317500" dist="1905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sp>
          <p:nvSpPr>
            <p:cNvPr id="2" name="TextBox 1"/>
            <p:cNvSpPr txBox="1"/>
            <p:nvPr/>
          </p:nvSpPr>
          <p:spPr>
            <a:xfrm>
              <a:off x="2723705" y="1685971"/>
              <a:ext cx="312906" cy="400110"/>
            </a:xfrm>
            <a:prstGeom prst="rect">
              <a:avLst/>
            </a:prstGeom>
            <a:noFill/>
          </p:spPr>
          <p:txBody>
            <a:bodyPr wrap="none" rtlCol="0">
              <a:spAutoFit/>
            </a:bodyPr>
            <a:lstStyle/>
            <a:p>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grpSp>
        <p:nvGrpSpPr>
          <p:cNvPr id="5" name="组合 3"/>
          <p:cNvGrpSpPr/>
          <p:nvPr/>
        </p:nvGrpSpPr>
        <p:grpSpPr>
          <a:xfrm>
            <a:off x="4588474" y="3561454"/>
            <a:ext cx="524545" cy="495926"/>
            <a:chOff x="5220935" y="2608954"/>
            <a:chExt cx="495926" cy="495926"/>
          </a:xfrm>
        </p:grpSpPr>
        <p:grpSp>
          <p:nvGrpSpPr>
            <p:cNvPr id="6" name="组合 56"/>
            <p:cNvGrpSpPr/>
            <p:nvPr/>
          </p:nvGrpSpPr>
          <p:grpSpPr>
            <a:xfrm>
              <a:off x="5220935" y="2608954"/>
              <a:ext cx="495926" cy="495926"/>
              <a:chOff x="304800" y="673100"/>
              <a:chExt cx="4000500" cy="4000500"/>
            </a:xfrm>
            <a:effectLst>
              <a:outerShdw blurRad="317500" dist="1905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sp>
          <p:nvSpPr>
            <p:cNvPr id="60" name="TextBox 59"/>
            <p:cNvSpPr txBox="1"/>
            <p:nvPr/>
          </p:nvSpPr>
          <p:spPr>
            <a:xfrm>
              <a:off x="5315302" y="2656862"/>
              <a:ext cx="312906" cy="400110"/>
            </a:xfrm>
            <a:prstGeom prst="rect">
              <a:avLst/>
            </a:prstGeom>
            <a:noFill/>
          </p:spPr>
          <p:txBody>
            <a:bodyPr wrap="none" rtlCol="0">
              <a:spAutoFit/>
            </a:bodyPr>
            <a:lstStyle/>
            <a:p>
              <a:r>
                <a:rPr lang="en-US" altLang="zh-CN" sz="2000"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b="1" dirty="0">
                <a:solidFill>
                  <a:srgbClr val="03A9F3"/>
                </a:solidFill>
                <a:latin typeface="Times New Roman" panose="02020603050405020304" pitchFamily="18" charset="0"/>
                <a:ea typeface="微软雅黑" panose="020B0503020204020204" pitchFamily="34" charset="-122"/>
                <a:cs typeface="Times New Roman" panose="02020603050405020304" pitchFamily="18" charset="0"/>
                <a:sym typeface="Arial" panose="020B0604020202020204" pitchFamily="34" charset="0"/>
              </a:endParaRPr>
            </a:p>
          </p:txBody>
        </p:sp>
      </p:grpSp>
      <p:sp>
        <p:nvSpPr>
          <p:cNvPr id="35" name="矩形 34"/>
          <p:cNvSpPr/>
          <p:nvPr/>
        </p:nvSpPr>
        <p:spPr>
          <a:xfrm>
            <a:off x="0" y="504278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4"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图片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543" y="140572"/>
            <a:ext cx="2108371" cy="364572"/>
          </a:xfrm>
          <a:prstGeom prst="homePlate">
            <a:avLst>
              <a:gd name="adj" fmla="val 34324"/>
            </a:avLst>
          </a:prstGeom>
        </p:spPr>
      </p:pic>
      <p:pic>
        <p:nvPicPr>
          <p:cNvPr id="67" name="图片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63414" y="144448"/>
            <a:ext cx="254645" cy="364572"/>
          </a:xfrm>
          <a:prstGeom prst="chevron">
            <a:avLst/>
          </a:prstGeom>
        </p:spPr>
      </p:pic>
      <p:sp>
        <p:nvSpPr>
          <p:cNvPr id="37"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812831" y="103163"/>
            <a:ext cx="1364476"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激励方法</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矩形 3"/>
          <p:cNvSpPr>
            <a:spLocks noChangeArrowheads="1"/>
          </p:cNvSpPr>
          <p:nvPr/>
        </p:nvSpPr>
        <p:spPr bwMode="auto">
          <a:xfrm>
            <a:off x="937737" y="713662"/>
            <a:ext cx="3337083"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dirty="0">
                <a:latin typeface="Arial" panose="020B0604020202020204" pitchFamily="34" charset="0"/>
                <a:ea typeface="微软雅黑" panose="020B0503020204020204" pitchFamily="34" charset="-122"/>
                <a:sym typeface="Arial" panose="020B0604020202020204" pitchFamily="34" charset="0"/>
              </a:rPr>
              <a:t>个体激励与团队激励相结合</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p:tgtEl>
                                          <p:spTgt spid="48"/>
                                        </p:tgtEl>
                                        <p:attrNameLst>
                                          <p:attrName>ppt_x</p:attrName>
                                        </p:attrNameLst>
                                      </p:cBhvr>
                                      <p:tavLst>
                                        <p:tav tm="0">
                                          <p:val>
                                            <p:strVal val="#ppt_x-#ppt_w*1.125000"/>
                                          </p:val>
                                        </p:tav>
                                        <p:tav tm="100000">
                                          <p:val>
                                            <p:strVal val="#ppt_x"/>
                                          </p:val>
                                        </p:tav>
                                      </p:tavLst>
                                    </p:anim>
                                    <p:animEffect transition="in" filter="wipe(right)">
                                      <p:cBhvr>
                                        <p:cTn id="8" dur="500"/>
                                        <p:tgtEl>
                                          <p:spTgt spid="48"/>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1"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up)">
                                      <p:cBhvr>
                                        <p:cTn id="29" dur="500"/>
                                        <p:tgtEl>
                                          <p:spTgt spid="40"/>
                                        </p:tgtEl>
                                      </p:cBhvr>
                                    </p:animEffect>
                                  </p:childTnLst>
                                </p:cTn>
                              </p:par>
                            </p:childTnLst>
                          </p:cTn>
                        </p:par>
                        <p:par>
                          <p:cTn id="30" fill="hold">
                            <p:stCondLst>
                              <p:cond delay="500"/>
                            </p:stCondLst>
                            <p:childTnLst>
                              <p:par>
                                <p:cTn id="31" presetID="2" presetClass="entr" presetSubtype="2"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ppt_x</p:attrName>
                                        </p:attrNameLst>
                                      </p:cBhvr>
                                      <p:tavLst>
                                        <p:tav tm="0">
                                          <p:val>
                                            <p:strVal val="1+#ppt_w/2"/>
                                          </p:val>
                                        </p:tav>
                                        <p:tav tm="100000">
                                          <p:val>
                                            <p:strVal val="#ppt_x"/>
                                          </p:val>
                                        </p:tav>
                                      </p:tavLst>
                                    </p:anim>
                                    <p:anim calcmode="lin" valueType="num">
                                      <p:cBhvr>
                                        <p:cTn id="34" dur="500" fill="hold"/>
                                        <p:tgtEl>
                                          <p:spTgt spid="3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ppt_x</p:attrName>
                                        </p:attrNameLst>
                                      </p:cBhvr>
                                      <p:tavLst>
                                        <p:tav tm="0">
                                          <p:val>
                                            <p:strVal val="0-#ppt_w/2"/>
                                          </p:val>
                                        </p:tav>
                                        <p:tav tm="100000">
                                          <p:val>
                                            <p:strVal val="#ppt_x"/>
                                          </p:val>
                                        </p:tav>
                                      </p:tavLst>
                                    </p:anim>
                                    <p:anim calcmode="lin" valueType="num">
                                      <p:cBhvr>
                                        <p:cTn id="3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additive="base">
                                        <p:cTn id="48" dur="500" fill="hold"/>
                                        <p:tgtEl>
                                          <p:spTgt spid="56"/>
                                        </p:tgtEl>
                                        <p:attrNameLst>
                                          <p:attrName>ppt_x</p:attrName>
                                        </p:attrNameLst>
                                      </p:cBhvr>
                                      <p:tavLst>
                                        <p:tav tm="0">
                                          <p:val>
                                            <p:strVal val="#ppt_x"/>
                                          </p:val>
                                        </p:tav>
                                        <p:tav tm="100000">
                                          <p:val>
                                            <p:strVal val="#ppt_x"/>
                                          </p:val>
                                        </p:tav>
                                      </p:tavLst>
                                    </p:anim>
                                    <p:anim calcmode="lin" valueType="num">
                                      <p:cBhvr additive="base">
                                        <p:cTn id="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up)">
                                      <p:cBhvr>
                                        <p:cTn id="5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47" grpId="0" bldLvl="0" animBg="1"/>
      <p:bldP spid="34" grpId="0" bldLvl="0" animBg="1" autoUpdateAnimBg="0"/>
      <p:bldP spid="38" grpId="0" bldLvl="0" animBg="1" autoUpdateAnimBg="0"/>
      <p:bldP spid="40" grpId="0"/>
      <p:bldP spid="42" grpId="0"/>
      <p:bldP spid="48" grpId="0"/>
      <p:bldP spid="50"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117114" y="798353"/>
            <a:ext cx="353158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1200" dirty="0">
                <a:latin typeface="+mn-ea"/>
                <a:sym typeface="Arial" panose="020B0604020202020204" pitchFamily="34" charset="0"/>
              </a:rPr>
              <a:t>激励是协调组织成员个人动机与组织目标之间的关系，激发、鼓励、保持与强化有利于实现组织目标的个人动机，调动和发挥组织成员的工作积极性。激励的基本组成要素是外部刺激、需求、动机和行为。从个体的基本行为模型看，激励的实质上就是动机的激发过程</a:t>
            </a:r>
            <a:endParaRPr lang="zh-CN" altLang="en-US" sz="1200" dirty="0">
              <a:latin typeface="+mn-ea"/>
              <a:sym typeface="Arial" panose="020B0604020202020204" pitchFamily="34" charset="0"/>
            </a:endParaRPr>
          </a:p>
        </p:txBody>
      </p:sp>
      <p:sp>
        <p:nvSpPr>
          <p:cNvPr id="8" name="TextBox 6"/>
          <p:cNvSpPr txBox="1">
            <a:spLocks noChangeArrowheads="1"/>
          </p:cNvSpPr>
          <p:nvPr/>
        </p:nvSpPr>
        <p:spPr bwMode="auto">
          <a:xfrm>
            <a:off x="5134066" y="2072312"/>
            <a:ext cx="34841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1200" dirty="0"/>
              <a:t>内容型激励理论主要是对人的需求内容、类型和性质进行研究，探讨决定激励效果的各种基本要素，主要有马斯洛的需求层次理论、赫茨伯格的双因素理论和麦克利兰的成就需求理论</a:t>
            </a:r>
            <a:endParaRPr lang="zh-CN" altLang="en-US" sz="1200" dirty="0"/>
          </a:p>
        </p:txBody>
      </p:sp>
      <p:sp>
        <p:nvSpPr>
          <p:cNvPr id="9" name="TextBox 6"/>
          <p:cNvSpPr txBox="1">
            <a:spLocks noChangeArrowheads="1"/>
          </p:cNvSpPr>
          <p:nvPr/>
        </p:nvSpPr>
        <p:spPr bwMode="auto">
          <a:xfrm>
            <a:off x="5147594" y="2985807"/>
            <a:ext cx="34172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1200" dirty="0"/>
              <a:t>过程型激励理论研究人们从动机产生到采取行为满足需求的内在心理和行为过程，关注的是管理者提供的激励因素是否能够以及如何发挥激励作用。过程型激励理论主要有公平理论、期望理论、强化理论和综合激励过程模型</a:t>
            </a:r>
            <a:endParaRPr lang="zh-CN" altLang="en-US" sz="1200" dirty="0"/>
          </a:p>
        </p:txBody>
      </p:sp>
      <p:sp>
        <p:nvSpPr>
          <p:cNvPr id="10" name="TextBox 6"/>
          <p:cNvSpPr txBox="1">
            <a:spLocks noChangeArrowheads="1"/>
          </p:cNvSpPr>
          <p:nvPr/>
        </p:nvSpPr>
        <p:spPr bwMode="auto">
          <a:xfrm>
            <a:off x="5143386" y="4067175"/>
            <a:ext cx="3375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zh-CN" altLang="en-US" sz="1200" dirty="0">
                <a:sym typeface="Arial" panose="020B0604020202020204" pitchFamily="34" charset="0"/>
              </a:rPr>
              <a:t>管理者在激励员工时，应注重员工的个体差异，灵活应用多样化的激励方法</a:t>
            </a:r>
            <a:endParaRPr lang="zh-CN" altLang="en-US" sz="1200" dirty="0">
              <a:sym typeface="Arial" panose="020B0604020202020204" pitchFamily="34" charset="0"/>
            </a:endParaRPr>
          </a:p>
        </p:txBody>
      </p:sp>
      <p:grpSp>
        <p:nvGrpSpPr>
          <p:cNvPr id="2" name="组合 10"/>
          <p:cNvGrpSpPr/>
          <p:nvPr/>
        </p:nvGrpSpPr>
        <p:grpSpPr>
          <a:xfrm flipV="1">
            <a:off x="4711732" y="1219487"/>
            <a:ext cx="334355" cy="803015"/>
            <a:chOff x="581025" y="-431160"/>
            <a:chExt cx="1619642" cy="3889866"/>
          </a:xfrm>
        </p:grpSpPr>
        <p:grpSp>
          <p:nvGrpSpPr>
            <p:cNvPr id="3" name="组合 11"/>
            <p:cNvGrpSpPr/>
            <p:nvPr/>
          </p:nvGrpSpPr>
          <p:grpSpPr>
            <a:xfrm>
              <a:off x="581025" y="-431160"/>
              <a:ext cx="1619642" cy="3889866"/>
              <a:chOff x="6651335" y="-335489"/>
              <a:chExt cx="1360493" cy="3190953"/>
            </a:xfrm>
            <a:effectLst/>
          </p:grpSpPr>
          <p:grpSp>
            <p:nvGrpSpPr>
              <p:cNvPr id="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25"/>
          <p:cNvGrpSpPr/>
          <p:nvPr/>
        </p:nvGrpSpPr>
        <p:grpSpPr>
          <a:xfrm flipV="1">
            <a:off x="4726972" y="2284357"/>
            <a:ext cx="334355" cy="803015"/>
            <a:chOff x="581025" y="-431160"/>
            <a:chExt cx="1619642" cy="3889866"/>
          </a:xfrm>
        </p:grpSpPr>
        <p:grpSp>
          <p:nvGrpSpPr>
            <p:cNvPr id="18" name="组合 26"/>
            <p:cNvGrpSpPr/>
            <p:nvPr/>
          </p:nvGrpSpPr>
          <p:grpSpPr>
            <a:xfrm>
              <a:off x="581025" y="-431160"/>
              <a:ext cx="1619642" cy="3889866"/>
              <a:chOff x="6651335" y="-335489"/>
              <a:chExt cx="1360493" cy="3190953"/>
            </a:xfrm>
            <a:effectLst/>
          </p:grpSpPr>
          <p:grpSp>
            <p:nvGrpSpPr>
              <p:cNvPr id="1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32"/>
          <p:cNvGrpSpPr/>
          <p:nvPr/>
        </p:nvGrpSpPr>
        <p:grpSpPr>
          <a:xfrm flipV="1">
            <a:off x="4737540" y="3319772"/>
            <a:ext cx="334355" cy="803015"/>
            <a:chOff x="581025" y="-431160"/>
            <a:chExt cx="1619642" cy="3889866"/>
          </a:xfrm>
        </p:grpSpPr>
        <p:grpSp>
          <p:nvGrpSpPr>
            <p:cNvPr id="22" name="组合 33"/>
            <p:cNvGrpSpPr/>
            <p:nvPr/>
          </p:nvGrpSpPr>
          <p:grpSpPr>
            <a:xfrm>
              <a:off x="581025" y="-431160"/>
              <a:ext cx="1619642" cy="3889866"/>
              <a:chOff x="6651335" y="-335489"/>
              <a:chExt cx="1360493" cy="3190953"/>
            </a:xfrm>
            <a:effectLst/>
          </p:grpSpPr>
          <p:grpSp>
            <p:nvGrpSpPr>
              <p:cNvPr id="2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39"/>
          <p:cNvGrpSpPr/>
          <p:nvPr/>
        </p:nvGrpSpPr>
        <p:grpSpPr>
          <a:xfrm flipV="1">
            <a:off x="4715002" y="4149680"/>
            <a:ext cx="334355" cy="803015"/>
            <a:chOff x="581025" y="-431160"/>
            <a:chExt cx="1619642" cy="3889866"/>
          </a:xfrm>
        </p:grpSpPr>
        <p:grpSp>
          <p:nvGrpSpPr>
            <p:cNvPr id="29" name="组合 40"/>
            <p:cNvGrpSpPr/>
            <p:nvPr/>
          </p:nvGrpSpPr>
          <p:grpSpPr>
            <a:xfrm>
              <a:off x="581025" y="-431160"/>
              <a:ext cx="1619642" cy="3889866"/>
              <a:chOff x="6651335" y="-335489"/>
              <a:chExt cx="1360493" cy="3190953"/>
            </a:xfrm>
            <a:effectLst/>
          </p:grpSpPr>
          <p:grpSp>
            <p:nvGrpSpPr>
              <p:cNvPr id="33" name="组合 4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2" name="椭圆 41"/>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755343" y="1874319"/>
            <a:ext cx="2133918"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本章小结</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20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160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Box 167"/>
          <p:cNvSpPr txBox="1"/>
          <p:nvPr/>
        </p:nvSpPr>
        <p:spPr>
          <a:xfrm>
            <a:off x="464185" y="785495"/>
            <a:ext cx="8638540" cy="706755"/>
          </a:xfrm>
          <a:prstGeom prst="rect">
            <a:avLst/>
          </a:prstGeom>
          <a:noFill/>
        </p:spPr>
        <p:txBody>
          <a:bodyPr wrap="square" rtlCol="0">
            <a:spAutoFit/>
          </a:bodyPr>
          <a:lstStyle/>
          <a:p>
            <a:r>
              <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激励指协调组织成员个人动机与组织目标之间的关系，激发、鼓励、保持与强化有利于实现组织目标的个人动机，调动和发挥组织成员的工作积极性</a:t>
            </a:r>
            <a:endParaRPr lang="zh-CN" altLang="en-US" sz="2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2" name="矩形 131"/>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160"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图片 1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520" y="268650"/>
            <a:ext cx="2108371" cy="364572"/>
          </a:xfrm>
          <a:prstGeom prst="homePlate">
            <a:avLst>
              <a:gd name="adj" fmla="val 34324"/>
            </a:avLst>
          </a:prstGeom>
        </p:spPr>
      </p:pic>
      <p:sp>
        <p:nvSpPr>
          <p:cNvPr id="174" name="TextBox 173"/>
          <p:cNvSpPr txBox="1"/>
          <p:nvPr/>
        </p:nvSpPr>
        <p:spPr>
          <a:xfrm>
            <a:off x="866171" y="247943"/>
            <a:ext cx="774571"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激励</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5" name="图片 1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3391" y="272526"/>
            <a:ext cx="254645" cy="364572"/>
          </a:xfrm>
          <a:prstGeom prst="chevron">
            <a:avLst/>
          </a:prstGeom>
        </p:spPr>
      </p:pic>
      <p:sp>
        <p:nvSpPr>
          <p:cNvPr id="13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9"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0"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3" name="矩形 47"/>
          <p:cNvSpPr>
            <a:spLocks noChangeArrowheads="1"/>
          </p:cNvSpPr>
          <p:nvPr/>
        </p:nvSpPr>
        <p:spPr bwMode="auto">
          <a:xfrm>
            <a:off x="2272030" y="1564640"/>
            <a:ext cx="663448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激励必须要有激励对象，激励对象有尚未得到满足的需求</a:t>
            </a:r>
            <a:endPar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5" name="矩形 47"/>
          <p:cNvSpPr>
            <a:spLocks noChangeArrowheads="1"/>
          </p:cNvSpPr>
          <p:nvPr/>
        </p:nvSpPr>
        <p:spPr bwMode="auto">
          <a:xfrm>
            <a:off x="2783840" y="3491230"/>
            <a:ext cx="582295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调动个体积极性的方法是激发个体的动机</a:t>
            </a:r>
            <a:endPar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7" name="矩形 47"/>
          <p:cNvSpPr>
            <a:spLocks noChangeArrowheads="1"/>
          </p:cNvSpPr>
          <p:nvPr/>
        </p:nvSpPr>
        <p:spPr bwMode="auto">
          <a:xfrm>
            <a:off x="2783840" y="2442845"/>
            <a:ext cx="576326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激励是一种内在动力，激励效果的强弱是一种变量</a:t>
            </a:r>
            <a:endPar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1" name="矩形 47"/>
          <p:cNvSpPr>
            <a:spLocks noChangeArrowheads="1"/>
          </p:cNvSpPr>
          <p:nvPr/>
        </p:nvSpPr>
        <p:spPr bwMode="auto">
          <a:xfrm>
            <a:off x="2854960" y="3010535"/>
            <a:ext cx="568071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激励的最终目标是调动成员的积极性</a:t>
            </a:r>
            <a:endPar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1" name="椭圆 180"/>
          <p:cNvSpPr/>
          <p:nvPr/>
        </p:nvSpPr>
        <p:spPr>
          <a:xfrm>
            <a:off x="1774290" y="1594444"/>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2" name="椭圆 181"/>
          <p:cNvSpPr/>
          <p:nvPr/>
        </p:nvSpPr>
        <p:spPr>
          <a:xfrm>
            <a:off x="2297587" y="250229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3" name="椭圆 182"/>
          <p:cNvSpPr/>
          <p:nvPr/>
        </p:nvSpPr>
        <p:spPr>
          <a:xfrm>
            <a:off x="2452527" y="3010704"/>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4" name="椭圆 183"/>
          <p:cNvSpPr/>
          <p:nvPr/>
        </p:nvSpPr>
        <p:spPr>
          <a:xfrm>
            <a:off x="2311120" y="349138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0" name="矩形 47"/>
          <p:cNvSpPr>
            <a:spLocks noChangeArrowheads="1"/>
          </p:cNvSpPr>
          <p:nvPr/>
        </p:nvSpPr>
        <p:spPr bwMode="auto">
          <a:xfrm>
            <a:off x="2452370" y="3994785"/>
            <a:ext cx="6325235"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激励要使员工产生的动机有利于组织目标的实现</a:t>
            </a:r>
            <a:endPar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1" name="椭圆 210"/>
          <p:cNvSpPr/>
          <p:nvPr/>
        </p:nvSpPr>
        <p:spPr>
          <a:xfrm>
            <a:off x="1951455" y="4024589"/>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矩形 47"/>
          <p:cNvSpPr>
            <a:spLocks noChangeArrowheads="1"/>
          </p:cNvSpPr>
          <p:nvPr/>
        </p:nvSpPr>
        <p:spPr bwMode="auto">
          <a:xfrm>
            <a:off x="2524760" y="1970405"/>
            <a:ext cx="6577965"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激励对象有多方面的需求，必须采取多种激励措施来满足</a:t>
            </a:r>
            <a:endPar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008027" y="202985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矩形 47"/>
          <p:cNvSpPr>
            <a:spLocks noChangeArrowheads="1"/>
          </p:cNvSpPr>
          <p:nvPr/>
        </p:nvSpPr>
        <p:spPr bwMode="auto">
          <a:xfrm>
            <a:off x="2163445" y="4400550"/>
            <a:ext cx="613283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激励是一个持续反复的过程</a:t>
            </a:r>
            <a:endParaRPr lang="zh-CN" altLang="en-US" sz="20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1661895" y="4443689"/>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68"/>
                                        </p:tgtEl>
                                        <p:attrNameLst>
                                          <p:attrName>style.visibility</p:attrName>
                                        </p:attrNameLst>
                                      </p:cBhvr>
                                      <p:to>
                                        <p:strVal val="visible"/>
                                      </p:to>
                                    </p:set>
                                    <p:anim calcmode="discrete" valueType="clr">
                                      <p:cBhvr override="childStyle">
                                        <p:cTn id="7" dur="80"/>
                                        <p:tgtEl>
                                          <p:spTgt spid="16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8"/>
                                        </p:tgtEl>
                                        <p:attrNameLst>
                                          <p:attrName>fillcolor</p:attrName>
                                        </p:attrNameLst>
                                      </p:cBhvr>
                                      <p:tavLst>
                                        <p:tav tm="0">
                                          <p:val>
                                            <p:clrVal>
                                              <a:schemeClr val="accent2"/>
                                            </p:clrVal>
                                          </p:val>
                                        </p:tav>
                                        <p:tav tm="50000">
                                          <p:val>
                                            <p:clrVal>
                                              <a:schemeClr val="hlink"/>
                                            </p:clrVal>
                                          </p:val>
                                        </p:tav>
                                      </p:tavLst>
                                    </p:anim>
                                    <p:set>
                                      <p:cBhvr>
                                        <p:cTn id="9" dur="80"/>
                                        <p:tgtEl>
                                          <p:spTgt spid="16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63"/>
                                        </p:tgtEl>
                                        <p:attrNameLst>
                                          <p:attrName>style.visibility</p:attrName>
                                        </p:attrNameLst>
                                      </p:cBhvr>
                                      <p:to>
                                        <p:strVal val="visible"/>
                                      </p:to>
                                    </p:set>
                                    <p:animEffect transition="in" filter="barn(inVertical)">
                                      <p:cBhvr>
                                        <p:cTn id="14" dur="500"/>
                                        <p:tgtEl>
                                          <p:spTgt spid="16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300"/>
                                  </p:stCondLst>
                                  <p:childTnLst>
                                    <p:set>
                                      <p:cBhvr>
                                        <p:cTn id="18" dur="1" fill="hold">
                                          <p:stCondLst>
                                            <p:cond delay="0"/>
                                          </p:stCondLst>
                                        </p:cTn>
                                        <p:tgtEl>
                                          <p:spTgt spid="63"/>
                                        </p:tgtEl>
                                        <p:attrNameLst>
                                          <p:attrName>style.visibility</p:attrName>
                                        </p:attrNameLst>
                                      </p:cBhvr>
                                      <p:to>
                                        <p:strVal val="visible"/>
                                      </p:to>
                                    </p:set>
                                    <p:animEffect transition="in" filter="barn(inVertical)">
                                      <p:cBhvr>
                                        <p:cTn id="19" dur="500"/>
                                        <p:tgtEl>
                                          <p:spTgt spid="6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300"/>
                                  </p:stCondLst>
                                  <p:childTnLst>
                                    <p:set>
                                      <p:cBhvr>
                                        <p:cTn id="23" dur="1" fill="hold">
                                          <p:stCondLst>
                                            <p:cond delay="0"/>
                                          </p:stCondLst>
                                        </p:cTn>
                                        <p:tgtEl>
                                          <p:spTgt spid="167"/>
                                        </p:tgtEl>
                                        <p:attrNameLst>
                                          <p:attrName>style.visibility</p:attrName>
                                        </p:attrNameLst>
                                      </p:cBhvr>
                                      <p:to>
                                        <p:strVal val="visible"/>
                                      </p:to>
                                    </p:set>
                                    <p:animEffect transition="in" filter="barn(inVertical)">
                                      <p:cBhvr>
                                        <p:cTn id="24" dur="500"/>
                                        <p:tgtEl>
                                          <p:spTgt spid="16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600"/>
                                  </p:stCondLst>
                                  <p:childTnLst>
                                    <p:set>
                                      <p:cBhvr>
                                        <p:cTn id="28" dur="1" fill="hold">
                                          <p:stCondLst>
                                            <p:cond delay="0"/>
                                          </p:stCondLst>
                                        </p:cTn>
                                        <p:tgtEl>
                                          <p:spTgt spid="171"/>
                                        </p:tgtEl>
                                        <p:attrNameLst>
                                          <p:attrName>style.visibility</p:attrName>
                                        </p:attrNameLst>
                                      </p:cBhvr>
                                      <p:to>
                                        <p:strVal val="visible"/>
                                      </p:to>
                                    </p:set>
                                    <p:animEffect transition="in" filter="barn(inVertical)">
                                      <p:cBhvr>
                                        <p:cTn id="29" dur="500"/>
                                        <p:tgtEl>
                                          <p:spTgt spid="17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900"/>
                                  </p:stCondLst>
                                  <p:childTnLst>
                                    <p:set>
                                      <p:cBhvr>
                                        <p:cTn id="33" dur="1" fill="hold">
                                          <p:stCondLst>
                                            <p:cond delay="0"/>
                                          </p:stCondLst>
                                        </p:cTn>
                                        <p:tgtEl>
                                          <p:spTgt spid="165"/>
                                        </p:tgtEl>
                                        <p:attrNameLst>
                                          <p:attrName>style.visibility</p:attrName>
                                        </p:attrNameLst>
                                      </p:cBhvr>
                                      <p:to>
                                        <p:strVal val="visible"/>
                                      </p:to>
                                    </p:set>
                                    <p:animEffect transition="in" filter="barn(inVertical)">
                                      <p:cBhvr>
                                        <p:cTn id="34" dur="500"/>
                                        <p:tgtEl>
                                          <p:spTgt spid="16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10"/>
                                        </p:tgtEl>
                                        <p:attrNameLst>
                                          <p:attrName>style.visibility</p:attrName>
                                        </p:attrNameLst>
                                      </p:cBhvr>
                                      <p:to>
                                        <p:strVal val="visible"/>
                                      </p:to>
                                    </p:set>
                                    <p:animEffect transition="in" filter="barn(inVertical)">
                                      <p:cBhvr>
                                        <p:cTn id="39" dur="500"/>
                                        <p:tgtEl>
                                          <p:spTgt spid="210"/>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barn(inVertical)">
                                      <p:cBhvr>
                                        <p:cTn id="4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3" grpId="0"/>
      <p:bldP spid="165" grpId="0"/>
      <p:bldP spid="167" grpId="0"/>
      <p:bldP spid="171" grpId="0"/>
      <p:bldP spid="210" grpId="0"/>
      <p:bldP spid="63"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0" y="920115"/>
            <a:ext cx="9144635" cy="6565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38"/>
          <p:cNvSpPr>
            <a:spLocks noChangeArrowheads="1"/>
          </p:cNvSpPr>
          <p:nvPr/>
        </p:nvSpPr>
        <p:spPr bwMode="auto">
          <a:xfrm>
            <a:off x="314362" y="920354"/>
            <a:ext cx="1994498" cy="65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b="1" dirty="0">
                <a:solidFill>
                  <a:srgbClr val="03A9F3"/>
                </a:solidFill>
                <a:latin typeface="Arial" panose="020B0604020202020204" pitchFamily="34" charset="0"/>
                <a:ea typeface="微软雅黑" panose="020B0503020204020204" pitchFamily="34" charset="-122"/>
                <a:sym typeface="Arial" panose="020B0604020202020204" pitchFamily="34" charset="0"/>
              </a:rPr>
              <a:t>激发和调动组织</a:t>
            </a:r>
            <a:endParaRPr lang="zh-CN" altLang="en-US" sz="20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zh-CN" altLang="en-US" sz="1800" b="1" dirty="0">
                <a:solidFill>
                  <a:srgbClr val="03A9F3"/>
                </a:solidFill>
                <a:latin typeface="Arial" panose="020B0604020202020204" pitchFamily="34" charset="0"/>
                <a:ea typeface="微软雅黑" panose="020B0503020204020204" pitchFamily="34" charset="-122"/>
                <a:sym typeface="Arial" panose="020B0604020202020204" pitchFamily="34" charset="0"/>
              </a:rPr>
              <a:t>员工的积极性</a:t>
            </a:r>
            <a:endParaRPr lang="zh-CN" altLang="en-US" sz="18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47"/>
          <p:cNvSpPr>
            <a:spLocks noChangeArrowheads="1"/>
          </p:cNvSpPr>
          <p:nvPr/>
        </p:nvSpPr>
        <p:spPr bwMode="auto">
          <a:xfrm>
            <a:off x="437912" y="1571705"/>
            <a:ext cx="1746647" cy="294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30000"/>
              </a:lnSpc>
              <a:spcBef>
                <a:spcPct val="0"/>
              </a:spcBef>
              <a:buFont typeface="Arial" panose="020B0604020202020204" pitchFamily="34" charset="0"/>
              <a:buNone/>
            </a:pPr>
            <a:r>
              <a:rPr lang="zh-CN" altLang="en-US" sz="18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积极性是组织成员在工作时的一种自觉的心理和行为状态。激励可以使组织成员充分发挥其技术和才能，提高工作效率。</a:t>
            </a:r>
            <a:endParaRPr lang="zh-CN" altLang="en-US" sz="18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51"/>
          <p:cNvSpPr>
            <a:spLocks noChangeArrowheads="1"/>
          </p:cNvSpPr>
          <p:nvPr/>
        </p:nvSpPr>
        <p:spPr bwMode="auto">
          <a:xfrm>
            <a:off x="2253472" y="920354"/>
            <a:ext cx="2421890" cy="58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rPr>
              <a:t>促进组织成员个人目标</a:t>
            </a:r>
            <a:endParaRPr lang="zh-CN" altLang="en-US" sz="18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zh-CN" altLang="en-US" sz="1600" b="1" dirty="0">
                <a:solidFill>
                  <a:srgbClr val="0067B0"/>
                </a:solidFill>
                <a:latin typeface="Arial" panose="020B0604020202020204" pitchFamily="34" charset="0"/>
                <a:ea typeface="微软雅黑" panose="020B0503020204020204" pitchFamily="34" charset="-122"/>
                <a:sym typeface="Arial" panose="020B0604020202020204" pitchFamily="34" charset="0"/>
              </a:rPr>
              <a:t>与组织目标的有机统一</a:t>
            </a:r>
            <a:endParaRPr lang="zh-CN" altLang="en-US" sz="16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47"/>
          <p:cNvSpPr>
            <a:spLocks noChangeArrowheads="1"/>
          </p:cNvSpPr>
          <p:nvPr/>
        </p:nvSpPr>
        <p:spPr bwMode="auto">
          <a:xfrm>
            <a:off x="2392045" y="1510030"/>
            <a:ext cx="2237105" cy="3304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30000"/>
              </a:lnSpc>
              <a:spcBef>
                <a:spcPct val="0"/>
              </a:spcBef>
              <a:buFont typeface="Arial" panose="020B0604020202020204" pitchFamily="34" charset="0"/>
              <a:buNone/>
            </a:pPr>
            <a:r>
              <a:rPr lang="zh-CN" altLang="en-US" sz="18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激励需要将组织和个人的目标与利益有机结合，诱导员工把个人目标统一于组织的整体目标，激发和推动员工为完成工作任务而努力，促使个人目标与组织目标的共同实现。</a:t>
            </a:r>
            <a:endParaRPr lang="zh-CN" altLang="en-US" sz="18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53"/>
          <p:cNvSpPr>
            <a:spLocks noChangeArrowheads="1"/>
          </p:cNvSpPr>
          <p:nvPr/>
        </p:nvSpPr>
        <p:spPr bwMode="auto">
          <a:xfrm>
            <a:off x="4836264" y="889239"/>
            <a:ext cx="2167890" cy="65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b="1" dirty="0">
                <a:solidFill>
                  <a:srgbClr val="03A9F3"/>
                </a:solidFill>
                <a:latin typeface="Arial" panose="020B0604020202020204" pitchFamily="34" charset="0"/>
                <a:ea typeface="微软雅黑" panose="020B0503020204020204" pitchFamily="34" charset="-122"/>
                <a:sym typeface="Arial" panose="020B0604020202020204" pitchFamily="34" charset="0"/>
              </a:rPr>
              <a:t>增强组织的凝聚力</a:t>
            </a:r>
            <a:endParaRPr lang="zh-CN" altLang="en-US" sz="20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zh-CN" altLang="en-US" sz="1800" b="1" dirty="0">
                <a:solidFill>
                  <a:srgbClr val="03A9F3"/>
                </a:solidFill>
                <a:latin typeface="Arial" panose="020B0604020202020204" pitchFamily="34" charset="0"/>
                <a:ea typeface="微软雅黑" panose="020B0503020204020204" pitchFamily="34" charset="-122"/>
                <a:sym typeface="Arial" panose="020B0604020202020204" pitchFamily="34" charset="0"/>
              </a:rPr>
              <a:t>和部门间的协调性</a:t>
            </a:r>
            <a:endParaRPr lang="zh-CN" altLang="en-US" sz="1800"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47"/>
          <p:cNvSpPr>
            <a:spLocks noChangeArrowheads="1"/>
          </p:cNvSpPr>
          <p:nvPr/>
        </p:nvSpPr>
        <p:spPr bwMode="auto">
          <a:xfrm>
            <a:off x="4836795" y="1602740"/>
            <a:ext cx="2254885" cy="3304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30000"/>
              </a:lnSpc>
              <a:spcBef>
                <a:spcPct val="0"/>
              </a:spcBef>
              <a:buFont typeface="Arial" panose="020B0604020202020204" pitchFamily="34" charset="0"/>
              <a:buNone/>
            </a:pPr>
            <a:r>
              <a:rPr lang="zh-CN" altLang="en-US" sz="18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为了保证组织有效、协调地运转，除建立良好的组织结构和严格的管理制度外，还要运用适当的激励方法，采取有针对性的激励方法满足组织成员的物质需求和精神需求。</a:t>
            </a:r>
            <a:endParaRPr lang="zh-CN" altLang="en-US" sz="18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6"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590" y="140572"/>
            <a:ext cx="2108371" cy="364572"/>
          </a:xfrm>
          <a:prstGeom prst="homePlate">
            <a:avLst>
              <a:gd name="adj" fmla="val 34324"/>
            </a:avLst>
          </a:prstGeom>
        </p:spPr>
      </p:pic>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461" y="144448"/>
            <a:ext cx="254645" cy="364572"/>
          </a:xfrm>
          <a:prstGeom prst="chevron">
            <a:avLst/>
          </a:prstGeom>
        </p:spPr>
      </p:pic>
      <p:sp>
        <p:nvSpPr>
          <p:cNvPr id="25"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30"/>
          <p:cNvSpPr txBox="1"/>
          <p:nvPr/>
        </p:nvSpPr>
        <p:spPr>
          <a:xfrm>
            <a:off x="843311" y="95543"/>
            <a:ext cx="1659429"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激励的作用</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53"/>
          <p:cNvSpPr>
            <a:spLocks noChangeArrowheads="1"/>
          </p:cNvSpPr>
          <p:nvPr/>
        </p:nvSpPr>
        <p:spPr bwMode="auto">
          <a:xfrm>
            <a:off x="7307049" y="920354"/>
            <a:ext cx="140589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scene3d>
              <a:camera prst="orthographicFront"/>
              <a:lightRig rig="threePt" dir="t"/>
            </a:scene3d>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20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rPr>
              <a:t>促进组织</a:t>
            </a:r>
            <a:endParaRPr lang="zh-CN" altLang="en-US" sz="20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endParaRPr>
          </a:p>
          <a:p>
            <a:pPr algn="ctr" eaLnBrk="1" hangingPunct="1">
              <a:lnSpc>
                <a:spcPct val="100000"/>
              </a:lnSpc>
              <a:spcBef>
                <a:spcPct val="0"/>
              </a:spcBef>
              <a:buFont typeface="Arial" panose="020B0604020202020204" pitchFamily="34" charset="0"/>
              <a:buNone/>
            </a:pPr>
            <a:r>
              <a:rPr lang="zh-CN" altLang="en-US" sz="20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rPr>
              <a:t>目标的实现</a:t>
            </a:r>
            <a:endParaRPr lang="zh-CN" altLang="en-US" sz="20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47"/>
          <p:cNvSpPr>
            <a:spLocks noChangeArrowheads="1"/>
          </p:cNvSpPr>
          <p:nvPr/>
        </p:nvSpPr>
        <p:spPr bwMode="auto">
          <a:xfrm>
            <a:off x="7091680" y="1602740"/>
            <a:ext cx="201104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激励制度科学、激励措施得当，不仅提高组织竞争力，吸引更多的优秀人才加盟组织，为组织目标的实现贡献自己的聪明才智，而且能塑造良性的竞争环境，开发组织成员的潜在能力，促进在职员工充分发挥其才能和智慧。</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p:tgtEl>
                                          <p:spTgt spid="31"/>
                                        </p:tgtEl>
                                        <p:attrNameLst>
                                          <p:attrName>ppt_x</p:attrName>
                                        </p:attrNameLst>
                                      </p:cBhvr>
                                      <p:tavLst>
                                        <p:tav tm="0">
                                          <p:val>
                                            <p:strVal val="#ppt_x-#ppt_w*1.125000"/>
                                          </p:val>
                                        </p:tav>
                                        <p:tav tm="100000">
                                          <p:val>
                                            <p:strVal val="#ppt_x"/>
                                          </p:val>
                                        </p:tav>
                                      </p:tavLst>
                                    </p:anim>
                                    <p:animEffect transition="in" filter="wipe(right)">
                                      <p:cBhvr>
                                        <p:cTn id="8" dur="500"/>
                                        <p:tgtEl>
                                          <p:spTgt spid="31"/>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childTnLst>
                                </p:cTn>
                              </p:par>
                            </p:childTnLst>
                          </p:cTn>
                        </p:par>
                        <p:par>
                          <p:cTn id="29" fill="hold">
                            <p:stCondLst>
                              <p:cond delay="1000"/>
                            </p:stCondLst>
                            <p:childTnLst>
                              <p:par>
                                <p:cTn id="30" presetID="4" presetClass="entr" presetSubtype="16"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ox(in)">
                                      <p:cBhvr>
                                        <p:cTn id="32" dur="20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p:cBhvr>
                                        <p:cTn id="37" dur="750"/>
                                        <p:tgtEl>
                                          <p:spTgt spid="17"/>
                                        </p:tgtEl>
                                      </p:cBhvr>
                                    </p:animEffect>
                                  </p:childTnLst>
                                </p:cTn>
                              </p:par>
                            </p:childTnLst>
                          </p:cTn>
                        </p:par>
                        <p:par>
                          <p:cTn id="38" fill="hold">
                            <p:stCondLst>
                              <p:cond delay="1000"/>
                            </p:stCondLst>
                            <p:childTnLst>
                              <p:par>
                                <p:cTn id="39" presetID="20"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p:cBhvr>
                                        <p:cTn id="41" dur="750"/>
                                        <p:tgtEl>
                                          <p:spTgt spid="19"/>
                                        </p:tgtEl>
                                      </p:cBhvr>
                                    </p:animEffect>
                                  </p:childTnLst>
                                </p:cTn>
                              </p:par>
                              <p:par>
                                <p:cTn id="42" presetID="2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p:cBhvr>
                                        <p:cTn id="44" dur="750"/>
                                        <p:tgtEl>
                                          <p:spTgt spid="21"/>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p:cBhvr>
                                        <p:cTn id="47"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16" grpId="0" bldLvl="0" autoUpdateAnimBg="0"/>
      <p:bldP spid="17" grpId="0" bldLvl="0" autoUpdateAnimBg="0"/>
      <p:bldP spid="18" grpId="0" bldLvl="0" autoUpdateAnimBg="0"/>
      <p:bldP spid="19" grpId="0" bldLvl="0" autoUpdateAnimBg="0"/>
      <p:bldP spid="20" grpId="0" bldLvl="0" autoUpdateAnimBg="0"/>
      <p:bldP spid="21" grpId="0" bldLvl="0" autoUpdateAnimBg="0"/>
      <p:bldP spid="31" grpId="0"/>
      <p:bldP spid="33" grpId="0"/>
      <p:bldP spid="34"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肘形连接符 3"/>
          <p:cNvCxnSpPr>
            <a:cxnSpLocks noChangeShapeType="1"/>
          </p:cNvCxnSpPr>
          <p:nvPr/>
        </p:nvCxnSpPr>
        <p:spPr bwMode="auto">
          <a:xfrm rot="16200000">
            <a:off x="2628265" y="-59690"/>
            <a:ext cx="653415" cy="2967990"/>
          </a:xfrm>
          <a:prstGeom prst="bentConnector2">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cxnSp>
        <p:nvCxnSpPr>
          <p:cNvPr id="4" name="肘形连接符 3"/>
          <p:cNvCxnSpPr>
            <a:cxnSpLocks noChangeShapeType="1"/>
          </p:cNvCxnSpPr>
          <p:nvPr/>
        </p:nvCxnSpPr>
        <p:spPr bwMode="auto">
          <a:xfrm rot="16200000" flipV="1">
            <a:off x="6040120" y="-126365"/>
            <a:ext cx="785495" cy="3234055"/>
          </a:xfrm>
          <a:prstGeom prst="bentConnector2">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cxnSp>
        <p:nvCxnSpPr>
          <p:cNvPr id="5" name="肘形连接符 2"/>
          <p:cNvCxnSpPr>
            <a:cxnSpLocks noChangeShapeType="1"/>
          </p:cNvCxnSpPr>
          <p:nvPr/>
        </p:nvCxnSpPr>
        <p:spPr bwMode="auto">
          <a:xfrm rot="10800000" flipV="1">
            <a:off x="4815840" y="3935095"/>
            <a:ext cx="3225165" cy="823595"/>
          </a:xfrm>
          <a:prstGeom prst="bentConnector3">
            <a:avLst>
              <a:gd name="adj1" fmla="val -118"/>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cxnSp>
        <p:nvCxnSpPr>
          <p:cNvPr id="7" name="肘形连接符 4"/>
          <p:cNvCxnSpPr>
            <a:cxnSpLocks noChangeShapeType="1"/>
          </p:cNvCxnSpPr>
          <p:nvPr/>
        </p:nvCxnSpPr>
        <p:spPr bwMode="auto">
          <a:xfrm rot="5400000" flipV="1">
            <a:off x="2672715" y="2868930"/>
            <a:ext cx="688340" cy="3091180"/>
          </a:xfrm>
          <a:prstGeom prst="bentConnector2">
            <a:avLst/>
          </a:prstGeom>
          <a:noFill/>
          <a:ln w="19050">
            <a:solidFill>
              <a:schemeClr val="bg1">
                <a:lumMod val="50000"/>
              </a:schemeClr>
            </a:solidFill>
            <a:bevel/>
            <a:headEnd type="oval" w="med" len="med"/>
            <a:tailEnd type="oval" w="med" len="med"/>
          </a:ln>
          <a:extLst>
            <a:ext uri="{909E8E84-426E-40DD-AFC4-6F175D3DCCD1}">
              <a14:hiddenFill xmlns:a14="http://schemas.microsoft.com/office/drawing/2010/main">
                <a:noFill/>
              </a14:hiddenFill>
            </a:ext>
          </a:extLst>
        </p:spPr>
      </p:cxnSp>
      <p:sp>
        <p:nvSpPr>
          <p:cNvPr id="8" name="文本框 5"/>
          <p:cNvSpPr>
            <a:spLocks noChangeArrowheads="1"/>
          </p:cNvSpPr>
          <p:nvPr/>
        </p:nvSpPr>
        <p:spPr bwMode="auto">
          <a:xfrm>
            <a:off x="1982470" y="2982595"/>
            <a:ext cx="2707640" cy="136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u"/>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引起个人行为、维持该行为并将此行为导向满足某种需求的欲望、愿望、信息等心理因素称为动机</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Wingdings" panose="05000000000000000000" pitchFamily="2" charset="2"/>
              <a:buChar char="u"/>
            </a:pPr>
            <a:r>
              <a:rPr lang="zh-CN" altLang="en-US" sz="14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动机是个体行为的直接动因</a:t>
            </a:r>
            <a:endParaRPr lang="zh-CN" altLang="en-US" sz="14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Wingdings" panose="05000000000000000000" pitchFamily="2" charset="2"/>
              <a:buChar char="u"/>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动机过程就是需求获得满足的过程</a:t>
            </a:r>
            <a:endPar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62"/>
          <p:cNvGrpSpPr/>
          <p:nvPr/>
        </p:nvGrpSpPr>
        <p:grpSpPr>
          <a:xfrm>
            <a:off x="907415" y="2875915"/>
            <a:ext cx="1096010" cy="1069975"/>
            <a:chOff x="1072935" y="2884829"/>
            <a:chExt cx="980337" cy="980337"/>
          </a:xfrm>
        </p:grpSpPr>
        <p:grpSp>
          <p:nvGrpSpPr>
            <p:cNvPr id="3" name="组合 45"/>
            <p:cNvGrpSpPr/>
            <p:nvPr/>
          </p:nvGrpSpPr>
          <p:grpSpPr>
            <a:xfrm>
              <a:off x="1072935" y="2884829"/>
              <a:ext cx="980337" cy="980337"/>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组合 9"/>
            <p:cNvGrpSpPr/>
            <p:nvPr/>
          </p:nvGrpSpPr>
          <p:grpSpPr bwMode="auto">
            <a:xfrm>
              <a:off x="1421984" y="3213744"/>
              <a:ext cx="282243" cy="476079"/>
              <a:chOff x="0" y="0"/>
              <a:chExt cx="292099" cy="492124"/>
            </a:xfrm>
            <a:solidFill>
              <a:srgbClr val="C00000"/>
            </a:solidFill>
          </p:grpSpPr>
          <p:sp>
            <p:nvSpPr>
              <p:cNvPr id="13" name="Freeform 15"/>
              <p:cNvSpPr>
                <a:spLocks noEditPoints="1" noChangeArrowheads="1"/>
              </p:cNvSpPr>
              <p:nvPr/>
            </p:nvSpPr>
            <p:spPr bwMode="auto">
              <a:xfrm>
                <a:off x="0" y="0"/>
                <a:ext cx="292099" cy="492124"/>
              </a:xfrm>
              <a:custGeom>
                <a:avLst/>
                <a:gdLst>
                  <a:gd name="T0" fmla="*/ 0 w 166"/>
                  <a:gd name="T1" fmla="*/ 2147483647 h 280"/>
                  <a:gd name="T2" fmla="*/ 2147483647 w 166"/>
                  <a:gd name="T3" fmla="*/ 2147483647 h 280"/>
                  <a:gd name="T4" fmla="*/ 2147483647 w 166"/>
                  <a:gd name="T5" fmla="*/ 2147483647 h 280"/>
                  <a:gd name="T6" fmla="*/ 2147483647 w 166"/>
                  <a:gd name="T7" fmla="*/ 2147483647 h 280"/>
                  <a:gd name="T8" fmla="*/ 2147483647 w 166"/>
                  <a:gd name="T9" fmla="*/ 2147483647 h 280"/>
                  <a:gd name="T10" fmla="*/ 2147483647 w 166"/>
                  <a:gd name="T11" fmla="*/ 2147483647 h 280"/>
                  <a:gd name="T12" fmla="*/ 2147483647 w 166"/>
                  <a:gd name="T13" fmla="*/ 2147483647 h 280"/>
                  <a:gd name="T14" fmla="*/ 2147483647 w 166"/>
                  <a:gd name="T15" fmla="*/ 2147483647 h 280"/>
                  <a:gd name="T16" fmla="*/ 2147483647 w 166"/>
                  <a:gd name="T17" fmla="*/ 2147483647 h 280"/>
                  <a:gd name="T18" fmla="*/ 0 w 166"/>
                  <a:gd name="T19" fmla="*/ 2147483647 h 280"/>
                  <a:gd name="T20" fmla="*/ 0 w 166"/>
                  <a:gd name="T21" fmla="*/ 2147483647 h 280"/>
                  <a:gd name="T22" fmla="*/ 0 w 166"/>
                  <a:gd name="T23" fmla="*/ 2147483647 h 280"/>
                  <a:gd name="T24" fmla="*/ 0 w 166"/>
                  <a:gd name="T25" fmla="*/ 0 h 280"/>
                  <a:gd name="T26" fmla="*/ 2147483647 w 166"/>
                  <a:gd name="T27" fmla="*/ 0 h 280"/>
                  <a:gd name="T28" fmla="*/ 2147483647 w 166"/>
                  <a:gd name="T29" fmla="*/ 2147483647 h 280"/>
                  <a:gd name="T30" fmla="*/ 2147483647 w 166"/>
                  <a:gd name="T31" fmla="*/ 2147483647 h 280"/>
                  <a:gd name="T32" fmla="*/ 2147483647 w 166"/>
                  <a:gd name="T33" fmla="*/ 2147483647 h 280"/>
                  <a:gd name="T34" fmla="*/ 2147483647 w 166"/>
                  <a:gd name="T35" fmla="*/ 2147483647 h 280"/>
                  <a:gd name="T36" fmla="*/ 2147483647 w 166"/>
                  <a:gd name="T37" fmla="*/ 2147483647 h 280"/>
                  <a:gd name="T38" fmla="*/ 2147483647 w 166"/>
                  <a:gd name="T39" fmla="*/ 2147483647 h 280"/>
                  <a:gd name="T40" fmla="*/ 2147483647 w 166"/>
                  <a:gd name="T41" fmla="*/ 2147483647 h 280"/>
                  <a:gd name="T42" fmla="*/ 0 w 166"/>
                  <a:gd name="T43" fmla="*/ 2147483647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6"/>
              <p:cNvSpPr>
                <a:spLocks noEditPoints="1" noChangeArrowheads="1"/>
              </p:cNvSpPr>
              <p:nvPr/>
            </p:nvSpPr>
            <p:spPr bwMode="auto">
              <a:xfrm>
                <a:off x="23812" y="46039"/>
                <a:ext cx="244476" cy="400050"/>
              </a:xfrm>
              <a:custGeom>
                <a:avLst/>
                <a:gdLst>
                  <a:gd name="T0" fmla="*/ 2147483647 w 138"/>
                  <a:gd name="T1" fmla="*/ 2147483647 h 228"/>
                  <a:gd name="T2" fmla="*/ 2147483647 w 138"/>
                  <a:gd name="T3" fmla="*/ 2147483647 h 228"/>
                  <a:gd name="T4" fmla="*/ 2147483647 w 138"/>
                  <a:gd name="T5" fmla="*/ 2147483647 h 228"/>
                  <a:gd name="T6" fmla="*/ 2147483647 w 138"/>
                  <a:gd name="T7" fmla="*/ 2147483647 h 228"/>
                  <a:gd name="T8" fmla="*/ 2147483647 w 138"/>
                  <a:gd name="T9" fmla="*/ 2147483647 h 228"/>
                  <a:gd name="T10" fmla="*/ 2147483647 w 138"/>
                  <a:gd name="T11" fmla="*/ 2147483647 h 228"/>
                  <a:gd name="T12" fmla="*/ 2147483647 w 138"/>
                  <a:gd name="T13" fmla="*/ 2147483647 h 228"/>
                  <a:gd name="T14" fmla="*/ 2147483647 w 138"/>
                  <a:gd name="T15" fmla="*/ 2147483647 h 228"/>
                  <a:gd name="T16" fmla="*/ 2147483647 w 138"/>
                  <a:gd name="T17" fmla="*/ 2147483647 h 228"/>
                  <a:gd name="T18" fmla="*/ 2147483647 w 138"/>
                  <a:gd name="T19" fmla="*/ 2147483647 h 228"/>
                  <a:gd name="T20" fmla="*/ 0 w 138"/>
                  <a:gd name="T21" fmla="*/ 2147483647 h 228"/>
                  <a:gd name="T22" fmla="*/ 0 w 138"/>
                  <a:gd name="T23" fmla="*/ 2147483647 h 228"/>
                  <a:gd name="T24" fmla="*/ 2147483647 w 138"/>
                  <a:gd name="T25" fmla="*/ 2147483647 h 228"/>
                  <a:gd name="T26" fmla="*/ 2147483647 w 138"/>
                  <a:gd name="T27" fmla="*/ 2147483647 h 228"/>
                  <a:gd name="T28" fmla="*/ 2147483647 w 138"/>
                  <a:gd name="T29" fmla="*/ 2147483647 h 228"/>
                  <a:gd name="T30" fmla="*/ 2147483647 w 138"/>
                  <a:gd name="T31" fmla="*/ 2147483647 h 228"/>
                  <a:gd name="T32" fmla="*/ 2147483647 w 138"/>
                  <a:gd name="T33" fmla="*/ 2147483647 h 228"/>
                  <a:gd name="T34" fmla="*/ 2147483647 w 138"/>
                  <a:gd name="T35" fmla="*/ 2147483647 h 228"/>
                  <a:gd name="T36" fmla="*/ 2147483647 w 138"/>
                  <a:gd name="T37" fmla="*/ 2147483647 h 228"/>
                  <a:gd name="T38" fmla="*/ 0 w 138"/>
                  <a:gd name="T39" fmla="*/ 2147483647 h 228"/>
                  <a:gd name="T40" fmla="*/ 2147483647 w 138"/>
                  <a:gd name="T41" fmla="*/ 0 h 228"/>
                  <a:gd name="T42" fmla="*/ 2147483647 w 138"/>
                  <a:gd name="T43" fmla="*/ 2147483647 h 228"/>
                  <a:gd name="T44" fmla="*/ 2147483647 w 138"/>
                  <a:gd name="T45" fmla="*/ 2147483647 h 228"/>
                  <a:gd name="T46" fmla="*/ 2147483647 w 138"/>
                  <a:gd name="T47" fmla="*/ 2147483647 h 228"/>
                  <a:gd name="T48" fmla="*/ 2147483647 w 138"/>
                  <a:gd name="T49" fmla="*/ 2147483647 h 228"/>
                  <a:gd name="T50" fmla="*/ 2147483647 w 138"/>
                  <a:gd name="T51" fmla="*/ 2147483647 h 228"/>
                  <a:gd name="T52" fmla="*/ 2147483647 w 138"/>
                  <a:gd name="T53" fmla="*/ 2147483647 h 228"/>
                  <a:gd name="T54" fmla="*/ 2147483647 w 138"/>
                  <a:gd name="T55" fmla="*/ 2147483647 h 228"/>
                  <a:gd name="T56" fmla="*/ 2147483647 w 138"/>
                  <a:gd name="T57" fmla="*/ 2147483647 h 228"/>
                  <a:gd name="T58" fmla="*/ 2147483647 w 138"/>
                  <a:gd name="T59" fmla="*/ 2147483647 h 228"/>
                  <a:gd name="T60" fmla="*/ 2147483647 w 138"/>
                  <a:gd name="T61" fmla="*/ 2147483647 h 228"/>
                  <a:gd name="T62" fmla="*/ 2147483647 w 138"/>
                  <a:gd name="T63" fmla="*/ 0 h 228"/>
                  <a:gd name="T64" fmla="*/ 2147483647 w 138"/>
                  <a:gd name="T65" fmla="*/ 2147483647 h 228"/>
                  <a:gd name="T66" fmla="*/ 2147483647 w 138"/>
                  <a:gd name="T67" fmla="*/ 2147483647 h 228"/>
                  <a:gd name="T68" fmla="*/ 2147483647 w 138"/>
                  <a:gd name="T69" fmla="*/ 2147483647 h 228"/>
                  <a:gd name="T70" fmla="*/ 2147483647 w 138"/>
                  <a:gd name="T71" fmla="*/ 2147483647 h 228"/>
                  <a:gd name="T72" fmla="*/ 2147483647 w 138"/>
                  <a:gd name="T73" fmla="*/ 2147483647 h 228"/>
                  <a:gd name="T74" fmla="*/ 2147483647 w 138"/>
                  <a:gd name="T75" fmla="*/ 2147483647 h 228"/>
                  <a:gd name="T76" fmla="*/ 2147483647 w 138"/>
                  <a:gd name="T77" fmla="*/ 2147483647 h 228"/>
                  <a:gd name="T78" fmla="*/ 2147483647 w 138"/>
                  <a:gd name="T79" fmla="*/ 2147483647 h 228"/>
                  <a:gd name="T80" fmla="*/ 2147483647 w 138"/>
                  <a:gd name="T81" fmla="*/ 2147483647 h 228"/>
                  <a:gd name="T82" fmla="*/ 2147483647 w 138"/>
                  <a:gd name="T83" fmla="*/ 2147483647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7"/>
              <p:cNvSpPr>
                <a:spLocks noChangeArrowheads="1"/>
              </p:cNvSpPr>
              <p:nvPr/>
            </p:nvSpPr>
            <p:spPr bwMode="auto">
              <a:xfrm>
                <a:off x="63499" y="166689"/>
                <a:ext cx="165100" cy="279400"/>
              </a:xfrm>
              <a:custGeom>
                <a:avLst/>
                <a:gdLst>
                  <a:gd name="T0" fmla="*/ 0 w 94"/>
                  <a:gd name="T1" fmla="*/ 2147483647 h 160"/>
                  <a:gd name="T2" fmla="*/ 2147483647 w 94"/>
                  <a:gd name="T3" fmla="*/ 2147483647 h 160"/>
                  <a:gd name="T4" fmla="*/ 2147483647 w 94"/>
                  <a:gd name="T5" fmla="*/ 2147483647 h 160"/>
                  <a:gd name="T6" fmla="*/ 2147483647 w 94"/>
                  <a:gd name="T7" fmla="*/ 2147483647 h 160"/>
                  <a:gd name="T8" fmla="*/ 2147483647 w 94"/>
                  <a:gd name="T9" fmla="*/ 2147483647 h 160"/>
                  <a:gd name="T10" fmla="*/ 2147483647 w 94"/>
                  <a:gd name="T11" fmla="*/ 2147483647 h 160"/>
                  <a:gd name="T12" fmla="*/ 2147483647 w 94"/>
                  <a:gd name="T13" fmla="*/ 2147483647 h 160"/>
                  <a:gd name="T14" fmla="*/ 2147483647 w 94"/>
                  <a:gd name="T15" fmla="*/ 2147483647 h 160"/>
                  <a:gd name="T16" fmla="*/ 2147483647 w 94"/>
                  <a:gd name="T17" fmla="*/ 2147483647 h 160"/>
                  <a:gd name="T18" fmla="*/ 2147483647 w 94"/>
                  <a:gd name="T19" fmla="*/ 2147483647 h 160"/>
                  <a:gd name="T20" fmla="*/ 2147483647 w 94"/>
                  <a:gd name="T21" fmla="*/ 2147483647 h 160"/>
                  <a:gd name="T22" fmla="*/ 2147483647 w 94"/>
                  <a:gd name="T23" fmla="*/ 2147483647 h 160"/>
                  <a:gd name="T24" fmla="*/ 2147483647 w 94"/>
                  <a:gd name="T25" fmla="*/ 2147483647 h 160"/>
                  <a:gd name="T26" fmla="*/ 2147483647 w 94"/>
                  <a:gd name="T27" fmla="*/ 2147483647 h 160"/>
                  <a:gd name="T28" fmla="*/ 2147483647 w 94"/>
                  <a:gd name="T29" fmla="*/ 2147483647 h 160"/>
                  <a:gd name="T30" fmla="*/ 2147483647 w 94"/>
                  <a:gd name="T31" fmla="*/ 2147483647 h 160"/>
                  <a:gd name="T32" fmla="*/ 2147483647 w 94"/>
                  <a:gd name="T33" fmla="*/ 2147483647 h 160"/>
                  <a:gd name="T34" fmla="*/ 2147483647 w 94"/>
                  <a:gd name="T35" fmla="*/ 0 h 160"/>
                  <a:gd name="T36" fmla="*/ 2147483647 w 94"/>
                  <a:gd name="T37" fmla="*/ 0 h 160"/>
                  <a:gd name="T38" fmla="*/ 2147483647 w 94"/>
                  <a:gd name="T39" fmla="*/ 0 h 160"/>
                  <a:gd name="T40" fmla="*/ 2147483647 w 94"/>
                  <a:gd name="T41" fmla="*/ 0 h 160"/>
                  <a:gd name="T42" fmla="*/ 2147483647 w 94"/>
                  <a:gd name="T43" fmla="*/ 2147483647 h 160"/>
                  <a:gd name="T44" fmla="*/ 2147483647 w 94"/>
                  <a:gd name="T45" fmla="*/ 2147483647 h 160"/>
                  <a:gd name="T46" fmla="*/ 2147483647 w 94"/>
                  <a:gd name="T47" fmla="*/ 2147483647 h 160"/>
                  <a:gd name="T48" fmla="*/ 2147483647 w 94"/>
                  <a:gd name="T49" fmla="*/ 2147483647 h 160"/>
                  <a:gd name="T50" fmla="*/ 2147483647 w 94"/>
                  <a:gd name="T51" fmla="*/ 2147483647 h 160"/>
                  <a:gd name="T52" fmla="*/ 2147483647 w 94"/>
                  <a:gd name="T53" fmla="*/ 2147483647 h 160"/>
                  <a:gd name="T54" fmla="*/ 2147483647 w 94"/>
                  <a:gd name="T55" fmla="*/ 2147483647 h 160"/>
                  <a:gd name="T56" fmla="*/ 2147483647 w 94"/>
                  <a:gd name="T57" fmla="*/ 2147483647 h 160"/>
                  <a:gd name="T58" fmla="*/ 2147483647 w 94"/>
                  <a:gd name="T59" fmla="*/ 2147483647 h 160"/>
                  <a:gd name="T60" fmla="*/ 2147483647 w 94"/>
                  <a:gd name="T61" fmla="*/ 2147483647 h 160"/>
                  <a:gd name="T62" fmla="*/ 2147483647 w 94"/>
                  <a:gd name="T63" fmla="*/ 2147483647 h 160"/>
                  <a:gd name="T64" fmla="*/ 2147483647 w 94"/>
                  <a:gd name="T65" fmla="*/ 2147483647 h 160"/>
                  <a:gd name="T66" fmla="*/ 0 w 94"/>
                  <a:gd name="T67" fmla="*/ 2147483647 h 160"/>
                  <a:gd name="T68" fmla="*/ 0 w 94"/>
                  <a:gd name="T69" fmla="*/ 2147483647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6" name="文本框 13"/>
          <p:cNvSpPr>
            <a:spLocks noChangeArrowheads="1"/>
          </p:cNvSpPr>
          <p:nvPr/>
        </p:nvSpPr>
        <p:spPr bwMode="auto">
          <a:xfrm>
            <a:off x="4749165" y="2913380"/>
            <a:ext cx="2802890" cy="1430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u"/>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指人所表现出的指向某一目标的一系列动作的总称，是人与环境之间交互作用的过程</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Wingdings" panose="05000000000000000000" pitchFamily="2" charset="2"/>
              <a:buChar char="u"/>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人类有目的的行为都是出于对某种需求的追求，未得到满足的需求是产生激励的起点</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7"/>
          <p:cNvSpPr>
            <a:spLocks noChangeArrowheads="1"/>
          </p:cNvSpPr>
          <p:nvPr/>
        </p:nvSpPr>
        <p:spPr bwMode="auto">
          <a:xfrm>
            <a:off x="4749165" y="1252855"/>
            <a:ext cx="2698115" cy="157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Font typeface="Wingdings" panose="05000000000000000000" pitchFamily="2" charset="2"/>
              <a:buChar char="u"/>
            </a:pPr>
            <a:r>
              <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指个体在生存和发展所必须具备的内在要素或外在条件得不到满足时，大脑神经中枢所感知的生理失衡或心理紧张状态</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20000"/>
              </a:lnSpc>
              <a:spcBef>
                <a:spcPct val="0"/>
              </a:spcBef>
              <a:buFont typeface="Wingdings" panose="05000000000000000000" pitchFamily="2" charset="2"/>
              <a:buChar char="u"/>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需求的满足不仅是个体行为产生的原动力，而且是个体行为的根本目的</a:t>
            </a:r>
            <a:endPar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64"/>
          <p:cNvGrpSpPr/>
          <p:nvPr/>
        </p:nvGrpSpPr>
        <p:grpSpPr>
          <a:xfrm>
            <a:off x="7485380" y="2899410"/>
            <a:ext cx="1083945" cy="1024890"/>
            <a:chOff x="7119116" y="2914646"/>
            <a:chExt cx="980337" cy="980337"/>
          </a:xfrm>
        </p:grpSpPr>
        <p:grpSp>
          <p:nvGrpSpPr>
            <p:cNvPr id="11" name="组合 48"/>
            <p:cNvGrpSpPr/>
            <p:nvPr/>
          </p:nvGrpSpPr>
          <p:grpSpPr>
            <a:xfrm>
              <a:off x="7119116" y="2914646"/>
              <a:ext cx="980337" cy="98033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Freeform 12"/>
            <p:cNvSpPr>
              <a:spLocks noEditPoints="1" noChangeArrowheads="1"/>
            </p:cNvSpPr>
            <p:nvPr/>
          </p:nvSpPr>
          <p:spPr bwMode="auto">
            <a:xfrm>
              <a:off x="7417283" y="3213744"/>
              <a:ext cx="339092" cy="47930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61"/>
          <p:cNvGrpSpPr/>
          <p:nvPr/>
        </p:nvGrpSpPr>
        <p:grpSpPr>
          <a:xfrm>
            <a:off x="934085" y="1793875"/>
            <a:ext cx="1073785" cy="1062355"/>
            <a:chOff x="1094333" y="1771508"/>
            <a:chExt cx="980337" cy="980337"/>
          </a:xfrm>
        </p:grpSpPr>
        <p:grpSp>
          <p:nvGrpSpPr>
            <p:cNvPr id="17" name="组合 41"/>
            <p:cNvGrpSpPr/>
            <p:nvPr/>
          </p:nvGrpSpPr>
          <p:grpSpPr>
            <a:xfrm>
              <a:off x="1094333" y="1771508"/>
              <a:ext cx="980337" cy="98033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组合 24"/>
            <p:cNvGrpSpPr/>
            <p:nvPr/>
          </p:nvGrpSpPr>
          <p:grpSpPr bwMode="auto">
            <a:xfrm>
              <a:off x="1276025" y="2059328"/>
              <a:ext cx="574161" cy="525498"/>
              <a:chOff x="0" y="0"/>
              <a:chExt cx="550987" cy="504288"/>
            </a:xfrm>
            <a:solidFill>
              <a:srgbClr val="C00000"/>
            </a:solidFill>
          </p:grpSpPr>
          <p:sp>
            <p:nvSpPr>
              <p:cNvPr id="28" name="Freeform 26"/>
              <p:cNvSpPr>
                <a:spLocks noEditPoints="1" noChangeArrowheads="1"/>
              </p:cNvSpPr>
              <p:nvPr/>
            </p:nvSpPr>
            <p:spPr bwMode="auto">
              <a:xfrm>
                <a:off x="0" y="0"/>
                <a:ext cx="357759" cy="359114"/>
              </a:xfrm>
              <a:custGeom>
                <a:avLst/>
                <a:gdLst>
                  <a:gd name="T0" fmla="*/ 2147483647 w 52"/>
                  <a:gd name="T1" fmla="*/ 1287720650 h 52"/>
                  <a:gd name="T2" fmla="*/ 2147483647 w 52"/>
                  <a:gd name="T3" fmla="*/ 1096948243 h 52"/>
                  <a:gd name="T4" fmla="*/ 2147483647 w 52"/>
                  <a:gd name="T5" fmla="*/ 953868938 h 52"/>
                  <a:gd name="T6" fmla="*/ 2147483647 w 52"/>
                  <a:gd name="T7" fmla="*/ 620017227 h 52"/>
                  <a:gd name="T8" fmla="*/ 2147483647 w 52"/>
                  <a:gd name="T9" fmla="*/ 572317219 h 52"/>
                  <a:gd name="T10" fmla="*/ 1893363828 w 52"/>
                  <a:gd name="T11" fmla="*/ 620017227 h 52"/>
                  <a:gd name="T12" fmla="*/ 2035366631 w 52"/>
                  <a:gd name="T13" fmla="*/ 333851711 h 52"/>
                  <a:gd name="T14" fmla="*/ 1751361025 w 52"/>
                  <a:gd name="T15" fmla="*/ 95386203 h 52"/>
                  <a:gd name="T16" fmla="*/ 1514689686 w 52"/>
                  <a:gd name="T17" fmla="*/ 333851711 h 52"/>
                  <a:gd name="T18" fmla="*/ 1372686883 w 52"/>
                  <a:gd name="T19" fmla="*/ 47693102 h 52"/>
                  <a:gd name="T20" fmla="*/ 1278018348 w 52"/>
                  <a:gd name="T21" fmla="*/ 0 h 52"/>
                  <a:gd name="T22" fmla="*/ 899351086 w 52"/>
                  <a:gd name="T23" fmla="*/ 95386203 h 52"/>
                  <a:gd name="T24" fmla="*/ 852016818 w 52"/>
                  <a:gd name="T25" fmla="*/ 429237915 h 52"/>
                  <a:gd name="T26" fmla="*/ 568011212 w 52"/>
                  <a:gd name="T27" fmla="*/ 190772406 h 52"/>
                  <a:gd name="T28" fmla="*/ 284005606 w 52"/>
                  <a:gd name="T29" fmla="*/ 476931016 h 52"/>
                  <a:gd name="T30" fmla="*/ 473342677 w 52"/>
                  <a:gd name="T31" fmla="*/ 715403430 h 52"/>
                  <a:gd name="T32" fmla="*/ 142002803 w 52"/>
                  <a:gd name="T33" fmla="*/ 763096532 h 52"/>
                  <a:gd name="T34" fmla="*/ 94668535 w 52"/>
                  <a:gd name="T35" fmla="*/ 810789634 h 52"/>
                  <a:gd name="T36" fmla="*/ 0 w 52"/>
                  <a:gd name="T37" fmla="*/ 1192334446 h 52"/>
                  <a:gd name="T38" fmla="*/ 331339874 w 52"/>
                  <a:gd name="T39" fmla="*/ 1287720650 h 52"/>
                  <a:gd name="T40" fmla="*/ 94668535 w 52"/>
                  <a:gd name="T41" fmla="*/ 1478493056 h 52"/>
                  <a:gd name="T42" fmla="*/ 189337071 w 52"/>
                  <a:gd name="T43" fmla="*/ 1860044775 h 52"/>
                  <a:gd name="T44" fmla="*/ 284005606 w 52"/>
                  <a:gd name="T45" fmla="*/ 1907737877 h 52"/>
                  <a:gd name="T46" fmla="*/ 568011212 w 52"/>
                  <a:gd name="T47" fmla="*/ 1907737877 h 52"/>
                  <a:gd name="T48" fmla="*/ 473342677 w 52"/>
                  <a:gd name="T49" fmla="*/ 2147483647 h 52"/>
                  <a:gd name="T50" fmla="*/ 804682551 w 52"/>
                  <a:gd name="T51" fmla="*/ 2147483647 h 52"/>
                  <a:gd name="T52" fmla="*/ 994019622 w 52"/>
                  <a:gd name="T53" fmla="*/ 2146203385 h 52"/>
                  <a:gd name="T54" fmla="*/ 1088688157 w 52"/>
                  <a:gd name="T55" fmla="*/ 2147483647 h 52"/>
                  <a:gd name="T56" fmla="*/ 1136022425 w 52"/>
                  <a:gd name="T57" fmla="*/ 2147483647 h 52"/>
                  <a:gd name="T58" fmla="*/ 1514689686 w 52"/>
                  <a:gd name="T59" fmla="*/ 2147483647 h 52"/>
                  <a:gd name="T60" fmla="*/ 1562023954 w 52"/>
                  <a:gd name="T61" fmla="*/ 2147483647 h 52"/>
                  <a:gd name="T62" fmla="*/ 1656692489 w 52"/>
                  <a:gd name="T63" fmla="*/ 2098510283 h 52"/>
                  <a:gd name="T64" fmla="*/ 1893363828 w 52"/>
                  <a:gd name="T65" fmla="*/ 2147483647 h 52"/>
                  <a:gd name="T66" fmla="*/ 2147483647 w 52"/>
                  <a:gd name="T67" fmla="*/ 2050817182 h 52"/>
                  <a:gd name="T68" fmla="*/ 2147483647 w 52"/>
                  <a:gd name="T69" fmla="*/ 1955430978 h 52"/>
                  <a:gd name="T70" fmla="*/ 2035366631 w 52"/>
                  <a:gd name="T71" fmla="*/ 1669265463 h 52"/>
                  <a:gd name="T72" fmla="*/ 2147483647 w 52"/>
                  <a:gd name="T73" fmla="*/ 1716958564 h 52"/>
                  <a:gd name="T74" fmla="*/ 2147483647 w 52"/>
                  <a:gd name="T75" fmla="*/ 1383106853 h 52"/>
                  <a:gd name="T76" fmla="*/ 1562023954 w 52"/>
                  <a:gd name="T77" fmla="*/ 1335413751 h 52"/>
                  <a:gd name="T78" fmla="*/ 899351086 w 52"/>
                  <a:gd name="T79" fmla="*/ 1192334446 h 52"/>
                  <a:gd name="T80" fmla="*/ 1562023954 w 52"/>
                  <a:gd name="T81" fmla="*/ 1335413751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27"/>
              <p:cNvSpPr>
                <a:spLocks noEditPoints="1" noChangeArrowheads="1"/>
              </p:cNvSpPr>
              <p:nvPr/>
            </p:nvSpPr>
            <p:spPr bwMode="auto">
              <a:xfrm>
                <a:off x="296538" y="248324"/>
                <a:ext cx="254449" cy="255964"/>
              </a:xfrm>
              <a:custGeom>
                <a:avLst/>
                <a:gdLst>
                  <a:gd name="T0" fmla="*/ 1560673257 w 37"/>
                  <a:gd name="T1" fmla="*/ 1387878316 h 37"/>
                  <a:gd name="T2" fmla="*/ 1466086999 w 37"/>
                  <a:gd name="T3" fmla="*/ 1148593483 h 37"/>
                  <a:gd name="T4" fmla="*/ 1702552644 w 37"/>
                  <a:gd name="T5" fmla="*/ 1196451833 h 37"/>
                  <a:gd name="T6" fmla="*/ 1749845773 w 37"/>
                  <a:gd name="T7" fmla="*/ 957160083 h 37"/>
                  <a:gd name="T8" fmla="*/ 1702552644 w 37"/>
                  <a:gd name="T9" fmla="*/ 861443383 h 37"/>
                  <a:gd name="T10" fmla="*/ 1513380128 w 37"/>
                  <a:gd name="T11" fmla="*/ 765726683 h 37"/>
                  <a:gd name="T12" fmla="*/ 1749845773 w 37"/>
                  <a:gd name="T13" fmla="*/ 670009983 h 37"/>
                  <a:gd name="T14" fmla="*/ 1655259515 w 37"/>
                  <a:gd name="T15" fmla="*/ 430725150 h 37"/>
                  <a:gd name="T16" fmla="*/ 1418793870 w 37"/>
                  <a:gd name="T17" fmla="*/ 478576583 h 37"/>
                  <a:gd name="T18" fmla="*/ 1466086999 w 37"/>
                  <a:gd name="T19" fmla="*/ 239291750 h 37"/>
                  <a:gd name="T20" fmla="*/ 1418793870 w 37"/>
                  <a:gd name="T21" fmla="*/ 191433400 h 37"/>
                  <a:gd name="T22" fmla="*/ 1135035096 w 37"/>
                  <a:gd name="T23" fmla="*/ 95716700 h 37"/>
                  <a:gd name="T24" fmla="*/ 993155709 w 37"/>
                  <a:gd name="T25" fmla="*/ 239291750 h 37"/>
                  <a:gd name="T26" fmla="*/ 898569451 w 37"/>
                  <a:gd name="T27" fmla="*/ 0 h 37"/>
                  <a:gd name="T28" fmla="*/ 662103806 w 37"/>
                  <a:gd name="T29" fmla="*/ 47858350 h 37"/>
                  <a:gd name="T30" fmla="*/ 662103806 w 37"/>
                  <a:gd name="T31" fmla="*/ 239291750 h 37"/>
                  <a:gd name="T32" fmla="*/ 472931290 w 37"/>
                  <a:gd name="T33" fmla="*/ 143575050 h 37"/>
                  <a:gd name="T34" fmla="*/ 378345032 w 37"/>
                  <a:gd name="T35" fmla="*/ 143575050 h 37"/>
                  <a:gd name="T36" fmla="*/ 189172516 w 37"/>
                  <a:gd name="T37" fmla="*/ 335008450 h 37"/>
                  <a:gd name="T38" fmla="*/ 331051903 w 37"/>
                  <a:gd name="T39" fmla="*/ 526434933 h 37"/>
                  <a:gd name="T40" fmla="*/ 141879387 w 37"/>
                  <a:gd name="T41" fmla="*/ 526434933 h 37"/>
                  <a:gd name="T42" fmla="*/ 0 w 37"/>
                  <a:gd name="T43" fmla="*/ 813585033 h 37"/>
                  <a:gd name="T44" fmla="*/ 47293129 w 37"/>
                  <a:gd name="T45" fmla="*/ 861443383 h 37"/>
                  <a:gd name="T46" fmla="*/ 236465645 w 37"/>
                  <a:gd name="T47" fmla="*/ 957160083 h 37"/>
                  <a:gd name="T48" fmla="*/ 47293129 w 37"/>
                  <a:gd name="T49" fmla="*/ 1100735133 h 37"/>
                  <a:gd name="T50" fmla="*/ 189172516 w 37"/>
                  <a:gd name="T51" fmla="*/ 1340019966 h 37"/>
                  <a:gd name="T52" fmla="*/ 378345032 w 37"/>
                  <a:gd name="T53" fmla="*/ 1292168534 h 37"/>
                  <a:gd name="T54" fmla="*/ 331051903 w 37"/>
                  <a:gd name="T55" fmla="*/ 1483595016 h 37"/>
                  <a:gd name="T56" fmla="*/ 331051903 w 37"/>
                  <a:gd name="T57" fmla="*/ 1579311716 h 37"/>
                  <a:gd name="T58" fmla="*/ 567517548 w 37"/>
                  <a:gd name="T59" fmla="*/ 1675028416 h 37"/>
                  <a:gd name="T60" fmla="*/ 614810677 w 37"/>
                  <a:gd name="T61" fmla="*/ 1675028416 h 37"/>
                  <a:gd name="T62" fmla="*/ 803983193 w 37"/>
                  <a:gd name="T63" fmla="*/ 1531453366 h 37"/>
                  <a:gd name="T64" fmla="*/ 803983193 w 37"/>
                  <a:gd name="T65" fmla="*/ 1770745116 h 37"/>
                  <a:gd name="T66" fmla="*/ 1087741967 w 37"/>
                  <a:gd name="T67" fmla="*/ 1722886766 h 37"/>
                  <a:gd name="T68" fmla="*/ 1135035096 w 37"/>
                  <a:gd name="T69" fmla="*/ 1675028416 h 37"/>
                  <a:gd name="T70" fmla="*/ 1182328225 w 37"/>
                  <a:gd name="T71" fmla="*/ 1483595016 h 37"/>
                  <a:gd name="T72" fmla="*/ 1324207612 w 37"/>
                  <a:gd name="T73" fmla="*/ 1627170066 h 37"/>
                  <a:gd name="T74" fmla="*/ 1560673257 w 37"/>
                  <a:gd name="T75" fmla="*/ 1435736666 h 37"/>
                  <a:gd name="T76" fmla="*/ 1040448838 w 37"/>
                  <a:gd name="T77" fmla="*/ 1052876783 h 37"/>
                  <a:gd name="T78" fmla="*/ 709396935 w 37"/>
                  <a:gd name="T79" fmla="*/ 717868333 h 37"/>
                  <a:gd name="T80" fmla="*/ 1040448838 w 37"/>
                  <a:gd name="T81" fmla="*/ 105287678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3A9F3"/>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1" name="组合 63"/>
          <p:cNvGrpSpPr/>
          <p:nvPr/>
        </p:nvGrpSpPr>
        <p:grpSpPr>
          <a:xfrm>
            <a:off x="7506970" y="1883410"/>
            <a:ext cx="1086485" cy="1016635"/>
            <a:chOff x="7097719" y="1832372"/>
            <a:chExt cx="980337" cy="980337"/>
          </a:xfrm>
        </p:grpSpPr>
        <p:grpSp>
          <p:nvGrpSpPr>
            <p:cNvPr id="22" name="组合 51"/>
            <p:cNvGrpSpPr/>
            <p:nvPr/>
          </p:nvGrpSpPr>
          <p:grpSpPr>
            <a:xfrm>
              <a:off x="7097719" y="1832372"/>
              <a:ext cx="980337" cy="980337"/>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2" name="Freeform 41"/>
            <p:cNvSpPr>
              <a:spLocks noEditPoints="1" noChangeArrowheads="1"/>
            </p:cNvSpPr>
            <p:nvPr/>
          </p:nvSpPr>
          <p:spPr bwMode="auto">
            <a:xfrm>
              <a:off x="7334035" y="2103125"/>
              <a:ext cx="476079" cy="381999"/>
            </a:xfrm>
            <a:custGeom>
              <a:avLst/>
              <a:gdLst>
                <a:gd name="T0" fmla="*/ 2147483647 w 72"/>
                <a:gd name="T1" fmla="*/ 2147483647 h 58"/>
                <a:gd name="T2" fmla="*/ 2147483647 w 72"/>
                <a:gd name="T3" fmla="*/ 2147483647 h 58"/>
                <a:gd name="T4" fmla="*/ 2147483647 w 72"/>
                <a:gd name="T5" fmla="*/ 2147483647 h 58"/>
                <a:gd name="T6" fmla="*/ 2147483647 w 72"/>
                <a:gd name="T7" fmla="*/ 2147483647 h 58"/>
                <a:gd name="T8" fmla="*/ 2147483647 w 72"/>
                <a:gd name="T9" fmla="*/ 2147483647 h 58"/>
                <a:gd name="T10" fmla="*/ 2147483647 w 72"/>
                <a:gd name="T11" fmla="*/ 0 h 58"/>
                <a:gd name="T12" fmla="*/ 2147483647 w 72"/>
                <a:gd name="T13" fmla="*/ 0 h 58"/>
                <a:gd name="T14" fmla="*/ 2147483647 w 72"/>
                <a:gd name="T15" fmla="*/ 2147483647 h 58"/>
                <a:gd name="T16" fmla="*/ 2147483647 w 72"/>
                <a:gd name="T17" fmla="*/ 2147483647 h 58"/>
                <a:gd name="T18" fmla="*/ 2147483647 w 72"/>
                <a:gd name="T19" fmla="*/ 2147483647 h 58"/>
                <a:gd name="T20" fmla="*/ 2147483647 w 72"/>
                <a:gd name="T21" fmla="*/ 2147483647 h 58"/>
                <a:gd name="T22" fmla="*/ 0 w 72"/>
                <a:gd name="T23" fmla="*/ 2147483647 h 58"/>
                <a:gd name="T24" fmla="*/ 0 w 72"/>
                <a:gd name="T25" fmla="*/ 2147483647 h 58"/>
                <a:gd name="T26" fmla="*/ 2147483647 w 72"/>
                <a:gd name="T27" fmla="*/ 2147483647 h 58"/>
                <a:gd name="T28" fmla="*/ 2147483647 w 72"/>
                <a:gd name="T29" fmla="*/ 2147483647 h 58"/>
                <a:gd name="T30" fmla="*/ 2147483647 w 72"/>
                <a:gd name="T31" fmla="*/ 2147483647 h 58"/>
                <a:gd name="T32" fmla="*/ 2147483647 w 72"/>
                <a:gd name="T33" fmla="*/ 2147483647 h 58"/>
                <a:gd name="T34" fmla="*/ 0 w 72"/>
                <a:gd name="T35" fmla="*/ 2147483647 h 58"/>
                <a:gd name="T36" fmla="*/ 2147483647 w 72"/>
                <a:gd name="T37" fmla="*/ 2147483647 h 58"/>
                <a:gd name="T38" fmla="*/ 2147483647 w 72"/>
                <a:gd name="T39" fmla="*/ 2147483647 h 58"/>
                <a:gd name="T40" fmla="*/ 2147483647 w 72"/>
                <a:gd name="T41" fmla="*/ 2147483647 h 58"/>
                <a:gd name="T42" fmla="*/ 2147483647 w 72"/>
                <a:gd name="T43" fmla="*/ 2147483647 h 58"/>
                <a:gd name="T44" fmla="*/ 2147483647 w 72"/>
                <a:gd name="T45" fmla="*/ 2147483647 h 58"/>
                <a:gd name="T46" fmla="*/ 2147483647 w 72"/>
                <a:gd name="T47" fmla="*/ 2147483647 h 58"/>
                <a:gd name="T48" fmla="*/ 2147483647 w 72"/>
                <a:gd name="T49" fmla="*/ 2147483647 h 58"/>
                <a:gd name="T50" fmla="*/ 2147483647 w 72"/>
                <a:gd name="T51" fmla="*/ 2147483647 h 58"/>
                <a:gd name="T52" fmla="*/ 2147483647 w 72"/>
                <a:gd name="T53" fmla="*/ 2147483647 h 58"/>
                <a:gd name="T54" fmla="*/ 2147483647 w 72"/>
                <a:gd name="T55" fmla="*/ 2147483647 h 58"/>
                <a:gd name="T56" fmla="*/ 2147483647 w 72"/>
                <a:gd name="T57" fmla="*/ 2147483647 h 58"/>
                <a:gd name="T58" fmla="*/ 2147483647 w 72"/>
                <a:gd name="T59" fmla="*/ 214748364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6" name="文本框 44"/>
          <p:cNvSpPr>
            <a:spLocks noChangeArrowheads="1"/>
          </p:cNvSpPr>
          <p:nvPr/>
        </p:nvSpPr>
        <p:spPr bwMode="auto">
          <a:xfrm>
            <a:off x="1984534" y="1252856"/>
            <a:ext cx="2473166" cy="113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nSpc>
                <a:spcPct val="120000"/>
              </a:lnSpc>
              <a:spcBef>
                <a:spcPts val="0"/>
              </a:spcBef>
              <a:buFont typeface="Wingdings" panose="05000000000000000000" pitchFamily="2" charset="2"/>
              <a:buChar char="u"/>
            </a:pPr>
            <a:r>
              <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激励的条件</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20000"/>
              </a:lnSpc>
              <a:spcBef>
                <a:spcPts val="0"/>
              </a:spcBef>
              <a:buFont typeface="Wingdings" panose="05000000000000000000" pitchFamily="2" charset="2"/>
              <a:buChar char="u"/>
            </a:pPr>
            <a:r>
              <a:rPr lang="zh-CN" altLang="en-US" sz="16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指</a:t>
            </a:r>
            <a:r>
              <a:rPr lang="zh-CN" altLang="en-US" sz="16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管理者为实现组织目标而对被管理者所采取的种种管理措施所形成的管理环境</a:t>
            </a:r>
            <a:endParaRPr lang="zh-CN" altLang="en-US" sz="16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文本框 16"/>
          <p:cNvSpPr>
            <a:spLocks noChangeArrowheads="1"/>
          </p:cNvSpPr>
          <p:nvPr/>
        </p:nvSpPr>
        <p:spPr bwMode="auto">
          <a:xfrm>
            <a:off x="7585075" y="2172970"/>
            <a:ext cx="859155" cy="4375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微软雅黑" panose="020B0503020204020204" pitchFamily="34" charset="-122"/>
                <a:sym typeface="Arial" panose="020B0604020202020204" pitchFamily="34" charset="0"/>
              </a:rPr>
              <a:t>需求</a:t>
            </a:r>
            <a:endParaRPr lang="zh-CN" altLang="en-US" sz="24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16"/>
          <p:cNvSpPr>
            <a:spLocks noChangeArrowheads="1"/>
          </p:cNvSpPr>
          <p:nvPr/>
        </p:nvSpPr>
        <p:spPr bwMode="auto">
          <a:xfrm>
            <a:off x="1223010" y="3007360"/>
            <a:ext cx="466090" cy="8070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微软雅黑" panose="020B0503020204020204" pitchFamily="34" charset="-122"/>
                <a:sym typeface="Arial" panose="020B0604020202020204" pitchFamily="34" charset="0"/>
              </a:rPr>
              <a:t>动</a:t>
            </a:r>
            <a:endParaRPr lang="zh-CN" altLang="en-US" sz="24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r>
              <a:rPr lang="zh-CN" altLang="en-US" sz="24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微软雅黑" panose="020B0503020204020204" pitchFamily="34" charset="-122"/>
                <a:sym typeface="Arial" panose="020B0604020202020204" pitchFamily="34" charset="0"/>
              </a:rPr>
              <a:t>机</a:t>
            </a:r>
            <a:endParaRPr lang="zh-CN" altLang="en-US" sz="24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67" name="矩形 6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图片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5371" y="140572"/>
            <a:ext cx="2108371" cy="364572"/>
          </a:xfrm>
          <a:prstGeom prst="homePlate">
            <a:avLst>
              <a:gd name="adj" fmla="val 34324"/>
            </a:avLst>
          </a:prstGeom>
        </p:spPr>
      </p:pic>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5242" y="144448"/>
            <a:ext cx="254645" cy="364572"/>
          </a:xfrm>
          <a:prstGeom prst="chevron">
            <a:avLst/>
          </a:prstGeom>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51"/>
          <p:cNvSpPr txBox="1"/>
          <p:nvPr/>
        </p:nvSpPr>
        <p:spPr>
          <a:xfrm>
            <a:off x="797591" y="95543"/>
            <a:ext cx="1364476"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激励过程</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矩形 47"/>
          <p:cNvSpPr>
            <a:spLocks noChangeArrowheads="1"/>
          </p:cNvSpPr>
          <p:nvPr/>
        </p:nvSpPr>
        <p:spPr bwMode="auto">
          <a:xfrm>
            <a:off x="931545" y="577215"/>
            <a:ext cx="7661275" cy="38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51430" tIns="25715" rIns="51430" bIns="2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20000"/>
              </a:lnSpc>
              <a:spcBef>
                <a:spcPct val="0"/>
              </a:spcBef>
              <a:buNone/>
            </a:pPr>
            <a:r>
              <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激励是一个复杂的过程，其基本组成要素是外部刺激、需求、动机和行为</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16"/>
          <p:cNvSpPr>
            <a:spLocks noChangeArrowheads="1"/>
          </p:cNvSpPr>
          <p:nvPr/>
        </p:nvSpPr>
        <p:spPr bwMode="auto">
          <a:xfrm>
            <a:off x="7809230" y="3008630"/>
            <a:ext cx="435610" cy="8070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微软雅黑" panose="020B0503020204020204" pitchFamily="34" charset="-122"/>
                <a:sym typeface="Arial" panose="020B0604020202020204" pitchFamily="34" charset="0"/>
              </a:rPr>
              <a:t>行为</a:t>
            </a:r>
            <a:endParaRPr lang="zh-CN" altLang="en-US" sz="2400" b="1"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6"/>
          <p:cNvSpPr>
            <a:spLocks noChangeArrowheads="1"/>
          </p:cNvSpPr>
          <p:nvPr/>
        </p:nvSpPr>
        <p:spPr bwMode="auto">
          <a:xfrm>
            <a:off x="1118870" y="1966595"/>
            <a:ext cx="675005" cy="68389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dirty="0">
                <a:ln w="6600">
                  <a:solidFill>
                    <a:schemeClr val="accent2"/>
                  </a:solidFill>
                  <a:prstDash val="solid"/>
                </a:ln>
                <a:solidFill>
                  <a:srgbClr val="FFFFFF"/>
                </a:solidFill>
                <a:effectLst>
                  <a:outerShdw dist="38100" dir="2700000" algn="tl" rotWithShape="0">
                    <a:schemeClr val="accent2"/>
                  </a:outerShdw>
                </a:effectLst>
                <a:latin typeface="+mn-ea"/>
                <a:ea typeface="+mn-ea"/>
                <a:sym typeface="Arial" panose="020B0604020202020204" pitchFamily="34" charset="0"/>
              </a:rPr>
              <a:t>外部刺激</a:t>
            </a:r>
            <a:endParaRPr lang="zh-CN" altLang="en-US" sz="2000" b="1" dirty="0">
              <a:ln w="6600">
                <a:solidFill>
                  <a:schemeClr val="accent2"/>
                </a:solidFill>
                <a:prstDash val="solid"/>
              </a:ln>
              <a:solidFill>
                <a:srgbClr val="FFFFFF"/>
              </a:solidFill>
              <a:effectLst>
                <a:outerShdw dist="38100" dir="2700000" algn="tl" rotWithShape="0">
                  <a:schemeClr val="accent2"/>
                </a:outerShdw>
              </a:effectLst>
              <a:latin typeface="+mn-ea"/>
              <a:ea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right)">
                                      <p:cBhvr>
                                        <p:cTn id="8" dur="500"/>
                                        <p:tgtEl>
                                          <p:spTgt spid="52"/>
                                        </p:tgtEl>
                                      </p:cBhvr>
                                    </p:animEffect>
                                  </p:childTnLst>
                                </p:cTn>
                              </p:par>
                            </p:childTnLst>
                          </p:cTn>
                        </p:par>
                      </p:childTnLst>
                    </p:cTn>
                  </p:par>
                  <p:par>
                    <p:cTn id="9" fill="hold">
                      <p:stCondLst>
                        <p:cond delay="indefinite"/>
                      </p:stCondLst>
                      <p:childTnLst>
                        <p:par>
                          <p:cTn id="10" fill="hold">
                            <p:stCondLst>
                              <p:cond delay="0"/>
                            </p:stCondLst>
                            <p:childTnLst>
                              <p:par>
                                <p:cTn id="11" presetID="6" presetClass="entr" presetSubtype="32"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circle(out)">
                                      <p:cBhvr>
                                        <p:cTn id="13" dur="2000"/>
                                        <p:tgtEl>
                                          <p:spTgt spid="6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30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800" fill="hold"/>
                                        <p:tgtEl>
                                          <p:spTgt spid="2"/>
                                        </p:tgtEl>
                                        <p:attrNameLst>
                                          <p:attrName>ppt_x</p:attrName>
                                        </p:attrNameLst>
                                      </p:cBhvr>
                                      <p:tavLst>
                                        <p:tav tm="0">
                                          <p:val>
                                            <p:strVal val="0-#ppt_w/2"/>
                                          </p:val>
                                        </p:tav>
                                        <p:tav tm="100000">
                                          <p:val>
                                            <p:strVal val="#ppt_x"/>
                                          </p:val>
                                        </p:tav>
                                      </p:tavLst>
                                    </p:anim>
                                    <p:anim calcmode="lin" valueType="num">
                                      <p:cBhvr additive="base">
                                        <p:cTn id="19" dur="800" fill="hold"/>
                                        <p:tgtEl>
                                          <p:spTgt spid="2"/>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800" fill="hold"/>
                                        <p:tgtEl>
                                          <p:spTgt spid="12"/>
                                        </p:tgtEl>
                                        <p:attrNameLst>
                                          <p:attrName>ppt_x</p:attrName>
                                        </p:attrNameLst>
                                      </p:cBhvr>
                                      <p:tavLst>
                                        <p:tav tm="0">
                                          <p:val>
                                            <p:strVal val="0-#ppt_w/2"/>
                                          </p:val>
                                        </p:tav>
                                        <p:tav tm="100000">
                                          <p:val>
                                            <p:strVal val="#ppt_x"/>
                                          </p:val>
                                        </p:tav>
                                      </p:tavLst>
                                    </p:anim>
                                    <p:anim calcmode="lin" valueType="num">
                                      <p:cBhvr additive="base">
                                        <p:cTn id="23" dur="8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3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800" fill="hold"/>
                                        <p:tgtEl>
                                          <p:spTgt spid="10"/>
                                        </p:tgtEl>
                                        <p:attrNameLst>
                                          <p:attrName>ppt_x</p:attrName>
                                        </p:attrNameLst>
                                      </p:cBhvr>
                                      <p:tavLst>
                                        <p:tav tm="0">
                                          <p:val>
                                            <p:strVal val="1+#ppt_w/2"/>
                                          </p:val>
                                        </p:tav>
                                        <p:tav tm="100000">
                                          <p:val>
                                            <p:strVal val="#ppt_x"/>
                                          </p:val>
                                        </p:tav>
                                      </p:tavLst>
                                    </p:anim>
                                    <p:anim calcmode="lin" valueType="num">
                                      <p:cBhvr additive="base">
                                        <p:cTn id="27" dur="800" fill="hold"/>
                                        <p:tgtEl>
                                          <p:spTgt spid="10"/>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800" fill="hold"/>
                                        <p:tgtEl>
                                          <p:spTgt spid="21"/>
                                        </p:tgtEl>
                                        <p:attrNameLst>
                                          <p:attrName>ppt_x</p:attrName>
                                        </p:attrNameLst>
                                      </p:cBhvr>
                                      <p:tavLst>
                                        <p:tav tm="0">
                                          <p:val>
                                            <p:strVal val="1+#ppt_w/2"/>
                                          </p:val>
                                        </p:tav>
                                        <p:tav tm="100000">
                                          <p:val>
                                            <p:strVal val="#ppt_x"/>
                                          </p:val>
                                        </p:tav>
                                      </p:tavLst>
                                    </p:anim>
                                    <p:anim calcmode="lin" valueType="num">
                                      <p:cBhvr additive="base">
                                        <p:cTn id="31" dur="8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right)">
                                      <p:cBhvr>
                                        <p:cTn id="36" dur="500"/>
                                        <p:tgtEl>
                                          <p:spTgt spid="4"/>
                                        </p:tgtEl>
                                      </p:cBhvr>
                                    </p:animEffect>
                                  </p:childTnLst>
                                </p:cTn>
                              </p:par>
                              <p:par>
                                <p:cTn id="37" presetID="22" presetClass="entr" presetSubtype="8"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par>
                                <p:cTn id="40" presetID="22" presetClass="entr" presetSubtype="8" fill="hold" nodeType="withEffect">
                                  <p:stCondLst>
                                    <p:cond delay="30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par>
                                <p:cTn id="43" presetID="22" presetClass="entr" presetSubtype="2" fill="hold" nodeType="withEffect">
                                  <p:stCondLst>
                                    <p:cond delay="300"/>
                                  </p:stCondLst>
                                  <p:childTnLst>
                                    <p:set>
                                      <p:cBhvr>
                                        <p:cTn id="44" dur="1" fill="hold">
                                          <p:stCondLst>
                                            <p:cond delay="0"/>
                                          </p:stCondLst>
                                        </p:cTn>
                                        <p:tgtEl>
                                          <p:spTgt spid="5"/>
                                        </p:tgtEl>
                                        <p:attrNameLst>
                                          <p:attrName>style.visibility</p:attrName>
                                        </p:attrNameLst>
                                      </p:cBhvr>
                                      <p:to>
                                        <p:strVal val="visible"/>
                                      </p:to>
                                    </p:set>
                                    <p:animEffect transition="in" filter="wipe(right)">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iterate type="lt">
                                    <p:tmPct val="12000"/>
                                  </p:iterate>
                                  <p:childTnLst>
                                    <p:set>
                                      <p:cBhvr>
                                        <p:cTn id="49" dur="1" fill="hold">
                                          <p:stCondLst>
                                            <p:cond delay="0"/>
                                          </p:stCondLst>
                                        </p:cTn>
                                        <p:tgtEl>
                                          <p:spTgt spid="19"/>
                                        </p:tgtEl>
                                        <p:attrNameLst>
                                          <p:attrName>style.visibility</p:attrName>
                                        </p:attrNameLst>
                                      </p:cBhvr>
                                      <p:to>
                                        <p:strVal val="visible"/>
                                      </p:to>
                                    </p:set>
                                    <p:animEffect transition="in" filter="fade">
                                      <p:cBhvr>
                                        <p:cTn id="50" dur="800"/>
                                        <p:tgtEl>
                                          <p:spTgt spid="19"/>
                                        </p:tgtEl>
                                      </p:cBhvr>
                                    </p:animEffect>
                                    <p:anim calcmode="lin" valueType="num">
                                      <p:cBhvr>
                                        <p:cTn id="51" dur="800" fill="hold"/>
                                        <p:tgtEl>
                                          <p:spTgt spid="19"/>
                                        </p:tgtEl>
                                        <p:attrNameLst>
                                          <p:attrName>ppt_x</p:attrName>
                                        </p:attrNameLst>
                                      </p:cBhvr>
                                      <p:tavLst>
                                        <p:tav tm="0">
                                          <p:val>
                                            <p:strVal val="#ppt_x"/>
                                          </p:val>
                                        </p:tav>
                                        <p:tav tm="100000">
                                          <p:val>
                                            <p:strVal val="#ppt_x"/>
                                          </p:val>
                                        </p:tav>
                                      </p:tavLst>
                                    </p:anim>
                                    <p:anim calcmode="lin" valueType="num">
                                      <p:cBhvr>
                                        <p:cTn id="52" dur="800" fill="hold"/>
                                        <p:tgtEl>
                                          <p:spTgt spid="19"/>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iterate type="lt">
                                    <p:tmPct val="12000"/>
                                  </p:iterate>
                                  <p:childTnLst>
                                    <p:set>
                                      <p:cBhvr>
                                        <p:cTn id="54" dur="1" fill="hold">
                                          <p:stCondLst>
                                            <p:cond delay="0"/>
                                          </p:stCondLst>
                                        </p:cTn>
                                        <p:tgtEl>
                                          <p:spTgt spid="59"/>
                                        </p:tgtEl>
                                        <p:attrNameLst>
                                          <p:attrName>style.visibility</p:attrName>
                                        </p:attrNameLst>
                                      </p:cBhvr>
                                      <p:to>
                                        <p:strVal val="visible"/>
                                      </p:to>
                                    </p:set>
                                    <p:animEffect transition="in" filter="fade">
                                      <p:cBhvr>
                                        <p:cTn id="55" dur="800"/>
                                        <p:tgtEl>
                                          <p:spTgt spid="59"/>
                                        </p:tgtEl>
                                      </p:cBhvr>
                                    </p:animEffect>
                                    <p:anim calcmode="lin" valueType="num">
                                      <p:cBhvr>
                                        <p:cTn id="56" dur="800" fill="hold"/>
                                        <p:tgtEl>
                                          <p:spTgt spid="59"/>
                                        </p:tgtEl>
                                        <p:attrNameLst>
                                          <p:attrName>ppt_x</p:attrName>
                                        </p:attrNameLst>
                                      </p:cBhvr>
                                      <p:tavLst>
                                        <p:tav tm="0">
                                          <p:val>
                                            <p:strVal val="#ppt_x"/>
                                          </p:val>
                                        </p:tav>
                                        <p:tav tm="100000">
                                          <p:val>
                                            <p:strVal val="#ppt_x"/>
                                          </p:val>
                                        </p:tav>
                                      </p:tavLst>
                                    </p:anim>
                                    <p:anim calcmode="lin" valueType="num">
                                      <p:cBhvr>
                                        <p:cTn id="57" dur="800" fill="hold"/>
                                        <p:tgtEl>
                                          <p:spTgt spid="5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300"/>
                                  </p:stCondLst>
                                  <p:iterate type="lt">
                                    <p:tmPct val="12000"/>
                                  </p:iterate>
                                  <p:childTnLst>
                                    <p:set>
                                      <p:cBhvr>
                                        <p:cTn id="59" dur="1" fill="hold">
                                          <p:stCondLst>
                                            <p:cond delay="0"/>
                                          </p:stCondLst>
                                        </p:cTn>
                                        <p:tgtEl>
                                          <p:spTgt spid="61"/>
                                        </p:tgtEl>
                                        <p:attrNameLst>
                                          <p:attrName>style.visibility</p:attrName>
                                        </p:attrNameLst>
                                      </p:cBhvr>
                                      <p:to>
                                        <p:strVal val="visible"/>
                                      </p:to>
                                    </p:set>
                                    <p:animEffect transition="in" filter="fade">
                                      <p:cBhvr>
                                        <p:cTn id="60" dur="800"/>
                                        <p:tgtEl>
                                          <p:spTgt spid="61"/>
                                        </p:tgtEl>
                                      </p:cBhvr>
                                    </p:animEffect>
                                    <p:anim calcmode="lin" valueType="num">
                                      <p:cBhvr>
                                        <p:cTn id="61" dur="800" fill="hold"/>
                                        <p:tgtEl>
                                          <p:spTgt spid="61"/>
                                        </p:tgtEl>
                                        <p:attrNameLst>
                                          <p:attrName>ppt_x</p:attrName>
                                        </p:attrNameLst>
                                      </p:cBhvr>
                                      <p:tavLst>
                                        <p:tav tm="0">
                                          <p:val>
                                            <p:strVal val="#ppt_x"/>
                                          </p:val>
                                        </p:tav>
                                        <p:tav tm="100000">
                                          <p:val>
                                            <p:strVal val="#ppt_x"/>
                                          </p:val>
                                        </p:tav>
                                      </p:tavLst>
                                    </p:anim>
                                    <p:anim calcmode="lin" valueType="num">
                                      <p:cBhvr>
                                        <p:cTn id="62" dur="800" fill="hold"/>
                                        <p:tgtEl>
                                          <p:spTgt spid="6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300"/>
                                  </p:stCondLst>
                                  <p:iterate type="lt">
                                    <p:tmPct val="12000"/>
                                  </p:iterate>
                                  <p:childTnLst>
                                    <p:set>
                                      <p:cBhvr>
                                        <p:cTn id="64" dur="1" fill="hold">
                                          <p:stCondLst>
                                            <p:cond delay="0"/>
                                          </p:stCondLst>
                                        </p:cTn>
                                        <p:tgtEl>
                                          <p:spTgt spid="23"/>
                                        </p:tgtEl>
                                        <p:attrNameLst>
                                          <p:attrName>style.visibility</p:attrName>
                                        </p:attrNameLst>
                                      </p:cBhvr>
                                      <p:to>
                                        <p:strVal val="visible"/>
                                      </p:to>
                                    </p:set>
                                    <p:animEffect transition="in" filter="fade">
                                      <p:cBhvr>
                                        <p:cTn id="65" dur="800"/>
                                        <p:tgtEl>
                                          <p:spTgt spid="23"/>
                                        </p:tgtEl>
                                      </p:cBhvr>
                                    </p:animEffect>
                                    <p:anim calcmode="lin" valueType="num">
                                      <p:cBhvr>
                                        <p:cTn id="66" dur="800" fill="hold"/>
                                        <p:tgtEl>
                                          <p:spTgt spid="23"/>
                                        </p:tgtEl>
                                        <p:attrNameLst>
                                          <p:attrName>ppt_x</p:attrName>
                                        </p:attrNameLst>
                                      </p:cBhvr>
                                      <p:tavLst>
                                        <p:tav tm="0">
                                          <p:val>
                                            <p:strVal val="#ppt_x"/>
                                          </p:val>
                                        </p:tav>
                                        <p:tav tm="100000">
                                          <p:val>
                                            <p:strVal val="#ppt_x"/>
                                          </p:val>
                                        </p:tav>
                                      </p:tavLst>
                                    </p:anim>
                                    <p:anim calcmode="lin" valueType="num">
                                      <p:cBhvr>
                                        <p:cTn id="67" dur="8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arn(inVertical)">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arn(inVertical)">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300"/>
                                  </p:stCondLst>
                                  <p:childTnLst>
                                    <p:set>
                                      <p:cBhvr>
                                        <p:cTn id="81" dur="1" fill="hold">
                                          <p:stCondLst>
                                            <p:cond delay="0"/>
                                          </p:stCondLst>
                                        </p:cTn>
                                        <p:tgtEl>
                                          <p:spTgt spid="8"/>
                                        </p:tgtEl>
                                        <p:attrNameLst>
                                          <p:attrName>style.visibility</p:attrName>
                                        </p:attrNameLst>
                                      </p:cBhvr>
                                      <p:to>
                                        <p:strVal val="visible"/>
                                      </p:to>
                                    </p:set>
                                    <p:animEffect transition="in" filter="barn(inVertical)">
                                      <p:cBhvr>
                                        <p:cTn id="82" dur="500"/>
                                        <p:tgtEl>
                                          <p:spTgt spid="8"/>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300"/>
                                  </p:stCondLst>
                                  <p:childTnLst>
                                    <p:set>
                                      <p:cBhvr>
                                        <p:cTn id="86" dur="1" fill="hold">
                                          <p:stCondLst>
                                            <p:cond delay="0"/>
                                          </p:stCondLst>
                                        </p:cTn>
                                        <p:tgtEl>
                                          <p:spTgt spid="16"/>
                                        </p:tgtEl>
                                        <p:attrNameLst>
                                          <p:attrName>style.visibility</p:attrName>
                                        </p:attrNameLst>
                                      </p:cBhvr>
                                      <p:to>
                                        <p:strVal val="visible"/>
                                      </p:to>
                                    </p:set>
                                    <p:animEffect transition="in" filter="barn(inVertical)">
                                      <p:cBhvr>
                                        <p:cTn id="8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0" grpId="0"/>
      <p:bldP spid="36" grpId="0"/>
      <p:bldP spid="59" grpId="0" bldLvl="0" animBg="1"/>
      <p:bldP spid="61" grpId="0" bldLvl="0" animBg="1"/>
      <p:bldP spid="52" grpId="0"/>
      <p:bldP spid="62" grpId="0"/>
      <p:bldP spid="23" grpId="0" bldLvl="0" animBg="1"/>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4278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911891" y="103163"/>
            <a:ext cx="1364476"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激励过程</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29"/>
          <p:cNvSpPr txBox="1"/>
          <p:nvPr/>
        </p:nvSpPr>
        <p:spPr>
          <a:xfrm>
            <a:off x="2714068" y="3742707"/>
            <a:ext cx="753032" cy="461665"/>
          </a:xfrm>
          <a:prstGeom prst="rect">
            <a:avLst/>
          </a:prstGeom>
          <a:noFill/>
        </p:spPr>
        <p:txBody>
          <a:bodyPr wrap="square" rtlCol="0">
            <a:spAutoFit/>
          </a:bodyPr>
          <a:lstStyle/>
          <a:p>
            <a:pPr algn="ct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个体</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7409" name="组合 230"/>
          <p:cNvGrpSpPr/>
          <p:nvPr/>
        </p:nvGrpSpPr>
        <p:grpSpPr bwMode="auto">
          <a:xfrm>
            <a:off x="1155065" y="941070"/>
            <a:ext cx="7491730" cy="1926663"/>
            <a:chOff x="2478" y="1751"/>
            <a:chExt cx="6420" cy="3093"/>
          </a:xfrm>
        </p:grpSpPr>
        <p:grpSp>
          <p:nvGrpSpPr>
            <p:cNvPr id="125" name="组合 127"/>
            <p:cNvGrpSpPr/>
            <p:nvPr/>
          </p:nvGrpSpPr>
          <p:grpSpPr bwMode="auto">
            <a:xfrm>
              <a:off x="2478" y="1751"/>
              <a:ext cx="6420" cy="2492"/>
              <a:chOff x="2850" y="8160"/>
              <a:chExt cx="6420" cy="2492"/>
            </a:xfrm>
          </p:grpSpPr>
          <p:grpSp>
            <p:nvGrpSpPr>
              <p:cNvPr id="123" name="组合 126"/>
              <p:cNvGrpSpPr/>
              <p:nvPr/>
            </p:nvGrpSpPr>
            <p:grpSpPr bwMode="auto">
              <a:xfrm>
                <a:off x="2850" y="8160"/>
                <a:ext cx="6420" cy="2492"/>
                <a:chOff x="2850" y="8280"/>
                <a:chExt cx="6420" cy="2492"/>
              </a:xfrm>
            </p:grpSpPr>
            <p:grpSp>
              <p:nvGrpSpPr>
                <p:cNvPr id="118" name="组合 120"/>
                <p:cNvGrpSpPr/>
                <p:nvPr/>
              </p:nvGrpSpPr>
              <p:grpSpPr bwMode="auto">
                <a:xfrm>
                  <a:off x="2850" y="8900"/>
                  <a:ext cx="6420" cy="1872"/>
                  <a:chOff x="2390" y="8140"/>
                  <a:chExt cx="6420" cy="1872"/>
                </a:xfrm>
              </p:grpSpPr>
              <p:sp>
                <p:nvSpPr>
                  <p:cNvPr id="105" name="文本框 1"/>
                  <p:cNvSpPr txBox="1">
                    <a:spLocks noChangeArrowheads="1"/>
                  </p:cNvSpPr>
                  <p:nvPr/>
                </p:nvSpPr>
                <p:spPr bwMode="auto">
                  <a:xfrm>
                    <a:off x="2390" y="8140"/>
                    <a:ext cx="1560" cy="468"/>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诱因：外部刺激</a:t>
                    </a: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06" name="文本框 2"/>
                  <p:cNvSpPr txBox="1">
                    <a:spLocks noChangeArrowheads="1"/>
                  </p:cNvSpPr>
                  <p:nvPr/>
                </p:nvSpPr>
                <p:spPr bwMode="auto">
                  <a:xfrm>
                    <a:off x="4490" y="8452"/>
                    <a:ext cx="1080" cy="780"/>
                  </a:xfrm>
                  <a:prstGeom prst="rect">
                    <a:avLst/>
                  </a:prstGeom>
                  <a:noFill/>
                  <a:ln w="9525">
                    <a:solidFill>
                      <a:srgbClr val="000000"/>
                    </a:solid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心理紧张</a:t>
                    </a: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动机产生</a:t>
                    </a: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07" name="文本框 3"/>
                  <p:cNvSpPr txBox="1">
                    <a:spLocks noChangeArrowheads="1"/>
                  </p:cNvSpPr>
                  <p:nvPr/>
                </p:nvSpPr>
                <p:spPr bwMode="auto">
                  <a:xfrm>
                    <a:off x="2390" y="8920"/>
                    <a:ext cx="1560" cy="468"/>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内驱力：需求</a:t>
                    </a: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08" name="文本框 4"/>
                  <p:cNvSpPr txBox="1">
                    <a:spLocks noChangeArrowheads="1"/>
                  </p:cNvSpPr>
                  <p:nvPr/>
                </p:nvSpPr>
                <p:spPr bwMode="auto">
                  <a:xfrm>
                    <a:off x="6110" y="8452"/>
                    <a:ext cx="1080" cy="780"/>
                  </a:xfrm>
                  <a:prstGeom prst="rect">
                    <a:avLst/>
                  </a:prstGeom>
                  <a:noFill/>
                  <a:ln w="9525">
                    <a:solidFill>
                      <a:srgbClr val="000000"/>
                    </a:solid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实现目标的行为</a:t>
                    </a: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sp>
                <p:nvSpPr>
                  <p:cNvPr id="109" name="文本框 5"/>
                  <p:cNvSpPr txBox="1">
                    <a:spLocks noChangeArrowheads="1"/>
                  </p:cNvSpPr>
                  <p:nvPr/>
                </p:nvSpPr>
                <p:spPr bwMode="auto">
                  <a:xfrm>
                    <a:off x="7730" y="8452"/>
                    <a:ext cx="1080" cy="780"/>
                  </a:xfrm>
                  <a:prstGeom prst="rect">
                    <a:avLst/>
                  </a:prstGeom>
                  <a:noFill/>
                  <a:ln w="9525">
                    <a:solidFill>
                      <a:srgbClr val="000000"/>
                    </a:solidFill>
                    <a:miter lim="800000"/>
                  </a:ln>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目标实现</a:t>
                    </a: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需求满足</a:t>
                    </a: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cxnSp>
                <p:nvCxnSpPr>
                  <p:cNvPr id="110" name="直线箭头连接符 6"/>
                  <p:cNvCxnSpPr>
                    <a:cxnSpLocks noChangeShapeType="1"/>
                  </p:cNvCxnSpPr>
                  <p:nvPr/>
                </p:nvCxnSpPr>
                <p:spPr bwMode="auto">
                  <a:xfrm>
                    <a:off x="3950" y="8296"/>
                    <a:ext cx="540" cy="468"/>
                  </a:xfrm>
                  <a:prstGeom prst="straightConnector1">
                    <a:avLst/>
                  </a:prstGeom>
                  <a:noFill/>
                  <a:ln w="9525">
                    <a:solidFill>
                      <a:srgbClr val="000000"/>
                    </a:solidFill>
                    <a:miter lim="800000"/>
                    <a:tailEnd type="stealth" w="sm" len="med"/>
                  </a:ln>
                </p:spPr>
              </p:cxnSp>
              <p:cxnSp>
                <p:nvCxnSpPr>
                  <p:cNvPr id="111" name="直线箭头连接符 7"/>
                  <p:cNvCxnSpPr>
                    <a:cxnSpLocks noChangeShapeType="1"/>
                  </p:cNvCxnSpPr>
                  <p:nvPr/>
                </p:nvCxnSpPr>
                <p:spPr bwMode="auto">
                  <a:xfrm flipV="1">
                    <a:off x="3950" y="8764"/>
                    <a:ext cx="540" cy="312"/>
                  </a:xfrm>
                  <a:prstGeom prst="straightConnector1">
                    <a:avLst/>
                  </a:prstGeom>
                  <a:noFill/>
                  <a:ln w="9525">
                    <a:solidFill>
                      <a:srgbClr val="000000"/>
                    </a:solidFill>
                    <a:miter lim="800000"/>
                    <a:tailEnd type="stealth" w="sm" len="med"/>
                  </a:ln>
                </p:spPr>
              </p:cxnSp>
              <p:cxnSp>
                <p:nvCxnSpPr>
                  <p:cNvPr id="112" name="直线箭头连接符 8"/>
                  <p:cNvCxnSpPr>
                    <a:cxnSpLocks noChangeShapeType="1"/>
                  </p:cNvCxnSpPr>
                  <p:nvPr/>
                </p:nvCxnSpPr>
                <p:spPr bwMode="auto">
                  <a:xfrm>
                    <a:off x="5570" y="8764"/>
                    <a:ext cx="540" cy="0"/>
                  </a:xfrm>
                  <a:prstGeom prst="straightConnector1">
                    <a:avLst/>
                  </a:prstGeom>
                  <a:noFill/>
                  <a:ln w="9525">
                    <a:solidFill>
                      <a:srgbClr val="000000"/>
                    </a:solidFill>
                    <a:miter lim="800000"/>
                    <a:tailEnd type="stealth" w="sm" len="med"/>
                  </a:ln>
                </p:spPr>
              </p:cxnSp>
              <p:cxnSp>
                <p:nvCxnSpPr>
                  <p:cNvPr id="113" name="直线箭头连接符 9"/>
                  <p:cNvCxnSpPr>
                    <a:cxnSpLocks noChangeShapeType="1"/>
                  </p:cNvCxnSpPr>
                  <p:nvPr/>
                </p:nvCxnSpPr>
                <p:spPr bwMode="auto">
                  <a:xfrm>
                    <a:off x="7190" y="8764"/>
                    <a:ext cx="540" cy="0"/>
                  </a:xfrm>
                  <a:prstGeom prst="straightConnector1">
                    <a:avLst/>
                  </a:prstGeom>
                  <a:noFill/>
                  <a:ln w="9525">
                    <a:solidFill>
                      <a:srgbClr val="000000"/>
                    </a:solidFill>
                    <a:miter lim="800000"/>
                    <a:tailEnd type="stealth" w="sm" len="med"/>
                  </a:ln>
                </p:spPr>
              </p:cxnSp>
              <p:cxnSp>
                <p:nvCxnSpPr>
                  <p:cNvPr id="114" name="直线箭头连接符 16"/>
                  <p:cNvCxnSpPr>
                    <a:cxnSpLocks noChangeShapeType="1"/>
                  </p:cNvCxnSpPr>
                  <p:nvPr/>
                </p:nvCxnSpPr>
                <p:spPr bwMode="auto">
                  <a:xfrm>
                    <a:off x="8270" y="9232"/>
                    <a:ext cx="0" cy="780"/>
                  </a:xfrm>
                  <a:prstGeom prst="straightConnector1">
                    <a:avLst/>
                  </a:prstGeom>
                  <a:noFill/>
                  <a:ln w="9525">
                    <a:solidFill>
                      <a:srgbClr val="000000"/>
                    </a:solidFill>
                    <a:miter lim="800000"/>
                  </a:ln>
                </p:spPr>
              </p:cxnSp>
              <p:sp>
                <p:nvSpPr>
                  <p:cNvPr id="115" name="直线连接符 27"/>
                  <p:cNvSpPr>
                    <a:spLocks noChangeShapeType="1"/>
                  </p:cNvSpPr>
                  <p:nvPr/>
                </p:nvSpPr>
                <p:spPr bwMode="auto">
                  <a:xfrm flipH="1">
                    <a:off x="3230" y="10012"/>
                    <a:ext cx="5040" cy="0"/>
                  </a:xfrm>
                  <a:prstGeom prst="line">
                    <a:avLst/>
                  </a:prstGeom>
                  <a:noFill/>
                  <a:ln w="9525">
                    <a:solidFill>
                      <a:srgbClr val="000000"/>
                    </a:solidFill>
                    <a:miter lim="800000"/>
                  </a:ln>
                </p:spPr>
                <p:txBody>
                  <a:bodyPr vert="horz" wrap="square" lIns="91440" tIns="45720" rIns="91440" bIns="45720" numCol="1" anchor="t" anchorCtr="0" compatLnSpc="1"/>
                  <a:lstStyle/>
                  <a:p>
                    <a:endParaRPr lang="zh-CN" altLang="en-US" sz="1200"/>
                  </a:p>
                </p:txBody>
              </p:sp>
              <p:cxnSp>
                <p:nvCxnSpPr>
                  <p:cNvPr id="116" name="直线箭头连接符 28"/>
                  <p:cNvCxnSpPr>
                    <a:cxnSpLocks noChangeShapeType="1"/>
                  </p:cNvCxnSpPr>
                  <p:nvPr/>
                </p:nvCxnSpPr>
                <p:spPr bwMode="auto">
                  <a:xfrm flipV="1">
                    <a:off x="3230" y="9388"/>
                    <a:ext cx="0" cy="624"/>
                  </a:xfrm>
                  <a:prstGeom prst="straightConnector1">
                    <a:avLst/>
                  </a:prstGeom>
                  <a:noFill/>
                  <a:ln w="9525">
                    <a:solidFill>
                      <a:srgbClr val="000000"/>
                    </a:solidFill>
                    <a:miter lim="800000"/>
                    <a:tailEnd type="stealth" w="sm" len="med"/>
                  </a:ln>
                </p:spPr>
              </p:cxnSp>
              <p:sp>
                <p:nvSpPr>
                  <p:cNvPr id="117" name="文本框 29"/>
                  <p:cNvSpPr txBox="1">
                    <a:spLocks noChangeArrowheads="1"/>
                  </p:cNvSpPr>
                  <p:nvPr/>
                </p:nvSpPr>
                <p:spPr bwMode="auto">
                  <a:xfrm>
                    <a:off x="5390" y="9544"/>
                    <a:ext cx="720" cy="468"/>
                  </a:xfrm>
                  <a:prstGeom prst="rect">
                    <a:avLst/>
                  </a:prstGeom>
                  <a:noFill/>
                  <a:ln w="9525">
                    <a:noFill/>
                    <a:miter lim="800000"/>
                  </a:ln>
                </p:spPr>
                <p:txBody>
                  <a:bodyPr vert="horz" wrap="square" lIns="91440" tIns="45720" rIns="91440" bIns="45720" numCol="1" anchor="ctr"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反馈</a:t>
                    </a: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nvGrpSpPr>
                <p:cNvPr id="122" name="组合 125"/>
                <p:cNvGrpSpPr/>
                <p:nvPr/>
              </p:nvGrpSpPr>
              <p:grpSpPr bwMode="auto">
                <a:xfrm>
                  <a:off x="4950" y="8280"/>
                  <a:ext cx="3780" cy="932"/>
                  <a:chOff x="4950" y="8280"/>
                  <a:chExt cx="3780" cy="932"/>
                </a:xfrm>
              </p:grpSpPr>
              <p:cxnSp>
                <p:nvCxnSpPr>
                  <p:cNvPr id="119" name="自选图形 121"/>
                  <p:cNvCxnSpPr>
                    <a:cxnSpLocks noChangeShapeType="1"/>
                  </p:cNvCxnSpPr>
                  <p:nvPr/>
                </p:nvCxnSpPr>
                <p:spPr bwMode="auto">
                  <a:xfrm flipV="1">
                    <a:off x="8730" y="8460"/>
                    <a:ext cx="0" cy="752"/>
                  </a:xfrm>
                  <a:prstGeom prst="straightConnector1">
                    <a:avLst/>
                  </a:prstGeom>
                  <a:noFill/>
                  <a:ln w="9525">
                    <a:solidFill>
                      <a:srgbClr val="000000"/>
                    </a:solidFill>
                    <a:round/>
                  </a:ln>
                </p:spPr>
              </p:cxnSp>
              <p:cxnSp>
                <p:nvCxnSpPr>
                  <p:cNvPr id="120" name="自选图形 122"/>
                  <p:cNvCxnSpPr>
                    <a:cxnSpLocks noChangeShapeType="1"/>
                  </p:cNvCxnSpPr>
                  <p:nvPr/>
                </p:nvCxnSpPr>
                <p:spPr bwMode="auto">
                  <a:xfrm flipH="1">
                    <a:off x="6030" y="8463"/>
                    <a:ext cx="2700" cy="0"/>
                  </a:xfrm>
                  <a:prstGeom prst="straightConnector1">
                    <a:avLst/>
                  </a:prstGeom>
                  <a:noFill/>
                  <a:ln w="9525">
                    <a:solidFill>
                      <a:srgbClr val="000000"/>
                    </a:solidFill>
                    <a:round/>
                    <a:tailEnd type="stealth" w="sm" len="med"/>
                  </a:ln>
                </p:spPr>
              </p:cxnSp>
              <p:sp>
                <p:nvSpPr>
                  <p:cNvPr id="121" name="矩形 123"/>
                  <p:cNvSpPr>
                    <a:spLocks noChangeArrowheads="1"/>
                  </p:cNvSpPr>
                  <p:nvPr/>
                </p:nvSpPr>
                <p:spPr bwMode="auto">
                  <a:xfrm>
                    <a:off x="4950" y="8280"/>
                    <a:ext cx="1080" cy="420"/>
                  </a:xfrm>
                  <a:prstGeom prst="rect">
                    <a:avLst/>
                  </a:prstGeom>
                  <a:noFill/>
                  <a:ln w="9525">
                    <a:solidFill>
                      <a:srgbClr val="000000"/>
                    </a:solidFill>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报酬</a:t>
                    </a: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endParaRPr>
                  </a:p>
                </p:txBody>
              </p:sp>
            </p:grpSp>
          </p:grpSp>
          <p:cxnSp>
            <p:nvCxnSpPr>
              <p:cNvPr id="124" name="自选图形 124"/>
              <p:cNvCxnSpPr>
                <a:cxnSpLocks noChangeShapeType="1"/>
              </p:cNvCxnSpPr>
              <p:nvPr/>
            </p:nvCxnSpPr>
            <p:spPr bwMode="auto">
              <a:xfrm>
                <a:off x="5470" y="8600"/>
                <a:ext cx="0" cy="512"/>
              </a:xfrm>
              <a:prstGeom prst="straightConnector1">
                <a:avLst/>
              </a:prstGeom>
              <a:noFill/>
              <a:ln w="9525">
                <a:solidFill>
                  <a:srgbClr val="000000"/>
                </a:solidFill>
                <a:round/>
                <a:tailEnd type="stealth" w="sm" len="med"/>
              </a:ln>
            </p:spPr>
          </p:cxnSp>
        </p:grpSp>
        <p:sp>
          <p:nvSpPr>
            <p:cNvPr id="126" name="文本框 229"/>
            <p:cNvSpPr txBox="1">
              <a:spLocks noChangeArrowheads="1"/>
            </p:cNvSpPr>
            <p:nvPr/>
          </p:nvSpPr>
          <p:spPr bwMode="auto">
            <a:xfrm>
              <a:off x="4330" y="4303"/>
              <a:ext cx="3321" cy="541"/>
            </a:xfrm>
            <a:prstGeom prst="rect">
              <a:avLst/>
            </a:prstGeom>
            <a:noFill/>
            <a:ln w="9525">
              <a:noFill/>
              <a:miter lim="800000"/>
            </a:ln>
          </p:spPr>
          <p:txBody>
            <a:bodyPr vert="horz" wrap="square" lIns="91440" tIns="45720" rIns="91440" bIns="45720" numCol="1" anchor="t"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i="0" u="none" strike="noStrike" cap="none" normalizeH="0" baseline="0" dirty="0">
                  <a:ln>
                    <a:noFill/>
                  </a:ln>
                  <a:solidFill>
                    <a:schemeClr val="tx1"/>
                  </a:solidFill>
                  <a:effectLst/>
                  <a:latin typeface="仿宋" panose="02010609060101010101" charset="-122"/>
                  <a:ea typeface="仿宋" panose="02010609060101010101" charset="-122"/>
                  <a:cs typeface="宋体" panose="02010600030101010101" pitchFamily="2" charset="-122"/>
                </a:rPr>
                <a:t>个体的基本行为模型</a:t>
              </a:r>
              <a:endParaRPr kumimoji="0" lang="zh-CN" altLang="en-US" sz="1600" i="0" u="none" strike="noStrike" cap="none" normalizeH="0" baseline="0" dirty="0">
                <a:ln>
                  <a:noFill/>
                </a:ln>
                <a:solidFill>
                  <a:schemeClr val="tx1"/>
                </a:solidFill>
                <a:effectLst/>
                <a:latin typeface="仿宋" panose="02010609060101010101" charset="-122"/>
                <a:ea typeface="仿宋" panose="02010609060101010101" charset="-122"/>
                <a:cs typeface="宋体" panose="02010600030101010101" pitchFamily="2" charset="-122"/>
              </a:endParaRPr>
            </a:p>
          </p:txBody>
        </p:sp>
      </p:grpSp>
      <p:sp>
        <p:nvSpPr>
          <p:cNvPr id="52" name="TextBox 51"/>
          <p:cNvSpPr txBox="1"/>
          <p:nvPr/>
        </p:nvSpPr>
        <p:spPr>
          <a:xfrm>
            <a:off x="709295" y="2870835"/>
            <a:ext cx="8393430" cy="1876425"/>
          </a:xfrm>
          <a:prstGeom prst="rect">
            <a:avLst/>
          </a:prstGeom>
          <a:noFill/>
        </p:spPr>
        <p:txBody>
          <a:bodyPr wrap="square" rtlCol="0">
            <a:spAutoFit/>
          </a:bodyPr>
          <a:lstStyle/>
          <a:p>
            <a:pPr>
              <a:buFont typeface="Wingdings" panose="05000000000000000000" pitchFamily="2" charset="2"/>
              <a:buChar char="u"/>
            </a:pPr>
            <a:r>
              <a:rPr lang="zh-CN" altLang="en-US"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需求、动机与行为之间存在着直接的因果式关系；需求是动机产生的基础、动机是行为的驱动力，动机的目标又是为了满足需求。</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buFont typeface="Wingdings" panose="05000000000000000000" pitchFamily="2" charset="2"/>
              <a:buChar char="u"/>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从个体的基本行为模型来看，激励实质上就是动机的激发过程。激励过程就是一个由需求开始，到需求得到满足为止的连锁反应。当人产生需求而未得到满足时，会产生一种紧张不安的心理状态，在遇到能够满足需求的目标时，这种紧张不安的心理就转化成为动机，并在动机的驱动下向目标努力；目标达到后，需求得到满足，紧张不安的心理状态就会消除；随后，又会产生新的需求，引起新的动机和行为。</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ppt_x</p:attrName>
                                        </p:attrNameLst>
                                      </p:cBhvr>
                                      <p:tavLst>
                                        <p:tav tm="0">
                                          <p:val>
                                            <p:strVal val="#ppt_x-#ppt_w*1.125000"/>
                                          </p:val>
                                        </p:tav>
                                        <p:tav tm="100000">
                                          <p:val>
                                            <p:strVal val="#ppt_x"/>
                                          </p:val>
                                        </p:tav>
                                      </p:tavLst>
                                    </p:anim>
                                    <p:animEffect transition="in" filter="wipe(right)">
                                      <p:cBhvr>
                                        <p:cTn id="8" dur="500"/>
                                        <p:tgtEl>
                                          <p:spTgt spid="28"/>
                                        </p:tgtEl>
                                      </p:cBhvr>
                                    </p:animEffect>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nodeType="clickEffect">
                                  <p:stCondLst>
                                    <p:cond delay="0"/>
                                  </p:stCondLst>
                                  <p:iterate type="lt">
                                    <p:tmPct val="50000"/>
                                  </p:iterate>
                                  <p:childTnLst>
                                    <p:set>
                                      <p:cBhvr>
                                        <p:cTn id="12" dur="1" fill="hold">
                                          <p:stCondLst>
                                            <p:cond delay="0"/>
                                          </p:stCondLst>
                                        </p:cTn>
                                        <p:tgtEl>
                                          <p:spTgt spid="52">
                                            <p:txEl>
                                              <p:pRg st="0" end="0"/>
                                            </p:txEl>
                                          </p:spTgt>
                                        </p:tgtEl>
                                        <p:attrNameLst>
                                          <p:attrName>style.visibility</p:attrName>
                                        </p:attrNameLst>
                                      </p:cBhvr>
                                      <p:to>
                                        <p:strVal val="visible"/>
                                      </p:to>
                                    </p:set>
                                    <p:anim calcmode="discrete" valueType="clr">
                                      <p:cBhvr override="childStyle">
                                        <p:cTn id="13" dur="80"/>
                                        <p:tgtEl>
                                          <p:spTgt spid="5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52">
                                            <p:txEl>
                                              <p:pRg st="0" end="0"/>
                                            </p:txEl>
                                          </p:spTgt>
                                        </p:tgtEl>
                                        <p:attrNameLst>
                                          <p:attrName>fillcolor</p:attrName>
                                        </p:attrNameLst>
                                      </p:cBhvr>
                                      <p:tavLst>
                                        <p:tav tm="0">
                                          <p:val>
                                            <p:clrVal>
                                              <a:schemeClr val="accent2"/>
                                            </p:clrVal>
                                          </p:val>
                                        </p:tav>
                                        <p:tav tm="50000">
                                          <p:val>
                                            <p:clrVal>
                                              <a:schemeClr val="hlink"/>
                                            </p:clrVal>
                                          </p:val>
                                        </p:tav>
                                      </p:tavLst>
                                    </p:anim>
                                    <p:set>
                                      <p:cBhvr>
                                        <p:cTn id="15" dur="80"/>
                                        <p:tgtEl>
                                          <p:spTgt spid="52">
                                            <p:txEl>
                                              <p:pRg st="0" end="0"/>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nodeType="clickEffect">
                                  <p:stCondLst>
                                    <p:cond delay="0"/>
                                  </p:stCondLst>
                                  <p:childTnLst>
                                    <p:set>
                                      <p:cBhvr>
                                        <p:cTn id="19" dur="1" fill="hold">
                                          <p:stCondLst>
                                            <p:cond delay="0"/>
                                          </p:stCondLst>
                                        </p:cTn>
                                        <p:tgtEl>
                                          <p:spTgt spid="52">
                                            <p:txEl>
                                              <p:pRg st="1" end="1"/>
                                            </p:txEl>
                                          </p:spTgt>
                                        </p:tgtEl>
                                        <p:attrNameLst>
                                          <p:attrName>style.visibility</p:attrName>
                                        </p:attrNameLst>
                                      </p:cBhvr>
                                      <p:to>
                                        <p:strVal val="visible"/>
                                      </p:to>
                                    </p:set>
                                    <p:animEffect transition="in" filter="fade">
                                      <p:cBhvr>
                                        <p:cTn id="20" dur="1000"/>
                                        <p:tgtEl>
                                          <p:spTgt spid="52">
                                            <p:txEl>
                                              <p:pRg st="1" end="1"/>
                                            </p:txEl>
                                          </p:spTgt>
                                        </p:tgtEl>
                                      </p:cBhvr>
                                    </p:animEffect>
                                    <p:anim calcmode="lin" valueType="num">
                                      <p:cBhvr>
                                        <p:cTn id="21" dur="1000" fill="hold"/>
                                        <p:tgtEl>
                                          <p:spTgt spid="52">
                                            <p:txEl>
                                              <p:pRg st="1" end="1"/>
                                            </p:txEl>
                                          </p:spTgt>
                                        </p:tgtEl>
                                        <p:attrNameLst>
                                          <p:attrName>ppt_x</p:attrName>
                                        </p:attrNameLst>
                                      </p:cBhvr>
                                      <p:tavLst>
                                        <p:tav tm="0">
                                          <p:val>
                                            <p:strVal val="#ppt_x"/>
                                          </p:val>
                                        </p:tav>
                                        <p:tav tm="100000">
                                          <p:val>
                                            <p:strVal val="#ppt_x"/>
                                          </p:val>
                                        </p:tav>
                                      </p:tavLst>
                                    </p:anim>
                                    <p:anim calcmode="lin" valueType="num">
                                      <p:cBhvr>
                                        <p:cTn id="22" dur="900" decel="100000" fill="hold"/>
                                        <p:tgtEl>
                                          <p:spTgt spid="52">
                                            <p:txEl>
                                              <p:pRg st="1" end="1"/>
                                            </p:txEl>
                                          </p:spTgt>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52">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3144884" y="2636429"/>
            <a:ext cx="30923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pPr algn="ctr"/>
            <a:r>
              <a:rPr lang="zh-CN" altLang="en-US" sz="3600" b="1" dirty="0">
                <a:solidFill>
                  <a:srgbClr val="0067B0"/>
                </a:solidFill>
                <a:latin typeface="Arial" panose="020B0604020202020204" pitchFamily="34" charset="0"/>
                <a:ea typeface="微软雅黑" panose="020B0503020204020204" pitchFamily="34" charset="-122"/>
                <a:sym typeface="Arial" panose="020B0604020202020204" pitchFamily="34" charset="0"/>
              </a:rPr>
              <a:t>激励理论</a:t>
            </a:r>
            <a:endParaRPr lang="zh-CN" sz="3600" b="1"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04219" y="1456711"/>
            <a:ext cx="26699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a:lvl3pPr/>
            <a:lvl4pPr/>
            <a:lvl5pPr/>
            <a:lvl6pPr/>
            <a:lvl7pPr/>
            <a:lvl8pPr/>
            <a:lvl9pPr/>
          </a:lstStyle>
          <a:p>
            <a:r>
              <a:rPr lang="en-US" alt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rPr>
              <a:t>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74"/>
          <p:cNvGrpSpPr/>
          <p:nvPr/>
        </p:nvGrpSpPr>
        <p:grpSpPr>
          <a:xfrm>
            <a:off x="619688" y="216956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rPr>
                <a:t>研究的侧重点</a:t>
              </a:r>
              <a:endParaRPr lang="zh-CN" altLang="en-US" b="1"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椭圆 77"/>
          <p:cNvSpPr/>
          <p:nvPr/>
        </p:nvSpPr>
        <p:spPr>
          <a:xfrm>
            <a:off x="2417445" y="1390650"/>
            <a:ext cx="1224280" cy="1221105"/>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左大括号 1"/>
          <p:cNvSpPr/>
          <p:nvPr/>
        </p:nvSpPr>
        <p:spPr>
          <a:xfrm>
            <a:off x="2017055" y="1721943"/>
            <a:ext cx="370707" cy="2126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417445" y="3161665"/>
            <a:ext cx="1315720" cy="1233805"/>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510155" y="1517650"/>
            <a:ext cx="1193800" cy="645160"/>
          </a:xfrm>
          <a:prstGeom prst="rect">
            <a:avLst/>
          </a:prstGeom>
          <a:noFill/>
        </p:spPr>
        <p:txBody>
          <a:bodyPr wrap="square" rtlCol="0">
            <a:spAutoFit/>
          </a:bodyPr>
          <a:lstStyle/>
          <a:p>
            <a:pPr algn="ctr"/>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内容型</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激励理论</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3641725" y="1494155"/>
            <a:ext cx="3296920" cy="1014730"/>
          </a:xfrm>
          <a:prstGeom prst="rect">
            <a:avLst/>
          </a:prstGeom>
          <a:noFill/>
        </p:spPr>
        <p:txBody>
          <a:bodyPr wrap="square" rtlCol="0">
            <a:spAutoFit/>
          </a:bodyPr>
          <a:lstStyle/>
          <a:p>
            <a:pPr>
              <a:buFont typeface="Wingdings" panose="05000000000000000000" pitchFamily="2" charset="2"/>
              <a:buChar char="u"/>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马斯洛的需求层次理论</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buFont typeface="Wingdings" panose="05000000000000000000" pitchFamily="2" charset="2"/>
              <a:buChar char="u"/>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赫茨伯格的双因素理论</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buFont typeface="Wingdings" panose="05000000000000000000" pitchFamily="2" charset="2"/>
              <a:buChar char="u"/>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麦克利兰的成就需求理论</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3733165" y="3161665"/>
            <a:ext cx="2282825" cy="1322070"/>
          </a:xfrm>
          <a:prstGeom prst="rect">
            <a:avLst/>
          </a:prstGeom>
          <a:noFill/>
        </p:spPr>
        <p:txBody>
          <a:bodyPr wrap="square" rtlCol="0">
            <a:spAutoFit/>
          </a:bodyPr>
          <a:lstStyle/>
          <a:p>
            <a:pPr>
              <a:buFont typeface="Wingdings" panose="05000000000000000000" pitchFamily="2" charset="2"/>
              <a:buChar char="u"/>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公平理论</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buFont typeface="Wingdings" panose="05000000000000000000" pitchFamily="2" charset="2"/>
              <a:buChar char="u"/>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期望理论</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buFont typeface="Wingdings" panose="05000000000000000000" pitchFamily="2" charset="2"/>
              <a:buChar char="u"/>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强化理论</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a:p>
            <a:pPr>
              <a:buFont typeface="Wingdings" panose="05000000000000000000" pitchFamily="2" charset="2"/>
              <a:buChar char="u"/>
            </a:pPr>
            <a:r>
              <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综合激励模型</a:t>
            </a:r>
            <a:endParaRPr lang="zh-CN" altLang="en-US" sz="2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88555" y="95267"/>
            <a:ext cx="1655184" cy="689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291" y="140572"/>
            <a:ext cx="2108371" cy="364572"/>
          </a:xfrm>
          <a:prstGeom prst="homePlate">
            <a:avLst>
              <a:gd name="adj" fmla="val 34324"/>
            </a:avLst>
          </a:prstGeom>
        </p:spPr>
      </p:pic>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2162" y="144448"/>
            <a:ext cx="254645" cy="364572"/>
          </a:xfrm>
          <a:prstGeom prst="chevron">
            <a:avLst/>
          </a:prstGeom>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27"/>
          <p:cNvSpPr txBox="1"/>
          <p:nvPr/>
        </p:nvSpPr>
        <p:spPr>
          <a:xfrm>
            <a:off x="843311" y="95543"/>
            <a:ext cx="1954381" cy="400110"/>
          </a:xfrm>
          <a:prstGeom prst="rect">
            <a:avLst/>
          </a:prstGeom>
          <a:noFill/>
        </p:spPr>
        <p:txBody>
          <a:bodyPr wrap="none" rtlCol="0">
            <a:spAutoFit/>
          </a:bodyPr>
          <a:lstStyle/>
          <a:p>
            <a:r>
              <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rPr>
              <a:t>激励理论分类</a:t>
            </a:r>
            <a:endParaRPr lang="zh-CN" altLang="en-US" sz="2000" b="1" spc="3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29"/>
          <p:cNvSpPr txBox="1"/>
          <p:nvPr/>
        </p:nvSpPr>
        <p:spPr>
          <a:xfrm>
            <a:off x="2576830" y="3455670"/>
            <a:ext cx="1156335" cy="645160"/>
          </a:xfrm>
          <a:prstGeom prst="rect">
            <a:avLst/>
          </a:prstGeom>
          <a:noFill/>
        </p:spPr>
        <p:txBody>
          <a:bodyPr wrap="square" rtlCol="0">
            <a:spAutoFit/>
          </a:bodyPr>
          <a:lstStyle/>
          <a:p>
            <a:pPr algn="ctr"/>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过程型</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rPr>
              <a:t>激励理论</a:t>
            </a:r>
            <a:endParaRPr lang="zh-CN" altLang="en-US"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3"/>
          <p:cNvSpPr txBox="1"/>
          <p:nvPr/>
        </p:nvSpPr>
        <p:spPr>
          <a:xfrm>
            <a:off x="6844665" y="1412875"/>
            <a:ext cx="2205355" cy="1198880"/>
          </a:xfrm>
          <a:prstGeom prst="rect">
            <a:avLst/>
          </a:prstGeom>
          <a:noFill/>
        </p:spPr>
        <p:txBody>
          <a:bodyPr wrap="square" rtlCol="0">
            <a:spAutoFit/>
          </a:bodyPr>
          <a:lstStyle/>
          <a:p>
            <a:pPr indent="0">
              <a:buFont typeface="Wingdings" panose="05000000000000000000" pitchFamily="2" charset="2"/>
              <a:buNone/>
            </a:pPr>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主要是对人的需求内容、类型和性质进行研究，探讨决定激励效果的各种基本要素，帮助管理者考虑给具有特定需求的员工提供什么方面的激励，能使其产生所期望的行为。</a:t>
            </a:r>
            <a:endPar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47"/>
          <p:cNvSpPr txBox="1"/>
          <p:nvPr/>
        </p:nvSpPr>
        <p:spPr>
          <a:xfrm>
            <a:off x="6844665" y="2962275"/>
            <a:ext cx="2303780" cy="1814830"/>
          </a:xfrm>
          <a:prstGeom prst="rect">
            <a:avLst/>
          </a:prstGeom>
          <a:noFill/>
        </p:spPr>
        <p:txBody>
          <a:bodyPr wrap="square" rtlCol="0">
            <a:spAutoFit/>
          </a:bodyPr>
          <a:lstStyle/>
          <a:p>
            <a:pPr indent="0">
              <a:buFont typeface="Wingdings" panose="05000000000000000000" pitchFamily="2" charset="2"/>
              <a:buNone/>
            </a:pPr>
            <a:r>
              <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过程型激励理论研究人们从动机产生到采取行为满足需求的内在心理和行为过程，关注的是管理者提供的激励因素是否能够以及如何发挥激励作用。</a:t>
            </a:r>
            <a:endParaRPr lang="zh-CN" altLang="en-US" sz="16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53" presetClass="entr" presetSubtype="16" fill="hold" grpId="0" nodeType="withEffect">
                                  <p:stCondLst>
                                    <p:cond delay="1000"/>
                                  </p:stCondLst>
                                  <p:childTnLst>
                                    <p:set>
                                      <p:cBhvr>
                                        <p:cTn id="14" dur="1" fill="hold">
                                          <p:stCondLst>
                                            <p:cond delay="0"/>
                                          </p:stCondLst>
                                        </p:cTn>
                                        <p:tgtEl>
                                          <p:spTgt spid="78"/>
                                        </p:tgtEl>
                                        <p:attrNameLst>
                                          <p:attrName>style.visibility</p:attrName>
                                        </p:attrNameLst>
                                      </p:cBhvr>
                                      <p:to>
                                        <p:strVal val="visible"/>
                                      </p:to>
                                    </p:set>
                                    <p:anim calcmode="lin" valueType="num">
                                      <p:cBhvr>
                                        <p:cTn id="15" dur="500" fill="hold"/>
                                        <p:tgtEl>
                                          <p:spTgt spid="78"/>
                                        </p:tgtEl>
                                        <p:attrNameLst>
                                          <p:attrName>ppt_w</p:attrName>
                                        </p:attrNameLst>
                                      </p:cBhvr>
                                      <p:tavLst>
                                        <p:tav tm="0">
                                          <p:val>
                                            <p:fltVal val="0"/>
                                          </p:val>
                                        </p:tav>
                                        <p:tav tm="100000">
                                          <p:val>
                                            <p:strVal val="#ppt_w"/>
                                          </p:val>
                                        </p:tav>
                                      </p:tavLst>
                                    </p:anim>
                                    <p:anim calcmode="lin" valueType="num">
                                      <p:cBhvr>
                                        <p:cTn id="16" dur="500" fill="hold"/>
                                        <p:tgtEl>
                                          <p:spTgt spid="78"/>
                                        </p:tgtEl>
                                        <p:attrNameLst>
                                          <p:attrName>ppt_h</p:attrName>
                                        </p:attrNameLst>
                                      </p:cBhvr>
                                      <p:tavLst>
                                        <p:tav tm="0">
                                          <p:val>
                                            <p:fltVal val="0"/>
                                          </p:val>
                                        </p:tav>
                                        <p:tav tm="100000">
                                          <p:val>
                                            <p:strVal val="#ppt_h"/>
                                          </p:val>
                                        </p:tav>
                                      </p:tavLst>
                                    </p:anim>
                                    <p:animEffect transition="in" filter="fade">
                                      <p:cBhvr>
                                        <p:cTn id="17" dur="500"/>
                                        <p:tgtEl>
                                          <p:spTgt spid="78"/>
                                        </p:tgtEl>
                                      </p:cBhvr>
                                    </p:animEffect>
                                  </p:childTnLst>
                                </p:cTn>
                              </p:par>
                              <p:par>
                                <p:cTn id="18" presetID="10" presetClass="entr" presetSubtype="0" fill="hold" grpId="0" nodeType="withEffect">
                                  <p:stCondLst>
                                    <p:cond delay="14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900"/>
                            </p:stCondLst>
                            <p:childTnLst>
                              <p:par>
                                <p:cTn id="22" presetID="53" presetClass="entr" presetSubtype="16"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animEffect transition="in" filter="fade">
                                      <p:cBhvr>
                                        <p:cTn id="26" dur="500"/>
                                        <p:tgtEl>
                                          <p:spTgt spid="39"/>
                                        </p:tgtEl>
                                      </p:cBhvr>
                                    </p:animEffect>
                                  </p:childTnLst>
                                </p:cTn>
                              </p:par>
                            </p:childTnLst>
                          </p:cTn>
                        </p:par>
                        <p:par>
                          <p:cTn id="27" fill="hold">
                            <p:stCondLst>
                              <p:cond delay="1400"/>
                            </p:stCondLst>
                            <p:childTnLst>
                              <p:par>
                                <p:cTn id="28" presetID="1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p:tgtEl>
                                          <p:spTgt spid="28"/>
                                        </p:tgtEl>
                                        <p:attrNameLst>
                                          <p:attrName>ppt_x</p:attrName>
                                        </p:attrNameLst>
                                      </p:cBhvr>
                                      <p:tavLst>
                                        <p:tav tm="0">
                                          <p:val>
                                            <p:strVal val="#ppt_x-#ppt_w*1.125000"/>
                                          </p:val>
                                        </p:tav>
                                        <p:tav tm="100000">
                                          <p:val>
                                            <p:strVal val="#ppt_x"/>
                                          </p:val>
                                        </p:tav>
                                      </p:tavLst>
                                    </p:anim>
                                    <p:animEffect transition="in" filter="wipe(right)">
                                      <p:cBhvr>
                                        <p:cTn id="31" dur="500"/>
                                        <p:tgtEl>
                                          <p:spTgt spid="28"/>
                                        </p:tgtEl>
                                      </p:cBhvr>
                                    </p:animEffect>
                                  </p:childTnLst>
                                </p:cTn>
                              </p:par>
                              <p:par>
                                <p:cTn id="32" presetID="10" presetClass="entr" presetSubtype="0" fill="hold" grpId="0" nodeType="withEffect">
                                  <p:stCondLst>
                                    <p:cond delay="14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1000"/>
                                  </p:stCondLst>
                                  <p:childTnLst>
                                    <p:set>
                                      <p:cBhvr>
                                        <p:cTn id="38" dur="1" fill="hold">
                                          <p:stCondLst>
                                            <p:cond delay="0"/>
                                          </p:stCondLst>
                                        </p:cTn>
                                        <p:tgtEl>
                                          <p:spTgt spid="4"/>
                                        </p:tgtEl>
                                        <p:attrNameLst>
                                          <p:attrName>style.visibility</p:attrName>
                                        </p:attrNameLst>
                                      </p:cBhvr>
                                      <p:to>
                                        <p:strVal val="visible"/>
                                      </p:to>
                                    </p:set>
                                    <p:animEffect transition="in" filter="barn(inVertic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1000"/>
                                  </p:stCondLst>
                                  <p:childTnLst>
                                    <p:set>
                                      <p:cBhvr>
                                        <p:cTn id="43" dur="1" fill="hold">
                                          <p:stCondLst>
                                            <p:cond delay="0"/>
                                          </p:stCondLst>
                                        </p:cTn>
                                        <p:tgtEl>
                                          <p:spTgt spid="6"/>
                                        </p:tgtEl>
                                        <p:attrNameLst>
                                          <p:attrName>style.visibility</p:attrName>
                                        </p:attrNameLst>
                                      </p:cBhvr>
                                      <p:to>
                                        <p:strVal val="visible"/>
                                      </p:to>
                                    </p:set>
                                    <p:animEffect transition="in" filter="barn(inVertic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1700"/>
                                  </p:stCondLst>
                                  <p:childTnLst>
                                    <p:set>
                                      <p:cBhvr>
                                        <p:cTn id="48" dur="1" fill="hold">
                                          <p:stCondLst>
                                            <p:cond delay="0"/>
                                          </p:stCondLst>
                                        </p:cTn>
                                        <p:tgtEl>
                                          <p:spTgt spid="48"/>
                                        </p:tgtEl>
                                        <p:attrNameLst>
                                          <p:attrName>style.visibility</p:attrName>
                                        </p:attrNameLst>
                                      </p:cBhvr>
                                      <p:to>
                                        <p:strVal val="visible"/>
                                      </p:to>
                                    </p:set>
                                    <p:animEffect transition="in" filter="barn(inVertical)">
                                      <p:cBhvr>
                                        <p:cTn id="49" dur="500"/>
                                        <p:tgtEl>
                                          <p:spTgt spid="48"/>
                                        </p:tgtEl>
                                      </p:cBhvr>
                                    </p:animEffect>
                                  </p:childTnLst>
                                </p:cTn>
                              </p:par>
                              <p:par>
                                <p:cTn id="50" presetID="16" presetClass="entr" presetSubtype="21" fill="hold" nodeType="withEffect">
                                  <p:stCondLst>
                                    <p:cond delay="1700"/>
                                  </p:stCondLst>
                                  <p:childTnLst>
                                    <p:set>
                                      <p:cBhvr>
                                        <p:cTn id="51" dur="1" fill="hold">
                                          <p:stCondLst>
                                            <p:cond delay="0"/>
                                          </p:stCondLst>
                                        </p:cTn>
                                        <p:tgtEl>
                                          <p:spTgt spid="7"/>
                                        </p:tgtEl>
                                        <p:attrNameLst>
                                          <p:attrName>style.visibility</p:attrName>
                                        </p:attrNameLst>
                                      </p:cBhvr>
                                      <p:to>
                                        <p:strVal val="visible"/>
                                      </p:to>
                                    </p:set>
                                    <p:animEffect transition="in" filter="barn(inVertical)">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2" grpId="0" animBg="1"/>
      <p:bldP spid="39" grpId="0" bldLvl="0" animBg="1"/>
      <p:bldP spid="3" grpId="0"/>
      <p:bldP spid="28" grpId="0"/>
      <p:bldP spid="30" grpId="0"/>
    </p:bldLst>
  </p:timing>
</p:sld>
</file>

<file path=ppt/tags/tag1.xml><?xml version="1.0" encoding="utf-8"?>
<p:tagLst xmlns:p="http://schemas.openxmlformats.org/presentationml/2006/main">
  <p:tag name="SELECTED" val="True"/>
</p:tagLst>
</file>

<file path=ppt/tags/tag10.xml><?xml version="1.0" encoding="utf-8"?>
<p:tagLst xmlns:p="http://schemas.openxmlformats.org/presentationml/2006/main">
  <p:tag name="SELECTED" val="True"/>
</p:tagLst>
</file>

<file path=ppt/tags/tag11.xml><?xml version="1.0" encoding="utf-8"?>
<p:tagLst xmlns:p="http://schemas.openxmlformats.org/presentationml/2006/main">
  <p:tag name="SELECTED" val="True"/>
</p:tagLst>
</file>

<file path=ppt/tags/tag12.xml><?xml version="1.0" encoding="utf-8"?>
<p:tagLst xmlns:p="http://schemas.openxmlformats.org/presentationml/2006/main">
  <p:tag name="SELECTED" val="True"/>
</p:tagLst>
</file>

<file path=ppt/tags/tag13.xml><?xml version="1.0" encoding="utf-8"?>
<p:tagLst xmlns:p="http://schemas.openxmlformats.org/presentationml/2006/main">
  <p:tag name="SELECTED" val="True"/>
</p:tagLst>
</file>

<file path=ppt/tags/tag14.xml><?xml version="1.0" encoding="utf-8"?>
<p:tagLst xmlns:p="http://schemas.openxmlformats.org/presentationml/2006/main">
  <p:tag name="SELECTED" val="True"/>
</p:tagLst>
</file>

<file path=ppt/tags/tag15.xml><?xml version="1.0" encoding="utf-8"?>
<p:tagLst xmlns:p="http://schemas.openxmlformats.org/presentationml/2006/main">
  <p:tag name="SELECTED" val="True"/>
</p:tagLst>
</file>

<file path=ppt/tags/tag16.xml><?xml version="1.0" encoding="utf-8"?>
<p:tagLst xmlns:p="http://schemas.openxmlformats.org/presentationml/2006/main">
  <p:tag name="SELECTED" val="True"/>
</p:tagLst>
</file>

<file path=ppt/tags/tag17.xml><?xml version="1.0" encoding="utf-8"?>
<p:tagLst xmlns:p="http://schemas.openxmlformats.org/presentationml/2006/main">
  <p:tag name="SELECTED" val="True"/>
</p:tagLst>
</file>

<file path=ppt/tags/tag18.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SELECTED" val="True"/>
</p:tagLst>
</file>

<file path=ppt/tags/tag8.xml><?xml version="1.0" encoding="utf-8"?>
<p:tagLst xmlns:p="http://schemas.openxmlformats.org/presentationml/2006/main">
  <p:tag name="SELECTED" val="True"/>
</p:tagLst>
</file>

<file path=ppt/tags/tag9.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8018</Words>
  <Application>WPS 演示</Application>
  <PresentationFormat>全屏显示(16:9)</PresentationFormat>
  <Paragraphs>634</Paragraphs>
  <Slides>34</Slides>
  <Notes>32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34</vt:i4>
      </vt:variant>
    </vt:vector>
  </HeadingPairs>
  <TitlesOfParts>
    <vt:vector size="50" baseType="lpstr">
      <vt:lpstr>Arial</vt:lpstr>
      <vt:lpstr>宋体</vt:lpstr>
      <vt:lpstr>Wingdings</vt:lpstr>
      <vt:lpstr>Yuanti SC Regular</vt:lpstr>
      <vt:lpstr>微软雅黑</vt:lpstr>
      <vt:lpstr>方正兰亭黑_GBK</vt:lpstr>
      <vt:lpstr>Calibri</vt:lpstr>
      <vt:lpstr>仿宋</vt:lpstr>
      <vt:lpstr>Times New Roman</vt:lpstr>
      <vt:lpstr>Segoe Print</vt:lpstr>
      <vt:lpstr>Arial Unicode MS</vt:lpstr>
      <vt:lpstr>Impact</vt:lpstr>
      <vt:lpstr>Tahoma</vt:lpstr>
      <vt:lpstr>华文中宋</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204</cp:revision>
  <dcterms:created xsi:type="dcterms:W3CDTF">2015-01-22T11:01:00Z</dcterms:created>
  <dcterms:modified xsi:type="dcterms:W3CDTF">2017-12-14T12:57:09Z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