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3"/>
    <p:sldId id="324" r:id="rId5"/>
    <p:sldId id="325" r:id="rId6"/>
    <p:sldId id="336" r:id="rId7"/>
    <p:sldId id="335" r:id="rId8"/>
    <p:sldId id="337" r:id="rId9"/>
    <p:sldId id="338" r:id="rId10"/>
    <p:sldId id="339" r:id="rId11"/>
    <p:sldId id="340" r:id="rId12"/>
    <p:sldId id="352" r:id="rId13"/>
    <p:sldId id="341" r:id="rId14"/>
    <p:sldId id="342" r:id="rId15"/>
    <p:sldId id="349" r:id="rId16"/>
    <p:sldId id="350" r:id="rId17"/>
    <p:sldId id="351" r:id="rId18"/>
    <p:sldId id="343" r:id="rId19"/>
    <p:sldId id="344" r:id="rId20"/>
    <p:sldId id="345" r:id="rId21"/>
    <p:sldId id="353" r:id="rId22"/>
    <p:sldId id="346" r:id="rId23"/>
    <p:sldId id="347" r:id="rId24"/>
    <p:sldId id="348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0"/>
    <a:srgbClr val="03A9F3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810" y="-720"/>
      </p:cViewPr>
      <p:guideLst>
        <p:guide orient="horz" pos="1632"/>
        <p:guide pos="2880"/>
        <p:guide pos="5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13.emf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14.emf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.xml"/><Relationship Id="rId7" Type="http://schemas.openxmlformats.org/officeDocument/2006/relationships/image" Target="../media/image5.jpeg"/><Relationship Id="rId6" Type="http://schemas.openxmlformats.org/officeDocument/2006/relationships/image" Target="../media/image4.jpeg"/><Relationship Id="rId5" Type="http://schemas.openxmlformats.org/officeDocument/2006/relationships/image" Target="../media/image14.emf"/><Relationship Id="rId4" Type="http://schemas.openxmlformats.org/officeDocument/2006/relationships/image" Target="../media/image3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emf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emf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jpeg"/><Relationship Id="rId7" Type="http://schemas.openxmlformats.org/officeDocument/2006/relationships/image" Target="../media/image4.jpeg"/><Relationship Id="rId6" Type="http://schemas.openxmlformats.org/officeDocument/2006/relationships/image" Target="../media/image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23.emf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461200" y="3651250"/>
            <a:ext cx="5692325" cy="852488"/>
          </a:xfrm>
          <a:prstGeom prst="rect">
            <a:avLst/>
          </a:pr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1D97B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>
            <a:spLocks noChangeArrowheads="1"/>
          </p:cNvSpPr>
          <p:nvPr/>
        </p:nvSpPr>
        <p:spPr bwMode="auto">
          <a:xfrm>
            <a:off x="4779712" y="3154066"/>
            <a:ext cx="32223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第十五章 控制与控制过程</a:t>
            </a:r>
            <a:endParaRPr lang="zh-CN" altLang="en-US" sz="2100" b="1" dirty="0">
              <a:solidFill>
                <a:srgbClr val="ED7D3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4646614" y="3718646"/>
            <a:ext cx="359585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管理理论与实务</a:t>
            </a:r>
            <a:endParaRPr lang="zh-CN" altLang="en-US" sz="38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144884" y="2636429"/>
            <a:ext cx="30923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600" b="1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控制过程</a:t>
            </a:r>
            <a:endParaRPr lang="zh-CN" altLang="en-US" sz="3600" b="1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235639" y="1445825"/>
            <a:ext cx="10221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sz="7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006500"/>
            <a:ext cx="6358218" cy="372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2543810" cy="442595"/>
          </a:xfrm>
        </p:spPr>
        <p:txBody>
          <a:bodyPr>
            <a:noAutofit/>
          </a:bodyPr>
          <a:p>
            <a:r>
              <a:rPr lang="zh-CN" altLang="en-US" sz="2400" b="1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控制过程</a:t>
            </a:r>
            <a:endParaRPr lang="zh-CN" altLang="en-US" sz="2400" b="1" spc="300" dirty="0" smtClean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6535" y="889000"/>
            <a:ext cx="4184650" cy="173990"/>
          </a:xfrm>
        </p:spPr>
        <p:txBody>
          <a:bodyPr>
            <a:normAutofit fontScale="90000"/>
          </a:bodyPr>
          <a:p>
            <a:r>
              <a:rPr lang="zh-CN" altLang="en-US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确定控制标准</a:t>
            </a:r>
            <a:endParaRPr lang="zh-CN" altLang="en-US"/>
          </a:p>
        </p:txBody>
      </p:sp>
      <p:pic>
        <p:nvPicPr>
          <p:cNvPr id="32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56" y="1703437"/>
            <a:ext cx="6951539" cy="227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76024"/>
            <a:ext cx="2108371" cy="364572"/>
          </a:xfrm>
          <a:prstGeom prst="homePlate">
            <a:avLst>
              <a:gd name="adj" fmla="val 34324"/>
            </a:avLst>
          </a:prstGeom>
        </p:spPr>
      </p:pic>
      <p:sp>
        <p:nvSpPr>
          <p:cNvPr id="14" name="TextBox 13"/>
          <p:cNvSpPr txBox="1"/>
          <p:nvPr/>
        </p:nvSpPr>
        <p:spPr>
          <a:xfrm>
            <a:off x="1131783" y="255317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控制过程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9900"/>
            <a:ext cx="254645" cy="364572"/>
          </a:xfrm>
          <a:prstGeom prst="chevron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3754635" y="2856917"/>
            <a:ext cx="3492699" cy="164309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114425" y="1136628"/>
            <a:ext cx="1695450" cy="164309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42"/>
          <p:cNvSpPr>
            <a:spLocks noChangeArrowheads="1"/>
          </p:cNvSpPr>
          <p:nvPr/>
        </p:nvSpPr>
        <p:spPr bwMode="auto">
          <a:xfrm>
            <a:off x="7339013" y="2878931"/>
            <a:ext cx="692944" cy="1695450"/>
          </a:xfrm>
          <a:prstGeom prst="rect">
            <a:avLst/>
          </a:prstGeom>
          <a:solidFill>
            <a:schemeClr val="tx1">
              <a:lumMod val="75000"/>
              <a:lumOff val="25000"/>
              <a:alpha val="59999"/>
            </a:schemeClr>
          </a:solidFill>
          <a:ln>
            <a:noFill/>
          </a:ln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46"/>
          <p:cNvSpPr>
            <a:spLocks noChangeAspect="1" noChangeArrowheads="1"/>
          </p:cNvSpPr>
          <p:nvPr/>
        </p:nvSpPr>
        <p:spPr bwMode="auto">
          <a:xfrm>
            <a:off x="1114425" y="2878931"/>
            <a:ext cx="2541985" cy="16954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47"/>
          <p:cNvSpPr>
            <a:spLocks noChangeAspect="1" noChangeArrowheads="1"/>
          </p:cNvSpPr>
          <p:nvPr/>
        </p:nvSpPr>
        <p:spPr bwMode="auto">
          <a:xfrm>
            <a:off x="2880123" y="1114425"/>
            <a:ext cx="2539603" cy="169426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59"/>
          <p:cNvSpPr>
            <a:spLocks noChangeAspect="1" noChangeArrowheads="1"/>
          </p:cNvSpPr>
          <p:nvPr/>
        </p:nvSpPr>
        <p:spPr bwMode="auto">
          <a:xfrm>
            <a:off x="5489972" y="1113235"/>
            <a:ext cx="2541984" cy="1695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57"/>
          <p:cNvSpPr>
            <a:spLocks noChangeArrowheads="1"/>
          </p:cNvSpPr>
          <p:nvPr/>
        </p:nvSpPr>
        <p:spPr bwMode="auto">
          <a:xfrm>
            <a:off x="1271587" y="1529141"/>
            <a:ext cx="1381125" cy="131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ts val="1595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经营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成果是目标的直接体现，因此经营成果是首要的受控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客体。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eaLnBrk="1" hangingPunct="1">
              <a:lnSpc>
                <a:spcPts val="1595"/>
              </a:lnSpc>
              <a:spcBef>
                <a:spcPct val="0"/>
              </a:spcBef>
              <a:buNone/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56"/>
          <p:cNvSpPr>
            <a:spLocks noChangeArrowheads="1"/>
          </p:cNvSpPr>
          <p:nvPr/>
        </p:nvSpPr>
        <p:spPr bwMode="auto">
          <a:xfrm>
            <a:off x="846059" y="1209676"/>
            <a:ext cx="1614488" cy="35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7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经营成果</a:t>
            </a:r>
            <a:endParaRPr lang="zh-CN" altLang="en-US" sz="17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4"/>
          <p:cNvSpPr>
            <a:spLocks noChangeArrowheads="1"/>
          </p:cNvSpPr>
          <p:nvPr/>
        </p:nvSpPr>
        <p:spPr bwMode="auto">
          <a:xfrm>
            <a:off x="4861084" y="3140226"/>
            <a:ext cx="2324100" cy="35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7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影响经营成果</a:t>
            </a:r>
            <a:r>
              <a:rPr lang="zh-CN" altLang="en-US" sz="17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的因素</a:t>
            </a:r>
            <a:endParaRPr lang="zh-CN" altLang="en-US" sz="17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5"/>
          <p:cNvSpPr>
            <a:spLocks noChangeArrowheads="1"/>
          </p:cNvSpPr>
          <p:nvPr/>
        </p:nvSpPr>
        <p:spPr bwMode="auto">
          <a:xfrm>
            <a:off x="3844529" y="3493799"/>
            <a:ext cx="3211115" cy="7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资源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组织活动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外部环境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燕尾形 1"/>
          <p:cNvSpPr>
            <a:spLocks noChangeArrowheads="1"/>
          </p:cNvSpPr>
          <p:nvPr/>
        </p:nvSpPr>
        <p:spPr bwMode="auto">
          <a:xfrm>
            <a:off x="8314135" y="2615803"/>
            <a:ext cx="384572" cy="384572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燕尾形 23"/>
          <p:cNvSpPr>
            <a:spLocks noChangeArrowheads="1"/>
          </p:cNvSpPr>
          <p:nvPr/>
        </p:nvSpPr>
        <p:spPr bwMode="auto">
          <a:xfrm flipH="1">
            <a:off x="488157" y="2615803"/>
            <a:ext cx="384572" cy="384572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14375" y="1638063"/>
            <a:ext cx="495926" cy="495926"/>
            <a:chOff x="2614375" y="1638063"/>
            <a:chExt cx="495926" cy="495926"/>
          </a:xfrm>
        </p:grpSpPr>
        <p:grpSp>
          <p:nvGrpSpPr>
            <p:cNvPr id="48" name="组合 47"/>
            <p:cNvGrpSpPr/>
            <p:nvPr/>
          </p:nvGrpSpPr>
          <p:grpSpPr>
            <a:xfrm>
              <a:off x="2614375" y="1638063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3" name="同心圆 5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709555" y="168597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20935" y="2608954"/>
            <a:ext cx="495926" cy="495926"/>
            <a:chOff x="5220935" y="2608954"/>
            <a:chExt cx="495926" cy="495926"/>
          </a:xfrm>
        </p:grpSpPr>
        <p:grpSp>
          <p:nvGrpSpPr>
            <p:cNvPr id="57" name="组合 56"/>
            <p:cNvGrpSpPr/>
            <p:nvPr/>
          </p:nvGrpSpPr>
          <p:grpSpPr>
            <a:xfrm>
              <a:off x="5220935" y="2608954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8" name="同心圆 5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5322924" y="265686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4" name="Picture 17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287" y="145146"/>
            <a:ext cx="2659789" cy="87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76024"/>
            <a:ext cx="2108371" cy="364572"/>
          </a:xfrm>
          <a:prstGeom prst="homePlate">
            <a:avLst>
              <a:gd name="adj" fmla="val 34324"/>
            </a:avLst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9900"/>
            <a:ext cx="254645" cy="364572"/>
          </a:xfrm>
          <a:prstGeom prst="chevron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05740"/>
            <a:ext cx="2544445" cy="524510"/>
          </a:xfrm>
        </p:spPr>
        <p:txBody>
          <a:bodyPr>
            <a:noAutofit/>
          </a:bodyPr>
          <a:p>
            <a:r>
              <a:rPr lang="zh-CN" altLang="en-US" sz="2800" b="1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控制过程</a:t>
            </a:r>
            <a:endParaRPr lang="zh-CN" altLang="en-US" sz="2800" b="1" spc="300" dirty="0" smtClean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7" grpId="0" animBg="1"/>
      <p:bldP spid="32" grpId="0" bldLvl="0" animBg="1" autoUpdateAnimBg="0"/>
      <p:bldP spid="34" grpId="0" bldLvl="0" animBg="1" autoUpdateAnimBg="0"/>
      <p:bldP spid="36" grpId="0" bldLvl="0" animBg="1" autoUpdateAnimBg="0"/>
      <p:bldP spid="38" grpId="0" bldLvl="0" animBg="1" autoUpdateAnimBg="0"/>
      <p:bldP spid="40" grpId="0"/>
      <p:bldP spid="39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7"/>
          <p:cNvGrpSpPr/>
          <p:nvPr/>
        </p:nvGrpSpPr>
        <p:grpSpPr bwMode="auto">
          <a:xfrm>
            <a:off x="2393399" y="2975373"/>
            <a:ext cx="1645444" cy="1420415"/>
            <a:chOff x="0" y="0"/>
            <a:chExt cx="2331720" cy="1752600"/>
          </a:xfrm>
        </p:grpSpPr>
        <p:sp>
          <p:nvSpPr>
            <p:cNvPr id="11" name="文本框 98"/>
            <p:cNvSpPr>
              <a:spLocks noChangeArrowheads="1"/>
            </p:cNvSpPr>
            <p:nvPr/>
          </p:nvSpPr>
          <p:spPr bwMode="auto">
            <a:xfrm>
              <a:off x="121860" y="719623"/>
              <a:ext cx="2088001" cy="341779"/>
            </a:xfrm>
            <a:prstGeom prst="rect">
              <a:avLst/>
            </a:prstGeom>
            <a:noFill/>
            <a:ln w="9525">
              <a:solidFill>
                <a:srgbClr val="03A9F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市场地位</a:t>
              </a:r>
              <a:endParaRPr lang="zh-CN" altLang="en-US" sz="1200" baseline="-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99"/>
            <p:cNvSpPr>
              <a:spLocks noChangeArrowheads="1"/>
            </p:cNvSpPr>
            <p:nvPr/>
          </p:nvSpPr>
          <p:spPr bwMode="auto">
            <a:xfrm>
              <a:off x="121860" y="1260485"/>
              <a:ext cx="2088001" cy="341779"/>
            </a:xfrm>
            <a:prstGeom prst="rect">
              <a:avLst/>
            </a:prstGeom>
            <a:noFill/>
            <a:ln w="9525">
              <a:solidFill>
                <a:srgbClr val="03A9F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……</a:t>
              </a:r>
              <a:endParaRPr lang="zh-CN" altLang="en-US" sz="1200" baseline="-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100"/>
            <p:cNvSpPr>
              <a:spLocks noChangeArrowheads="1"/>
            </p:cNvSpPr>
            <p:nvPr/>
          </p:nvSpPr>
          <p:spPr bwMode="auto">
            <a:xfrm>
              <a:off x="121860" y="178764"/>
              <a:ext cx="2088001" cy="341779"/>
            </a:xfrm>
            <a:prstGeom prst="rect">
              <a:avLst/>
            </a:prstGeom>
            <a:noFill/>
            <a:ln w="9525">
              <a:solidFill>
                <a:srgbClr val="03A9F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盈利能力</a:t>
              </a:r>
              <a:endParaRPr lang="zh-CN" altLang="en-US" sz="1200" baseline="-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 101"/>
            <p:cNvSpPr>
              <a:spLocks noChangeArrowheads="1"/>
            </p:cNvSpPr>
            <p:nvPr/>
          </p:nvSpPr>
          <p:spPr bwMode="auto">
            <a:xfrm>
              <a:off x="0" y="0"/>
              <a:ext cx="2331720" cy="1752600"/>
            </a:xfrm>
            <a:prstGeom prst="rect">
              <a:avLst/>
            </a:prstGeom>
            <a:noFill/>
            <a:ln w="12700">
              <a:solidFill>
                <a:srgbClr val="03A9F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直接连接符 102"/>
            <p:cNvSpPr>
              <a:spLocks noChangeShapeType="1"/>
            </p:cNvSpPr>
            <p:nvPr/>
          </p:nvSpPr>
          <p:spPr bwMode="auto">
            <a:xfrm>
              <a:off x="121860" y="604882"/>
              <a:ext cx="2088000" cy="1"/>
            </a:xfrm>
            <a:prstGeom prst="line">
              <a:avLst/>
            </a:prstGeom>
            <a:noFill/>
            <a:ln w="12700">
              <a:solidFill>
                <a:srgbClr val="03A9F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直接连接符 103"/>
            <p:cNvSpPr>
              <a:spLocks noChangeShapeType="1"/>
            </p:cNvSpPr>
            <p:nvPr/>
          </p:nvSpPr>
          <p:spPr bwMode="auto">
            <a:xfrm>
              <a:off x="121860" y="1150992"/>
              <a:ext cx="2088000" cy="1"/>
            </a:xfrm>
            <a:prstGeom prst="line">
              <a:avLst/>
            </a:prstGeom>
            <a:noFill/>
            <a:ln w="12700">
              <a:solidFill>
                <a:srgbClr val="03A9F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393399" y="1388745"/>
            <a:ext cx="1645444" cy="1556148"/>
            <a:chOff x="2843213" y="1388745"/>
            <a:chExt cx="1645444" cy="1556148"/>
          </a:xfrm>
        </p:grpSpPr>
        <p:sp>
          <p:nvSpPr>
            <p:cNvPr id="43" name="圆角矩形 42"/>
            <p:cNvSpPr/>
            <p:nvPr/>
          </p:nvSpPr>
          <p:spPr>
            <a:xfrm>
              <a:off x="2843213" y="1388745"/>
              <a:ext cx="1645444" cy="1556148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151"/>
            <p:cNvSpPr>
              <a:spLocks noEditPoints="1" noChangeArrowheads="1"/>
            </p:cNvSpPr>
            <p:nvPr/>
          </p:nvSpPr>
          <p:spPr bwMode="auto">
            <a:xfrm>
              <a:off x="3318708" y="1521094"/>
              <a:ext cx="694454" cy="700385"/>
            </a:xfrm>
            <a:custGeom>
              <a:avLst/>
              <a:gdLst>
                <a:gd name="T0" fmla="*/ 2147483647 w 123"/>
                <a:gd name="T1" fmla="*/ 2147483647 h 129"/>
                <a:gd name="T2" fmla="*/ 2147483647 w 123"/>
                <a:gd name="T3" fmla="*/ 2147483647 h 129"/>
                <a:gd name="T4" fmla="*/ 2147483647 w 123"/>
                <a:gd name="T5" fmla="*/ 2147483647 h 129"/>
                <a:gd name="T6" fmla="*/ 2147483647 w 123"/>
                <a:gd name="T7" fmla="*/ 2147483647 h 129"/>
                <a:gd name="T8" fmla="*/ 2147483647 w 123"/>
                <a:gd name="T9" fmla="*/ 2147483647 h 129"/>
                <a:gd name="T10" fmla="*/ 2147483647 w 123"/>
                <a:gd name="T11" fmla="*/ 2147483647 h 129"/>
                <a:gd name="T12" fmla="*/ 2147483647 w 123"/>
                <a:gd name="T13" fmla="*/ 2147483647 h 129"/>
                <a:gd name="T14" fmla="*/ 2147483647 w 123"/>
                <a:gd name="T15" fmla="*/ 2147483647 h 129"/>
                <a:gd name="T16" fmla="*/ 2147483647 w 123"/>
                <a:gd name="T17" fmla="*/ 2147483647 h 129"/>
                <a:gd name="T18" fmla="*/ 2147483647 w 123"/>
                <a:gd name="T19" fmla="*/ 2147483647 h 129"/>
                <a:gd name="T20" fmla="*/ 0 w 123"/>
                <a:gd name="T21" fmla="*/ 2147483647 h 129"/>
                <a:gd name="T22" fmla="*/ 1920369384 w 123"/>
                <a:gd name="T23" fmla="*/ 1703034146 h 129"/>
                <a:gd name="T24" fmla="*/ 2147483647 w 123"/>
                <a:gd name="T25" fmla="*/ 2147483647 h 129"/>
                <a:gd name="T26" fmla="*/ 1856355204 w 123"/>
                <a:gd name="T27" fmla="*/ 2147483647 h 129"/>
                <a:gd name="T28" fmla="*/ 2147483647 w 123"/>
                <a:gd name="T29" fmla="*/ 2147483647 h 129"/>
                <a:gd name="T30" fmla="*/ 2147483647 w 123"/>
                <a:gd name="T31" fmla="*/ 2147483647 h 129"/>
                <a:gd name="T32" fmla="*/ 2147483647 w 123"/>
                <a:gd name="T33" fmla="*/ 2147483647 h 129"/>
                <a:gd name="T34" fmla="*/ 2112403922 w 123"/>
                <a:gd name="T35" fmla="*/ 2147483647 h 129"/>
                <a:gd name="T36" fmla="*/ 704131974 w 123"/>
                <a:gd name="T37" fmla="*/ 2147483647 h 129"/>
                <a:gd name="T38" fmla="*/ 0 w 123"/>
                <a:gd name="T39" fmla="*/ 2147483647 h 129"/>
                <a:gd name="T40" fmla="*/ 2147483647 w 123"/>
                <a:gd name="T41" fmla="*/ 403351954 h 129"/>
                <a:gd name="T42" fmla="*/ 2147483647 w 123"/>
                <a:gd name="T43" fmla="*/ 717064190 h 129"/>
                <a:gd name="T44" fmla="*/ 2147483647 w 123"/>
                <a:gd name="T45" fmla="*/ 537798143 h 129"/>
                <a:gd name="T46" fmla="*/ 2147483647 w 123"/>
                <a:gd name="T47" fmla="*/ 1254869027 h 129"/>
                <a:gd name="T48" fmla="*/ 2147483647 w 123"/>
                <a:gd name="T49" fmla="*/ 1434135075 h 129"/>
                <a:gd name="T50" fmla="*/ 2147483647 w 123"/>
                <a:gd name="T51" fmla="*/ 1165236004 h 129"/>
                <a:gd name="T52" fmla="*/ 2147483647 w 123"/>
                <a:gd name="T53" fmla="*/ 1254869027 h 129"/>
                <a:gd name="T54" fmla="*/ 2147483647 w 123"/>
                <a:gd name="T55" fmla="*/ 1658220981 h 129"/>
                <a:gd name="T56" fmla="*/ 2147483647 w 123"/>
                <a:gd name="T57" fmla="*/ 2061566241 h 129"/>
                <a:gd name="T58" fmla="*/ 2147483647 w 123"/>
                <a:gd name="T59" fmla="*/ 403351954 h 12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3"/>
                <a:gd name="T91" fmla="*/ 0 h 129"/>
                <a:gd name="T92" fmla="*/ 123 w 123"/>
                <a:gd name="T93" fmla="*/ 129 h 12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3" h="129">
                  <a:moveTo>
                    <a:pt x="93" y="129"/>
                  </a:moveTo>
                  <a:cubicBezTo>
                    <a:pt x="62" y="111"/>
                    <a:pt x="62" y="111"/>
                    <a:pt x="62" y="111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103" y="95"/>
                    <a:pt x="112" y="83"/>
                    <a:pt x="111" y="70"/>
                  </a:cubicBezTo>
                  <a:cubicBezTo>
                    <a:pt x="110" y="67"/>
                    <a:pt x="110" y="64"/>
                    <a:pt x="109" y="62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8" y="65"/>
                    <a:pt x="121" y="71"/>
                    <a:pt x="122" y="79"/>
                  </a:cubicBezTo>
                  <a:cubicBezTo>
                    <a:pt x="123" y="98"/>
                    <a:pt x="111" y="114"/>
                    <a:pt x="92" y="118"/>
                  </a:cubicBezTo>
                  <a:cubicBezTo>
                    <a:pt x="93" y="129"/>
                    <a:pt x="93" y="129"/>
                    <a:pt x="93" y="129"/>
                  </a:cubicBezTo>
                  <a:close/>
                  <a:moveTo>
                    <a:pt x="0" y="58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82"/>
                    <a:pt x="33" y="95"/>
                    <a:pt x="45" y="99"/>
                  </a:cubicBezTo>
                  <a:cubicBezTo>
                    <a:pt x="48" y="100"/>
                    <a:pt x="51" y="101"/>
                    <a:pt x="53" y="101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7" y="108"/>
                    <a:pt x="39" y="108"/>
                    <a:pt x="33" y="105"/>
                  </a:cubicBezTo>
                  <a:cubicBezTo>
                    <a:pt x="15" y="99"/>
                    <a:pt x="6" y="80"/>
                    <a:pt x="11" y="62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11" y="9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90" y="3"/>
                    <a:pt x="69" y="0"/>
                    <a:pt x="54" y="12"/>
                  </a:cubicBezTo>
                  <a:cubicBezTo>
                    <a:pt x="48" y="16"/>
                    <a:pt x="44" y="22"/>
                    <a:pt x="41" y="2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8" y="29"/>
                    <a:pt x="49" y="27"/>
                    <a:pt x="52" y="26"/>
                  </a:cubicBezTo>
                  <a:cubicBezTo>
                    <a:pt x="62" y="18"/>
                    <a:pt x="77" y="19"/>
                    <a:pt x="86" y="28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12" y="46"/>
                    <a:pt x="112" y="46"/>
                    <a:pt x="112" y="46"/>
                  </a:cubicBezTo>
                  <a:lnTo>
                    <a:pt x="111" y="9"/>
                  </a:lnTo>
                  <a:close/>
                </a:path>
              </a:pathLst>
            </a:custGeom>
            <a:solidFill>
              <a:srgbClr val="03A9F3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121"/>
            <p:cNvSpPr>
              <a:spLocks noChangeArrowheads="1"/>
            </p:cNvSpPr>
            <p:nvPr/>
          </p:nvSpPr>
          <p:spPr bwMode="auto">
            <a:xfrm>
              <a:off x="2941233" y="2417913"/>
              <a:ext cx="1473457" cy="30777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关键点法</a:t>
              </a:r>
              <a:endParaRPr lang="zh-CN" altLang="en-US" sz="1400" b="1" baseline="-3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71640" y="1388745"/>
            <a:ext cx="1645444" cy="1556148"/>
            <a:chOff x="6439968" y="1388745"/>
            <a:chExt cx="1645444" cy="1556148"/>
          </a:xfrm>
        </p:grpSpPr>
        <p:sp>
          <p:nvSpPr>
            <p:cNvPr id="47" name="圆角矩形 46"/>
            <p:cNvSpPr/>
            <p:nvPr/>
          </p:nvSpPr>
          <p:spPr>
            <a:xfrm>
              <a:off x="6439968" y="1388745"/>
              <a:ext cx="1645444" cy="1556148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文本框 121"/>
            <p:cNvSpPr>
              <a:spLocks noChangeArrowheads="1"/>
            </p:cNvSpPr>
            <p:nvPr/>
          </p:nvSpPr>
          <p:spPr bwMode="auto">
            <a:xfrm>
              <a:off x="6537988" y="2417913"/>
              <a:ext cx="1473457" cy="30777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标杆法</a:t>
              </a:r>
              <a:endParaRPr lang="zh-CN" altLang="en-US" sz="1400" b="1" baseline="-3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145"/>
            <p:cNvSpPr>
              <a:spLocks noEditPoints="1" noChangeArrowheads="1"/>
            </p:cNvSpPr>
            <p:nvPr/>
          </p:nvSpPr>
          <p:spPr bwMode="auto">
            <a:xfrm>
              <a:off x="6971366" y="1609890"/>
              <a:ext cx="676952" cy="670533"/>
            </a:xfrm>
            <a:custGeom>
              <a:avLst/>
              <a:gdLst>
                <a:gd name="T0" fmla="*/ 2147483647 w 111"/>
                <a:gd name="T1" fmla="*/ 887684046 h 111"/>
                <a:gd name="T2" fmla="*/ 2147483647 w 111"/>
                <a:gd name="T3" fmla="*/ 2147483647 h 111"/>
                <a:gd name="T4" fmla="*/ 1193301551 w 111"/>
                <a:gd name="T5" fmla="*/ 2147483647 h 111"/>
                <a:gd name="T6" fmla="*/ 1193301551 w 111"/>
                <a:gd name="T7" fmla="*/ 887684046 h 111"/>
                <a:gd name="T8" fmla="*/ 2147483647 w 111"/>
                <a:gd name="T9" fmla="*/ 2147483647 h 111"/>
                <a:gd name="T10" fmla="*/ 2147483647 w 111"/>
                <a:gd name="T11" fmla="*/ 2147483647 h 111"/>
                <a:gd name="T12" fmla="*/ 2147483647 w 111"/>
                <a:gd name="T13" fmla="*/ 2147483647 h 111"/>
                <a:gd name="T14" fmla="*/ 2147483647 w 111"/>
                <a:gd name="T15" fmla="*/ 2147483647 h 111"/>
                <a:gd name="T16" fmla="*/ 2147483647 w 111"/>
                <a:gd name="T17" fmla="*/ 2147483647 h 111"/>
                <a:gd name="T18" fmla="*/ 2147483647 w 111"/>
                <a:gd name="T19" fmla="*/ 2147483647 h 111"/>
                <a:gd name="T20" fmla="*/ 2147483647 w 111"/>
                <a:gd name="T21" fmla="*/ 1997289105 h 111"/>
                <a:gd name="T22" fmla="*/ 2147483647 w 111"/>
                <a:gd name="T23" fmla="*/ 2147483647 h 111"/>
                <a:gd name="T24" fmla="*/ 2147483647 w 111"/>
                <a:gd name="T25" fmla="*/ 554802529 h 111"/>
                <a:gd name="T26" fmla="*/ 2147483647 w 111"/>
                <a:gd name="T27" fmla="*/ 1387010047 h 111"/>
                <a:gd name="T28" fmla="*/ 2147483647 w 111"/>
                <a:gd name="T29" fmla="*/ 554802529 h 111"/>
                <a:gd name="T30" fmla="*/ 2147483647 w 111"/>
                <a:gd name="T31" fmla="*/ 1387010047 h 111"/>
                <a:gd name="T32" fmla="*/ 2147483647 w 111"/>
                <a:gd name="T33" fmla="*/ 554802529 h 111"/>
                <a:gd name="T34" fmla="*/ 2147483647 w 111"/>
                <a:gd name="T35" fmla="*/ 2147483647 h 111"/>
                <a:gd name="T36" fmla="*/ 2147483647 w 111"/>
                <a:gd name="T37" fmla="*/ 1997289105 h 111"/>
                <a:gd name="T38" fmla="*/ 2147483647 w 111"/>
                <a:gd name="T39" fmla="*/ 2147483647 h 111"/>
                <a:gd name="T40" fmla="*/ 2147483647 w 111"/>
                <a:gd name="T41" fmla="*/ 2147483647 h 111"/>
                <a:gd name="T42" fmla="*/ 2147483647 w 111"/>
                <a:gd name="T43" fmla="*/ 2147483647 h 111"/>
                <a:gd name="T44" fmla="*/ 2147483647 w 111"/>
                <a:gd name="T45" fmla="*/ 2147483647 h 111"/>
                <a:gd name="T46" fmla="*/ 2147483647 w 111"/>
                <a:gd name="T47" fmla="*/ 2147483647 h 111"/>
                <a:gd name="T48" fmla="*/ 820388879 w 111"/>
                <a:gd name="T49" fmla="*/ 2147483647 h 111"/>
                <a:gd name="T50" fmla="*/ 1789948009 w 111"/>
                <a:gd name="T51" fmla="*/ 2147483647 h 111"/>
                <a:gd name="T52" fmla="*/ 820388879 w 111"/>
                <a:gd name="T53" fmla="*/ 2147483647 h 111"/>
                <a:gd name="T54" fmla="*/ 2147483647 w 111"/>
                <a:gd name="T55" fmla="*/ 2147483647 h 111"/>
                <a:gd name="T56" fmla="*/ 2147483647 w 111"/>
                <a:gd name="T57" fmla="*/ 2147483647 h 111"/>
                <a:gd name="T58" fmla="*/ 2147483647 w 111"/>
                <a:gd name="T59" fmla="*/ 2147483647 h 111"/>
                <a:gd name="T60" fmla="*/ 2147483647 w 111"/>
                <a:gd name="T61" fmla="*/ 2147483647 h 111"/>
                <a:gd name="T62" fmla="*/ 2147483647 w 111"/>
                <a:gd name="T63" fmla="*/ 2147483647 h 111"/>
                <a:gd name="T64" fmla="*/ 820388879 w 111"/>
                <a:gd name="T65" fmla="*/ 2147483647 h 111"/>
                <a:gd name="T66" fmla="*/ 1789948009 w 111"/>
                <a:gd name="T67" fmla="*/ 2147483647 h 111"/>
                <a:gd name="T68" fmla="*/ 2147483647 w 111"/>
                <a:gd name="T69" fmla="*/ 2147483647 h 111"/>
                <a:gd name="T70" fmla="*/ 2147483647 w 111"/>
                <a:gd name="T71" fmla="*/ 2147483647 h 111"/>
                <a:gd name="T72" fmla="*/ 2147483647 w 111"/>
                <a:gd name="T73" fmla="*/ 2147483647 h 111"/>
                <a:gd name="T74" fmla="*/ 2147483647 w 111"/>
                <a:gd name="T75" fmla="*/ 2147483647 h 111"/>
                <a:gd name="T76" fmla="*/ 1342463166 w 111"/>
                <a:gd name="T77" fmla="*/ 2147483647 h 111"/>
                <a:gd name="T78" fmla="*/ 1715367202 w 111"/>
                <a:gd name="T79" fmla="*/ 2147483647 h 111"/>
                <a:gd name="T80" fmla="*/ 2147483647 w 111"/>
                <a:gd name="T81" fmla="*/ 2147483647 h 111"/>
                <a:gd name="T82" fmla="*/ 1118720744 w 111"/>
                <a:gd name="T83" fmla="*/ 1830852070 h 111"/>
                <a:gd name="T84" fmla="*/ 2013690431 w 111"/>
                <a:gd name="T85" fmla="*/ 1553447081 h 111"/>
                <a:gd name="T86" fmla="*/ 2147483647 w 111"/>
                <a:gd name="T87" fmla="*/ 887684046 h 111"/>
                <a:gd name="T88" fmla="*/ 1118720744 w 111"/>
                <a:gd name="T89" fmla="*/ 1830852070 h 111"/>
                <a:gd name="T90" fmla="*/ 2147483647 w 111"/>
                <a:gd name="T91" fmla="*/ 1775368093 h 111"/>
                <a:gd name="T92" fmla="*/ 2147483647 w 111"/>
                <a:gd name="T93" fmla="*/ 1276049541 h 111"/>
                <a:gd name="T94" fmla="*/ 2147483647 w 111"/>
                <a:gd name="T95" fmla="*/ 943168024 h 1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1"/>
                <a:gd name="T145" fmla="*/ 0 h 111"/>
                <a:gd name="T146" fmla="*/ 111 w 111"/>
                <a:gd name="T147" fmla="*/ 111 h 1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1" h="111">
                  <a:moveTo>
                    <a:pt x="56" y="0"/>
                  </a:moveTo>
                  <a:cubicBezTo>
                    <a:pt x="71" y="0"/>
                    <a:pt x="85" y="6"/>
                    <a:pt x="95" y="16"/>
                  </a:cubicBezTo>
                  <a:cubicBezTo>
                    <a:pt x="105" y="26"/>
                    <a:pt x="111" y="40"/>
                    <a:pt x="111" y="55"/>
                  </a:cubicBezTo>
                  <a:cubicBezTo>
                    <a:pt x="111" y="71"/>
                    <a:pt x="105" y="84"/>
                    <a:pt x="95" y="94"/>
                  </a:cubicBezTo>
                  <a:cubicBezTo>
                    <a:pt x="85" y="104"/>
                    <a:pt x="71" y="111"/>
                    <a:pt x="56" y="111"/>
                  </a:cubicBezTo>
                  <a:cubicBezTo>
                    <a:pt x="40" y="111"/>
                    <a:pt x="27" y="104"/>
                    <a:pt x="16" y="94"/>
                  </a:cubicBezTo>
                  <a:cubicBezTo>
                    <a:pt x="6" y="84"/>
                    <a:pt x="0" y="71"/>
                    <a:pt x="0" y="55"/>
                  </a:cubicBezTo>
                  <a:cubicBezTo>
                    <a:pt x="0" y="40"/>
                    <a:pt x="6" y="26"/>
                    <a:pt x="16" y="16"/>
                  </a:cubicBezTo>
                  <a:cubicBezTo>
                    <a:pt x="27" y="6"/>
                    <a:pt x="40" y="0"/>
                    <a:pt x="56" y="0"/>
                  </a:cubicBezTo>
                  <a:close/>
                  <a:moveTo>
                    <a:pt x="51" y="100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47" y="87"/>
                    <a:pt x="42" y="86"/>
                    <a:pt x="38" y="85"/>
                  </a:cubicBezTo>
                  <a:cubicBezTo>
                    <a:pt x="39" y="87"/>
                    <a:pt x="40" y="88"/>
                    <a:pt x="40" y="89"/>
                  </a:cubicBezTo>
                  <a:cubicBezTo>
                    <a:pt x="43" y="94"/>
                    <a:pt x="47" y="98"/>
                    <a:pt x="51" y="100"/>
                  </a:cubicBezTo>
                  <a:close/>
                  <a:moveTo>
                    <a:pt x="51" y="77"/>
                  </a:moveTo>
                  <a:cubicBezTo>
                    <a:pt x="51" y="60"/>
                    <a:pt x="51" y="60"/>
                    <a:pt x="51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5"/>
                    <a:pt x="34" y="70"/>
                    <a:pt x="35" y="75"/>
                  </a:cubicBezTo>
                  <a:cubicBezTo>
                    <a:pt x="40" y="76"/>
                    <a:pt x="45" y="77"/>
                    <a:pt x="51" y="77"/>
                  </a:cubicBezTo>
                  <a:close/>
                  <a:moveTo>
                    <a:pt x="51" y="50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45" y="34"/>
                    <a:pt x="40" y="34"/>
                    <a:pt x="35" y="36"/>
                  </a:cubicBezTo>
                  <a:cubicBezTo>
                    <a:pt x="34" y="40"/>
                    <a:pt x="33" y="45"/>
                    <a:pt x="33" y="50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51" y="24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47" y="12"/>
                    <a:pt x="43" y="16"/>
                    <a:pt x="40" y="22"/>
                  </a:cubicBezTo>
                  <a:cubicBezTo>
                    <a:pt x="40" y="23"/>
                    <a:pt x="39" y="24"/>
                    <a:pt x="38" y="25"/>
                  </a:cubicBezTo>
                  <a:cubicBezTo>
                    <a:pt x="42" y="24"/>
                    <a:pt x="47" y="24"/>
                    <a:pt x="51" y="24"/>
                  </a:cubicBezTo>
                  <a:close/>
                  <a:moveTo>
                    <a:pt x="61" y="10"/>
                  </a:moveTo>
                  <a:cubicBezTo>
                    <a:pt x="61" y="24"/>
                    <a:pt x="61" y="24"/>
                    <a:pt x="61" y="24"/>
                  </a:cubicBezTo>
                  <a:cubicBezTo>
                    <a:pt x="65" y="24"/>
                    <a:pt x="69" y="24"/>
                    <a:pt x="73" y="25"/>
                  </a:cubicBezTo>
                  <a:cubicBezTo>
                    <a:pt x="72" y="24"/>
                    <a:pt x="72" y="23"/>
                    <a:pt x="71" y="22"/>
                  </a:cubicBezTo>
                  <a:cubicBezTo>
                    <a:pt x="68" y="16"/>
                    <a:pt x="65" y="12"/>
                    <a:pt x="61" y="10"/>
                  </a:cubicBezTo>
                  <a:close/>
                  <a:moveTo>
                    <a:pt x="61" y="33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5"/>
                    <a:pt x="78" y="40"/>
                    <a:pt x="77" y="36"/>
                  </a:cubicBezTo>
                  <a:cubicBezTo>
                    <a:pt x="72" y="34"/>
                    <a:pt x="66" y="34"/>
                    <a:pt x="61" y="33"/>
                  </a:cubicBezTo>
                  <a:close/>
                  <a:moveTo>
                    <a:pt x="61" y="60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6" y="77"/>
                    <a:pt x="72" y="76"/>
                    <a:pt x="77" y="75"/>
                  </a:cubicBezTo>
                  <a:cubicBezTo>
                    <a:pt x="78" y="70"/>
                    <a:pt x="78" y="65"/>
                    <a:pt x="79" y="60"/>
                  </a:cubicBezTo>
                  <a:cubicBezTo>
                    <a:pt x="61" y="60"/>
                    <a:pt x="61" y="60"/>
                    <a:pt x="61" y="60"/>
                  </a:cubicBezTo>
                  <a:close/>
                  <a:moveTo>
                    <a:pt x="61" y="87"/>
                  </a:moveTo>
                  <a:cubicBezTo>
                    <a:pt x="61" y="100"/>
                    <a:pt x="61" y="100"/>
                    <a:pt x="61" y="100"/>
                  </a:cubicBezTo>
                  <a:cubicBezTo>
                    <a:pt x="65" y="98"/>
                    <a:pt x="68" y="94"/>
                    <a:pt x="71" y="89"/>
                  </a:cubicBezTo>
                  <a:cubicBezTo>
                    <a:pt x="72" y="88"/>
                    <a:pt x="72" y="87"/>
                    <a:pt x="73" y="85"/>
                  </a:cubicBezTo>
                  <a:cubicBezTo>
                    <a:pt x="69" y="86"/>
                    <a:pt x="65" y="87"/>
                    <a:pt x="61" y="87"/>
                  </a:cubicBezTo>
                  <a:close/>
                  <a:moveTo>
                    <a:pt x="11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4" y="43"/>
                    <a:pt x="24" y="39"/>
                  </a:cubicBezTo>
                  <a:cubicBezTo>
                    <a:pt x="24" y="40"/>
                    <a:pt x="23" y="40"/>
                    <a:pt x="22" y="40"/>
                  </a:cubicBezTo>
                  <a:cubicBezTo>
                    <a:pt x="17" y="43"/>
                    <a:pt x="13" y="47"/>
                    <a:pt x="11" y="50"/>
                  </a:cubicBezTo>
                  <a:close/>
                  <a:moveTo>
                    <a:pt x="88" y="50"/>
                  </a:moveTo>
                  <a:cubicBezTo>
                    <a:pt x="100" y="50"/>
                    <a:pt x="100" y="50"/>
                    <a:pt x="100" y="50"/>
                  </a:cubicBezTo>
                  <a:cubicBezTo>
                    <a:pt x="99" y="47"/>
                    <a:pt x="95" y="43"/>
                    <a:pt x="89" y="40"/>
                  </a:cubicBezTo>
                  <a:cubicBezTo>
                    <a:pt x="89" y="40"/>
                    <a:pt x="88" y="40"/>
                    <a:pt x="87" y="39"/>
                  </a:cubicBezTo>
                  <a:cubicBezTo>
                    <a:pt x="88" y="43"/>
                    <a:pt x="88" y="47"/>
                    <a:pt x="88" y="50"/>
                  </a:cubicBezTo>
                  <a:close/>
                  <a:moveTo>
                    <a:pt x="100" y="60"/>
                  </a:moveTo>
                  <a:cubicBezTo>
                    <a:pt x="88" y="60"/>
                    <a:pt x="88" y="60"/>
                    <a:pt x="88" y="60"/>
                  </a:cubicBezTo>
                  <a:cubicBezTo>
                    <a:pt x="88" y="64"/>
                    <a:pt x="88" y="67"/>
                    <a:pt x="87" y="71"/>
                  </a:cubicBezTo>
                  <a:cubicBezTo>
                    <a:pt x="88" y="71"/>
                    <a:pt x="89" y="70"/>
                    <a:pt x="89" y="70"/>
                  </a:cubicBezTo>
                  <a:cubicBezTo>
                    <a:pt x="95" y="67"/>
                    <a:pt x="99" y="64"/>
                    <a:pt x="100" y="60"/>
                  </a:cubicBezTo>
                  <a:close/>
                  <a:moveTo>
                    <a:pt x="23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13" y="64"/>
                    <a:pt x="17" y="67"/>
                    <a:pt x="22" y="70"/>
                  </a:cubicBezTo>
                  <a:cubicBezTo>
                    <a:pt x="23" y="70"/>
                    <a:pt x="24" y="71"/>
                    <a:pt x="24" y="71"/>
                  </a:cubicBezTo>
                  <a:cubicBezTo>
                    <a:pt x="24" y="67"/>
                    <a:pt x="23" y="64"/>
                    <a:pt x="23" y="60"/>
                  </a:cubicBezTo>
                  <a:close/>
                  <a:moveTo>
                    <a:pt x="96" y="77"/>
                  </a:moveTo>
                  <a:cubicBezTo>
                    <a:pt x="95" y="78"/>
                    <a:pt x="95" y="78"/>
                    <a:pt x="94" y="78"/>
                  </a:cubicBezTo>
                  <a:cubicBezTo>
                    <a:pt x="91" y="80"/>
                    <a:pt x="88" y="81"/>
                    <a:pt x="84" y="82"/>
                  </a:cubicBezTo>
                  <a:cubicBezTo>
                    <a:pt x="83" y="86"/>
                    <a:pt x="81" y="90"/>
                    <a:pt x="80" y="93"/>
                  </a:cubicBezTo>
                  <a:cubicBezTo>
                    <a:pt x="79" y="94"/>
                    <a:pt x="79" y="94"/>
                    <a:pt x="79" y="95"/>
                  </a:cubicBezTo>
                  <a:cubicBezTo>
                    <a:pt x="82" y="93"/>
                    <a:pt x="85" y="90"/>
                    <a:pt x="88" y="88"/>
                  </a:cubicBezTo>
                  <a:cubicBezTo>
                    <a:pt x="91" y="85"/>
                    <a:pt x="94" y="81"/>
                    <a:pt x="96" y="77"/>
                  </a:cubicBezTo>
                  <a:close/>
                  <a:moveTo>
                    <a:pt x="27" y="82"/>
                  </a:moveTo>
                  <a:cubicBezTo>
                    <a:pt x="24" y="81"/>
                    <a:pt x="20" y="80"/>
                    <a:pt x="18" y="78"/>
                  </a:cubicBezTo>
                  <a:cubicBezTo>
                    <a:pt x="17" y="78"/>
                    <a:pt x="16" y="78"/>
                    <a:pt x="15" y="77"/>
                  </a:cubicBezTo>
                  <a:cubicBezTo>
                    <a:pt x="18" y="81"/>
                    <a:pt x="20" y="85"/>
                    <a:pt x="23" y="88"/>
                  </a:cubicBezTo>
                  <a:cubicBezTo>
                    <a:pt x="26" y="90"/>
                    <a:pt x="29" y="93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0" y="90"/>
                    <a:pt x="28" y="86"/>
                    <a:pt x="27" y="82"/>
                  </a:cubicBezTo>
                  <a:close/>
                  <a:moveTo>
                    <a:pt x="15" y="33"/>
                  </a:moveTo>
                  <a:cubicBezTo>
                    <a:pt x="16" y="33"/>
                    <a:pt x="17" y="32"/>
                    <a:pt x="18" y="32"/>
                  </a:cubicBezTo>
                  <a:cubicBezTo>
                    <a:pt x="20" y="30"/>
                    <a:pt x="24" y="29"/>
                    <a:pt x="27" y="28"/>
                  </a:cubicBezTo>
                  <a:cubicBezTo>
                    <a:pt x="28" y="24"/>
                    <a:pt x="30" y="20"/>
                    <a:pt x="32" y="17"/>
                  </a:cubicBezTo>
                  <a:cubicBezTo>
                    <a:pt x="32" y="17"/>
                    <a:pt x="32" y="16"/>
                    <a:pt x="33" y="16"/>
                  </a:cubicBezTo>
                  <a:cubicBezTo>
                    <a:pt x="29" y="18"/>
                    <a:pt x="26" y="20"/>
                    <a:pt x="23" y="23"/>
                  </a:cubicBezTo>
                  <a:cubicBezTo>
                    <a:pt x="20" y="26"/>
                    <a:pt x="18" y="29"/>
                    <a:pt x="15" y="33"/>
                  </a:cubicBezTo>
                  <a:close/>
                  <a:moveTo>
                    <a:pt x="84" y="28"/>
                  </a:moveTo>
                  <a:cubicBezTo>
                    <a:pt x="88" y="29"/>
                    <a:pt x="91" y="30"/>
                    <a:pt x="94" y="32"/>
                  </a:cubicBezTo>
                  <a:cubicBezTo>
                    <a:pt x="95" y="32"/>
                    <a:pt x="95" y="33"/>
                    <a:pt x="96" y="33"/>
                  </a:cubicBezTo>
                  <a:cubicBezTo>
                    <a:pt x="94" y="29"/>
                    <a:pt x="91" y="26"/>
                    <a:pt x="88" y="23"/>
                  </a:cubicBezTo>
                  <a:cubicBezTo>
                    <a:pt x="85" y="20"/>
                    <a:pt x="82" y="18"/>
                    <a:pt x="79" y="16"/>
                  </a:cubicBezTo>
                  <a:cubicBezTo>
                    <a:pt x="79" y="16"/>
                    <a:pt x="79" y="17"/>
                    <a:pt x="80" y="17"/>
                  </a:cubicBezTo>
                  <a:cubicBezTo>
                    <a:pt x="81" y="20"/>
                    <a:pt x="83" y="24"/>
                    <a:pt x="84" y="28"/>
                  </a:cubicBezTo>
                  <a:close/>
                </a:path>
              </a:pathLst>
            </a:custGeom>
            <a:solidFill>
              <a:srgbClr val="03A9F3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97"/>
          <p:cNvGrpSpPr/>
          <p:nvPr/>
        </p:nvGrpSpPr>
        <p:grpSpPr bwMode="auto">
          <a:xfrm>
            <a:off x="5183666" y="2975373"/>
            <a:ext cx="1645444" cy="1420415"/>
            <a:chOff x="0" y="0"/>
            <a:chExt cx="2331720" cy="1752600"/>
          </a:xfrm>
        </p:grpSpPr>
        <p:sp>
          <p:nvSpPr>
            <p:cNvPr id="51" name="文本框 98"/>
            <p:cNvSpPr>
              <a:spLocks noChangeArrowheads="1"/>
            </p:cNvSpPr>
            <p:nvPr/>
          </p:nvSpPr>
          <p:spPr bwMode="auto">
            <a:xfrm>
              <a:off x="121860" y="719623"/>
              <a:ext cx="2088001" cy="341779"/>
            </a:xfrm>
            <a:prstGeom prst="rect">
              <a:avLst/>
            </a:prstGeom>
            <a:noFill/>
            <a:ln w="9525">
              <a:solidFill>
                <a:srgbClr val="03A9F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经营对标</a:t>
              </a:r>
              <a:endParaRPr lang="zh-CN" altLang="en-US" sz="1200" baseline="-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文本框 99"/>
            <p:cNvSpPr>
              <a:spLocks noChangeArrowheads="1"/>
            </p:cNvSpPr>
            <p:nvPr/>
          </p:nvSpPr>
          <p:spPr bwMode="auto">
            <a:xfrm>
              <a:off x="121860" y="1260485"/>
              <a:ext cx="2088001" cy="341779"/>
            </a:xfrm>
            <a:prstGeom prst="rect">
              <a:avLst/>
            </a:prstGeom>
            <a:noFill/>
            <a:ln w="9525">
              <a:solidFill>
                <a:srgbClr val="03A9F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管理对标</a:t>
              </a:r>
              <a:endParaRPr lang="zh-CN" altLang="en-US" sz="1200" baseline="-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文本框 100"/>
            <p:cNvSpPr>
              <a:spLocks noChangeArrowheads="1"/>
            </p:cNvSpPr>
            <p:nvPr/>
          </p:nvSpPr>
          <p:spPr bwMode="auto">
            <a:xfrm>
              <a:off x="121860" y="178764"/>
              <a:ext cx="2088001" cy="341779"/>
            </a:xfrm>
            <a:prstGeom prst="rect">
              <a:avLst/>
            </a:prstGeom>
            <a:noFill/>
            <a:ln w="9525">
              <a:solidFill>
                <a:srgbClr val="03A9F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战略对标</a:t>
              </a:r>
              <a:endParaRPr lang="zh-CN" altLang="en-US" sz="1200" baseline="-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矩形 101"/>
            <p:cNvSpPr>
              <a:spLocks noChangeArrowheads="1"/>
            </p:cNvSpPr>
            <p:nvPr/>
          </p:nvSpPr>
          <p:spPr bwMode="auto">
            <a:xfrm>
              <a:off x="0" y="0"/>
              <a:ext cx="2331720" cy="1752600"/>
            </a:xfrm>
            <a:prstGeom prst="rect">
              <a:avLst/>
            </a:prstGeom>
            <a:noFill/>
            <a:ln w="12700">
              <a:solidFill>
                <a:srgbClr val="03A9F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直接连接符 102"/>
            <p:cNvSpPr>
              <a:spLocks noChangeShapeType="1"/>
            </p:cNvSpPr>
            <p:nvPr/>
          </p:nvSpPr>
          <p:spPr bwMode="auto">
            <a:xfrm>
              <a:off x="121860" y="604882"/>
              <a:ext cx="2088000" cy="1"/>
            </a:xfrm>
            <a:prstGeom prst="line">
              <a:avLst/>
            </a:prstGeom>
            <a:noFill/>
            <a:ln w="12700">
              <a:solidFill>
                <a:srgbClr val="03A9F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直接连接符 103"/>
            <p:cNvSpPr>
              <a:spLocks noChangeShapeType="1"/>
            </p:cNvSpPr>
            <p:nvPr/>
          </p:nvSpPr>
          <p:spPr bwMode="auto">
            <a:xfrm>
              <a:off x="121860" y="1150992"/>
              <a:ext cx="2088000" cy="1"/>
            </a:xfrm>
            <a:prstGeom prst="line">
              <a:avLst/>
            </a:prstGeom>
            <a:noFill/>
            <a:ln w="12700">
              <a:solidFill>
                <a:srgbClr val="03A9F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287" y="145146"/>
            <a:ext cx="2659789" cy="87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矩形 50"/>
          <p:cNvSpPr>
            <a:spLocks noChangeArrowheads="1"/>
          </p:cNvSpPr>
          <p:nvPr/>
        </p:nvSpPr>
        <p:spPr bwMode="auto">
          <a:xfrm>
            <a:off x="626118" y="1488212"/>
            <a:ext cx="1102519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700" b="1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关键点法</a:t>
            </a:r>
            <a:endParaRPr lang="zh-CN" altLang="en-US" sz="1700" b="1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432557" y="1798964"/>
            <a:ext cx="1699022" cy="213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控制的关键点是指经营活动中的限制性因素或关键环节。关键点法就是找出普遍认可的关键点，并根据企业的实际情况有选择地进行控制。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矩形 50"/>
          <p:cNvSpPr>
            <a:spLocks noChangeArrowheads="1"/>
          </p:cNvSpPr>
          <p:nvPr/>
        </p:nvSpPr>
        <p:spPr bwMode="auto">
          <a:xfrm>
            <a:off x="7250182" y="1617912"/>
            <a:ext cx="1102519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700" b="1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标杆法</a:t>
            </a:r>
            <a:endParaRPr lang="zh-CN" altLang="en-US" sz="1700" b="1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7111050" y="1917779"/>
            <a:ext cx="169902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标杆法是指通过与竞争对手或其他企业的对比，寻找、选择和确定企业控制重点的方法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268605"/>
            <a:ext cx="2423795" cy="397510"/>
          </a:xfrm>
        </p:spPr>
        <p:txBody>
          <a:bodyPr>
            <a:noAutofit/>
          </a:bodyPr>
          <a:p>
            <a:r>
              <a:rPr lang="zh-CN" altLang="en-US" sz="2800" b="1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控制过程</a:t>
            </a:r>
            <a:endParaRPr lang="zh-CN" altLang="en-US" sz="2800" b="1" spc="300" dirty="0" smtClean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80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>
            <a:off x="2384053" y="2826451"/>
            <a:ext cx="4239295" cy="4239295"/>
          </a:xfrm>
          <a:prstGeom prst="blockArc">
            <a:avLst>
              <a:gd name="adj1" fmla="val 10800000"/>
              <a:gd name="adj2" fmla="val 1"/>
              <a:gd name="adj3" fmla="val 3011"/>
            </a:avLst>
          </a:prstGeom>
          <a:solidFill>
            <a:srgbClr val="EBEBEB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34"/>
          <p:cNvSpPr/>
          <p:nvPr/>
        </p:nvSpPr>
        <p:spPr>
          <a:xfrm rot="10800000">
            <a:off x="4108687" y="1858425"/>
            <a:ext cx="709624" cy="912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67B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椭圆 34"/>
          <p:cNvSpPr/>
          <p:nvPr/>
        </p:nvSpPr>
        <p:spPr>
          <a:xfrm rot="13009338">
            <a:off x="6565334" y="3247573"/>
            <a:ext cx="709624" cy="912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67B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34"/>
          <p:cNvSpPr/>
          <p:nvPr/>
        </p:nvSpPr>
        <p:spPr>
          <a:xfrm rot="8068240">
            <a:off x="1670786" y="3527312"/>
            <a:ext cx="709624" cy="912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67B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57545" y="3232969"/>
            <a:ext cx="1612681" cy="1612685"/>
            <a:chOff x="3851771" y="1163107"/>
            <a:chExt cx="1402358" cy="1402358"/>
          </a:xfrm>
        </p:grpSpPr>
        <p:grpSp>
          <p:nvGrpSpPr>
            <p:cNvPr id="26" name="组合 25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08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030123" y="1532191"/>
              <a:ext cx="1186820" cy="615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300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制定标准的方法</a:t>
              </a:r>
              <a:endParaRPr lang="zh-CN" altLang="en-US" sz="2000" spc="3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57385" y="3867150"/>
            <a:ext cx="4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86383" y="3306594"/>
            <a:ext cx="408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35712" y="1896854"/>
            <a:ext cx="408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5317" y="3624543"/>
            <a:ext cx="408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9646" y="2470158"/>
            <a:ext cx="1563458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统计方法是根据以前的历史记录，运用统计学的方法制定控制标准。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77743" y="1211798"/>
            <a:ext cx="1563458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工程方法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工程方法是以实测数据和技术参数为基础，对工作情况进行客观的定量分析。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76332" y="2879130"/>
            <a:ext cx="1563458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经验估计法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虽然运用统计方法和工程方法有很多优点，但是并不是所有的经营成果都能用统计数据来表示，也不是所有的经营活动都保存着统计数据。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7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287" y="145146"/>
            <a:ext cx="2659789" cy="87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2688590" cy="499745"/>
          </a:xfrm>
        </p:spPr>
        <p:txBody>
          <a:bodyPr>
            <a:noAutofit/>
          </a:bodyPr>
          <a:p>
            <a:r>
              <a:rPr lang="zh-CN" altLang="en-US" sz="2000" b="1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控制过程</a:t>
            </a:r>
            <a:endParaRPr lang="zh-CN" altLang="en-US" sz="2000" b="1" spc="300" dirty="0" smtClean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24" grpId="0" animBg="1"/>
      <p:bldP spid="34" grpId="0"/>
      <p:bldP spid="38" grpId="0"/>
      <p:bldP spid="39" grpId="0"/>
      <p:bldP spid="40" grpId="0"/>
      <p:bldP spid="41" grpId="0"/>
      <p:bldP spid="43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072515"/>
            <a:ext cx="4271010" cy="425450"/>
          </a:xfrm>
        </p:spPr>
        <p:txBody>
          <a:bodyPr>
            <a:noAutofit/>
          </a:bodyPr>
          <a:p>
            <a:r>
              <a:rPr lang="zh-CN" altLang="zh-CN" sz="2000" b="1" dirty="0">
                <a:sym typeface="+mn-ea"/>
              </a:rPr>
              <a:t>衡量实际绩效</a:t>
            </a:r>
            <a:endParaRPr lang="zh-CN" altLang="zh-CN" sz="2000" b="1" dirty="0">
              <a:sym typeface="+mn-ea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 flipV="1">
            <a:off x="0" y="3058717"/>
            <a:ext cx="3446860" cy="277415"/>
          </a:xfrm>
          <a:prstGeom prst="rect">
            <a:avLst/>
          </a:pr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68573" tIns="34287" rIns="68573" bIns="3428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8"/>
          <p:cNvGrpSpPr/>
          <p:nvPr/>
        </p:nvGrpSpPr>
        <p:grpSpPr bwMode="auto">
          <a:xfrm flipV="1">
            <a:off x="2590801" y="3058717"/>
            <a:ext cx="1735931" cy="1734740"/>
            <a:chOff x="0" y="0"/>
            <a:chExt cx="1970470" cy="1970470"/>
          </a:xfrm>
        </p:grpSpPr>
        <p:sp>
          <p:nvSpPr>
            <p:cNvPr id="15" name="任意多边形 9"/>
            <p:cNvSpPr>
              <a:spLocks noChangeArrowheads="1"/>
            </p:cNvSpPr>
            <p:nvPr/>
          </p:nvSpPr>
          <p:spPr bwMode="auto">
            <a:xfrm>
              <a:off x="0" y="0"/>
              <a:ext cx="1970470" cy="1523844"/>
            </a:xfrm>
            <a:custGeom>
              <a:avLst/>
              <a:gdLst>
                <a:gd name="T0" fmla="*/ 985235 w 1970470"/>
                <a:gd name="T1" fmla="*/ 0 h 1523844"/>
                <a:gd name="T2" fmla="*/ 1970470 w 1970470"/>
                <a:gd name="T3" fmla="*/ 985235 h 1523844"/>
                <a:gd name="T4" fmla="*/ 1851557 w 1970470"/>
                <a:gd name="T5" fmla="*/ 1454856 h 1523844"/>
                <a:gd name="T6" fmla="*/ 1809646 w 1970470"/>
                <a:gd name="T7" fmla="*/ 1523844 h 1523844"/>
                <a:gd name="T8" fmla="*/ 1380307 w 1970470"/>
                <a:gd name="T9" fmla="*/ 1523844 h 1523844"/>
                <a:gd name="T10" fmla="*/ 1458954 w 1970470"/>
                <a:gd name="T11" fmla="*/ 1458954 h 1523844"/>
                <a:gd name="T12" fmla="*/ 1655175 w 1970470"/>
                <a:gd name="T13" fmla="*/ 985235 h 1523844"/>
                <a:gd name="T14" fmla="*/ 985235 w 1970470"/>
                <a:gd name="T15" fmla="*/ 315295 h 1523844"/>
                <a:gd name="T16" fmla="*/ 315295 w 1970470"/>
                <a:gd name="T17" fmla="*/ 985235 h 1523844"/>
                <a:gd name="T18" fmla="*/ 511516 w 1970470"/>
                <a:gd name="T19" fmla="*/ 1458954 h 1523844"/>
                <a:gd name="T20" fmla="*/ 590163 w 1970470"/>
                <a:gd name="T21" fmla="*/ 1523844 h 1523844"/>
                <a:gd name="T22" fmla="*/ 160824 w 1970470"/>
                <a:gd name="T23" fmla="*/ 1523844 h 1523844"/>
                <a:gd name="T24" fmla="*/ 118913 w 1970470"/>
                <a:gd name="T25" fmla="*/ 1454856 h 1523844"/>
                <a:gd name="T26" fmla="*/ 0 w 1970470"/>
                <a:gd name="T27" fmla="*/ 985235 h 1523844"/>
                <a:gd name="T28" fmla="*/ 985235 w 1970470"/>
                <a:gd name="T29" fmla="*/ 0 h 15238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70470"/>
                <a:gd name="T46" fmla="*/ 0 h 1523844"/>
                <a:gd name="T47" fmla="*/ 1970470 w 1970470"/>
                <a:gd name="T48" fmla="*/ 1523844 h 15238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 10"/>
            <p:cNvSpPr>
              <a:spLocks noChangeArrowheads="1"/>
            </p:cNvSpPr>
            <p:nvPr/>
          </p:nvSpPr>
          <p:spPr bwMode="auto">
            <a:xfrm>
              <a:off x="160824" y="1523844"/>
              <a:ext cx="1648822" cy="446626"/>
            </a:xfrm>
            <a:custGeom>
              <a:avLst/>
              <a:gdLst>
                <a:gd name="T0" fmla="*/ 0 w 1648822"/>
                <a:gd name="T1" fmla="*/ 0 h 446626"/>
                <a:gd name="T2" fmla="*/ 429339 w 1648822"/>
                <a:gd name="T3" fmla="*/ 0 h 446626"/>
                <a:gd name="T4" fmla="*/ 449841 w 1648822"/>
                <a:gd name="T5" fmla="*/ 16916 h 446626"/>
                <a:gd name="T6" fmla="*/ 824411 w 1648822"/>
                <a:gd name="T7" fmla="*/ 131331 h 446626"/>
                <a:gd name="T8" fmla="*/ 1198981 w 1648822"/>
                <a:gd name="T9" fmla="*/ 16916 h 446626"/>
                <a:gd name="T10" fmla="*/ 1219483 w 1648822"/>
                <a:gd name="T11" fmla="*/ 0 h 446626"/>
                <a:gd name="T12" fmla="*/ 1648822 w 1648822"/>
                <a:gd name="T13" fmla="*/ 0 h 446626"/>
                <a:gd name="T14" fmla="*/ 1641383 w 1648822"/>
                <a:gd name="T15" fmla="*/ 12245 h 446626"/>
                <a:gd name="T16" fmla="*/ 824411 w 1648822"/>
                <a:gd name="T17" fmla="*/ 446626 h 446626"/>
                <a:gd name="T18" fmla="*/ 7439 w 1648822"/>
                <a:gd name="T19" fmla="*/ 12245 h 446626"/>
                <a:gd name="T20" fmla="*/ 0 w 1648822"/>
                <a:gd name="T21" fmla="*/ 0 h 4466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8822"/>
                <a:gd name="T34" fmla="*/ 0 h 446626"/>
                <a:gd name="T35" fmla="*/ 1648822 w 1648822"/>
                <a:gd name="T36" fmla="*/ 446626 h 4466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矩形 11"/>
          <p:cNvSpPr>
            <a:spLocks noChangeArrowheads="1"/>
          </p:cNvSpPr>
          <p:nvPr/>
        </p:nvSpPr>
        <p:spPr bwMode="auto">
          <a:xfrm flipV="1">
            <a:off x="5243512" y="3058717"/>
            <a:ext cx="3900488" cy="277415"/>
          </a:xfrm>
          <a:prstGeom prst="rect">
            <a:avLst/>
          </a:pr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68573" tIns="34287" rIns="68573" bIns="3428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" name="组合 13"/>
          <p:cNvGrpSpPr/>
          <p:nvPr/>
        </p:nvGrpSpPr>
        <p:grpSpPr bwMode="auto">
          <a:xfrm flipV="1">
            <a:off x="4424363" y="3058717"/>
            <a:ext cx="1734741" cy="1734740"/>
            <a:chOff x="0" y="0"/>
            <a:chExt cx="1970470" cy="1970470"/>
          </a:xfrm>
        </p:grpSpPr>
        <p:sp>
          <p:nvSpPr>
            <p:cNvPr id="20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70470" cy="1523844"/>
            </a:xfrm>
            <a:custGeom>
              <a:avLst/>
              <a:gdLst>
                <a:gd name="T0" fmla="*/ 985235 w 1970470"/>
                <a:gd name="T1" fmla="*/ 0 h 1523844"/>
                <a:gd name="T2" fmla="*/ 1970470 w 1970470"/>
                <a:gd name="T3" fmla="*/ 985235 h 1523844"/>
                <a:gd name="T4" fmla="*/ 1851557 w 1970470"/>
                <a:gd name="T5" fmla="*/ 1454856 h 1523844"/>
                <a:gd name="T6" fmla="*/ 1809646 w 1970470"/>
                <a:gd name="T7" fmla="*/ 1523844 h 1523844"/>
                <a:gd name="T8" fmla="*/ 1380307 w 1970470"/>
                <a:gd name="T9" fmla="*/ 1523844 h 1523844"/>
                <a:gd name="T10" fmla="*/ 1458954 w 1970470"/>
                <a:gd name="T11" fmla="*/ 1458954 h 1523844"/>
                <a:gd name="T12" fmla="*/ 1655175 w 1970470"/>
                <a:gd name="T13" fmla="*/ 985235 h 1523844"/>
                <a:gd name="T14" fmla="*/ 985235 w 1970470"/>
                <a:gd name="T15" fmla="*/ 315295 h 1523844"/>
                <a:gd name="T16" fmla="*/ 315295 w 1970470"/>
                <a:gd name="T17" fmla="*/ 985235 h 1523844"/>
                <a:gd name="T18" fmla="*/ 511516 w 1970470"/>
                <a:gd name="T19" fmla="*/ 1458954 h 1523844"/>
                <a:gd name="T20" fmla="*/ 590163 w 1970470"/>
                <a:gd name="T21" fmla="*/ 1523844 h 1523844"/>
                <a:gd name="T22" fmla="*/ 160824 w 1970470"/>
                <a:gd name="T23" fmla="*/ 1523844 h 1523844"/>
                <a:gd name="T24" fmla="*/ 118913 w 1970470"/>
                <a:gd name="T25" fmla="*/ 1454856 h 1523844"/>
                <a:gd name="T26" fmla="*/ 0 w 1970470"/>
                <a:gd name="T27" fmla="*/ 985235 h 1523844"/>
                <a:gd name="T28" fmla="*/ 985235 w 1970470"/>
                <a:gd name="T29" fmla="*/ 0 h 15238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70470"/>
                <a:gd name="T46" fmla="*/ 0 h 1523844"/>
                <a:gd name="T47" fmla="*/ 1970470 w 1970470"/>
                <a:gd name="T48" fmla="*/ 1523844 h 15238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任意多边形 15"/>
            <p:cNvSpPr>
              <a:spLocks noChangeArrowheads="1"/>
            </p:cNvSpPr>
            <p:nvPr/>
          </p:nvSpPr>
          <p:spPr bwMode="auto">
            <a:xfrm>
              <a:off x="160824" y="1523844"/>
              <a:ext cx="1648822" cy="446626"/>
            </a:xfrm>
            <a:custGeom>
              <a:avLst/>
              <a:gdLst>
                <a:gd name="T0" fmla="*/ 0 w 1648822"/>
                <a:gd name="T1" fmla="*/ 0 h 446626"/>
                <a:gd name="T2" fmla="*/ 429339 w 1648822"/>
                <a:gd name="T3" fmla="*/ 0 h 446626"/>
                <a:gd name="T4" fmla="*/ 449841 w 1648822"/>
                <a:gd name="T5" fmla="*/ 16916 h 446626"/>
                <a:gd name="T6" fmla="*/ 824411 w 1648822"/>
                <a:gd name="T7" fmla="*/ 131331 h 446626"/>
                <a:gd name="T8" fmla="*/ 1198981 w 1648822"/>
                <a:gd name="T9" fmla="*/ 16916 h 446626"/>
                <a:gd name="T10" fmla="*/ 1219483 w 1648822"/>
                <a:gd name="T11" fmla="*/ 0 h 446626"/>
                <a:gd name="T12" fmla="*/ 1648822 w 1648822"/>
                <a:gd name="T13" fmla="*/ 0 h 446626"/>
                <a:gd name="T14" fmla="*/ 1641383 w 1648822"/>
                <a:gd name="T15" fmla="*/ 12245 h 446626"/>
                <a:gd name="T16" fmla="*/ 824411 w 1648822"/>
                <a:gd name="T17" fmla="*/ 446626 h 446626"/>
                <a:gd name="T18" fmla="*/ 7439 w 1648822"/>
                <a:gd name="T19" fmla="*/ 12245 h 446626"/>
                <a:gd name="T20" fmla="*/ 0 w 1648822"/>
                <a:gd name="T21" fmla="*/ 0 h 4466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8822"/>
                <a:gd name="T34" fmla="*/ 0 h 446626"/>
                <a:gd name="T35" fmla="*/ 1648822 w 1648822"/>
                <a:gd name="T36" fmla="*/ 446626 h 4466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A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2531269"/>
            <a:ext cx="5054204" cy="276225"/>
          </a:xfrm>
          <a:prstGeom prst="rect">
            <a:avLst/>
          </a:pr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68573" tIns="34287" rIns="68573" bIns="3428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组合 3"/>
          <p:cNvGrpSpPr/>
          <p:nvPr/>
        </p:nvGrpSpPr>
        <p:grpSpPr bwMode="auto">
          <a:xfrm>
            <a:off x="4214813" y="1071563"/>
            <a:ext cx="1734741" cy="1735931"/>
            <a:chOff x="0" y="0"/>
            <a:chExt cx="1970470" cy="1970470"/>
          </a:xfrm>
        </p:grpSpPr>
        <p:sp>
          <p:nvSpPr>
            <p:cNvPr id="10" name="任意多边形 4"/>
            <p:cNvSpPr>
              <a:spLocks noChangeArrowheads="1"/>
            </p:cNvSpPr>
            <p:nvPr/>
          </p:nvSpPr>
          <p:spPr bwMode="auto">
            <a:xfrm>
              <a:off x="0" y="0"/>
              <a:ext cx="1970470" cy="1523844"/>
            </a:xfrm>
            <a:custGeom>
              <a:avLst/>
              <a:gdLst>
                <a:gd name="T0" fmla="*/ 985235 w 1970470"/>
                <a:gd name="T1" fmla="*/ 0 h 1523844"/>
                <a:gd name="T2" fmla="*/ 1970470 w 1970470"/>
                <a:gd name="T3" fmla="*/ 985235 h 1523844"/>
                <a:gd name="T4" fmla="*/ 1851557 w 1970470"/>
                <a:gd name="T5" fmla="*/ 1454856 h 1523844"/>
                <a:gd name="T6" fmla="*/ 1809646 w 1970470"/>
                <a:gd name="T7" fmla="*/ 1523844 h 1523844"/>
                <a:gd name="T8" fmla="*/ 1380307 w 1970470"/>
                <a:gd name="T9" fmla="*/ 1523844 h 1523844"/>
                <a:gd name="T10" fmla="*/ 1458954 w 1970470"/>
                <a:gd name="T11" fmla="*/ 1458954 h 1523844"/>
                <a:gd name="T12" fmla="*/ 1655175 w 1970470"/>
                <a:gd name="T13" fmla="*/ 985235 h 1523844"/>
                <a:gd name="T14" fmla="*/ 985235 w 1970470"/>
                <a:gd name="T15" fmla="*/ 315295 h 1523844"/>
                <a:gd name="T16" fmla="*/ 315295 w 1970470"/>
                <a:gd name="T17" fmla="*/ 985235 h 1523844"/>
                <a:gd name="T18" fmla="*/ 511516 w 1970470"/>
                <a:gd name="T19" fmla="*/ 1458954 h 1523844"/>
                <a:gd name="T20" fmla="*/ 590163 w 1970470"/>
                <a:gd name="T21" fmla="*/ 1523844 h 1523844"/>
                <a:gd name="T22" fmla="*/ 160824 w 1970470"/>
                <a:gd name="T23" fmla="*/ 1523844 h 1523844"/>
                <a:gd name="T24" fmla="*/ 118913 w 1970470"/>
                <a:gd name="T25" fmla="*/ 1454856 h 1523844"/>
                <a:gd name="T26" fmla="*/ 0 w 1970470"/>
                <a:gd name="T27" fmla="*/ 985235 h 1523844"/>
                <a:gd name="T28" fmla="*/ 985235 w 1970470"/>
                <a:gd name="T29" fmla="*/ 0 h 15238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70470"/>
                <a:gd name="T46" fmla="*/ 0 h 1523844"/>
                <a:gd name="T47" fmla="*/ 1970470 w 1970470"/>
                <a:gd name="T48" fmla="*/ 1523844 h 15238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任意多边形 5"/>
            <p:cNvSpPr>
              <a:spLocks noChangeArrowheads="1"/>
            </p:cNvSpPr>
            <p:nvPr/>
          </p:nvSpPr>
          <p:spPr bwMode="auto">
            <a:xfrm>
              <a:off x="160824" y="1523844"/>
              <a:ext cx="1648822" cy="446626"/>
            </a:xfrm>
            <a:custGeom>
              <a:avLst/>
              <a:gdLst>
                <a:gd name="T0" fmla="*/ 0 w 1648822"/>
                <a:gd name="T1" fmla="*/ 0 h 446626"/>
                <a:gd name="T2" fmla="*/ 429339 w 1648822"/>
                <a:gd name="T3" fmla="*/ 0 h 446626"/>
                <a:gd name="T4" fmla="*/ 449841 w 1648822"/>
                <a:gd name="T5" fmla="*/ 16916 h 446626"/>
                <a:gd name="T6" fmla="*/ 824411 w 1648822"/>
                <a:gd name="T7" fmla="*/ 131331 h 446626"/>
                <a:gd name="T8" fmla="*/ 1198981 w 1648822"/>
                <a:gd name="T9" fmla="*/ 16916 h 446626"/>
                <a:gd name="T10" fmla="*/ 1219483 w 1648822"/>
                <a:gd name="T11" fmla="*/ 0 h 446626"/>
                <a:gd name="T12" fmla="*/ 1648822 w 1648822"/>
                <a:gd name="T13" fmla="*/ 0 h 446626"/>
                <a:gd name="T14" fmla="*/ 1641383 w 1648822"/>
                <a:gd name="T15" fmla="*/ 12245 h 446626"/>
                <a:gd name="T16" fmla="*/ 824411 w 1648822"/>
                <a:gd name="T17" fmla="*/ 446626 h 446626"/>
                <a:gd name="T18" fmla="*/ 7439 w 1648822"/>
                <a:gd name="T19" fmla="*/ 12245 h 446626"/>
                <a:gd name="T20" fmla="*/ 0 w 1648822"/>
                <a:gd name="T21" fmla="*/ 0 h 4466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8822"/>
                <a:gd name="T34" fmla="*/ 0 h 446626"/>
                <a:gd name="T35" fmla="*/ 1648822 w 1648822"/>
                <a:gd name="T36" fmla="*/ 446626 h 4466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任意多边形 4"/>
          <p:cNvSpPr>
            <a:spLocks noChangeArrowheads="1"/>
          </p:cNvSpPr>
          <p:nvPr/>
        </p:nvSpPr>
        <p:spPr bwMode="auto">
          <a:xfrm>
            <a:off x="8743950" y="4622006"/>
            <a:ext cx="476250" cy="300038"/>
          </a:xfrm>
          <a:custGeom>
            <a:avLst/>
            <a:gdLst>
              <a:gd name="T0" fmla="*/ 154365 w 808522"/>
              <a:gd name="T1" fmla="*/ 0 h 510140"/>
              <a:gd name="T2" fmla="*/ 157334 w 808522"/>
              <a:gd name="T3" fmla="*/ 0 h 510140"/>
              <a:gd name="T4" fmla="*/ 498719 w 808522"/>
              <a:gd name="T5" fmla="*/ 0 h 510140"/>
              <a:gd name="T6" fmla="*/ 498719 w 808522"/>
              <a:gd name="T7" fmla="*/ 313717 h 510140"/>
              <a:gd name="T8" fmla="*/ 157341 w 808522"/>
              <a:gd name="T9" fmla="*/ 313717 h 510140"/>
              <a:gd name="T10" fmla="*/ 157334 w 808522"/>
              <a:gd name="T11" fmla="*/ 313718 h 510140"/>
              <a:gd name="T12" fmla="*/ 157328 w 808522"/>
              <a:gd name="T13" fmla="*/ 313717 h 510140"/>
              <a:gd name="T14" fmla="*/ 154365 w 808522"/>
              <a:gd name="T15" fmla="*/ 313717 h 510140"/>
              <a:gd name="T16" fmla="*/ 154365 w 808522"/>
              <a:gd name="T17" fmla="*/ 313420 h 510140"/>
              <a:gd name="T18" fmla="*/ 125625 w 808522"/>
              <a:gd name="T19" fmla="*/ 310531 h 510140"/>
              <a:gd name="T20" fmla="*/ 0 w 808522"/>
              <a:gd name="T21" fmla="*/ 156859 h 510140"/>
              <a:gd name="T22" fmla="*/ 125625 w 808522"/>
              <a:gd name="T23" fmla="*/ 3187 h 510140"/>
              <a:gd name="T24" fmla="*/ 154365 w 808522"/>
              <a:gd name="T25" fmla="*/ 298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lnTo>
                  <a:pt x="250256" y="0"/>
                </a:lnTo>
                <a:close/>
              </a:path>
            </a:pathLst>
          </a:cu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5"/>
          <p:cNvSpPr>
            <a:spLocks noChangeArrowheads="1"/>
          </p:cNvSpPr>
          <p:nvPr/>
        </p:nvSpPr>
        <p:spPr bwMode="auto">
          <a:xfrm>
            <a:off x="8803482" y="4656535"/>
            <a:ext cx="340519" cy="21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9" tIns="25709" rIns="51419" bIns="2570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itchFamily="34" charset="-122"/>
                <a:sym typeface="Arial" panose="020B0604020202020204" pitchFamily="34" charset="0"/>
              </a:rPr>
              <a:t>* </a:t>
            </a:r>
            <a:endParaRPr lang="zh-CN" altLang="zh-CN" sz="11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itchFamily="34" charset="-122"/>
              <a:sym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481014" y="1320593"/>
            <a:ext cx="1244010" cy="1244013"/>
            <a:chOff x="4481014" y="1320593"/>
            <a:chExt cx="1244010" cy="124401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81014" y="1320593"/>
              <a:ext cx="1244010" cy="124401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08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" name="文本框 3"/>
            <p:cNvSpPr>
              <a:spLocks noChangeArrowheads="1"/>
            </p:cNvSpPr>
            <p:nvPr/>
          </p:nvSpPr>
          <p:spPr bwMode="auto">
            <a:xfrm>
              <a:off x="4770081" y="1497806"/>
              <a:ext cx="665873" cy="969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Step</a:t>
              </a:r>
              <a:endParaRPr lang="en-US" altLang="zh-CN" sz="27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500" dirty="0" smtClean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45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24855" y="3294915"/>
            <a:ext cx="1244010" cy="1244013"/>
            <a:chOff x="2824855" y="3294915"/>
            <a:chExt cx="1244010" cy="1244013"/>
          </a:xfrm>
        </p:grpSpPr>
        <p:grpSp>
          <p:nvGrpSpPr>
            <p:cNvPr id="40" name="组合 39"/>
            <p:cNvGrpSpPr/>
            <p:nvPr/>
          </p:nvGrpSpPr>
          <p:grpSpPr>
            <a:xfrm>
              <a:off x="2824855" y="3294915"/>
              <a:ext cx="1244010" cy="124401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08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文本框 16"/>
            <p:cNvSpPr>
              <a:spLocks noChangeArrowheads="1"/>
            </p:cNvSpPr>
            <p:nvPr/>
          </p:nvSpPr>
          <p:spPr bwMode="auto">
            <a:xfrm>
              <a:off x="3144159" y="3471863"/>
              <a:ext cx="665873" cy="90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Step</a:t>
              </a:r>
              <a:endParaRPr lang="en-US" altLang="zh-CN" sz="2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dirty="0" smtClean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4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700208" y="3294650"/>
            <a:ext cx="1244010" cy="1244013"/>
            <a:chOff x="4700208" y="3294650"/>
            <a:chExt cx="1244010" cy="1244013"/>
          </a:xfrm>
        </p:grpSpPr>
        <p:grpSp>
          <p:nvGrpSpPr>
            <p:cNvPr id="37" name="组合 36"/>
            <p:cNvGrpSpPr/>
            <p:nvPr/>
          </p:nvGrpSpPr>
          <p:grpSpPr>
            <a:xfrm>
              <a:off x="4700208" y="3294650"/>
              <a:ext cx="1244010" cy="124401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08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文本框 24"/>
            <p:cNvSpPr>
              <a:spLocks noChangeArrowheads="1"/>
            </p:cNvSpPr>
            <p:nvPr/>
          </p:nvSpPr>
          <p:spPr bwMode="auto">
            <a:xfrm>
              <a:off x="5017245" y="3461997"/>
              <a:ext cx="665873" cy="955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Step</a:t>
              </a:r>
              <a:endParaRPr lang="en-US" altLang="zh-CN" sz="27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dirty="0" smtClean="0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44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矩形 17"/>
          <p:cNvSpPr>
            <a:spLocks noChangeArrowheads="1"/>
          </p:cNvSpPr>
          <p:nvPr/>
        </p:nvSpPr>
        <p:spPr bwMode="auto">
          <a:xfrm>
            <a:off x="538318" y="3451913"/>
            <a:ext cx="2052483" cy="132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首先，收集关于实际绩效的信息。例如测量企业员工的生产效率，就需要收集与员工生产效率有关的信息，包括员工的时间投入及工作产出。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17"/>
          <p:cNvSpPr>
            <a:spLocks noChangeArrowheads="1"/>
          </p:cNvSpPr>
          <p:nvPr/>
        </p:nvSpPr>
        <p:spPr bwMode="auto">
          <a:xfrm>
            <a:off x="6329363" y="3740943"/>
            <a:ext cx="1940719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最后，对衡量的实际绩效进行检查矫正。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17"/>
          <p:cNvSpPr>
            <a:spLocks noChangeArrowheads="1"/>
          </p:cNvSpPr>
          <p:nvPr/>
        </p:nvSpPr>
        <p:spPr bwMode="auto">
          <a:xfrm>
            <a:off x="6090603" y="1182543"/>
            <a:ext cx="2919181" cy="111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其次，选择恰当的方法来衡量实际绩效。不同的绩效需要运用不同的衡量方法，例如在衡量员工满意度时，由于员工满意度很难用具体的数据来直接衡量，所以运用主观的衡量方法就显得十分必要。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9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sp>
        <p:nvSpPr>
          <p:cNvPr id="52" name="TextBox 51"/>
          <p:cNvSpPr txBox="1"/>
          <p:nvPr/>
        </p:nvSpPr>
        <p:spPr>
          <a:xfrm>
            <a:off x="1131783" y="247943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控制过程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7" grpId="0" animBg="1"/>
      <p:bldP spid="23" grpId="0"/>
      <p:bldP spid="25" grpId="0"/>
      <p:bldP spid="27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5230" y="658495"/>
            <a:ext cx="7481570" cy="404495"/>
          </a:xfrm>
        </p:spPr>
        <p:txBody>
          <a:bodyPr>
            <a:noAutofit/>
          </a:bodyPr>
          <a:p>
            <a:r>
              <a:rPr lang="zh-CN" altLang="zh-CN" sz="2400" b="1" dirty="0">
                <a:sym typeface="+mn-ea"/>
              </a:rPr>
              <a:t>实际绩效与控制标准</a:t>
            </a:r>
            <a:r>
              <a:rPr lang="zh-CN" altLang="zh-CN" sz="2400" b="1" dirty="0" smtClean="0">
                <a:sym typeface="+mn-ea"/>
              </a:rPr>
              <a:t>比较</a:t>
            </a:r>
            <a:endParaRPr lang="zh-CN" altLang="zh-CN" sz="2400" b="1" dirty="0" smtClean="0"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-8335" y="3286125"/>
            <a:ext cx="9152335" cy="470857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82ACF-13B7-4141-A064-0E383F59048D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fld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3"/>
          <p:cNvGrpSpPr/>
          <p:nvPr/>
        </p:nvGrpSpPr>
        <p:grpSpPr bwMode="auto">
          <a:xfrm>
            <a:off x="3245644" y="1609725"/>
            <a:ext cx="2652713" cy="1600200"/>
            <a:chOff x="0" y="0"/>
            <a:chExt cx="3536515" cy="213360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519687" y="255892"/>
              <a:ext cx="2450592" cy="1530000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2"/>
          <p:cNvGrpSpPr/>
          <p:nvPr/>
        </p:nvGrpSpPr>
        <p:grpSpPr bwMode="auto">
          <a:xfrm>
            <a:off x="654844" y="1609725"/>
            <a:ext cx="2652713" cy="1600200"/>
            <a:chOff x="0" y="0"/>
            <a:chExt cx="3536515" cy="21336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524581" y="255892"/>
              <a:ext cx="2450592" cy="153000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4"/>
          <p:cNvGrpSpPr/>
          <p:nvPr/>
        </p:nvGrpSpPr>
        <p:grpSpPr bwMode="auto">
          <a:xfrm>
            <a:off x="5836444" y="1609725"/>
            <a:ext cx="2651522" cy="1600200"/>
            <a:chOff x="0" y="0"/>
            <a:chExt cx="3536515" cy="2133600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515715" y="255890"/>
              <a:ext cx="2450592" cy="1530000"/>
            </a:xfrm>
            <a:prstGeom prst="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957068" y="778887"/>
            <a:ext cx="7194947" cy="98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="1" dirty="0" smtClean="0"/>
          </a:p>
          <a:p>
            <a:pPr marL="285750" indent="-28575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1400" dirty="0"/>
              <a:t>实际绩效与控制标准的比较是与预先确定的控制标准进行对比，判断实际绩效是否达到了预期的目标和要求。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38"/>
          <p:cNvSpPr>
            <a:spLocks noChangeArrowheads="1"/>
          </p:cNvSpPr>
          <p:nvPr/>
        </p:nvSpPr>
        <p:spPr bwMode="auto">
          <a:xfrm>
            <a:off x="587988" y="3356126"/>
            <a:ext cx="4669790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700" b="1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在比较实际绩效与控制标准时需要注意以下两点</a:t>
            </a:r>
            <a:endParaRPr lang="en-US" altLang="zh-CN" sz="1700" b="1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1108472" y="3846910"/>
            <a:ext cx="2962785" cy="62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对控制标准本身进行检验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建立信息反馈系统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6" name="Picture 17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55" y="8955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sp>
        <p:nvSpPr>
          <p:cNvPr id="34" name="TextBox 33"/>
          <p:cNvSpPr txBox="1"/>
          <p:nvPr/>
        </p:nvSpPr>
        <p:spPr>
          <a:xfrm>
            <a:off x="1131783" y="247943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控制过程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  <p:bldP spid="16" grpId="0" bldLvl="0" autoUpdateAnimBg="0"/>
      <p:bldP spid="17" grpId="0" bldLvl="0" autoUpdateAnimBg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379220"/>
            <a:ext cx="3857625" cy="323215"/>
          </a:xfrm>
        </p:spPr>
        <p:txBody>
          <a:bodyPr>
            <a:noAutofit/>
          </a:bodyPr>
          <a:p>
            <a:r>
              <a:rPr lang="zh-CN" altLang="zh-CN" sz="2000" b="1" dirty="0">
                <a:sym typeface="+mn-ea"/>
              </a:rPr>
              <a:t>纠正偏差</a:t>
            </a:r>
            <a:endParaRPr lang="zh-CN" altLang="zh-CN" sz="2000" b="1" dirty="0">
              <a:sym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6346" y="4142749"/>
            <a:ext cx="3217688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纠正偏差的前提是确定偏差的类型和大小，并寻找产生偏差的原因。并非所有的偏差都会影响企业的最终成果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72473" y="2076283"/>
            <a:ext cx="2111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找出了产生偏差的主要原因并确定了纠偏措施或方案后，就可以对改进经营活动与调整控制标准等纠偏措施或方案进行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选择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15551" y="2974287"/>
            <a:ext cx="21114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确定纠偏措施就是对偏差的类型、大小进行全方位的分析，并以此来确定纠正偏差的措施或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方案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6346" y="3718858"/>
            <a:ext cx="15544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分析偏差原因</a:t>
            </a:r>
            <a:endParaRPr lang="zh-CN" altLang="en-US" b="1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67682" y="2527370"/>
            <a:ext cx="15544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确定纠偏措施</a:t>
            </a:r>
            <a:endParaRPr lang="zh-CN" altLang="en-US" b="1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99007" y="1607750"/>
            <a:ext cx="15544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选择纠偏措施</a:t>
            </a:r>
            <a:endParaRPr lang="zh-CN" altLang="en-US" b="1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05593" y="1379191"/>
            <a:ext cx="914014" cy="914014"/>
            <a:chOff x="5105593" y="1379191"/>
            <a:chExt cx="914014" cy="914014"/>
          </a:xfrm>
        </p:grpSpPr>
        <p:grpSp>
          <p:nvGrpSpPr>
            <p:cNvPr id="46" name="组合 45"/>
            <p:cNvGrpSpPr/>
            <p:nvPr/>
          </p:nvGrpSpPr>
          <p:grpSpPr>
            <a:xfrm>
              <a:off x="5105593" y="1379191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378413" y="157697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20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45280" y="2331973"/>
            <a:ext cx="914014" cy="914014"/>
            <a:chOff x="3245280" y="2331973"/>
            <a:chExt cx="914014" cy="914014"/>
          </a:xfrm>
        </p:grpSpPr>
        <p:grpSp>
          <p:nvGrpSpPr>
            <p:cNvPr id="37" name="组合 36"/>
            <p:cNvGrpSpPr/>
            <p:nvPr/>
          </p:nvGrpSpPr>
          <p:grpSpPr>
            <a:xfrm>
              <a:off x="3245280" y="2331973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518099" y="247294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78794" y="3334906"/>
            <a:ext cx="914014" cy="914014"/>
            <a:chOff x="1278794" y="3334906"/>
            <a:chExt cx="914014" cy="914014"/>
          </a:xfrm>
        </p:grpSpPr>
        <p:grpSp>
          <p:nvGrpSpPr>
            <p:cNvPr id="27" name="组合 26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526436" y="351984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20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0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55" y="99077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sp>
        <p:nvSpPr>
          <p:cNvPr id="35" name="TextBox 34"/>
          <p:cNvSpPr txBox="1"/>
          <p:nvPr/>
        </p:nvSpPr>
        <p:spPr>
          <a:xfrm>
            <a:off x="1131783" y="247943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控制过程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40" grpId="0"/>
          <p:bldP spid="41" grpId="0"/>
          <p:bldP spid="43" grpId="0"/>
          <p:bldP spid="44" grpId="0"/>
          <p:bldP spid="45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40" grpId="0"/>
          <p:bldP spid="41" grpId="0"/>
          <p:bldP spid="43" grpId="0"/>
          <p:bldP spid="44" grpId="0"/>
          <p:bldP spid="45" grpId="0"/>
          <p:bldP spid="35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144884" y="2636429"/>
            <a:ext cx="30923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600" b="1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控制的角色</a:t>
            </a:r>
            <a:endParaRPr lang="zh-CN" altLang="en-US" sz="3600" b="1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213869" y="1467597"/>
            <a:ext cx="10003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sz="7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86080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21005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886200" y="4057650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15"/>
          <p:cNvSpPr>
            <a:spLocks noChangeArrowheads="1"/>
          </p:cNvSpPr>
          <p:nvPr/>
        </p:nvSpPr>
        <p:spPr bwMode="auto">
          <a:xfrm>
            <a:off x="2203450" y="-88900"/>
            <a:ext cx="400050" cy="349250"/>
          </a:xfrm>
          <a:custGeom>
            <a:avLst/>
            <a:gdLst>
              <a:gd name="T0" fmla="*/ 0 w 400050"/>
              <a:gd name="T1" fmla="*/ 50800 h 349250"/>
              <a:gd name="T2" fmla="*/ 215900 w 400050"/>
              <a:gd name="T3" fmla="*/ 0 h 349250"/>
              <a:gd name="T4" fmla="*/ 400050 w 400050"/>
              <a:gd name="T5" fmla="*/ 190500 h 349250"/>
              <a:gd name="T6" fmla="*/ 95250 w 400050"/>
              <a:gd name="T7" fmla="*/ 349250 h 349250"/>
              <a:gd name="T8" fmla="*/ 0 w 400050"/>
              <a:gd name="T9" fmla="*/ 50800 h 349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0050"/>
              <a:gd name="T16" fmla="*/ 0 h 349250"/>
              <a:gd name="T17" fmla="*/ 400050 w 400050"/>
              <a:gd name="T18" fmla="*/ 349250 h 349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0050" h="349250">
                <a:moveTo>
                  <a:pt x="0" y="50800"/>
                </a:moveTo>
                <a:lnTo>
                  <a:pt x="215900" y="0"/>
                </a:lnTo>
                <a:lnTo>
                  <a:pt x="400050" y="190500"/>
                </a:lnTo>
                <a:lnTo>
                  <a:pt x="95250" y="349250"/>
                </a:lnTo>
                <a:lnTo>
                  <a:pt x="0" y="50800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16"/>
          <p:cNvSpPr>
            <a:spLocks noChangeArrowheads="1"/>
          </p:cNvSpPr>
          <p:nvPr/>
        </p:nvSpPr>
        <p:spPr bwMode="auto">
          <a:xfrm>
            <a:off x="2292350" y="-152400"/>
            <a:ext cx="800100" cy="800100"/>
          </a:xfrm>
          <a:custGeom>
            <a:avLst/>
            <a:gdLst>
              <a:gd name="T0" fmla="*/ 0 w 762000"/>
              <a:gd name="T1" fmla="*/ 400050 h 800100"/>
              <a:gd name="T2" fmla="*/ 120650 w 762000"/>
              <a:gd name="T3" fmla="*/ 800100 h 800100"/>
              <a:gd name="T4" fmla="*/ 762000 w 762000"/>
              <a:gd name="T5" fmla="*/ 0 h 800100"/>
              <a:gd name="T6" fmla="*/ 463550 w 762000"/>
              <a:gd name="T7" fmla="*/ 152400 h 800100"/>
              <a:gd name="T8" fmla="*/ 0 w 762000"/>
              <a:gd name="T9" fmla="*/ 40005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800100"/>
              <a:gd name="T17" fmla="*/ 762000 w 762000"/>
              <a:gd name="T18" fmla="*/ 800100 h 800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800100">
                <a:moveTo>
                  <a:pt x="0" y="400050"/>
                </a:moveTo>
                <a:lnTo>
                  <a:pt x="120650" y="800100"/>
                </a:lnTo>
                <a:lnTo>
                  <a:pt x="762000" y="0"/>
                </a:lnTo>
                <a:lnTo>
                  <a:pt x="463550" y="152400"/>
                </a:lnTo>
                <a:lnTo>
                  <a:pt x="0" y="400050"/>
                </a:lnTo>
                <a:close/>
              </a:path>
            </a:pathLst>
          </a:custGeom>
          <a:solidFill>
            <a:srgbClr val="08A8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-158750"/>
            <a:ext cx="825500" cy="124460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83000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930650" y="3644900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90525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4222750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578350" y="1897063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4356100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4552950" y="3282950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933950" y="4114800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156200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257800" y="4292600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4845050" y="3473450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962400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448300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231414" y="1818328"/>
            <a:ext cx="2083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控制过程</a:t>
            </a:r>
            <a:endParaRPr lang="zh-CN" sz="2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31414" y="1194593"/>
            <a:ext cx="2363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控制及其分类</a:t>
            </a:r>
            <a:endParaRPr lang="zh-CN" sz="2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217886" y="2445692"/>
            <a:ext cx="2386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控制的角色</a:t>
            </a:r>
            <a:endParaRPr lang="zh-CN" sz="2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 flipV="1">
            <a:off x="4711732" y="1204247"/>
            <a:ext cx="334355" cy="803015"/>
            <a:chOff x="581025" y="-431160"/>
            <a:chExt cx="1619642" cy="3889866"/>
          </a:xfrm>
        </p:grpSpPr>
        <p:grpSp>
          <p:nvGrpSpPr>
            <p:cNvPr id="12" name="组合 11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14" name="组合 1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6" name="同心圆 1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flipV="1">
            <a:off x="4711732" y="1877973"/>
            <a:ext cx="334355" cy="803015"/>
            <a:chOff x="581025" y="-431160"/>
            <a:chExt cx="1619642" cy="3889866"/>
          </a:xfrm>
        </p:grpSpPr>
        <p:grpSp>
          <p:nvGrpSpPr>
            <p:cNvPr id="20" name="组合 19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22" name="组合 2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4" name="同心圆 2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flipV="1">
            <a:off x="4711732" y="2505337"/>
            <a:ext cx="334355" cy="803015"/>
            <a:chOff x="581025" y="-431160"/>
            <a:chExt cx="1619642" cy="3889866"/>
          </a:xfrm>
        </p:grpSpPr>
        <p:grpSp>
          <p:nvGrpSpPr>
            <p:cNvPr id="27" name="组合 26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29" name="组合 2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54087" y="1874319"/>
            <a:ext cx="11592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7910" y="464185"/>
            <a:ext cx="5088890" cy="598805"/>
          </a:xfrm>
        </p:spPr>
        <p:txBody>
          <a:bodyPr>
            <a:noAutofit/>
          </a:bodyPr>
          <a:p>
            <a:r>
              <a:rPr lang="zh-CN" altLang="en-US" sz="2400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控制角色的定位</a:t>
            </a:r>
            <a:endParaRPr lang="zh-CN" altLang="en-US" sz="2400" spc="3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2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7084"/>
            <a:ext cx="5276850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椭圆 30"/>
          <p:cNvSpPr/>
          <p:nvPr/>
        </p:nvSpPr>
        <p:spPr>
          <a:xfrm>
            <a:off x="5170779" y="1372328"/>
            <a:ext cx="727041" cy="727041"/>
          </a:xfrm>
          <a:prstGeom prst="ellipse">
            <a:avLst/>
          </a:prstGeom>
          <a:solidFill>
            <a:srgbClr val="0067B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70805" y="1566545"/>
            <a:ext cx="715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98164" y="1156755"/>
            <a:ext cx="296725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与计划的关系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计划起着指导性作用。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计划预先指出了所期望的行为和结果，而控制则是按照计划纠正经营活动。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058613" y="2591979"/>
            <a:ext cx="727041" cy="727041"/>
          </a:xfrm>
          <a:prstGeom prst="ellipse">
            <a:avLst/>
          </a:prstGeom>
          <a:solidFill>
            <a:srgbClr val="0067B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70805" y="2787015"/>
            <a:ext cx="614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64103" y="2479276"/>
            <a:ext cx="2967256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控制与组织的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关系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控制的任务就是使个别分散的组织活动整合统一起来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控制是改进组织活动、推动组织活动不断前进的有效保证。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791753" y="3811567"/>
            <a:ext cx="727041" cy="727041"/>
          </a:xfrm>
          <a:prstGeom prst="ellipse">
            <a:avLst/>
          </a:prstGeom>
          <a:solidFill>
            <a:srgbClr val="0067B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1405" y="4004945"/>
            <a:ext cx="622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92445" y="3739515"/>
            <a:ext cx="3510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控制与领导的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关系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管理者可以依靠控制确保领导活动按照计划有效推进，同时又可以依靠控制确定领导活动是否符合预定目标，是否需要做出相应的调整和改变。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sp>
        <p:nvSpPr>
          <p:cNvPr id="22" name="TextBox 21"/>
          <p:cNvSpPr txBox="1"/>
          <p:nvPr/>
        </p:nvSpPr>
        <p:spPr>
          <a:xfrm>
            <a:off x="1131783" y="247943"/>
            <a:ext cx="1643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控制的角色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/>
      <p:bldP spid="34" grpId="0"/>
      <p:bldP spid="35" grpId="0" bldLvl="0" animBg="1"/>
      <p:bldP spid="36" grpId="0"/>
      <p:bldP spid="37" grpId="0"/>
      <p:bldP spid="38" grpId="0" bldLvl="0" animBg="1"/>
      <p:bldP spid="39" grpId="0"/>
      <p:bldP spid="4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619688" y="2276246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控制发挥的条件</a:t>
              </a:r>
              <a:endParaRPr lang="zh-CN" altLang="en-US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>
            <a:off x="2706448" y="1163553"/>
            <a:ext cx="727041" cy="727041"/>
          </a:xfrm>
          <a:prstGeom prst="ellipse">
            <a:avLst/>
          </a:prstGeom>
          <a:solidFill>
            <a:srgbClr val="0067B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727183" y="2497084"/>
            <a:ext cx="811400" cy="81140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8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070395" y="1462863"/>
            <a:ext cx="370707" cy="2934157"/>
          </a:xfrm>
          <a:prstGeom prst="leftBrac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791518" y="4019588"/>
            <a:ext cx="727041" cy="727041"/>
          </a:xfrm>
          <a:prstGeom prst="ellipse">
            <a:avLst/>
          </a:prstGeom>
          <a:solidFill>
            <a:srgbClr val="0067B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4162" y="1357647"/>
            <a:ext cx="70418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45068" y="2760664"/>
            <a:ext cx="5674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16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6412" y="4197017"/>
            <a:ext cx="66092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8008" y="1379917"/>
            <a:ext cx="404621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科学合理并切实可行的计划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8008" y="2760664"/>
            <a:ext cx="404621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专门的组织机构和人员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8008" y="4266215"/>
            <a:ext cx="404621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畅通的信息反馈渠道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2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0395" y="272415"/>
            <a:ext cx="2263775" cy="365125"/>
          </a:xfrm>
        </p:spPr>
        <p:txBody>
          <a:bodyPr>
            <a:noAutofit/>
          </a:bodyPr>
          <a:p>
            <a:r>
              <a:rPr lang="zh-CN" altLang="en-US" sz="2400" b="1" spc="3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控制的角色</a:t>
            </a:r>
            <a:endParaRPr lang="zh-CN" altLang="en-US" sz="2400" b="1" spc="300" dirty="0" smtClean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2" grpId="0" animBg="1"/>
      <p:bldP spid="39" grpId="0" animBg="1"/>
      <p:bldP spid="3" grpId="0"/>
      <p:bldP spid="41" grpId="0"/>
      <p:bldP spid="45" grpId="0"/>
      <p:bldP spid="4" grpId="0"/>
      <p:bldP spid="47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/>
          <p:nvPr/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FA48E6-3377-497B-8AD0-83C1C51C984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5"/>
          <p:cNvSpPr>
            <a:spLocks noChangeArrowheads="1"/>
          </p:cNvSpPr>
          <p:nvPr/>
        </p:nvSpPr>
        <p:spPr bwMode="auto">
          <a:xfrm>
            <a:off x="4154488" y="2046288"/>
            <a:ext cx="503237" cy="1754187"/>
          </a:xfrm>
          <a:custGeom>
            <a:avLst/>
            <a:gdLst>
              <a:gd name="T0" fmla="*/ 55984 w 503853"/>
              <a:gd name="T1" fmla="*/ 0 h 1754155"/>
              <a:gd name="T2" fmla="*/ 503853 w 503853"/>
              <a:gd name="T3" fmla="*/ 391885 h 1754155"/>
              <a:gd name="T4" fmla="*/ 0 w 503853"/>
              <a:gd name="T5" fmla="*/ 1754155 h 1754155"/>
              <a:gd name="T6" fmla="*/ 55984 w 503853"/>
              <a:gd name="T7" fmla="*/ 0 h 1754155"/>
              <a:gd name="T8" fmla="*/ 0 60000 65536"/>
              <a:gd name="T9" fmla="*/ 0 60000 65536"/>
              <a:gd name="T10" fmla="*/ 0 60000 65536"/>
              <a:gd name="T11" fmla="*/ 0 60000 65536"/>
              <a:gd name="T12" fmla="*/ 0 w 503853"/>
              <a:gd name="T13" fmla="*/ 0 h 1754155"/>
              <a:gd name="T14" fmla="*/ 503853 w 503853"/>
              <a:gd name="T15" fmla="*/ 1754155 h 1754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853" h="1754155">
                <a:moveTo>
                  <a:pt x="55984" y="0"/>
                </a:moveTo>
                <a:lnTo>
                  <a:pt x="503853" y="391885"/>
                </a:lnTo>
                <a:lnTo>
                  <a:pt x="0" y="1754155"/>
                </a:lnTo>
                <a:lnTo>
                  <a:pt x="55984" y="0"/>
                </a:lnTo>
                <a:close/>
              </a:path>
            </a:pathLst>
          </a:custGeom>
          <a:solidFill>
            <a:srgbClr val="145C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36"/>
          <p:cNvSpPr>
            <a:spLocks noChangeArrowheads="1"/>
          </p:cNvSpPr>
          <p:nvPr/>
        </p:nvSpPr>
        <p:spPr bwMode="auto">
          <a:xfrm>
            <a:off x="3638550" y="1779588"/>
            <a:ext cx="1157288" cy="509587"/>
          </a:xfrm>
          <a:custGeom>
            <a:avLst/>
            <a:gdLst>
              <a:gd name="T0" fmla="*/ 0 w 1156996"/>
              <a:gd name="T1" fmla="*/ 6220 h 510073"/>
              <a:gd name="T2" fmla="*/ 1156996 w 1156996"/>
              <a:gd name="T3" fmla="*/ 0 h 510073"/>
              <a:gd name="T4" fmla="*/ 124408 w 1156996"/>
              <a:gd name="T5" fmla="*/ 510073 h 510073"/>
              <a:gd name="T6" fmla="*/ 0 w 1156996"/>
              <a:gd name="T7" fmla="*/ 6220 h 510073"/>
              <a:gd name="T8" fmla="*/ 0 60000 65536"/>
              <a:gd name="T9" fmla="*/ 0 60000 65536"/>
              <a:gd name="T10" fmla="*/ 0 60000 65536"/>
              <a:gd name="T11" fmla="*/ 0 60000 65536"/>
              <a:gd name="T12" fmla="*/ 0 w 1156996"/>
              <a:gd name="T13" fmla="*/ 0 h 510073"/>
              <a:gd name="T14" fmla="*/ 1156996 w 1156996"/>
              <a:gd name="T15" fmla="*/ 510073 h 5100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996" h="510073">
                <a:moveTo>
                  <a:pt x="0" y="6220"/>
                </a:moveTo>
                <a:lnTo>
                  <a:pt x="1156996" y="0"/>
                </a:lnTo>
                <a:lnTo>
                  <a:pt x="124408" y="510073"/>
                </a:lnTo>
                <a:lnTo>
                  <a:pt x="0" y="622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33"/>
          <p:cNvSpPr>
            <a:spLocks noChangeArrowheads="1"/>
          </p:cNvSpPr>
          <p:nvPr/>
        </p:nvSpPr>
        <p:spPr bwMode="auto">
          <a:xfrm>
            <a:off x="3502025" y="1784350"/>
            <a:ext cx="677863" cy="2028825"/>
          </a:xfrm>
          <a:custGeom>
            <a:avLst/>
            <a:gdLst>
              <a:gd name="T0" fmla="*/ 136849 w 678025"/>
              <a:gd name="T1" fmla="*/ 0 h 2002971"/>
              <a:gd name="T2" fmla="*/ 678025 w 678025"/>
              <a:gd name="T3" fmla="*/ 2002971 h 2002971"/>
              <a:gd name="T4" fmla="*/ 0 w 678025"/>
              <a:gd name="T5" fmla="*/ 1125893 h 2002971"/>
              <a:gd name="T6" fmla="*/ 136849 w 678025"/>
              <a:gd name="T7" fmla="*/ 0 h 2002971"/>
              <a:gd name="T8" fmla="*/ 0 60000 65536"/>
              <a:gd name="T9" fmla="*/ 0 60000 65536"/>
              <a:gd name="T10" fmla="*/ 0 60000 65536"/>
              <a:gd name="T11" fmla="*/ 0 60000 65536"/>
              <a:gd name="T12" fmla="*/ 0 w 678025"/>
              <a:gd name="T13" fmla="*/ 0 h 2002971"/>
              <a:gd name="T14" fmla="*/ 678025 w 678025"/>
              <a:gd name="T15" fmla="*/ 2002971 h 20029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025" h="2002971">
                <a:moveTo>
                  <a:pt x="136849" y="0"/>
                </a:moveTo>
                <a:lnTo>
                  <a:pt x="678025" y="2002971"/>
                </a:lnTo>
                <a:lnTo>
                  <a:pt x="0" y="1125893"/>
                </a:lnTo>
                <a:lnTo>
                  <a:pt x="136849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>
            <a:spLocks noChangeArrowheads="1"/>
          </p:cNvSpPr>
          <p:nvPr/>
        </p:nvSpPr>
        <p:spPr bwMode="auto">
          <a:xfrm>
            <a:off x="3365500" y="2911475"/>
            <a:ext cx="1854200" cy="2282825"/>
          </a:xfrm>
          <a:custGeom>
            <a:avLst/>
            <a:gdLst>
              <a:gd name="T0" fmla="*/ 136849 w 1853682"/>
              <a:gd name="T1" fmla="*/ 0 h 2282889"/>
              <a:gd name="T2" fmla="*/ 1853682 w 1853682"/>
              <a:gd name="T3" fmla="*/ 2282889 h 2282889"/>
              <a:gd name="T4" fmla="*/ 1698171 w 1853682"/>
              <a:gd name="T5" fmla="*/ 2282889 h 2282889"/>
              <a:gd name="T6" fmla="*/ 0 w 1853682"/>
              <a:gd name="T7" fmla="*/ 1107232 h 2282889"/>
              <a:gd name="T8" fmla="*/ 136849 w 1853682"/>
              <a:gd name="T9" fmla="*/ 0 h 2282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3682"/>
              <a:gd name="T16" fmla="*/ 0 h 2282889"/>
              <a:gd name="T17" fmla="*/ 1853682 w 1853682"/>
              <a:gd name="T18" fmla="*/ 2282889 h 2282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3682" h="2282889">
                <a:moveTo>
                  <a:pt x="136849" y="0"/>
                </a:moveTo>
                <a:lnTo>
                  <a:pt x="1853682" y="2282889"/>
                </a:lnTo>
                <a:lnTo>
                  <a:pt x="1698171" y="2282889"/>
                </a:lnTo>
                <a:lnTo>
                  <a:pt x="0" y="1107232"/>
                </a:lnTo>
                <a:lnTo>
                  <a:pt x="136849" y="0"/>
                </a:lnTo>
                <a:close/>
              </a:path>
            </a:pathLst>
          </a:custGeom>
          <a:solidFill>
            <a:srgbClr val="1387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8"/>
          <p:cNvSpPr>
            <a:spLocks noChangeArrowheads="1"/>
          </p:cNvSpPr>
          <p:nvPr/>
        </p:nvSpPr>
        <p:spPr bwMode="auto">
          <a:xfrm>
            <a:off x="2562225" y="-42863"/>
            <a:ext cx="1412875" cy="1858963"/>
          </a:xfrm>
          <a:custGeom>
            <a:avLst/>
            <a:gdLst>
              <a:gd name="T0" fmla="*/ 1069910 w 1393372"/>
              <a:gd name="T1" fmla="*/ 6220 h 1847461"/>
              <a:gd name="T2" fmla="*/ 1393372 w 1393372"/>
              <a:gd name="T3" fmla="*/ 0 h 1847461"/>
              <a:gd name="T4" fmla="*/ 1076131 w 1393372"/>
              <a:gd name="T5" fmla="*/ 1835020 h 1847461"/>
              <a:gd name="T6" fmla="*/ 0 w 1393372"/>
              <a:gd name="T7" fmla="*/ 1847461 h 1847461"/>
              <a:gd name="T8" fmla="*/ 1069910 w 1393372"/>
              <a:gd name="T9" fmla="*/ 6220 h 1847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847461"/>
              <a:gd name="T17" fmla="*/ 1393372 w 1393372"/>
              <a:gd name="T18" fmla="*/ 1847461 h 1847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847461">
                <a:moveTo>
                  <a:pt x="1069910" y="6220"/>
                </a:moveTo>
                <a:lnTo>
                  <a:pt x="1393372" y="0"/>
                </a:lnTo>
                <a:lnTo>
                  <a:pt x="1076131" y="1835020"/>
                </a:lnTo>
                <a:lnTo>
                  <a:pt x="0" y="1847461"/>
                </a:lnTo>
                <a:lnTo>
                  <a:pt x="1069910" y="622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47"/>
          <p:cNvSpPr>
            <a:spLocks noChangeArrowheads="1"/>
          </p:cNvSpPr>
          <p:nvPr/>
        </p:nvSpPr>
        <p:spPr bwMode="auto">
          <a:xfrm>
            <a:off x="4273550" y="330200"/>
            <a:ext cx="223838" cy="714375"/>
          </a:xfrm>
          <a:custGeom>
            <a:avLst/>
            <a:gdLst>
              <a:gd name="T0" fmla="*/ 0 w 223935"/>
              <a:gd name="T1" fmla="*/ 0 h 715347"/>
              <a:gd name="T2" fmla="*/ 223935 w 223935"/>
              <a:gd name="T3" fmla="*/ 628261 h 715347"/>
              <a:gd name="T4" fmla="*/ 62204 w 223935"/>
              <a:gd name="T5" fmla="*/ 715347 h 715347"/>
              <a:gd name="T6" fmla="*/ 0 w 223935"/>
              <a:gd name="T7" fmla="*/ 0 h 715347"/>
              <a:gd name="T8" fmla="*/ 0 60000 65536"/>
              <a:gd name="T9" fmla="*/ 0 60000 65536"/>
              <a:gd name="T10" fmla="*/ 0 60000 65536"/>
              <a:gd name="T11" fmla="*/ 0 60000 65536"/>
              <a:gd name="T12" fmla="*/ 0 w 223935"/>
              <a:gd name="T13" fmla="*/ 0 h 715347"/>
              <a:gd name="T14" fmla="*/ 223935 w 223935"/>
              <a:gd name="T15" fmla="*/ 715347 h 7153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35" h="715347">
                <a:moveTo>
                  <a:pt x="0" y="0"/>
                </a:moveTo>
                <a:lnTo>
                  <a:pt x="223935" y="628261"/>
                </a:lnTo>
                <a:lnTo>
                  <a:pt x="62204" y="715347"/>
                </a:lnTo>
                <a:lnTo>
                  <a:pt x="0" y="0"/>
                </a:lnTo>
                <a:close/>
              </a:path>
            </a:pathLst>
          </a:custGeom>
          <a:solidFill>
            <a:srgbClr val="28A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>
            <a:spLocks noChangeArrowheads="1"/>
          </p:cNvSpPr>
          <p:nvPr/>
        </p:nvSpPr>
        <p:spPr bwMode="auto">
          <a:xfrm>
            <a:off x="-117475" y="-55563"/>
            <a:ext cx="317500" cy="280988"/>
          </a:xfrm>
          <a:custGeom>
            <a:avLst/>
            <a:gdLst>
              <a:gd name="T0" fmla="*/ 37322 w 317241"/>
              <a:gd name="T1" fmla="*/ 255036 h 279918"/>
              <a:gd name="T2" fmla="*/ 118188 w 317241"/>
              <a:gd name="T3" fmla="*/ 279918 h 279918"/>
              <a:gd name="T4" fmla="*/ 317241 w 317241"/>
              <a:gd name="T5" fmla="*/ 0 h 279918"/>
              <a:gd name="T6" fmla="*/ 0 w 317241"/>
              <a:gd name="T7" fmla="*/ 6220 h 279918"/>
              <a:gd name="T8" fmla="*/ 37322 w 317241"/>
              <a:gd name="T9" fmla="*/ 255036 h 279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241"/>
              <a:gd name="T16" fmla="*/ 0 h 279918"/>
              <a:gd name="T17" fmla="*/ 317241 w 317241"/>
              <a:gd name="T18" fmla="*/ 279918 h 279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241" h="279918">
                <a:moveTo>
                  <a:pt x="37322" y="255036"/>
                </a:moveTo>
                <a:lnTo>
                  <a:pt x="118188" y="279918"/>
                </a:lnTo>
                <a:lnTo>
                  <a:pt x="317241" y="0"/>
                </a:lnTo>
                <a:lnTo>
                  <a:pt x="0" y="6220"/>
                </a:lnTo>
                <a:lnTo>
                  <a:pt x="37322" y="255036"/>
                </a:lnTo>
                <a:close/>
              </a:path>
            </a:pathLst>
          </a:custGeom>
          <a:solidFill>
            <a:srgbClr val="07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任意多边形 39"/>
          <p:cNvSpPr>
            <a:spLocks noChangeArrowheads="1"/>
          </p:cNvSpPr>
          <p:nvPr/>
        </p:nvSpPr>
        <p:spPr bwMode="auto">
          <a:xfrm>
            <a:off x="2289175" y="-12700"/>
            <a:ext cx="696913" cy="908050"/>
          </a:xfrm>
          <a:custGeom>
            <a:avLst/>
            <a:gdLst>
              <a:gd name="T0" fmla="*/ 12441 w 690466"/>
              <a:gd name="T1" fmla="*/ 883298 h 883298"/>
              <a:gd name="T2" fmla="*/ 690466 w 690466"/>
              <a:gd name="T3" fmla="*/ 298579 h 883298"/>
              <a:gd name="T4" fmla="*/ 155511 w 690466"/>
              <a:gd name="T5" fmla="*/ 0 h 883298"/>
              <a:gd name="T6" fmla="*/ 0 w 690466"/>
              <a:gd name="T7" fmla="*/ 6220 h 883298"/>
              <a:gd name="T8" fmla="*/ 12441 w 690466"/>
              <a:gd name="T9" fmla="*/ 883298 h 883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466"/>
              <a:gd name="T16" fmla="*/ 0 h 883298"/>
              <a:gd name="T17" fmla="*/ 690466 w 690466"/>
              <a:gd name="T18" fmla="*/ 883298 h 883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466" h="883298">
                <a:moveTo>
                  <a:pt x="12441" y="883298"/>
                </a:moveTo>
                <a:lnTo>
                  <a:pt x="690466" y="298579"/>
                </a:lnTo>
                <a:lnTo>
                  <a:pt x="155511" y="0"/>
                </a:lnTo>
                <a:lnTo>
                  <a:pt x="0" y="6220"/>
                </a:lnTo>
                <a:lnTo>
                  <a:pt x="12441" y="883298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>
            <a:off x="2879725" y="1797050"/>
            <a:ext cx="771525" cy="2214563"/>
          </a:xfrm>
          <a:custGeom>
            <a:avLst/>
            <a:gdLst>
              <a:gd name="T0" fmla="*/ 0 w 765110"/>
              <a:gd name="T1" fmla="*/ 1816359 h 2202024"/>
              <a:gd name="T2" fmla="*/ 765110 w 765110"/>
              <a:gd name="T3" fmla="*/ 0 h 2202024"/>
              <a:gd name="T4" fmla="*/ 485192 w 765110"/>
              <a:gd name="T5" fmla="*/ 2202024 h 2202024"/>
              <a:gd name="T6" fmla="*/ 0 w 765110"/>
              <a:gd name="T7" fmla="*/ 1816359 h 2202024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2202024"/>
              <a:gd name="T14" fmla="*/ 765110 w 765110"/>
              <a:gd name="T15" fmla="*/ 2202024 h 220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2202024">
                <a:moveTo>
                  <a:pt x="0" y="1816359"/>
                </a:moveTo>
                <a:lnTo>
                  <a:pt x="765110" y="0"/>
                </a:lnTo>
                <a:lnTo>
                  <a:pt x="485192" y="2202024"/>
                </a:lnTo>
                <a:lnTo>
                  <a:pt x="0" y="1816359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11"/>
          <p:cNvSpPr>
            <a:spLocks noChangeArrowheads="1"/>
          </p:cNvSpPr>
          <p:nvPr/>
        </p:nvSpPr>
        <p:spPr bwMode="auto">
          <a:xfrm>
            <a:off x="2146300" y="3702050"/>
            <a:ext cx="1044575" cy="1647825"/>
          </a:xfrm>
          <a:custGeom>
            <a:avLst/>
            <a:gdLst>
              <a:gd name="T0" fmla="*/ 0 w 1007706"/>
              <a:gd name="T1" fmla="*/ 0 h 1561323"/>
              <a:gd name="T2" fmla="*/ 541176 w 1007706"/>
              <a:gd name="T3" fmla="*/ 99527 h 1561323"/>
              <a:gd name="T4" fmla="*/ 1007706 w 1007706"/>
              <a:gd name="T5" fmla="*/ 1561323 h 1561323"/>
              <a:gd name="T6" fmla="*/ 0 w 1007706"/>
              <a:gd name="T7" fmla="*/ 0 h 1561323"/>
              <a:gd name="T8" fmla="*/ 0 60000 65536"/>
              <a:gd name="T9" fmla="*/ 0 60000 65536"/>
              <a:gd name="T10" fmla="*/ 0 60000 65536"/>
              <a:gd name="T11" fmla="*/ 0 60000 65536"/>
              <a:gd name="T12" fmla="*/ 0 w 1007706"/>
              <a:gd name="T13" fmla="*/ 0 h 1561323"/>
              <a:gd name="T14" fmla="*/ 1007706 w 1007706"/>
              <a:gd name="T15" fmla="*/ 1561323 h 1561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7706" h="1561323">
                <a:moveTo>
                  <a:pt x="0" y="0"/>
                </a:moveTo>
                <a:lnTo>
                  <a:pt x="541176" y="99527"/>
                </a:lnTo>
                <a:lnTo>
                  <a:pt x="1007706" y="1561323"/>
                </a:lnTo>
                <a:lnTo>
                  <a:pt x="0" y="0"/>
                </a:lnTo>
                <a:close/>
              </a:path>
            </a:pathLst>
          </a:custGeom>
          <a:solidFill>
            <a:srgbClr val="25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13"/>
          <p:cNvSpPr>
            <a:spLocks noChangeArrowheads="1"/>
          </p:cNvSpPr>
          <p:nvPr/>
        </p:nvSpPr>
        <p:spPr bwMode="auto">
          <a:xfrm>
            <a:off x="1741488" y="1717675"/>
            <a:ext cx="447675" cy="2070100"/>
          </a:xfrm>
          <a:custGeom>
            <a:avLst/>
            <a:gdLst>
              <a:gd name="T0" fmla="*/ 404327 w 404327"/>
              <a:gd name="T1" fmla="*/ 1897225 h 1897225"/>
              <a:gd name="T2" fmla="*/ 0 w 404327"/>
              <a:gd name="T3" fmla="*/ 1281404 h 1897225"/>
              <a:gd name="T4" fmla="*/ 311021 w 404327"/>
              <a:gd name="T5" fmla="*/ 0 h 1897225"/>
              <a:gd name="T6" fmla="*/ 404327 w 404327"/>
              <a:gd name="T7" fmla="*/ 1897225 h 1897225"/>
              <a:gd name="T8" fmla="*/ 0 60000 65536"/>
              <a:gd name="T9" fmla="*/ 0 60000 65536"/>
              <a:gd name="T10" fmla="*/ 0 60000 65536"/>
              <a:gd name="T11" fmla="*/ 0 60000 65536"/>
              <a:gd name="T12" fmla="*/ 0 w 404327"/>
              <a:gd name="T13" fmla="*/ 0 h 1897225"/>
              <a:gd name="T14" fmla="*/ 404327 w 404327"/>
              <a:gd name="T15" fmla="*/ 1897225 h 1897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327" h="1897225">
                <a:moveTo>
                  <a:pt x="404327" y="1897225"/>
                </a:moveTo>
                <a:lnTo>
                  <a:pt x="0" y="1281404"/>
                </a:lnTo>
                <a:lnTo>
                  <a:pt x="311021" y="0"/>
                </a:lnTo>
                <a:lnTo>
                  <a:pt x="404327" y="189722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7"/>
          <p:cNvSpPr>
            <a:spLocks noChangeArrowheads="1"/>
          </p:cNvSpPr>
          <p:nvPr/>
        </p:nvSpPr>
        <p:spPr bwMode="auto">
          <a:xfrm>
            <a:off x="-85725" y="428625"/>
            <a:ext cx="3146425" cy="4740275"/>
          </a:xfrm>
          <a:custGeom>
            <a:avLst/>
            <a:gdLst>
              <a:gd name="T0" fmla="*/ 0 w 3147527"/>
              <a:gd name="T1" fmla="*/ 0 h 4708849"/>
              <a:gd name="T2" fmla="*/ 1219200 w 3147527"/>
              <a:gd name="T3" fmla="*/ 1324947 h 4708849"/>
              <a:gd name="T4" fmla="*/ 1175657 w 3147527"/>
              <a:gd name="T5" fmla="*/ 2481943 h 4708849"/>
              <a:gd name="T6" fmla="*/ 2233127 w 3147527"/>
              <a:gd name="T7" fmla="*/ 3228392 h 4708849"/>
              <a:gd name="T8" fmla="*/ 3147527 w 3147527"/>
              <a:gd name="T9" fmla="*/ 4696408 h 4708849"/>
              <a:gd name="T10" fmla="*/ 18662 w 3147527"/>
              <a:gd name="T11" fmla="*/ 4708849 h 4708849"/>
              <a:gd name="T12" fmla="*/ 0 w 3147527"/>
              <a:gd name="T13" fmla="*/ 0 h 47088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47527"/>
              <a:gd name="T22" fmla="*/ 0 h 4708849"/>
              <a:gd name="T23" fmla="*/ 3147527 w 3147527"/>
              <a:gd name="T24" fmla="*/ 4708849 h 47088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47527" h="4708849">
                <a:moveTo>
                  <a:pt x="0" y="0"/>
                </a:moveTo>
                <a:lnTo>
                  <a:pt x="1219200" y="1324947"/>
                </a:lnTo>
                <a:lnTo>
                  <a:pt x="1175657" y="2481943"/>
                </a:lnTo>
                <a:lnTo>
                  <a:pt x="2233127" y="3228392"/>
                </a:lnTo>
                <a:lnTo>
                  <a:pt x="3147527" y="4696408"/>
                </a:lnTo>
                <a:lnTo>
                  <a:pt x="18662" y="4708849"/>
                </a:lnTo>
                <a:cubicBezTo>
                  <a:pt x="12441" y="3139233"/>
                  <a:pt x="6221" y="1569616"/>
                  <a:pt x="0" y="0"/>
                </a:cubicBez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>
            <a:off x="1965325" y="3683000"/>
            <a:ext cx="1108075" cy="1473200"/>
          </a:xfrm>
          <a:custGeom>
            <a:avLst/>
            <a:gdLst>
              <a:gd name="T0" fmla="*/ 174171 w 1076131"/>
              <a:gd name="T1" fmla="*/ 0 h 1474237"/>
              <a:gd name="T2" fmla="*/ 0 w 1076131"/>
              <a:gd name="T3" fmla="*/ 1474237 h 1474237"/>
              <a:gd name="T4" fmla="*/ 1076131 w 1076131"/>
              <a:gd name="T5" fmla="*/ 1474237 h 1474237"/>
              <a:gd name="T6" fmla="*/ 174171 w 1076131"/>
              <a:gd name="T7" fmla="*/ 0 h 1474237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474237"/>
              <a:gd name="T14" fmla="*/ 1076131 w 1076131"/>
              <a:gd name="T15" fmla="*/ 1474237 h 147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474237">
                <a:moveTo>
                  <a:pt x="174171" y="0"/>
                </a:moveTo>
                <a:lnTo>
                  <a:pt x="0" y="1474237"/>
                </a:lnTo>
                <a:lnTo>
                  <a:pt x="1076131" y="1474237"/>
                </a:lnTo>
                <a:lnTo>
                  <a:pt x="174171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9"/>
          <p:cNvSpPr>
            <a:spLocks noChangeArrowheads="1"/>
          </p:cNvSpPr>
          <p:nvPr/>
        </p:nvSpPr>
        <p:spPr bwMode="auto">
          <a:xfrm>
            <a:off x="814388" y="3241675"/>
            <a:ext cx="1331912" cy="1920875"/>
          </a:xfrm>
          <a:custGeom>
            <a:avLst/>
            <a:gdLst>
              <a:gd name="T0" fmla="*/ 1337388 w 1337388"/>
              <a:gd name="T1" fmla="*/ 454090 h 1909666"/>
              <a:gd name="T2" fmla="*/ 0 w 1337388"/>
              <a:gd name="T3" fmla="*/ 0 h 1909666"/>
              <a:gd name="T4" fmla="*/ 1169437 w 1337388"/>
              <a:gd name="T5" fmla="*/ 1909666 h 1909666"/>
              <a:gd name="T6" fmla="*/ 1337388 w 1337388"/>
              <a:gd name="T7" fmla="*/ 454090 h 1909666"/>
              <a:gd name="T8" fmla="*/ 0 60000 65536"/>
              <a:gd name="T9" fmla="*/ 0 60000 65536"/>
              <a:gd name="T10" fmla="*/ 0 60000 65536"/>
              <a:gd name="T11" fmla="*/ 0 60000 65536"/>
              <a:gd name="T12" fmla="*/ 0 w 1337388"/>
              <a:gd name="T13" fmla="*/ 0 h 1909666"/>
              <a:gd name="T14" fmla="*/ 1337388 w 1337388"/>
              <a:gd name="T15" fmla="*/ 1909666 h 1909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7388" h="1909666">
                <a:moveTo>
                  <a:pt x="1337388" y="454090"/>
                </a:moveTo>
                <a:lnTo>
                  <a:pt x="0" y="0"/>
                </a:lnTo>
                <a:lnTo>
                  <a:pt x="1169437" y="1909666"/>
                </a:lnTo>
                <a:lnTo>
                  <a:pt x="1337388" y="454090"/>
                </a:lnTo>
                <a:close/>
              </a:path>
            </a:pathLst>
          </a:custGeom>
          <a:solidFill>
            <a:srgbClr val="F493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10"/>
          <p:cNvSpPr>
            <a:spLocks noChangeArrowheads="1"/>
          </p:cNvSpPr>
          <p:nvPr/>
        </p:nvSpPr>
        <p:spPr bwMode="auto">
          <a:xfrm>
            <a:off x="796925" y="3203575"/>
            <a:ext cx="938213" cy="1965325"/>
          </a:xfrm>
          <a:custGeom>
            <a:avLst/>
            <a:gdLst>
              <a:gd name="T0" fmla="*/ 0 w 920621"/>
              <a:gd name="T1" fmla="*/ 0 h 1922106"/>
              <a:gd name="T2" fmla="*/ 920621 w 920621"/>
              <a:gd name="T3" fmla="*/ 1922106 h 1922106"/>
              <a:gd name="T4" fmla="*/ 534955 w 920621"/>
              <a:gd name="T5" fmla="*/ 1922106 h 1922106"/>
              <a:gd name="T6" fmla="*/ 0 w 920621"/>
              <a:gd name="T7" fmla="*/ 0 h 1922106"/>
              <a:gd name="T8" fmla="*/ 0 60000 65536"/>
              <a:gd name="T9" fmla="*/ 0 60000 65536"/>
              <a:gd name="T10" fmla="*/ 0 60000 65536"/>
              <a:gd name="T11" fmla="*/ 0 60000 65536"/>
              <a:gd name="T12" fmla="*/ 0 w 920621"/>
              <a:gd name="T13" fmla="*/ 0 h 1922106"/>
              <a:gd name="T14" fmla="*/ 920621 w 920621"/>
              <a:gd name="T15" fmla="*/ 1922106 h 192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621" h="1922106">
                <a:moveTo>
                  <a:pt x="0" y="0"/>
                </a:moveTo>
                <a:lnTo>
                  <a:pt x="920621" y="1922106"/>
                </a:lnTo>
                <a:lnTo>
                  <a:pt x="534955" y="1922106"/>
                </a:lnTo>
                <a:lnTo>
                  <a:pt x="0" y="0"/>
                </a:lnTo>
                <a:close/>
              </a:path>
            </a:pathLst>
          </a:custGeom>
          <a:solidFill>
            <a:srgbClr val="F9A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 12"/>
          <p:cNvSpPr>
            <a:spLocks noChangeArrowheads="1"/>
          </p:cNvSpPr>
          <p:nvPr/>
        </p:nvSpPr>
        <p:spPr bwMode="auto">
          <a:xfrm>
            <a:off x="2089150" y="1784350"/>
            <a:ext cx="622300" cy="2035175"/>
          </a:xfrm>
          <a:custGeom>
            <a:avLst/>
            <a:gdLst>
              <a:gd name="T0" fmla="*/ 68425 w 609600"/>
              <a:gd name="T1" fmla="*/ 1884784 h 1996751"/>
              <a:gd name="T2" fmla="*/ 0 w 609600"/>
              <a:gd name="T3" fmla="*/ 0 h 1996751"/>
              <a:gd name="T4" fmla="*/ 609600 w 609600"/>
              <a:gd name="T5" fmla="*/ 1996751 h 1996751"/>
              <a:gd name="T6" fmla="*/ 68425 w 609600"/>
              <a:gd name="T7" fmla="*/ 1884784 h 1996751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996751"/>
              <a:gd name="T14" fmla="*/ 609600 w 609600"/>
              <a:gd name="T15" fmla="*/ 1996751 h 1996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996751">
                <a:moveTo>
                  <a:pt x="68425" y="1884784"/>
                </a:moveTo>
                <a:lnTo>
                  <a:pt x="0" y="0"/>
                </a:lnTo>
                <a:lnTo>
                  <a:pt x="609600" y="1996751"/>
                </a:lnTo>
                <a:lnTo>
                  <a:pt x="68425" y="1884784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14"/>
          <p:cNvSpPr>
            <a:spLocks noChangeArrowheads="1"/>
          </p:cNvSpPr>
          <p:nvPr/>
        </p:nvSpPr>
        <p:spPr bwMode="auto">
          <a:xfrm>
            <a:off x="1909763" y="1268413"/>
            <a:ext cx="1281112" cy="4094162"/>
          </a:xfrm>
          <a:custGeom>
            <a:avLst/>
            <a:gdLst>
              <a:gd name="T0" fmla="*/ 0 w 1262743"/>
              <a:gd name="T1" fmla="*/ 0 h 3999723"/>
              <a:gd name="T2" fmla="*/ 684245 w 1262743"/>
              <a:gd name="T3" fmla="*/ 516294 h 3999723"/>
              <a:gd name="T4" fmla="*/ 1262743 w 1262743"/>
              <a:gd name="T5" fmla="*/ 3999723 h 3999723"/>
              <a:gd name="T6" fmla="*/ 0 w 1262743"/>
              <a:gd name="T7" fmla="*/ 0 h 3999723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3"/>
              <a:gd name="T13" fmla="*/ 0 h 3999723"/>
              <a:gd name="T14" fmla="*/ 1262743 w 1262743"/>
              <a:gd name="T15" fmla="*/ 3999723 h 3999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3" h="3999723">
                <a:moveTo>
                  <a:pt x="0" y="0"/>
                </a:moveTo>
                <a:lnTo>
                  <a:pt x="684245" y="516294"/>
                </a:lnTo>
                <a:lnTo>
                  <a:pt x="1262743" y="3999723"/>
                </a:lnTo>
                <a:lnTo>
                  <a:pt x="0" y="0"/>
                </a:lnTo>
                <a:close/>
              </a:path>
            </a:pathLst>
          </a:custGeom>
          <a:solidFill>
            <a:srgbClr val="EA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15"/>
          <p:cNvSpPr>
            <a:spLocks noChangeArrowheads="1"/>
          </p:cNvSpPr>
          <p:nvPr/>
        </p:nvSpPr>
        <p:spPr bwMode="auto">
          <a:xfrm>
            <a:off x="1069975" y="2924175"/>
            <a:ext cx="1076325" cy="776288"/>
          </a:xfrm>
          <a:custGeom>
            <a:avLst/>
            <a:gdLst>
              <a:gd name="T0" fmla="*/ 0 w 1082351"/>
              <a:gd name="T1" fmla="*/ 0 h 777551"/>
              <a:gd name="T2" fmla="*/ 690465 w 1082351"/>
              <a:gd name="T3" fmla="*/ 149290 h 777551"/>
              <a:gd name="T4" fmla="*/ 1082351 w 1082351"/>
              <a:gd name="T5" fmla="*/ 777551 h 777551"/>
              <a:gd name="T6" fmla="*/ 0 w 1082351"/>
              <a:gd name="T7" fmla="*/ 0 h 777551"/>
              <a:gd name="T8" fmla="*/ 0 60000 65536"/>
              <a:gd name="T9" fmla="*/ 0 60000 65536"/>
              <a:gd name="T10" fmla="*/ 0 60000 65536"/>
              <a:gd name="T11" fmla="*/ 0 60000 65536"/>
              <a:gd name="T12" fmla="*/ 0 w 1082351"/>
              <a:gd name="T13" fmla="*/ 0 h 777551"/>
              <a:gd name="T14" fmla="*/ 1082351 w 1082351"/>
              <a:gd name="T15" fmla="*/ 777551 h 777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351" h="777551">
                <a:moveTo>
                  <a:pt x="0" y="0"/>
                </a:moveTo>
                <a:lnTo>
                  <a:pt x="690465" y="149290"/>
                </a:lnTo>
                <a:lnTo>
                  <a:pt x="1082351" y="777551"/>
                </a:lnTo>
                <a:lnTo>
                  <a:pt x="0" y="0"/>
                </a:lnTo>
                <a:close/>
              </a:path>
            </a:pathLst>
          </a:custGeom>
          <a:solidFill>
            <a:srgbClr val="4EC1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16"/>
          <p:cNvSpPr>
            <a:spLocks noChangeArrowheads="1"/>
          </p:cNvSpPr>
          <p:nvPr/>
        </p:nvSpPr>
        <p:spPr bwMode="auto">
          <a:xfrm>
            <a:off x="1076325" y="1784350"/>
            <a:ext cx="1001713" cy="1300163"/>
          </a:xfrm>
          <a:custGeom>
            <a:avLst/>
            <a:gdLst>
              <a:gd name="T0" fmla="*/ 0 w 976604"/>
              <a:gd name="T1" fmla="*/ 1132114 h 1287624"/>
              <a:gd name="T2" fmla="*/ 976604 w 976604"/>
              <a:gd name="T3" fmla="*/ 0 h 1287624"/>
              <a:gd name="T4" fmla="*/ 659363 w 976604"/>
              <a:gd name="T5" fmla="*/ 1287624 h 1287624"/>
              <a:gd name="T6" fmla="*/ 0 w 976604"/>
              <a:gd name="T7" fmla="*/ 1132114 h 1287624"/>
              <a:gd name="T8" fmla="*/ 0 60000 65536"/>
              <a:gd name="T9" fmla="*/ 0 60000 65536"/>
              <a:gd name="T10" fmla="*/ 0 60000 65536"/>
              <a:gd name="T11" fmla="*/ 0 60000 65536"/>
              <a:gd name="T12" fmla="*/ 0 w 976604"/>
              <a:gd name="T13" fmla="*/ 0 h 1287624"/>
              <a:gd name="T14" fmla="*/ 976604 w 976604"/>
              <a:gd name="T15" fmla="*/ 1287624 h 128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604" h="1287624">
                <a:moveTo>
                  <a:pt x="0" y="1132114"/>
                </a:moveTo>
                <a:lnTo>
                  <a:pt x="976604" y="0"/>
                </a:lnTo>
                <a:lnTo>
                  <a:pt x="659363" y="1287624"/>
                </a:lnTo>
                <a:lnTo>
                  <a:pt x="0" y="1132114"/>
                </a:lnTo>
                <a:close/>
              </a:path>
            </a:pathLst>
          </a:custGeom>
          <a:solidFill>
            <a:srgbClr val="15A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7"/>
          <p:cNvSpPr>
            <a:spLocks noChangeArrowheads="1"/>
          </p:cNvSpPr>
          <p:nvPr/>
        </p:nvSpPr>
        <p:spPr bwMode="auto">
          <a:xfrm>
            <a:off x="1082675" y="1784350"/>
            <a:ext cx="1000125" cy="1144588"/>
          </a:xfrm>
          <a:custGeom>
            <a:avLst/>
            <a:gdLst>
              <a:gd name="T0" fmla="*/ 0 w 1001486"/>
              <a:gd name="T1" fmla="*/ 1144555 h 1144555"/>
              <a:gd name="T2" fmla="*/ 49763 w 1001486"/>
              <a:gd name="T3" fmla="*/ 6221 h 1144555"/>
              <a:gd name="T4" fmla="*/ 1001486 w 1001486"/>
              <a:gd name="T5" fmla="*/ 0 h 1144555"/>
              <a:gd name="T6" fmla="*/ 0 w 1001486"/>
              <a:gd name="T7" fmla="*/ 1144555 h 1144555"/>
              <a:gd name="T8" fmla="*/ 0 60000 65536"/>
              <a:gd name="T9" fmla="*/ 0 60000 65536"/>
              <a:gd name="T10" fmla="*/ 0 60000 65536"/>
              <a:gd name="T11" fmla="*/ 0 60000 65536"/>
              <a:gd name="T12" fmla="*/ 0 w 1001486"/>
              <a:gd name="T13" fmla="*/ 0 h 1144555"/>
              <a:gd name="T14" fmla="*/ 1001486 w 1001486"/>
              <a:gd name="T15" fmla="*/ 1144555 h 1144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486" h="1144555">
                <a:moveTo>
                  <a:pt x="0" y="1144555"/>
                </a:moveTo>
                <a:lnTo>
                  <a:pt x="49763" y="6221"/>
                </a:lnTo>
                <a:lnTo>
                  <a:pt x="1001486" y="0"/>
                </a:lnTo>
                <a:lnTo>
                  <a:pt x="0" y="1144555"/>
                </a:lnTo>
                <a:close/>
              </a:path>
            </a:pathLst>
          </a:custGeom>
          <a:solidFill>
            <a:srgbClr val="17B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8"/>
          <p:cNvSpPr>
            <a:spLocks noChangeArrowheads="1"/>
          </p:cNvSpPr>
          <p:nvPr/>
        </p:nvSpPr>
        <p:spPr bwMode="auto">
          <a:xfrm>
            <a:off x="1112838" y="1250950"/>
            <a:ext cx="963612" cy="558800"/>
          </a:xfrm>
          <a:custGeom>
            <a:avLst/>
            <a:gdLst>
              <a:gd name="T0" fmla="*/ 0 w 933061"/>
              <a:gd name="T1" fmla="*/ 547396 h 559837"/>
              <a:gd name="T2" fmla="*/ 765110 w 933061"/>
              <a:gd name="T3" fmla="*/ 0 h 559837"/>
              <a:gd name="T4" fmla="*/ 933061 w 933061"/>
              <a:gd name="T5" fmla="*/ 559837 h 559837"/>
              <a:gd name="T6" fmla="*/ 0 w 933061"/>
              <a:gd name="T7" fmla="*/ 547396 h 559837"/>
              <a:gd name="T8" fmla="*/ 0 60000 65536"/>
              <a:gd name="T9" fmla="*/ 0 60000 65536"/>
              <a:gd name="T10" fmla="*/ 0 60000 65536"/>
              <a:gd name="T11" fmla="*/ 0 60000 65536"/>
              <a:gd name="T12" fmla="*/ 0 w 933061"/>
              <a:gd name="T13" fmla="*/ 0 h 559837"/>
              <a:gd name="T14" fmla="*/ 933061 w 933061"/>
              <a:gd name="T15" fmla="*/ 559837 h 5598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3061" h="559837">
                <a:moveTo>
                  <a:pt x="0" y="547396"/>
                </a:moveTo>
                <a:lnTo>
                  <a:pt x="765110" y="0"/>
                </a:lnTo>
                <a:lnTo>
                  <a:pt x="933061" y="559837"/>
                </a:lnTo>
                <a:lnTo>
                  <a:pt x="0" y="547396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任意多边形 19"/>
          <p:cNvSpPr>
            <a:spLocks noChangeArrowheads="1"/>
          </p:cNvSpPr>
          <p:nvPr/>
        </p:nvSpPr>
        <p:spPr bwMode="auto">
          <a:xfrm>
            <a:off x="1138238" y="995363"/>
            <a:ext cx="765175" cy="801687"/>
          </a:xfrm>
          <a:custGeom>
            <a:avLst/>
            <a:gdLst>
              <a:gd name="T0" fmla="*/ 236375 w 765110"/>
              <a:gd name="T1" fmla="*/ 0 h 802433"/>
              <a:gd name="T2" fmla="*/ 0 w 765110"/>
              <a:gd name="T3" fmla="*/ 802433 h 802433"/>
              <a:gd name="T4" fmla="*/ 765110 w 765110"/>
              <a:gd name="T5" fmla="*/ 255037 h 802433"/>
              <a:gd name="T6" fmla="*/ 236375 w 765110"/>
              <a:gd name="T7" fmla="*/ 0 h 802433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802433"/>
              <a:gd name="T14" fmla="*/ 765110 w 765110"/>
              <a:gd name="T15" fmla="*/ 802433 h 802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802433">
                <a:moveTo>
                  <a:pt x="236375" y="0"/>
                </a:moveTo>
                <a:lnTo>
                  <a:pt x="0" y="802433"/>
                </a:lnTo>
                <a:lnTo>
                  <a:pt x="765110" y="255037"/>
                </a:lnTo>
                <a:lnTo>
                  <a:pt x="236375" y="0"/>
                </a:lnTo>
                <a:close/>
              </a:path>
            </a:pathLst>
          </a:custGeom>
          <a:solidFill>
            <a:srgbClr val="1AA7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0"/>
          <p:cNvSpPr>
            <a:spLocks noChangeArrowheads="1"/>
          </p:cNvSpPr>
          <p:nvPr/>
        </p:nvSpPr>
        <p:spPr bwMode="auto">
          <a:xfrm>
            <a:off x="1268413" y="-74613"/>
            <a:ext cx="635000" cy="1357313"/>
          </a:xfrm>
          <a:custGeom>
            <a:avLst/>
            <a:gdLst>
              <a:gd name="T0" fmla="*/ 105747 w 634481"/>
              <a:gd name="T1" fmla="*/ 1069910 h 1356049"/>
              <a:gd name="T2" fmla="*/ 0 w 634481"/>
              <a:gd name="T3" fmla="*/ 12441 h 1356049"/>
              <a:gd name="T4" fmla="*/ 236375 w 634481"/>
              <a:gd name="T5" fmla="*/ 0 h 1356049"/>
              <a:gd name="T6" fmla="*/ 634481 w 634481"/>
              <a:gd name="T7" fmla="*/ 1356049 h 1356049"/>
              <a:gd name="T8" fmla="*/ 105747 w 634481"/>
              <a:gd name="T9" fmla="*/ 1069910 h 1356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481"/>
              <a:gd name="T16" fmla="*/ 0 h 1356049"/>
              <a:gd name="T17" fmla="*/ 634481 w 634481"/>
              <a:gd name="T18" fmla="*/ 1356049 h 13560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481" h="1356049">
                <a:moveTo>
                  <a:pt x="105747" y="1069910"/>
                </a:moveTo>
                <a:lnTo>
                  <a:pt x="0" y="12441"/>
                </a:lnTo>
                <a:lnTo>
                  <a:pt x="236375" y="0"/>
                </a:lnTo>
                <a:lnTo>
                  <a:pt x="634481" y="1356049"/>
                </a:lnTo>
                <a:lnTo>
                  <a:pt x="105747" y="106991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21"/>
          <p:cNvSpPr>
            <a:spLocks noChangeArrowheads="1"/>
          </p:cNvSpPr>
          <p:nvPr/>
        </p:nvSpPr>
        <p:spPr bwMode="auto">
          <a:xfrm>
            <a:off x="1498600" y="-79375"/>
            <a:ext cx="835025" cy="1343025"/>
          </a:xfrm>
          <a:custGeom>
            <a:avLst/>
            <a:gdLst>
              <a:gd name="T0" fmla="*/ 398106 w 833535"/>
              <a:gd name="T1" fmla="*/ 1343608 h 1343608"/>
              <a:gd name="T2" fmla="*/ 833535 w 833535"/>
              <a:gd name="T3" fmla="*/ 982824 h 1343608"/>
              <a:gd name="T4" fmla="*/ 279918 w 833535"/>
              <a:gd name="T5" fmla="*/ 0 h 1343608"/>
              <a:gd name="T6" fmla="*/ 0 w 833535"/>
              <a:gd name="T7" fmla="*/ 18661 h 1343608"/>
              <a:gd name="T8" fmla="*/ 398106 w 833535"/>
              <a:gd name="T9" fmla="*/ 1343608 h 1343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3535"/>
              <a:gd name="T16" fmla="*/ 0 h 1343608"/>
              <a:gd name="T17" fmla="*/ 833535 w 833535"/>
              <a:gd name="T18" fmla="*/ 1343608 h 1343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3535" h="1343608">
                <a:moveTo>
                  <a:pt x="398106" y="1343608"/>
                </a:moveTo>
                <a:lnTo>
                  <a:pt x="833535" y="982824"/>
                </a:lnTo>
                <a:lnTo>
                  <a:pt x="279918" y="0"/>
                </a:lnTo>
                <a:lnTo>
                  <a:pt x="0" y="18661"/>
                </a:lnTo>
                <a:lnTo>
                  <a:pt x="398106" y="1343608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2"/>
          <p:cNvSpPr>
            <a:spLocks noChangeArrowheads="1"/>
          </p:cNvSpPr>
          <p:nvPr/>
        </p:nvSpPr>
        <p:spPr bwMode="auto">
          <a:xfrm>
            <a:off x="-279400" y="136525"/>
            <a:ext cx="1654175" cy="1673225"/>
          </a:xfrm>
          <a:custGeom>
            <a:avLst/>
            <a:gdLst>
              <a:gd name="T0" fmla="*/ 1654628 w 1654628"/>
              <a:gd name="T1" fmla="*/ 858416 h 1673290"/>
              <a:gd name="T2" fmla="*/ 1418253 w 1654628"/>
              <a:gd name="T3" fmla="*/ 1673290 h 1673290"/>
              <a:gd name="T4" fmla="*/ 0 w 1654628"/>
              <a:gd name="T5" fmla="*/ 99527 h 1673290"/>
              <a:gd name="T6" fmla="*/ 136849 w 1654628"/>
              <a:gd name="T7" fmla="*/ 0 h 1673290"/>
              <a:gd name="T8" fmla="*/ 1654628 w 1654628"/>
              <a:gd name="T9" fmla="*/ 858416 h 1673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4628"/>
              <a:gd name="T16" fmla="*/ 0 h 1673290"/>
              <a:gd name="T17" fmla="*/ 1654628 w 1654628"/>
              <a:gd name="T18" fmla="*/ 1673290 h 1673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4628" h="1673290">
                <a:moveTo>
                  <a:pt x="1654628" y="858416"/>
                </a:moveTo>
                <a:lnTo>
                  <a:pt x="1418253" y="1673290"/>
                </a:lnTo>
                <a:lnTo>
                  <a:pt x="0" y="99527"/>
                </a:lnTo>
                <a:lnTo>
                  <a:pt x="136849" y="0"/>
                </a:lnTo>
                <a:lnTo>
                  <a:pt x="1654628" y="858416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23"/>
          <p:cNvSpPr>
            <a:spLocks noChangeArrowheads="1"/>
          </p:cNvSpPr>
          <p:nvPr/>
        </p:nvSpPr>
        <p:spPr bwMode="auto">
          <a:xfrm>
            <a:off x="-17463" y="-79058"/>
            <a:ext cx="1392238" cy="1063626"/>
          </a:xfrm>
          <a:custGeom>
            <a:avLst/>
            <a:gdLst>
              <a:gd name="T0" fmla="*/ 1393372 w 1393372"/>
              <a:gd name="T1" fmla="*/ 1063690 h 1063690"/>
              <a:gd name="T2" fmla="*/ 1293845 w 1393372"/>
              <a:gd name="T3" fmla="*/ 6221 h 1063690"/>
              <a:gd name="T4" fmla="*/ 223935 w 1393372"/>
              <a:gd name="T5" fmla="*/ 0 h 1063690"/>
              <a:gd name="T6" fmla="*/ 0 w 1393372"/>
              <a:gd name="T7" fmla="*/ 292359 h 1063690"/>
              <a:gd name="T8" fmla="*/ 1393372 w 1393372"/>
              <a:gd name="T9" fmla="*/ 1063690 h 1063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063690"/>
              <a:gd name="T17" fmla="*/ 1393372 w 1393372"/>
              <a:gd name="T18" fmla="*/ 1063690 h 10636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063690">
                <a:moveTo>
                  <a:pt x="1393372" y="1063690"/>
                </a:moveTo>
                <a:lnTo>
                  <a:pt x="1293845" y="6221"/>
                </a:lnTo>
                <a:lnTo>
                  <a:pt x="223935" y="0"/>
                </a:lnTo>
                <a:lnTo>
                  <a:pt x="0" y="292359"/>
                </a:lnTo>
                <a:lnTo>
                  <a:pt x="1393372" y="1063690"/>
                </a:lnTo>
                <a:close/>
              </a:path>
            </a:pathLst>
          </a:custGeom>
          <a:solidFill>
            <a:srgbClr val="4CC4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26"/>
          <p:cNvSpPr>
            <a:spLocks noChangeArrowheads="1"/>
          </p:cNvSpPr>
          <p:nvPr/>
        </p:nvSpPr>
        <p:spPr bwMode="auto">
          <a:xfrm>
            <a:off x="2892425" y="3619500"/>
            <a:ext cx="398463" cy="1711325"/>
          </a:xfrm>
          <a:custGeom>
            <a:avLst/>
            <a:gdLst>
              <a:gd name="T0" fmla="*/ 0 w 398106"/>
              <a:gd name="T1" fmla="*/ 0 h 1710612"/>
              <a:gd name="T2" fmla="*/ 398106 w 398106"/>
              <a:gd name="T3" fmla="*/ 982824 h 1710612"/>
              <a:gd name="T4" fmla="*/ 286139 w 398106"/>
              <a:gd name="T5" fmla="*/ 1710612 h 1710612"/>
              <a:gd name="T6" fmla="*/ 0 w 398106"/>
              <a:gd name="T7" fmla="*/ 0 h 1710612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1710612"/>
              <a:gd name="T14" fmla="*/ 398106 w 398106"/>
              <a:gd name="T15" fmla="*/ 1710612 h 1710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1710612">
                <a:moveTo>
                  <a:pt x="0" y="0"/>
                </a:moveTo>
                <a:lnTo>
                  <a:pt x="398106" y="982824"/>
                </a:lnTo>
                <a:lnTo>
                  <a:pt x="286139" y="1710612"/>
                </a:lnTo>
                <a:lnTo>
                  <a:pt x="0" y="0"/>
                </a:lnTo>
                <a:close/>
              </a:path>
            </a:pathLst>
          </a:custGeom>
          <a:solidFill>
            <a:srgbClr val="FBA1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27"/>
          <p:cNvSpPr>
            <a:spLocks noChangeArrowheads="1"/>
          </p:cNvSpPr>
          <p:nvPr/>
        </p:nvSpPr>
        <p:spPr bwMode="auto">
          <a:xfrm>
            <a:off x="3184525" y="4597400"/>
            <a:ext cx="1617663" cy="565150"/>
          </a:xfrm>
          <a:custGeom>
            <a:avLst/>
            <a:gdLst>
              <a:gd name="T0" fmla="*/ 99526 w 1617306"/>
              <a:gd name="T1" fmla="*/ 0 h 566057"/>
              <a:gd name="T2" fmla="*/ 1617306 w 1617306"/>
              <a:gd name="T3" fmla="*/ 566057 h 566057"/>
              <a:gd name="T4" fmla="*/ 0 w 1617306"/>
              <a:gd name="T5" fmla="*/ 566057 h 566057"/>
              <a:gd name="T6" fmla="*/ 99526 w 1617306"/>
              <a:gd name="T7" fmla="*/ 0 h 566057"/>
              <a:gd name="T8" fmla="*/ 0 60000 65536"/>
              <a:gd name="T9" fmla="*/ 0 60000 65536"/>
              <a:gd name="T10" fmla="*/ 0 60000 65536"/>
              <a:gd name="T11" fmla="*/ 0 60000 65536"/>
              <a:gd name="T12" fmla="*/ 0 w 1617306"/>
              <a:gd name="T13" fmla="*/ 0 h 566057"/>
              <a:gd name="T14" fmla="*/ 1617306 w 1617306"/>
              <a:gd name="T15" fmla="*/ 566057 h 566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306" h="566057">
                <a:moveTo>
                  <a:pt x="99526" y="0"/>
                </a:moveTo>
                <a:lnTo>
                  <a:pt x="1617306" y="566057"/>
                </a:lnTo>
                <a:lnTo>
                  <a:pt x="0" y="566057"/>
                </a:lnTo>
                <a:lnTo>
                  <a:pt x="99526" y="0"/>
                </a:lnTo>
                <a:close/>
              </a:path>
            </a:pathLst>
          </a:custGeom>
          <a:solidFill>
            <a:srgbClr val="ED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8"/>
          <p:cNvSpPr>
            <a:spLocks noChangeArrowheads="1"/>
          </p:cNvSpPr>
          <p:nvPr/>
        </p:nvSpPr>
        <p:spPr bwMode="auto">
          <a:xfrm>
            <a:off x="3278188" y="4011613"/>
            <a:ext cx="1790700" cy="1157287"/>
          </a:xfrm>
          <a:custGeom>
            <a:avLst/>
            <a:gdLst>
              <a:gd name="T0" fmla="*/ 87086 w 1791477"/>
              <a:gd name="T1" fmla="*/ 0 h 1156996"/>
              <a:gd name="T2" fmla="*/ 1791477 w 1791477"/>
              <a:gd name="T3" fmla="*/ 1150776 h 1156996"/>
              <a:gd name="T4" fmla="*/ 1536441 w 1791477"/>
              <a:gd name="T5" fmla="*/ 1156996 h 1156996"/>
              <a:gd name="T6" fmla="*/ 0 w 1791477"/>
              <a:gd name="T7" fmla="*/ 603380 h 1156996"/>
              <a:gd name="T8" fmla="*/ 87086 w 1791477"/>
              <a:gd name="T9" fmla="*/ 0 h 1156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7"/>
              <a:gd name="T16" fmla="*/ 0 h 1156996"/>
              <a:gd name="T17" fmla="*/ 1791477 w 1791477"/>
              <a:gd name="T18" fmla="*/ 1156996 h 1156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7" h="1156996">
                <a:moveTo>
                  <a:pt x="87086" y="0"/>
                </a:moveTo>
                <a:lnTo>
                  <a:pt x="1791477" y="1150776"/>
                </a:lnTo>
                <a:lnTo>
                  <a:pt x="1536441" y="1156996"/>
                </a:lnTo>
                <a:lnTo>
                  <a:pt x="0" y="603380"/>
                </a:lnTo>
                <a:lnTo>
                  <a:pt x="87086" y="0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29"/>
          <p:cNvSpPr>
            <a:spLocks noChangeArrowheads="1"/>
          </p:cNvSpPr>
          <p:nvPr/>
        </p:nvSpPr>
        <p:spPr bwMode="auto">
          <a:xfrm>
            <a:off x="2886075" y="3613150"/>
            <a:ext cx="485775" cy="984250"/>
          </a:xfrm>
          <a:custGeom>
            <a:avLst/>
            <a:gdLst>
              <a:gd name="T0" fmla="*/ 0 w 491412"/>
              <a:gd name="T1" fmla="*/ 0 h 976604"/>
              <a:gd name="T2" fmla="*/ 491412 w 491412"/>
              <a:gd name="T3" fmla="*/ 398106 h 976604"/>
              <a:gd name="T4" fmla="*/ 398106 w 491412"/>
              <a:gd name="T5" fmla="*/ 976604 h 976604"/>
              <a:gd name="T6" fmla="*/ 0 w 491412"/>
              <a:gd name="T7" fmla="*/ 0 h 976604"/>
              <a:gd name="T8" fmla="*/ 0 60000 65536"/>
              <a:gd name="T9" fmla="*/ 0 60000 65536"/>
              <a:gd name="T10" fmla="*/ 0 60000 65536"/>
              <a:gd name="T11" fmla="*/ 0 60000 65536"/>
              <a:gd name="T12" fmla="*/ 0 w 491412"/>
              <a:gd name="T13" fmla="*/ 0 h 976604"/>
              <a:gd name="T14" fmla="*/ 491412 w 491412"/>
              <a:gd name="T15" fmla="*/ 976604 h 976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412" h="976604">
                <a:moveTo>
                  <a:pt x="0" y="0"/>
                </a:moveTo>
                <a:lnTo>
                  <a:pt x="491412" y="398106"/>
                </a:lnTo>
                <a:lnTo>
                  <a:pt x="398106" y="976604"/>
                </a:lnTo>
                <a:lnTo>
                  <a:pt x="0" y="0"/>
                </a:lnTo>
                <a:close/>
              </a:path>
            </a:pathLst>
          </a:custGeom>
          <a:solidFill>
            <a:srgbClr val="FCB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 32"/>
          <p:cNvSpPr>
            <a:spLocks noChangeArrowheads="1"/>
          </p:cNvSpPr>
          <p:nvPr/>
        </p:nvSpPr>
        <p:spPr bwMode="auto">
          <a:xfrm>
            <a:off x="2581275" y="1773238"/>
            <a:ext cx="1082675" cy="1884362"/>
          </a:xfrm>
          <a:custGeom>
            <a:avLst/>
            <a:gdLst>
              <a:gd name="T0" fmla="*/ 0 w 1076131"/>
              <a:gd name="T1" fmla="*/ 0 h 1841240"/>
              <a:gd name="T2" fmla="*/ 1076131 w 1076131"/>
              <a:gd name="T3" fmla="*/ 6220 h 1841240"/>
              <a:gd name="T4" fmla="*/ 304800 w 1076131"/>
              <a:gd name="T5" fmla="*/ 1841240 h 1841240"/>
              <a:gd name="T6" fmla="*/ 0 w 1076131"/>
              <a:gd name="T7" fmla="*/ 0 h 1841240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841240"/>
              <a:gd name="T14" fmla="*/ 1076131 w 1076131"/>
              <a:gd name="T15" fmla="*/ 1841240 h 184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841240">
                <a:moveTo>
                  <a:pt x="0" y="0"/>
                </a:moveTo>
                <a:lnTo>
                  <a:pt x="1076131" y="6220"/>
                </a:lnTo>
                <a:lnTo>
                  <a:pt x="304800" y="1841240"/>
                </a:lnTo>
                <a:lnTo>
                  <a:pt x="0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任意多边形 34"/>
          <p:cNvSpPr>
            <a:spLocks noChangeArrowheads="1"/>
          </p:cNvSpPr>
          <p:nvPr/>
        </p:nvSpPr>
        <p:spPr bwMode="auto">
          <a:xfrm>
            <a:off x="3763963" y="2052638"/>
            <a:ext cx="454025" cy="1735137"/>
          </a:xfrm>
          <a:custGeom>
            <a:avLst/>
            <a:gdLst>
              <a:gd name="T0" fmla="*/ 454090 w 454090"/>
              <a:gd name="T1" fmla="*/ 0 h 1735494"/>
              <a:gd name="T2" fmla="*/ 410547 w 454090"/>
              <a:gd name="T3" fmla="*/ 1735494 h 1735494"/>
              <a:gd name="T4" fmla="*/ 0 w 454090"/>
              <a:gd name="T5" fmla="*/ 230155 h 1735494"/>
              <a:gd name="T6" fmla="*/ 454090 w 454090"/>
              <a:gd name="T7" fmla="*/ 0 h 1735494"/>
              <a:gd name="T8" fmla="*/ 0 60000 65536"/>
              <a:gd name="T9" fmla="*/ 0 60000 65536"/>
              <a:gd name="T10" fmla="*/ 0 60000 65536"/>
              <a:gd name="T11" fmla="*/ 0 60000 65536"/>
              <a:gd name="T12" fmla="*/ 0 w 454090"/>
              <a:gd name="T13" fmla="*/ 0 h 1735494"/>
              <a:gd name="T14" fmla="*/ 454090 w 454090"/>
              <a:gd name="T15" fmla="*/ 1735494 h 1735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090" h="1735494">
                <a:moveTo>
                  <a:pt x="454090" y="0"/>
                </a:moveTo>
                <a:lnTo>
                  <a:pt x="410547" y="1735494"/>
                </a:lnTo>
                <a:lnTo>
                  <a:pt x="0" y="230155"/>
                </a:lnTo>
                <a:lnTo>
                  <a:pt x="454090" y="0"/>
                </a:lnTo>
                <a:close/>
              </a:path>
            </a:pathLst>
          </a:custGeom>
          <a:solidFill>
            <a:srgbClr val="118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37"/>
          <p:cNvSpPr>
            <a:spLocks noChangeArrowheads="1"/>
          </p:cNvSpPr>
          <p:nvPr/>
        </p:nvSpPr>
        <p:spPr bwMode="auto">
          <a:xfrm>
            <a:off x="1884363" y="-55563"/>
            <a:ext cx="1792287" cy="1841501"/>
          </a:xfrm>
          <a:custGeom>
            <a:avLst/>
            <a:gdLst>
              <a:gd name="T0" fmla="*/ 0 w 1791478"/>
              <a:gd name="T1" fmla="*/ 1318726 h 1841241"/>
              <a:gd name="T2" fmla="*/ 696686 w 1791478"/>
              <a:gd name="T3" fmla="*/ 1841241 h 1841241"/>
              <a:gd name="T4" fmla="*/ 1791478 w 1791478"/>
              <a:gd name="T5" fmla="*/ 12441 h 1841241"/>
              <a:gd name="T6" fmla="*/ 1474237 w 1791478"/>
              <a:gd name="T7" fmla="*/ 0 h 1841241"/>
              <a:gd name="T8" fmla="*/ 0 w 1791478"/>
              <a:gd name="T9" fmla="*/ 1318726 h 184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8"/>
              <a:gd name="T16" fmla="*/ 0 h 1841241"/>
              <a:gd name="T17" fmla="*/ 1791478 w 1791478"/>
              <a:gd name="T18" fmla="*/ 1841241 h 184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8" h="1841241">
                <a:moveTo>
                  <a:pt x="0" y="1318726"/>
                </a:moveTo>
                <a:lnTo>
                  <a:pt x="696686" y="1841241"/>
                </a:lnTo>
                <a:lnTo>
                  <a:pt x="1791478" y="12441"/>
                </a:lnTo>
                <a:lnTo>
                  <a:pt x="1474237" y="0"/>
                </a:lnTo>
                <a:lnTo>
                  <a:pt x="0" y="1318726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/>
        </p:nvSpPr>
        <p:spPr bwMode="auto">
          <a:xfrm>
            <a:off x="1803400" y="-36513"/>
            <a:ext cx="511175" cy="927101"/>
          </a:xfrm>
          <a:custGeom>
            <a:avLst/>
            <a:gdLst>
              <a:gd name="T0" fmla="*/ 503853 w 510073"/>
              <a:gd name="T1" fmla="*/ 926841 h 926841"/>
              <a:gd name="T2" fmla="*/ 510073 w 510073"/>
              <a:gd name="T3" fmla="*/ 12441 h 926841"/>
              <a:gd name="T4" fmla="*/ 0 w 510073"/>
              <a:gd name="T5" fmla="*/ 0 h 926841"/>
              <a:gd name="T6" fmla="*/ 503853 w 510073"/>
              <a:gd name="T7" fmla="*/ 926841 h 926841"/>
              <a:gd name="T8" fmla="*/ 0 60000 65536"/>
              <a:gd name="T9" fmla="*/ 0 60000 65536"/>
              <a:gd name="T10" fmla="*/ 0 60000 65536"/>
              <a:gd name="T11" fmla="*/ 0 60000 65536"/>
              <a:gd name="T12" fmla="*/ 0 w 510073"/>
              <a:gd name="T13" fmla="*/ 0 h 926841"/>
              <a:gd name="T14" fmla="*/ 510073 w 510073"/>
              <a:gd name="T15" fmla="*/ 926841 h 926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0073" h="926841">
                <a:moveTo>
                  <a:pt x="503853" y="926841"/>
                </a:moveTo>
                <a:cubicBezTo>
                  <a:pt x="505926" y="622041"/>
                  <a:pt x="508000" y="317241"/>
                  <a:pt x="510073" y="12441"/>
                </a:cubicBezTo>
                <a:lnTo>
                  <a:pt x="0" y="0"/>
                </a:lnTo>
                <a:lnTo>
                  <a:pt x="503853" y="926841"/>
                </a:lnTo>
                <a:close/>
              </a:path>
            </a:pathLst>
          </a:custGeom>
          <a:solidFill>
            <a:srgbClr val="D91D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41"/>
          <p:cNvSpPr>
            <a:spLocks noChangeArrowheads="1"/>
          </p:cNvSpPr>
          <p:nvPr/>
        </p:nvSpPr>
        <p:spPr bwMode="auto">
          <a:xfrm>
            <a:off x="2406650" y="-17463"/>
            <a:ext cx="585788" cy="334963"/>
          </a:xfrm>
          <a:custGeom>
            <a:avLst/>
            <a:gdLst>
              <a:gd name="T0" fmla="*/ 0 w 528734"/>
              <a:gd name="T1" fmla="*/ 0 h 311020"/>
              <a:gd name="T2" fmla="*/ 317240 w 528734"/>
              <a:gd name="T3" fmla="*/ 6220 h 311020"/>
              <a:gd name="T4" fmla="*/ 528734 w 528734"/>
              <a:gd name="T5" fmla="*/ 311020 h 311020"/>
              <a:gd name="T6" fmla="*/ 0 w 528734"/>
              <a:gd name="T7" fmla="*/ 0 h 311020"/>
              <a:gd name="T8" fmla="*/ 0 60000 65536"/>
              <a:gd name="T9" fmla="*/ 0 60000 65536"/>
              <a:gd name="T10" fmla="*/ 0 60000 65536"/>
              <a:gd name="T11" fmla="*/ 0 60000 65536"/>
              <a:gd name="T12" fmla="*/ 0 w 528734"/>
              <a:gd name="T13" fmla="*/ 0 h 311020"/>
              <a:gd name="T14" fmla="*/ 528734 w 528734"/>
              <a:gd name="T15" fmla="*/ 311020 h 31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734" h="311020">
                <a:moveTo>
                  <a:pt x="0" y="0"/>
                </a:moveTo>
                <a:lnTo>
                  <a:pt x="317240" y="6220"/>
                </a:lnTo>
                <a:lnTo>
                  <a:pt x="528734" y="311020"/>
                </a:lnTo>
                <a:lnTo>
                  <a:pt x="0" y="0"/>
                </a:lnTo>
                <a:close/>
              </a:path>
            </a:pathLst>
          </a:custGeom>
          <a:solidFill>
            <a:srgbClr val="159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2"/>
          <p:cNvSpPr>
            <a:spLocks noChangeArrowheads="1"/>
          </p:cNvSpPr>
          <p:nvPr/>
        </p:nvSpPr>
        <p:spPr bwMode="auto">
          <a:xfrm>
            <a:off x="2755900" y="-12700"/>
            <a:ext cx="565150" cy="317500"/>
          </a:xfrm>
          <a:custGeom>
            <a:avLst/>
            <a:gdLst>
              <a:gd name="T0" fmla="*/ 0 w 566057"/>
              <a:gd name="T1" fmla="*/ 0 h 286139"/>
              <a:gd name="T2" fmla="*/ 566057 w 566057"/>
              <a:gd name="T3" fmla="*/ 6220 h 286139"/>
              <a:gd name="T4" fmla="*/ 223934 w 566057"/>
              <a:gd name="T5" fmla="*/ 286139 h 286139"/>
              <a:gd name="T6" fmla="*/ 0 w 566057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566057"/>
              <a:gd name="T13" fmla="*/ 0 h 286139"/>
              <a:gd name="T14" fmla="*/ 566057 w 566057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057" h="286139">
                <a:moveTo>
                  <a:pt x="0" y="0"/>
                </a:moveTo>
                <a:lnTo>
                  <a:pt x="566057" y="6220"/>
                </a:lnTo>
                <a:lnTo>
                  <a:pt x="223934" y="286139"/>
                </a:lnTo>
                <a:lnTo>
                  <a:pt x="0" y="0"/>
                </a:lnTo>
                <a:close/>
              </a:path>
            </a:pathLst>
          </a:custGeom>
          <a:solidFill>
            <a:srgbClr val="217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3"/>
          <p:cNvSpPr>
            <a:spLocks noChangeArrowheads="1"/>
          </p:cNvSpPr>
          <p:nvPr/>
        </p:nvSpPr>
        <p:spPr bwMode="auto">
          <a:xfrm>
            <a:off x="3794125" y="-12700"/>
            <a:ext cx="274638" cy="939800"/>
          </a:xfrm>
          <a:custGeom>
            <a:avLst/>
            <a:gdLst>
              <a:gd name="T0" fmla="*/ 273698 w 273698"/>
              <a:gd name="T1" fmla="*/ 18661 h 939281"/>
              <a:gd name="T2" fmla="*/ 0 w 273698"/>
              <a:gd name="T3" fmla="*/ 939281 h 939281"/>
              <a:gd name="T4" fmla="*/ 161730 w 273698"/>
              <a:gd name="T5" fmla="*/ 0 h 939281"/>
              <a:gd name="T6" fmla="*/ 273698 w 273698"/>
              <a:gd name="T7" fmla="*/ 18661 h 939281"/>
              <a:gd name="T8" fmla="*/ 0 60000 65536"/>
              <a:gd name="T9" fmla="*/ 0 60000 65536"/>
              <a:gd name="T10" fmla="*/ 0 60000 65536"/>
              <a:gd name="T11" fmla="*/ 0 60000 65536"/>
              <a:gd name="T12" fmla="*/ 0 w 273698"/>
              <a:gd name="T13" fmla="*/ 0 h 939281"/>
              <a:gd name="T14" fmla="*/ 273698 w 273698"/>
              <a:gd name="T15" fmla="*/ 939281 h 939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98" h="939281">
                <a:moveTo>
                  <a:pt x="273698" y="18661"/>
                </a:moveTo>
                <a:lnTo>
                  <a:pt x="0" y="939281"/>
                </a:lnTo>
                <a:lnTo>
                  <a:pt x="161730" y="0"/>
                </a:lnTo>
                <a:lnTo>
                  <a:pt x="273698" y="18661"/>
                </a:lnTo>
                <a:close/>
              </a:path>
            </a:pathLst>
          </a:custGeom>
          <a:solidFill>
            <a:srgbClr val="1796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4"/>
          <p:cNvSpPr>
            <a:spLocks noChangeArrowheads="1"/>
          </p:cNvSpPr>
          <p:nvPr/>
        </p:nvSpPr>
        <p:spPr bwMode="auto">
          <a:xfrm>
            <a:off x="3787775" y="-23813"/>
            <a:ext cx="603250" cy="1547813"/>
          </a:xfrm>
          <a:custGeom>
            <a:avLst/>
            <a:gdLst>
              <a:gd name="T0" fmla="*/ 267477 w 603379"/>
              <a:gd name="T1" fmla="*/ 6220 h 1548881"/>
              <a:gd name="T2" fmla="*/ 472751 w 603379"/>
              <a:gd name="T3" fmla="*/ 0 h 1548881"/>
              <a:gd name="T4" fmla="*/ 603379 w 603379"/>
              <a:gd name="T5" fmla="*/ 1548881 h 1548881"/>
              <a:gd name="T6" fmla="*/ 0 w 603379"/>
              <a:gd name="T7" fmla="*/ 939281 h 1548881"/>
              <a:gd name="T8" fmla="*/ 267477 w 603379"/>
              <a:gd name="T9" fmla="*/ 6220 h 1548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379"/>
              <a:gd name="T16" fmla="*/ 0 h 1548881"/>
              <a:gd name="T17" fmla="*/ 603379 w 603379"/>
              <a:gd name="T18" fmla="*/ 1548881 h 1548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379" h="1548881">
                <a:moveTo>
                  <a:pt x="267477" y="6220"/>
                </a:moveTo>
                <a:lnTo>
                  <a:pt x="472751" y="0"/>
                </a:lnTo>
                <a:lnTo>
                  <a:pt x="603379" y="1548881"/>
                </a:lnTo>
                <a:lnTo>
                  <a:pt x="0" y="939281"/>
                </a:lnTo>
                <a:lnTo>
                  <a:pt x="267477" y="6220"/>
                </a:lnTo>
                <a:close/>
              </a:path>
            </a:pathLst>
          </a:custGeom>
          <a:solidFill>
            <a:srgbClr val="107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45"/>
          <p:cNvSpPr>
            <a:spLocks noChangeArrowheads="1"/>
          </p:cNvSpPr>
          <p:nvPr/>
        </p:nvSpPr>
        <p:spPr bwMode="auto">
          <a:xfrm>
            <a:off x="3651250" y="908050"/>
            <a:ext cx="746125" cy="889000"/>
          </a:xfrm>
          <a:custGeom>
            <a:avLst/>
            <a:gdLst>
              <a:gd name="T0" fmla="*/ 143070 w 746449"/>
              <a:gd name="T1" fmla="*/ 0 h 889518"/>
              <a:gd name="T2" fmla="*/ 746449 w 746449"/>
              <a:gd name="T3" fmla="*/ 603379 h 889518"/>
              <a:gd name="T4" fmla="*/ 0 w 746449"/>
              <a:gd name="T5" fmla="*/ 889518 h 889518"/>
              <a:gd name="T6" fmla="*/ 143070 w 746449"/>
              <a:gd name="T7" fmla="*/ 0 h 889518"/>
              <a:gd name="T8" fmla="*/ 0 60000 65536"/>
              <a:gd name="T9" fmla="*/ 0 60000 65536"/>
              <a:gd name="T10" fmla="*/ 0 60000 65536"/>
              <a:gd name="T11" fmla="*/ 0 60000 65536"/>
              <a:gd name="T12" fmla="*/ 0 w 746449"/>
              <a:gd name="T13" fmla="*/ 0 h 889518"/>
              <a:gd name="T14" fmla="*/ 746449 w 746449"/>
              <a:gd name="T15" fmla="*/ 889518 h 889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49" h="889518">
                <a:moveTo>
                  <a:pt x="143070" y="0"/>
                </a:moveTo>
                <a:lnTo>
                  <a:pt x="746449" y="603379"/>
                </a:lnTo>
                <a:lnTo>
                  <a:pt x="0" y="889518"/>
                </a:lnTo>
                <a:lnTo>
                  <a:pt x="143070" y="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6"/>
          <p:cNvSpPr>
            <a:spLocks noChangeArrowheads="1"/>
          </p:cNvSpPr>
          <p:nvPr/>
        </p:nvSpPr>
        <p:spPr bwMode="auto">
          <a:xfrm>
            <a:off x="3644900" y="1485900"/>
            <a:ext cx="1150938" cy="304800"/>
          </a:xfrm>
          <a:custGeom>
            <a:avLst/>
            <a:gdLst>
              <a:gd name="T0" fmla="*/ 696686 w 1094792"/>
              <a:gd name="T1" fmla="*/ 0 h 286139"/>
              <a:gd name="T2" fmla="*/ 1094792 w 1094792"/>
              <a:gd name="T3" fmla="*/ 273698 h 286139"/>
              <a:gd name="T4" fmla="*/ 0 w 1094792"/>
              <a:gd name="T5" fmla="*/ 286139 h 286139"/>
              <a:gd name="T6" fmla="*/ 696686 w 1094792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1094792"/>
              <a:gd name="T13" fmla="*/ 0 h 286139"/>
              <a:gd name="T14" fmla="*/ 1094792 w 1094792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4792" h="286139">
                <a:moveTo>
                  <a:pt x="696686" y="0"/>
                </a:moveTo>
                <a:lnTo>
                  <a:pt x="1094792" y="273698"/>
                </a:lnTo>
                <a:lnTo>
                  <a:pt x="0" y="286139"/>
                </a:lnTo>
                <a:lnTo>
                  <a:pt x="696686" y="0"/>
                </a:lnTo>
                <a:close/>
              </a:path>
            </a:pathLst>
          </a:custGeom>
          <a:solidFill>
            <a:srgbClr val="0673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48"/>
          <p:cNvSpPr>
            <a:spLocks noChangeArrowheads="1"/>
          </p:cNvSpPr>
          <p:nvPr/>
        </p:nvSpPr>
        <p:spPr bwMode="auto">
          <a:xfrm>
            <a:off x="4335463" y="958850"/>
            <a:ext cx="161925" cy="322263"/>
          </a:xfrm>
          <a:custGeom>
            <a:avLst/>
            <a:gdLst>
              <a:gd name="T0" fmla="*/ 149290 w 149290"/>
              <a:gd name="T1" fmla="*/ 0 h 323461"/>
              <a:gd name="T2" fmla="*/ 111968 w 149290"/>
              <a:gd name="T3" fmla="*/ 323461 h 323461"/>
              <a:gd name="T4" fmla="*/ 0 w 149290"/>
              <a:gd name="T5" fmla="*/ 74645 h 323461"/>
              <a:gd name="T6" fmla="*/ 149290 w 149290"/>
              <a:gd name="T7" fmla="*/ 0 h 323461"/>
              <a:gd name="T8" fmla="*/ 0 60000 65536"/>
              <a:gd name="T9" fmla="*/ 0 60000 65536"/>
              <a:gd name="T10" fmla="*/ 0 60000 65536"/>
              <a:gd name="T11" fmla="*/ 0 60000 65536"/>
              <a:gd name="T12" fmla="*/ 0 w 149290"/>
              <a:gd name="T13" fmla="*/ 0 h 323461"/>
              <a:gd name="T14" fmla="*/ 149290 w 149290"/>
              <a:gd name="T15" fmla="*/ 323461 h 323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90" h="323461">
                <a:moveTo>
                  <a:pt x="149290" y="0"/>
                </a:moveTo>
                <a:lnTo>
                  <a:pt x="111968" y="323461"/>
                </a:lnTo>
                <a:lnTo>
                  <a:pt x="0" y="74645"/>
                </a:lnTo>
                <a:lnTo>
                  <a:pt x="149290" y="0"/>
                </a:lnTo>
                <a:close/>
              </a:path>
            </a:pathLst>
          </a:custGeom>
          <a:solidFill>
            <a:srgbClr val="0F79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9"/>
          <p:cNvSpPr>
            <a:spLocks noChangeArrowheads="1"/>
          </p:cNvSpPr>
          <p:nvPr/>
        </p:nvSpPr>
        <p:spPr bwMode="auto">
          <a:xfrm>
            <a:off x="4341813" y="1038225"/>
            <a:ext cx="298450" cy="622300"/>
          </a:xfrm>
          <a:custGeom>
            <a:avLst/>
            <a:gdLst>
              <a:gd name="T0" fmla="*/ 0 w 298579"/>
              <a:gd name="T1" fmla="*/ 0 h 622040"/>
              <a:gd name="T2" fmla="*/ 298579 w 298579"/>
              <a:gd name="T3" fmla="*/ 622040 h 622040"/>
              <a:gd name="T4" fmla="*/ 37322 w 298579"/>
              <a:gd name="T5" fmla="*/ 373224 h 622040"/>
              <a:gd name="T6" fmla="*/ 0 w 298579"/>
              <a:gd name="T7" fmla="*/ 0 h 622040"/>
              <a:gd name="T8" fmla="*/ 0 60000 65536"/>
              <a:gd name="T9" fmla="*/ 0 60000 65536"/>
              <a:gd name="T10" fmla="*/ 0 60000 65536"/>
              <a:gd name="T11" fmla="*/ 0 60000 65536"/>
              <a:gd name="T12" fmla="*/ 0 w 298579"/>
              <a:gd name="T13" fmla="*/ 0 h 622040"/>
              <a:gd name="T14" fmla="*/ 298579 w 298579"/>
              <a:gd name="T15" fmla="*/ 622040 h 62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579" h="622040">
                <a:moveTo>
                  <a:pt x="0" y="0"/>
                </a:moveTo>
                <a:lnTo>
                  <a:pt x="298579" y="622040"/>
                </a:lnTo>
                <a:lnTo>
                  <a:pt x="37322" y="373224"/>
                </a:lnTo>
                <a:lnTo>
                  <a:pt x="0" y="0"/>
                </a:lnTo>
                <a:close/>
              </a:path>
            </a:pathLst>
          </a:custGeom>
          <a:solidFill>
            <a:srgbClr val="0F5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0"/>
          <p:cNvSpPr>
            <a:spLocks noChangeArrowheads="1"/>
          </p:cNvSpPr>
          <p:nvPr/>
        </p:nvSpPr>
        <p:spPr bwMode="auto">
          <a:xfrm>
            <a:off x="4378325" y="1412875"/>
            <a:ext cx="430213" cy="373063"/>
          </a:xfrm>
          <a:custGeom>
            <a:avLst/>
            <a:gdLst>
              <a:gd name="T0" fmla="*/ 0 w 429208"/>
              <a:gd name="T1" fmla="*/ 0 h 373225"/>
              <a:gd name="T2" fmla="*/ 429208 w 429208"/>
              <a:gd name="T3" fmla="*/ 373225 h 373225"/>
              <a:gd name="T4" fmla="*/ 0 w 429208"/>
              <a:gd name="T5" fmla="*/ 93306 h 373225"/>
              <a:gd name="T6" fmla="*/ 0 w 429208"/>
              <a:gd name="T7" fmla="*/ 0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429208"/>
              <a:gd name="T13" fmla="*/ 0 h 373225"/>
              <a:gd name="T14" fmla="*/ 429208 w 429208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208" h="373225">
                <a:moveTo>
                  <a:pt x="0" y="0"/>
                </a:moveTo>
                <a:lnTo>
                  <a:pt x="429208" y="373225"/>
                </a:lnTo>
                <a:lnTo>
                  <a:pt x="0" y="93306"/>
                </a:lnTo>
                <a:lnTo>
                  <a:pt x="0" y="0"/>
                </a:lnTo>
                <a:close/>
              </a:path>
            </a:pathLst>
          </a:custGeom>
          <a:solidFill>
            <a:srgbClr val="114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51"/>
          <p:cNvSpPr>
            <a:spLocks noChangeArrowheads="1"/>
          </p:cNvSpPr>
          <p:nvPr/>
        </p:nvSpPr>
        <p:spPr bwMode="auto">
          <a:xfrm>
            <a:off x="4422775" y="1238250"/>
            <a:ext cx="373063" cy="539750"/>
          </a:xfrm>
          <a:custGeom>
            <a:avLst/>
            <a:gdLst>
              <a:gd name="T0" fmla="*/ 0 w 329682"/>
              <a:gd name="T1" fmla="*/ 0 h 541176"/>
              <a:gd name="T2" fmla="*/ 329682 w 329682"/>
              <a:gd name="T3" fmla="*/ 541176 h 541176"/>
              <a:gd name="T4" fmla="*/ 174172 w 329682"/>
              <a:gd name="T5" fmla="*/ 385666 h 541176"/>
              <a:gd name="T6" fmla="*/ 0 w 329682"/>
              <a:gd name="T7" fmla="*/ 0 h 541176"/>
              <a:gd name="T8" fmla="*/ 0 60000 65536"/>
              <a:gd name="T9" fmla="*/ 0 60000 65536"/>
              <a:gd name="T10" fmla="*/ 0 60000 65536"/>
              <a:gd name="T11" fmla="*/ 0 60000 65536"/>
              <a:gd name="T12" fmla="*/ 0 w 329682"/>
              <a:gd name="T13" fmla="*/ 0 h 541176"/>
              <a:gd name="T14" fmla="*/ 329682 w 329682"/>
              <a:gd name="T15" fmla="*/ 541176 h 54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82" h="541176">
                <a:moveTo>
                  <a:pt x="0" y="0"/>
                </a:moveTo>
                <a:lnTo>
                  <a:pt x="329682" y="541176"/>
                </a:lnTo>
                <a:lnTo>
                  <a:pt x="174172" y="385666"/>
                </a:lnTo>
                <a:lnTo>
                  <a:pt x="0" y="0"/>
                </a:lnTo>
                <a:close/>
              </a:path>
            </a:pathLst>
          </a:custGeom>
          <a:solidFill>
            <a:srgbClr val="007D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52"/>
          <p:cNvSpPr>
            <a:spLocks noChangeArrowheads="1"/>
          </p:cNvSpPr>
          <p:nvPr/>
        </p:nvSpPr>
        <p:spPr bwMode="auto">
          <a:xfrm rot="183440">
            <a:off x="-136525" y="184150"/>
            <a:ext cx="390525" cy="179388"/>
          </a:xfrm>
          <a:custGeom>
            <a:avLst/>
            <a:gdLst>
              <a:gd name="T0" fmla="*/ 43542 w 391885"/>
              <a:gd name="T1" fmla="*/ 0 h 180392"/>
              <a:gd name="T2" fmla="*/ 391885 w 391885"/>
              <a:gd name="T3" fmla="*/ 180392 h 180392"/>
              <a:gd name="T4" fmla="*/ 0 w 391885"/>
              <a:gd name="T5" fmla="*/ 143070 h 180392"/>
              <a:gd name="T6" fmla="*/ 43542 w 391885"/>
              <a:gd name="T7" fmla="*/ 0 h 180392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180392"/>
              <a:gd name="T14" fmla="*/ 391885 w 391885"/>
              <a:gd name="T15" fmla="*/ 180392 h 180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180392">
                <a:moveTo>
                  <a:pt x="43542" y="0"/>
                </a:moveTo>
                <a:lnTo>
                  <a:pt x="391885" y="180392"/>
                </a:lnTo>
                <a:lnTo>
                  <a:pt x="0" y="143070"/>
                </a:lnTo>
                <a:lnTo>
                  <a:pt x="43542" y="0"/>
                </a:ln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3"/>
          <p:cNvSpPr>
            <a:spLocks noChangeArrowheads="1"/>
          </p:cNvSpPr>
          <p:nvPr/>
        </p:nvSpPr>
        <p:spPr bwMode="auto">
          <a:xfrm>
            <a:off x="4824413" y="603250"/>
            <a:ext cx="242887" cy="515938"/>
          </a:xfrm>
          <a:custGeom>
            <a:avLst/>
            <a:gdLst>
              <a:gd name="T0" fmla="*/ 199053 w 242596"/>
              <a:gd name="T1" fmla="*/ 0 h 516294"/>
              <a:gd name="T2" fmla="*/ 0 w 242596"/>
              <a:gd name="T3" fmla="*/ 111967 h 516294"/>
              <a:gd name="T4" fmla="*/ 242596 w 242596"/>
              <a:gd name="T5" fmla="*/ 516294 h 516294"/>
              <a:gd name="T6" fmla="*/ 199053 w 242596"/>
              <a:gd name="T7" fmla="*/ 0 h 516294"/>
              <a:gd name="T8" fmla="*/ 0 60000 65536"/>
              <a:gd name="T9" fmla="*/ 0 60000 65536"/>
              <a:gd name="T10" fmla="*/ 0 60000 65536"/>
              <a:gd name="T11" fmla="*/ 0 60000 65536"/>
              <a:gd name="T12" fmla="*/ 0 w 242596"/>
              <a:gd name="T13" fmla="*/ 0 h 516294"/>
              <a:gd name="T14" fmla="*/ 242596 w 242596"/>
              <a:gd name="T15" fmla="*/ 516294 h 516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596" h="516294">
                <a:moveTo>
                  <a:pt x="199053" y="0"/>
                </a:moveTo>
                <a:lnTo>
                  <a:pt x="0" y="111967"/>
                </a:lnTo>
                <a:lnTo>
                  <a:pt x="242596" y="516294"/>
                </a:lnTo>
                <a:lnTo>
                  <a:pt x="199053" y="0"/>
                </a:lnTo>
                <a:close/>
              </a:path>
            </a:pathLst>
          </a:custGeom>
          <a:solidFill>
            <a:srgbClr val="125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4"/>
          <p:cNvSpPr>
            <a:spLocks noChangeArrowheads="1"/>
          </p:cNvSpPr>
          <p:nvPr/>
        </p:nvSpPr>
        <p:spPr bwMode="auto">
          <a:xfrm>
            <a:off x="5762625" y="1263650"/>
            <a:ext cx="523875" cy="266700"/>
          </a:xfrm>
          <a:custGeom>
            <a:avLst/>
            <a:gdLst>
              <a:gd name="T0" fmla="*/ 0 w 522514"/>
              <a:gd name="T1" fmla="*/ 12441 h 267478"/>
              <a:gd name="T2" fmla="*/ 522514 w 522514"/>
              <a:gd name="T3" fmla="*/ 0 h 267478"/>
              <a:gd name="T4" fmla="*/ 273698 w 522514"/>
              <a:gd name="T5" fmla="*/ 267478 h 267478"/>
              <a:gd name="T6" fmla="*/ 0 w 522514"/>
              <a:gd name="T7" fmla="*/ 12441 h 267478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267478"/>
              <a:gd name="T14" fmla="*/ 522514 w 522514"/>
              <a:gd name="T15" fmla="*/ 267478 h 267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267478">
                <a:moveTo>
                  <a:pt x="0" y="12441"/>
                </a:moveTo>
                <a:lnTo>
                  <a:pt x="522514" y="0"/>
                </a:lnTo>
                <a:lnTo>
                  <a:pt x="273698" y="267478"/>
                </a:lnTo>
                <a:lnTo>
                  <a:pt x="0" y="12441"/>
                </a:lnTo>
                <a:close/>
              </a:path>
            </a:pathLst>
          </a:custGeom>
          <a:solidFill>
            <a:srgbClr val="1A8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55"/>
          <p:cNvSpPr>
            <a:spLocks noChangeArrowheads="1"/>
          </p:cNvSpPr>
          <p:nvPr/>
        </p:nvSpPr>
        <p:spPr bwMode="auto">
          <a:xfrm>
            <a:off x="5119688" y="21621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175E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6"/>
          <p:cNvSpPr>
            <a:spLocks noChangeArrowheads="1"/>
          </p:cNvSpPr>
          <p:nvPr/>
        </p:nvSpPr>
        <p:spPr bwMode="auto">
          <a:xfrm>
            <a:off x="6000750" y="4178300"/>
            <a:ext cx="515938" cy="373063"/>
          </a:xfrm>
          <a:custGeom>
            <a:avLst/>
            <a:gdLst>
              <a:gd name="T0" fmla="*/ 255036 w 516293"/>
              <a:gd name="T1" fmla="*/ 0 h 373224"/>
              <a:gd name="T2" fmla="*/ 0 w 516293"/>
              <a:gd name="T3" fmla="*/ 373224 h 373224"/>
              <a:gd name="T4" fmla="*/ 516293 w 516293"/>
              <a:gd name="T5" fmla="*/ 242596 h 373224"/>
              <a:gd name="T6" fmla="*/ 255036 w 516293"/>
              <a:gd name="T7" fmla="*/ 0 h 373224"/>
              <a:gd name="T8" fmla="*/ 0 60000 65536"/>
              <a:gd name="T9" fmla="*/ 0 60000 65536"/>
              <a:gd name="T10" fmla="*/ 0 60000 65536"/>
              <a:gd name="T11" fmla="*/ 0 60000 65536"/>
              <a:gd name="T12" fmla="*/ 0 w 516293"/>
              <a:gd name="T13" fmla="*/ 0 h 373224"/>
              <a:gd name="T14" fmla="*/ 516293 w 516293"/>
              <a:gd name="T15" fmla="*/ 373224 h 373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293" h="373224">
                <a:moveTo>
                  <a:pt x="255036" y="0"/>
                </a:moveTo>
                <a:lnTo>
                  <a:pt x="0" y="373224"/>
                </a:lnTo>
                <a:lnTo>
                  <a:pt x="516293" y="242596"/>
                </a:lnTo>
                <a:lnTo>
                  <a:pt x="255036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57"/>
          <p:cNvSpPr>
            <a:spLocks noChangeArrowheads="1"/>
          </p:cNvSpPr>
          <p:nvPr/>
        </p:nvSpPr>
        <p:spPr bwMode="auto">
          <a:xfrm>
            <a:off x="5119688" y="4476750"/>
            <a:ext cx="392112" cy="434975"/>
          </a:xfrm>
          <a:custGeom>
            <a:avLst/>
            <a:gdLst>
              <a:gd name="T0" fmla="*/ 0 w 391885"/>
              <a:gd name="T1" fmla="*/ 0 h 435429"/>
              <a:gd name="T2" fmla="*/ 391885 w 391885"/>
              <a:gd name="T3" fmla="*/ 111967 h 435429"/>
              <a:gd name="T4" fmla="*/ 186612 w 391885"/>
              <a:gd name="T5" fmla="*/ 435429 h 435429"/>
              <a:gd name="T6" fmla="*/ 0 w 391885"/>
              <a:gd name="T7" fmla="*/ 0 h 435429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435429"/>
              <a:gd name="T14" fmla="*/ 391885 w 391885"/>
              <a:gd name="T15" fmla="*/ 435429 h 435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435429">
                <a:moveTo>
                  <a:pt x="0" y="0"/>
                </a:moveTo>
                <a:lnTo>
                  <a:pt x="391885" y="111967"/>
                </a:lnTo>
                <a:lnTo>
                  <a:pt x="186612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F7B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58"/>
          <p:cNvSpPr>
            <a:spLocks noChangeArrowheads="1"/>
          </p:cNvSpPr>
          <p:nvPr/>
        </p:nvSpPr>
        <p:spPr bwMode="auto">
          <a:xfrm>
            <a:off x="5751513" y="4881563"/>
            <a:ext cx="236537" cy="211137"/>
          </a:xfrm>
          <a:custGeom>
            <a:avLst/>
            <a:gdLst>
              <a:gd name="T0" fmla="*/ 68424 w 236375"/>
              <a:gd name="T1" fmla="*/ 0 h 211494"/>
              <a:gd name="T2" fmla="*/ 236375 w 236375"/>
              <a:gd name="T3" fmla="*/ 211494 h 211494"/>
              <a:gd name="T4" fmla="*/ 0 w 236375"/>
              <a:gd name="T5" fmla="*/ 130628 h 211494"/>
              <a:gd name="T6" fmla="*/ 68424 w 236375"/>
              <a:gd name="T7" fmla="*/ 0 h 211494"/>
              <a:gd name="T8" fmla="*/ 0 60000 65536"/>
              <a:gd name="T9" fmla="*/ 0 60000 65536"/>
              <a:gd name="T10" fmla="*/ 0 60000 65536"/>
              <a:gd name="T11" fmla="*/ 0 60000 65536"/>
              <a:gd name="T12" fmla="*/ 0 w 236375"/>
              <a:gd name="T13" fmla="*/ 0 h 211494"/>
              <a:gd name="T14" fmla="*/ 236375 w 236375"/>
              <a:gd name="T15" fmla="*/ 211494 h 211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375" h="211494">
                <a:moveTo>
                  <a:pt x="68424" y="0"/>
                </a:moveTo>
                <a:lnTo>
                  <a:pt x="236375" y="211494"/>
                </a:lnTo>
                <a:lnTo>
                  <a:pt x="0" y="130628"/>
                </a:lnTo>
                <a:lnTo>
                  <a:pt x="68424" y="0"/>
                </a:lnTo>
                <a:close/>
              </a:path>
            </a:pathLst>
          </a:custGeom>
          <a:solidFill>
            <a:srgbClr val="EF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59"/>
          <p:cNvSpPr>
            <a:spLocks noChangeArrowheads="1"/>
          </p:cNvSpPr>
          <p:nvPr/>
        </p:nvSpPr>
        <p:spPr bwMode="auto">
          <a:xfrm>
            <a:off x="6950075" y="4981575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E91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5734462" y="2277051"/>
            <a:ext cx="286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  <a:endParaRPr lang="zh-CN" altLang="en-US" sz="3600" dirty="0">
              <a:solidFill>
                <a:srgbClr val="12B0C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62"/>
          <p:cNvSpPr>
            <a:spLocks noChangeArrowheads="1"/>
          </p:cNvSpPr>
          <p:nvPr/>
        </p:nvSpPr>
        <p:spPr bwMode="auto">
          <a:xfrm>
            <a:off x="6989763" y="3030538"/>
            <a:ext cx="358775" cy="36512"/>
          </a:xfrm>
          <a:prstGeom prst="rect">
            <a:avLst/>
          </a:pr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63"/>
          <p:cNvSpPr>
            <a:spLocks noChangeArrowheads="1"/>
          </p:cNvSpPr>
          <p:nvPr/>
        </p:nvSpPr>
        <p:spPr bwMode="auto">
          <a:xfrm rot="11241277">
            <a:off x="5195888" y="37369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69"/>
          <p:cNvSpPr>
            <a:spLocks noChangeArrowheads="1"/>
          </p:cNvSpPr>
          <p:nvPr/>
        </p:nvSpPr>
        <p:spPr bwMode="auto">
          <a:xfrm>
            <a:off x="8777288" y="1325563"/>
            <a:ext cx="398462" cy="373062"/>
          </a:xfrm>
          <a:custGeom>
            <a:avLst/>
            <a:gdLst>
              <a:gd name="T0" fmla="*/ 379445 w 398106"/>
              <a:gd name="T1" fmla="*/ 18661 h 373225"/>
              <a:gd name="T2" fmla="*/ 398106 w 398106"/>
              <a:gd name="T3" fmla="*/ 373225 h 373225"/>
              <a:gd name="T4" fmla="*/ 0 w 398106"/>
              <a:gd name="T5" fmla="*/ 0 h 373225"/>
              <a:gd name="T6" fmla="*/ 379445 w 398106"/>
              <a:gd name="T7" fmla="*/ 18661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373225"/>
              <a:gd name="T14" fmla="*/ 398106 w 398106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373225">
                <a:moveTo>
                  <a:pt x="379445" y="18661"/>
                </a:moveTo>
                <a:lnTo>
                  <a:pt x="398106" y="373225"/>
                </a:lnTo>
                <a:lnTo>
                  <a:pt x="0" y="0"/>
                </a:lnTo>
                <a:lnTo>
                  <a:pt x="379445" y="18661"/>
                </a:lnTo>
                <a:close/>
              </a:path>
            </a:pathLst>
          </a:custGeom>
          <a:solidFill>
            <a:srgbClr val="46C6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70"/>
          <p:cNvSpPr>
            <a:spLocks noChangeArrowheads="1"/>
          </p:cNvSpPr>
          <p:nvPr/>
        </p:nvSpPr>
        <p:spPr bwMode="auto">
          <a:xfrm>
            <a:off x="8440738" y="1325563"/>
            <a:ext cx="541337" cy="185737"/>
          </a:xfrm>
          <a:custGeom>
            <a:avLst/>
            <a:gdLst>
              <a:gd name="T0" fmla="*/ 335902 w 541175"/>
              <a:gd name="T1" fmla="*/ 0 h 186613"/>
              <a:gd name="T2" fmla="*/ 0 w 541175"/>
              <a:gd name="T3" fmla="*/ 143070 h 186613"/>
              <a:gd name="T4" fmla="*/ 541175 w 541175"/>
              <a:gd name="T5" fmla="*/ 186613 h 186613"/>
              <a:gd name="T6" fmla="*/ 335902 w 541175"/>
              <a:gd name="T7" fmla="*/ 0 h 186613"/>
              <a:gd name="T8" fmla="*/ 0 60000 65536"/>
              <a:gd name="T9" fmla="*/ 0 60000 65536"/>
              <a:gd name="T10" fmla="*/ 0 60000 65536"/>
              <a:gd name="T11" fmla="*/ 0 60000 65536"/>
              <a:gd name="T12" fmla="*/ 0 w 541175"/>
              <a:gd name="T13" fmla="*/ 0 h 186613"/>
              <a:gd name="T14" fmla="*/ 541175 w 541175"/>
              <a:gd name="T15" fmla="*/ 186613 h 186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175" h="186613">
                <a:moveTo>
                  <a:pt x="335902" y="0"/>
                </a:moveTo>
                <a:lnTo>
                  <a:pt x="0" y="143070"/>
                </a:lnTo>
                <a:lnTo>
                  <a:pt x="541175" y="186613"/>
                </a:lnTo>
                <a:lnTo>
                  <a:pt x="335902" y="0"/>
                </a:lnTo>
                <a:close/>
              </a:path>
            </a:pathLst>
          </a:custGeom>
          <a:solidFill>
            <a:srgbClr val="229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71"/>
          <p:cNvSpPr>
            <a:spLocks noChangeArrowheads="1"/>
          </p:cNvSpPr>
          <p:nvPr/>
        </p:nvSpPr>
        <p:spPr bwMode="auto">
          <a:xfrm>
            <a:off x="8169275" y="1074738"/>
            <a:ext cx="112713" cy="166687"/>
          </a:xfrm>
          <a:custGeom>
            <a:avLst/>
            <a:gdLst>
              <a:gd name="T0" fmla="*/ 0 w 111967"/>
              <a:gd name="T1" fmla="*/ 0 h 167951"/>
              <a:gd name="T2" fmla="*/ 111967 w 111967"/>
              <a:gd name="T3" fmla="*/ 105747 h 167951"/>
              <a:gd name="T4" fmla="*/ 31102 w 111967"/>
              <a:gd name="T5" fmla="*/ 167951 h 167951"/>
              <a:gd name="T6" fmla="*/ 0 w 111967"/>
              <a:gd name="T7" fmla="*/ 0 h 167951"/>
              <a:gd name="T8" fmla="*/ 0 60000 65536"/>
              <a:gd name="T9" fmla="*/ 0 60000 65536"/>
              <a:gd name="T10" fmla="*/ 0 60000 65536"/>
              <a:gd name="T11" fmla="*/ 0 60000 65536"/>
              <a:gd name="T12" fmla="*/ 0 w 111967"/>
              <a:gd name="T13" fmla="*/ 0 h 167951"/>
              <a:gd name="T14" fmla="*/ 111967 w 111967"/>
              <a:gd name="T15" fmla="*/ 167951 h 167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67" h="167951">
                <a:moveTo>
                  <a:pt x="0" y="0"/>
                </a:moveTo>
                <a:lnTo>
                  <a:pt x="111967" y="105747"/>
                </a:lnTo>
                <a:lnTo>
                  <a:pt x="31102" y="167951"/>
                </a:lnTo>
                <a:lnTo>
                  <a:pt x="0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72"/>
          <p:cNvSpPr>
            <a:spLocks noChangeArrowheads="1"/>
          </p:cNvSpPr>
          <p:nvPr/>
        </p:nvSpPr>
        <p:spPr bwMode="auto">
          <a:xfrm>
            <a:off x="8496300" y="1928813"/>
            <a:ext cx="76200" cy="93662"/>
          </a:xfrm>
          <a:custGeom>
            <a:avLst/>
            <a:gdLst>
              <a:gd name="T0" fmla="*/ 68425 w 74645"/>
              <a:gd name="T1" fmla="*/ 0 h 93306"/>
              <a:gd name="T2" fmla="*/ 0 w 74645"/>
              <a:gd name="T3" fmla="*/ 43543 h 93306"/>
              <a:gd name="T4" fmla="*/ 74645 w 74645"/>
              <a:gd name="T5" fmla="*/ 93306 h 93306"/>
              <a:gd name="T6" fmla="*/ 68425 w 74645"/>
              <a:gd name="T7" fmla="*/ 0 h 93306"/>
              <a:gd name="T8" fmla="*/ 0 60000 65536"/>
              <a:gd name="T9" fmla="*/ 0 60000 65536"/>
              <a:gd name="T10" fmla="*/ 0 60000 65536"/>
              <a:gd name="T11" fmla="*/ 0 60000 65536"/>
              <a:gd name="T12" fmla="*/ 0 w 74645"/>
              <a:gd name="T13" fmla="*/ 0 h 93306"/>
              <a:gd name="T14" fmla="*/ 74645 w 74645"/>
              <a:gd name="T15" fmla="*/ 93306 h 93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5" h="93306">
                <a:moveTo>
                  <a:pt x="68425" y="0"/>
                </a:moveTo>
                <a:lnTo>
                  <a:pt x="0" y="43543"/>
                </a:lnTo>
                <a:lnTo>
                  <a:pt x="74645" y="93306"/>
                </a:lnTo>
                <a:lnTo>
                  <a:pt x="68425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73"/>
          <p:cNvSpPr>
            <a:spLocks noChangeArrowheads="1"/>
          </p:cNvSpPr>
          <p:nvPr/>
        </p:nvSpPr>
        <p:spPr bwMode="auto">
          <a:xfrm rot="5189374">
            <a:off x="8954294" y="3880644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74"/>
          <p:cNvSpPr>
            <a:spLocks noChangeArrowheads="1"/>
          </p:cNvSpPr>
          <p:nvPr/>
        </p:nvSpPr>
        <p:spPr bwMode="auto">
          <a:xfrm rot="19199850">
            <a:off x="8023225" y="4589463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35005"/>
            <a:ext cx="4543425" cy="4365569"/>
          </a:xfrm>
          <a:prstGeom prst="ellipse">
            <a:avLst/>
          </a:prstGeo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144884" y="2636429"/>
            <a:ext cx="30923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600" b="1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控制及其分类</a:t>
            </a:r>
            <a:endParaRPr lang="zh-CN" sz="3600" b="1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257411" y="1445825"/>
            <a:ext cx="8371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72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sz="72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组合 161"/>
          <p:cNvGrpSpPr/>
          <p:nvPr/>
        </p:nvGrpSpPr>
        <p:grpSpPr>
          <a:xfrm>
            <a:off x="1674867" y="912592"/>
            <a:ext cx="1809738" cy="466704"/>
            <a:chOff x="-269750" y="2509080"/>
            <a:chExt cx="3922239" cy="366799"/>
          </a:xfrm>
        </p:grpSpPr>
        <p:sp>
          <p:nvSpPr>
            <p:cNvPr id="163" name="圆角矩形 162"/>
            <p:cNvSpPr/>
            <p:nvPr/>
          </p:nvSpPr>
          <p:spPr>
            <a:xfrm>
              <a:off x="-252360" y="2509080"/>
              <a:ext cx="3892517" cy="347450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269750" y="2513040"/>
              <a:ext cx="3922239" cy="362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67B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组织的角度</a:t>
              </a:r>
              <a:endParaRPr lang="zh-CN" altLang="en-US" sz="24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906549" y="1503379"/>
            <a:ext cx="336377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控制是指各级管理者和员工为了实现与企业战略有关的目标，根据计划事先所确定的控制标准，对实际活动的绩效进行衡量和评价，找出实际绩效与控制标准的偏差，并及时纠正偏差或者调整控制标准的一系列活动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grpSp>
        <p:nvGrpSpPr>
          <p:cNvPr id="169" name="组合 168"/>
          <p:cNvGrpSpPr/>
          <p:nvPr/>
        </p:nvGrpSpPr>
        <p:grpSpPr>
          <a:xfrm>
            <a:off x="5429163" y="846847"/>
            <a:ext cx="1776431" cy="472965"/>
            <a:chOff x="3008771" y="2195427"/>
            <a:chExt cx="3850054" cy="371720"/>
          </a:xfrm>
        </p:grpSpPr>
        <p:sp>
          <p:nvSpPr>
            <p:cNvPr id="170" name="圆角矩形 169"/>
            <p:cNvSpPr/>
            <p:nvPr/>
          </p:nvSpPr>
          <p:spPr>
            <a:xfrm>
              <a:off x="3139166" y="2219697"/>
              <a:ext cx="3719659" cy="347450"/>
            </a:xfrm>
            <a:prstGeom prst="roundRect">
              <a:avLst>
                <a:gd name="adj" fmla="val 12535"/>
              </a:avLst>
            </a:prstGeom>
            <a:gradFill>
              <a:gsLst>
                <a:gs pos="92000">
                  <a:srgbClr val="FAFCFB"/>
                </a:gs>
                <a:gs pos="15000">
                  <a:srgbClr val="CDCED0"/>
                </a:gs>
              </a:gsLst>
              <a:lin ang="2700000" scaled="1"/>
            </a:gradFill>
            <a:ln w="22225">
              <a:gradFill>
                <a:gsLst>
                  <a:gs pos="36000">
                    <a:srgbClr val="FCFCFC"/>
                  </a:gs>
                  <a:gs pos="71000">
                    <a:srgbClr val="FAFCFB"/>
                  </a:gs>
                </a:gsLst>
                <a:lin ang="30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008771" y="2195427"/>
              <a:ext cx="3735443" cy="362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技术的角度</a:t>
              </a:r>
              <a:endParaRPr lang="zh-CN" altLang="en-US" sz="2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4673672" y="1524794"/>
            <a:ext cx="3363774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方正兰亭细黑_GBK_M" pitchFamily="2" charset="2"/>
                <a:sym typeface="Arial" panose="020B0604020202020204" pitchFamily="34" charset="0"/>
              </a:rPr>
              <a:t>控制是指施控主体（作用者）对受控客体（被作用者）的一种能动性作用，这种作用能够使受控客体按照施控主体预定的目标而动作，并最终实现这一预定目标。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方正兰亭细黑_GBK_M" pitchFamily="2" charset="2"/>
              <a:sym typeface="Arial" panose="020B0604020202020204" pitchFamily="34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0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图片 1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  <p:sp>
        <p:nvSpPr>
          <p:cNvPr id="133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6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Rectangle 52"/>
          <p:cNvSpPr>
            <a:spLocks noChangeArrowheads="1"/>
          </p:cNvSpPr>
          <p:nvPr/>
        </p:nvSpPr>
        <p:spPr bwMode="auto">
          <a:xfrm>
            <a:off x="152400" y="-317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7" name="Rectangle 86"/>
          <p:cNvSpPr>
            <a:spLocks noChangeArrowheads="1"/>
          </p:cNvSpPr>
          <p:nvPr/>
        </p:nvSpPr>
        <p:spPr bwMode="auto">
          <a:xfrm>
            <a:off x="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144" name="Picture 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36" y="2948747"/>
            <a:ext cx="3692306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5" name="Picture 9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931" y="2786390"/>
            <a:ext cx="5276850" cy="178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940" y="198755"/>
            <a:ext cx="2103755" cy="447675"/>
          </a:xfrm>
        </p:spPr>
        <p:txBody>
          <a:bodyPr>
            <a:noAutofit/>
          </a:bodyPr>
          <a:p>
            <a:r>
              <a:rPr lang="zh-CN" altLang="en-US" sz="2000" b="1" spc="3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控制及其分类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79874" y="2213304"/>
            <a:ext cx="1595124" cy="1398888"/>
            <a:chOff x="-413325" y="484619"/>
            <a:chExt cx="4776610" cy="4188981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-208356" y="673100"/>
              <a:ext cx="4513656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-413325" y="484619"/>
              <a:ext cx="4776610" cy="414829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两个角度的比较</a:t>
              </a:r>
              <a:endParaRPr lang="zh-CN" altLang="en-US" b="1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8" name="椭圆 77"/>
          <p:cNvSpPr/>
          <p:nvPr/>
        </p:nvSpPr>
        <p:spPr>
          <a:xfrm>
            <a:off x="2561089" y="1561749"/>
            <a:ext cx="1111259" cy="834864"/>
          </a:xfrm>
          <a:prstGeom prst="ellipse">
            <a:avLst/>
          </a:prstGeom>
          <a:solidFill>
            <a:srgbClr val="0067B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070395" y="1462863"/>
            <a:ext cx="370707" cy="2934157"/>
          </a:xfrm>
          <a:prstGeom prst="leftBrac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7959" y="1777965"/>
            <a:ext cx="107438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相似之处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8007" y="1556893"/>
            <a:ext cx="477380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两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个角度的控制都强调反馈的作用。在组织视角下，控制作为计划→组织→领导→控制整个作用链条的最后一个环节，发挥着至关重要的</a:t>
            </a:r>
            <a:r>
              <a:rPr lang="zh-CN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反馈作用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两个角度都包含三个基本环节。不论是组织视角下的控制，还是技术视角下的控制，都同样包含三个基本环节：确定控制标准、实际绩效与控制标准的比较和纠正</a:t>
            </a:r>
            <a:r>
              <a:rPr lang="zh-CN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偏差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8007" y="3201325"/>
            <a:ext cx="4649824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目标的来源有所不同。在组织视角下，与企业战略有关的目标引导着企业的计划、组织、领导和控制活动。在技术视角下，施控主体决定目标的设定，控制的目的是使系统运行产生的偏差不超出允许的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范围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运行机制有所不同。在组织视角下，控制更凸显“人”的能动作用，在技术视角下，控制更凸显“物”的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作用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2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573383" y="3225819"/>
            <a:ext cx="1111259" cy="834864"/>
          </a:xfrm>
          <a:prstGeom prst="ellipse">
            <a:avLst/>
          </a:prstGeom>
          <a:solidFill>
            <a:srgbClr val="0067B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06115" y="3456783"/>
            <a:ext cx="88511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差异性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05740"/>
            <a:ext cx="2995930" cy="469900"/>
          </a:xfrm>
        </p:spPr>
        <p:txBody>
          <a:bodyPr>
            <a:noAutofit/>
          </a:bodyPr>
          <a:p>
            <a:r>
              <a:rPr lang="zh-CN" altLang="en-US" sz="2000" b="1" spc="3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控制及其分类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2" grpId="0" animBg="1"/>
      <p:bldP spid="3" grpId="0"/>
      <p:bldP spid="4" grpId="0"/>
      <p:bldP spid="48" grpId="0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6"/>
          <p:cNvSpPr>
            <a:spLocks noChangeArrowheads="1"/>
          </p:cNvSpPr>
          <p:nvPr/>
        </p:nvSpPr>
        <p:spPr bwMode="auto">
          <a:xfrm flipV="1">
            <a:off x="221220" y="3058717"/>
            <a:ext cx="3446860" cy="277415"/>
          </a:xfrm>
          <a:prstGeom prst="rect">
            <a:avLst/>
          </a:pr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68573" tIns="34287" rIns="68573" bIns="3428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 flipV="1">
            <a:off x="5243512" y="3058717"/>
            <a:ext cx="3900488" cy="277415"/>
          </a:xfrm>
          <a:prstGeom prst="rect">
            <a:avLst/>
          </a:pr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68573" tIns="34287" rIns="68573" bIns="3428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2531269"/>
            <a:ext cx="5054204" cy="276225"/>
          </a:xfrm>
          <a:prstGeom prst="rect">
            <a:avLst/>
          </a:pr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68573" tIns="34287" rIns="68573" bIns="3428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>
            <a:spLocks noChangeArrowheads="1"/>
          </p:cNvSpPr>
          <p:nvPr/>
        </p:nvSpPr>
        <p:spPr bwMode="auto">
          <a:xfrm>
            <a:off x="8743950" y="4622006"/>
            <a:ext cx="476250" cy="300038"/>
          </a:xfrm>
          <a:custGeom>
            <a:avLst/>
            <a:gdLst>
              <a:gd name="T0" fmla="*/ 154365 w 808522"/>
              <a:gd name="T1" fmla="*/ 0 h 510140"/>
              <a:gd name="T2" fmla="*/ 157334 w 808522"/>
              <a:gd name="T3" fmla="*/ 0 h 510140"/>
              <a:gd name="T4" fmla="*/ 498719 w 808522"/>
              <a:gd name="T5" fmla="*/ 0 h 510140"/>
              <a:gd name="T6" fmla="*/ 498719 w 808522"/>
              <a:gd name="T7" fmla="*/ 313717 h 510140"/>
              <a:gd name="T8" fmla="*/ 157341 w 808522"/>
              <a:gd name="T9" fmla="*/ 313717 h 510140"/>
              <a:gd name="T10" fmla="*/ 157334 w 808522"/>
              <a:gd name="T11" fmla="*/ 313718 h 510140"/>
              <a:gd name="T12" fmla="*/ 157328 w 808522"/>
              <a:gd name="T13" fmla="*/ 313717 h 510140"/>
              <a:gd name="T14" fmla="*/ 154365 w 808522"/>
              <a:gd name="T15" fmla="*/ 313717 h 510140"/>
              <a:gd name="T16" fmla="*/ 154365 w 808522"/>
              <a:gd name="T17" fmla="*/ 313420 h 510140"/>
              <a:gd name="T18" fmla="*/ 125625 w 808522"/>
              <a:gd name="T19" fmla="*/ 310531 h 510140"/>
              <a:gd name="T20" fmla="*/ 0 w 808522"/>
              <a:gd name="T21" fmla="*/ 156859 h 510140"/>
              <a:gd name="T22" fmla="*/ 125625 w 808522"/>
              <a:gd name="T23" fmla="*/ 3187 h 510140"/>
              <a:gd name="T24" fmla="*/ 154365 w 808522"/>
              <a:gd name="T25" fmla="*/ 298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lnTo>
                  <a:pt x="250256" y="0"/>
                </a:lnTo>
                <a:close/>
              </a:path>
            </a:pathLst>
          </a:cu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5"/>
          <p:cNvSpPr>
            <a:spLocks noChangeArrowheads="1"/>
          </p:cNvSpPr>
          <p:nvPr/>
        </p:nvSpPr>
        <p:spPr bwMode="auto">
          <a:xfrm>
            <a:off x="8803482" y="4656535"/>
            <a:ext cx="340519" cy="21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9" tIns="25709" rIns="51419" bIns="2570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itchFamily="34" charset="-122"/>
                <a:sym typeface="Arial" panose="020B0604020202020204" pitchFamily="34" charset="0"/>
              </a:rPr>
              <a:t>* </a:t>
            </a:r>
            <a:endParaRPr lang="zh-CN" altLang="zh-CN" sz="11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3"/>
          <p:cNvSpPr>
            <a:spLocks noChangeArrowheads="1"/>
          </p:cNvSpPr>
          <p:nvPr/>
        </p:nvSpPr>
        <p:spPr bwMode="auto">
          <a:xfrm>
            <a:off x="900993" y="630827"/>
            <a:ext cx="418465" cy="6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45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433748" y="3309745"/>
            <a:ext cx="418465" cy="6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40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24"/>
          <p:cNvSpPr>
            <a:spLocks noChangeArrowheads="1"/>
          </p:cNvSpPr>
          <p:nvPr/>
        </p:nvSpPr>
        <p:spPr bwMode="auto">
          <a:xfrm>
            <a:off x="5984809" y="3281540"/>
            <a:ext cx="44640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44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59"/>
          <p:cNvSpPr>
            <a:spLocks noChangeArrowheads="1"/>
          </p:cNvSpPr>
          <p:nvPr/>
        </p:nvSpPr>
        <p:spPr bwMode="auto">
          <a:xfrm flipH="1">
            <a:off x="1026795" y="730250"/>
            <a:ext cx="217106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控制活动的必要性</a:t>
            </a:r>
            <a:endParaRPr lang="en-US" altLang="zh-CN" sz="1800" b="1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17"/>
          <p:cNvSpPr>
            <a:spLocks noChangeArrowheads="1"/>
          </p:cNvSpPr>
          <p:nvPr/>
        </p:nvSpPr>
        <p:spPr bwMode="auto">
          <a:xfrm>
            <a:off x="863600" y="1254125"/>
            <a:ext cx="27717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171450" indent="-17145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外部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环境变化</a:t>
            </a:r>
            <a:endPara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管理权力的分散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实际活动的偏离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59"/>
          <p:cNvSpPr>
            <a:spLocks noChangeArrowheads="1"/>
          </p:cNvSpPr>
          <p:nvPr/>
        </p:nvSpPr>
        <p:spPr bwMode="auto">
          <a:xfrm flipH="1">
            <a:off x="6334153" y="3431571"/>
            <a:ext cx="1940719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控制的原则</a:t>
            </a:r>
            <a:endParaRPr lang="en-US" altLang="zh-CN" sz="1800" b="1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17"/>
          <p:cNvSpPr>
            <a:spLocks noChangeArrowheads="1"/>
          </p:cNvSpPr>
          <p:nvPr/>
        </p:nvSpPr>
        <p:spPr bwMode="auto">
          <a:xfrm>
            <a:off x="6580079" y="3730188"/>
            <a:ext cx="1940719" cy="129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171450" indent="-17145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及时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</a:t>
            </a:r>
            <a:endPara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经济性</a:t>
            </a:r>
            <a:endPara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客观性</a:t>
            </a:r>
            <a:endPara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灵活性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851535" y="3433445"/>
            <a:ext cx="1720215" cy="34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控制的意义</a:t>
            </a:r>
            <a:endParaRPr lang="en-US" altLang="zh-CN" sz="1800" b="1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17"/>
          <p:cNvSpPr>
            <a:spLocks noChangeArrowheads="1"/>
          </p:cNvSpPr>
          <p:nvPr/>
        </p:nvSpPr>
        <p:spPr bwMode="auto">
          <a:xfrm>
            <a:off x="851535" y="3769995"/>
            <a:ext cx="247396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171450" indent="-17145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确保员工正确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</a:t>
            </a:r>
            <a:endPara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保证生产与产出的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</a:t>
            </a:r>
            <a:endParaRPr lang="zh-CN" alt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应对突发及重大事件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9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40572"/>
            <a:ext cx="2108371" cy="364572"/>
          </a:xfrm>
          <a:prstGeom prst="homePlate">
            <a:avLst>
              <a:gd name="adj" fmla="val 34324"/>
            </a:avLst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71" y="144448"/>
            <a:ext cx="254645" cy="364572"/>
          </a:xfrm>
          <a:prstGeom prst="chevron">
            <a:avLst/>
          </a:prstGeom>
        </p:spPr>
      </p:pic>
      <p:sp>
        <p:nvSpPr>
          <p:cNvPr id="43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auto">
          <a:xfrm>
            <a:off x="5641412" y="158706"/>
            <a:ext cx="2352675" cy="269200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68580" tIns="34290" rIns="68580" bIns="3429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95885"/>
            <a:ext cx="2467610" cy="467995"/>
          </a:xfrm>
        </p:spPr>
        <p:txBody>
          <a:bodyPr>
            <a:noAutofit/>
          </a:bodyPr>
          <a:p>
            <a:r>
              <a:rPr lang="zh-CN" altLang="en-US" sz="2000" b="1" spc="3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控制及其分类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23" grpId="0"/>
      <p:bldP spid="13" grpId="0"/>
      <p:bldP spid="26" grpId="0"/>
      <p:bldP spid="1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220460" y="1711209"/>
            <a:ext cx="3397260" cy="2462581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287462" y="1838726"/>
            <a:ext cx="561653" cy="589655"/>
            <a:chOff x="2395537" y="1905585"/>
            <a:chExt cx="561653" cy="589655"/>
          </a:xfrm>
        </p:grpSpPr>
        <p:grpSp>
          <p:nvGrpSpPr>
            <p:cNvPr id="15" name="组合 14"/>
            <p:cNvGrpSpPr/>
            <p:nvPr/>
          </p:nvGrpSpPr>
          <p:grpSpPr>
            <a:xfrm>
              <a:off x="2395537" y="1920118"/>
              <a:ext cx="561653" cy="5751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462203" y="190558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85330" y="1962058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正式控制</a:t>
            </a:r>
            <a:endParaRPr lang="zh-CN" altLang="en-US" sz="16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5260" y="2428875"/>
            <a:ext cx="294830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正式控制，又被称为制度化控制，指的是企业利用书面的、正式的、明确的规则和条款来阐明责任和义务，并以此规范员工的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行为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31400" y="1711209"/>
            <a:ext cx="3397260" cy="2519701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92077" y="1849006"/>
            <a:ext cx="561653" cy="589655"/>
            <a:chOff x="6106477" y="1905585"/>
            <a:chExt cx="561653" cy="589655"/>
          </a:xfrm>
        </p:grpSpPr>
        <p:grpSp>
          <p:nvGrpSpPr>
            <p:cNvPr id="23" name="组合 22"/>
            <p:cNvGrpSpPr/>
            <p:nvPr/>
          </p:nvGrpSpPr>
          <p:grpSpPr>
            <a:xfrm>
              <a:off x="6106477" y="1920118"/>
              <a:ext cx="561653" cy="5751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194915" y="190558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29224" y="1934118"/>
            <a:ext cx="13893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非正式控制</a:t>
            </a:r>
            <a:endParaRPr lang="zh-CN" altLang="en-US" sz="16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54600" y="2415540"/>
            <a:ext cx="327406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非正式控制，又被称为非制度化控制，是企业的一种“自我加强型”控制。非正式控制强调企业文化、价值观和行动准则等隐性契约的作用，注重企业员工通过有意识地自我规范为实现企业的目标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努力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45216" y="706019"/>
            <a:ext cx="310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正式控制和非正式控制</a:t>
            </a:r>
            <a:endParaRPr lang="zh-CN" altLang="en-US" sz="2000" spc="3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930" y="205740"/>
            <a:ext cx="2423160" cy="470535"/>
          </a:xfrm>
        </p:spPr>
        <p:txBody>
          <a:bodyPr>
            <a:noAutofit/>
          </a:bodyPr>
          <a:p>
            <a:r>
              <a:rPr lang="zh-CN" altLang="en-US" sz="2000" b="1" spc="3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控制及其分类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  <p:bldP spid="20" grpId="0"/>
      <p:bldP spid="21" grpId="0" animBg="1"/>
      <p:bldP spid="27" grpId="0"/>
      <p:bldP spid="2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482293" y="1292721"/>
            <a:ext cx="1991203" cy="2042160"/>
          </a:xfrm>
          <a:prstGeom prst="rect">
            <a:avLst/>
          </a:prstGeom>
          <a:noFill/>
        </p:spPr>
        <p:txBody>
          <a:bodyPr wrap="square" lIns="72756" tIns="36378" rIns="72756" bIns="36378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也称为预先控制、事前控制，它是指通过情况的观察、规律的掌握、信息的分析、趋势的预测，预计未来可能发生的问题，并在问题发生之前采取措施加以预防。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1075" y="889000"/>
            <a:ext cx="1294765" cy="279400"/>
          </a:xfrm>
          <a:prstGeom prst="rect">
            <a:avLst/>
          </a:prstGeom>
          <a:noFill/>
        </p:spPr>
        <p:txBody>
          <a:bodyPr wrap="square" lIns="72756" tIns="0" rIns="72756" bIns="0" rtlCol="0" anchor="t">
            <a:spAutoFit/>
          </a:bodyPr>
          <a:lstStyle/>
          <a:p>
            <a:pPr algn="ctr"/>
            <a:r>
              <a:rPr lang="zh-CN" altLang="en-US" sz="2800" b="1" baseline="-3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前馈控制</a:t>
            </a:r>
            <a:endParaRPr lang="zh-CN" altLang="en-US" sz="2800" b="1" baseline="-30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0180" y="1292860"/>
            <a:ext cx="3295015" cy="1549400"/>
          </a:xfrm>
          <a:prstGeom prst="rect">
            <a:avLst/>
          </a:prstGeom>
          <a:noFill/>
        </p:spPr>
        <p:txBody>
          <a:bodyPr wrap="square" lIns="72756" tIns="36378" rIns="72756" bIns="36378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也称为事中控制、即时控制、现场控制、实时控制或过程控制，它是指在某项活动或工作过程中进行控制，管理者在现场对正在进行的活动给予指导与监督，以保证活动按规定的政策、程序和方法进行。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2980" y="889000"/>
            <a:ext cx="1304290" cy="279400"/>
          </a:xfrm>
          <a:prstGeom prst="rect">
            <a:avLst/>
          </a:prstGeom>
          <a:noFill/>
        </p:spPr>
        <p:txBody>
          <a:bodyPr wrap="square" lIns="72756" tIns="0" rIns="72756" bIns="0" rtlCol="0" anchor="t">
            <a:spAutoFit/>
          </a:bodyPr>
          <a:lstStyle/>
          <a:p>
            <a:pPr algn="ctr"/>
            <a:r>
              <a:rPr lang="zh-CN" altLang="en-US" sz="2800" b="1" baseline="-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同期控制</a:t>
            </a:r>
            <a:endParaRPr lang="zh-CN" altLang="en-US" sz="2800" b="1" baseline="-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32830" y="1292860"/>
            <a:ext cx="2082165" cy="1549400"/>
          </a:xfrm>
          <a:prstGeom prst="rect">
            <a:avLst/>
          </a:prstGeom>
          <a:noFill/>
        </p:spPr>
        <p:txBody>
          <a:bodyPr wrap="square" lIns="72756" tIns="36378" rIns="72756" bIns="36378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也称为事后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控制。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它是指在一个时期的生产经营活动结束之后，对本期的资源利用状况及其经营成果进行总结和反馈。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90945" y="889000"/>
            <a:ext cx="1287780" cy="279400"/>
          </a:xfrm>
          <a:prstGeom prst="rect">
            <a:avLst/>
          </a:prstGeom>
          <a:noFill/>
        </p:spPr>
        <p:txBody>
          <a:bodyPr wrap="square" lIns="72756" tIns="0" rIns="72756" bIns="0" rtlCol="0" anchor="t">
            <a:spAutoFit/>
          </a:bodyPr>
          <a:lstStyle/>
          <a:p>
            <a:pPr algn="ctr"/>
            <a:r>
              <a:rPr lang="zh-CN" altLang="en-US" sz="2800" b="1" baseline="-3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反馈控制</a:t>
            </a:r>
            <a:endParaRPr lang="zh-CN" altLang="en-US" sz="2800" b="1" baseline="-30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8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89" y="2842137"/>
            <a:ext cx="5276850" cy="21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89" y="4215457"/>
            <a:ext cx="1458648" cy="66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205740"/>
            <a:ext cx="2533015" cy="461010"/>
          </a:xfrm>
        </p:spPr>
        <p:txBody>
          <a:bodyPr>
            <a:noAutofit/>
          </a:bodyPr>
          <a:p>
            <a:r>
              <a:rPr lang="zh-CN" altLang="en-US" sz="2000" b="1" spc="3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控制及其分类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215" y="730250"/>
            <a:ext cx="5958205" cy="281305"/>
          </a:xfrm>
        </p:spPr>
        <p:txBody>
          <a:bodyPr>
            <a:noAutofit/>
          </a:bodyPr>
          <a:p>
            <a:r>
              <a:rPr lang="zh-CN" altLang="en-US" sz="2400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计划控制和目标控制</a:t>
            </a:r>
            <a:endParaRPr lang="zh-CN" altLang="en-US" sz="2400" spc="3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0671" y="1198774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计划控制</a:t>
            </a:r>
            <a:endParaRPr lang="zh-CN" altLang="en-US" sz="16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5847" y="1537454"/>
            <a:ext cx="3458496" cy="169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又称程序控制，其输入是预先编制好的计划。受控客体按计划运行，以保证系统状态不偏离计划轨道。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计划控制可分为两种：一种是开环计划控制，一种是闭环计划控制。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26207" y="1198774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目标控制</a:t>
            </a:r>
            <a:endParaRPr lang="zh-CN" altLang="en-US" sz="16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39920" y="1537335"/>
            <a:ext cx="401193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目标控制又称跟踪控制，施控主体的输入是受控客体所要达到的目标。目标控制运用受控客体运行时的目标状态与输入目标之间的偏差，来指导或纠正受控客体下一步的行为。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09" y="3215311"/>
            <a:ext cx="4710573" cy="159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44" y="3093017"/>
            <a:ext cx="4563090" cy="171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0" y="268650"/>
            <a:ext cx="2108371" cy="364572"/>
          </a:xfrm>
          <a:prstGeom prst="homePlate">
            <a:avLst>
              <a:gd name="adj" fmla="val 34324"/>
            </a:avLst>
          </a:prstGeom>
        </p:spPr>
      </p:pic>
      <p:sp>
        <p:nvSpPr>
          <p:cNvPr id="36" name="TextBox 35"/>
          <p:cNvSpPr txBox="1"/>
          <p:nvPr/>
        </p:nvSpPr>
        <p:spPr>
          <a:xfrm>
            <a:off x="990265" y="247943"/>
            <a:ext cx="19354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>
                <a:solidFill>
                  <a:srgbClr val="0067B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控制及其分类</a:t>
            </a:r>
            <a:endParaRPr lang="zh-CN" altLang="en-US" sz="2000" b="1" spc="300" dirty="0">
              <a:solidFill>
                <a:srgbClr val="0067B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91" y="272526"/>
            <a:ext cx="254645" cy="364572"/>
          </a:xfrm>
          <a:prstGeom prst="chevron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7" grpId="0"/>
      <p:bldP spid="28" grpId="0"/>
      <p:bldP spid="36" grpId="0"/>
    </p:bldLst>
  </p:timing>
</p:sld>
</file>

<file path=ppt/tags/tag1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SELECTED" val="True"/>
</p:tagLst>
</file>

<file path=ppt/tags/tag6.xml><?xml version="1.0" encoding="utf-8"?>
<p:tagLst xmlns:p="http://schemas.openxmlformats.org/presentationml/2006/main">
  <p:tag name="SELECTED" val="True"/>
</p:tagLst>
</file>

<file path=ppt/tags/tag7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2287</Words>
  <Application>WPS 演示</Application>
  <PresentationFormat>全屏显示(16:9)</PresentationFormat>
  <Paragraphs>285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Yuanti SC Regular</vt:lpstr>
      <vt:lpstr>微软雅黑</vt:lpstr>
      <vt:lpstr>方正兰亭细黑_GBK_M</vt:lpstr>
      <vt:lpstr>方正兰亭黑_GBK</vt:lpstr>
      <vt:lpstr>Calibri</vt:lpstr>
      <vt:lpstr>Arial Unicode MS</vt:lpstr>
      <vt:lpstr>Segoe Print</vt:lpstr>
      <vt:lpstr>Arial Unicode MS</vt:lpstr>
      <vt:lpstr>黑体</vt:lpstr>
      <vt:lpstr>Office 主题​​</vt:lpstr>
      <vt:lpstr>PowerPoint 演示文稿</vt:lpstr>
      <vt:lpstr>PowerPoint 演示文稿</vt:lpstr>
      <vt:lpstr>PowerPoint 演示文稿</vt:lpstr>
      <vt:lpstr>控制及其分类</vt:lpstr>
      <vt:lpstr>控制及其分类</vt:lpstr>
      <vt:lpstr>控制及其分类</vt:lpstr>
      <vt:lpstr>控制及其分类</vt:lpstr>
      <vt:lpstr>控制及其分类</vt:lpstr>
      <vt:lpstr>计划控制和目标控制</vt:lpstr>
      <vt:lpstr>PowerPoint 演示文稿</vt:lpstr>
      <vt:lpstr>控制过程</vt:lpstr>
      <vt:lpstr>确定控制标准</vt:lpstr>
      <vt:lpstr>控制过程</vt:lpstr>
      <vt:lpstr>控制过程</vt:lpstr>
      <vt:lpstr>控制过程</vt:lpstr>
      <vt:lpstr>衡量实际绩效</vt:lpstr>
      <vt:lpstr>实际绩效与控制标准比较</vt:lpstr>
      <vt:lpstr>纠正偏差</vt:lpstr>
      <vt:lpstr>PowerPoint 演示文稿</vt:lpstr>
      <vt:lpstr>控制角色的定位</vt:lpstr>
      <vt:lpstr>控制的角色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fu</cp:lastModifiedBy>
  <cp:revision>132</cp:revision>
  <dcterms:created xsi:type="dcterms:W3CDTF">2015-01-22T11:01:00Z</dcterms:created>
  <dcterms:modified xsi:type="dcterms:W3CDTF">2017-12-30T10:54:02Z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