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4" r:id="rId5"/>
    <p:sldId id="325" r:id="rId6"/>
    <p:sldId id="353" r:id="rId7"/>
    <p:sldId id="295" r:id="rId8"/>
    <p:sldId id="265" r:id="rId9"/>
    <p:sldId id="369" r:id="rId10"/>
    <p:sldId id="370" r:id="rId11"/>
    <p:sldId id="371" r:id="rId12"/>
    <p:sldId id="327" r:id="rId13"/>
    <p:sldId id="298" r:id="rId14"/>
    <p:sldId id="328" r:id="rId15"/>
    <p:sldId id="297" r:id="rId16"/>
    <p:sldId id="267" r:id="rId17"/>
    <p:sldId id="271" r:id="rId18"/>
    <p:sldId id="386" r:id="rId19"/>
    <p:sldId id="401" r:id="rId20"/>
    <p:sldId id="329" r:id="rId21"/>
    <p:sldId id="304" r:id="rId22"/>
    <p:sldId id="356" r:id="rId23"/>
    <p:sldId id="402" r:id="rId24"/>
    <p:sldId id="403" r:id="rId25"/>
    <p:sldId id="404" r:id="rId26"/>
    <p:sldId id="405" r:id="rId27"/>
    <p:sldId id="406" r:id="rId28"/>
    <p:sldId id="407" r:id="rId29"/>
    <p:sldId id="357" r:id="rId30"/>
    <p:sldId id="394" r:id="rId31"/>
    <p:sldId id="372" r:id="rId32"/>
    <p:sldId id="333" r:id="rId33"/>
    <p:sldId id="331"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658" y="-72"/>
      </p:cViewPr>
      <p:guideLst>
        <p:guide orient="horz" pos="1681"/>
        <p:guide pos="2880"/>
        <p:guide pos="55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3" name="组合 1"/>
          <p:cNvGrpSpPr/>
          <p:nvPr userDrawn="1"/>
        </p:nvGrpSpPr>
        <p:grpSpPr bwMode="auto">
          <a:xfrm>
            <a:off x="253769" y="-19938"/>
            <a:ext cx="674786" cy="646331"/>
            <a:chOff x="2506532" y="465192"/>
            <a:chExt cx="675190" cy="646231"/>
          </a:xfrm>
        </p:grpSpPr>
        <p:sp>
          <p:nvSpPr>
            <p:cNvPr id="4" name="文本框 2"/>
            <p:cNvSpPr txBox="1">
              <a:spLocks noChangeArrowheads="1"/>
            </p:cNvSpPr>
            <p:nvPr/>
          </p:nvSpPr>
          <p:spPr bwMode="auto">
            <a:xfrm>
              <a:off x="2506532" y="465192"/>
              <a:ext cx="236653" cy="646231"/>
            </a:xfrm>
            <a:prstGeom prst="rect">
              <a:avLst/>
            </a:prstGeom>
            <a:noFill/>
            <a:ln w="9525">
              <a:noFill/>
              <a:miter lim="800000"/>
            </a:ln>
          </p:spPr>
          <p:txBody>
            <a:bodyPr>
              <a:spAutoFit/>
            </a:bodyPr>
            <a:lstStyle/>
            <a:p>
              <a:r>
                <a:rPr lang="en-US" altLang="zh-CN" sz="3600" dirty="0">
                  <a:solidFill>
                    <a:srgbClr val="005292"/>
                  </a:solidFill>
                  <a:latin typeface="Impact" panose="020B0806030902050204" pitchFamily="34" charset="0"/>
                </a:rPr>
                <a:t>5</a:t>
              </a:r>
              <a:endParaRPr lang="zh-CN" altLang="en-US" sz="3600" dirty="0">
                <a:solidFill>
                  <a:srgbClr val="005292"/>
                </a:solidFill>
                <a:latin typeface="Impact" panose="020B0806030902050204"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572146"/>
            <a:ext cx="9138050" cy="3428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algn="ctr" fontAlgn="auto">
              <a:spcBef>
                <a:spcPts val="0"/>
              </a:spcBef>
              <a:spcAft>
                <a:spcPts val="0"/>
              </a:spcAft>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42900"/>
            <a:ext cx="7696200" cy="40005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914400" y="914400"/>
            <a:ext cx="7696200" cy="3886200"/>
          </a:xfr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4679576" y="3154066"/>
            <a:ext cx="2124075" cy="43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rPr>
              <a:t>第四章 组织环境</a:t>
            </a:r>
            <a:endParaRPr lang="zh-CN" altLang="en-US"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4646614" y="3718646"/>
            <a:ext cx="35958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8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管理理论与实务</a:t>
            </a:r>
            <a:endPar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组织环境特征</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682205" y="988645"/>
            <a:ext cx="639919" cy="589655"/>
            <a:chOff x="2375115" y="1905585"/>
            <a:chExt cx="639919" cy="589655"/>
          </a:xfrm>
        </p:grpSpPr>
        <p:grpSp>
          <p:nvGrpSpPr>
            <p:cNvPr id="15" name="组合 14"/>
            <p:cNvGrpSpPr/>
            <p:nvPr/>
          </p:nvGrpSpPr>
          <p:grpSpPr>
            <a:xfrm>
              <a:off x="2395537" y="1920118"/>
              <a:ext cx="561653" cy="575122"/>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TextBox 17"/>
            <p:cNvSpPr txBox="1"/>
            <p:nvPr/>
          </p:nvSpPr>
          <p:spPr>
            <a:xfrm>
              <a:off x="2375115" y="1905585"/>
              <a:ext cx="639919"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01</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TextBox 18"/>
          <p:cNvSpPr txBox="1"/>
          <p:nvPr/>
        </p:nvSpPr>
        <p:spPr>
          <a:xfrm>
            <a:off x="1322839" y="1112417"/>
            <a:ext cx="1059180" cy="398780"/>
          </a:xfrm>
          <a:prstGeom prst="rect">
            <a:avLst/>
          </a:prstGeom>
          <a:noFill/>
        </p:spPr>
        <p:txBody>
          <a:bodyPr wrap="none" rtlCol="0">
            <a:spAutoFit/>
          </a:bodyPr>
          <a:lstStyle/>
          <a:p>
            <a:pPr algn="l"/>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复杂性</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2303780" y="927735"/>
            <a:ext cx="6446520" cy="829945"/>
          </a:xfrm>
          <a:prstGeom prst="rect">
            <a:avLst/>
          </a:prstGeom>
        </p:spPr>
        <p:txBody>
          <a:bodyPr wrap="square">
            <a:spAutoFit/>
          </a:bodyPr>
          <a:lstStyle/>
          <a:p>
            <a:pPr algn="l"/>
            <a:r>
              <a:rPr lang="zh-CN" altLang="en-US" sz="2400" dirty="0">
                <a:solidFill>
                  <a:schemeClr val="tx1">
                    <a:lumMod val="85000"/>
                    <a:lumOff val="15000"/>
                  </a:schemeClr>
                </a:solidFill>
                <a:latin typeface="新宋体" panose="02010609030101010101" charset="-122"/>
                <a:ea typeface="新宋体" panose="02010609030101010101" charset="-122"/>
                <a:sym typeface="Arial" panose="020B0604020202020204" pitchFamily="34" charset="0"/>
              </a:rPr>
              <a:t>组织所面对的外部环境的因素、具体环境因素涉及的范围广、层次多，且时刻处于变化之中。</a:t>
            </a:r>
            <a:endParaRPr lang="zh-CN" altLang="en-US" sz="2400" dirty="0">
              <a:solidFill>
                <a:schemeClr val="tx1">
                  <a:lumMod val="85000"/>
                  <a:lumOff val="15000"/>
                </a:schemeClr>
              </a:solidFill>
              <a:latin typeface="新宋体" panose="02010609030101010101" charset="-122"/>
              <a:ea typeface="新宋体" panose="02010609030101010101" charset="-122"/>
              <a:sym typeface="Arial" panose="020B0604020202020204" pitchFamily="34" charset="0"/>
            </a:endParaRPr>
          </a:p>
        </p:txBody>
      </p:sp>
      <p:grpSp>
        <p:nvGrpSpPr>
          <p:cNvPr id="52" name="组合 51"/>
          <p:cNvGrpSpPr/>
          <p:nvPr/>
        </p:nvGrpSpPr>
        <p:grpSpPr>
          <a:xfrm>
            <a:off x="682840" y="2179905"/>
            <a:ext cx="639919" cy="589655"/>
            <a:chOff x="6086055" y="1905585"/>
            <a:chExt cx="639919" cy="589655"/>
          </a:xfrm>
        </p:grpSpPr>
        <p:grpSp>
          <p:nvGrpSpPr>
            <p:cNvPr id="23" name="组合 22"/>
            <p:cNvGrpSpPr/>
            <p:nvPr/>
          </p:nvGrpSpPr>
          <p:grpSpPr>
            <a:xfrm>
              <a:off x="6106477" y="1920118"/>
              <a:ext cx="561653" cy="575122"/>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TextBox 25"/>
            <p:cNvSpPr txBox="1"/>
            <p:nvPr/>
          </p:nvSpPr>
          <p:spPr>
            <a:xfrm>
              <a:off x="6086055" y="1905585"/>
              <a:ext cx="639919"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02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TextBox 26"/>
          <p:cNvSpPr txBox="1"/>
          <p:nvPr/>
        </p:nvSpPr>
        <p:spPr>
          <a:xfrm>
            <a:off x="1322204" y="2287802"/>
            <a:ext cx="1059180" cy="398780"/>
          </a:xfrm>
          <a:prstGeom prst="rect">
            <a:avLst/>
          </a:prstGeom>
          <a:noFill/>
        </p:spPr>
        <p:txBody>
          <a:bodyPr wrap="none" rtlCol="0">
            <a:spAutoFit/>
          </a:bodyPr>
          <a:lstStyle/>
          <a:p>
            <a:pPr algn="l"/>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系统性</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2303780" y="1993900"/>
            <a:ext cx="6388735" cy="829945"/>
          </a:xfrm>
          <a:prstGeom prst="rect">
            <a:avLst/>
          </a:prstGeom>
        </p:spPr>
        <p:txBody>
          <a:bodyPr wrap="square">
            <a:spAutoFit/>
          </a:bodyPr>
          <a:lstStyle/>
          <a:p>
            <a:pPr algn="l"/>
            <a:r>
              <a:rPr lang="zh-CN" altLang="en-US" sz="2400" dirty="0">
                <a:solidFill>
                  <a:schemeClr val="tx1">
                    <a:lumMod val="85000"/>
                    <a:lumOff val="15000"/>
                  </a:schemeClr>
                </a:solidFill>
                <a:latin typeface="新宋体" panose="02010609030101010101" charset="-122"/>
                <a:ea typeface="新宋体" panose="02010609030101010101" charset="-122"/>
                <a:sym typeface="Arial" panose="020B0604020202020204" pitchFamily="34" charset="0"/>
              </a:rPr>
              <a:t>组织所处的社会是一个大系统，组织的外部环境和内部环境构成了不同层次的子系统。</a:t>
            </a:r>
            <a:endParaRPr lang="zh-CN" altLang="en-US" sz="2400" dirty="0">
              <a:solidFill>
                <a:schemeClr val="tx1">
                  <a:lumMod val="85000"/>
                  <a:lumOff val="15000"/>
                </a:schemeClr>
              </a:solidFill>
              <a:latin typeface="新宋体" panose="02010609030101010101" charset="-122"/>
              <a:ea typeface="新宋体" panose="02010609030101010101" charset="-122"/>
              <a:sym typeface="Arial" panose="020B0604020202020204" pitchFamily="34" charset="0"/>
            </a:endParaRPr>
          </a:p>
        </p:txBody>
      </p:sp>
      <p:grpSp>
        <p:nvGrpSpPr>
          <p:cNvPr id="53" name="组合 52"/>
          <p:cNvGrpSpPr/>
          <p:nvPr/>
        </p:nvGrpSpPr>
        <p:grpSpPr>
          <a:xfrm>
            <a:off x="630770" y="3199080"/>
            <a:ext cx="639919" cy="589655"/>
            <a:chOff x="2375115" y="3764865"/>
            <a:chExt cx="639919" cy="589655"/>
          </a:xfrm>
        </p:grpSpPr>
        <p:grpSp>
          <p:nvGrpSpPr>
            <p:cNvPr id="39" name="组合 38"/>
            <p:cNvGrpSpPr/>
            <p:nvPr/>
          </p:nvGrpSpPr>
          <p:grpSpPr>
            <a:xfrm>
              <a:off x="2395537" y="3779398"/>
              <a:ext cx="561653" cy="575122"/>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TextBox 41"/>
            <p:cNvSpPr txBox="1"/>
            <p:nvPr/>
          </p:nvSpPr>
          <p:spPr>
            <a:xfrm>
              <a:off x="2375115" y="3764865"/>
              <a:ext cx="639919"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03</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TextBox 42"/>
          <p:cNvSpPr txBox="1"/>
          <p:nvPr/>
        </p:nvSpPr>
        <p:spPr>
          <a:xfrm>
            <a:off x="1136149" y="3301897"/>
            <a:ext cx="1167765" cy="398780"/>
          </a:xfrm>
          <a:prstGeom prst="rect">
            <a:avLst/>
          </a:prstGeom>
          <a:noFill/>
        </p:spPr>
        <p:txBody>
          <a:bodyPr wrap="none" rtlCol="0">
            <a:spAutoFit/>
          </a:bodyPr>
          <a:lstStyle/>
          <a:p>
            <a:pPr algn="l"/>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 动态性</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矩形 43"/>
          <p:cNvSpPr/>
          <p:nvPr/>
        </p:nvSpPr>
        <p:spPr>
          <a:xfrm>
            <a:off x="2361565" y="3171825"/>
            <a:ext cx="6330950" cy="829945"/>
          </a:xfrm>
          <a:prstGeom prst="rect">
            <a:avLst/>
          </a:prstGeom>
        </p:spPr>
        <p:txBody>
          <a:bodyPr wrap="square">
            <a:spAutoFit/>
          </a:bodyPr>
          <a:lstStyle/>
          <a:p>
            <a:pPr algn="l"/>
            <a:r>
              <a:rPr lang="zh-CN" altLang="en-US" sz="2400" dirty="0">
                <a:solidFill>
                  <a:schemeClr val="tx1">
                    <a:lumMod val="85000"/>
                    <a:lumOff val="15000"/>
                  </a:schemeClr>
                </a:solidFill>
                <a:latin typeface="新宋体" panose="02010609030101010101" charset="-122"/>
                <a:ea typeface="新宋体" panose="02010609030101010101" charset="-122"/>
                <a:sym typeface="Arial" panose="020B0604020202020204" pitchFamily="34" charset="0"/>
              </a:rPr>
              <a:t>组织环境的各种因素是不断变化的环境自身的运动就是组织环境的动态性。</a:t>
            </a:r>
            <a:r>
              <a:rPr lang="zh-CN" altLang="en-US" sz="1600" dirty="0">
                <a:solidFill>
                  <a:schemeClr val="tx1">
                    <a:lumMod val="85000"/>
                    <a:lumOff val="15000"/>
                  </a:schemeClr>
                </a:solidFill>
                <a:latin typeface="新宋体" panose="02010609030101010101" charset="-122"/>
                <a:ea typeface="新宋体" panose="02010609030101010101" charset="-122"/>
                <a:sym typeface="Arial" panose="020B0604020202020204" pitchFamily="34" charset="0"/>
              </a:rPr>
              <a:t> </a:t>
            </a:r>
            <a:endParaRPr lang="zh-CN" altLang="en-US" sz="1600" dirty="0">
              <a:solidFill>
                <a:schemeClr val="tx1">
                  <a:lumMod val="85000"/>
                  <a:lumOff val="15000"/>
                </a:schemeClr>
              </a:solidFill>
              <a:latin typeface="新宋体" panose="02010609030101010101" charset="-122"/>
              <a:ea typeface="新宋体" panose="02010609030101010101" charset="-122"/>
              <a:sym typeface="Arial" panose="020B0604020202020204" pitchFamily="34" charset="0"/>
            </a:endParaRPr>
          </a:p>
        </p:txBody>
      </p:sp>
      <p:sp>
        <p:nvSpPr>
          <p:cNvPr id="56" name="矩形 5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2000" spc="300" dirty="0">
                <a:latin typeface="Arial" panose="020B0604020202020204" pitchFamily="34" charset="0"/>
                <a:ea typeface="微软雅黑" panose="020B0503020204020204" pitchFamily="34" charset="-122"/>
                <a:sym typeface="Arial" panose="020B0604020202020204" pitchFamily="34" charset="0"/>
              </a:rPr>
              <a:t>组织环境的特征</a:t>
            </a:r>
            <a:endParaRPr lang="zh-CN" altLang="en-US" sz="2000" spc="3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trips(down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500" fill="hold"/>
                                        <p:tgtEl>
                                          <p:spTgt spid="53"/>
                                        </p:tgtEl>
                                        <p:attrNameLst>
                                          <p:attrName>ppt_x</p:attrName>
                                        </p:attrNameLst>
                                      </p:cBhvr>
                                      <p:tavLst>
                                        <p:tav tm="0">
                                          <p:val>
                                            <p:strVal val="#ppt_x"/>
                                          </p:val>
                                        </p:tav>
                                        <p:tav tm="100000">
                                          <p:val>
                                            <p:strVal val="#ppt_x"/>
                                          </p:val>
                                        </p:tav>
                                      </p:tavLst>
                                    </p:anim>
                                    <p:anim calcmode="lin" valueType="num">
                                      <p:cBhvr additive="base">
                                        <p:cTn id="13" dur="500" fill="hold"/>
                                        <p:tgtEl>
                                          <p:spTgt spid="53"/>
                                        </p:tgtEl>
                                        <p:attrNameLst>
                                          <p:attrName>ppt_y</p:attrName>
                                        </p:attrNameLst>
                                      </p:cBhvr>
                                      <p:tavLst>
                                        <p:tav tm="0">
                                          <p:val>
                                            <p:strVal val="1+#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fill="hold"/>
                                        <p:tgtEl>
                                          <p:spTgt spid="52"/>
                                        </p:tgtEl>
                                        <p:attrNameLst>
                                          <p:attrName>ppt_x</p:attrName>
                                        </p:attrNameLst>
                                      </p:cBhvr>
                                      <p:tavLst>
                                        <p:tav tm="0">
                                          <p:val>
                                            <p:strVal val="1+#ppt_w/2"/>
                                          </p:val>
                                        </p:tav>
                                        <p:tav tm="100000">
                                          <p:val>
                                            <p:strVal val="#ppt_x"/>
                                          </p:val>
                                        </p:tav>
                                      </p:tavLst>
                                    </p:anim>
                                    <p:anim calcmode="lin" valueType="num">
                                      <p:cBhvr additive="base">
                                        <p:cTn id="17" dur="500" fill="hold"/>
                                        <p:tgtEl>
                                          <p:spTgt spid="5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0-#ppt_w/2"/>
                                          </p:val>
                                        </p:tav>
                                        <p:tav tm="100000">
                                          <p:val>
                                            <p:strVal val="#ppt_x"/>
                                          </p:val>
                                        </p:tav>
                                      </p:tavLst>
                                    </p:anim>
                                    <p:anim calcmode="lin" valueType="num">
                                      <p:cBhvr additive="base">
                                        <p:cTn id="21" dur="500" fill="hold"/>
                                        <p:tgtEl>
                                          <p:spTgt spid="51"/>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ppt_x</p:attrName>
                                        </p:attrNameLst>
                                      </p:cBhvr>
                                      <p:tavLst>
                                        <p:tav tm="0">
                                          <p:val>
                                            <p:strVal val="#ppt_x-#ppt_w*1.125000"/>
                                          </p:val>
                                        </p:tav>
                                        <p:tav tm="100000">
                                          <p:val>
                                            <p:strVal val="#ppt_x"/>
                                          </p:val>
                                        </p:tav>
                                      </p:tavLst>
                                    </p:anim>
                                    <p:animEffect transition="in" filter="wipe(right)">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3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12" presetClass="entr" presetSubtype="8"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p:tgtEl>
                                          <p:spTgt spid="27"/>
                                        </p:tgtEl>
                                        <p:attrNameLst>
                                          <p:attrName>ppt_x</p:attrName>
                                        </p:attrNameLst>
                                      </p:cBhvr>
                                      <p:tavLst>
                                        <p:tav tm="0">
                                          <p:val>
                                            <p:strVal val="#ppt_x-#ppt_w*1.125000"/>
                                          </p:val>
                                        </p:tav>
                                        <p:tav tm="100000">
                                          <p:val>
                                            <p:strVal val="#ppt_x"/>
                                          </p:val>
                                        </p:tav>
                                      </p:tavLst>
                                    </p:anim>
                                    <p:animEffect transition="in" filter="wipe(righ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40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par>
                                <p:cTn id="43" presetID="12" presetClass="entr" presetSubtype="8"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p:tgtEl>
                                          <p:spTgt spid="43"/>
                                        </p:tgtEl>
                                        <p:attrNameLst>
                                          <p:attrName>ppt_x</p:attrName>
                                        </p:attrNameLst>
                                      </p:cBhvr>
                                      <p:tavLst>
                                        <p:tav tm="0">
                                          <p:val>
                                            <p:strVal val="#ppt_x-#ppt_w*1.125000"/>
                                          </p:val>
                                        </p:tav>
                                        <p:tav tm="100000">
                                          <p:val>
                                            <p:strVal val="#ppt_x"/>
                                          </p:val>
                                        </p:tav>
                                      </p:tavLst>
                                    </p:anim>
                                    <p:animEffect transition="in" filter="wipe(right)">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40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7" grpId="0"/>
      <p:bldP spid="28" grpId="0"/>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054985" y="2636520"/>
            <a:ext cx="351663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组织环境的构成</a:t>
            </a:r>
            <a:endPar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空心弧 40"/>
          <p:cNvSpPr>
            <a:spLocks noChangeArrowheads="1"/>
          </p:cNvSpPr>
          <p:nvPr/>
        </p:nvSpPr>
        <p:spPr bwMode="auto">
          <a:xfrm rot="5400000">
            <a:off x="645915" y="1446015"/>
            <a:ext cx="3068240" cy="3069431"/>
          </a:xfrm>
          <a:custGeom>
            <a:avLst/>
            <a:gdLst>
              <a:gd name="T0" fmla="*/ 387411545 w 21600"/>
              <a:gd name="T1" fmla="*/ 0 h 21600"/>
              <a:gd name="T2" fmla="*/ 4806720 w 21600"/>
              <a:gd name="T3" fmla="*/ 387712366 h 21600"/>
              <a:gd name="T4" fmla="*/ 387411545 w 21600"/>
              <a:gd name="T5" fmla="*/ 9656961 h 21600"/>
              <a:gd name="T6" fmla="*/ 770016179 w 21600"/>
              <a:gd name="T7" fmla="*/ 38771236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chemeClr val="tx1">
              <a:lumMod val="65000"/>
              <a:lumOff val="35000"/>
              <a:alpha val="39999"/>
            </a:schemeClr>
          </a:solidFill>
          <a:ln>
            <a:noFill/>
          </a:ln>
        </p:spPr>
        <p:txBody>
          <a:bodyPr lIns="68573" tIns="34287" rIns="68573" bIns="34287"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直接连接符 52"/>
          <p:cNvSpPr>
            <a:spLocks noChangeShapeType="1"/>
          </p:cNvSpPr>
          <p:nvPr/>
        </p:nvSpPr>
        <p:spPr bwMode="auto">
          <a:xfrm>
            <a:off x="3150394" y="1686740"/>
            <a:ext cx="1079919"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直接连接符 58"/>
          <p:cNvSpPr>
            <a:spLocks noChangeShapeType="1"/>
          </p:cNvSpPr>
          <p:nvPr/>
        </p:nvSpPr>
        <p:spPr bwMode="auto">
          <a:xfrm>
            <a:off x="3155157" y="4289227"/>
            <a:ext cx="1080350"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1"/>
          <p:cNvSpPr>
            <a:spLocks noChangeArrowheads="1"/>
          </p:cNvSpPr>
          <p:nvPr/>
        </p:nvSpPr>
        <p:spPr bwMode="auto">
          <a:xfrm>
            <a:off x="4984115" y="984567"/>
            <a:ext cx="1151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l" eaLnBrk="1" hangingPunct="1">
              <a:lnSpc>
                <a:spcPct val="100000"/>
              </a:lnSpc>
              <a:spcBef>
                <a:spcPct val="0"/>
              </a:spcBef>
              <a:buFont typeface="Arial" panose="020B0604020202020204" pitchFamily="34" charset="0"/>
              <a:buNone/>
            </a:pPr>
            <a:r>
              <a:rPr lang="zh-CN" altLang="en-US" sz="2000" b="1" dirty="0">
                <a:latin typeface="Arial" panose="020B0604020202020204" pitchFamily="34" charset="0"/>
                <a:ea typeface="微软雅黑" panose="020B0503020204020204" pitchFamily="34" charset="-122"/>
                <a:sym typeface="Arial" panose="020B0604020202020204" pitchFamily="34" charset="0"/>
              </a:rPr>
              <a:t>外部环境</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47"/>
          <p:cNvSpPr>
            <a:spLocks noChangeArrowheads="1"/>
          </p:cNvSpPr>
          <p:nvPr/>
        </p:nvSpPr>
        <p:spPr bwMode="auto">
          <a:xfrm>
            <a:off x="4890135" y="1282065"/>
            <a:ext cx="3766820" cy="159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10000"/>
              </a:lnSpc>
              <a:spcBef>
                <a:spcPct val="0"/>
              </a:spcBef>
              <a:buFont typeface="Arial" panose="020B0604020202020204" pitchFamily="34" charset="0"/>
              <a:buNone/>
            </a:pPr>
            <a:r>
              <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是指处于组织外部但能够对组织绩效产生影响的因素和力量，是组织不可控的影响因素。</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10000"/>
              </a:lnSpc>
              <a:spcBef>
                <a:spcPct val="0"/>
              </a:spcBef>
              <a:buFont typeface="Arial" panose="020B0604020202020204" pitchFamily="34" charset="0"/>
              <a:buNone/>
            </a:pPr>
            <a:r>
              <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根据其对组织活动影响程度的不同，可分为一般环境和具体环境。</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73"/>
          <p:cNvSpPr>
            <a:spLocks noChangeArrowheads="1"/>
          </p:cNvSpPr>
          <p:nvPr/>
        </p:nvSpPr>
        <p:spPr bwMode="auto">
          <a:xfrm>
            <a:off x="4984115" y="3249930"/>
            <a:ext cx="1151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l" eaLnBrk="1" hangingPunct="1">
              <a:lnSpc>
                <a:spcPct val="100000"/>
              </a:lnSpc>
              <a:spcBef>
                <a:spcPct val="0"/>
              </a:spcBef>
              <a:buFont typeface="Arial" panose="020B0604020202020204" pitchFamily="34" charset="0"/>
              <a:buNone/>
            </a:pPr>
            <a:r>
              <a:rPr lang="zh-CN" altLang="en-US" sz="2000" b="1" dirty="0">
                <a:latin typeface="Arial" panose="020B0604020202020204" pitchFamily="34" charset="0"/>
                <a:ea typeface="微软雅黑" panose="020B0503020204020204" pitchFamily="34" charset="-122"/>
                <a:sym typeface="Arial" panose="020B0604020202020204" pitchFamily="34" charset="0"/>
              </a:rPr>
              <a:t>内部环境</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47"/>
          <p:cNvSpPr>
            <a:spLocks noChangeArrowheads="1"/>
          </p:cNvSpPr>
          <p:nvPr/>
        </p:nvSpPr>
        <p:spPr bwMode="auto">
          <a:xfrm>
            <a:off x="4984115" y="3646170"/>
            <a:ext cx="4034155" cy="98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10000"/>
              </a:lnSpc>
              <a:spcBef>
                <a:spcPct val="0"/>
              </a:spcBef>
              <a:buFont typeface="Arial" panose="020B0604020202020204" pitchFamily="34" charset="0"/>
              <a:buNone/>
            </a:pPr>
            <a:r>
              <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内部环境是指影响企业生存和发展的所有相关内部因素和力量，包括内部的资源以及组织所具有的各种能力。</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771815" y="1732019"/>
            <a:ext cx="2497422" cy="2497422"/>
            <a:chOff x="-112105" y="2839261"/>
            <a:chExt cx="2497422" cy="2497422"/>
          </a:xfrm>
        </p:grpSpPr>
        <p:grpSp>
          <p:nvGrpSpPr>
            <p:cNvPr id="39" name="组合 38"/>
            <p:cNvGrpSpPr/>
            <p:nvPr/>
          </p:nvGrpSpPr>
          <p:grpSpPr>
            <a:xfrm>
              <a:off x="-112105" y="2839261"/>
              <a:ext cx="2497422" cy="2497422"/>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椭圆 81"/>
            <p:cNvSpPr>
              <a:spLocks noChangeArrowheads="1"/>
            </p:cNvSpPr>
            <p:nvPr/>
          </p:nvSpPr>
          <p:spPr bwMode="auto">
            <a:xfrm>
              <a:off x="75318" y="3038785"/>
              <a:ext cx="2104717" cy="2104715"/>
            </a:xfrm>
            <a:prstGeom prst="ellipse">
              <a:avLst/>
            </a:prstGeom>
            <a:blipFill dpi="0" rotWithShape="1">
              <a:blip r:embed="rId2" cstate="print"/>
              <a:srcRect/>
              <a:stretch>
                <a:fillRect/>
              </a:stretch>
            </a:blipFill>
            <a:ln>
              <a:noFill/>
            </a:ln>
            <a:effectLst>
              <a:innerShdw blurRad="63500" dist="50800" dir="18900000">
                <a:prstClr val="black">
                  <a:alpha val="50000"/>
                </a:prstClr>
              </a:innerShdw>
            </a:effectLst>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椭圆 42"/>
          <p:cNvSpPr/>
          <p:nvPr/>
        </p:nvSpPr>
        <p:spPr>
          <a:xfrm>
            <a:off x="2865855" y="1555709"/>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2836900" y="411622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1" name="组合 60"/>
          <p:cNvGrpSpPr/>
          <p:nvPr/>
        </p:nvGrpSpPr>
        <p:grpSpPr>
          <a:xfrm>
            <a:off x="4159471" y="1383506"/>
            <a:ext cx="674791" cy="674791"/>
            <a:chOff x="4144744" y="632511"/>
            <a:chExt cx="674791" cy="674791"/>
          </a:xfrm>
        </p:grpSpPr>
        <p:grpSp>
          <p:nvGrpSpPr>
            <p:cNvPr id="48" name="组合 47"/>
            <p:cNvGrpSpPr/>
            <p:nvPr/>
          </p:nvGrpSpPr>
          <p:grpSpPr>
            <a:xfrm>
              <a:off x="4144744" y="632511"/>
              <a:ext cx="674791" cy="674791"/>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54"/>
            <p:cNvGrpSpPr/>
            <p:nvPr/>
          </p:nvGrpSpPr>
          <p:grpSpPr bwMode="auto">
            <a:xfrm>
              <a:off x="4291856" y="741324"/>
              <a:ext cx="380564" cy="457163"/>
              <a:chOff x="0" y="0"/>
              <a:chExt cx="239649" cy="288000"/>
            </a:xfrm>
            <a:solidFill>
              <a:srgbClr val="C00000"/>
            </a:solidFill>
          </p:grpSpPr>
          <p:sp>
            <p:nvSpPr>
              <p:cNvPr id="13" name="Freeform 846"/>
              <p:cNvSpPr>
                <a:spLocks noChangeArrowheads="1"/>
              </p:cNvSpPr>
              <p:nvPr/>
            </p:nvSpPr>
            <p:spPr bwMode="auto">
              <a:xfrm>
                <a:off x="0" y="54657"/>
                <a:ext cx="239649" cy="233343"/>
              </a:xfrm>
              <a:custGeom>
                <a:avLst/>
                <a:gdLst>
                  <a:gd name="T0" fmla="*/ 722881238 w 48"/>
                  <a:gd name="T1" fmla="*/ 0 h 47"/>
                  <a:gd name="T2" fmla="*/ 722881238 w 48"/>
                  <a:gd name="T3" fmla="*/ 172539772 h 47"/>
                  <a:gd name="T4" fmla="*/ 1022003131 w 48"/>
                  <a:gd name="T5" fmla="*/ 566919230 h 47"/>
                  <a:gd name="T6" fmla="*/ 598248780 w 48"/>
                  <a:gd name="T7" fmla="*/ 1010598604 h 47"/>
                  <a:gd name="T8" fmla="*/ 149560947 w 48"/>
                  <a:gd name="T9" fmla="*/ 566919230 h 47"/>
                  <a:gd name="T10" fmla="*/ 448682840 w 48"/>
                  <a:gd name="T11" fmla="*/ 172539772 h 47"/>
                  <a:gd name="T12" fmla="*/ 448682840 w 48"/>
                  <a:gd name="T13" fmla="*/ 0 h 47"/>
                  <a:gd name="T14" fmla="*/ 0 w 48"/>
                  <a:gd name="T15" fmla="*/ 566919230 h 47"/>
                  <a:gd name="T16" fmla="*/ 598248780 w 48"/>
                  <a:gd name="T17" fmla="*/ 1158488418 h 47"/>
                  <a:gd name="T18" fmla="*/ 1196492567 w 48"/>
                  <a:gd name="T19" fmla="*/ 566919230 h 47"/>
                  <a:gd name="T20" fmla="*/ 722881238 w 48"/>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7"/>
                  <a:gd name="T35" fmla="*/ 48 w 48"/>
                  <a:gd name="T36" fmla="*/ 47 h 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847"/>
              <p:cNvSpPr>
                <a:spLocks noChangeArrowheads="1"/>
              </p:cNvSpPr>
              <p:nvPr/>
            </p:nvSpPr>
            <p:spPr bwMode="auto">
              <a:xfrm>
                <a:off x="94599" y="0"/>
                <a:ext cx="44147" cy="138744"/>
              </a:xfrm>
              <a:custGeom>
                <a:avLst/>
                <a:gdLst>
                  <a:gd name="T0" fmla="*/ 168430615 w 9"/>
                  <a:gd name="T1" fmla="*/ 0 h 28"/>
                  <a:gd name="T2" fmla="*/ 48120230 w 9"/>
                  <a:gd name="T3" fmla="*/ 0 h 28"/>
                  <a:gd name="T4" fmla="*/ 0 w 9"/>
                  <a:gd name="T5" fmla="*/ 49105466 h 28"/>
                  <a:gd name="T6" fmla="*/ 0 w 9"/>
                  <a:gd name="T7" fmla="*/ 245532284 h 28"/>
                  <a:gd name="T8" fmla="*/ 0 w 9"/>
                  <a:gd name="T9" fmla="*/ 392853636 h 28"/>
                  <a:gd name="T10" fmla="*/ 0 w 9"/>
                  <a:gd name="T11" fmla="*/ 638390875 h 28"/>
                  <a:gd name="T12" fmla="*/ 48120230 w 9"/>
                  <a:gd name="T13" fmla="*/ 687496341 h 28"/>
                  <a:gd name="T14" fmla="*/ 168430615 w 9"/>
                  <a:gd name="T15" fmla="*/ 687496341 h 28"/>
                  <a:gd name="T16" fmla="*/ 216550845 w 9"/>
                  <a:gd name="T17" fmla="*/ 638390875 h 28"/>
                  <a:gd name="T18" fmla="*/ 216550845 w 9"/>
                  <a:gd name="T19" fmla="*/ 392853636 h 28"/>
                  <a:gd name="T20" fmla="*/ 216550845 w 9"/>
                  <a:gd name="T21" fmla="*/ 245532284 h 28"/>
                  <a:gd name="T22" fmla="*/ 216550845 w 9"/>
                  <a:gd name="T23" fmla="*/ 49105466 h 28"/>
                  <a:gd name="T24" fmla="*/ 168430615 w 9"/>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8"/>
                  <a:gd name="T41" fmla="*/ 9 w 9"/>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4" name="组合 63"/>
          <p:cNvGrpSpPr/>
          <p:nvPr/>
        </p:nvGrpSpPr>
        <p:grpSpPr>
          <a:xfrm>
            <a:off x="4230313" y="3951832"/>
            <a:ext cx="674791" cy="674791"/>
            <a:chOff x="7074694" y="598563"/>
            <a:chExt cx="674791" cy="674791"/>
          </a:xfrm>
        </p:grpSpPr>
        <p:grpSp>
          <p:nvGrpSpPr>
            <p:cNvPr id="58" name="组合 57"/>
            <p:cNvGrpSpPr/>
            <p:nvPr/>
          </p:nvGrpSpPr>
          <p:grpSpPr>
            <a:xfrm>
              <a:off x="7074694" y="598563"/>
              <a:ext cx="674791" cy="674791"/>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Freeform 110"/>
            <p:cNvSpPr>
              <a:spLocks noChangeAspect="1" noEditPoints="1" noChangeArrowheads="1"/>
            </p:cNvSpPr>
            <p:nvPr/>
          </p:nvSpPr>
          <p:spPr bwMode="auto">
            <a:xfrm>
              <a:off x="7209124" y="750436"/>
              <a:ext cx="405928" cy="359796"/>
            </a:xfrm>
            <a:custGeom>
              <a:avLst/>
              <a:gdLst>
                <a:gd name="T0" fmla="*/ 1099726970 w 100"/>
                <a:gd name="T1" fmla="*/ 81000000 h 88"/>
                <a:gd name="T2" fmla="*/ 1519621747 w 100"/>
                <a:gd name="T3" fmla="*/ 830250000 h 88"/>
                <a:gd name="T4" fmla="*/ 1519621747 w 100"/>
                <a:gd name="T5" fmla="*/ 830250000 h 88"/>
                <a:gd name="T6" fmla="*/ 1959513430 w 100"/>
                <a:gd name="T7" fmla="*/ 1599750000 h 88"/>
                <a:gd name="T8" fmla="*/ 1919524090 w 100"/>
                <a:gd name="T9" fmla="*/ 1761750000 h 88"/>
                <a:gd name="T10" fmla="*/ 1839540938 w 100"/>
                <a:gd name="T11" fmla="*/ 1782000000 h 88"/>
                <a:gd name="T12" fmla="*/ 1839540938 w 100"/>
                <a:gd name="T13" fmla="*/ 1782000000 h 88"/>
                <a:gd name="T14" fmla="*/ 979754479 w 100"/>
                <a:gd name="T15" fmla="*/ 1782000000 h 88"/>
                <a:gd name="T16" fmla="*/ 139964926 w 100"/>
                <a:gd name="T17" fmla="*/ 1782000000 h 88"/>
                <a:gd name="T18" fmla="*/ 0 w 100"/>
                <a:gd name="T19" fmla="*/ 1660500000 h 88"/>
                <a:gd name="T20" fmla="*/ 19996906 w 100"/>
                <a:gd name="T21" fmla="*/ 1579500000 h 88"/>
                <a:gd name="T22" fmla="*/ 459884117 w 100"/>
                <a:gd name="T23" fmla="*/ 830250000 h 88"/>
                <a:gd name="T24" fmla="*/ 459884117 w 100"/>
                <a:gd name="T25" fmla="*/ 830250000 h 88"/>
                <a:gd name="T26" fmla="*/ 879783365 w 100"/>
                <a:gd name="T27" fmla="*/ 81000000 h 88"/>
                <a:gd name="T28" fmla="*/ 1059737631 w 100"/>
                <a:gd name="T29" fmla="*/ 40500000 h 88"/>
                <a:gd name="T30" fmla="*/ 1099726970 w 100"/>
                <a:gd name="T31" fmla="*/ 81000000 h 88"/>
                <a:gd name="T32" fmla="*/ 879783365 w 100"/>
                <a:gd name="T33" fmla="*/ 688500000 h 88"/>
                <a:gd name="T34" fmla="*/ 879783365 w 100"/>
                <a:gd name="T35" fmla="*/ 749250000 h 88"/>
                <a:gd name="T36" fmla="*/ 919772705 w 100"/>
                <a:gd name="T37" fmla="*/ 1255500000 h 88"/>
                <a:gd name="T38" fmla="*/ 1039740725 w 100"/>
                <a:gd name="T39" fmla="*/ 1255500000 h 88"/>
                <a:gd name="T40" fmla="*/ 1079730065 w 100"/>
                <a:gd name="T41" fmla="*/ 749250000 h 88"/>
                <a:gd name="T42" fmla="*/ 1079730065 w 100"/>
                <a:gd name="T43" fmla="*/ 688500000 h 88"/>
                <a:gd name="T44" fmla="*/ 879783365 w 100"/>
                <a:gd name="T45" fmla="*/ 688500000 h 88"/>
                <a:gd name="T46" fmla="*/ 979754479 w 100"/>
                <a:gd name="T47" fmla="*/ 1458000000 h 88"/>
                <a:gd name="T48" fmla="*/ 1059737631 w 100"/>
                <a:gd name="T49" fmla="*/ 1397250000 h 88"/>
                <a:gd name="T50" fmla="*/ 979754479 w 100"/>
                <a:gd name="T51" fmla="*/ 1316250000 h 88"/>
                <a:gd name="T52" fmla="*/ 899775799 w 100"/>
                <a:gd name="T53" fmla="*/ 1397250000 h 88"/>
                <a:gd name="T54" fmla="*/ 979754479 w 100"/>
                <a:gd name="T55" fmla="*/ 1458000000 h 88"/>
                <a:gd name="T56" fmla="*/ 1299678142 w 100"/>
                <a:gd name="T57" fmla="*/ 972000000 h 88"/>
                <a:gd name="T58" fmla="*/ 979754479 w 100"/>
                <a:gd name="T59" fmla="*/ 405000000 h 88"/>
                <a:gd name="T60" fmla="*/ 679832194 w 100"/>
                <a:gd name="T61" fmla="*/ 951750000 h 88"/>
                <a:gd name="T62" fmla="*/ 659835288 w 100"/>
                <a:gd name="T63" fmla="*/ 972000000 h 88"/>
                <a:gd name="T64" fmla="*/ 339916097 w 100"/>
                <a:gd name="T65" fmla="*/ 1518750000 h 88"/>
                <a:gd name="T66" fmla="*/ 979754479 w 100"/>
                <a:gd name="T67" fmla="*/ 1518750000 h 88"/>
                <a:gd name="T68" fmla="*/ 1619597333 w 100"/>
                <a:gd name="T69" fmla="*/ 1518750000 h 88"/>
                <a:gd name="T70" fmla="*/ 1299678142 w 100"/>
                <a:gd name="T71" fmla="*/ 972000000 h 88"/>
                <a:gd name="T72" fmla="*/ 1299678142 w 100"/>
                <a:gd name="T73" fmla="*/ 972000000 h 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
                <a:gd name="T112" fmla="*/ 0 h 88"/>
                <a:gd name="T113" fmla="*/ 100 w 100"/>
                <a:gd name="T114" fmla="*/ 88 h 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1" name="矩形 7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1160145" y="274955"/>
            <a:ext cx="7526655" cy="726440"/>
          </a:xfrm>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组织环境的构成</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strips(down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10" presetClass="entr" presetSubtype="0" fill="hold" grpId="0" nodeType="withEffect">
                                  <p:stCondLst>
                                    <p:cond delay="90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30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10" presetClass="entr" presetSubtype="0" fill="hold" nodeType="withEffect">
                                  <p:stCondLst>
                                    <p:cond delay="120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iterate type="lt">
                                    <p:tmPct val="15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600"/>
                                  </p:stCondLst>
                                  <p:iterate type="lt">
                                    <p:tmPct val="15000"/>
                                  </p:iterate>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1+#ppt_w/2"/>
                                          </p:val>
                                        </p:tav>
                                        <p:tav tm="100000">
                                          <p:val>
                                            <p:strVal val="#ppt_x"/>
                                          </p:val>
                                        </p:tav>
                                      </p:tavLst>
                                    </p:anim>
                                    <p:anim calcmode="lin" valueType="num">
                                      <p:cBhvr additive="base">
                                        <p:cTn id="4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arn(inVertical)">
                                      <p:cBhvr>
                                        <p:cTn id="54" dur="500"/>
                                        <p:tgtEl>
                                          <p:spTgt spid="28"/>
                                        </p:tgtEl>
                                      </p:cBhvr>
                                    </p:animEffect>
                                  </p:childTnLst>
                                </p:cTn>
                              </p:par>
                              <p:par>
                                <p:cTn id="55" presetID="16" presetClass="entr" presetSubtype="21" fill="hold" grpId="0" nodeType="withEffect">
                                  <p:stCondLst>
                                    <p:cond delay="900"/>
                                  </p:stCondLst>
                                  <p:childTnLst>
                                    <p:set>
                                      <p:cBhvr>
                                        <p:cTn id="56" dur="1" fill="hold">
                                          <p:stCondLst>
                                            <p:cond delay="0"/>
                                          </p:stCondLst>
                                        </p:cTn>
                                        <p:tgtEl>
                                          <p:spTgt spid="30"/>
                                        </p:tgtEl>
                                        <p:attrNameLst>
                                          <p:attrName>style.visibility</p:attrName>
                                        </p:attrNameLst>
                                      </p:cBhvr>
                                      <p:to>
                                        <p:strVal val="visible"/>
                                      </p:to>
                                    </p:set>
                                    <p:animEffect transition="in" filter="barn(inVertical)">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6" grpId="0" animBg="1"/>
      <p:bldP spid="27" grpId="0"/>
      <p:bldP spid="28" grpId="0"/>
      <p:bldP spid="29" grpId="0"/>
      <p:bldP spid="30" grpId="0"/>
      <p:bldP spid="43" grpId="0" animBg="1"/>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245538" y="85765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一般环境</a:t>
              </a:r>
              <a:endPar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1744345" y="2564130"/>
            <a:ext cx="2167890" cy="1530350"/>
            <a:chOff x="2747" y="4038"/>
            <a:chExt cx="3414" cy="2410"/>
          </a:xfrm>
        </p:grpSpPr>
        <p:sp>
          <p:nvSpPr>
            <p:cNvPr id="78" name="椭圆 77"/>
            <p:cNvSpPr/>
            <p:nvPr/>
          </p:nvSpPr>
          <p:spPr>
            <a:xfrm>
              <a:off x="2747" y="4040"/>
              <a:ext cx="1441" cy="2409"/>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4873" y="4038"/>
              <a:ext cx="1289" cy="2411"/>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 name="左大括号 1"/>
          <p:cNvSpPr/>
          <p:nvPr/>
        </p:nvSpPr>
        <p:spPr>
          <a:xfrm rot="5400000">
            <a:off x="4754245" y="-331470"/>
            <a:ext cx="370840" cy="5422900"/>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052320" y="2792095"/>
            <a:ext cx="299720" cy="1076325"/>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政治环境</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3345180" y="2797810"/>
            <a:ext cx="316865" cy="1076325"/>
          </a:xfrm>
          <a:prstGeom prst="rect">
            <a:avLst/>
          </a:prstGeom>
          <a:noFill/>
        </p:spPr>
        <p:txBody>
          <a:bodyPr wrap="squar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经济环境</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2" name="组合 21"/>
          <p:cNvGrpSpPr/>
          <p:nvPr/>
        </p:nvGrpSpPr>
        <p:grpSpPr>
          <a:xfrm>
            <a:off x="4487545" y="2564130"/>
            <a:ext cx="3572510" cy="1564005"/>
            <a:chOff x="7067" y="4038"/>
            <a:chExt cx="5626" cy="2463"/>
          </a:xfrm>
        </p:grpSpPr>
        <p:sp>
          <p:nvSpPr>
            <p:cNvPr id="5" name="椭圆 4"/>
            <p:cNvSpPr/>
            <p:nvPr/>
          </p:nvSpPr>
          <p:spPr>
            <a:xfrm>
              <a:off x="7067" y="4091"/>
              <a:ext cx="1343" cy="241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新宋体" panose="02010609030101010101" charset="-122"/>
                <a:ea typeface="新宋体" panose="02010609030101010101" charset="-122"/>
                <a:sym typeface="Arial" panose="020B0604020202020204" pitchFamily="34" charset="0"/>
              </a:endParaRPr>
            </a:p>
          </p:txBody>
        </p:sp>
        <p:grpSp>
          <p:nvGrpSpPr>
            <p:cNvPr id="21" name="组合 20"/>
            <p:cNvGrpSpPr/>
            <p:nvPr/>
          </p:nvGrpSpPr>
          <p:grpSpPr>
            <a:xfrm>
              <a:off x="9251" y="4038"/>
              <a:ext cx="3442" cy="2420"/>
              <a:chOff x="9251" y="4038"/>
              <a:chExt cx="3442" cy="2420"/>
            </a:xfrm>
          </p:grpSpPr>
          <p:sp>
            <p:nvSpPr>
              <p:cNvPr id="39" name="椭圆 38"/>
              <p:cNvSpPr/>
              <p:nvPr/>
            </p:nvSpPr>
            <p:spPr>
              <a:xfrm>
                <a:off x="11471" y="4038"/>
                <a:ext cx="1222" cy="2296"/>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a:off x="9251" y="4048"/>
                <a:ext cx="1289" cy="2411"/>
                <a:chOff x="304800" y="673100"/>
                <a:chExt cx="4000500" cy="4000500"/>
              </a:xfrm>
              <a:effectLst>
                <a:outerShdw blurRad="317500" dist="1905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14" name="TextBox 40"/>
          <p:cNvSpPr txBox="1"/>
          <p:nvPr/>
        </p:nvSpPr>
        <p:spPr>
          <a:xfrm>
            <a:off x="6064885" y="2791460"/>
            <a:ext cx="455930" cy="1076325"/>
          </a:xfrm>
          <a:prstGeom prst="rect">
            <a:avLst/>
          </a:prstGeom>
          <a:noFill/>
        </p:spPr>
        <p:txBody>
          <a:bodyPr wrap="square" rtlCol="0">
            <a:spAutoFit/>
          </a:bodyPr>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文化环境</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2"/>
          <p:cNvSpPr txBox="1"/>
          <p:nvPr/>
        </p:nvSpPr>
        <p:spPr>
          <a:xfrm>
            <a:off x="7522210" y="2792095"/>
            <a:ext cx="299720" cy="1076325"/>
          </a:xfrm>
          <a:prstGeom prst="rect">
            <a:avLst/>
          </a:prstGeom>
          <a:noFill/>
        </p:spPr>
        <p:txBody>
          <a:bodyPr wrap="square" rtlCol="0">
            <a:spAutoFit/>
          </a:bodyPr>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国际环境</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2"/>
          <p:cNvSpPr txBox="1"/>
          <p:nvPr/>
        </p:nvSpPr>
        <p:spPr>
          <a:xfrm>
            <a:off x="4763770" y="2797810"/>
            <a:ext cx="299720" cy="1076325"/>
          </a:xfrm>
          <a:prstGeom prst="rect">
            <a:avLst/>
          </a:prstGeom>
          <a:noFill/>
        </p:spPr>
        <p:txBody>
          <a:bodyPr wrap="square" rtlCol="0">
            <a:spAutoFit/>
          </a:bodyPr>
          <a:lstStyle/>
          <a:p>
            <a:r>
              <a:rPr lang="zh-CN" altLang="en-US" sz="1600" b="1">
                <a:solidFill>
                  <a:schemeClr val="bg1"/>
                </a:solidFill>
                <a:latin typeface="新宋体" panose="02010609030101010101" charset="-122"/>
                <a:ea typeface="新宋体" panose="02010609030101010101" charset="-122"/>
                <a:sym typeface="Arial" panose="020B0604020202020204" pitchFamily="34" charset="0"/>
              </a:rPr>
              <a:t>技术</a:t>
            </a:r>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环境</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 name="直接连接符 17"/>
          <p:cNvCxnSpPr>
            <a:endCxn id="85" idx="0"/>
          </p:cNvCxnSpPr>
          <p:nvPr/>
        </p:nvCxnSpPr>
        <p:spPr>
          <a:xfrm flipH="1">
            <a:off x="3503930" y="2377440"/>
            <a:ext cx="8255" cy="220345"/>
          </a:xfrm>
          <a:prstGeom prst="line">
            <a:avLst/>
          </a:prstGeom>
          <a:ln>
            <a:solidFill>
              <a:schemeClr val="bg1">
                <a:lumMod val="50000"/>
              </a:schemeClr>
            </a:solidFill>
          </a:ln>
        </p:spPr>
        <p:style>
          <a:lnRef idx="3">
            <a:schemeClr val="accent5"/>
          </a:lnRef>
          <a:fillRef idx="0">
            <a:schemeClr val="accent5"/>
          </a:fillRef>
          <a:effectRef idx="2">
            <a:schemeClr val="accent5"/>
          </a:effectRef>
          <a:fontRef idx="minor">
            <a:schemeClr val="tx1"/>
          </a:fontRef>
        </p:style>
      </p:cxnSp>
      <p:cxnSp>
        <p:nvCxnSpPr>
          <p:cNvPr id="19" name="直接连接符 18"/>
          <p:cNvCxnSpPr/>
          <p:nvPr/>
        </p:nvCxnSpPr>
        <p:spPr>
          <a:xfrm flipH="1">
            <a:off x="4909820" y="2377440"/>
            <a:ext cx="8255" cy="220345"/>
          </a:xfrm>
          <a:prstGeom prst="line">
            <a:avLst/>
          </a:prstGeom>
          <a:ln>
            <a:solidFill>
              <a:schemeClr val="bg1">
                <a:lumMod val="50000"/>
              </a:schemeClr>
            </a:solidFill>
          </a:ln>
        </p:spPr>
        <p:style>
          <a:lnRef idx="3">
            <a:schemeClr val="accent5"/>
          </a:lnRef>
          <a:fillRef idx="0">
            <a:schemeClr val="accent5"/>
          </a:fillRef>
          <a:effectRef idx="2">
            <a:schemeClr val="accent5"/>
          </a:effectRef>
          <a:fontRef idx="minor">
            <a:schemeClr val="tx1"/>
          </a:fontRef>
        </p:style>
      </p:cxnSp>
      <p:cxnSp>
        <p:nvCxnSpPr>
          <p:cNvPr id="20" name="直接连接符 19"/>
          <p:cNvCxnSpPr/>
          <p:nvPr/>
        </p:nvCxnSpPr>
        <p:spPr>
          <a:xfrm flipH="1">
            <a:off x="6279515" y="2377440"/>
            <a:ext cx="8255" cy="220345"/>
          </a:xfrm>
          <a:prstGeom prst="line">
            <a:avLst/>
          </a:prstGeom>
          <a:ln>
            <a:solidFill>
              <a:schemeClr val="bg1">
                <a:lumMod val="50000"/>
              </a:schemeClr>
            </a:solidFill>
          </a:ln>
        </p:spPr>
        <p:style>
          <a:lnRef idx="3">
            <a:schemeClr val="accent5"/>
          </a:lnRef>
          <a:fillRef idx="0">
            <a:schemeClr val="accent5"/>
          </a:fillRef>
          <a:effectRef idx="2">
            <a:schemeClr val="accent5"/>
          </a:effectRef>
          <a:fontRef idx="minor">
            <a:schemeClr val="tx1"/>
          </a:fontRef>
        </p:style>
      </p:cxnSp>
      <p:sp>
        <p:nvSpPr>
          <p:cNvPr id="4" name="标题 3"/>
          <p:cNvSpPr>
            <a:spLocks noGrp="1"/>
          </p:cNvSpPr>
          <p:nvPr>
            <p:ph type="title"/>
          </p:nvPr>
        </p:nvSpPr>
        <p:spPr/>
        <p:txBody>
          <a:bodyPr>
            <a:noAutofit/>
          </a:bodyPr>
          <a:p>
            <a:r>
              <a:rPr lang="zh-CN" altLang="en-US" sz="24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一般环境</a:t>
            </a:r>
            <a:endParaRPr lang="zh-CN" altLang="en-US" sz="24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par>
                                <p:cTn id="8" presetID="53" presetClass="entr" presetSubtype="16" fill="hold" nodeType="withEffect">
                                  <p:stCondLst>
                                    <p:cond delay="400"/>
                                  </p:stCondLst>
                                  <p:childTnLst>
                                    <p:set>
                                      <p:cBhvr>
                                        <p:cTn id="9" dur="1" fill="hold">
                                          <p:stCondLst>
                                            <p:cond delay="0"/>
                                          </p:stCondLst>
                                        </p:cTn>
                                        <p:tgtEl>
                                          <p:spTgt spid="75"/>
                                        </p:tgtEl>
                                        <p:attrNameLst>
                                          <p:attrName>style.visibility</p:attrName>
                                        </p:attrNameLst>
                                      </p:cBhvr>
                                      <p:to>
                                        <p:strVal val="visible"/>
                                      </p:to>
                                    </p:set>
                                    <p:anim calcmode="lin" valueType="num">
                                      <p:cBhvr>
                                        <p:cTn id="10" dur="500" fill="hold"/>
                                        <p:tgtEl>
                                          <p:spTgt spid="75"/>
                                        </p:tgtEl>
                                        <p:attrNameLst>
                                          <p:attrName>ppt_w</p:attrName>
                                        </p:attrNameLst>
                                      </p:cBhvr>
                                      <p:tavLst>
                                        <p:tav tm="0">
                                          <p:val>
                                            <p:fltVal val="0"/>
                                          </p:val>
                                        </p:tav>
                                        <p:tav tm="100000">
                                          <p:val>
                                            <p:strVal val="#ppt_w"/>
                                          </p:val>
                                        </p:tav>
                                      </p:tavLst>
                                    </p:anim>
                                    <p:anim calcmode="lin" valueType="num">
                                      <p:cBhvr>
                                        <p:cTn id="11" dur="500" fill="hold"/>
                                        <p:tgtEl>
                                          <p:spTgt spid="75"/>
                                        </p:tgtEl>
                                        <p:attrNameLst>
                                          <p:attrName>ppt_h</p:attrName>
                                        </p:attrNameLst>
                                      </p:cBhvr>
                                      <p:tavLst>
                                        <p:tav tm="0">
                                          <p:val>
                                            <p:fltVal val="0"/>
                                          </p:val>
                                        </p:tav>
                                        <p:tav tm="100000">
                                          <p:val>
                                            <p:strVal val="#ppt_h"/>
                                          </p:val>
                                        </p:tav>
                                      </p:tavLst>
                                    </p:anim>
                                    <p:animEffect transition="in" filter="fade">
                                      <p:cBhvr>
                                        <p:cTn id="12" dur="500"/>
                                        <p:tgtEl>
                                          <p:spTgt spid="75"/>
                                        </p:tgtEl>
                                      </p:cBhvr>
                                    </p:animEffect>
                                  </p:childTnLst>
                                </p:cTn>
                              </p:par>
                              <p:par>
                                <p:cTn id="13" presetID="22" presetClass="entr" presetSubtype="8" fill="hold" grpId="0"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10" presetClass="entr" presetSubtype="0" fill="hold" grpId="0" nodeType="withEffect">
                                  <p:stCondLst>
                                    <p:cond delay="140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16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16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14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1" grpId="0"/>
      <p:bldP spid="14"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noAutofit/>
          </a:bodyPr>
          <a:p>
            <a:r>
              <a:rPr lang="zh-CN" altLang="en-US" sz="24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具体环境</a:t>
            </a:r>
            <a:endParaRPr lang="zh-CN" altLang="en-US" sz="24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内容占位符 11"/>
          <p:cNvSpPr>
            <a:spLocks noGrp="1"/>
          </p:cNvSpPr>
          <p:nvPr>
            <p:ph idx="1"/>
          </p:nvPr>
        </p:nvSpPr>
        <p:spPr>
          <a:xfrm>
            <a:off x="457200" y="889635"/>
            <a:ext cx="3782695" cy="1350645"/>
          </a:xfrm>
        </p:spPr>
        <p:txBody>
          <a:bodyPr>
            <a:normAutofit fontScale="60000"/>
          </a:bodyPr>
          <a:p>
            <a:pPr marL="0" indent="0">
              <a:buNone/>
            </a:pPr>
            <a:r>
              <a:rPr lang="zh-CN" altLang="en-US"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具体环境又称微观环境或组织的任务环境（Task Environments），是指与特定组织有着密切联系并产生直接影响的各种力量。</a:t>
            </a:r>
            <a:endParaRPr lang="zh-CN" altLang="en-US"/>
          </a:p>
        </p:txBody>
      </p:sp>
      <p:sp>
        <p:nvSpPr>
          <p:cNvPr id="43" name="TextBox 42"/>
          <p:cNvSpPr txBox="1"/>
          <p:nvPr/>
        </p:nvSpPr>
        <p:spPr>
          <a:xfrm>
            <a:off x="2125031" y="3864908"/>
            <a:ext cx="1097280" cy="460375"/>
          </a:xfrm>
          <a:prstGeom prst="rect">
            <a:avLst/>
          </a:prstGeom>
          <a:noFill/>
          <a:ln>
            <a:noFill/>
          </a:ln>
        </p:spPr>
        <p:txBody>
          <a:bodyPr wrap="none" rtlCol="0">
            <a:spAutoFit/>
          </a:bodyPr>
          <a:lstStyle/>
          <a:p>
            <a:pPr algn="l"/>
            <a:r>
              <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竞争者</a:t>
            </a:r>
            <a:endPar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44" name="TextBox 43"/>
          <p:cNvSpPr txBox="1"/>
          <p:nvPr/>
        </p:nvSpPr>
        <p:spPr>
          <a:xfrm>
            <a:off x="3429084" y="2874789"/>
            <a:ext cx="1097280" cy="460375"/>
          </a:xfrm>
          <a:prstGeom prst="rect">
            <a:avLst/>
          </a:prstGeom>
          <a:noFill/>
          <a:ln>
            <a:noFill/>
          </a:ln>
        </p:spPr>
        <p:txBody>
          <a:bodyPr wrap="none" rtlCol="0">
            <a:spAutoFit/>
          </a:bodyPr>
          <a:lstStyle/>
          <a:p>
            <a:pPr algn="l"/>
            <a:r>
              <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消费者</a:t>
            </a:r>
            <a:endPar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45" name="TextBox 44"/>
          <p:cNvSpPr txBox="1"/>
          <p:nvPr/>
        </p:nvSpPr>
        <p:spPr>
          <a:xfrm>
            <a:off x="4672772" y="2059235"/>
            <a:ext cx="1097280" cy="460375"/>
          </a:xfrm>
          <a:prstGeom prst="rect">
            <a:avLst/>
          </a:prstGeom>
          <a:noFill/>
          <a:ln>
            <a:noFill/>
          </a:ln>
        </p:spPr>
        <p:txBody>
          <a:bodyPr wrap="none" rtlCol="0">
            <a:spAutoFit/>
          </a:bodyPr>
          <a:lstStyle/>
          <a:p>
            <a:pPr algn="l"/>
            <a:r>
              <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供应商</a:t>
            </a:r>
            <a:endPar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grpSp>
        <p:nvGrpSpPr>
          <p:cNvPr id="9" name="组合 8"/>
          <p:cNvGrpSpPr/>
          <p:nvPr/>
        </p:nvGrpSpPr>
        <p:grpSpPr>
          <a:xfrm>
            <a:off x="3842578" y="1720821"/>
            <a:ext cx="914014" cy="914014"/>
            <a:chOff x="5105593" y="1379191"/>
            <a:chExt cx="914014" cy="914014"/>
          </a:xfrm>
        </p:grpSpPr>
        <p:grpSp>
          <p:nvGrpSpPr>
            <p:cNvPr id="46" name="组合 45"/>
            <p:cNvGrpSpPr/>
            <p:nvPr/>
          </p:nvGrpSpPr>
          <p:grpSpPr>
            <a:xfrm>
              <a:off x="5105593" y="1379191"/>
              <a:ext cx="914014" cy="914014"/>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TextBox 52"/>
            <p:cNvSpPr txBox="1"/>
            <p:nvPr/>
          </p:nvSpPr>
          <p:spPr>
            <a:xfrm>
              <a:off x="5258670" y="1576972"/>
              <a:ext cx="607859" cy="523220"/>
            </a:xfrm>
            <a:prstGeom prst="rect">
              <a:avLst/>
            </a:prstGeom>
            <a:noFill/>
          </p:spPr>
          <p:txBody>
            <a:bodyPr wrap="none" rtlCol="0">
              <a:spAutoFit/>
            </a:bodyPr>
            <a:lstStyle/>
            <a:p>
              <a:r>
                <a:rPr lang="en-US" altLang="zh-CN" sz="2800" dirty="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p:cNvGrpSpPr/>
          <p:nvPr/>
        </p:nvGrpSpPr>
        <p:grpSpPr>
          <a:xfrm>
            <a:off x="2534715" y="2499613"/>
            <a:ext cx="914014" cy="914014"/>
            <a:chOff x="3245280" y="2331973"/>
            <a:chExt cx="914014" cy="914014"/>
          </a:xfrm>
        </p:grpSpPr>
        <p:grpSp>
          <p:nvGrpSpPr>
            <p:cNvPr id="37" name="组合 36"/>
            <p:cNvGrpSpPr/>
            <p:nvPr/>
          </p:nvGrpSpPr>
          <p:grpSpPr>
            <a:xfrm>
              <a:off x="3245280" y="2331973"/>
              <a:ext cx="914014" cy="914014"/>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4" name="TextBox 53"/>
            <p:cNvSpPr txBox="1"/>
            <p:nvPr/>
          </p:nvSpPr>
          <p:spPr>
            <a:xfrm>
              <a:off x="3398357" y="2527370"/>
              <a:ext cx="607859" cy="523220"/>
            </a:xfrm>
            <a:prstGeom prst="rect">
              <a:avLst/>
            </a:prstGeom>
            <a:noFill/>
          </p:spPr>
          <p:txBody>
            <a:bodyPr wrap="none" rtlCol="0">
              <a:spAutoFit/>
            </a:bodyPr>
            <a:lstStyle/>
            <a:p>
              <a:r>
                <a:rPr lang="en-US" altLang="zh-CN" sz="2800" dirty="0">
                  <a:solidFill>
                    <a:srgbClr val="0067B0"/>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8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5"/>
          <p:cNvGrpSpPr/>
          <p:nvPr/>
        </p:nvGrpSpPr>
        <p:grpSpPr>
          <a:xfrm>
            <a:off x="1278794" y="3334906"/>
            <a:ext cx="914014" cy="914014"/>
            <a:chOff x="1278794" y="3334906"/>
            <a:chExt cx="914014" cy="914014"/>
          </a:xfrm>
        </p:grpSpPr>
        <p:grpSp>
          <p:nvGrpSpPr>
            <p:cNvPr id="27" name="组合 26"/>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8" name="TextBox 57"/>
            <p:cNvSpPr txBox="1"/>
            <p:nvPr/>
          </p:nvSpPr>
          <p:spPr>
            <a:xfrm>
              <a:off x="1461122" y="3541613"/>
              <a:ext cx="607859" cy="523220"/>
            </a:xfrm>
            <a:prstGeom prst="rect">
              <a:avLst/>
            </a:prstGeom>
            <a:noFill/>
          </p:spPr>
          <p:txBody>
            <a:bodyPr wrap="none" rtlCol="0">
              <a:spAutoFit/>
            </a:bodyPr>
            <a:lstStyle/>
            <a:p>
              <a:r>
                <a:rPr lang="en-US" altLang="zh-CN" sz="2800" dirty="0">
                  <a:solidFill>
                    <a:srgbClr val="0067B0"/>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矩形 4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0"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5275773" y="972791"/>
            <a:ext cx="914014" cy="914014"/>
            <a:chOff x="5105593" y="1379191"/>
            <a:chExt cx="914014" cy="914014"/>
          </a:xfrm>
        </p:grpSpPr>
        <p:grpSp>
          <p:nvGrpSpPr>
            <p:cNvPr id="3" name="组合 2"/>
            <p:cNvGrpSpPr/>
            <p:nvPr/>
          </p:nvGrpSpPr>
          <p:grpSpPr>
            <a:xfrm>
              <a:off x="5105593" y="1379191"/>
              <a:ext cx="914014" cy="914014"/>
              <a:chOff x="304800" y="673100"/>
              <a:chExt cx="4000500" cy="4000500"/>
            </a:xfrm>
            <a:effectLst>
              <a:outerShdw blurRad="444500" dist="254000" dir="8100000" algn="tr" rotWithShape="0">
                <a:prstClr val="black">
                  <a:alpha val="50000"/>
                </a:prstClr>
              </a:outerShdw>
            </a:effectLst>
          </p:grpSpPr>
          <p:sp>
            <p:nvSpPr>
              <p:cNvPr id="4" name="同心圆 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TextBox 52"/>
            <p:cNvSpPr txBox="1"/>
            <p:nvPr/>
          </p:nvSpPr>
          <p:spPr>
            <a:xfrm>
              <a:off x="5258670" y="1576972"/>
              <a:ext cx="577850" cy="521970"/>
            </a:xfrm>
            <a:prstGeom prst="rect">
              <a:avLst/>
            </a:prstGeom>
            <a:noFill/>
          </p:spPr>
          <p:txBody>
            <a:bodyPr wrap="none" rtlCol="0">
              <a:spAutoFit/>
            </a:bodyPr>
            <a:p>
              <a:r>
                <a:rPr lang="en-US" altLang="zh-CN" sz="2800" dirty="0">
                  <a:solidFill>
                    <a:srgbClr val="0067B0"/>
                  </a:solidFill>
                  <a:latin typeface="Arial" panose="020B0604020202020204" pitchFamily="34" charset="0"/>
                  <a:ea typeface="微软雅黑" panose="020B0503020204020204" pitchFamily="34" charset="-122"/>
                  <a:sym typeface="Arial" panose="020B0604020202020204" pitchFamily="34" charset="0"/>
                </a:rPr>
                <a:t>04</a:t>
              </a:r>
              <a:endParaRPr lang="en-US" altLang="zh-CN" sz="28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TextBox 42"/>
          <p:cNvSpPr txBox="1"/>
          <p:nvPr/>
        </p:nvSpPr>
        <p:spPr>
          <a:xfrm>
            <a:off x="6044886" y="1201718"/>
            <a:ext cx="1402080" cy="460375"/>
          </a:xfrm>
          <a:prstGeom prst="rect">
            <a:avLst/>
          </a:prstGeom>
          <a:noFill/>
          <a:ln>
            <a:noFill/>
          </a:ln>
        </p:spPr>
        <p:txBody>
          <a:bodyPr wrap="none" rtlCol="0">
            <a:spAutoFit/>
          </a:bodyPr>
          <a:p>
            <a:pPr algn="l"/>
            <a:r>
              <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社会公众</a:t>
            </a:r>
            <a:endPar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strips(downLeft)">
                                          <p:cBhvr>
                                            <p:cTn id="7" dur="500"/>
                                            <p:tgtEl>
                                              <p:spTgt spid="60"/>
                                            </p:tgtEl>
                                          </p:cBhvr>
                                        </p:animEffect>
                                      </p:childTnLst>
                                    </p:cTn>
                                  </p:par>
                                </p:childTnLst>
                              </p:cTn>
                            </p:par>
                            <p:par>
                              <p:cTn id="8" fill="hold">
                                <p:stCondLst>
                                  <p:cond delay="500"/>
                                </p:stCondLst>
                                <p:childTnLst>
                                  <p:par>
                                    <p:cTn id="9" presetID="2" presetClass="entr" presetSubtype="4" fill="hold" nodeType="afterEffect" p14:presetBounceEnd="44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44000">
                                          <p:cBhvr additive="base">
                                            <p:cTn id="11" dur="500" fill="hold"/>
                                            <p:tgtEl>
                                              <p:spTgt spid="6"/>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300"/>
                                      </p:stCondLst>
                                      <p:childTnLst>
                                        <p:set>
                                          <p:cBhvr>
                                            <p:cTn id="14" dur="1" fill="hold">
                                              <p:stCondLst>
                                                <p:cond delay="0"/>
                                              </p:stCondLst>
                                            </p:cTn>
                                            <p:tgtEl>
                                              <p:spTgt spid="8"/>
                                            </p:tgtEl>
                                            <p:attrNameLst>
                                              <p:attrName>style.visibility</p:attrName>
                                            </p:attrNameLst>
                                          </p:cBhvr>
                                          <p:to>
                                            <p:strVal val="visible"/>
                                          </p:to>
                                        </p:set>
                                        <p:anim calcmode="lin" valueType="num" p14:bounceEnd="44000">
                                          <p:cBhvr additive="base">
                                            <p:cTn id="15" dur="500" fill="hold"/>
                                            <p:tgtEl>
                                              <p:spTgt spid="8"/>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12" presetClass="entr" presetSubtype="8" fill="hold" grpId="0" nodeType="withEffect">
                                      <p:stCondLst>
                                        <p:cond delay="30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p:tgtEl>
                                              <p:spTgt spid="43"/>
                                            </p:tgtEl>
                                            <p:attrNameLst>
                                              <p:attrName>ppt_x</p:attrName>
                                            </p:attrNameLst>
                                          </p:cBhvr>
                                          <p:tavLst>
                                            <p:tav tm="0">
                                              <p:val>
                                                <p:strVal val="#ppt_x-#ppt_w*1.125000"/>
                                              </p:val>
                                            </p:tav>
                                            <p:tav tm="100000">
                                              <p:val>
                                                <p:strVal val="#ppt_x"/>
                                              </p:val>
                                            </p:tav>
                                          </p:tavLst>
                                        </p:anim>
                                        <p:animEffect transition="in" filter="wipe(right)">
                                          <p:cBhvr>
                                            <p:cTn id="20" dur="500"/>
                                            <p:tgtEl>
                                              <p:spTgt spid="43"/>
                                            </p:tgtEl>
                                          </p:cBhvr>
                                        </p:animEffect>
                                      </p:childTnLst>
                                    </p:cTn>
                                  </p:par>
                                  <p:par>
                                    <p:cTn id="21" presetID="2" presetClass="entr" presetSubtype="4" fill="hold" nodeType="withEffect" p14:presetBounceEnd="44000">
                                      <p:stCondLst>
                                        <p:cond delay="600"/>
                                      </p:stCondLst>
                                      <p:childTnLst>
                                        <p:set>
                                          <p:cBhvr>
                                            <p:cTn id="22" dur="1" fill="hold">
                                              <p:stCondLst>
                                                <p:cond delay="0"/>
                                              </p:stCondLst>
                                            </p:cTn>
                                            <p:tgtEl>
                                              <p:spTgt spid="9"/>
                                            </p:tgtEl>
                                            <p:attrNameLst>
                                              <p:attrName>style.visibility</p:attrName>
                                            </p:attrNameLst>
                                          </p:cBhvr>
                                          <p:to>
                                            <p:strVal val="visible"/>
                                          </p:to>
                                        </p:set>
                                        <p:anim calcmode="lin" valueType="num" p14:bounceEnd="44000">
                                          <p:cBhvr additive="base">
                                            <p:cTn id="23"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12" presetClass="entr" presetSubtype="8" fill="hold" grpId="0" nodeType="withEffect">
                                      <p:stCondLst>
                                        <p:cond delay="60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p:tgtEl>
                                              <p:spTgt spid="44"/>
                                            </p:tgtEl>
                                            <p:attrNameLst>
                                              <p:attrName>ppt_x</p:attrName>
                                            </p:attrNameLst>
                                          </p:cBhvr>
                                          <p:tavLst>
                                            <p:tav tm="0">
                                              <p:val>
                                                <p:strVal val="#ppt_x-#ppt_w*1.125000"/>
                                              </p:val>
                                            </p:tav>
                                            <p:tav tm="100000">
                                              <p:val>
                                                <p:strVal val="#ppt_x"/>
                                              </p:val>
                                            </p:tav>
                                          </p:tavLst>
                                        </p:anim>
                                        <p:animEffect transition="in" filter="wipe(right)">
                                          <p:cBhvr>
                                            <p:cTn id="28" dur="500"/>
                                            <p:tgtEl>
                                              <p:spTgt spid="44"/>
                                            </p:tgtEl>
                                          </p:cBhvr>
                                        </p:animEffect>
                                      </p:childTnLst>
                                    </p:cTn>
                                  </p:par>
                                  <p:par>
                                    <p:cTn id="29" presetID="12" presetClass="entr" presetSubtype="8" fill="hold" grpId="0" nodeType="withEffect">
                                      <p:stCondLst>
                                        <p:cond delay="90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p:tgtEl>
                                              <p:spTgt spid="45"/>
                                            </p:tgtEl>
                                            <p:attrNameLst>
                                              <p:attrName>ppt_x</p:attrName>
                                            </p:attrNameLst>
                                          </p:cBhvr>
                                          <p:tavLst>
                                            <p:tav tm="0">
                                              <p:val>
                                                <p:strVal val="#ppt_x-#ppt_w*1.125000"/>
                                              </p:val>
                                            </p:tav>
                                            <p:tav tm="100000">
                                              <p:val>
                                                <p:strVal val="#ppt_x"/>
                                              </p:val>
                                            </p:tav>
                                          </p:tavLst>
                                        </p:anim>
                                        <p:animEffect transition="in" filter="wipe(right)">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strips(downLeft)">
                                          <p:cBhvr>
                                            <p:cTn id="7" dur="500"/>
                                            <p:tgtEl>
                                              <p:spTgt spid="6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3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12" presetClass="entr" presetSubtype="8" fill="hold" grpId="0" nodeType="withEffect">
                                      <p:stCondLst>
                                        <p:cond delay="30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p:tgtEl>
                                              <p:spTgt spid="43"/>
                                            </p:tgtEl>
                                            <p:attrNameLst>
                                              <p:attrName>ppt_x</p:attrName>
                                            </p:attrNameLst>
                                          </p:cBhvr>
                                          <p:tavLst>
                                            <p:tav tm="0">
                                              <p:val>
                                                <p:strVal val="#ppt_x-#ppt_w*1.125000"/>
                                              </p:val>
                                            </p:tav>
                                            <p:tav tm="100000">
                                              <p:val>
                                                <p:strVal val="#ppt_x"/>
                                              </p:val>
                                            </p:tav>
                                          </p:tavLst>
                                        </p:anim>
                                        <p:animEffect transition="in" filter="wipe(right)">
                                          <p:cBhvr>
                                            <p:cTn id="20" dur="500"/>
                                            <p:tgtEl>
                                              <p:spTgt spid="43"/>
                                            </p:tgtEl>
                                          </p:cBhvr>
                                        </p:animEffect>
                                      </p:childTnLst>
                                    </p:cTn>
                                  </p:par>
                                  <p:par>
                                    <p:cTn id="21" presetID="2" presetClass="entr" presetSubtype="4" fill="hold" nodeType="withEffect">
                                      <p:stCondLst>
                                        <p:cond delay="6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12" presetClass="entr" presetSubtype="8" fill="hold" grpId="0" nodeType="withEffect">
                                      <p:stCondLst>
                                        <p:cond delay="60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p:tgtEl>
                                              <p:spTgt spid="44"/>
                                            </p:tgtEl>
                                            <p:attrNameLst>
                                              <p:attrName>ppt_x</p:attrName>
                                            </p:attrNameLst>
                                          </p:cBhvr>
                                          <p:tavLst>
                                            <p:tav tm="0">
                                              <p:val>
                                                <p:strVal val="#ppt_x-#ppt_w*1.125000"/>
                                              </p:val>
                                            </p:tav>
                                            <p:tav tm="100000">
                                              <p:val>
                                                <p:strVal val="#ppt_x"/>
                                              </p:val>
                                            </p:tav>
                                          </p:tavLst>
                                        </p:anim>
                                        <p:animEffect transition="in" filter="wipe(right)">
                                          <p:cBhvr>
                                            <p:cTn id="28" dur="500"/>
                                            <p:tgtEl>
                                              <p:spTgt spid="44"/>
                                            </p:tgtEl>
                                          </p:cBhvr>
                                        </p:animEffect>
                                      </p:childTnLst>
                                    </p:cTn>
                                  </p:par>
                                  <p:par>
                                    <p:cTn id="29" presetID="12" presetClass="entr" presetSubtype="8" fill="hold" grpId="0" nodeType="withEffect">
                                      <p:stCondLst>
                                        <p:cond delay="90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p:tgtEl>
                                              <p:spTgt spid="45"/>
                                            </p:tgtEl>
                                            <p:attrNameLst>
                                              <p:attrName>ppt_x</p:attrName>
                                            </p:attrNameLst>
                                          </p:cBhvr>
                                          <p:tavLst>
                                            <p:tav tm="0">
                                              <p:val>
                                                <p:strVal val="#ppt_x-#ppt_w*1.125000"/>
                                              </p:val>
                                            </p:tav>
                                            <p:tav tm="100000">
                                              <p:val>
                                                <p:strVal val="#ppt_x"/>
                                              </p:val>
                                            </p:tav>
                                          </p:tavLst>
                                        </p:anim>
                                        <p:animEffect transition="in" filter="wipe(right)">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889000"/>
            <a:ext cx="8074660" cy="669925"/>
          </a:xfrm>
        </p:spPr>
        <p:txBody>
          <a:bodyPr>
            <a:noAutofit/>
          </a:bodyPr>
          <a:p>
            <a:pPr indent="0">
              <a:lnSpc>
                <a:spcPct val="120000"/>
              </a:lnSpc>
              <a:spcBef>
                <a:spcPts val="600"/>
              </a:spcBef>
              <a:buFont typeface="Wingdings" panose="05000000000000000000" pitchFamily="2" charset="2"/>
              <a:buChar char="l"/>
            </a:pPr>
            <a:r>
              <a:rPr lang="zh-CN" altLang="en-US" sz="1600" dirty="0">
                <a:latin typeface="Arial" panose="020B0604020202020204" pitchFamily="34" charset="0"/>
                <a:ea typeface="微软雅黑" panose="020B0503020204020204" pitchFamily="34" charset="-122"/>
                <a:sym typeface="Arial" panose="020B0604020202020204" pitchFamily="34" charset="0"/>
              </a:rPr>
              <a:t>内部环境是指影响企业生存和发展的所有相关内部因素和</a:t>
            </a:r>
            <a:r>
              <a:rPr lang="zh-CN" altLang="en-US" sz="1600" dirty="0" smtClean="0">
                <a:latin typeface="Arial" panose="020B0604020202020204" pitchFamily="34" charset="0"/>
                <a:ea typeface="微软雅黑" panose="020B0503020204020204" pitchFamily="34" charset="-122"/>
                <a:sym typeface="Arial" panose="020B0604020202020204" pitchFamily="34" charset="0"/>
              </a:rPr>
              <a:t>力量</a:t>
            </a:r>
            <a:endParaRPr lang="zh-CN" altLang="en-US" sz="1600" dirty="0" smtClean="0">
              <a:latin typeface="Arial" panose="020B0604020202020204" pitchFamily="34" charset="0"/>
              <a:ea typeface="微软雅黑" panose="020B0503020204020204" pitchFamily="34" charset="-122"/>
              <a:sym typeface="Arial" panose="020B0604020202020204" pitchFamily="34" charset="0"/>
            </a:endParaRPr>
          </a:p>
          <a:p>
            <a:pPr indent="0">
              <a:lnSpc>
                <a:spcPct val="120000"/>
              </a:lnSpc>
              <a:spcBef>
                <a:spcPts val="600"/>
              </a:spcBef>
              <a:buFont typeface="Wingdings" panose="05000000000000000000" pitchFamily="2" charset="2"/>
              <a:buChar char="l"/>
            </a:pPr>
            <a:r>
              <a:rPr lang="zh-CN" altLang="en-US" sz="1600" dirty="0" smtClean="0">
                <a:latin typeface="Arial" panose="020B0604020202020204" pitchFamily="34" charset="0"/>
                <a:ea typeface="微软雅黑" panose="020B0503020204020204" pitchFamily="34" charset="-122"/>
                <a:sym typeface="Arial" panose="020B0604020202020204" pitchFamily="34" charset="0"/>
              </a:rPr>
              <a:t>包括</a:t>
            </a:r>
            <a:r>
              <a:rPr lang="zh-CN" altLang="en-US" sz="1600" dirty="0">
                <a:latin typeface="Arial" panose="020B0604020202020204" pitchFamily="34" charset="0"/>
                <a:ea typeface="微软雅黑" panose="020B0503020204020204" pitchFamily="34" charset="-122"/>
                <a:sym typeface="Arial" panose="020B0604020202020204" pitchFamily="34" charset="0"/>
              </a:rPr>
              <a:t>内部的资源以及组织所具有的各种</a:t>
            </a:r>
            <a:r>
              <a:rPr lang="zh-CN" altLang="en-US" sz="1600" dirty="0" smtClean="0">
                <a:latin typeface="Arial" panose="020B0604020202020204" pitchFamily="34" charset="0"/>
                <a:ea typeface="微软雅黑" panose="020B0503020204020204" pitchFamily="34" charset="-122"/>
                <a:sym typeface="Arial" panose="020B0604020202020204" pitchFamily="34" charset="0"/>
              </a:rPr>
              <a:t>能力</a:t>
            </a:r>
            <a:endParaRPr lang="zh-CN" altLang="en-US" sz="1600" dirty="0" smtClean="0">
              <a:latin typeface="Arial" panose="020B0604020202020204" pitchFamily="34" charset="0"/>
              <a:ea typeface="微软雅黑" panose="020B0503020204020204" pitchFamily="34" charset="-122"/>
              <a:sym typeface="Arial" panose="020B0604020202020204" pitchFamily="34" charset="0"/>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 name="组合 3"/>
          <p:cNvGrpSpPr/>
          <p:nvPr/>
        </p:nvGrpSpPr>
        <p:grpSpPr bwMode="auto">
          <a:xfrm>
            <a:off x="3123724" y="1495425"/>
            <a:ext cx="2652713" cy="1600200"/>
            <a:chOff x="0" y="0"/>
            <a:chExt cx="3536515" cy="2133600"/>
          </a:xfrm>
        </p:grpSpPr>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8"/>
            <p:cNvSpPr>
              <a:spLocks noChangeArrowheads="1"/>
            </p:cNvSpPr>
            <p:nvPr/>
          </p:nvSpPr>
          <p:spPr bwMode="auto">
            <a:xfrm>
              <a:off x="519687" y="255892"/>
              <a:ext cx="2450592" cy="1530000"/>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组合 14"/>
          <p:cNvGrpSpPr/>
          <p:nvPr/>
        </p:nvGrpSpPr>
        <p:grpSpPr bwMode="auto">
          <a:xfrm>
            <a:off x="532924" y="1495425"/>
            <a:ext cx="2652713" cy="1600200"/>
            <a:chOff x="0" y="0"/>
            <a:chExt cx="3536515" cy="2133600"/>
          </a:xfrm>
        </p:grpSpPr>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9"/>
            <p:cNvSpPr>
              <a:spLocks noChangeArrowheads="1"/>
            </p:cNvSpPr>
            <p:nvPr/>
          </p:nvSpPr>
          <p:spPr bwMode="auto">
            <a:xfrm>
              <a:off x="524581" y="255892"/>
              <a:ext cx="2450592" cy="1530000"/>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p:cNvGrpSpPr/>
          <p:nvPr/>
        </p:nvGrpSpPr>
        <p:grpSpPr bwMode="auto">
          <a:xfrm>
            <a:off x="5714524" y="1495425"/>
            <a:ext cx="2651522" cy="1600200"/>
            <a:chOff x="0" y="0"/>
            <a:chExt cx="3536515" cy="2133600"/>
          </a:xfrm>
        </p:grpSpPr>
        <p:pic>
          <p:nvPicPr>
            <p:cNvPr id="1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0"/>
            <p:cNvSpPr>
              <a:spLocks noChangeArrowheads="1"/>
            </p:cNvSpPr>
            <p:nvPr/>
          </p:nvSpPr>
          <p:spPr bwMode="auto">
            <a:xfrm>
              <a:off x="515715" y="255890"/>
              <a:ext cx="2450592" cy="1530000"/>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矩形 47"/>
          <p:cNvSpPr>
            <a:spLocks noChangeArrowheads="1"/>
          </p:cNvSpPr>
          <p:nvPr/>
        </p:nvSpPr>
        <p:spPr bwMode="auto">
          <a:xfrm>
            <a:off x="1344692" y="3671650"/>
            <a:ext cx="1421368" cy="113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spcBef>
                <a:spcPts val="600"/>
              </a:spcBef>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cs typeface="宋体" panose="02010600030101010101" pitchFamily="2" charset="-122"/>
              </a:rPr>
              <a:t>人力资源</a:t>
            </a:r>
            <a:endParaRPr lang="en-US" altLang="zh-CN" sz="1100" dirty="0" smtClean="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cs typeface="宋体" panose="02010600030101010101" pitchFamily="2" charset="-122"/>
              </a:rPr>
              <a:t>物力资源</a:t>
            </a:r>
            <a:endParaRPr lang="en-US" altLang="zh-CN" sz="1100" dirty="0" smtClean="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cs typeface="宋体" panose="02010600030101010101" pitchFamily="2" charset="-122"/>
              </a:rPr>
              <a:t>财务资源</a:t>
            </a:r>
            <a:endParaRPr lang="zh-CN" altLang="en-US" sz="1100" dirty="0" smtClean="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cs typeface="宋体" panose="02010600030101010101" pitchFamily="2" charset="-122"/>
              </a:rPr>
              <a:t>技术资源</a:t>
            </a:r>
            <a:endParaRPr lang="en-US" altLang="zh-CN" sz="1100" dirty="0" smtClean="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cs typeface="宋体" panose="02010600030101010101" pitchFamily="2" charset="-122"/>
              </a:rPr>
              <a:t>信息资源 </a:t>
            </a:r>
            <a:endParaRPr lang="zh-CN" altLang="en-US" sz="1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4" name="矩形 47"/>
          <p:cNvSpPr>
            <a:spLocks noChangeArrowheads="1"/>
          </p:cNvSpPr>
          <p:nvPr/>
        </p:nvSpPr>
        <p:spPr bwMode="auto">
          <a:xfrm>
            <a:off x="3492342" y="3694510"/>
            <a:ext cx="2154078" cy="90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spcBef>
                <a:spcPts val="600"/>
              </a:spcBef>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cs typeface="宋体" panose="02010600030101010101" pitchFamily="2" charset="-122"/>
              </a:rPr>
              <a:t>竞争性的生产能力</a:t>
            </a:r>
            <a:endParaRPr lang="en-US" altLang="zh-CN" sz="1100" dirty="0" smtClean="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cs typeface="宋体" panose="02010600030101010101" pitchFamily="2" charset="-122"/>
              </a:rPr>
              <a:t>企业的营销能力</a:t>
            </a:r>
            <a:endParaRPr lang="en-US" altLang="zh-CN" sz="1100" dirty="0" smtClean="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cs typeface="宋体" panose="02010600030101010101" pitchFamily="2" charset="-122"/>
              </a:rPr>
              <a:t>企业研发能力</a:t>
            </a:r>
            <a:endParaRPr lang="en-US" altLang="zh-CN" sz="1100" dirty="0" smtClean="0">
              <a:latin typeface="微软雅黑" panose="020B0503020204020204" pitchFamily="34" charset="-122"/>
              <a:ea typeface="微软雅黑" panose="020B0503020204020204" pitchFamily="34" charset="-122"/>
              <a:cs typeface="宋体" panose="02010600030101010101" pitchFamily="2" charset="-122"/>
            </a:endParaRPr>
          </a:p>
          <a:p>
            <a:pPr>
              <a:spcBef>
                <a:spcPts val="600"/>
              </a:spcBef>
              <a:buFont typeface="Wingdings" panose="05000000000000000000" pitchFamily="2" charset="2"/>
              <a:buChar char="l"/>
            </a:pPr>
            <a:r>
              <a:rPr lang="zh-CN" altLang="en-US" sz="1100" dirty="0" smtClean="0">
                <a:latin typeface="微软雅黑" panose="020B0503020204020204" pitchFamily="34" charset="-122"/>
                <a:ea typeface="微软雅黑" panose="020B0503020204020204" pitchFamily="34" charset="-122"/>
                <a:cs typeface="宋体" panose="02010600030101010101" pitchFamily="2" charset="-122"/>
              </a:rPr>
              <a:t>企业的人力资源管理能力</a:t>
            </a:r>
            <a:endParaRPr lang="zh-CN" altLang="en-US" sz="11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矩形 47"/>
          <p:cNvSpPr>
            <a:spLocks noChangeArrowheads="1"/>
          </p:cNvSpPr>
          <p:nvPr/>
        </p:nvSpPr>
        <p:spPr bwMode="auto">
          <a:xfrm>
            <a:off x="6166962" y="3618311"/>
            <a:ext cx="2375058" cy="138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30000"/>
              </a:lnSpc>
              <a:spcBef>
                <a:spcPct val="0"/>
              </a:spcBef>
              <a:buFont typeface="Wingdings" panose="05000000000000000000" pitchFamily="2" charset="2"/>
              <a:buChar char="l"/>
            </a:pPr>
            <a:r>
              <a:rPr lang="zh-CN" altLang="en-US" sz="11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核心竞争力是能使公司为客户带来特殊利益的一种独有技能或技术</a:t>
            </a:r>
            <a:endParaRPr lang="en-US" altLang="zh-CN" sz="11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30000"/>
              </a:lnSpc>
              <a:spcBef>
                <a:spcPct val="0"/>
              </a:spcBef>
              <a:buFont typeface="Wingdings" panose="05000000000000000000" pitchFamily="2" charset="2"/>
              <a:buChar char="l"/>
            </a:pPr>
            <a:r>
              <a:rPr lang="zh-CN" altLang="en-US" sz="11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能实现顾客价值；企业所有的、竞争对手难以模仿的；具有延展性</a:t>
            </a:r>
            <a:endParaRPr lang="en-US" altLang="zh-CN" sz="11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30000"/>
              </a:lnSpc>
              <a:spcBef>
                <a:spcPct val="0"/>
              </a:spcBef>
              <a:buFont typeface="Wingdings" panose="05000000000000000000" pitchFamily="2" charset="2"/>
              <a:buChar char="l"/>
            </a:pPr>
            <a:endParaRPr lang="zh-CN" altLang="en-US" sz="11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30000"/>
              </a:lnSpc>
              <a:spcBef>
                <a:spcPct val="0"/>
              </a:spcBef>
              <a:buFont typeface="Arial" panose="020B0604020202020204" pitchFamily="34" charset="0"/>
              <a:buNone/>
            </a:pP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15955" y="3042285"/>
            <a:ext cx="9152335" cy="470857"/>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38"/>
          <p:cNvSpPr>
            <a:spLocks noChangeArrowheads="1"/>
          </p:cNvSpPr>
          <p:nvPr/>
        </p:nvSpPr>
        <p:spPr bwMode="auto">
          <a:xfrm>
            <a:off x="1317381" y="3139679"/>
            <a:ext cx="99949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700" b="1" dirty="0" smtClean="0">
                <a:solidFill>
                  <a:srgbClr val="03A9F3"/>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企业资源</a:t>
            </a:r>
            <a:endParaRPr lang="en-US" altLang="zh-CN" sz="1700" b="1" dirty="0">
              <a:solidFill>
                <a:srgbClr val="03A9F3"/>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sp>
        <p:nvSpPr>
          <p:cNvPr id="23" name="矩形 51"/>
          <p:cNvSpPr>
            <a:spLocks noChangeArrowheads="1"/>
          </p:cNvSpPr>
          <p:nvPr/>
        </p:nvSpPr>
        <p:spPr bwMode="auto">
          <a:xfrm>
            <a:off x="4091062" y="3139679"/>
            <a:ext cx="99949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700" b="1" dirty="0" smtClean="0">
                <a:solidFill>
                  <a:srgbClr val="0067B0"/>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企业能力</a:t>
            </a:r>
            <a:endParaRPr lang="en-US" altLang="zh-CN" sz="1700" b="1" dirty="0">
              <a:solidFill>
                <a:srgbClr val="0067B0"/>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sp>
        <p:nvSpPr>
          <p:cNvPr id="25" name="矩形 53"/>
          <p:cNvSpPr>
            <a:spLocks noChangeArrowheads="1"/>
          </p:cNvSpPr>
          <p:nvPr/>
        </p:nvSpPr>
        <p:spPr bwMode="auto">
          <a:xfrm>
            <a:off x="6521705" y="3132059"/>
            <a:ext cx="121539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700" b="1" dirty="0" smtClean="0">
                <a:solidFill>
                  <a:srgbClr val="03A9F3"/>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核心竞争力</a:t>
            </a:r>
            <a:endParaRPr lang="en-US" altLang="zh-CN" sz="1700" b="1" dirty="0">
              <a:solidFill>
                <a:srgbClr val="03A9F3"/>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sp>
        <p:nvSpPr>
          <p:cNvPr id="2" name="标题 1"/>
          <p:cNvSpPr>
            <a:spLocks noGrp="1"/>
          </p:cNvSpPr>
          <p:nvPr>
            <p:ph type="title"/>
          </p:nvPr>
        </p:nvSpPr>
        <p:spPr>
          <a:xfrm>
            <a:off x="445770" y="105013"/>
            <a:ext cx="8229600" cy="857250"/>
          </a:xfrm>
        </p:spPr>
        <p:txBody>
          <a:bodyPr>
            <a:noAutofit/>
          </a:bodyPr>
          <a:p>
            <a:r>
              <a:rPr lang="zh-CN" altLang="en-US" sz="24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内部环境</a:t>
            </a:r>
            <a:endParaRPr lang="zh-CN" altLang="en-US" sz="2400" b="1"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p:tgtEl>
                                          <p:spTgt spid="12"/>
                                        </p:tgtEl>
                                        <p:attrNameLst>
                                          <p:attrName>ppt_y</p:attrName>
                                        </p:attrNameLst>
                                      </p:cBhvr>
                                      <p:tavLst>
                                        <p:tav tm="0">
                                          <p:val>
                                            <p:strVal val="#ppt_y-#ppt_h*1.125000"/>
                                          </p:val>
                                        </p:tav>
                                        <p:tav tm="100000">
                                          <p:val>
                                            <p:strVal val="#ppt_y"/>
                                          </p:val>
                                        </p:tav>
                                      </p:tavLst>
                                    </p:anim>
                                    <p:animEffect>
                                      <p:cBhvr>
                                        <p:cTn id="12" dur="500"/>
                                        <p:tgtEl>
                                          <p:spTgt spid="12"/>
                                        </p:tgtEl>
                                      </p:cBhvr>
                                    </p:animEffect>
                                  </p:childTnLst>
                                </p:cTn>
                              </p:par>
                            </p:childTnLst>
                          </p:cTn>
                        </p:par>
                        <p:par>
                          <p:cTn id="13" fill="hold">
                            <p:stCondLst>
                              <p:cond delay="1000"/>
                            </p:stCondLst>
                            <p:childTnLst>
                              <p:par>
                                <p:cTn id="14" presetID="12" presetClass="entr" presetSubtype="2"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p:tgtEl>
                                          <p:spTgt spid="15"/>
                                        </p:tgtEl>
                                        <p:attrNameLst>
                                          <p:attrName>ppt_x</p:attrName>
                                        </p:attrNameLst>
                                      </p:cBhvr>
                                      <p:tavLst>
                                        <p:tav tm="0">
                                          <p:val>
                                            <p:strVal val="#ppt_x+#ppt_w*1.125000"/>
                                          </p:val>
                                        </p:tav>
                                        <p:tav tm="100000">
                                          <p:val>
                                            <p:strVal val="#ppt_x"/>
                                          </p:val>
                                        </p:tav>
                                      </p:tavLst>
                                    </p:anim>
                                    <p:animEffect>
                                      <p:cBhvr>
                                        <p:cTn id="17" dur="500"/>
                                        <p:tgtEl>
                                          <p:spTgt spid="15"/>
                                        </p:tgtEl>
                                      </p:cBhvr>
                                    </p:animEffect>
                                  </p:childTnLst>
                                </p:cTn>
                              </p:par>
                              <p:par>
                                <p:cTn id="18" presetID="12" presetClass="entr" presetSubtype="8"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p:tgtEl>
                                          <p:spTgt spid="18"/>
                                        </p:tgtEl>
                                        <p:attrNameLst>
                                          <p:attrName>ppt_x</p:attrName>
                                        </p:attrNameLst>
                                      </p:cBhvr>
                                      <p:tavLst>
                                        <p:tav tm="0">
                                          <p:val>
                                            <p:strVal val="#ppt_x-#ppt_w*1.125000"/>
                                          </p:val>
                                        </p:tav>
                                        <p:tav tm="100000">
                                          <p:val>
                                            <p:strVal val="#ppt_x"/>
                                          </p:val>
                                        </p:tav>
                                      </p:tavLst>
                                    </p:anim>
                                    <p:animEffect>
                                      <p:cBhvr>
                                        <p:cTn id="21" dur="500"/>
                                        <p:tgtEl>
                                          <p:spTgt spid="18"/>
                                        </p:tgtEl>
                                      </p:cBhvr>
                                    </p:animEffect>
                                  </p:childTnLst>
                                </p:cTn>
                              </p:par>
                            </p:childTnLst>
                          </p:cTn>
                        </p:par>
                        <p:par>
                          <p:cTn id="22" fill="hold">
                            <p:stCondLst>
                              <p:cond delay="1500"/>
                            </p:stCondLst>
                            <p:childTnLst>
                              <p:par>
                                <p:cTn id="23" presetID="23" presetClass="entr" presetSubtype="16"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fltVal val="0"/>
                                          </p:val>
                                        </p:tav>
                                        <p:tav tm="100000">
                                          <p:val>
                                            <p:strVal val="#ppt_w"/>
                                          </p:val>
                                        </p:tav>
                                      </p:tavLst>
                                    </p:anim>
                                    <p:anim calcmode="lin" valueType="num">
                                      <p:cBhvr>
                                        <p:cTn id="34" dur="500" fill="hold"/>
                                        <p:tgtEl>
                                          <p:spTgt spid="25"/>
                                        </p:tgtEl>
                                        <p:attrNameLst>
                                          <p:attrName>ppt_h</p:attrName>
                                        </p:attrNameLst>
                                      </p:cBhvr>
                                      <p:tavLst>
                                        <p:tav tm="0">
                                          <p:val>
                                            <p:fltVal val="0"/>
                                          </p:val>
                                        </p:tav>
                                        <p:tav tm="100000">
                                          <p:val>
                                            <p:strVal val="#ppt_h"/>
                                          </p:val>
                                        </p:tav>
                                      </p:tavLst>
                                    </p:anim>
                                  </p:childTnLst>
                                </p:cTn>
                              </p:par>
                            </p:childTnLst>
                          </p:cTn>
                        </p:par>
                        <p:par>
                          <p:cTn id="35" fill="hold">
                            <p:stCondLst>
                              <p:cond delay="2000"/>
                            </p:stCondLst>
                            <p:childTnLst>
                              <p:par>
                                <p:cTn id="36" presetID="20"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p:cBhvr>
                                        <p:cTn id="38" dur="750"/>
                                        <p:tgtEl>
                                          <p:spTgt spid="24"/>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p:cBhvr>
                                        <p:cTn id="41" dur="750"/>
                                        <p:tgtEl>
                                          <p:spTgt spid="22"/>
                                        </p:tgtEl>
                                      </p:cBhvr>
                                    </p:animEffect>
                                  </p:childTnLst>
                                </p:cTn>
                              </p:par>
                              <p:par>
                                <p:cTn id="42" presetID="2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p:cBhvr>
                                        <p:cTn id="44" dur="75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utoUpdateAnimBg="0"/>
      <p:bldP spid="24" grpId="0" bldLvl="0" autoUpdateAnimBg="0"/>
      <p:bldP spid="26" grpId="0" bldLvl="0" autoUpdateAnimBg="0"/>
      <p:bldP spid="27" grpId="0" bldLvl="0" animBg="1"/>
      <p:bldP spid="21" grpId="0" bldLvl="0" autoUpdateAnimBg="0"/>
      <p:bldP spid="23" grpId="0" bldLvl="0" autoUpdateAnimBg="0"/>
      <p:bldP spid="2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96595" y="721995"/>
            <a:ext cx="7685405" cy="841128"/>
          </a:xfrm>
          <a:prstGeom prst="rect">
            <a:avLst/>
          </a:prstGeom>
          <a:noFill/>
          <a:ln w="9525">
            <a:noFill/>
          </a:ln>
        </p:spPr>
        <p:txBody>
          <a:bodyPr wrap="square">
            <a:spAutoFit/>
          </a:bodyPr>
          <a:lstStyle/>
          <a:p>
            <a:pPr indent="0">
              <a:lnSpc>
                <a:spcPct val="110000"/>
              </a:lnSpc>
              <a:spcBef>
                <a:spcPts val="600"/>
              </a:spcBef>
              <a:buFont typeface="Wingdings" panose="05000000000000000000" pitchFamily="2" charset="2"/>
              <a:buChar char="p"/>
            </a:pPr>
            <a:r>
              <a:rPr lang="zh-CN" altLang="en-US" sz="1200" dirty="0">
                <a:latin typeface="Arial" panose="020B0604020202020204" pitchFamily="34" charset="0"/>
                <a:ea typeface="微软雅黑" panose="020B0503020204020204" pitchFamily="34" charset="-122"/>
                <a:sym typeface="Arial" panose="020B0604020202020204" pitchFamily="34" charset="0"/>
              </a:rPr>
              <a:t>企业核心能力源于企业生产经营环节的一些活动或流程，这些环节或流程存在于企业的</a:t>
            </a:r>
            <a:r>
              <a:rPr lang="zh-CN" altLang="en-US" sz="1200" b="1" dirty="0">
                <a:solidFill>
                  <a:srgbClr val="FF0000"/>
                </a:solidFill>
                <a:latin typeface="Arial" panose="020B0604020202020204" pitchFamily="34" charset="0"/>
                <a:ea typeface="微软雅黑" panose="020B0503020204020204" pitchFamily="34" charset="-122"/>
                <a:sym typeface="Arial" panose="020B0604020202020204" pitchFamily="34" charset="0"/>
              </a:rPr>
              <a:t>基本活动</a:t>
            </a:r>
            <a:r>
              <a:rPr lang="zh-CN" altLang="en-US" sz="1200" dirty="0">
                <a:latin typeface="Arial" panose="020B0604020202020204" pitchFamily="34" charset="0"/>
                <a:ea typeface="微软雅黑" panose="020B0503020204020204" pitchFamily="34" charset="-122"/>
                <a:sym typeface="Arial" panose="020B0604020202020204" pitchFamily="34" charset="0"/>
              </a:rPr>
              <a:t>或</a:t>
            </a:r>
            <a:r>
              <a:rPr lang="zh-CN" altLang="en-US" sz="1200" b="1" dirty="0">
                <a:solidFill>
                  <a:srgbClr val="03A9F3"/>
                </a:solidFill>
                <a:latin typeface="Arial" panose="020B0604020202020204" pitchFamily="34" charset="0"/>
                <a:ea typeface="微软雅黑" panose="020B0503020204020204" pitchFamily="34" charset="-122"/>
                <a:sym typeface="Arial" panose="020B0604020202020204" pitchFamily="34" charset="0"/>
              </a:rPr>
              <a:t>辅助活动</a:t>
            </a:r>
            <a:r>
              <a:rPr lang="zh-CN" altLang="en-US" sz="1200" dirty="0">
                <a:latin typeface="Arial" panose="020B0604020202020204" pitchFamily="34" charset="0"/>
                <a:ea typeface="微软雅黑" panose="020B0503020204020204" pitchFamily="34" charset="-122"/>
                <a:sym typeface="Arial" panose="020B0604020202020204" pitchFamily="34" charset="0"/>
              </a:rPr>
              <a:t>中</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indent="0">
              <a:lnSpc>
                <a:spcPct val="110000"/>
              </a:lnSpc>
              <a:spcBef>
                <a:spcPts val="600"/>
              </a:spcBef>
              <a:buFont typeface="Wingdings" panose="05000000000000000000" pitchFamily="2" charset="2"/>
              <a:buChar char="p"/>
            </a:pPr>
            <a:r>
              <a:rPr lang="zh-CN" altLang="en-US" sz="1200" dirty="0">
                <a:latin typeface="Arial" panose="020B0604020202020204" pitchFamily="34" charset="0"/>
                <a:ea typeface="微软雅黑" panose="020B0503020204020204" pitchFamily="34" charset="-122"/>
                <a:sym typeface="Arial" panose="020B0604020202020204" pitchFamily="34" charset="0"/>
              </a:rPr>
              <a:t>基本活动：流入物流、运营、流出物流、营销和销售、服务</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indent="0">
              <a:lnSpc>
                <a:spcPct val="110000"/>
              </a:lnSpc>
              <a:spcBef>
                <a:spcPts val="600"/>
              </a:spcBef>
              <a:buFont typeface="Wingdings" panose="05000000000000000000" pitchFamily="2" charset="2"/>
              <a:buChar char="p"/>
            </a:pPr>
            <a:r>
              <a:rPr lang="zh-CN" altLang="en-US" sz="1200" dirty="0">
                <a:latin typeface="Arial" panose="020B0604020202020204" pitchFamily="34" charset="0"/>
                <a:ea typeface="微软雅黑" panose="020B0503020204020204" pitchFamily="34" charset="-122"/>
                <a:sym typeface="Arial" panose="020B0604020202020204" pitchFamily="34" charset="0"/>
              </a:rPr>
              <a:t>辅助活动：企业的基础设施建设、人力资源管理、技术开发、采购</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p:txBody>
      </p:sp>
      <p:pic>
        <p:nvPicPr>
          <p:cNvPr id="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388" y="140572"/>
            <a:ext cx="2108371" cy="364572"/>
          </a:xfrm>
          <a:prstGeom prst="homePlate">
            <a:avLst>
              <a:gd name="adj" fmla="val 34324"/>
            </a:avLst>
          </a:prstGeom>
        </p:spPr>
      </p:pic>
      <p:sp>
        <p:nvSpPr>
          <p:cNvPr id="6" name="TextBox 5"/>
          <p:cNvSpPr txBox="1"/>
          <p:nvPr/>
        </p:nvSpPr>
        <p:spPr>
          <a:xfrm>
            <a:off x="989730" y="158706"/>
            <a:ext cx="1890261" cy="338554"/>
          </a:xfrm>
          <a:prstGeom prst="rect">
            <a:avLst/>
          </a:prstGeom>
          <a:noFill/>
        </p:spPr>
        <p:txBody>
          <a:bodyPr wrap="none" rtlCol="0">
            <a:spAutoFit/>
          </a:bodyPr>
          <a:lstStyle/>
          <a:p>
            <a:r>
              <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组织环境的构成</a:t>
            </a:r>
            <a:endParaRPr lang="zh-CN" altLang="en-US" sz="16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8259" y="144448"/>
            <a:ext cx="254645" cy="364572"/>
          </a:xfrm>
          <a:prstGeom prst="chevron">
            <a:avLst/>
          </a:prstGeom>
        </p:spPr>
      </p:pic>
      <p:sp>
        <p:nvSpPr>
          <p:cNvPr id="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Text Box 36"/>
          <p:cNvSpPr txBox="1">
            <a:spLocks noChangeArrowheads="1"/>
          </p:cNvSpPr>
          <p:nvPr/>
        </p:nvSpPr>
        <p:spPr bwMode="auto">
          <a:xfrm>
            <a:off x="2777066" y="4756434"/>
            <a:ext cx="3657600" cy="276999"/>
          </a:xfrm>
          <a:prstGeom prst="rect">
            <a:avLst/>
          </a:prstGeom>
          <a:noFill/>
          <a:ln w="9525">
            <a:noFill/>
            <a:miter lim="800000"/>
          </a:ln>
        </p:spPr>
        <p:txBody>
          <a:bodyPr wrap="square">
            <a:spAutoFit/>
          </a:bodyPr>
          <a:lstStyle/>
          <a:p>
            <a:pPr algn="ctr">
              <a:spcBef>
                <a:spcPct val="50000"/>
              </a:spcBef>
            </a:pPr>
            <a:r>
              <a:rPr lang="zh-CN" altLang="en-US" sz="1200" b="1" dirty="0">
                <a:latin typeface="Times New Roman" panose="02020603050405020304" charset="0"/>
                <a:cs typeface="Times New Roman" panose="02020603050405020304" charset="0"/>
              </a:rPr>
              <a:t>图</a:t>
            </a:r>
            <a:r>
              <a:rPr lang="en-US" altLang="zh-CN" sz="1200" b="1" dirty="0">
                <a:latin typeface="Times New Roman" panose="02020603050405020304" charset="0"/>
                <a:cs typeface="Times New Roman" panose="02020603050405020304" charset="0"/>
              </a:rPr>
              <a:t>4</a:t>
            </a:r>
            <a:r>
              <a:rPr lang="zh-CN" altLang="en-US" sz="1200" b="1" dirty="0">
                <a:latin typeface="Times New Roman" panose="02020603050405020304" charset="0"/>
                <a:cs typeface="Times New Roman" panose="02020603050405020304" charset="0"/>
              </a:rPr>
              <a:t> 企业的基本活动及其辅助活动</a:t>
            </a:r>
            <a:endParaRPr lang="zh-CN" altLang="en-US" sz="1200" b="1" dirty="0">
              <a:latin typeface="Times New Roman" panose="02020603050405020304" charset="0"/>
              <a:cs typeface="Times New Roman" panose="02020603050405020304" charset="0"/>
            </a:endParaRPr>
          </a:p>
        </p:txBody>
      </p:sp>
      <p:grpSp>
        <p:nvGrpSpPr>
          <p:cNvPr id="58" name="组合 57"/>
          <p:cNvGrpSpPr/>
          <p:nvPr/>
        </p:nvGrpSpPr>
        <p:grpSpPr>
          <a:xfrm>
            <a:off x="457200" y="1826684"/>
            <a:ext cx="8151573" cy="2994271"/>
            <a:chOff x="457200" y="1784349"/>
            <a:chExt cx="8151573" cy="2994271"/>
          </a:xfrm>
        </p:grpSpPr>
        <p:grpSp>
          <p:nvGrpSpPr>
            <p:cNvPr id="29" name="Group 7"/>
            <p:cNvGrpSpPr/>
            <p:nvPr/>
          </p:nvGrpSpPr>
          <p:grpSpPr bwMode="auto">
            <a:xfrm>
              <a:off x="1635125" y="1784349"/>
              <a:ext cx="6973648" cy="2535196"/>
              <a:chOff x="1125" y="2160"/>
              <a:chExt cx="3818" cy="1456"/>
            </a:xfrm>
          </p:grpSpPr>
          <p:grpSp>
            <p:nvGrpSpPr>
              <p:cNvPr id="30" name="Group 8"/>
              <p:cNvGrpSpPr/>
              <p:nvPr/>
            </p:nvGrpSpPr>
            <p:grpSpPr bwMode="auto">
              <a:xfrm>
                <a:off x="1125" y="2160"/>
                <a:ext cx="3818" cy="1449"/>
                <a:chOff x="2160" y="2220"/>
                <a:chExt cx="7380" cy="4212"/>
              </a:xfrm>
            </p:grpSpPr>
            <p:sp>
              <p:nvSpPr>
                <p:cNvPr id="38" name="AutoShape 9"/>
                <p:cNvSpPr>
                  <a:spLocks noChangeArrowheads="1"/>
                </p:cNvSpPr>
                <p:nvPr/>
              </p:nvSpPr>
              <p:spPr bwMode="auto">
                <a:xfrm>
                  <a:off x="8100" y="2220"/>
                  <a:ext cx="1440" cy="4212"/>
                </a:xfrm>
                <a:prstGeom prst="chevron">
                  <a:avLst>
                    <a:gd name="adj" fmla="val 25000"/>
                  </a:avLst>
                </a:prstGeom>
                <a:noFill/>
                <a:ln w="9525">
                  <a:solidFill>
                    <a:schemeClr val="tx1"/>
                  </a:solidFill>
                  <a:miter lim="800000"/>
                </a:ln>
              </p:spPr>
              <p:txBody>
                <a:bodyPr vert="eaVert"/>
                <a:lstStyle/>
                <a:p>
                  <a:pPr algn="ctr" eaLnBrk="0" hangingPunct="0"/>
                  <a:endParaRPr kumimoji="0" lang="zh-CN" altLang="zh-CN" sz="1200" b="1" baseline="30000">
                    <a:ea typeface="宋体" panose="02010600030101010101" pitchFamily="2" charset="-122"/>
                  </a:endParaRPr>
                </a:p>
              </p:txBody>
            </p:sp>
            <p:sp>
              <p:nvSpPr>
                <p:cNvPr id="39" name="Line 10"/>
                <p:cNvSpPr>
                  <a:spLocks noChangeShapeType="1"/>
                </p:cNvSpPr>
                <p:nvPr/>
              </p:nvSpPr>
              <p:spPr bwMode="auto">
                <a:xfrm>
                  <a:off x="2160" y="2220"/>
                  <a:ext cx="5940" cy="0"/>
                </a:xfrm>
                <a:prstGeom prst="line">
                  <a:avLst/>
                </a:prstGeom>
                <a:noFill/>
                <a:ln w="9525">
                  <a:solidFill>
                    <a:schemeClr val="tx1"/>
                  </a:solidFill>
                  <a:round/>
                </a:ln>
              </p:spPr>
              <p:txBody>
                <a:bodyPr/>
                <a:lstStyle/>
                <a:p>
                  <a:endParaRPr lang="zh-CN" altLang="en-US" sz="1200" b="1"/>
                </a:p>
              </p:txBody>
            </p:sp>
            <p:sp>
              <p:nvSpPr>
                <p:cNvPr id="40" name="Line 11"/>
                <p:cNvSpPr>
                  <a:spLocks noChangeShapeType="1"/>
                </p:cNvSpPr>
                <p:nvPr/>
              </p:nvSpPr>
              <p:spPr bwMode="auto">
                <a:xfrm>
                  <a:off x="2160" y="6432"/>
                  <a:ext cx="5940" cy="0"/>
                </a:xfrm>
                <a:prstGeom prst="line">
                  <a:avLst/>
                </a:prstGeom>
                <a:noFill/>
                <a:ln w="9525">
                  <a:solidFill>
                    <a:schemeClr val="tx1"/>
                  </a:solidFill>
                  <a:round/>
                </a:ln>
              </p:spPr>
              <p:txBody>
                <a:bodyPr/>
                <a:lstStyle/>
                <a:p>
                  <a:endParaRPr lang="zh-CN" altLang="en-US" sz="1200" b="1"/>
                </a:p>
              </p:txBody>
            </p:sp>
            <p:sp>
              <p:nvSpPr>
                <p:cNvPr id="41" name="Line 12"/>
                <p:cNvSpPr>
                  <a:spLocks noChangeShapeType="1"/>
                </p:cNvSpPr>
                <p:nvPr/>
              </p:nvSpPr>
              <p:spPr bwMode="auto">
                <a:xfrm>
                  <a:off x="2160" y="2220"/>
                  <a:ext cx="0" cy="4212"/>
                </a:xfrm>
                <a:prstGeom prst="line">
                  <a:avLst/>
                </a:prstGeom>
                <a:noFill/>
                <a:ln w="9525">
                  <a:solidFill>
                    <a:schemeClr val="tx1"/>
                  </a:solidFill>
                  <a:round/>
                </a:ln>
              </p:spPr>
              <p:txBody>
                <a:bodyPr/>
                <a:lstStyle/>
                <a:p>
                  <a:endParaRPr lang="zh-CN" altLang="en-US" sz="1200" b="1"/>
                </a:p>
              </p:txBody>
            </p:sp>
          </p:grpSp>
          <p:sp>
            <p:nvSpPr>
              <p:cNvPr id="31" name="Line 13"/>
              <p:cNvSpPr>
                <a:spLocks noChangeShapeType="1"/>
              </p:cNvSpPr>
              <p:nvPr/>
            </p:nvSpPr>
            <p:spPr bwMode="auto">
              <a:xfrm>
                <a:off x="1125" y="2333"/>
                <a:ext cx="3122" cy="0"/>
              </a:xfrm>
              <a:prstGeom prst="line">
                <a:avLst/>
              </a:prstGeom>
              <a:noFill/>
              <a:ln w="9525">
                <a:solidFill>
                  <a:schemeClr val="tx1"/>
                </a:solidFill>
                <a:round/>
              </a:ln>
            </p:spPr>
            <p:txBody>
              <a:bodyPr/>
              <a:lstStyle/>
              <a:p>
                <a:endParaRPr lang="zh-CN" altLang="en-US" sz="1200" b="1"/>
              </a:p>
            </p:txBody>
          </p:sp>
          <p:sp>
            <p:nvSpPr>
              <p:cNvPr id="32" name="Line 14"/>
              <p:cNvSpPr>
                <a:spLocks noChangeShapeType="1"/>
              </p:cNvSpPr>
              <p:nvPr/>
            </p:nvSpPr>
            <p:spPr bwMode="auto">
              <a:xfrm>
                <a:off x="1125" y="2511"/>
                <a:ext cx="3167" cy="0"/>
              </a:xfrm>
              <a:prstGeom prst="line">
                <a:avLst/>
              </a:prstGeom>
              <a:noFill/>
              <a:ln w="9525">
                <a:solidFill>
                  <a:schemeClr val="tx1"/>
                </a:solidFill>
                <a:round/>
              </a:ln>
            </p:spPr>
            <p:txBody>
              <a:bodyPr/>
              <a:lstStyle/>
              <a:p>
                <a:endParaRPr lang="zh-CN" altLang="en-US" sz="1200" b="1"/>
              </a:p>
            </p:txBody>
          </p:sp>
          <p:sp>
            <p:nvSpPr>
              <p:cNvPr id="33" name="Line 15"/>
              <p:cNvSpPr>
                <a:spLocks noChangeShapeType="1"/>
              </p:cNvSpPr>
              <p:nvPr/>
            </p:nvSpPr>
            <p:spPr bwMode="auto">
              <a:xfrm>
                <a:off x="1125" y="2697"/>
                <a:ext cx="3196" cy="0"/>
              </a:xfrm>
              <a:prstGeom prst="line">
                <a:avLst/>
              </a:prstGeom>
              <a:noFill/>
              <a:ln w="9525">
                <a:solidFill>
                  <a:schemeClr val="tx1"/>
                </a:solidFill>
                <a:round/>
              </a:ln>
            </p:spPr>
            <p:txBody>
              <a:bodyPr/>
              <a:lstStyle/>
              <a:p>
                <a:endParaRPr lang="zh-CN" altLang="en-US" sz="1200" b="1"/>
              </a:p>
            </p:txBody>
          </p:sp>
          <p:sp>
            <p:nvSpPr>
              <p:cNvPr id="34" name="Line 16"/>
              <p:cNvSpPr>
                <a:spLocks noChangeShapeType="1"/>
              </p:cNvSpPr>
              <p:nvPr/>
            </p:nvSpPr>
            <p:spPr bwMode="auto">
              <a:xfrm>
                <a:off x="1684" y="2979"/>
                <a:ext cx="0" cy="637"/>
              </a:xfrm>
              <a:prstGeom prst="line">
                <a:avLst/>
              </a:prstGeom>
              <a:noFill/>
              <a:ln w="9525">
                <a:solidFill>
                  <a:schemeClr val="tx1"/>
                </a:solidFill>
                <a:round/>
              </a:ln>
            </p:spPr>
            <p:txBody>
              <a:bodyPr/>
              <a:lstStyle/>
              <a:p>
                <a:endParaRPr lang="zh-CN" altLang="en-US" sz="1200" b="1"/>
              </a:p>
            </p:txBody>
          </p:sp>
          <p:sp>
            <p:nvSpPr>
              <p:cNvPr id="35" name="Line 17"/>
              <p:cNvSpPr>
                <a:spLocks noChangeShapeType="1"/>
              </p:cNvSpPr>
              <p:nvPr/>
            </p:nvSpPr>
            <p:spPr bwMode="auto">
              <a:xfrm>
                <a:off x="2336" y="2964"/>
                <a:ext cx="0" cy="637"/>
              </a:xfrm>
              <a:prstGeom prst="line">
                <a:avLst/>
              </a:prstGeom>
              <a:noFill/>
              <a:ln w="9525">
                <a:solidFill>
                  <a:schemeClr val="tx1"/>
                </a:solidFill>
                <a:round/>
              </a:ln>
            </p:spPr>
            <p:txBody>
              <a:bodyPr/>
              <a:lstStyle/>
              <a:p>
                <a:endParaRPr lang="zh-CN" altLang="en-US" sz="1200" b="1"/>
              </a:p>
            </p:txBody>
          </p:sp>
          <p:sp>
            <p:nvSpPr>
              <p:cNvPr id="36" name="Line 18"/>
              <p:cNvSpPr>
                <a:spLocks noChangeShapeType="1"/>
              </p:cNvSpPr>
              <p:nvPr/>
            </p:nvSpPr>
            <p:spPr bwMode="auto">
              <a:xfrm>
                <a:off x="2988" y="2969"/>
                <a:ext cx="0" cy="637"/>
              </a:xfrm>
              <a:prstGeom prst="line">
                <a:avLst/>
              </a:prstGeom>
              <a:noFill/>
              <a:ln w="9525">
                <a:solidFill>
                  <a:schemeClr val="tx1"/>
                </a:solidFill>
                <a:round/>
              </a:ln>
            </p:spPr>
            <p:txBody>
              <a:bodyPr/>
              <a:lstStyle/>
              <a:p>
                <a:endParaRPr lang="zh-CN" altLang="en-US" sz="1200" b="1"/>
              </a:p>
            </p:txBody>
          </p:sp>
          <p:sp>
            <p:nvSpPr>
              <p:cNvPr id="37" name="Line 19"/>
              <p:cNvSpPr>
                <a:spLocks noChangeShapeType="1"/>
              </p:cNvSpPr>
              <p:nvPr/>
            </p:nvSpPr>
            <p:spPr bwMode="auto">
              <a:xfrm>
                <a:off x="3640" y="2974"/>
                <a:ext cx="0" cy="637"/>
              </a:xfrm>
              <a:prstGeom prst="line">
                <a:avLst/>
              </a:prstGeom>
              <a:noFill/>
              <a:ln w="9525">
                <a:solidFill>
                  <a:schemeClr val="tx1"/>
                </a:solidFill>
                <a:round/>
              </a:ln>
            </p:spPr>
            <p:txBody>
              <a:bodyPr/>
              <a:lstStyle/>
              <a:p>
                <a:endParaRPr lang="zh-CN" altLang="en-US" sz="1200" b="1"/>
              </a:p>
            </p:txBody>
          </p:sp>
        </p:grpSp>
        <p:sp>
          <p:nvSpPr>
            <p:cNvPr id="42" name="Text Box 21"/>
            <p:cNvSpPr txBox="1">
              <a:spLocks noChangeArrowheads="1"/>
            </p:cNvSpPr>
            <p:nvPr/>
          </p:nvSpPr>
          <p:spPr bwMode="auto">
            <a:xfrm>
              <a:off x="6275388" y="3352801"/>
              <a:ext cx="1019175" cy="711199"/>
            </a:xfrm>
            <a:prstGeom prst="rect">
              <a:avLst/>
            </a:prstGeom>
            <a:noFill/>
            <a:ln w="9525">
              <a:noFill/>
              <a:miter lim="800000"/>
            </a:ln>
          </p:spPr>
          <p:txBody>
            <a:bodyPr/>
            <a:lstStyle/>
            <a:p>
              <a:pPr algn="ctr" eaLnBrk="0" hangingPunct="0"/>
              <a:r>
                <a:rPr kumimoji="0" lang="zh-CN" altLang="en-US" sz="1200" b="1" dirty="0">
                  <a:solidFill>
                    <a:srgbClr val="FF0000"/>
                  </a:solidFill>
                  <a:latin typeface="华文中宋" pitchFamily="2" charset="-122"/>
                  <a:ea typeface="华文中宋" pitchFamily="2" charset="-122"/>
                </a:rPr>
                <a:t>服务</a:t>
              </a:r>
              <a:endParaRPr kumimoji="0" lang="en-US" altLang="zh-CN" sz="1200" b="1" dirty="0"/>
            </a:p>
            <a:p>
              <a:pPr algn="ctr" eaLnBrk="0" hangingPunct="0"/>
              <a:r>
                <a:rPr kumimoji="0" lang="zh-CN" altLang="en-US" sz="1200" b="1" dirty="0"/>
                <a:t>安装、修理、培训等</a:t>
              </a:r>
              <a:endParaRPr kumimoji="0" lang="zh-CN" altLang="en-US" sz="1200" b="1" dirty="0"/>
            </a:p>
          </p:txBody>
        </p:sp>
        <p:sp>
          <p:nvSpPr>
            <p:cNvPr id="43" name="Text Box 22"/>
            <p:cNvSpPr txBox="1">
              <a:spLocks noChangeArrowheads="1"/>
            </p:cNvSpPr>
            <p:nvPr/>
          </p:nvSpPr>
          <p:spPr bwMode="auto">
            <a:xfrm>
              <a:off x="5078413" y="3352800"/>
              <a:ext cx="1068387" cy="846667"/>
            </a:xfrm>
            <a:prstGeom prst="rect">
              <a:avLst/>
            </a:prstGeom>
            <a:noFill/>
            <a:ln w="9525">
              <a:noFill/>
              <a:miter lim="800000"/>
            </a:ln>
          </p:spPr>
          <p:txBody>
            <a:bodyPr/>
            <a:lstStyle/>
            <a:p>
              <a:pPr algn="ctr" eaLnBrk="0" hangingPunct="0"/>
              <a:r>
                <a:rPr kumimoji="0" lang="zh-CN" altLang="en-US" sz="1200" b="1" dirty="0">
                  <a:solidFill>
                    <a:srgbClr val="FF0000"/>
                  </a:solidFill>
                  <a:latin typeface="华文中宋" pitchFamily="2" charset="-122"/>
                  <a:ea typeface="华文中宋" pitchFamily="2" charset="-122"/>
                </a:rPr>
                <a:t>营销与销售</a:t>
              </a:r>
              <a:endParaRPr kumimoji="0" lang="en-US" altLang="zh-CN" sz="1200" b="1" dirty="0">
                <a:solidFill>
                  <a:srgbClr val="FF0000"/>
                </a:solidFill>
                <a:latin typeface="华文中宋" pitchFamily="2" charset="-122"/>
                <a:ea typeface="华文中宋" pitchFamily="2" charset="-122"/>
              </a:endParaRPr>
            </a:p>
            <a:p>
              <a:pPr eaLnBrk="0" hangingPunct="0"/>
              <a:r>
                <a:rPr kumimoji="0" lang="zh-CN" altLang="en-US" sz="1200" b="1" dirty="0"/>
                <a:t>传递信息，引导消费者购买的活动</a:t>
              </a:r>
              <a:endParaRPr kumimoji="0" lang="zh-CN" altLang="en-US" sz="1200" b="1" dirty="0"/>
            </a:p>
          </p:txBody>
        </p:sp>
        <p:sp>
          <p:nvSpPr>
            <p:cNvPr id="44" name="Text Box 23"/>
            <p:cNvSpPr txBox="1">
              <a:spLocks noChangeArrowheads="1"/>
            </p:cNvSpPr>
            <p:nvPr/>
          </p:nvSpPr>
          <p:spPr bwMode="auto">
            <a:xfrm>
              <a:off x="3914775" y="3352800"/>
              <a:ext cx="1020763" cy="795867"/>
            </a:xfrm>
            <a:prstGeom prst="rect">
              <a:avLst/>
            </a:prstGeom>
            <a:noFill/>
            <a:ln w="9525">
              <a:noFill/>
              <a:miter lim="800000"/>
            </a:ln>
          </p:spPr>
          <p:txBody>
            <a:bodyPr/>
            <a:lstStyle/>
            <a:p>
              <a:pPr algn="ctr" eaLnBrk="0" hangingPunct="0"/>
              <a:r>
                <a:rPr kumimoji="0" lang="zh-CN" altLang="en-US" sz="1200" b="1" dirty="0">
                  <a:solidFill>
                    <a:srgbClr val="FF0000"/>
                  </a:solidFill>
                  <a:latin typeface="华文中宋" pitchFamily="2" charset="-122"/>
                  <a:ea typeface="华文中宋" pitchFamily="2" charset="-122"/>
                </a:rPr>
                <a:t>流程物流</a:t>
              </a:r>
              <a:endParaRPr kumimoji="0" lang="en-US" altLang="zh-CN" sz="1200" b="1" dirty="0"/>
            </a:p>
            <a:p>
              <a:pPr algn="ctr" eaLnBrk="0" hangingPunct="0"/>
              <a:r>
                <a:rPr kumimoji="0" lang="zh-CN" altLang="en-US" sz="1200" b="1" dirty="0"/>
                <a:t>为客户收集、存储和配送产品</a:t>
              </a:r>
              <a:endParaRPr kumimoji="0" lang="zh-CN" altLang="en-US" sz="1200" b="1" dirty="0"/>
            </a:p>
          </p:txBody>
        </p:sp>
        <p:sp>
          <p:nvSpPr>
            <p:cNvPr id="45" name="Text Box 24"/>
            <p:cNvSpPr txBox="1">
              <a:spLocks noChangeArrowheads="1"/>
            </p:cNvSpPr>
            <p:nvPr/>
          </p:nvSpPr>
          <p:spPr bwMode="auto">
            <a:xfrm>
              <a:off x="2723622" y="3310467"/>
              <a:ext cx="1086379" cy="702733"/>
            </a:xfrm>
            <a:prstGeom prst="rect">
              <a:avLst/>
            </a:prstGeom>
            <a:noFill/>
            <a:ln w="9525">
              <a:noFill/>
              <a:miter lim="800000"/>
            </a:ln>
          </p:spPr>
          <p:txBody>
            <a:bodyPr/>
            <a:lstStyle/>
            <a:p>
              <a:pPr algn="ctr" eaLnBrk="0" hangingPunct="0"/>
              <a:r>
                <a:rPr kumimoji="0" lang="zh-CN" altLang="en-US" sz="1200" b="1" dirty="0">
                  <a:solidFill>
                    <a:srgbClr val="FF0000"/>
                  </a:solidFill>
                  <a:latin typeface="华文中宋" pitchFamily="2" charset="-122"/>
                  <a:ea typeface="华文中宋" pitchFamily="2" charset="-122"/>
                </a:rPr>
                <a:t>运营</a:t>
              </a:r>
              <a:endParaRPr kumimoji="0" lang="en-US" altLang="zh-CN" sz="1200" b="1" dirty="0"/>
            </a:p>
            <a:p>
              <a:pPr algn="ctr" eaLnBrk="0" hangingPunct="0"/>
              <a:r>
                <a:rPr kumimoji="0" lang="zh-CN" altLang="en-US" sz="1200" b="1" dirty="0"/>
                <a:t>要素的加工、装配检验等</a:t>
              </a:r>
              <a:endParaRPr kumimoji="0" lang="zh-CN" altLang="en-US" sz="1200" b="1" dirty="0"/>
            </a:p>
          </p:txBody>
        </p:sp>
        <p:sp>
          <p:nvSpPr>
            <p:cNvPr id="46" name="Text Box 25"/>
            <p:cNvSpPr txBox="1">
              <a:spLocks noChangeArrowheads="1"/>
            </p:cNvSpPr>
            <p:nvPr/>
          </p:nvSpPr>
          <p:spPr bwMode="auto">
            <a:xfrm>
              <a:off x="1635125" y="3276601"/>
              <a:ext cx="1020763" cy="829732"/>
            </a:xfrm>
            <a:prstGeom prst="rect">
              <a:avLst/>
            </a:prstGeom>
            <a:noFill/>
            <a:ln w="9525">
              <a:noFill/>
              <a:miter lim="800000"/>
            </a:ln>
          </p:spPr>
          <p:txBody>
            <a:bodyPr/>
            <a:lstStyle/>
            <a:p>
              <a:pPr eaLnBrk="0" hangingPunct="0"/>
              <a:r>
                <a:rPr kumimoji="0" lang="zh-CN" altLang="en-US" sz="1200" b="1" dirty="0">
                  <a:solidFill>
                    <a:srgbClr val="FF0000"/>
                  </a:solidFill>
                  <a:latin typeface="华文中宋" pitchFamily="2" charset="-122"/>
                  <a:ea typeface="华文中宋" pitchFamily="2" charset="-122"/>
                </a:rPr>
                <a:t>  流入物流</a:t>
              </a:r>
              <a:endParaRPr kumimoji="0" lang="en-US" altLang="zh-CN" sz="1200" b="1" dirty="0"/>
            </a:p>
            <a:p>
              <a:pPr eaLnBrk="0" hangingPunct="0"/>
              <a:r>
                <a:rPr kumimoji="0" lang="zh-CN" altLang="en-US" sz="1200" b="1" dirty="0"/>
                <a:t>生产要去的接受、存储和配送等</a:t>
              </a:r>
              <a:endParaRPr kumimoji="0" lang="zh-CN" altLang="en-US" sz="1200" b="1" dirty="0"/>
            </a:p>
          </p:txBody>
        </p:sp>
        <p:sp>
          <p:nvSpPr>
            <p:cNvPr id="47" name="Text Box 26"/>
            <p:cNvSpPr txBox="1">
              <a:spLocks noChangeArrowheads="1"/>
            </p:cNvSpPr>
            <p:nvPr/>
          </p:nvSpPr>
          <p:spPr bwMode="auto">
            <a:xfrm>
              <a:off x="3773488" y="1803401"/>
              <a:ext cx="1608137" cy="276999"/>
            </a:xfrm>
            <a:prstGeom prst="rect">
              <a:avLst/>
            </a:prstGeom>
            <a:noFill/>
            <a:ln w="9525">
              <a:noFill/>
              <a:miter lim="800000"/>
            </a:ln>
          </p:spPr>
          <p:txBody>
            <a:bodyPr wrap="square">
              <a:spAutoFit/>
            </a:bodyPr>
            <a:lstStyle/>
            <a:p>
              <a:pPr algn="ctr">
                <a:spcBef>
                  <a:spcPct val="50000"/>
                </a:spcBef>
              </a:pPr>
              <a:r>
                <a:rPr lang="zh-CN" altLang="en-US" sz="1200" b="1" dirty="0">
                  <a:latin typeface="微软雅黑" panose="020B0503020204020204" pitchFamily="34" charset="-122"/>
                  <a:ea typeface="微软雅黑" panose="020B0503020204020204" pitchFamily="34" charset="-122"/>
                </a:rPr>
                <a:t>企业基础设施</a:t>
              </a:r>
              <a:endParaRPr lang="zh-CN" altLang="en-US" sz="1200" b="1" dirty="0">
                <a:latin typeface="微软雅黑" panose="020B0503020204020204" pitchFamily="34" charset="-122"/>
                <a:ea typeface="微软雅黑" panose="020B0503020204020204" pitchFamily="34" charset="-122"/>
              </a:endParaRPr>
            </a:p>
          </p:txBody>
        </p:sp>
        <p:sp>
          <p:nvSpPr>
            <p:cNvPr id="48" name="Text Box 27"/>
            <p:cNvSpPr txBox="1">
              <a:spLocks noChangeArrowheads="1"/>
            </p:cNvSpPr>
            <p:nvPr/>
          </p:nvSpPr>
          <p:spPr bwMode="auto">
            <a:xfrm>
              <a:off x="3744913" y="2111375"/>
              <a:ext cx="1606550" cy="276999"/>
            </a:xfrm>
            <a:prstGeom prst="rect">
              <a:avLst/>
            </a:prstGeom>
            <a:noFill/>
            <a:ln w="9525">
              <a:noFill/>
              <a:miter lim="800000"/>
            </a:ln>
          </p:spPr>
          <p:txBody>
            <a:bodyPr wrap="square">
              <a:spAutoFit/>
            </a:bodyPr>
            <a:lstStyle/>
            <a:p>
              <a:pPr algn="ctr">
                <a:spcBef>
                  <a:spcPct val="50000"/>
                </a:spcBef>
              </a:pPr>
              <a:r>
                <a:rPr lang="zh-CN" altLang="en-US" sz="1200" b="1" dirty="0">
                  <a:latin typeface="微软雅黑" panose="020B0503020204020204" pitchFamily="34" charset="-122"/>
                  <a:ea typeface="微软雅黑" panose="020B0503020204020204" pitchFamily="34" charset="-122"/>
                </a:rPr>
                <a:t>人力资源管理</a:t>
              </a:r>
              <a:endParaRPr lang="zh-CN" altLang="en-US" sz="1200" b="1" dirty="0">
                <a:latin typeface="微软雅黑" panose="020B0503020204020204" pitchFamily="34" charset="-122"/>
                <a:ea typeface="微软雅黑" panose="020B0503020204020204" pitchFamily="34" charset="-122"/>
              </a:endParaRPr>
            </a:p>
          </p:txBody>
        </p:sp>
        <p:sp>
          <p:nvSpPr>
            <p:cNvPr id="49" name="Text Box 28"/>
            <p:cNvSpPr txBox="1">
              <a:spLocks noChangeArrowheads="1"/>
            </p:cNvSpPr>
            <p:nvPr/>
          </p:nvSpPr>
          <p:spPr bwMode="auto">
            <a:xfrm>
              <a:off x="3919538" y="2442103"/>
              <a:ext cx="1139825" cy="276999"/>
            </a:xfrm>
            <a:prstGeom prst="rect">
              <a:avLst/>
            </a:prstGeom>
            <a:noFill/>
            <a:ln w="9525">
              <a:noFill/>
              <a:miter lim="800000"/>
            </a:ln>
          </p:spPr>
          <p:txBody>
            <a:bodyPr wrap="square">
              <a:spAutoFit/>
            </a:bodyPr>
            <a:lstStyle/>
            <a:p>
              <a:pPr algn="ctr">
                <a:spcBef>
                  <a:spcPct val="50000"/>
                </a:spcBef>
              </a:pPr>
              <a:r>
                <a:rPr lang="zh-CN" altLang="en-US" sz="1200" b="1" dirty="0">
                  <a:latin typeface="微软雅黑" panose="020B0503020204020204" pitchFamily="34" charset="-122"/>
                  <a:ea typeface="微软雅黑" panose="020B0503020204020204" pitchFamily="34" charset="-122"/>
                </a:rPr>
                <a:t>技术开发</a:t>
              </a:r>
              <a:endParaRPr lang="zh-CN" altLang="en-US" sz="1200" b="1" dirty="0">
                <a:latin typeface="微软雅黑" panose="020B0503020204020204" pitchFamily="34" charset="-122"/>
                <a:ea typeface="微软雅黑" panose="020B0503020204020204" pitchFamily="34" charset="-122"/>
              </a:endParaRPr>
            </a:p>
          </p:txBody>
        </p:sp>
        <p:sp>
          <p:nvSpPr>
            <p:cNvPr id="50" name="Text Box 29"/>
            <p:cNvSpPr txBox="1">
              <a:spLocks noChangeArrowheads="1"/>
            </p:cNvSpPr>
            <p:nvPr/>
          </p:nvSpPr>
          <p:spPr bwMode="auto">
            <a:xfrm>
              <a:off x="4005263" y="2829452"/>
              <a:ext cx="1050925" cy="276999"/>
            </a:xfrm>
            <a:prstGeom prst="rect">
              <a:avLst/>
            </a:prstGeom>
            <a:noFill/>
            <a:ln w="9525">
              <a:noFill/>
              <a:miter lim="800000"/>
            </a:ln>
          </p:spPr>
          <p:txBody>
            <a:bodyPr wrap="square">
              <a:spAutoFit/>
            </a:bodyPr>
            <a:lstStyle/>
            <a:p>
              <a:pPr algn="ctr">
                <a:spcBef>
                  <a:spcPct val="50000"/>
                </a:spcBef>
              </a:pPr>
              <a:r>
                <a:rPr lang="zh-CN" altLang="en-US" sz="1200" b="1" dirty="0">
                  <a:latin typeface="微软雅黑" panose="020B0503020204020204" pitchFamily="34" charset="-122"/>
                  <a:ea typeface="微软雅黑" panose="020B0503020204020204" pitchFamily="34" charset="-122"/>
                </a:rPr>
                <a:t>采购</a:t>
              </a:r>
              <a:endParaRPr lang="zh-CN" altLang="en-US" sz="1200" b="1" dirty="0">
                <a:latin typeface="微软雅黑" panose="020B0503020204020204" pitchFamily="34" charset="-122"/>
                <a:ea typeface="微软雅黑" panose="020B0503020204020204" pitchFamily="34" charset="-122"/>
              </a:endParaRPr>
            </a:p>
          </p:txBody>
        </p:sp>
        <p:sp>
          <p:nvSpPr>
            <p:cNvPr id="51" name="Text Box 30"/>
            <p:cNvSpPr txBox="1">
              <a:spLocks noChangeArrowheads="1"/>
            </p:cNvSpPr>
            <p:nvPr/>
          </p:nvSpPr>
          <p:spPr bwMode="auto">
            <a:xfrm>
              <a:off x="7996795" y="2663825"/>
              <a:ext cx="369332" cy="1565161"/>
            </a:xfrm>
            <a:prstGeom prst="rect">
              <a:avLst/>
            </a:prstGeom>
            <a:noFill/>
            <a:ln w="9525">
              <a:noFill/>
              <a:miter lim="800000"/>
            </a:ln>
          </p:spPr>
          <p:txBody>
            <a:bodyPr vert="eaVert" wrap="square">
              <a:spAutoFit/>
            </a:bodyPr>
            <a:lstStyle/>
            <a:p>
              <a:pPr>
                <a:spcBef>
                  <a:spcPct val="50000"/>
                </a:spcBef>
              </a:pPr>
              <a:r>
                <a:rPr lang="zh-CN" altLang="en-US" sz="1200" b="1">
                  <a:solidFill>
                    <a:srgbClr val="0000CC"/>
                  </a:solidFill>
                </a:rPr>
                <a:t>边际利润</a:t>
              </a:r>
              <a:endParaRPr lang="zh-CN" altLang="en-US" sz="1200" b="1">
                <a:solidFill>
                  <a:srgbClr val="0000CC"/>
                </a:solidFill>
              </a:endParaRPr>
            </a:p>
          </p:txBody>
        </p:sp>
        <p:sp>
          <p:nvSpPr>
            <p:cNvPr id="52" name="AutoShape 31"/>
            <p:cNvSpPr/>
            <p:nvPr/>
          </p:nvSpPr>
          <p:spPr bwMode="auto">
            <a:xfrm>
              <a:off x="1509713" y="1784351"/>
              <a:ext cx="87312" cy="1254032"/>
            </a:xfrm>
            <a:prstGeom prst="leftBrace">
              <a:avLst>
                <a:gd name="adj1" fmla="val 139849"/>
                <a:gd name="adj2" fmla="val 50000"/>
              </a:avLst>
            </a:prstGeom>
            <a:noFill/>
            <a:ln w="9525">
              <a:solidFill>
                <a:schemeClr val="tx1"/>
              </a:solidFill>
              <a:round/>
            </a:ln>
          </p:spPr>
          <p:txBody>
            <a:bodyPr wrap="none" anchor="ctr"/>
            <a:lstStyle/>
            <a:p>
              <a:endParaRPr lang="zh-CN" altLang="en-US" sz="1200"/>
            </a:p>
          </p:txBody>
        </p:sp>
        <p:sp>
          <p:nvSpPr>
            <p:cNvPr id="53" name="Text Box 32"/>
            <p:cNvSpPr txBox="1">
              <a:spLocks noChangeArrowheads="1"/>
            </p:cNvSpPr>
            <p:nvPr/>
          </p:nvSpPr>
          <p:spPr bwMode="auto">
            <a:xfrm>
              <a:off x="457200" y="2322513"/>
              <a:ext cx="1052513" cy="276999"/>
            </a:xfrm>
            <a:prstGeom prst="rect">
              <a:avLst/>
            </a:prstGeom>
            <a:noFill/>
            <a:ln w="9525">
              <a:noFill/>
              <a:miter lim="800000"/>
            </a:ln>
          </p:spPr>
          <p:txBody>
            <a:bodyPr wrap="square">
              <a:spAutoFit/>
            </a:bodyPr>
            <a:lstStyle/>
            <a:p>
              <a:pPr>
                <a:spcBef>
                  <a:spcPct val="50000"/>
                </a:spcBef>
              </a:pPr>
              <a:r>
                <a:rPr lang="zh-CN" altLang="en-US" sz="1200" b="1">
                  <a:solidFill>
                    <a:srgbClr val="0000CC"/>
                  </a:solidFill>
                  <a:latin typeface="华文中宋" pitchFamily="2" charset="-122"/>
                  <a:ea typeface="华文中宋" pitchFamily="2" charset="-122"/>
                </a:rPr>
                <a:t>辅助业务</a:t>
              </a:r>
              <a:endParaRPr lang="zh-CN" altLang="en-US" sz="1200" b="1">
                <a:solidFill>
                  <a:srgbClr val="0000CC"/>
                </a:solidFill>
                <a:latin typeface="华文中宋" pitchFamily="2" charset="-122"/>
                <a:ea typeface="华文中宋" pitchFamily="2" charset="-122"/>
              </a:endParaRPr>
            </a:p>
          </p:txBody>
        </p:sp>
        <p:sp>
          <p:nvSpPr>
            <p:cNvPr id="54" name="AutoShape 33"/>
            <p:cNvSpPr/>
            <p:nvPr/>
          </p:nvSpPr>
          <p:spPr bwMode="auto">
            <a:xfrm rot="16200000">
              <a:off x="4455372" y="1651214"/>
              <a:ext cx="167113" cy="5522912"/>
            </a:xfrm>
            <a:prstGeom prst="leftBrace">
              <a:avLst>
                <a:gd name="adj1" fmla="val 235705"/>
                <a:gd name="adj2" fmla="val 50000"/>
              </a:avLst>
            </a:prstGeom>
            <a:noFill/>
            <a:ln w="9525">
              <a:solidFill>
                <a:schemeClr val="tx1"/>
              </a:solidFill>
              <a:round/>
            </a:ln>
          </p:spPr>
          <p:txBody>
            <a:bodyPr wrap="none" anchor="ctr"/>
            <a:lstStyle/>
            <a:p>
              <a:endParaRPr lang="zh-CN" altLang="en-US" sz="1200"/>
            </a:p>
          </p:txBody>
        </p:sp>
        <p:sp>
          <p:nvSpPr>
            <p:cNvPr id="55" name="Text Box 34"/>
            <p:cNvSpPr txBox="1">
              <a:spLocks noChangeArrowheads="1"/>
            </p:cNvSpPr>
            <p:nvPr/>
          </p:nvSpPr>
          <p:spPr bwMode="auto">
            <a:xfrm>
              <a:off x="4122208" y="4501621"/>
              <a:ext cx="1139825" cy="276999"/>
            </a:xfrm>
            <a:prstGeom prst="rect">
              <a:avLst/>
            </a:prstGeom>
            <a:noFill/>
            <a:ln w="9525">
              <a:noFill/>
              <a:miter lim="800000"/>
            </a:ln>
          </p:spPr>
          <p:txBody>
            <a:bodyPr wrap="square">
              <a:spAutoFit/>
            </a:bodyPr>
            <a:lstStyle/>
            <a:p>
              <a:pPr>
                <a:spcBef>
                  <a:spcPct val="50000"/>
                </a:spcBef>
              </a:pPr>
              <a:r>
                <a:rPr lang="zh-CN" altLang="en-US" sz="1200" b="1" dirty="0">
                  <a:solidFill>
                    <a:srgbClr val="0000CC"/>
                  </a:solidFill>
                  <a:latin typeface="华文中宋" pitchFamily="2" charset="-122"/>
                  <a:ea typeface="华文中宋" pitchFamily="2" charset="-122"/>
                </a:rPr>
                <a:t>主要业务</a:t>
              </a:r>
              <a:endParaRPr lang="zh-CN" altLang="en-US" sz="1200" b="1" dirty="0">
                <a:solidFill>
                  <a:srgbClr val="0000CC"/>
                </a:solidFill>
                <a:latin typeface="华文中宋" pitchFamily="2" charset="-122"/>
                <a:ea typeface="华文中宋" pitchFamily="2" charset="-122"/>
              </a:endParaRPr>
            </a:p>
          </p:txBody>
        </p:sp>
        <p:sp>
          <p:nvSpPr>
            <p:cNvPr id="57" name="Line 15"/>
            <p:cNvSpPr>
              <a:spLocks noChangeShapeType="1"/>
            </p:cNvSpPr>
            <p:nvPr/>
          </p:nvSpPr>
          <p:spPr bwMode="auto">
            <a:xfrm>
              <a:off x="1652053" y="3185057"/>
              <a:ext cx="5911200" cy="0"/>
            </a:xfrm>
            <a:prstGeom prst="line">
              <a:avLst/>
            </a:prstGeom>
            <a:noFill/>
            <a:ln w="9525">
              <a:solidFill>
                <a:schemeClr val="tx1"/>
              </a:solidFill>
              <a:round/>
            </a:ln>
          </p:spPr>
          <p:txBody>
            <a:bodyPr/>
            <a:lstStyle/>
            <a:p>
              <a:endParaRPr lang="zh-CN" altLang="en-US" sz="1200" b="1"/>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886892" y="2636429"/>
            <a:ext cx="360834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组织环境分析</a:t>
            </a:r>
            <a:endPar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04</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2" name="矩形 6"/>
          <p:cNvSpPr>
            <a:spLocks noChangeArrowheads="1"/>
          </p:cNvSpPr>
          <p:nvPr/>
        </p:nvSpPr>
        <p:spPr bwMode="auto">
          <a:xfrm flipV="1">
            <a:off x="0" y="3058717"/>
            <a:ext cx="3446860" cy="277415"/>
          </a:xfrm>
          <a:prstGeom prst="rect">
            <a:avLst/>
          </a:prstGeom>
          <a:solidFill>
            <a:schemeClr val="tx1">
              <a:lumMod val="65000"/>
              <a:lumOff val="35000"/>
              <a:alpha val="39999"/>
            </a:schemeClr>
          </a:solidFill>
          <a:ln>
            <a:noFill/>
          </a:ln>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8"/>
          <p:cNvGrpSpPr/>
          <p:nvPr/>
        </p:nvGrpSpPr>
        <p:grpSpPr bwMode="auto">
          <a:xfrm flipV="1">
            <a:off x="2590801" y="3058717"/>
            <a:ext cx="1735931" cy="1734740"/>
            <a:chOff x="0" y="0"/>
            <a:chExt cx="1970470" cy="1970470"/>
          </a:xfrm>
        </p:grpSpPr>
        <p:sp>
          <p:nvSpPr>
            <p:cNvPr id="15" name="任意多边形 9"/>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0"/>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0067B0"/>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矩形 11"/>
          <p:cNvSpPr>
            <a:spLocks noChangeArrowheads="1"/>
          </p:cNvSpPr>
          <p:nvPr/>
        </p:nvSpPr>
        <p:spPr bwMode="auto">
          <a:xfrm flipV="1">
            <a:off x="5243512" y="3058717"/>
            <a:ext cx="3900488" cy="277415"/>
          </a:xfrm>
          <a:prstGeom prst="rect">
            <a:avLst/>
          </a:prstGeom>
          <a:solidFill>
            <a:schemeClr val="tx1">
              <a:lumMod val="65000"/>
              <a:lumOff val="35000"/>
              <a:alpha val="39999"/>
            </a:schemeClr>
          </a:solidFill>
          <a:ln>
            <a:noFill/>
          </a:ln>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3"/>
          <p:cNvGrpSpPr/>
          <p:nvPr/>
        </p:nvGrpSpPr>
        <p:grpSpPr bwMode="auto">
          <a:xfrm flipV="1">
            <a:off x="4424363" y="3058717"/>
            <a:ext cx="1734741" cy="1734740"/>
            <a:chOff x="0" y="0"/>
            <a:chExt cx="1970470" cy="1970470"/>
          </a:xfrm>
        </p:grpSpPr>
        <p:sp>
          <p:nvSpPr>
            <p:cNvPr id="20" name="任意多边形 1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1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03A9F3"/>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a:spLocks noChangeArrowheads="1"/>
          </p:cNvSpPr>
          <p:nvPr/>
        </p:nvSpPr>
        <p:spPr bwMode="auto">
          <a:xfrm>
            <a:off x="0" y="2531269"/>
            <a:ext cx="5054204" cy="276225"/>
          </a:xfrm>
          <a:prstGeom prst="rect">
            <a:avLst/>
          </a:prstGeom>
          <a:solidFill>
            <a:schemeClr val="tx1">
              <a:lumMod val="65000"/>
              <a:lumOff val="35000"/>
              <a:alpha val="39999"/>
            </a:schemeClr>
          </a:solidFill>
          <a:ln>
            <a:noFill/>
          </a:ln>
        </p:spPr>
        <p:txBody>
          <a:bodyPr lIns="68573" tIns="34287" rIns="68573" bIns="3428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9" name="组合 3"/>
          <p:cNvGrpSpPr/>
          <p:nvPr/>
        </p:nvGrpSpPr>
        <p:grpSpPr bwMode="auto">
          <a:xfrm>
            <a:off x="4214813" y="1071563"/>
            <a:ext cx="1734741" cy="1735931"/>
            <a:chOff x="0" y="0"/>
            <a:chExt cx="1970470" cy="1970470"/>
          </a:xfrm>
        </p:grpSpPr>
        <p:sp>
          <p:nvSpPr>
            <p:cNvPr id="10" name="任意多边形 4"/>
            <p:cNvSpPr>
              <a:spLocks noChangeArrowheads="1"/>
            </p:cNvSpPr>
            <p:nvPr/>
          </p:nvSpPr>
          <p:spPr bwMode="auto">
            <a:xfrm>
              <a:off x="0" y="0"/>
              <a:ext cx="1970470" cy="1523844"/>
            </a:xfrm>
            <a:custGeom>
              <a:avLst/>
              <a:gdLst>
                <a:gd name="T0" fmla="*/ 985235 w 1970470"/>
                <a:gd name="T1" fmla="*/ 0 h 1523844"/>
                <a:gd name="T2" fmla="*/ 1970470 w 1970470"/>
                <a:gd name="T3" fmla="*/ 985235 h 1523844"/>
                <a:gd name="T4" fmla="*/ 1851557 w 1970470"/>
                <a:gd name="T5" fmla="*/ 1454856 h 1523844"/>
                <a:gd name="T6" fmla="*/ 1809646 w 1970470"/>
                <a:gd name="T7" fmla="*/ 1523844 h 1523844"/>
                <a:gd name="T8" fmla="*/ 1380307 w 1970470"/>
                <a:gd name="T9" fmla="*/ 1523844 h 1523844"/>
                <a:gd name="T10" fmla="*/ 1458954 w 1970470"/>
                <a:gd name="T11" fmla="*/ 1458954 h 1523844"/>
                <a:gd name="T12" fmla="*/ 1655175 w 1970470"/>
                <a:gd name="T13" fmla="*/ 985235 h 1523844"/>
                <a:gd name="T14" fmla="*/ 985235 w 1970470"/>
                <a:gd name="T15" fmla="*/ 315295 h 1523844"/>
                <a:gd name="T16" fmla="*/ 315295 w 1970470"/>
                <a:gd name="T17" fmla="*/ 985235 h 1523844"/>
                <a:gd name="T18" fmla="*/ 511516 w 1970470"/>
                <a:gd name="T19" fmla="*/ 1458954 h 1523844"/>
                <a:gd name="T20" fmla="*/ 590163 w 1970470"/>
                <a:gd name="T21" fmla="*/ 1523844 h 1523844"/>
                <a:gd name="T22" fmla="*/ 160824 w 1970470"/>
                <a:gd name="T23" fmla="*/ 1523844 h 1523844"/>
                <a:gd name="T24" fmla="*/ 118913 w 1970470"/>
                <a:gd name="T25" fmla="*/ 1454856 h 1523844"/>
                <a:gd name="T26" fmla="*/ 0 w 1970470"/>
                <a:gd name="T27" fmla="*/ 985235 h 1523844"/>
                <a:gd name="T28" fmla="*/ 985235 w 1970470"/>
                <a:gd name="T29" fmla="*/ 0 h 15238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70470"/>
                <a:gd name="T46" fmla="*/ 0 h 1523844"/>
                <a:gd name="T47" fmla="*/ 1970470 w 1970470"/>
                <a:gd name="T48" fmla="*/ 1523844 h 15238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70470" h="1523844">
                  <a:moveTo>
                    <a:pt x="985235" y="0"/>
                  </a:moveTo>
                  <a:cubicBezTo>
                    <a:pt x="1529365" y="0"/>
                    <a:pt x="1970470" y="441105"/>
                    <a:pt x="1970470" y="985235"/>
                  </a:cubicBezTo>
                  <a:cubicBezTo>
                    <a:pt x="1970470" y="1155276"/>
                    <a:pt x="1927393" y="1315255"/>
                    <a:pt x="1851557" y="1454856"/>
                  </a:cubicBezTo>
                  <a:lnTo>
                    <a:pt x="1809646" y="1523844"/>
                  </a:lnTo>
                  <a:lnTo>
                    <a:pt x="1380307" y="1523844"/>
                  </a:lnTo>
                  <a:lnTo>
                    <a:pt x="1458954" y="1458954"/>
                  </a:lnTo>
                  <a:cubicBezTo>
                    <a:pt x="1580189" y="1337719"/>
                    <a:pt x="1655175" y="1170234"/>
                    <a:pt x="1655175" y="985235"/>
                  </a:cubicBezTo>
                  <a:cubicBezTo>
                    <a:pt x="1655175" y="615237"/>
                    <a:pt x="1355233" y="315295"/>
                    <a:pt x="985235" y="315295"/>
                  </a:cubicBezTo>
                  <a:cubicBezTo>
                    <a:pt x="615237" y="315295"/>
                    <a:pt x="315295" y="615237"/>
                    <a:pt x="315295" y="985235"/>
                  </a:cubicBezTo>
                  <a:cubicBezTo>
                    <a:pt x="315295" y="1170234"/>
                    <a:pt x="390281" y="1337719"/>
                    <a:pt x="511516" y="1458954"/>
                  </a:cubicBezTo>
                  <a:lnTo>
                    <a:pt x="590163" y="1523844"/>
                  </a:lnTo>
                  <a:lnTo>
                    <a:pt x="160824" y="1523844"/>
                  </a:lnTo>
                  <a:lnTo>
                    <a:pt x="118913" y="1454856"/>
                  </a:lnTo>
                  <a:cubicBezTo>
                    <a:pt x="43077" y="1315255"/>
                    <a:pt x="0" y="1155276"/>
                    <a:pt x="0" y="985235"/>
                  </a:cubicBezTo>
                  <a:cubicBezTo>
                    <a:pt x="0" y="441105"/>
                    <a:pt x="441105" y="0"/>
                    <a:pt x="985235" y="0"/>
                  </a:cubicBezTo>
                  <a:close/>
                </a:path>
              </a:pathLst>
            </a:custGeom>
            <a:solidFill>
              <a:schemeClr val="tx1">
                <a:lumMod val="65000"/>
                <a:lumOff val="35000"/>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任意多边形 5"/>
            <p:cNvSpPr>
              <a:spLocks noChangeArrowheads="1"/>
            </p:cNvSpPr>
            <p:nvPr/>
          </p:nvSpPr>
          <p:spPr bwMode="auto">
            <a:xfrm>
              <a:off x="160824" y="1523844"/>
              <a:ext cx="1648822" cy="446626"/>
            </a:xfrm>
            <a:custGeom>
              <a:avLst/>
              <a:gdLst>
                <a:gd name="T0" fmla="*/ 0 w 1648822"/>
                <a:gd name="T1" fmla="*/ 0 h 446626"/>
                <a:gd name="T2" fmla="*/ 429339 w 1648822"/>
                <a:gd name="T3" fmla="*/ 0 h 446626"/>
                <a:gd name="T4" fmla="*/ 449841 w 1648822"/>
                <a:gd name="T5" fmla="*/ 16916 h 446626"/>
                <a:gd name="T6" fmla="*/ 824411 w 1648822"/>
                <a:gd name="T7" fmla="*/ 131331 h 446626"/>
                <a:gd name="T8" fmla="*/ 1198981 w 1648822"/>
                <a:gd name="T9" fmla="*/ 16916 h 446626"/>
                <a:gd name="T10" fmla="*/ 1219483 w 1648822"/>
                <a:gd name="T11" fmla="*/ 0 h 446626"/>
                <a:gd name="T12" fmla="*/ 1648822 w 1648822"/>
                <a:gd name="T13" fmla="*/ 0 h 446626"/>
                <a:gd name="T14" fmla="*/ 1641383 w 1648822"/>
                <a:gd name="T15" fmla="*/ 12245 h 446626"/>
                <a:gd name="T16" fmla="*/ 824411 w 1648822"/>
                <a:gd name="T17" fmla="*/ 446626 h 446626"/>
                <a:gd name="T18" fmla="*/ 7439 w 1648822"/>
                <a:gd name="T19" fmla="*/ 12245 h 446626"/>
                <a:gd name="T20" fmla="*/ 0 w 1648822"/>
                <a:gd name="T21" fmla="*/ 0 h 446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8822"/>
                <a:gd name="T34" fmla="*/ 0 h 446626"/>
                <a:gd name="T35" fmla="*/ 1648822 w 1648822"/>
                <a:gd name="T36" fmla="*/ 446626 h 4466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8822" h="446626">
                  <a:moveTo>
                    <a:pt x="0" y="0"/>
                  </a:moveTo>
                  <a:lnTo>
                    <a:pt x="429339" y="0"/>
                  </a:lnTo>
                  <a:lnTo>
                    <a:pt x="449841" y="16916"/>
                  </a:lnTo>
                  <a:cubicBezTo>
                    <a:pt x="556764" y="89152"/>
                    <a:pt x="685662" y="131331"/>
                    <a:pt x="824411" y="131331"/>
                  </a:cubicBezTo>
                  <a:cubicBezTo>
                    <a:pt x="963160" y="131331"/>
                    <a:pt x="1092058" y="89152"/>
                    <a:pt x="1198981" y="16916"/>
                  </a:cubicBezTo>
                  <a:lnTo>
                    <a:pt x="1219483" y="0"/>
                  </a:lnTo>
                  <a:lnTo>
                    <a:pt x="1648822" y="0"/>
                  </a:lnTo>
                  <a:lnTo>
                    <a:pt x="1641383" y="12245"/>
                  </a:lnTo>
                  <a:cubicBezTo>
                    <a:pt x="1464329" y="274319"/>
                    <a:pt x="1164492" y="446626"/>
                    <a:pt x="824411" y="446626"/>
                  </a:cubicBezTo>
                  <a:cubicBezTo>
                    <a:pt x="484330" y="446626"/>
                    <a:pt x="184493" y="274319"/>
                    <a:pt x="7439" y="12245"/>
                  </a:cubicBezTo>
                  <a:lnTo>
                    <a:pt x="0" y="0"/>
                  </a:lnTo>
                  <a:close/>
                </a:path>
              </a:pathLst>
            </a:custGeom>
            <a:solidFill>
              <a:srgbClr val="0067B0"/>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 name="任意多边形 4"/>
          <p:cNvSpPr>
            <a:spLocks noChangeArrowheads="1"/>
          </p:cNvSpPr>
          <p:nvPr/>
        </p:nvSpPr>
        <p:spPr bwMode="auto">
          <a:xfrm>
            <a:off x="8743950" y="4622006"/>
            <a:ext cx="476250" cy="300038"/>
          </a:xfrm>
          <a:custGeom>
            <a:avLst/>
            <a:gdLst>
              <a:gd name="T0" fmla="*/ 154365 w 808522"/>
              <a:gd name="T1" fmla="*/ 0 h 510140"/>
              <a:gd name="T2" fmla="*/ 157334 w 808522"/>
              <a:gd name="T3" fmla="*/ 0 h 510140"/>
              <a:gd name="T4" fmla="*/ 498719 w 808522"/>
              <a:gd name="T5" fmla="*/ 0 h 510140"/>
              <a:gd name="T6" fmla="*/ 498719 w 808522"/>
              <a:gd name="T7" fmla="*/ 313717 h 510140"/>
              <a:gd name="T8" fmla="*/ 157341 w 808522"/>
              <a:gd name="T9" fmla="*/ 313717 h 510140"/>
              <a:gd name="T10" fmla="*/ 157334 w 808522"/>
              <a:gd name="T11" fmla="*/ 313718 h 510140"/>
              <a:gd name="T12" fmla="*/ 157328 w 808522"/>
              <a:gd name="T13" fmla="*/ 313717 h 510140"/>
              <a:gd name="T14" fmla="*/ 154365 w 808522"/>
              <a:gd name="T15" fmla="*/ 313717 h 510140"/>
              <a:gd name="T16" fmla="*/ 154365 w 808522"/>
              <a:gd name="T17" fmla="*/ 313420 h 510140"/>
              <a:gd name="T18" fmla="*/ 125625 w 808522"/>
              <a:gd name="T19" fmla="*/ 310531 h 510140"/>
              <a:gd name="T20" fmla="*/ 0 w 808522"/>
              <a:gd name="T21" fmla="*/ 156859 h 510140"/>
              <a:gd name="T22" fmla="*/ 125625 w 808522"/>
              <a:gd name="T23" fmla="*/ 3187 h 510140"/>
              <a:gd name="T24" fmla="*/ 154365 w 808522"/>
              <a:gd name="T25" fmla="*/ 298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15"/>
          <p:cNvSpPr>
            <a:spLocks noChangeArrowheads="1"/>
          </p:cNvSpPr>
          <p:nvPr/>
        </p:nvSpPr>
        <p:spPr bwMode="auto">
          <a:xfrm>
            <a:off x="8803482" y="4656535"/>
            <a:ext cx="340519" cy="21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9" tIns="25709" rIns="51419" bIns="25709">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zh-CN" sz="1100">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rPr>
              <a:t>* </a:t>
            </a:r>
            <a:endParaRPr lang="zh-CN" altLang="zh-CN" sz="1100" b="1">
              <a:solidFill>
                <a:schemeClr val="bg1"/>
              </a:solidFill>
              <a:latin typeface="Arial" panose="020B0604020202020204" pitchFamily="34" charset="0"/>
              <a:ea typeface="微软雅黑" panose="020B0503020204020204" pitchFamily="34" charset="-122"/>
              <a:cs typeface="Arial Unicode MS" pitchFamily="34" charset="-122"/>
              <a:sym typeface="Arial" panose="020B0604020202020204" pitchFamily="34" charset="0"/>
            </a:endParaRPr>
          </a:p>
        </p:txBody>
      </p:sp>
      <p:grpSp>
        <p:nvGrpSpPr>
          <p:cNvPr id="48" name="组合 47"/>
          <p:cNvGrpSpPr/>
          <p:nvPr/>
        </p:nvGrpSpPr>
        <p:grpSpPr>
          <a:xfrm>
            <a:off x="4481014" y="1320593"/>
            <a:ext cx="1244010" cy="1244013"/>
            <a:chOff x="4481014" y="1320593"/>
            <a:chExt cx="1244010" cy="1244013"/>
          </a:xfrm>
        </p:grpSpPr>
        <p:grpSp>
          <p:nvGrpSpPr>
            <p:cNvPr id="29" name="组合 28"/>
            <p:cNvGrpSpPr/>
            <p:nvPr/>
          </p:nvGrpSpPr>
          <p:grpSpPr>
            <a:xfrm>
              <a:off x="4481014" y="1320593"/>
              <a:ext cx="1244010" cy="124401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 name="文本框 3"/>
            <p:cNvSpPr>
              <a:spLocks noChangeArrowheads="1"/>
            </p:cNvSpPr>
            <p:nvPr/>
          </p:nvSpPr>
          <p:spPr bwMode="auto">
            <a:xfrm>
              <a:off x="4752498" y="1497806"/>
              <a:ext cx="701040" cy="62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spcBef>
                  <a:spcPct val="0"/>
                </a:spcBef>
                <a:buFont typeface="Arial" panose="020B0604020202020204" pitchFamily="34" charset="0"/>
                <a:buNone/>
              </a:pPr>
              <a:r>
                <a:rPr lang="en-US" altLang="zh-CN" sz="4000" dirty="0">
                  <a:solidFill>
                    <a:srgbClr val="03A9F3"/>
                  </a:solidFill>
                  <a:latin typeface="Arial" panose="020B0604020202020204" pitchFamily="34" charset="0"/>
                  <a:ea typeface="微软雅黑" panose="020B0503020204020204" pitchFamily="34" charset="-122"/>
                  <a:sym typeface="Arial" panose="020B0604020202020204" pitchFamily="34" charset="0"/>
                </a:rPr>
                <a:t>01</a:t>
              </a:r>
              <a:endParaRPr lang="zh-CN" altLang="en-US" sz="45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2824855" y="3294915"/>
            <a:ext cx="1244010" cy="1244013"/>
            <a:chOff x="2824855" y="3294915"/>
            <a:chExt cx="1244010" cy="1244013"/>
          </a:xfrm>
        </p:grpSpPr>
        <p:grpSp>
          <p:nvGrpSpPr>
            <p:cNvPr id="40" name="组合 39"/>
            <p:cNvGrpSpPr/>
            <p:nvPr/>
          </p:nvGrpSpPr>
          <p:grpSpPr>
            <a:xfrm>
              <a:off x="2824855" y="3294915"/>
              <a:ext cx="1244010" cy="1244013"/>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文本框 16"/>
            <p:cNvSpPr>
              <a:spLocks noChangeArrowheads="1"/>
            </p:cNvSpPr>
            <p:nvPr/>
          </p:nvSpPr>
          <p:spPr bwMode="auto">
            <a:xfrm>
              <a:off x="3104674" y="3471863"/>
              <a:ext cx="701040" cy="62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spcBef>
                  <a:spcPct val="0"/>
                </a:spcBef>
                <a:buFont typeface="Arial" panose="020B0604020202020204" pitchFamily="34" charset="0"/>
                <a:buNone/>
              </a:pPr>
              <a:r>
                <a:rPr lang="en-US" altLang="zh-CN" sz="4000" dirty="0">
                  <a:solidFill>
                    <a:srgbClr val="03A9F3"/>
                  </a:solidFill>
                  <a:latin typeface="Arial" panose="020B0604020202020204" pitchFamily="34" charset="0"/>
                  <a:ea typeface="微软雅黑" panose="020B0503020204020204" pitchFamily="34" charset="-122"/>
                  <a:sym typeface="Arial" panose="020B0604020202020204" pitchFamily="34" charset="0"/>
                </a:rPr>
                <a:t>02</a:t>
              </a:r>
              <a:endParaRPr lang="zh-CN" altLang="en-US" sz="4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700208" y="3294650"/>
            <a:ext cx="1244010" cy="1244013"/>
            <a:chOff x="4700208" y="3294650"/>
            <a:chExt cx="1244010" cy="1244013"/>
          </a:xfrm>
        </p:grpSpPr>
        <p:grpSp>
          <p:nvGrpSpPr>
            <p:cNvPr id="37" name="组合 36"/>
            <p:cNvGrpSpPr/>
            <p:nvPr/>
          </p:nvGrpSpPr>
          <p:grpSpPr>
            <a:xfrm>
              <a:off x="4700208" y="3294650"/>
              <a:ext cx="1244010" cy="124401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24"/>
            <p:cNvSpPr>
              <a:spLocks noChangeArrowheads="1"/>
            </p:cNvSpPr>
            <p:nvPr/>
          </p:nvSpPr>
          <p:spPr bwMode="auto">
            <a:xfrm>
              <a:off x="4946014" y="3483769"/>
              <a:ext cx="75692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spcBef>
                  <a:spcPct val="0"/>
                </a:spcBef>
                <a:buFont typeface="Arial" panose="020B0604020202020204" pitchFamily="34" charset="0"/>
                <a:buNone/>
              </a:pPr>
              <a:r>
                <a:rPr lang="en-US" altLang="zh-CN" sz="4400" dirty="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altLang="en-US" sz="44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TextBox 59"/>
          <p:cNvSpPr>
            <a:spLocks noChangeArrowheads="1"/>
          </p:cNvSpPr>
          <p:nvPr/>
        </p:nvSpPr>
        <p:spPr bwMode="auto">
          <a:xfrm flipH="1">
            <a:off x="417195" y="1405890"/>
            <a:ext cx="3504565" cy="55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r">
              <a:lnSpc>
                <a:spcPct val="100000"/>
              </a:lnSpc>
              <a:spcBef>
                <a:spcPct val="0"/>
              </a:spcBef>
              <a:buFont typeface="Arial" panose="020B0604020202020204" pitchFamily="34" charset="0"/>
              <a:buNone/>
            </a:pPr>
            <a:r>
              <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提高决策的科学性</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59"/>
          <p:cNvSpPr>
            <a:spLocks noChangeArrowheads="1"/>
          </p:cNvSpPr>
          <p:nvPr/>
        </p:nvSpPr>
        <p:spPr bwMode="auto">
          <a:xfrm flipH="1">
            <a:off x="6179820" y="3451860"/>
            <a:ext cx="2235835" cy="105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a:lnSpc>
                <a:spcPct val="100000"/>
              </a:lnSpc>
              <a:spcBef>
                <a:spcPct val="0"/>
              </a:spcBef>
              <a:buFont typeface="Arial" panose="020B0604020202020204" pitchFamily="34" charset="0"/>
              <a:buNone/>
            </a:pPr>
            <a:r>
              <a:rPr lang="zh-CN" altLang="en-US" sz="3200" dirty="0">
                <a:solidFill>
                  <a:srgbClr val="00B0F0"/>
                </a:solidFill>
                <a:latin typeface="Arial" panose="020B0604020202020204" pitchFamily="34" charset="0"/>
                <a:ea typeface="微软雅黑" panose="020B0503020204020204" pitchFamily="34" charset="-122"/>
                <a:sym typeface="Arial" panose="020B0604020202020204" pitchFamily="34" charset="0"/>
              </a:rPr>
              <a:t>提高决策的相对稳定性</a:t>
            </a:r>
            <a:endParaRPr lang="zh-CN" altLang="en-US" sz="3200" dirty="0">
              <a:solidFill>
                <a:srgbClr val="00B0F0"/>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59"/>
          <p:cNvSpPr>
            <a:spLocks noChangeArrowheads="1"/>
          </p:cNvSpPr>
          <p:nvPr/>
        </p:nvSpPr>
        <p:spPr bwMode="auto">
          <a:xfrm flipH="1">
            <a:off x="742950" y="3429000"/>
            <a:ext cx="1941910" cy="105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a:lnSpc>
                <a:spcPct val="100000"/>
              </a:lnSpc>
              <a:spcBef>
                <a:spcPct val="0"/>
              </a:spcBef>
              <a:buFont typeface="Arial" panose="020B0604020202020204" pitchFamily="34" charset="0"/>
              <a:buNone/>
            </a:pPr>
            <a:r>
              <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提高决策的有效性</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6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组织环境分析的意义</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trips(downLef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par>
                                <p:cTn id="15" presetID="53" presetClass="entr" presetSubtype="16" fill="hold" nodeType="withEffect">
                                  <p:stCondLst>
                                    <p:cond delay="30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Effect transition="in" filter="fade">
                                      <p:cBhvr>
                                        <p:cTn id="19" dur="500"/>
                                        <p:tgtEl>
                                          <p:spTgt spid="49"/>
                                        </p:tgtEl>
                                      </p:cBhvr>
                                    </p:animEffect>
                                  </p:childTnLst>
                                </p:cTn>
                              </p:par>
                              <p:par>
                                <p:cTn id="20" presetID="53" presetClass="entr" presetSubtype="16" fill="hold" nodeType="withEffect">
                                  <p:stCondLst>
                                    <p:cond delay="6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500" fill="hold"/>
                                        <p:tgtEl>
                                          <p:spTgt spid="50"/>
                                        </p:tgtEl>
                                        <p:attrNameLst>
                                          <p:attrName>ppt_w</p:attrName>
                                        </p:attrNameLst>
                                      </p:cBhvr>
                                      <p:tavLst>
                                        <p:tav tm="0">
                                          <p:val>
                                            <p:fltVal val="0"/>
                                          </p:val>
                                        </p:tav>
                                        <p:tav tm="100000">
                                          <p:val>
                                            <p:strVal val="#ppt_w"/>
                                          </p:val>
                                        </p:tav>
                                      </p:tavLst>
                                    </p:anim>
                                    <p:anim calcmode="lin" valueType="num">
                                      <p:cBhvr>
                                        <p:cTn id="23" dur="500" fill="hold"/>
                                        <p:tgtEl>
                                          <p:spTgt spid="50"/>
                                        </p:tgtEl>
                                        <p:attrNameLst>
                                          <p:attrName>ppt_h</p:attrName>
                                        </p:attrNameLst>
                                      </p:cBhvr>
                                      <p:tavLst>
                                        <p:tav tm="0">
                                          <p:val>
                                            <p:fltVal val="0"/>
                                          </p:val>
                                        </p:tav>
                                        <p:tav tm="100000">
                                          <p:val>
                                            <p:strVal val="#ppt_h"/>
                                          </p:val>
                                        </p:tav>
                                      </p:tavLst>
                                    </p:anim>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800"/>
                                        <p:tgtEl>
                                          <p:spTgt spid="9"/>
                                        </p:tgtEl>
                                      </p:cBhvr>
                                    </p:animEffect>
                                  </p:childTnLst>
                                </p:cTn>
                              </p:par>
                              <p:par>
                                <p:cTn id="30" presetID="21" presetClass="entr" presetSubtype="1"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heel(1)">
                                      <p:cBhvr>
                                        <p:cTn id="32" dur="800"/>
                                        <p:tgtEl>
                                          <p:spTgt spid="19"/>
                                        </p:tgtEl>
                                      </p:cBhvr>
                                    </p:animEffect>
                                  </p:childTnLst>
                                </p:cTn>
                              </p:par>
                              <p:par>
                                <p:cTn id="33" presetID="21" presetClass="entr" presetSubtype="1"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heel(1)">
                                      <p:cBhvr>
                                        <p:cTn id="35" dur="8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right)">
                                      <p:cBhvr>
                                        <p:cTn id="43" dur="500"/>
                                        <p:tgtEl>
                                          <p:spTgt spid="1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right)">
                                      <p:cBhvr>
                                        <p:cTn id="51" dur="500"/>
                                        <p:tgtEl>
                                          <p:spTgt spid="22"/>
                                        </p:tgtEl>
                                      </p:cBhvr>
                                    </p:animEffect>
                                  </p:childTnLst>
                                </p:cTn>
                              </p:par>
                              <p:par>
                                <p:cTn id="52" presetID="22" presetClass="entr" presetSubtype="2" fill="hold" grpId="0" nodeType="withEffect">
                                  <p:stCondLst>
                                    <p:cond delay="400"/>
                                  </p:stCondLst>
                                  <p:childTnLst>
                                    <p:set>
                                      <p:cBhvr>
                                        <p:cTn id="53" dur="1" fill="hold">
                                          <p:stCondLst>
                                            <p:cond delay="0"/>
                                          </p:stCondLst>
                                        </p:cTn>
                                        <p:tgtEl>
                                          <p:spTgt spid="26"/>
                                        </p:tgtEl>
                                        <p:attrNameLst>
                                          <p:attrName>style.visibility</p:attrName>
                                        </p:attrNameLst>
                                      </p:cBhvr>
                                      <p:to>
                                        <p:strVal val="visible"/>
                                      </p:to>
                                    </p:set>
                                    <p:animEffect transition="in" filter="wipe(right)">
                                      <p:cBhvr>
                                        <p:cTn id="54" dur="500"/>
                                        <p:tgtEl>
                                          <p:spTgt spid="26"/>
                                        </p:tgtEl>
                                      </p:cBhvr>
                                    </p:animEffect>
                                  </p:childTnLst>
                                </p:cTn>
                              </p:par>
                              <p:par>
                                <p:cTn id="55" presetID="22" presetClass="entr" presetSubtype="8" fill="hold" grpId="0" nodeType="withEffect">
                                  <p:stCondLst>
                                    <p:cond delay="80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7" grpId="0" animBg="1"/>
      <p:bldP spid="22"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083773"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组织环境特征</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194593"/>
            <a:ext cx="236364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组织与环境</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386969"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组织环境构成</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4" y="3031527"/>
            <a:ext cx="2337848"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组织环境分析</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71173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707060" y="309117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40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8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12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五力要素模型</a:t>
            </a:r>
            <a:endParaRPr lang="zh-CN" altLang="en-US"/>
          </a:p>
        </p:txBody>
      </p:sp>
      <p:sp>
        <p:nvSpPr>
          <p:cNvPr id="4" name="内容占位符 3"/>
          <p:cNvSpPr>
            <a:spLocks noGrp="1"/>
          </p:cNvSpPr>
          <p:nvPr>
            <p:ph idx="1"/>
          </p:nvPr>
        </p:nvSpPr>
        <p:spPr>
          <a:xfrm>
            <a:off x="457200" y="1200150"/>
            <a:ext cx="2557780" cy="3293110"/>
          </a:xfrm>
        </p:spPr>
        <p:txBody>
          <a:bodyPr>
            <a:normAutofit fontScale="60000"/>
          </a:bodyPr>
          <a:p>
            <a:pPr marL="0" indent="0">
              <a:buNone/>
            </a:pPr>
            <a:r>
              <a:rPr lang="zh-CN" altLang="en-US">
                <a:sym typeface="+mn-ea"/>
              </a:rPr>
              <a:t>“五力”要素模型是迈克尔·波特于20世纪80年代初提出的，将大量不同的因素汇集在一个简便的模型中，以此分析一个行业的基本竞争态势，是国际上通用的产业环境分析方法。</a:t>
            </a:r>
            <a:endParaRPr lang="zh-CN" altLang="en-US"/>
          </a:p>
        </p:txBody>
      </p:sp>
      <p:grpSp>
        <p:nvGrpSpPr>
          <p:cNvPr id="1073743217" name="组合 1073743216"/>
          <p:cNvGrpSpPr/>
          <p:nvPr/>
        </p:nvGrpSpPr>
        <p:grpSpPr>
          <a:xfrm>
            <a:off x="3015615" y="1356995"/>
            <a:ext cx="5521960" cy="3300039"/>
            <a:chOff x="2916" y="7096"/>
            <a:chExt cx="6504" cy="3740"/>
          </a:xfrm>
        </p:grpSpPr>
        <p:sp>
          <p:nvSpPr>
            <p:cNvPr id="1073743218" name="文本框 1073743217"/>
            <p:cNvSpPr txBox="1"/>
            <p:nvPr/>
          </p:nvSpPr>
          <p:spPr>
            <a:xfrm>
              <a:off x="6888" y="9000"/>
              <a:ext cx="1111" cy="348"/>
            </a:xfrm>
            <a:prstGeom prst="rect">
              <a:avLst/>
            </a:prstGeom>
            <a:solidFill>
              <a:srgbClr val="FFFFFF"/>
            </a:solidFill>
            <a:ln w="9525">
              <a:noFill/>
            </a:ln>
          </p:spPr>
          <p:txBody>
            <a:bodyPr wrap="square">
              <a:spAutoFit/>
            </a:bodyPr>
            <a:p>
              <a:r>
                <a:rPr lang="zh-CN" altLang="en-US" sz="1400"/>
                <a:t>议价能力</a:t>
              </a:r>
              <a:endParaRPr lang="zh-CN" altLang="en-US"/>
            </a:p>
          </p:txBody>
        </p:sp>
        <p:sp>
          <p:nvSpPr>
            <p:cNvPr id="1073743219" name="文本框 1073743218"/>
            <p:cNvSpPr txBox="1"/>
            <p:nvPr/>
          </p:nvSpPr>
          <p:spPr>
            <a:xfrm>
              <a:off x="4337" y="9000"/>
              <a:ext cx="1125" cy="348"/>
            </a:xfrm>
            <a:prstGeom prst="rect">
              <a:avLst/>
            </a:prstGeom>
            <a:solidFill>
              <a:srgbClr val="FFFFFF"/>
            </a:solidFill>
            <a:ln w="9525">
              <a:noFill/>
            </a:ln>
          </p:spPr>
          <p:txBody>
            <a:bodyPr wrap="square">
              <a:spAutoFit/>
            </a:bodyPr>
            <a:p>
              <a:r>
                <a:rPr lang="zh-CN" altLang="en-US" sz="1400">
                  <a:latin typeface="仿宋" panose="02010609060101010101" charset="-122"/>
                  <a:ea typeface="仿宋" panose="02010609060101010101" charset="-122"/>
                </a:rPr>
                <a:t>议价能力</a:t>
              </a:r>
              <a:endParaRPr lang="zh-CN" altLang="en-US" sz="1400">
                <a:latin typeface="仿宋" panose="02010609060101010101" charset="-122"/>
                <a:ea typeface="仿宋" panose="02010609060101010101" charset="-122"/>
              </a:endParaRPr>
            </a:p>
          </p:txBody>
        </p:sp>
        <p:sp>
          <p:nvSpPr>
            <p:cNvPr id="1073743220" name="文本框 1073743219"/>
            <p:cNvSpPr txBox="1"/>
            <p:nvPr/>
          </p:nvSpPr>
          <p:spPr>
            <a:xfrm>
              <a:off x="4488" y="7632"/>
              <a:ext cx="1653" cy="382"/>
            </a:xfrm>
            <a:prstGeom prst="rect">
              <a:avLst/>
            </a:prstGeom>
            <a:solidFill>
              <a:srgbClr val="FFFFFF"/>
            </a:solidFill>
            <a:ln w="9525">
              <a:noFill/>
            </a:ln>
          </p:spPr>
          <p:txBody>
            <a:bodyPr wrap="square">
              <a:spAutoFit/>
            </a:bodyPr>
            <a:p>
              <a:r>
                <a:rPr lang="zh-CN" altLang="en-US" sz="1600">
                  <a:latin typeface="仿宋" panose="02010609060101010101" charset="-122"/>
                  <a:ea typeface="仿宋" panose="02010609060101010101" charset="-122"/>
                </a:rPr>
                <a:t>进入者的威胁</a:t>
              </a:r>
              <a:endParaRPr lang="zh-CN" altLang="en-US" sz="1600">
                <a:latin typeface="仿宋" panose="02010609060101010101" charset="-122"/>
                <a:ea typeface="仿宋" panose="02010609060101010101" charset="-122"/>
              </a:endParaRPr>
            </a:p>
          </p:txBody>
        </p:sp>
        <p:sp>
          <p:nvSpPr>
            <p:cNvPr id="1073743221" name="文本框 1073743220"/>
            <p:cNvSpPr txBox="1"/>
            <p:nvPr/>
          </p:nvSpPr>
          <p:spPr>
            <a:xfrm>
              <a:off x="6207" y="9857"/>
              <a:ext cx="1792" cy="382"/>
            </a:xfrm>
            <a:prstGeom prst="rect">
              <a:avLst/>
            </a:prstGeom>
            <a:solidFill>
              <a:srgbClr val="FFFFFF"/>
            </a:solidFill>
            <a:ln w="9525">
              <a:noFill/>
            </a:ln>
          </p:spPr>
          <p:txBody>
            <a:bodyPr wrap="square">
              <a:spAutoFit/>
            </a:bodyPr>
            <a:p>
              <a:r>
                <a:rPr lang="zh-CN" altLang="en-US" sz="1600">
                  <a:latin typeface="仿宋" panose="02010609060101010101" charset="-122"/>
                  <a:ea typeface="仿宋" panose="02010609060101010101" charset="-122"/>
                </a:rPr>
                <a:t>替代品的威胁</a:t>
              </a:r>
              <a:endParaRPr lang="zh-CN" altLang="en-US"/>
            </a:p>
          </p:txBody>
        </p:sp>
        <p:sp>
          <p:nvSpPr>
            <p:cNvPr id="1073743222" name="矩形 1073743221"/>
            <p:cNvSpPr/>
            <p:nvPr/>
          </p:nvSpPr>
          <p:spPr>
            <a:xfrm>
              <a:off x="5232" y="7096"/>
              <a:ext cx="1870" cy="40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a:t>潜在进入者</a:t>
              </a:r>
              <a:endParaRPr lang="zh-CN" altLang="en-US"/>
            </a:p>
            <a:p>
              <a:endParaRPr lang="zh-CN" altLang="en-US" sz="1600"/>
            </a:p>
          </p:txBody>
        </p:sp>
        <p:sp>
          <p:nvSpPr>
            <p:cNvPr id="1073743223" name="矩形 1073743222"/>
            <p:cNvSpPr/>
            <p:nvPr/>
          </p:nvSpPr>
          <p:spPr>
            <a:xfrm>
              <a:off x="5463" y="10428"/>
              <a:ext cx="1440" cy="40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a:t>替代品</a:t>
              </a:r>
              <a:endParaRPr lang="zh-CN" altLang="en-US"/>
            </a:p>
            <a:p>
              <a:endParaRPr lang="zh-CN" altLang="en-US"/>
            </a:p>
          </p:txBody>
        </p:sp>
        <p:sp>
          <p:nvSpPr>
            <p:cNvPr id="1073743224" name="矩形 1073743223"/>
            <p:cNvSpPr/>
            <p:nvPr/>
          </p:nvSpPr>
          <p:spPr>
            <a:xfrm>
              <a:off x="2916" y="8748"/>
              <a:ext cx="1440" cy="40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a:t>供应商</a:t>
              </a:r>
              <a:endParaRPr lang="zh-CN" altLang="en-US"/>
            </a:p>
            <a:p>
              <a:endParaRPr lang="zh-CN" altLang="en-US"/>
            </a:p>
          </p:txBody>
        </p:sp>
        <p:sp>
          <p:nvSpPr>
            <p:cNvPr id="1073743225" name="矩形 1073743224"/>
            <p:cNvSpPr/>
            <p:nvPr/>
          </p:nvSpPr>
          <p:spPr>
            <a:xfrm>
              <a:off x="7980" y="8748"/>
              <a:ext cx="1440" cy="40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a:t>购买者</a:t>
              </a:r>
              <a:endParaRPr lang="zh-CN" altLang="en-US"/>
            </a:p>
            <a:p>
              <a:endParaRPr lang="zh-CN" altLang="en-US"/>
            </a:p>
          </p:txBody>
        </p:sp>
        <p:sp>
          <p:nvSpPr>
            <p:cNvPr id="1073743226" name="椭圆 1073743225"/>
            <p:cNvSpPr/>
            <p:nvPr/>
          </p:nvSpPr>
          <p:spPr>
            <a:xfrm>
              <a:off x="5439" y="8244"/>
              <a:ext cx="1449" cy="1416"/>
            </a:xfrm>
            <a:prstGeom prst="ellipse">
              <a:avLst/>
            </a:prstGeom>
            <a:solidFill>
              <a:srgbClr val="FFFFFF"/>
            </a:solidFill>
            <a:ln w="9525" cap="flat" cmpd="sng">
              <a:solidFill>
                <a:srgbClr val="000000"/>
              </a:solidFill>
              <a:prstDash val="solid"/>
              <a:headEnd type="none" w="med" len="med"/>
              <a:tailEnd type="none" w="med" len="med"/>
            </a:ln>
          </p:spPr>
          <p:txBody>
            <a:bodyPr wrap="square"/>
            <a:p>
              <a:endParaRPr lang="zh-CN" altLang="en-US"/>
            </a:p>
            <a:p>
              <a:endParaRPr lang="zh-CN" altLang="en-US"/>
            </a:p>
          </p:txBody>
        </p:sp>
        <p:cxnSp>
          <p:nvCxnSpPr>
            <p:cNvPr id="1073743227" name="直接箭头连接符 1073743226"/>
            <p:cNvCxnSpPr/>
            <p:nvPr/>
          </p:nvCxnSpPr>
          <p:spPr>
            <a:xfrm>
              <a:off x="4356" y="8952"/>
              <a:ext cx="1083" cy="0"/>
            </a:xfrm>
            <a:prstGeom prst="straightConnector1">
              <a:avLst/>
            </a:prstGeom>
            <a:ln w="9525" cap="flat" cmpd="sng">
              <a:solidFill>
                <a:srgbClr val="000000"/>
              </a:solidFill>
              <a:prstDash val="solid"/>
              <a:headEnd type="none" w="med" len="med"/>
              <a:tailEnd type="stealth" w="sm" len="med"/>
            </a:ln>
          </p:spPr>
        </p:cxnSp>
        <p:cxnSp>
          <p:nvCxnSpPr>
            <p:cNvPr id="1073743228" name="直接箭头连接符 1073743227"/>
            <p:cNvCxnSpPr/>
            <p:nvPr/>
          </p:nvCxnSpPr>
          <p:spPr>
            <a:xfrm>
              <a:off x="6888" y="8952"/>
              <a:ext cx="1083" cy="0"/>
            </a:xfrm>
            <a:prstGeom prst="straightConnector1">
              <a:avLst/>
            </a:prstGeom>
            <a:ln w="9525" cap="flat" cmpd="sng">
              <a:solidFill>
                <a:srgbClr val="000000"/>
              </a:solidFill>
              <a:prstDash val="solid"/>
              <a:headEnd type="stealth" w="sm" len="med"/>
              <a:tailEnd type="none" w="sm" len="med"/>
            </a:ln>
          </p:spPr>
        </p:cxnSp>
        <p:sp>
          <p:nvSpPr>
            <p:cNvPr id="1073743229" name="文本框 1073743228"/>
            <p:cNvSpPr txBox="1"/>
            <p:nvPr/>
          </p:nvSpPr>
          <p:spPr>
            <a:xfrm>
              <a:off x="5796" y="8573"/>
              <a:ext cx="904" cy="731"/>
            </a:xfrm>
            <a:prstGeom prst="rect">
              <a:avLst/>
            </a:prstGeom>
            <a:solidFill>
              <a:srgbClr val="FFFFFF"/>
            </a:solidFill>
            <a:ln w="9525">
              <a:noFill/>
            </a:ln>
          </p:spPr>
          <p:txBody>
            <a:bodyPr wrap="square">
              <a:spAutoFit/>
            </a:bodyPr>
            <a:p>
              <a:r>
                <a:rPr lang="zh-CN" altLang="en-US"/>
                <a:t>竞争对手</a:t>
              </a:r>
              <a:endParaRPr lang="zh-CN" altLang="en-US"/>
            </a:p>
          </p:txBody>
        </p:sp>
        <p:cxnSp>
          <p:nvCxnSpPr>
            <p:cNvPr id="1073743230" name="直接箭头连接符 1073743229"/>
            <p:cNvCxnSpPr/>
            <p:nvPr/>
          </p:nvCxnSpPr>
          <p:spPr>
            <a:xfrm>
              <a:off x="6180" y="7504"/>
              <a:ext cx="0" cy="737"/>
            </a:xfrm>
            <a:prstGeom prst="straightConnector1">
              <a:avLst/>
            </a:prstGeom>
            <a:ln w="9525" cap="flat" cmpd="sng">
              <a:solidFill>
                <a:srgbClr val="000000"/>
              </a:solidFill>
              <a:prstDash val="solid"/>
              <a:headEnd type="none" w="med" len="med"/>
              <a:tailEnd type="stealth" w="sm" len="med"/>
            </a:ln>
          </p:spPr>
        </p:cxnSp>
        <p:cxnSp>
          <p:nvCxnSpPr>
            <p:cNvPr id="1073743231" name="直接箭头连接符 1073743230"/>
            <p:cNvCxnSpPr/>
            <p:nvPr/>
          </p:nvCxnSpPr>
          <p:spPr>
            <a:xfrm>
              <a:off x="6189" y="9667"/>
              <a:ext cx="0" cy="761"/>
            </a:xfrm>
            <a:prstGeom prst="straightConnector1">
              <a:avLst/>
            </a:prstGeom>
            <a:ln w="9525" cap="flat" cmpd="sng">
              <a:solidFill>
                <a:srgbClr val="000000"/>
              </a:solidFill>
              <a:prstDash val="solid"/>
              <a:headEnd type="stealth" w="sm" len="med"/>
              <a:tailEnd type="none" w="sm" len="med"/>
            </a:ln>
          </p:spPr>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73743217"/>
                                        </p:tgtEl>
                                        <p:attrNameLst>
                                          <p:attrName>style.visibility</p:attrName>
                                        </p:attrNameLst>
                                      </p:cBhvr>
                                      <p:to>
                                        <p:strVal val="visible"/>
                                      </p:to>
                                    </p:set>
                                    <p:anim calcmode="lin" valueType="num">
                                      <p:cBhvr>
                                        <p:cTn id="7" dur="1000" fill="hold"/>
                                        <p:tgtEl>
                                          <p:spTgt spid="1073743217"/>
                                        </p:tgtEl>
                                        <p:attrNameLst>
                                          <p:attrName>ppt_w</p:attrName>
                                        </p:attrNameLst>
                                      </p:cBhvr>
                                      <p:tavLst>
                                        <p:tav tm="0">
                                          <p:val>
                                            <p:strVal val="#ppt_w*0.70"/>
                                          </p:val>
                                        </p:tav>
                                        <p:tav tm="100000">
                                          <p:val>
                                            <p:strVal val="#ppt_w"/>
                                          </p:val>
                                        </p:tav>
                                      </p:tavLst>
                                    </p:anim>
                                    <p:anim calcmode="lin" valueType="num">
                                      <p:cBhvr>
                                        <p:cTn id="8" dur="1000" fill="hold"/>
                                        <p:tgtEl>
                                          <p:spTgt spid="1073743217"/>
                                        </p:tgtEl>
                                        <p:attrNameLst>
                                          <p:attrName>ppt_h</p:attrName>
                                        </p:attrNameLst>
                                      </p:cBhvr>
                                      <p:tavLst>
                                        <p:tav tm="0">
                                          <p:val>
                                            <p:strVal val="#ppt_h"/>
                                          </p:val>
                                        </p:tav>
                                        <p:tav tm="100000">
                                          <p:val>
                                            <p:strVal val="#ppt_h"/>
                                          </p:val>
                                        </p:tav>
                                      </p:tavLst>
                                    </p:anim>
                                    <p:animEffect transition="in" filter="fade">
                                      <p:cBhvr>
                                        <p:cTn id="9" dur="1000"/>
                                        <p:tgtEl>
                                          <p:spTgt spid="1073743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3600" y="140335"/>
            <a:ext cx="3043555" cy="364490"/>
          </a:xfrm>
          <a:prstGeom prst="homePlate">
            <a:avLst>
              <a:gd name="adj" fmla="val 34324"/>
            </a:avLst>
          </a:prstGeom>
        </p:spPr>
      </p:pic>
      <p:sp>
        <p:nvSpPr>
          <p:cNvPr id="19" name="TextBox 18"/>
          <p:cNvSpPr txBox="1"/>
          <p:nvPr/>
        </p:nvSpPr>
        <p:spPr>
          <a:xfrm>
            <a:off x="1094482" y="130131"/>
            <a:ext cx="1954381" cy="400110"/>
          </a:xfrm>
          <a:prstGeom prst="rect">
            <a:avLst/>
          </a:prstGeom>
          <a:noFill/>
        </p:spPr>
        <p:txBody>
          <a:bodyPr wrap="none" rtlCol="0">
            <a:spAutoFit/>
          </a:bodyPr>
          <a:lstStyle/>
          <a:p>
            <a:pPr algn="l"/>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五力要素模型</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1221" y="140638"/>
            <a:ext cx="254645" cy="364572"/>
          </a:xfrm>
          <a:prstGeom prst="chevron">
            <a:avLst/>
          </a:prstGeom>
        </p:spPr>
      </p:pic>
      <p:sp>
        <p:nvSpPr>
          <p:cNvPr id="21"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668655" y="889000"/>
            <a:ext cx="8227695" cy="3784600"/>
          </a:xfrm>
          <a:prstGeom prst="rect">
            <a:avLst/>
          </a:prstGeom>
          <a:noFill/>
        </p:spPr>
        <p:txBody>
          <a:bodyPr wrap="square" rtlCol="0">
            <a:spAutoFit/>
          </a:bodyPr>
          <a:lstStyle/>
          <a:p>
            <a:pPr>
              <a:lnSpc>
                <a:spcPct val="120000"/>
              </a:lnSpc>
              <a:buFont typeface="Wingdings" panose="05000000000000000000" pitchFamily="2" charset="2"/>
              <a:buChar char="p"/>
            </a:pPr>
            <a:r>
              <a:rPr lang="zh-CN" altLang="en-US" sz="2000" b="1" dirty="0">
                <a:solidFill>
                  <a:srgbClr val="FF0000"/>
                </a:solidFill>
                <a:latin typeface="微软雅黑" panose="020B0503020204020204" pitchFamily="34" charset="-122"/>
                <a:ea typeface="微软雅黑" panose="020B0503020204020204" pitchFamily="34" charset="-122"/>
              </a:rPr>
              <a:t>供应商</a:t>
            </a:r>
            <a:r>
              <a:rPr lang="zh-CN" altLang="en-US" sz="2000" dirty="0">
                <a:latin typeface="微软雅黑" panose="020B0503020204020204" pitchFamily="34" charset="-122"/>
                <a:ea typeface="微软雅黑" panose="020B0503020204020204" pitchFamily="34" charset="-122"/>
              </a:rPr>
              <a:t>：为企业提供原材料、设备、技术、资金和其他投入的企业</a:t>
            </a:r>
            <a:endParaRPr lang="en-US" altLang="zh-CN" sz="2000"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供应商影响企业的途径：</a:t>
            </a:r>
            <a:r>
              <a:rPr lang="zh-CN" altLang="en-US" sz="2000" dirty="0">
                <a:latin typeface="微软雅黑" panose="020B0503020204020204" pitchFamily="34" charset="-122"/>
                <a:ea typeface="微软雅黑" panose="020B0503020204020204" pitchFamily="34" charset="-122"/>
                <a:sym typeface="Wingdings 3" pitchFamily="18" charset="2"/>
              </a:rPr>
              <a:t>提高投入品（服务）的价格或者降低投入品的质量来影响企业绩效，从而对企业构成威胁</a:t>
            </a:r>
            <a:endParaRPr lang="en-US" altLang="zh-CN" sz="2000" dirty="0">
              <a:latin typeface="微软雅黑" panose="020B0503020204020204" pitchFamily="34" charset="-122"/>
              <a:ea typeface="微软雅黑" panose="020B0503020204020204" pitchFamily="34" charset="-122"/>
              <a:sym typeface="Wingdings 3" pitchFamily="18" charset="2"/>
            </a:endParaRPr>
          </a:p>
          <a:p>
            <a:pPr>
              <a:lnSpc>
                <a:spcPct val="1200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sym typeface="Wingdings 3" pitchFamily="18" charset="2"/>
              </a:rPr>
              <a:t>导致供应商威胁较强的部分产业属性</a:t>
            </a:r>
            <a:r>
              <a:rPr lang="zh-CN" altLang="en-US" sz="2000" dirty="0">
                <a:latin typeface="微软雅黑" panose="020B0503020204020204" pitchFamily="34" charset="-122"/>
                <a:ea typeface="微软雅黑" panose="020B0503020204020204" pitchFamily="34" charset="-122"/>
                <a:sym typeface="Wingdings 3" pitchFamily="18" charset="2"/>
              </a:rPr>
              <a:t>：</a:t>
            </a:r>
            <a:endParaRPr lang="en-US" altLang="zh-CN" sz="2000"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sz="2000" dirty="0">
                <a:latin typeface="微软雅黑" panose="020B0503020204020204" pitchFamily="34" charset="-122"/>
                <a:ea typeface="微软雅黑" panose="020B0503020204020204" pitchFamily="34" charset="-122"/>
                <a:sym typeface="Wingdings 3" pitchFamily="18" charset="2"/>
              </a:rPr>
              <a:t> 少数供应商垄断整个产业</a:t>
            </a:r>
            <a:endParaRPr lang="zh-CN" altLang="en-US" sz="2000"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sz="2000" dirty="0">
                <a:latin typeface="微软雅黑" panose="020B0503020204020204" pitchFamily="34" charset="-122"/>
                <a:ea typeface="微软雅黑" panose="020B0503020204020204" pitchFamily="34" charset="-122"/>
                <a:sym typeface="Wingdings 3" pitchFamily="18" charset="2"/>
              </a:rPr>
              <a:t> 供应商有独特的或高度差异化产品</a:t>
            </a:r>
            <a:endParaRPr lang="zh-CN" altLang="en-US" sz="2000"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sz="2000" dirty="0">
                <a:latin typeface="微软雅黑" panose="020B0503020204020204" pitchFamily="34" charset="-122"/>
                <a:ea typeface="微软雅黑" panose="020B0503020204020204" pitchFamily="34" charset="-122"/>
                <a:sym typeface="Wingdings 3" pitchFamily="18" charset="2"/>
              </a:rPr>
              <a:t> 缺乏替代供应商的产品</a:t>
            </a:r>
            <a:endParaRPr lang="zh-CN" altLang="en-US" sz="2000"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sz="2000" dirty="0">
                <a:latin typeface="微软雅黑" panose="020B0503020204020204" pitchFamily="34" charset="-122"/>
                <a:ea typeface="微软雅黑" panose="020B0503020204020204" pitchFamily="34" charset="-122"/>
                <a:sym typeface="Wingdings 3" pitchFamily="18" charset="2"/>
              </a:rPr>
              <a:t> 供应商威胁采取前向一体化</a:t>
            </a:r>
            <a:endParaRPr lang="zh-CN" altLang="en-US" sz="2000"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sz="2000" dirty="0">
                <a:latin typeface="微软雅黑" panose="020B0503020204020204" pitchFamily="34" charset="-122"/>
                <a:ea typeface="微软雅黑" panose="020B0503020204020204" pitchFamily="34" charset="-122"/>
                <a:sym typeface="Wingdings 3" pitchFamily="18" charset="2"/>
              </a:rPr>
              <a:t> 企业不是供应商的关键客户</a:t>
            </a:r>
            <a:endParaRPr lang="zh-CN" altLang="en-US" sz="2000" dirty="0">
              <a:latin typeface="微软雅黑" panose="020B0503020204020204" pitchFamily="34" charset="-122"/>
              <a:ea typeface="微软雅黑" panose="020B0503020204020204" pitchFamily="34" charset="-122"/>
              <a:sym typeface="Wingdings 3" pitchFamily="18" charset="2"/>
            </a:endParaRPr>
          </a:p>
          <a:p>
            <a:pPr>
              <a:lnSpc>
                <a:spcPct val="120000"/>
              </a:lnSpc>
              <a:buFont typeface="Wingdings" panose="05000000000000000000" pitchFamily="2" charset="2"/>
              <a:buChar char="p"/>
            </a:pPr>
            <a:endParaRPr lang="zh-CN" altLang="en-US" sz="2000" dirty="0">
              <a:latin typeface="微软雅黑" panose="020B0503020204020204" pitchFamily="34" charset="-122"/>
              <a:ea typeface="微软雅黑" panose="020B0503020204020204" pitchFamily="34" charset="-122"/>
              <a:sym typeface="Wingdings 3" pitchFamily="18"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3600" y="140335"/>
            <a:ext cx="3043555" cy="364490"/>
          </a:xfrm>
          <a:prstGeom prst="homePlate">
            <a:avLst>
              <a:gd name="adj" fmla="val 34324"/>
            </a:avLst>
          </a:prstGeom>
        </p:spPr>
      </p:pic>
      <p:sp>
        <p:nvSpPr>
          <p:cNvPr id="19" name="TextBox 18"/>
          <p:cNvSpPr txBox="1"/>
          <p:nvPr/>
        </p:nvSpPr>
        <p:spPr>
          <a:xfrm>
            <a:off x="1094482" y="130131"/>
            <a:ext cx="1954381" cy="400110"/>
          </a:xfrm>
          <a:prstGeom prst="rect">
            <a:avLst/>
          </a:prstGeom>
          <a:noFill/>
        </p:spPr>
        <p:txBody>
          <a:bodyPr wrap="none" rtlCol="0">
            <a:spAutoFit/>
          </a:bodyPr>
          <a:lstStyle/>
          <a:p>
            <a:pPr algn="l"/>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五力要素模型</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1221" y="140638"/>
            <a:ext cx="254645" cy="364572"/>
          </a:xfrm>
          <a:prstGeom prst="chevron">
            <a:avLst/>
          </a:prstGeom>
        </p:spPr>
      </p:pic>
      <p:sp>
        <p:nvSpPr>
          <p:cNvPr id="21"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660400" y="973455"/>
            <a:ext cx="7811135" cy="3784600"/>
          </a:xfrm>
          <a:prstGeom prst="rect">
            <a:avLst/>
          </a:prstGeom>
          <a:noFill/>
        </p:spPr>
        <p:txBody>
          <a:bodyPr wrap="square" rtlCol="0">
            <a:spAutoFit/>
          </a:bodyPr>
          <a:lstStyle/>
          <a:p>
            <a:pPr>
              <a:lnSpc>
                <a:spcPct val="120000"/>
              </a:lnSpc>
              <a:buFont typeface="Wingdings" panose="05000000000000000000" pitchFamily="2" charset="2"/>
              <a:buChar char="p"/>
            </a:pPr>
            <a:r>
              <a:rPr lang="zh-CN" altLang="en-US" sz="2000" b="1" dirty="0">
                <a:solidFill>
                  <a:srgbClr val="FF0000"/>
                </a:solidFill>
                <a:latin typeface="微软雅黑" panose="020B0503020204020204" pitchFamily="34" charset="-122"/>
                <a:ea typeface="微软雅黑" panose="020B0503020204020204" pitchFamily="34" charset="-122"/>
              </a:rPr>
              <a:t>购买者</a:t>
            </a:r>
            <a:r>
              <a:rPr lang="zh-CN" altLang="en-US" sz="2000" dirty="0">
                <a:latin typeface="微软雅黑" panose="020B0503020204020204" pitchFamily="34" charset="-122"/>
                <a:ea typeface="微软雅黑" panose="020B0503020204020204" pitchFamily="34" charset="-122"/>
              </a:rPr>
              <a:t>：为消费而购买的消费者和为销售而购买的经销商</a:t>
            </a:r>
            <a:endParaRPr lang="en-US" altLang="zh-CN" sz="2000"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p"/>
            </a:pPr>
            <a:r>
              <a:rPr lang="zh-CN" altLang="en-US" sz="2000" b="1" dirty="0">
                <a:solidFill>
                  <a:srgbClr val="FF0000"/>
                </a:solidFill>
                <a:latin typeface="微软雅黑" panose="020B0503020204020204" pitchFamily="34" charset="-122"/>
                <a:ea typeface="微软雅黑" panose="020B0503020204020204" pitchFamily="34" charset="-122"/>
              </a:rPr>
              <a:t>购买者的议价能力</a:t>
            </a:r>
            <a:r>
              <a:rPr lang="zh-CN"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sym typeface="Wingdings 3" pitchFamily="18" charset="2"/>
              </a:rPr>
              <a:t>买方作为改变厂商定价能力或成本结构的支配性能力</a:t>
            </a:r>
            <a:endParaRPr lang="en-US" altLang="zh-CN" sz="2000"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购买者影响企业的途径：主要通过压价或要求提高产品的质量或服务来影响企业</a:t>
            </a:r>
            <a:endParaRPr lang="en-US" altLang="zh-CN" sz="2000"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sym typeface="Wingdings 3" pitchFamily="18" charset="2"/>
              </a:rPr>
              <a:t>买方在以下情况更具有谈判能力</a:t>
            </a:r>
            <a:r>
              <a:rPr lang="zh-CN" altLang="en-US" sz="2000" dirty="0">
                <a:latin typeface="微软雅黑" panose="020B0503020204020204" pitchFamily="34" charset="-122"/>
                <a:ea typeface="微软雅黑" panose="020B0503020204020204" pitchFamily="34" charset="-122"/>
                <a:sym typeface="Wingdings 3" pitchFamily="18" charset="2"/>
              </a:rPr>
              <a:t>：</a:t>
            </a:r>
            <a:endParaRPr lang="zh-CN" altLang="en-US" sz="2000"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sz="2000" dirty="0">
                <a:latin typeface="微软雅黑" panose="020B0503020204020204" pitchFamily="34" charset="-122"/>
                <a:ea typeface="微软雅黑" panose="020B0503020204020204" pitchFamily="34" charset="-122"/>
                <a:sym typeface="Wingdings 3" pitchFamily="18" charset="2"/>
              </a:rPr>
              <a:t>买方占厂商的支配性份额</a:t>
            </a:r>
            <a:endParaRPr lang="zh-CN" altLang="en-US" sz="2000"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sz="2000" dirty="0">
                <a:latin typeface="微软雅黑" panose="020B0503020204020204" pitchFamily="34" charset="-122"/>
                <a:ea typeface="微软雅黑" panose="020B0503020204020204" pitchFamily="34" charset="-122"/>
                <a:sym typeface="Wingdings 3" pitchFamily="18" charset="2"/>
              </a:rPr>
              <a:t>行业产品差异性不大</a:t>
            </a:r>
            <a:endParaRPr lang="zh-CN" altLang="en-US" sz="2000"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sz="2000" dirty="0">
                <a:latin typeface="微软雅黑" panose="020B0503020204020204" pitchFamily="34" charset="-122"/>
                <a:ea typeface="微软雅黑" panose="020B0503020204020204" pitchFamily="34" charset="-122"/>
                <a:sym typeface="Wingdings 3" pitchFamily="18" charset="2"/>
              </a:rPr>
              <a:t>清晰了解供应商成本信息结构的信息</a:t>
            </a:r>
            <a:endParaRPr lang="zh-CN" altLang="en-US" sz="2000"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sz="2000" dirty="0">
                <a:latin typeface="微软雅黑" panose="020B0503020204020204" pitchFamily="34" charset="-122"/>
                <a:ea typeface="微软雅黑" panose="020B0503020204020204" pitchFamily="34" charset="-122"/>
                <a:sym typeface="Wingdings 3" pitchFamily="18" charset="2"/>
              </a:rPr>
              <a:t>购买者通过后向一体化给产业上游带来威胁</a:t>
            </a:r>
            <a:endParaRPr lang="zh-CN" altLang="en-US" sz="2000" dirty="0">
              <a:latin typeface="微软雅黑" panose="020B0503020204020204" pitchFamily="34" charset="-122"/>
              <a:ea typeface="微软雅黑" panose="020B0503020204020204" pitchFamily="34" charset="-122"/>
              <a:sym typeface="Wingdings 3" pitchFamily="18"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3600" y="140335"/>
            <a:ext cx="3043555" cy="364490"/>
          </a:xfrm>
          <a:prstGeom prst="homePlate">
            <a:avLst>
              <a:gd name="adj" fmla="val 34324"/>
            </a:avLst>
          </a:prstGeom>
        </p:spPr>
      </p:pic>
      <p:sp>
        <p:nvSpPr>
          <p:cNvPr id="19" name="TextBox 18"/>
          <p:cNvSpPr txBox="1"/>
          <p:nvPr/>
        </p:nvSpPr>
        <p:spPr>
          <a:xfrm>
            <a:off x="1094482" y="130131"/>
            <a:ext cx="1954381" cy="400110"/>
          </a:xfrm>
          <a:prstGeom prst="rect">
            <a:avLst/>
          </a:prstGeom>
          <a:noFill/>
        </p:spPr>
        <p:txBody>
          <a:bodyPr wrap="none" rtlCol="0">
            <a:spAutoFit/>
          </a:bodyPr>
          <a:lstStyle/>
          <a:p>
            <a:pPr algn="l"/>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五力要素模型</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1221" y="140638"/>
            <a:ext cx="254645" cy="364572"/>
          </a:xfrm>
          <a:prstGeom prst="chevron">
            <a:avLst/>
          </a:prstGeom>
        </p:spPr>
      </p:pic>
      <p:sp>
        <p:nvSpPr>
          <p:cNvPr id="21"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618064" y="821260"/>
            <a:ext cx="7179735" cy="4076700"/>
          </a:xfrm>
          <a:prstGeom prst="rect">
            <a:avLst/>
          </a:prstGeom>
          <a:noFill/>
        </p:spPr>
        <p:txBody>
          <a:bodyPr wrap="square" rtlCol="0">
            <a:spAutoFit/>
          </a:bodyPr>
          <a:lstStyle/>
          <a:p>
            <a:pPr>
              <a:lnSpc>
                <a:spcPct val="120000"/>
              </a:lnSpc>
              <a:buFont typeface="Wingdings" panose="05000000000000000000" pitchFamily="2" charset="2"/>
              <a:buChar char="p"/>
            </a:pPr>
            <a:r>
              <a:rPr lang="zh-CN" altLang="en-US" b="1" dirty="0">
                <a:solidFill>
                  <a:srgbClr val="FF0000"/>
                </a:solidFill>
                <a:latin typeface="微软雅黑" panose="020B0503020204020204" pitchFamily="34" charset="-122"/>
                <a:ea typeface="微软雅黑" panose="020B0503020204020204" pitchFamily="34" charset="-122"/>
              </a:rPr>
              <a:t>潜在的进入者</a:t>
            </a:r>
            <a:r>
              <a:rPr lang="zh-CN" altLang="en-US" dirty="0">
                <a:latin typeface="微软雅黑" panose="020B0503020204020204" pitchFamily="34" charset="-122"/>
                <a:ea typeface="微软雅黑" panose="020B0503020204020204" pitchFamily="34" charset="-122"/>
              </a:rPr>
              <a:t>：尚未进入该行业的企业都可能成为潜在的竞争对手</a:t>
            </a:r>
            <a:endParaRPr lang="en-US" altLang="zh-CN"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Wingdings 3" pitchFamily="18" charset="2"/>
              </a:rPr>
              <a:t>行业的壁垒越低，潜在进入者的数量越多，行业内产品价格下降或企业内在成本增加，使得行业内现有企业获利能力减低</a:t>
            </a:r>
            <a:endParaRPr lang="en-US" altLang="zh-CN"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Wingdings 3" pitchFamily="18" charset="2"/>
              </a:rPr>
              <a:t>影响企业进入新行业的两个决定因素：进入障碍以及对行业内现有企业应对措施的预期估计</a:t>
            </a:r>
            <a:endParaRPr lang="en-US" altLang="zh-CN" dirty="0">
              <a:latin typeface="微软雅黑" panose="020B0503020204020204" pitchFamily="34" charset="-122"/>
              <a:ea typeface="微软雅黑" panose="020B0503020204020204" pitchFamily="34" charset="-122"/>
              <a:sym typeface="Wingdings 3" pitchFamily="18" charset="2"/>
            </a:endParaRPr>
          </a:p>
          <a:p>
            <a:pPr>
              <a:lnSpc>
                <a:spcPct val="12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sym typeface="Wingdings 3" pitchFamily="18" charset="2"/>
              </a:rPr>
              <a:t>行业壁垒</a:t>
            </a:r>
            <a:r>
              <a:rPr lang="zh-CN" altLang="en-US" dirty="0">
                <a:latin typeface="微软雅黑" panose="020B0503020204020204" pitchFamily="34" charset="-122"/>
                <a:ea typeface="微软雅黑" panose="020B0503020204020204" pitchFamily="34" charset="-122"/>
                <a:sym typeface="Wingdings 3" pitchFamily="18" charset="2"/>
              </a:rPr>
              <a:t>：</a:t>
            </a:r>
            <a:endParaRPr lang="zh-CN" altLang="en-US"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dirty="0">
                <a:latin typeface="微软雅黑" panose="020B0503020204020204" pitchFamily="34" charset="-122"/>
                <a:ea typeface="微软雅黑" panose="020B0503020204020204" pitchFamily="34" charset="-122"/>
                <a:sym typeface="Wingdings 3" pitchFamily="18" charset="2"/>
              </a:rPr>
              <a:t>经济规模</a:t>
            </a:r>
            <a:endParaRPr lang="zh-CN" altLang="en-US"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dirty="0">
                <a:latin typeface="微软雅黑" panose="020B0503020204020204" pitchFamily="34" charset="-122"/>
                <a:ea typeface="微软雅黑" panose="020B0503020204020204" pitchFamily="34" charset="-122"/>
                <a:sym typeface="Wingdings 3" pitchFamily="18" charset="2"/>
              </a:rPr>
              <a:t>产品差异</a:t>
            </a:r>
            <a:endParaRPr lang="zh-CN" altLang="en-US"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dirty="0">
                <a:latin typeface="微软雅黑" panose="020B0503020204020204" pitchFamily="34" charset="-122"/>
                <a:ea typeface="微软雅黑" panose="020B0503020204020204" pitchFamily="34" charset="-122"/>
                <a:sym typeface="Wingdings 3" pitchFamily="18" charset="2"/>
              </a:rPr>
              <a:t>转移成本</a:t>
            </a:r>
            <a:endParaRPr lang="zh-CN" altLang="en-US"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dirty="0">
                <a:latin typeface="微软雅黑" panose="020B0503020204020204" pitchFamily="34" charset="-122"/>
                <a:ea typeface="微软雅黑" panose="020B0503020204020204" pitchFamily="34" charset="-122"/>
                <a:sym typeface="Wingdings 3" pitchFamily="18" charset="2"/>
              </a:rPr>
              <a:t>顾客品牌转移难度</a:t>
            </a:r>
            <a:endParaRPr lang="en-US" altLang="zh-CN"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dirty="0">
                <a:latin typeface="微软雅黑" panose="020B0503020204020204" pitchFamily="34" charset="-122"/>
                <a:ea typeface="微软雅黑" panose="020B0503020204020204" pitchFamily="34" charset="-122"/>
                <a:sym typeface="Wingdings 3" pitchFamily="18" charset="2"/>
              </a:rPr>
              <a:t>资金规模</a:t>
            </a:r>
            <a:endParaRPr lang="en-US" altLang="zh-CN" dirty="0">
              <a:latin typeface="微软雅黑" panose="020B0503020204020204" pitchFamily="34" charset="-122"/>
              <a:ea typeface="微软雅黑" panose="020B0503020204020204" pitchFamily="34" charset="-122"/>
              <a:sym typeface="Wingdings 3" pitchFamily="18" charset="2"/>
            </a:endParaRPr>
          </a:p>
          <a:p>
            <a:pPr>
              <a:lnSpc>
                <a:spcPct val="120000"/>
              </a:lnSpc>
            </a:pPr>
            <a:r>
              <a:rPr lang="zh-CN" altLang="en-US" dirty="0">
                <a:latin typeface="微软雅黑" panose="020B0503020204020204" pitchFamily="34" charset="-122"/>
                <a:ea typeface="微软雅黑" panose="020B0503020204020204" pitchFamily="34" charset="-122"/>
                <a:sym typeface="Wingdings 3" pitchFamily="18" charset="2"/>
              </a:rPr>
              <a:t>销售渠道</a:t>
            </a:r>
            <a:endParaRPr lang="en-US" altLang="zh-CN" dirty="0">
              <a:latin typeface="微软雅黑" panose="020B0503020204020204" pitchFamily="34" charset="-122"/>
              <a:ea typeface="微软雅黑" panose="020B0503020204020204" pitchFamily="34" charset="-122"/>
              <a:sym typeface="Wingdings 3" pitchFamily="18"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3600" y="140335"/>
            <a:ext cx="3043555" cy="364490"/>
          </a:xfrm>
          <a:prstGeom prst="homePlate">
            <a:avLst>
              <a:gd name="adj" fmla="val 34324"/>
            </a:avLst>
          </a:prstGeom>
        </p:spPr>
      </p:pic>
      <p:sp>
        <p:nvSpPr>
          <p:cNvPr id="19" name="TextBox 18"/>
          <p:cNvSpPr txBox="1"/>
          <p:nvPr/>
        </p:nvSpPr>
        <p:spPr>
          <a:xfrm>
            <a:off x="1094482" y="130131"/>
            <a:ext cx="1954381" cy="400110"/>
          </a:xfrm>
          <a:prstGeom prst="rect">
            <a:avLst/>
          </a:prstGeom>
          <a:noFill/>
        </p:spPr>
        <p:txBody>
          <a:bodyPr wrap="none" rtlCol="0">
            <a:spAutoFit/>
          </a:bodyPr>
          <a:lstStyle/>
          <a:p>
            <a:pPr algn="l"/>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五力要素模型</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1221" y="140638"/>
            <a:ext cx="254645" cy="364572"/>
          </a:xfrm>
          <a:prstGeom prst="chevron">
            <a:avLst/>
          </a:prstGeom>
        </p:spPr>
      </p:pic>
      <p:sp>
        <p:nvSpPr>
          <p:cNvPr id="21"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618064" y="821261"/>
            <a:ext cx="7179735" cy="2749550"/>
          </a:xfrm>
          <a:prstGeom prst="rect">
            <a:avLst/>
          </a:prstGeom>
          <a:noFill/>
        </p:spPr>
        <p:txBody>
          <a:bodyPr wrap="square" rtlCol="0">
            <a:spAutoFit/>
          </a:bodyPr>
          <a:lstStyle/>
          <a:p>
            <a:pPr>
              <a:lnSpc>
                <a:spcPct val="120000"/>
              </a:lnSpc>
              <a:buFont typeface="Wingdings" panose="05000000000000000000" pitchFamily="2" charset="2"/>
              <a:buChar char="p"/>
            </a:pPr>
            <a:r>
              <a:rPr lang="zh-CN" altLang="en-US" sz="2400" b="1" dirty="0">
                <a:solidFill>
                  <a:srgbClr val="FF0000"/>
                </a:solidFill>
                <a:latin typeface="微软雅黑" panose="020B0503020204020204" pitchFamily="34" charset="-122"/>
                <a:ea typeface="微软雅黑" panose="020B0503020204020204" pitchFamily="34" charset="-122"/>
              </a:rPr>
              <a:t>替代品</a:t>
            </a:r>
            <a:r>
              <a:rPr lang="zh-CN" alt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Wingdings 3" pitchFamily="18" charset="2"/>
              </a:rPr>
              <a:t>来自其他企业或产业能够满足顾客类似需求的产品或服务</a:t>
            </a:r>
            <a:endParaRPr lang="en-US" altLang="zh-CN" sz="2400" dirty="0">
              <a:latin typeface="微软雅黑" panose="020B0503020204020204" pitchFamily="34" charset="-122"/>
              <a:ea typeface="微软雅黑" panose="020B0503020204020204" pitchFamily="34" charset="-122"/>
              <a:sym typeface="Wingdings 3" pitchFamily="18" charset="2"/>
            </a:endParaRPr>
          </a:p>
          <a:p>
            <a:pPr>
              <a:lnSpc>
                <a:spcPct val="120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sym typeface="Wingdings 3" pitchFamily="18" charset="2"/>
              </a:rPr>
              <a:t>替代品的威胁</a:t>
            </a:r>
            <a:r>
              <a:rPr lang="zh-CN" altLang="en-US" sz="2400" dirty="0">
                <a:latin typeface="微软雅黑" panose="020B0503020204020204" pitchFamily="34" charset="-122"/>
                <a:ea typeface="微软雅黑" panose="020B0503020204020204" pitchFamily="34" charset="-122"/>
                <a:sym typeface="Wingdings 3" pitchFamily="18" charset="2"/>
              </a:rPr>
              <a:t>：顾客转换成本低；替代品（服务）价格低或质量更好</a:t>
            </a:r>
            <a:endParaRPr lang="en-US" altLang="zh-CN" sz="2400" dirty="0">
              <a:latin typeface="微软雅黑" panose="020B0503020204020204" pitchFamily="34" charset="-122"/>
              <a:ea typeface="微软雅黑" panose="020B0503020204020204" pitchFamily="34" charset="-122"/>
              <a:sym typeface="Wingdings 3" pitchFamily="18" charset="2"/>
            </a:endParaRPr>
          </a:p>
          <a:p>
            <a:pPr>
              <a:lnSpc>
                <a:spcPct val="12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sym typeface="Wingdings 3" pitchFamily="18" charset="2"/>
              </a:rPr>
              <a:t>企业可以在顾客认为最有价值的方面进行</a:t>
            </a:r>
            <a:r>
              <a:rPr lang="zh-CN" altLang="en-US" sz="2400" b="1" dirty="0">
                <a:solidFill>
                  <a:srgbClr val="03A9F3"/>
                </a:solidFill>
                <a:latin typeface="微软雅黑" panose="020B0503020204020204" pitchFamily="34" charset="-122"/>
                <a:ea typeface="微软雅黑" panose="020B0503020204020204" pitchFamily="34" charset="-122"/>
                <a:sym typeface="Wingdings 3" pitchFamily="18" charset="2"/>
              </a:rPr>
              <a:t>差异化</a:t>
            </a:r>
            <a:r>
              <a:rPr lang="zh-CN" altLang="en-US" sz="2400" dirty="0">
                <a:latin typeface="微软雅黑" panose="020B0503020204020204" pitchFamily="34" charset="-122"/>
                <a:ea typeface="微软雅黑" panose="020B0503020204020204" pitchFamily="34" charset="-122"/>
                <a:sym typeface="Wingdings 3" pitchFamily="18" charset="2"/>
              </a:rPr>
              <a:t>：价值、质量、售后服务、营业网点等</a:t>
            </a:r>
            <a:endParaRPr lang="zh-CN" altLang="en-US" sz="2400" dirty="0">
              <a:latin typeface="微软雅黑" panose="020B0503020204020204" pitchFamily="34" charset="-122"/>
              <a:ea typeface="微软雅黑" panose="020B0503020204020204" pitchFamily="34" charset="-122"/>
              <a:sym typeface="Wingdings 3" pitchFamily="18" charset="2"/>
            </a:endParaRPr>
          </a:p>
        </p:txBody>
      </p:sp>
      <p:sp>
        <p:nvSpPr>
          <p:cNvPr id="14" name="TextBox 13"/>
          <p:cNvSpPr txBox="1"/>
          <p:nvPr/>
        </p:nvSpPr>
        <p:spPr>
          <a:xfrm>
            <a:off x="439420" y="4128770"/>
            <a:ext cx="8128000" cy="521970"/>
          </a:xfrm>
          <a:prstGeom prst="rect">
            <a:avLst/>
          </a:prstGeom>
          <a:noFill/>
        </p:spPr>
        <p:txBody>
          <a:bodyPr wrap="square" rtlCol="0">
            <a:spAutoFit/>
          </a:bodyPr>
          <a:lstStyle/>
          <a:p>
            <a:r>
              <a:rPr lang="zh-CN" altLang="en-US" sz="2800" b="1" dirty="0">
                <a:solidFill>
                  <a:srgbClr val="FF0000"/>
                </a:solidFill>
                <a:ea typeface="华文中宋" pitchFamily="2" charset="-122"/>
                <a:sym typeface="Wingdings 3" pitchFamily="18" charset="2"/>
              </a:rPr>
              <a:t>思考题</a:t>
            </a:r>
            <a:r>
              <a:rPr lang="zh-CN" altLang="en-US" sz="2800" dirty="0">
                <a:solidFill>
                  <a:srgbClr val="0000CC"/>
                </a:solidFill>
                <a:ea typeface="华文中宋" pitchFamily="2" charset="-122"/>
                <a:sym typeface="Wingdings 3" pitchFamily="18" charset="2"/>
              </a:rPr>
              <a:t>：针对某一产业，具体说明其产品的替代品</a:t>
            </a:r>
            <a:endParaRPr lang="zh-CN" altLang="en-US" sz="2800" dirty="0">
              <a:solidFill>
                <a:srgbClr val="0000CC"/>
              </a:solidFill>
              <a:ea typeface="华文中宋" pitchFamily="2" charset="-122"/>
              <a:sym typeface="Wingdings 3" pitchFamily="18"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3600" y="140335"/>
            <a:ext cx="3043555" cy="364490"/>
          </a:xfrm>
          <a:prstGeom prst="homePlate">
            <a:avLst>
              <a:gd name="adj" fmla="val 34324"/>
            </a:avLst>
          </a:prstGeom>
        </p:spPr>
      </p:pic>
      <p:sp>
        <p:nvSpPr>
          <p:cNvPr id="19" name="TextBox 18"/>
          <p:cNvSpPr txBox="1"/>
          <p:nvPr/>
        </p:nvSpPr>
        <p:spPr>
          <a:xfrm>
            <a:off x="1094482" y="130131"/>
            <a:ext cx="1954381" cy="400110"/>
          </a:xfrm>
          <a:prstGeom prst="rect">
            <a:avLst/>
          </a:prstGeom>
          <a:noFill/>
        </p:spPr>
        <p:txBody>
          <a:bodyPr wrap="none" rtlCol="0">
            <a:spAutoFit/>
          </a:bodyPr>
          <a:lstStyle/>
          <a:p>
            <a:pPr algn="l"/>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五力要素模型</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1221" y="140638"/>
            <a:ext cx="254645" cy="364572"/>
          </a:xfrm>
          <a:prstGeom prst="chevron">
            <a:avLst/>
          </a:prstGeom>
        </p:spPr>
      </p:pic>
      <p:sp>
        <p:nvSpPr>
          <p:cNvPr id="21"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5"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617855" y="821055"/>
            <a:ext cx="8299450" cy="3723005"/>
          </a:xfrm>
          <a:prstGeom prst="rect">
            <a:avLst/>
          </a:prstGeom>
          <a:noFill/>
        </p:spPr>
        <p:txBody>
          <a:bodyPr wrap="square" rtlCol="0">
            <a:spAutoFit/>
          </a:bodyPr>
          <a:lstStyle/>
          <a:p>
            <a:pPr>
              <a:lnSpc>
                <a:spcPct val="120000"/>
              </a:lnSpc>
              <a:buFont typeface="Wingdings" panose="05000000000000000000" pitchFamily="2" charset="2"/>
              <a:buChar char="p"/>
            </a:pPr>
            <a:r>
              <a:rPr lang="zh-CN" altLang="en-US" sz="2000" b="1" dirty="0">
                <a:solidFill>
                  <a:srgbClr val="FF0000"/>
                </a:solidFill>
                <a:latin typeface="微软雅黑" panose="020B0503020204020204" pitchFamily="34" charset="-122"/>
                <a:ea typeface="微软雅黑" panose="020B0503020204020204" pitchFamily="34" charset="-122"/>
              </a:rPr>
              <a:t>行业内竞争对手</a:t>
            </a:r>
            <a:r>
              <a:rPr lang="zh-CN" altLang="en-US" sz="2000" dirty="0">
                <a:latin typeface="微软雅黑" panose="020B0503020204020204" pitchFamily="34" charset="-122"/>
                <a:ea typeface="微软雅黑" panose="020B0503020204020204" pitchFamily="34" charset="-122"/>
              </a:rPr>
              <a:t>：为顾客提供相同或类似</a:t>
            </a:r>
            <a:r>
              <a:rPr lang="zh-CN" altLang="en-US" sz="2000" dirty="0">
                <a:latin typeface="微软雅黑" panose="020B0503020204020204" pitchFamily="34" charset="-122"/>
                <a:ea typeface="微软雅黑" panose="020B0503020204020204" pitchFamily="34" charset="-122"/>
                <a:sym typeface="Wingdings 3" pitchFamily="18" charset="2"/>
              </a:rPr>
              <a:t>产品或服务企业</a:t>
            </a:r>
            <a:endParaRPr lang="en-US" altLang="zh-CN" sz="2000" dirty="0">
              <a:latin typeface="微软雅黑" panose="020B0503020204020204" pitchFamily="34" charset="-122"/>
              <a:ea typeface="微软雅黑" panose="020B0503020204020204" pitchFamily="34" charset="-122"/>
              <a:sym typeface="Wingdings 3" pitchFamily="18" charset="2"/>
            </a:endParaRPr>
          </a:p>
          <a:p>
            <a:pPr>
              <a:lnSpc>
                <a:spcPct val="12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行业内现有竞争者之间的竞争关系与强度。一般体现在终端产品市场竞争状态的描述，主要表现为价格、广告、售后服务等</a:t>
            </a:r>
            <a:endParaRPr lang="en-US" altLang="zh-CN" sz="2000" dirty="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sym typeface="Wingdings 3" pitchFamily="18" charset="2"/>
              </a:rPr>
              <a:t>影响行业激烈竞争程度的因素</a:t>
            </a:r>
            <a:endParaRPr lang="zh-CN" altLang="en-US" sz="2000" b="1" dirty="0">
              <a:latin typeface="微软雅黑" panose="020B0503020204020204" pitchFamily="34" charset="-122"/>
              <a:ea typeface="微软雅黑" panose="020B0503020204020204" pitchFamily="34" charset="-122"/>
              <a:sym typeface="Wingdings 3" pitchFamily="18" charset="2"/>
            </a:endParaRPr>
          </a:p>
          <a:p>
            <a:pPr>
              <a:lnSpc>
                <a:spcPct val="14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行业集中度低，大量或均衡的竞争对手</a:t>
            </a:r>
            <a:endParaRPr lang="zh-CN" altLang="en-US" sz="2000" dirty="0">
              <a:latin typeface="微软雅黑" panose="020B0503020204020204" pitchFamily="34" charset="-122"/>
              <a:ea typeface="微软雅黑" panose="020B0503020204020204" pitchFamily="34" charset="-122"/>
            </a:endParaRPr>
          </a:p>
          <a:p>
            <a:pPr>
              <a:lnSpc>
                <a:spcPct val="14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行业增长缓慢</a:t>
            </a:r>
            <a:endParaRPr lang="zh-CN" altLang="en-US" sz="2000" dirty="0">
              <a:latin typeface="微软雅黑" panose="020B0503020204020204" pitchFamily="34" charset="-122"/>
              <a:ea typeface="微软雅黑" panose="020B0503020204020204" pitchFamily="34" charset="-122"/>
            </a:endParaRPr>
          </a:p>
          <a:p>
            <a:pPr>
              <a:lnSpc>
                <a:spcPct val="14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高额的固定成本或库存成本：通常采取价格策略套现</a:t>
            </a:r>
            <a:endParaRPr lang="zh-CN" altLang="en-US" sz="2000" dirty="0">
              <a:latin typeface="微软雅黑" panose="020B0503020204020204" pitchFamily="34" charset="-122"/>
              <a:ea typeface="微软雅黑" panose="020B0503020204020204" pitchFamily="34" charset="-122"/>
            </a:endParaRPr>
          </a:p>
          <a:p>
            <a:pPr>
              <a:lnSpc>
                <a:spcPct val="14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产品缺少差异化或购买者转移成本低</a:t>
            </a:r>
            <a:endParaRPr lang="zh-CN" altLang="en-US" sz="2000" dirty="0">
              <a:latin typeface="微软雅黑" panose="020B0503020204020204" pitchFamily="34" charset="-122"/>
              <a:ea typeface="微软雅黑" panose="020B0503020204020204" pitchFamily="34" charset="-122"/>
            </a:endParaRPr>
          </a:p>
          <a:p>
            <a:pPr>
              <a:lnSpc>
                <a:spcPct val="14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高的退出成本：航空产业的退出成本就非常高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659" name="Group 35"/>
          <p:cNvGraphicFramePr>
            <a:graphicFrameLocks noGrp="1"/>
          </p:cNvGraphicFramePr>
          <p:nvPr>
            <p:ph idx="1"/>
          </p:nvPr>
        </p:nvGraphicFramePr>
        <p:xfrm>
          <a:off x="1253066" y="658277"/>
          <a:ext cx="7239000" cy="4355592"/>
        </p:xfrm>
        <a:graphic>
          <a:graphicData uri="http://schemas.openxmlformats.org/drawingml/2006/table">
            <a:tbl>
              <a:tblPr/>
              <a:tblGrid>
                <a:gridCol w="2743200"/>
                <a:gridCol w="4495800"/>
              </a:tblGrid>
              <a:tr h="274320">
                <a:tc>
                  <a:txBody>
                    <a:bodyPr/>
                    <a:lstStyle/>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400" b="1" i="0" u="none" strike="noStrike" cap="none" normalizeH="0" baseline="0" dirty="0">
                          <a:ln>
                            <a:noFill/>
                          </a:ln>
                          <a:solidFill>
                            <a:srgbClr val="FF0000"/>
                          </a:solidFill>
                          <a:effectLst/>
                          <a:latin typeface="华文中宋" pitchFamily="2" charset="-122"/>
                          <a:ea typeface="华文中宋" pitchFamily="2" charset="-122"/>
                        </a:rPr>
                        <a:t>五种力量</a:t>
                      </a:r>
                      <a:endParaRPr kumimoji="1" lang="zh-CN" altLang="en-US" sz="1400" b="1" i="0" u="none" strike="noStrike" cap="none" normalizeH="0" baseline="0" dirty="0">
                        <a:ln>
                          <a:noFill/>
                        </a:ln>
                        <a:solidFill>
                          <a:srgbClr val="FF0000"/>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5000"/>
                        <a:buFont typeface="Wingdings" panose="05000000000000000000" pitchFamily="2" charset="2"/>
                        <a:buNone/>
                      </a:pPr>
                      <a:r>
                        <a:rPr kumimoji="1" lang="zh-CN" altLang="en-US" sz="1400" b="1" i="0" u="none" strike="noStrike" cap="none" normalizeH="0" baseline="0" dirty="0">
                          <a:ln>
                            <a:noFill/>
                          </a:ln>
                          <a:solidFill>
                            <a:srgbClr val="FF0000"/>
                          </a:solidFill>
                          <a:effectLst/>
                          <a:latin typeface="华文中宋" pitchFamily="2" charset="-122"/>
                          <a:ea typeface="华文中宋" pitchFamily="2" charset="-122"/>
                        </a:rPr>
                        <a:t>竞争威胁的表现形式</a:t>
                      </a:r>
                      <a:endParaRPr kumimoji="1" lang="zh-CN" altLang="en-US" sz="1400" b="1" i="0" u="none" strike="noStrike" cap="none" normalizeH="0" baseline="0" dirty="0">
                        <a:ln>
                          <a:noFill/>
                        </a:ln>
                        <a:solidFill>
                          <a:srgbClr val="FF0000"/>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6132">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None/>
                      </a:pPr>
                      <a:endParaRPr kumimoji="1" lang="en-US" altLang="zh-CN" sz="1200" b="1" i="0" u="none" strike="noStrike" cap="none" normalizeH="0" baseline="0" dirty="0">
                        <a:ln>
                          <a:noFill/>
                        </a:ln>
                        <a:solidFill>
                          <a:srgbClr val="0000CC"/>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None/>
                      </a:pPr>
                      <a:r>
                        <a:rPr kumimoji="1" lang="zh-CN" altLang="en-US" sz="1200" b="1" i="0" u="none" strike="noStrike" cap="none" normalizeH="0" baseline="0" dirty="0">
                          <a:ln>
                            <a:noFill/>
                          </a:ln>
                          <a:solidFill>
                            <a:srgbClr val="0000CC"/>
                          </a:solidFill>
                          <a:effectLst/>
                          <a:latin typeface="华文中宋" pitchFamily="2" charset="-122"/>
                          <a:ea typeface="华文中宋" pitchFamily="2" charset="-122"/>
                        </a:rPr>
                        <a:t>竞争对手之间的竞争</a:t>
                      </a:r>
                      <a:endParaRPr kumimoji="1" lang="zh-CN" altLang="en-US" sz="1200" b="1" i="0" u="none" strike="noStrike" cap="none" normalizeH="0" baseline="0" dirty="0">
                        <a:ln>
                          <a:noFill/>
                        </a:ln>
                        <a:solidFill>
                          <a:srgbClr val="0000CC"/>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竞争企业数量众多</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对手规模在规模、市场影响和产品方面相似</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产品售价高，不常买</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产能大幅增加</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产业低速增长或衰退； 退出成本高</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964">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None/>
                      </a:pPr>
                      <a:endParaRPr kumimoji="1" lang="en-US" altLang="zh-CN" sz="1200" b="1" i="0" u="none" strike="noStrike" cap="none" normalizeH="0" baseline="0">
                        <a:ln>
                          <a:noFill/>
                        </a:ln>
                        <a:solidFill>
                          <a:srgbClr val="0000CC"/>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None/>
                      </a:pPr>
                      <a:r>
                        <a:rPr kumimoji="1" lang="zh-CN" altLang="en-US" sz="1200" b="1" i="0" u="none" strike="noStrike" cap="none" normalizeH="0" baseline="0">
                          <a:ln>
                            <a:noFill/>
                          </a:ln>
                          <a:solidFill>
                            <a:srgbClr val="0000CC"/>
                          </a:solidFill>
                          <a:effectLst/>
                          <a:latin typeface="华文中宋" pitchFamily="2" charset="-122"/>
                          <a:ea typeface="华文中宋" pitchFamily="2" charset="-122"/>
                        </a:rPr>
                        <a:t>提前进入者的威胁</a:t>
                      </a:r>
                      <a:endParaRPr kumimoji="1" lang="zh-CN" altLang="en-US" sz="1200" b="1" i="0" u="none" strike="noStrike" cap="none" normalizeH="0" baseline="0">
                        <a:ln>
                          <a:noFill/>
                        </a:ln>
                        <a:solidFill>
                          <a:srgbClr val="0000CC"/>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却少规模经济带来的低成本优势</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缺少非规模经济代理的低成本优势</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产品差异小；报复的威胁小</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没有组织或限制新进入者进入的政府政策</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964">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None/>
                      </a:pPr>
                      <a:endParaRPr kumimoji="1" lang="en-US" altLang="zh-CN" sz="1200" b="1" i="0" u="none" strike="noStrike" cap="none" normalizeH="0" baseline="0">
                        <a:ln>
                          <a:noFill/>
                        </a:ln>
                        <a:solidFill>
                          <a:srgbClr val="0000CC"/>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None/>
                      </a:pPr>
                      <a:r>
                        <a:rPr kumimoji="1" lang="zh-CN" altLang="en-US" sz="1200" b="1" i="0" u="none" strike="noStrike" cap="none" normalizeH="0" baseline="0">
                          <a:ln>
                            <a:noFill/>
                          </a:ln>
                          <a:solidFill>
                            <a:srgbClr val="0000CC"/>
                          </a:solidFill>
                          <a:effectLst/>
                          <a:latin typeface="华文中宋" pitchFamily="2" charset="-122"/>
                          <a:ea typeface="华文中宋" pitchFamily="2" charset="-122"/>
                        </a:rPr>
                        <a:t>供应商的讨价还价能力</a:t>
                      </a:r>
                      <a:endParaRPr kumimoji="1" lang="zh-CN" altLang="en-US" sz="1200" b="1" i="0" u="none" strike="noStrike" cap="none" normalizeH="0" baseline="0">
                        <a:ln>
                          <a:noFill/>
                        </a:ln>
                        <a:solidFill>
                          <a:srgbClr val="0000CC"/>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供应商减少</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供应商提供独特的有差异的产品</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本企业不是供应商的重要客户</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供应愿意并有能力进行前向一体化</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4964">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None/>
                      </a:pPr>
                      <a:endParaRPr kumimoji="1" lang="en-US" altLang="zh-CN" sz="1200" b="1" i="0" u="none" strike="noStrike" cap="none" normalizeH="0" baseline="0">
                        <a:ln>
                          <a:noFill/>
                        </a:ln>
                        <a:solidFill>
                          <a:srgbClr val="0000CC"/>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None/>
                      </a:pPr>
                      <a:r>
                        <a:rPr kumimoji="1" lang="zh-CN" altLang="en-US" sz="1200" b="1" i="0" u="none" strike="noStrike" cap="none" normalizeH="0" baseline="0">
                          <a:ln>
                            <a:noFill/>
                          </a:ln>
                          <a:solidFill>
                            <a:srgbClr val="0000CC"/>
                          </a:solidFill>
                          <a:effectLst/>
                          <a:latin typeface="华文中宋" pitchFamily="2" charset="-122"/>
                          <a:ea typeface="华文中宋" pitchFamily="2" charset="-122"/>
                        </a:rPr>
                        <a:t>买方的讨价还价能力</a:t>
                      </a:r>
                      <a:endParaRPr kumimoji="1" lang="zh-CN" altLang="en-US" sz="1200" b="1" i="0" u="none" strike="noStrike" cap="none" normalizeH="0" baseline="0">
                        <a:ln>
                          <a:noFill/>
                        </a:ln>
                        <a:solidFill>
                          <a:srgbClr val="0000CC"/>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购买者数量少；产品缺乏吸引力</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买房从焦点企业购买的是标准无差异产品</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购买者缺少购买力</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买方愿意并能够够实施后向一体化</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628">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None/>
                      </a:pPr>
                      <a:r>
                        <a:rPr kumimoji="1" lang="zh-CN" altLang="en-US" sz="1200" b="1" i="0" u="none" strike="noStrike" cap="none" normalizeH="0" baseline="0">
                          <a:ln>
                            <a:noFill/>
                          </a:ln>
                          <a:solidFill>
                            <a:srgbClr val="0000CC"/>
                          </a:solidFill>
                          <a:effectLst/>
                          <a:latin typeface="华文中宋" pitchFamily="2" charset="-122"/>
                          <a:ea typeface="华文中宋" pitchFamily="2" charset="-122"/>
                        </a:rPr>
                        <a:t>替代品的威胁</a:t>
                      </a:r>
                      <a:endParaRPr kumimoji="1" lang="zh-CN" altLang="en-US" sz="1200" b="1" i="0" u="none" strike="noStrike" cap="none" normalizeH="0" baseline="0">
                        <a:ln>
                          <a:noFill/>
                        </a:ln>
                        <a:solidFill>
                          <a:srgbClr val="0000CC"/>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替代品在质量和功能上优于现有产品</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10000"/>
                        </a:spcBef>
                        <a:spcAft>
                          <a:spcPct val="0"/>
                        </a:spcAft>
                        <a:buClrTx/>
                        <a:buSzPct val="85000"/>
                        <a:buFont typeface="Wingdings" panose="05000000000000000000" pitchFamily="2" charset="2"/>
                        <a:buChar char="p"/>
                      </a:pPr>
                      <a:r>
                        <a:rPr kumimoji="1" lang="zh-CN" altLang="en-US" sz="1200" b="0" i="0" u="none" strike="noStrike" cap="none" normalizeH="0" baseline="0" dirty="0">
                          <a:ln>
                            <a:noFill/>
                          </a:ln>
                          <a:solidFill>
                            <a:schemeClr val="tx1"/>
                          </a:solidFill>
                          <a:effectLst/>
                          <a:latin typeface="华文中宋" pitchFamily="2" charset="-122"/>
                          <a:ea typeface="华文中宋" pitchFamily="2" charset="-122"/>
                        </a:rPr>
                        <a:t>使用替代品的转化成本低</a:t>
                      </a:r>
                      <a:endParaRPr kumimoji="1" lang="zh-CN" altLang="en-US" sz="1200" b="0" i="0" u="none" strike="noStrike" cap="none" normalizeH="0" baseline="0" dirty="0">
                        <a:ln>
                          <a:noFill/>
                        </a:ln>
                        <a:solidFill>
                          <a:schemeClr val="tx1"/>
                        </a:solidFill>
                        <a:effectLst/>
                        <a:latin typeface="华文中宋" pitchFamily="2" charset="-122"/>
                        <a:ea typeface="华文中宋" pitchFamily="2" charset="-122"/>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63600" y="140335"/>
            <a:ext cx="3043555" cy="364490"/>
          </a:xfrm>
          <a:prstGeom prst="homePlate">
            <a:avLst>
              <a:gd name="adj" fmla="val 34324"/>
            </a:avLst>
          </a:prstGeom>
        </p:spPr>
      </p:pic>
      <p:sp>
        <p:nvSpPr>
          <p:cNvPr id="6" name="TextBox 5"/>
          <p:cNvSpPr txBox="1"/>
          <p:nvPr/>
        </p:nvSpPr>
        <p:spPr>
          <a:xfrm>
            <a:off x="1094482" y="130131"/>
            <a:ext cx="1954381" cy="400110"/>
          </a:xfrm>
          <a:prstGeom prst="rect">
            <a:avLst/>
          </a:prstGeom>
          <a:noFill/>
        </p:spPr>
        <p:txBody>
          <a:bodyPr wrap="none" rtlCol="0">
            <a:spAutoFit/>
          </a:bodyPr>
          <a:lstStyle/>
          <a:p>
            <a:pPr algn="l"/>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五力要素模型</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1221" y="140638"/>
            <a:ext cx="254645" cy="364572"/>
          </a:xfrm>
          <a:prstGeom prst="chevron">
            <a:avLst/>
          </a:prstGeom>
        </p:spPr>
      </p:pic>
      <p:sp>
        <p:nvSpPr>
          <p:cNvPr id="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SWOT分析模型</a:t>
            </a:r>
            <a:endParaRPr lang="zh-CN" altLang="en-US"/>
          </a:p>
        </p:txBody>
      </p:sp>
      <p:sp>
        <p:nvSpPr>
          <p:cNvPr id="4" name="内容占位符 3"/>
          <p:cNvSpPr>
            <a:spLocks noGrp="1"/>
          </p:cNvSpPr>
          <p:nvPr>
            <p:ph idx="1"/>
          </p:nvPr>
        </p:nvSpPr>
        <p:spPr>
          <a:xfrm>
            <a:off x="161925" y="361950"/>
            <a:ext cx="1757045" cy="4420235"/>
          </a:xfrm>
        </p:spPr>
        <p:txBody>
          <a:bodyPr>
            <a:noAutofit/>
          </a:bodyPr>
          <a:p>
            <a:pPr marL="0" indent="0">
              <a:buNone/>
            </a:pPr>
            <a:r>
              <a:rPr lang="zh-CN" altLang="en-US" sz="2000">
                <a:sym typeface="+mn-ea"/>
              </a:rPr>
              <a:t>优势和劣势指的是组织内部要素，主要分析企业自身的实力及其与竞争对手的比较；机会和威胁指的是组织外部要素，主要分析外部环境的变化及其可能对企业产生的影响。</a:t>
            </a:r>
            <a:endParaRPr lang="zh-CN" altLang="en-US" sz="2000">
              <a:sym typeface="+mn-ea"/>
            </a:endParaRPr>
          </a:p>
        </p:txBody>
      </p:sp>
      <p:grpSp>
        <p:nvGrpSpPr>
          <p:cNvPr id="1073743248" name="画布 50"/>
          <p:cNvGrpSpPr>
            <a:grpSpLocks noChangeAspect="1"/>
          </p:cNvGrpSpPr>
          <p:nvPr/>
        </p:nvGrpSpPr>
        <p:grpSpPr>
          <a:xfrm>
            <a:off x="702945" y="1095375"/>
            <a:ext cx="8814435" cy="3930015"/>
            <a:chOff x="1784" y="1896"/>
            <a:chExt cx="8146" cy="4650"/>
          </a:xfrm>
        </p:grpSpPr>
        <p:sp>
          <p:nvSpPr>
            <p:cNvPr id="5" name="任意多边形 4"/>
            <p:cNvSpPr>
              <a:spLocks noChangeAspect="1"/>
            </p:cNvSpPr>
            <p:nvPr/>
          </p:nvSpPr>
          <p:spPr>
            <a:xfrm>
              <a:off x="1784" y="1896"/>
              <a:ext cx="8146" cy="4650"/>
            </a:xfrm>
            <a:custGeom>
              <a:avLst/>
              <a:gdLst>
                <a:gd name="A1" fmla="val 0"/>
                <a:gd name="A3" fmla="val 0"/>
              </a:gdLst>
              <a:ahLst/>
              <a:cxnLst/>
              <a:pathLst/>
            </a:custGeom>
            <a:noFill/>
            <a:ln w="9525">
              <a:noFill/>
            </a:ln>
          </p:spPr>
          <p:txBody>
            <a:bodyPr/>
            <a:p>
              <a:endParaRPr lang="zh-CN" altLang="en-US"/>
            </a:p>
          </p:txBody>
        </p:sp>
        <p:sp>
          <p:nvSpPr>
            <p:cNvPr id="6" name="矩形 52"/>
            <p:cNvSpPr/>
            <p:nvPr/>
          </p:nvSpPr>
          <p:spPr>
            <a:xfrm>
              <a:off x="3404" y="2568"/>
              <a:ext cx="4320" cy="2652"/>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1073743251" name="直线 53"/>
            <p:cNvSpPr/>
            <p:nvPr/>
          </p:nvSpPr>
          <p:spPr>
            <a:xfrm>
              <a:off x="3404" y="3816"/>
              <a:ext cx="4320" cy="0"/>
            </a:xfrm>
            <a:prstGeom prst="line">
              <a:avLst/>
            </a:prstGeom>
            <a:ln w="9525" cap="flat" cmpd="sng">
              <a:solidFill>
                <a:srgbClr val="000000"/>
              </a:solidFill>
              <a:prstDash val="solid"/>
              <a:headEnd type="none" w="med" len="med"/>
              <a:tailEnd type="none" w="med" len="med"/>
            </a:ln>
          </p:spPr>
        </p:sp>
        <p:sp>
          <p:nvSpPr>
            <p:cNvPr id="1073743252" name="直线 54"/>
            <p:cNvSpPr/>
            <p:nvPr/>
          </p:nvSpPr>
          <p:spPr>
            <a:xfrm>
              <a:off x="5564" y="2568"/>
              <a:ext cx="0" cy="2652"/>
            </a:xfrm>
            <a:prstGeom prst="line">
              <a:avLst/>
            </a:prstGeom>
            <a:ln w="9525" cap="flat" cmpd="sng">
              <a:solidFill>
                <a:srgbClr val="000000"/>
              </a:solidFill>
              <a:prstDash val="solid"/>
              <a:headEnd type="none" w="med" len="med"/>
              <a:tailEnd type="none" w="med" len="med"/>
            </a:ln>
          </p:spPr>
        </p:sp>
        <p:sp>
          <p:nvSpPr>
            <p:cNvPr id="1073743253" name="文本框 55"/>
            <p:cNvSpPr txBox="1"/>
            <p:nvPr/>
          </p:nvSpPr>
          <p:spPr>
            <a:xfrm>
              <a:off x="3644" y="2724"/>
              <a:ext cx="1620" cy="1070"/>
            </a:xfrm>
            <a:prstGeom prst="rect">
              <a:avLst/>
            </a:prstGeom>
            <a:solidFill>
              <a:srgbClr val="FFFFFF"/>
            </a:solidFill>
            <a:ln w="9525">
              <a:noFill/>
            </a:ln>
          </p:spPr>
          <p:txBody>
            <a:bodyPr wrap="square"/>
            <a:p>
              <a:r>
                <a:rPr lang="zh-CN" altLang="en-US"/>
                <a:t>SO战略</a:t>
              </a:r>
              <a:endParaRPr lang="zh-CN" altLang="en-US"/>
            </a:p>
            <a:p>
              <a:r>
                <a:rPr lang="zh-CN" altLang="en-US"/>
                <a:t>依靠内部优势</a:t>
              </a:r>
              <a:endParaRPr lang="zh-CN" altLang="en-US"/>
            </a:p>
            <a:p>
              <a:r>
                <a:rPr lang="zh-CN" altLang="en-US"/>
                <a:t>利用外部机会</a:t>
              </a:r>
              <a:endParaRPr lang="zh-CN" altLang="en-US"/>
            </a:p>
            <a:p>
              <a:endParaRPr lang="zh-CN" altLang="en-US"/>
            </a:p>
          </p:txBody>
        </p:sp>
        <p:sp>
          <p:nvSpPr>
            <p:cNvPr id="1073743254" name="文本框 56"/>
            <p:cNvSpPr txBox="1"/>
            <p:nvPr/>
          </p:nvSpPr>
          <p:spPr>
            <a:xfrm>
              <a:off x="5804" y="2690"/>
              <a:ext cx="1619" cy="1057"/>
            </a:xfrm>
            <a:prstGeom prst="rect">
              <a:avLst/>
            </a:prstGeom>
            <a:solidFill>
              <a:srgbClr val="FFFFFF"/>
            </a:solidFill>
            <a:ln w="9525">
              <a:noFill/>
            </a:ln>
          </p:spPr>
          <p:txBody>
            <a:bodyPr wrap="square"/>
            <a:p>
              <a:r>
                <a:rPr lang="zh-CN" altLang="en-US"/>
                <a:t> WO战略</a:t>
              </a:r>
              <a:endParaRPr lang="zh-CN" altLang="en-US"/>
            </a:p>
            <a:p>
              <a:r>
                <a:rPr lang="zh-CN" altLang="en-US"/>
                <a:t>利用外部机会</a:t>
              </a:r>
              <a:endParaRPr lang="zh-CN" altLang="en-US"/>
            </a:p>
            <a:p>
              <a:r>
                <a:rPr lang="zh-CN" altLang="en-US"/>
                <a:t>改进自身劣势</a:t>
              </a:r>
              <a:endParaRPr lang="zh-CN" altLang="en-US"/>
            </a:p>
            <a:p>
              <a:endParaRPr lang="zh-CN" altLang="en-US"/>
            </a:p>
          </p:txBody>
        </p:sp>
        <p:sp>
          <p:nvSpPr>
            <p:cNvPr id="1073743255" name="文本框 57"/>
            <p:cNvSpPr txBox="1"/>
            <p:nvPr/>
          </p:nvSpPr>
          <p:spPr>
            <a:xfrm>
              <a:off x="3449" y="3919"/>
              <a:ext cx="1965" cy="1205"/>
            </a:xfrm>
            <a:prstGeom prst="rect">
              <a:avLst/>
            </a:prstGeom>
            <a:solidFill>
              <a:srgbClr val="FFFFFF"/>
            </a:solidFill>
            <a:ln w="9525">
              <a:noFill/>
            </a:ln>
          </p:spPr>
          <p:txBody>
            <a:bodyPr wrap="square"/>
            <a:p>
              <a:r>
                <a:rPr lang="zh-CN" altLang="en-US"/>
                <a:t>ST战略</a:t>
              </a:r>
              <a:endParaRPr lang="zh-CN" altLang="en-US"/>
            </a:p>
            <a:p>
              <a:r>
                <a:rPr lang="zh-CN" altLang="en-US"/>
                <a:t>利用内部优势</a:t>
              </a:r>
              <a:endParaRPr lang="zh-CN" altLang="en-US"/>
            </a:p>
            <a:p>
              <a:r>
                <a:rPr lang="zh-CN" altLang="en-US"/>
                <a:t>应付/回避外部威胁</a:t>
              </a:r>
              <a:endParaRPr lang="zh-CN" altLang="en-US"/>
            </a:p>
            <a:p>
              <a:endParaRPr lang="zh-CN" altLang="en-US"/>
            </a:p>
          </p:txBody>
        </p:sp>
        <p:sp>
          <p:nvSpPr>
            <p:cNvPr id="1073743256" name="文本框 58"/>
            <p:cNvSpPr txBox="1"/>
            <p:nvPr/>
          </p:nvSpPr>
          <p:spPr>
            <a:xfrm>
              <a:off x="5967" y="3888"/>
              <a:ext cx="1577" cy="1275"/>
            </a:xfrm>
            <a:prstGeom prst="rect">
              <a:avLst/>
            </a:prstGeom>
            <a:solidFill>
              <a:srgbClr val="FFFFFF"/>
            </a:solidFill>
            <a:ln w="9525">
              <a:noFill/>
            </a:ln>
          </p:spPr>
          <p:txBody>
            <a:bodyPr wrap="square"/>
            <a:p>
              <a:r>
                <a:rPr lang="zh-CN" altLang="en-US"/>
                <a:t> WT战略</a:t>
              </a:r>
              <a:endParaRPr lang="zh-CN" altLang="en-US"/>
            </a:p>
            <a:p>
              <a:r>
                <a:rPr lang="zh-CN" altLang="en-US"/>
                <a:t>减少内部劣势</a:t>
              </a:r>
              <a:endParaRPr lang="zh-CN" altLang="en-US"/>
            </a:p>
            <a:p>
              <a:r>
                <a:rPr lang="zh-CN" altLang="en-US"/>
                <a:t>回避外部威胁</a:t>
              </a:r>
              <a:endParaRPr lang="zh-CN" altLang="en-US"/>
            </a:p>
            <a:p>
              <a:endParaRPr lang="zh-CN" altLang="en-US"/>
            </a:p>
          </p:txBody>
        </p:sp>
        <p:sp>
          <p:nvSpPr>
            <p:cNvPr id="1073743257" name="文本框 59"/>
            <p:cNvSpPr txBox="1"/>
            <p:nvPr/>
          </p:nvSpPr>
          <p:spPr>
            <a:xfrm>
              <a:off x="7904" y="2880"/>
              <a:ext cx="1314" cy="624"/>
            </a:xfrm>
            <a:prstGeom prst="rect">
              <a:avLst/>
            </a:prstGeom>
            <a:solidFill>
              <a:srgbClr val="FFFFFF"/>
            </a:solidFill>
            <a:ln w="9525">
              <a:noFill/>
            </a:ln>
          </p:spPr>
          <p:txBody>
            <a:bodyPr wrap="square"/>
            <a:p>
              <a:r>
                <a:rPr lang="zh-CN" altLang="en-US"/>
                <a:t>Opportunity</a:t>
              </a:r>
              <a:endParaRPr lang="zh-CN" altLang="en-US"/>
            </a:p>
            <a:p>
              <a:endParaRPr lang="zh-CN" altLang="en-US"/>
            </a:p>
          </p:txBody>
        </p:sp>
        <p:sp>
          <p:nvSpPr>
            <p:cNvPr id="1073743258" name="文本框 60"/>
            <p:cNvSpPr txBox="1"/>
            <p:nvPr/>
          </p:nvSpPr>
          <p:spPr>
            <a:xfrm>
              <a:off x="8084" y="4284"/>
              <a:ext cx="1142" cy="469"/>
            </a:xfrm>
            <a:prstGeom prst="rect">
              <a:avLst/>
            </a:prstGeom>
            <a:solidFill>
              <a:srgbClr val="FFFFFF"/>
            </a:solidFill>
            <a:ln w="9525">
              <a:noFill/>
            </a:ln>
          </p:spPr>
          <p:txBody>
            <a:bodyPr wrap="square"/>
            <a:p>
              <a:r>
                <a:rPr lang="zh-CN" altLang="en-US"/>
                <a:t>Threat</a:t>
              </a:r>
              <a:endParaRPr lang="zh-CN" altLang="en-US"/>
            </a:p>
            <a:p>
              <a:endParaRPr lang="zh-CN" altLang="en-US"/>
            </a:p>
          </p:txBody>
        </p:sp>
        <p:sp>
          <p:nvSpPr>
            <p:cNvPr id="1073743259" name="文本框 61"/>
            <p:cNvSpPr txBox="1"/>
            <p:nvPr/>
          </p:nvSpPr>
          <p:spPr>
            <a:xfrm>
              <a:off x="3584" y="5376"/>
              <a:ext cx="1799" cy="625"/>
            </a:xfrm>
            <a:prstGeom prst="rect">
              <a:avLst/>
            </a:prstGeom>
            <a:solidFill>
              <a:srgbClr val="FFFFFF"/>
            </a:solidFill>
            <a:ln w="9525">
              <a:noFill/>
            </a:ln>
          </p:spPr>
          <p:txBody>
            <a:bodyPr wrap="square"/>
            <a:p>
              <a:r>
                <a:rPr lang="zh-CN" altLang="en-US"/>
                <a:t>Strength</a:t>
              </a:r>
              <a:endParaRPr lang="zh-CN" altLang="en-US"/>
            </a:p>
            <a:p>
              <a:endParaRPr lang="zh-CN" altLang="en-US"/>
            </a:p>
          </p:txBody>
        </p:sp>
        <p:sp>
          <p:nvSpPr>
            <p:cNvPr id="1073743260" name="文本框 62"/>
            <p:cNvSpPr txBox="1"/>
            <p:nvPr/>
          </p:nvSpPr>
          <p:spPr>
            <a:xfrm>
              <a:off x="5743" y="5376"/>
              <a:ext cx="1801" cy="468"/>
            </a:xfrm>
            <a:prstGeom prst="rect">
              <a:avLst/>
            </a:prstGeom>
            <a:solidFill>
              <a:srgbClr val="FFFFFF"/>
            </a:solidFill>
            <a:ln w="9525">
              <a:noFill/>
            </a:ln>
          </p:spPr>
          <p:txBody>
            <a:bodyPr wrap="square"/>
            <a:p>
              <a:r>
                <a:rPr lang="zh-CN" altLang="en-US"/>
                <a:t>Weakness</a:t>
              </a:r>
              <a:endParaRPr lang="zh-CN" altLang="en-US"/>
            </a:p>
            <a:p>
              <a:endParaRPr lang="zh-CN" altLang="en-US"/>
            </a:p>
          </p:txBody>
        </p:sp>
        <p:sp>
          <p:nvSpPr>
            <p:cNvPr id="1073743261" name="文本框 63"/>
            <p:cNvSpPr txBox="1"/>
            <p:nvPr/>
          </p:nvSpPr>
          <p:spPr>
            <a:xfrm>
              <a:off x="4244" y="1992"/>
              <a:ext cx="2700" cy="467"/>
            </a:xfrm>
            <a:prstGeom prst="rect">
              <a:avLst/>
            </a:prstGeom>
            <a:solidFill>
              <a:srgbClr val="FFFFFF"/>
            </a:solidFill>
            <a:ln w="9525">
              <a:noFill/>
            </a:ln>
          </p:spPr>
          <p:txBody>
            <a:bodyPr wrap="square"/>
            <a:p>
              <a:pPr indent="466725"/>
              <a:r>
                <a:rPr lang="zh-CN" altLang="en-US"/>
                <a:t>内部因素</a:t>
              </a:r>
              <a:endParaRPr lang="zh-CN" altLang="en-US"/>
            </a:p>
            <a:p>
              <a:endParaRPr lang="zh-CN" altLang="en-US"/>
            </a:p>
          </p:txBody>
        </p:sp>
        <p:sp>
          <p:nvSpPr>
            <p:cNvPr id="1073743262" name="文本框 64"/>
            <p:cNvSpPr txBox="1"/>
            <p:nvPr/>
          </p:nvSpPr>
          <p:spPr>
            <a:xfrm>
              <a:off x="2908" y="3036"/>
              <a:ext cx="405" cy="1872"/>
            </a:xfrm>
            <a:prstGeom prst="rect">
              <a:avLst/>
            </a:prstGeom>
            <a:solidFill>
              <a:srgbClr val="FFFFFF"/>
            </a:solidFill>
            <a:ln w="9525">
              <a:noFill/>
            </a:ln>
          </p:spPr>
          <p:txBody>
            <a:bodyPr vert="eaVert" wrap="square"/>
            <a:p>
              <a:pPr indent="200025"/>
              <a:r>
                <a:rPr lang="zh-CN" altLang="en-US"/>
                <a:t>外部因素</a:t>
              </a:r>
              <a:endParaRPr lang="zh-CN" altLang="en-US"/>
            </a:p>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73743248"/>
                                        </p:tgtEl>
                                        <p:attrNameLst>
                                          <p:attrName>style.visibility</p:attrName>
                                        </p:attrNameLst>
                                      </p:cBhvr>
                                      <p:to>
                                        <p:strVal val="visible"/>
                                      </p:to>
                                    </p:set>
                                    <p:anim calcmode="lin" valueType="num">
                                      <p:cBhvr>
                                        <p:cTn id="7" dur="1000" fill="hold"/>
                                        <p:tgtEl>
                                          <p:spTgt spid="1073743248"/>
                                        </p:tgtEl>
                                        <p:attrNameLst>
                                          <p:attrName>ppt_w</p:attrName>
                                        </p:attrNameLst>
                                      </p:cBhvr>
                                      <p:tavLst>
                                        <p:tav tm="0">
                                          <p:val>
                                            <p:strVal val="#ppt_w*0.70"/>
                                          </p:val>
                                        </p:tav>
                                        <p:tav tm="100000">
                                          <p:val>
                                            <p:strVal val="#ppt_w"/>
                                          </p:val>
                                        </p:tav>
                                      </p:tavLst>
                                    </p:anim>
                                    <p:anim calcmode="lin" valueType="num">
                                      <p:cBhvr>
                                        <p:cTn id="8" dur="1000" fill="hold"/>
                                        <p:tgtEl>
                                          <p:spTgt spid="1073743248"/>
                                        </p:tgtEl>
                                        <p:attrNameLst>
                                          <p:attrName>ppt_h</p:attrName>
                                        </p:attrNameLst>
                                      </p:cBhvr>
                                      <p:tavLst>
                                        <p:tav tm="0">
                                          <p:val>
                                            <p:strVal val="#ppt_h"/>
                                          </p:val>
                                        </p:tav>
                                        <p:tav tm="100000">
                                          <p:val>
                                            <p:strVal val="#ppt_h"/>
                                          </p:val>
                                        </p:tav>
                                      </p:tavLst>
                                    </p:anim>
                                    <p:animEffect transition="in" filter="fade">
                                      <p:cBhvr>
                                        <p:cTn id="9" dur="1000"/>
                                        <p:tgtEl>
                                          <p:spTgt spid="1073743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a:t>
            </a:r>
            <a:r>
              <a:rPr lang="zh-CN" altLang="en-US"/>
              <a:t>公司发展战略研究</a:t>
            </a:r>
            <a:r>
              <a:rPr lang="en-US" altLang="zh-CN"/>
              <a:t> </a:t>
            </a:r>
            <a:endParaRPr lang="en-US" altLang="zh-CN"/>
          </a:p>
        </p:txBody>
      </p:sp>
      <p:sp>
        <p:nvSpPr>
          <p:cNvPr id="3" name="文本框 2"/>
          <p:cNvSpPr txBox="1"/>
          <p:nvPr/>
        </p:nvSpPr>
        <p:spPr>
          <a:xfrm>
            <a:off x="6350635" y="1752600"/>
            <a:ext cx="2538095" cy="2861310"/>
          </a:xfrm>
          <a:prstGeom prst="rect">
            <a:avLst/>
          </a:prstGeom>
          <a:noFill/>
        </p:spPr>
        <p:txBody>
          <a:bodyPr wrap="square" rtlCol="0">
            <a:spAutoFit/>
          </a:bodyPr>
          <a:p>
            <a:r>
              <a:rPr lang="zh-CN" altLang="en-US"/>
              <a:t>外部环境分析，包括宏观环境分析、产业环境分析等，然后得出</a:t>
            </a:r>
            <a:r>
              <a:rPr lang="en-US" altLang="zh-CN"/>
              <a:t>O&amp;T</a:t>
            </a:r>
            <a:r>
              <a:rPr lang="zh-CN" altLang="en-US"/>
              <a:t>；</a:t>
            </a:r>
            <a:endParaRPr lang="zh-CN" altLang="en-US"/>
          </a:p>
          <a:p>
            <a:r>
              <a:rPr lang="zh-CN" altLang="en-US"/>
              <a:t>资源能力分析，用价值链进行基本活动和辅助活动分析，得出</a:t>
            </a:r>
            <a:r>
              <a:rPr lang="en-US" altLang="zh-CN"/>
              <a:t>S&amp;W</a:t>
            </a:r>
            <a:r>
              <a:rPr lang="zh-CN" altLang="en-US"/>
              <a:t>；</a:t>
            </a:r>
            <a:endParaRPr lang="zh-CN" altLang="en-US"/>
          </a:p>
          <a:p>
            <a:r>
              <a:rPr lang="zh-CN" altLang="en-US"/>
              <a:t>战略架构，包括使命目标愿景、战略选择；</a:t>
            </a:r>
            <a:endParaRPr lang="zh-CN" altLang="en-US"/>
          </a:p>
          <a:p>
            <a:r>
              <a:rPr lang="zh-CN" altLang="en-US"/>
              <a:t>从人财物、组织文化制度提出实施措施。</a:t>
            </a:r>
            <a:endParaRPr lang="zh-CN" altLang="en-US"/>
          </a:p>
        </p:txBody>
      </p:sp>
      <p:pic>
        <p:nvPicPr>
          <p:cNvPr id="6" name="内容占位符 3"/>
          <p:cNvPicPr>
            <a:picLocks noChangeAspect="1"/>
          </p:cNvPicPr>
          <p:nvPr>
            <p:ph idx="1"/>
          </p:nvPr>
        </p:nvPicPr>
        <p:blipFill>
          <a:blip r:embed="rId1"/>
          <a:stretch>
            <a:fillRect/>
          </a:stretch>
        </p:blipFill>
        <p:spPr>
          <a:xfrm>
            <a:off x="269240" y="975995"/>
            <a:ext cx="6081395" cy="4058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四种战略</a:t>
            </a:r>
            <a:endParaRPr lang="zh-CN" altLang="en-US"/>
          </a:p>
        </p:txBody>
      </p:sp>
      <p:sp>
        <p:nvSpPr>
          <p:cNvPr id="5" name="内容占位符 4"/>
          <p:cNvSpPr>
            <a:spLocks noGrp="1"/>
          </p:cNvSpPr>
          <p:nvPr>
            <p:ph idx="1"/>
          </p:nvPr>
        </p:nvSpPr>
        <p:spPr>
          <a:xfrm>
            <a:off x="457200" y="1200150"/>
            <a:ext cx="1844040" cy="3394710"/>
          </a:xfrm>
          <a:ln>
            <a:solidFill>
              <a:schemeClr val="accent6">
                <a:lumMod val="75000"/>
              </a:schemeClr>
            </a:solidFill>
          </a:ln>
        </p:spPr>
        <p:txBody>
          <a:bodyPr>
            <a:noAutofit/>
          </a:bodyPr>
          <a:p>
            <a:pPr marL="0" indent="0">
              <a:buNone/>
            </a:pPr>
            <a:r>
              <a:rPr lang="zh-CN" altLang="en-US" sz="1600"/>
              <a:t>1. SO战略</a:t>
            </a:r>
            <a:endParaRPr lang="zh-CN" altLang="en-US" sz="1600"/>
          </a:p>
          <a:p>
            <a:pPr marL="0" indent="0">
              <a:buNone/>
            </a:pPr>
            <a:r>
              <a:rPr lang="zh-CN" altLang="en-US" sz="1800"/>
              <a:t>又称增长型战略，是最理想的战略模式。即运用组织优势，把握外部机会。当企业具有特定优势，而外部环境又为发挥这种优势提供有利机会时，可以采取这一战略。</a:t>
            </a:r>
            <a:endParaRPr lang="zh-CN" altLang="en-US" sz="1800"/>
          </a:p>
        </p:txBody>
      </p:sp>
      <p:sp>
        <p:nvSpPr>
          <p:cNvPr id="6" name="内容占位符 4"/>
          <p:cNvSpPr>
            <a:spLocks noGrp="1"/>
          </p:cNvSpPr>
          <p:nvPr/>
        </p:nvSpPr>
        <p:spPr>
          <a:xfrm>
            <a:off x="2301875" y="1190625"/>
            <a:ext cx="2121535" cy="3394710"/>
          </a:xfrm>
          <a:prstGeom prst="rect">
            <a:avLst/>
          </a:prstGeom>
          <a:ln>
            <a:solidFill>
              <a:schemeClr val="accent6">
                <a:lumMod val="75000"/>
              </a:schemeClr>
            </a:solidFill>
          </a:ln>
        </p:spPr>
        <p:txBody>
          <a:bodyPr vert="horz" lIns="91440" tIns="45720" rIns="91440" bIns="45720" rtlCol="0">
            <a:normAutofit fontScale="5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a:t>2. WO战略</a:t>
            </a:r>
            <a:endParaRPr lang="zh-CN" altLang="en-US"/>
          </a:p>
          <a:p>
            <a:pPr marL="0" indent="0">
              <a:buNone/>
            </a:pPr>
            <a:r>
              <a:rPr lang="zh-CN" altLang="en-US"/>
              <a:t>又称扭转型战略，是利用外部机会来弥补内部弱点，使企业降低劣势的影响进而获取优势的战略，旨在使劣势降到最小、机会增到最大。在内部重视那些存在劣势的领域，或从外部获取所需的能力，从而使企业可以利用外部机会。</a:t>
            </a:r>
            <a:endParaRPr lang="zh-CN" altLang="en-US"/>
          </a:p>
        </p:txBody>
      </p:sp>
      <p:sp>
        <p:nvSpPr>
          <p:cNvPr id="7" name="内容占位符 4"/>
          <p:cNvSpPr>
            <a:spLocks noGrp="1"/>
          </p:cNvSpPr>
          <p:nvPr/>
        </p:nvSpPr>
        <p:spPr>
          <a:xfrm>
            <a:off x="4423410" y="1190625"/>
            <a:ext cx="2121535" cy="3394710"/>
          </a:xfrm>
          <a:prstGeom prst="rect">
            <a:avLst/>
          </a:prstGeom>
          <a:ln>
            <a:solidFill>
              <a:schemeClr val="accent6">
                <a:lumMod val="75000"/>
              </a:schemeClr>
            </a:solidFill>
          </a:ln>
        </p:spPr>
        <p:txBody>
          <a:bodyPr vert="horz" lIns="91440" tIns="45720" rIns="91440" bIns="45720" rtlCol="0">
            <a:normAutofit fontScale="6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a:t>3. ST战略</a:t>
            </a:r>
            <a:endParaRPr lang="zh-CN" altLang="en-US"/>
          </a:p>
          <a:p>
            <a:pPr marL="0" indent="0">
              <a:buNone/>
            </a:pPr>
            <a:r>
              <a:rPr lang="zh-CN" altLang="en-US"/>
              <a:t>又称多元化战略，是指企业利用自身优势，回避或减轻外部威胁所造成的影响，旨在将组织的优势扩大到最大限度，把威胁降低到最小限度。</a:t>
            </a:r>
            <a:endParaRPr lang="zh-CN" altLang="en-US"/>
          </a:p>
        </p:txBody>
      </p:sp>
      <p:sp>
        <p:nvSpPr>
          <p:cNvPr id="8" name="内容占位符 4"/>
          <p:cNvSpPr>
            <a:spLocks noGrp="1"/>
          </p:cNvSpPr>
          <p:nvPr/>
        </p:nvSpPr>
        <p:spPr>
          <a:xfrm>
            <a:off x="6544945" y="1190625"/>
            <a:ext cx="2121535" cy="3394710"/>
          </a:xfrm>
          <a:prstGeom prst="rect">
            <a:avLst/>
          </a:prstGeom>
          <a:ln>
            <a:solidFill>
              <a:schemeClr val="accent6">
                <a:lumMod val="75000"/>
              </a:schemeClr>
            </a:solidFill>
          </a:ln>
        </p:spPr>
        <p:txBody>
          <a:bodyPr vert="horz" lIns="91440" tIns="45720" rIns="91440" bIns="45720" rtlCol="0">
            <a:normAutofit fontScale="6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a:t>4. WT战略</a:t>
            </a:r>
            <a:endParaRPr lang="zh-CN" altLang="en-US"/>
          </a:p>
          <a:p>
            <a:pPr marL="0" indent="0">
              <a:buNone/>
            </a:pPr>
            <a:r>
              <a:rPr lang="zh-CN" altLang="en-US"/>
              <a:t>又叫防御性战略，或双重最小化战略，是一种减少内部弱点，回避外部环境威胁的防御性战略，旨在把劣势与威胁降到最低。</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1" nodeType="clickEffect">
                                  <p:stCondLst>
                                    <p:cond delay="0"/>
                                  </p:stCondLst>
                                  <p:childTnLst>
                                    <p:set>
                                      <p:cBhvr>
                                        <p:cTn id="6" dur="1" fill="hold">
                                          <p:stCondLst>
                                            <p:cond delay="0"/>
                                          </p:stCondLst>
                                        </p:cTn>
                                        <p:tgtEl>
                                          <p:spTgt spid="5">
                                            <p:txEl>
                                              <p:pRg st="4294967295" end="4294967295"/>
                                            </p:txEl>
                                          </p:spTgt>
                                        </p:tgtEl>
                                        <p:attrNameLst>
                                          <p:attrName>style.visibility</p:attrName>
                                        </p:attrNameLst>
                                      </p:cBhvr>
                                      <p:to>
                                        <p:strVal val="visible"/>
                                      </p:to>
                                    </p:set>
                                    <p:animEffect transition="in" filter="box(in)">
                                      <p:cBhvr>
                                        <p:cTn id="7" dur="2000"/>
                                        <p:tgtEl>
                                          <p:spTgt spid="5">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5">
                                            <p:txEl>
                                              <p:pRg st="4294967295" end="4294967295"/>
                                            </p:txEl>
                                          </p:spTgt>
                                        </p:tgtEl>
                                        <p:attrNameLst>
                                          <p:attrName>style.visibility</p:attrName>
                                        </p:attrNameLst>
                                      </p:cBhvr>
                                      <p:to>
                                        <p:strVal val="visible"/>
                                      </p:to>
                                    </p:set>
                                    <p:animEffect transition="in" filter="box(in)">
                                      <p:cBhvr>
                                        <p:cTn id="12" dur="2000"/>
                                        <p:tgtEl>
                                          <p:spTgt spid="5">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1"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ox(in)">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1"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ox(in)">
                                      <p:cBhvr>
                                        <p:cTn id="22" dur="20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1" nodeType="clickEffect">
                                  <p:stCondLst>
                                    <p:cond delay="0"/>
                                  </p:stCondLst>
                                  <p:childTnLst>
                                    <p:set>
                                      <p:cBhvr>
                                        <p:cTn id="26" dur="1" fill="hold">
                                          <p:stCondLst>
                                            <p:cond delay="0"/>
                                          </p:stCondLst>
                                        </p:cTn>
                                        <p:tgtEl>
                                          <p:spTgt spid="6">
                                            <p:txEl>
                                              <p:pRg st="4294967295" end="4294967295"/>
                                            </p:txEl>
                                          </p:spTgt>
                                        </p:tgtEl>
                                        <p:attrNameLst>
                                          <p:attrName>style.visibility</p:attrName>
                                        </p:attrNameLst>
                                      </p:cBhvr>
                                      <p:to>
                                        <p:strVal val="visible"/>
                                      </p:to>
                                    </p:set>
                                    <p:animEffect transition="in" filter="box(in)">
                                      <p:cBhvr>
                                        <p:cTn id="27" dur="2000"/>
                                        <p:tgtEl>
                                          <p:spTgt spid="6">
                                            <p:txEl>
                                              <p:p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1"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ox(in)">
                                      <p:cBhvr>
                                        <p:cTn id="32" dur="20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1"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box(in)">
                                      <p:cBhvr>
                                        <p:cTn id="37" dur="20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1" nodeType="clickEffect">
                                  <p:stCondLst>
                                    <p:cond delay="0"/>
                                  </p:stCondLst>
                                  <p:childTnLst>
                                    <p:set>
                                      <p:cBhvr>
                                        <p:cTn id="41" dur="1" fill="hold">
                                          <p:stCondLst>
                                            <p:cond delay="0"/>
                                          </p:stCondLst>
                                        </p:cTn>
                                        <p:tgtEl>
                                          <p:spTgt spid="7">
                                            <p:txEl>
                                              <p:pRg st="4294967295" end="4294967295"/>
                                            </p:txEl>
                                          </p:spTgt>
                                        </p:tgtEl>
                                        <p:attrNameLst>
                                          <p:attrName>style.visibility</p:attrName>
                                        </p:attrNameLst>
                                      </p:cBhvr>
                                      <p:to>
                                        <p:strVal val="visible"/>
                                      </p:to>
                                    </p:set>
                                    <p:animEffect transition="in" filter="box(in)">
                                      <p:cBhvr>
                                        <p:cTn id="42" dur="2000"/>
                                        <p:tgtEl>
                                          <p:spTgt spid="7">
                                            <p:txEl>
                                              <p:pRg st="4294967295" end="429496729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1"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box(in)">
                                      <p:cBhvr>
                                        <p:cTn id="47" dur="20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1"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box(in)">
                                      <p:cBhvr>
                                        <p:cTn id="52" dur="2000"/>
                                        <p:tgtEl>
                                          <p:spTgt spid="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1" nodeType="clickEffect">
                                  <p:stCondLst>
                                    <p:cond delay="0"/>
                                  </p:stCondLst>
                                  <p:childTnLst>
                                    <p:set>
                                      <p:cBhvr>
                                        <p:cTn id="56" dur="1" fill="hold">
                                          <p:stCondLst>
                                            <p:cond delay="0"/>
                                          </p:stCondLst>
                                        </p:cTn>
                                        <p:tgtEl>
                                          <p:spTgt spid="8">
                                            <p:txEl>
                                              <p:pRg st="4294967295" end="4294967295"/>
                                            </p:txEl>
                                          </p:spTgt>
                                        </p:tgtEl>
                                        <p:attrNameLst>
                                          <p:attrName>style.visibility</p:attrName>
                                        </p:attrNameLst>
                                      </p:cBhvr>
                                      <p:to>
                                        <p:strVal val="visible"/>
                                      </p:to>
                                    </p:set>
                                    <p:animEffect transition="in" filter="box(in)">
                                      <p:cBhvr>
                                        <p:cTn id="57" dur="2000"/>
                                        <p:tgtEl>
                                          <p:spTgt spid="8">
                                            <p:txEl>
                                              <p:pRg st="4294967295" end="429496729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1" nodeType="clickEffect">
                                  <p:stCondLst>
                                    <p:cond delay="0"/>
                                  </p:stCondLst>
                                  <p:childTnLst>
                                    <p:set>
                                      <p:cBhvr>
                                        <p:cTn id="61" dur="1" fill="hold">
                                          <p:stCondLst>
                                            <p:cond delay="0"/>
                                          </p:stCondLst>
                                        </p:cTn>
                                        <p:tgtEl>
                                          <p:spTgt spid="8">
                                            <p:txEl>
                                              <p:pRg st="0" end="0"/>
                                            </p:txEl>
                                          </p:spTgt>
                                        </p:tgtEl>
                                        <p:attrNameLst>
                                          <p:attrName>style.visibility</p:attrName>
                                        </p:attrNameLst>
                                      </p:cBhvr>
                                      <p:to>
                                        <p:strVal val="visible"/>
                                      </p:to>
                                    </p:set>
                                    <p:animEffect transition="in" filter="box(in)">
                                      <p:cBhvr>
                                        <p:cTn id="62" dur="2000"/>
                                        <p:tgtEl>
                                          <p:spTgt spid="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1" nodeType="clickEffect">
                                  <p:stCondLst>
                                    <p:cond delay="0"/>
                                  </p:stCondLst>
                                  <p:childTnLst>
                                    <p:set>
                                      <p:cBhvr>
                                        <p:cTn id="66" dur="1" fill="hold">
                                          <p:stCondLst>
                                            <p:cond delay="0"/>
                                          </p:stCondLst>
                                        </p:cTn>
                                        <p:tgtEl>
                                          <p:spTgt spid="8">
                                            <p:txEl>
                                              <p:pRg st="1" end="1"/>
                                            </p:txEl>
                                          </p:spTgt>
                                        </p:tgtEl>
                                        <p:attrNameLst>
                                          <p:attrName>style.visibility</p:attrName>
                                        </p:attrNameLst>
                                      </p:cBhvr>
                                      <p:to>
                                        <p:strVal val="visible"/>
                                      </p:to>
                                    </p:set>
                                    <p:animEffect transition="in" filter="box(in)">
                                      <p:cBhvr>
                                        <p:cTn id="67"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uiExpand="1" build="p"/>
      <p:bldP spid="6" grpId="0" build="p"/>
      <p:bldP spid="6" grpId="1" uiExpand="1" build="p"/>
      <p:bldP spid="7" grpId="0" build="p"/>
      <p:bldP spid="7" grpId="1" uiExpand="1" build="p"/>
      <p:bldP spid="8" grpId="0" build="p"/>
      <p:bldP spid="8"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组织与环境</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083773"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组织环境特征</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194593"/>
            <a:ext cx="236364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组织与环境</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386969"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组织环境构成</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4" y="3031527"/>
            <a:ext cx="2337848"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组织环境分析</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0"/>
          <p:cNvGrpSpPr/>
          <p:nvPr/>
        </p:nvGrpSpPr>
        <p:grpSpPr>
          <a:xfrm flipV="1">
            <a:off x="4711732" y="1204247"/>
            <a:ext cx="334355" cy="803015"/>
            <a:chOff x="581025" y="-431160"/>
            <a:chExt cx="1619642" cy="3889866"/>
          </a:xfrm>
        </p:grpSpPr>
        <p:grpSp>
          <p:nvGrpSpPr>
            <p:cNvPr id="3" name="组合 11"/>
            <p:cNvGrpSpPr/>
            <p:nvPr/>
          </p:nvGrpSpPr>
          <p:grpSpPr>
            <a:xfrm>
              <a:off x="581025" y="-431160"/>
              <a:ext cx="1619642" cy="3889866"/>
              <a:chOff x="6651335" y="-335489"/>
              <a:chExt cx="1360493" cy="3190953"/>
            </a:xfrm>
            <a:effectLst/>
          </p:grpSpPr>
          <p:grpSp>
            <p:nvGrpSpPr>
              <p:cNvPr id="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18"/>
          <p:cNvGrpSpPr/>
          <p:nvPr/>
        </p:nvGrpSpPr>
        <p:grpSpPr>
          <a:xfrm flipV="1">
            <a:off x="4711732" y="1877973"/>
            <a:ext cx="334355" cy="803015"/>
            <a:chOff x="581025" y="-431160"/>
            <a:chExt cx="1619642" cy="3889866"/>
          </a:xfrm>
        </p:grpSpPr>
        <p:grpSp>
          <p:nvGrpSpPr>
            <p:cNvPr id="11" name="组合 19"/>
            <p:cNvGrpSpPr/>
            <p:nvPr/>
          </p:nvGrpSpPr>
          <p:grpSpPr>
            <a:xfrm>
              <a:off x="581025" y="-431160"/>
              <a:ext cx="1619642" cy="3889866"/>
              <a:chOff x="6651335" y="-335489"/>
              <a:chExt cx="1360493" cy="3190953"/>
            </a:xfrm>
            <a:effectLst/>
          </p:grpSpPr>
          <p:grpSp>
            <p:nvGrpSpPr>
              <p:cNvPr id="1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25"/>
          <p:cNvGrpSpPr/>
          <p:nvPr/>
        </p:nvGrpSpPr>
        <p:grpSpPr>
          <a:xfrm flipV="1">
            <a:off x="4711732" y="2505337"/>
            <a:ext cx="334355" cy="803015"/>
            <a:chOff x="581025" y="-431160"/>
            <a:chExt cx="1619642" cy="3889866"/>
          </a:xfrm>
        </p:grpSpPr>
        <p:grpSp>
          <p:nvGrpSpPr>
            <p:cNvPr id="18" name="组合 26"/>
            <p:cNvGrpSpPr/>
            <p:nvPr/>
          </p:nvGrpSpPr>
          <p:grpSpPr>
            <a:xfrm>
              <a:off x="581025" y="-431160"/>
              <a:ext cx="1619642" cy="3889866"/>
              <a:chOff x="6651335" y="-335489"/>
              <a:chExt cx="1360493" cy="3190953"/>
            </a:xfrm>
            <a:effectLst/>
          </p:grpSpPr>
          <p:grpSp>
            <p:nvGrpSpPr>
              <p:cNvPr id="1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32"/>
          <p:cNvGrpSpPr/>
          <p:nvPr/>
        </p:nvGrpSpPr>
        <p:grpSpPr>
          <a:xfrm flipV="1">
            <a:off x="4707060" y="3091172"/>
            <a:ext cx="334355" cy="803015"/>
            <a:chOff x="581025" y="-431160"/>
            <a:chExt cx="1619642" cy="3889866"/>
          </a:xfrm>
        </p:grpSpPr>
        <p:grpSp>
          <p:nvGrpSpPr>
            <p:cNvPr id="22" name="组合 33"/>
            <p:cNvGrpSpPr/>
            <p:nvPr/>
          </p:nvGrpSpPr>
          <p:grpSpPr>
            <a:xfrm>
              <a:off x="581025" y="-431160"/>
              <a:ext cx="1619642" cy="3889866"/>
              <a:chOff x="6651335" y="-335489"/>
              <a:chExt cx="1360493" cy="3190953"/>
            </a:xfrm>
            <a:effectLst/>
          </p:grpSpPr>
          <p:grpSp>
            <p:nvGrpSpPr>
              <p:cNvPr id="2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755343" y="1874319"/>
            <a:ext cx="2133918"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本章小结</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40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8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12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组织环境</a:t>
            </a:r>
            <a:endParaRPr lang="en-US" altLang="zh-CN"/>
          </a:p>
        </p:txBody>
      </p:sp>
      <p:sp>
        <p:nvSpPr>
          <p:cNvPr id="4" name="内容占位符 3"/>
          <p:cNvSpPr>
            <a:spLocks noGrp="1"/>
          </p:cNvSpPr>
          <p:nvPr>
            <p:ph idx="1"/>
          </p:nvPr>
        </p:nvSpPr>
        <p:spPr>
          <a:xfrm>
            <a:off x="457200" y="1200150"/>
            <a:ext cx="3366135" cy="3394710"/>
          </a:xfrm>
        </p:spPr>
        <p:txBody>
          <a:bodyPr/>
          <a:p>
            <a:r>
              <a:rPr lang="zh-CN" altLang="en-US">
                <a:sym typeface="+mn-ea"/>
              </a:rPr>
              <a:t>环境（Environment）是指对组织绩效产生潜在影响的各种因素的集合。</a:t>
            </a:r>
            <a:endParaRPr lang="zh-CN" altLang="en-US"/>
          </a:p>
          <a:p>
            <a:endParaRPr lang="zh-CN" altLang="en-US"/>
          </a:p>
        </p:txBody>
      </p:sp>
      <p:grpSp>
        <p:nvGrpSpPr>
          <p:cNvPr id="1073743111" name="组合 1073743110"/>
          <p:cNvGrpSpPr/>
          <p:nvPr/>
        </p:nvGrpSpPr>
        <p:grpSpPr>
          <a:xfrm>
            <a:off x="3757189" y="942975"/>
            <a:ext cx="4929611" cy="3777615"/>
            <a:chOff x="3628" y="7124"/>
            <a:chExt cx="5867" cy="4402"/>
          </a:xfrm>
        </p:grpSpPr>
        <p:grpSp>
          <p:nvGrpSpPr>
            <p:cNvPr id="1073743112" name="组合 1073743111"/>
            <p:cNvGrpSpPr/>
            <p:nvPr/>
          </p:nvGrpSpPr>
          <p:grpSpPr>
            <a:xfrm>
              <a:off x="4791" y="7124"/>
              <a:ext cx="4704" cy="4402"/>
              <a:chOff x="2541" y="7424"/>
              <a:chExt cx="4704" cy="4402"/>
            </a:xfrm>
          </p:grpSpPr>
          <p:grpSp>
            <p:nvGrpSpPr>
              <p:cNvPr id="1073743113" name="组合 1073743112"/>
              <p:cNvGrpSpPr/>
              <p:nvPr/>
            </p:nvGrpSpPr>
            <p:grpSpPr>
              <a:xfrm>
                <a:off x="2541" y="7424"/>
                <a:ext cx="4704" cy="4402"/>
                <a:chOff x="2541" y="7424"/>
                <a:chExt cx="4704" cy="4402"/>
              </a:xfrm>
            </p:grpSpPr>
            <p:sp>
              <p:nvSpPr>
                <p:cNvPr id="1073743114" name="椭圆 1073743113"/>
                <p:cNvSpPr/>
                <p:nvPr/>
              </p:nvSpPr>
              <p:spPr>
                <a:xfrm>
                  <a:off x="3437" y="8174"/>
                  <a:ext cx="2997" cy="2875"/>
                </a:xfrm>
                <a:prstGeom prst="ellipse">
                  <a:avLst/>
                </a:prstGeom>
                <a:noFill/>
                <a:ln w="12700" cap="flat" cmpd="sng">
                  <a:solidFill>
                    <a:srgbClr val="000000"/>
                  </a:solidFill>
                  <a:prstDash val="solid"/>
                  <a:miter/>
                  <a:headEnd type="none" w="med" len="med"/>
                  <a:tailEnd type="none" w="med" len="med"/>
                </a:ln>
              </p:spPr>
              <p:txBody>
                <a:bodyPr wrap="square" anchor="ctr"/>
                <a:p>
                  <a:endParaRPr lang="zh-CN" altLang="en-US"/>
                </a:p>
                <a:p>
                  <a:endParaRPr lang="zh-CN" altLang="en-US"/>
                </a:p>
                <a:p>
                  <a:endParaRPr lang="zh-CN" altLang="en-US"/>
                </a:p>
                <a:p>
                  <a:endParaRPr lang="zh-CN" altLang="en-US"/>
                </a:p>
                <a:p>
                  <a:endParaRPr lang="zh-CN" altLang="en-US"/>
                </a:p>
                <a:p>
                  <a:r>
                    <a:rPr lang="zh-CN" altLang="en-US"/>
                    <a:t>竞争者</a:t>
                  </a:r>
                  <a:endParaRPr lang="zh-CN" altLang="en-US"/>
                </a:p>
                <a:p>
                  <a:pPr algn="r"/>
                  <a:r>
                    <a:rPr lang="zh-CN" altLang="en-US" sz="1600"/>
                    <a:t> 消费者</a:t>
                  </a:r>
                  <a:endParaRPr lang="zh-CN" altLang="en-US" sz="1600"/>
                </a:p>
                <a:p>
                  <a:pPr algn="r"/>
                  <a:r>
                    <a:rPr lang="zh-CN" altLang="en-US" sz="1600"/>
                    <a:t> </a:t>
                  </a:r>
                  <a:r>
                    <a:rPr lang="zh-CN" altLang="en-US"/>
                    <a:t>   </a:t>
                  </a:r>
                  <a:endParaRPr lang="zh-CN" altLang="en-US"/>
                </a:p>
                <a:p>
                  <a:endParaRPr lang="zh-CN" altLang="en-US"/>
                </a:p>
                <a:p>
                  <a:endParaRPr lang="zh-CN" altLang="en-US"/>
                </a:p>
                <a:p>
                  <a:r>
                    <a:rPr lang="zh-CN" altLang="en-US"/>
                    <a:t>供应商</a:t>
                  </a:r>
                  <a:endParaRPr lang="zh-CN" altLang="en-US"/>
                </a:p>
                <a:p>
                  <a:pPr algn="r"/>
                  <a:r>
                    <a:rPr lang="zh-CN" altLang="en-US" sz="1600"/>
                    <a:t>社会公众</a:t>
                  </a:r>
                  <a:endParaRPr lang="zh-CN" altLang="en-US" sz="1600"/>
                </a:p>
                <a:p>
                  <a:pPr algn="ctr"/>
                  <a:endParaRPr lang="zh-CN" altLang="en-US" sz="1600"/>
                </a:p>
                <a:p>
                  <a:pPr algn="ctr"/>
                  <a:endParaRPr lang="zh-CN" altLang="en-US"/>
                </a:p>
                <a:p>
                  <a:pPr algn="ctr"/>
                  <a:endParaRPr lang="zh-CN" altLang="en-US"/>
                </a:p>
                <a:p>
                  <a:pPr algn="ctr"/>
                  <a:endParaRPr lang="zh-CN" altLang="en-US"/>
                </a:p>
                <a:p>
                  <a:endParaRPr lang="zh-CN" altLang="en-US"/>
                </a:p>
              </p:txBody>
            </p:sp>
            <p:grpSp>
              <p:nvGrpSpPr>
                <p:cNvPr id="1073743115" name="组合 1073743114"/>
                <p:cNvGrpSpPr/>
                <p:nvPr/>
              </p:nvGrpSpPr>
              <p:grpSpPr>
                <a:xfrm>
                  <a:off x="2541" y="7424"/>
                  <a:ext cx="4705" cy="4403"/>
                  <a:chOff x="9475" y="7163"/>
                  <a:chExt cx="3869" cy="3876"/>
                </a:xfrm>
              </p:grpSpPr>
              <p:sp>
                <p:nvSpPr>
                  <p:cNvPr id="1073743116" name="椭圆 1073743115"/>
                  <p:cNvSpPr/>
                  <p:nvPr/>
                </p:nvSpPr>
                <p:spPr>
                  <a:xfrm>
                    <a:off x="9475" y="7163"/>
                    <a:ext cx="3869" cy="3876"/>
                  </a:xfrm>
                  <a:prstGeom prst="ellipse">
                    <a:avLst/>
                  </a:prstGeom>
                  <a:noFill/>
                  <a:ln w="12700" cap="flat" cmpd="sng">
                    <a:solidFill>
                      <a:srgbClr val="000000"/>
                    </a:solidFill>
                    <a:prstDash val="solid"/>
                    <a:miter/>
                    <a:headEnd type="none" w="med" len="med"/>
                    <a:tailEnd type="none" w="med" len="med"/>
                  </a:ln>
                </p:spPr>
                <p:txBody>
                  <a:bodyPr wrap="square" anchor="ctr"/>
                  <a:p>
                    <a:pPr algn="ctr"/>
                    <a:endParaRPr lang="zh-CN" altLang="en-US"/>
                  </a:p>
                  <a:p>
                    <a:endParaRPr lang="zh-CN" altLang="en-US"/>
                  </a:p>
                  <a:p>
                    <a:endParaRPr lang="zh-CN" altLang="en-US"/>
                  </a:p>
                  <a:p>
                    <a:pPr algn="ctr"/>
                    <a:endParaRPr lang="zh-CN" altLang="en-US"/>
                  </a:p>
                  <a:p>
                    <a:pPr algn="ctr"/>
                    <a:endParaRPr lang="zh-CN" altLang="en-US"/>
                  </a:p>
                  <a:p>
                    <a:pPr algn="ctr"/>
                    <a:endParaRPr lang="zh-CN" altLang="en-US"/>
                  </a:p>
                  <a:p>
                    <a:endParaRPr lang="zh-CN" altLang="en-US"/>
                  </a:p>
                </p:txBody>
              </p:sp>
              <p:grpSp>
                <p:nvGrpSpPr>
                  <p:cNvPr id="1073743117" name="组合 1073743116"/>
                  <p:cNvGrpSpPr/>
                  <p:nvPr/>
                </p:nvGrpSpPr>
                <p:grpSpPr>
                  <a:xfrm>
                    <a:off x="9647" y="7325"/>
                    <a:ext cx="3506" cy="3479"/>
                    <a:chOff x="9647" y="7325"/>
                    <a:chExt cx="3506" cy="3479"/>
                  </a:xfrm>
                </p:grpSpPr>
                <p:sp>
                  <p:nvSpPr>
                    <p:cNvPr id="1073743118" name="文本框 1073743117"/>
                    <p:cNvSpPr txBox="1"/>
                    <p:nvPr/>
                  </p:nvSpPr>
                  <p:spPr>
                    <a:xfrm>
                      <a:off x="10814" y="7325"/>
                      <a:ext cx="1380" cy="435"/>
                    </a:xfrm>
                    <a:prstGeom prst="rect">
                      <a:avLst/>
                    </a:prstGeom>
                    <a:solidFill>
                      <a:srgbClr val="FFFFFF"/>
                    </a:solidFill>
                    <a:ln w="6350">
                      <a:noFill/>
                    </a:ln>
                  </p:spPr>
                  <p:txBody>
                    <a:bodyPr wrap="square"/>
                    <a:p>
                      <a:pPr algn="ctr"/>
                      <a:r>
                        <a:rPr lang="zh-CN" altLang="en-US" sz="1600"/>
                        <a:t>政治法律环境</a:t>
                      </a:r>
                      <a:endParaRPr lang="zh-CN" altLang="en-US" sz="1600"/>
                    </a:p>
                    <a:p>
                      <a:endParaRPr lang="zh-CN" altLang="en-US" sz="1600"/>
                    </a:p>
                    <a:p>
                      <a:endParaRPr lang="zh-CN" altLang="en-US"/>
                    </a:p>
                  </p:txBody>
                </p:sp>
                <p:grpSp>
                  <p:nvGrpSpPr>
                    <p:cNvPr id="1073743119" name="组合 1073743118"/>
                    <p:cNvGrpSpPr/>
                    <p:nvPr/>
                  </p:nvGrpSpPr>
                  <p:grpSpPr>
                    <a:xfrm>
                      <a:off x="9647" y="8402"/>
                      <a:ext cx="3506" cy="2402"/>
                      <a:chOff x="9647" y="8402"/>
                      <a:chExt cx="3506" cy="2402"/>
                    </a:xfrm>
                  </p:grpSpPr>
                  <p:sp>
                    <p:nvSpPr>
                      <p:cNvPr id="1073743120" name="文本框 1073743119"/>
                      <p:cNvSpPr txBox="1"/>
                      <p:nvPr/>
                    </p:nvSpPr>
                    <p:spPr>
                      <a:xfrm>
                        <a:off x="9647" y="8402"/>
                        <a:ext cx="524" cy="1048"/>
                      </a:xfrm>
                      <a:prstGeom prst="rect">
                        <a:avLst/>
                      </a:prstGeom>
                      <a:solidFill>
                        <a:srgbClr val="FFFFFF"/>
                      </a:solidFill>
                      <a:ln w="6350">
                        <a:noFill/>
                      </a:ln>
                    </p:spPr>
                    <p:txBody>
                      <a:bodyPr vert="eaVert" wrap="square"/>
                      <a:p>
                        <a:r>
                          <a:rPr lang="zh-CN" altLang="en-US" sz="1600"/>
                          <a:t>技术环境</a:t>
                        </a:r>
                        <a:endParaRPr lang="zh-CN" altLang="en-US" sz="1600"/>
                      </a:p>
                      <a:p>
                        <a:endParaRPr lang="zh-CN" altLang="en-US" sz="1400"/>
                      </a:p>
                    </p:txBody>
                  </p:sp>
                  <p:grpSp>
                    <p:nvGrpSpPr>
                      <p:cNvPr id="1073743121" name="组合 1073743120"/>
                      <p:cNvGrpSpPr/>
                      <p:nvPr/>
                    </p:nvGrpSpPr>
                    <p:grpSpPr>
                      <a:xfrm>
                        <a:off x="10844" y="8534"/>
                        <a:ext cx="2309" cy="2270"/>
                        <a:chOff x="10844" y="8534"/>
                        <a:chExt cx="2309" cy="2270"/>
                      </a:xfrm>
                    </p:grpSpPr>
                    <p:sp>
                      <p:nvSpPr>
                        <p:cNvPr id="1073743122" name="文本框 1073743121"/>
                        <p:cNvSpPr txBox="1"/>
                        <p:nvPr/>
                      </p:nvSpPr>
                      <p:spPr>
                        <a:xfrm>
                          <a:off x="10844" y="10384"/>
                          <a:ext cx="1380" cy="420"/>
                        </a:xfrm>
                        <a:prstGeom prst="rect">
                          <a:avLst/>
                        </a:prstGeom>
                        <a:solidFill>
                          <a:srgbClr val="FFFFFF"/>
                        </a:solidFill>
                        <a:ln w="6350">
                          <a:noFill/>
                        </a:ln>
                      </p:spPr>
                      <p:txBody>
                        <a:bodyPr wrap="square"/>
                        <a:p>
                          <a:pPr algn="ctr"/>
                          <a:r>
                            <a:rPr lang="zh-CN" altLang="en-US" sz="1600"/>
                            <a:t>社会文化环境</a:t>
                          </a:r>
                          <a:endParaRPr lang="zh-CN" altLang="en-US" sz="1600"/>
                        </a:p>
                        <a:p>
                          <a:endParaRPr lang="zh-CN" altLang="en-US" sz="1600"/>
                        </a:p>
                        <a:p>
                          <a:endParaRPr lang="zh-CN" altLang="en-US"/>
                        </a:p>
                      </p:txBody>
                    </p:sp>
                    <p:sp>
                      <p:nvSpPr>
                        <p:cNvPr id="1073743123" name="文本框 1073743122"/>
                        <p:cNvSpPr txBox="1"/>
                        <p:nvPr/>
                      </p:nvSpPr>
                      <p:spPr>
                        <a:xfrm>
                          <a:off x="12747" y="8534"/>
                          <a:ext cx="406" cy="1071"/>
                        </a:xfrm>
                        <a:prstGeom prst="rect">
                          <a:avLst/>
                        </a:prstGeom>
                        <a:solidFill>
                          <a:srgbClr val="FFFFFF"/>
                        </a:solidFill>
                        <a:ln w="6350">
                          <a:noFill/>
                        </a:ln>
                      </p:spPr>
                      <p:txBody>
                        <a:bodyPr vert="eaVert" wrap="square"/>
                        <a:p>
                          <a:r>
                            <a:rPr lang="zh-CN" altLang="en-US" sz="1600"/>
                            <a:t>经济环境</a:t>
                          </a:r>
                          <a:endParaRPr lang="zh-CN" altLang="en-US" sz="1600"/>
                        </a:p>
                        <a:p>
                          <a:endParaRPr lang="zh-CN" altLang="en-US" sz="1400"/>
                        </a:p>
                      </p:txBody>
                    </p:sp>
                  </p:grpSp>
                </p:grpSp>
              </p:grpSp>
            </p:grpSp>
          </p:grpSp>
          <p:sp>
            <p:nvSpPr>
              <p:cNvPr id="1073743124" name="椭圆 1073743123"/>
              <p:cNvSpPr/>
              <p:nvPr/>
            </p:nvSpPr>
            <p:spPr>
              <a:xfrm>
                <a:off x="4350" y="9073"/>
                <a:ext cx="1079" cy="1064"/>
              </a:xfrm>
              <a:prstGeom prst="ellipse">
                <a:avLst/>
              </a:prstGeom>
              <a:solidFill>
                <a:srgbClr val="BFBFBF"/>
              </a:solidFill>
              <a:ln w="12700" cap="flat" cmpd="sng">
                <a:solidFill>
                  <a:srgbClr val="41719C"/>
                </a:solidFill>
                <a:prstDash val="solid"/>
                <a:miter/>
                <a:headEnd type="none" w="med" len="med"/>
                <a:tailEnd type="none" w="med" len="med"/>
              </a:ln>
            </p:spPr>
            <p:txBody>
              <a:bodyPr wrap="square" anchor="ctr"/>
              <a:p>
                <a:pPr algn="ctr"/>
                <a:r>
                  <a:rPr lang="zh-CN" altLang="en-US"/>
                  <a:t>企业</a:t>
                </a:r>
                <a:endParaRPr lang="zh-CN" altLang="en-US"/>
              </a:p>
              <a:p>
                <a:pPr algn="ctr"/>
                <a:r>
                  <a:rPr lang="zh-CN" altLang="en-US"/>
                  <a:t>组织</a:t>
                </a:r>
                <a:endParaRPr lang="zh-CN" altLang="en-US"/>
              </a:p>
              <a:p>
                <a:endParaRPr lang="zh-CN" altLang="en-US"/>
              </a:p>
            </p:txBody>
          </p:sp>
        </p:grpSp>
        <p:grpSp>
          <p:nvGrpSpPr>
            <p:cNvPr id="1073743125" name="组合 1073743124"/>
            <p:cNvGrpSpPr/>
            <p:nvPr/>
          </p:nvGrpSpPr>
          <p:grpSpPr>
            <a:xfrm>
              <a:off x="3628" y="8992"/>
              <a:ext cx="2387" cy="2376"/>
              <a:chOff x="3628" y="8992"/>
              <a:chExt cx="2387" cy="2376"/>
            </a:xfrm>
          </p:grpSpPr>
          <p:grpSp>
            <p:nvGrpSpPr>
              <p:cNvPr id="1073743126" name="组合 1073743125"/>
              <p:cNvGrpSpPr/>
              <p:nvPr/>
            </p:nvGrpSpPr>
            <p:grpSpPr>
              <a:xfrm>
                <a:off x="3628" y="10588"/>
                <a:ext cx="2372" cy="780"/>
                <a:chOff x="3628" y="10588"/>
                <a:chExt cx="2372" cy="780"/>
              </a:xfrm>
            </p:grpSpPr>
            <p:cxnSp>
              <p:nvCxnSpPr>
                <p:cNvPr id="1073743127" name="肘形连接符 1073743126"/>
                <p:cNvCxnSpPr/>
                <p:nvPr/>
              </p:nvCxnSpPr>
              <p:spPr>
                <a:xfrm flipV="1">
                  <a:off x="4170" y="10588"/>
                  <a:ext cx="1830" cy="780"/>
                </a:xfrm>
                <a:prstGeom prst="bentConnector3">
                  <a:avLst>
                    <a:gd name="adj1" fmla="val 50056"/>
                  </a:avLst>
                </a:prstGeom>
                <a:ln w="6350" cap="flat" cmpd="sng">
                  <a:solidFill>
                    <a:srgbClr val="000000"/>
                  </a:solidFill>
                  <a:prstDash val="solid"/>
                  <a:miter/>
                  <a:headEnd type="none" w="med" len="med"/>
                  <a:tailEnd type="arrow" w="med" len="med"/>
                </a:ln>
              </p:spPr>
            </p:cxnSp>
            <p:sp>
              <p:nvSpPr>
                <p:cNvPr id="1073743128" name="文本框 1073743127"/>
                <p:cNvSpPr txBox="1"/>
                <p:nvPr/>
              </p:nvSpPr>
              <p:spPr>
                <a:xfrm>
                  <a:off x="3628" y="10873"/>
                  <a:ext cx="1428" cy="395"/>
                </a:xfrm>
                <a:prstGeom prst="rect">
                  <a:avLst/>
                </a:prstGeom>
                <a:solidFill>
                  <a:srgbClr val="FFFFFF"/>
                </a:solidFill>
                <a:ln w="6350">
                  <a:noFill/>
                </a:ln>
              </p:spPr>
              <p:txBody>
                <a:bodyPr wrap="square"/>
                <a:p>
                  <a:r>
                    <a:rPr lang="zh-CN" altLang="en-US"/>
                    <a:t>一般环境</a:t>
                  </a:r>
                  <a:endParaRPr lang="zh-CN" altLang="en-US"/>
                </a:p>
                <a:p>
                  <a:endParaRPr lang="zh-CN" altLang="en-US"/>
                </a:p>
              </p:txBody>
            </p:sp>
          </p:grpSp>
          <p:grpSp>
            <p:nvGrpSpPr>
              <p:cNvPr id="1073743129" name="组合 1073743128"/>
              <p:cNvGrpSpPr/>
              <p:nvPr/>
            </p:nvGrpSpPr>
            <p:grpSpPr>
              <a:xfrm>
                <a:off x="3628" y="8992"/>
                <a:ext cx="2387" cy="1401"/>
                <a:chOff x="3628" y="8992"/>
                <a:chExt cx="2387" cy="1401"/>
              </a:xfrm>
            </p:grpSpPr>
            <p:cxnSp>
              <p:nvCxnSpPr>
                <p:cNvPr id="1073743130" name="肘形连接符 1073743129"/>
                <p:cNvCxnSpPr/>
                <p:nvPr/>
              </p:nvCxnSpPr>
              <p:spPr>
                <a:xfrm flipV="1">
                  <a:off x="4245" y="9658"/>
                  <a:ext cx="1770" cy="735"/>
                </a:xfrm>
                <a:prstGeom prst="bentConnector3">
                  <a:avLst>
                    <a:gd name="adj1" fmla="val 23787"/>
                  </a:avLst>
                </a:prstGeom>
                <a:ln w="6350" cap="flat" cmpd="sng">
                  <a:solidFill>
                    <a:srgbClr val="000000"/>
                  </a:solidFill>
                  <a:prstDash val="solid"/>
                  <a:miter/>
                  <a:headEnd type="none" w="med" len="med"/>
                  <a:tailEnd type="arrow" w="med" len="med"/>
                </a:ln>
              </p:spPr>
            </p:cxnSp>
            <p:sp>
              <p:nvSpPr>
                <p:cNvPr id="1073743131" name="文本框 1073743130"/>
                <p:cNvSpPr txBox="1"/>
                <p:nvPr/>
              </p:nvSpPr>
              <p:spPr>
                <a:xfrm flipH="1">
                  <a:off x="3628" y="8992"/>
                  <a:ext cx="670" cy="1316"/>
                </a:xfrm>
                <a:prstGeom prst="rect">
                  <a:avLst/>
                </a:prstGeom>
                <a:solidFill>
                  <a:srgbClr val="FFFFFF"/>
                </a:solidFill>
                <a:ln w="6350">
                  <a:noFill/>
                </a:ln>
              </p:spPr>
              <p:txBody>
                <a:bodyPr vert="eaVert" wrap="square"/>
                <a:p>
                  <a:r>
                    <a:rPr lang="zh-CN" altLang="en-US"/>
                    <a:t>具体环境</a:t>
                  </a:r>
                  <a:endParaRPr lang="zh-CN" altLang="en-US"/>
                </a:p>
                <a:p>
                  <a:endParaRPr lang="zh-CN" altLang="en-US"/>
                </a:p>
              </p:txBody>
            </p:sp>
          </p:gr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73743111"/>
                                        </p:tgtEl>
                                        <p:attrNameLst>
                                          <p:attrName>style.visibility</p:attrName>
                                        </p:attrNameLst>
                                      </p:cBhvr>
                                      <p:to>
                                        <p:strVal val="visible"/>
                                      </p:to>
                                    </p:set>
                                    <p:animEffect transition="in" filter="wedge">
                                      <p:cBhvr>
                                        <p:cTn id="7" dur="2000"/>
                                        <p:tgtEl>
                                          <p:spTgt spid="107374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5755" y="888365"/>
            <a:ext cx="3826510" cy="789940"/>
          </a:xfrm>
        </p:spPr>
        <p:txBody>
          <a:bodyPr>
            <a:normAutofit fontScale="25000"/>
          </a:bodyPr>
          <a:p>
            <a:pPr marL="0" indent="0">
              <a:buNone/>
            </a:pPr>
            <a:r>
              <a:rPr lang="zh-CN" altLang="en-US" sz="5400">
                <a:sym typeface="+mn-ea"/>
              </a:rPr>
              <a:t>组织是开放的系统，与环境交换信息、能量和材料。投入资金、人力及其他资源，通过生产过程加以转换，从而输出产品或劳务。</a:t>
            </a:r>
            <a:endParaRPr lang="zh-CN" altLang="en-US" sz="5400">
              <a:sym typeface="+mn-ea"/>
            </a:endParaRPr>
          </a:p>
          <a:p>
            <a:endParaRPr lang="zh-CN" altLang="en-US"/>
          </a:p>
        </p:txBody>
      </p:sp>
      <p:sp>
        <p:nvSpPr>
          <p:cNvPr id="132" name="矩形 131"/>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60"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73743132" name="组合 1073743131"/>
          <p:cNvGrpSpPr/>
          <p:nvPr/>
        </p:nvGrpSpPr>
        <p:grpSpPr>
          <a:xfrm>
            <a:off x="730250" y="1285875"/>
            <a:ext cx="8248650" cy="3434080"/>
            <a:chOff x="2910" y="12081"/>
            <a:chExt cx="8326" cy="4198"/>
          </a:xfrm>
        </p:grpSpPr>
        <p:grpSp>
          <p:nvGrpSpPr>
            <p:cNvPr id="1073743133" name="组合 1073743132"/>
            <p:cNvGrpSpPr/>
            <p:nvPr/>
          </p:nvGrpSpPr>
          <p:grpSpPr>
            <a:xfrm>
              <a:off x="2910" y="12982"/>
              <a:ext cx="8326" cy="3029"/>
              <a:chOff x="2910" y="12982"/>
              <a:chExt cx="8326" cy="3029"/>
            </a:xfrm>
          </p:grpSpPr>
          <p:grpSp>
            <p:nvGrpSpPr>
              <p:cNvPr id="1073743134" name="组合 1073743133"/>
              <p:cNvGrpSpPr/>
              <p:nvPr/>
            </p:nvGrpSpPr>
            <p:grpSpPr>
              <a:xfrm>
                <a:off x="2910" y="12982"/>
                <a:ext cx="8326" cy="2518"/>
                <a:chOff x="2910" y="12982"/>
                <a:chExt cx="8326" cy="2518"/>
              </a:xfrm>
            </p:grpSpPr>
            <p:grpSp>
              <p:nvGrpSpPr>
                <p:cNvPr id="1073743135" name="组合 1073743134"/>
                <p:cNvGrpSpPr/>
                <p:nvPr/>
              </p:nvGrpSpPr>
              <p:grpSpPr>
                <a:xfrm>
                  <a:off x="2910" y="12982"/>
                  <a:ext cx="8326" cy="2444"/>
                  <a:chOff x="2925" y="12142"/>
                  <a:chExt cx="8326" cy="2444"/>
                </a:xfrm>
              </p:grpSpPr>
              <p:grpSp>
                <p:nvGrpSpPr>
                  <p:cNvPr id="1073743136" name="组合 1073743135"/>
                  <p:cNvGrpSpPr/>
                  <p:nvPr/>
                </p:nvGrpSpPr>
                <p:grpSpPr>
                  <a:xfrm>
                    <a:off x="2925" y="12471"/>
                    <a:ext cx="8326" cy="1724"/>
                    <a:chOff x="2790" y="12291"/>
                    <a:chExt cx="8326" cy="1724"/>
                  </a:xfrm>
                </p:grpSpPr>
                <p:sp>
                  <p:nvSpPr>
                    <p:cNvPr id="1073743137" name="文本框 1073743136"/>
                    <p:cNvSpPr txBox="1"/>
                    <p:nvPr/>
                  </p:nvSpPr>
                  <p:spPr>
                    <a:xfrm>
                      <a:off x="9270" y="12306"/>
                      <a:ext cx="1846" cy="1695"/>
                    </a:xfrm>
                    <a:prstGeom prst="rect">
                      <a:avLst/>
                    </a:prstGeom>
                    <a:solidFill>
                      <a:srgbClr val="FFFFFF"/>
                    </a:solidFill>
                    <a:ln w="6350" cap="flat" cmpd="sng">
                      <a:solidFill>
                        <a:srgbClr val="000000"/>
                      </a:solidFill>
                      <a:prstDash val="solid"/>
                      <a:round/>
                      <a:headEnd type="none" w="med" len="med"/>
                      <a:tailEnd type="none" w="med" len="med"/>
                    </a:ln>
                  </p:spPr>
                  <p:txBody>
                    <a:bodyPr wrap="square"/>
                    <a:p>
                      <a:pPr algn="ctr"/>
                      <a:r>
                        <a:rPr lang="zh-CN" altLang="en-US"/>
                        <a:t>输出</a:t>
                      </a:r>
                      <a:endParaRPr lang="zh-CN" altLang="en-US"/>
                    </a:p>
                    <a:p>
                      <a:pPr algn="ctr"/>
                      <a:r>
                        <a:rPr lang="zh-CN" altLang="en-US"/>
                        <a:t>产品和服务</a:t>
                      </a:r>
                      <a:endParaRPr lang="zh-CN" altLang="en-US"/>
                    </a:p>
                    <a:p>
                      <a:pPr algn="ctr"/>
                      <a:r>
                        <a:rPr lang="zh-CN" altLang="en-US"/>
                        <a:t>财务结果</a:t>
                      </a:r>
                      <a:endParaRPr lang="zh-CN" altLang="en-US"/>
                    </a:p>
                    <a:p>
                      <a:pPr algn="ctr"/>
                      <a:r>
                        <a:rPr lang="zh-CN" altLang="en-US"/>
                        <a:t>信息和人事结果</a:t>
                      </a:r>
                      <a:endParaRPr lang="zh-CN" altLang="en-US"/>
                    </a:p>
                    <a:p>
                      <a:endParaRPr lang="zh-CN" altLang="en-US"/>
                    </a:p>
                  </p:txBody>
                </p:sp>
                <p:grpSp>
                  <p:nvGrpSpPr>
                    <p:cNvPr id="1073743138" name="组合 1073743137"/>
                    <p:cNvGrpSpPr/>
                    <p:nvPr/>
                  </p:nvGrpSpPr>
                  <p:grpSpPr>
                    <a:xfrm>
                      <a:off x="2790" y="12291"/>
                      <a:ext cx="5249" cy="1724"/>
                      <a:chOff x="2790" y="12291"/>
                      <a:chExt cx="5249" cy="1724"/>
                    </a:xfrm>
                  </p:grpSpPr>
                  <p:sp>
                    <p:nvSpPr>
                      <p:cNvPr id="1073743139" name="文本框 1073743138"/>
                      <p:cNvSpPr txBox="1"/>
                      <p:nvPr/>
                    </p:nvSpPr>
                    <p:spPr>
                      <a:xfrm>
                        <a:off x="5925" y="12336"/>
                        <a:ext cx="2115" cy="1516"/>
                      </a:xfrm>
                      <a:prstGeom prst="rect">
                        <a:avLst/>
                      </a:prstGeom>
                      <a:solidFill>
                        <a:srgbClr val="FFFFFF"/>
                      </a:solidFill>
                      <a:ln w="6350" cap="flat" cmpd="sng">
                        <a:solidFill>
                          <a:srgbClr val="000000"/>
                        </a:solidFill>
                        <a:prstDash val="solid"/>
                        <a:round/>
                        <a:headEnd type="none" w="med" len="med"/>
                        <a:tailEnd type="none" w="med" len="med"/>
                      </a:ln>
                    </p:spPr>
                    <p:txBody>
                      <a:bodyPr wrap="square"/>
                      <a:p>
                        <a:pPr algn="ctr"/>
                        <a:r>
                          <a:rPr lang="zh-CN" altLang="en-US"/>
                          <a:t>内部转换</a:t>
                        </a:r>
                        <a:endParaRPr lang="zh-CN" altLang="en-US"/>
                      </a:p>
                      <a:p>
                        <a:pPr algn="ctr"/>
                        <a:r>
                          <a:rPr lang="zh-CN" altLang="en-US"/>
                          <a:t>员工的操作活动</a:t>
                        </a:r>
                        <a:endParaRPr lang="zh-CN" altLang="en-US"/>
                      </a:p>
                      <a:p>
                        <a:pPr algn="ctr"/>
                        <a:r>
                          <a:rPr lang="zh-CN" altLang="en-US"/>
                          <a:t>管理者的管理活动</a:t>
                        </a:r>
                        <a:endParaRPr lang="zh-CN" altLang="en-US"/>
                      </a:p>
                      <a:p>
                        <a:pPr algn="ctr"/>
                        <a:r>
                          <a:rPr lang="zh-CN" altLang="en-US"/>
                          <a:t>技术和运营方法</a:t>
                        </a:r>
                        <a:endParaRPr lang="zh-CN" altLang="en-US"/>
                      </a:p>
                      <a:p>
                        <a:endParaRPr lang="zh-CN" altLang="en-US"/>
                      </a:p>
                    </p:txBody>
                  </p:sp>
                  <p:grpSp>
                    <p:nvGrpSpPr>
                      <p:cNvPr id="1073743140" name="组合 1073743139"/>
                      <p:cNvGrpSpPr/>
                      <p:nvPr/>
                    </p:nvGrpSpPr>
                    <p:grpSpPr>
                      <a:xfrm>
                        <a:off x="2790" y="12291"/>
                        <a:ext cx="3165" cy="1724"/>
                        <a:chOff x="2790" y="12291"/>
                        <a:chExt cx="3165" cy="1724"/>
                      </a:xfrm>
                    </p:grpSpPr>
                    <p:sp>
                      <p:nvSpPr>
                        <p:cNvPr id="1073743141" name="文本框 1073743140"/>
                        <p:cNvSpPr txBox="1"/>
                        <p:nvPr/>
                      </p:nvSpPr>
                      <p:spPr>
                        <a:xfrm>
                          <a:off x="2790" y="12291"/>
                          <a:ext cx="1846" cy="1725"/>
                        </a:xfrm>
                        <a:prstGeom prst="rect">
                          <a:avLst/>
                        </a:prstGeom>
                        <a:solidFill>
                          <a:srgbClr val="FFFFFF"/>
                        </a:solidFill>
                        <a:ln w="6350" cap="flat" cmpd="sng">
                          <a:solidFill>
                            <a:srgbClr val="000000"/>
                          </a:solidFill>
                          <a:prstDash val="solid"/>
                          <a:round/>
                          <a:headEnd type="none" w="med" len="med"/>
                          <a:tailEnd type="none" w="med" len="med"/>
                        </a:ln>
                      </p:spPr>
                      <p:txBody>
                        <a:bodyPr wrap="square"/>
                        <a:p>
                          <a:pPr algn="ctr"/>
                          <a:r>
                            <a:rPr lang="zh-CN" altLang="en-US"/>
                            <a:t>输入</a:t>
                          </a:r>
                          <a:endParaRPr lang="zh-CN" altLang="en-US"/>
                        </a:p>
                        <a:p>
                          <a:pPr algn="ctr"/>
                          <a:r>
                            <a:rPr lang="zh-CN" altLang="en-US"/>
                            <a:t>物力资源</a:t>
                          </a:r>
                          <a:endParaRPr lang="zh-CN" altLang="en-US"/>
                        </a:p>
                        <a:p>
                          <a:pPr algn="ctr"/>
                          <a:r>
                            <a:rPr lang="zh-CN" altLang="en-US"/>
                            <a:t>人力资源</a:t>
                          </a:r>
                          <a:endParaRPr lang="zh-CN" altLang="en-US"/>
                        </a:p>
                        <a:p>
                          <a:pPr algn="ctr"/>
                          <a:r>
                            <a:rPr lang="zh-CN" altLang="en-US"/>
                            <a:t>资本与技术资源</a:t>
                          </a:r>
                          <a:endParaRPr lang="zh-CN" altLang="en-US"/>
                        </a:p>
                        <a:p>
                          <a:pPr algn="ctr"/>
                          <a:r>
                            <a:rPr lang="zh-CN" altLang="en-US"/>
                            <a:t>信息资源</a:t>
                          </a:r>
                          <a:endParaRPr lang="zh-CN" altLang="en-US"/>
                        </a:p>
                        <a:p>
                          <a:endParaRPr lang="zh-CN" altLang="en-US"/>
                        </a:p>
                      </p:txBody>
                    </p:sp>
                    <p:sp>
                      <p:nvSpPr>
                        <p:cNvPr id="1073743142" name="右箭头 1073743141"/>
                        <p:cNvSpPr/>
                        <p:nvPr/>
                      </p:nvSpPr>
                      <p:spPr>
                        <a:xfrm>
                          <a:off x="4665" y="12757"/>
                          <a:ext cx="1290" cy="659"/>
                        </a:xfrm>
                        <a:prstGeom prst="rightArrow">
                          <a:avLst>
                            <a:gd name="adj1" fmla="val 50000"/>
                            <a:gd name="adj2" fmla="val 49998"/>
                          </a:avLst>
                        </a:prstGeom>
                        <a:noFill/>
                        <a:ln w="3175" cap="flat" cmpd="sng">
                          <a:solidFill>
                            <a:srgbClr val="000000"/>
                          </a:solidFill>
                          <a:prstDash val="solid"/>
                          <a:miter/>
                          <a:headEnd type="none" w="med" len="med"/>
                          <a:tailEnd type="none" w="med" len="med"/>
                        </a:ln>
                      </p:spPr>
                      <p:txBody>
                        <a:bodyPr/>
                        <a:p>
                          <a:endParaRPr lang="zh-CN" altLang="en-US"/>
                        </a:p>
                      </p:txBody>
                    </p:sp>
                  </p:grpSp>
                </p:grpSp>
                <p:sp>
                  <p:nvSpPr>
                    <p:cNvPr id="1073743143" name="右箭头 1073743142"/>
                    <p:cNvSpPr/>
                    <p:nvPr/>
                  </p:nvSpPr>
                  <p:spPr>
                    <a:xfrm>
                      <a:off x="8070" y="12712"/>
                      <a:ext cx="1230" cy="659"/>
                    </a:xfrm>
                    <a:prstGeom prst="rightArrow">
                      <a:avLst>
                        <a:gd name="adj1" fmla="val 50000"/>
                        <a:gd name="adj2" fmla="val 49997"/>
                      </a:avLst>
                    </a:prstGeom>
                    <a:noFill/>
                    <a:ln w="3175" cap="flat" cmpd="sng">
                      <a:solidFill>
                        <a:srgbClr val="000000"/>
                      </a:solidFill>
                      <a:prstDash val="solid"/>
                      <a:miter/>
                      <a:headEnd type="none" w="med" len="med"/>
                      <a:tailEnd type="none" w="med" len="med"/>
                    </a:ln>
                  </p:spPr>
                  <p:txBody>
                    <a:bodyPr/>
                    <a:p>
                      <a:endParaRPr lang="zh-CN" altLang="en-US"/>
                    </a:p>
                  </p:txBody>
                </p:sp>
              </p:grpSp>
              <p:grpSp>
                <p:nvGrpSpPr>
                  <p:cNvPr id="1073743144" name="组合 1073743143"/>
                  <p:cNvGrpSpPr/>
                  <p:nvPr/>
                </p:nvGrpSpPr>
                <p:grpSpPr>
                  <a:xfrm>
                    <a:off x="4559" y="12142"/>
                    <a:ext cx="5220" cy="2444"/>
                    <a:chOff x="4559" y="12142"/>
                    <a:chExt cx="5220" cy="2444"/>
                  </a:xfrm>
                </p:grpSpPr>
                <p:sp>
                  <p:nvSpPr>
                    <p:cNvPr id="1073743145" name="任意多边形 1073743144"/>
                    <p:cNvSpPr/>
                    <p:nvPr/>
                  </p:nvSpPr>
                  <p:spPr>
                    <a:xfrm>
                      <a:off x="4784" y="12142"/>
                      <a:ext cx="4621" cy="673"/>
                    </a:xfrm>
                    <a:custGeom>
                      <a:avLst/>
                      <a:gdLst>
                        <a:gd name="A1" fmla="val 0"/>
                        <a:gd name="A3" fmla="val 0"/>
                      </a:gdLst>
                      <a:ahLst/>
                      <a:cxnLst>
                        <a:cxn ang="5373952">
                          <a:pos x="1" y="349"/>
                        </a:cxn>
                        <a:cxn ang="5373952">
                          <a:pos x="2310" y="336"/>
                        </a:cxn>
                        <a:cxn ang="5373952">
                          <a:pos x="4618" y="351"/>
                        </a:cxn>
                      </a:cxnLst>
                      <a:pathLst>
                        <a:path w="4621" h="673" stroke="0">
                          <a:moveTo>
                            <a:pt x="1" y="349"/>
                          </a:moveTo>
                          <a:cubicBezTo>
                            <a:pt x="2" y="358"/>
                            <a:pt x="1" y="353"/>
                            <a:pt x="1" y="349"/>
                          </a:cubicBezTo>
                          <a:cubicBezTo>
                            <a:pt x="1" y="163"/>
                            <a:pt x="1035" y="13"/>
                            <a:pt x="2311" y="13"/>
                          </a:cubicBezTo>
                          <a:cubicBezTo>
                            <a:pt x="3587" y="13"/>
                            <a:pt x="4621" y="163"/>
                            <a:pt x="4621" y="349"/>
                          </a:cubicBezTo>
                          <a:cubicBezTo>
                            <a:pt x="4621" y="354"/>
                            <a:pt x="4620" y="359"/>
                            <a:pt x="4619" y="364"/>
                          </a:cubicBezTo>
                          <a:lnTo>
                            <a:pt x="2310" y="336"/>
                          </a:lnTo>
                          <a:close/>
                        </a:path>
                        <a:path w="4621" h="673" fill="none">
                          <a:moveTo>
                            <a:pt x="1" y="349"/>
                          </a:moveTo>
                          <a:cubicBezTo>
                            <a:pt x="2" y="358"/>
                            <a:pt x="1" y="353"/>
                            <a:pt x="1" y="349"/>
                          </a:cubicBezTo>
                          <a:cubicBezTo>
                            <a:pt x="1" y="163"/>
                            <a:pt x="1035" y="13"/>
                            <a:pt x="2311" y="13"/>
                          </a:cubicBezTo>
                          <a:cubicBezTo>
                            <a:pt x="3587" y="13"/>
                            <a:pt x="4621" y="163"/>
                            <a:pt x="4621" y="349"/>
                          </a:cubicBezTo>
                          <a:cubicBezTo>
                            <a:pt x="4621" y="354"/>
                            <a:pt x="4620" y="359"/>
                            <a:pt x="4619" y="364"/>
                          </a:cubicBezTo>
                        </a:path>
                      </a:pathLst>
                    </a:custGeom>
                    <a:noFill/>
                    <a:ln w="6350" cap="flat" cmpd="sng">
                      <a:solidFill>
                        <a:srgbClr val="000000"/>
                      </a:solidFill>
                      <a:prstDash val="solid"/>
                      <a:miter/>
                      <a:headEnd type="none" w="med" len="med"/>
                      <a:tailEnd type="none" w="med" len="med"/>
                    </a:ln>
                  </p:spPr>
                  <p:txBody>
                    <a:bodyPr/>
                    <a:p>
                      <a:endParaRPr lang="zh-CN" altLang="en-US"/>
                    </a:p>
                  </p:txBody>
                </p:sp>
                <p:sp>
                  <p:nvSpPr>
                    <p:cNvPr id="1073743146" name="任意多边形 1073743145"/>
                    <p:cNvSpPr/>
                    <p:nvPr/>
                  </p:nvSpPr>
                  <p:spPr>
                    <a:xfrm flipV="1">
                      <a:off x="4559" y="13700"/>
                      <a:ext cx="5221" cy="887"/>
                    </a:xfrm>
                    <a:custGeom>
                      <a:avLst/>
                      <a:gdLst>
                        <a:gd name="A1" fmla="val 0"/>
                        <a:gd name="A3" fmla="val 0"/>
                      </a:gdLst>
                      <a:ahLst/>
                      <a:cxnLst>
                        <a:cxn ang="5439488">
                          <a:pos x="26" y="380"/>
                        </a:cxn>
                        <a:cxn ang="16187392">
                          <a:pos x="2610" y="443"/>
                        </a:cxn>
                        <a:cxn ang="26869760">
                          <a:pos x="5192" y="377"/>
                        </a:cxn>
                      </a:cxnLst>
                      <a:pathLst>
                        <a:path w="5221" h="887" stroke="0">
                          <a:moveTo>
                            <a:pt x="26" y="380"/>
                          </a:moveTo>
                          <a:cubicBezTo>
                            <a:pt x="206" y="165"/>
                            <a:pt x="1294" y="0"/>
                            <a:pt x="2610" y="0"/>
                          </a:cubicBezTo>
                          <a:cubicBezTo>
                            <a:pt x="3920" y="0"/>
                            <a:pt x="5005" y="164"/>
                            <a:pt x="5191" y="377"/>
                          </a:cubicBezTo>
                          <a:lnTo>
                            <a:pt x="2610" y="443"/>
                          </a:lnTo>
                          <a:close/>
                        </a:path>
                        <a:path w="5221" h="887" fill="none">
                          <a:moveTo>
                            <a:pt x="26" y="380"/>
                          </a:moveTo>
                          <a:cubicBezTo>
                            <a:pt x="206" y="165"/>
                            <a:pt x="1294" y="0"/>
                            <a:pt x="2610" y="0"/>
                          </a:cubicBezTo>
                          <a:cubicBezTo>
                            <a:pt x="3920" y="0"/>
                            <a:pt x="5005" y="164"/>
                            <a:pt x="5191" y="377"/>
                          </a:cubicBezTo>
                        </a:path>
                      </a:pathLst>
                    </a:custGeom>
                    <a:noFill/>
                    <a:ln w="6350" cap="flat" cmpd="sng">
                      <a:solidFill>
                        <a:srgbClr val="000000"/>
                      </a:solidFill>
                      <a:prstDash val="solid"/>
                      <a:miter/>
                      <a:headEnd type="none" w="med" len="med"/>
                      <a:tailEnd type="none" w="med" len="med"/>
                    </a:ln>
                  </p:spPr>
                  <p:txBody>
                    <a:bodyPr/>
                    <a:p>
                      <a:endParaRPr lang="zh-CN" altLang="en-US"/>
                    </a:p>
                  </p:txBody>
                </p:sp>
              </p:grpSp>
            </p:grpSp>
            <p:grpSp>
              <p:nvGrpSpPr>
                <p:cNvPr id="1073743147" name="组合 1073743146"/>
                <p:cNvGrpSpPr/>
                <p:nvPr/>
              </p:nvGrpSpPr>
              <p:grpSpPr>
                <a:xfrm>
                  <a:off x="3833" y="15036"/>
                  <a:ext cx="6516" cy="464"/>
                  <a:chOff x="3833" y="15036"/>
                  <a:chExt cx="6516" cy="464"/>
                </a:xfrm>
              </p:grpSpPr>
              <p:grpSp>
                <p:nvGrpSpPr>
                  <p:cNvPr id="1073743148" name="组合 1073743147"/>
                  <p:cNvGrpSpPr/>
                  <p:nvPr/>
                </p:nvGrpSpPr>
                <p:grpSpPr>
                  <a:xfrm>
                    <a:off x="3833" y="15036"/>
                    <a:ext cx="6517" cy="465"/>
                    <a:chOff x="3833" y="15036"/>
                    <a:chExt cx="6517" cy="465"/>
                  </a:xfrm>
                </p:grpSpPr>
                <p:cxnSp>
                  <p:nvCxnSpPr>
                    <p:cNvPr id="1073743149" name="直接箭头连接符 1073743148"/>
                    <p:cNvCxnSpPr/>
                    <p:nvPr/>
                  </p:nvCxnSpPr>
                  <p:spPr>
                    <a:xfrm flipH="1" flipV="1">
                      <a:off x="3833" y="15036"/>
                      <a:ext cx="7" cy="435"/>
                    </a:xfrm>
                    <a:prstGeom prst="straightConnector1">
                      <a:avLst/>
                    </a:prstGeom>
                    <a:ln w="6350" cap="flat" cmpd="sng">
                      <a:solidFill>
                        <a:srgbClr val="000000"/>
                      </a:solidFill>
                      <a:prstDash val="dash"/>
                      <a:miter/>
                      <a:headEnd type="none" w="med" len="med"/>
                      <a:tailEnd type="arrow" w="med" len="med"/>
                    </a:ln>
                  </p:spPr>
                </p:cxnSp>
                <p:sp>
                  <p:nvSpPr>
                    <p:cNvPr id="1073743150" name="直接连接符 1073743149"/>
                    <p:cNvSpPr/>
                    <p:nvPr/>
                  </p:nvSpPr>
                  <p:spPr>
                    <a:xfrm>
                      <a:off x="3840" y="15501"/>
                      <a:ext cx="6510" cy="0"/>
                    </a:xfrm>
                    <a:prstGeom prst="line">
                      <a:avLst/>
                    </a:prstGeom>
                    <a:ln w="6350" cap="flat" cmpd="sng">
                      <a:solidFill>
                        <a:srgbClr val="000000"/>
                      </a:solidFill>
                      <a:prstDash val="dash"/>
                      <a:miter/>
                      <a:headEnd type="none" w="med" len="med"/>
                      <a:tailEnd type="none" w="med" len="med"/>
                    </a:ln>
                  </p:spPr>
                </p:sp>
              </p:grpSp>
              <p:cxnSp>
                <p:nvCxnSpPr>
                  <p:cNvPr id="1073743151" name="直接箭头连接符 1073743150"/>
                  <p:cNvCxnSpPr/>
                  <p:nvPr/>
                </p:nvCxnSpPr>
                <p:spPr>
                  <a:xfrm flipH="1" flipV="1">
                    <a:off x="10298" y="15051"/>
                    <a:ext cx="7" cy="435"/>
                  </a:xfrm>
                  <a:prstGeom prst="straightConnector1">
                    <a:avLst/>
                  </a:prstGeom>
                  <a:ln w="6350" cap="flat" cmpd="sng">
                    <a:solidFill>
                      <a:srgbClr val="000000"/>
                    </a:solidFill>
                    <a:prstDash val="dash"/>
                    <a:miter/>
                    <a:headEnd type="none" w="med" len="med"/>
                    <a:tailEnd type="none" w="med" len="med"/>
                  </a:ln>
                </p:spPr>
              </p:cxnSp>
            </p:grpSp>
          </p:grpSp>
          <p:sp>
            <p:nvSpPr>
              <p:cNvPr id="1073743152" name="文本框 1073743151"/>
              <p:cNvSpPr txBox="1"/>
              <p:nvPr/>
            </p:nvSpPr>
            <p:spPr>
              <a:xfrm>
                <a:off x="4425" y="15576"/>
                <a:ext cx="706" cy="435"/>
              </a:xfrm>
              <a:prstGeom prst="rect">
                <a:avLst/>
              </a:prstGeom>
              <a:solidFill>
                <a:srgbClr val="FFFFFF"/>
              </a:solidFill>
              <a:ln w="6350">
                <a:noFill/>
              </a:ln>
            </p:spPr>
            <p:txBody>
              <a:bodyPr wrap="square"/>
              <a:p>
                <a:r>
                  <a:rPr lang="zh-CN" altLang="en-US"/>
                  <a:t>反馈</a:t>
                </a:r>
                <a:endParaRPr lang="zh-CN" altLang="en-US"/>
              </a:p>
              <a:p>
                <a:endParaRPr lang="zh-CN" altLang="en-US"/>
              </a:p>
            </p:txBody>
          </p:sp>
        </p:grpSp>
        <p:grpSp>
          <p:nvGrpSpPr>
            <p:cNvPr id="1073743153" name="组合 1073743152"/>
            <p:cNvGrpSpPr/>
            <p:nvPr/>
          </p:nvGrpSpPr>
          <p:grpSpPr>
            <a:xfrm>
              <a:off x="3818" y="12081"/>
              <a:ext cx="6511" cy="4199"/>
              <a:chOff x="3818" y="12081"/>
              <a:chExt cx="6511" cy="4199"/>
            </a:xfrm>
          </p:grpSpPr>
          <p:grpSp>
            <p:nvGrpSpPr>
              <p:cNvPr id="1073743154" name="组合 1073743153"/>
              <p:cNvGrpSpPr/>
              <p:nvPr/>
            </p:nvGrpSpPr>
            <p:grpSpPr>
              <a:xfrm>
                <a:off x="3833" y="12081"/>
                <a:ext cx="6496" cy="1290"/>
                <a:chOff x="3833" y="12081"/>
                <a:chExt cx="6496" cy="1290"/>
              </a:xfrm>
            </p:grpSpPr>
            <p:grpSp>
              <p:nvGrpSpPr>
                <p:cNvPr id="1073743155" name="组合 1073743154"/>
                <p:cNvGrpSpPr/>
                <p:nvPr/>
              </p:nvGrpSpPr>
              <p:grpSpPr>
                <a:xfrm>
                  <a:off x="3833" y="12561"/>
                  <a:ext cx="6496" cy="810"/>
                  <a:chOff x="3818" y="12561"/>
                  <a:chExt cx="6555" cy="810"/>
                </a:xfrm>
              </p:grpSpPr>
              <p:cxnSp>
                <p:nvCxnSpPr>
                  <p:cNvPr id="1073743156" name="直接箭头连接符 1073743155"/>
                  <p:cNvCxnSpPr/>
                  <p:nvPr/>
                </p:nvCxnSpPr>
                <p:spPr>
                  <a:xfrm>
                    <a:off x="9885" y="12591"/>
                    <a:ext cx="488" cy="780"/>
                  </a:xfrm>
                  <a:prstGeom prst="straightConnector1">
                    <a:avLst/>
                  </a:prstGeom>
                  <a:ln w="6350" cap="flat" cmpd="sng">
                    <a:solidFill>
                      <a:srgbClr val="000000"/>
                    </a:solidFill>
                    <a:prstDash val="solid"/>
                    <a:miter/>
                    <a:headEnd type="none" w="med" len="med"/>
                    <a:tailEnd type="triangle" w="med" len="med"/>
                  </a:ln>
                </p:spPr>
              </p:cxnSp>
              <p:grpSp>
                <p:nvGrpSpPr>
                  <p:cNvPr id="1073743157" name="组合 1073743156"/>
                  <p:cNvGrpSpPr/>
                  <p:nvPr/>
                </p:nvGrpSpPr>
                <p:grpSpPr>
                  <a:xfrm>
                    <a:off x="3818" y="12561"/>
                    <a:ext cx="6067" cy="750"/>
                    <a:chOff x="3818" y="12561"/>
                    <a:chExt cx="6067" cy="750"/>
                  </a:xfrm>
                </p:grpSpPr>
                <p:cxnSp>
                  <p:nvCxnSpPr>
                    <p:cNvPr id="1073743158" name="直接箭头连接符 1073743157"/>
                    <p:cNvCxnSpPr/>
                    <p:nvPr/>
                  </p:nvCxnSpPr>
                  <p:spPr>
                    <a:xfrm flipH="1">
                      <a:off x="3818" y="12561"/>
                      <a:ext cx="367" cy="750"/>
                    </a:xfrm>
                    <a:prstGeom prst="straightConnector1">
                      <a:avLst/>
                    </a:prstGeom>
                    <a:ln w="6350" cap="flat" cmpd="sng">
                      <a:solidFill>
                        <a:srgbClr val="000000"/>
                      </a:solidFill>
                      <a:prstDash val="solid"/>
                      <a:miter/>
                      <a:headEnd type="none" w="med" len="med"/>
                      <a:tailEnd type="triangle" w="med" len="med"/>
                    </a:ln>
                  </p:spPr>
                </p:cxnSp>
                <p:sp>
                  <p:nvSpPr>
                    <p:cNvPr id="1073743159" name="直接连接符 1073743158"/>
                    <p:cNvSpPr/>
                    <p:nvPr/>
                  </p:nvSpPr>
                  <p:spPr>
                    <a:xfrm>
                      <a:off x="4155" y="12576"/>
                      <a:ext cx="5730" cy="0"/>
                    </a:xfrm>
                    <a:prstGeom prst="line">
                      <a:avLst/>
                    </a:prstGeom>
                    <a:ln w="6350" cap="flat" cmpd="sng">
                      <a:solidFill>
                        <a:srgbClr val="000000"/>
                      </a:solidFill>
                      <a:prstDash val="solid"/>
                      <a:miter/>
                      <a:headEnd type="none" w="med" len="med"/>
                      <a:tailEnd type="none" w="med" len="med"/>
                    </a:ln>
                  </p:spPr>
                </p:sp>
              </p:grpSp>
            </p:grpSp>
            <p:sp>
              <p:nvSpPr>
                <p:cNvPr id="1073743160" name="文本框 1073743159"/>
                <p:cNvSpPr txBox="1"/>
                <p:nvPr/>
              </p:nvSpPr>
              <p:spPr>
                <a:xfrm>
                  <a:off x="6645" y="12081"/>
                  <a:ext cx="824" cy="450"/>
                </a:xfrm>
                <a:prstGeom prst="rect">
                  <a:avLst/>
                </a:prstGeom>
                <a:solidFill>
                  <a:srgbClr val="FFFFFF"/>
                </a:solidFill>
                <a:ln w="6350">
                  <a:noFill/>
                </a:ln>
              </p:spPr>
              <p:txBody>
                <a:bodyPr wrap="square"/>
                <a:p>
                  <a:r>
                    <a:rPr lang="zh-CN" altLang="en-US"/>
                    <a:t>环境</a:t>
                  </a:r>
                  <a:endParaRPr lang="zh-CN" altLang="en-US"/>
                </a:p>
                <a:p>
                  <a:endParaRPr lang="zh-CN" altLang="en-US"/>
                </a:p>
              </p:txBody>
            </p:sp>
          </p:grpSp>
          <p:grpSp>
            <p:nvGrpSpPr>
              <p:cNvPr id="1073743161" name="组合 1073743160"/>
              <p:cNvGrpSpPr/>
              <p:nvPr/>
            </p:nvGrpSpPr>
            <p:grpSpPr>
              <a:xfrm>
                <a:off x="3818" y="15546"/>
                <a:ext cx="6496" cy="734"/>
                <a:chOff x="3818" y="15546"/>
                <a:chExt cx="6496" cy="734"/>
              </a:xfrm>
            </p:grpSpPr>
            <p:grpSp>
              <p:nvGrpSpPr>
                <p:cNvPr id="1073743162" name="组合 1073743161"/>
                <p:cNvGrpSpPr/>
                <p:nvPr/>
              </p:nvGrpSpPr>
              <p:grpSpPr>
                <a:xfrm flipV="1">
                  <a:off x="3818" y="15546"/>
                  <a:ext cx="6496" cy="735"/>
                  <a:chOff x="3818" y="12561"/>
                  <a:chExt cx="6555" cy="810"/>
                </a:xfrm>
              </p:grpSpPr>
              <p:cxnSp>
                <p:nvCxnSpPr>
                  <p:cNvPr id="1073743163" name="直接箭头连接符 116"/>
                  <p:cNvCxnSpPr/>
                  <p:nvPr/>
                </p:nvCxnSpPr>
                <p:spPr>
                  <a:xfrm>
                    <a:off x="9885" y="12591"/>
                    <a:ext cx="488" cy="780"/>
                  </a:xfrm>
                  <a:prstGeom prst="straightConnector1">
                    <a:avLst/>
                  </a:prstGeom>
                  <a:ln w="6350" cap="flat" cmpd="sng">
                    <a:solidFill>
                      <a:srgbClr val="000000"/>
                    </a:solidFill>
                    <a:prstDash val="solid"/>
                    <a:miter/>
                    <a:headEnd type="none" w="med" len="med"/>
                    <a:tailEnd type="triangle" w="med" len="med"/>
                  </a:ln>
                </p:spPr>
              </p:cxnSp>
              <p:grpSp>
                <p:nvGrpSpPr>
                  <p:cNvPr id="1073743164" name="组合 118"/>
                  <p:cNvGrpSpPr/>
                  <p:nvPr/>
                </p:nvGrpSpPr>
                <p:grpSpPr>
                  <a:xfrm>
                    <a:off x="3818" y="12561"/>
                    <a:ext cx="6067" cy="750"/>
                    <a:chOff x="3818" y="12561"/>
                    <a:chExt cx="6067" cy="750"/>
                  </a:xfrm>
                </p:grpSpPr>
                <p:cxnSp>
                  <p:nvCxnSpPr>
                    <p:cNvPr id="1073743165" name="直接箭头连接符 115"/>
                    <p:cNvCxnSpPr/>
                    <p:nvPr/>
                  </p:nvCxnSpPr>
                  <p:spPr>
                    <a:xfrm flipH="1">
                      <a:off x="3818" y="12561"/>
                      <a:ext cx="367" cy="750"/>
                    </a:xfrm>
                    <a:prstGeom prst="straightConnector1">
                      <a:avLst/>
                    </a:prstGeom>
                    <a:ln w="6350" cap="flat" cmpd="sng">
                      <a:solidFill>
                        <a:srgbClr val="000000"/>
                      </a:solidFill>
                      <a:prstDash val="solid"/>
                      <a:miter/>
                      <a:headEnd type="none" w="med" len="med"/>
                      <a:tailEnd type="triangle" w="med" len="med"/>
                    </a:ln>
                  </p:spPr>
                </p:cxnSp>
                <p:sp>
                  <p:nvSpPr>
                    <p:cNvPr id="1073743166" name="直接连接符 117"/>
                    <p:cNvSpPr/>
                    <p:nvPr/>
                  </p:nvSpPr>
                  <p:spPr>
                    <a:xfrm>
                      <a:off x="4155" y="12576"/>
                      <a:ext cx="5730" cy="0"/>
                    </a:xfrm>
                    <a:prstGeom prst="line">
                      <a:avLst/>
                    </a:prstGeom>
                    <a:ln w="6350" cap="flat" cmpd="sng">
                      <a:solidFill>
                        <a:srgbClr val="000000"/>
                      </a:solidFill>
                      <a:prstDash val="solid"/>
                      <a:miter/>
                      <a:headEnd type="none" w="med" len="med"/>
                      <a:tailEnd type="none" w="med" len="med"/>
                    </a:ln>
                  </p:spPr>
                </p:sp>
              </p:grpSp>
            </p:grpSp>
            <p:sp>
              <p:nvSpPr>
                <p:cNvPr id="1073743167" name="文本框 1073743166"/>
                <p:cNvSpPr txBox="1"/>
                <p:nvPr/>
              </p:nvSpPr>
              <p:spPr>
                <a:xfrm>
                  <a:off x="6855" y="15831"/>
                  <a:ext cx="779" cy="405"/>
                </a:xfrm>
                <a:prstGeom prst="rect">
                  <a:avLst/>
                </a:prstGeom>
                <a:solidFill>
                  <a:srgbClr val="FFFFFF"/>
                </a:solidFill>
                <a:ln w="6350">
                  <a:noFill/>
                </a:ln>
              </p:spPr>
              <p:txBody>
                <a:bodyPr wrap="square"/>
                <a:p>
                  <a:r>
                    <a:rPr lang="zh-CN" altLang="en-US"/>
                    <a:t>环境</a:t>
                  </a:r>
                  <a:endParaRPr lang="zh-CN" altLang="en-US"/>
                </a:p>
                <a:p>
                  <a:endParaRPr lang="zh-CN" altLang="en-US"/>
                </a:p>
              </p:txBody>
            </p:sp>
          </p:grpSp>
        </p:grpSp>
      </p:grpSp>
      <p:sp>
        <p:nvSpPr>
          <p:cNvPr id="3" name="标题 2"/>
          <p:cNvSpPr>
            <a:spLocks noGrp="1"/>
          </p:cNvSpPr>
          <p:nvPr>
            <p:ph type="title"/>
          </p:nvPr>
        </p:nvSpPr>
        <p:spPr/>
        <p:txBody>
          <a:bodyPr>
            <a:noAutofit/>
          </a:bodyPr>
          <a:p>
            <a:r>
              <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开放的组织与环境的关系</a:t>
            </a:r>
            <a:endParaRPr lang="zh-CN" altLang="en-US" sz="2000"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strips(downLeft)">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073743132"/>
                                        </p:tgtEl>
                                        <p:attrNameLst>
                                          <p:attrName>style.visibility</p:attrName>
                                        </p:attrNameLst>
                                      </p:cBhvr>
                                      <p:to>
                                        <p:strVal val="visible"/>
                                      </p:to>
                                    </p:set>
                                    <p:anim calcmode="lin" valueType="num">
                                      <p:cBhvr>
                                        <p:cTn id="12" dur="1000" fill="hold"/>
                                        <p:tgtEl>
                                          <p:spTgt spid="1073743132"/>
                                        </p:tgtEl>
                                        <p:attrNameLst>
                                          <p:attrName>ppt_w</p:attrName>
                                        </p:attrNameLst>
                                      </p:cBhvr>
                                      <p:tavLst>
                                        <p:tav tm="0">
                                          <p:val>
                                            <p:strVal val="#ppt_w*0.70"/>
                                          </p:val>
                                        </p:tav>
                                        <p:tav tm="100000">
                                          <p:val>
                                            <p:strVal val="#ppt_w"/>
                                          </p:val>
                                        </p:tav>
                                      </p:tavLst>
                                    </p:anim>
                                    <p:anim calcmode="lin" valueType="num">
                                      <p:cBhvr>
                                        <p:cTn id="13" dur="1000" fill="hold"/>
                                        <p:tgtEl>
                                          <p:spTgt spid="1073743132"/>
                                        </p:tgtEl>
                                        <p:attrNameLst>
                                          <p:attrName>ppt_h</p:attrName>
                                        </p:attrNameLst>
                                      </p:cBhvr>
                                      <p:tavLst>
                                        <p:tav tm="0">
                                          <p:val>
                                            <p:strVal val="#ppt_h"/>
                                          </p:val>
                                        </p:tav>
                                        <p:tav tm="100000">
                                          <p:val>
                                            <p:strVal val="#ppt_h"/>
                                          </p:val>
                                        </p:tav>
                                      </p:tavLst>
                                    </p:anim>
                                    <p:animEffect transition="in" filter="fade">
                                      <p:cBhvr>
                                        <p:cTn id="14" dur="1000"/>
                                        <p:tgtEl>
                                          <p:spTgt spid="107374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186180"/>
            <a:ext cx="7471410" cy="629920"/>
          </a:xfrm>
        </p:spPr>
        <p:txBody>
          <a:bodyPr>
            <a:normAutofit fontScale="50000"/>
          </a:bodyPr>
          <a:p>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在开放系统框架下，对组织与环境之间关系的研究大致可划分为三个阶段。</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a:p>
        </p:txBody>
      </p:sp>
      <p:sp>
        <p:nvSpPr>
          <p:cNvPr id="24" name="TextBox 23" hidden="1"/>
          <p:cNvSpPr txBox="1"/>
          <p:nvPr/>
        </p:nvSpPr>
        <p:spPr>
          <a:xfrm>
            <a:off x="786349" y="950663"/>
            <a:ext cx="7498080" cy="645160"/>
          </a:xfrm>
          <a:prstGeom prst="rect">
            <a:avLst/>
          </a:prstGeom>
          <a:noFill/>
        </p:spPr>
        <p:txBody>
          <a:bodyPr wrap="none" rtlCol="0">
            <a:spAutoFit/>
          </a:bodyPr>
          <a:lstStyle/>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发现问题是解决问题的先决条件，但仅仅满足有提出问题是不够的，提出问题的目的是为了有效解决问题。人</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生就是解决一系列问题的过程。个体克服生活、学习、实践中新的矛盾时的复杂心理活动，其中主要是思维活</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动。教育心理学着重研究学生学习知识、应用知识中的问题解决。</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45" name="矩形 44"/>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流程图: 过程 1"/>
          <p:cNvSpPr/>
          <p:nvPr/>
        </p:nvSpPr>
        <p:spPr>
          <a:xfrm>
            <a:off x="1068705" y="1765935"/>
            <a:ext cx="1448435" cy="6457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组织被动适应环境阶段</a:t>
            </a:r>
            <a:endParaRPr lang="zh-CN" altLang="en-US"/>
          </a:p>
        </p:txBody>
      </p:sp>
      <p:sp>
        <p:nvSpPr>
          <p:cNvPr id="4" name="流程图: 过程 3"/>
          <p:cNvSpPr/>
          <p:nvPr/>
        </p:nvSpPr>
        <p:spPr>
          <a:xfrm>
            <a:off x="2792730" y="2560320"/>
            <a:ext cx="1457325" cy="6457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组织自然选择阶段</a:t>
            </a:r>
            <a:endParaRPr lang="zh-CN" altLang="en-US"/>
          </a:p>
        </p:txBody>
      </p:sp>
      <p:sp>
        <p:nvSpPr>
          <p:cNvPr id="5" name="流程图: 过程 4"/>
          <p:cNvSpPr/>
          <p:nvPr/>
        </p:nvSpPr>
        <p:spPr>
          <a:xfrm>
            <a:off x="4545330" y="3378200"/>
            <a:ext cx="1448435" cy="6457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组织的理性选择阶段</a:t>
            </a:r>
            <a:endParaRPr lang="zh-CN" altLang="en-US"/>
          </a:p>
        </p:txBody>
      </p:sp>
      <p:sp>
        <p:nvSpPr>
          <p:cNvPr id="6" name="文本框 5"/>
          <p:cNvSpPr txBox="1"/>
          <p:nvPr/>
        </p:nvSpPr>
        <p:spPr>
          <a:xfrm>
            <a:off x="6050915" y="3361690"/>
            <a:ext cx="3051810" cy="829945"/>
          </a:xfrm>
          <a:prstGeom prst="rect">
            <a:avLst/>
          </a:prstGeom>
          <a:noFill/>
        </p:spPr>
        <p:txBody>
          <a:bodyPr wrap="square" rtlCol="0">
            <a:spAutoFit/>
          </a:bodyPr>
          <a:p>
            <a:r>
              <a:rPr lang="zh-CN" altLang="en-US" sz="1600"/>
              <a:t>组织之间的合作与竞争共存</a:t>
            </a:r>
            <a:endParaRPr lang="zh-CN" altLang="en-US" sz="1600"/>
          </a:p>
          <a:p>
            <a:r>
              <a:rPr lang="zh-CN" altLang="en-US" sz="1600"/>
              <a:t>代表理论：合作网络理论、合作竞争理论、企业生态系统理论</a:t>
            </a:r>
            <a:endParaRPr lang="zh-CN" altLang="en-US" sz="1600"/>
          </a:p>
        </p:txBody>
      </p:sp>
      <p:sp>
        <p:nvSpPr>
          <p:cNvPr id="7" name="文本框 6"/>
          <p:cNvSpPr txBox="1"/>
          <p:nvPr/>
        </p:nvSpPr>
        <p:spPr>
          <a:xfrm>
            <a:off x="4316095" y="2559050"/>
            <a:ext cx="3764280" cy="583565"/>
          </a:xfrm>
          <a:prstGeom prst="rect">
            <a:avLst/>
          </a:prstGeom>
          <a:noFill/>
        </p:spPr>
        <p:txBody>
          <a:bodyPr wrap="square" rtlCol="0">
            <a:spAutoFit/>
          </a:bodyPr>
          <a:p>
            <a:r>
              <a:rPr lang="zh-CN" altLang="en-US" sz="1600"/>
              <a:t>组织对环境会产生积极的影响</a:t>
            </a:r>
            <a:endParaRPr lang="zh-CN" altLang="en-US" sz="1600"/>
          </a:p>
          <a:p>
            <a:r>
              <a:rPr lang="zh-CN" altLang="en-US" sz="1600">
                <a:sym typeface="+mn-ea"/>
              </a:rPr>
              <a:t>代表理论：</a:t>
            </a:r>
            <a:r>
              <a:rPr lang="zh-CN" altLang="en-US" sz="1600"/>
              <a:t>资源依赖理论、组织生态学</a:t>
            </a:r>
            <a:endParaRPr lang="zh-CN" altLang="en-US" sz="1600"/>
          </a:p>
        </p:txBody>
      </p:sp>
      <p:sp>
        <p:nvSpPr>
          <p:cNvPr id="8" name="文本框 7"/>
          <p:cNvSpPr txBox="1"/>
          <p:nvPr/>
        </p:nvSpPr>
        <p:spPr>
          <a:xfrm>
            <a:off x="2618740" y="1793240"/>
            <a:ext cx="4252595" cy="583565"/>
          </a:xfrm>
          <a:prstGeom prst="rect">
            <a:avLst/>
          </a:prstGeom>
          <a:noFill/>
        </p:spPr>
        <p:txBody>
          <a:bodyPr wrap="square" rtlCol="0">
            <a:spAutoFit/>
          </a:bodyPr>
          <a:p>
            <a:r>
              <a:rPr lang="zh-CN" altLang="en-US" sz="1600"/>
              <a:t>组织必须适应环境才能生存</a:t>
            </a:r>
            <a:endParaRPr lang="zh-CN" altLang="en-US" sz="1600"/>
          </a:p>
          <a:p>
            <a:r>
              <a:rPr lang="zh-CN" altLang="en-US" sz="1600"/>
              <a:t>代表理论：权变理论、种群生态组织理论</a:t>
            </a:r>
            <a:endParaRPr lang="zh-CN" altLang="en-US" sz="1600"/>
          </a:p>
        </p:txBody>
      </p:sp>
      <p:sp>
        <p:nvSpPr>
          <p:cNvPr id="3" name="标题 2"/>
          <p:cNvSpPr>
            <a:spLocks noGrp="1"/>
          </p:cNvSpPr>
          <p:nvPr>
            <p:ph type="title"/>
          </p:nvPr>
        </p:nvSpPr>
        <p:spPr/>
        <p:txBody>
          <a:bodyPr>
            <a:noAutofit/>
          </a:bodyPr>
          <a:p>
            <a:r>
              <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rPr>
              <a:t>组织与环境研究的进展</a:t>
            </a:r>
            <a:endPar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strips(downLeft)">
                                      <p:cBhvr>
                                        <p:cTn id="7" dur="500"/>
                                        <p:tgtEl>
                                          <p:spTgt spid="84"/>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strips(upRigh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组织被动适应环境阶段</a:t>
            </a:r>
            <a:endParaRPr lang="zh-CN" altLang="en-US"/>
          </a:p>
        </p:txBody>
      </p:sp>
      <p:sp>
        <p:nvSpPr>
          <p:cNvPr id="3" name="内容占位符 2"/>
          <p:cNvSpPr>
            <a:spLocks noGrp="1"/>
          </p:cNvSpPr>
          <p:nvPr>
            <p:ph idx="1"/>
          </p:nvPr>
        </p:nvSpPr>
        <p:spPr>
          <a:xfrm>
            <a:off x="457200" y="1200150"/>
            <a:ext cx="2322195" cy="3394710"/>
          </a:xfrm>
          <a:ln>
            <a:solidFill>
              <a:schemeClr val="accent1"/>
            </a:solidFill>
          </a:ln>
        </p:spPr>
        <p:txBody>
          <a:bodyPr>
            <a:normAutofit fontScale="70000"/>
          </a:bodyPr>
          <a:p>
            <a:r>
              <a:rPr lang="zh-CN" altLang="en-US"/>
              <a:t>权变理论认为组织不仅要对环境开放，还必须使组织的内在特征与其环境要求达到最佳匹配，只有这样才能更好地适应环境。</a:t>
            </a:r>
            <a:endParaRPr lang="zh-CN" altLang="en-US"/>
          </a:p>
        </p:txBody>
      </p:sp>
      <p:sp>
        <p:nvSpPr>
          <p:cNvPr id="4" name="内容占位符 2"/>
          <p:cNvSpPr>
            <a:spLocks noGrp="1"/>
          </p:cNvSpPr>
          <p:nvPr/>
        </p:nvSpPr>
        <p:spPr>
          <a:xfrm>
            <a:off x="2884805" y="1172210"/>
            <a:ext cx="3150235" cy="3394710"/>
          </a:xfrm>
          <a:prstGeom prst="rect">
            <a:avLst/>
          </a:prstGeom>
          <a:ln>
            <a:solidFill>
              <a:schemeClr val="accent1"/>
            </a:solidFill>
          </a:ln>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a:t>种群生态学将达尔文的自然选择学说移植到组织分析中，探讨了组织种群的创造、成长及消亡的过程及其与环境转变的关系，重点解释“为什么会存在多种类型的组织”，同时探讨了相同行业内的不同组织形式如何在长期的竞争环境压力下作出反应</a:t>
            </a:r>
            <a:r>
              <a:rPr lang="zh-CN" altLang="en-US" sz="2000">
                <a:sym typeface="+mn-ea"/>
              </a:rPr>
              <a:t>。</a:t>
            </a:r>
            <a:endParaRPr lang="zh-CN" altLang="en-US" sz="2000"/>
          </a:p>
          <a:p>
            <a:endParaRPr lang="zh-CN" altLang="en-US" sz="2000"/>
          </a:p>
        </p:txBody>
      </p:sp>
      <p:sp>
        <p:nvSpPr>
          <p:cNvPr id="5" name="内容占位符 2"/>
          <p:cNvSpPr>
            <a:spLocks noGrp="1"/>
          </p:cNvSpPr>
          <p:nvPr/>
        </p:nvSpPr>
        <p:spPr>
          <a:xfrm>
            <a:off x="6258560" y="1172210"/>
            <a:ext cx="2719705" cy="3394710"/>
          </a:xfrm>
          <a:prstGeom prst="rect">
            <a:avLst/>
          </a:prstGeom>
          <a:ln w="12700" cmpd="sng">
            <a:solidFill>
              <a:schemeClr val="accent1">
                <a:shade val="50000"/>
              </a:schemeClr>
            </a:solidFill>
            <a:prstDash val="solid"/>
          </a:ln>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a:t>这一阶段的理论研究特别强调环境的重要性，组织是一个开放的系统，其适应行为是自然无意识的被动适应；组织结构不会因为环境变化而发生改变，种群生态组织和群落生态组织在适应环境时不会表现为根据环境的变化而调整其结构。</a:t>
            </a:r>
            <a:endParaRPr lang="zh-CN" alt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14"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21"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组织自然选择阶段</a:t>
            </a:r>
            <a:endParaRPr lang="zh-CN" altLang="en-US"/>
          </a:p>
        </p:txBody>
      </p:sp>
      <p:sp>
        <p:nvSpPr>
          <p:cNvPr id="3" name="内容占位符 2"/>
          <p:cNvSpPr>
            <a:spLocks noGrp="1"/>
          </p:cNvSpPr>
          <p:nvPr>
            <p:ph idx="1"/>
          </p:nvPr>
        </p:nvSpPr>
        <p:spPr>
          <a:xfrm>
            <a:off x="457200" y="1172210"/>
            <a:ext cx="2318385" cy="3394710"/>
          </a:xfrm>
          <a:ln>
            <a:solidFill>
              <a:schemeClr val="accent1"/>
            </a:solidFill>
          </a:ln>
        </p:spPr>
        <p:txBody>
          <a:bodyPr>
            <a:normAutofit fontScale="80000"/>
          </a:bodyPr>
          <a:p>
            <a:r>
              <a:rPr lang="zh-CN" altLang="en-US"/>
              <a:t>资源依赖理论强调组织在决定其命运时是积极的，有能力改变环境并对事物作出反应。</a:t>
            </a:r>
            <a:endParaRPr lang="zh-CN" altLang="en-US"/>
          </a:p>
        </p:txBody>
      </p:sp>
      <p:sp>
        <p:nvSpPr>
          <p:cNvPr id="4" name="内容占位符 2"/>
          <p:cNvSpPr>
            <a:spLocks noGrp="1"/>
          </p:cNvSpPr>
          <p:nvPr/>
        </p:nvSpPr>
        <p:spPr>
          <a:xfrm>
            <a:off x="2939415" y="1172210"/>
            <a:ext cx="2912110" cy="3394710"/>
          </a:xfrm>
          <a:prstGeom prst="rect">
            <a:avLst/>
          </a:prstGeom>
          <a:ln>
            <a:solidFill>
              <a:schemeClr val="accent1"/>
            </a:solidFill>
          </a:ln>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a:t>组织生态学认为，组织与环境是互动的合作关系，不仅环境会选择组织，组织也会主动构造自己的未来</a:t>
            </a:r>
            <a:r>
              <a:rPr lang="zh-CN" altLang="en-US" sz="2000"/>
              <a:t>。</a:t>
            </a:r>
            <a:endParaRPr lang="zh-CN" altLang="en-US" sz="2000"/>
          </a:p>
          <a:p>
            <a:endParaRPr lang="zh-CN" altLang="en-US" sz="2000"/>
          </a:p>
        </p:txBody>
      </p:sp>
      <p:sp>
        <p:nvSpPr>
          <p:cNvPr id="5" name="内容占位符 2"/>
          <p:cNvSpPr>
            <a:spLocks noGrp="1"/>
          </p:cNvSpPr>
          <p:nvPr/>
        </p:nvSpPr>
        <p:spPr>
          <a:xfrm>
            <a:off x="6258560" y="1172210"/>
            <a:ext cx="2517775" cy="3394710"/>
          </a:xfrm>
          <a:prstGeom prst="rect">
            <a:avLst/>
          </a:prstGeom>
          <a:ln w="12700" cmpd="sng">
            <a:solidFill>
              <a:schemeClr val="accent1">
                <a:shade val="50000"/>
              </a:schemeClr>
            </a:solidFill>
            <a:prstDash val="solid"/>
          </a:ln>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a:t>这一阶段的理论认为组织不仅要适应环境，而且要对环境的外生因素进行自然选择。</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14"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21"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组织的理性选择阶段</a:t>
            </a:r>
            <a:endParaRPr lang="zh-CN" altLang="en-US"/>
          </a:p>
        </p:txBody>
      </p:sp>
      <p:sp>
        <p:nvSpPr>
          <p:cNvPr id="3" name="内容占位符 2"/>
          <p:cNvSpPr>
            <a:spLocks noGrp="1"/>
          </p:cNvSpPr>
          <p:nvPr>
            <p:ph idx="1"/>
          </p:nvPr>
        </p:nvSpPr>
        <p:spPr>
          <a:xfrm>
            <a:off x="244475" y="1172210"/>
            <a:ext cx="2416810" cy="3394710"/>
          </a:xfrm>
          <a:ln>
            <a:solidFill>
              <a:schemeClr val="accent1"/>
            </a:solidFill>
          </a:ln>
        </p:spPr>
        <p:txBody>
          <a:bodyPr>
            <a:normAutofit fontScale="60000"/>
          </a:bodyPr>
          <a:p>
            <a:r>
              <a:rPr lang="zh-CN" altLang="en-US"/>
              <a:t>合作网络理论认为，组织联合起来会变得更有竞争力，更有利于共享稀缺资源。组织之间的联合可以是同类组织之间的横向合作，也可以是上下游企业之间的纵向合作。</a:t>
            </a:r>
            <a:endParaRPr lang="zh-CN" altLang="en-US"/>
          </a:p>
        </p:txBody>
      </p:sp>
      <p:sp>
        <p:nvSpPr>
          <p:cNvPr id="4" name="内容占位符 2"/>
          <p:cNvSpPr>
            <a:spLocks noGrp="1"/>
          </p:cNvSpPr>
          <p:nvPr/>
        </p:nvSpPr>
        <p:spPr>
          <a:xfrm>
            <a:off x="3133725" y="1172210"/>
            <a:ext cx="2576195" cy="1551305"/>
          </a:xfrm>
          <a:prstGeom prst="rect">
            <a:avLst/>
          </a:prstGeom>
          <a:ln>
            <a:solidFill>
              <a:schemeClr val="accent1"/>
            </a:solidFill>
          </a:ln>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a:t>合作竞争理论</a:t>
            </a:r>
            <a:r>
              <a:rPr lang="zh-CN" altLang="en-US" sz="2000">
                <a:sym typeface="+mn-ea"/>
              </a:rPr>
              <a:t>认为，</a:t>
            </a:r>
            <a:r>
              <a:rPr lang="zh-CN" altLang="en-US" sz="2000"/>
              <a:t>企业之间不是单纯的竞争，也不是单纯的合作，而是合作与竞争共存。</a:t>
            </a:r>
            <a:endParaRPr lang="zh-CN" altLang="en-US" sz="2000"/>
          </a:p>
          <a:p>
            <a:endParaRPr lang="zh-CN" altLang="en-US" sz="2000"/>
          </a:p>
        </p:txBody>
      </p:sp>
      <p:sp>
        <p:nvSpPr>
          <p:cNvPr id="5" name="内容占位符 2"/>
          <p:cNvSpPr>
            <a:spLocks noGrp="1"/>
          </p:cNvSpPr>
          <p:nvPr/>
        </p:nvSpPr>
        <p:spPr>
          <a:xfrm>
            <a:off x="6258560" y="1172210"/>
            <a:ext cx="2655570" cy="2043430"/>
          </a:xfrm>
          <a:prstGeom prst="rect">
            <a:avLst/>
          </a:prstGeom>
          <a:ln w="12700" cmpd="sng">
            <a:solidFill>
              <a:schemeClr val="accent1">
                <a:shade val="50000"/>
              </a:schemeClr>
            </a:solidFill>
            <a:prstDash val="solid"/>
          </a:ln>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a:t>企业生态理论认为，组织必须密切关注并理解相关的经济环境及影响其进化的组织，与相关企业共同进化，塑造一个开放的抵抗力强的企业生态系统。</a:t>
            </a:r>
            <a:endParaRPr lang="zh-CN" altLang="en-US" sz="1800"/>
          </a:p>
        </p:txBody>
      </p:sp>
      <p:grpSp>
        <p:nvGrpSpPr>
          <p:cNvPr id="1073743168" name="组合 1073743167"/>
          <p:cNvGrpSpPr/>
          <p:nvPr/>
        </p:nvGrpSpPr>
        <p:grpSpPr>
          <a:xfrm>
            <a:off x="3254375" y="2870835"/>
            <a:ext cx="2455675" cy="1926781"/>
            <a:chOff x="4832" y="97224"/>
            <a:chExt cx="4981" cy="3167"/>
          </a:xfrm>
        </p:grpSpPr>
        <p:grpSp>
          <p:nvGrpSpPr>
            <p:cNvPr id="1073743169" name="组合 1073743168"/>
            <p:cNvGrpSpPr/>
            <p:nvPr/>
          </p:nvGrpSpPr>
          <p:grpSpPr>
            <a:xfrm>
              <a:off x="4832" y="97224"/>
              <a:ext cx="4981" cy="3167"/>
              <a:chOff x="4832" y="97224"/>
              <a:chExt cx="4981" cy="3167"/>
            </a:xfrm>
          </p:grpSpPr>
          <p:sp>
            <p:nvSpPr>
              <p:cNvPr id="1073743170" name="圆角矩形 1073743169"/>
              <p:cNvSpPr/>
              <p:nvPr/>
            </p:nvSpPr>
            <p:spPr>
              <a:xfrm>
                <a:off x="6630" y="97224"/>
                <a:ext cx="1513" cy="811"/>
              </a:xfrm>
              <a:prstGeom prst="roundRect">
                <a:avLst>
                  <a:gd name="adj" fmla="val 16667"/>
                </a:avLst>
              </a:prstGeom>
              <a:solidFill>
                <a:srgbClr val="D0CECE"/>
              </a:solidFill>
              <a:ln w="12700" cap="flat" cmpd="sng">
                <a:solidFill>
                  <a:srgbClr val="41719C"/>
                </a:solidFill>
                <a:prstDash val="solid"/>
                <a:miter/>
                <a:headEnd type="none" w="med" len="med"/>
                <a:tailEnd type="none" w="med" len="med"/>
              </a:ln>
            </p:spPr>
            <p:txBody>
              <a:bodyPr wrap="square" anchor="ctr"/>
              <a:p>
                <a:pPr algn="ctr"/>
                <a:r>
                  <a:rPr lang="zh-CN" altLang="en-US" sz="1200"/>
                  <a:t>竞争型伙伴</a:t>
                </a:r>
                <a:endParaRPr lang="zh-CN" altLang="en-US" sz="1200"/>
              </a:p>
            </p:txBody>
          </p:sp>
          <p:grpSp>
            <p:nvGrpSpPr>
              <p:cNvPr id="1073743171" name="组合 1073743170"/>
              <p:cNvGrpSpPr/>
              <p:nvPr/>
            </p:nvGrpSpPr>
            <p:grpSpPr>
              <a:xfrm>
                <a:off x="4832" y="97975"/>
                <a:ext cx="4981" cy="2416"/>
                <a:chOff x="4832" y="97975"/>
                <a:chExt cx="4981" cy="2416"/>
              </a:xfrm>
            </p:grpSpPr>
            <p:sp>
              <p:nvSpPr>
                <p:cNvPr id="1073743172" name="左右箭头 1073743171"/>
                <p:cNvSpPr/>
                <p:nvPr/>
              </p:nvSpPr>
              <p:spPr>
                <a:xfrm rot="2520000">
                  <a:off x="8016" y="97975"/>
                  <a:ext cx="1229" cy="285"/>
                </a:xfrm>
                <a:prstGeom prst="leftRightArrow">
                  <a:avLst>
                    <a:gd name="adj1" fmla="val 50000"/>
                    <a:gd name="adj2" fmla="val 49990"/>
                  </a:avLst>
                </a:prstGeom>
                <a:solidFill>
                  <a:srgbClr val="D0CECE"/>
                </a:solidFill>
                <a:ln w="12700" cap="flat" cmpd="sng">
                  <a:solidFill>
                    <a:srgbClr val="41719C"/>
                  </a:solidFill>
                  <a:prstDash val="solid"/>
                  <a:miter/>
                  <a:headEnd type="none" w="med" len="med"/>
                  <a:tailEnd type="none" w="med" len="med"/>
                </a:ln>
              </p:spPr>
              <p:txBody>
                <a:bodyPr/>
                <a:p>
                  <a:endParaRPr lang="zh-CN" altLang="en-US"/>
                </a:p>
              </p:txBody>
            </p:sp>
            <p:grpSp>
              <p:nvGrpSpPr>
                <p:cNvPr id="1073743173" name="组合 1073743172"/>
                <p:cNvGrpSpPr/>
                <p:nvPr/>
              </p:nvGrpSpPr>
              <p:grpSpPr>
                <a:xfrm>
                  <a:off x="4832" y="98035"/>
                  <a:ext cx="4981" cy="2356"/>
                  <a:chOff x="4832" y="98035"/>
                  <a:chExt cx="4981" cy="2356"/>
                </a:xfrm>
              </p:grpSpPr>
              <p:grpSp>
                <p:nvGrpSpPr>
                  <p:cNvPr id="1073743174" name="组合 1073743173"/>
                  <p:cNvGrpSpPr/>
                  <p:nvPr/>
                </p:nvGrpSpPr>
                <p:grpSpPr>
                  <a:xfrm>
                    <a:off x="4832" y="98035"/>
                    <a:ext cx="4981" cy="2356"/>
                    <a:chOff x="4832" y="98035"/>
                    <a:chExt cx="4981" cy="2356"/>
                  </a:xfrm>
                </p:grpSpPr>
                <p:sp>
                  <p:nvSpPr>
                    <p:cNvPr id="1073743175" name="圆角矩形 1073743174"/>
                    <p:cNvSpPr/>
                    <p:nvPr/>
                  </p:nvSpPr>
                  <p:spPr>
                    <a:xfrm>
                      <a:off x="6661" y="99715"/>
                      <a:ext cx="1485" cy="676"/>
                    </a:xfrm>
                    <a:prstGeom prst="roundRect">
                      <a:avLst>
                        <a:gd name="adj" fmla="val 16667"/>
                      </a:avLst>
                    </a:prstGeom>
                    <a:solidFill>
                      <a:srgbClr val="D0CECE"/>
                    </a:solidFill>
                    <a:ln w="12700" cap="flat" cmpd="sng">
                      <a:solidFill>
                        <a:srgbClr val="41719C"/>
                      </a:solidFill>
                      <a:prstDash val="solid"/>
                      <a:miter/>
                      <a:headEnd type="none" w="med" len="med"/>
                      <a:tailEnd type="none" w="med" len="med"/>
                    </a:ln>
                  </p:spPr>
                  <p:txBody>
                    <a:bodyPr wrap="square" anchor="ctr"/>
                    <a:p>
                      <a:pPr algn="ctr"/>
                      <a:r>
                        <a:rPr lang="zh-CN" altLang="en-US" sz="1200"/>
                        <a:t>互补型伙伴</a:t>
                      </a:r>
                      <a:endParaRPr lang="zh-CN" altLang="en-US" sz="1200"/>
                    </a:p>
                  </p:txBody>
                </p:sp>
                <p:grpSp>
                  <p:nvGrpSpPr>
                    <p:cNvPr id="1073743176" name="组合 1073743175"/>
                    <p:cNvGrpSpPr/>
                    <p:nvPr/>
                  </p:nvGrpSpPr>
                  <p:grpSpPr>
                    <a:xfrm>
                      <a:off x="4832" y="98035"/>
                      <a:ext cx="4981" cy="1695"/>
                      <a:chOff x="4832" y="98035"/>
                      <a:chExt cx="4981" cy="1695"/>
                    </a:xfrm>
                  </p:grpSpPr>
                  <p:grpSp>
                    <p:nvGrpSpPr>
                      <p:cNvPr id="1073743177" name="组合 1073743176"/>
                      <p:cNvGrpSpPr/>
                      <p:nvPr/>
                    </p:nvGrpSpPr>
                    <p:grpSpPr>
                      <a:xfrm>
                        <a:off x="4832" y="98035"/>
                        <a:ext cx="4981" cy="1680"/>
                        <a:chOff x="4832" y="98035"/>
                        <a:chExt cx="4981" cy="1680"/>
                      </a:xfrm>
                    </p:grpSpPr>
                    <p:sp>
                      <p:nvSpPr>
                        <p:cNvPr id="1073743178" name="圆角矩形 1073743177"/>
                        <p:cNvSpPr/>
                        <p:nvPr/>
                      </p:nvSpPr>
                      <p:spPr>
                        <a:xfrm>
                          <a:off x="4832" y="98564"/>
                          <a:ext cx="1453" cy="638"/>
                        </a:xfrm>
                        <a:prstGeom prst="roundRect">
                          <a:avLst>
                            <a:gd name="adj" fmla="val 16667"/>
                          </a:avLst>
                        </a:prstGeom>
                        <a:solidFill>
                          <a:srgbClr val="D0CECE"/>
                        </a:solidFill>
                        <a:ln w="12700" cap="flat" cmpd="sng">
                          <a:solidFill>
                            <a:srgbClr val="41719C"/>
                          </a:solidFill>
                          <a:prstDash val="solid"/>
                          <a:miter/>
                          <a:headEnd type="none" w="med" len="med"/>
                          <a:tailEnd type="none" w="med" len="med"/>
                        </a:ln>
                      </p:spPr>
                      <p:txBody>
                        <a:bodyPr wrap="square" anchor="ctr"/>
                        <a:p>
                          <a:pPr algn="ctr"/>
                          <a:r>
                            <a:rPr lang="zh-CN" altLang="en-US" sz="1200"/>
                            <a:t>供应商伙伴</a:t>
                          </a:r>
                          <a:endParaRPr lang="zh-CN" altLang="en-US" sz="1200"/>
                        </a:p>
                      </p:txBody>
                    </p:sp>
                    <p:grpSp>
                      <p:nvGrpSpPr>
                        <p:cNvPr id="1073743179" name="组合 1073743178"/>
                        <p:cNvGrpSpPr/>
                        <p:nvPr/>
                      </p:nvGrpSpPr>
                      <p:grpSpPr>
                        <a:xfrm>
                          <a:off x="6285" y="98035"/>
                          <a:ext cx="3528" cy="1680"/>
                          <a:chOff x="6285" y="98035"/>
                          <a:chExt cx="3528" cy="1680"/>
                        </a:xfrm>
                      </p:grpSpPr>
                      <p:sp>
                        <p:nvSpPr>
                          <p:cNvPr id="1073743180" name="圆角矩形 1073743179"/>
                          <p:cNvSpPr/>
                          <p:nvPr/>
                        </p:nvSpPr>
                        <p:spPr>
                          <a:xfrm>
                            <a:off x="8504" y="98510"/>
                            <a:ext cx="1309" cy="605"/>
                          </a:xfrm>
                          <a:prstGeom prst="roundRect">
                            <a:avLst>
                              <a:gd name="adj" fmla="val 16667"/>
                            </a:avLst>
                          </a:prstGeom>
                          <a:solidFill>
                            <a:srgbClr val="D0CECE"/>
                          </a:solidFill>
                          <a:ln w="12700" cap="flat" cmpd="sng">
                            <a:solidFill>
                              <a:srgbClr val="41719C"/>
                            </a:solidFill>
                            <a:prstDash val="solid"/>
                            <a:miter/>
                            <a:headEnd type="none" w="med" len="med"/>
                            <a:tailEnd type="none" w="med" len="med"/>
                          </a:ln>
                        </p:spPr>
                        <p:txBody>
                          <a:bodyPr wrap="square" anchor="ctr"/>
                          <a:p>
                            <a:pPr algn="ctr"/>
                            <a:endParaRPr lang="zh-CN" altLang="en-US" sz="1200"/>
                          </a:p>
                          <a:p>
                            <a:pPr algn="ctr"/>
                            <a:r>
                              <a:rPr lang="zh-CN" altLang="en-US" sz="1200"/>
                              <a:t>顾客伙伴</a:t>
                            </a:r>
                            <a:endParaRPr lang="zh-CN" altLang="en-US" sz="1200"/>
                          </a:p>
                          <a:p>
                            <a:endParaRPr lang="zh-CN" altLang="en-US" sz="1000"/>
                          </a:p>
                        </p:txBody>
                      </p:sp>
                      <p:grpSp>
                        <p:nvGrpSpPr>
                          <p:cNvPr id="1073743181" name="组合 1073743180"/>
                          <p:cNvGrpSpPr/>
                          <p:nvPr/>
                        </p:nvGrpSpPr>
                        <p:grpSpPr>
                          <a:xfrm>
                            <a:off x="6285" y="98035"/>
                            <a:ext cx="2220" cy="1680"/>
                            <a:chOff x="6285" y="98035"/>
                            <a:chExt cx="2220" cy="1680"/>
                          </a:xfrm>
                        </p:grpSpPr>
                        <p:grpSp>
                          <p:nvGrpSpPr>
                            <p:cNvPr id="1073743182" name="组合 1073743181"/>
                            <p:cNvGrpSpPr/>
                            <p:nvPr/>
                          </p:nvGrpSpPr>
                          <p:grpSpPr>
                            <a:xfrm>
                              <a:off x="6285" y="98035"/>
                              <a:ext cx="1531" cy="1680"/>
                              <a:chOff x="6285" y="98035"/>
                              <a:chExt cx="1531" cy="1680"/>
                            </a:xfrm>
                          </p:grpSpPr>
                          <p:grpSp>
                            <p:nvGrpSpPr>
                              <p:cNvPr id="1073743183" name="组合 1073743182"/>
                              <p:cNvGrpSpPr/>
                              <p:nvPr/>
                            </p:nvGrpSpPr>
                            <p:grpSpPr>
                              <a:xfrm>
                                <a:off x="6990" y="98035"/>
                                <a:ext cx="826" cy="1680"/>
                                <a:chOff x="6990" y="98035"/>
                                <a:chExt cx="826" cy="1680"/>
                              </a:xfrm>
                            </p:grpSpPr>
                            <p:sp>
                              <p:nvSpPr>
                                <p:cNvPr id="1073743184" name="下箭头 1073743183"/>
                                <p:cNvSpPr/>
                                <p:nvPr/>
                              </p:nvSpPr>
                              <p:spPr>
                                <a:xfrm>
                                  <a:off x="7260" y="98035"/>
                                  <a:ext cx="283" cy="555"/>
                                </a:xfrm>
                                <a:prstGeom prst="downArrow">
                                  <a:avLst>
                                    <a:gd name="adj1" fmla="val 50000"/>
                                    <a:gd name="adj2" fmla="val 49999"/>
                                  </a:avLst>
                                </a:prstGeom>
                                <a:solidFill>
                                  <a:srgbClr val="D0CECE"/>
                                </a:solidFill>
                                <a:ln w="12700" cap="flat" cmpd="sng">
                                  <a:solidFill>
                                    <a:srgbClr val="41719C"/>
                                  </a:solidFill>
                                  <a:prstDash val="solid"/>
                                  <a:miter/>
                                  <a:headEnd type="none" w="med" len="med"/>
                                  <a:tailEnd type="none" w="med" len="med"/>
                                </a:ln>
                              </p:spPr>
                              <p:txBody>
                                <a:bodyPr/>
                                <a:p>
                                  <a:endParaRPr lang="zh-CN" altLang="en-US"/>
                                </a:p>
                              </p:txBody>
                            </p:sp>
                            <p:grpSp>
                              <p:nvGrpSpPr>
                                <p:cNvPr id="1073743185" name="组合 1073743184"/>
                                <p:cNvGrpSpPr/>
                                <p:nvPr/>
                              </p:nvGrpSpPr>
                              <p:grpSpPr>
                                <a:xfrm>
                                  <a:off x="6990" y="98612"/>
                                  <a:ext cx="826" cy="1103"/>
                                  <a:chOff x="6990" y="98612"/>
                                  <a:chExt cx="826" cy="1103"/>
                                </a:xfrm>
                              </p:grpSpPr>
                              <p:sp>
                                <p:nvSpPr>
                                  <p:cNvPr id="1073743186" name="圆角矩形 1073743185"/>
                                  <p:cNvSpPr/>
                                  <p:nvPr/>
                                </p:nvSpPr>
                                <p:spPr>
                                  <a:xfrm>
                                    <a:off x="6990" y="98612"/>
                                    <a:ext cx="826" cy="540"/>
                                  </a:xfrm>
                                  <a:prstGeom prst="roundRect">
                                    <a:avLst>
                                      <a:gd name="adj" fmla="val 16667"/>
                                    </a:avLst>
                                  </a:prstGeom>
                                  <a:solidFill>
                                    <a:srgbClr val="D0CECE"/>
                                  </a:solidFill>
                                  <a:ln w="12700" cap="flat" cmpd="sng">
                                    <a:solidFill>
                                      <a:srgbClr val="41719C"/>
                                    </a:solidFill>
                                    <a:prstDash val="solid"/>
                                    <a:miter/>
                                    <a:headEnd type="none" w="med" len="med"/>
                                    <a:tailEnd type="none" w="med" len="med"/>
                                  </a:ln>
                                </p:spPr>
                                <p:txBody>
                                  <a:bodyPr wrap="square" anchor="ctr"/>
                                  <a:p>
                                    <a:pPr algn="ctr"/>
                                    <a:r>
                                      <a:rPr lang="zh-CN" altLang="en-US" sz="1000"/>
                                      <a:t>企业</a:t>
                                    </a:r>
                                    <a:endParaRPr lang="zh-CN" altLang="en-US"/>
                                  </a:p>
                                </p:txBody>
                              </p:sp>
                              <p:sp>
                                <p:nvSpPr>
                                  <p:cNvPr id="1073743187" name="下箭头 1073743186"/>
                                  <p:cNvSpPr/>
                                  <p:nvPr/>
                                </p:nvSpPr>
                                <p:spPr>
                                  <a:xfrm flipH="1" flipV="1">
                                    <a:off x="7258" y="99130"/>
                                    <a:ext cx="287" cy="585"/>
                                  </a:xfrm>
                                  <a:prstGeom prst="downArrow">
                                    <a:avLst>
                                      <a:gd name="adj1" fmla="val 50000"/>
                                      <a:gd name="adj2" fmla="val 49995"/>
                                    </a:avLst>
                                  </a:prstGeom>
                                  <a:solidFill>
                                    <a:srgbClr val="D0CECE"/>
                                  </a:solidFill>
                                  <a:ln w="12700" cap="flat" cmpd="sng">
                                    <a:solidFill>
                                      <a:srgbClr val="41719C"/>
                                    </a:solidFill>
                                    <a:prstDash val="solid"/>
                                    <a:miter/>
                                    <a:headEnd type="none" w="med" len="med"/>
                                    <a:tailEnd type="none" w="med" len="med"/>
                                  </a:ln>
                                </p:spPr>
                                <p:txBody>
                                  <a:bodyPr/>
                                  <a:p>
                                    <a:endParaRPr lang="zh-CN" altLang="en-US"/>
                                  </a:p>
                                </p:txBody>
                              </p:sp>
                            </p:grpSp>
                          </p:grpSp>
                          <p:sp>
                            <p:nvSpPr>
                              <p:cNvPr id="1073743188" name="左右箭头 1073743187"/>
                              <p:cNvSpPr/>
                              <p:nvPr/>
                            </p:nvSpPr>
                            <p:spPr>
                              <a:xfrm>
                                <a:off x="6285" y="98740"/>
                                <a:ext cx="690" cy="285"/>
                              </a:xfrm>
                              <a:prstGeom prst="leftRightArrow">
                                <a:avLst>
                                  <a:gd name="adj1" fmla="val 50000"/>
                                  <a:gd name="adj2" fmla="val 49990"/>
                                </a:avLst>
                              </a:prstGeom>
                              <a:solidFill>
                                <a:srgbClr val="D0CECE"/>
                              </a:solidFill>
                              <a:ln w="12700" cap="flat" cmpd="sng">
                                <a:solidFill>
                                  <a:srgbClr val="41719C"/>
                                </a:solidFill>
                                <a:prstDash val="solid"/>
                                <a:miter/>
                                <a:headEnd type="none" w="med" len="med"/>
                                <a:tailEnd type="none" w="med" len="med"/>
                              </a:ln>
                            </p:spPr>
                            <p:txBody>
                              <a:bodyPr/>
                              <a:p>
                                <a:endParaRPr lang="zh-CN" altLang="en-US"/>
                              </a:p>
                            </p:txBody>
                          </p:sp>
                        </p:grpSp>
                        <p:sp>
                          <p:nvSpPr>
                            <p:cNvPr id="1073743189" name="左右箭头 1073743188"/>
                            <p:cNvSpPr/>
                            <p:nvPr/>
                          </p:nvSpPr>
                          <p:spPr>
                            <a:xfrm>
                              <a:off x="7815" y="98725"/>
                              <a:ext cx="690" cy="285"/>
                            </a:xfrm>
                            <a:prstGeom prst="leftRightArrow">
                              <a:avLst>
                                <a:gd name="adj1" fmla="val 50000"/>
                                <a:gd name="adj2" fmla="val 49990"/>
                              </a:avLst>
                            </a:prstGeom>
                            <a:solidFill>
                              <a:srgbClr val="D0CECE"/>
                            </a:solidFill>
                            <a:ln w="12700" cap="flat" cmpd="sng">
                              <a:solidFill>
                                <a:srgbClr val="41719C"/>
                              </a:solidFill>
                              <a:prstDash val="solid"/>
                              <a:miter/>
                              <a:headEnd type="none" w="med" len="med"/>
                              <a:tailEnd type="none" w="med" len="med"/>
                            </a:ln>
                          </p:spPr>
                          <p:txBody>
                            <a:bodyPr/>
                            <a:p>
                              <a:endParaRPr lang="zh-CN" altLang="en-US"/>
                            </a:p>
                          </p:txBody>
                        </p:sp>
                      </p:grpSp>
                    </p:grpSp>
                  </p:grpSp>
                  <p:sp>
                    <p:nvSpPr>
                      <p:cNvPr id="1073743190" name="左右箭头 1073743189"/>
                      <p:cNvSpPr/>
                      <p:nvPr/>
                    </p:nvSpPr>
                    <p:spPr>
                      <a:xfrm rot="2520000">
                        <a:off x="5571" y="99445"/>
                        <a:ext cx="1229" cy="285"/>
                      </a:xfrm>
                      <a:prstGeom prst="leftRightArrow">
                        <a:avLst>
                          <a:gd name="adj1" fmla="val 50000"/>
                          <a:gd name="adj2" fmla="val 49990"/>
                        </a:avLst>
                      </a:prstGeom>
                      <a:solidFill>
                        <a:srgbClr val="D0CECE"/>
                      </a:solidFill>
                      <a:ln w="12700" cap="flat" cmpd="sng">
                        <a:solidFill>
                          <a:srgbClr val="41719C"/>
                        </a:solidFill>
                        <a:prstDash val="solid"/>
                        <a:miter/>
                        <a:headEnd type="none" w="med" len="med"/>
                        <a:tailEnd type="none" w="med" len="med"/>
                      </a:ln>
                    </p:spPr>
                    <p:txBody>
                      <a:bodyPr/>
                      <a:p>
                        <a:endParaRPr lang="zh-CN" altLang="en-US"/>
                      </a:p>
                    </p:txBody>
                  </p:sp>
                </p:grpSp>
              </p:grpSp>
              <p:sp>
                <p:nvSpPr>
                  <p:cNvPr id="1073743191" name="左右箭头 1073743190"/>
                  <p:cNvSpPr/>
                  <p:nvPr/>
                </p:nvSpPr>
                <p:spPr>
                  <a:xfrm rot="8220000">
                    <a:off x="7986" y="99400"/>
                    <a:ext cx="1229" cy="285"/>
                  </a:xfrm>
                  <a:prstGeom prst="leftRightArrow">
                    <a:avLst>
                      <a:gd name="adj1" fmla="val 50000"/>
                      <a:gd name="adj2" fmla="val 49990"/>
                    </a:avLst>
                  </a:prstGeom>
                  <a:solidFill>
                    <a:srgbClr val="D0CECE"/>
                  </a:solidFill>
                  <a:ln w="12700" cap="flat" cmpd="sng">
                    <a:solidFill>
                      <a:srgbClr val="41719C"/>
                    </a:solidFill>
                    <a:prstDash val="solid"/>
                    <a:miter/>
                    <a:headEnd type="none" w="med" len="med"/>
                    <a:tailEnd type="none" w="med" len="med"/>
                  </a:ln>
                </p:spPr>
                <p:txBody>
                  <a:bodyPr/>
                  <a:p>
                    <a:endParaRPr lang="zh-CN" altLang="en-US"/>
                  </a:p>
                </p:txBody>
              </p:sp>
            </p:grpSp>
          </p:grpSp>
        </p:grpSp>
        <p:sp>
          <p:nvSpPr>
            <p:cNvPr id="1073743192" name="左右箭头 1073743191"/>
            <p:cNvSpPr/>
            <p:nvPr/>
          </p:nvSpPr>
          <p:spPr>
            <a:xfrm rot="8220000">
              <a:off x="5556" y="98035"/>
              <a:ext cx="1229" cy="285"/>
            </a:xfrm>
            <a:prstGeom prst="leftRightArrow">
              <a:avLst>
                <a:gd name="adj1" fmla="val 50000"/>
                <a:gd name="adj2" fmla="val 49990"/>
              </a:avLst>
            </a:prstGeom>
            <a:solidFill>
              <a:srgbClr val="D0CECE"/>
            </a:solidFill>
            <a:ln w="12700" cap="flat" cmpd="sng">
              <a:solidFill>
                <a:srgbClr val="41719C"/>
              </a:solidFill>
              <a:prstDash val="solid"/>
              <a:miter/>
              <a:headEnd type="none" w="med" len="med"/>
              <a:tailEnd type="none" w="med" len="med"/>
            </a:ln>
          </p:spPr>
          <p:txBody>
            <a:bodyPr/>
            <a:p>
              <a:endParaRPr lang="zh-CN" altLang="en-US"/>
            </a:p>
          </p:txBody>
        </p:sp>
      </p:grpSp>
      <p:sp>
        <p:nvSpPr>
          <p:cNvPr id="6" name="文本框 5"/>
          <p:cNvSpPr txBox="1"/>
          <p:nvPr/>
        </p:nvSpPr>
        <p:spPr>
          <a:xfrm>
            <a:off x="6006465" y="3383280"/>
            <a:ext cx="3053080" cy="1753235"/>
          </a:xfrm>
          <a:prstGeom prst="rect">
            <a:avLst/>
          </a:prstGeom>
          <a:noFill/>
        </p:spPr>
        <p:txBody>
          <a:bodyPr wrap="square" rtlCol="0">
            <a:spAutoFit/>
          </a:bodyPr>
          <a:p>
            <a:r>
              <a:rPr lang="zh-CN" altLang="en-US"/>
              <a:t>这一阶段理论研究的主要特点是：组织不仅关注外部环境，更注重组织内部特点，战略制定的基本单位是共同演化的生态系统，企业可以理性地选择自身的战略行为。</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14"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073743168"/>
                                        </p:tgtEl>
                                        <p:attrNameLst>
                                          <p:attrName>style.visibility</p:attrName>
                                        </p:attrNameLst>
                                      </p:cBhvr>
                                      <p:to>
                                        <p:strVal val="visible"/>
                                      </p:to>
                                    </p:set>
                                    <p:animEffect transition="in" filter="fade">
                                      <p:cBhvr>
                                        <p:cTn id="21" dur="1000"/>
                                        <p:tgtEl>
                                          <p:spTgt spid="1073743168"/>
                                        </p:tgtEl>
                                      </p:cBhvr>
                                    </p:animEffect>
                                    <p:anim calcmode="lin" valueType="num">
                                      <p:cBhvr>
                                        <p:cTn id="22" dur="1000" fill="hold"/>
                                        <p:tgtEl>
                                          <p:spTgt spid="1073743168"/>
                                        </p:tgtEl>
                                        <p:attrNameLst>
                                          <p:attrName>ppt_x</p:attrName>
                                        </p:attrNameLst>
                                      </p:cBhvr>
                                      <p:tavLst>
                                        <p:tav tm="0">
                                          <p:val>
                                            <p:strVal val="#ppt_x"/>
                                          </p:val>
                                        </p:tav>
                                        <p:tav tm="100000">
                                          <p:val>
                                            <p:strVal val="#ppt_x"/>
                                          </p:val>
                                        </p:tav>
                                      </p:tavLst>
                                    </p:anim>
                                    <p:anim calcmode="lin" valueType="num">
                                      <p:cBhvr>
                                        <p:cTn id="23" dur="900" decel="100000" fill="hold"/>
                                        <p:tgtEl>
                                          <p:spTgt spid="1073743168"/>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73743168"/>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29"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31" dur="80"/>
                                        <p:tgtEl>
                                          <p:spTgt spid="5">
                                            <p:txEl>
                                              <p:pRg st="0" end="0"/>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edge">
                                      <p:cBhvr>
                                        <p:cTn id="36"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4033</Words>
  <Application>WPS 演示</Application>
  <PresentationFormat>全屏显示(16:9)</PresentationFormat>
  <Paragraphs>525</Paragraphs>
  <Slides>31</Slides>
  <Notes>34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31</vt:i4>
      </vt:variant>
    </vt:vector>
  </HeadingPairs>
  <TitlesOfParts>
    <vt:vector size="51" baseType="lpstr">
      <vt:lpstr>Arial</vt:lpstr>
      <vt:lpstr>宋体</vt:lpstr>
      <vt:lpstr>Wingdings</vt:lpstr>
      <vt:lpstr>Yuanti SC Regular</vt:lpstr>
      <vt:lpstr>微软雅黑</vt:lpstr>
      <vt:lpstr>Impact</vt:lpstr>
      <vt:lpstr>方正兰亭细黑_GBK_M</vt:lpstr>
      <vt:lpstr>Segoe Print</vt:lpstr>
      <vt:lpstr>Arial Unicode MS</vt:lpstr>
      <vt:lpstr>Calibri</vt:lpstr>
      <vt:lpstr>新宋体</vt:lpstr>
      <vt:lpstr>方正兰亭黑_GBK</vt:lpstr>
      <vt:lpstr>Times New Roman</vt:lpstr>
      <vt:lpstr>华文中宋</vt:lpstr>
      <vt:lpstr>Arial Unicode MS</vt:lpstr>
      <vt:lpstr>仿宋</vt:lpstr>
      <vt:lpstr>Wingdings 3</vt:lpstr>
      <vt:lpstr>Symbol</vt:lpstr>
      <vt:lpstr>黑体</vt:lpstr>
      <vt:lpstr>Office 主题​​</vt:lpstr>
      <vt:lpstr>PowerPoint 演示文稿</vt:lpstr>
      <vt:lpstr>PowerPoint 演示文稿</vt:lpstr>
      <vt:lpstr>PowerPoint 演示文稿</vt:lpstr>
      <vt:lpstr>组织环境</vt:lpstr>
      <vt:lpstr>开放的组织与环境的关系</vt:lpstr>
      <vt:lpstr>组织与环境研究的进展</vt:lpstr>
      <vt:lpstr>组织被动适应环境阶段</vt:lpstr>
      <vt:lpstr>组织自然选择阶段</vt:lpstr>
      <vt:lpstr>组织的理性选择阶段</vt:lpstr>
      <vt:lpstr>PowerPoint 演示文稿</vt:lpstr>
      <vt:lpstr>组织环境的特征</vt:lpstr>
      <vt:lpstr>PowerPoint 演示文稿</vt:lpstr>
      <vt:lpstr>组织环境的构成</vt:lpstr>
      <vt:lpstr>一般环境</vt:lpstr>
      <vt:lpstr>具体环境</vt:lpstr>
      <vt:lpstr>内部环境</vt:lpstr>
      <vt:lpstr>PowerPoint 演示文稿</vt:lpstr>
      <vt:lpstr>PowerPoint 演示文稿</vt:lpstr>
      <vt:lpstr>组织环境分析的意义</vt:lpstr>
      <vt:lpstr>五力要素模型</vt:lpstr>
      <vt:lpstr>PowerPoint 演示文稿</vt:lpstr>
      <vt:lpstr>PowerPoint 演示文稿</vt:lpstr>
      <vt:lpstr>PowerPoint 演示文稿</vt:lpstr>
      <vt:lpstr>PowerPoint 演示文稿</vt:lpstr>
      <vt:lpstr>PowerPoint 演示文稿</vt:lpstr>
      <vt:lpstr>PowerPoint 演示文稿</vt:lpstr>
      <vt:lpstr>SWOT分析模型</vt:lpstr>
      <vt:lpstr>A公司发展战略研究 </vt:lpstr>
      <vt:lpstr>四种战略</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111</cp:revision>
  <dcterms:created xsi:type="dcterms:W3CDTF">2015-01-22T11:01:00Z</dcterms:created>
  <dcterms:modified xsi:type="dcterms:W3CDTF">2019-03-15T11:40:56Z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