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34" r:id="rId7"/>
    <p:sldId id="353" r:id="rId8"/>
    <p:sldId id="335" r:id="rId9"/>
    <p:sldId id="336" r:id="rId10"/>
    <p:sldId id="338" r:id="rId11"/>
    <p:sldId id="337" r:id="rId12"/>
    <p:sldId id="339" r:id="rId13"/>
    <p:sldId id="340" r:id="rId14"/>
    <p:sldId id="341" r:id="rId15"/>
    <p:sldId id="343" r:id="rId16"/>
    <p:sldId id="344" r:id="rId17"/>
    <p:sldId id="345" r:id="rId18"/>
    <p:sldId id="346" r:id="rId19"/>
    <p:sldId id="347" r:id="rId20"/>
    <p:sldId id="348" r:id="rId21"/>
    <p:sldId id="351" r:id="rId22"/>
    <p:sldId id="350"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449"/>
        <p:guide pos="2898"/>
        <p:guide pos="40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image" Target="../media/image7.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image" Target="../media/image6.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jpeg"/><Relationship Id="rId7" Type="http://schemas.openxmlformats.org/officeDocument/2006/relationships/image" Target="../media/image5.pn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3.jpeg"/><Relationship Id="rId10" Type="http://schemas.openxmlformats.org/officeDocument/2006/relationships/notesSlide" Target="../notesSlides/notesSlide17.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399974" y="3174163"/>
            <a:ext cx="3788217" cy="415498"/>
          </a:xfrm>
          <a:prstGeom prst="rect">
            <a:avLst/>
          </a:prstGeom>
          <a:noFill/>
          <a:ln>
            <a:noFill/>
          </a:ln>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第六章 计划的特点与计划过程</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管理者层次</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706448" y="116355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91518" y="4019588"/>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782228" y="1234188"/>
            <a:ext cx="1028700" cy="58356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战略</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842976" y="2627685"/>
            <a:ext cx="1028700" cy="58356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业务</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860766" y="4083821"/>
            <a:ext cx="1028700" cy="58356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单元</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434080" y="1163320"/>
            <a:ext cx="5283835" cy="922020"/>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战略计划是企业在战略层面的计划，特别集中在公司战略层面，体现了组织在未来一段时间内总的战略构想和总的发展目标及其实施的途径。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538855" y="2368550"/>
            <a:ext cx="5179060" cy="922020"/>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业务计划是针对企业业务部门制定的，需要与业务部门的发展目标和可控资源相衔接，不同的业务部门各有其关注的重点。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518535" y="3583305"/>
            <a:ext cx="5288915" cy="1476375"/>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单元计划是业务部门内部具体的业务单元的计划。一般而言，企业业务部门的全体人员不可能统一行动，他们总是要分为不同的工作单元或工作小组，针对不同的业务范围开展工作，形成诸如针对不同产品的销售行为，或针对不同订单的生产行为。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5" name="标题 4"/>
          <p:cNvSpPr>
            <a:spLocks noGrp="1"/>
          </p:cNvSpPr>
          <p:nvPr>
            <p:ph type="title"/>
          </p:nvPr>
        </p:nvSpPr>
        <p:spPr>
          <a:xfrm>
            <a:off x="457200" y="205740"/>
            <a:ext cx="2586355" cy="49784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53" presetClass="entr" presetSubtype="16"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par>
                                <p:cTn id="18" presetID="53" presetClass="entr" presetSubtype="16" fill="hold" nodeType="withEffect">
                                  <p:stCondLst>
                                    <p:cond delay="140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par>
                                <p:cTn id="23" presetID="10" presetClass="entr" presetSubtype="0" fill="hold" grpId="0" nodeType="withEffect">
                                  <p:stCondLst>
                                    <p:cond delay="14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900"/>
                            </p:stCondLst>
                            <p:childTnLst>
                              <p:par>
                                <p:cTn id="30" presetID="53" presetClass="entr" presetSubtype="16"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6" presetClass="entr" presetSubtype="21" fill="hold" grpId="0" nodeType="withEffect">
                                  <p:stCondLst>
                                    <p:cond delay="1000"/>
                                  </p:stCondLst>
                                  <p:childTnLst>
                                    <p:set>
                                      <p:cBhvr>
                                        <p:cTn id="39" dur="1" fill="hold">
                                          <p:stCondLst>
                                            <p:cond delay="0"/>
                                          </p:stCondLst>
                                        </p:cTn>
                                        <p:tgtEl>
                                          <p:spTgt spid="4"/>
                                        </p:tgtEl>
                                        <p:attrNameLst>
                                          <p:attrName>style.visibility</p:attrName>
                                        </p:attrNameLst>
                                      </p:cBhvr>
                                      <p:to>
                                        <p:strVal val="visible"/>
                                      </p:to>
                                    </p:set>
                                    <p:animEffect transition="in" filter="barn(inVertical)">
                                      <p:cBhvr>
                                        <p:cTn id="40" dur="500"/>
                                        <p:tgtEl>
                                          <p:spTgt spid="4"/>
                                        </p:tgtEl>
                                      </p:cBhvr>
                                    </p:animEffect>
                                  </p:childTnLst>
                                </p:cTn>
                              </p:par>
                              <p:par>
                                <p:cTn id="41" presetID="16" presetClass="entr" presetSubtype="21" fill="hold" grpId="0" nodeType="withEffect">
                                  <p:stCondLst>
                                    <p:cond delay="1300"/>
                                  </p:stCondLst>
                                  <p:childTnLst>
                                    <p:set>
                                      <p:cBhvr>
                                        <p:cTn id="42" dur="1" fill="hold">
                                          <p:stCondLst>
                                            <p:cond delay="0"/>
                                          </p:stCondLst>
                                        </p:cTn>
                                        <p:tgtEl>
                                          <p:spTgt spid="47"/>
                                        </p:tgtEl>
                                        <p:attrNameLst>
                                          <p:attrName>style.visibility</p:attrName>
                                        </p:attrNameLst>
                                      </p:cBhvr>
                                      <p:to>
                                        <p:strVal val="visible"/>
                                      </p:to>
                                    </p:set>
                                    <p:animEffect transition="in" filter="barn(inVertical)">
                                      <p:cBhvr>
                                        <p:cTn id="43" dur="700"/>
                                        <p:tgtEl>
                                          <p:spTgt spid="47"/>
                                        </p:tgtEl>
                                      </p:cBhvr>
                                    </p:animEffect>
                                  </p:childTnLst>
                                </p:cTn>
                              </p:par>
                              <p:par>
                                <p:cTn id="44" presetID="16" presetClass="entr" presetSubtype="21" fill="hold" grpId="0" nodeType="withEffect">
                                  <p:stCondLst>
                                    <p:cond delay="1700"/>
                                  </p:stCondLst>
                                  <p:childTnLst>
                                    <p:set>
                                      <p:cBhvr>
                                        <p:cTn id="45" dur="1" fill="hold">
                                          <p:stCondLst>
                                            <p:cond delay="0"/>
                                          </p:stCondLst>
                                        </p:cTn>
                                        <p:tgtEl>
                                          <p:spTgt spid="48"/>
                                        </p:tgtEl>
                                        <p:attrNameLst>
                                          <p:attrName>style.visibility</p:attrName>
                                        </p:attrNameLst>
                                      </p:cBhvr>
                                      <p:to>
                                        <p:strVal val="visible"/>
                                      </p:to>
                                    </p:set>
                                    <p:animEffect transition="in" filter="barn(inVertical)">
                                      <p:cBhvr>
                                        <p:cTn id="4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9" grpId="0" animBg="1"/>
      <p:bldP spid="3" grpId="0"/>
      <p:bldP spid="41" grpId="0"/>
      <p:bldP spid="45" grpId="0"/>
      <p:bldP spid="4"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实施时间长短</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706448" y="116355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91518" y="4019588"/>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764588" y="1251825"/>
            <a:ext cx="1028700" cy="58356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长期</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825336" y="2627685"/>
            <a:ext cx="1028700" cy="58356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中期</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860766" y="4101458"/>
            <a:ext cx="1028700" cy="58356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短期</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434080" y="1252220"/>
            <a:ext cx="5052060" cy="922020"/>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长期计划通常又称为远景规划，是为实现组织的长期目标服务的具有战略性、纲领性、指导性、综合性的发展规划。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449955" y="2276475"/>
            <a:ext cx="5178425" cy="1476375"/>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中期计划是根据长期计划提出的战略目标和要求，并结合计划期内组织外部环境和组织自身情况制定的计划，时间跨度通常是一到五年，这类计划一般涉及企业战略计划或业务计划，并需要经由一定时间才能检验计划方案的实施效果。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449955" y="3752850"/>
            <a:ext cx="5506720" cy="1076325"/>
          </a:xfrm>
          <a:prstGeom prst="rect">
            <a:avLst/>
          </a:prstGeom>
          <a:noFill/>
        </p:spPr>
        <p:txBody>
          <a:bodyPr wrap="square" rtlCol="0">
            <a:spAutoFit/>
          </a:bodyPr>
          <a:lstStyle/>
          <a:p>
            <a:pPr algn="just"/>
            <a:r>
              <a:rPr lang="zh-CN" altLang="zh-CN" sz="1600" dirty="0">
                <a:solidFill>
                  <a:schemeClr val="tx1">
                    <a:lumMod val="85000"/>
                    <a:lumOff val="15000"/>
                  </a:schemeClr>
                </a:solidFill>
                <a:latin typeface="Arial" panose="020B0604020202020204" pitchFamily="34" charset="0"/>
                <a:ea typeface="微软雅黑" panose="020B0503020204020204" pitchFamily="34" charset="-122"/>
              </a:rPr>
              <a:t>短期计划往往是一年以内的计划，这主要是单元层面的计划。在各个业务单元中，管理者需要根据各项具体管理任务制定相应的计划，这些管理任务的目标、运作流程、实施标准往往较为明确，因此其计划内容可以非常具体详细。 </a:t>
            </a:r>
            <a:endParaRPr lang="zh-CN" altLang="zh-CN"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5" name="标题 4"/>
          <p:cNvSpPr>
            <a:spLocks noGrp="1"/>
          </p:cNvSpPr>
          <p:nvPr>
            <p:ph type="title"/>
          </p:nvPr>
        </p:nvSpPr>
        <p:spPr>
          <a:xfrm>
            <a:off x="457200" y="205740"/>
            <a:ext cx="2403475" cy="48006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par>
                                <p:cTn id="8" presetID="53" presetClass="entr" presetSubtype="16" fill="hold" nodeType="withEffect">
                                  <p:stCondLst>
                                    <p:cond delay="40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22" presetClass="entr" presetSubtype="8" fill="hold" grpId="0"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53" presetClass="entr" presetSubtype="16" fill="hold" grpId="0" nodeType="withEffect">
                                  <p:stCondLst>
                                    <p:cond delay="100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par>
                                <p:cTn id="21" presetID="53" presetClass="entr" presetSubtype="16" fill="hold" nodeType="withEffect">
                                  <p:stCondLst>
                                    <p:cond delay="1400"/>
                                  </p:stCondLst>
                                  <p:childTnLst>
                                    <p:set>
                                      <p:cBhvr>
                                        <p:cTn id="22" dur="1" fill="hold">
                                          <p:stCondLst>
                                            <p:cond delay="0"/>
                                          </p:stCondLst>
                                        </p:cTn>
                                        <p:tgtEl>
                                          <p:spTgt spid="83"/>
                                        </p:tgtEl>
                                        <p:attrNameLst>
                                          <p:attrName>style.visibility</p:attrName>
                                        </p:attrNameLst>
                                      </p:cBhvr>
                                      <p:to>
                                        <p:strVal val="visible"/>
                                      </p:to>
                                    </p:set>
                                    <p:anim calcmode="lin" valueType="num">
                                      <p:cBhvr>
                                        <p:cTn id="23" dur="500" fill="hold"/>
                                        <p:tgtEl>
                                          <p:spTgt spid="83"/>
                                        </p:tgtEl>
                                        <p:attrNameLst>
                                          <p:attrName>ppt_w</p:attrName>
                                        </p:attrNameLst>
                                      </p:cBhvr>
                                      <p:tavLst>
                                        <p:tav tm="0">
                                          <p:val>
                                            <p:fltVal val="0"/>
                                          </p:val>
                                        </p:tav>
                                        <p:tav tm="100000">
                                          <p:val>
                                            <p:strVal val="#ppt_w"/>
                                          </p:val>
                                        </p:tav>
                                      </p:tavLst>
                                    </p:anim>
                                    <p:anim calcmode="lin" valueType="num">
                                      <p:cBhvr>
                                        <p:cTn id="24" dur="500" fill="hold"/>
                                        <p:tgtEl>
                                          <p:spTgt spid="83"/>
                                        </p:tgtEl>
                                        <p:attrNameLst>
                                          <p:attrName>ppt_h</p:attrName>
                                        </p:attrNameLst>
                                      </p:cBhvr>
                                      <p:tavLst>
                                        <p:tav tm="0">
                                          <p:val>
                                            <p:fltVal val="0"/>
                                          </p:val>
                                        </p:tav>
                                        <p:tav tm="100000">
                                          <p:val>
                                            <p:strVal val="#ppt_h"/>
                                          </p:val>
                                        </p:tav>
                                      </p:tavLst>
                                    </p:anim>
                                    <p:animEffect transition="in" filter="fade">
                                      <p:cBhvr>
                                        <p:cTn id="25" dur="500"/>
                                        <p:tgtEl>
                                          <p:spTgt spid="83"/>
                                        </p:tgtEl>
                                      </p:cBhvr>
                                    </p:animEffect>
                                  </p:childTnLst>
                                </p:cTn>
                              </p:par>
                              <p:par>
                                <p:cTn id="26" presetID="10" presetClass="entr" presetSubtype="0" fill="hold" grpId="0" nodeType="withEffect">
                                  <p:stCondLst>
                                    <p:cond delay="14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6" presetClass="entr" presetSubtype="21" fill="hold" grpId="0" nodeType="withEffect">
                                  <p:stCondLst>
                                    <p:cond delay="100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par>
                                <p:cTn id="44" presetID="16" presetClass="entr" presetSubtype="21" fill="hold" grpId="0" nodeType="withEffect">
                                  <p:stCondLst>
                                    <p:cond delay="1300"/>
                                  </p:stCondLst>
                                  <p:childTnLst>
                                    <p:set>
                                      <p:cBhvr>
                                        <p:cTn id="45" dur="1" fill="hold">
                                          <p:stCondLst>
                                            <p:cond delay="0"/>
                                          </p:stCondLst>
                                        </p:cTn>
                                        <p:tgtEl>
                                          <p:spTgt spid="47"/>
                                        </p:tgtEl>
                                        <p:attrNameLst>
                                          <p:attrName>style.visibility</p:attrName>
                                        </p:attrNameLst>
                                      </p:cBhvr>
                                      <p:to>
                                        <p:strVal val="visible"/>
                                      </p:to>
                                    </p:set>
                                    <p:animEffect transition="in" filter="barn(inVertical)">
                                      <p:cBhvr>
                                        <p:cTn id="46" dur="700"/>
                                        <p:tgtEl>
                                          <p:spTgt spid="47"/>
                                        </p:tgtEl>
                                      </p:cBhvr>
                                    </p:animEffect>
                                  </p:childTnLst>
                                </p:cTn>
                              </p:par>
                              <p:par>
                                <p:cTn id="47" presetID="16" presetClass="entr" presetSubtype="21" fill="hold" grpId="0" nodeType="withEffect">
                                  <p:stCondLst>
                                    <p:cond delay="170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9" grpId="0" animBg="1"/>
      <p:bldP spid="3" grpId="0"/>
      <p:bldP spid="41" grpId="0"/>
      <p:bldP spid="45" grpId="0"/>
      <p:bldP spid="4" grpId="0"/>
      <p:bldP spid="47"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9688" y="1994054"/>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明确性的程度</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706448" y="116355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3220201"/>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46211" y="1463917"/>
            <a:ext cx="465451" cy="226289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588188" y="1234188"/>
            <a:ext cx="1028700" cy="583565"/>
          </a:xfrm>
          <a:prstGeom prst="rect">
            <a:avLst/>
          </a:prstGeom>
          <a:noFill/>
        </p:spPr>
        <p:txBody>
          <a:bodyPr wrap="square" rtlCol="0">
            <a:spAutoFit/>
          </a:bodyPr>
          <a:lstStyle/>
          <a:p>
            <a:pPr algn="ct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指导性</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751676" y="3333165"/>
            <a:ext cx="1028700" cy="58356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具体</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432810" y="1234440"/>
            <a:ext cx="4933315" cy="1014730"/>
          </a:xfrm>
          <a:prstGeom prst="rect">
            <a:avLst/>
          </a:prstGeom>
          <a:noFill/>
        </p:spPr>
        <p:txBody>
          <a:bodyPr wrap="square" rtlCol="0">
            <a:spAutoFit/>
          </a:bodyPr>
          <a:lstStyle/>
          <a:p>
            <a:pPr algn="just"/>
            <a:r>
              <a:rPr lang="zh-CN" altLang="zh-CN" sz="2000" dirty="0">
                <a:solidFill>
                  <a:schemeClr val="tx1">
                    <a:lumMod val="85000"/>
                    <a:lumOff val="15000"/>
                  </a:schemeClr>
                </a:solidFill>
                <a:latin typeface="Arial" panose="020B0604020202020204" pitchFamily="34" charset="0"/>
                <a:ea typeface="微软雅黑" panose="020B0503020204020204" pitchFamily="34" charset="-122"/>
              </a:rPr>
              <a:t>指导性计划只规定一般的方针，指出重点，但不为管理者设定具体的目标或特定的行动方案，赋予管理者更大的决策权限。 </a:t>
            </a:r>
            <a:endParaRPr lang="zh-CN" altLang="zh-CN"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521710" y="3141345"/>
            <a:ext cx="4954905" cy="706755"/>
          </a:xfrm>
          <a:prstGeom prst="rect">
            <a:avLst/>
          </a:prstGeom>
          <a:noFill/>
        </p:spPr>
        <p:txBody>
          <a:bodyPr wrap="square" rtlCol="0">
            <a:spAutoFit/>
          </a:bodyPr>
          <a:lstStyle/>
          <a:p>
            <a:pPr algn="just"/>
            <a:r>
              <a:rPr lang="zh-CN" altLang="zh-CN" sz="2000" dirty="0">
                <a:solidFill>
                  <a:schemeClr val="tx1">
                    <a:lumMod val="85000"/>
                    <a:lumOff val="15000"/>
                  </a:schemeClr>
                </a:solidFill>
                <a:latin typeface="Arial" panose="020B0604020202020204" pitchFamily="34" charset="0"/>
                <a:ea typeface="微软雅黑" panose="020B0503020204020204" pitchFamily="34" charset="-122"/>
              </a:rPr>
              <a:t>具体计划是具有明确规定的目标，没有模棱两可的、容易引起误解的问题的计划。 </a:t>
            </a:r>
            <a:endParaRPr lang="zh-CN" altLang="zh-CN"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5" name="标题 4"/>
          <p:cNvSpPr>
            <a:spLocks noGrp="1"/>
          </p:cNvSpPr>
          <p:nvPr>
            <p:ph type="title"/>
          </p:nvPr>
        </p:nvSpPr>
        <p:spPr>
          <a:xfrm>
            <a:off x="648970" y="205740"/>
            <a:ext cx="2101850" cy="46101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53" presetClass="entr" presetSubtype="16"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par>
                                <p:cTn id="18" presetID="53" presetClass="entr" presetSubtype="16" fill="hold" nodeType="withEffect">
                                  <p:stCondLst>
                                    <p:cond delay="140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par>
                                <p:cTn id="23" presetID="10" presetClass="entr" presetSubtype="0" fill="hold" grpId="0" nodeType="withEffect">
                                  <p:stCondLst>
                                    <p:cond delay="14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6" presetClass="entr" presetSubtype="21" fill="hold" grpId="0" nodeType="withEffect">
                                  <p:stCondLst>
                                    <p:cond delay="100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par>
                                <p:cTn id="32" presetID="16" presetClass="entr" presetSubtype="21" fill="hold" grpId="0" nodeType="withEffect">
                                  <p:stCondLst>
                                    <p:cond delay="130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7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 grpId="0"/>
      <p:bldP spid="41" grpId="0"/>
      <p:bldP spid="4"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9688" y="1994054"/>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计划的使用频率</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510790" y="1163320"/>
            <a:ext cx="923290" cy="922655"/>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588895" y="3077210"/>
            <a:ext cx="949960" cy="954405"/>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46211" y="1463917"/>
            <a:ext cx="465451" cy="226289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588260" y="1234440"/>
            <a:ext cx="882015" cy="583565"/>
          </a:xfrm>
          <a:prstGeom prst="rect">
            <a:avLst/>
          </a:prstGeom>
          <a:noFill/>
        </p:spPr>
        <p:txBody>
          <a:bodyPr wrap="square" rtlCol="0">
            <a:spAutoFit/>
          </a:bodyPr>
          <a:lstStyle/>
          <a:p>
            <a:pPr algn="ct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常规</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576195" y="3190240"/>
            <a:ext cx="1083945" cy="583565"/>
          </a:xfrm>
          <a:prstGeom prst="rect">
            <a:avLst/>
          </a:prstGeom>
          <a:noFill/>
        </p:spPr>
        <p:txBody>
          <a:bodyPr wrap="square" rtlCol="0">
            <a:spAutoFit/>
          </a:bodyPr>
          <a:lstStyle/>
          <a:p>
            <a:pPr algn="ctr"/>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一次性</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433445" y="1163320"/>
            <a:ext cx="4471670" cy="922020"/>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指导性计划只规定一般的方针，指出重点，但不为管理者设定具体的目标或特定的行动方案，赋予管理者更大的决策权限。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521075" y="2832735"/>
            <a:ext cx="4424045" cy="1198880"/>
          </a:xfrm>
          <a:prstGeom prst="rect">
            <a:avLst/>
          </a:prstGeom>
          <a:noFill/>
        </p:spPr>
        <p:txBody>
          <a:bodyPr wrap="square" rtlCol="0">
            <a:spAutoFit/>
          </a:bodyPr>
          <a:lstStyle/>
          <a:p>
            <a:pPr algn="just"/>
            <a:r>
              <a:rPr lang="zh-CN" altLang="zh-CN" dirty="0">
                <a:solidFill>
                  <a:schemeClr val="tx1">
                    <a:lumMod val="85000"/>
                    <a:lumOff val="15000"/>
                  </a:schemeClr>
                </a:solidFill>
                <a:latin typeface="Arial" panose="020B0604020202020204" pitchFamily="34" charset="0"/>
                <a:ea typeface="微软雅黑" panose="020B0503020204020204" pitchFamily="34" charset="-122"/>
              </a:rPr>
              <a:t>一次性计划针对的是那些偶发事件或例外事件而制定的计划，例如企业的突发性危机、出售事宜、破产清算等。当事件结束之后，计划也随之执行完毕。 </a:t>
            </a:r>
            <a:endParaRPr lang="zh-CN"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5" name="标题 4"/>
          <p:cNvSpPr>
            <a:spLocks noGrp="1"/>
          </p:cNvSpPr>
          <p:nvPr>
            <p:ph type="title"/>
          </p:nvPr>
        </p:nvSpPr>
        <p:spPr>
          <a:xfrm>
            <a:off x="457200" y="205740"/>
            <a:ext cx="2475230" cy="470535"/>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par>
                                <p:cTn id="8" presetID="53" presetClass="entr" presetSubtype="16" fill="hold" nodeType="withEffect">
                                  <p:stCondLst>
                                    <p:cond delay="40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22" presetClass="entr" presetSubtype="8" fill="hold" grpId="0"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53" presetClass="entr" presetSubtype="16" fill="hold" grpId="0" nodeType="withEffect">
                                  <p:stCondLst>
                                    <p:cond delay="100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par>
                                <p:cTn id="21" presetID="53" presetClass="entr" presetSubtype="16" fill="hold" nodeType="withEffect">
                                  <p:stCondLst>
                                    <p:cond delay="1400"/>
                                  </p:stCondLst>
                                  <p:childTnLst>
                                    <p:set>
                                      <p:cBhvr>
                                        <p:cTn id="22" dur="1" fill="hold">
                                          <p:stCondLst>
                                            <p:cond delay="0"/>
                                          </p:stCondLst>
                                        </p:cTn>
                                        <p:tgtEl>
                                          <p:spTgt spid="83"/>
                                        </p:tgtEl>
                                        <p:attrNameLst>
                                          <p:attrName>style.visibility</p:attrName>
                                        </p:attrNameLst>
                                      </p:cBhvr>
                                      <p:to>
                                        <p:strVal val="visible"/>
                                      </p:to>
                                    </p:set>
                                    <p:anim calcmode="lin" valueType="num">
                                      <p:cBhvr>
                                        <p:cTn id="23" dur="500" fill="hold"/>
                                        <p:tgtEl>
                                          <p:spTgt spid="83"/>
                                        </p:tgtEl>
                                        <p:attrNameLst>
                                          <p:attrName>ppt_w</p:attrName>
                                        </p:attrNameLst>
                                      </p:cBhvr>
                                      <p:tavLst>
                                        <p:tav tm="0">
                                          <p:val>
                                            <p:fltVal val="0"/>
                                          </p:val>
                                        </p:tav>
                                        <p:tav tm="100000">
                                          <p:val>
                                            <p:strVal val="#ppt_w"/>
                                          </p:val>
                                        </p:tav>
                                      </p:tavLst>
                                    </p:anim>
                                    <p:anim calcmode="lin" valueType="num">
                                      <p:cBhvr>
                                        <p:cTn id="24" dur="500" fill="hold"/>
                                        <p:tgtEl>
                                          <p:spTgt spid="83"/>
                                        </p:tgtEl>
                                        <p:attrNameLst>
                                          <p:attrName>ppt_h</p:attrName>
                                        </p:attrNameLst>
                                      </p:cBhvr>
                                      <p:tavLst>
                                        <p:tav tm="0">
                                          <p:val>
                                            <p:fltVal val="0"/>
                                          </p:val>
                                        </p:tav>
                                        <p:tav tm="100000">
                                          <p:val>
                                            <p:strVal val="#ppt_h"/>
                                          </p:val>
                                        </p:tav>
                                      </p:tavLst>
                                    </p:anim>
                                    <p:animEffect transition="in" filter="fade">
                                      <p:cBhvr>
                                        <p:cTn id="25" dur="500"/>
                                        <p:tgtEl>
                                          <p:spTgt spid="83"/>
                                        </p:tgtEl>
                                      </p:cBhvr>
                                    </p:animEffect>
                                  </p:childTnLst>
                                </p:cTn>
                              </p:par>
                              <p:par>
                                <p:cTn id="26" presetID="10" presetClass="entr" presetSubtype="0" fill="hold" grpId="0" nodeType="withEffect">
                                  <p:stCondLst>
                                    <p:cond delay="14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6" presetClass="entr" presetSubtype="21" fill="hold" grpId="0" nodeType="withEffect">
                                  <p:stCondLst>
                                    <p:cond delay="100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par>
                                <p:cTn id="35" presetID="16" presetClass="entr" presetSubtype="21" fill="hold" grpId="0" nodeType="withEffect">
                                  <p:stCondLst>
                                    <p:cond delay="1300"/>
                                  </p:stCondLst>
                                  <p:childTnLst>
                                    <p:set>
                                      <p:cBhvr>
                                        <p:cTn id="36" dur="1" fill="hold">
                                          <p:stCondLst>
                                            <p:cond delay="0"/>
                                          </p:stCondLst>
                                        </p:cTn>
                                        <p:tgtEl>
                                          <p:spTgt spid="47"/>
                                        </p:tgtEl>
                                        <p:attrNameLst>
                                          <p:attrName>style.visibility</p:attrName>
                                        </p:attrNameLst>
                                      </p:cBhvr>
                                      <p:to>
                                        <p:strVal val="visible"/>
                                      </p:to>
                                    </p:set>
                                    <p:animEffect transition="in" filter="barn(inVertical)">
                                      <p:cBhvr>
                                        <p:cTn id="37" dur="7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2" grpId="0" animBg="1"/>
      <p:bldP spid="3" grpId="0"/>
      <p:bldP spid="41" grpId="0"/>
      <p:bldP spid="4"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1200329"/>
          </a:xfrm>
          <a:prstGeom prst="rect">
            <a:avLst/>
          </a:prstGeom>
          <a:noFill/>
          <a:ln>
            <a:noFill/>
          </a:ln>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计划的过程</a:t>
            </a:r>
            <a:endParaRPr lang="en-US" alt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与有效性</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434920" y="1456711"/>
            <a:ext cx="930888" cy="1200329"/>
          </a:xfrm>
          <a:prstGeom prst="rect">
            <a:avLst/>
          </a:prstGeom>
          <a:noFill/>
          <a:ln>
            <a:noFill/>
          </a:ln>
        </p:spPr>
        <p:txBody>
          <a:bodyPr wrap="square">
            <a:spAutoFit/>
          </a:bodyPr>
          <a:lstStyle>
            <a:lvl1pPr/>
            <a:lvl2pPr/>
            <a:lvl3pPr/>
            <a:lvl4pPr/>
            <a:lvl5pPr/>
            <a:lvl6pPr/>
            <a:lvl7pPr/>
            <a:lvl8pPr/>
            <a:lvl9pPr/>
          </a:lstStyle>
          <a:p>
            <a:r>
              <a:rPr lang="zh-CN"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31" name="TextBox 66"/>
          <p:cNvSpPr txBox="1"/>
          <p:nvPr/>
        </p:nvSpPr>
        <p:spPr>
          <a:xfrm>
            <a:off x="709404" y="919262"/>
            <a:ext cx="7539246" cy="645160"/>
          </a:xfrm>
          <a:prstGeom prst="rect">
            <a:avLst/>
          </a:prstGeom>
          <a:noFill/>
        </p:spPr>
        <p:txBody>
          <a:bodyPr wrap="square" rtlCol="0">
            <a:spAutoFit/>
          </a:bodyPr>
          <a:lstStyle/>
          <a:p>
            <a:pPr algn="just"/>
            <a:r>
              <a:rPr lang="zh-CN" altLang="zh-CN" sz="1200" dirty="0">
                <a:latin typeface="Arial" panose="020B0604020202020204" pitchFamily="34" charset="0"/>
                <a:ea typeface="微软雅黑" panose="020B0503020204020204" pitchFamily="34" charset="-122"/>
                <a:cs typeface="方正兰亭细黑_GBK_M" pitchFamily="2" charset="2"/>
              </a:rPr>
              <a:t>计划过程是一个复杂的、有组织的过程。计划的种类很多，不同类型的计划，虽然制定过程不尽相同，但是一般来说，计划的编制要经过一些必要的环节或步骤</a:t>
            </a:r>
            <a:r>
              <a:rPr lang="zh-CN" altLang="en-US" sz="1200" dirty="0">
                <a:latin typeface="Arial" panose="020B0604020202020204" pitchFamily="34" charset="0"/>
                <a:ea typeface="微软雅黑" panose="020B0503020204020204" pitchFamily="34" charset="-122"/>
                <a:cs typeface="方正兰亭细黑_GBK_M" pitchFamily="2" charset="2"/>
              </a:rPr>
              <a:t>，如下所示。</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gn="just"/>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pic>
        <p:nvPicPr>
          <p:cNvPr id="6" name="图片 5"/>
          <p:cNvPicPr>
            <a:picLocks noChangeAspect="1"/>
          </p:cNvPicPr>
          <p:nvPr/>
        </p:nvPicPr>
        <p:blipFill>
          <a:blip r:embed="rId4"/>
          <a:stretch>
            <a:fillRect/>
          </a:stretch>
        </p:blipFill>
        <p:spPr>
          <a:xfrm>
            <a:off x="1069340" y="1406525"/>
            <a:ext cx="7277100" cy="3475990"/>
          </a:xfrm>
          <a:prstGeom prst="rect">
            <a:avLst/>
          </a:prstGeom>
        </p:spPr>
      </p:pic>
      <p:sp>
        <p:nvSpPr>
          <p:cNvPr id="2" name="标题 1"/>
          <p:cNvSpPr>
            <a:spLocks noGrp="1"/>
          </p:cNvSpPr>
          <p:nvPr>
            <p:ph type="title"/>
          </p:nvPr>
        </p:nvSpPr>
        <p:spPr>
          <a:xfrm>
            <a:off x="457200" y="205740"/>
            <a:ext cx="2596515" cy="581025"/>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计划的过程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strips(upRight)">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31" name="TextBox 66"/>
          <p:cNvSpPr txBox="1"/>
          <p:nvPr/>
        </p:nvSpPr>
        <p:spPr>
          <a:xfrm>
            <a:off x="709404" y="835697"/>
            <a:ext cx="7539246" cy="829945"/>
          </a:xfrm>
          <a:prstGeom prst="rect">
            <a:avLst/>
          </a:prstGeom>
          <a:noFill/>
        </p:spPr>
        <p:txBody>
          <a:bodyPr wrap="square" rtlCol="0">
            <a:spAutoFit/>
          </a:bodyPr>
          <a:lstStyle/>
          <a:p>
            <a:pPr algn="just"/>
            <a:r>
              <a:rPr lang="zh-CN" altLang="zh-CN" sz="1200" dirty="0">
                <a:latin typeface="Arial" panose="020B0604020202020204" pitchFamily="34" charset="0"/>
                <a:ea typeface="微软雅黑" panose="020B0503020204020204" pitchFamily="34" charset="-122"/>
                <a:cs typeface="方正兰亭细黑_GBK_M" pitchFamily="2" charset="2"/>
              </a:rPr>
              <a:t>作为管理活动的重要职能之一，计划对于组织活动和组织目标的实现非常重要，但前提条件是计划必须是有效的计划，而不是管理者随心所欲炮制出来的半成品。为了制定一个有效的计划，需要关注以下几个方面。</a:t>
            </a:r>
            <a:endParaRPr lang="zh-CN" altLang="zh-CN" sz="1200" dirty="0">
              <a:latin typeface="Arial" panose="020B0604020202020204" pitchFamily="34" charset="0"/>
              <a:ea typeface="微软雅黑" panose="020B0503020204020204" pitchFamily="34" charset="-122"/>
              <a:cs typeface="方正兰亭细黑_GBK_M" pitchFamily="2" charset="2"/>
            </a:endParaRPr>
          </a:p>
          <a:p>
            <a:pPr algn="just"/>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gn="just"/>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13" name="圆角矩形 12"/>
          <p:cNvSpPr/>
          <p:nvPr/>
        </p:nvSpPr>
        <p:spPr>
          <a:xfrm>
            <a:off x="1220460" y="13498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1371975" y="14623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5" name="组合 50"/>
          <p:cNvGrpSpPr/>
          <p:nvPr/>
        </p:nvGrpSpPr>
        <p:grpSpPr>
          <a:xfrm>
            <a:off x="2395537" y="1905585"/>
            <a:ext cx="561653" cy="589655"/>
            <a:chOff x="2395537" y="1905585"/>
            <a:chExt cx="561653" cy="589655"/>
          </a:xfrm>
        </p:grpSpPr>
        <p:grpSp>
          <p:nvGrpSpPr>
            <p:cNvPr id="16" name="组合 14"/>
            <p:cNvGrpSpPr/>
            <p:nvPr/>
          </p:nvGrpSpPr>
          <p:grpSpPr>
            <a:xfrm>
              <a:off x="2395537" y="1920118"/>
              <a:ext cx="561653" cy="575122"/>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TextBox 17"/>
            <p:cNvSpPr txBox="1"/>
            <p:nvPr/>
          </p:nvSpPr>
          <p:spPr>
            <a:xfrm>
              <a:off x="2495691" y="190558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extBox 18"/>
          <p:cNvSpPr txBox="1"/>
          <p:nvPr/>
        </p:nvSpPr>
        <p:spPr>
          <a:xfrm>
            <a:off x="2864618" y="2039464"/>
            <a:ext cx="1707381" cy="337185"/>
          </a:xfrm>
          <a:prstGeom prst="rect">
            <a:avLst/>
          </a:prstGeom>
          <a:noFill/>
        </p:spPr>
        <p:txBody>
          <a:bodyPr wrap="square" rtlCol="0">
            <a:spAutoFit/>
          </a:bodyPr>
          <a:lstStyle/>
          <a:p>
            <a:pPr algn="ctr"/>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业务的背景</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4931400" y="13498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5082915" y="14623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3" name="组合 51"/>
          <p:cNvGrpSpPr/>
          <p:nvPr/>
        </p:nvGrpSpPr>
        <p:grpSpPr>
          <a:xfrm>
            <a:off x="6106477" y="1905585"/>
            <a:ext cx="561653" cy="589655"/>
            <a:chOff x="6106477" y="1905585"/>
            <a:chExt cx="561653" cy="589655"/>
          </a:xfrm>
        </p:grpSpPr>
        <p:grpSp>
          <p:nvGrpSpPr>
            <p:cNvPr id="34" name="组合 22"/>
            <p:cNvGrpSpPr/>
            <p:nvPr/>
          </p:nvGrpSpPr>
          <p:grpSpPr>
            <a:xfrm>
              <a:off x="6106477" y="1920118"/>
              <a:ext cx="561653" cy="575122"/>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椭圆 3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TextBox 25"/>
            <p:cNvSpPr txBox="1"/>
            <p:nvPr/>
          </p:nvSpPr>
          <p:spPr>
            <a:xfrm>
              <a:off x="6186535" y="190558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26"/>
          <p:cNvSpPr txBox="1"/>
          <p:nvPr/>
        </p:nvSpPr>
        <p:spPr>
          <a:xfrm>
            <a:off x="6692522" y="2024712"/>
            <a:ext cx="1389380" cy="337185"/>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业务的目标</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38"/>
          <p:cNvSpPr/>
          <p:nvPr/>
        </p:nvSpPr>
        <p:spPr>
          <a:xfrm>
            <a:off x="4931400" y="320916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5082915" y="332163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1" name="组合 53"/>
          <p:cNvGrpSpPr/>
          <p:nvPr/>
        </p:nvGrpSpPr>
        <p:grpSpPr>
          <a:xfrm>
            <a:off x="6106477" y="3764865"/>
            <a:ext cx="561653" cy="589655"/>
            <a:chOff x="6106477" y="3764865"/>
            <a:chExt cx="561653" cy="589655"/>
          </a:xfrm>
        </p:grpSpPr>
        <p:grpSp>
          <p:nvGrpSpPr>
            <p:cNvPr id="42" name="组合 30"/>
            <p:cNvGrpSpPr/>
            <p:nvPr/>
          </p:nvGrpSpPr>
          <p:grpSpPr>
            <a:xfrm>
              <a:off x="6106477" y="3779398"/>
              <a:ext cx="561653" cy="575122"/>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33"/>
            <p:cNvSpPr txBox="1"/>
            <p:nvPr/>
          </p:nvSpPr>
          <p:spPr>
            <a:xfrm>
              <a:off x="6176487" y="376486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34"/>
          <p:cNvSpPr txBox="1"/>
          <p:nvPr/>
        </p:nvSpPr>
        <p:spPr>
          <a:xfrm>
            <a:off x="6683794" y="3818064"/>
            <a:ext cx="1389380" cy="583565"/>
          </a:xfrm>
          <a:prstGeom prst="rect">
            <a:avLst/>
          </a:prstGeom>
          <a:noFill/>
        </p:spPr>
        <p:txBody>
          <a:bodyPr wrap="none" rtlCol="0">
            <a:spAutoFit/>
          </a:bodyPr>
          <a:lstStyle/>
          <a:p>
            <a:pPr algn="ctr"/>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业务的监督</a:t>
            </a:r>
            <a:endParaRPr lang="en-US" altLang="zh-CN"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和检查</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1220460" y="320916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8" name="图片 47"/>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1371975" y="332163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9" name="组合 52"/>
          <p:cNvGrpSpPr/>
          <p:nvPr/>
        </p:nvGrpSpPr>
        <p:grpSpPr>
          <a:xfrm>
            <a:off x="2395537" y="3764865"/>
            <a:ext cx="561653" cy="589655"/>
            <a:chOff x="2395537" y="3764865"/>
            <a:chExt cx="561653" cy="589655"/>
          </a:xfrm>
        </p:grpSpPr>
        <p:grpSp>
          <p:nvGrpSpPr>
            <p:cNvPr id="50" name="组合 38"/>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1" name="TextBox 41"/>
            <p:cNvSpPr txBox="1"/>
            <p:nvPr/>
          </p:nvSpPr>
          <p:spPr>
            <a:xfrm>
              <a:off x="2475595" y="376486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TextBox 42"/>
          <p:cNvSpPr txBox="1"/>
          <p:nvPr/>
        </p:nvSpPr>
        <p:spPr>
          <a:xfrm>
            <a:off x="2882259" y="3909024"/>
            <a:ext cx="1845191" cy="583565"/>
          </a:xfrm>
          <a:prstGeom prst="rect">
            <a:avLst/>
          </a:prstGeom>
          <a:noFill/>
        </p:spPr>
        <p:txBody>
          <a:bodyPr wrap="squar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业务的执行方案</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30555" y="268605"/>
            <a:ext cx="2326640" cy="46228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计划的有效性</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strips(upRigh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fill="hold"/>
                                        <p:tgtEl>
                                          <p:spTgt spid="49"/>
                                        </p:tgtEl>
                                        <p:attrNameLst>
                                          <p:attrName>ppt_x</p:attrName>
                                        </p:attrNameLst>
                                      </p:cBhvr>
                                      <p:tavLst>
                                        <p:tav tm="0">
                                          <p:val>
                                            <p:strVal val="#ppt_x"/>
                                          </p:val>
                                        </p:tav>
                                        <p:tav tm="100000">
                                          <p:val>
                                            <p:strVal val="#ppt_x"/>
                                          </p:val>
                                        </p:tav>
                                      </p:tavLst>
                                    </p:anim>
                                    <p:anim calcmode="lin" valueType="num">
                                      <p:cBhvr additive="base">
                                        <p:cTn id="53" dur="500" fill="hold"/>
                                        <p:tgtEl>
                                          <p:spTgt spid="49"/>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ppt_x"/>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1+#ppt_w/2"/>
                                          </p:val>
                                        </p:tav>
                                        <p:tav tm="100000">
                                          <p:val>
                                            <p:strVal val="#ppt_x"/>
                                          </p:val>
                                        </p:tav>
                                      </p:tavLst>
                                    </p:anim>
                                    <p:anim calcmode="lin" valueType="num">
                                      <p:cBhvr additive="base">
                                        <p:cTn id="61" dur="500" fill="hold"/>
                                        <p:tgtEl>
                                          <p:spTgt spid="33"/>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0-#ppt_w/2"/>
                                          </p:val>
                                        </p:tav>
                                        <p:tav tm="100000">
                                          <p:val>
                                            <p:strVal val="#ppt_x"/>
                                          </p:val>
                                        </p:tav>
                                      </p:tavLst>
                                    </p:anim>
                                    <p:anim calcmode="lin" valueType="num">
                                      <p:cBhvr additive="base">
                                        <p:cTn id="65" dur="500" fill="hold"/>
                                        <p:tgtEl>
                                          <p:spTgt spid="15"/>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p:tgtEl>
                                          <p:spTgt spid="20"/>
                                        </p:tgtEl>
                                        <p:attrNameLst>
                                          <p:attrName>ppt_x</p:attrName>
                                        </p:attrNameLst>
                                      </p:cBhvr>
                                      <p:tavLst>
                                        <p:tav tm="0">
                                          <p:val>
                                            <p:strVal val="#ppt_x-#ppt_w*1.125000"/>
                                          </p:val>
                                        </p:tav>
                                        <p:tav tm="100000">
                                          <p:val>
                                            <p:strVal val="#ppt_x"/>
                                          </p:val>
                                        </p:tav>
                                      </p:tavLst>
                                    </p:anim>
                                    <p:animEffect transition="in" filter="wipe(right)">
                                      <p:cBhvr>
                                        <p:cTn id="70" dur="500"/>
                                        <p:tgtEl>
                                          <p:spTgt spid="20"/>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additive="base">
                                        <p:cTn id="73" dur="500"/>
                                        <p:tgtEl>
                                          <p:spTgt spid="38"/>
                                        </p:tgtEl>
                                        <p:attrNameLst>
                                          <p:attrName>ppt_x</p:attrName>
                                        </p:attrNameLst>
                                      </p:cBhvr>
                                      <p:tavLst>
                                        <p:tav tm="0">
                                          <p:val>
                                            <p:strVal val="#ppt_x-#ppt_w*1.125000"/>
                                          </p:val>
                                        </p:tav>
                                        <p:tav tm="100000">
                                          <p:val>
                                            <p:strVal val="#ppt_x"/>
                                          </p:val>
                                        </p:tav>
                                      </p:tavLst>
                                    </p:anim>
                                    <p:animEffect transition="in" filter="wipe(right)">
                                      <p:cBhvr>
                                        <p:cTn id="74" dur="500"/>
                                        <p:tgtEl>
                                          <p:spTgt spid="38"/>
                                        </p:tgtEl>
                                      </p:cBhvr>
                                    </p:animEffect>
                                  </p:childTnLst>
                                </p:cTn>
                              </p:par>
                              <p:par>
                                <p:cTn id="75" presetID="12" presetClass="entr" presetSubtype="8"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p:tgtEl>
                                          <p:spTgt spid="46"/>
                                        </p:tgtEl>
                                        <p:attrNameLst>
                                          <p:attrName>ppt_x</p:attrName>
                                        </p:attrNameLst>
                                      </p:cBhvr>
                                      <p:tavLst>
                                        <p:tav tm="0">
                                          <p:val>
                                            <p:strVal val="#ppt_x-#ppt_w*1.125000"/>
                                          </p:val>
                                        </p:tav>
                                        <p:tav tm="100000">
                                          <p:val>
                                            <p:strVal val="#ppt_x"/>
                                          </p:val>
                                        </p:tav>
                                      </p:tavLst>
                                    </p:anim>
                                    <p:animEffect transition="in" filter="wipe(right)">
                                      <p:cBhvr>
                                        <p:cTn id="78" dur="500"/>
                                        <p:tgtEl>
                                          <p:spTgt spid="46"/>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p:tgtEl>
                                          <p:spTgt spid="54"/>
                                        </p:tgtEl>
                                        <p:attrNameLst>
                                          <p:attrName>ppt_x</p:attrName>
                                        </p:attrNameLst>
                                      </p:cBhvr>
                                      <p:tavLst>
                                        <p:tav tm="0">
                                          <p:val>
                                            <p:strVal val="#ppt_x-#ppt_w*1.125000"/>
                                          </p:val>
                                        </p:tav>
                                        <p:tav tm="100000">
                                          <p:val>
                                            <p:strVal val="#ppt_x"/>
                                          </p:val>
                                        </p:tav>
                                      </p:tavLst>
                                    </p:anim>
                                    <p:animEffect transition="in" filter="wipe(right)">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3" grpId="0" animBg="1"/>
      <p:bldP spid="20" grpId="0"/>
      <p:bldP spid="21" grpId="0" animBg="1"/>
      <p:bldP spid="38" grpId="0"/>
      <p:bldP spid="39" grpId="0" animBg="1"/>
      <p:bldP spid="46" grpId="0"/>
      <p:bldP spid="47" grpId="0" animBg="1"/>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1200329"/>
          </a:xfrm>
          <a:prstGeom prst="rect">
            <a:avLst/>
          </a:prstGeom>
          <a:noFill/>
          <a:ln>
            <a:noFill/>
          </a:ln>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计划过程中</a:t>
            </a:r>
            <a:endParaRPr lang="en-US" alt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可能存在的陷阱</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1162001" cy="1200329"/>
          </a:xfrm>
          <a:prstGeom prst="rect">
            <a:avLst/>
          </a:prstGeom>
          <a:noFill/>
          <a:ln>
            <a:noFill/>
          </a:ln>
        </p:spPr>
        <p:txBody>
          <a:bodyPr wrap="square">
            <a:spAutoFit/>
          </a:bodyPr>
          <a:lstStyle>
            <a:lvl1pPr/>
            <a:lvl2pPr/>
            <a:lvl3pPr/>
            <a:lvl4pPr/>
            <a:lvl5pPr/>
            <a:lvl6pPr/>
            <a:lvl7pPr/>
            <a:lvl8pPr/>
            <a:lvl9pPr/>
          </a:lstStyle>
          <a:p>
            <a:r>
              <a:rPr lang="zh-CN"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96820" y="272415"/>
            <a:ext cx="891540" cy="364490"/>
          </a:xfrm>
          <a:prstGeom prst="chevron">
            <a:avLst/>
          </a:prstGeom>
        </p:spPr>
      </p:pic>
      <p:pic>
        <p:nvPicPr>
          <p:cNvPr id="31" name="图片 30"/>
          <p:cNvPicPr/>
          <p:nvPr/>
        </p:nvPicPr>
        <p:blipFill>
          <a:blip r:embed="rId2" cstate="print">
            <a:extLst>
              <a:ext uri="{28A0092B-C50C-407E-A947-70E740481C1C}">
                <a14:useLocalDpi xmlns:a14="http://schemas.microsoft.com/office/drawing/2010/main" val="0"/>
              </a:ext>
            </a:extLst>
          </a:blip>
          <a:stretch>
            <a:fillRect/>
          </a:stretch>
        </p:blipFill>
        <p:spPr>
          <a:xfrm>
            <a:off x="890979" y="272695"/>
            <a:ext cx="2130810" cy="368458"/>
          </a:xfrm>
          <a:prstGeom prst="homePlate">
            <a:avLst>
              <a:gd name="adj" fmla="val 34324"/>
            </a:avLst>
          </a:prstGeom>
        </p:spPr>
      </p:pic>
      <p:sp>
        <p:nvSpPr>
          <p:cNvPr id="2" name="标题 1"/>
          <p:cNvSpPr>
            <a:spLocks noGrp="1"/>
          </p:cNvSpPr>
          <p:nvPr>
            <p:ph type="title"/>
          </p:nvPr>
        </p:nvSpPr>
        <p:spPr>
          <a:xfrm>
            <a:off x="938530" y="205740"/>
            <a:ext cx="2327910" cy="454025"/>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计划的可能陷阱</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203755" y="2063017"/>
            <a:ext cx="9152335" cy="47085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4"/>
          <p:cNvSpPr>
            <a:spLocks noGrp="1"/>
          </p:cNvSpPr>
          <p:nvPr>
            <p:ph type="sldNum" sz="quarter" idx="12"/>
          </p:nvPr>
        </p:nvSpPr>
        <p:spPr/>
        <p:txBody>
          <a:bodyPr/>
          <a:lstStyle/>
          <a:p>
            <a:pPr>
              <a:defRPr/>
            </a:pPr>
            <a:fld id="{92482ACF-13B7-4141-A064-0E383F59048D}" type="slidenum">
              <a:rPr lang="zh-CN" altLang="en-US">
                <a:latin typeface="Arial" panose="020B0604020202020204" pitchFamily="34" charset="0"/>
                <a:ea typeface="微软雅黑" panose="020B0503020204020204" pitchFamily="34" charset="-122"/>
                <a:sym typeface="Arial" panose="020B0604020202020204" pitchFamily="34" charset="0"/>
              </a:rPr>
            </a:fld>
            <a:endPar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2"/>
          <p:cNvGrpSpPr/>
          <p:nvPr/>
        </p:nvGrpSpPr>
        <p:grpSpPr bwMode="auto">
          <a:xfrm>
            <a:off x="6049908" y="593531"/>
            <a:ext cx="2652713" cy="1600200"/>
            <a:chOff x="0" y="0"/>
            <a:chExt cx="3536515" cy="213360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p:spPr>
        </p:pic>
        <p:sp>
          <p:nvSpPr>
            <p:cNvPr id="11" name="Rectangle 19"/>
            <p:cNvSpPr>
              <a:spLocks noChangeArrowheads="1"/>
            </p:cNvSpPr>
            <p:nvPr/>
          </p:nvSpPr>
          <p:spPr bwMode="auto">
            <a:xfrm>
              <a:off x="524581" y="255892"/>
              <a:ext cx="2450592" cy="1530000"/>
            </a:xfrm>
            <a:prstGeom prst="rect">
              <a:avLst/>
            </a:prstGeom>
            <a:blipFill dpi="0" rotWithShape="1">
              <a:blip r:embed="rId4" cstate="print"/>
              <a:srcRect/>
              <a:stretch>
                <a:fillRect/>
              </a:stretch>
            </a:blipFill>
            <a:ln>
              <a:noFill/>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4"/>
          <p:cNvGrpSpPr/>
          <p:nvPr/>
        </p:nvGrpSpPr>
        <p:grpSpPr bwMode="auto">
          <a:xfrm>
            <a:off x="3267068" y="593531"/>
            <a:ext cx="2651522" cy="1600200"/>
            <a:chOff x="0" y="0"/>
            <a:chExt cx="3536515" cy="2133600"/>
          </a:xfrm>
        </p:grpSpPr>
        <p:pic>
          <p:nvPicPr>
            <p:cNvPr id="1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p:spPr>
        </p:pic>
        <p:sp>
          <p:nvSpPr>
            <p:cNvPr id="14" name="Rectangle 20"/>
            <p:cNvSpPr>
              <a:spLocks noChangeArrowheads="1"/>
            </p:cNvSpPr>
            <p:nvPr/>
          </p:nvSpPr>
          <p:spPr bwMode="auto">
            <a:xfrm>
              <a:off x="515715" y="255890"/>
              <a:ext cx="2450592" cy="1530000"/>
            </a:xfrm>
            <a:prstGeom prst="rect">
              <a:avLst/>
            </a:prstGeom>
            <a:blipFill dpi="0" rotWithShape="1">
              <a:blip r:embed="rId6" cstate="print"/>
              <a:srcRect/>
              <a:stretch>
                <a:fillRect/>
              </a:stretch>
            </a:blipFill>
            <a:ln>
              <a:noFill/>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矩形 38"/>
          <p:cNvSpPr>
            <a:spLocks noChangeArrowheads="1"/>
          </p:cNvSpPr>
          <p:nvPr/>
        </p:nvSpPr>
        <p:spPr bwMode="auto">
          <a:xfrm>
            <a:off x="938605" y="2133309"/>
            <a:ext cx="1647190" cy="32829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过于集权的计划</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47"/>
          <p:cNvSpPr>
            <a:spLocks noChangeArrowheads="1"/>
          </p:cNvSpPr>
          <p:nvPr/>
        </p:nvSpPr>
        <p:spPr bwMode="auto">
          <a:xfrm>
            <a:off x="434975" y="2524760"/>
            <a:ext cx="2537460" cy="230378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30000"/>
              </a:lnSpc>
              <a:spcBef>
                <a:spcPct val="0"/>
              </a:spcBef>
              <a:buFont typeface="Arial" panose="020B0604020202020204" pitchFamily="34" charset="0"/>
              <a:buNone/>
            </a:pPr>
            <a:r>
              <a:rPr lang="zh-CN" altLang="zh-CN" sz="1400" dirty="0">
                <a:solidFill>
                  <a:schemeClr val="tx1">
                    <a:lumMod val="85000"/>
                    <a:lumOff val="15000"/>
                  </a:schemeClr>
                </a:solidFill>
                <a:latin typeface="Arial" panose="020B0604020202020204" pitchFamily="34" charset="0"/>
                <a:ea typeface="微软雅黑" panose="020B0503020204020204" pitchFamily="34" charset="-122"/>
              </a:rPr>
              <a:t>计划本身就是高层级管理者对于低层级人员的业务设定和指导。这种自上而下的模式使得计划的主要权限处于更高的管理层级上。消除计划过于集权的现象就是要在计划制定的各个环节积极吸纳来自下级的信息、知识和智慧 。</a:t>
            </a:r>
            <a:endParaRPr lang="zh-CN"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51"/>
          <p:cNvSpPr>
            <a:spLocks noChangeArrowheads="1"/>
          </p:cNvSpPr>
          <p:nvPr/>
        </p:nvSpPr>
        <p:spPr bwMode="auto">
          <a:xfrm>
            <a:off x="3446106" y="2193634"/>
            <a:ext cx="2294890" cy="32829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过于大胆或谨慎的计划</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47"/>
          <p:cNvSpPr>
            <a:spLocks noChangeArrowheads="1"/>
          </p:cNvSpPr>
          <p:nvPr/>
        </p:nvSpPr>
        <p:spPr bwMode="auto">
          <a:xfrm>
            <a:off x="3122295" y="2500630"/>
            <a:ext cx="2927350" cy="258318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30000"/>
              </a:lnSpc>
              <a:spcBef>
                <a:spcPct val="0"/>
              </a:spcBef>
              <a:buNone/>
            </a:pPr>
            <a:r>
              <a:rPr lang="zh-CN" altLang="zh-CN" sz="1400" dirty="0">
                <a:solidFill>
                  <a:schemeClr val="tx1">
                    <a:lumMod val="85000"/>
                    <a:lumOff val="15000"/>
                  </a:schemeClr>
                </a:solidFill>
                <a:latin typeface="Arial" panose="020B0604020202020204" pitchFamily="34" charset="0"/>
                <a:ea typeface="微软雅黑" panose="020B0503020204020204" pitchFamily="34" charset="-122"/>
              </a:rPr>
              <a:t>计划建立在对未来的假设基础之上。常见的问题是，这些假设有时候可能过于大胆或过于乐观，有时候又可能过于谨慎。避免计划过于大胆或过于谨慎的关键在于计划设定过程中需要加强对业务情境的深入分析，用客观准确的数据作为计划的支撑要素，而不是仅仅依靠过去的经验或者某些管理者的主观臆断。</a:t>
            </a:r>
            <a:endParaRPr lang="zh-CN"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53"/>
          <p:cNvSpPr>
            <a:spLocks noChangeArrowheads="1"/>
          </p:cNvSpPr>
          <p:nvPr/>
        </p:nvSpPr>
        <p:spPr bwMode="auto">
          <a:xfrm>
            <a:off x="6626113" y="2133309"/>
            <a:ext cx="1647190" cy="32829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关注自我的计划</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47"/>
          <p:cNvSpPr>
            <a:spLocks noChangeArrowheads="1"/>
          </p:cNvSpPr>
          <p:nvPr/>
        </p:nvSpPr>
        <p:spPr bwMode="auto">
          <a:xfrm>
            <a:off x="6218311" y="2534116"/>
            <a:ext cx="2884359" cy="258318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just" eaLnBrk="1" hangingPunct="1">
              <a:lnSpc>
                <a:spcPct val="130000"/>
              </a:lnSpc>
              <a:spcBef>
                <a:spcPct val="0"/>
              </a:spcBef>
              <a:buFont typeface="Arial" panose="020B0604020202020204" pitchFamily="34" charset="0"/>
              <a:buNone/>
            </a:pPr>
            <a:r>
              <a:rPr lang="zh-CN" altLang="zh-CN" sz="1400" dirty="0">
                <a:solidFill>
                  <a:schemeClr val="tx1">
                    <a:lumMod val="85000"/>
                    <a:lumOff val="15000"/>
                  </a:schemeClr>
                </a:solidFill>
                <a:latin typeface="Arial" panose="020B0604020202020204" pitchFamily="34" charset="0"/>
                <a:ea typeface="微软雅黑" panose="020B0503020204020204" pitchFamily="34" charset="-122"/>
              </a:rPr>
              <a:t>计划是对组织自身未来经营行为的设定。这一过程中常见的问题是过于关注自我而忽视了外部环境要素，特别是竞争对手的情况。</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rPr>
              <a:t>要</a:t>
            </a:r>
            <a:r>
              <a:rPr lang="zh-CN" altLang="zh-CN" sz="1400" dirty="0">
                <a:solidFill>
                  <a:schemeClr val="tx1">
                    <a:lumMod val="85000"/>
                    <a:lumOff val="15000"/>
                  </a:schemeClr>
                </a:solidFill>
                <a:latin typeface="Arial" panose="020B0604020202020204" pitchFamily="34" charset="0"/>
                <a:ea typeface="微软雅黑" panose="020B0503020204020204" pitchFamily="34" charset="-122"/>
              </a:rPr>
              <a:t>提高对外部竞争势态的警惕性，不要将计划仅仅看作汇聚人员、配置资源、设计流程的有力工具，更要把它看作协调企业内外环境、整合各种资源，提升企业竞争力的重要支撑。  </a:t>
            </a:r>
            <a:endParaRPr lang="zh-CN"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3175" y="5084064"/>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Picture 172"/>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5"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 name="组合 3"/>
          <p:cNvGrpSpPr/>
          <p:nvPr/>
        </p:nvGrpSpPr>
        <p:grpSpPr bwMode="auto">
          <a:xfrm>
            <a:off x="435046" y="593531"/>
            <a:ext cx="2652713" cy="1600200"/>
            <a:chOff x="0" y="0"/>
            <a:chExt cx="3536515" cy="2133600"/>
          </a:xfrm>
        </p:grpSpPr>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p:spPr>
        </p:pic>
        <p:sp>
          <p:nvSpPr>
            <p:cNvPr id="39" name="Rectangle 18"/>
            <p:cNvSpPr>
              <a:spLocks noChangeArrowheads="1"/>
            </p:cNvSpPr>
            <p:nvPr/>
          </p:nvSpPr>
          <p:spPr bwMode="auto">
            <a:xfrm>
              <a:off x="519687" y="255892"/>
              <a:ext cx="2450592" cy="1530000"/>
            </a:xfrm>
            <a:prstGeom prst="rect">
              <a:avLst/>
            </a:prstGeom>
            <a:blipFill dpi="0" rotWithShape="1">
              <a:blip r:embed="rId8" cstate="print"/>
              <a:srcRect/>
              <a:stretch>
                <a:fillRect/>
              </a:stretch>
            </a:blipFill>
            <a:ln>
              <a:noFill/>
            </a:ln>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p:tgtEl>
                                          <p:spTgt spid="9"/>
                                        </p:tgtEl>
                                        <p:attrNameLst>
                                          <p:attrName>ppt_x</p:attrName>
                                        </p:attrNameLst>
                                      </p:cBhvr>
                                      <p:tavLst>
                                        <p:tav tm="0">
                                          <p:val>
                                            <p:strVal val="#ppt_x+#ppt_w*1.125000"/>
                                          </p:val>
                                        </p:tav>
                                        <p:tav tm="100000">
                                          <p:val>
                                            <p:strVal val="#ppt_x"/>
                                          </p:val>
                                        </p:tav>
                                      </p:tavLst>
                                    </p:anim>
                                    <p:animEffect>
                                      <p:cBhvr>
                                        <p:cTn id="12" dur="500"/>
                                        <p:tgtEl>
                                          <p:spTgt spid="9"/>
                                        </p:tgtEl>
                                      </p:cBhvr>
                                    </p:animEffect>
                                  </p:childTnLst>
                                </p:cTn>
                              </p:par>
                              <p:par>
                                <p:cTn id="13" presetID="1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p:tgtEl>
                                          <p:spTgt spid="12"/>
                                        </p:tgtEl>
                                        <p:attrNameLst>
                                          <p:attrName>ppt_x</p:attrName>
                                        </p:attrNameLst>
                                      </p:cBhvr>
                                      <p:tavLst>
                                        <p:tav tm="0">
                                          <p:val>
                                            <p:strVal val="#ppt_x-#ppt_w*1.125000"/>
                                          </p:val>
                                        </p:tav>
                                        <p:tav tm="100000">
                                          <p:val>
                                            <p:strVal val="#ppt_x"/>
                                          </p:val>
                                        </p:tav>
                                      </p:tavLst>
                                    </p:anim>
                                    <p:animEffect>
                                      <p:cBhvr>
                                        <p:cTn id="16" dur="500"/>
                                        <p:tgtEl>
                                          <p:spTgt spid="12"/>
                                        </p:tgtEl>
                                      </p:cBhvr>
                                    </p:animEffect>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childTnLst>
                                </p:cTn>
                              </p:par>
                            </p:childTnLst>
                          </p:cTn>
                        </p:par>
                        <p:par>
                          <p:cTn id="30" fill="hold">
                            <p:stCondLst>
                              <p:cond delay="1500"/>
                            </p:stCondLst>
                            <p:childTnLst>
                              <p:par>
                                <p:cTn id="31" presetID="12" presetClass="entr" presetSubtype="1"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p:tgtEl>
                                          <p:spTgt spid="34"/>
                                        </p:tgtEl>
                                        <p:attrNameLst>
                                          <p:attrName>ppt_y</p:attrName>
                                        </p:attrNameLst>
                                      </p:cBhvr>
                                      <p:tavLst>
                                        <p:tav tm="0">
                                          <p:val>
                                            <p:strVal val="#ppt_y-#ppt_h*1.125000"/>
                                          </p:val>
                                        </p:tav>
                                        <p:tav tm="100000">
                                          <p:val>
                                            <p:strVal val="#ppt_y"/>
                                          </p:val>
                                        </p:tav>
                                      </p:tavLst>
                                    </p:anim>
                                    <p:animEffec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p:cBhvr>
                                        <p:cTn id="39" dur="75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p:cBhvr>
                                        <p:cTn id="44" dur="75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p:cBhvr>
                                        <p:cTn id="4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706469"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计划的类型</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3517897"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计划的特点与作用</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984593"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计划过程与有效性</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49164"/>
            <a:ext cx="3912586"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计划过程中可能存在的陷阱</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4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8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iterate type="lt">
                                    <p:tmPct val="10000"/>
                                  </p:iterate>
                                  <p:childTnLst>
                                    <p:set>
                                      <p:cBhvr>
                                        <p:cTn id="48" dur="1" fill="hold">
                                          <p:stCondLst>
                                            <p:cond delay="0"/>
                                          </p:stCondLst>
                                        </p:cTn>
                                        <p:tgtEl>
                                          <p:spTgt spid="100"/>
                                        </p:tgtEl>
                                        <p:attrNameLst>
                                          <p:attrName>style.visibility</p:attrName>
                                        </p:attrNameLst>
                                      </p:cBhvr>
                                      <p:to>
                                        <p:strVal val="visible"/>
                                      </p:to>
                                    </p:set>
                                    <p:animEffect transition="in" filter="fade">
                                      <p:cBhvr>
                                        <p:cTn id="49" dur="1000"/>
                                        <p:tgtEl>
                                          <p:spTgt spid="100"/>
                                        </p:tgtEl>
                                      </p:cBhvr>
                                    </p:animEffect>
                                    <p:anim calcmode="lin" valueType="num">
                                      <p:cBhvr>
                                        <p:cTn id="50" dur="1000" fill="hold"/>
                                        <p:tgtEl>
                                          <p:spTgt spid="100"/>
                                        </p:tgtEl>
                                        <p:attrNameLst>
                                          <p:attrName>ppt_x</p:attrName>
                                        </p:attrNameLst>
                                      </p:cBhvr>
                                      <p:tavLst>
                                        <p:tav tm="0">
                                          <p:val>
                                            <p:strVal val="#ppt_x"/>
                                          </p:val>
                                        </p:tav>
                                        <p:tav tm="100000">
                                          <p:val>
                                            <p:strVal val="#ppt_x"/>
                                          </p:val>
                                        </p:tav>
                                      </p:tavLst>
                                    </p:anim>
                                    <p:anim calcmode="lin" valueType="num">
                                      <p:cBhvr>
                                        <p:cTn id="5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706469"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计划的类型</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3517897"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计划的特点与作用</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984593"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计划过程与有效性</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49164"/>
            <a:ext cx="3912586" cy="461665"/>
          </a:xfrm>
          <a:prstGeom prst="rect">
            <a:avLst/>
          </a:prstGeom>
          <a:noFill/>
          <a:ln>
            <a:noFill/>
          </a:ln>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计划过程中可能存在的陷阱</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4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8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计划的特点与作用</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04302" y="1466759"/>
            <a:ext cx="830405" cy="1200329"/>
          </a:xfrm>
          <a:prstGeom prst="rect">
            <a:avLst/>
          </a:prstGeom>
          <a:noFill/>
          <a:ln>
            <a:noFill/>
          </a:ln>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p>
            <a:endParaRPr lang="zh-CN" altLang="en-US"/>
          </a:p>
        </p:txBody>
      </p:sp>
      <p:pic>
        <p:nvPicPr>
          <p:cNvPr id="173" name="图片 172"/>
          <p:cNvPicPr/>
          <p:nvPr/>
        </p:nvPicPr>
        <p:blipFill>
          <a:blip r:embed="rId1"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175" name="图片 1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13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矩形 13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60"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147" name="TextBox 66"/>
          <p:cNvSpPr txBox="1"/>
          <p:nvPr/>
        </p:nvSpPr>
        <p:spPr>
          <a:xfrm>
            <a:off x="174625" y="730885"/>
            <a:ext cx="8928100" cy="1260475"/>
          </a:xfrm>
          <a:prstGeom prst="rect">
            <a:avLst/>
          </a:prstGeom>
          <a:noFill/>
        </p:spPr>
        <p:txBody>
          <a:bodyPr wrap="square" rtlCol="0">
            <a:spAutoFit/>
          </a:bodyPr>
          <a:lstStyle/>
          <a:p>
            <a:r>
              <a:rPr lang="zh-CN" altLang="zh-CN" sz="1600" dirty="0">
                <a:latin typeface="Arial" panose="020B0604020202020204" pitchFamily="34" charset="0"/>
                <a:ea typeface="微软雅黑" panose="020B0503020204020204" pitchFamily="34" charset="-122"/>
                <a:cs typeface="方正兰亭细黑_GBK_M" pitchFamily="2" charset="2"/>
              </a:rPr>
              <a:t>作为名词，计划是指通过文字或数字指标表示出来的工作或行动的具体内容和步骤；</a:t>
            </a:r>
            <a:endParaRPr lang="zh-CN" altLang="zh-CN" sz="1600" dirty="0">
              <a:latin typeface="Arial" panose="020B0604020202020204" pitchFamily="34" charset="0"/>
              <a:ea typeface="微软雅黑" panose="020B0503020204020204" pitchFamily="34" charset="-122"/>
              <a:cs typeface="方正兰亭细黑_GBK_M" pitchFamily="2" charset="2"/>
            </a:endParaRPr>
          </a:p>
          <a:p>
            <a:r>
              <a:rPr lang="zh-CN" altLang="zh-CN" sz="1600" dirty="0">
                <a:latin typeface="Arial" panose="020B0604020202020204" pitchFamily="34" charset="0"/>
                <a:ea typeface="微软雅黑" panose="020B0503020204020204" pitchFamily="34" charset="-122"/>
                <a:cs typeface="方正兰亭细黑_GBK_M" pitchFamily="2" charset="2"/>
              </a:rPr>
              <a:t>作为动词，计划是指事前拟定计划的工作过程。</a:t>
            </a:r>
            <a:endParaRPr lang="zh-CN" altLang="zh-CN" sz="1600" dirty="0">
              <a:latin typeface="Arial" panose="020B0604020202020204" pitchFamily="34" charset="0"/>
              <a:ea typeface="微软雅黑" panose="020B0503020204020204" pitchFamily="34" charset="-122"/>
              <a:cs typeface="方正兰亭细黑_GBK_M" pitchFamily="2" charset="2"/>
            </a:endParaRPr>
          </a:p>
          <a:p>
            <a:r>
              <a:rPr lang="zh-CN" altLang="zh-CN" sz="1600" dirty="0">
                <a:latin typeface="Arial" panose="020B0604020202020204" pitchFamily="34" charset="0"/>
                <a:ea typeface="微软雅黑" panose="020B0503020204020204" pitchFamily="34" charset="-122"/>
                <a:cs typeface="方正兰亭细黑_GBK_M" pitchFamily="2" charset="2"/>
              </a:rPr>
              <a:t>在管理学中，计划是指为了实现组织目标而事先制订工作的步骤和内容。</a:t>
            </a:r>
            <a:endParaRPr lang="zh-CN" altLang="zh-CN" sz="1600" dirty="0">
              <a:latin typeface="Arial" panose="020B0604020202020204" pitchFamily="34" charset="0"/>
              <a:ea typeface="微软雅黑" panose="020B0503020204020204" pitchFamily="34" charset="-122"/>
              <a:cs typeface="方正兰亭细黑_GBK_M" pitchFamily="2" charset="2"/>
            </a:endParaRPr>
          </a:p>
          <a:p>
            <a:r>
              <a:rPr lang="zh-CN" altLang="zh-CN" sz="1600" dirty="0">
                <a:latin typeface="Arial" panose="020B0604020202020204" pitchFamily="34" charset="0"/>
                <a:ea typeface="微软雅黑" panose="020B0503020204020204" pitchFamily="34" charset="-122"/>
                <a:cs typeface="方正兰亭细黑_GBK_M" pitchFamily="2" charset="2"/>
              </a:rPr>
              <a:t>一项完整的计划，通常包括做什么、为什么做、何时做、何地做、谁去做和怎么做等几方面的内容</a:t>
            </a:r>
            <a:r>
              <a:rPr lang="zh-CN" altLang="en-US" sz="1600" dirty="0">
                <a:latin typeface="Arial" panose="020B0604020202020204" pitchFamily="34" charset="0"/>
                <a:ea typeface="微软雅黑" panose="020B0503020204020204" pitchFamily="34" charset="-122"/>
                <a:cs typeface="方正兰亭细黑_GBK_M" pitchFamily="2" charset="2"/>
              </a:rPr>
              <a:t>。</a:t>
            </a:r>
            <a:endParaRPr lang="zh-CN" altLang="en-US" sz="16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graphicFrame>
        <p:nvGraphicFramePr>
          <p:cNvPr id="3" name="表格 2"/>
          <p:cNvGraphicFramePr>
            <a:graphicFrameLocks noGrp="1"/>
          </p:cNvGraphicFramePr>
          <p:nvPr/>
        </p:nvGraphicFramePr>
        <p:xfrm>
          <a:off x="383540" y="1871345"/>
          <a:ext cx="8469630" cy="2969260"/>
        </p:xfrm>
        <a:graphic>
          <a:graphicData uri="http://schemas.openxmlformats.org/drawingml/2006/table">
            <a:tbl>
              <a:tblPr firstRow="1" bandRow="1">
                <a:tableStyleId>{5C22544A-7EE6-4342-B048-85BDC9FD1C3A}</a:tableStyleId>
              </a:tblPr>
              <a:tblGrid>
                <a:gridCol w="1019175"/>
                <a:gridCol w="7450455"/>
              </a:tblGrid>
              <a:tr h="371475">
                <a:tc>
                  <a:txBody>
                    <a:bodyPr/>
                    <a:lstStyle/>
                    <a:p>
                      <a:pPr algn="ctr"/>
                      <a:r>
                        <a:rPr lang="zh-CN" altLang="en-US" sz="1500" dirty="0">
                          <a:solidFill>
                            <a:schemeClr val="tx1"/>
                          </a:solidFill>
                          <a:latin typeface="Times New Roman" panose="02020603050405020304"/>
                          <a:ea typeface="微软雅黑" panose="020B0503020204020204" pitchFamily="34" charset="-122"/>
                        </a:rPr>
                        <a:t>项目</a:t>
                      </a:r>
                      <a:endParaRPr lang="zh-CN" altLang="en-US" sz="1500" dirty="0">
                        <a:solidFill>
                          <a:schemeClr val="tx1"/>
                        </a:solidFill>
                        <a:latin typeface="Times New Roman" panose="02020603050405020304"/>
                        <a:ea typeface="微软雅黑" panose="020B0503020204020204" pitchFamily="34" charset="-122"/>
                      </a:endParaRPr>
                    </a:p>
                  </a:txBody>
                  <a:tcPr anchor="ctr"/>
                </a:tc>
                <a:tc>
                  <a:txBody>
                    <a:bodyPr/>
                    <a:lstStyle/>
                    <a:p>
                      <a:pPr algn="ctr"/>
                      <a:r>
                        <a:rPr lang="zh-CN" altLang="en-US" sz="1500" b="1" kern="1200" dirty="0">
                          <a:solidFill>
                            <a:schemeClr val="tx1"/>
                          </a:solidFill>
                          <a:latin typeface="Times New Roman" panose="02020603050405020304"/>
                          <a:ea typeface="微软雅黑" panose="020B0503020204020204" pitchFamily="34" charset="-122"/>
                          <a:cs typeface="+mn-cs"/>
                        </a:rPr>
                        <a:t>具体内容</a:t>
                      </a:r>
                      <a:endParaRPr lang="zh-CN" altLang="en-US" sz="1500" b="1" kern="1200" dirty="0">
                        <a:solidFill>
                          <a:schemeClr val="tx1"/>
                        </a:solidFill>
                        <a:latin typeface="Times New Roman" panose="02020603050405020304"/>
                        <a:ea typeface="微软雅黑" panose="020B0503020204020204" pitchFamily="34" charset="-122"/>
                        <a:cs typeface="+mn-cs"/>
                      </a:endParaRPr>
                    </a:p>
                  </a:txBody>
                  <a:tcPr anchor="ctr"/>
                </a:tc>
              </a:tr>
              <a:tr h="457835">
                <a:tc>
                  <a:txBody>
                    <a:bodyPr/>
                    <a:lstStyle/>
                    <a:p>
                      <a:pPr algn="ctr"/>
                      <a:r>
                        <a:rPr lang="zh-CN" altLang="en-US" sz="1100" dirty="0">
                          <a:ea typeface="微软雅黑" panose="020B0503020204020204" pitchFamily="34" charset="-122"/>
                        </a:rPr>
                        <a:t>做什么（</a:t>
                      </a:r>
                      <a:r>
                        <a:rPr lang="en-US" altLang="zh-CN" sz="1100" kern="1200" dirty="0">
                          <a:solidFill>
                            <a:schemeClr val="dk1"/>
                          </a:solidFill>
                          <a:latin typeface="+mn-lt"/>
                          <a:ea typeface="微软雅黑" panose="020B0503020204020204" pitchFamily="34" charset="-122"/>
                          <a:cs typeface="+mn-cs"/>
                        </a:rPr>
                        <a:t>What</a:t>
                      </a:r>
                      <a:r>
                        <a:rPr lang="en-US" altLang="zh-CN" sz="1100" dirty="0">
                          <a:ea typeface="微软雅黑" panose="020B0503020204020204" pitchFamily="34" charset="-122"/>
                        </a:rPr>
                        <a:t>?</a:t>
                      </a:r>
                      <a:r>
                        <a:rPr lang="zh-CN" altLang="en-US" sz="1100" dirty="0">
                          <a:ea typeface="微软雅黑" panose="020B0503020204020204" pitchFamily="34" charset="-122"/>
                        </a:rPr>
                        <a:t>）</a:t>
                      </a:r>
                      <a:endParaRPr lang="zh-CN" altLang="en-US" sz="1100" dirty="0">
                        <a:ea typeface="微软雅黑" panose="020B0503020204020204" pitchFamily="34" charset="-122"/>
                      </a:endParaRPr>
                    </a:p>
                  </a:txBody>
                  <a:tcPr anchor="ctr"/>
                </a:tc>
                <a:tc>
                  <a:txBody>
                    <a:bodyPr/>
                    <a:lstStyle/>
                    <a:p>
                      <a:r>
                        <a:rPr lang="zh-CN" altLang="zh-CN" sz="1100" kern="1200" dirty="0">
                          <a:solidFill>
                            <a:schemeClr val="dk1"/>
                          </a:solidFill>
                          <a:latin typeface="+mn-lt"/>
                          <a:ea typeface="微软雅黑" panose="020B0503020204020204" pitchFamily="34" charset="-122"/>
                          <a:cs typeface="+mn-cs"/>
                        </a:rPr>
                        <a:t>即需要完成的任务是什么。这是要明确所进行的活动及其要求，如企业生产计划就要明确所生产产品的品种、数量、进度、费用等，以保证充分利用企业的生产能力，按质、按量、按期完成生产计划，并为考核提供依据 </a:t>
                      </a:r>
                      <a:endParaRPr lang="zh-CN" altLang="en-US" sz="1100" kern="1200" dirty="0">
                        <a:solidFill>
                          <a:schemeClr val="dk1"/>
                        </a:solidFill>
                        <a:latin typeface="+mn-lt"/>
                        <a:ea typeface="微软雅黑" panose="020B0503020204020204" pitchFamily="34" charset="-122"/>
                        <a:cs typeface="+mn-cs"/>
                      </a:endParaRPr>
                    </a:p>
                  </a:txBody>
                  <a:tcPr/>
                </a:tc>
              </a:tr>
              <a:tr h="427990">
                <a:tc>
                  <a:txBody>
                    <a:bodyPr/>
                    <a:lstStyle/>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为什么做（</a:t>
                      </a:r>
                      <a:r>
                        <a:rPr lang="en-US" sz="1100" kern="100" dirty="0">
                          <a:effectLst/>
                          <a:latin typeface="Times New Roman" panose="02020603050405020304"/>
                          <a:ea typeface="微软雅黑" panose="020B0503020204020204" pitchFamily="34" charset="-122"/>
                          <a:cs typeface="黑体" panose="02010609060101010101" charset="-122"/>
                        </a:rPr>
                        <a:t>Why</a:t>
                      </a:r>
                      <a:r>
                        <a:rPr lang="zh-CN" sz="1100" kern="100" dirty="0">
                          <a:effectLst/>
                          <a:latin typeface="Times New Roman" panose="02020603050405020304"/>
                          <a:ea typeface="微软雅黑" panose="020B0503020204020204" pitchFamily="34" charset="-122"/>
                          <a:cs typeface="黑体" panose="02010609060101010101" charset="-122"/>
                        </a:rPr>
                        <a:t>）</a:t>
                      </a:r>
                      <a:endParaRPr lang="zh-CN" sz="1100" kern="100" dirty="0">
                        <a:effectLst/>
                        <a:latin typeface="宋体" panose="02010600030101010101" pitchFamily="2" charset="-122"/>
                        <a:ea typeface="微软雅黑" panose="020B0503020204020204" pitchFamily="34" charset="-122"/>
                        <a:cs typeface="黑体" panose="02010609060101010101" charset="-122"/>
                      </a:endParaRPr>
                    </a:p>
                  </a:txBody>
                  <a:tcPr marL="68580" marR="68580" marT="0" marB="0" anchor="ctr"/>
                </a:tc>
                <a:tc>
                  <a:txBody>
                    <a:bodyPr/>
                    <a:lstStyle/>
                    <a:p>
                      <a:r>
                        <a:rPr lang="zh-CN" altLang="zh-CN" sz="1100" kern="1200" dirty="0">
                          <a:solidFill>
                            <a:schemeClr val="dk1"/>
                          </a:solidFill>
                          <a:latin typeface="+mn-lt"/>
                          <a:ea typeface="微软雅黑" panose="020B0503020204020204" pitchFamily="34" charset="-122"/>
                          <a:cs typeface="+mn-cs"/>
                        </a:rPr>
                        <a:t>即为什么要做这件事。这是要明确计划的目的和原因，使计划执行者了解、接受和支持这项计划，把</a:t>
                      </a:r>
                      <a:r>
                        <a:rPr lang="en-US" altLang="zh-CN" sz="1100" kern="1200" dirty="0">
                          <a:solidFill>
                            <a:schemeClr val="dk1"/>
                          </a:solidFill>
                          <a:latin typeface="+mn-lt"/>
                          <a:ea typeface="微软雅黑" panose="020B0503020204020204" pitchFamily="34" charset="-122"/>
                          <a:cs typeface="+mn-cs"/>
                        </a:rPr>
                        <a:t>“</a:t>
                      </a:r>
                      <a:r>
                        <a:rPr lang="zh-CN" altLang="zh-CN" sz="1100" kern="1200" dirty="0">
                          <a:solidFill>
                            <a:schemeClr val="dk1"/>
                          </a:solidFill>
                          <a:latin typeface="+mn-lt"/>
                          <a:ea typeface="微软雅黑" panose="020B0503020204020204" pitchFamily="34" charset="-122"/>
                          <a:cs typeface="+mn-cs"/>
                        </a:rPr>
                        <a:t>要我做</a:t>
                      </a:r>
                      <a:r>
                        <a:rPr lang="en-US" altLang="zh-CN" sz="1100" kern="1200" dirty="0">
                          <a:solidFill>
                            <a:schemeClr val="dk1"/>
                          </a:solidFill>
                          <a:latin typeface="+mn-lt"/>
                          <a:ea typeface="微软雅黑" panose="020B0503020204020204" pitchFamily="34" charset="-122"/>
                          <a:cs typeface="+mn-cs"/>
                        </a:rPr>
                        <a:t>”</a:t>
                      </a:r>
                      <a:r>
                        <a:rPr lang="zh-CN" altLang="zh-CN" sz="1100" kern="1200" dirty="0">
                          <a:solidFill>
                            <a:schemeClr val="dk1"/>
                          </a:solidFill>
                          <a:latin typeface="+mn-lt"/>
                          <a:ea typeface="微软雅黑" panose="020B0503020204020204" pitchFamily="34" charset="-122"/>
                          <a:cs typeface="+mn-cs"/>
                        </a:rPr>
                        <a:t>变为</a:t>
                      </a:r>
                      <a:r>
                        <a:rPr lang="en-US" altLang="zh-CN" sz="1100" kern="1200" dirty="0">
                          <a:solidFill>
                            <a:schemeClr val="dk1"/>
                          </a:solidFill>
                          <a:latin typeface="+mn-lt"/>
                          <a:ea typeface="微软雅黑" panose="020B0503020204020204" pitchFamily="34" charset="-122"/>
                          <a:cs typeface="+mn-cs"/>
                        </a:rPr>
                        <a:t>“</a:t>
                      </a:r>
                      <a:r>
                        <a:rPr lang="zh-CN" altLang="zh-CN" sz="1100" kern="1200" dirty="0">
                          <a:solidFill>
                            <a:schemeClr val="dk1"/>
                          </a:solidFill>
                          <a:latin typeface="+mn-lt"/>
                          <a:ea typeface="微软雅黑" panose="020B0503020204020204" pitchFamily="34" charset="-122"/>
                          <a:cs typeface="+mn-cs"/>
                        </a:rPr>
                        <a:t>我要做</a:t>
                      </a:r>
                      <a:r>
                        <a:rPr lang="en-US" altLang="zh-CN" sz="1100" kern="1200" dirty="0">
                          <a:solidFill>
                            <a:schemeClr val="dk1"/>
                          </a:solidFill>
                          <a:latin typeface="+mn-lt"/>
                          <a:ea typeface="微软雅黑" panose="020B0503020204020204" pitchFamily="34" charset="-122"/>
                          <a:cs typeface="+mn-cs"/>
                        </a:rPr>
                        <a:t>”</a:t>
                      </a:r>
                      <a:r>
                        <a:rPr lang="zh-CN" altLang="zh-CN" sz="1100" kern="1200" dirty="0">
                          <a:solidFill>
                            <a:schemeClr val="dk1"/>
                          </a:solidFill>
                          <a:latin typeface="+mn-lt"/>
                          <a:ea typeface="微软雅黑" panose="020B0503020204020204" pitchFamily="34" charset="-122"/>
                          <a:cs typeface="+mn-cs"/>
                        </a:rPr>
                        <a:t>，充分发挥下属的主观能动性，实现预期目标 </a:t>
                      </a:r>
                      <a:endParaRPr lang="zh-CN" altLang="en-US" sz="1100" kern="1200" dirty="0">
                        <a:solidFill>
                          <a:schemeClr val="dk1"/>
                        </a:solidFill>
                        <a:latin typeface="+mn-lt"/>
                        <a:ea typeface="微软雅黑" panose="020B0503020204020204" pitchFamily="34" charset="-122"/>
                        <a:cs typeface="+mn-cs"/>
                      </a:endParaRPr>
                    </a:p>
                  </a:txBody>
                  <a:tcPr/>
                </a:tc>
              </a:tr>
              <a:tr h="428625">
                <a:tc>
                  <a:txBody>
                    <a:bodyPr/>
                    <a:lstStyle/>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何时做（</a:t>
                      </a:r>
                      <a:r>
                        <a:rPr lang="en-US" sz="1100" kern="100" dirty="0">
                          <a:effectLst/>
                          <a:latin typeface="Times New Roman" panose="02020603050405020304"/>
                          <a:ea typeface="微软雅黑" panose="020B0503020204020204" pitchFamily="34" charset="-122"/>
                          <a:cs typeface="黑体" panose="02010609060101010101" charset="-122"/>
                        </a:rPr>
                        <a:t>When</a:t>
                      </a:r>
                      <a:r>
                        <a:rPr lang="zh-CN" sz="1100" kern="100" dirty="0">
                          <a:effectLst/>
                          <a:latin typeface="Times New Roman" panose="02020603050405020304"/>
                          <a:ea typeface="微软雅黑" panose="020B0503020204020204" pitchFamily="34" charset="-122"/>
                          <a:cs typeface="黑体" panose="02010609060101010101" charset="-122"/>
                        </a:rPr>
                        <a:t>）</a:t>
                      </a:r>
                      <a:endParaRPr lang="zh-CN" sz="1100" kern="100" dirty="0">
                        <a:effectLst/>
                        <a:latin typeface="宋体" panose="02010600030101010101" pitchFamily="2" charset="-122"/>
                        <a:ea typeface="微软雅黑" panose="020B0503020204020204" pitchFamily="34" charset="-122"/>
                        <a:cs typeface="黑体" panose="02010609060101010101" charset="-122"/>
                      </a:endParaRPr>
                    </a:p>
                  </a:txBody>
                  <a:tcPr marL="68580" marR="68580" marT="0" marB="0" anchor="ctr"/>
                </a:tc>
                <a:tc>
                  <a:txBody>
                    <a:bodyPr/>
                    <a:lstStyle/>
                    <a:p>
                      <a:r>
                        <a:rPr lang="zh-CN" altLang="zh-CN" sz="1100" kern="1200" dirty="0">
                          <a:solidFill>
                            <a:schemeClr val="dk1"/>
                          </a:solidFill>
                          <a:latin typeface="+mn-lt"/>
                          <a:ea typeface="微软雅黑" panose="020B0503020204020204" pitchFamily="34" charset="-122"/>
                          <a:cs typeface="+mn-cs"/>
                        </a:rPr>
                        <a:t>即这项工作的时间规划。这是要规定计划中各项工作的开始和结束时间，以便进行有效的控制，并对组织内的有限资源进行平衡 </a:t>
                      </a:r>
                      <a:endParaRPr lang="zh-CN" altLang="en-US" sz="1100" kern="1200" dirty="0">
                        <a:solidFill>
                          <a:schemeClr val="dk1"/>
                        </a:solidFill>
                        <a:latin typeface="+mn-lt"/>
                        <a:ea typeface="微软雅黑" panose="020B0503020204020204" pitchFamily="34" charset="-122"/>
                        <a:cs typeface="+mn-cs"/>
                      </a:endParaRPr>
                    </a:p>
                  </a:txBody>
                  <a:tcPr/>
                </a:tc>
              </a:tr>
              <a:tr h="427355">
                <a:tc>
                  <a:txBody>
                    <a:bodyPr/>
                    <a:lstStyle/>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何地做（</a:t>
                      </a:r>
                      <a:r>
                        <a:rPr lang="en-US" sz="1100" kern="100" dirty="0">
                          <a:effectLst/>
                          <a:latin typeface="Times New Roman" panose="02020603050405020304"/>
                          <a:ea typeface="微软雅黑" panose="020B0503020204020204" pitchFamily="34" charset="-122"/>
                          <a:cs typeface="黑体" panose="02010609060101010101" charset="-122"/>
                        </a:rPr>
                        <a:t>Where</a:t>
                      </a:r>
                      <a:r>
                        <a:rPr lang="zh-CN" sz="1100" kern="100" dirty="0">
                          <a:effectLst/>
                          <a:latin typeface="Times New Roman" panose="02020603050405020304"/>
                          <a:ea typeface="微软雅黑" panose="020B0503020204020204" pitchFamily="34" charset="-122"/>
                          <a:cs typeface="黑体" panose="02010609060101010101" charset="-122"/>
                        </a:rPr>
                        <a:t>）</a:t>
                      </a:r>
                      <a:endParaRPr lang="zh-CN" sz="1100" kern="100" dirty="0">
                        <a:effectLst/>
                        <a:latin typeface="宋体" panose="02010600030101010101" pitchFamily="2" charset="-122"/>
                        <a:ea typeface="微软雅黑" panose="020B0503020204020204" pitchFamily="34" charset="-122"/>
                        <a:cs typeface="黑体" panose="02010609060101010101" charset="-122"/>
                      </a:endParaRPr>
                    </a:p>
                  </a:txBody>
                  <a:tcPr marL="68580" marR="68580" marT="0" marB="0" anchor="ctr"/>
                </a:tc>
                <a:tc>
                  <a:txBody>
                    <a:bodyPr/>
                    <a:lstStyle/>
                    <a:p>
                      <a:r>
                        <a:rPr lang="zh-CN" altLang="zh-CN" sz="1100" kern="1200" dirty="0">
                          <a:solidFill>
                            <a:schemeClr val="dk1"/>
                          </a:solidFill>
                          <a:latin typeface="+mn-lt"/>
                          <a:ea typeface="微软雅黑" panose="020B0503020204020204" pitchFamily="34" charset="-122"/>
                          <a:cs typeface="+mn-cs"/>
                        </a:rPr>
                        <a:t>即在什么地点做这件事。这是要制定计划的实施地点或场所，了解计划实施的环境条件及限制因素，以便合理地安排计划实施的空间 </a:t>
                      </a:r>
                      <a:endParaRPr lang="zh-CN" altLang="en-US" sz="1100" kern="1200" dirty="0">
                        <a:solidFill>
                          <a:schemeClr val="dk1"/>
                        </a:solidFill>
                        <a:latin typeface="+mn-lt"/>
                        <a:ea typeface="微软雅黑" panose="020B0503020204020204" pitchFamily="34" charset="-122"/>
                        <a:cs typeface="+mn-cs"/>
                      </a:endParaRPr>
                    </a:p>
                  </a:txBody>
                  <a:tcPr/>
                </a:tc>
              </a:tr>
              <a:tr h="427990">
                <a:tc>
                  <a:txBody>
                    <a:bodyPr/>
                    <a:lstStyle/>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谁去做</a:t>
                      </a:r>
                      <a:endParaRPr lang="zh-CN" sz="1100" kern="100" dirty="0">
                        <a:effectLst/>
                        <a:latin typeface="Times New Roman" panose="02020603050405020304"/>
                        <a:ea typeface="微软雅黑" panose="020B0503020204020204" pitchFamily="34" charset="-122"/>
                        <a:cs typeface="黑体" panose="02010609060101010101" charset="-122"/>
                      </a:endParaRPr>
                    </a:p>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a:t>
                      </a:r>
                      <a:r>
                        <a:rPr lang="en-US" sz="1100" kern="100" dirty="0">
                          <a:effectLst/>
                          <a:latin typeface="Times New Roman" panose="02020603050405020304"/>
                          <a:ea typeface="微软雅黑" panose="020B0503020204020204" pitchFamily="34" charset="-122"/>
                          <a:cs typeface="黑体" panose="02010609060101010101" charset="-122"/>
                        </a:rPr>
                        <a:t>Who</a:t>
                      </a:r>
                      <a:r>
                        <a:rPr lang="zh-CN" sz="1100" kern="100" dirty="0">
                          <a:effectLst/>
                          <a:latin typeface="Times New Roman" panose="02020603050405020304"/>
                          <a:ea typeface="微软雅黑" panose="020B0503020204020204" pitchFamily="34" charset="-122"/>
                          <a:cs typeface="黑体" panose="02010609060101010101" charset="-122"/>
                        </a:rPr>
                        <a:t>）</a:t>
                      </a:r>
                      <a:endParaRPr lang="zh-CN" sz="1100" kern="100" dirty="0">
                        <a:effectLst/>
                        <a:latin typeface="宋体" panose="02010600030101010101" pitchFamily="2" charset="-122"/>
                        <a:ea typeface="微软雅黑" panose="020B0503020204020204" pitchFamily="34" charset="-122"/>
                        <a:cs typeface="黑体" panose="02010609060101010101" charset="-122"/>
                      </a:endParaRPr>
                    </a:p>
                  </a:txBody>
                  <a:tcPr marL="68580" marR="68580" marT="0" marB="0" anchor="ctr"/>
                </a:tc>
                <a:tc>
                  <a:txBody>
                    <a:bodyPr/>
                    <a:lstStyle/>
                    <a:p>
                      <a:r>
                        <a:rPr lang="zh-CN" altLang="zh-CN" sz="1100" kern="1200" dirty="0">
                          <a:solidFill>
                            <a:schemeClr val="dk1"/>
                          </a:solidFill>
                          <a:latin typeface="+mn-lt"/>
                          <a:ea typeface="微软雅黑" panose="020B0503020204020204" pitchFamily="34" charset="-122"/>
                          <a:cs typeface="+mn-cs"/>
                        </a:rPr>
                        <a:t>即谁应该为这件事负责。这需要划分各部门和组织单位的任务，规定由哪些部门和人员负责实施计划，包括每一阶段的责任者、协助者，各阶段交接时由谁鉴定、审核等 </a:t>
                      </a:r>
                      <a:endParaRPr lang="zh-CN" altLang="en-US" sz="1100" kern="1200" dirty="0">
                        <a:solidFill>
                          <a:schemeClr val="dk1"/>
                        </a:solidFill>
                        <a:latin typeface="+mn-lt"/>
                        <a:ea typeface="微软雅黑" panose="020B0503020204020204" pitchFamily="34" charset="-122"/>
                        <a:cs typeface="+mn-cs"/>
                      </a:endParaRPr>
                    </a:p>
                  </a:txBody>
                  <a:tcPr/>
                </a:tc>
              </a:tr>
              <a:tr h="427990">
                <a:tc>
                  <a:txBody>
                    <a:bodyPr/>
                    <a:lstStyle/>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怎么做</a:t>
                      </a:r>
                      <a:endParaRPr lang="zh-CN" sz="1100" kern="100" dirty="0">
                        <a:effectLst/>
                        <a:latin typeface="Times New Roman" panose="02020603050405020304"/>
                        <a:ea typeface="微软雅黑" panose="020B0503020204020204" pitchFamily="34" charset="-122"/>
                        <a:cs typeface="黑体" panose="02010609060101010101" charset="-122"/>
                      </a:endParaRPr>
                    </a:p>
                    <a:p>
                      <a:pPr algn="ctr">
                        <a:spcAft>
                          <a:spcPts val="0"/>
                        </a:spcAft>
                      </a:pPr>
                      <a:r>
                        <a:rPr lang="zh-CN" sz="1100" kern="100" dirty="0">
                          <a:effectLst/>
                          <a:latin typeface="Times New Roman" panose="02020603050405020304"/>
                          <a:ea typeface="微软雅黑" panose="020B0503020204020204" pitchFamily="34" charset="-122"/>
                          <a:cs typeface="黑体" panose="02010609060101010101" charset="-122"/>
                        </a:rPr>
                        <a:t>（</a:t>
                      </a:r>
                      <a:r>
                        <a:rPr lang="en-US" sz="1100" kern="100" dirty="0">
                          <a:effectLst/>
                          <a:latin typeface="Times New Roman" panose="02020603050405020304"/>
                          <a:ea typeface="微软雅黑" panose="020B0503020204020204" pitchFamily="34" charset="-122"/>
                          <a:cs typeface="黑体" panose="02010609060101010101" charset="-122"/>
                        </a:rPr>
                        <a:t>How</a:t>
                      </a:r>
                      <a:r>
                        <a:rPr lang="zh-CN" sz="1100" kern="100" dirty="0">
                          <a:effectLst/>
                          <a:latin typeface="Times New Roman" panose="02020603050405020304"/>
                          <a:ea typeface="微软雅黑" panose="020B0503020204020204" pitchFamily="34" charset="-122"/>
                          <a:cs typeface="黑体" panose="02010609060101010101" charset="-122"/>
                        </a:rPr>
                        <a:t>）</a:t>
                      </a:r>
                      <a:endParaRPr lang="zh-CN" sz="1100" kern="100" dirty="0">
                        <a:effectLst/>
                        <a:latin typeface="宋体" panose="02010600030101010101" pitchFamily="2" charset="-122"/>
                        <a:ea typeface="微软雅黑" panose="020B0503020204020204" pitchFamily="34" charset="-122"/>
                        <a:cs typeface="黑体" panose="02010609060101010101" charset="-122"/>
                      </a:endParaRPr>
                    </a:p>
                  </a:txBody>
                  <a:tcPr marL="68580" marR="68580" marT="0" marB="0" anchor="ctr"/>
                </a:tc>
                <a:tc>
                  <a:txBody>
                    <a:bodyPr/>
                    <a:lstStyle/>
                    <a:p>
                      <a:r>
                        <a:rPr lang="zh-CN" altLang="zh-CN" sz="1100" kern="1200" dirty="0">
                          <a:solidFill>
                            <a:schemeClr val="dk1"/>
                          </a:solidFill>
                          <a:latin typeface="+mn-lt"/>
                          <a:ea typeface="微软雅黑" panose="020B0503020204020204" pitchFamily="34" charset="-122"/>
                          <a:cs typeface="+mn-cs"/>
                        </a:rPr>
                        <a:t>即如何行动。这是要制定实施计划的步骤以及相应的政策、规则，对资源进行合理分配和使用，同时要预估可能出现的各种情况以做好防范应对等 </a:t>
                      </a:r>
                      <a:endParaRPr lang="zh-CN" altLang="en-US" sz="1100" kern="1200" dirty="0">
                        <a:solidFill>
                          <a:schemeClr val="dk1"/>
                        </a:solidFill>
                        <a:latin typeface="+mn-lt"/>
                        <a:ea typeface="微软雅黑" panose="020B0503020204020204" pitchFamily="34" charset="-122"/>
                        <a:cs typeface="+mn-cs"/>
                      </a:endParaRPr>
                    </a:p>
                  </a:txBody>
                  <a:tcPr/>
                </a:tc>
              </a:tr>
            </a:tbl>
          </a:graphicData>
        </a:graphic>
      </p:graphicFrame>
      <p:sp>
        <p:nvSpPr>
          <p:cNvPr id="2" name="标题 1"/>
          <p:cNvSpPr>
            <a:spLocks noGrp="1"/>
          </p:cNvSpPr>
          <p:nvPr>
            <p:ph type="title"/>
          </p:nvPr>
        </p:nvSpPr>
        <p:spPr>
          <a:xfrm>
            <a:off x="798195" y="205740"/>
            <a:ext cx="2032635" cy="49784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计划的概念</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7">
                                            <p:txEl>
                                              <p:pRg st="0" end="0"/>
                                            </p:txEl>
                                          </p:spTgt>
                                        </p:tgtEl>
                                        <p:attrNameLst>
                                          <p:attrName>style.visibility</p:attrName>
                                        </p:attrNameLst>
                                      </p:cBhvr>
                                      <p:to>
                                        <p:strVal val="visible"/>
                                      </p:to>
                                    </p:set>
                                    <p:anim calcmode="discrete" valueType="clr">
                                      <p:cBhvr override="childStyle">
                                        <p:cTn id="7" dur="80"/>
                                        <p:tgtEl>
                                          <p:spTgt spid="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4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7">
                                            <p:txEl>
                                              <p:pRg st="1" end="1"/>
                                            </p:txEl>
                                          </p:spTgt>
                                        </p:tgtEl>
                                        <p:attrNameLst>
                                          <p:attrName>style.visibility</p:attrName>
                                        </p:attrNameLst>
                                      </p:cBhvr>
                                      <p:to>
                                        <p:strVal val="visible"/>
                                      </p:to>
                                    </p:set>
                                    <p:anim calcmode="discrete" valueType="clr">
                                      <p:cBhvr override="childStyle">
                                        <p:cTn id="14" dur="80"/>
                                        <p:tgtEl>
                                          <p:spTgt spid="1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4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7">
                                            <p:txEl>
                                              <p:pRg st="2" end="2"/>
                                            </p:txEl>
                                          </p:spTgt>
                                        </p:tgtEl>
                                        <p:attrNameLst>
                                          <p:attrName>style.visibility</p:attrName>
                                        </p:attrNameLst>
                                      </p:cBhvr>
                                      <p:to>
                                        <p:strVal val="visible"/>
                                      </p:to>
                                    </p:set>
                                    <p:anim calcmode="discrete" valueType="clr">
                                      <p:cBhvr override="childStyle">
                                        <p:cTn id="21" dur="80"/>
                                        <p:tgtEl>
                                          <p:spTgt spid="1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4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47">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47">
                                            <p:txEl>
                                              <p:pRg st="3" end="3"/>
                                            </p:txEl>
                                          </p:spTgt>
                                        </p:tgtEl>
                                        <p:attrNameLst>
                                          <p:attrName>style.visibility</p:attrName>
                                        </p:attrNameLst>
                                      </p:cBhvr>
                                      <p:to>
                                        <p:strVal val="visible"/>
                                      </p:to>
                                    </p:set>
                                    <p:anim calcmode="discrete" valueType="clr">
                                      <p:cBhvr override="childStyle">
                                        <p:cTn id="28" dur="80"/>
                                        <p:tgtEl>
                                          <p:spTgt spid="1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4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47">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anchor="ctr" anchorCtr="1"/>
          <a:lstStyle/>
          <a:p>
            <a:pPr eaLnBrk="1" hangingPunct="1"/>
            <a:r>
              <a:rPr lang="zh-CN" altLang="en-US">
                <a:solidFill>
                  <a:schemeClr val="tx1"/>
                </a:solidFill>
              </a:rPr>
              <a:t>工作设计决策图</a:t>
            </a:r>
            <a:endParaRPr lang="zh-CN" altLang="en-US">
              <a:solidFill>
                <a:schemeClr val="tx1"/>
              </a:solidFill>
            </a:endParaRPr>
          </a:p>
        </p:txBody>
      </p:sp>
      <p:sp>
        <p:nvSpPr>
          <p:cNvPr id="7171" name="Rectangle 4"/>
          <p:cNvSpPr/>
          <p:nvPr/>
        </p:nvSpPr>
        <p:spPr>
          <a:xfrm>
            <a:off x="1343025" y="1714500"/>
            <a:ext cx="971550" cy="13716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FF3300"/>
                </a:solidFill>
                <a:latin typeface="Tahoma" panose="020B0604030504040204" pitchFamily="2" charset="0"/>
              </a:rPr>
              <a:t>由谁做</a:t>
            </a:r>
            <a:endParaRPr lang="zh-CN" altLang="en-US"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工人的生</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理和心理</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特征</a:t>
            </a:r>
            <a:endParaRPr lang="zh-CN" altLang="en-US" dirty="0">
              <a:solidFill>
                <a:schemeClr val="bg2"/>
              </a:solidFill>
              <a:latin typeface="Tahoma" panose="020B0604030504040204" pitchFamily="2" charset="0"/>
              <a:ea typeface="隶书" pitchFamily="1" charset="-122"/>
            </a:endParaRPr>
          </a:p>
        </p:txBody>
      </p:sp>
      <p:sp>
        <p:nvSpPr>
          <p:cNvPr id="7172" name="Rectangle 5"/>
          <p:cNvSpPr/>
          <p:nvPr/>
        </p:nvSpPr>
        <p:spPr>
          <a:xfrm>
            <a:off x="6800850" y="1714500"/>
            <a:ext cx="971550" cy="1371600"/>
          </a:xfrm>
          <a:prstGeom prst="rect">
            <a:avLst/>
          </a:prstGeom>
          <a:gradFill>
            <a:gsLst>
              <a:gs pos="0">
                <a:srgbClr val="7B32B2"/>
              </a:gs>
              <a:gs pos="100000">
                <a:srgbClr val="401A5D"/>
              </a:gs>
            </a:gsLst>
            <a:lin ang="5400000" scaled="0"/>
          </a:gradFill>
          <a:ln w="9525"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FF3300"/>
                </a:solidFill>
                <a:latin typeface="Tahoma" panose="020B0604030504040204" pitchFamily="2" charset="0"/>
              </a:rPr>
              <a:t>怎样做</a:t>
            </a:r>
            <a:endParaRPr lang="zh-CN" altLang="en-US"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绩效</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和</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激励方法</a:t>
            </a:r>
            <a:endParaRPr lang="zh-CN" altLang="en-US" dirty="0">
              <a:solidFill>
                <a:schemeClr val="bg2"/>
              </a:solidFill>
              <a:latin typeface="Tahoma" panose="020B0604030504040204" pitchFamily="2" charset="0"/>
              <a:ea typeface="隶书" pitchFamily="1" charset="-122"/>
            </a:endParaRPr>
          </a:p>
        </p:txBody>
      </p:sp>
      <p:sp>
        <p:nvSpPr>
          <p:cNvPr id="7173" name="Rectangle 6"/>
          <p:cNvSpPr/>
          <p:nvPr/>
        </p:nvSpPr>
        <p:spPr>
          <a:xfrm>
            <a:off x="5715000" y="1714500"/>
            <a:ext cx="971550" cy="1371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FF3300"/>
                </a:solidFill>
                <a:latin typeface="Tahoma" panose="020B0604030504040204" pitchFamily="2" charset="0"/>
              </a:rPr>
              <a:t>为何做</a:t>
            </a:r>
            <a:endParaRPr lang="zh-CN" altLang="en-US"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组织目标</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对员工的</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激励目标</a:t>
            </a:r>
            <a:endParaRPr lang="zh-CN" altLang="en-US" dirty="0">
              <a:solidFill>
                <a:schemeClr val="bg2"/>
              </a:solidFill>
              <a:latin typeface="Tahoma" panose="020B0604030504040204" pitchFamily="2" charset="0"/>
              <a:ea typeface="隶书" pitchFamily="1" charset="-122"/>
            </a:endParaRPr>
          </a:p>
        </p:txBody>
      </p:sp>
      <p:sp>
        <p:nvSpPr>
          <p:cNvPr id="7174" name="Rectangle 7"/>
          <p:cNvSpPr/>
          <p:nvPr/>
        </p:nvSpPr>
        <p:spPr>
          <a:xfrm>
            <a:off x="4629150" y="1714500"/>
            <a:ext cx="971550" cy="13716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FF3300"/>
                </a:solidFill>
                <a:latin typeface="Tahoma" panose="020B0604030504040204" pitchFamily="2" charset="0"/>
              </a:rPr>
              <a:t>何时做</a:t>
            </a:r>
            <a:endParaRPr lang="zh-CN" altLang="en-US"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工作开始</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和</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结束时间</a:t>
            </a:r>
            <a:endParaRPr lang="zh-CN" altLang="en-US" dirty="0">
              <a:solidFill>
                <a:schemeClr val="bg2"/>
              </a:solidFill>
              <a:latin typeface="Tahoma" panose="020B0604030504040204" pitchFamily="2" charset="0"/>
              <a:ea typeface="隶书" pitchFamily="1" charset="-122"/>
            </a:endParaRPr>
          </a:p>
        </p:txBody>
      </p:sp>
      <p:sp>
        <p:nvSpPr>
          <p:cNvPr id="7175" name="Rectangle 8"/>
          <p:cNvSpPr/>
          <p:nvPr/>
        </p:nvSpPr>
        <p:spPr>
          <a:xfrm>
            <a:off x="3543300" y="1714500"/>
            <a:ext cx="971550" cy="1371600"/>
          </a:xfrm>
          <a:prstGeom prst="rect">
            <a:avLst/>
          </a:prstGeom>
          <a:solidFill>
            <a:schemeClr val="accent6">
              <a:lumMod val="50000"/>
            </a:schemeClr>
          </a:solidFill>
          <a:ln w="9525" cap="flat" cmpd="sng">
            <a:solidFill>
              <a:schemeClr val="tx1"/>
            </a:solidFill>
            <a:prstDash val="solid"/>
            <a:miter/>
            <a:headEnd type="none" w="med" len="med"/>
            <a:tailEnd type="none" w="med" len="med"/>
          </a:ln>
        </p:spPr>
        <p:txBody>
          <a:bodyPr wrap="none" anchor="ctr"/>
          <a:lstStyle/>
          <a:p>
            <a:pPr algn="ctr"/>
            <a:r>
              <a:rPr lang="zh-CN" altLang="en-US" b="1" u="sng" dirty="0">
                <a:solidFill>
                  <a:srgbClr val="FF3300"/>
                </a:solidFill>
                <a:latin typeface="Tahoma" panose="020B0604030504040204" pitchFamily="2" charset="0"/>
              </a:rPr>
              <a:t>何处做</a:t>
            </a:r>
            <a:endParaRPr lang="zh-CN" altLang="en-US"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企业的</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地理位置</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工作场所</a:t>
            </a:r>
            <a:endParaRPr lang="zh-CN" altLang="en-US" dirty="0">
              <a:solidFill>
                <a:schemeClr val="bg2"/>
              </a:solidFill>
              <a:latin typeface="Tahoma" panose="020B0604030504040204" pitchFamily="2" charset="0"/>
              <a:ea typeface="隶书" pitchFamily="1" charset="-122"/>
            </a:endParaRPr>
          </a:p>
        </p:txBody>
      </p:sp>
      <p:sp>
        <p:nvSpPr>
          <p:cNvPr id="7176" name="Rectangle 9"/>
          <p:cNvSpPr/>
          <p:nvPr/>
        </p:nvSpPr>
        <p:spPr>
          <a:xfrm>
            <a:off x="2457450" y="1714500"/>
            <a:ext cx="971550" cy="1371600"/>
          </a:xfrm>
          <a:prstGeom prst="rect">
            <a:avLst/>
          </a:prstGeom>
          <a:solidFill>
            <a:schemeClr val="accent4">
              <a:lumMod val="7500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2" charset="0"/>
              </a:rPr>
              <a:t> </a:t>
            </a:r>
            <a:r>
              <a:rPr lang="zh-CN" altLang="en-US" b="1" u="sng" dirty="0">
                <a:solidFill>
                  <a:srgbClr val="FF3300"/>
                </a:solidFill>
                <a:latin typeface="Tahoma" panose="020B0604030504040204" pitchFamily="2" charset="0"/>
              </a:rPr>
              <a:t>做什么</a:t>
            </a:r>
            <a:endParaRPr lang="en-US" altLang="x-none" b="1" u="sng" dirty="0">
              <a:solidFill>
                <a:srgbClr val="FF3300"/>
              </a:solidFill>
              <a:latin typeface="Tahoma" panose="020B0604030504040204" pitchFamily="2" charset="0"/>
            </a:endParaRPr>
          </a:p>
          <a:p>
            <a:pPr algn="ctr"/>
            <a:r>
              <a:rPr lang="zh-CN" altLang="en-US" dirty="0">
                <a:solidFill>
                  <a:schemeClr val="bg2"/>
                </a:solidFill>
                <a:latin typeface="Tahoma" panose="020B0604030504040204" pitchFamily="2" charset="0"/>
                <a:ea typeface="隶书" pitchFamily="1" charset="-122"/>
              </a:rPr>
              <a:t>要</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完成的</a:t>
            </a:r>
            <a:endParaRPr lang="zh-CN" altLang="en-US" dirty="0">
              <a:solidFill>
                <a:schemeClr val="bg2"/>
              </a:solidFill>
              <a:latin typeface="Tahoma" panose="020B0604030504040204" pitchFamily="2" charset="0"/>
              <a:ea typeface="隶书" pitchFamily="1" charset="-122"/>
            </a:endParaRPr>
          </a:p>
          <a:p>
            <a:pPr algn="ctr"/>
            <a:r>
              <a:rPr lang="zh-CN" altLang="en-US" dirty="0">
                <a:solidFill>
                  <a:schemeClr val="bg2"/>
                </a:solidFill>
                <a:latin typeface="Tahoma" panose="020B0604030504040204" pitchFamily="2" charset="0"/>
                <a:ea typeface="隶书" pitchFamily="1" charset="-122"/>
              </a:rPr>
              <a:t>任务</a:t>
            </a:r>
            <a:endParaRPr lang="zh-CN" altLang="en-US" dirty="0">
              <a:solidFill>
                <a:schemeClr val="bg2"/>
              </a:solidFill>
              <a:latin typeface="Tahoma" panose="020B0604030504040204" pitchFamily="2" charset="0"/>
              <a:ea typeface="隶书" pitchFamily="1" charset="-122"/>
            </a:endParaRPr>
          </a:p>
        </p:txBody>
      </p:sp>
      <p:sp>
        <p:nvSpPr>
          <p:cNvPr id="7177" name="Oval 10"/>
          <p:cNvSpPr/>
          <p:nvPr/>
        </p:nvSpPr>
        <p:spPr>
          <a:xfrm>
            <a:off x="4114800" y="3486150"/>
            <a:ext cx="971550" cy="914400"/>
          </a:xfrm>
          <a:prstGeom prst="ellipse">
            <a:avLst/>
          </a:prstGeom>
          <a:solidFill>
            <a:schemeClr val="bg1"/>
          </a:solidFill>
          <a:ln w="9525" cap="flat" cmpd="sng">
            <a:solidFill>
              <a:srgbClr val="0000FF"/>
            </a:solidFill>
            <a:prstDash val="solid"/>
            <a:headEnd type="none" w="med" len="med"/>
            <a:tailEnd type="none" w="med" len="med"/>
          </a:ln>
        </p:spPr>
        <p:txBody>
          <a:bodyPr wrap="none" anchor="ctr"/>
          <a:lstStyle/>
          <a:p>
            <a:pPr algn="ctr"/>
            <a:r>
              <a:rPr lang="zh-CN" altLang="en-US" b="1" dirty="0">
                <a:solidFill>
                  <a:schemeClr val="hlink"/>
                </a:solidFill>
                <a:latin typeface="Tahoma" panose="020B0604030504040204" pitchFamily="2" charset="0"/>
                <a:ea typeface="隶书" pitchFamily="1" charset="-122"/>
              </a:rPr>
              <a:t>最终的</a:t>
            </a:r>
            <a:endParaRPr lang="zh-CN" altLang="en-US" b="1" dirty="0">
              <a:solidFill>
                <a:schemeClr val="hlink"/>
              </a:solidFill>
              <a:latin typeface="Tahoma" panose="020B0604030504040204" pitchFamily="2" charset="0"/>
              <a:ea typeface="隶书" pitchFamily="1" charset="-122"/>
            </a:endParaRPr>
          </a:p>
          <a:p>
            <a:pPr algn="ctr"/>
            <a:r>
              <a:rPr lang="zh-CN" altLang="en-US" b="1" dirty="0">
                <a:solidFill>
                  <a:schemeClr val="hlink"/>
                </a:solidFill>
                <a:latin typeface="Tahoma" panose="020B0604030504040204" pitchFamily="2" charset="0"/>
                <a:ea typeface="隶书" pitchFamily="1" charset="-122"/>
              </a:rPr>
              <a:t>目标结构</a:t>
            </a:r>
            <a:endParaRPr lang="zh-CN" altLang="en-US" b="1" dirty="0">
              <a:solidFill>
                <a:schemeClr val="hlink"/>
              </a:solidFill>
              <a:latin typeface="Tahoma" panose="020B0604030504040204" pitchFamily="2" charset="0"/>
              <a:ea typeface="隶书" pitchFamily="1" charset="-122"/>
            </a:endParaRPr>
          </a:p>
        </p:txBody>
      </p:sp>
      <p:sp>
        <p:nvSpPr>
          <p:cNvPr id="7178" name="Line 11"/>
          <p:cNvSpPr/>
          <p:nvPr/>
        </p:nvSpPr>
        <p:spPr>
          <a:xfrm>
            <a:off x="1828800" y="3086100"/>
            <a:ext cx="0" cy="857250"/>
          </a:xfrm>
          <a:prstGeom prst="line">
            <a:avLst/>
          </a:prstGeom>
          <a:ln w="9525" cap="flat" cmpd="sng">
            <a:solidFill>
              <a:schemeClr val="hlink"/>
            </a:solidFill>
            <a:prstDash val="solid"/>
            <a:headEnd type="none" w="med" len="med"/>
            <a:tailEnd type="none" w="med" len="med"/>
          </a:ln>
        </p:spPr>
      </p:sp>
      <p:sp>
        <p:nvSpPr>
          <p:cNvPr id="7179" name="Line 12"/>
          <p:cNvSpPr/>
          <p:nvPr/>
        </p:nvSpPr>
        <p:spPr>
          <a:xfrm>
            <a:off x="1828800" y="3943350"/>
            <a:ext cx="2286000" cy="0"/>
          </a:xfrm>
          <a:prstGeom prst="line">
            <a:avLst/>
          </a:prstGeom>
          <a:ln w="9525" cap="flat" cmpd="sng">
            <a:solidFill>
              <a:schemeClr val="hlink"/>
            </a:solidFill>
            <a:prstDash val="solid"/>
            <a:headEnd type="none" w="med" len="med"/>
            <a:tailEnd type="triangle" w="med" len="med"/>
          </a:ln>
        </p:spPr>
      </p:sp>
      <p:sp>
        <p:nvSpPr>
          <p:cNvPr id="7180" name="Line 13"/>
          <p:cNvSpPr/>
          <p:nvPr/>
        </p:nvSpPr>
        <p:spPr>
          <a:xfrm>
            <a:off x="2914650" y="3086100"/>
            <a:ext cx="0" cy="342900"/>
          </a:xfrm>
          <a:prstGeom prst="line">
            <a:avLst/>
          </a:prstGeom>
          <a:ln w="9525" cap="flat" cmpd="sng">
            <a:solidFill>
              <a:schemeClr val="hlink"/>
            </a:solidFill>
            <a:prstDash val="solid"/>
            <a:headEnd type="none" w="med" len="med"/>
            <a:tailEnd type="none" w="med" len="med"/>
          </a:ln>
        </p:spPr>
      </p:sp>
      <p:sp>
        <p:nvSpPr>
          <p:cNvPr id="7181" name="Line 14"/>
          <p:cNvSpPr/>
          <p:nvPr/>
        </p:nvSpPr>
        <p:spPr>
          <a:xfrm>
            <a:off x="2914650" y="3429000"/>
            <a:ext cx="1200150" cy="342900"/>
          </a:xfrm>
          <a:prstGeom prst="line">
            <a:avLst/>
          </a:prstGeom>
          <a:ln w="9525" cap="flat" cmpd="sng">
            <a:solidFill>
              <a:schemeClr val="hlink"/>
            </a:solidFill>
            <a:prstDash val="solid"/>
            <a:headEnd type="none" w="med" len="med"/>
            <a:tailEnd type="triangle" w="med" len="med"/>
          </a:ln>
        </p:spPr>
      </p:sp>
      <p:sp>
        <p:nvSpPr>
          <p:cNvPr id="7182" name="Line 15"/>
          <p:cNvSpPr/>
          <p:nvPr/>
        </p:nvSpPr>
        <p:spPr>
          <a:xfrm>
            <a:off x="4057650" y="3086100"/>
            <a:ext cx="228600" cy="457200"/>
          </a:xfrm>
          <a:prstGeom prst="line">
            <a:avLst/>
          </a:prstGeom>
          <a:ln w="9525" cap="flat" cmpd="sng">
            <a:solidFill>
              <a:srgbClr val="FF0000"/>
            </a:solidFill>
            <a:prstDash val="solid"/>
            <a:headEnd type="none" w="med" len="med"/>
            <a:tailEnd type="triangle" w="med" len="med"/>
          </a:ln>
        </p:spPr>
      </p:sp>
      <p:sp>
        <p:nvSpPr>
          <p:cNvPr id="7183" name="Line 16"/>
          <p:cNvSpPr/>
          <p:nvPr/>
        </p:nvSpPr>
        <p:spPr>
          <a:xfrm>
            <a:off x="7315200" y="3086100"/>
            <a:ext cx="0" cy="857250"/>
          </a:xfrm>
          <a:prstGeom prst="line">
            <a:avLst/>
          </a:prstGeom>
          <a:ln w="9525" cap="flat" cmpd="sng">
            <a:solidFill>
              <a:srgbClr val="FF0000"/>
            </a:solidFill>
            <a:prstDash val="solid"/>
            <a:headEnd type="none" w="med" len="med"/>
            <a:tailEnd type="none" w="med" len="med"/>
          </a:ln>
        </p:spPr>
      </p:sp>
      <p:sp>
        <p:nvSpPr>
          <p:cNvPr id="7184" name="Line 17"/>
          <p:cNvSpPr/>
          <p:nvPr/>
        </p:nvSpPr>
        <p:spPr>
          <a:xfrm flipH="1">
            <a:off x="5086350" y="3943350"/>
            <a:ext cx="2228850" cy="0"/>
          </a:xfrm>
          <a:prstGeom prst="line">
            <a:avLst/>
          </a:prstGeom>
          <a:ln w="9525" cap="flat" cmpd="sng">
            <a:solidFill>
              <a:srgbClr val="FF0000"/>
            </a:solidFill>
            <a:prstDash val="solid"/>
            <a:headEnd type="none" w="med" len="med"/>
            <a:tailEnd type="triangle" w="med" len="med"/>
          </a:ln>
        </p:spPr>
      </p:sp>
      <p:sp>
        <p:nvSpPr>
          <p:cNvPr id="7185" name="Line 18"/>
          <p:cNvSpPr/>
          <p:nvPr/>
        </p:nvSpPr>
        <p:spPr>
          <a:xfrm>
            <a:off x="6229350" y="3086100"/>
            <a:ext cx="0" cy="342900"/>
          </a:xfrm>
          <a:prstGeom prst="line">
            <a:avLst/>
          </a:prstGeom>
          <a:ln w="9525" cap="flat" cmpd="sng">
            <a:solidFill>
              <a:srgbClr val="FF0000"/>
            </a:solidFill>
            <a:prstDash val="solid"/>
            <a:headEnd type="none" w="med" len="med"/>
            <a:tailEnd type="none" w="med" len="med"/>
          </a:ln>
        </p:spPr>
      </p:sp>
      <p:sp>
        <p:nvSpPr>
          <p:cNvPr id="7186" name="Line 19"/>
          <p:cNvSpPr/>
          <p:nvPr/>
        </p:nvSpPr>
        <p:spPr>
          <a:xfrm flipH="1">
            <a:off x="5086350" y="3429000"/>
            <a:ext cx="1143000" cy="342900"/>
          </a:xfrm>
          <a:prstGeom prst="line">
            <a:avLst/>
          </a:prstGeom>
          <a:ln w="9525" cap="flat" cmpd="sng">
            <a:solidFill>
              <a:srgbClr val="FF0000"/>
            </a:solidFill>
            <a:prstDash val="solid"/>
            <a:headEnd type="none" w="med" len="med"/>
            <a:tailEnd type="triangle" w="med" len="med"/>
          </a:ln>
        </p:spPr>
      </p:sp>
      <p:sp>
        <p:nvSpPr>
          <p:cNvPr id="7187" name="Line 20"/>
          <p:cNvSpPr/>
          <p:nvPr/>
        </p:nvSpPr>
        <p:spPr>
          <a:xfrm flipH="1">
            <a:off x="4914900" y="3086100"/>
            <a:ext cx="228600" cy="457200"/>
          </a:xfrm>
          <a:prstGeom prst="line">
            <a:avLst/>
          </a:prstGeom>
          <a:ln w="9525" cap="flat" cmpd="sng">
            <a:solidFill>
              <a:srgbClr val="FF0000"/>
            </a:solidFill>
            <a:prstDash val="solid"/>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p:cNvGrpSpPr/>
          <p:nvPr/>
        </p:nvGrpSpPr>
        <p:grpSpPr>
          <a:xfrm rot="18958258">
            <a:off x="1465829" y="3636777"/>
            <a:ext cx="487344" cy="309269"/>
            <a:chOff x="2903220" y="280488"/>
            <a:chExt cx="746760" cy="473892"/>
          </a:xfrm>
          <a:solidFill>
            <a:schemeClr val="tx1">
              <a:lumMod val="65000"/>
              <a:lumOff val="35000"/>
            </a:schemeClr>
          </a:solidFill>
        </p:grpSpPr>
        <p:sp>
          <p:nvSpPr>
            <p:cNvPr id="10" name="矩形 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8938009">
            <a:off x="2599338" y="3075293"/>
            <a:ext cx="487344" cy="309267"/>
            <a:chOff x="2903220" y="280488"/>
            <a:chExt cx="746760" cy="473892"/>
          </a:xfrm>
          <a:solidFill>
            <a:schemeClr val="tx1">
              <a:lumMod val="65000"/>
              <a:lumOff val="35000"/>
            </a:schemeClr>
          </a:solidFill>
        </p:grpSpPr>
        <p:sp>
          <p:nvSpPr>
            <p:cNvPr id="14" name="矩形 13"/>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rot="20658534">
            <a:off x="3976555" y="2435520"/>
            <a:ext cx="487344" cy="309269"/>
            <a:chOff x="2903220" y="280488"/>
            <a:chExt cx="746760" cy="473892"/>
          </a:xfrm>
          <a:solidFill>
            <a:schemeClr val="tx1">
              <a:lumMod val="65000"/>
              <a:lumOff val="35000"/>
            </a:schemeClr>
          </a:solidFill>
        </p:grpSpPr>
        <p:sp>
          <p:nvSpPr>
            <p:cNvPr id="17" name="矩形 16"/>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等腰三角形 17"/>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rot="10800000">
            <a:off x="5473327" y="2525065"/>
            <a:ext cx="487344" cy="309269"/>
            <a:chOff x="2903220" y="280488"/>
            <a:chExt cx="746760" cy="473892"/>
          </a:xfrm>
          <a:solidFill>
            <a:schemeClr val="tx1">
              <a:lumMod val="65000"/>
              <a:lumOff val="35000"/>
            </a:schemeClr>
          </a:solidFill>
        </p:grpSpPr>
        <p:sp>
          <p:nvSpPr>
            <p:cNvPr id="20" name="矩形 1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等腰三角形 2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rot="1114118">
            <a:off x="7012567" y="2556971"/>
            <a:ext cx="487344" cy="309269"/>
            <a:chOff x="2903220" y="280488"/>
            <a:chExt cx="746760" cy="473892"/>
          </a:xfrm>
          <a:solidFill>
            <a:schemeClr val="tx1">
              <a:lumMod val="65000"/>
              <a:lumOff val="35000"/>
            </a:schemeClr>
          </a:solidFill>
        </p:grpSpPr>
        <p:sp>
          <p:nvSpPr>
            <p:cNvPr id="23" name="矩形 2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等腰三角形 2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630555" y="2886075"/>
            <a:ext cx="1051560" cy="801370"/>
            <a:chOff x="798574" y="3059462"/>
            <a:chExt cx="800219" cy="633972"/>
          </a:xfrm>
        </p:grpSpPr>
        <p:grpSp>
          <p:nvGrpSpPr>
            <p:cNvPr id="27" name="组合 26"/>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rot="20085162">
              <a:off x="798574" y="3084060"/>
              <a:ext cx="800219" cy="461664"/>
            </a:xfrm>
            <a:prstGeom prst="rect">
              <a:avLst/>
            </a:prstGeom>
            <a:noFill/>
          </p:spPr>
          <p:txBody>
            <a:bodyPr wrap="square" rtlCol="0">
              <a:spAutoFit/>
            </a:bodyPr>
            <a:lstStyle/>
            <a:p>
              <a:pPr algn="ctr"/>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目标</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导向性</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60"/>
          <p:cNvGrpSpPr/>
          <p:nvPr/>
        </p:nvGrpSpPr>
        <p:grpSpPr>
          <a:xfrm>
            <a:off x="2751455" y="3291840"/>
            <a:ext cx="1071245" cy="796925"/>
            <a:chOff x="2811790" y="3455276"/>
            <a:chExt cx="800219" cy="633972"/>
          </a:xfrm>
        </p:grpSpPr>
        <p:grpSp>
          <p:nvGrpSpPr>
            <p:cNvPr id="31" name="组合 30"/>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rot="19571467">
              <a:off x="2811790" y="3573525"/>
              <a:ext cx="800219" cy="268238"/>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基础性</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3598545" y="1593215"/>
            <a:ext cx="1096010" cy="855980"/>
            <a:chOff x="3687203" y="1639176"/>
            <a:chExt cx="783230" cy="633972"/>
          </a:xfrm>
        </p:grpSpPr>
        <p:grpSp>
          <p:nvGrpSpPr>
            <p:cNvPr id="34" name="组合 33"/>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44"/>
            <p:cNvSpPr txBox="1"/>
            <p:nvPr/>
          </p:nvSpPr>
          <p:spPr>
            <a:xfrm rot="20721555">
              <a:off x="3687203" y="1794377"/>
              <a:ext cx="783230" cy="272777"/>
            </a:xfrm>
            <a:prstGeom prst="rect">
              <a:avLst/>
            </a:prstGeom>
            <a:noFill/>
          </p:spPr>
          <p:txBody>
            <a:bodyPr wrap="squar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普遍性</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290378" y="2787015"/>
            <a:ext cx="1040572" cy="800735"/>
            <a:chOff x="5473327" y="2971804"/>
            <a:chExt cx="755317" cy="633972"/>
          </a:xfrm>
        </p:grpSpPr>
        <p:grpSp>
          <p:nvGrpSpPr>
            <p:cNvPr id="37" name="组合 36"/>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5"/>
            <p:cNvSpPr txBox="1"/>
            <p:nvPr/>
          </p:nvSpPr>
          <p:spPr>
            <a:xfrm>
              <a:off x="5487476" y="3118608"/>
              <a:ext cx="741168" cy="291597"/>
            </a:xfrm>
            <a:prstGeom prst="rect">
              <a:avLst/>
            </a:prstGeom>
            <a:noFill/>
          </p:spPr>
          <p:txBody>
            <a:bodyPr wrap="squar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综合性</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7029132" y="1774190"/>
            <a:ext cx="1118553" cy="885190"/>
            <a:chOff x="7213287" y="1774359"/>
            <a:chExt cx="743921" cy="633972"/>
          </a:xfrm>
        </p:grpSpPr>
        <p:grpSp>
          <p:nvGrpSpPr>
            <p:cNvPr id="40" name="组合 39"/>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rot="1067031">
              <a:off x="7252775" y="1963550"/>
              <a:ext cx="704433" cy="263776"/>
            </a:xfrm>
            <a:prstGeom prst="rect">
              <a:avLst/>
            </a:prstGeom>
            <a:noFill/>
          </p:spPr>
          <p:txBody>
            <a:bodyPr wrap="squar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前瞻性</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TextBox 54"/>
          <p:cNvSpPr txBox="1"/>
          <p:nvPr/>
        </p:nvSpPr>
        <p:spPr>
          <a:xfrm>
            <a:off x="4935220" y="999490"/>
            <a:ext cx="1770380" cy="1568450"/>
          </a:xfrm>
          <a:prstGeom prst="rect">
            <a:avLst/>
          </a:prstGeom>
          <a:noFill/>
        </p:spPr>
        <p:txBody>
          <a:bodyPr wrap="square" rtlCol="0">
            <a:spAutoFit/>
          </a:bodyPr>
          <a:lstStyle/>
          <a:p>
            <a:r>
              <a:rPr lang="zh-CN"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计划的编制涉及战组织资源调配略规划、人员配置与管理等不同环节和内容，综合性非常强。</a:t>
            </a:r>
            <a:endParaRPr lang="zh-CN"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6" name="TextBox 55"/>
          <p:cNvSpPr txBox="1"/>
          <p:nvPr/>
        </p:nvSpPr>
        <p:spPr>
          <a:xfrm rot="19800000">
            <a:off x="1557020" y="1922780"/>
            <a:ext cx="1671955" cy="1322070"/>
          </a:xfrm>
          <a:prstGeom prst="rect">
            <a:avLst/>
          </a:prstGeom>
          <a:noFill/>
        </p:spPr>
        <p:txBody>
          <a:bodyPr wrap="square" rtlCol="0">
            <a:spAutoFit/>
          </a:bodyPr>
          <a:lstStyle/>
          <a:p>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就管理的各项职能而言，计划是首要职能，是其他各项职能的基础和依据。</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7" name="TextBox 56"/>
          <p:cNvSpPr txBox="1"/>
          <p:nvPr/>
        </p:nvSpPr>
        <p:spPr>
          <a:xfrm rot="18900000">
            <a:off x="1389380" y="3825875"/>
            <a:ext cx="1428750" cy="953135"/>
          </a:xfrm>
          <a:prstGeom prst="rect">
            <a:avLst/>
          </a:prstGeom>
          <a:noFill/>
        </p:spPr>
        <p:txBody>
          <a:bodyPr wrap="square" rtlCol="0">
            <a:spAutoFit/>
          </a:bodyPr>
          <a:lstStyle/>
          <a:p>
            <a:r>
              <a:rPr lang="zh-CN" altLang="en-US" sz="14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计划的制定和执行是为了让组织以最少的消耗实现其预定的目标。</a:t>
            </a:r>
            <a:endParaRPr lang="zh-CN" altLang="en-US" sz="14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8" name="TextBox 57"/>
          <p:cNvSpPr txBox="1"/>
          <p:nvPr/>
        </p:nvSpPr>
        <p:spPr>
          <a:xfrm rot="20700000">
            <a:off x="3652520" y="2690495"/>
            <a:ext cx="1746885" cy="1814830"/>
          </a:xfrm>
          <a:prstGeom prst="rect">
            <a:avLst/>
          </a:prstGeom>
          <a:noFill/>
        </p:spPr>
        <p:txBody>
          <a:bodyPr wrap="square" rtlCol="0">
            <a:spAutoFit/>
          </a:bodyPr>
          <a:lstStyle/>
          <a:p>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一个组织中的管理人员层次高低不同、部门职能不一，但每一位管理人员的工作都少不了计划职能，各层次的管理活动都需要进行计划，并持续推进。 </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9" name="TextBox 58"/>
          <p:cNvSpPr txBox="1"/>
          <p:nvPr/>
        </p:nvSpPr>
        <p:spPr>
          <a:xfrm rot="900000">
            <a:off x="6525260" y="3084830"/>
            <a:ext cx="1658620" cy="1322070"/>
          </a:xfrm>
          <a:prstGeom prst="rect">
            <a:avLst/>
          </a:prstGeom>
          <a:noFill/>
        </p:spPr>
        <p:txBody>
          <a:bodyPr wrap="square" rtlCol="0">
            <a:spAutoFit/>
          </a:bodyPr>
          <a:lstStyle/>
          <a:p>
            <a:r>
              <a:rPr lang="zh-CN"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计划是面向未来的，而未来是不可知的，通常会面临新的机遇或挑战。 </a:t>
            </a:r>
            <a:endParaRPr lang="zh-CN"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5" name="图片 64"/>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2" name="标题 1"/>
          <p:cNvSpPr>
            <a:spLocks noGrp="1"/>
          </p:cNvSpPr>
          <p:nvPr>
            <p:ph type="title"/>
          </p:nvPr>
        </p:nvSpPr>
        <p:spPr>
          <a:xfrm>
            <a:off x="709930" y="205740"/>
            <a:ext cx="2038350" cy="561975"/>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计划的特点</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0-#ppt_w/2"/>
                                          </p:val>
                                        </p:tav>
                                        <p:tav tm="100000">
                                          <p:val>
                                            <p:strVal val="#ppt_x"/>
                                          </p:val>
                                        </p:tav>
                                      </p:tavLst>
                                    </p:anim>
                                    <p:anim calcmode="lin" valueType="num">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up)">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down)">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nodeType="click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additive="base">
                                        <p:cTn id="50" dur="500" fill="hold"/>
                                        <p:tgtEl>
                                          <p:spTgt spid="62"/>
                                        </p:tgtEl>
                                        <p:attrNameLst>
                                          <p:attrName>ppt_x</p:attrName>
                                        </p:attrNameLst>
                                      </p:cBhvr>
                                      <p:tavLst>
                                        <p:tav tm="0">
                                          <p:val>
                                            <p:strVal val="#ppt_x"/>
                                          </p:val>
                                        </p:tav>
                                        <p:tav tm="100000">
                                          <p:val>
                                            <p:strVal val="#ppt_x"/>
                                          </p:val>
                                        </p:tav>
                                      </p:tavLst>
                                    </p:anim>
                                    <p:anim calcmode="lin" valueType="num">
                                      <p:cBhvr additive="base">
                                        <p:cTn id="51"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up)">
                                      <p:cBhvr>
                                        <p:cTn id="56" dur="500"/>
                                        <p:tgtEl>
                                          <p:spTgt spid="58"/>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fill="hold"/>
                                        <p:tgtEl>
                                          <p:spTgt spid="63"/>
                                        </p:tgtEl>
                                        <p:attrNameLst>
                                          <p:attrName>ppt_x</p:attrName>
                                        </p:attrNameLst>
                                      </p:cBhvr>
                                      <p:tavLst>
                                        <p:tav tm="0">
                                          <p:val>
                                            <p:strVal val="#ppt_x"/>
                                          </p:val>
                                        </p:tav>
                                        <p:tav tm="100000">
                                          <p:val>
                                            <p:strVal val="#ppt_x"/>
                                          </p:val>
                                        </p:tav>
                                      </p:tavLst>
                                    </p:anim>
                                    <p:anim calcmode="lin" valueType="num">
                                      <p:cBhvr additive="base">
                                        <p:cTn id="6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down)">
                                      <p:cBhvr>
                                        <p:cTn id="74" dur="5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ppt_w</p:attrName>
                                        </p:attrNameLst>
                                      </p:cBhvr>
                                      <p:tavLst>
                                        <p:tav tm="0">
                                          <p:val>
                                            <p:fltVal val="0"/>
                                          </p:val>
                                        </p:tav>
                                        <p:tav tm="100000">
                                          <p:val>
                                            <p:strVal val="#ppt_w"/>
                                          </p:val>
                                        </p:tav>
                                      </p:tavLst>
                                    </p:anim>
                                    <p:anim calcmode="lin" valueType="num">
                                      <p:cBhvr>
                                        <p:cTn id="80" dur="500" fill="hold"/>
                                        <p:tgtEl>
                                          <p:spTgt spid="22"/>
                                        </p:tgtEl>
                                        <p:attrNameLst>
                                          <p:attrName>ppt_h</p:attrName>
                                        </p:attrNameLst>
                                      </p:cBhvr>
                                      <p:tavLst>
                                        <p:tav tm="0">
                                          <p:val>
                                            <p:fltVal val="0"/>
                                          </p:val>
                                        </p:tav>
                                        <p:tav tm="100000">
                                          <p:val>
                                            <p:strVal val="#ppt_h"/>
                                          </p:val>
                                        </p:tav>
                                      </p:tavLst>
                                    </p:anim>
                                    <p:animEffect transition="in" filter="fade">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3" fill="hold" nodeType="click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1+#ppt_w/2"/>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wipe(up)">
                                      <p:cBhvr>
                                        <p:cTn id="9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220460" y="13498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29018" t="45777" r="45184" b="1"/>
          <a:stretch>
            <a:fillRect/>
          </a:stretch>
        </p:blipFill>
        <p:spPr>
          <a:xfrm>
            <a:off x="1371975" y="14623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1" name="组合 50"/>
          <p:cNvGrpSpPr/>
          <p:nvPr/>
        </p:nvGrpSpPr>
        <p:grpSpPr>
          <a:xfrm>
            <a:off x="2395537" y="1905585"/>
            <a:ext cx="561653" cy="589655"/>
            <a:chOff x="2395537" y="1905585"/>
            <a:chExt cx="561653" cy="589655"/>
          </a:xfrm>
        </p:grpSpPr>
        <p:grpSp>
          <p:nvGrpSpPr>
            <p:cNvPr id="15" name="组合 14"/>
            <p:cNvGrpSpPr/>
            <p:nvPr/>
          </p:nvGrpSpPr>
          <p:grpSpPr>
            <a:xfrm>
              <a:off x="2395537" y="1920118"/>
              <a:ext cx="561653" cy="57512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17"/>
            <p:cNvSpPr txBox="1"/>
            <p:nvPr/>
          </p:nvSpPr>
          <p:spPr>
            <a:xfrm>
              <a:off x="2505739" y="190558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TextBox 18"/>
          <p:cNvSpPr txBox="1"/>
          <p:nvPr/>
        </p:nvSpPr>
        <p:spPr>
          <a:xfrm>
            <a:off x="2864618" y="1922473"/>
            <a:ext cx="1707381" cy="583565"/>
          </a:xfrm>
          <a:prstGeom prst="rect">
            <a:avLst/>
          </a:prstGeom>
          <a:noFill/>
        </p:spPr>
        <p:txBody>
          <a:bodyPr wrap="square" rtlCol="0">
            <a:spAutoFit/>
          </a:bodyPr>
          <a:lstStyle/>
          <a:p>
            <a:pPr algn="ctr"/>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明确组织的发展方向</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4931400" y="13498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l="29018" t="45777" r="45184" b="1"/>
          <a:stretch>
            <a:fillRect/>
          </a:stretch>
        </p:blipFill>
        <p:spPr>
          <a:xfrm>
            <a:off x="5082915" y="14623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2" name="组合 51"/>
          <p:cNvGrpSpPr/>
          <p:nvPr/>
        </p:nvGrpSpPr>
        <p:grpSpPr>
          <a:xfrm>
            <a:off x="6106477" y="1905585"/>
            <a:ext cx="561653" cy="589655"/>
            <a:chOff x="6106477" y="1905585"/>
            <a:chExt cx="561653" cy="589655"/>
          </a:xfrm>
        </p:grpSpPr>
        <p:grpSp>
          <p:nvGrpSpPr>
            <p:cNvPr id="23" name="组合 22"/>
            <p:cNvGrpSpPr/>
            <p:nvPr/>
          </p:nvGrpSpPr>
          <p:grpSpPr>
            <a:xfrm>
              <a:off x="6106477" y="1920118"/>
              <a:ext cx="561653" cy="575122"/>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25"/>
            <p:cNvSpPr txBox="1"/>
            <p:nvPr/>
          </p:nvSpPr>
          <p:spPr>
            <a:xfrm>
              <a:off x="6206631" y="190558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6575559" y="1991286"/>
            <a:ext cx="1871980" cy="337185"/>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发现机会与威胁</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圆角矩形 28"/>
          <p:cNvSpPr/>
          <p:nvPr/>
        </p:nvSpPr>
        <p:spPr>
          <a:xfrm>
            <a:off x="4931400" y="320916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l="29018" t="45777" r="45184" b="1"/>
          <a:stretch>
            <a:fillRect/>
          </a:stretch>
        </p:blipFill>
        <p:spPr>
          <a:xfrm>
            <a:off x="5082915" y="332163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4" name="组合 53"/>
          <p:cNvGrpSpPr/>
          <p:nvPr/>
        </p:nvGrpSpPr>
        <p:grpSpPr>
          <a:xfrm>
            <a:off x="6106477" y="3764865"/>
            <a:ext cx="561653" cy="589655"/>
            <a:chOff x="6106477" y="3764865"/>
            <a:chExt cx="561653" cy="589655"/>
          </a:xfrm>
        </p:grpSpPr>
        <p:grpSp>
          <p:nvGrpSpPr>
            <p:cNvPr id="31" name="组合 30"/>
            <p:cNvGrpSpPr/>
            <p:nvPr/>
          </p:nvGrpSpPr>
          <p:grpSpPr>
            <a:xfrm>
              <a:off x="6106477" y="3779398"/>
              <a:ext cx="561653" cy="57512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extBox 33"/>
            <p:cNvSpPr txBox="1"/>
            <p:nvPr/>
          </p:nvSpPr>
          <p:spPr>
            <a:xfrm>
              <a:off x="6186535" y="376486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TextBox 34"/>
          <p:cNvSpPr txBox="1"/>
          <p:nvPr/>
        </p:nvSpPr>
        <p:spPr>
          <a:xfrm>
            <a:off x="6646119" y="3868203"/>
            <a:ext cx="1630680" cy="337185"/>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提供控制标准</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a:off x="1220460" y="320916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8" name="图片 37"/>
          <p:cNvPicPr>
            <a:picLocks noChangeAspect="1"/>
          </p:cNvPicPr>
          <p:nvPr/>
        </p:nvPicPr>
        <p:blipFill rotWithShape="1">
          <a:blip r:embed="rId1" cstate="print">
            <a:extLst>
              <a:ext uri="{28A0092B-C50C-407E-A947-70E740481C1C}">
                <a14:useLocalDpi xmlns:a14="http://schemas.microsoft.com/office/drawing/2010/main" val="0"/>
              </a:ext>
            </a:extLst>
          </a:blip>
          <a:srcRect l="29018" t="45777" r="45184" b="1"/>
          <a:stretch>
            <a:fillRect/>
          </a:stretch>
        </p:blipFill>
        <p:spPr>
          <a:xfrm>
            <a:off x="1371975" y="332163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3" name="组合 52"/>
          <p:cNvGrpSpPr/>
          <p:nvPr/>
        </p:nvGrpSpPr>
        <p:grpSpPr>
          <a:xfrm>
            <a:off x="2395537" y="3764865"/>
            <a:ext cx="561653" cy="589655"/>
            <a:chOff x="2395537" y="3764865"/>
            <a:chExt cx="561653" cy="589655"/>
          </a:xfrm>
        </p:grpSpPr>
        <p:grpSp>
          <p:nvGrpSpPr>
            <p:cNvPr id="39" name="组合 38"/>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TextBox 41"/>
            <p:cNvSpPr txBox="1"/>
            <p:nvPr/>
          </p:nvSpPr>
          <p:spPr>
            <a:xfrm>
              <a:off x="2475595" y="376486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a:off x="2882259" y="3792033"/>
            <a:ext cx="1845191" cy="829945"/>
          </a:xfrm>
          <a:prstGeom prst="rect">
            <a:avLst/>
          </a:prstGeom>
          <a:noFill/>
        </p:spPr>
        <p:txBody>
          <a:bodyPr wrap="squar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促进各层次管理者的沟通协作</a:t>
            </a:r>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5" name="图片 54"/>
          <p:cNvPicPr/>
          <p:nvPr/>
        </p:nvPicPr>
        <p:blipFill>
          <a:blip r:embed="rId3"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2" name="标题 1"/>
          <p:cNvSpPr>
            <a:spLocks noGrp="1"/>
          </p:cNvSpPr>
          <p:nvPr>
            <p:ph type="title"/>
          </p:nvPr>
        </p:nvSpPr>
        <p:spPr>
          <a:xfrm>
            <a:off x="890270" y="205740"/>
            <a:ext cx="1684655" cy="42545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计划的作用</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trips(down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right)">
                                      <p:cBhvr>
                                        <p:cTn id="18" dur="500"/>
                                        <p:tgtEl>
                                          <p:spTgt spid="2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righ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1000" fill="hold"/>
                                        <p:tgtEl>
                                          <p:spTgt spid="3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fill="hold"/>
                                        <p:tgtEl>
                                          <p:spTgt spid="53"/>
                                        </p:tgtEl>
                                        <p:attrNameLst>
                                          <p:attrName>ppt_x</p:attrName>
                                        </p:attrNameLst>
                                      </p:cBhvr>
                                      <p:tavLst>
                                        <p:tav tm="0">
                                          <p:val>
                                            <p:strVal val="#ppt_x"/>
                                          </p:val>
                                        </p:tav>
                                        <p:tav tm="100000">
                                          <p:val>
                                            <p:strVal val="#ppt_x"/>
                                          </p:val>
                                        </p:tav>
                                      </p:tavLst>
                                    </p:anim>
                                    <p:anim calcmode="lin" valueType="num">
                                      <p:cBhvr additive="base">
                                        <p:cTn id="49" dur="500" fill="hold"/>
                                        <p:tgtEl>
                                          <p:spTgt spid="53"/>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500" fill="hold"/>
                                        <p:tgtEl>
                                          <p:spTgt spid="54"/>
                                        </p:tgtEl>
                                        <p:attrNameLst>
                                          <p:attrName>ppt_x</p:attrName>
                                        </p:attrNameLst>
                                      </p:cBhvr>
                                      <p:tavLst>
                                        <p:tav tm="0">
                                          <p:val>
                                            <p:strVal val="#ppt_x"/>
                                          </p:val>
                                        </p:tav>
                                        <p:tav tm="100000">
                                          <p:val>
                                            <p:strVal val="#ppt_x"/>
                                          </p:val>
                                        </p:tav>
                                      </p:tavLst>
                                    </p:anim>
                                    <p:anim calcmode="lin" valueType="num">
                                      <p:cBhvr additive="base">
                                        <p:cTn id="53" dur="500" fill="hold"/>
                                        <p:tgtEl>
                                          <p:spTgt spid="54"/>
                                        </p:tgtEl>
                                        <p:attrNameLst>
                                          <p:attrName>ppt_y</p:attrName>
                                        </p:attrNameLst>
                                      </p:cBhvr>
                                      <p:tavLst>
                                        <p:tav tm="0">
                                          <p:val>
                                            <p:strVal val="1+#ppt_h/2"/>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fill="hold"/>
                                        <p:tgtEl>
                                          <p:spTgt spid="52"/>
                                        </p:tgtEl>
                                        <p:attrNameLst>
                                          <p:attrName>ppt_x</p:attrName>
                                        </p:attrNameLst>
                                      </p:cBhvr>
                                      <p:tavLst>
                                        <p:tav tm="0">
                                          <p:val>
                                            <p:strVal val="1+#ppt_w/2"/>
                                          </p:val>
                                        </p:tav>
                                        <p:tav tm="100000">
                                          <p:val>
                                            <p:strVal val="#ppt_x"/>
                                          </p:val>
                                        </p:tav>
                                      </p:tavLst>
                                    </p:anim>
                                    <p:anim calcmode="lin" valueType="num">
                                      <p:cBhvr additive="base">
                                        <p:cTn id="57" dur="500" fill="hold"/>
                                        <p:tgtEl>
                                          <p:spTgt spid="52"/>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500" fill="hold"/>
                                        <p:tgtEl>
                                          <p:spTgt spid="51"/>
                                        </p:tgtEl>
                                        <p:attrNameLst>
                                          <p:attrName>ppt_x</p:attrName>
                                        </p:attrNameLst>
                                      </p:cBhvr>
                                      <p:tavLst>
                                        <p:tav tm="0">
                                          <p:val>
                                            <p:strVal val="0-#ppt_w/2"/>
                                          </p:val>
                                        </p:tav>
                                        <p:tav tm="100000">
                                          <p:val>
                                            <p:strVal val="#ppt_x"/>
                                          </p:val>
                                        </p:tav>
                                      </p:tavLst>
                                    </p:anim>
                                    <p:anim calcmode="lin" valueType="num">
                                      <p:cBhvr additive="base">
                                        <p:cTn id="61" dur="500" fill="hold"/>
                                        <p:tgtEl>
                                          <p:spTgt spid="5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p:tgtEl>
                                          <p:spTgt spid="19"/>
                                        </p:tgtEl>
                                        <p:attrNameLst>
                                          <p:attrName>ppt_x</p:attrName>
                                        </p:attrNameLst>
                                      </p:cBhvr>
                                      <p:tavLst>
                                        <p:tav tm="0">
                                          <p:val>
                                            <p:strVal val="#ppt_x-#ppt_w*1.125000"/>
                                          </p:val>
                                        </p:tav>
                                        <p:tav tm="100000">
                                          <p:val>
                                            <p:strVal val="#ppt_x"/>
                                          </p:val>
                                        </p:tav>
                                      </p:tavLst>
                                    </p:anim>
                                    <p:animEffect transition="in" filter="wipe(right)">
                                      <p:cBhvr>
                                        <p:cTn id="66" dur="500"/>
                                        <p:tgtEl>
                                          <p:spTgt spid="19"/>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p:tgtEl>
                                          <p:spTgt spid="27"/>
                                        </p:tgtEl>
                                        <p:attrNameLst>
                                          <p:attrName>ppt_x</p:attrName>
                                        </p:attrNameLst>
                                      </p:cBhvr>
                                      <p:tavLst>
                                        <p:tav tm="0">
                                          <p:val>
                                            <p:strVal val="#ppt_x-#ppt_w*1.125000"/>
                                          </p:val>
                                        </p:tav>
                                        <p:tav tm="100000">
                                          <p:val>
                                            <p:strVal val="#ppt_x"/>
                                          </p:val>
                                        </p:tav>
                                      </p:tavLst>
                                    </p:anim>
                                    <p:animEffect transition="in" filter="wipe(right)">
                                      <p:cBhvr>
                                        <p:cTn id="70" dur="500"/>
                                        <p:tgtEl>
                                          <p:spTgt spid="27"/>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p:tgtEl>
                                          <p:spTgt spid="35"/>
                                        </p:tgtEl>
                                        <p:attrNameLst>
                                          <p:attrName>ppt_x</p:attrName>
                                        </p:attrNameLst>
                                      </p:cBhvr>
                                      <p:tavLst>
                                        <p:tav tm="0">
                                          <p:val>
                                            <p:strVal val="#ppt_x-#ppt_w*1.125000"/>
                                          </p:val>
                                        </p:tav>
                                        <p:tav tm="100000">
                                          <p:val>
                                            <p:strVal val="#ppt_x"/>
                                          </p:val>
                                        </p:tav>
                                      </p:tavLst>
                                    </p:anim>
                                    <p:animEffect transition="in" filter="wipe(right)">
                                      <p:cBhvr>
                                        <p:cTn id="74" dur="500"/>
                                        <p:tgtEl>
                                          <p:spTgt spid="35"/>
                                        </p:tgtEl>
                                      </p:cBhvr>
                                    </p:animEffect>
                                  </p:childTnLst>
                                </p:cTn>
                              </p:par>
                              <p:par>
                                <p:cTn id="75" presetID="12" presetClass="entr" presetSubtype="8"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p:tgtEl>
                                          <p:spTgt spid="43"/>
                                        </p:tgtEl>
                                        <p:attrNameLst>
                                          <p:attrName>ppt_x</p:attrName>
                                        </p:attrNameLst>
                                      </p:cBhvr>
                                      <p:tavLst>
                                        <p:tav tm="0">
                                          <p:val>
                                            <p:strVal val="#ppt_x-#ppt_w*1.125000"/>
                                          </p:val>
                                        </p:tav>
                                        <p:tav tm="100000">
                                          <p:val>
                                            <p:strVal val="#ppt_x"/>
                                          </p:val>
                                        </p:tav>
                                      </p:tavLst>
                                    </p:anim>
                                    <p:animEffect transition="in" filter="wipe(right)">
                                      <p:cBhvr>
                                        <p:cTn id="7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1" grpId="0" animBg="1"/>
      <p:bldP spid="27" grpId="0"/>
      <p:bldP spid="29" grpId="0" animBg="1"/>
      <p:bldP spid="35" grpId="0"/>
      <p:bldP spid="37"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475122" y="1426566"/>
            <a:ext cx="770115" cy="1200329"/>
          </a:xfrm>
          <a:prstGeom prst="rect">
            <a:avLst/>
          </a:prstGeom>
          <a:noFill/>
          <a:ln>
            <a:noFill/>
          </a:ln>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630555" y="889635"/>
            <a:ext cx="7618095" cy="1014730"/>
          </a:xfrm>
          <a:prstGeom prst="rect">
            <a:avLst/>
          </a:prstGeom>
          <a:noFill/>
        </p:spPr>
        <p:txBody>
          <a:bodyPr wrap="square" rtlCol="0">
            <a:spAutoFit/>
          </a:bodyPr>
          <a:lstStyle/>
          <a:p>
            <a:r>
              <a:rPr lang="zh-CN" altLang="zh-CN" sz="1600" dirty="0">
                <a:latin typeface="Arial" panose="020B0604020202020204" pitchFamily="34" charset="0"/>
                <a:ea typeface="微软雅黑" panose="020B0503020204020204" pitchFamily="34" charset="-122"/>
                <a:cs typeface="方正兰亭细黑_GBK_M" pitchFamily="2" charset="2"/>
              </a:rPr>
              <a:t>计划是管理的首要职能，它将各种资源预先在时间和空间上进行合理的配置，以实现组织的目标。因此，可以根据实施计划的组织层级、计划实施的时间长短、计划明确性的程度以及计划的使用频率等对计划进行分类</a:t>
            </a:r>
            <a:r>
              <a:rPr lang="zh-CN" altLang="en-US" sz="1600" dirty="0">
                <a:latin typeface="Arial" panose="020B0604020202020204" pitchFamily="34" charset="0"/>
                <a:ea typeface="微软雅黑" panose="020B0503020204020204" pitchFamily="34" charset="-122"/>
                <a:cs typeface="方正兰亭细黑_GBK_M" pitchFamily="2" charset="2"/>
              </a:rPr>
              <a:t>。</a:t>
            </a:r>
            <a:endParaRPr lang="zh-CN" altLang="en-US" sz="16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8" name="TextBox 67"/>
          <p:cNvSpPr txBox="1"/>
          <p:nvPr/>
        </p:nvSpPr>
        <p:spPr>
          <a:xfrm>
            <a:off x="1586028" y="3814130"/>
            <a:ext cx="1402080" cy="337185"/>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明确性的程度</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TextBox 68"/>
          <p:cNvSpPr txBox="1"/>
          <p:nvPr/>
        </p:nvSpPr>
        <p:spPr>
          <a:xfrm>
            <a:off x="6405147" y="3796251"/>
            <a:ext cx="1198880" cy="337185"/>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使用的频率</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69"/>
          <p:cNvSpPr txBox="1"/>
          <p:nvPr/>
        </p:nvSpPr>
        <p:spPr>
          <a:xfrm>
            <a:off x="6186072" y="2380240"/>
            <a:ext cx="1605280" cy="337185"/>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实施时间的长短</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70"/>
          <p:cNvSpPr txBox="1"/>
          <p:nvPr/>
        </p:nvSpPr>
        <p:spPr>
          <a:xfrm>
            <a:off x="1668734" y="2471360"/>
            <a:ext cx="1198880" cy="337185"/>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管理者层次</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椭圆 34"/>
          <p:cNvSpPr/>
          <p:nvPr/>
        </p:nvSpPr>
        <p:spPr>
          <a:xfrm rot="10800000">
            <a:off x="3288725" y="223067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6" name="组合 95"/>
          <p:cNvGrpSpPr/>
          <p:nvPr/>
        </p:nvGrpSpPr>
        <p:grpSpPr>
          <a:xfrm rot="5400000">
            <a:off x="3492928" y="3457744"/>
            <a:ext cx="1061672" cy="1379360"/>
            <a:chOff x="4020870" y="2194485"/>
            <a:chExt cx="1102258" cy="1432090"/>
          </a:xfrm>
          <a:effectLst>
            <a:outerShdw blurRad="444500" dist="254000" dir="8100000" algn="tr" rotWithShape="0">
              <a:prstClr val="black">
                <a:alpha val="50000"/>
              </a:prstClr>
            </a:outerShdw>
          </a:effectLst>
        </p:grpSpPr>
        <p:sp>
          <p:nvSpPr>
            <p:cNvPr id="9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椭圆 34"/>
          <p:cNvSpPr/>
          <p:nvPr/>
        </p:nvSpPr>
        <p:spPr>
          <a:xfrm>
            <a:off x="4720609" y="3292349"/>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7" name="组合 116"/>
          <p:cNvGrpSpPr/>
          <p:nvPr/>
        </p:nvGrpSpPr>
        <p:grpSpPr>
          <a:xfrm rot="16200000">
            <a:off x="4525211" y="2033732"/>
            <a:ext cx="1061672" cy="1379360"/>
            <a:chOff x="4020870" y="2194485"/>
            <a:chExt cx="1102258" cy="1432090"/>
          </a:xfrm>
          <a:effectLst>
            <a:outerShdw blurRad="444500" dist="254000" dir="8100000" algn="tr" rotWithShape="0">
              <a:prstClr val="black">
                <a:alpha val="50000"/>
              </a:prstClr>
            </a:outerShdw>
          </a:effectLst>
        </p:grpSpPr>
        <p:sp>
          <p:nvSpPr>
            <p:cNvPr id="1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21"/>
          <p:cNvSpPr txBox="1"/>
          <p:nvPr/>
        </p:nvSpPr>
        <p:spPr>
          <a:xfrm>
            <a:off x="1389771" y="2785379"/>
            <a:ext cx="1563458" cy="922020"/>
          </a:xfrm>
          <a:prstGeom prst="rect">
            <a:avLst/>
          </a:prstGeom>
          <a:noFill/>
        </p:spPr>
        <p:txBody>
          <a:bodyPr wrap="square" rtlCol="0">
            <a:spAutoFit/>
          </a:bodyPr>
          <a:lstStyle/>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战略计划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业务计划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单元计划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416088" y="4157644"/>
            <a:ext cx="1563458" cy="645160"/>
          </a:xfrm>
          <a:prstGeom prst="rect">
            <a:avLst/>
          </a:prstGeom>
          <a:noFill/>
        </p:spPr>
        <p:txBody>
          <a:bodyPr wrap="square" rtlCol="0">
            <a:spAutoFit/>
          </a:bodyPr>
          <a:lstStyle/>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指导性计划</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具体计划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23"/>
          <p:cNvSpPr txBox="1"/>
          <p:nvPr/>
        </p:nvSpPr>
        <p:spPr>
          <a:xfrm>
            <a:off x="6183630" y="2717800"/>
            <a:ext cx="1517650" cy="922020"/>
          </a:xfrm>
          <a:prstGeom prst="rect">
            <a:avLst/>
          </a:prstGeom>
          <a:noFill/>
        </p:spPr>
        <p:txBody>
          <a:bodyPr wrap="square" rtlCol="0">
            <a:spAutoFit/>
          </a:bodyPr>
          <a:lstStyle/>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长期计划</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中期计划</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短期计划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24"/>
          <p:cNvSpPr txBox="1"/>
          <p:nvPr/>
        </p:nvSpPr>
        <p:spPr>
          <a:xfrm>
            <a:off x="6297569" y="4217779"/>
            <a:ext cx="1563458" cy="645160"/>
          </a:xfrm>
          <a:prstGeom prst="rect">
            <a:avLst/>
          </a:prstGeom>
          <a:noFill/>
        </p:spPr>
        <p:txBody>
          <a:bodyPr wrap="square" rtlCol="0">
            <a:spAutoFit/>
          </a:bodyPr>
          <a:lstStyle/>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常规计划</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一次性计划</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6"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p:nvPr/>
        </p:nvPicPr>
        <p:blipFill>
          <a:blip r:embed="rId2" cstate="print">
            <a:extLst>
              <a:ext uri="{28A0092B-C50C-407E-A947-70E740481C1C}">
                <a14:useLocalDpi xmlns:a14="http://schemas.microsoft.com/office/drawing/2010/main" val="0"/>
              </a:ext>
            </a:extLst>
          </a:blip>
          <a:stretch>
            <a:fillRect/>
          </a:stretch>
        </p:blipFill>
        <p:spPr>
          <a:xfrm>
            <a:off x="893519" y="268650"/>
            <a:ext cx="1681883" cy="383933"/>
          </a:xfrm>
          <a:prstGeom prst="homePlate">
            <a:avLst>
              <a:gd name="adj" fmla="val 34324"/>
            </a:avLst>
          </a:prstGeom>
        </p:spPr>
      </p:pic>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2" name="标题 1"/>
          <p:cNvSpPr>
            <a:spLocks noGrp="1"/>
          </p:cNvSpPr>
          <p:nvPr>
            <p:ph type="title"/>
          </p:nvPr>
        </p:nvSpPr>
        <p:spPr>
          <a:xfrm>
            <a:off x="818515" y="205740"/>
            <a:ext cx="1678940" cy="501015"/>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计划的类型</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1" fill="hold" grpId="0" nodeType="afterEffect" p14:presetBounceEnd="40000">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14:bounceEnd="40000">
                                          <p:cBhvr additive="base">
                                            <p:cTn id="11"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95"/>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14:presetBounceEnd="40000">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14:bounceEnd="40000">
                                          <p:cBhvr additive="base">
                                            <p:cTn id="15" dur="500" fill="hold"/>
                                            <p:tgtEl>
                                              <p:spTgt spid="96"/>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90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p:tgtEl>
                                              <p:spTgt spid="71"/>
                                            </p:tgtEl>
                                            <p:attrNameLst>
                                              <p:attrName>ppt_x</p:attrName>
                                            </p:attrNameLst>
                                          </p:cBhvr>
                                          <p:tavLst>
                                            <p:tav tm="0">
                                              <p:val>
                                                <p:strVal val="#ppt_x+#ppt_w*1.125000"/>
                                              </p:val>
                                            </p:tav>
                                            <p:tav tm="100000">
                                              <p:val>
                                                <p:strVal val="#ppt_x"/>
                                              </p:val>
                                            </p:tav>
                                          </p:tavLst>
                                        </p:anim>
                                        <p:animEffect transition="in" filter="wipe(left)">
                                          <p:cBhvr>
                                            <p:cTn id="20" dur="500"/>
                                            <p:tgtEl>
                                              <p:spTgt spid="71"/>
                                            </p:tgtEl>
                                          </p:cBhvr>
                                        </p:animEffect>
                                      </p:childTnLst>
                                    </p:cTn>
                                  </p:par>
                                  <p:par>
                                    <p:cTn id="21" presetID="2" presetClass="entr" presetSubtype="4" fill="hold" grpId="0" nodeType="withEffect" p14:presetBounceEnd="40000">
                                      <p:stCondLst>
                                        <p:cond delay="600"/>
                                      </p:stCondLst>
                                      <p:childTnLst>
                                        <p:set>
                                          <p:cBhvr>
                                            <p:cTn id="22" dur="1" fill="hold">
                                              <p:stCondLst>
                                                <p:cond delay="0"/>
                                              </p:stCondLst>
                                            </p:cTn>
                                            <p:tgtEl>
                                              <p:spTgt spid="100"/>
                                            </p:tgtEl>
                                            <p:attrNameLst>
                                              <p:attrName>style.visibility</p:attrName>
                                            </p:attrNameLst>
                                          </p:cBhvr>
                                          <p:to>
                                            <p:strVal val="visible"/>
                                          </p:to>
                                        </p:set>
                                        <p:anim calcmode="lin" valueType="num" p14:bounceEnd="40000">
                                          <p:cBhvr additive="base">
                                            <p:cTn id="23" dur="500" fill="hold"/>
                                            <p:tgtEl>
                                              <p:spTgt spid="100"/>
                                            </p:tgtEl>
                                            <p:attrNameLst>
                                              <p:attrName>ppt_x</p:attrName>
                                            </p:attrNameLst>
                                          </p:cBhvr>
                                          <p:tavLst>
                                            <p:tav tm="0">
                                              <p:val>
                                                <p:strVal val="#ppt_x"/>
                                              </p:val>
                                            </p:tav>
                                            <p:tav tm="100000">
                                              <p:val>
                                                <p:strVal val="#ppt_x"/>
                                              </p:val>
                                            </p:tav>
                                          </p:tavLst>
                                        </p:anim>
                                        <p:anim calcmode="lin" valueType="num" p14:bounceEnd="40000">
                                          <p:cBhvr additive="base">
                                            <p:cTn id="24" dur="500" fill="hold"/>
                                            <p:tgtEl>
                                              <p:spTgt spid="100"/>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150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left)">
                                          <p:cBhvr>
                                            <p:cTn id="28" dur="500"/>
                                            <p:tgtEl>
                                              <p:spTgt spid="68"/>
                                            </p:tgtEl>
                                          </p:cBhvr>
                                        </p:animEffect>
                                      </p:childTnLst>
                                    </p:cTn>
                                  </p:par>
                                  <p:par>
                                    <p:cTn id="29" presetID="2" presetClass="entr" presetSubtype="2" fill="hold" nodeType="withEffect" p14:presetBounceEnd="40000">
                                      <p:stCondLst>
                                        <p:cond delay="900"/>
                                      </p:stCondLst>
                                      <p:childTnLst>
                                        <p:set>
                                          <p:cBhvr>
                                            <p:cTn id="30" dur="1" fill="hold">
                                              <p:stCondLst>
                                                <p:cond delay="0"/>
                                              </p:stCondLst>
                                            </p:cTn>
                                            <p:tgtEl>
                                              <p:spTgt spid="117"/>
                                            </p:tgtEl>
                                            <p:attrNameLst>
                                              <p:attrName>style.visibility</p:attrName>
                                            </p:attrNameLst>
                                          </p:cBhvr>
                                          <p:to>
                                            <p:strVal val="visible"/>
                                          </p:to>
                                        </p:set>
                                        <p:anim calcmode="lin" valueType="num" p14:bounceEnd="40000">
                                          <p:cBhvr additive="base">
                                            <p:cTn id="31" dur="500" fill="hold"/>
                                            <p:tgtEl>
                                              <p:spTgt spid="11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117"/>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1800"/>
                                      </p:stCondLst>
                                      <p:childTnLst>
                                        <p:set>
                                          <p:cBhvr>
                                            <p:cTn id="34" dur="1" fill="hold">
                                              <p:stCondLst>
                                                <p:cond delay="0"/>
                                              </p:stCondLst>
                                            </p:cTn>
                                            <p:tgtEl>
                                              <p:spTgt spid="69"/>
                                            </p:tgtEl>
                                            <p:attrNameLst>
                                              <p:attrName>style.visibility</p:attrName>
                                            </p:attrNameLst>
                                          </p:cBhvr>
                                          <p:to>
                                            <p:strVal val="visible"/>
                                          </p:to>
                                        </p:set>
                                        <p:anim calcmode="lin" valueType="num">
                                          <p:cBhvr additive="base">
                                            <p:cTn id="35" dur="500"/>
                                            <p:tgtEl>
                                              <p:spTgt spid="69"/>
                                            </p:tgtEl>
                                            <p:attrNameLst>
                                              <p:attrName>ppt_x</p:attrName>
                                            </p:attrNameLst>
                                          </p:cBhvr>
                                          <p:tavLst>
                                            <p:tav tm="0">
                                              <p:val>
                                                <p:strVal val="#ppt_x-#ppt_w*1.125000"/>
                                              </p:val>
                                            </p:tav>
                                            <p:tav tm="100000">
                                              <p:val>
                                                <p:strVal val="#ppt_x"/>
                                              </p:val>
                                            </p:tav>
                                          </p:tavLst>
                                        </p:anim>
                                        <p:animEffect transition="in" filter="wipe(right)">
                                          <p:cBhvr>
                                            <p:cTn id="36" dur="500"/>
                                            <p:tgtEl>
                                              <p:spTgt spid="69"/>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p:tgtEl>
                                              <p:spTgt spid="70"/>
                                            </p:tgtEl>
                                            <p:attrNameLst>
                                              <p:attrName>ppt_x</p:attrName>
                                            </p:attrNameLst>
                                          </p:cBhvr>
                                          <p:tavLst>
                                            <p:tav tm="0">
                                              <p:val>
                                                <p:strVal val="#ppt_x-#ppt_w*1.125000"/>
                                              </p:val>
                                            </p:tav>
                                            <p:tav tm="100000">
                                              <p:val>
                                                <p:strVal val="#ppt_x"/>
                                              </p:val>
                                            </p:tav>
                                          </p:tavLst>
                                        </p:anim>
                                        <p:animEffect transition="in" filter="wipe(right)">
                                          <p:cBhvr>
                                            <p:cTn id="40" dur="500"/>
                                            <p:tgtEl>
                                              <p:spTgt spid="70"/>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300"/>
                                            <p:tgtEl>
                                              <p:spTgt spid="22"/>
                                            </p:tgtEl>
                                            <p:attrNameLst>
                                              <p:attrName>ppt_x</p:attrName>
                                            </p:attrNameLst>
                                          </p:cBhvr>
                                          <p:tavLst>
                                            <p:tav tm="0">
                                              <p:val>
                                                <p:strVal val="#ppt_x-#ppt_w*1.125000"/>
                                              </p:val>
                                            </p:tav>
                                            <p:tav tm="100000">
                                              <p:val>
                                                <p:strVal val="#ppt_x"/>
                                              </p:val>
                                            </p:tav>
                                          </p:tavLst>
                                        </p:anim>
                                        <p:animEffect transition="in" filter="wipe(right)">
                                          <p:cBhvr>
                                            <p:cTn id="45" dur="300"/>
                                            <p:tgtEl>
                                              <p:spTgt spid="22"/>
                                            </p:tgtEl>
                                          </p:cBhvr>
                                        </p:animEffect>
                                      </p:childTnLst>
                                    </p:cTn>
                                  </p:par>
                                  <p:par>
                                    <p:cTn id="46" presetID="12" presetClass="entr" presetSubtype="8" fill="hold" grpId="0" nodeType="withEffect">
                                      <p:stCondLst>
                                        <p:cond delay="20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300"/>
                                            <p:tgtEl>
                                              <p:spTgt spid="23"/>
                                            </p:tgtEl>
                                            <p:attrNameLst>
                                              <p:attrName>ppt_x</p:attrName>
                                            </p:attrNameLst>
                                          </p:cBhvr>
                                          <p:tavLst>
                                            <p:tav tm="0">
                                              <p:val>
                                                <p:strVal val="#ppt_x-#ppt_w*1.125000"/>
                                              </p:val>
                                            </p:tav>
                                            <p:tav tm="100000">
                                              <p:val>
                                                <p:strVal val="#ppt_x"/>
                                              </p:val>
                                            </p:tav>
                                          </p:tavLst>
                                        </p:anim>
                                        <p:animEffect transition="in" filter="wipe(right)">
                                          <p:cBhvr>
                                            <p:cTn id="49" dur="300"/>
                                            <p:tgtEl>
                                              <p:spTgt spid="23"/>
                                            </p:tgtEl>
                                          </p:cBhvr>
                                        </p:animEffect>
                                      </p:childTnLst>
                                    </p:cTn>
                                  </p:par>
                                  <p:par>
                                    <p:cTn id="50" presetID="12" presetClass="entr" presetSubtype="8" fill="hold" grpId="0" nodeType="withEffect">
                                      <p:stCondLst>
                                        <p:cond delay="2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300"/>
                                            <p:tgtEl>
                                              <p:spTgt spid="24"/>
                                            </p:tgtEl>
                                            <p:attrNameLst>
                                              <p:attrName>ppt_x</p:attrName>
                                            </p:attrNameLst>
                                          </p:cBhvr>
                                          <p:tavLst>
                                            <p:tav tm="0">
                                              <p:val>
                                                <p:strVal val="#ppt_x-#ppt_w*1.125000"/>
                                              </p:val>
                                            </p:tav>
                                            <p:tav tm="100000">
                                              <p:val>
                                                <p:strVal val="#ppt_x"/>
                                              </p:val>
                                            </p:tav>
                                          </p:tavLst>
                                        </p:anim>
                                        <p:animEffect transition="in" filter="wipe(right)">
                                          <p:cBhvr>
                                            <p:cTn id="53" dur="300"/>
                                            <p:tgtEl>
                                              <p:spTgt spid="24"/>
                                            </p:tgtEl>
                                          </p:cBhvr>
                                        </p:animEffect>
                                      </p:childTnLst>
                                    </p:cTn>
                                  </p:par>
                                  <p:par>
                                    <p:cTn id="54" presetID="12" presetClass="entr" presetSubtype="8" fill="hold" grpId="0" nodeType="withEffect">
                                      <p:stCondLst>
                                        <p:cond delay="20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300"/>
                                            <p:tgtEl>
                                              <p:spTgt spid="25"/>
                                            </p:tgtEl>
                                            <p:attrNameLst>
                                              <p:attrName>ppt_x</p:attrName>
                                            </p:attrNameLst>
                                          </p:cBhvr>
                                          <p:tavLst>
                                            <p:tav tm="0">
                                              <p:val>
                                                <p:strVal val="#ppt_x-#ppt_w*1.125000"/>
                                              </p:val>
                                            </p:tav>
                                            <p:tav tm="100000">
                                              <p:val>
                                                <p:strVal val="#ppt_x"/>
                                              </p:val>
                                            </p:tav>
                                          </p:tavLst>
                                        </p:anim>
                                        <p:animEffect transition="in" filter="wipe(right)">
                                          <p:cBhvr>
                                            <p:cTn id="57"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95" grpId="0" animBg="1"/>
          <p:bldP spid="100" grpId="0" animBg="1"/>
          <p:bldP spid="22"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0-#ppt_w/2"/>
                                              </p:val>
                                            </p:tav>
                                            <p:tav tm="100000">
                                              <p:val>
                                                <p:strVal val="#ppt_x"/>
                                              </p:val>
                                            </p:tav>
                                          </p:tavLst>
                                        </p:anim>
                                        <p:anim calcmode="lin" valueType="num">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90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p:tgtEl>
                                              <p:spTgt spid="71"/>
                                            </p:tgtEl>
                                            <p:attrNameLst>
                                              <p:attrName>ppt_x</p:attrName>
                                            </p:attrNameLst>
                                          </p:cBhvr>
                                          <p:tavLst>
                                            <p:tav tm="0">
                                              <p:val>
                                                <p:strVal val="#ppt_x+#ppt_w*1.125000"/>
                                              </p:val>
                                            </p:tav>
                                            <p:tav tm="100000">
                                              <p:val>
                                                <p:strVal val="#ppt_x"/>
                                              </p:val>
                                            </p:tav>
                                          </p:tavLst>
                                        </p:anim>
                                        <p:animEffect transition="in" filter="wipe(left)">
                                          <p:cBhvr>
                                            <p:cTn id="20" dur="500"/>
                                            <p:tgtEl>
                                              <p:spTgt spid="71"/>
                                            </p:tgtEl>
                                          </p:cBhvr>
                                        </p:animEffect>
                                      </p:childTnLst>
                                    </p:cTn>
                                  </p:par>
                                  <p:par>
                                    <p:cTn id="21" presetID="2" presetClass="entr" presetSubtype="4" fill="hold" grpId="0" nodeType="withEffect">
                                      <p:stCondLst>
                                        <p:cond delay="60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fill="hold"/>
                                            <p:tgtEl>
                                              <p:spTgt spid="100"/>
                                            </p:tgtEl>
                                            <p:attrNameLst>
                                              <p:attrName>ppt_x</p:attrName>
                                            </p:attrNameLst>
                                          </p:cBhvr>
                                          <p:tavLst>
                                            <p:tav tm="0">
                                              <p:val>
                                                <p:strVal val="#ppt_x"/>
                                              </p:val>
                                            </p:tav>
                                            <p:tav tm="100000">
                                              <p:val>
                                                <p:strVal val="#ppt_x"/>
                                              </p:val>
                                            </p:tav>
                                          </p:tavLst>
                                        </p:anim>
                                        <p:anim calcmode="lin" valueType="num">
                                          <p:cBhvr additive="base">
                                            <p:cTn id="24" dur="500" fill="hold"/>
                                            <p:tgtEl>
                                              <p:spTgt spid="100"/>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150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left)">
                                          <p:cBhvr>
                                            <p:cTn id="28" dur="500"/>
                                            <p:tgtEl>
                                              <p:spTgt spid="68"/>
                                            </p:tgtEl>
                                          </p:cBhvr>
                                        </p:animEffect>
                                      </p:childTnLst>
                                    </p:cTn>
                                  </p:par>
                                  <p:par>
                                    <p:cTn id="29" presetID="2" presetClass="entr" presetSubtype="2" fill="hold" nodeType="withEffect">
                                      <p:stCondLst>
                                        <p:cond delay="90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1+#ppt_w/2"/>
                                              </p:val>
                                            </p:tav>
                                            <p:tav tm="100000">
                                              <p:val>
                                                <p:strVal val="#ppt_x"/>
                                              </p:val>
                                            </p:tav>
                                          </p:tavLst>
                                        </p:anim>
                                        <p:anim calcmode="lin" valueType="num">
                                          <p:cBhvr additive="base">
                                            <p:cTn id="32" dur="500" fill="hold"/>
                                            <p:tgtEl>
                                              <p:spTgt spid="117"/>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1800"/>
                                      </p:stCondLst>
                                      <p:childTnLst>
                                        <p:set>
                                          <p:cBhvr>
                                            <p:cTn id="34" dur="1" fill="hold">
                                              <p:stCondLst>
                                                <p:cond delay="0"/>
                                              </p:stCondLst>
                                            </p:cTn>
                                            <p:tgtEl>
                                              <p:spTgt spid="69"/>
                                            </p:tgtEl>
                                            <p:attrNameLst>
                                              <p:attrName>style.visibility</p:attrName>
                                            </p:attrNameLst>
                                          </p:cBhvr>
                                          <p:to>
                                            <p:strVal val="visible"/>
                                          </p:to>
                                        </p:set>
                                        <p:anim calcmode="lin" valueType="num">
                                          <p:cBhvr additive="base">
                                            <p:cTn id="35" dur="500"/>
                                            <p:tgtEl>
                                              <p:spTgt spid="69"/>
                                            </p:tgtEl>
                                            <p:attrNameLst>
                                              <p:attrName>ppt_x</p:attrName>
                                            </p:attrNameLst>
                                          </p:cBhvr>
                                          <p:tavLst>
                                            <p:tav tm="0">
                                              <p:val>
                                                <p:strVal val="#ppt_x-#ppt_w*1.125000"/>
                                              </p:val>
                                            </p:tav>
                                            <p:tav tm="100000">
                                              <p:val>
                                                <p:strVal val="#ppt_x"/>
                                              </p:val>
                                            </p:tav>
                                          </p:tavLst>
                                        </p:anim>
                                        <p:animEffect transition="in" filter="wipe(right)">
                                          <p:cBhvr>
                                            <p:cTn id="36" dur="500"/>
                                            <p:tgtEl>
                                              <p:spTgt spid="69"/>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p:tgtEl>
                                              <p:spTgt spid="70"/>
                                            </p:tgtEl>
                                            <p:attrNameLst>
                                              <p:attrName>ppt_x</p:attrName>
                                            </p:attrNameLst>
                                          </p:cBhvr>
                                          <p:tavLst>
                                            <p:tav tm="0">
                                              <p:val>
                                                <p:strVal val="#ppt_x-#ppt_w*1.125000"/>
                                              </p:val>
                                            </p:tav>
                                            <p:tav tm="100000">
                                              <p:val>
                                                <p:strVal val="#ppt_x"/>
                                              </p:val>
                                            </p:tav>
                                          </p:tavLst>
                                        </p:anim>
                                        <p:animEffect transition="in" filter="wipe(right)">
                                          <p:cBhvr>
                                            <p:cTn id="40" dur="500"/>
                                            <p:tgtEl>
                                              <p:spTgt spid="70"/>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300"/>
                                            <p:tgtEl>
                                              <p:spTgt spid="22"/>
                                            </p:tgtEl>
                                            <p:attrNameLst>
                                              <p:attrName>ppt_x</p:attrName>
                                            </p:attrNameLst>
                                          </p:cBhvr>
                                          <p:tavLst>
                                            <p:tav tm="0">
                                              <p:val>
                                                <p:strVal val="#ppt_x-#ppt_w*1.125000"/>
                                              </p:val>
                                            </p:tav>
                                            <p:tav tm="100000">
                                              <p:val>
                                                <p:strVal val="#ppt_x"/>
                                              </p:val>
                                            </p:tav>
                                          </p:tavLst>
                                        </p:anim>
                                        <p:animEffect transition="in" filter="wipe(right)">
                                          <p:cBhvr>
                                            <p:cTn id="45" dur="300"/>
                                            <p:tgtEl>
                                              <p:spTgt spid="22"/>
                                            </p:tgtEl>
                                          </p:cBhvr>
                                        </p:animEffect>
                                      </p:childTnLst>
                                    </p:cTn>
                                  </p:par>
                                  <p:par>
                                    <p:cTn id="46" presetID="12" presetClass="entr" presetSubtype="8" fill="hold" grpId="0" nodeType="withEffect">
                                      <p:stCondLst>
                                        <p:cond delay="20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300"/>
                                            <p:tgtEl>
                                              <p:spTgt spid="23"/>
                                            </p:tgtEl>
                                            <p:attrNameLst>
                                              <p:attrName>ppt_x</p:attrName>
                                            </p:attrNameLst>
                                          </p:cBhvr>
                                          <p:tavLst>
                                            <p:tav tm="0">
                                              <p:val>
                                                <p:strVal val="#ppt_x-#ppt_w*1.125000"/>
                                              </p:val>
                                            </p:tav>
                                            <p:tav tm="100000">
                                              <p:val>
                                                <p:strVal val="#ppt_x"/>
                                              </p:val>
                                            </p:tav>
                                          </p:tavLst>
                                        </p:anim>
                                        <p:animEffect transition="in" filter="wipe(right)">
                                          <p:cBhvr>
                                            <p:cTn id="49" dur="300"/>
                                            <p:tgtEl>
                                              <p:spTgt spid="23"/>
                                            </p:tgtEl>
                                          </p:cBhvr>
                                        </p:animEffect>
                                      </p:childTnLst>
                                    </p:cTn>
                                  </p:par>
                                  <p:par>
                                    <p:cTn id="50" presetID="12" presetClass="entr" presetSubtype="8" fill="hold" grpId="0" nodeType="withEffect">
                                      <p:stCondLst>
                                        <p:cond delay="2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300"/>
                                            <p:tgtEl>
                                              <p:spTgt spid="24"/>
                                            </p:tgtEl>
                                            <p:attrNameLst>
                                              <p:attrName>ppt_x</p:attrName>
                                            </p:attrNameLst>
                                          </p:cBhvr>
                                          <p:tavLst>
                                            <p:tav tm="0">
                                              <p:val>
                                                <p:strVal val="#ppt_x-#ppt_w*1.125000"/>
                                              </p:val>
                                            </p:tav>
                                            <p:tav tm="100000">
                                              <p:val>
                                                <p:strVal val="#ppt_x"/>
                                              </p:val>
                                            </p:tav>
                                          </p:tavLst>
                                        </p:anim>
                                        <p:animEffect transition="in" filter="wipe(right)">
                                          <p:cBhvr>
                                            <p:cTn id="53" dur="300"/>
                                            <p:tgtEl>
                                              <p:spTgt spid="24"/>
                                            </p:tgtEl>
                                          </p:cBhvr>
                                        </p:animEffect>
                                      </p:childTnLst>
                                    </p:cTn>
                                  </p:par>
                                  <p:par>
                                    <p:cTn id="54" presetID="12" presetClass="entr" presetSubtype="8" fill="hold" grpId="0" nodeType="withEffect">
                                      <p:stCondLst>
                                        <p:cond delay="20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300"/>
                                            <p:tgtEl>
                                              <p:spTgt spid="25"/>
                                            </p:tgtEl>
                                            <p:attrNameLst>
                                              <p:attrName>ppt_x</p:attrName>
                                            </p:attrNameLst>
                                          </p:cBhvr>
                                          <p:tavLst>
                                            <p:tav tm="0">
                                              <p:val>
                                                <p:strVal val="#ppt_x-#ppt_w*1.125000"/>
                                              </p:val>
                                            </p:tav>
                                            <p:tav tm="100000">
                                              <p:val>
                                                <p:strVal val="#ppt_x"/>
                                              </p:val>
                                            </p:tav>
                                          </p:tavLst>
                                        </p:anim>
                                        <p:animEffect transition="in" filter="wipe(right)">
                                          <p:cBhvr>
                                            <p:cTn id="57"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95" grpId="0" animBg="1"/>
          <p:bldP spid="100" grpId="0" animBg="1"/>
          <p:bldP spid="22" grpId="0"/>
          <p:bldP spid="23" grpId="0"/>
          <p:bldP spid="24" grpId="0"/>
          <p:bldP spid="25" grpId="0"/>
        </p:bldLst>
      </p:timing>
    </mc:Fallback>
  </mc:AlternateContent>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2695</Words>
  <Application>WPS 演示</Application>
  <PresentationFormat>全屏显示(16:9)</PresentationFormat>
  <Paragraphs>297</Paragraphs>
  <Slides>20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Yuanti SC Regular</vt:lpstr>
      <vt:lpstr>微软雅黑</vt:lpstr>
      <vt:lpstr>方正兰亭细黑_GBK_M</vt:lpstr>
      <vt:lpstr>Times New Roman</vt:lpstr>
      <vt:lpstr>黑体</vt:lpstr>
      <vt:lpstr>Tahoma</vt:lpstr>
      <vt:lpstr>隶书</vt:lpstr>
      <vt:lpstr>Segoe Print</vt:lpstr>
      <vt:lpstr>Arial Unicode MS</vt:lpstr>
      <vt:lpstr>Calibri</vt:lpstr>
      <vt:lpstr>方正兰亭黑_GBK</vt:lpstr>
      <vt:lpstr>Office 主题​​</vt:lpstr>
      <vt:lpstr>PowerPoint 演示文稿</vt:lpstr>
      <vt:lpstr>PowerPoint 演示文稿</vt:lpstr>
      <vt:lpstr>PowerPoint 演示文稿</vt:lpstr>
      <vt:lpstr>计划的概念</vt:lpstr>
      <vt:lpstr>工作设计决策图</vt:lpstr>
      <vt:lpstr>计划的特点</vt:lpstr>
      <vt:lpstr>计划的作用</vt:lpstr>
      <vt:lpstr>PowerPoint 演示文稿</vt:lpstr>
      <vt:lpstr>计划的类型</vt:lpstr>
      <vt:lpstr>计划的类型</vt:lpstr>
      <vt:lpstr>计划的类型</vt:lpstr>
      <vt:lpstr>计划的类型</vt:lpstr>
      <vt:lpstr>计划的类型</vt:lpstr>
      <vt:lpstr>PowerPoint 演示文稿</vt:lpstr>
      <vt:lpstr>计划的过程</vt:lpstr>
      <vt:lpstr>计划的有效性</vt:lpstr>
      <vt:lpstr>PowerPoint 演示文稿</vt:lpstr>
      <vt:lpstr>计划的可能陷阱</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158</cp:revision>
  <dcterms:created xsi:type="dcterms:W3CDTF">2015-01-22T11:01:00Z</dcterms:created>
  <dcterms:modified xsi:type="dcterms:W3CDTF">2019-03-15T12:22:41Z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13</vt:lpwstr>
  </property>
</Properties>
</file>