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456" r:id="rId7"/>
    <p:sldId id="457" r:id="rId8"/>
    <p:sldId id="345" r:id="rId9"/>
    <p:sldId id="458" r:id="rId10"/>
    <p:sldId id="459" r:id="rId11"/>
    <p:sldId id="460" r:id="rId12"/>
    <p:sldId id="356" r:id="rId13"/>
    <p:sldId id="336" r:id="rId14"/>
    <p:sldId id="346" r:id="rId15"/>
    <p:sldId id="357" r:id="rId16"/>
    <p:sldId id="461" r:id="rId17"/>
    <p:sldId id="462" r:id="rId18"/>
    <p:sldId id="377" r:id="rId19"/>
    <p:sldId id="358" r:id="rId20"/>
    <p:sldId id="359" r:id="rId21"/>
    <p:sldId id="360" r:id="rId22"/>
    <p:sldId id="361" r:id="rId23"/>
    <p:sldId id="363" r:id="rId24"/>
    <p:sldId id="362" r:id="rId25"/>
    <p:sldId id="384" r:id="rId26"/>
    <p:sldId id="385" r:id="rId27"/>
    <p:sldId id="386" r:id="rId28"/>
    <p:sldId id="388" r:id="rId29"/>
    <p:sldId id="390" r:id="rId30"/>
    <p:sldId id="392" r:id="rId31"/>
    <p:sldId id="364" r:id="rId32"/>
    <p:sldId id="365" r:id="rId33"/>
    <p:sldId id="366" r:id="rId34"/>
    <p:sldId id="367" r:id="rId35"/>
    <p:sldId id="368" r:id="rId36"/>
    <p:sldId id="369" r:id="rId37"/>
    <p:sldId id="331" r:id="rId3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0" y="174"/>
      </p:cViewPr>
      <p:guideLst>
        <p:guide orient="horz" pos="1620"/>
        <p:guide pos="2880"/>
        <p:guide pos="55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FCA00F4-AB1F-4434-8CF0-549741D15827}"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EA8612B9-923D-4667-82F4-7B4673128AD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ln>
        </p:spPr>
      </p:sp>
      <p:sp>
        <p:nvSpPr>
          <p:cNvPr id="1638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638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5DF9EF41-936C-4B22-8244-D77A168B6748}"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3619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D5CCDDB3-43D1-40E4-A284-F7EC978B8B99}"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9318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EBE1D6E1-CB86-4E88-A31C-7C0EC6522FDF}"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1366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7BBB9264-6022-4EB4-B181-5AF2DBE31058}"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02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4E992576-3A65-48EA-AB49-5109B3B53AE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02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4E992576-3A65-48EA-AB49-5109B3B53AE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p:spPr>
      </p:sp>
      <p:sp>
        <p:nvSpPr>
          <p:cNvPr id="142339"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234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3B56B55-2507-48CD-A1F4-2A6FDAF3031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p:spPr>
      </p:sp>
      <p:sp>
        <p:nvSpPr>
          <p:cNvPr id="1443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438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E91A225E-BF89-429E-83E1-BC5147411A0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p:spPr>
      </p:sp>
      <p:sp>
        <p:nvSpPr>
          <p:cNvPr id="1464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643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B1120979-B320-4D83-97C4-D492A8B97E3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4848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8A3FAE8-8B7C-4EA9-9584-F1556735D9F5}"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25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4E847904-E57F-478B-8A8C-05D1D080F325}"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ln>
        </p:spPr>
      </p:sp>
      <p:sp>
        <p:nvSpPr>
          <p:cNvPr id="184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84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293C9A-A432-4CB1-8E08-BDCB81D37182}" type="slidenum">
              <a:rPr lang="zh-CN" altLang="en-US"/>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p:spPr>
      </p:sp>
      <p:sp>
        <p:nvSpPr>
          <p:cNvPr id="1505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053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3B52BB6-1B11-4E00-AB62-6477D80FB2A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p:spPr>
      </p:sp>
      <p:sp>
        <p:nvSpPr>
          <p:cNvPr id="1546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462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CC4F5175-7A77-4390-AD89-1FA8D34B9272}"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p:spPr>
      </p:sp>
      <p:sp>
        <p:nvSpPr>
          <p:cNvPr id="1566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667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C2937804-DE19-4A74-B297-86EAA45F0A3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ln>
        </p:spPr>
      </p:sp>
      <p:sp>
        <p:nvSpPr>
          <p:cNvPr id="1587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5872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648F446-F06B-4347-9A6A-BFE2BD8F28B2}"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ln>
        </p:spPr>
      </p:sp>
      <p:sp>
        <p:nvSpPr>
          <p:cNvPr id="162819"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6282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A9E5298B-EC9D-4AD5-886C-52AA75CBD69E}"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ln>
        </p:spPr>
      </p:sp>
      <p:sp>
        <p:nvSpPr>
          <p:cNvPr id="1648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6486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10CFFC4E-ACC8-49F2-9D72-3A56AE627D33}"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ln>
        </p:spPr>
      </p:sp>
      <p:sp>
        <p:nvSpPr>
          <p:cNvPr id="166915"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6691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76EC73B4-054A-42D9-83D8-ED866016616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noFill/>
          <a:ln>
            <a:solidFill>
              <a:srgbClr val="000000"/>
            </a:solidFill>
            <a:miter lim="800000"/>
          </a:ln>
        </p:spPr>
      </p:sp>
      <p:sp>
        <p:nvSpPr>
          <p:cNvPr id="8499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499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68F60BA-D985-4F4F-9FEA-ADD53D7650E1}"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ln>
        </p:spPr>
      </p:sp>
      <p:sp>
        <p:nvSpPr>
          <p:cNvPr id="2048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F461D7C-2389-434C-B39C-8D1A469810EB}"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90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E119A88-7DDE-4434-B3C8-0AA964B84690}"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957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238C763-4E51-4955-9D4B-B3999A08C85A}"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1162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AB3E93F-A413-4B33-81EB-429FA21E08A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2800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E5C02DF2-B335-4D18-A91B-DCAF65C71C80}"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p:spPr>
      </p:sp>
      <p:sp>
        <p:nvSpPr>
          <p:cNvPr id="130051"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3005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744DBCB6-9559-4AE2-86E9-6B69931486F9}"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p:spPr>
      </p:sp>
      <p:sp>
        <p:nvSpPr>
          <p:cNvPr id="134147"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3414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B1DAFFF5-6209-4863-ADD9-54A5A3311B60}"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2"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3"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4"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5"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6"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7"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8"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9"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0"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1"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2"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3"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4"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5"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6"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7"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8"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9"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0"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1"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2"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3"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4"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5"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6"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7"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8"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9"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0"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1"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2"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3"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4"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5"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6"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7"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8"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9"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0"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1"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2"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3"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4"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5"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6"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7"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8"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9"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0"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1"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2"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3"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4"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5"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6"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7"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8"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9"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0"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1"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2"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3"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4"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5"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6"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7"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8"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9"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0"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1"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2"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3"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4"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5"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6"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7"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8"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9"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0"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1"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2"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3"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4"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5"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6"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7"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8"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9"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0"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1"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2"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3"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4"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5"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6"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7"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8"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9"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0"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1"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2"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3" name="TextBox 11"/>
          <p:cNvSpPr>
            <a:spLocks noChangeArrowheads="1"/>
          </p:cNvSpPr>
          <p:nvPr userDrawn="1"/>
        </p:nvSpPr>
        <p:spPr bwMode="auto">
          <a:xfrm>
            <a:off x="4195763" y="3276600"/>
            <a:ext cx="500062" cy="461963"/>
          </a:xfrm>
          <a:prstGeom prst="rect">
            <a:avLst/>
          </a:prstGeom>
          <a:noFill/>
          <a:ln>
            <a:noFill/>
          </a:ln>
        </p:spPr>
        <p:txBody>
          <a:bodyPr>
            <a:spAutoFit/>
          </a:bodyPr>
          <a:lstStyle/>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8787A86-0836-4CCC-BC65-D0A737EA00A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2811A5-AD58-4DAD-A1D3-0247C0696B8F}" type="slidenum">
              <a:rPr lang="zh-CN" altLang="en-US"/>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DBAF1FC-7F19-4E2F-9E2F-D4D176D06E5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37737C-18F7-4E6D-9F87-AAC16E083614}" type="slidenum">
              <a:rPr lang="zh-CN" altLang="en-US"/>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056B64D-87A9-441C-B326-306BB2B69B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815F76-AC99-4A83-9A63-08C7B742B28E}" type="slidenum">
              <a:rPr lang="zh-CN" altLang="en-US"/>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692523A-9EF6-4994-A25F-779B321DEBA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DEC50D-3C76-494B-807A-D553869ED513}" type="slidenum">
              <a:rPr lang="zh-CN" altLang="en-US"/>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CF7C090-CE8A-4F92-B7B9-6E470B1FCD0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4C9EBCA-DF64-42ED-A986-BDEE12EF72C9}" type="slidenum">
              <a:rPr lang="zh-CN" altLang="en-US"/>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E64020F-CF50-4D46-B490-FCB86DF045F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CED715-3FB1-4E1A-903E-2341B1F33044}" type="slidenum">
              <a:rPr lang="zh-CN" altLang="en-US"/>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F30EC67-06CB-4EFA-964E-88CD6CB5AA38}"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8941A82-A145-487D-BF14-100AEDB00E9D}" type="slidenum">
              <a:rPr lang="zh-CN" altLang="en-US"/>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AFA0DD-4088-4701-B044-31345D7D9AF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4198E44-65D2-44BE-BAA9-970955E17D0D}" type="slidenum">
              <a:rPr lang="zh-CN" altLang="en-US"/>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AF249746-B074-4BDC-A993-F4916E606FB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E21F5A-549A-42EF-9A1D-B6E98926EF53}" type="slidenum">
              <a:rPr lang="zh-CN" altLang="en-US"/>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3FA5E60-3A3B-45DE-B3F3-4AF9F4530F1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4BE163-A3F3-4C92-9D70-3F9368DF4F55}" type="slidenum">
              <a:rPr lang="zh-CN" altLang="en-US"/>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1D562B51-952A-4DC4-BD82-1E64C7A16C9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2A9587E-4E6C-4DEE-A737-DAEC7B1303E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0" Type="http://schemas.openxmlformats.org/officeDocument/2006/relationships/notesSlide" Target="../notesSlides/notesSlide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0" Type="http://schemas.openxmlformats.org/officeDocument/2006/relationships/notesSlide" Target="../notesSlides/notesSlide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2"/>
          <p:cNvSpPr>
            <a:spLocks noChangeArrowheads="1"/>
          </p:cNvSpPr>
          <p:nvPr/>
        </p:nvSpPr>
        <p:spPr bwMode="auto">
          <a:xfrm>
            <a:off x="3460750" y="3651250"/>
            <a:ext cx="5692775" cy="852488"/>
          </a:xfrm>
          <a:prstGeom prst="rect">
            <a:avLst/>
          </a:pr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1D97BC"/>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362" name="TextBox 11"/>
          <p:cNvSpPr>
            <a:spLocks noChangeArrowheads="1"/>
          </p:cNvSpPr>
          <p:nvPr/>
        </p:nvSpPr>
        <p:spPr bwMode="auto">
          <a:xfrm>
            <a:off x="4730750" y="3154363"/>
            <a:ext cx="3616325" cy="412750"/>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rPr>
              <a:t>第九章 </a:t>
            </a:r>
            <a:r>
              <a:rPr lang="zh-CN" altLang="en-US" sz="2100" b="1">
                <a:solidFill>
                  <a:srgbClr val="ED7D31"/>
                </a:solidFill>
                <a:sym typeface="Arial" panose="020B0604020202020204" pitchFamily="34" charset="0"/>
              </a:rPr>
              <a:t>组织结构与组织设计</a:t>
            </a:r>
            <a:r>
              <a:rPr lang="zh-CN" altLang="en-US">
                <a:sym typeface="Arial" panose="020B0604020202020204" pitchFamily="34" charset="0"/>
              </a:rPr>
              <a:t> </a:t>
            </a:r>
            <a:r>
              <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rPr>
              <a:t> </a:t>
            </a:r>
            <a:endPar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363" name="TextBox 11"/>
          <p:cNvSpPr>
            <a:spLocks noChangeArrowheads="1"/>
          </p:cNvSpPr>
          <p:nvPr/>
        </p:nvSpPr>
        <p:spPr bwMode="auto">
          <a:xfrm>
            <a:off x="4646613" y="3717925"/>
            <a:ext cx="3595687" cy="677863"/>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rPr>
              <a:t>管理理论与实务</a:t>
            </a:r>
            <a:endPar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a:solidFill>
                  <a:schemeClr val="accent2"/>
                </a:solidFill>
                <a:sym typeface="+mn-ea"/>
              </a:rPr>
              <a:t>组织结构的几种具体形式</a:t>
            </a:r>
            <a:endParaRPr lang="zh-CN" altLang="en-US" b="1">
              <a:solidFill>
                <a:schemeClr val="accent2"/>
              </a:solidFill>
            </a:endParaRPr>
          </a:p>
          <a:p>
            <a:pPr marL="457200" indent="-457200">
              <a:buFont typeface="Wingdings" panose="05000000000000000000" charset="0"/>
              <a:buChar char=""/>
            </a:pPr>
            <a:r>
              <a:rPr lang="zh-CN" altLang="en-US" b="1">
                <a:solidFill>
                  <a:schemeClr val="accent2"/>
                </a:solidFill>
                <a:sym typeface="+mn-ea"/>
              </a:rPr>
              <a:t>  简单结构</a:t>
            </a:r>
            <a:endParaRPr lang="zh-CN" altLang="en-US" b="1">
              <a:solidFill>
                <a:schemeClr val="accent2"/>
              </a:solidFill>
            </a:endParaRPr>
          </a:p>
          <a:p>
            <a:pPr marL="457200" indent="-457200">
              <a:buFont typeface="Wingdings" panose="05000000000000000000" charset="0"/>
              <a:buChar char=""/>
            </a:pPr>
            <a:r>
              <a:rPr lang="zh-CN" altLang="en-US" b="1">
                <a:solidFill>
                  <a:schemeClr val="accent2"/>
                </a:solidFill>
                <a:sym typeface="+mn-ea"/>
              </a:rPr>
              <a:t>直线型组织结构</a:t>
            </a:r>
            <a:endParaRPr lang="zh-CN" altLang="en-US" b="1">
              <a:solidFill>
                <a:schemeClr val="accent2"/>
              </a:solidFill>
            </a:endParaRPr>
          </a:p>
          <a:p>
            <a:pPr marL="457200" indent="-457200">
              <a:buFont typeface="Wingdings" panose="05000000000000000000" charset="0"/>
              <a:buChar char=""/>
            </a:pPr>
            <a:r>
              <a:rPr lang="zh-CN" altLang="en-US" b="1">
                <a:solidFill>
                  <a:schemeClr val="accent2"/>
                </a:solidFill>
                <a:sym typeface="+mn-ea"/>
              </a:rPr>
              <a:t>职能型组织结构</a:t>
            </a:r>
            <a:endParaRPr lang="zh-CN" altLang="en-US" b="1">
              <a:solidFill>
                <a:schemeClr val="accent2"/>
              </a:solidFill>
            </a:endParaRPr>
          </a:p>
          <a:p>
            <a:pPr marL="457200" indent="-457200">
              <a:buFont typeface="Wingdings" panose="05000000000000000000" charset="0"/>
              <a:buChar char=""/>
            </a:pPr>
            <a:r>
              <a:rPr lang="zh-CN" altLang="en-US" b="1">
                <a:solidFill>
                  <a:schemeClr val="accent2"/>
                </a:solidFill>
                <a:sym typeface="+mn-ea"/>
              </a:rPr>
              <a:t>事业部组织结构</a:t>
            </a:r>
            <a:endParaRPr lang="zh-CN" altLang="en-US" b="1">
              <a:solidFill>
                <a:schemeClr val="accent2"/>
              </a:solidFill>
            </a:endParaRPr>
          </a:p>
          <a:p>
            <a:pPr marL="457200" indent="-457200">
              <a:buFont typeface="Wingdings" panose="05000000000000000000" charset="0"/>
              <a:buChar char=""/>
            </a:pPr>
            <a:r>
              <a:rPr lang="zh-CN" altLang="en-US" b="1">
                <a:solidFill>
                  <a:schemeClr val="accent2"/>
                </a:solidFill>
                <a:sym typeface="+mn-ea"/>
              </a:rPr>
              <a:t>矩阵型组织结构</a:t>
            </a:r>
            <a:endParaRPr lang="zh-CN" altLang="en-US"/>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3517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517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517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517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0595"/>
            <a:ext cx="8229600" cy="3643630"/>
          </a:xfrm>
        </p:spPr>
        <p:txBody>
          <a:bodyPr/>
          <a:lstStyle/>
          <a:p>
            <a:r>
              <a:rPr lang="zh-CN" altLang="en-US" sz="2400" b="1" dirty="0">
                <a:solidFill>
                  <a:schemeClr val="accent2"/>
                </a:solidFill>
                <a:ea typeface="楷体_GB2312" pitchFamily="49" charset="-122"/>
                <a:sym typeface="+mn-ea"/>
              </a:rPr>
              <a:t>简单结构：</a:t>
            </a:r>
            <a:r>
              <a:rPr lang="zh-CN" altLang="en-US" sz="2400" b="1" dirty="0">
                <a:solidFill>
                  <a:srgbClr val="0067B0"/>
                </a:solidFill>
                <a:ea typeface="楷体_GB2312" pitchFamily="49" charset="-122"/>
                <a:sym typeface="+mn-ea"/>
              </a:rPr>
              <a:t>一种低度部门化、宽管理幅度，职权集中在一个人手中，且正规化程度低的组织设计，在所有者与经营者合一的小企业中广泛应用</a:t>
            </a:r>
            <a:endParaRPr lang="zh-CN" altLang="en-US" sz="2400" b="1" dirty="0">
              <a:solidFill>
                <a:srgbClr val="0067B0"/>
              </a:solidFill>
              <a:ea typeface="楷体_GB2312" pitchFamily="49" charset="-122"/>
              <a:sym typeface="+mn-ea"/>
            </a:endParaRPr>
          </a:p>
          <a:p>
            <a:endParaRPr lang="zh-CN" altLang="en-US" sz="2400" b="1" dirty="0">
              <a:solidFill>
                <a:srgbClr val="0067B0"/>
              </a:solidFill>
              <a:ea typeface="楷体_GB2312" pitchFamily="49" charset="-122"/>
              <a:sym typeface="+mn-ea"/>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9216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216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216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217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92172" name="Group 12"/>
          <p:cNvGrpSpPr/>
          <p:nvPr/>
        </p:nvGrpSpPr>
        <p:grpSpPr bwMode="auto">
          <a:xfrm>
            <a:off x="456883" y="2185353"/>
            <a:ext cx="8305800" cy="2362200"/>
            <a:chOff x="240" y="1392"/>
            <a:chExt cx="5232" cy="1488"/>
          </a:xfrm>
        </p:grpSpPr>
        <p:sp>
          <p:nvSpPr>
            <p:cNvPr id="92173" name="Rectangle 13"/>
            <p:cNvSpPr>
              <a:spLocks noChangeArrowheads="1"/>
            </p:cNvSpPr>
            <p:nvPr/>
          </p:nvSpPr>
          <p:spPr bwMode="auto">
            <a:xfrm>
              <a:off x="2304" y="1392"/>
              <a:ext cx="912" cy="432"/>
            </a:xfrm>
            <a:prstGeom prst="rect">
              <a:avLst/>
            </a:prstGeom>
            <a:solidFill>
              <a:schemeClr val="accent1"/>
            </a:solidFill>
            <a:ln w="9525">
              <a:solidFill>
                <a:schemeClr val="tx1"/>
              </a:solidFill>
              <a:miter lim="800000"/>
            </a:ln>
            <a:effectLst/>
          </p:spPr>
          <p:txBody>
            <a:bodyPr wrap="none" anchor="ctr"/>
            <a:lstStyle/>
            <a:p>
              <a:pPr algn="ctr"/>
              <a:r>
                <a:rPr lang="zh-CN" altLang="en-US" sz="2400" b="1" dirty="0">
                  <a:solidFill>
                    <a:schemeClr val="bg1"/>
                  </a:solidFill>
                  <a:ea typeface="楷体_GB2312" pitchFamily="49" charset="-122"/>
                </a:rPr>
                <a:t>老板</a:t>
              </a:r>
              <a:endParaRPr lang="zh-CN" altLang="en-US" sz="2400" b="1" dirty="0">
                <a:solidFill>
                  <a:schemeClr val="bg1"/>
                </a:solidFill>
                <a:ea typeface="楷体_GB2312" pitchFamily="49" charset="-122"/>
              </a:endParaRPr>
            </a:p>
            <a:p>
              <a:pPr algn="ctr"/>
              <a:r>
                <a:rPr lang="zh-CN" altLang="en-US" sz="2400" b="1" dirty="0">
                  <a:solidFill>
                    <a:schemeClr val="bg1"/>
                  </a:solidFill>
                  <a:ea typeface="楷体_GB2312" pitchFamily="49" charset="-122"/>
                </a:rPr>
                <a:t>（总经理）</a:t>
              </a:r>
              <a:endParaRPr lang="zh-CN" altLang="en-US" sz="2400" b="1" dirty="0">
                <a:solidFill>
                  <a:schemeClr val="bg1"/>
                </a:solidFill>
                <a:ea typeface="楷体_GB2312" pitchFamily="49" charset="-122"/>
              </a:endParaRPr>
            </a:p>
          </p:txBody>
        </p:sp>
        <p:sp>
          <p:nvSpPr>
            <p:cNvPr id="92174" name="Line 14"/>
            <p:cNvSpPr>
              <a:spLocks noChangeShapeType="1"/>
            </p:cNvSpPr>
            <p:nvPr/>
          </p:nvSpPr>
          <p:spPr bwMode="auto">
            <a:xfrm>
              <a:off x="2736" y="1824"/>
              <a:ext cx="0" cy="576"/>
            </a:xfrm>
            <a:prstGeom prst="line">
              <a:avLst/>
            </a:prstGeom>
            <a:noFill/>
            <a:ln w="9525">
              <a:solidFill>
                <a:schemeClr val="tx1"/>
              </a:solidFill>
              <a:round/>
            </a:ln>
            <a:effectLst/>
          </p:spPr>
          <p:txBody>
            <a:bodyPr/>
            <a:lstStyle/>
            <a:p>
              <a:endParaRPr lang="zh-CN" altLang="en-US"/>
            </a:p>
          </p:txBody>
        </p:sp>
        <p:sp>
          <p:nvSpPr>
            <p:cNvPr id="92175" name="Line 15"/>
            <p:cNvSpPr>
              <a:spLocks noChangeShapeType="1"/>
            </p:cNvSpPr>
            <p:nvPr/>
          </p:nvSpPr>
          <p:spPr bwMode="auto">
            <a:xfrm>
              <a:off x="624" y="2064"/>
              <a:ext cx="4416" cy="0"/>
            </a:xfrm>
            <a:prstGeom prst="line">
              <a:avLst/>
            </a:prstGeom>
            <a:noFill/>
            <a:ln w="9525">
              <a:solidFill>
                <a:schemeClr val="tx1"/>
              </a:solidFill>
              <a:round/>
            </a:ln>
            <a:effectLst/>
          </p:spPr>
          <p:txBody>
            <a:bodyPr/>
            <a:lstStyle/>
            <a:p>
              <a:endParaRPr lang="zh-CN" altLang="en-US"/>
            </a:p>
          </p:txBody>
        </p:sp>
        <p:sp>
          <p:nvSpPr>
            <p:cNvPr id="92176" name="Line 16"/>
            <p:cNvSpPr>
              <a:spLocks noChangeShapeType="1"/>
            </p:cNvSpPr>
            <p:nvPr/>
          </p:nvSpPr>
          <p:spPr bwMode="auto">
            <a:xfrm>
              <a:off x="624" y="2064"/>
              <a:ext cx="0" cy="288"/>
            </a:xfrm>
            <a:prstGeom prst="line">
              <a:avLst/>
            </a:prstGeom>
            <a:noFill/>
            <a:ln w="9525">
              <a:solidFill>
                <a:schemeClr val="tx1"/>
              </a:solidFill>
              <a:round/>
            </a:ln>
            <a:effectLst/>
          </p:spPr>
          <p:txBody>
            <a:bodyPr/>
            <a:lstStyle/>
            <a:p>
              <a:endParaRPr lang="zh-CN" altLang="en-US"/>
            </a:p>
          </p:txBody>
        </p:sp>
        <p:sp>
          <p:nvSpPr>
            <p:cNvPr id="92177" name="Rectangle 17"/>
            <p:cNvSpPr>
              <a:spLocks noChangeArrowheads="1"/>
            </p:cNvSpPr>
            <p:nvPr/>
          </p:nvSpPr>
          <p:spPr bwMode="auto">
            <a:xfrm>
              <a:off x="240" y="2352"/>
              <a:ext cx="864" cy="528"/>
            </a:xfrm>
            <a:prstGeom prst="rect">
              <a:avLst/>
            </a:prstGeom>
            <a:solidFill>
              <a:schemeClr val="accent1"/>
            </a:solidFill>
            <a:ln w="9525">
              <a:solidFill>
                <a:schemeClr val="tx1"/>
              </a:solidFill>
              <a:miter lim="800000"/>
            </a:ln>
            <a:effectLst/>
          </p:spPr>
          <p:txBody>
            <a:bodyPr wrap="none" anchor="ctr"/>
            <a:lstStyle/>
            <a:p>
              <a:pPr algn="ctr"/>
              <a:r>
                <a:rPr lang="en-US" altLang="zh-CN" sz="2400" b="1">
                  <a:solidFill>
                    <a:schemeClr val="bg1"/>
                  </a:solidFill>
                  <a:ea typeface="楷体_GB2312" pitchFamily="49" charset="-122"/>
                </a:rPr>
                <a:t>5</a:t>
              </a:r>
              <a:r>
                <a:rPr lang="zh-CN" altLang="en-US" sz="2400" b="1">
                  <a:solidFill>
                    <a:schemeClr val="bg1"/>
                  </a:solidFill>
                  <a:ea typeface="楷体_GB2312" pitchFamily="49" charset="-122"/>
                </a:rPr>
                <a:t>个</a:t>
              </a:r>
              <a:endParaRPr lang="zh-CN" altLang="en-US" sz="2400" b="1">
                <a:solidFill>
                  <a:schemeClr val="bg1"/>
                </a:solidFill>
                <a:ea typeface="楷体_GB2312" pitchFamily="49" charset="-122"/>
              </a:endParaRPr>
            </a:p>
            <a:p>
              <a:pPr algn="ctr"/>
              <a:r>
                <a:rPr lang="zh-CN" altLang="en-US" sz="2400" b="1">
                  <a:solidFill>
                    <a:schemeClr val="bg1"/>
                  </a:solidFill>
                  <a:ea typeface="楷体_GB2312" pitchFamily="49" charset="-122"/>
                </a:rPr>
                <a:t>业务员</a:t>
              </a:r>
              <a:endParaRPr lang="zh-CN" altLang="en-US" sz="2400" b="1">
                <a:solidFill>
                  <a:schemeClr val="bg1"/>
                </a:solidFill>
                <a:ea typeface="楷体_GB2312" pitchFamily="49" charset="-122"/>
              </a:endParaRPr>
            </a:p>
          </p:txBody>
        </p:sp>
        <p:sp>
          <p:nvSpPr>
            <p:cNvPr id="92178" name="Line 18"/>
            <p:cNvSpPr>
              <a:spLocks noChangeShapeType="1"/>
            </p:cNvSpPr>
            <p:nvPr/>
          </p:nvSpPr>
          <p:spPr bwMode="auto">
            <a:xfrm>
              <a:off x="1728" y="2064"/>
              <a:ext cx="0" cy="288"/>
            </a:xfrm>
            <a:prstGeom prst="line">
              <a:avLst/>
            </a:prstGeom>
            <a:noFill/>
            <a:ln w="9525">
              <a:solidFill>
                <a:schemeClr val="tx1"/>
              </a:solidFill>
              <a:round/>
            </a:ln>
            <a:effectLst/>
          </p:spPr>
          <p:txBody>
            <a:bodyPr/>
            <a:lstStyle/>
            <a:p>
              <a:endParaRPr lang="zh-CN" altLang="en-US"/>
            </a:p>
          </p:txBody>
        </p:sp>
        <p:sp>
          <p:nvSpPr>
            <p:cNvPr id="92179" name="Rectangle 19"/>
            <p:cNvSpPr>
              <a:spLocks noChangeArrowheads="1"/>
            </p:cNvSpPr>
            <p:nvPr/>
          </p:nvSpPr>
          <p:spPr bwMode="auto">
            <a:xfrm>
              <a:off x="1296" y="2352"/>
              <a:ext cx="864" cy="528"/>
            </a:xfrm>
            <a:prstGeom prst="rect">
              <a:avLst/>
            </a:prstGeom>
            <a:solidFill>
              <a:schemeClr val="accent1"/>
            </a:solidFill>
            <a:ln w="9525">
              <a:solidFill>
                <a:schemeClr val="tx1"/>
              </a:solidFill>
              <a:miter lim="800000"/>
            </a:ln>
            <a:effectLst/>
          </p:spPr>
          <p:txBody>
            <a:bodyPr wrap="none" anchor="ctr"/>
            <a:lstStyle/>
            <a:p>
              <a:pPr algn="ctr"/>
              <a:r>
                <a:rPr lang="en-US" altLang="zh-CN" sz="2400" b="1">
                  <a:solidFill>
                    <a:schemeClr val="bg1"/>
                  </a:solidFill>
                  <a:ea typeface="楷体_GB2312" pitchFamily="49" charset="-122"/>
                </a:rPr>
                <a:t>1</a:t>
              </a:r>
              <a:r>
                <a:rPr lang="zh-CN" altLang="en-US" sz="2400" b="1">
                  <a:solidFill>
                    <a:schemeClr val="bg1"/>
                  </a:solidFill>
                  <a:ea typeface="楷体_GB2312" pitchFamily="49" charset="-122"/>
                </a:rPr>
                <a:t>个</a:t>
              </a:r>
              <a:endParaRPr lang="zh-CN" altLang="en-US" sz="2400" b="1">
                <a:solidFill>
                  <a:schemeClr val="bg1"/>
                </a:solidFill>
                <a:ea typeface="楷体_GB2312" pitchFamily="49" charset="-122"/>
              </a:endParaRPr>
            </a:p>
            <a:p>
              <a:pPr algn="ctr"/>
              <a:r>
                <a:rPr lang="zh-CN" altLang="en-US" sz="2400" b="1">
                  <a:solidFill>
                    <a:schemeClr val="bg1"/>
                  </a:solidFill>
                  <a:ea typeface="楷体_GB2312" pitchFamily="49" charset="-122"/>
                </a:rPr>
                <a:t>行政助理</a:t>
              </a:r>
              <a:endParaRPr lang="zh-CN" altLang="en-US" sz="2400" b="1">
                <a:solidFill>
                  <a:schemeClr val="bg1"/>
                </a:solidFill>
                <a:ea typeface="楷体_GB2312" pitchFamily="49" charset="-122"/>
              </a:endParaRPr>
            </a:p>
          </p:txBody>
        </p:sp>
        <p:sp>
          <p:nvSpPr>
            <p:cNvPr id="92180" name="Rectangle 20"/>
            <p:cNvSpPr>
              <a:spLocks noChangeArrowheads="1"/>
            </p:cNvSpPr>
            <p:nvPr/>
          </p:nvSpPr>
          <p:spPr bwMode="auto">
            <a:xfrm>
              <a:off x="2352" y="2352"/>
              <a:ext cx="960" cy="528"/>
            </a:xfrm>
            <a:prstGeom prst="rect">
              <a:avLst/>
            </a:prstGeom>
            <a:solidFill>
              <a:schemeClr val="accent1"/>
            </a:solidFill>
            <a:ln w="9525">
              <a:solidFill>
                <a:schemeClr val="tx1"/>
              </a:solidFill>
              <a:miter lim="800000"/>
            </a:ln>
            <a:effectLst/>
          </p:spPr>
          <p:txBody>
            <a:bodyPr wrap="none" anchor="ctr"/>
            <a:lstStyle/>
            <a:p>
              <a:pPr algn="ctr"/>
              <a:r>
                <a:rPr lang="en-US" altLang="zh-CN" sz="2400" b="1">
                  <a:solidFill>
                    <a:schemeClr val="bg1"/>
                  </a:solidFill>
                  <a:ea typeface="楷体_GB2312" pitchFamily="49" charset="-122"/>
                </a:rPr>
                <a:t>1</a:t>
              </a:r>
              <a:r>
                <a:rPr lang="zh-CN" altLang="en-US" sz="2400" b="1">
                  <a:solidFill>
                    <a:schemeClr val="bg1"/>
                  </a:solidFill>
                  <a:ea typeface="楷体_GB2312" pitchFamily="49" charset="-122"/>
                </a:rPr>
                <a:t>个</a:t>
              </a:r>
              <a:endParaRPr lang="zh-CN" altLang="en-US" sz="2400" b="1">
                <a:solidFill>
                  <a:schemeClr val="bg1"/>
                </a:solidFill>
                <a:ea typeface="楷体_GB2312" pitchFamily="49" charset="-122"/>
              </a:endParaRPr>
            </a:p>
            <a:p>
              <a:pPr algn="ctr"/>
              <a:r>
                <a:rPr lang="zh-CN" altLang="en-US" sz="2400" b="1">
                  <a:solidFill>
                    <a:schemeClr val="bg1"/>
                  </a:solidFill>
                  <a:ea typeface="楷体_GB2312" pitchFamily="49" charset="-122"/>
                </a:rPr>
                <a:t>会计兼出纳</a:t>
              </a:r>
              <a:endParaRPr lang="zh-CN" altLang="en-US" sz="2400" b="1">
                <a:solidFill>
                  <a:schemeClr val="bg1"/>
                </a:solidFill>
                <a:ea typeface="楷体_GB2312" pitchFamily="49" charset="-122"/>
              </a:endParaRPr>
            </a:p>
          </p:txBody>
        </p:sp>
        <p:sp>
          <p:nvSpPr>
            <p:cNvPr id="92181" name="Line 21"/>
            <p:cNvSpPr>
              <a:spLocks noChangeShapeType="1"/>
            </p:cNvSpPr>
            <p:nvPr/>
          </p:nvSpPr>
          <p:spPr bwMode="auto">
            <a:xfrm>
              <a:off x="3888" y="2064"/>
              <a:ext cx="0" cy="288"/>
            </a:xfrm>
            <a:prstGeom prst="line">
              <a:avLst/>
            </a:prstGeom>
            <a:noFill/>
            <a:ln w="9525">
              <a:solidFill>
                <a:schemeClr val="tx1"/>
              </a:solidFill>
              <a:round/>
            </a:ln>
            <a:effectLst/>
          </p:spPr>
          <p:txBody>
            <a:bodyPr/>
            <a:lstStyle/>
            <a:p>
              <a:endParaRPr lang="zh-CN" altLang="en-US"/>
            </a:p>
          </p:txBody>
        </p:sp>
        <p:sp>
          <p:nvSpPr>
            <p:cNvPr id="92182" name="Rectangle 22"/>
            <p:cNvSpPr>
              <a:spLocks noChangeArrowheads="1"/>
            </p:cNvSpPr>
            <p:nvPr/>
          </p:nvSpPr>
          <p:spPr bwMode="auto">
            <a:xfrm>
              <a:off x="3504" y="2352"/>
              <a:ext cx="864" cy="480"/>
            </a:xfrm>
            <a:prstGeom prst="rect">
              <a:avLst/>
            </a:prstGeom>
            <a:solidFill>
              <a:schemeClr val="accent1"/>
            </a:solidFill>
            <a:ln w="9525">
              <a:solidFill>
                <a:schemeClr val="tx1"/>
              </a:solidFill>
              <a:miter lim="800000"/>
            </a:ln>
            <a:effectLst/>
          </p:spPr>
          <p:txBody>
            <a:bodyPr wrap="none" anchor="ctr"/>
            <a:lstStyle/>
            <a:p>
              <a:pPr algn="ctr"/>
              <a:r>
                <a:rPr lang="en-US" altLang="zh-CN" sz="2400" b="1">
                  <a:solidFill>
                    <a:schemeClr val="bg1"/>
                  </a:solidFill>
                  <a:ea typeface="楷体_GB2312" pitchFamily="49" charset="-122"/>
                </a:rPr>
                <a:t>1</a:t>
              </a:r>
              <a:r>
                <a:rPr lang="zh-CN" altLang="en-US" sz="2400" b="1">
                  <a:solidFill>
                    <a:schemeClr val="bg1"/>
                  </a:solidFill>
                  <a:ea typeface="楷体_GB2312" pitchFamily="49" charset="-122"/>
                </a:rPr>
                <a:t>个</a:t>
              </a:r>
              <a:endParaRPr lang="zh-CN" altLang="en-US" sz="2400" b="1">
                <a:solidFill>
                  <a:schemeClr val="bg1"/>
                </a:solidFill>
                <a:ea typeface="楷体_GB2312" pitchFamily="49" charset="-122"/>
              </a:endParaRPr>
            </a:p>
            <a:p>
              <a:pPr algn="ctr"/>
              <a:r>
                <a:rPr lang="zh-CN" altLang="en-US" sz="2400" b="1">
                  <a:solidFill>
                    <a:schemeClr val="bg1"/>
                  </a:solidFill>
                  <a:ea typeface="楷体_GB2312" pitchFamily="49" charset="-122"/>
                </a:rPr>
                <a:t>仓库保管</a:t>
              </a:r>
              <a:endParaRPr lang="zh-CN" altLang="en-US" sz="2400" b="1">
                <a:solidFill>
                  <a:schemeClr val="bg1"/>
                </a:solidFill>
                <a:ea typeface="楷体_GB2312" pitchFamily="49" charset="-122"/>
              </a:endParaRPr>
            </a:p>
          </p:txBody>
        </p:sp>
        <p:sp>
          <p:nvSpPr>
            <p:cNvPr id="92183" name="Line 23"/>
            <p:cNvSpPr>
              <a:spLocks noChangeShapeType="1"/>
            </p:cNvSpPr>
            <p:nvPr/>
          </p:nvSpPr>
          <p:spPr bwMode="auto">
            <a:xfrm>
              <a:off x="5040" y="2064"/>
              <a:ext cx="0" cy="288"/>
            </a:xfrm>
            <a:prstGeom prst="line">
              <a:avLst/>
            </a:prstGeom>
            <a:noFill/>
            <a:ln w="9525">
              <a:solidFill>
                <a:schemeClr val="tx1"/>
              </a:solidFill>
              <a:round/>
            </a:ln>
            <a:effectLst/>
          </p:spPr>
          <p:txBody>
            <a:bodyPr/>
            <a:lstStyle/>
            <a:p>
              <a:endParaRPr lang="zh-CN" altLang="en-US"/>
            </a:p>
          </p:txBody>
        </p:sp>
        <p:sp>
          <p:nvSpPr>
            <p:cNvPr id="92184" name="Rectangle 24"/>
            <p:cNvSpPr>
              <a:spLocks noChangeArrowheads="1"/>
            </p:cNvSpPr>
            <p:nvPr/>
          </p:nvSpPr>
          <p:spPr bwMode="auto">
            <a:xfrm>
              <a:off x="4608" y="2352"/>
              <a:ext cx="864" cy="480"/>
            </a:xfrm>
            <a:prstGeom prst="rect">
              <a:avLst/>
            </a:prstGeom>
            <a:solidFill>
              <a:schemeClr val="accent1"/>
            </a:solidFill>
            <a:ln w="9525">
              <a:solidFill>
                <a:schemeClr val="tx1"/>
              </a:solidFill>
              <a:miter lim="800000"/>
            </a:ln>
            <a:effectLst/>
          </p:spPr>
          <p:txBody>
            <a:bodyPr wrap="none" anchor="ctr"/>
            <a:lstStyle/>
            <a:p>
              <a:pPr algn="ctr"/>
              <a:r>
                <a:rPr lang="en-US" altLang="zh-CN" sz="2400" b="1">
                  <a:solidFill>
                    <a:schemeClr val="bg1"/>
                  </a:solidFill>
                  <a:ea typeface="楷体_GB2312" pitchFamily="49" charset="-122"/>
                </a:rPr>
                <a:t>1</a:t>
              </a:r>
              <a:r>
                <a:rPr lang="zh-CN" altLang="en-US" sz="2400" b="1">
                  <a:solidFill>
                    <a:schemeClr val="bg1"/>
                  </a:solidFill>
                  <a:ea typeface="楷体_GB2312" pitchFamily="49" charset="-122"/>
                </a:rPr>
                <a:t>个</a:t>
              </a:r>
              <a:endParaRPr lang="zh-CN" altLang="en-US" sz="2400" b="1">
                <a:solidFill>
                  <a:schemeClr val="bg1"/>
                </a:solidFill>
                <a:ea typeface="楷体_GB2312" pitchFamily="49" charset="-122"/>
              </a:endParaRPr>
            </a:p>
            <a:p>
              <a:pPr algn="ctr"/>
              <a:r>
                <a:rPr lang="zh-CN" altLang="en-US" sz="2400" b="1">
                  <a:solidFill>
                    <a:schemeClr val="bg1"/>
                  </a:solidFill>
                  <a:ea typeface="楷体_GB2312" pitchFamily="49" charset="-122"/>
                </a:rPr>
                <a:t>司机</a:t>
              </a:r>
              <a:endParaRPr lang="zh-CN" altLang="en-US" sz="2400" b="1">
                <a:solidFill>
                  <a:schemeClr val="bg1"/>
                </a:solidFill>
                <a:ea typeface="楷体_GB2312" pitchFamily="49" charset="-122"/>
              </a:endParaRPr>
            </a:p>
          </p:txBody>
        </p:sp>
      </p:grpSp>
      <p:sp>
        <p:nvSpPr>
          <p:cNvPr id="2" name="标题 1"/>
          <p:cNvSpPr>
            <a:spLocks noGrp="1"/>
          </p:cNvSpPr>
          <p:nvPr>
            <p:ph type="title"/>
          </p:nvPr>
        </p:nvSpPr>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72"/>
                                        </p:tgtEl>
                                        <p:attrNameLst>
                                          <p:attrName>style.visibility</p:attrName>
                                        </p:attrNameLst>
                                      </p:cBhvr>
                                      <p:to>
                                        <p:strVal val="visible"/>
                                      </p:to>
                                    </p:set>
                                    <p:animEffect transition="in" filter="blinds(horizontal)">
                                      <p:cBhvr>
                                        <p:cTn id="7" dur="500"/>
                                        <p:tgtEl>
                                          <p:spTgt spid="9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4775" y="902970"/>
            <a:ext cx="3206750" cy="3394075"/>
          </a:xfrm>
        </p:spPr>
        <p:txBody>
          <a:bodyPr/>
          <a:lstStyle/>
          <a:p>
            <a:pPr marL="0" indent="0">
              <a:spcBef>
                <a:spcPct val="50000"/>
              </a:spcBef>
              <a:buFont typeface="Wingdings" panose="05000000000000000000" pitchFamily="2" charset="2"/>
              <a:buNone/>
            </a:pPr>
            <a:r>
              <a:rPr lang="zh-CN" altLang="en-US" sz="1800" b="1" dirty="0">
                <a:solidFill>
                  <a:schemeClr val="accent2"/>
                </a:solidFill>
                <a:ea typeface="楷体_GB2312" pitchFamily="49" charset="-122"/>
                <a:sym typeface="+mn-ea"/>
              </a:rPr>
              <a:t>直线型组织结构</a:t>
            </a:r>
            <a:r>
              <a:rPr lang="zh-CN" altLang="en-US" sz="1800" dirty="0">
                <a:sym typeface="+mn-ea"/>
              </a:rPr>
              <a:t> </a:t>
            </a:r>
            <a:endParaRPr lang="zh-CN" altLang="en-US" sz="1600" b="1" dirty="0">
              <a:solidFill>
                <a:schemeClr val="accent2"/>
              </a:solidFill>
              <a:ea typeface="楷体_GB2312" pitchFamily="49" charset="-122"/>
              <a:sym typeface="+mn-ea"/>
            </a:endParaRPr>
          </a:p>
          <a:p>
            <a:pPr>
              <a:spcBef>
                <a:spcPct val="50000"/>
              </a:spcBef>
              <a:buFont typeface="Wingdings" panose="05000000000000000000" pitchFamily="2" charset="2"/>
              <a:buChar char="Ø"/>
            </a:pPr>
            <a:r>
              <a:rPr lang="zh-CN" altLang="en-US" sz="1800">
                <a:effectLst>
                  <a:outerShdw blurRad="38100" dist="38100" dir="2700000">
                    <a:srgbClr val="FFFFFF"/>
                  </a:outerShdw>
                </a:effectLst>
                <a:latin typeface="Times New Roman" panose="02020603050405020304" pitchFamily="18" charset="0"/>
                <a:sym typeface="+mn-ea"/>
              </a:rPr>
              <a:t>又叫单线制，</a:t>
            </a:r>
            <a:r>
              <a:rPr lang="zh-CN" altLang="en-US" sz="1800" b="1" dirty="0">
                <a:solidFill>
                  <a:srgbClr val="0067B0"/>
                </a:solidFill>
                <a:sym typeface="+mn-ea"/>
              </a:rPr>
              <a:t>是一种较为集权的组织结构，组织中的岗位按照垂直系统直线排列，不设专门的职能部门</a:t>
            </a:r>
            <a:r>
              <a:rPr lang="zh-CN" altLang="en-US" sz="1600" dirty="0">
                <a:sym typeface="+mn-ea"/>
              </a:rPr>
              <a:t>。</a:t>
            </a:r>
            <a:endParaRPr lang="zh-CN" altLang="en-US" sz="1600" dirty="0">
              <a:sym typeface="+mn-ea"/>
            </a:endParaRPr>
          </a:p>
          <a:p>
            <a:pPr>
              <a:lnSpc>
                <a:spcPct val="120000"/>
              </a:lnSpc>
              <a:spcBef>
                <a:spcPct val="50000"/>
              </a:spcBef>
              <a:buFont typeface="Wingdings" panose="05000000000000000000" pitchFamily="2" charset="2"/>
              <a:buChar char="l"/>
            </a:pPr>
            <a:r>
              <a:rPr lang="zh-CN" altLang="en-US" sz="1800" b="1" dirty="0">
                <a:solidFill>
                  <a:srgbClr val="0000FF"/>
                </a:solidFill>
                <a:latin typeface="微软雅黑" panose="020B0503020204020204" pitchFamily="34" charset="-122"/>
                <a:ea typeface="微软雅黑" panose="020B0503020204020204" pitchFamily="34" charset="-122"/>
                <a:sym typeface="+mn-ea"/>
              </a:rPr>
              <a:t>优点</a:t>
            </a:r>
            <a:r>
              <a:rPr lang="zh-CN" altLang="en-US" sz="1800" dirty="0">
                <a:latin typeface="微软雅黑" panose="020B0503020204020204" pitchFamily="34" charset="-122"/>
                <a:ea typeface="微软雅黑" panose="020B0503020204020204" pitchFamily="34" charset="-122"/>
                <a:sym typeface="+mn-ea"/>
              </a:rPr>
              <a:t>：设置简单；权责分明；便于统一指挥和管理</a:t>
            </a:r>
            <a:endParaRPr lang="en-US" altLang="zh-CN" sz="1800" dirty="0">
              <a:latin typeface="微软雅黑" panose="020B0503020204020204" pitchFamily="34" charset="-122"/>
              <a:ea typeface="微软雅黑" panose="020B0503020204020204" pitchFamily="34" charset="-122"/>
            </a:endParaRPr>
          </a:p>
          <a:p>
            <a:pPr>
              <a:lnSpc>
                <a:spcPct val="120000"/>
              </a:lnSpc>
              <a:spcBef>
                <a:spcPct val="50000"/>
              </a:spcBef>
              <a:buFont typeface="Wingdings" panose="05000000000000000000" pitchFamily="2" charset="2"/>
              <a:buChar char="l"/>
            </a:pPr>
            <a:r>
              <a:rPr lang="zh-CN" altLang="en-US" sz="1800" b="1" dirty="0">
                <a:solidFill>
                  <a:srgbClr val="0000FF"/>
                </a:solidFill>
                <a:latin typeface="微软雅黑" panose="020B0503020204020204" pitchFamily="34" charset="-122"/>
                <a:ea typeface="微软雅黑" panose="020B0503020204020204" pitchFamily="34" charset="-122"/>
                <a:sym typeface="+mn-ea"/>
              </a:rPr>
              <a:t>缺点</a:t>
            </a:r>
            <a:r>
              <a:rPr lang="zh-CN" altLang="en-US" sz="1800" dirty="0">
                <a:latin typeface="微软雅黑" panose="020B0503020204020204" pitchFamily="34" charset="-122"/>
                <a:ea typeface="微软雅黑" panose="020B0503020204020204" pitchFamily="34" charset="-122"/>
                <a:sym typeface="+mn-ea"/>
              </a:rPr>
              <a:t>：缺乏横向协调关系； 对行政主管的要求很高</a:t>
            </a:r>
            <a:endParaRPr lang="zh-CN" altLang="en-US" sz="1800" dirty="0">
              <a:effectLst>
                <a:outerShdw blurRad="38100" dist="38100" dir="2700000">
                  <a:srgbClr val="FFFFFF"/>
                </a:outerShdw>
              </a:effectLst>
              <a:latin typeface="微软雅黑" panose="020B0503020204020204" pitchFamily="34" charset="-122"/>
              <a:ea typeface="微软雅黑" panose="020B0503020204020204" pitchFamily="34" charset="-122"/>
              <a:sym typeface="+mn-ea"/>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264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264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264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265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aphicFrame>
        <p:nvGraphicFramePr>
          <p:cNvPr id="2" name="Object 6"/>
          <p:cNvGraphicFramePr>
            <a:graphicFrameLocks noChangeAspect="1"/>
          </p:cNvGraphicFramePr>
          <p:nvPr/>
        </p:nvGraphicFramePr>
        <p:xfrm>
          <a:off x="3656330" y="786130"/>
          <a:ext cx="5372100" cy="3627438"/>
        </p:xfrm>
        <a:graphic>
          <a:graphicData uri="http://schemas.openxmlformats.org/presentationml/2006/ole">
            <mc:AlternateContent xmlns:mc="http://schemas.openxmlformats.org/markup-compatibility/2006">
              <mc:Choice xmlns:v="urn:schemas-microsoft-com:vml" Requires="v">
                <p:oleObj spid="_x0000_s3090" name="" r:id="rId2" imgW="3105150" imgH="2095500" progId="">
                  <p:embed/>
                </p:oleObj>
              </mc:Choice>
              <mc:Fallback>
                <p:oleObj name="" r:id="rId2" imgW="3105150" imgH="2095500" progId="">
                  <p:embed/>
                  <p:pic>
                    <p:nvPicPr>
                      <p:cNvPr id="0" name="图片 3079"/>
                      <p:cNvPicPr/>
                      <p:nvPr/>
                    </p:nvPicPr>
                    <p:blipFill>
                      <a:blip r:embed="rId3"/>
                      <a:stretch>
                        <a:fillRect/>
                      </a:stretch>
                    </p:blipFill>
                    <p:spPr>
                      <a:xfrm>
                        <a:off x="3656330" y="786130"/>
                        <a:ext cx="5372100" cy="3627438"/>
                      </a:xfrm>
                      <a:prstGeom prst="rect">
                        <a:avLst/>
                      </a:prstGeom>
                      <a:noFill/>
                      <a:ln w="38100">
                        <a:noFill/>
                        <a:miter/>
                      </a:ln>
                    </p:spPr>
                  </p:pic>
                </p:oleObj>
              </mc:Fallback>
            </mc:AlternateContent>
          </a:graphicData>
        </a:graphic>
      </p:graphicFrame>
      <p:sp>
        <p:nvSpPr>
          <p:cNvPr id="3" name="标题 2"/>
          <p:cNvSpPr>
            <a:spLocks noGrp="1"/>
          </p:cNvSpPr>
          <p:nvPr>
            <p:ph type="title"/>
          </p:nvPr>
        </p:nvSpPr>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3927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5" name="Text Box 11"/>
          <p:cNvSpPr txBox="1">
            <a:spLocks noChangeArrowheads="1"/>
          </p:cNvSpPr>
          <p:nvPr/>
        </p:nvSpPr>
        <p:spPr bwMode="auto">
          <a:xfrm>
            <a:off x="205740" y="812800"/>
            <a:ext cx="8290560" cy="39878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Ø"/>
            </a:pPr>
            <a:r>
              <a:rPr lang="zh-CN" altLang="en-US" sz="2000" b="1" dirty="0">
                <a:solidFill>
                  <a:schemeClr val="accent2"/>
                </a:solidFill>
                <a:ea typeface="楷体_GB2312" pitchFamily="49" charset="-122"/>
              </a:rPr>
              <a:t>职能型组织结构</a:t>
            </a:r>
            <a:r>
              <a:rPr lang="zh-CN" altLang="en-US" dirty="0"/>
              <a:t> </a:t>
            </a:r>
            <a:endParaRPr lang="zh-CN" altLang="en-US" b="1" dirty="0">
              <a:solidFill>
                <a:srgbClr val="0067B0"/>
              </a:solidFill>
            </a:endParaRPr>
          </a:p>
        </p:txBody>
      </p:sp>
      <p:grpSp>
        <p:nvGrpSpPr>
          <p:cNvPr id="92172" name="Group 12"/>
          <p:cNvGrpSpPr/>
          <p:nvPr/>
        </p:nvGrpSpPr>
        <p:grpSpPr bwMode="auto">
          <a:xfrm>
            <a:off x="571183" y="1002348"/>
            <a:ext cx="8305800" cy="2362200"/>
            <a:chOff x="240" y="1392"/>
            <a:chExt cx="5232" cy="1488"/>
          </a:xfrm>
        </p:grpSpPr>
        <p:sp>
          <p:nvSpPr>
            <p:cNvPr id="92173" name="Rectangle 13"/>
            <p:cNvSpPr>
              <a:spLocks noChangeArrowheads="1"/>
            </p:cNvSpPr>
            <p:nvPr/>
          </p:nvSpPr>
          <p:spPr bwMode="auto">
            <a:xfrm>
              <a:off x="2304" y="1392"/>
              <a:ext cx="912" cy="432"/>
            </a:xfrm>
            <a:prstGeom prst="rect">
              <a:avLst/>
            </a:prstGeom>
            <a:solidFill>
              <a:schemeClr val="accent1"/>
            </a:solidFill>
            <a:ln w="9525">
              <a:solidFill>
                <a:schemeClr val="tx1"/>
              </a:solidFill>
              <a:miter lim="800000"/>
            </a:ln>
            <a:effectLst/>
          </p:spPr>
          <p:txBody>
            <a:bodyPr wrap="none" anchor="ctr"/>
            <a:lstStyle/>
            <a:p>
              <a:pPr algn="ctr"/>
              <a:r>
                <a:rPr lang="zh-CN" altLang="en-US" sz="2400" b="1" dirty="0">
                  <a:solidFill>
                    <a:schemeClr val="bg1"/>
                  </a:solidFill>
                  <a:ea typeface="楷体_GB2312" pitchFamily="49" charset="-122"/>
                </a:rPr>
                <a:t>总经理</a:t>
              </a:r>
              <a:endParaRPr lang="zh-CN" altLang="en-US" sz="2400" b="1" dirty="0">
                <a:solidFill>
                  <a:schemeClr val="bg1"/>
                </a:solidFill>
                <a:ea typeface="楷体_GB2312" pitchFamily="49" charset="-122"/>
              </a:endParaRPr>
            </a:p>
          </p:txBody>
        </p:sp>
        <p:sp>
          <p:nvSpPr>
            <p:cNvPr id="92174" name="Line 14"/>
            <p:cNvSpPr>
              <a:spLocks noChangeShapeType="1"/>
            </p:cNvSpPr>
            <p:nvPr/>
          </p:nvSpPr>
          <p:spPr bwMode="auto">
            <a:xfrm>
              <a:off x="2736" y="1824"/>
              <a:ext cx="0" cy="576"/>
            </a:xfrm>
            <a:prstGeom prst="line">
              <a:avLst/>
            </a:prstGeom>
            <a:noFill/>
            <a:ln w="9525">
              <a:solidFill>
                <a:schemeClr val="tx1"/>
              </a:solidFill>
              <a:round/>
            </a:ln>
            <a:effectLst/>
          </p:spPr>
          <p:txBody>
            <a:bodyPr/>
            <a:lstStyle/>
            <a:p>
              <a:endParaRPr lang="zh-CN" altLang="en-US"/>
            </a:p>
          </p:txBody>
        </p:sp>
        <p:sp>
          <p:nvSpPr>
            <p:cNvPr id="92175" name="Line 15"/>
            <p:cNvSpPr>
              <a:spLocks noChangeShapeType="1"/>
            </p:cNvSpPr>
            <p:nvPr/>
          </p:nvSpPr>
          <p:spPr bwMode="auto">
            <a:xfrm>
              <a:off x="624" y="2064"/>
              <a:ext cx="4416" cy="0"/>
            </a:xfrm>
            <a:prstGeom prst="line">
              <a:avLst/>
            </a:prstGeom>
            <a:noFill/>
            <a:ln w="9525">
              <a:solidFill>
                <a:schemeClr val="tx1"/>
              </a:solidFill>
              <a:round/>
            </a:ln>
            <a:effectLst/>
          </p:spPr>
          <p:txBody>
            <a:bodyPr/>
            <a:lstStyle/>
            <a:p>
              <a:endParaRPr lang="zh-CN" altLang="en-US"/>
            </a:p>
          </p:txBody>
        </p:sp>
        <p:sp>
          <p:nvSpPr>
            <p:cNvPr id="92176" name="Line 16"/>
            <p:cNvSpPr>
              <a:spLocks noChangeShapeType="1"/>
            </p:cNvSpPr>
            <p:nvPr/>
          </p:nvSpPr>
          <p:spPr bwMode="auto">
            <a:xfrm>
              <a:off x="624" y="2064"/>
              <a:ext cx="0" cy="288"/>
            </a:xfrm>
            <a:prstGeom prst="line">
              <a:avLst/>
            </a:prstGeom>
            <a:noFill/>
            <a:ln w="9525">
              <a:solidFill>
                <a:schemeClr val="tx1"/>
              </a:solidFill>
              <a:round/>
            </a:ln>
            <a:effectLst/>
          </p:spPr>
          <p:txBody>
            <a:bodyPr/>
            <a:lstStyle/>
            <a:p>
              <a:endParaRPr lang="zh-CN" altLang="en-US"/>
            </a:p>
          </p:txBody>
        </p:sp>
        <p:sp>
          <p:nvSpPr>
            <p:cNvPr id="92177" name="Rectangle 17"/>
            <p:cNvSpPr>
              <a:spLocks noChangeArrowheads="1"/>
            </p:cNvSpPr>
            <p:nvPr/>
          </p:nvSpPr>
          <p:spPr bwMode="auto">
            <a:xfrm>
              <a:off x="240" y="2352"/>
              <a:ext cx="864" cy="528"/>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生产部</a:t>
              </a:r>
              <a:endParaRPr lang="zh-CN" altLang="en-US" sz="2400" b="1">
                <a:solidFill>
                  <a:schemeClr val="bg1"/>
                </a:solidFill>
                <a:ea typeface="楷体_GB2312" pitchFamily="49" charset="-122"/>
              </a:endParaRPr>
            </a:p>
          </p:txBody>
        </p:sp>
        <p:sp>
          <p:nvSpPr>
            <p:cNvPr id="92178" name="Line 18"/>
            <p:cNvSpPr>
              <a:spLocks noChangeShapeType="1"/>
            </p:cNvSpPr>
            <p:nvPr/>
          </p:nvSpPr>
          <p:spPr bwMode="auto">
            <a:xfrm>
              <a:off x="1728" y="2064"/>
              <a:ext cx="0" cy="288"/>
            </a:xfrm>
            <a:prstGeom prst="line">
              <a:avLst/>
            </a:prstGeom>
            <a:noFill/>
            <a:ln w="9525">
              <a:solidFill>
                <a:schemeClr val="tx1"/>
              </a:solidFill>
              <a:round/>
            </a:ln>
            <a:effectLst/>
          </p:spPr>
          <p:txBody>
            <a:bodyPr/>
            <a:lstStyle/>
            <a:p>
              <a:endParaRPr lang="zh-CN" altLang="en-US"/>
            </a:p>
          </p:txBody>
        </p:sp>
        <p:sp>
          <p:nvSpPr>
            <p:cNvPr id="92179" name="Rectangle 19"/>
            <p:cNvSpPr>
              <a:spLocks noChangeArrowheads="1"/>
            </p:cNvSpPr>
            <p:nvPr/>
          </p:nvSpPr>
          <p:spPr bwMode="auto">
            <a:xfrm>
              <a:off x="1296" y="2352"/>
              <a:ext cx="864" cy="528"/>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营销部</a:t>
              </a:r>
              <a:endParaRPr lang="zh-CN" altLang="en-US" sz="2400" b="1">
                <a:solidFill>
                  <a:schemeClr val="bg1"/>
                </a:solidFill>
                <a:ea typeface="楷体_GB2312" pitchFamily="49" charset="-122"/>
              </a:endParaRPr>
            </a:p>
          </p:txBody>
        </p:sp>
        <p:sp>
          <p:nvSpPr>
            <p:cNvPr id="92180" name="Rectangle 20"/>
            <p:cNvSpPr>
              <a:spLocks noChangeArrowheads="1"/>
            </p:cNvSpPr>
            <p:nvPr/>
          </p:nvSpPr>
          <p:spPr bwMode="auto">
            <a:xfrm>
              <a:off x="2352" y="2352"/>
              <a:ext cx="960" cy="528"/>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财会部</a:t>
              </a:r>
              <a:endParaRPr lang="zh-CN" altLang="en-US" sz="2400" b="1">
                <a:solidFill>
                  <a:schemeClr val="bg1"/>
                </a:solidFill>
                <a:ea typeface="楷体_GB2312" pitchFamily="49" charset="-122"/>
              </a:endParaRPr>
            </a:p>
          </p:txBody>
        </p:sp>
        <p:sp>
          <p:nvSpPr>
            <p:cNvPr id="92181" name="Line 21"/>
            <p:cNvSpPr>
              <a:spLocks noChangeShapeType="1"/>
            </p:cNvSpPr>
            <p:nvPr/>
          </p:nvSpPr>
          <p:spPr bwMode="auto">
            <a:xfrm>
              <a:off x="3888" y="2064"/>
              <a:ext cx="0" cy="288"/>
            </a:xfrm>
            <a:prstGeom prst="line">
              <a:avLst/>
            </a:prstGeom>
            <a:noFill/>
            <a:ln w="9525">
              <a:solidFill>
                <a:schemeClr val="tx1"/>
              </a:solidFill>
              <a:round/>
            </a:ln>
            <a:effectLst/>
          </p:spPr>
          <p:txBody>
            <a:bodyPr/>
            <a:lstStyle/>
            <a:p>
              <a:endParaRPr lang="zh-CN" altLang="en-US"/>
            </a:p>
          </p:txBody>
        </p:sp>
        <p:sp>
          <p:nvSpPr>
            <p:cNvPr id="92182" name="Rectangle 22"/>
            <p:cNvSpPr>
              <a:spLocks noChangeArrowheads="1"/>
            </p:cNvSpPr>
            <p:nvPr/>
          </p:nvSpPr>
          <p:spPr bwMode="auto">
            <a:xfrm>
              <a:off x="3504" y="2352"/>
              <a:ext cx="970" cy="48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人力资源部</a:t>
              </a:r>
              <a:endParaRPr lang="zh-CN" altLang="en-US" sz="2400" b="1">
                <a:solidFill>
                  <a:schemeClr val="bg1"/>
                </a:solidFill>
                <a:ea typeface="楷体_GB2312" pitchFamily="49" charset="-122"/>
              </a:endParaRPr>
            </a:p>
          </p:txBody>
        </p:sp>
        <p:sp>
          <p:nvSpPr>
            <p:cNvPr id="92183" name="Line 23"/>
            <p:cNvSpPr>
              <a:spLocks noChangeShapeType="1"/>
            </p:cNvSpPr>
            <p:nvPr/>
          </p:nvSpPr>
          <p:spPr bwMode="auto">
            <a:xfrm>
              <a:off x="5040" y="2064"/>
              <a:ext cx="0" cy="288"/>
            </a:xfrm>
            <a:prstGeom prst="line">
              <a:avLst/>
            </a:prstGeom>
            <a:noFill/>
            <a:ln w="9525">
              <a:solidFill>
                <a:schemeClr val="tx1"/>
              </a:solidFill>
              <a:round/>
            </a:ln>
            <a:effectLst/>
          </p:spPr>
          <p:txBody>
            <a:bodyPr/>
            <a:lstStyle/>
            <a:p>
              <a:endParaRPr lang="zh-CN" altLang="en-US"/>
            </a:p>
          </p:txBody>
        </p:sp>
        <p:sp>
          <p:nvSpPr>
            <p:cNvPr id="92184" name="Rectangle 24"/>
            <p:cNvSpPr>
              <a:spLocks noChangeArrowheads="1"/>
            </p:cNvSpPr>
            <p:nvPr/>
          </p:nvSpPr>
          <p:spPr bwMode="auto">
            <a:xfrm>
              <a:off x="4608" y="2352"/>
              <a:ext cx="864" cy="48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后勤部</a:t>
              </a:r>
              <a:endParaRPr lang="zh-CN" altLang="en-US" sz="2400" b="1">
                <a:solidFill>
                  <a:schemeClr val="bg1"/>
                </a:solidFill>
                <a:ea typeface="楷体_GB2312" pitchFamily="49" charset="-122"/>
              </a:endParaRPr>
            </a:p>
          </p:txBody>
        </p:sp>
      </p:grpSp>
      <p:sp>
        <p:nvSpPr>
          <p:cNvPr id="2" name="Text Box 11"/>
          <p:cNvSpPr txBox="1">
            <a:spLocks noChangeArrowheads="1"/>
          </p:cNvSpPr>
          <p:nvPr/>
        </p:nvSpPr>
        <p:spPr bwMode="auto">
          <a:xfrm>
            <a:off x="282575" y="3818890"/>
            <a:ext cx="8290560" cy="922020"/>
          </a:xfrm>
          <a:prstGeom prst="rect">
            <a:avLst/>
          </a:prstGeom>
          <a:noFill/>
          <a:ln w="9525">
            <a:noFill/>
            <a:miter lim="800000"/>
          </a:ln>
          <a:effectLst/>
        </p:spPr>
        <p:txBody>
          <a:bodyPr wrap="square">
            <a:spAutoFit/>
          </a:bodyPr>
          <a:lstStyle/>
          <a:p>
            <a:pPr indent="0">
              <a:spcBef>
                <a:spcPct val="50000"/>
              </a:spcBef>
              <a:buFont typeface="Wingdings" panose="05000000000000000000" pitchFamily="2" charset="2"/>
              <a:buNone/>
            </a:pPr>
            <a:r>
              <a:rPr lang="zh-CN" altLang="en-US" b="1" dirty="0">
                <a:solidFill>
                  <a:srgbClr val="0067B0"/>
                </a:solidFill>
              </a:rPr>
              <a:t>是在总经理的统一领导下，根据所开展业务的专业属性来设立职能部门，各个职能部门具有相关业务领域的权力，</a:t>
            </a:r>
            <a:r>
              <a:rPr lang="zh-CN" altLang="en-US" dirty="0">
                <a:latin typeface="宋体" panose="02010600030101010101" pitchFamily="2" charset="-122"/>
                <a:sym typeface="+mn-ea"/>
              </a:rPr>
              <a:t>他们分别在自己的业务范围内指挥下属,</a:t>
            </a:r>
            <a:r>
              <a:rPr lang="zh-CN" altLang="en-US" dirty="0">
                <a:latin typeface="Tahoma" panose="020B0604030504040204" pitchFamily="2" charset="0"/>
                <a:sym typeface="+mn-ea"/>
              </a:rPr>
              <a:t>可以弥补管理者能力的不足。</a:t>
            </a:r>
            <a:r>
              <a:rPr lang="zh-CN" altLang="en-US" b="1" dirty="0">
                <a:solidFill>
                  <a:srgbClr val="0067B0"/>
                </a:solidFill>
              </a:rPr>
              <a:t> </a:t>
            </a:r>
            <a:endParaRPr lang="zh-CN" altLang="en-US" b="1" dirty="0">
              <a:solidFill>
                <a:srgbClr val="0067B0"/>
              </a:solidFill>
            </a:endParaRPr>
          </a:p>
        </p:txBody>
      </p:sp>
      <p:sp>
        <p:nvSpPr>
          <p:cNvPr id="3" name="标题 2"/>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9275"/>
                                        </p:tgtEl>
                                        <p:attrNameLst>
                                          <p:attrName>style.visibility</p:attrName>
                                        </p:attrNameLst>
                                      </p:cBhvr>
                                      <p:to>
                                        <p:strVal val="visible"/>
                                      </p:to>
                                    </p:set>
                                    <p:animEffect transition="in" filter="strips(downLeft)">
                                      <p:cBhvr>
                                        <p:cTn id="7" dur="500"/>
                                        <p:tgtEl>
                                          <p:spTgt spid="139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72"/>
                                        </p:tgtEl>
                                        <p:attrNameLst>
                                          <p:attrName>style.visibility</p:attrName>
                                        </p:attrNameLst>
                                      </p:cBhvr>
                                      <p:to>
                                        <p:strVal val="visible"/>
                                      </p:to>
                                    </p:set>
                                    <p:animEffect transition="in" filter="blinds(horizontal)">
                                      <p:cBhvr>
                                        <p:cTn id="12" dur="500"/>
                                        <p:tgtEl>
                                          <p:spTgt spid="9217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9969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13927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9275" name="Text Box 11"/>
          <p:cNvSpPr txBox="1">
            <a:spLocks noChangeArrowheads="1"/>
          </p:cNvSpPr>
          <p:nvPr/>
        </p:nvSpPr>
        <p:spPr bwMode="auto">
          <a:xfrm>
            <a:off x="571500" y="1056641"/>
            <a:ext cx="2659380" cy="3527119"/>
          </a:xfrm>
          <a:prstGeom prst="rect">
            <a:avLst/>
          </a:prstGeom>
          <a:noFill/>
          <a:ln w="9525">
            <a:noFill/>
            <a:miter lim="800000"/>
          </a:ln>
          <a:effectLst/>
        </p:spPr>
        <p:txBody>
          <a:bodyPr wrap="square">
            <a:spAutoFit/>
          </a:bodyPr>
          <a:lstStyle/>
          <a:p>
            <a:pPr>
              <a:lnSpc>
                <a:spcPct val="110000"/>
              </a:lnSpc>
              <a:spcBef>
                <a:spcPct val="50000"/>
              </a:spcBef>
              <a:buFont typeface="Wingdings" panose="05000000000000000000" pitchFamily="2" charset="2"/>
              <a:buChar char="l"/>
            </a:pPr>
            <a:r>
              <a:rPr lang="zh-CN" altLang="en-US" sz="1200" b="1" dirty="0">
                <a:solidFill>
                  <a:srgbClr val="FF0000"/>
                </a:solidFill>
                <a:latin typeface="微软雅黑" panose="020B0503020204020204" pitchFamily="34" charset="-122"/>
                <a:ea typeface="微软雅黑" panose="020B0503020204020204" pitchFamily="34" charset="-122"/>
              </a:rPr>
              <a:t>职能型组织结构 </a:t>
            </a:r>
            <a:r>
              <a:rPr lang="zh-CN" altLang="en-US" sz="1200" dirty="0">
                <a:latin typeface="微软雅黑" panose="020B0503020204020204" pitchFamily="34" charset="-122"/>
                <a:ea typeface="微软雅黑" panose="020B0503020204020204" pitchFamily="34" charset="-122"/>
              </a:rPr>
              <a:t>：各级行政主管之下，根据业务活动的相似性来设立管理部门，各职能部门拥有相应的管理职责和权力，在其职能范围内有权直接指挥下级单位</a:t>
            </a:r>
            <a:endParaRPr lang="en-US" altLang="zh-CN" sz="1200" dirty="0">
              <a:latin typeface="微软雅黑" panose="020B0503020204020204" pitchFamily="34" charset="-122"/>
              <a:ea typeface="微软雅黑" panose="020B0503020204020204" pitchFamily="34" charset="-122"/>
            </a:endParaRPr>
          </a:p>
          <a:p>
            <a:pPr>
              <a:lnSpc>
                <a:spcPct val="110000"/>
              </a:lnSpc>
              <a:spcBef>
                <a:spcPct val="50000"/>
              </a:spcBef>
              <a:buFont typeface="Wingdings" panose="05000000000000000000" pitchFamily="2" charset="2"/>
              <a:buChar char="l"/>
            </a:pPr>
            <a:r>
              <a:rPr lang="zh-CN" altLang="en-US" sz="1200" b="1" dirty="0">
                <a:solidFill>
                  <a:srgbClr val="0000FF"/>
                </a:solidFill>
                <a:latin typeface="微软雅黑" panose="020B0503020204020204" pitchFamily="34" charset="-122"/>
                <a:ea typeface="微软雅黑" panose="020B0503020204020204" pitchFamily="34" charset="-122"/>
              </a:rPr>
              <a:t>主要优点</a:t>
            </a:r>
            <a:r>
              <a:rPr lang="zh-CN" altLang="en-US" sz="1200" dirty="0">
                <a:latin typeface="微软雅黑" panose="020B0503020204020204" pitchFamily="34" charset="-122"/>
                <a:ea typeface="微软雅黑" panose="020B0503020204020204" pitchFamily="34" charset="-122"/>
              </a:rPr>
              <a:t>：将专业技能紧密联系的活动归类到一个部门，提高了管理的专业化程度和工作效率；便于组织成员发挥职能专长，提高业务水平；减轻了各级行政主管的工作负担</a:t>
            </a:r>
            <a:endParaRPr lang="en-US" altLang="zh-CN" sz="1200" dirty="0">
              <a:latin typeface="微软雅黑" panose="020B0503020204020204" pitchFamily="34" charset="-122"/>
              <a:ea typeface="微软雅黑" panose="020B0503020204020204" pitchFamily="34" charset="-122"/>
            </a:endParaRPr>
          </a:p>
          <a:p>
            <a:pPr>
              <a:lnSpc>
                <a:spcPct val="110000"/>
              </a:lnSpc>
              <a:spcBef>
                <a:spcPct val="50000"/>
              </a:spcBef>
              <a:buFont typeface="Wingdings" panose="05000000000000000000" pitchFamily="2" charset="2"/>
              <a:buChar char="l"/>
            </a:pPr>
            <a:r>
              <a:rPr lang="zh-CN" altLang="en-US" sz="1200" b="1" dirty="0">
                <a:solidFill>
                  <a:srgbClr val="0000FF"/>
                </a:solidFill>
                <a:latin typeface="微软雅黑" panose="020B0503020204020204" pitchFamily="34" charset="-122"/>
                <a:ea typeface="微软雅黑" panose="020B0503020204020204" pitchFamily="34" charset="-122"/>
              </a:rPr>
              <a:t>局限性</a:t>
            </a:r>
            <a:r>
              <a:rPr lang="zh-CN" altLang="en-US" sz="1200" dirty="0">
                <a:latin typeface="微软雅黑" panose="020B0503020204020204" pitchFamily="34" charset="-122"/>
                <a:ea typeface="微软雅黑" panose="020B0503020204020204" pitchFamily="34" charset="-122"/>
              </a:rPr>
              <a:t>：各职能部门职能从事专门工作，缺乏总体观念，不利于培养高级管理人才；各部门之间缺乏协调和沟通，影响组织目标的实现；下级机构和员工接受多个领导的领导，不利于统一指挥和统一领导</a:t>
            </a:r>
            <a:endParaRPr lang="en-US" altLang="zh-CN" sz="1200" dirty="0">
              <a:latin typeface="微软雅黑" panose="020B0503020204020204" pitchFamily="34" charset="-122"/>
              <a:ea typeface="微软雅黑" panose="020B0503020204020204" pitchFamily="34" charset="-122"/>
            </a:endParaRPr>
          </a:p>
        </p:txBody>
      </p:sp>
      <p:sp>
        <p:nvSpPr>
          <p:cNvPr id="19" name="Rectangle 11"/>
          <p:cNvSpPr>
            <a:spLocks noChangeArrowheads="1"/>
          </p:cNvSpPr>
          <p:nvPr/>
        </p:nvSpPr>
        <p:spPr bwMode="auto">
          <a:xfrm>
            <a:off x="704850" y="612140"/>
            <a:ext cx="2133918"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组织结构的具体形式</a:t>
            </a:r>
            <a:r>
              <a:rPr lang="en-US" altLang="zh-CN" sz="1600" b="1" dirty="0">
                <a:latin typeface="黑体" panose="02010609060101010101" pitchFamily="49" charset="-122"/>
                <a:ea typeface="黑体" panose="02010609060101010101" pitchFamily="49" charset="-122"/>
              </a:rPr>
              <a:t> </a:t>
            </a:r>
            <a:endParaRPr lang="en-US" altLang="zh-CN" sz="1600" b="1" dirty="0">
              <a:latin typeface="黑体" panose="02010609060101010101" pitchFamily="49" charset="-122"/>
              <a:ea typeface="黑体" panose="02010609060101010101" pitchFamily="49" charset="-122"/>
            </a:endParaRPr>
          </a:p>
        </p:txBody>
      </p:sp>
      <p:grpSp>
        <p:nvGrpSpPr>
          <p:cNvPr id="20" name="Group 39"/>
          <p:cNvGrpSpPr/>
          <p:nvPr/>
        </p:nvGrpSpPr>
        <p:grpSpPr bwMode="auto">
          <a:xfrm>
            <a:off x="3543300" y="640080"/>
            <a:ext cx="5314950" cy="3733800"/>
            <a:chOff x="1254" y="1248"/>
            <a:chExt cx="3168" cy="2352"/>
          </a:xfrm>
        </p:grpSpPr>
        <p:sp>
          <p:nvSpPr>
            <p:cNvPr id="21" name="Rectangle 4"/>
            <p:cNvSpPr>
              <a:spLocks noChangeArrowheads="1"/>
            </p:cNvSpPr>
            <p:nvPr/>
          </p:nvSpPr>
          <p:spPr bwMode="auto">
            <a:xfrm>
              <a:off x="2496" y="1248"/>
              <a:ext cx="672" cy="240"/>
            </a:xfrm>
            <a:prstGeom prst="rect">
              <a:avLst/>
            </a:prstGeom>
            <a:solidFill>
              <a:schemeClr val="accent1"/>
            </a:solidFill>
            <a:ln w="9525">
              <a:solidFill>
                <a:schemeClr val="tx1"/>
              </a:solidFill>
              <a:miter lim="800000"/>
            </a:ln>
          </p:spPr>
          <p:txBody>
            <a:bodyPr wrap="none" anchor="ctr"/>
            <a:lstStyle/>
            <a:p>
              <a:pPr algn="ctr"/>
              <a:r>
                <a:rPr lang="zh-CN" altLang="en-US" sz="1400" b="1" dirty="0"/>
                <a:t>总经理</a:t>
              </a:r>
              <a:endParaRPr lang="zh-CN" altLang="en-US" sz="1400" b="1" dirty="0"/>
            </a:p>
          </p:txBody>
        </p:sp>
        <p:sp>
          <p:nvSpPr>
            <p:cNvPr id="22" name="Rectangle 5"/>
            <p:cNvSpPr>
              <a:spLocks noChangeArrowheads="1"/>
            </p:cNvSpPr>
            <p:nvPr/>
          </p:nvSpPr>
          <p:spPr bwMode="auto">
            <a:xfrm>
              <a:off x="1254" y="1728"/>
              <a:ext cx="672" cy="240"/>
            </a:xfrm>
            <a:prstGeom prst="rect">
              <a:avLst/>
            </a:prstGeom>
            <a:solidFill>
              <a:schemeClr val="accent1"/>
            </a:solidFill>
            <a:ln w="9525">
              <a:solidFill>
                <a:schemeClr val="tx1"/>
              </a:solidFill>
              <a:miter lim="800000"/>
            </a:ln>
          </p:spPr>
          <p:txBody>
            <a:bodyPr wrap="none" anchor="ctr"/>
            <a:lstStyle/>
            <a:p>
              <a:pPr algn="ctr"/>
              <a:r>
                <a:rPr lang="zh-CN" altLang="en-US" sz="1400"/>
                <a:t>职能部室</a:t>
              </a:r>
              <a:endParaRPr lang="zh-CN" altLang="en-US" sz="1400"/>
            </a:p>
          </p:txBody>
        </p:sp>
        <p:sp>
          <p:nvSpPr>
            <p:cNvPr id="23" name="Rectangle 6"/>
            <p:cNvSpPr>
              <a:spLocks noChangeArrowheads="1"/>
            </p:cNvSpPr>
            <p:nvPr/>
          </p:nvSpPr>
          <p:spPr bwMode="auto">
            <a:xfrm>
              <a:off x="2094" y="1728"/>
              <a:ext cx="672" cy="240"/>
            </a:xfrm>
            <a:prstGeom prst="rect">
              <a:avLst/>
            </a:prstGeom>
            <a:solidFill>
              <a:schemeClr val="accent1"/>
            </a:solidFill>
            <a:ln w="9525">
              <a:solidFill>
                <a:schemeClr val="tx1"/>
              </a:solidFill>
              <a:miter lim="800000"/>
            </a:ln>
          </p:spPr>
          <p:txBody>
            <a:bodyPr wrap="none" anchor="ctr"/>
            <a:lstStyle/>
            <a:p>
              <a:pPr algn="ctr"/>
              <a:r>
                <a:rPr lang="zh-CN" altLang="en-US" sz="1400"/>
                <a:t>职能部室</a:t>
              </a:r>
              <a:endParaRPr lang="zh-CN" altLang="en-US" sz="1400"/>
            </a:p>
          </p:txBody>
        </p:sp>
        <p:sp>
          <p:nvSpPr>
            <p:cNvPr id="24" name="Rectangle 7"/>
            <p:cNvSpPr>
              <a:spLocks noChangeArrowheads="1"/>
            </p:cNvSpPr>
            <p:nvPr/>
          </p:nvSpPr>
          <p:spPr bwMode="auto">
            <a:xfrm>
              <a:off x="2928" y="1728"/>
              <a:ext cx="672" cy="240"/>
            </a:xfrm>
            <a:prstGeom prst="rect">
              <a:avLst/>
            </a:prstGeom>
            <a:solidFill>
              <a:schemeClr val="accent1"/>
            </a:solidFill>
            <a:ln w="9525">
              <a:solidFill>
                <a:schemeClr val="tx1"/>
              </a:solidFill>
              <a:miter lim="800000"/>
            </a:ln>
          </p:spPr>
          <p:txBody>
            <a:bodyPr wrap="none" anchor="ctr"/>
            <a:lstStyle/>
            <a:p>
              <a:pPr algn="ctr"/>
              <a:r>
                <a:rPr lang="zh-CN" altLang="en-US" sz="1400"/>
                <a:t>职能部室</a:t>
              </a:r>
              <a:endParaRPr lang="zh-CN" altLang="en-US" sz="1400"/>
            </a:p>
          </p:txBody>
        </p:sp>
        <p:sp>
          <p:nvSpPr>
            <p:cNvPr id="25" name="Rectangle 8"/>
            <p:cNvSpPr>
              <a:spLocks noChangeArrowheads="1"/>
            </p:cNvSpPr>
            <p:nvPr/>
          </p:nvSpPr>
          <p:spPr bwMode="auto">
            <a:xfrm>
              <a:off x="3750" y="1728"/>
              <a:ext cx="672" cy="240"/>
            </a:xfrm>
            <a:prstGeom prst="rect">
              <a:avLst/>
            </a:prstGeom>
            <a:solidFill>
              <a:schemeClr val="accent1"/>
            </a:solidFill>
            <a:ln w="9525">
              <a:solidFill>
                <a:schemeClr val="tx1"/>
              </a:solidFill>
              <a:miter lim="800000"/>
            </a:ln>
          </p:spPr>
          <p:txBody>
            <a:bodyPr wrap="none" anchor="ctr"/>
            <a:lstStyle/>
            <a:p>
              <a:pPr algn="ctr"/>
              <a:r>
                <a:rPr lang="zh-CN" altLang="en-US" sz="1400"/>
                <a:t>职能部室</a:t>
              </a:r>
              <a:endParaRPr lang="zh-CN" altLang="en-US" sz="1400"/>
            </a:p>
          </p:txBody>
        </p:sp>
        <p:sp>
          <p:nvSpPr>
            <p:cNvPr id="26" name="Line 9"/>
            <p:cNvSpPr>
              <a:spLocks noChangeShapeType="1"/>
            </p:cNvSpPr>
            <p:nvPr/>
          </p:nvSpPr>
          <p:spPr bwMode="auto">
            <a:xfrm>
              <a:off x="1632" y="1584"/>
              <a:ext cx="2496" cy="0"/>
            </a:xfrm>
            <a:prstGeom prst="line">
              <a:avLst/>
            </a:prstGeom>
            <a:noFill/>
            <a:ln w="9525">
              <a:solidFill>
                <a:schemeClr val="tx1"/>
              </a:solidFill>
              <a:round/>
            </a:ln>
          </p:spPr>
          <p:txBody>
            <a:bodyPr/>
            <a:lstStyle/>
            <a:p>
              <a:endParaRPr lang="zh-CN" altLang="en-US" sz="1400"/>
            </a:p>
          </p:txBody>
        </p:sp>
        <p:sp>
          <p:nvSpPr>
            <p:cNvPr id="27" name="Line 10"/>
            <p:cNvSpPr>
              <a:spLocks noChangeShapeType="1"/>
            </p:cNvSpPr>
            <p:nvPr/>
          </p:nvSpPr>
          <p:spPr bwMode="auto">
            <a:xfrm>
              <a:off x="1632" y="1584"/>
              <a:ext cx="0" cy="144"/>
            </a:xfrm>
            <a:prstGeom prst="line">
              <a:avLst/>
            </a:prstGeom>
            <a:noFill/>
            <a:ln w="9525">
              <a:solidFill>
                <a:schemeClr val="tx1"/>
              </a:solidFill>
              <a:round/>
            </a:ln>
          </p:spPr>
          <p:txBody>
            <a:bodyPr/>
            <a:lstStyle/>
            <a:p>
              <a:endParaRPr lang="zh-CN" altLang="en-US" sz="1400"/>
            </a:p>
          </p:txBody>
        </p:sp>
        <p:sp>
          <p:nvSpPr>
            <p:cNvPr id="28" name="Line 11"/>
            <p:cNvSpPr>
              <a:spLocks noChangeShapeType="1"/>
            </p:cNvSpPr>
            <p:nvPr/>
          </p:nvSpPr>
          <p:spPr bwMode="auto">
            <a:xfrm>
              <a:off x="2457" y="1590"/>
              <a:ext cx="0" cy="144"/>
            </a:xfrm>
            <a:prstGeom prst="line">
              <a:avLst/>
            </a:prstGeom>
            <a:noFill/>
            <a:ln w="9525">
              <a:solidFill>
                <a:schemeClr val="tx1"/>
              </a:solidFill>
              <a:round/>
            </a:ln>
          </p:spPr>
          <p:txBody>
            <a:bodyPr/>
            <a:lstStyle/>
            <a:p>
              <a:endParaRPr lang="zh-CN" altLang="en-US" sz="1400"/>
            </a:p>
          </p:txBody>
        </p:sp>
        <p:sp>
          <p:nvSpPr>
            <p:cNvPr id="29" name="Line 12"/>
            <p:cNvSpPr>
              <a:spLocks noChangeShapeType="1"/>
            </p:cNvSpPr>
            <p:nvPr/>
          </p:nvSpPr>
          <p:spPr bwMode="auto">
            <a:xfrm>
              <a:off x="3261" y="1590"/>
              <a:ext cx="0" cy="144"/>
            </a:xfrm>
            <a:prstGeom prst="line">
              <a:avLst/>
            </a:prstGeom>
            <a:noFill/>
            <a:ln w="9525">
              <a:solidFill>
                <a:schemeClr val="tx1"/>
              </a:solidFill>
              <a:round/>
            </a:ln>
          </p:spPr>
          <p:txBody>
            <a:bodyPr/>
            <a:lstStyle/>
            <a:p>
              <a:endParaRPr lang="zh-CN" altLang="en-US" sz="1400"/>
            </a:p>
          </p:txBody>
        </p:sp>
        <p:sp>
          <p:nvSpPr>
            <p:cNvPr id="30" name="Line 13"/>
            <p:cNvSpPr>
              <a:spLocks noChangeShapeType="1"/>
            </p:cNvSpPr>
            <p:nvPr/>
          </p:nvSpPr>
          <p:spPr bwMode="auto">
            <a:xfrm>
              <a:off x="4128" y="1584"/>
              <a:ext cx="0" cy="144"/>
            </a:xfrm>
            <a:prstGeom prst="line">
              <a:avLst/>
            </a:prstGeom>
            <a:noFill/>
            <a:ln w="9525">
              <a:solidFill>
                <a:schemeClr val="tx1"/>
              </a:solidFill>
              <a:round/>
            </a:ln>
          </p:spPr>
          <p:txBody>
            <a:bodyPr/>
            <a:lstStyle/>
            <a:p>
              <a:endParaRPr lang="zh-CN" altLang="en-US" sz="1400"/>
            </a:p>
          </p:txBody>
        </p:sp>
        <p:sp>
          <p:nvSpPr>
            <p:cNvPr id="31" name="Line 14"/>
            <p:cNvSpPr>
              <a:spLocks noChangeShapeType="1"/>
            </p:cNvSpPr>
            <p:nvPr/>
          </p:nvSpPr>
          <p:spPr bwMode="auto">
            <a:xfrm>
              <a:off x="1632" y="2112"/>
              <a:ext cx="2489" cy="0"/>
            </a:xfrm>
            <a:prstGeom prst="line">
              <a:avLst/>
            </a:prstGeom>
            <a:noFill/>
            <a:ln w="9525">
              <a:solidFill>
                <a:schemeClr val="tx1"/>
              </a:solidFill>
              <a:round/>
            </a:ln>
          </p:spPr>
          <p:txBody>
            <a:bodyPr/>
            <a:lstStyle/>
            <a:p>
              <a:endParaRPr lang="zh-CN" altLang="en-US" sz="1400"/>
            </a:p>
          </p:txBody>
        </p:sp>
        <p:sp>
          <p:nvSpPr>
            <p:cNvPr id="32" name="Line 15"/>
            <p:cNvSpPr>
              <a:spLocks noChangeShapeType="1"/>
            </p:cNvSpPr>
            <p:nvPr/>
          </p:nvSpPr>
          <p:spPr bwMode="auto">
            <a:xfrm>
              <a:off x="4128" y="1968"/>
              <a:ext cx="0" cy="144"/>
            </a:xfrm>
            <a:prstGeom prst="line">
              <a:avLst/>
            </a:prstGeom>
            <a:noFill/>
            <a:ln w="9525">
              <a:solidFill>
                <a:schemeClr val="tx1"/>
              </a:solidFill>
              <a:round/>
            </a:ln>
          </p:spPr>
          <p:txBody>
            <a:bodyPr/>
            <a:lstStyle/>
            <a:p>
              <a:endParaRPr lang="zh-CN" altLang="en-US" sz="1400"/>
            </a:p>
          </p:txBody>
        </p:sp>
        <p:sp>
          <p:nvSpPr>
            <p:cNvPr id="33" name="Line 16"/>
            <p:cNvSpPr>
              <a:spLocks noChangeShapeType="1"/>
            </p:cNvSpPr>
            <p:nvPr/>
          </p:nvSpPr>
          <p:spPr bwMode="auto">
            <a:xfrm flipV="1">
              <a:off x="1632" y="1968"/>
              <a:ext cx="0" cy="144"/>
            </a:xfrm>
            <a:prstGeom prst="line">
              <a:avLst/>
            </a:prstGeom>
            <a:noFill/>
            <a:ln w="9525">
              <a:solidFill>
                <a:schemeClr val="tx1"/>
              </a:solidFill>
              <a:round/>
            </a:ln>
          </p:spPr>
          <p:txBody>
            <a:bodyPr/>
            <a:lstStyle/>
            <a:p>
              <a:endParaRPr lang="zh-CN" altLang="en-US" sz="1400"/>
            </a:p>
          </p:txBody>
        </p:sp>
        <p:sp>
          <p:nvSpPr>
            <p:cNvPr id="34" name="Line 17"/>
            <p:cNvSpPr>
              <a:spLocks noChangeShapeType="1"/>
            </p:cNvSpPr>
            <p:nvPr/>
          </p:nvSpPr>
          <p:spPr bwMode="auto">
            <a:xfrm>
              <a:off x="2832" y="1584"/>
              <a:ext cx="0" cy="624"/>
            </a:xfrm>
            <a:prstGeom prst="line">
              <a:avLst/>
            </a:prstGeom>
            <a:noFill/>
            <a:ln w="9525">
              <a:solidFill>
                <a:schemeClr val="tx1"/>
              </a:solidFill>
              <a:round/>
            </a:ln>
          </p:spPr>
          <p:txBody>
            <a:bodyPr/>
            <a:lstStyle/>
            <a:p>
              <a:endParaRPr lang="zh-CN" altLang="en-US" sz="1400"/>
            </a:p>
          </p:txBody>
        </p:sp>
        <p:sp>
          <p:nvSpPr>
            <p:cNvPr id="35" name="Rectangle 18"/>
            <p:cNvSpPr>
              <a:spLocks noChangeArrowheads="1"/>
            </p:cNvSpPr>
            <p:nvPr/>
          </p:nvSpPr>
          <p:spPr bwMode="auto">
            <a:xfrm>
              <a:off x="2523" y="2217"/>
              <a:ext cx="624" cy="240"/>
            </a:xfrm>
            <a:prstGeom prst="rect">
              <a:avLst/>
            </a:prstGeom>
            <a:solidFill>
              <a:schemeClr val="accent1"/>
            </a:solidFill>
            <a:ln w="9525">
              <a:solidFill>
                <a:schemeClr val="tx1"/>
              </a:solidFill>
              <a:miter lim="800000"/>
            </a:ln>
          </p:spPr>
          <p:txBody>
            <a:bodyPr wrap="none" anchor="ctr"/>
            <a:lstStyle/>
            <a:p>
              <a:pPr algn="ctr"/>
              <a:r>
                <a:rPr lang="zh-CN" altLang="en-US" sz="1400"/>
                <a:t>车间主任</a:t>
              </a:r>
              <a:endParaRPr lang="zh-CN" altLang="en-US" sz="1400"/>
            </a:p>
          </p:txBody>
        </p:sp>
        <p:sp>
          <p:nvSpPr>
            <p:cNvPr id="36" name="Rectangle 19"/>
            <p:cNvSpPr>
              <a:spLocks noChangeArrowheads="1"/>
            </p:cNvSpPr>
            <p:nvPr/>
          </p:nvSpPr>
          <p:spPr bwMode="auto">
            <a:xfrm>
              <a:off x="3465" y="2211"/>
              <a:ext cx="624" cy="240"/>
            </a:xfrm>
            <a:prstGeom prst="rect">
              <a:avLst/>
            </a:prstGeom>
            <a:solidFill>
              <a:schemeClr val="accent1"/>
            </a:solidFill>
            <a:ln w="9525">
              <a:solidFill>
                <a:schemeClr val="tx1"/>
              </a:solidFill>
              <a:miter lim="800000"/>
            </a:ln>
          </p:spPr>
          <p:txBody>
            <a:bodyPr wrap="none" anchor="ctr"/>
            <a:lstStyle/>
            <a:p>
              <a:pPr algn="ctr"/>
              <a:r>
                <a:rPr lang="zh-CN" altLang="en-US" sz="1400"/>
                <a:t>车间主任</a:t>
              </a:r>
              <a:endParaRPr lang="zh-CN" altLang="en-US" sz="1400"/>
            </a:p>
          </p:txBody>
        </p:sp>
        <p:sp>
          <p:nvSpPr>
            <p:cNvPr id="37" name="Rectangle 20"/>
            <p:cNvSpPr>
              <a:spLocks noChangeArrowheads="1"/>
            </p:cNvSpPr>
            <p:nvPr/>
          </p:nvSpPr>
          <p:spPr bwMode="auto">
            <a:xfrm>
              <a:off x="1632" y="2220"/>
              <a:ext cx="624" cy="240"/>
            </a:xfrm>
            <a:prstGeom prst="rect">
              <a:avLst/>
            </a:prstGeom>
            <a:solidFill>
              <a:schemeClr val="accent1"/>
            </a:solidFill>
            <a:ln w="9525">
              <a:solidFill>
                <a:schemeClr val="tx1"/>
              </a:solidFill>
              <a:miter lim="800000"/>
            </a:ln>
          </p:spPr>
          <p:txBody>
            <a:bodyPr wrap="none" anchor="ctr"/>
            <a:lstStyle/>
            <a:p>
              <a:pPr algn="ctr"/>
              <a:r>
                <a:rPr lang="zh-CN" altLang="en-US" sz="1400"/>
                <a:t>车间主任</a:t>
              </a:r>
              <a:endParaRPr lang="zh-CN" altLang="en-US" sz="1400"/>
            </a:p>
          </p:txBody>
        </p:sp>
        <p:sp>
          <p:nvSpPr>
            <p:cNvPr id="38" name="Line 21"/>
            <p:cNvSpPr>
              <a:spLocks noChangeShapeType="1"/>
            </p:cNvSpPr>
            <p:nvPr/>
          </p:nvSpPr>
          <p:spPr bwMode="auto">
            <a:xfrm>
              <a:off x="1920" y="2112"/>
              <a:ext cx="0" cy="96"/>
            </a:xfrm>
            <a:prstGeom prst="line">
              <a:avLst/>
            </a:prstGeom>
            <a:noFill/>
            <a:ln w="9525">
              <a:solidFill>
                <a:schemeClr val="tx1"/>
              </a:solidFill>
              <a:round/>
            </a:ln>
          </p:spPr>
          <p:txBody>
            <a:bodyPr/>
            <a:lstStyle/>
            <a:p>
              <a:endParaRPr lang="zh-CN" altLang="en-US" sz="1400"/>
            </a:p>
          </p:txBody>
        </p:sp>
        <p:sp>
          <p:nvSpPr>
            <p:cNvPr id="39" name="Line 22"/>
            <p:cNvSpPr>
              <a:spLocks noChangeShapeType="1"/>
            </p:cNvSpPr>
            <p:nvPr/>
          </p:nvSpPr>
          <p:spPr bwMode="auto">
            <a:xfrm>
              <a:off x="3792" y="2112"/>
              <a:ext cx="0" cy="96"/>
            </a:xfrm>
            <a:prstGeom prst="line">
              <a:avLst/>
            </a:prstGeom>
            <a:noFill/>
            <a:ln w="9525">
              <a:solidFill>
                <a:schemeClr val="tx1"/>
              </a:solidFill>
              <a:round/>
            </a:ln>
          </p:spPr>
          <p:txBody>
            <a:bodyPr/>
            <a:lstStyle/>
            <a:p>
              <a:endParaRPr lang="zh-CN" altLang="en-US" sz="1400"/>
            </a:p>
          </p:txBody>
        </p:sp>
        <p:sp>
          <p:nvSpPr>
            <p:cNvPr id="40" name="Rectangle 23"/>
            <p:cNvSpPr>
              <a:spLocks noChangeArrowheads="1"/>
            </p:cNvSpPr>
            <p:nvPr/>
          </p:nvSpPr>
          <p:spPr bwMode="auto">
            <a:xfrm>
              <a:off x="1872" y="2784"/>
              <a:ext cx="624" cy="240"/>
            </a:xfrm>
            <a:prstGeom prst="rect">
              <a:avLst/>
            </a:prstGeom>
            <a:solidFill>
              <a:schemeClr val="accent1"/>
            </a:solidFill>
            <a:ln w="9525">
              <a:solidFill>
                <a:schemeClr val="tx1"/>
              </a:solidFill>
              <a:miter lim="800000"/>
            </a:ln>
          </p:spPr>
          <p:txBody>
            <a:bodyPr wrap="none" anchor="ctr"/>
            <a:lstStyle/>
            <a:p>
              <a:pPr algn="ctr"/>
              <a:r>
                <a:rPr lang="zh-CN" altLang="en-US" sz="1400"/>
                <a:t>职能组</a:t>
              </a:r>
              <a:endParaRPr lang="zh-CN" altLang="en-US" sz="1400"/>
            </a:p>
          </p:txBody>
        </p:sp>
        <p:sp>
          <p:nvSpPr>
            <p:cNvPr id="41" name="Rectangle 24"/>
            <p:cNvSpPr>
              <a:spLocks noChangeArrowheads="1"/>
            </p:cNvSpPr>
            <p:nvPr/>
          </p:nvSpPr>
          <p:spPr bwMode="auto">
            <a:xfrm>
              <a:off x="3168" y="2784"/>
              <a:ext cx="624" cy="240"/>
            </a:xfrm>
            <a:prstGeom prst="rect">
              <a:avLst/>
            </a:prstGeom>
            <a:solidFill>
              <a:schemeClr val="accent1"/>
            </a:solidFill>
            <a:ln w="9525">
              <a:solidFill>
                <a:schemeClr val="tx1"/>
              </a:solidFill>
              <a:miter lim="800000"/>
            </a:ln>
          </p:spPr>
          <p:txBody>
            <a:bodyPr wrap="none" anchor="ctr"/>
            <a:lstStyle/>
            <a:p>
              <a:pPr algn="ctr"/>
              <a:r>
                <a:rPr lang="zh-CN" altLang="en-US" sz="1400"/>
                <a:t>职能组</a:t>
              </a:r>
              <a:endParaRPr lang="zh-CN" altLang="en-US" sz="1400"/>
            </a:p>
          </p:txBody>
        </p:sp>
        <p:sp>
          <p:nvSpPr>
            <p:cNvPr id="42" name="Line 25"/>
            <p:cNvSpPr>
              <a:spLocks noChangeShapeType="1"/>
            </p:cNvSpPr>
            <p:nvPr/>
          </p:nvSpPr>
          <p:spPr bwMode="auto">
            <a:xfrm>
              <a:off x="2160" y="2658"/>
              <a:ext cx="1344" cy="0"/>
            </a:xfrm>
            <a:prstGeom prst="line">
              <a:avLst/>
            </a:prstGeom>
            <a:noFill/>
            <a:ln w="9525">
              <a:solidFill>
                <a:schemeClr val="tx1"/>
              </a:solidFill>
              <a:round/>
            </a:ln>
          </p:spPr>
          <p:txBody>
            <a:bodyPr/>
            <a:lstStyle/>
            <a:p>
              <a:endParaRPr lang="zh-CN" altLang="en-US" sz="1400"/>
            </a:p>
          </p:txBody>
        </p:sp>
        <p:sp>
          <p:nvSpPr>
            <p:cNvPr id="43" name="Line 27"/>
            <p:cNvSpPr>
              <a:spLocks noChangeShapeType="1"/>
            </p:cNvSpPr>
            <p:nvPr/>
          </p:nvSpPr>
          <p:spPr bwMode="auto">
            <a:xfrm>
              <a:off x="2160" y="2658"/>
              <a:ext cx="0" cy="113"/>
            </a:xfrm>
            <a:prstGeom prst="line">
              <a:avLst/>
            </a:prstGeom>
            <a:noFill/>
            <a:ln w="9525">
              <a:solidFill>
                <a:schemeClr val="tx1"/>
              </a:solidFill>
              <a:round/>
            </a:ln>
          </p:spPr>
          <p:txBody>
            <a:bodyPr/>
            <a:lstStyle/>
            <a:p>
              <a:endParaRPr lang="zh-CN" altLang="en-US" sz="1400"/>
            </a:p>
          </p:txBody>
        </p:sp>
        <p:sp>
          <p:nvSpPr>
            <p:cNvPr id="44" name="Line 28"/>
            <p:cNvSpPr>
              <a:spLocks noChangeShapeType="1"/>
            </p:cNvSpPr>
            <p:nvPr/>
          </p:nvSpPr>
          <p:spPr bwMode="auto">
            <a:xfrm>
              <a:off x="3504" y="2658"/>
              <a:ext cx="0" cy="113"/>
            </a:xfrm>
            <a:prstGeom prst="line">
              <a:avLst/>
            </a:prstGeom>
            <a:noFill/>
            <a:ln w="9525">
              <a:solidFill>
                <a:schemeClr val="tx1"/>
              </a:solidFill>
              <a:round/>
            </a:ln>
          </p:spPr>
          <p:txBody>
            <a:bodyPr/>
            <a:lstStyle/>
            <a:p>
              <a:endParaRPr lang="zh-CN" altLang="en-US" sz="1400"/>
            </a:p>
          </p:txBody>
        </p:sp>
        <p:sp>
          <p:nvSpPr>
            <p:cNvPr id="45" name="Line 29"/>
            <p:cNvSpPr>
              <a:spLocks noChangeShapeType="1"/>
            </p:cNvSpPr>
            <p:nvPr/>
          </p:nvSpPr>
          <p:spPr bwMode="auto">
            <a:xfrm>
              <a:off x="2157" y="3142"/>
              <a:ext cx="1344" cy="0"/>
            </a:xfrm>
            <a:prstGeom prst="line">
              <a:avLst/>
            </a:prstGeom>
            <a:noFill/>
            <a:ln w="9525">
              <a:solidFill>
                <a:schemeClr val="tx1"/>
              </a:solidFill>
              <a:round/>
            </a:ln>
          </p:spPr>
          <p:txBody>
            <a:bodyPr/>
            <a:lstStyle/>
            <a:p>
              <a:endParaRPr lang="zh-CN" altLang="en-US" sz="1400"/>
            </a:p>
          </p:txBody>
        </p:sp>
        <p:sp>
          <p:nvSpPr>
            <p:cNvPr id="46" name="Line 30"/>
            <p:cNvSpPr>
              <a:spLocks noChangeShapeType="1"/>
            </p:cNvSpPr>
            <p:nvPr/>
          </p:nvSpPr>
          <p:spPr bwMode="auto">
            <a:xfrm>
              <a:off x="2157" y="3025"/>
              <a:ext cx="0" cy="113"/>
            </a:xfrm>
            <a:prstGeom prst="line">
              <a:avLst/>
            </a:prstGeom>
            <a:noFill/>
            <a:ln w="9525">
              <a:solidFill>
                <a:schemeClr val="tx1"/>
              </a:solidFill>
              <a:round/>
            </a:ln>
          </p:spPr>
          <p:txBody>
            <a:bodyPr/>
            <a:lstStyle/>
            <a:p>
              <a:endParaRPr lang="zh-CN" altLang="en-US" sz="1400"/>
            </a:p>
          </p:txBody>
        </p:sp>
        <p:sp>
          <p:nvSpPr>
            <p:cNvPr id="47" name="Line 31"/>
            <p:cNvSpPr>
              <a:spLocks noChangeShapeType="1"/>
            </p:cNvSpPr>
            <p:nvPr/>
          </p:nvSpPr>
          <p:spPr bwMode="auto">
            <a:xfrm>
              <a:off x="3510" y="3025"/>
              <a:ext cx="0" cy="113"/>
            </a:xfrm>
            <a:prstGeom prst="line">
              <a:avLst/>
            </a:prstGeom>
            <a:noFill/>
            <a:ln w="9525">
              <a:solidFill>
                <a:schemeClr val="tx1"/>
              </a:solidFill>
              <a:round/>
            </a:ln>
          </p:spPr>
          <p:txBody>
            <a:bodyPr/>
            <a:lstStyle/>
            <a:p>
              <a:endParaRPr lang="zh-CN" altLang="en-US" sz="1400"/>
            </a:p>
          </p:txBody>
        </p:sp>
        <p:sp>
          <p:nvSpPr>
            <p:cNvPr id="48" name="Rectangle 32"/>
            <p:cNvSpPr>
              <a:spLocks noChangeArrowheads="1"/>
            </p:cNvSpPr>
            <p:nvPr/>
          </p:nvSpPr>
          <p:spPr bwMode="auto">
            <a:xfrm>
              <a:off x="1968" y="3360"/>
              <a:ext cx="480" cy="240"/>
            </a:xfrm>
            <a:prstGeom prst="rect">
              <a:avLst/>
            </a:prstGeom>
            <a:solidFill>
              <a:schemeClr val="accent1"/>
            </a:solidFill>
            <a:ln w="9525">
              <a:solidFill>
                <a:schemeClr val="tx1"/>
              </a:solidFill>
              <a:miter lim="800000"/>
            </a:ln>
          </p:spPr>
          <p:txBody>
            <a:bodyPr wrap="none" anchor="ctr"/>
            <a:lstStyle/>
            <a:p>
              <a:pPr algn="ctr"/>
              <a:r>
                <a:rPr lang="zh-CN" altLang="en-US" sz="1400"/>
                <a:t>班组长</a:t>
              </a:r>
              <a:endParaRPr lang="zh-CN" altLang="en-US" sz="1400"/>
            </a:p>
          </p:txBody>
        </p:sp>
        <p:sp>
          <p:nvSpPr>
            <p:cNvPr id="49" name="Rectangle 33"/>
            <p:cNvSpPr>
              <a:spLocks noChangeArrowheads="1"/>
            </p:cNvSpPr>
            <p:nvPr/>
          </p:nvSpPr>
          <p:spPr bwMode="auto">
            <a:xfrm>
              <a:off x="2595" y="3360"/>
              <a:ext cx="480" cy="240"/>
            </a:xfrm>
            <a:prstGeom prst="rect">
              <a:avLst/>
            </a:prstGeom>
            <a:solidFill>
              <a:schemeClr val="accent1"/>
            </a:solidFill>
            <a:ln w="9525">
              <a:solidFill>
                <a:schemeClr val="tx1"/>
              </a:solidFill>
              <a:miter lim="800000"/>
            </a:ln>
          </p:spPr>
          <p:txBody>
            <a:bodyPr wrap="none" anchor="ctr"/>
            <a:lstStyle/>
            <a:p>
              <a:pPr algn="ctr"/>
              <a:r>
                <a:rPr lang="zh-CN" altLang="en-US" sz="1400"/>
                <a:t>班组长</a:t>
              </a:r>
              <a:endParaRPr lang="zh-CN" altLang="en-US" sz="1400"/>
            </a:p>
          </p:txBody>
        </p:sp>
        <p:sp>
          <p:nvSpPr>
            <p:cNvPr id="50" name="Rectangle 34"/>
            <p:cNvSpPr>
              <a:spLocks noChangeArrowheads="1"/>
            </p:cNvSpPr>
            <p:nvPr/>
          </p:nvSpPr>
          <p:spPr bwMode="auto">
            <a:xfrm>
              <a:off x="3189" y="3360"/>
              <a:ext cx="480" cy="240"/>
            </a:xfrm>
            <a:prstGeom prst="rect">
              <a:avLst/>
            </a:prstGeom>
            <a:solidFill>
              <a:schemeClr val="accent1"/>
            </a:solidFill>
            <a:ln w="9525">
              <a:solidFill>
                <a:schemeClr val="tx1"/>
              </a:solidFill>
              <a:miter lim="800000"/>
            </a:ln>
          </p:spPr>
          <p:txBody>
            <a:bodyPr wrap="none" anchor="ctr"/>
            <a:lstStyle/>
            <a:p>
              <a:pPr algn="ctr"/>
              <a:r>
                <a:rPr lang="zh-CN" altLang="en-US" sz="1400"/>
                <a:t>班组长</a:t>
              </a:r>
              <a:endParaRPr lang="zh-CN" altLang="en-US" sz="1400"/>
            </a:p>
          </p:txBody>
        </p:sp>
        <p:sp>
          <p:nvSpPr>
            <p:cNvPr id="51" name="Line 35"/>
            <p:cNvSpPr>
              <a:spLocks noChangeShapeType="1"/>
            </p:cNvSpPr>
            <p:nvPr/>
          </p:nvSpPr>
          <p:spPr bwMode="auto">
            <a:xfrm>
              <a:off x="2832" y="2448"/>
              <a:ext cx="0" cy="912"/>
            </a:xfrm>
            <a:prstGeom prst="line">
              <a:avLst/>
            </a:prstGeom>
            <a:noFill/>
            <a:ln w="9525">
              <a:solidFill>
                <a:schemeClr val="tx1"/>
              </a:solidFill>
              <a:round/>
            </a:ln>
          </p:spPr>
          <p:txBody>
            <a:bodyPr/>
            <a:lstStyle/>
            <a:p>
              <a:endParaRPr lang="zh-CN" altLang="en-US" sz="1400"/>
            </a:p>
          </p:txBody>
        </p:sp>
        <p:sp>
          <p:nvSpPr>
            <p:cNvPr id="52" name="Line 37"/>
            <p:cNvSpPr>
              <a:spLocks noChangeShapeType="1"/>
            </p:cNvSpPr>
            <p:nvPr/>
          </p:nvSpPr>
          <p:spPr bwMode="auto">
            <a:xfrm>
              <a:off x="2217" y="3138"/>
              <a:ext cx="0" cy="220"/>
            </a:xfrm>
            <a:prstGeom prst="line">
              <a:avLst/>
            </a:prstGeom>
            <a:noFill/>
            <a:ln w="9525">
              <a:solidFill>
                <a:schemeClr val="tx1"/>
              </a:solidFill>
              <a:round/>
            </a:ln>
          </p:spPr>
          <p:txBody>
            <a:bodyPr/>
            <a:lstStyle/>
            <a:p>
              <a:endParaRPr lang="zh-CN" altLang="en-US" sz="1400"/>
            </a:p>
          </p:txBody>
        </p:sp>
        <p:sp>
          <p:nvSpPr>
            <p:cNvPr id="53" name="Line 38"/>
            <p:cNvSpPr>
              <a:spLocks noChangeShapeType="1"/>
            </p:cNvSpPr>
            <p:nvPr/>
          </p:nvSpPr>
          <p:spPr bwMode="auto">
            <a:xfrm>
              <a:off x="3444" y="3138"/>
              <a:ext cx="0" cy="220"/>
            </a:xfrm>
            <a:prstGeom prst="line">
              <a:avLst/>
            </a:prstGeom>
            <a:noFill/>
            <a:ln w="9525">
              <a:solidFill>
                <a:schemeClr val="tx1"/>
              </a:solidFill>
              <a:round/>
            </a:ln>
          </p:spPr>
          <p:txBody>
            <a:bodyPr/>
            <a:lstStyle/>
            <a:p>
              <a:endParaRPr lang="zh-CN" altLang="en-US" sz="1400"/>
            </a:p>
          </p:txBody>
        </p:sp>
      </p:grpSp>
      <p:cxnSp>
        <p:nvCxnSpPr>
          <p:cNvPr id="55" name="直接连接符 54"/>
          <p:cNvCxnSpPr>
            <a:stCxn id="21" idx="2"/>
            <a:endCxn id="34" idx="0"/>
          </p:cNvCxnSpPr>
          <p:nvPr/>
        </p:nvCxnSpPr>
        <p:spPr>
          <a:xfrm rot="5400000">
            <a:off x="6114509" y="1097280"/>
            <a:ext cx="15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6229350" y="4743450"/>
            <a:ext cx="1428750" cy="342900"/>
          </a:xfrm>
          <a:prstGeom prst="rect">
            <a:avLst/>
          </a:prstGeom>
          <a:noFill/>
          <a:ln w="9525">
            <a:noFill/>
          </a:ln>
        </p:spPr>
        <p:txBody>
          <a:bodyPr anchor="b"/>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19458" name="Rectangle 2"/>
          <p:cNvSpPr>
            <a:spLocks noGrp="1"/>
          </p:cNvSpPr>
          <p:nvPr>
            <p:ph type="title"/>
          </p:nvPr>
        </p:nvSpPr>
        <p:spPr/>
        <p:txBody>
          <a:bodyPr wrap="square" anchor="b"/>
          <a:p>
            <a:pPr eaLnBrk="1" hangingPunct="1"/>
            <a:r>
              <a:rPr lang="zh-CN" altLang="en-US"/>
              <a:t>直线职能制</a:t>
            </a:r>
            <a:endParaRPr lang="zh-CN" altLang="en-US"/>
          </a:p>
        </p:txBody>
      </p:sp>
      <p:graphicFrame>
        <p:nvGraphicFramePr>
          <p:cNvPr id="19459" name="Object 3"/>
          <p:cNvGraphicFramePr>
            <a:graphicFrameLocks noGrp="1" noChangeAspect="1"/>
          </p:cNvGraphicFramePr>
          <p:nvPr>
            <p:ph type="pic" idx="4294967295"/>
          </p:nvPr>
        </p:nvGraphicFramePr>
        <p:xfrm>
          <a:off x="1143000" y="1371600"/>
          <a:ext cx="3729038" cy="3086100"/>
        </p:xfrm>
        <a:graphic>
          <a:graphicData uri="http://schemas.openxmlformats.org/presentationml/2006/ole">
            <mc:AlternateContent xmlns:mc="http://schemas.openxmlformats.org/markup-compatibility/2006">
              <mc:Choice xmlns:v="urn:schemas-microsoft-com:vml" Requires="v">
                <p:oleObj spid="_x0000_s3082" name="" r:id="rId1" imgW="4956175" imgH="4096385" progId="">
                  <p:embed/>
                </p:oleObj>
              </mc:Choice>
              <mc:Fallback>
                <p:oleObj name="" r:id="rId1" imgW="4956175" imgH="4096385" progId="">
                  <p:embed/>
                  <p:pic>
                    <p:nvPicPr>
                      <p:cNvPr id="0" name="图片 3081"/>
                      <p:cNvPicPr/>
                      <p:nvPr/>
                    </p:nvPicPr>
                    <p:blipFill>
                      <a:blip r:embed="rId2"/>
                      <a:stretch>
                        <a:fillRect/>
                      </a:stretch>
                    </p:blipFill>
                    <p:spPr>
                      <a:xfrm>
                        <a:off x="1143000" y="1371600"/>
                        <a:ext cx="3729038" cy="3086100"/>
                      </a:xfrm>
                      <a:prstGeom prst="rect">
                        <a:avLst/>
                      </a:prstGeom>
                      <a:noFill/>
                      <a:ln w="38100">
                        <a:miter/>
                      </a:ln>
                    </p:spPr>
                  </p:pic>
                </p:oleObj>
              </mc:Fallback>
            </mc:AlternateContent>
          </a:graphicData>
        </a:graphic>
      </p:graphicFrame>
      <p:sp>
        <p:nvSpPr>
          <p:cNvPr id="19460" name="Text Box 4"/>
          <p:cNvSpPr txBox="1"/>
          <p:nvPr/>
        </p:nvSpPr>
        <p:spPr>
          <a:xfrm>
            <a:off x="4914900" y="1063625"/>
            <a:ext cx="3973830" cy="3538220"/>
          </a:xfrm>
          <a:prstGeom prst="rect">
            <a:avLst/>
          </a:prstGeom>
          <a:noFill/>
          <a:ln w="9525">
            <a:noFill/>
          </a:ln>
        </p:spPr>
        <p:txBody>
          <a:bodyPr wrap="square" anchor="t">
            <a:spAutoFit/>
          </a:bodyPr>
          <a:p>
            <a:pPr lvl="0" eaLnBrk="1" fontAlgn="base" hangingPunct="1"/>
            <a:r>
              <a:rPr lang="zh-CN" altLang="en-US" sz="1600" dirty="0">
                <a:latin typeface="Tahoma" panose="020B0604030504040204" pitchFamily="2" charset="0"/>
              </a:rPr>
              <a:t> </a:t>
            </a:r>
            <a:r>
              <a:rPr lang="zh-CN" altLang="en-US" sz="1600">
                <a:sym typeface="+mn-ea"/>
              </a:rPr>
              <a:t>优点</a:t>
            </a:r>
            <a:r>
              <a:rPr lang="en-US" altLang="zh-CN" sz="1600">
                <a:sym typeface="+mn-ea"/>
              </a:rPr>
              <a:t>:</a:t>
            </a:r>
            <a:r>
              <a:rPr lang="zh-CN" altLang="en-US" sz="1600" dirty="0">
                <a:latin typeface="Tahoma" panose="020B0604030504040204" pitchFamily="2" charset="0"/>
              </a:rPr>
              <a:t> 吸取了直线制和职能制的优点，在各级管理部门下面设立职能部门，但职能部门只对上级起参谋作用，不具备对下级管理部门进行指挥和命令的权力，但可以指导下级开展工作。</a:t>
            </a:r>
            <a:r>
              <a:rPr lang="zh-CN" altLang="en-US" sz="1600">
                <a:sym typeface="+mn-ea"/>
              </a:rPr>
              <a:t>既保证命令统一，又充分发挥职能人员的作用， 高层主管可把更多的精力放在工作上。</a:t>
            </a:r>
            <a:endParaRPr lang="zh-CN" altLang="en-US" sz="1600" strike="noStrike" noProof="1"/>
          </a:p>
          <a:p>
            <a:pPr lvl="0" eaLnBrk="1" fontAlgn="base" hangingPunct="1"/>
            <a:r>
              <a:rPr lang="zh-CN" altLang="en-US" sz="1600">
                <a:effectLst>
                  <a:outerShdw blurRad="38100" dist="38100" dir="2700000">
                    <a:srgbClr val="FFFFFF"/>
                  </a:outerShdw>
                </a:effectLst>
                <a:latin typeface="宋体" panose="02010600030101010101" pitchFamily="2" charset="-122"/>
                <a:sym typeface="+mn-ea"/>
              </a:rPr>
              <a:t>缺点：</a:t>
            </a:r>
            <a:r>
              <a:rPr lang="zh-CN" altLang="en-US" sz="1600">
                <a:effectLst>
                  <a:outerShdw blurRad="38100" dist="38100" dir="2700000">
                    <a:srgbClr val="FFFFFF"/>
                  </a:outerShdw>
                </a:effectLst>
                <a:latin typeface="Times New Roman" panose="02020603050405020304" pitchFamily="18" charset="0"/>
                <a:sym typeface="+mn-ea"/>
              </a:rPr>
              <a:t>下级部门的主动性和积极性受到限制；部门间沟通少，不利于集思广益进行决策；部门间的协调工作量大；难于从组织内部培养熟悉全面情况的管理人员；适应性差，对新情况不能做出及时的反映。</a:t>
            </a:r>
            <a:endParaRPr lang="zh-CN" altLang="en-US" sz="1600" strike="noStrike" noProof="1">
              <a:effectLst>
                <a:outerShdw blurRad="38100" dist="38100" dir="2700000">
                  <a:srgbClr val="FFFFFF"/>
                </a:outerShdw>
              </a:effectLst>
              <a:latin typeface="Times New Roman" panose="02020603050405020304" pitchFamily="18" charset="0"/>
            </a:endParaRPr>
          </a:p>
          <a:p>
            <a:pPr lvl="0" eaLnBrk="1" fontAlgn="base" hangingPunct="1"/>
            <a:r>
              <a:rPr lang="zh-CN" altLang="en-US" sz="1600">
                <a:effectLst>
                  <a:outerShdw blurRad="38100" dist="38100" dir="2700000">
                    <a:srgbClr val="FFFFFF"/>
                  </a:outerShdw>
                </a:effectLst>
                <a:latin typeface="宋体" panose="02010600030101010101" pitchFamily="2" charset="-122"/>
                <a:sym typeface="+mn-ea"/>
              </a:rPr>
              <a:t>适用于中、小型组织，对决策时需要考虑多种复杂因素的组织不适用。</a:t>
            </a:r>
            <a:endParaRPr lang="zh-CN" altLang="en-US" sz="1600" dirty="0">
              <a:effectLst>
                <a:outerShdw blurRad="38100" dist="38100" dir="2700000">
                  <a:srgbClr val="FFFFFF"/>
                </a:outerShdw>
              </a:effectLst>
              <a:latin typeface="宋体" panose="02010600030101010101" pitchFamily="2" charset="-122"/>
              <a:sym typeface="+mn-ea"/>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21507" name="Rectangle 2"/>
          <p:cNvSpPr>
            <a:spLocks noGrp="1"/>
          </p:cNvSpPr>
          <p:nvPr>
            <p:ph type="title"/>
          </p:nvPr>
        </p:nvSpPr>
        <p:spPr>
          <a:ln>
            <a:miter/>
          </a:ln>
        </p:spPr>
        <p:txBody>
          <a:bodyPr vert="horz" wrap="square" anchor="b"/>
          <a:lstStyle/>
          <a:p>
            <a:pPr lvl="0" eaLnBrk="1" fontAlgn="base" hangingPunct="1"/>
            <a:r>
              <a:rPr lang="zh-CN" altLang="en-US" sz="3200" strike="noStrike" noProof="1">
                <a:effectLst>
                  <a:outerShdw blurRad="38100" dist="38100" dir="2700000">
                    <a:srgbClr val="FFFFFF"/>
                  </a:outerShdw>
                </a:effectLst>
                <a:latin typeface="Impact" panose="020B0806030902050204" pitchFamily="2" charset="0"/>
              </a:rPr>
              <a:t>事业部制组织结构</a:t>
            </a:r>
            <a:endParaRPr lang="zh-CN" altLang="en-US" sz="3200" strike="noStrike" noProof="1">
              <a:effectLst>
                <a:outerShdw blurRad="38100" dist="38100" dir="2700000">
                  <a:srgbClr val="FFFFFF"/>
                </a:outerShdw>
              </a:effectLst>
              <a:latin typeface="Impact" panose="020B0806030902050204" pitchFamily="2" charset="0"/>
            </a:endParaRPr>
          </a:p>
        </p:txBody>
      </p:sp>
      <p:sp>
        <p:nvSpPr>
          <p:cNvPr id="21508" name="Rectangle 3"/>
          <p:cNvSpPr>
            <a:spLocks noGrp="1"/>
          </p:cNvSpPr>
          <p:nvPr>
            <p:ph idx="1"/>
          </p:nvPr>
        </p:nvSpPr>
        <p:spPr>
          <a:ln>
            <a:miter/>
          </a:ln>
        </p:spPr>
        <p:txBody>
          <a:bodyPr vert="horz" wrap="square" anchor="t"/>
          <a:lstStyle/>
          <a:p>
            <a:pPr lvl="0" eaLnBrk="1" fontAlgn="base" hangingPunct="1">
              <a:lnSpc>
                <a:spcPct val="90000"/>
              </a:lnSpc>
            </a:pPr>
            <a:r>
              <a:rPr lang="zh-CN" altLang="en-US" sz="2100" strike="noStrike" noProof="1">
                <a:effectLst>
                  <a:outerShdw blurRad="38100" dist="38100" dir="2700000">
                    <a:srgbClr val="FFFFFF"/>
                  </a:outerShdw>
                </a:effectLst>
                <a:latin typeface="宋体" panose="02010600030101010101" pitchFamily="2" charset="-122"/>
              </a:rPr>
              <a:t>二十世纪二十年代初小斯隆于担任通用汽车公司副总经理时提出。</a:t>
            </a:r>
            <a:r>
              <a:rPr lang="zh-CN" altLang="en-US" sz="2100" strike="noStrike" noProof="1">
                <a:effectLst>
                  <a:outerShdw blurRad="38100" dist="38100" dir="2700000">
                    <a:srgbClr val="FFFFFF"/>
                  </a:outerShdw>
                </a:effectLst>
                <a:latin typeface="Impact" panose="020B0806030902050204" pitchFamily="2" charset="0"/>
              </a:rPr>
              <a:t> 背景是：市场竞争日趋激烈，要求企业既要有与对手抗衡的实力，又要有对市场变化作出迅速反应的灵活性。                   </a:t>
            </a:r>
            <a:endParaRPr lang="zh-CN" altLang="en-US" sz="2100" strike="noStrike" noProof="1">
              <a:effectLst>
                <a:outerShdw blurRad="38100" dist="38100" dir="2700000">
                  <a:srgbClr val="FFFFFF"/>
                </a:outerShdw>
              </a:effectLst>
              <a:latin typeface="Impact" panose="020B0806030902050204" pitchFamily="2" charset="0"/>
            </a:endParaRPr>
          </a:p>
          <a:p>
            <a:pPr lvl="0" eaLnBrk="1" fontAlgn="base" hangingPunct="1">
              <a:lnSpc>
                <a:spcPct val="90000"/>
              </a:lnSpc>
            </a:pPr>
            <a:r>
              <a:rPr lang="zh-CN" altLang="en-US" sz="2100" strike="noStrike" noProof="1">
                <a:effectLst>
                  <a:outerShdw blurRad="38100" dist="38100" dir="2700000">
                    <a:srgbClr val="FFFFFF"/>
                  </a:outerShdw>
                </a:effectLst>
                <a:latin typeface="Impact" panose="020B0806030902050204" pitchFamily="2" charset="0"/>
              </a:rPr>
              <a:t>特点是：集中决策，分散经营。</a:t>
            </a:r>
            <a:endParaRPr lang="zh-CN" altLang="en-US" sz="2100" strike="noStrike" noProof="1">
              <a:effectLst>
                <a:outerShdw blurRad="38100" dist="38100" dir="2700000">
                  <a:srgbClr val="FFFFFF"/>
                </a:outerShdw>
              </a:effectLst>
              <a:latin typeface="Impact" panose="020B0806030902050204" pitchFamily="2" charset="0"/>
            </a:endParaRPr>
          </a:p>
          <a:p>
            <a:pPr lvl="0" eaLnBrk="1" fontAlgn="base" hangingPunct="1">
              <a:lnSpc>
                <a:spcPct val="90000"/>
              </a:lnSpc>
            </a:pPr>
            <a:r>
              <a:rPr lang="zh-CN" altLang="en-US" sz="2100" strike="noStrike" noProof="1">
                <a:effectLst>
                  <a:outerShdw blurRad="38100" dist="38100" dir="2700000">
                    <a:srgbClr val="FFFFFF"/>
                  </a:outerShdw>
                </a:effectLst>
                <a:latin typeface="Times New Roman" panose="02020603050405020304" pitchFamily="18" charset="0"/>
              </a:rPr>
              <a:t>企业高层管理者负责人事决策、财务控制和监督。</a:t>
            </a:r>
            <a:endParaRPr lang="zh-CN" altLang="en-US" sz="2100" strike="noStrike" noProof="1">
              <a:effectLst>
                <a:outerShdw blurRad="38100" dist="38100" dir="2700000">
                  <a:srgbClr val="FFFFFF"/>
                </a:outerShdw>
              </a:effectLst>
              <a:latin typeface="Times New Roman" panose="02020603050405020304" pitchFamily="18" charset="0"/>
            </a:endParaRPr>
          </a:p>
          <a:p>
            <a:pPr lvl="0" algn="just" eaLnBrk="1" fontAlgn="base" hangingPunct="1">
              <a:lnSpc>
                <a:spcPct val="90000"/>
              </a:lnSpc>
            </a:pPr>
            <a:r>
              <a:rPr lang="zh-CN" altLang="en-US" sz="2100" strike="noStrike" noProof="1">
                <a:effectLst>
                  <a:outerShdw blurRad="38100" dist="38100" dir="2700000">
                    <a:srgbClr val="FFFFFF"/>
                  </a:outerShdw>
                </a:effectLst>
                <a:latin typeface="Times New Roman" panose="02020603050405020304" pitchFamily="18" charset="0"/>
              </a:rPr>
              <a:t>事业部经理根据高层领导的指示进行工作，各事业部独立经营，单独核算。</a:t>
            </a:r>
            <a:endParaRPr lang="zh-CN" altLang="en-US" sz="2100" strike="noStrike" noProof="1">
              <a:effectLst>
                <a:outerShdw blurRad="38100" dist="38100" dir="2700000">
                  <a:srgbClr val="FFFFFF"/>
                </a:outerShdw>
              </a:effectLst>
              <a:latin typeface="Times New Roman" panose="02020603050405020304" pitchFamily="18" charset="0"/>
            </a:endParaRPr>
          </a:p>
          <a:p>
            <a:pPr lvl="0" eaLnBrk="1" fontAlgn="base" hangingPunct="1">
              <a:lnSpc>
                <a:spcPct val="90000"/>
              </a:lnSpc>
            </a:pPr>
            <a:r>
              <a:rPr lang="zh-CN" altLang="en-US" sz="2100" strike="noStrike" noProof="1">
                <a:effectLst>
                  <a:outerShdw blurRad="38100" dist="38100" dir="2700000">
                    <a:srgbClr val="FFFFFF"/>
                  </a:outerShdw>
                </a:effectLst>
                <a:latin typeface="宋体" panose="02010600030101010101" pitchFamily="2" charset="-122"/>
              </a:rPr>
              <a:t>适用于大型的或跨国的企业公司。</a:t>
            </a:r>
            <a:r>
              <a:rPr lang="zh-CN" altLang="en-US" sz="2100" strike="noStrike" noProof="1">
                <a:effectLst>
                  <a:outerShdw blurRad="38100" dist="38100" dir="2700000">
                    <a:srgbClr val="FFFFFF"/>
                  </a:outerShdw>
                </a:effectLst>
                <a:latin typeface="Impact" panose="020B0806030902050204" pitchFamily="2" charset="0"/>
              </a:rPr>
              <a:t> </a:t>
            </a:r>
            <a:endParaRPr lang="zh-CN" altLang="en-US" sz="2100" strike="noStrike" noProof="1">
              <a:effectLst>
                <a:outerShdw blurRad="38100" dist="38100" dir="2700000">
                  <a:srgbClr val="FFFFFF"/>
                </a:outerShdw>
              </a:effectLst>
              <a:latin typeface="Impact" panose="020B0806030902050204" pitchFamily="2"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1508">
                                            <p:txEl>
                                              <p:pRg st="0" end="0"/>
                                            </p:txEl>
                                          </p:spTgt>
                                        </p:tgtEl>
                                        <p:attrNameLst>
                                          <p:attrName>style.visibility</p:attrName>
                                        </p:attrNameLst>
                                      </p:cBhvr>
                                      <p:to>
                                        <p:strVal val="visible"/>
                                      </p:to>
                                    </p:set>
                                    <p:animEffect transition="in" filter="checkerboard(across)">
                                      <p:cBhvr>
                                        <p:cTn id="13" dur="500"/>
                                        <p:tgtEl>
                                          <p:spTgt spid="2150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1508">
                                            <p:txEl>
                                              <p:pRg st="1" end="1"/>
                                            </p:txEl>
                                          </p:spTgt>
                                        </p:tgtEl>
                                        <p:attrNameLst>
                                          <p:attrName>style.visibility</p:attrName>
                                        </p:attrNameLst>
                                      </p:cBhvr>
                                      <p:to>
                                        <p:strVal val="visible"/>
                                      </p:to>
                                    </p:set>
                                    <p:animEffect transition="in" filter="checkerboard(across)">
                                      <p:cBhvr>
                                        <p:cTn id="18" dur="500"/>
                                        <p:tgtEl>
                                          <p:spTgt spid="2150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1508">
                                            <p:txEl>
                                              <p:pRg st="2" end="2"/>
                                            </p:txEl>
                                          </p:spTgt>
                                        </p:tgtEl>
                                        <p:attrNameLst>
                                          <p:attrName>style.visibility</p:attrName>
                                        </p:attrNameLst>
                                      </p:cBhvr>
                                      <p:to>
                                        <p:strVal val="visible"/>
                                      </p:to>
                                    </p:set>
                                    <p:animEffect transition="in" filter="checkerboard(across)">
                                      <p:cBhvr>
                                        <p:cTn id="23" dur="500"/>
                                        <p:tgtEl>
                                          <p:spTgt spid="2150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508">
                                            <p:txEl>
                                              <p:pRg st="3" end="3"/>
                                            </p:txEl>
                                          </p:spTgt>
                                        </p:tgtEl>
                                        <p:attrNameLst>
                                          <p:attrName>style.visibility</p:attrName>
                                        </p:attrNameLst>
                                      </p:cBhvr>
                                      <p:to>
                                        <p:strVal val="visible"/>
                                      </p:to>
                                    </p:set>
                                    <p:animEffect transition="in" filter="checkerboard(across)">
                                      <p:cBhvr>
                                        <p:cTn id="28" dur="500"/>
                                        <p:tgtEl>
                                          <p:spTgt spid="2150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1508">
                                            <p:txEl>
                                              <p:pRg st="4" end="4"/>
                                            </p:txEl>
                                          </p:spTgt>
                                        </p:tgtEl>
                                        <p:attrNameLst>
                                          <p:attrName>style.visibility</p:attrName>
                                        </p:attrNameLst>
                                      </p:cBhvr>
                                      <p:to>
                                        <p:strVal val="visible"/>
                                      </p:to>
                                    </p:set>
                                    <p:animEffect transition="in" filter="checkerboard(across)">
                                      <p:cBhvr>
                                        <p:cTn id="33"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bldLvl="5"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870" y="630555"/>
            <a:ext cx="8806815" cy="809625"/>
          </a:xfrm>
        </p:spPr>
        <p:txBody>
          <a:bodyPr/>
          <a:lstStyle/>
          <a:p>
            <a:r>
              <a:rPr lang="zh-CN" altLang="en-US" sz="2000" b="1" dirty="0">
                <a:solidFill>
                  <a:schemeClr val="accent2"/>
                </a:solidFill>
                <a:ea typeface="楷体_GB2312" pitchFamily="49" charset="-122"/>
                <a:sym typeface="+mn-ea"/>
              </a:rPr>
              <a:t>事业部型组织结构</a:t>
            </a:r>
            <a:r>
              <a:rPr lang="zh-CN" altLang="en-US" sz="2000" dirty="0">
                <a:sym typeface="+mn-ea"/>
              </a:rPr>
              <a:t> </a:t>
            </a:r>
            <a:r>
              <a:rPr lang="zh-CN" altLang="en-US" sz="2000" b="1" dirty="0">
                <a:solidFill>
                  <a:schemeClr val="accent2"/>
                </a:solidFill>
                <a:ea typeface="楷体_GB2312" pitchFamily="49" charset="-122"/>
                <a:sym typeface="+mn-ea"/>
              </a:rPr>
              <a:t>：</a:t>
            </a:r>
            <a:r>
              <a:rPr lang="zh-CN" altLang="en-US" sz="2000" b="1" dirty="0">
                <a:solidFill>
                  <a:srgbClr val="0067B0"/>
                </a:solidFill>
                <a:sym typeface="+mn-ea"/>
              </a:rPr>
              <a:t>在多元化经营的企业组织中，不同产品满足的消费者需求各有不同，企业成立多个事业部，针对每个产品或服务来设定每个事业部，而每个事业部内部再设立自己的职能部门，单个事业部内部的各个职能部门都是为本事业部服务 </a:t>
            </a:r>
            <a:endParaRPr lang="zh-CN" altLang="en-US" sz="2000" b="1" dirty="0">
              <a:solidFill>
                <a:srgbClr val="0067B0"/>
              </a:solidFill>
              <a:sym typeface="+mn-ea"/>
            </a:endParaRPr>
          </a:p>
          <a:p>
            <a:endParaRPr lang="zh-CN" altLang="en-US" sz="2000" b="1" dirty="0">
              <a:solidFill>
                <a:srgbClr val="0067B0"/>
              </a:solidFill>
              <a:sym typeface="+mn-ea"/>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31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132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132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132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aphicFrame>
        <p:nvGraphicFramePr>
          <p:cNvPr id="22531" name="Object 3"/>
          <p:cNvGraphicFramePr>
            <a:graphicFrameLocks noGrp="1" noChangeAspect="1"/>
          </p:cNvGraphicFramePr>
          <p:nvPr/>
        </p:nvGraphicFramePr>
        <p:xfrm>
          <a:off x="630555" y="1859915"/>
          <a:ext cx="8166735" cy="2940050"/>
        </p:xfrm>
        <a:graphic>
          <a:graphicData uri="http://schemas.openxmlformats.org/presentationml/2006/ole">
            <mc:AlternateContent xmlns:mc="http://schemas.openxmlformats.org/markup-compatibility/2006">
              <mc:Choice xmlns:v="urn:schemas-microsoft-com:vml" Requires="v">
                <p:oleObj spid="_x0000_s4105" name="" r:id="rId1" imgW="7734935" imgH="2584450" progId="">
                  <p:embed/>
                </p:oleObj>
              </mc:Choice>
              <mc:Fallback>
                <p:oleObj name="" r:id="rId1" imgW="7734935" imgH="2584450" progId="">
                  <p:embed/>
                  <p:pic>
                    <p:nvPicPr>
                      <p:cNvPr id="0" name="图片 3082"/>
                      <p:cNvPicPr/>
                      <p:nvPr/>
                    </p:nvPicPr>
                    <p:blipFill>
                      <a:blip r:embed="rId2"/>
                      <a:stretch>
                        <a:fillRect/>
                      </a:stretch>
                    </p:blipFill>
                    <p:spPr>
                      <a:xfrm>
                        <a:off x="630555" y="1859915"/>
                        <a:ext cx="8166735" cy="2940050"/>
                      </a:xfrm>
                      <a:prstGeom prst="rect">
                        <a:avLst/>
                      </a:prstGeom>
                      <a:noFill/>
                      <a:ln w="38100">
                        <a:miter/>
                      </a:ln>
                    </p:spPr>
                  </p:pic>
                </p:oleObj>
              </mc:Fallback>
            </mc:AlternateContent>
          </a:graphicData>
        </a:graphic>
      </p:graphicFrame>
      <p:sp>
        <p:nvSpPr>
          <p:cNvPr id="2" name="标题 1"/>
          <p:cNvSpPr>
            <a:spLocks noGrp="1"/>
          </p:cNvSpPr>
          <p:nvPr>
            <p:ph type="title"/>
          </p:nvPr>
        </p:nvSpPr>
        <p:spPr>
          <a:xfrm>
            <a:off x="457200" y="206375"/>
            <a:ext cx="8229600" cy="424180"/>
          </a:xfrm>
        </p:spPr>
        <p:txBody>
          <a:bodyPr/>
          <a:lstStyle/>
          <a:p>
            <a:r>
              <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4336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6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6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7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71" name="Text Box 11"/>
          <p:cNvSpPr txBox="1">
            <a:spLocks noChangeArrowheads="1"/>
          </p:cNvSpPr>
          <p:nvPr/>
        </p:nvSpPr>
        <p:spPr bwMode="auto">
          <a:xfrm>
            <a:off x="0" y="812800"/>
            <a:ext cx="9144000" cy="39878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zh-CN" altLang="en-US" sz="2000" b="1">
                <a:solidFill>
                  <a:schemeClr val="accent2"/>
                </a:solidFill>
                <a:ea typeface="楷体_GB2312" pitchFamily="49" charset="-122"/>
              </a:rPr>
              <a:t>矩阵型组织结构</a:t>
            </a:r>
            <a:r>
              <a:rPr lang="zh-CN" altLang="en-US"/>
              <a:t> </a:t>
            </a:r>
            <a:r>
              <a:rPr lang="zh-CN" altLang="en-US" sz="2000" b="1">
                <a:solidFill>
                  <a:schemeClr val="accent2"/>
                </a:solidFill>
                <a:ea typeface="楷体_GB2312" pitchFamily="49" charset="-122"/>
              </a:rPr>
              <a:t>：</a:t>
            </a:r>
            <a:r>
              <a:rPr lang="zh-CN" altLang="en-US" b="1">
                <a:solidFill>
                  <a:srgbClr val="0067B0"/>
                </a:solidFill>
              </a:rPr>
              <a:t>是基于这两个维度来共同划分部门 </a:t>
            </a:r>
            <a:endParaRPr lang="zh-CN" altLang="en-US" b="1">
              <a:solidFill>
                <a:srgbClr val="0067B0"/>
              </a:solidFill>
            </a:endParaRPr>
          </a:p>
        </p:txBody>
      </p:sp>
      <p:grpSp>
        <p:nvGrpSpPr>
          <p:cNvPr id="143373" name="Group 13"/>
          <p:cNvGrpSpPr/>
          <p:nvPr/>
        </p:nvGrpSpPr>
        <p:grpSpPr bwMode="auto">
          <a:xfrm>
            <a:off x="76200" y="1524000"/>
            <a:ext cx="8915400" cy="2362200"/>
            <a:chOff x="0" y="1248"/>
            <a:chExt cx="5616" cy="1680"/>
          </a:xfrm>
        </p:grpSpPr>
        <p:sp>
          <p:nvSpPr>
            <p:cNvPr id="143374" name="Text Box 14"/>
            <p:cNvSpPr txBox="1">
              <a:spLocks noChangeArrowheads="1"/>
            </p:cNvSpPr>
            <p:nvPr/>
          </p:nvSpPr>
          <p:spPr bwMode="auto">
            <a:xfrm>
              <a:off x="1526" y="1405"/>
              <a:ext cx="116" cy="372"/>
            </a:xfrm>
            <a:prstGeom prst="rect">
              <a:avLst/>
            </a:prstGeom>
            <a:noFill/>
            <a:ln w="9525">
              <a:noFill/>
              <a:miter lim="800000"/>
            </a:ln>
            <a:effectLst/>
          </p:spPr>
          <p:txBody>
            <a:bodyPr wrap="none">
              <a:spAutoFit/>
            </a:bodyPr>
            <a:lstStyle/>
            <a:p>
              <a:endParaRPr kumimoji="1" lang="zh-CN" altLang="en-US" sz="1400">
                <a:latin typeface="Times New Roman" panose="02020603050405020304" pitchFamily="18" charset="0"/>
                <a:cs typeface="Times New Roman" panose="02020603050405020304" pitchFamily="18" charset="0"/>
              </a:endParaRPr>
            </a:p>
            <a:p>
              <a:endParaRPr kumimoji="1" lang="zh-CN" altLang="en-US" sz="1400">
                <a:latin typeface="Times New Roman" panose="02020603050405020304" pitchFamily="18" charset="0"/>
                <a:cs typeface="Times New Roman" panose="02020603050405020304" pitchFamily="18" charset="0"/>
              </a:endParaRPr>
            </a:p>
          </p:txBody>
        </p:sp>
        <p:sp>
          <p:nvSpPr>
            <p:cNvPr id="143375" name="Text Box 15"/>
            <p:cNvSpPr txBox="1">
              <a:spLocks noChangeArrowheads="1"/>
            </p:cNvSpPr>
            <p:nvPr/>
          </p:nvSpPr>
          <p:spPr bwMode="auto">
            <a:xfrm>
              <a:off x="1632" y="1728"/>
              <a:ext cx="116" cy="219"/>
            </a:xfrm>
            <a:prstGeom prst="rect">
              <a:avLst/>
            </a:prstGeom>
            <a:noFill/>
            <a:ln w="9525">
              <a:noFill/>
              <a:miter lim="800000"/>
            </a:ln>
            <a:effectLst/>
          </p:spPr>
          <p:txBody>
            <a:bodyPr>
              <a:spAutoFit/>
            </a:bodyPr>
            <a:lstStyle/>
            <a:p>
              <a:pPr>
                <a:spcBef>
                  <a:spcPct val="50000"/>
                </a:spcBef>
              </a:pPr>
              <a:r>
                <a:rPr kumimoji="1" lang="zh-CN" altLang="en-US" sz="1400">
                  <a:latin typeface="Times New Roman" panose="02020603050405020304" pitchFamily="18" charset="0"/>
                  <a:cs typeface="Times New Roman" panose="02020603050405020304" pitchFamily="18" charset="0"/>
                </a:rPr>
                <a:t>                             </a:t>
              </a:r>
              <a:endParaRPr kumimoji="1" lang="zh-CN" altLang="en-US" sz="1400">
                <a:latin typeface="Times New Roman" panose="02020603050405020304" pitchFamily="18" charset="0"/>
                <a:cs typeface="Times New Roman" panose="02020603050405020304" pitchFamily="18" charset="0"/>
              </a:endParaRPr>
            </a:p>
          </p:txBody>
        </p:sp>
        <p:sp>
          <p:nvSpPr>
            <p:cNvPr id="143376" name="Text Box 16"/>
            <p:cNvSpPr txBox="1">
              <a:spLocks noChangeArrowheads="1"/>
            </p:cNvSpPr>
            <p:nvPr/>
          </p:nvSpPr>
          <p:spPr bwMode="auto">
            <a:xfrm>
              <a:off x="3696" y="1248"/>
              <a:ext cx="531" cy="219"/>
            </a:xfrm>
            <a:prstGeom prst="rect">
              <a:avLst/>
            </a:prstGeom>
            <a:noFill/>
            <a:ln w="9525">
              <a:noFill/>
              <a:miter lim="800000"/>
            </a:ln>
            <a:effectLst/>
          </p:spPr>
          <p:txBody>
            <a:bodyPr wrap="none">
              <a:spAutoFit/>
            </a:bodyPr>
            <a:lstStyle/>
            <a:p>
              <a:r>
                <a:rPr kumimoji="1"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炼钢厂</a:t>
              </a:r>
              <a:r>
                <a:rPr kumimoji="1" lang="en-US" altLang="zh-CN" sz="1400" b="1">
                  <a:solidFill>
                    <a:schemeClr val="bg1"/>
                  </a:solidFill>
                  <a:latin typeface="Times New Roman" panose="02020603050405020304" pitchFamily="18" charset="0"/>
                  <a:ea typeface="楷体_GB2312" pitchFamily="49" charset="-122"/>
                  <a:cs typeface="Times New Roman" panose="02020603050405020304" pitchFamily="18" charset="0"/>
                </a:rPr>
                <a:t>B</a:t>
              </a:r>
              <a:endParaRPr kumimoji="1" lang="en-US" altLang="zh-CN"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77" name="Text Box 17"/>
            <p:cNvSpPr txBox="1">
              <a:spLocks noChangeArrowheads="1"/>
            </p:cNvSpPr>
            <p:nvPr/>
          </p:nvSpPr>
          <p:spPr bwMode="auto">
            <a:xfrm>
              <a:off x="3696" y="1584"/>
              <a:ext cx="456" cy="219"/>
            </a:xfrm>
            <a:prstGeom prst="rect">
              <a:avLst/>
            </a:prstGeom>
            <a:noFill/>
            <a:ln w="9525">
              <a:noFill/>
              <a:miter lim="800000"/>
            </a:ln>
            <a:effectLst/>
          </p:spPr>
          <p:txBody>
            <a:bodyPr wrap="none">
              <a:spAutoFit/>
            </a:bodyPr>
            <a:lstStyle/>
            <a:p>
              <a:r>
                <a:rPr kumimoji="1"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电子厂</a:t>
              </a:r>
              <a:endParaRPr kumimoji="1"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78" name="Line 18"/>
            <p:cNvSpPr>
              <a:spLocks noChangeShapeType="1"/>
            </p:cNvSpPr>
            <p:nvPr/>
          </p:nvSpPr>
          <p:spPr bwMode="auto">
            <a:xfrm>
              <a:off x="3408" y="1392"/>
              <a:ext cx="240" cy="0"/>
            </a:xfrm>
            <a:prstGeom prst="line">
              <a:avLst/>
            </a:prstGeom>
            <a:noFill/>
            <a:ln w="22225">
              <a:solidFill>
                <a:schemeClr val="bg1"/>
              </a:solidFill>
              <a:round/>
              <a:tailEnd type="arrow" w="med" len="me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79" name="Line 19"/>
            <p:cNvSpPr>
              <a:spLocks noChangeShapeType="1"/>
            </p:cNvSpPr>
            <p:nvPr/>
          </p:nvSpPr>
          <p:spPr bwMode="auto">
            <a:xfrm>
              <a:off x="2736" y="1488"/>
              <a:ext cx="0" cy="144"/>
            </a:xfrm>
            <a:prstGeom prst="line">
              <a:avLst/>
            </a:prstGeom>
            <a:noFill/>
            <a:ln w="22225">
              <a:solidFill>
                <a:schemeClr val="bg1"/>
              </a:solidFill>
              <a:round/>
              <a:tailEnd type="arrow" w="med" len="me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80" name="Line 20"/>
            <p:cNvSpPr>
              <a:spLocks noChangeShapeType="1"/>
            </p:cNvSpPr>
            <p:nvPr/>
          </p:nvSpPr>
          <p:spPr bwMode="auto">
            <a:xfrm flipH="1">
              <a:off x="1776" y="1392"/>
              <a:ext cx="384" cy="0"/>
            </a:xfrm>
            <a:prstGeom prst="line">
              <a:avLst/>
            </a:prstGeom>
            <a:noFill/>
            <a:ln w="22225">
              <a:solidFill>
                <a:schemeClr val="bg1"/>
              </a:solidFill>
              <a:round/>
              <a:tailEnd type="arrow" w="med" len="me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81" name="Line 21"/>
            <p:cNvSpPr>
              <a:spLocks noChangeShapeType="1"/>
            </p:cNvSpPr>
            <p:nvPr/>
          </p:nvSpPr>
          <p:spPr bwMode="auto">
            <a:xfrm>
              <a:off x="3360" y="1728"/>
              <a:ext cx="384" cy="0"/>
            </a:xfrm>
            <a:prstGeom prst="line">
              <a:avLst/>
            </a:prstGeom>
            <a:noFill/>
            <a:ln w="22225">
              <a:solidFill>
                <a:schemeClr val="bg1"/>
              </a:solidFill>
              <a:round/>
              <a:tailEnd type="arrow" w="med" len="me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82" name="Rectangle 22"/>
            <p:cNvSpPr>
              <a:spLocks noChangeArrowheads="1"/>
            </p:cNvSpPr>
            <p:nvPr/>
          </p:nvSpPr>
          <p:spPr bwMode="auto">
            <a:xfrm>
              <a:off x="240" y="1296"/>
              <a:ext cx="672"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研发</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3" name="Rectangle 23"/>
            <p:cNvSpPr>
              <a:spLocks noChangeArrowheads="1"/>
            </p:cNvSpPr>
            <p:nvPr/>
          </p:nvSpPr>
          <p:spPr bwMode="auto">
            <a:xfrm>
              <a:off x="1056" y="1296"/>
              <a:ext cx="672"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市场</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4" name="Rectangle 24"/>
            <p:cNvSpPr>
              <a:spLocks noChangeArrowheads="1"/>
            </p:cNvSpPr>
            <p:nvPr/>
          </p:nvSpPr>
          <p:spPr bwMode="auto">
            <a:xfrm>
              <a:off x="1872" y="1296"/>
              <a:ext cx="672"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客服</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5" name="Rectangle 25"/>
            <p:cNvSpPr>
              <a:spLocks noChangeArrowheads="1"/>
            </p:cNvSpPr>
            <p:nvPr/>
          </p:nvSpPr>
          <p:spPr bwMode="auto">
            <a:xfrm>
              <a:off x="2688" y="1296"/>
              <a:ext cx="768"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人力资源</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6" name="Rectangle 26"/>
            <p:cNvSpPr>
              <a:spLocks noChangeArrowheads="1"/>
            </p:cNvSpPr>
            <p:nvPr/>
          </p:nvSpPr>
          <p:spPr bwMode="auto">
            <a:xfrm>
              <a:off x="3600" y="1296"/>
              <a:ext cx="672"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财务</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7" name="Rectangle 27"/>
            <p:cNvSpPr>
              <a:spLocks noChangeArrowheads="1"/>
            </p:cNvSpPr>
            <p:nvPr/>
          </p:nvSpPr>
          <p:spPr bwMode="auto">
            <a:xfrm>
              <a:off x="4416" y="1296"/>
              <a:ext cx="864" cy="288"/>
            </a:xfrm>
            <a:prstGeom prst="rect">
              <a:avLst/>
            </a:prstGeom>
            <a:solidFill>
              <a:schemeClr val="accent1"/>
            </a:solidFill>
            <a:ln w="9525">
              <a:solidFill>
                <a:schemeClr val="tx1"/>
              </a:solidFill>
              <a:miter lim="800000"/>
            </a:ln>
            <a:effectLst/>
          </p:spPr>
          <p:txBody>
            <a:bodyPr wrap="none" anchor="ctr"/>
            <a:lstStyle/>
            <a:p>
              <a:pPr algn="ctr"/>
              <a:r>
                <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rPr>
                <a:t>信息系统</a:t>
              </a:r>
              <a:endParaRPr lang="zh-CN" altLang="en-US" sz="1400" b="1">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143388" name="Rectangle 28"/>
            <p:cNvSpPr>
              <a:spLocks noChangeArrowheads="1"/>
            </p:cNvSpPr>
            <p:nvPr/>
          </p:nvSpPr>
          <p:spPr bwMode="auto">
            <a:xfrm>
              <a:off x="0" y="1728"/>
              <a:ext cx="480" cy="288"/>
            </a:xfrm>
            <a:prstGeom prst="rect">
              <a:avLst/>
            </a:prstGeom>
            <a:solidFill>
              <a:schemeClr val="accent2">
                <a:alpha val="48000"/>
              </a:schemeClr>
            </a:solidFill>
            <a:ln w="9525">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产品</a:t>
              </a:r>
              <a:r>
                <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rPr>
                <a:t>1</a:t>
              </a:r>
              <a:endPar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89" name="Rectangle 29"/>
            <p:cNvSpPr>
              <a:spLocks noChangeArrowheads="1"/>
            </p:cNvSpPr>
            <p:nvPr/>
          </p:nvSpPr>
          <p:spPr bwMode="auto">
            <a:xfrm>
              <a:off x="0" y="2160"/>
              <a:ext cx="480" cy="288"/>
            </a:xfrm>
            <a:prstGeom prst="rect">
              <a:avLst/>
            </a:prstGeom>
            <a:solidFill>
              <a:schemeClr val="accent2">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产品</a:t>
              </a:r>
              <a:r>
                <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rPr>
                <a:t>2</a:t>
              </a:r>
              <a:endPar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90" name="Rectangle 30"/>
            <p:cNvSpPr>
              <a:spLocks noChangeArrowheads="1"/>
            </p:cNvSpPr>
            <p:nvPr/>
          </p:nvSpPr>
          <p:spPr bwMode="auto">
            <a:xfrm>
              <a:off x="0" y="2592"/>
              <a:ext cx="480" cy="288"/>
            </a:xfrm>
            <a:prstGeom prst="rect">
              <a:avLst/>
            </a:prstGeom>
            <a:solidFill>
              <a:schemeClr val="accent2">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产品</a:t>
              </a:r>
              <a:r>
                <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rPr>
                <a:t>3</a:t>
              </a:r>
              <a:endParaRPr lang="en-US" altLang="zh-CN"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91" name="Line 31"/>
            <p:cNvSpPr>
              <a:spLocks noChangeShapeType="1"/>
            </p:cNvSpPr>
            <p:nvPr/>
          </p:nvSpPr>
          <p:spPr bwMode="auto">
            <a:xfrm>
              <a:off x="624" y="1584"/>
              <a:ext cx="0" cy="1152"/>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92" name="Line 32"/>
            <p:cNvSpPr>
              <a:spLocks noChangeShapeType="1"/>
            </p:cNvSpPr>
            <p:nvPr/>
          </p:nvSpPr>
          <p:spPr bwMode="auto">
            <a:xfrm>
              <a:off x="624" y="1872"/>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93" name="Line 33"/>
            <p:cNvSpPr>
              <a:spLocks noChangeShapeType="1"/>
            </p:cNvSpPr>
            <p:nvPr/>
          </p:nvSpPr>
          <p:spPr bwMode="auto">
            <a:xfrm>
              <a:off x="624" y="2304"/>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94" name="Line 34"/>
            <p:cNvSpPr>
              <a:spLocks noChangeShapeType="1"/>
            </p:cNvSpPr>
            <p:nvPr/>
          </p:nvSpPr>
          <p:spPr bwMode="auto">
            <a:xfrm>
              <a:off x="624" y="2736"/>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95" name="Rectangle 35"/>
            <p:cNvSpPr>
              <a:spLocks noChangeArrowheads="1"/>
            </p:cNvSpPr>
            <p:nvPr/>
          </p:nvSpPr>
          <p:spPr bwMode="auto">
            <a:xfrm>
              <a:off x="768" y="1728"/>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研发组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96" name="Rectangle 36"/>
            <p:cNvSpPr>
              <a:spLocks noChangeArrowheads="1"/>
            </p:cNvSpPr>
            <p:nvPr/>
          </p:nvSpPr>
          <p:spPr bwMode="auto">
            <a:xfrm>
              <a:off x="768" y="2160"/>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研发组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97" name="Rectangle 37"/>
            <p:cNvSpPr>
              <a:spLocks noChangeArrowheads="1"/>
            </p:cNvSpPr>
            <p:nvPr/>
          </p:nvSpPr>
          <p:spPr bwMode="auto">
            <a:xfrm>
              <a:off x="768" y="2592"/>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研发组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398" name="Line 38"/>
            <p:cNvSpPr>
              <a:spLocks noChangeShapeType="1"/>
            </p:cNvSpPr>
            <p:nvPr/>
          </p:nvSpPr>
          <p:spPr bwMode="auto">
            <a:xfrm>
              <a:off x="1392" y="1584"/>
              <a:ext cx="0" cy="1152"/>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399" name="Line 39"/>
            <p:cNvSpPr>
              <a:spLocks noChangeShapeType="1"/>
            </p:cNvSpPr>
            <p:nvPr/>
          </p:nvSpPr>
          <p:spPr bwMode="auto">
            <a:xfrm>
              <a:off x="1392" y="1872"/>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0" name="Line 40"/>
            <p:cNvSpPr>
              <a:spLocks noChangeShapeType="1"/>
            </p:cNvSpPr>
            <p:nvPr/>
          </p:nvSpPr>
          <p:spPr bwMode="auto">
            <a:xfrm>
              <a:off x="1392" y="2304"/>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1" name="Line 41"/>
            <p:cNvSpPr>
              <a:spLocks noChangeShapeType="1"/>
            </p:cNvSpPr>
            <p:nvPr/>
          </p:nvSpPr>
          <p:spPr bwMode="auto">
            <a:xfrm>
              <a:off x="1392" y="2736"/>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2" name="Rectangle 42"/>
            <p:cNvSpPr>
              <a:spLocks noChangeArrowheads="1"/>
            </p:cNvSpPr>
            <p:nvPr/>
          </p:nvSpPr>
          <p:spPr bwMode="auto">
            <a:xfrm>
              <a:off x="1584" y="1728"/>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市场组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03" name="Rectangle 43"/>
            <p:cNvSpPr>
              <a:spLocks noChangeArrowheads="1"/>
            </p:cNvSpPr>
            <p:nvPr/>
          </p:nvSpPr>
          <p:spPr bwMode="auto">
            <a:xfrm>
              <a:off x="1584" y="2160"/>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市场组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04" name="Rectangle 44"/>
            <p:cNvSpPr>
              <a:spLocks noChangeArrowheads="1"/>
            </p:cNvSpPr>
            <p:nvPr/>
          </p:nvSpPr>
          <p:spPr bwMode="auto">
            <a:xfrm>
              <a:off x="1584" y="2592"/>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市场组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05" name="Line 45"/>
            <p:cNvSpPr>
              <a:spLocks noChangeShapeType="1"/>
            </p:cNvSpPr>
            <p:nvPr/>
          </p:nvSpPr>
          <p:spPr bwMode="auto">
            <a:xfrm>
              <a:off x="2208" y="1584"/>
              <a:ext cx="0" cy="120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6" name="Line 46"/>
            <p:cNvSpPr>
              <a:spLocks noChangeShapeType="1"/>
            </p:cNvSpPr>
            <p:nvPr/>
          </p:nvSpPr>
          <p:spPr bwMode="auto">
            <a:xfrm>
              <a:off x="2208" y="1872"/>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7" name="Line 47"/>
            <p:cNvSpPr>
              <a:spLocks noChangeShapeType="1"/>
            </p:cNvSpPr>
            <p:nvPr/>
          </p:nvSpPr>
          <p:spPr bwMode="auto">
            <a:xfrm>
              <a:off x="2208" y="2304"/>
              <a:ext cx="192" cy="0"/>
            </a:xfrm>
            <a:prstGeom prst="line">
              <a:avLst/>
            </a:prstGeom>
            <a:noFill/>
            <a:ln w="9525">
              <a:solidFill>
                <a:schemeClr val="tx1"/>
              </a:solidFill>
              <a:round/>
            </a:ln>
            <a:effec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143408" name="Line 48"/>
            <p:cNvSpPr>
              <a:spLocks noChangeShapeType="1"/>
            </p:cNvSpPr>
            <p:nvPr/>
          </p:nvSpPr>
          <p:spPr bwMode="auto">
            <a:xfrm>
              <a:off x="2208" y="2784"/>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09" name="Rectangle 49"/>
            <p:cNvSpPr>
              <a:spLocks noChangeArrowheads="1"/>
            </p:cNvSpPr>
            <p:nvPr/>
          </p:nvSpPr>
          <p:spPr bwMode="auto">
            <a:xfrm>
              <a:off x="2400" y="1728"/>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客服组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0" name="Rectangle 50"/>
            <p:cNvSpPr>
              <a:spLocks noChangeArrowheads="1"/>
            </p:cNvSpPr>
            <p:nvPr/>
          </p:nvSpPr>
          <p:spPr bwMode="auto">
            <a:xfrm>
              <a:off x="2400" y="2160"/>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客服组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1" name="Rectangle 51"/>
            <p:cNvSpPr>
              <a:spLocks noChangeArrowheads="1"/>
            </p:cNvSpPr>
            <p:nvPr/>
          </p:nvSpPr>
          <p:spPr bwMode="auto">
            <a:xfrm>
              <a:off x="2400" y="2592"/>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客服组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2" name="Line 52"/>
            <p:cNvSpPr>
              <a:spLocks noChangeShapeType="1"/>
            </p:cNvSpPr>
            <p:nvPr/>
          </p:nvSpPr>
          <p:spPr bwMode="auto">
            <a:xfrm>
              <a:off x="3024" y="1584"/>
              <a:ext cx="0" cy="120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13" name="Line 53"/>
            <p:cNvSpPr>
              <a:spLocks noChangeShapeType="1"/>
            </p:cNvSpPr>
            <p:nvPr/>
          </p:nvSpPr>
          <p:spPr bwMode="auto">
            <a:xfrm>
              <a:off x="3024" y="1872"/>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14" name="Line 54"/>
            <p:cNvSpPr>
              <a:spLocks noChangeShapeType="1"/>
            </p:cNvSpPr>
            <p:nvPr/>
          </p:nvSpPr>
          <p:spPr bwMode="auto">
            <a:xfrm>
              <a:off x="3024" y="2304"/>
              <a:ext cx="192" cy="0"/>
            </a:xfrm>
            <a:prstGeom prst="line">
              <a:avLst/>
            </a:prstGeom>
            <a:noFill/>
            <a:ln w="9525">
              <a:solidFill>
                <a:schemeClr val="tx1"/>
              </a:solidFill>
              <a:round/>
            </a:ln>
            <a:effectLst/>
          </p:spPr>
          <p:txBody>
            <a:bodyPr wrap="none" anchor="ctr"/>
            <a:lstStyle/>
            <a:p>
              <a:endParaRPr lang="zh-CN" altLang="en-US" sz="1400">
                <a:latin typeface="Times New Roman" panose="02020603050405020304" pitchFamily="18" charset="0"/>
                <a:cs typeface="Times New Roman" panose="02020603050405020304" pitchFamily="18" charset="0"/>
              </a:endParaRPr>
            </a:p>
          </p:txBody>
        </p:sp>
        <p:sp>
          <p:nvSpPr>
            <p:cNvPr id="143415" name="Line 55"/>
            <p:cNvSpPr>
              <a:spLocks noChangeShapeType="1"/>
            </p:cNvSpPr>
            <p:nvPr/>
          </p:nvSpPr>
          <p:spPr bwMode="auto">
            <a:xfrm>
              <a:off x="3024" y="2784"/>
              <a:ext cx="192"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16" name="Rectangle 56"/>
            <p:cNvSpPr>
              <a:spLocks noChangeArrowheads="1"/>
            </p:cNvSpPr>
            <p:nvPr/>
          </p:nvSpPr>
          <p:spPr bwMode="auto">
            <a:xfrm>
              <a:off x="3216" y="1728"/>
              <a:ext cx="912"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人力资源组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7" name="Rectangle 57"/>
            <p:cNvSpPr>
              <a:spLocks noChangeArrowheads="1"/>
            </p:cNvSpPr>
            <p:nvPr/>
          </p:nvSpPr>
          <p:spPr bwMode="auto">
            <a:xfrm>
              <a:off x="3216" y="2160"/>
              <a:ext cx="912"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人力资源组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8" name="Rectangle 58"/>
            <p:cNvSpPr>
              <a:spLocks noChangeArrowheads="1"/>
            </p:cNvSpPr>
            <p:nvPr/>
          </p:nvSpPr>
          <p:spPr bwMode="auto">
            <a:xfrm>
              <a:off x="3216" y="2640"/>
              <a:ext cx="912"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人力资源组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19" name="Line 59"/>
            <p:cNvSpPr>
              <a:spLocks noChangeShapeType="1"/>
            </p:cNvSpPr>
            <p:nvPr/>
          </p:nvSpPr>
          <p:spPr bwMode="auto">
            <a:xfrm>
              <a:off x="4176" y="1584"/>
              <a:ext cx="0" cy="120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0" name="Line 60"/>
            <p:cNvSpPr>
              <a:spLocks noChangeShapeType="1"/>
            </p:cNvSpPr>
            <p:nvPr/>
          </p:nvSpPr>
          <p:spPr bwMode="auto">
            <a:xfrm>
              <a:off x="4176" y="1872"/>
              <a:ext cx="96"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1" name="Line 61"/>
            <p:cNvSpPr>
              <a:spLocks noChangeShapeType="1"/>
            </p:cNvSpPr>
            <p:nvPr/>
          </p:nvSpPr>
          <p:spPr bwMode="auto">
            <a:xfrm>
              <a:off x="4176" y="2304"/>
              <a:ext cx="96"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2" name="Line 62"/>
            <p:cNvSpPr>
              <a:spLocks noChangeShapeType="1"/>
            </p:cNvSpPr>
            <p:nvPr/>
          </p:nvSpPr>
          <p:spPr bwMode="auto">
            <a:xfrm>
              <a:off x="4176" y="2784"/>
              <a:ext cx="96"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3" name="Rectangle 63"/>
            <p:cNvSpPr>
              <a:spLocks noChangeArrowheads="1"/>
            </p:cNvSpPr>
            <p:nvPr/>
          </p:nvSpPr>
          <p:spPr bwMode="auto">
            <a:xfrm>
              <a:off x="4272" y="1728"/>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财务组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24" name="Rectangle 64"/>
            <p:cNvSpPr>
              <a:spLocks noChangeArrowheads="1"/>
            </p:cNvSpPr>
            <p:nvPr/>
          </p:nvSpPr>
          <p:spPr bwMode="auto">
            <a:xfrm>
              <a:off x="4272" y="2160"/>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财务组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25" name="Rectangle 65"/>
            <p:cNvSpPr>
              <a:spLocks noChangeArrowheads="1"/>
            </p:cNvSpPr>
            <p:nvPr/>
          </p:nvSpPr>
          <p:spPr bwMode="auto">
            <a:xfrm>
              <a:off x="4272" y="2640"/>
              <a:ext cx="528"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财务组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26" name="Line 66"/>
            <p:cNvSpPr>
              <a:spLocks noChangeShapeType="1"/>
            </p:cNvSpPr>
            <p:nvPr/>
          </p:nvSpPr>
          <p:spPr bwMode="auto">
            <a:xfrm>
              <a:off x="4848" y="1584"/>
              <a:ext cx="0" cy="120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7" name="Line 67"/>
            <p:cNvSpPr>
              <a:spLocks noChangeShapeType="1"/>
            </p:cNvSpPr>
            <p:nvPr/>
          </p:nvSpPr>
          <p:spPr bwMode="auto">
            <a:xfrm>
              <a:off x="4848" y="1872"/>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8" name="Line 68"/>
            <p:cNvSpPr>
              <a:spLocks noChangeShapeType="1"/>
            </p:cNvSpPr>
            <p:nvPr/>
          </p:nvSpPr>
          <p:spPr bwMode="auto">
            <a:xfrm>
              <a:off x="4848" y="2304"/>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29" name="Line 69"/>
            <p:cNvSpPr>
              <a:spLocks noChangeShapeType="1"/>
            </p:cNvSpPr>
            <p:nvPr/>
          </p:nvSpPr>
          <p:spPr bwMode="auto">
            <a:xfrm>
              <a:off x="4848" y="2784"/>
              <a:ext cx="144" cy="0"/>
            </a:xfrm>
            <a:prstGeom prst="line">
              <a:avLst/>
            </a:prstGeom>
            <a:noFill/>
            <a:ln w="9525">
              <a:solidFill>
                <a:schemeClr val="tx1"/>
              </a:solidFill>
              <a:round/>
            </a:ln>
            <a:effectLst/>
          </p:spPr>
          <p:txBody>
            <a:bodyPr/>
            <a:lstStyle/>
            <a:p>
              <a:endParaRPr lang="zh-CN" altLang="en-US" sz="1400">
                <a:latin typeface="Times New Roman" panose="02020603050405020304" pitchFamily="18" charset="0"/>
                <a:cs typeface="Times New Roman" panose="02020603050405020304" pitchFamily="18" charset="0"/>
              </a:endParaRPr>
            </a:p>
          </p:txBody>
        </p:sp>
        <p:sp>
          <p:nvSpPr>
            <p:cNvPr id="143430" name="Rectangle 70"/>
            <p:cNvSpPr>
              <a:spLocks noChangeArrowheads="1"/>
            </p:cNvSpPr>
            <p:nvPr/>
          </p:nvSpPr>
          <p:spPr bwMode="auto">
            <a:xfrm>
              <a:off x="4992" y="1728"/>
              <a:ext cx="624"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信息组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31" name="Rectangle 71"/>
            <p:cNvSpPr>
              <a:spLocks noChangeArrowheads="1"/>
            </p:cNvSpPr>
            <p:nvPr/>
          </p:nvSpPr>
          <p:spPr bwMode="auto">
            <a:xfrm>
              <a:off x="4992" y="2160"/>
              <a:ext cx="624"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信息组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143432" name="Rectangle 72"/>
            <p:cNvSpPr>
              <a:spLocks noChangeArrowheads="1"/>
            </p:cNvSpPr>
            <p:nvPr/>
          </p:nvSpPr>
          <p:spPr bwMode="auto">
            <a:xfrm>
              <a:off x="4992" y="2640"/>
              <a:ext cx="624" cy="288"/>
            </a:xfrm>
            <a:prstGeom prst="rect">
              <a:avLst/>
            </a:prstGeom>
            <a:solidFill>
              <a:schemeClr val="accent1">
                <a:alpha val="48000"/>
              </a:schemeClr>
            </a:solidFill>
            <a:ln w="9525" algn="ctr">
              <a:solidFill>
                <a:schemeClr val="tx1"/>
              </a:solidFill>
              <a:miter lim="800000"/>
            </a:ln>
            <a:effectLst/>
          </p:spPr>
          <p:txBody>
            <a:bodyPr wrap="none" anchor="ctr"/>
            <a:lstStyle/>
            <a:p>
              <a:pPr algn="ctr"/>
              <a:r>
                <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rPr>
                <a:t>信息组</a:t>
              </a:r>
              <a:endParaRPr lang="zh-CN" altLang="en-US" sz="1400" b="1">
                <a:solidFill>
                  <a:schemeClr val="tx2"/>
                </a:solidFill>
                <a:latin typeface="Times New Roman" panose="02020603050405020304" pitchFamily="18" charset="0"/>
                <a:ea typeface="楷体_GB2312" pitchFamily="49" charset="-122"/>
                <a:cs typeface="Times New Roman" panose="02020603050405020304" pitchFamily="18" charset="0"/>
              </a:endParaRPr>
            </a:p>
          </p:txBody>
        </p:sp>
      </p:grpSp>
      <p:sp>
        <p:nvSpPr>
          <p:cNvPr id="2" name="标题 1"/>
          <p:cNvSpPr>
            <a:spLocks noGrp="1"/>
          </p:cNvSpPr>
          <p:nvPr>
            <p:ph type="title"/>
          </p:nvPr>
        </p:nvSpPr>
        <p:spPr/>
        <p:txBody>
          <a:bodyPr/>
          <a:lstStyle/>
          <a:p>
            <a:r>
              <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animEffect transition="in" filter="blinds(horizontal)">
                                      <p:cBhvr>
                                        <p:cTn id="7" dur="500"/>
                                        <p:tgtEl>
                                          <p:spTgt spid="14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602038" y="2636838"/>
            <a:ext cx="4062412" cy="641350"/>
          </a:xfrm>
          <a:prstGeom prst="rect">
            <a:avLst/>
          </a:prstGeom>
          <a:noFill/>
          <a:ln w="9525">
            <a:noFill/>
            <a:miter lim="800000"/>
          </a:ln>
        </p:spPr>
        <p:txBody>
          <a:bodyPr>
            <a:spAutoFit/>
          </a:bodyPr>
          <a:lstStyle/>
          <a:p>
            <a:r>
              <a:rPr lang="zh-CN" altLang="en-US" sz="36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en-US" altLang="zh-CN" sz="36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174491" y="1426845"/>
            <a:ext cx="770890" cy="1189038"/>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3</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7"/>
          <p:cNvSpPr>
            <a:spLocks noChangeArrowheads="1"/>
          </p:cNvSpPr>
          <p:nvPr/>
        </p:nvSpPr>
        <p:spPr bwMode="auto">
          <a:xfrm>
            <a:off x="7938" y="-7938"/>
            <a:ext cx="1879600" cy="5143501"/>
          </a:xfrm>
          <a:prstGeom prst="rect">
            <a:avLst/>
          </a:pr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0" name="任意多边形 40"/>
          <p:cNvSpPr>
            <a:spLocks noChangeArrowheads="1"/>
          </p:cNvSpPr>
          <p:nvPr/>
        </p:nvSpPr>
        <p:spPr bwMode="auto">
          <a:xfrm>
            <a:off x="3860800" y="4000500"/>
            <a:ext cx="615950" cy="831850"/>
          </a:xfrm>
          <a:custGeom>
            <a:avLst/>
            <a:gdLst>
              <a:gd name="T0" fmla="*/ 0 w 577850"/>
              <a:gd name="T1" fmla="*/ 0 h 736600"/>
              <a:gd name="T2" fmla="*/ 385815 w 577850"/>
              <a:gd name="T3" fmla="*/ 831850 h 736600"/>
              <a:gd name="T4" fmla="*/ 615950 w 577850"/>
              <a:gd name="T5" fmla="*/ 537834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1" name="任意多边形 46"/>
          <p:cNvSpPr>
            <a:spLocks noChangeArrowheads="1"/>
          </p:cNvSpPr>
          <p:nvPr/>
        </p:nvSpPr>
        <p:spPr bwMode="auto">
          <a:xfrm>
            <a:off x="4210050" y="4495800"/>
            <a:ext cx="596900" cy="336550"/>
          </a:xfrm>
          <a:custGeom>
            <a:avLst/>
            <a:gdLst>
              <a:gd name="T0" fmla="*/ 0 w 495300"/>
              <a:gd name="T1" fmla="*/ 336550 h 266700"/>
              <a:gd name="T2" fmla="*/ 596900 w 495300"/>
              <a:gd name="T3" fmla="*/ 336550 h 266700"/>
              <a:gd name="T4" fmla="*/ 214272 w 495300"/>
              <a:gd name="T5" fmla="*/ 0 h 266700"/>
              <a:gd name="T6" fmla="*/ 0 w 495300"/>
              <a:gd name="T7" fmla="*/ 33655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2" name="任意多边形 18"/>
          <p:cNvSpPr>
            <a:spLocks noChangeArrowheads="1"/>
          </p:cNvSpPr>
          <p:nvPr/>
        </p:nvSpPr>
        <p:spPr bwMode="auto">
          <a:xfrm>
            <a:off x="3092450" y="-101600"/>
            <a:ext cx="488950" cy="1384300"/>
          </a:xfrm>
          <a:custGeom>
            <a:avLst/>
            <a:gdLst>
              <a:gd name="T0" fmla="*/ 0 w 457200"/>
              <a:gd name="T1" fmla="*/ 0 h 1358900"/>
              <a:gd name="T2" fmla="*/ 488950 w 457200"/>
              <a:gd name="T3" fmla="*/ 1384300 h 1358900"/>
              <a:gd name="T4" fmla="*/ 135819 w 457200"/>
              <a:gd name="T5" fmla="*/ 1203177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3" name="任意多边形 48"/>
          <p:cNvSpPr>
            <a:spLocks noChangeArrowheads="1"/>
          </p:cNvSpPr>
          <p:nvPr/>
        </p:nvSpPr>
        <p:spPr bwMode="auto">
          <a:xfrm rot="303070">
            <a:off x="4429125" y="4800600"/>
            <a:ext cx="522288" cy="365125"/>
          </a:xfrm>
          <a:custGeom>
            <a:avLst/>
            <a:gdLst>
              <a:gd name="T0" fmla="*/ 341228 w 476250"/>
              <a:gd name="T1" fmla="*/ 0 h 311150"/>
              <a:gd name="T2" fmla="*/ 522288 w 476250"/>
              <a:gd name="T3" fmla="*/ 320416 h 311150"/>
              <a:gd name="T4" fmla="*/ 0 w 476250"/>
              <a:gd name="T5" fmla="*/ 365125 h 311150"/>
              <a:gd name="T6" fmla="*/ 341228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4" name="任意多边形 37"/>
          <p:cNvSpPr>
            <a:spLocks noChangeArrowheads="1"/>
          </p:cNvSpPr>
          <p:nvPr/>
        </p:nvSpPr>
        <p:spPr bwMode="auto">
          <a:xfrm>
            <a:off x="3886200" y="4057650"/>
            <a:ext cx="749300" cy="381000"/>
          </a:xfrm>
          <a:custGeom>
            <a:avLst/>
            <a:gdLst>
              <a:gd name="T0" fmla="*/ 0 w 673100"/>
              <a:gd name="T1" fmla="*/ 6927 h 349250"/>
              <a:gd name="T2" fmla="*/ 749300 w 673100"/>
              <a:gd name="T3" fmla="*/ 381000 h 349250"/>
              <a:gd name="T4" fmla="*/ 579647 w 673100"/>
              <a:gd name="T5" fmla="*/ 0 h 349250"/>
              <a:gd name="T6" fmla="*/ 0 w 673100"/>
              <a:gd name="T7" fmla="*/ 6927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5" name="任意多边形 44"/>
          <p:cNvSpPr>
            <a:spLocks noChangeArrowheads="1"/>
          </p:cNvSpPr>
          <p:nvPr/>
        </p:nvSpPr>
        <p:spPr bwMode="auto">
          <a:xfrm>
            <a:off x="3263900" y="4921250"/>
            <a:ext cx="1187450" cy="222250"/>
          </a:xfrm>
          <a:custGeom>
            <a:avLst/>
            <a:gdLst>
              <a:gd name="T0" fmla="*/ 0 w 1136650"/>
              <a:gd name="T1" fmla="*/ 0 h 222250"/>
              <a:gd name="T2" fmla="*/ 106141 w 1136650"/>
              <a:gd name="T3" fmla="*/ 222250 h 222250"/>
              <a:gd name="T4" fmla="*/ 11874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400050 h 374650"/>
              <a:gd name="T4" fmla="*/ 984250 w 984250"/>
              <a:gd name="T5" fmla="*/ 284781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7" name="任意多边形 27"/>
          <p:cNvSpPr>
            <a:spLocks noChangeArrowheads="1"/>
          </p:cNvSpPr>
          <p:nvPr/>
        </p:nvSpPr>
        <p:spPr bwMode="auto">
          <a:xfrm>
            <a:off x="3060700" y="2228850"/>
            <a:ext cx="679450" cy="514350"/>
          </a:xfrm>
          <a:custGeom>
            <a:avLst/>
            <a:gdLst>
              <a:gd name="T0" fmla="*/ 0 w 622300"/>
              <a:gd name="T1" fmla="*/ 0 h 457200"/>
              <a:gd name="T2" fmla="*/ 450656 w 622300"/>
              <a:gd name="T3" fmla="*/ 85725 h 457200"/>
              <a:gd name="T4" fmla="*/ 679450 w 622300"/>
              <a:gd name="T5" fmla="*/ 51435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8" name="任意多边形 23"/>
          <p:cNvSpPr>
            <a:spLocks noChangeArrowheads="1"/>
          </p:cNvSpPr>
          <p:nvPr/>
        </p:nvSpPr>
        <p:spPr bwMode="auto">
          <a:xfrm>
            <a:off x="3067050" y="1492250"/>
            <a:ext cx="615950" cy="749300"/>
          </a:xfrm>
          <a:custGeom>
            <a:avLst/>
            <a:gdLst>
              <a:gd name="T0" fmla="*/ 26492 w 590550"/>
              <a:gd name="T1" fmla="*/ 0 h 704850"/>
              <a:gd name="T2" fmla="*/ 615950 w 590550"/>
              <a:gd name="T3" fmla="*/ 81005 h 704850"/>
              <a:gd name="T4" fmla="*/ 0 w 590550"/>
              <a:gd name="T5" fmla="*/ 749300 h 704850"/>
              <a:gd name="T6" fmla="*/ 26492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1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1" name="任意多边形 10"/>
          <p:cNvSpPr>
            <a:spLocks noChangeArrowheads="1"/>
          </p:cNvSpPr>
          <p:nvPr/>
        </p:nvSpPr>
        <p:spPr bwMode="auto">
          <a:xfrm>
            <a:off x="2106613" y="-44450"/>
            <a:ext cx="325437" cy="723900"/>
          </a:xfrm>
          <a:custGeom>
            <a:avLst/>
            <a:gdLst>
              <a:gd name="T0" fmla="*/ 20295 w 325072"/>
              <a:gd name="T1" fmla="*/ 0 h 723900"/>
              <a:gd name="T2" fmla="*/ 102937 w 325072"/>
              <a:gd name="T3" fmla="*/ 19050 h 723900"/>
              <a:gd name="T4" fmla="*/ 325437 w 325072"/>
              <a:gd name="T5" fmla="*/ 723900 h 723900"/>
              <a:gd name="T6" fmla="*/ 1223 w 325072"/>
              <a:gd name="T7" fmla="*/ 565150 h 723900"/>
              <a:gd name="T8" fmla="*/ 20295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48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773 h 501650"/>
              <a:gd name="T4" fmla="*/ 400050 w 400050"/>
              <a:gd name="T5" fmla="*/ 52070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29" name="任意多边形 16"/>
          <p:cNvSpPr>
            <a:spLocks noChangeArrowheads="1"/>
          </p:cNvSpPr>
          <p:nvPr/>
        </p:nvSpPr>
        <p:spPr bwMode="auto">
          <a:xfrm>
            <a:off x="2292350" y="-152400"/>
            <a:ext cx="800100" cy="800100"/>
          </a:xfrm>
          <a:custGeom>
            <a:avLst/>
            <a:gdLst>
              <a:gd name="T0" fmla="*/ 0 w 762000"/>
              <a:gd name="T1" fmla="*/ 400050 h 800100"/>
              <a:gd name="T2" fmla="*/ 126682 w 762000"/>
              <a:gd name="T3" fmla="*/ 800100 h 800100"/>
              <a:gd name="T4" fmla="*/ 800100 w 762000"/>
              <a:gd name="T5" fmla="*/ 0 h 800100"/>
              <a:gd name="T6" fmla="*/ 486727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6535 h 958850"/>
              <a:gd name="T4" fmla="*/ 692150 w 692150"/>
              <a:gd name="T5" fmla="*/ 96520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6" name="任意多边形 32"/>
          <p:cNvSpPr>
            <a:spLocks noChangeArrowheads="1"/>
          </p:cNvSpPr>
          <p:nvPr/>
        </p:nvSpPr>
        <p:spPr bwMode="auto">
          <a:xfrm>
            <a:off x="3683000" y="2667000"/>
            <a:ext cx="571500" cy="984250"/>
          </a:xfrm>
          <a:custGeom>
            <a:avLst/>
            <a:gdLst>
              <a:gd name="T0" fmla="*/ 0 w 596900"/>
              <a:gd name="T1" fmla="*/ 0 h 965200"/>
              <a:gd name="T2" fmla="*/ 334388 w 596900"/>
              <a:gd name="T3" fmla="*/ 38852 h 965200"/>
              <a:gd name="T4" fmla="*/ 571500 w 596900"/>
              <a:gd name="T5" fmla="*/ 98425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60400 h 609600"/>
              <a:gd name="T4" fmla="*/ 698500 w 698500"/>
              <a:gd name="T5" fmla="*/ 151342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3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0" name="任意多边形 36"/>
          <p:cNvSpPr>
            <a:spLocks noChangeArrowheads="1"/>
          </p:cNvSpPr>
          <p:nvPr/>
        </p:nvSpPr>
        <p:spPr bwMode="auto">
          <a:xfrm>
            <a:off x="3930650" y="3644900"/>
            <a:ext cx="546100" cy="431800"/>
          </a:xfrm>
          <a:custGeom>
            <a:avLst/>
            <a:gdLst>
              <a:gd name="T0" fmla="*/ 0 w 488950"/>
              <a:gd name="T1" fmla="*/ 431800 h 431800"/>
              <a:gd name="T2" fmla="*/ 546100 w 488950"/>
              <a:gd name="T3" fmla="*/ 425450 h 431800"/>
              <a:gd name="T4" fmla="*/ 347518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2" name="任意多边形 42"/>
          <p:cNvSpPr>
            <a:spLocks noChangeArrowheads="1"/>
          </p:cNvSpPr>
          <p:nvPr/>
        </p:nvSpPr>
        <p:spPr bwMode="auto">
          <a:xfrm>
            <a:off x="3905250" y="4076700"/>
            <a:ext cx="882650" cy="736600"/>
          </a:xfrm>
          <a:custGeom>
            <a:avLst/>
            <a:gdLst>
              <a:gd name="T0" fmla="*/ 0 w 844550"/>
              <a:gd name="T1" fmla="*/ 0 h 736600"/>
              <a:gd name="T2" fmla="*/ 882650 w 844550"/>
              <a:gd name="T3" fmla="*/ 736600 h 736600"/>
              <a:gd name="T4" fmla="*/ 716738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4" name="任意多边形 47"/>
          <p:cNvSpPr>
            <a:spLocks noChangeArrowheads="1"/>
          </p:cNvSpPr>
          <p:nvPr/>
        </p:nvSpPr>
        <p:spPr bwMode="auto">
          <a:xfrm>
            <a:off x="4254500" y="4813300"/>
            <a:ext cx="539750" cy="381000"/>
          </a:xfrm>
          <a:custGeom>
            <a:avLst/>
            <a:gdLst>
              <a:gd name="T0" fmla="*/ 0 w 520700"/>
              <a:gd name="T1" fmla="*/ 6804 h 355600"/>
              <a:gd name="T2" fmla="*/ 539750 w 520700"/>
              <a:gd name="T3" fmla="*/ 0 h 355600"/>
              <a:gd name="T4" fmla="*/ 177723 w 520700"/>
              <a:gd name="T5" fmla="*/ 381000 h 355600"/>
              <a:gd name="T6" fmla="*/ 0 w 520700"/>
              <a:gd name="T7" fmla="*/ 6804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4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6"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7"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8"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7459"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0813" y="1817688"/>
            <a:ext cx="2084387"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0813" y="1193800"/>
            <a:ext cx="2679700"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组织的内涵与分类 </a:t>
            </a:r>
            <a:endPar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8113" y="2446338"/>
            <a:ext cx="2386012" cy="457200"/>
          </a:xfrm>
          <a:prstGeom prst="rect">
            <a:avLst/>
          </a:prstGeom>
          <a:noFill/>
          <a:ln w="9525">
            <a:noFill/>
            <a:miter lim="800000"/>
          </a:ln>
        </p:spPr>
        <p:txBody>
          <a:bodyPr>
            <a:spAutoFit/>
          </a:bodyPr>
          <a:lstStyle/>
          <a:p>
            <a:r>
              <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11" name="组合 10"/>
          <p:cNvGrpSpPr/>
          <p:nvPr/>
        </p:nvGrpSpPr>
        <p:grpSpPr bwMode="auto">
          <a:xfrm flipV="1">
            <a:off x="4711700" y="1204913"/>
            <a:ext cx="334963" cy="801687"/>
            <a:chOff x="581025" y="-431160"/>
            <a:chExt cx="1619642" cy="3889866"/>
          </a:xfrm>
        </p:grpSpPr>
        <p:grpSp>
          <p:nvGrpSpPr>
            <p:cNvPr id="17487" name="组合 11"/>
            <p:cNvGrpSpPr/>
            <p:nvPr/>
          </p:nvGrpSpPr>
          <p:grpSpPr bwMode="auto">
            <a:xfrm>
              <a:off x="581025" y="-431160"/>
              <a:ext cx="1619642" cy="3889866"/>
              <a:chOff x="6651335" y="-335489"/>
              <a:chExt cx="1360493" cy="3190953"/>
            </a:xfrm>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490" name="TextBox 14"/>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3" name="椭圆 12"/>
            <p:cNvSpPr/>
            <p:nvPr/>
          </p:nvSpPr>
          <p:spPr>
            <a:xfrm>
              <a:off x="849688" y="2110734"/>
              <a:ext cx="1082316" cy="1086080"/>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bwMode="auto">
          <a:xfrm flipV="1">
            <a:off x="4711700" y="1878013"/>
            <a:ext cx="334963" cy="803275"/>
            <a:chOff x="581025" y="-431160"/>
            <a:chExt cx="1619642" cy="3889866"/>
          </a:xfrm>
        </p:grpSpPr>
        <p:grpSp>
          <p:nvGrpSpPr>
            <p:cNvPr id="17483" name="组合 19"/>
            <p:cNvGrpSpPr/>
            <p:nvPr/>
          </p:nvGrpSpPr>
          <p:grpSpPr bwMode="auto">
            <a:xfrm>
              <a:off x="581025" y="-431160"/>
              <a:ext cx="1619642" cy="3889866"/>
              <a:chOff x="6651335" y="-335489"/>
              <a:chExt cx="1360493" cy="3190953"/>
            </a:xfrm>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486" name="TextBox 22"/>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1" name="椭圆 20"/>
            <p:cNvSpPr/>
            <p:nvPr/>
          </p:nvSpPr>
          <p:spPr>
            <a:xfrm>
              <a:off x="849688" y="2113399"/>
              <a:ext cx="1082316" cy="1083933"/>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bwMode="auto">
          <a:xfrm flipV="1">
            <a:off x="4711700" y="2505075"/>
            <a:ext cx="334963" cy="803275"/>
            <a:chOff x="581025" y="-431160"/>
            <a:chExt cx="1619642" cy="3889866"/>
          </a:xfrm>
        </p:grpSpPr>
        <p:grpSp>
          <p:nvGrpSpPr>
            <p:cNvPr id="17479" name="组合 26"/>
            <p:cNvGrpSpPr/>
            <p:nvPr/>
          </p:nvGrpSpPr>
          <p:grpSpPr bwMode="auto">
            <a:xfrm>
              <a:off x="581025" y="-431160"/>
              <a:ext cx="1619642" cy="3889866"/>
              <a:chOff x="6651335" y="-335489"/>
              <a:chExt cx="1360493" cy="3190953"/>
            </a:xfrm>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482" name="TextBox 29"/>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8" name="椭圆 27"/>
            <p:cNvSpPr/>
            <p:nvPr/>
          </p:nvSpPr>
          <p:spPr>
            <a:xfrm>
              <a:off x="849688" y="2113394"/>
              <a:ext cx="1082316" cy="1083937"/>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a:spLocks noChangeArrowheads="1"/>
          </p:cNvSpPr>
          <p:nvPr/>
        </p:nvSpPr>
        <p:spPr bwMode="auto">
          <a:xfrm>
            <a:off x="1254125" y="1874838"/>
            <a:ext cx="1158875" cy="676275"/>
          </a:xfrm>
          <a:prstGeom prst="rect">
            <a:avLst/>
          </a:prstGeom>
          <a:noFill/>
          <a:ln w="9525">
            <a:noFill/>
            <a:miter lim="800000"/>
          </a:ln>
        </p:spPr>
        <p:txBody>
          <a:bodyPr wrap="none">
            <a:spAutoFit/>
          </a:bodyPr>
          <a:lstStyle/>
          <a:p>
            <a:pPr algn="ctr"/>
            <a:r>
              <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rPr>
              <a:t>目录</a:t>
            </a:r>
            <a:endPar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4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a:solidFill>
                  <a:schemeClr val="accent2"/>
                </a:solidFill>
                <a:sym typeface="+mn-ea"/>
              </a:rPr>
              <a:t>组织设计的概念</a:t>
            </a:r>
            <a:endParaRPr lang="zh-CN" altLang="en-US" b="1">
              <a:solidFill>
                <a:schemeClr val="accent2"/>
              </a:solidFill>
              <a:sym typeface="+mn-ea"/>
            </a:endParaRPr>
          </a:p>
          <a:p>
            <a:r>
              <a:rPr lang="zh-CN" altLang="en-US" b="1" dirty="0">
                <a:solidFill>
                  <a:srgbClr val="0067B0"/>
                </a:solidFill>
                <a:sym typeface="+mn-ea"/>
              </a:rPr>
              <a:t>通过对六个关键设计要素（劳动分工、部门化、指挥链、管理跨度、集权与分权以及正规化）的明确来构建组织结构的内涵 </a:t>
            </a:r>
            <a:endParaRPr lang="zh-CN" altLang="en-US" b="1" dirty="0">
              <a:solidFill>
                <a:srgbClr val="0067B0"/>
              </a:solidFill>
            </a:endParaRPr>
          </a:p>
          <a:p>
            <a:pPr marL="0" indent="0">
              <a:buNone/>
            </a:pPr>
            <a:endParaRPr lang="zh-CN" altLang="en-US"/>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4746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746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746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746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a:solidFill>
                  <a:schemeClr val="accent2"/>
                </a:solidFill>
                <a:sym typeface="+mn-ea"/>
              </a:rPr>
              <a:t>1.</a:t>
            </a:r>
            <a:r>
              <a:rPr lang="zh-CN" altLang="en-US" b="1">
                <a:solidFill>
                  <a:schemeClr val="accent2"/>
                </a:solidFill>
                <a:sym typeface="+mn-ea"/>
              </a:rPr>
              <a:t>劳动分工的程度</a:t>
            </a:r>
            <a:endParaRPr lang="zh-CN" altLang="en-US" b="1">
              <a:solidFill>
                <a:schemeClr val="accent2"/>
              </a:solidFill>
              <a:sym typeface="+mn-ea"/>
            </a:endParaRPr>
          </a:p>
          <a:p>
            <a:r>
              <a:rPr lang="zh-CN" altLang="en-US" b="1" dirty="0">
                <a:solidFill>
                  <a:srgbClr val="0067B0"/>
                </a:solidFill>
                <a:sym typeface="+mn-ea"/>
              </a:rPr>
              <a:t>取决于人与工作任务如何匹配，对于汽车制造业，工作任务需要根据人的生理特征来设计，而对于目前更多的服务型企业，同样需要根据员工的具体特征来设计工作任务和分工程度，一切以满足消费者的需求为导向</a:t>
            </a:r>
            <a:r>
              <a:rPr lang="zh-CN" b="1" dirty="0">
                <a:solidFill>
                  <a:srgbClr val="0067B0"/>
                </a:solidFill>
                <a:sym typeface="+mn-ea"/>
              </a:rPr>
              <a:t>。</a:t>
            </a:r>
            <a:endParaRPr lang="zh-CN" altLang="en-US"/>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5155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156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156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156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4951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951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951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951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9518" name="Text Box 14"/>
          <p:cNvSpPr txBox="1">
            <a:spLocks noChangeArrowheads="1"/>
          </p:cNvSpPr>
          <p:nvPr/>
        </p:nvSpPr>
        <p:spPr bwMode="auto">
          <a:xfrm>
            <a:off x="0" y="684213"/>
            <a:ext cx="9144000" cy="1229995"/>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400" b="1" dirty="0">
                <a:solidFill>
                  <a:schemeClr val="accent2"/>
                </a:solidFill>
                <a:latin typeface="楷体_GB2312" pitchFamily="49" charset="-122"/>
                <a:ea typeface="楷体_GB2312" pitchFamily="49" charset="-122"/>
              </a:rPr>
              <a:t>2.</a:t>
            </a:r>
            <a:r>
              <a:rPr lang="zh-CN" altLang="en-US" sz="2400" b="1" dirty="0">
                <a:solidFill>
                  <a:schemeClr val="accent2"/>
                </a:solidFill>
                <a:latin typeface="楷体_GB2312" pitchFamily="49" charset="-122"/>
                <a:ea typeface="楷体_GB2312" pitchFamily="49" charset="-122"/>
              </a:rPr>
              <a:t>部门化</a:t>
            </a:r>
            <a:endParaRPr lang="zh-CN" altLang="en-US" sz="2400" b="1" dirty="0">
              <a:solidFill>
                <a:schemeClr val="accent2"/>
              </a:solidFill>
              <a:latin typeface="楷体_GB2312" pitchFamily="49" charset="-122"/>
              <a:ea typeface="楷体_GB2312" pitchFamily="49" charset="-122"/>
            </a:endParaRPr>
          </a:p>
          <a:p>
            <a:pPr>
              <a:spcBef>
                <a:spcPct val="50000"/>
              </a:spcBef>
              <a:buFont typeface="Wingdings" panose="05000000000000000000" pitchFamily="2" charset="2"/>
              <a:buChar char="Ø"/>
            </a:pPr>
            <a:r>
              <a:rPr lang="zh-CN" altLang="en-US" sz="2000" b="1" dirty="0">
                <a:solidFill>
                  <a:srgbClr val="0067B0"/>
                </a:solidFill>
                <a:latin typeface="楷体_GB2312" pitchFamily="49" charset="-122"/>
                <a:ea typeface="楷体_GB2312" pitchFamily="49" charset="-122"/>
              </a:rPr>
              <a:t>劳动分工后，再将若干相同或相似功能的职位组合在一起的依据和方式。共有以下</a:t>
            </a:r>
            <a:r>
              <a:rPr lang="en-US" altLang="zh-CN" sz="2000" b="1" dirty="0">
                <a:solidFill>
                  <a:srgbClr val="0067B0"/>
                </a:solidFill>
                <a:latin typeface="楷体_GB2312" pitchFamily="49" charset="-122"/>
                <a:ea typeface="楷体_GB2312" pitchFamily="49" charset="-122"/>
              </a:rPr>
              <a:t>5</a:t>
            </a:r>
            <a:r>
              <a:rPr lang="zh-CN" altLang="en-US" sz="2000" b="1" dirty="0">
                <a:solidFill>
                  <a:srgbClr val="0067B0"/>
                </a:solidFill>
                <a:latin typeface="楷体_GB2312" pitchFamily="49" charset="-122"/>
                <a:ea typeface="楷体_GB2312" pitchFamily="49" charset="-122"/>
              </a:rPr>
              <a:t>种通用的部门化方式：</a:t>
            </a:r>
            <a:endParaRPr lang="zh-CN" altLang="en-US" sz="2000" b="1" dirty="0">
              <a:solidFill>
                <a:srgbClr val="0067B0"/>
              </a:solidFill>
              <a:latin typeface="楷体_GB2312" pitchFamily="49" charset="-122"/>
              <a:ea typeface="楷体_GB2312" pitchFamily="49" charset="-122"/>
            </a:endParaRPr>
          </a:p>
        </p:txBody>
      </p:sp>
      <p:sp>
        <p:nvSpPr>
          <p:cNvPr id="149519" name="Oval 15"/>
          <p:cNvSpPr>
            <a:spLocks noChangeArrowheads="1"/>
          </p:cNvSpPr>
          <p:nvPr/>
        </p:nvSpPr>
        <p:spPr bwMode="auto">
          <a:xfrm>
            <a:off x="3657600" y="3152775"/>
            <a:ext cx="1371600" cy="685800"/>
          </a:xfrm>
          <a:prstGeom prst="ellipse">
            <a:avLst/>
          </a:prstGeom>
          <a:solidFill>
            <a:schemeClr val="accent1"/>
          </a:solidFill>
          <a:ln w="9525">
            <a:solidFill>
              <a:schemeClr val="tx1"/>
            </a:solidFill>
            <a:round/>
          </a:ln>
          <a:effectLst/>
        </p:spPr>
        <p:txBody>
          <a:bodyPr wrap="none" anchor="ctr"/>
          <a:lstStyle/>
          <a:p>
            <a:pPr algn="ctr"/>
            <a:r>
              <a:rPr lang="zh-CN" altLang="en-US" sz="2400" b="1">
                <a:solidFill>
                  <a:schemeClr val="bg1"/>
                </a:solidFill>
                <a:ea typeface="楷体_GB2312" pitchFamily="49" charset="-122"/>
              </a:rPr>
              <a:t>部门化</a:t>
            </a:r>
            <a:endParaRPr lang="zh-CN" altLang="en-US" sz="2400" b="1">
              <a:solidFill>
                <a:schemeClr val="bg1"/>
              </a:solidFill>
              <a:ea typeface="楷体_GB2312" pitchFamily="49" charset="-122"/>
            </a:endParaRPr>
          </a:p>
        </p:txBody>
      </p:sp>
      <p:sp>
        <p:nvSpPr>
          <p:cNvPr id="149520" name="Line 16"/>
          <p:cNvSpPr>
            <a:spLocks noChangeShapeType="1"/>
          </p:cNvSpPr>
          <p:nvPr/>
        </p:nvSpPr>
        <p:spPr bwMode="auto">
          <a:xfrm>
            <a:off x="4343400" y="2314575"/>
            <a:ext cx="0" cy="838200"/>
          </a:xfrm>
          <a:prstGeom prst="line">
            <a:avLst/>
          </a:prstGeom>
          <a:noFill/>
          <a:ln w="38100">
            <a:solidFill>
              <a:schemeClr val="tx2"/>
            </a:solidFill>
            <a:round/>
            <a:tailEnd type="triangle" w="med" len="med"/>
          </a:ln>
          <a:effectLst/>
        </p:spPr>
        <p:txBody>
          <a:bodyPr/>
          <a:lstStyle/>
          <a:p>
            <a:endParaRPr lang="zh-CN" altLang="en-US"/>
          </a:p>
        </p:txBody>
      </p:sp>
      <p:sp>
        <p:nvSpPr>
          <p:cNvPr id="149521" name="Rectangle 17"/>
          <p:cNvSpPr>
            <a:spLocks noChangeArrowheads="1"/>
          </p:cNvSpPr>
          <p:nvPr/>
        </p:nvSpPr>
        <p:spPr bwMode="auto">
          <a:xfrm>
            <a:off x="3581400" y="1781175"/>
            <a:ext cx="1524000" cy="53340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职能部门化</a:t>
            </a:r>
            <a:endParaRPr lang="zh-CN" altLang="en-US" sz="2400" b="1">
              <a:solidFill>
                <a:schemeClr val="bg1"/>
              </a:solidFill>
              <a:ea typeface="楷体_GB2312" pitchFamily="49" charset="-122"/>
            </a:endParaRPr>
          </a:p>
        </p:txBody>
      </p:sp>
      <p:sp>
        <p:nvSpPr>
          <p:cNvPr id="149522" name="Line 18"/>
          <p:cNvSpPr>
            <a:spLocks noChangeShapeType="1"/>
          </p:cNvSpPr>
          <p:nvPr/>
        </p:nvSpPr>
        <p:spPr bwMode="auto">
          <a:xfrm flipH="1">
            <a:off x="5029200" y="2924175"/>
            <a:ext cx="1066800" cy="457200"/>
          </a:xfrm>
          <a:prstGeom prst="line">
            <a:avLst/>
          </a:prstGeom>
          <a:noFill/>
          <a:ln w="38100">
            <a:solidFill>
              <a:schemeClr val="tx2"/>
            </a:solidFill>
            <a:round/>
            <a:tailEnd type="triangle" w="med" len="med"/>
          </a:ln>
          <a:effectLst/>
        </p:spPr>
        <p:txBody>
          <a:bodyPr/>
          <a:lstStyle/>
          <a:p>
            <a:endParaRPr lang="zh-CN" altLang="en-US"/>
          </a:p>
        </p:txBody>
      </p:sp>
      <p:sp>
        <p:nvSpPr>
          <p:cNvPr id="149523" name="Rectangle 19"/>
          <p:cNvSpPr>
            <a:spLocks noChangeArrowheads="1"/>
          </p:cNvSpPr>
          <p:nvPr/>
        </p:nvSpPr>
        <p:spPr bwMode="auto">
          <a:xfrm>
            <a:off x="6019800" y="2695575"/>
            <a:ext cx="1600200" cy="60960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地区部门化</a:t>
            </a:r>
            <a:endParaRPr lang="zh-CN" altLang="en-US" sz="2400" b="1">
              <a:solidFill>
                <a:schemeClr val="bg1"/>
              </a:solidFill>
              <a:ea typeface="楷体_GB2312" pitchFamily="49" charset="-122"/>
            </a:endParaRPr>
          </a:p>
        </p:txBody>
      </p:sp>
      <p:sp>
        <p:nvSpPr>
          <p:cNvPr id="149524" name="Line 20"/>
          <p:cNvSpPr>
            <a:spLocks noChangeShapeType="1"/>
          </p:cNvSpPr>
          <p:nvPr/>
        </p:nvSpPr>
        <p:spPr bwMode="auto">
          <a:xfrm flipH="1" flipV="1">
            <a:off x="4953000" y="3838575"/>
            <a:ext cx="1143000" cy="685800"/>
          </a:xfrm>
          <a:prstGeom prst="line">
            <a:avLst/>
          </a:prstGeom>
          <a:noFill/>
          <a:ln w="38100">
            <a:solidFill>
              <a:schemeClr val="tx2"/>
            </a:solidFill>
            <a:round/>
            <a:tailEnd type="triangle" w="med" len="med"/>
          </a:ln>
          <a:effectLst/>
        </p:spPr>
        <p:txBody>
          <a:bodyPr/>
          <a:lstStyle/>
          <a:p>
            <a:endParaRPr lang="zh-CN" altLang="en-US"/>
          </a:p>
        </p:txBody>
      </p:sp>
      <p:sp>
        <p:nvSpPr>
          <p:cNvPr id="149525" name="Rectangle 21"/>
          <p:cNvSpPr>
            <a:spLocks noChangeArrowheads="1"/>
          </p:cNvSpPr>
          <p:nvPr/>
        </p:nvSpPr>
        <p:spPr bwMode="auto">
          <a:xfrm>
            <a:off x="6019800" y="4219575"/>
            <a:ext cx="1600200" cy="60960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产品部门化</a:t>
            </a:r>
            <a:endParaRPr lang="zh-CN" altLang="en-US" sz="2400" b="1">
              <a:solidFill>
                <a:schemeClr val="bg1"/>
              </a:solidFill>
              <a:ea typeface="楷体_GB2312" pitchFamily="49" charset="-122"/>
            </a:endParaRPr>
          </a:p>
        </p:txBody>
      </p:sp>
      <p:sp>
        <p:nvSpPr>
          <p:cNvPr id="149526" name="Line 22"/>
          <p:cNvSpPr>
            <a:spLocks noChangeShapeType="1"/>
          </p:cNvSpPr>
          <p:nvPr/>
        </p:nvSpPr>
        <p:spPr bwMode="auto">
          <a:xfrm flipV="1">
            <a:off x="2743200" y="3838575"/>
            <a:ext cx="1066800" cy="838200"/>
          </a:xfrm>
          <a:prstGeom prst="line">
            <a:avLst/>
          </a:prstGeom>
          <a:noFill/>
          <a:ln w="38100">
            <a:solidFill>
              <a:schemeClr val="tx2"/>
            </a:solidFill>
            <a:round/>
            <a:tailEnd type="triangle" w="med" len="med"/>
          </a:ln>
          <a:effectLst/>
        </p:spPr>
        <p:txBody>
          <a:bodyPr/>
          <a:lstStyle/>
          <a:p>
            <a:endParaRPr lang="zh-CN" altLang="en-US"/>
          </a:p>
        </p:txBody>
      </p:sp>
      <p:sp>
        <p:nvSpPr>
          <p:cNvPr id="149527" name="Rectangle 23"/>
          <p:cNvSpPr>
            <a:spLocks noChangeArrowheads="1"/>
          </p:cNvSpPr>
          <p:nvPr/>
        </p:nvSpPr>
        <p:spPr bwMode="auto">
          <a:xfrm>
            <a:off x="1219200" y="4295775"/>
            <a:ext cx="1524000" cy="60960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过程部门化</a:t>
            </a:r>
            <a:endParaRPr lang="zh-CN" altLang="en-US" sz="2400" b="1">
              <a:solidFill>
                <a:schemeClr val="bg1"/>
              </a:solidFill>
              <a:ea typeface="楷体_GB2312" pitchFamily="49" charset="-122"/>
            </a:endParaRPr>
          </a:p>
        </p:txBody>
      </p:sp>
      <p:sp>
        <p:nvSpPr>
          <p:cNvPr id="149528" name="Line 24"/>
          <p:cNvSpPr>
            <a:spLocks noChangeShapeType="1"/>
          </p:cNvSpPr>
          <p:nvPr/>
        </p:nvSpPr>
        <p:spPr bwMode="auto">
          <a:xfrm>
            <a:off x="2438400" y="3152775"/>
            <a:ext cx="1143000" cy="304800"/>
          </a:xfrm>
          <a:prstGeom prst="line">
            <a:avLst/>
          </a:prstGeom>
          <a:noFill/>
          <a:ln w="38100">
            <a:solidFill>
              <a:schemeClr val="tx2"/>
            </a:solidFill>
            <a:round/>
            <a:tailEnd type="triangle" w="med" len="med"/>
          </a:ln>
          <a:effectLst/>
        </p:spPr>
        <p:txBody>
          <a:bodyPr/>
          <a:lstStyle/>
          <a:p>
            <a:endParaRPr lang="zh-CN" altLang="en-US"/>
          </a:p>
        </p:txBody>
      </p:sp>
      <p:sp>
        <p:nvSpPr>
          <p:cNvPr id="149529" name="Rectangle 25"/>
          <p:cNvSpPr>
            <a:spLocks noChangeArrowheads="1"/>
          </p:cNvSpPr>
          <p:nvPr/>
        </p:nvSpPr>
        <p:spPr bwMode="auto">
          <a:xfrm>
            <a:off x="1143000" y="2847975"/>
            <a:ext cx="1524000" cy="533400"/>
          </a:xfrm>
          <a:prstGeom prst="rect">
            <a:avLst/>
          </a:prstGeom>
          <a:solidFill>
            <a:schemeClr val="accent1"/>
          </a:solidFill>
          <a:ln w="9525">
            <a:solidFill>
              <a:schemeClr val="tx1"/>
            </a:solidFill>
            <a:miter lim="800000"/>
          </a:ln>
          <a:effectLst/>
        </p:spPr>
        <p:txBody>
          <a:bodyPr wrap="none" anchor="ctr"/>
          <a:lstStyle/>
          <a:p>
            <a:pPr algn="ctr"/>
            <a:r>
              <a:rPr lang="zh-CN" altLang="en-US" sz="2400" b="1">
                <a:solidFill>
                  <a:schemeClr val="bg1"/>
                </a:solidFill>
                <a:ea typeface="楷体_GB2312" pitchFamily="49" charset="-122"/>
              </a:rPr>
              <a:t>顾客部门化</a:t>
            </a:r>
            <a:endParaRPr lang="zh-CN" altLang="en-US" sz="2400" b="1">
              <a:solidFill>
                <a:schemeClr val="bg1"/>
              </a:solidFill>
              <a:ea typeface="楷体_GB2312" pitchFamily="49" charset="-122"/>
            </a:endParaRPr>
          </a:p>
        </p:txBody>
      </p:sp>
      <p:sp>
        <p:nvSpPr>
          <p:cNvPr id="2" name="标题 1"/>
          <p:cNvSpPr>
            <a:spLocks noGrp="1"/>
          </p:cNvSpPr>
          <p:nvPr>
            <p:ph type="title"/>
          </p:nvPr>
        </p:nvSpPr>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8"/>
                                        </p:tgtEl>
                                        <p:attrNameLst>
                                          <p:attrName>style.visibility</p:attrName>
                                        </p:attrNameLst>
                                      </p:cBhvr>
                                      <p:to>
                                        <p:strVal val="visible"/>
                                      </p:to>
                                    </p:set>
                                    <p:animEffect transition="in" filter="blinds(horizontal)">
                                      <p:cBhvr>
                                        <p:cTn id="7" dur="500"/>
                                        <p:tgtEl>
                                          <p:spTgt spid="149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Effect transition="in" filter="blinds(horizontal)">
                                      <p:cBhvr>
                                        <p:cTn id="12" dur="500"/>
                                        <p:tgtEl>
                                          <p:spTgt spid="1495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21"/>
                                        </p:tgtEl>
                                        <p:attrNameLst>
                                          <p:attrName>style.visibility</p:attrName>
                                        </p:attrNameLst>
                                      </p:cBhvr>
                                      <p:to>
                                        <p:strVal val="visible"/>
                                      </p:to>
                                    </p:set>
                                    <p:animEffect transition="in" filter="blinds(horizontal)">
                                      <p:cBhvr>
                                        <p:cTn id="17" dur="500"/>
                                        <p:tgtEl>
                                          <p:spTgt spid="149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20"/>
                                        </p:tgtEl>
                                        <p:attrNameLst>
                                          <p:attrName>style.visibility</p:attrName>
                                        </p:attrNameLst>
                                      </p:cBhvr>
                                      <p:to>
                                        <p:strVal val="visible"/>
                                      </p:to>
                                    </p:set>
                                    <p:animEffect transition="in" filter="blinds(horizontal)">
                                      <p:cBhvr>
                                        <p:cTn id="22" dur="500"/>
                                        <p:tgtEl>
                                          <p:spTgt spid="1495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523"/>
                                        </p:tgtEl>
                                        <p:attrNameLst>
                                          <p:attrName>style.visibility</p:attrName>
                                        </p:attrNameLst>
                                      </p:cBhvr>
                                      <p:to>
                                        <p:strVal val="visible"/>
                                      </p:to>
                                    </p:set>
                                    <p:animEffect transition="in" filter="blinds(horizontal)">
                                      <p:cBhvr>
                                        <p:cTn id="27" dur="500"/>
                                        <p:tgtEl>
                                          <p:spTgt spid="1495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9522"/>
                                        </p:tgtEl>
                                        <p:attrNameLst>
                                          <p:attrName>style.visibility</p:attrName>
                                        </p:attrNameLst>
                                      </p:cBhvr>
                                      <p:to>
                                        <p:strVal val="visible"/>
                                      </p:to>
                                    </p:set>
                                    <p:animEffect transition="in" filter="blinds(horizontal)">
                                      <p:cBhvr>
                                        <p:cTn id="32" dur="500"/>
                                        <p:tgtEl>
                                          <p:spTgt spid="1495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9525"/>
                                        </p:tgtEl>
                                        <p:attrNameLst>
                                          <p:attrName>style.visibility</p:attrName>
                                        </p:attrNameLst>
                                      </p:cBhvr>
                                      <p:to>
                                        <p:strVal val="visible"/>
                                      </p:to>
                                    </p:set>
                                    <p:animEffect transition="in" filter="blinds(horizontal)">
                                      <p:cBhvr>
                                        <p:cTn id="37" dur="500"/>
                                        <p:tgtEl>
                                          <p:spTgt spid="1495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9524"/>
                                        </p:tgtEl>
                                        <p:attrNameLst>
                                          <p:attrName>style.visibility</p:attrName>
                                        </p:attrNameLst>
                                      </p:cBhvr>
                                      <p:to>
                                        <p:strVal val="visible"/>
                                      </p:to>
                                    </p:set>
                                    <p:animEffect transition="in" filter="blinds(horizontal)">
                                      <p:cBhvr>
                                        <p:cTn id="42" dur="500"/>
                                        <p:tgtEl>
                                          <p:spTgt spid="1495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9527"/>
                                        </p:tgtEl>
                                        <p:attrNameLst>
                                          <p:attrName>style.visibility</p:attrName>
                                        </p:attrNameLst>
                                      </p:cBhvr>
                                      <p:to>
                                        <p:strVal val="visible"/>
                                      </p:to>
                                    </p:set>
                                    <p:animEffect transition="in" filter="blinds(horizontal)">
                                      <p:cBhvr>
                                        <p:cTn id="47" dur="500"/>
                                        <p:tgtEl>
                                          <p:spTgt spid="1495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9526"/>
                                        </p:tgtEl>
                                        <p:attrNameLst>
                                          <p:attrName>style.visibility</p:attrName>
                                        </p:attrNameLst>
                                      </p:cBhvr>
                                      <p:to>
                                        <p:strVal val="visible"/>
                                      </p:to>
                                    </p:set>
                                    <p:animEffect transition="in" filter="blinds(horizontal)">
                                      <p:cBhvr>
                                        <p:cTn id="52" dur="500"/>
                                        <p:tgtEl>
                                          <p:spTgt spid="1495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9529"/>
                                        </p:tgtEl>
                                        <p:attrNameLst>
                                          <p:attrName>style.visibility</p:attrName>
                                        </p:attrNameLst>
                                      </p:cBhvr>
                                      <p:to>
                                        <p:strVal val="visible"/>
                                      </p:to>
                                    </p:set>
                                    <p:animEffect transition="in" filter="blinds(horizontal)">
                                      <p:cBhvr>
                                        <p:cTn id="57" dur="500"/>
                                        <p:tgtEl>
                                          <p:spTgt spid="14952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9528"/>
                                        </p:tgtEl>
                                        <p:attrNameLst>
                                          <p:attrName>style.visibility</p:attrName>
                                        </p:attrNameLst>
                                      </p:cBhvr>
                                      <p:to>
                                        <p:strVal val="visible"/>
                                      </p:to>
                                    </p:set>
                                    <p:animEffect transition="in" filter="blinds(horizontal)">
                                      <p:cBhvr>
                                        <p:cTn id="62" dur="500"/>
                                        <p:tgtEl>
                                          <p:spTgt spid="149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8" grpId="0" bldLvl="0" animBg="1"/>
      <p:bldP spid="149519" grpId="0" animBg="1"/>
      <p:bldP spid="149520" grpId="0" animBg="1"/>
      <p:bldP spid="149521" grpId="0" animBg="1"/>
      <p:bldP spid="149522" grpId="0" animBg="1"/>
      <p:bldP spid="149523" grpId="0" animBg="1"/>
      <p:bldP spid="149524" grpId="0" animBg="1"/>
      <p:bldP spid="149525" grpId="0" animBg="1"/>
      <p:bldP spid="149526" grpId="0" animBg="1"/>
      <p:bldP spid="149527" grpId="0" animBg="1"/>
      <p:bldP spid="149528" grpId="0" animBg="1"/>
      <p:bldP spid="1495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52227" name="Rectangle 2"/>
          <p:cNvSpPr>
            <a:spLocks noGrp="1"/>
          </p:cNvSpPr>
          <p:nvPr>
            <p:ph type="title"/>
          </p:nvPr>
        </p:nvSpPr>
        <p:spPr/>
        <p:txBody>
          <a:bodyPr wrap="square" anchor="b"/>
          <a:lstStyle/>
          <a:p>
            <a:pPr eaLnBrk="1" hangingPunct="1"/>
            <a:r>
              <a:rPr lang="zh-CN" altLang="en-US"/>
              <a:t>按职能划分部门 </a:t>
            </a:r>
            <a:endParaRPr lang="zh-CN" altLang="en-US"/>
          </a:p>
        </p:txBody>
      </p:sp>
      <p:graphicFrame>
        <p:nvGraphicFramePr>
          <p:cNvPr id="52228" name="Object 0"/>
          <p:cNvGraphicFramePr>
            <a:graphicFrameLocks noChangeAspect="1"/>
          </p:cNvGraphicFramePr>
          <p:nvPr/>
        </p:nvGraphicFramePr>
        <p:xfrm>
          <a:off x="457200" y="1200150"/>
          <a:ext cx="8401050" cy="3131185"/>
        </p:xfrm>
        <a:graphic>
          <a:graphicData uri="http://schemas.openxmlformats.org/presentationml/2006/ole">
            <mc:AlternateContent xmlns:mc="http://schemas.openxmlformats.org/markup-compatibility/2006">
              <mc:Choice xmlns:v="urn:schemas-microsoft-com:vml" Requires="v">
                <p:oleObj spid="_x0000_s5129" name="" r:id="rId1" imgW="6090285" imgH="1506220" progId="">
                  <p:embed/>
                </p:oleObj>
              </mc:Choice>
              <mc:Fallback>
                <p:oleObj name="" r:id="rId1" imgW="6090285" imgH="1506220" progId="">
                  <p:embed/>
                  <p:pic>
                    <p:nvPicPr>
                      <p:cNvPr id="0" name="图片 3075"/>
                      <p:cNvPicPr/>
                      <p:nvPr/>
                    </p:nvPicPr>
                    <p:blipFill>
                      <a:blip r:embed="rId2"/>
                      <a:stretch>
                        <a:fillRect/>
                      </a:stretch>
                    </p:blipFill>
                    <p:spPr>
                      <a:xfrm>
                        <a:off x="457200" y="1200150"/>
                        <a:ext cx="8401050" cy="3131185"/>
                      </a:xfrm>
                      <a:prstGeom prst="rect">
                        <a:avLst/>
                      </a:prstGeom>
                      <a:noFill/>
                      <a:ln w="38100">
                        <a:noFill/>
                        <a:miter/>
                      </a:ln>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fade">
                                      <p:cBhvr>
                                        <p:cTn id="7" dur="770" decel="100000"/>
                                        <p:tgtEl>
                                          <p:spTgt spid="52227"/>
                                        </p:tgtEl>
                                      </p:cBhvr>
                                    </p:animEffect>
                                    <p:animScale>
                                      <p:cBhvr>
                                        <p:cTn id="8" dur="770" decel="100000"/>
                                        <p:tgtEl>
                                          <p:spTgt spid="52227"/>
                                        </p:tgtEl>
                                      </p:cBhvr>
                                      <p:from x="10000" y="10000"/>
                                      <p:to x="200000" y="450000"/>
                                    </p:animScale>
                                    <p:animScale>
                                      <p:cBhvr>
                                        <p:cTn id="9" dur="1230" accel="100000" fill="hold">
                                          <p:stCondLst>
                                            <p:cond delay="770"/>
                                          </p:stCondLst>
                                        </p:cTn>
                                        <p:tgtEl>
                                          <p:spTgt spid="52227"/>
                                        </p:tgtEl>
                                      </p:cBhvr>
                                      <p:from x="200000" y="450000"/>
                                      <p:to x="100000" y="100000"/>
                                    </p:animScale>
                                    <p:set>
                                      <p:cBhvr>
                                        <p:cTn id="10" dur="770" fill="hold"/>
                                        <p:tgtEl>
                                          <p:spTgt spid="52227"/>
                                        </p:tgtEl>
                                        <p:attrNameLst>
                                          <p:attrName>ppt_x</p:attrName>
                                        </p:attrNameLst>
                                      </p:cBhvr>
                                      <p:to>
                                        <p:strVal val="(0.5)"/>
                                      </p:to>
                                    </p:set>
                                    <p:anim from="(0.5)" to="(#ppt_x)" calcmode="lin" valueType="num">
                                      <p:cBhvr>
                                        <p:cTn id="11" dur="1230" accel="100000" fill="hold">
                                          <p:stCondLst>
                                            <p:cond delay="770"/>
                                          </p:stCondLst>
                                        </p:cTn>
                                        <p:tgtEl>
                                          <p:spTgt spid="52227"/>
                                        </p:tgtEl>
                                        <p:attrNameLst>
                                          <p:attrName>ppt_x</p:attrName>
                                        </p:attrNameLst>
                                      </p:cBhvr>
                                    </p:anim>
                                    <p:set>
                                      <p:cBhvr>
                                        <p:cTn id="12" dur="770" fill="hold"/>
                                        <p:tgtEl>
                                          <p:spTgt spid="52227"/>
                                        </p:tgtEl>
                                        <p:attrNameLst>
                                          <p:attrName>ppt_y</p:attrName>
                                        </p:attrNameLst>
                                      </p:cBhvr>
                                      <p:to>
                                        <p:strVal val="(#ppt_y+0.4)"/>
                                      </p:to>
                                    </p:set>
                                    <p:anim from="(#ppt_y+0.4)" to="(#ppt_y)" calcmode="lin" valueType="num">
                                      <p:cBhvr>
                                        <p:cTn id="13" dur="1230" accel="100000" fill="hold">
                                          <p:stCondLst>
                                            <p:cond delay="770"/>
                                          </p:stCondLst>
                                        </p:cTn>
                                        <p:tgtEl>
                                          <p:spTgt spid="5222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52228"/>
                                        </p:tgtEl>
                                        <p:attrNameLst>
                                          <p:attrName>style.visibility</p:attrName>
                                        </p:attrNameLst>
                                      </p:cBhvr>
                                      <p:to>
                                        <p:strVal val="visible"/>
                                      </p:to>
                                    </p:set>
                                    <p:anim calcmode="lin" valueType="num">
                                      <p:cBhvr>
                                        <p:cTn id="18" dur="500" fill="hold"/>
                                        <p:tgtEl>
                                          <p:spTgt spid="52228"/>
                                        </p:tgtEl>
                                        <p:attrNameLst>
                                          <p:attrName>ppt_w</p:attrName>
                                        </p:attrNameLst>
                                      </p:cBhvr>
                                      <p:tavLst>
                                        <p:tav tm="0">
                                          <p:val>
                                            <p:fltVal val="0"/>
                                          </p:val>
                                        </p:tav>
                                        <p:tav tm="100000">
                                          <p:val>
                                            <p:strVal val="#ppt_w"/>
                                          </p:val>
                                        </p:tav>
                                      </p:tavLst>
                                    </p:anim>
                                    <p:anim calcmode="lin" valueType="num">
                                      <p:cBhvr>
                                        <p:cTn id="19" dur="500" fill="hold"/>
                                        <p:tgtEl>
                                          <p:spTgt spid="522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53251" name="Rectangle 2"/>
          <p:cNvSpPr>
            <a:spLocks noGrp="1"/>
          </p:cNvSpPr>
          <p:nvPr>
            <p:ph type="title"/>
          </p:nvPr>
        </p:nvSpPr>
        <p:spPr/>
        <p:txBody>
          <a:bodyPr wrap="square" anchor="b"/>
          <a:lstStyle/>
          <a:p>
            <a:pPr eaLnBrk="1" hangingPunct="1"/>
            <a:r>
              <a:rPr lang="zh-CN" altLang="en-US"/>
              <a:t>按职能划分部门</a:t>
            </a:r>
            <a:endParaRPr lang="zh-CN" altLang="en-US"/>
          </a:p>
        </p:txBody>
      </p:sp>
      <p:sp>
        <p:nvSpPr>
          <p:cNvPr id="53252" name="Rectangle 3"/>
          <p:cNvSpPr>
            <a:spLocks noGrp="1"/>
          </p:cNvSpPr>
          <p:nvPr>
            <p:ph idx="1"/>
          </p:nvPr>
        </p:nvSpPr>
        <p:spPr/>
        <p:txBody>
          <a:bodyPr wrap="square" anchor="t"/>
          <a:lstStyle/>
          <a:p>
            <a:pPr algn="ctr" eaLnBrk="1" hangingPunct="1">
              <a:lnSpc>
                <a:spcPct val="80000"/>
              </a:lnSpc>
            </a:pPr>
            <a:r>
              <a:rPr lang="zh-CN" altLang="en-US" sz="2400"/>
              <a:t>优点</a:t>
            </a:r>
            <a:endParaRPr lang="zh-CN" altLang="en-US" sz="2400"/>
          </a:p>
          <a:p>
            <a:pPr algn="ctr" eaLnBrk="1" hangingPunct="1">
              <a:lnSpc>
                <a:spcPct val="80000"/>
              </a:lnSpc>
              <a:buNone/>
            </a:pPr>
            <a:r>
              <a:rPr lang="zh-CN" altLang="en-US" sz="2400"/>
              <a:t>合理反映了职能</a:t>
            </a:r>
            <a:endParaRPr lang="zh-CN" altLang="en-US" sz="2400"/>
          </a:p>
          <a:p>
            <a:pPr algn="ctr" eaLnBrk="1" hangingPunct="1">
              <a:lnSpc>
                <a:spcPct val="80000"/>
              </a:lnSpc>
              <a:buNone/>
            </a:pPr>
            <a:r>
              <a:rPr lang="zh-CN" altLang="en-US" sz="2400"/>
              <a:t>符合专业化原则</a:t>
            </a:r>
            <a:endParaRPr lang="zh-CN" altLang="en-US" sz="2400"/>
          </a:p>
          <a:p>
            <a:pPr algn="ctr" eaLnBrk="1" hangingPunct="1">
              <a:lnSpc>
                <a:spcPct val="80000"/>
              </a:lnSpc>
              <a:buNone/>
            </a:pPr>
            <a:r>
              <a:rPr lang="zh-CN" altLang="en-US" sz="2400"/>
              <a:t>简化了培训</a:t>
            </a:r>
            <a:endParaRPr lang="zh-CN" altLang="en-US" sz="2400"/>
          </a:p>
          <a:p>
            <a:pPr algn="ctr" eaLnBrk="1" hangingPunct="1">
              <a:lnSpc>
                <a:spcPct val="80000"/>
              </a:lnSpc>
              <a:buNone/>
            </a:pPr>
            <a:r>
              <a:rPr lang="zh-CN" altLang="en-US" sz="2400"/>
              <a:t>为高层提供了严格管理的方法</a:t>
            </a:r>
            <a:endParaRPr lang="zh-CN" altLang="en-US" sz="2400"/>
          </a:p>
          <a:p>
            <a:pPr algn="ctr" eaLnBrk="1" hangingPunct="1">
              <a:lnSpc>
                <a:spcPct val="80000"/>
              </a:lnSpc>
            </a:pPr>
            <a:r>
              <a:rPr lang="zh-CN" altLang="en-US" sz="2400"/>
              <a:t>缺点</a:t>
            </a:r>
            <a:endParaRPr lang="zh-CN" altLang="en-US" sz="2800"/>
          </a:p>
          <a:p>
            <a:pPr algn="ctr" eaLnBrk="1" hangingPunct="1">
              <a:lnSpc>
                <a:spcPct val="80000"/>
              </a:lnSpc>
              <a:buNone/>
            </a:pPr>
            <a:r>
              <a:rPr lang="zh-CN" altLang="en-US" sz="2400"/>
              <a:t>核心人员过度专业化，视野狭隘</a:t>
            </a:r>
            <a:endParaRPr lang="zh-CN" altLang="en-US" sz="2400"/>
          </a:p>
          <a:p>
            <a:pPr algn="ctr" eaLnBrk="1" hangingPunct="1">
              <a:lnSpc>
                <a:spcPct val="80000"/>
              </a:lnSpc>
              <a:buNone/>
            </a:pPr>
            <a:r>
              <a:rPr lang="zh-CN" altLang="en-US" sz="2400"/>
              <a:t>减弱了职能间的协调</a:t>
            </a:r>
            <a:endParaRPr lang="zh-CN" altLang="en-US" sz="2400"/>
          </a:p>
          <a:p>
            <a:pPr algn="ctr" eaLnBrk="1" hangingPunct="1">
              <a:lnSpc>
                <a:spcPct val="80000"/>
              </a:lnSpc>
              <a:buNone/>
            </a:pPr>
            <a:r>
              <a:rPr lang="zh-CN" altLang="en-US" sz="2400"/>
              <a:t>只有最高层负责盈利</a:t>
            </a:r>
            <a:endParaRPr lang="zh-CN" altLang="en-US" sz="2400"/>
          </a:p>
          <a:p>
            <a:pPr algn="ctr" eaLnBrk="1" hangingPunct="1">
              <a:lnSpc>
                <a:spcPct val="80000"/>
              </a:lnSpc>
              <a:buNone/>
            </a:pPr>
            <a:r>
              <a:rPr lang="zh-CN" altLang="en-US" sz="2400"/>
              <a:t>对环境变化适应性差</a:t>
            </a:r>
            <a:endParaRPr lang="zh-CN" altLang="en-US" sz="2400"/>
          </a:p>
          <a:p>
            <a:pPr algn="ctr" eaLnBrk="1" hangingPunct="1">
              <a:lnSpc>
                <a:spcPct val="80000"/>
              </a:lnSpc>
              <a:buNone/>
            </a:pPr>
            <a:r>
              <a:rPr lang="zh-CN" altLang="en-US" sz="2400"/>
              <a:t>限制了管理人员的全面发展</a:t>
            </a: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770" decel="100000"/>
                                        <p:tgtEl>
                                          <p:spTgt spid="53251"/>
                                        </p:tgtEl>
                                      </p:cBhvr>
                                    </p:animEffect>
                                    <p:animScale>
                                      <p:cBhvr>
                                        <p:cTn id="8" dur="770" decel="100000"/>
                                        <p:tgtEl>
                                          <p:spTgt spid="53251"/>
                                        </p:tgtEl>
                                      </p:cBhvr>
                                      <p:from x="10000" y="10000"/>
                                      <p:to x="200000" y="450000"/>
                                    </p:animScale>
                                    <p:animScale>
                                      <p:cBhvr>
                                        <p:cTn id="9" dur="1230" accel="100000" fill="hold">
                                          <p:stCondLst>
                                            <p:cond delay="770"/>
                                          </p:stCondLst>
                                        </p:cTn>
                                        <p:tgtEl>
                                          <p:spTgt spid="53251"/>
                                        </p:tgtEl>
                                      </p:cBhvr>
                                      <p:from x="200000" y="450000"/>
                                      <p:to x="100000" y="100000"/>
                                    </p:animScale>
                                    <p:set>
                                      <p:cBhvr>
                                        <p:cTn id="10" dur="770" fill="hold"/>
                                        <p:tgtEl>
                                          <p:spTgt spid="53251"/>
                                        </p:tgtEl>
                                        <p:attrNameLst>
                                          <p:attrName>ppt_x</p:attrName>
                                        </p:attrNameLst>
                                      </p:cBhvr>
                                      <p:to>
                                        <p:strVal val="(0.5)"/>
                                      </p:to>
                                    </p:set>
                                    <p:anim from="(0.5)" to="(#ppt_x)" calcmode="lin" valueType="num">
                                      <p:cBhvr>
                                        <p:cTn id="11" dur="1230" accel="100000" fill="hold">
                                          <p:stCondLst>
                                            <p:cond delay="770"/>
                                          </p:stCondLst>
                                        </p:cTn>
                                        <p:tgtEl>
                                          <p:spTgt spid="53251"/>
                                        </p:tgtEl>
                                        <p:attrNameLst>
                                          <p:attrName>ppt_x</p:attrName>
                                        </p:attrNameLst>
                                      </p:cBhvr>
                                    </p:anim>
                                    <p:set>
                                      <p:cBhvr>
                                        <p:cTn id="12" dur="770" fill="hold"/>
                                        <p:tgtEl>
                                          <p:spTgt spid="53251"/>
                                        </p:tgtEl>
                                        <p:attrNameLst>
                                          <p:attrName>ppt_y</p:attrName>
                                        </p:attrNameLst>
                                      </p:cBhvr>
                                      <p:to>
                                        <p:strVal val="(#ppt_y+0.4)"/>
                                      </p:to>
                                    </p:set>
                                    <p:anim from="(#ppt_y+0.4)" to="(#ppt_y)" calcmode="lin" valueType="num">
                                      <p:cBhvr>
                                        <p:cTn id="13" dur="1230" accel="100000" fill="hold">
                                          <p:stCondLst>
                                            <p:cond delay="770"/>
                                          </p:stCondLst>
                                        </p:cTn>
                                        <p:tgtEl>
                                          <p:spTgt spid="5325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3252">
                                            <p:txEl>
                                              <p:pRg st="0" end="0"/>
                                            </p:txEl>
                                          </p:spTgt>
                                        </p:tgtEl>
                                        <p:attrNameLst>
                                          <p:attrName>style.visibility</p:attrName>
                                        </p:attrNameLst>
                                      </p:cBhvr>
                                      <p:to>
                                        <p:strVal val="visible"/>
                                      </p:to>
                                    </p:set>
                                    <p:anim calcmode="discrete" valueType="clr">
                                      <p:cBhvr override="childStyle">
                                        <p:cTn id="18" dur="80"/>
                                        <p:tgtEl>
                                          <p:spTgt spid="5325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53252">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53252">
                                            <p:txEl>
                                              <p:pRg st="0" end="0"/>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53252">
                                            <p:txEl>
                                              <p:pRg st="1" end="1"/>
                                            </p:txEl>
                                          </p:spTgt>
                                        </p:tgtEl>
                                        <p:attrNameLst>
                                          <p:attrName>style.visibility</p:attrName>
                                        </p:attrNameLst>
                                      </p:cBhvr>
                                      <p:to>
                                        <p:strVal val="visible"/>
                                      </p:to>
                                    </p:set>
                                    <p:anim calcmode="discrete" valueType="clr">
                                      <p:cBhvr override="childStyle">
                                        <p:cTn id="25" dur="80"/>
                                        <p:tgtEl>
                                          <p:spTgt spid="5325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53252">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53252">
                                            <p:txEl>
                                              <p:pRg st="1" end="1"/>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53252">
                                            <p:txEl>
                                              <p:pRg st="2" end="2"/>
                                            </p:txEl>
                                          </p:spTgt>
                                        </p:tgtEl>
                                        <p:attrNameLst>
                                          <p:attrName>style.visibility</p:attrName>
                                        </p:attrNameLst>
                                      </p:cBhvr>
                                      <p:to>
                                        <p:strVal val="visible"/>
                                      </p:to>
                                    </p:set>
                                    <p:anim calcmode="discrete" valueType="clr">
                                      <p:cBhvr override="childStyle">
                                        <p:cTn id="32" dur="80"/>
                                        <p:tgtEl>
                                          <p:spTgt spid="5325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53252">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53252">
                                            <p:txEl>
                                              <p:pRg st="2" end="2"/>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53252">
                                            <p:txEl>
                                              <p:pRg st="3" end="3"/>
                                            </p:txEl>
                                          </p:spTgt>
                                        </p:tgtEl>
                                        <p:attrNameLst>
                                          <p:attrName>style.visibility</p:attrName>
                                        </p:attrNameLst>
                                      </p:cBhvr>
                                      <p:to>
                                        <p:strVal val="visible"/>
                                      </p:to>
                                    </p:set>
                                    <p:anim calcmode="discrete" valueType="clr">
                                      <p:cBhvr override="childStyle">
                                        <p:cTn id="39" dur="80"/>
                                        <p:tgtEl>
                                          <p:spTgt spid="5325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53252">
                                            <p:txEl>
                                              <p:pRg st="3" end="3"/>
                                            </p:txEl>
                                          </p:spTgt>
                                        </p:tgtEl>
                                        <p:attrNameLst>
                                          <p:attrName>fillcolor</p:attrName>
                                        </p:attrNameLst>
                                      </p:cBhvr>
                                      <p:tavLst>
                                        <p:tav tm="0">
                                          <p:val>
                                            <p:clrVal>
                                              <a:schemeClr val="accent2"/>
                                            </p:clrVal>
                                          </p:val>
                                        </p:tav>
                                        <p:tav tm="50000">
                                          <p:val>
                                            <p:clrVal>
                                              <a:schemeClr val="hlink"/>
                                            </p:clrVal>
                                          </p:val>
                                        </p:tav>
                                      </p:tavLst>
                                    </p:anim>
                                    <p:set>
                                      <p:cBhvr>
                                        <p:cTn id="41" dur="80"/>
                                        <p:tgtEl>
                                          <p:spTgt spid="53252">
                                            <p:txEl>
                                              <p:pRg st="3" end="3"/>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53252">
                                            <p:txEl>
                                              <p:pRg st="4" end="4"/>
                                            </p:txEl>
                                          </p:spTgt>
                                        </p:tgtEl>
                                        <p:attrNameLst>
                                          <p:attrName>style.visibility</p:attrName>
                                        </p:attrNameLst>
                                      </p:cBhvr>
                                      <p:to>
                                        <p:strVal val="visible"/>
                                      </p:to>
                                    </p:set>
                                    <p:anim calcmode="discrete" valueType="clr">
                                      <p:cBhvr override="childStyle">
                                        <p:cTn id="46" dur="80"/>
                                        <p:tgtEl>
                                          <p:spTgt spid="5325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3252">
                                            <p:txEl>
                                              <p:pRg st="4" end="4"/>
                                            </p:txEl>
                                          </p:spTgt>
                                        </p:tgtEl>
                                        <p:attrNameLst>
                                          <p:attrName>fillcolor</p:attrName>
                                        </p:attrNameLst>
                                      </p:cBhvr>
                                      <p:tavLst>
                                        <p:tav tm="0">
                                          <p:val>
                                            <p:clrVal>
                                              <a:schemeClr val="accent2"/>
                                            </p:clrVal>
                                          </p:val>
                                        </p:tav>
                                        <p:tav tm="50000">
                                          <p:val>
                                            <p:clrVal>
                                              <a:schemeClr val="hlink"/>
                                            </p:clrVal>
                                          </p:val>
                                        </p:tav>
                                      </p:tavLst>
                                    </p:anim>
                                    <p:set>
                                      <p:cBhvr>
                                        <p:cTn id="48" dur="80"/>
                                        <p:tgtEl>
                                          <p:spTgt spid="53252">
                                            <p:txEl>
                                              <p:pRg st="4" end="4"/>
                                            </p:txEl>
                                          </p:spTgt>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53252">
                                            <p:txEl>
                                              <p:pRg st="5" end="5"/>
                                            </p:txEl>
                                          </p:spTgt>
                                        </p:tgtEl>
                                        <p:attrNameLst>
                                          <p:attrName>style.visibility</p:attrName>
                                        </p:attrNameLst>
                                      </p:cBhvr>
                                      <p:to>
                                        <p:strVal val="visible"/>
                                      </p:to>
                                    </p:set>
                                    <p:anim calcmode="discrete" valueType="clr">
                                      <p:cBhvr override="childStyle">
                                        <p:cTn id="53" dur="80"/>
                                        <p:tgtEl>
                                          <p:spTgt spid="5325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53252">
                                            <p:txEl>
                                              <p:pRg st="5" end="5"/>
                                            </p:txEl>
                                          </p:spTgt>
                                        </p:tgtEl>
                                        <p:attrNameLst>
                                          <p:attrName>fillcolor</p:attrName>
                                        </p:attrNameLst>
                                      </p:cBhvr>
                                      <p:tavLst>
                                        <p:tav tm="0">
                                          <p:val>
                                            <p:clrVal>
                                              <a:schemeClr val="accent2"/>
                                            </p:clrVal>
                                          </p:val>
                                        </p:tav>
                                        <p:tav tm="50000">
                                          <p:val>
                                            <p:clrVal>
                                              <a:schemeClr val="hlink"/>
                                            </p:clrVal>
                                          </p:val>
                                        </p:tav>
                                      </p:tavLst>
                                    </p:anim>
                                    <p:set>
                                      <p:cBhvr>
                                        <p:cTn id="55" dur="80"/>
                                        <p:tgtEl>
                                          <p:spTgt spid="53252">
                                            <p:txEl>
                                              <p:pRg st="5" end="5"/>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3252">
                                            <p:txEl>
                                              <p:pRg st="6" end="6"/>
                                            </p:txEl>
                                          </p:spTgt>
                                        </p:tgtEl>
                                        <p:attrNameLst>
                                          <p:attrName>style.visibility</p:attrName>
                                        </p:attrNameLst>
                                      </p:cBhvr>
                                      <p:to>
                                        <p:strVal val="visible"/>
                                      </p:to>
                                    </p:set>
                                    <p:anim calcmode="discrete" valueType="clr">
                                      <p:cBhvr override="childStyle">
                                        <p:cTn id="60" dur="80"/>
                                        <p:tgtEl>
                                          <p:spTgt spid="5325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3252">
                                            <p:txEl>
                                              <p:pRg st="6" end="6"/>
                                            </p:txEl>
                                          </p:spTgt>
                                        </p:tgtEl>
                                        <p:attrNameLst>
                                          <p:attrName>fillcolor</p:attrName>
                                        </p:attrNameLst>
                                      </p:cBhvr>
                                      <p:tavLst>
                                        <p:tav tm="0">
                                          <p:val>
                                            <p:clrVal>
                                              <a:schemeClr val="accent2"/>
                                            </p:clrVal>
                                          </p:val>
                                        </p:tav>
                                        <p:tav tm="50000">
                                          <p:val>
                                            <p:clrVal>
                                              <a:schemeClr val="hlink"/>
                                            </p:clrVal>
                                          </p:val>
                                        </p:tav>
                                      </p:tavLst>
                                    </p:anim>
                                    <p:set>
                                      <p:cBhvr>
                                        <p:cTn id="62" dur="80"/>
                                        <p:tgtEl>
                                          <p:spTgt spid="53252">
                                            <p:txEl>
                                              <p:pRg st="6" end="6"/>
                                            </p:txEl>
                                          </p:spTgt>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53252">
                                            <p:txEl>
                                              <p:pRg st="7" end="7"/>
                                            </p:txEl>
                                          </p:spTgt>
                                        </p:tgtEl>
                                        <p:attrNameLst>
                                          <p:attrName>style.visibility</p:attrName>
                                        </p:attrNameLst>
                                      </p:cBhvr>
                                      <p:to>
                                        <p:strVal val="visible"/>
                                      </p:to>
                                    </p:set>
                                    <p:anim calcmode="discrete" valueType="clr">
                                      <p:cBhvr override="childStyle">
                                        <p:cTn id="67" dur="80"/>
                                        <p:tgtEl>
                                          <p:spTgt spid="5325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53252">
                                            <p:txEl>
                                              <p:pRg st="7" end="7"/>
                                            </p:txEl>
                                          </p:spTgt>
                                        </p:tgtEl>
                                        <p:attrNameLst>
                                          <p:attrName>fillcolor</p:attrName>
                                        </p:attrNameLst>
                                      </p:cBhvr>
                                      <p:tavLst>
                                        <p:tav tm="0">
                                          <p:val>
                                            <p:clrVal>
                                              <a:schemeClr val="accent2"/>
                                            </p:clrVal>
                                          </p:val>
                                        </p:tav>
                                        <p:tav tm="50000">
                                          <p:val>
                                            <p:clrVal>
                                              <a:schemeClr val="hlink"/>
                                            </p:clrVal>
                                          </p:val>
                                        </p:tav>
                                      </p:tavLst>
                                    </p:anim>
                                    <p:set>
                                      <p:cBhvr>
                                        <p:cTn id="69" dur="80"/>
                                        <p:tgtEl>
                                          <p:spTgt spid="53252">
                                            <p:txEl>
                                              <p:pRg st="7" end="7"/>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7" presetClass="entr" presetSubtype="0" fill="hold" grpId="0" nodeType="clickEffect">
                                  <p:stCondLst>
                                    <p:cond delay="0"/>
                                  </p:stCondLst>
                                  <p:iterate type="lt">
                                    <p:tmPct val="50000"/>
                                  </p:iterate>
                                  <p:childTnLst>
                                    <p:set>
                                      <p:cBhvr>
                                        <p:cTn id="73" dur="1" fill="hold">
                                          <p:stCondLst>
                                            <p:cond delay="0"/>
                                          </p:stCondLst>
                                        </p:cTn>
                                        <p:tgtEl>
                                          <p:spTgt spid="53252">
                                            <p:txEl>
                                              <p:pRg st="8" end="8"/>
                                            </p:txEl>
                                          </p:spTgt>
                                        </p:tgtEl>
                                        <p:attrNameLst>
                                          <p:attrName>style.visibility</p:attrName>
                                        </p:attrNameLst>
                                      </p:cBhvr>
                                      <p:to>
                                        <p:strVal val="visible"/>
                                      </p:to>
                                    </p:set>
                                    <p:anim calcmode="discrete" valueType="clr">
                                      <p:cBhvr override="childStyle">
                                        <p:cTn id="74" dur="80"/>
                                        <p:tgtEl>
                                          <p:spTgt spid="5325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53252">
                                            <p:txEl>
                                              <p:pRg st="8" end="8"/>
                                            </p:txEl>
                                          </p:spTgt>
                                        </p:tgtEl>
                                        <p:attrNameLst>
                                          <p:attrName>fillcolor</p:attrName>
                                        </p:attrNameLst>
                                      </p:cBhvr>
                                      <p:tavLst>
                                        <p:tav tm="0">
                                          <p:val>
                                            <p:clrVal>
                                              <a:schemeClr val="accent2"/>
                                            </p:clrVal>
                                          </p:val>
                                        </p:tav>
                                        <p:tav tm="50000">
                                          <p:val>
                                            <p:clrVal>
                                              <a:schemeClr val="hlink"/>
                                            </p:clrVal>
                                          </p:val>
                                        </p:tav>
                                      </p:tavLst>
                                    </p:anim>
                                    <p:set>
                                      <p:cBhvr>
                                        <p:cTn id="76" dur="80"/>
                                        <p:tgtEl>
                                          <p:spTgt spid="53252">
                                            <p:txEl>
                                              <p:pRg st="8" end="8"/>
                                            </p:txEl>
                                          </p:spTgt>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53252">
                                            <p:txEl>
                                              <p:pRg st="9" end="9"/>
                                            </p:txEl>
                                          </p:spTgt>
                                        </p:tgtEl>
                                        <p:attrNameLst>
                                          <p:attrName>style.visibility</p:attrName>
                                        </p:attrNameLst>
                                      </p:cBhvr>
                                      <p:to>
                                        <p:strVal val="visible"/>
                                      </p:to>
                                    </p:set>
                                    <p:anim calcmode="discrete" valueType="clr">
                                      <p:cBhvr override="childStyle">
                                        <p:cTn id="81" dur="80"/>
                                        <p:tgtEl>
                                          <p:spTgt spid="53252">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2" dur="80"/>
                                        <p:tgtEl>
                                          <p:spTgt spid="53252">
                                            <p:txEl>
                                              <p:pRg st="9" end="9"/>
                                            </p:txEl>
                                          </p:spTgt>
                                        </p:tgtEl>
                                        <p:attrNameLst>
                                          <p:attrName>fillcolor</p:attrName>
                                        </p:attrNameLst>
                                      </p:cBhvr>
                                      <p:tavLst>
                                        <p:tav tm="0">
                                          <p:val>
                                            <p:clrVal>
                                              <a:schemeClr val="accent2"/>
                                            </p:clrVal>
                                          </p:val>
                                        </p:tav>
                                        <p:tav tm="50000">
                                          <p:val>
                                            <p:clrVal>
                                              <a:schemeClr val="hlink"/>
                                            </p:clrVal>
                                          </p:val>
                                        </p:tav>
                                      </p:tavLst>
                                    </p:anim>
                                    <p:set>
                                      <p:cBhvr>
                                        <p:cTn id="83" dur="80"/>
                                        <p:tgtEl>
                                          <p:spTgt spid="53252">
                                            <p:txEl>
                                              <p:pRg st="9" end="9"/>
                                            </p:txEl>
                                          </p:spTgt>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7" presetClass="entr" presetSubtype="0" fill="hold" grpId="0" nodeType="clickEffect">
                                  <p:stCondLst>
                                    <p:cond delay="0"/>
                                  </p:stCondLst>
                                  <p:iterate type="lt">
                                    <p:tmPct val="50000"/>
                                  </p:iterate>
                                  <p:childTnLst>
                                    <p:set>
                                      <p:cBhvr>
                                        <p:cTn id="87" dur="1" fill="hold">
                                          <p:stCondLst>
                                            <p:cond delay="0"/>
                                          </p:stCondLst>
                                        </p:cTn>
                                        <p:tgtEl>
                                          <p:spTgt spid="53252">
                                            <p:txEl>
                                              <p:pRg st="10" end="10"/>
                                            </p:txEl>
                                          </p:spTgt>
                                        </p:tgtEl>
                                        <p:attrNameLst>
                                          <p:attrName>style.visibility</p:attrName>
                                        </p:attrNameLst>
                                      </p:cBhvr>
                                      <p:to>
                                        <p:strVal val="visible"/>
                                      </p:to>
                                    </p:set>
                                    <p:anim calcmode="discrete" valueType="clr">
                                      <p:cBhvr override="childStyle">
                                        <p:cTn id="88" dur="80"/>
                                        <p:tgtEl>
                                          <p:spTgt spid="53252">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53252">
                                            <p:txEl>
                                              <p:pRg st="10" end="10"/>
                                            </p:txEl>
                                          </p:spTgt>
                                        </p:tgtEl>
                                        <p:attrNameLst>
                                          <p:attrName>fillcolor</p:attrName>
                                        </p:attrNameLst>
                                      </p:cBhvr>
                                      <p:tavLst>
                                        <p:tav tm="0">
                                          <p:val>
                                            <p:clrVal>
                                              <a:schemeClr val="accent2"/>
                                            </p:clrVal>
                                          </p:val>
                                        </p:tav>
                                        <p:tav tm="50000">
                                          <p:val>
                                            <p:clrVal>
                                              <a:schemeClr val="hlink"/>
                                            </p:clrVal>
                                          </p:val>
                                        </p:tav>
                                      </p:tavLst>
                                    </p:anim>
                                    <p:set>
                                      <p:cBhvr>
                                        <p:cTn id="90" dur="80"/>
                                        <p:tgtEl>
                                          <p:spTgt spid="53252">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54275" name="Rectangle 2"/>
          <p:cNvSpPr>
            <a:spLocks noGrp="1"/>
          </p:cNvSpPr>
          <p:nvPr>
            <p:ph type="title"/>
          </p:nvPr>
        </p:nvSpPr>
        <p:spPr/>
        <p:txBody>
          <a:bodyPr wrap="square" anchor="b"/>
          <a:lstStyle/>
          <a:p>
            <a:pPr eaLnBrk="1" hangingPunct="1"/>
            <a:r>
              <a:rPr lang="zh-CN" altLang="en-US"/>
              <a:t>按产品划分部门</a:t>
            </a:r>
            <a:endParaRPr lang="zh-CN" altLang="en-US"/>
          </a:p>
        </p:txBody>
      </p:sp>
      <p:graphicFrame>
        <p:nvGraphicFramePr>
          <p:cNvPr id="54276" name="Object 3"/>
          <p:cNvGraphicFramePr>
            <a:graphicFrameLocks noGrp="1" noChangeAspect="1"/>
          </p:cNvGraphicFramePr>
          <p:nvPr>
            <p:ph idx="1"/>
          </p:nvPr>
        </p:nvGraphicFramePr>
        <p:xfrm>
          <a:off x="208644" y="1949450"/>
          <a:ext cx="5412014" cy="2965450"/>
        </p:xfrm>
        <a:graphic>
          <a:graphicData uri="http://schemas.openxmlformats.org/presentationml/2006/ole">
            <mc:AlternateContent xmlns:mc="http://schemas.openxmlformats.org/markup-compatibility/2006">
              <mc:Choice xmlns:v="urn:schemas-microsoft-com:vml" Requires="v">
                <p:oleObj spid="_x0000_s6153" name="" r:id="rId1" imgW="7741285" imgH="2965450" progId="">
                  <p:embed/>
                </p:oleObj>
              </mc:Choice>
              <mc:Fallback>
                <p:oleObj name="" r:id="rId1" imgW="7741285" imgH="2965450" progId="">
                  <p:embed/>
                  <p:pic>
                    <p:nvPicPr>
                      <p:cNvPr id="0" name="图片 3077"/>
                      <p:cNvPicPr/>
                      <p:nvPr/>
                    </p:nvPicPr>
                    <p:blipFill>
                      <a:blip r:embed="rId2"/>
                      <a:stretch>
                        <a:fillRect/>
                      </a:stretch>
                    </p:blipFill>
                    <p:spPr>
                      <a:xfrm>
                        <a:off x="208644" y="1949450"/>
                        <a:ext cx="5412014" cy="2965450"/>
                      </a:xfrm>
                      <a:prstGeom prst="rect">
                        <a:avLst/>
                      </a:prstGeom>
                      <a:noFill/>
                      <a:ln w="38100">
                        <a:miter/>
                      </a:ln>
                    </p:spPr>
                  </p:pic>
                </p:oleObj>
              </mc:Fallback>
            </mc:AlternateContent>
          </a:graphicData>
        </a:graphic>
      </p:graphicFrame>
      <p:sp>
        <p:nvSpPr>
          <p:cNvPr id="55300" name="Text Box 4"/>
          <p:cNvSpPr>
            <a:spLocks noGrp="1"/>
          </p:cNvSpPr>
          <p:nvPr/>
        </p:nvSpPr>
        <p:spPr>
          <a:xfrm>
            <a:off x="3959225" y="1200150"/>
            <a:ext cx="5124450" cy="339407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eaLnBrk="1" hangingPunct="1">
              <a:lnSpc>
                <a:spcPct val="80000"/>
              </a:lnSpc>
            </a:pPr>
            <a:r>
              <a:rPr lang="zh-CN" altLang="en-US" sz="1800" b="1"/>
              <a:t>优点</a:t>
            </a:r>
            <a:endParaRPr lang="zh-CN" altLang="en-US" sz="1800" b="1"/>
          </a:p>
          <a:p>
            <a:pPr algn="ctr" eaLnBrk="1" hangingPunct="1">
              <a:lnSpc>
                <a:spcPct val="80000"/>
              </a:lnSpc>
              <a:buNone/>
            </a:pPr>
            <a:r>
              <a:rPr lang="zh-CN" altLang="en-US" sz="1800" b="1"/>
              <a:t>               集中精力于产品系列</a:t>
            </a:r>
            <a:endParaRPr lang="zh-CN" altLang="en-US" sz="1800" b="1"/>
          </a:p>
          <a:p>
            <a:pPr algn="ctr" eaLnBrk="1" hangingPunct="1">
              <a:lnSpc>
                <a:spcPct val="80000"/>
              </a:lnSpc>
              <a:buNone/>
            </a:pPr>
            <a:r>
              <a:rPr lang="zh-CN" altLang="en-US" sz="1800" b="1"/>
              <a:t>               充分利用专项资金、设备、技术和知识</a:t>
            </a:r>
            <a:endParaRPr lang="zh-CN" altLang="en-US" sz="1800" b="1"/>
          </a:p>
          <a:p>
            <a:pPr algn="ctr" eaLnBrk="1" hangingPunct="1">
              <a:lnSpc>
                <a:spcPct val="80000"/>
              </a:lnSpc>
              <a:buNone/>
            </a:pPr>
            <a:r>
              <a:rPr lang="zh-CN" altLang="en-US" sz="1800" b="1"/>
              <a:t>      有助于增加产品和服务项目，并使之多样化</a:t>
            </a:r>
            <a:endParaRPr lang="zh-CN" altLang="en-US" sz="1800" b="1"/>
          </a:p>
          <a:p>
            <a:pPr algn="ctr" eaLnBrk="1" hangingPunct="1">
              <a:lnSpc>
                <a:spcPct val="80000"/>
              </a:lnSpc>
              <a:buNone/>
            </a:pPr>
            <a:r>
              <a:rPr lang="zh-CN" altLang="en-US" sz="1800" b="1"/>
              <a:t>加强了对于职能活动的协调</a:t>
            </a:r>
            <a:endParaRPr lang="zh-CN" altLang="en-US" sz="1800" b="1"/>
          </a:p>
          <a:p>
            <a:pPr algn="ctr" eaLnBrk="1" hangingPunct="1">
              <a:lnSpc>
                <a:spcPct val="80000"/>
              </a:lnSpc>
              <a:buNone/>
            </a:pPr>
            <a:r>
              <a:rPr lang="zh-CN" altLang="en-US" sz="1800" b="1"/>
              <a:t>把利润责任细分到部门一级</a:t>
            </a:r>
            <a:endParaRPr lang="zh-CN" altLang="en-US" sz="1800" b="1"/>
          </a:p>
          <a:p>
            <a:pPr algn="ctr" eaLnBrk="1" hangingPunct="1">
              <a:lnSpc>
                <a:spcPct val="80000"/>
              </a:lnSpc>
              <a:buNone/>
            </a:pPr>
            <a:r>
              <a:rPr lang="zh-CN" altLang="en-US" sz="1800" b="1"/>
              <a:t>为全体管理者提供了广阔的培训场所</a:t>
            </a:r>
            <a:endParaRPr lang="zh-CN" altLang="en-US" sz="1800" b="1"/>
          </a:p>
          <a:p>
            <a:pPr algn="ctr" eaLnBrk="1" hangingPunct="1">
              <a:lnSpc>
                <a:spcPct val="80000"/>
              </a:lnSpc>
            </a:pPr>
            <a:r>
              <a:rPr lang="zh-CN" altLang="en-US" sz="1800" b="1"/>
              <a:t>缺点</a:t>
            </a:r>
            <a:endParaRPr lang="zh-CN" altLang="en-US" sz="1800" b="1"/>
          </a:p>
          <a:p>
            <a:pPr algn="ctr" eaLnBrk="1" hangingPunct="1">
              <a:lnSpc>
                <a:spcPct val="80000"/>
              </a:lnSpc>
              <a:buNone/>
            </a:pPr>
            <a:r>
              <a:rPr lang="zh-CN" altLang="en-US" sz="1800" b="1"/>
              <a:t>需要有较多的具有全面管理能力的人才</a:t>
            </a:r>
            <a:endParaRPr lang="zh-CN" altLang="en-US" sz="1800" b="1"/>
          </a:p>
          <a:p>
            <a:pPr algn="ctr" eaLnBrk="1" hangingPunct="1">
              <a:lnSpc>
                <a:spcPct val="80000"/>
              </a:lnSpc>
              <a:buNone/>
            </a:pPr>
            <a:r>
              <a:rPr lang="zh-CN" altLang="en-US" sz="1800" b="1"/>
              <a:t>往往难以维持较经济的集中服务</a:t>
            </a:r>
            <a:endParaRPr lang="zh-CN" altLang="en-US" sz="1800" b="1"/>
          </a:p>
          <a:p>
            <a:pPr algn="ctr" eaLnBrk="1" hangingPunct="1">
              <a:lnSpc>
                <a:spcPct val="80000"/>
              </a:lnSpc>
              <a:buNone/>
            </a:pPr>
            <a:r>
              <a:rPr lang="zh-CN" altLang="en-US" sz="1800" b="1"/>
              <a:t>给高层管理者的控制带来困难</a:t>
            </a:r>
            <a:endParaRPr lang="zh-CN" altLang="en-US" sz="1800" b="1"/>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500" fill="hold"/>
                                        <p:tgtEl>
                                          <p:spTgt spid="54275"/>
                                        </p:tgtEl>
                                        <p:attrNameLst>
                                          <p:attrName>ppt_w</p:attrName>
                                        </p:attrNameLst>
                                      </p:cBhvr>
                                      <p:tavLst>
                                        <p:tav tm="0">
                                          <p:val>
                                            <p:fltVal val="0"/>
                                          </p:val>
                                        </p:tav>
                                        <p:tav tm="100000">
                                          <p:val>
                                            <p:strVal val="#ppt_w"/>
                                          </p:val>
                                        </p:tav>
                                      </p:tavLst>
                                    </p:anim>
                                    <p:anim calcmode="lin" valueType="num">
                                      <p:cBhvr>
                                        <p:cTn id="8" dur="500" fill="hold"/>
                                        <p:tgtEl>
                                          <p:spTgt spid="54275"/>
                                        </p:tgtEl>
                                        <p:attrNameLst>
                                          <p:attrName>ppt_h</p:attrName>
                                        </p:attrNameLst>
                                      </p:cBhvr>
                                      <p:tavLst>
                                        <p:tav tm="0">
                                          <p:val>
                                            <p:fltVal val="0"/>
                                          </p:val>
                                        </p:tav>
                                        <p:tav tm="100000">
                                          <p:val>
                                            <p:strVal val="#ppt_h"/>
                                          </p:val>
                                        </p:tav>
                                      </p:tavLst>
                                    </p:anim>
                                    <p:animEffect transition="in" filter="fade">
                                      <p:cBhvr>
                                        <p:cTn id="9" dur="500"/>
                                        <p:tgtEl>
                                          <p:spTgt spid="5427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4276"/>
                                        </p:tgtEl>
                                        <p:attrNameLst>
                                          <p:attrName>style.visibility</p:attrName>
                                        </p:attrNameLst>
                                      </p:cBhvr>
                                      <p:to>
                                        <p:strVal val="visible"/>
                                      </p:to>
                                    </p:set>
                                    <p:anim calcmode="lin" valueType="num">
                                      <p:cBhvr>
                                        <p:cTn id="14" dur="500" fill="hold"/>
                                        <p:tgtEl>
                                          <p:spTgt spid="54276"/>
                                        </p:tgtEl>
                                        <p:attrNameLst>
                                          <p:attrName>ppt_w</p:attrName>
                                        </p:attrNameLst>
                                      </p:cBhvr>
                                      <p:tavLst>
                                        <p:tav tm="0">
                                          <p:val>
                                            <p:fltVal val="0"/>
                                          </p:val>
                                        </p:tav>
                                        <p:tav tm="100000">
                                          <p:val>
                                            <p:strVal val="#ppt_w"/>
                                          </p:val>
                                        </p:tav>
                                      </p:tavLst>
                                    </p:anim>
                                    <p:anim calcmode="lin" valueType="num">
                                      <p:cBhvr>
                                        <p:cTn id="15" dur="500" fill="hold"/>
                                        <p:tgtEl>
                                          <p:spTgt spid="54276"/>
                                        </p:tgtEl>
                                        <p:attrNameLst>
                                          <p:attrName>ppt_h</p:attrName>
                                        </p:attrNameLst>
                                      </p:cBhvr>
                                      <p:tavLst>
                                        <p:tav tm="0">
                                          <p:val>
                                            <p:fltVal val="0"/>
                                          </p:val>
                                        </p:tav>
                                        <p:tav tm="100000">
                                          <p:val>
                                            <p:strVal val="#ppt_h"/>
                                          </p:val>
                                        </p:tav>
                                      </p:tavLst>
                                    </p:anim>
                                    <p:animEffect transition="in" filter="fade">
                                      <p:cBhvr>
                                        <p:cTn id="16" dur="500"/>
                                        <p:tgtEl>
                                          <p:spTgt spid="54276"/>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5300">
                                            <p:txEl>
                                              <p:pRg st="0" end="0"/>
                                            </p:txEl>
                                          </p:spTgt>
                                        </p:tgtEl>
                                        <p:attrNameLst>
                                          <p:attrName>style.visibility</p:attrName>
                                        </p:attrNameLst>
                                      </p:cBhvr>
                                      <p:to>
                                        <p:strVal val="visible"/>
                                      </p:to>
                                    </p:set>
                                    <p:anim calcmode="discrete" valueType="clr">
                                      <p:cBhvr override="childStyle">
                                        <p:cTn id="21" dur="80"/>
                                        <p:tgtEl>
                                          <p:spTgt spid="5530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5300">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55300">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55300">
                                            <p:txEl>
                                              <p:pRg st="1" end="1"/>
                                            </p:txEl>
                                          </p:spTgt>
                                        </p:tgtEl>
                                        <p:attrNameLst>
                                          <p:attrName>style.visibility</p:attrName>
                                        </p:attrNameLst>
                                      </p:cBhvr>
                                      <p:to>
                                        <p:strVal val="visible"/>
                                      </p:to>
                                    </p:set>
                                    <p:anim calcmode="discrete" valueType="clr">
                                      <p:cBhvr override="childStyle">
                                        <p:cTn id="28" dur="80"/>
                                        <p:tgtEl>
                                          <p:spTgt spid="5530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5300">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55300">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55300">
                                            <p:txEl>
                                              <p:pRg st="2" end="2"/>
                                            </p:txEl>
                                          </p:spTgt>
                                        </p:tgtEl>
                                        <p:attrNameLst>
                                          <p:attrName>style.visibility</p:attrName>
                                        </p:attrNameLst>
                                      </p:cBhvr>
                                      <p:to>
                                        <p:strVal val="visible"/>
                                      </p:to>
                                    </p:set>
                                    <p:anim calcmode="discrete" valueType="clr">
                                      <p:cBhvr override="childStyle">
                                        <p:cTn id="35" dur="80"/>
                                        <p:tgtEl>
                                          <p:spTgt spid="5530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5300">
                                            <p:txEl>
                                              <p:pRg st="2" end="2"/>
                                            </p:txEl>
                                          </p:spTgt>
                                        </p:tgtEl>
                                        <p:attrNameLst>
                                          <p:attrName>fillcolor</p:attrName>
                                        </p:attrNameLst>
                                      </p:cBhvr>
                                      <p:tavLst>
                                        <p:tav tm="0">
                                          <p:val>
                                            <p:clrVal>
                                              <a:schemeClr val="accent2"/>
                                            </p:clrVal>
                                          </p:val>
                                        </p:tav>
                                        <p:tav tm="50000">
                                          <p:val>
                                            <p:clrVal>
                                              <a:schemeClr val="hlink"/>
                                            </p:clrVal>
                                          </p:val>
                                        </p:tav>
                                      </p:tavLst>
                                    </p:anim>
                                    <p:set>
                                      <p:cBhvr>
                                        <p:cTn id="37" dur="80"/>
                                        <p:tgtEl>
                                          <p:spTgt spid="55300">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5300">
                                            <p:txEl>
                                              <p:pRg st="3" end="3"/>
                                            </p:txEl>
                                          </p:spTgt>
                                        </p:tgtEl>
                                        <p:attrNameLst>
                                          <p:attrName>style.visibility</p:attrName>
                                        </p:attrNameLst>
                                      </p:cBhvr>
                                      <p:to>
                                        <p:strVal val="visible"/>
                                      </p:to>
                                    </p:set>
                                    <p:anim calcmode="discrete" valueType="clr">
                                      <p:cBhvr override="childStyle">
                                        <p:cTn id="42" dur="80"/>
                                        <p:tgtEl>
                                          <p:spTgt spid="5530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5300">
                                            <p:txEl>
                                              <p:pRg st="3" end="3"/>
                                            </p:txEl>
                                          </p:spTgt>
                                        </p:tgtEl>
                                        <p:attrNameLst>
                                          <p:attrName>fillcolor</p:attrName>
                                        </p:attrNameLst>
                                      </p:cBhvr>
                                      <p:tavLst>
                                        <p:tav tm="0">
                                          <p:val>
                                            <p:clrVal>
                                              <a:schemeClr val="accent2"/>
                                            </p:clrVal>
                                          </p:val>
                                        </p:tav>
                                        <p:tav tm="50000">
                                          <p:val>
                                            <p:clrVal>
                                              <a:schemeClr val="hlink"/>
                                            </p:clrVal>
                                          </p:val>
                                        </p:tav>
                                      </p:tavLst>
                                    </p:anim>
                                    <p:set>
                                      <p:cBhvr>
                                        <p:cTn id="44" dur="80"/>
                                        <p:tgtEl>
                                          <p:spTgt spid="55300">
                                            <p:txEl>
                                              <p:pRg st="3" end="3"/>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55300">
                                            <p:txEl>
                                              <p:pRg st="4" end="4"/>
                                            </p:txEl>
                                          </p:spTgt>
                                        </p:tgtEl>
                                        <p:attrNameLst>
                                          <p:attrName>style.visibility</p:attrName>
                                        </p:attrNameLst>
                                      </p:cBhvr>
                                      <p:to>
                                        <p:strVal val="visible"/>
                                      </p:to>
                                    </p:set>
                                    <p:anim calcmode="discrete" valueType="clr">
                                      <p:cBhvr override="childStyle">
                                        <p:cTn id="49" dur="80"/>
                                        <p:tgtEl>
                                          <p:spTgt spid="55300">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5300">
                                            <p:txEl>
                                              <p:pRg st="4" end="4"/>
                                            </p:txEl>
                                          </p:spTgt>
                                        </p:tgtEl>
                                        <p:attrNameLst>
                                          <p:attrName>fillcolor</p:attrName>
                                        </p:attrNameLst>
                                      </p:cBhvr>
                                      <p:tavLst>
                                        <p:tav tm="0">
                                          <p:val>
                                            <p:clrVal>
                                              <a:schemeClr val="accent2"/>
                                            </p:clrVal>
                                          </p:val>
                                        </p:tav>
                                        <p:tav tm="50000">
                                          <p:val>
                                            <p:clrVal>
                                              <a:schemeClr val="hlink"/>
                                            </p:clrVal>
                                          </p:val>
                                        </p:tav>
                                      </p:tavLst>
                                    </p:anim>
                                    <p:set>
                                      <p:cBhvr>
                                        <p:cTn id="51" dur="80"/>
                                        <p:tgtEl>
                                          <p:spTgt spid="55300">
                                            <p:txEl>
                                              <p:pRg st="4" end="4"/>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55300">
                                            <p:txEl>
                                              <p:pRg st="5" end="5"/>
                                            </p:txEl>
                                          </p:spTgt>
                                        </p:tgtEl>
                                        <p:attrNameLst>
                                          <p:attrName>style.visibility</p:attrName>
                                        </p:attrNameLst>
                                      </p:cBhvr>
                                      <p:to>
                                        <p:strVal val="visible"/>
                                      </p:to>
                                    </p:set>
                                    <p:anim calcmode="discrete" valueType="clr">
                                      <p:cBhvr override="childStyle">
                                        <p:cTn id="56" dur="80"/>
                                        <p:tgtEl>
                                          <p:spTgt spid="55300">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55300">
                                            <p:txEl>
                                              <p:pRg st="5" end="5"/>
                                            </p:txEl>
                                          </p:spTgt>
                                        </p:tgtEl>
                                        <p:attrNameLst>
                                          <p:attrName>fillcolor</p:attrName>
                                        </p:attrNameLst>
                                      </p:cBhvr>
                                      <p:tavLst>
                                        <p:tav tm="0">
                                          <p:val>
                                            <p:clrVal>
                                              <a:schemeClr val="accent2"/>
                                            </p:clrVal>
                                          </p:val>
                                        </p:tav>
                                        <p:tav tm="50000">
                                          <p:val>
                                            <p:clrVal>
                                              <a:schemeClr val="hlink"/>
                                            </p:clrVal>
                                          </p:val>
                                        </p:tav>
                                      </p:tavLst>
                                    </p:anim>
                                    <p:set>
                                      <p:cBhvr>
                                        <p:cTn id="58" dur="80"/>
                                        <p:tgtEl>
                                          <p:spTgt spid="55300">
                                            <p:txEl>
                                              <p:pRg st="5" end="5"/>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55300">
                                            <p:txEl>
                                              <p:pRg st="6" end="6"/>
                                            </p:txEl>
                                          </p:spTgt>
                                        </p:tgtEl>
                                        <p:attrNameLst>
                                          <p:attrName>style.visibility</p:attrName>
                                        </p:attrNameLst>
                                      </p:cBhvr>
                                      <p:to>
                                        <p:strVal val="visible"/>
                                      </p:to>
                                    </p:set>
                                    <p:anim calcmode="discrete" valueType="clr">
                                      <p:cBhvr override="childStyle">
                                        <p:cTn id="63" dur="80"/>
                                        <p:tgtEl>
                                          <p:spTgt spid="5530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55300">
                                            <p:txEl>
                                              <p:pRg st="6" end="6"/>
                                            </p:txEl>
                                          </p:spTgt>
                                        </p:tgtEl>
                                        <p:attrNameLst>
                                          <p:attrName>fillcolor</p:attrName>
                                        </p:attrNameLst>
                                      </p:cBhvr>
                                      <p:tavLst>
                                        <p:tav tm="0">
                                          <p:val>
                                            <p:clrVal>
                                              <a:schemeClr val="accent2"/>
                                            </p:clrVal>
                                          </p:val>
                                        </p:tav>
                                        <p:tav tm="50000">
                                          <p:val>
                                            <p:clrVal>
                                              <a:schemeClr val="hlink"/>
                                            </p:clrVal>
                                          </p:val>
                                        </p:tav>
                                      </p:tavLst>
                                    </p:anim>
                                    <p:set>
                                      <p:cBhvr>
                                        <p:cTn id="65" dur="80"/>
                                        <p:tgtEl>
                                          <p:spTgt spid="55300">
                                            <p:txEl>
                                              <p:pRg st="6" end="6"/>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55300">
                                            <p:txEl>
                                              <p:pRg st="7" end="7"/>
                                            </p:txEl>
                                          </p:spTgt>
                                        </p:tgtEl>
                                        <p:attrNameLst>
                                          <p:attrName>style.visibility</p:attrName>
                                        </p:attrNameLst>
                                      </p:cBhvr>
                                      <p:to>
                                        <p:strVal val="visible"/>
                                      </p:to>
                                    </p:set>
                                    <p:anim calcmode="discrete" valueType="clr">
                                      <p:cBhvr override="childStyle">
                                        <p:cTn id="70" dur="80"/>
                                        <p:tgtEl>
                                          <p:spTgt spid="55300">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55300">
                                            <p:txEl>
                                              <p:pRg st="7" end="7"/>
                                            </p:txEl>
                                          </p:spTgt>
                                        </p:tgtEl>
                                        <p:attrNameLst>
                                          <p:attrName>fillcolor</p:attrName>
                                        </p:attrNameLst>
                                      </p:cBhvr>
                                      <p:tavLst>
                                        <p:tav tm="0">
                                          <p:val>
                                            <p:clrVal>
                                              <a:schemeClr val="accent2"/>
                                            </p:clrVal>
                                          </p:val>
                                        </p:tav>
                                        <p:tav tm="50000">
                                          <p:val>
                                            <p:clrVal>
                                              <a:schemeClr val="hlink"/>
                                            </p:clrVal>
                                          </p:val>
                                        </p:tav>
                                      </p:tavLst>
                                    </p:anim>
                                    <p:set>
                                      <p:cBhvr>
                                        <p:cTn id="72" dur="80"/>
                                        <p:tgtEl>
                                          <p:spTgt spid="55300">
                                            <p:txEl>
                                              <p:pRg st="7" end="7"/>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55300">
                                            <p:txEl>
                                              <p:pRg st="8" end="8"/>
                                            </p:txEl>
                                          </p:spTgt>
                                        </p:tgtEl>
                                        <p:attrNameLst>
                                          <p:attrName>style.visibility</p:attrName>
                                        </p:attrNameLst>
                                      </p:cBhvr>
                                      <p:to>
                                        <p:strVal val="visible"/>
                                      </p:to>
                                    </p:set>
                                    <p:anim calcmode="discrete" valueType="clr">
                                      <p:cBhvr override="childStyle">
                                        <p:cTn id="77" dur="80"/>
                                        <p:tgtEl>
                                          <p:spTgt spid="55300">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55300">
                                            <p:txEl>
                                              <p:pRg st="8" end="8"/>
                                            </p:txEl>
                                          </p:spTgt>
                                        </p:tgtEl>
                                        <p:attrNameLst>
                                          <p:attrName>fillcolor</p:attrName>
                                        </p:attrNameLst>
                                      </p:cBhvr>
                                      <p:tavLst>
                                        <p:tav tm="0">
                                          <p:val>
                                            <p:clrVal>
                                              <a:schemeClr val="accent2"/>
                                            </p:clrVal>
                                          </p:val>
                                        </p:tav>
                                        <p:tav tm="50000">
                                          <p:val>
                                            <p:clrVal>
                                              <a:schemeClr val="hlink"/>
                                            </p:clrVal>
                                          </p:val>
                                        </p:tav>
                                      </p:tavLst>
                                    </p:anim>
                                    <p:set>
                                      <p:cBhvr>
                                        <p:cTn id="79" dur="80"/>
                                        <p:tgtEl>
                                          <p:spTgt spid="55300">
                                            <p:txEl>
                                              <p:pRg st="8" end="8"/>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55300">
                                            <p:txEl>
                                              <p:pRg st="9" end="9"/>
                                            </p:txEl>
                                          </p:spTgt>
                                        </p:tgtEl>
                                        <p:attrNameLst>
                                          <p:attrName>style.visibility</p:attrName>
                                        </p:attrNameLst>
                                      </p:cBhvr>
                                      <p:to>
                                        <p:strVal val="visible"/>
                                      </p:to>
                                    </p:set>
                                    <p:anim calcmode="discrete" valueType="clr">
                                      <p:cBhvr override="childStyle">
                                        <p:cTn id="84" dur="80"/>
                                        <p:tgtEl>
                                          <p:spTgt spid="55300">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55300">
                                            <p:txEl>
                                              <p:pRg st="9" end="9"/>
                                            </p:txEl>
                                          </p:spTgt>
                                        </p:tgtEl>
                                        <p:attrNameLst>
                                          <p:attrName>fillcolor</p:attrName>
                                        </p:attrNameLst>
                                      </p:cBhvr>
                                      <p:tavLst>
                                        <p:tav tm="0">
                                          <p:val>
                                            <p:clrVal>
                                              <a:schemeClr val="accent2"/>
                                            </p:clrVal>
                                          </p:val>
                                        </p:tav>
                                        <p:tav tm="50000">
                                          <p:val>
                                            <p:clrVal>
                                              <a:schemeClr val="hlink"/>
                                            </p:clrVal>
                                          </p:val>
                                        </p:tav>
                                      </p:tavLst>
                                    </p:anim>
                                    <p:set>
                                      <p:cBhvr>
                                        <p:cTn id="86" dur="80"/>
                                        <p:tgtEl>
                                          <p:spTgt spid="55300">
                                            <p:txEl>
                                              <p:pRg st="9" end="9"/>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grpId="0" nodeType="clickEffect">
                                  <p:stCondLst>
                                    <p:cond delay="0"/>
                                  </p:stCondLst>
                                  <p:iterate type="lt">
                                    <p:tmPct val="50000"/>
                                  </p:iterate>
                                  <p:childTnLst>
                                    <p:set>
                                      <p:cBhvr>
                                        <p:cTn id="90" dur="1" fill="hold">
                                          <p:stCondLst>
                                            <p:cond delay="0"/>
                                          </p:stCondLst>
                                        </p:cTn>
                                        <p:tgtEl>
                                          <p:spTgt spid="55300">
                                            <p:txEl>
                                              <p:pRg st="10" end="10"/>
                                            </p:txEl>
                                          </p:spTgt>
                                        </p:tgtEl>
                                        <p:attrNameLst>
                                          <p:attrName>style.visibility</p:attrName>
                                        </p:attrNameLst>
                                      </p:cBhvr>
                                      <p:to>
                                        <p:strVal val="visible"/>
                                      </p:to>
                                    </p:set>
                                    <p:anim calcmode="discrete" valueType="clr">
                                      <p:cBhvr override="childStyle">
                                        <p:cTn id="91" dur="80"/>
                                        <p:tgtEl>
                                          <p:spTgt spid="55300">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55300">
                                            <p:txEl>
                                              <p:pRg st="10" end="10"/>
                                            </p:txEl>
                                          </p:spTgt>
                                        </p:tgtEl>
                                        <p:attrNameLst>
                                          <p:attrName>fillcolor</p:attrName>
                                        </p:attrNameLst>
                                      </p:cBhvr>
                                      <p:tavLst>
                                        <p:tav tm="0">
                                          <p:val>
                                            <p:clrVal>
                                              <a:schemeClr val="accent2"/>
                                            </p:clrVal>
                                          </p:val>
                                        </p:tav>
                                        <p:tav tm="50000">
                                          <p:val>
                                            <p:clrVal>
                                              <a:schemeClr val="hlink"/>
                                            </p:clrVal>
                                          </p:val>
                                        </p:tav>
                                      </p:tavLst>
                                    </p:anim>
                                    <p:set>
                                      <p:cBhvr>
                                        <p:cTn id="93" dur="80"/>
                                        <p:tgtEl>
                                          <p:spTgt spid="55300">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530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56323" name="Rectangle 2"/>
          <p:cNvSpPr>
            <a:spLocks noGrp="1"/>
          </p:cNvSpPr>
          <p:nvPr>
            <p:ph type="title"/>
          </p:nvPr>
        </p:nvSpPr>
        <p:spPr/>
        <p:txBody>
          <a:bodyPr wrap="square" anchor="b"/>
          <a:lstStyle/>
          <a:p>
            <a:pPr eaLnBrk="1" hangingPunct="1"/>
            <a:r>
              <a:rPr lang="zh-CN" altLang="en-US"/>
              <a:t>按顾客群划分部门</a:t>
            </a:r>
            <a:endParaRPr lang="zh-CN" altLang="en-US"/>
          </a:p>
        </p:txBody>
      </p:sp>
      <p:graphicFrame>
        <p:nvGraphicFramePr>
          <p:cNvPr id="56324" name="Object 3"/>
          <p:cNvGraphicFramePr>
            <a:graphicFrameLocks noGrp="1" noChangeAspect="1"/>
          </p:cNvGraphicFramePr>
          <p:nvPr>
            <p:ph idx="1"/>
          </p:nvPr>
        </p:nvGraphicFramePr>
        <p:xfrm>
          <a:off x="522879" y="1300680"/>
          <a:ext cx="7743825" cy="823912"/>
        </p:xfrm>
        <a:graphic>
          <a:graphicData uri="http://schemas.openxmlformats.org/presentationml/2006/ole">
            <mc:AlternateContent xmlns:mc="http://schemas.openxmlformats.org/markup-compatibility/2006">
              <mc:Choice xmlns:v="urn:schemas-microsoft-com:vml" Requires="v">
                <p:oleObj spid="_x0000_s7177" name="" r:id="rId1" imgW="7741920" imgH="824230" progId="">
                  <p:embed/>
                </p:oleObj>
              </mc:Choice>
              <mc:Fallback>
                <p:oleObj name="" r:id="rId1" imgW="7741920" imgH="824230" progId="">
                  <p:embed/>
                  <p:pic>
                    <p:nvPicPr>
                      <p:cNvPr id="0" name="图片 3076"/>
                      <p:cNvPicPr/>
                      <p:nvPr/>
                    </p:nvPicPr>
                    <p:blipFill>
                      <a:blip r:embed="rId2"/>
                      <a:stretch>
                        <a:fillRect/>
                      </a:stretch>
                    </p:blipFill>
                    <p:spPr>
                      <a:xfrm>
                        <a:off x="522879" y="1300680"/>
                        <a:ext cx="7743825" cy="823912"/>
                      </a:xfrm>
                      <a:prstGeom prst="rect">
                        <a:avLst/>
                      </a:prstGeom>
                      <a:noFill/>
                      <a:ln w="38100">
                        <a:miter/>
                      </a:ln>
                    </p:spPr>
                  </p:pic>
                </p:oleObj>
              </mc:Fallback>
            </mc:AlternateContent>
          </a:graphicData>
        </a:graphic>
      </p:graphicFrame>
      <p:sp>
        <p:nvSpPr>
          <p:cNvPr id="57348" name="Text Box 7"/>
          <p:cNvSpPr>
            <a:spLocks noGrp="1"/>
          </p:cNvSpPr>
          <p:nvPr/>
        </p:nvSpPr>
        <p:spPr>
          <a:xfrm>
            <a:off x="471805" y="2257683"/>
            <a:ext cx="7186295" cy="2352675"/>
          </a:xfrm>
          <a:prstGeom prst="rect">
            <a:avLst/>
          </a:prstGeom>
          <a:noFill/>
          <a:ln w="9525">
            <a:noFill/>
            <a:miter lim="800000"/>
          </a:ln>
        </p:spPr>
        <p:txBody>
          <a:bodyPr vert="horz" wrap="square" lIns="91440" tIns="45720" rIns="91440" bIns="45720" numCol="1" anchor="t" anchorCtr="0" compatLnSpc="1"/>
          <a:lstStyle>
            <a:lvl1pPr lvl="0">
              <a:defRPr sz="2800"/>
            </a:lvl1pPr>
            <a:lvl2pPr lvl="1">
              <a:defRPr sz="2400"/>
            </a:lvl2pPr>
            <a:lvl3pPr lvl="2">
              <a:defRPr sz="2000"/>
            </a:lvl3pPr>
            <a:lvl4pPr lvl="3">
              <a:defRPr sz="1800"/>
            </a:lvl4pPr>
            <a:lvl5pPr lvl="4">
              <a:defRPr sz="1800"/>
            </a:lvl5pPr>
          </a:lstStyle>
          <a:p>
            <a:pPr lvl="0" eaLnBrk="1" hangingPunct="1">
              <a:buNone/>
            </a:pPr>
            <a:r>
              <a:rPr lang="zh-CN" altLang="en-US" sz="2100" b="1" dirty="0"/>
              <a:t>优点</a:t>
            </a:r>
            <a:endParaRPr lang="zh-CN" altLang="en-US" sz="2100" b="1" dirty="0"/>
          </a:p>
          <a:p>
            <a:pPr lvl="0" eaLnBrk="1" hangingPunct="1"/>
            <a:r>
              <a:rPr lang="zh-CN" altLang="en-US" sz="2100" b="1" dirty="0"/>
              <a:t>       有助于集中顾客的需要</a:t>
            </a:r>
            <a:endParaRPr lang="zh-CN" altLang="en-US" sz="2100" b="1" dirty="0"/>
          </a:p>
          <a:p>
            <a:pPr lvl="0" eaLnBrk="1" hangingPunct="1"/>
            <a:r>
              <a:rPr lang="zh-CN" altLang="en-US" sz="2100" b="1" dirty="0"/>
              <a:t>       使顾客感到供应商（或银行）理解他们</a:t>
            </a:r>
            <a:endParaRPr lang="zh-CN" altLang="en-US" sz="2100" b="1" dirty="0"/>
          </a:p>
          <a:p>
            <a:pPr lvl="0" eaLnBrk="1" hangingPunct="1"/>
            <a:r>
              <a:rPr lang="zh-CN" altLang="en-US" sz="2100" b="1" dirty="0"/>
              <a:t>       发展在顾客服务方面的专长</a:t>
            </a:r>
            <a:endParaRPr lang="zh-CN" altLang="en-US" sz="2100" b="1" dirty="0"/>
          </a:p>
          <a:p>
            <a:pPr lvl="0" eaLnBrk="1" hangingPunct="1">
              <a:buNone/>
            </a:pPr>
            <a:r>
              <a:rPr lang="zh-CN" altLang="en-US" sz="2100" b="1" dirty="0">
                <a:sym typeface="+mn-ea"/>
              </a:rPr>
              <a:t>缺点</a:t>
            </a:r>
            <a:endParaRPr lang="zh-CN" altLang="en-US" sz="2100" b="1" dirty="0"/>
          </a:p>
          <a:p>
            <a:pPr lvl="0" eaLnBrk="1" hangingPunct="1"/>
            <a:r>
              <a:rPr lang="zh-CN" altLang="en-US" sz="2100" b="1" dirty="0">
                <a:sym typeface="+mn-ea"/>
              </a:rPr>
              <a:t>       解决顾客需求的矛盾时可能存在问题</a:t>
            </a:r>
            <a:endParaRPr lang="zh-CN" altLang="en-US" sz="2100" b="1" dirty="0"/>
          </a:p>
          <a:p>
            <a:pPr lvl="0" eaLnBrk="1" hangingPunct="1"/>
            <a:r>
              <a:rPr lang="zh-CN" altLang="en-US" sz="2100" b="1" dirty="0">
                <a:sym typeface="+mn-ea"/>
              </a:rPr>
              <a:t>       要有善于管理和处理顾客问题的职工</a:t>
            </a:r>
            <a:endParaRPr lang="zh-CN" altLang="en-US" sz="2100" b="1" dirty="0"/>
          </a:p>
          <a:p>
            <a:pPr lvl="0" eaLnBrk="1" hangingPunct="1"/>
            <a:r>
              <a:rPr lang="zh-CN" altLang="en-US" sz="2100" b="1" dirty="0">
                <a:sym typeface="+mn-ea"/>
              </a:rPr>
              <a:t>       无法明确划分顾客的类别（如大公司和其他公司）</a:t>
            </a:r>
            <a:endParaRPr lang="zh-CN" altLang="en-US" sz="21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p:cTn id="7" dur="500" fill="hold"/>
                                        <p:tgtEl>
                                          <p:spTgt spid="56323"/>
                                        </p:tgtEl>
                                        <p:attrNameLst>
                                          <p:attrName>ppt_w</p:attrName>
                                        </p:attrNameLst>
                                      </p:cBhvr>
                                      <p:tavLst>
                                        <p:tav tm="0">
                                          <p:val>
                                            <p:fltVal val="0"/>
                                          </p:val>
                                        </p:tav>
                                        <p:tav tm="100000">
                                          <p:val>
                                            <p:strVal val="#ppt_w"/>
                                          </p:val>
                                        </p:tav>
                                      </p:tavLst>
                                    </p:anim>
                                    <p:anim calcmode="lin" valueType="num">
                                      <p:cBhvr>
                                        <p:cTn id="8" dur="500" fill="hold"/>
                                        <p:tgtEl>
                                          <p:spTgt spid="56323"/>
                                        </p:tgtEl>
                                        <p:attrNameLst>
                                          <p:attrName>ppt_h</p:attrName>
                                        </p:attrNameLst>
                                      </p:cBhvr>
                                      <p:tavLst>
                                        <p:tav tm="0">
                                          <p:val>
                                            <p:fltVal val="0"/>
                                          </p:val>
                                        </p:tav>
                                        <p:tav tm="100000">
                                          <p:val>
                                            <p:strVal val="#ppt_h"/>
                                          </p:val>
                                        </p:tav>
                                      </p:tavLst>
                                    </p:anim>
                                    <p:animEffect transition="in" filter="fade">
                                      <p:cBhvr>
                                        <p:cTn id="9" dur="500"/>
                                        <p:tgtEl>
                                          <p:spTgt spid="563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6324"/>
                                        </p:tgtEl>
                                        <p:attrNameLst>
                                          <p:attrName>style.visibility</p:attrName>
                                        </p:attrNameLst>
                                      </p:cBhvr>
                                      <p:to>
                                        <p:strVal val="visible"/>
                                      </p:to>
                                    </p:set>
                                    <p:anim calcmode="lin" valueType="num">
                                      <p:cBhvr>
                                        <p:cTn id="14" dur="500" fill="hold"/>
                                        <p:tgtEl>
                                          <p:spTgt spid="56324"/>
                                        </p:tgtEl>
                                        <p:attrNameLst>
                                          <p:attrName>ppt_w</p:attrName>
                                        </p:attrNameLst>
                                      </p:cBhvr>
                                      <p:tavLst>
                                        <p:tav tm="0">
                                          <p:val>
                                            <p:fltVal val="0"/>
                                          </p:val>
                                        </p:tav>
                                        <p:tav tm="100000">
                                          <p:val>
                                            <p:strVal val="#ppt_w"/>
                                          </p:val>
                                        </p:tav>
                                      </p:tavLst>
                                    </p:anim>
                                    <p:anim calcmode="lin" valueType="num">
                                      <p:cBhvr>
                                        <p:cTn id="15" dur="500" fill="hold"/>
                                        <p:tgtEl>
                                          <p:spTgt spid="56324"/>
                                        </p:tgtEl>
                                        <p:attrNameLst>
                                          <p:attrName>ppt_h</p:attrName>
                                        </p:attrNameLst>
                                      </p:cBhvr>
                                      <p:tavLst>
                                        <p:tav tm="0">
                                          <p:val>
                                            <p:fltVal val="0"/>
                                          </p:val>
                                        </p:tav>
                                        <p:tav tm="100000">
                                          <p:val>
                                            <p:strVal val="#ppt_h"/>
                                          </p:val>
                                        </p:tav>
                                      </p:tavLst>
                                    </p:anim>
                                    <p:animEffect transition="in" filter="fade">
                                      <p:cBhvr>
                                        <p:cTn id="16" dur="500"/>
                                        <p:tgtEl>
                                          <p:spTgt spid="56324"/>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7348">
                                            <p:txEl>
                                              <p:pRg st="0" end="0"/>
                                            </p:txEl>
                                          </p:spTgt>
                                        </p:tgtEl>
                                        <p:attrNameLst>
                                          <p:attrName>style.visibility</p:attrName>
                                        </p:attrNameLst>
                                      </p:cBhvr>
                                      <p:to>
                                        <p:strVal val="visible"/>
                                      </p:to>
                                    </p:set>
                                    <p:anim calcmode="discrete" valueType="clr">
                                      <p:cBhvr override="childStyle">
                                        <p:cTn id="21" dur="80"/>
                                        <p:tgtEl>
                                          <p:spTgt spid="5734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7348">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57348">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57348">
                                            <p:txEl>
                                              <p:pRg st="1" end="1"/>
                                            </p:txEl>
                                          </p:spTgt>
                                        </p:tgtEl>
                                        <p:attrNameLst>
                                          <p:attrName>style.visibility</p:attrName>
                                        </p:attrNameLst>
                                      </p:cBhvr>
                                      <p:to>
                                        <p:strVal val="visible"/>
                                      </p:to>
                                    </p:set>
                                    <p:anim calcmode="discrete" valueType="clr">
                                      <p:cBhvr override="childStyle">
                                        <p:cTn id="28" dur="80"/>
                                        <p:tgtEl>
                                          <p:spTgt spid="5734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7348">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57348">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57348">
                                            <p:txEl>
                                              <p:pRg st="2" end="2"/>
                                            </p:txEl>
                                          </p:spTgt>
                                        </p:tgtEl>
                                        <p:attrNameLst>
                                          <p:attrName>style.visibility</p:attrName>
                                        </p:attrNameLst>
                                      </p:cBhvr>
                                      <p:to>
                                        <p:strVal val="visible"/>
                                      </p:to>
                                    </p:set>
                                    <p:anim calcmode="discrete" valueType="clr">
                                      <p:cBhvr override="childStyle">
                                        <p:cTn id="35" dur="80"/>
                                        <p:tgtEl>
                                          <p:spTgt spid="5734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7348">
                                            <p:txEl>
                                              <p:pRg st="2" end="2"/>
                                            </p:txEl>
                                          </p:spTgt>
                                        </p:tgtEl>
                                        <p:attrNameLst>
                                          <p:attrName>fillcolor</p:attrName>
                                        </p:attrNameLst>
                                      </p:cBhvr>
                                      <p:tavLst>
                                        <p:tav tm="0">
                                          <p:val>
                                            <p:clrVal>
                                              <a:schemeClr val="accent2"/>
                                            </p:clrVal>
                                          </p:val>
                                        </p:tav>
                                        <p:tav tm="50000">
                                          <p:val>
                                            <p:clrVal>
                                              <a:schemeClr val="hlink"/>
                                            </p:clrVal>
                                          </p:val>
                                        </p:tav>
                                      </p:tavLst>
                                    </p:anim>
                                    <p:set>
                                      <p:cBhvr>
                                        <p:cTn id="37" dur="80"/>
                                        <p:tgtEl>
                                          <p:spTgt spid="57348">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7348">
                                            <p:txEl>
                                              <p:pRg st="3" end="3"/>
                                            </p:txEl>
                                          </p:spTgt>
                                        </p:tgtEl>
                                        <p:attrNameLst>
                                          <p:attrName>style.visibility</p:attrName>
                                        </p:attrNameLst>
                                      </p:cBhvr>
                                      <p:to>
                                        <p:strVal val="visible"/>
                                      </p:to>
                                    </p:set>
                                    <p:anim calcmode="discrete" valueType="clr">
                                      <p:cBhvr override="childStyle">
                                        <p:cTn id="42" dur="80"/>
                                        <p:tgtEl>
                                          <p:spTgt spid="5734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7348">
                                            <p:txEl>
                                              <p:pRg st="3" end="3"/>
                                            </p:txEl>
                                          </p:spTgt>
                                        </p:tgtEl>
                                        <p:attrNameLst>
                                          <p:attrName>fillcolor</p:attrName>
                                        </p:attrNameLst>
                                      </p:cBhvr>
                                      <p:tavLst>
                                        <p:tav tm="0">
                                          <p:val>
                                            <p:clrVal>
                                              <a:schemeClr val="accent2"/>
                                            </p:clrVal>
                                          </p:val>
                                        </p:tav>
                                        <p:tav tm="50000">
                                          <p:val>
                                            <p:clrVal>
                                              <a:schemeClr val="hlink"/>
                                            </p:clrVal>
                                          </p:val>
                                        </p:tav>
                                      </p:tavLst>
                                    </p:anim>
                                    <p:set>
                                      <p:cBhvr>
                                        <p:cTn id="44" dur="80"/>
                                        <p:tgtEl>
                                          <p:spTgt spid="57348">
                                            <p:txEl>
                                              <p:pRg st="3" end="3"/>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57348">
                                            <p:txEl>
                                              <p:pRg st="4" end="4"/>
                                            </p:txEl>
                                          </p:spTgt>
                                        </p:tgtEl>
                                        <p:attrNameLst>
                                          <p:attrName>style.visibility</p:attrName>
                                        </p:attrNameLst>
                                      </p:cBhvr>
                                      <p:to>
                                        <p:strVal val="visible"/>
                                      </p:to>
                                    </p:set>
                                    <p:anim calcmode="discrete" valueType="clr">
                                      <p:cBhvr override="childStyle">
                                        <p:cTn id="49" dur="80"/>
                                        <p:tgtEl>
                                          <p:spTgt spid="5734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7348">
                                            <p:txEl>
                                              <p:pRg st="4" end="4"/>
                                            </p:txEl>
                                          </p:spTgt>
                                        </p:tgtEl>
                                        <p:attrNameLst>
                                          <p:attrName>fillcolor</p:attrName>
                                        </p:attrNameLst>
                                      </p:cBhvr>
                                      <p:tavLst>
                                        <p:tav tm="0">
                                          <p:val>
                                            <p:clrVal>
                                              <a:schemeClr val="accent2"/>
                                            </p:clrVal>
                                          </p:val>
                                        </p:tav>
                                        <p:tav tm="50000">
                                          <p:val>
                                            <p:clrVal>
                                              <a:schemeClr val="hlink"/>
                                            </p:clrVal>
                                          </p:val>
                                        </p:tav>
                                      </p:tavLst>
                                    </p:anim>
                                    <p:set>
                                      <p:cBhvr>
                                        <p:cTn id="51" dur="80"/>
                                        <p:tgtEl>
                                          <p:spTgt spid="57348">
                                            <p:txEl>
                                              <p:pRg st="4" end="4"/>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57348">
                                            <p:txEl>
                                              <p:pRg st="5" end="5"/>
                                            </p:txEl>
                                          </p:spTgt>
                                        </p:tgtEl>
                                        <p:attrNameLst>
                                          <p:attrName>style.visibility</p:attrName>
                                        </p:attrNameLst>
                                      </p:cBhvr>
                                      <p:to>
                                        <p:strVal val="visible"/>
                                      </p:to>
                                    </p:set>
                                    <p:anim calcmode="discrete" valueType="clr">
                                      <p:cBhvr override="childStyle">
                                        <p:cTn id="56" dur="80"/>
                                        <p:tgtEl>
                                          <p:spTgt spid="57348">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57348">
                                            <p:txEl>
                                              <p:pRg st="5" end="5"/>
                                            </p:txEl>
                                          </p:spTgt>
                                        </p:tgtEl>
                                        <p:attrNameLst>
                                          <p:attrName>fillcolor</p:attrName>
                                        </p:attrNameLst>
                                      </p:cBhvr>
                                      <p:tavLst>
                                        <p:tav tm="0">
                                          <p:val>
                                            <p:clrVal>
                                              <a:schemeClr val="accent2"/>
                                            </p:clrVal>
                                          </p:val>
                                        </p:tav>
                                        <p:tav tm="50000">
                                          <p:val>
                                            <p:clrVal>
                                              <a:schemeClr val="hlink"/>
                                            </p:clrVal>
                                          </p:val>
                                        </p:tav>
                                      </p:tavLst>
                                    </p:anim>
                                    <p:set>
                                      <p:cBhvr>
                                        <p:cTn id="58" dur="80"/>
                                        <p:tgtEl>
                                          <p:spTgt spid="57348">
                                            <p:txEl>
                                              <p:pRg st="5" end="5"/>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57348">
                                            <p:txEl>
                                              <p:pRg st="6" end="6"/>
                                            </p:txEl>
                                          </p:spTgt>
                                        </p:tgtEl>
                                        <p:attrNameLst>
                                          <p:attrName>style.visibility</p:attrName>
                                        </p:attrNameLst>
                                      </p:cBhvr>
                                      <p:to>
                                        <p:strVal val="visible"/>
                                      </p:to>
                                    </p:set>
                                    <p:anim calcmode="discrete" valueType="clr">
                                      <p:cBhvr override="childStyle">
                                        <p:cTn id="63" dur="80"/>
                                        <p:tgtEl>
                                          <p:spTgt spid="57348">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57348">
                                            <p:txEl>
                                              <p:pRg st="6" end="6"/>
                                            </p:txEl>
                                          </p:spTgt>
                                        </p:tgtEl>
                                        <p:attrNameLst>
                                          <p:attrName>fillcolor</p:attrName>
                                        </p:attrNameLst>
                                      </p:cBhvr>
                                      <p:tavLst>
                                        <p:tav tm="0">
                                          <p:val>
                                            <p:clrVal>
                                              <a:schemeClr val="accent2"/>
                                            </p:clrVal>
                                          </p:val>
                                        </p:tav>
                                        <p:tav tm="50000">
                                          <p:val>
                                            <p:clrVal>
                                              <a:schemeClr val="hlink"/>
                                            </p:clrVal>
                                          </p:val>
                                        </p:tav>
                                      </p:tavLst>
                                    </p:anim>
                                    <p:set>
                                      <p:cBhvr>
                                        <p:cTn id="65" dur="80"/>
                                        <p:tgtEl>
                                          <p:spTgt spid="57348">
                                            <p:txEl>
                                              <p:pRg st="6" end="6"/>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57348">
                                            <p:txEl>
                                              <p:pRg st="7" end="7"/>
                                            </p:txEl>
                                          </p:spTgt>
                                        </p:tgtEl>
                                        <p:attrNameLst>
                                          <p:attrName>style.visibility</p:attrName>
                                        </p:attrNameLst>
                                      </p:cBhvr>
                                      <p:to>
                                        <p:strVal val="visible"/>
                                      </p:to>
                                    </p:set>
                                    <p:anim calcmode="discrete" valueType="clr">
                                      <p:cBhvr override="childStyle">
                                        <p:cTn id="70" dur="80"/>
                                        <p:tgtEl>
                                          <p:spTgt spid="57348">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57348">
                                            <p:txEl>
                                              <p:pRg st="7" end="7"/>
                                            </p:txEl>
                                          </p:spTgt>
                                        </p:tgtEl>
                                        <p:attrNameLst>
                                          <p:attrName>fillcolor</p:attrName>
                                        </p:attrNameLst>
                                      </p:cBhvr>
                                      <p:tavLst>
                                        <p:tav tm="0">
                                          <p:val>
                                            <p:clrVal>
                                              <a:schemeClr val="accent2"/>
                                            </p:clrVal>
                                          </p:val>
                                        </p:tav>
                                        <p:tav tm="50000">
                                          <p:val>
                                            <p:clrVal>
                                              <a:schemeClr val="hlink"/>
                                            </p:clrVal>
                                          </p:val>
                                        </p:tav>
                                      </p:tavLst>
                                    </p:anim>
                                    <p:set>
                                      <p:cBhvr>
                                        <p:cTn id="72" dur="80"/>
                                        <p:tgtEl>
                                          <p:spTgt spid="57348">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734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58371" name="Rectangle 2"/>
          <p:cNvSpPr>
            <a:spLocks noGrp="1"/>
          </p:cNvSpPr>
          <p:nvPr>
            <p:ph type="title"/>
          </p:nvPr>
        </p:nvSpPr>
        <p:spPr/>
        <p:txBody>
          <a:bodyPr wrap="square" anchor="b"/>
          <a:lstStyle/>
          <a:p>
            <a:pPr eaLnBrk="1" hangingPunct="1"/>
            <a:r>
              <a:rPr lang="zh-CN" altLang="en-US"/>
              <a:t>按区域划分部门</a:t>
            </a:r>
            <a:endParaRPr lang="zh-CN" altLang="en-US"/>
          </a:p>
        </p:txBody>
      </p:sp>
      <p:graphicFrame>
        <p:nvGraphicFramePr>
          <p:cNvPr id="58372" name="Object 3"/>
          <p:cNvGraphicFramePr>
            <a:graphicFrameLocks noGrp="1" noChangeAspect="1"/>
          </p:cNvGraphicFramePr>
          <p:nvPr>
            <p:ph idx="1"/>
          </p:nvPr>
        </p:nvGraphicFramePr>
        <p:xfrm>
          <a:off x="746125" y="1160145"/>
          <a:ext cx="2828925" cy="3392488"/>
        </p:xfrm>
        <a:graphic>
          <a:graphicData uri="http://schemas.openxmlformats.org/presentationml/2006/ole">
            <mc:AlternateContent xmlns:mc="http://schemas.openxmlformats.org/markup-compatibility/2006">
              <mc:Choice xmlns:v="urn:schemas-microsoft-com:vml" Requires="v">
                <p:oleObj spid="_x0000_s8201" name="" r:id="rId1" imgW="3418205" imgH="4098925" progId="">
                  <p:embed/>
                </p:oleObj>
              </mc:Choice>
              <mc:Fallback>
                <p:oleObj name="" r:id="rId1" imgW="3418205" imgH="4098925" progId="">
                  <p:embed/>
                  <p:pic>
                    <p:nvPicPr>
                      <p:cNvPr id="0" name="图片 3078"/>
                      <p:cNvPicPr/>
                      <p:nvPr/>
                    </p:nvPicPr>
                    <p:blipFill>
                      <a:blip r:embed="rId2"/>
                      <a:stretch>
                        <a:fillRect/>
                      </a:stretch>
                    </p:blipFill>
                    <p:spPr>
                      <a:xfrm>
                        <a:off x="746125" y="1160145"/>
                        <a:ext cx="2828925" cy="3392488"/>
                      </a:xfrm>
                      <a:prstGeom prst="rect">
                        <a:avLst/>
                      </a:prstGeom>
                      <a:noFill/>
                      <a:ln w="38100">
                        <a:miter/>
                      </a:ln>
                    </p:spPr>
                  </p:pic>
                </p:oleObj>
              </mc:Fallback>
            </mc:AlternateContent>
          </a:graphicData>
        </a:graphic>
      </p:graphicFrame>
      <p:sp>
        <p:nvSpPr>
          <p:cNvPr id="59396" name="Rectangle 3"/>
          <p:cNvSpPr>
            <a:spLocks noGrp="1"/>
          </p:cNvSpPr>
          <p:nvPr/>
        </p:nvSpPr>
        <p:spPr>
          <a:xfrm>
            <a:off x="3575050" y="1254760"/>
            <a:ext cx="4918075" cy="339407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80000"/>
              </a:lnSpc>
            </a:pPr>
            <a:r>
              <a:rPr lang="zh-CN" altLang="en-US" sz="1800"/>
              <a:t>优点</a:t>
            </a:r>
            <a:endParaRPr lang="zh-CN" altLang="en-US" sz="1800"/>
          </a:p>
          <a:p>
            <a:pPr algn="just" eaLnBrk="1" hangingPunct="1">
              <a:lnSpc>
                <a:spcPct val="80000"/>
              </a:lnSpc>
              <a:buNone/>
            </a:pPr>
            <a:r>
              <a:rPr lang="zh-CN" altLang="en-US" sz="1800"/>
              <a:t>               责任被下放到较低层次</a:t>
            </a:r>
            <a:endParaRPr lang="zh-CN" altLang="en-US" sz="1800"/>
          </a:p>
          <a:p>
            <a:pPr algn="just" eaLnBrk="1" hangingPunct="1">
              <a:lnSpc>
                <a:spcPct val="80000"/>
              </a:lnSpc>
              <a:buNone/>
            </a:pPr>
            <a:r>
              <a:rPr lang="zh-CN" altLang="en-US" sz="1800"/>
              <a:t>               能关注本地区的市场和问题</a:t>
            </a:r>
            <a:endParaRPr lang="zh-CN" altLang="en-US" sz="1800"/>
          </a:p>
          <a:p>
            <a:pPr algn="just" eaLnBrk="1" hangingPunct="1">
              <a:lnSpc>
                <a:spcPct val="80000"/>
              </a:lnSpc>
              <a:buNone/>
            </a:pPr>
            <a:r>
              <a:rPr lang="zh-CN" altLang="en-US" sz="1800"/>
              <a:t>               具有在当地经营的经济性</a:t>
            </a:r>
            <a:endParaRPr lang="zh-CN" altLang="en-US" sz="1800"/>
          </a:p>
          <a:p>
            <a:pPr algn="just" eaLnBrk="1" hangingPunct="1">
              <a:lnSpc>
                <a:spcPct val="80000"/>
              </a:lnSpc>
              <a:buNone/>
            </a:pPr>
            <a:r>
              <a:rPr lang="zh-CN" altLang="en-US" sz="1800"/>
              <a:t>               更好地进行面对面的沟通</a:t>
            </a:r>
            <a:endParaRPr lang="zh-CN" altLang="en-US" sz="1800"/>
          </a:p>
          <a:p>
            <a:pPr algn="just" eaLnBrk="1" hangingPunct="1">
              <a:lnSpc>
                <a:spcPct val="80000"/>
              </a:lnSpc>
              <a:buNone/>
            </a:pPr>
            <a:r>
              <a:rPr lang="zh-CN" altLang="en-US" sz="1800"/>
              <a:t>               为全体管理人员提供了广阔的培训场所</a:t>
            </a:r>
            <a:endParaRPr lang="zh-CN" altLang="en-US" sz="1800"/>
          </a:p>
          <a:p>
            <a:pPr algn="just" eaLnBrk="1" hangingPunct="1">
              <a:lnSpc>
                <a:spcPct val="80000"/>
              </a:lnSpc>
            </a:pPr>
            <a:r>
              <a:rPr lang="zh-CN" altLang="en-US" sz="1800"/>
              <a:t>缺点</a:t>
            </a:r>
            <a:endParaRPr lang="zh-CN" altLang="en-US" sz="1800"/>
          </a:p>
          <a:p>
            <a:pPr algn="just" eaLnBrk="1" hangingPunct="1">
              <a:lnSpc>
                <a:spcPct val="80000"/>
              </a:lnSpc>
              <a:buNone/>
            </a:pPr>
            <a:r>
              <a:rPr lang="zh-CN" altLang="en-US" sz="1800"/>
              <a:t>              需要很多具有全面管理能力的人员</a:t>
            </a:r>
            <a:endParaRPr lang="zh-CN" altLang="en-US" sz="1800"/>
          </a:p>
          <a:p>
            <a:pPr algn="just" eaLnBrk="1" hangingPunct="1">
              <a:lnSpc>
                <a:spcPct val="80000"/>
              </a:lnSpc>
              <a:buNone/>
            </a:pPr>
            <a:r>
              <a:rPr lang="zh-CN" altLang="en-US" sz="1800"/>
              <a:t>              为高层管理的控制带来麻烦</a:t>
            </a:r>
            <a:endParaRPr lang="zh-CN" altLang="en-US" sz="1800"/>
          </a:p>
          <a:p>
            <a:pPr algn="just" eaLnBrk="1" hangingPunct="1">
              <a:lnSpc>
                <a:spcPct val="80000"/>
              </a:lnSpc>
              <a:buNone/>
            </a:pPr>
            <a:r>
              <a:rPr lang="zh-CN" altLang="en-US" sz="1800"/>
              <a:t>               </a:t>
            </a:r>
            <a:r>
              <a:rPr lang="zh-CN" altLang="en-US" sz="1800">
                <a:sym typeface="+mn-ea"/>
              </a:rPr>
              <a:t>往往难以维持经济的集中服务并在地区一级增加了诸如人事和采购等服务</a:t>
            </a:r>
            <a:endParaRPr lang="zh-CN" altLang="en-US" sz="1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fltVal val="0"/>
                                          </p:val>
                                        </p:tav>
                                        <p:tav tm="100000">
                                          <p:val>
                                            <p:strVal val="#ppt_h"/>
                                          </p:val>
                                        </p:tav>
                                      </p:tavLst>
                                    </p:anim>
                                    <p:animEffect transition="in" filter="fade">
                                      <p:cBhvr>
                                        <p:cTn id="9" dur="500"/>
                                        <p:tgtEl>
                                          <p:spTgt spid="5837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8372"/>
                                        </p:tgtEl>
                                        <p:attrNameLst>
                                          <p:attrName>style.visibility</p:attrName>
                                        </p:attrNameLst>
                                      </p:cBhvr>
                                      <p:to>
                                        <p:strVal val="visible"/>
                                      </p:to>
                                    </p:set>
                                    <p:anim calcmode="lin" valueType="num">
                                      <p:cBhvr>
                                        <p:cTn id="14" dur="500" fill="hold"/>
                                        <p:tgtEl>
                                          <p:spTgt spid="58372"/>
                                        </p:tgtEl>
                                        <p:attrNameLst>
                                          <p:attrName>ppt_w</p:attrName>
                                        </p:attrNameLst>
                                      </p:cBhvr>
                                      <p:tavLst>
                                        <p:tav tm="0">
                                          <p:val>
                                            <p:fltVal val="0"/>
                                          </p:val>
                                        </p:tav>
                                        <p:tav tm="100000">
                                          <p:val>
                                            <p:strVal val="#ppt_w"/>
                                          </p:val>
                                        </p:tav>
                                      </p:tavLst>
                                    </p:anim>
                                    <p:anim calcmode="lin" valueType="num">
                                      <p:cBhvr>
                                        <p:cTn id="15" dur="500" fill="hold"/>
                                        <p:tgtEl>
                                          <p:spTgt spid="58372"/>
                                        </p:tgtEl>
                                        <p:attrNameLst>
                                          <p:attrName>ppt_h</p:attrName>
                                        </p:attrNameLst>
                                      </p:cBhvr>
                                      <p:tavLst>
                                        <p:tav tm="0">
                                          <p:val>
                                            <p:fltVal val="0"/>
                                          </p:val>
                                        </p:tav>
                                        <p:tav tm="100000">
                                          <p:val>
                                            <p:strVal val="#ppt_h"/>
                                          </p:val>
                                        </p:tav>
                                      </p:tavLst>
                                    </p:anim>
                                    <p:animEffect transition="in" filter="fade">
                                      <p:cBhvr>
                                        <p:cTn id="16" dur="500"/>
                                        <p:tgtEl>
                                          <p:spTgt spid="58372"/>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9396">
                                            <p:txEl>
                                              <p:pRg st="0" end="0"/>
                                            </p:txEl>
                                          </p:spTgt>
                                        </p:tgtEl>
                                        <p:attrNameLst>
                                          <p:attrName>style.visibility</p:attrName>
                                        </p:attrNameLst>
                                      </p:cBhvr>
                                      <p:to>
                                        <p:strVal val="visible"/>
                                      </p:to>
                                    </p:set>
                                    <p:anim calcmode="discrete" valueType="clr">
                                      <p:cBhvr override="childStyle">
                                        <p:cTn id="21" dur="80"/>
                                        <p:tgtEl>
                                          <p:spTgt spid="5939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9396">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59396">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59396">
                                            <p:txEl>
                                              <p:pRg st="1" end="1"/>
                                            </p:txEl>
                                          </p:spTgt>
                                        </p:tgtEl>
                                        <p:attrNameLst>
                                          <p:attrName>style.visibility</p:attrName>
                                        </p:attrNameLst>
                                      </p:cBhvr>
                                      <p:to>
                                        <p:strVal val="visible"/>
                                      </p:to>
                                    </p:set>
                                    <p:anim calcmode="discrete" valueType="clr">
                                      <p:cBhvr override="childStyle">
                                        <p:cTn id="28" dur="80"/>
                                        <p:tgtEl>
                                          <p:spTgt spid="5939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9396">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59396">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59396">
                                            <p:txEl>
                                              <p:pRg st="2" end="2"/>
                                            </p:txEl>
                                          </p:spTgt>
                                        </p:tgtEl>
                                        <p:attrNameLst>
                                          <p:attrName>style.visibility</p:attrName>
                                        </p:attrNameLst>
                                      </p:cBhvr>
                                      <p:to>
                                        <p:strVal val="visible"/>
                                      </p:to>
                                    </p:set>
                                    <p:anim calcmode="discrete" valueType="clr">
                                      <p:cBhvr override="childStyle">
                                        <p:cTn id="35" dur="80"/>
                                        <p:tgtEl>
                                          <p:spTgt spid="5939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9396">
                                            <p:txEl>
                                              <p:pRg st="2" end="2"/>
                                            </p:txEl>
                                          </p:spTgt>
                                        </p:tgtEl>
                                        <p:attrNameLst>
                                          <p:attrName>fillcolor</p:attrName>
                                        </p:attrNameLst>
                                      </p:cBhvr>
                                      <p:tavLst>
                                        <p:tav tm="0">
                                          <p:val>
                                            <p:clrVal>
                                              <a:schemeClr val="accent2"/>
                                            </p:clrVal>
                                          </p:val>
                                        </p:tav>
                                        <p:tav tm="50000">
                                          <p:val>
                                            <p:clrVal>
                                              <a:schemeClr val="hlink"/>
                                            </p:clrVal>
                                          </p:val>
                                        </p:tav>
                                      </p:tavLst>
                                    </p:anim>
                                    <p:set>
                                      <p:cBhvr>
                                        <p:cTn id="37" dur="80"/>
                                        <p:tgtEl>
                                          <p:spTgt spid="59396">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9396">
                                            <p:txEl>
                                              <p:pRg st="3" end="3"/>
                                            </p:txEl>
                                          </p:spTgt>
                                        </p:tgtEl>
                                        <p:attrNameLst>
                                          <p:attrName>style.visibility</p:attrName>
                                        </p:attrNameLst>
                                      </p:cBhvr>
                                      <p:to>
                                        <p:strVal val="visible"/>
                                      </p:to>
                                    </p:set>
                                    <p:anim calcmode="discrete" valueType="clr">
                                      <p:cBhvr override="childStyle">
                                        <p:cTn id="42" dur="80"/>
                                        <p:tgtEl>
                                          <p:spTgt spid="59396">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9396">
                                            <p:txEl>
                                              <p:pRg st="3" end="3"/>
                                            </p:txEl>
                                          </p:spTgt>
                                        </p:tgtEl>
                                        <p:attrNameLst>
                                          <p:attrName>fillcolor</p:attrName>
                                        </p:attrNameLst>
                                      </p:cBhvr>
                                      <p:tavLst>
                                        <p:tav tm="0">
                                          <p:val>
                                            <p:clrVal>
                                              <a:schemeClr val="accent2"/>
                                            </p:clrVal>
                                          </p:val>
                                        </p:tav>
                                        <p:tav tm="50000">
                                          <p:val>
                                            <p:clrVal>
                                              <a:schemeClr val="hlink"/>
                                            </p:clrVal>
                                          </p:val>
                                        </p:tav>
                                      </p:tavLst>
                                    </p:anim>
                                    <p:set>
                                      <p:cBhvr>
                                        <p:cTn id="44" dur="80"/>
                                        <p:tgtEl>
                                          <p:spTgt spid="59396">
                                            <p:txEl>
                                              <p:pRg st="3" end="3"/>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59396">
                                            <p:txEl>
                                              <p:pRg st="4" end="4"/>
                                            </p:txEl>
                                          </p:spTgt>
                                        </p:tgtEl>
                                        <p:attrNameLst>
                                          <p:attrName>style.visibility</p:attrName>
                                        </p:attrNameLst>
                                      </p:cBhvr>
                                      <p:to>
                                        <p:strVal val="visible"/>
                                      </p:to>
                                    </p:set>
                                    <p:anim calcmode="discrete" valueType="clr">
                                      <p:cBhvr override="childStyle">
                                        <p:cTn id="49" dur="80"/>
                                        <p:tgtEl>
                                          <p:spTgt spid="59396">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9396">
                                            <p:txEl>
                                              <p:pRg st="4" end="4"/>
                                            </p:txEl>
                                          </p:spTgt>
                                        </p:tgtEl>
                                        <p:attrNameLst>
                                          <p:attrName>fillcolor</p:attrName>
                                        </p:attrNameLst>
                                      </p:cBhvr>
                                      <p:tavLst>
                                        <p:tav tm="0">
                                          <p:val>
                                            <p:clrVal>
                                              <a:schemeClr val="accent2"/>
                                            </p:clrVal>
                                          </p:val>
                                        </p:tav>
                                        <p:tav tm="50000">
                                          <p:val>
                                            <p:clrVal>
                                              <a:schemeClr val="hlink"/>
                                            </p:clrVal>
                                          </p:val>
                                        </p:tav>
                                      </p:tavLst>
                                    </p:anim>
                                    <p:set>
                                      <p:cBhvr>
                                        <p:cTn id="51" dur="80"/>
                                        <p:tgtEl>
                                          <p:spTgt spid="59396">
                                            <p:txEl>
                                              <p:pRg st="4" end="4"/>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59396">
                                            <p:txEl>
                                              <p:pRg st="5" end="5"/>
                                            </p:txEl>
                                          </p:spTgt>
                                        </p:tgtEl>
                                        <p:attrNameLst>
                                          <p:attrName>style.visibility</p:attrName>
                                        </p:attrNameLst>
                                      </p:cBhvr>
                                      <p:to>
                                        <p:strVal val="visible"/>
                                      </p:to>
                                    </p:set>
                                    <p:anim calcmode="discrete" valueType="clr">
                                      <p:cBhvr override="childStyle">
                                        <p:cTn id="56" dur="80"/>
                                        <p:tgtEl>
                                          <p:spTgt spid="59396">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59396">
                                            <p:txEl>
                                              <p:pRg st="5" end="5"/>
                                            </p:txEl>
                                          </p:spTgt>
                                        </p:tgtEl>
                                        <p:attrNameLst>
                                          <p:attrName>fillcolor</p:attrName>
                                        </p:attrNameLst>
                                      </p:cBhvr>
                                      <p:tavLst>
                                        <p:tav tm="0">
                                          <p:val>
                                            <p:clrVal>
                                              <a:schemeClr val="accent2"/>
                                            </p:clrVal>
                                          </p:val>
                                        </p:tav>
                                        <p:tav tm="50000">
                                          <p:val>
                                            <p:clrVal>
                                              <a:schemeClr val="hlink"/>
                                            </p:clrVal>
                                          </p:val>
                                        </p:tav>
                                      </p:tavLst>
                                    </p:anim>
                                    <p:set>
                                      <p:cBhvr>
                                        <p:cTn id="58" dur="80"/>
                                        <p:tgtEl>
                                          <p:spTgt spid="59396">
                                            <p:txEl>
                                              <p:pRg st="5" end="5"/>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59396">
                                            <p:txEl>
                                              <p:pRg st="6" end="6"/>
                                            </p:txEl>
                                          </p:spTgt>
                                        </p:tgtEl>
                                        <p:attrNameLst>
                                          <p:attrName>style.visibility</p:attrName>
                                        </p:attrNameLst>
                                      </p:cBhvr>
                                      <p:to>
                                        <p:strVal val="visible"/>
                                      </p:to>
                                    </p:set>
                                    <p:anim calcmode="discrete" valueType="clr">
                                      <p:cBhvr override="childStyle">
                                        <p:cTn id="63" dur="80"/>
                                        <p:tgtEl>
                                          <p:spTgt spid="59396">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59396">
                                            <p:txEl>
                                              <p:pRg st="6" end="6"/>
                                            </p:txEl>
                                          </p:spTgt>
                                        </p:tgtEl>
                                        <p:attrNameLst>
                                          <p:attrName>fillcolor</p:attrName>
                                        </p:attrNameLst>
                                      </p:cBhvr>
                                      <p:tavLst>
                                        <p:tav tm="0">
                                          <p:val>
                                            <p:clrVal>
                                              <a:schemeClr val="accent2"/>
                                            </p:clrVal>
                                          </p:val>
                                        </p:tav>
                                        <p:tav tm="50000">
                                          <p:val>
                                            <p:clrVal>
                                              <a:schemeClr val="hlink"/>
                                            </p:clrVal>
                                          </p:val>
                                        </p:tav>
                                      </p:tavLst>
                                    </p:anim>
                                    <p:set>
                                      <p:cBhvr>
                                        <p:cTn id="65" dur="80"/>
                                        <p:tgtEl>
                                          <p:spTgt spid="59396">
                                            <p:txEl>
                                              <p:pRg st="6" end="6"/>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59396">
                                            <p:txEl>
                                              <p:pRg st="7" end="7"/>
                                            </p:txEl>
                                          </p:spTgt>
                                        </p:tgtEl>
                                        <p:attrNameLst>
                                          <p:attrName>style.visibility</p:attrName>
                                        </p:attrNameLst>
                                      </p:cBhvr>
                                      <p:to>
                                        <p:strVal val="visible"/>
                                      </p:to>
                                    </p:set>
                                    <p:anim calcmode="discrete" valueType="clr">
                                      <p:cBhvr override="childStyle">
                                        <p:cTn id="70" dur="80"/>
                                        <p:tgtEl>
                                          <p:spTgt spid="59396">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59396">
                                            <p:txEl>
                                              <p:pRg st="7" end="7"/>
                                            </p:txEl>
                                          </p:spTgt>
                                        </p:tgtEl>
                                        <p:attrNameLst>
                                          <p:attrName>fillcolor</p:attrName>
                                        </p:attrNameLst>
                                      </p:cBhvr>
                                      <p:tavLst>
                                        <p:tav tm="0">
                                          <p:val>
                                            <p:clrVal>
                                              <a:schemeClr val="accent2"/>
                                            </p:clrVal>
                                          </p:val>
                                        </p:tav>
                                        <p:tav tm="50000">
                                          <p:val>
                                            <p:clrVal>
                                              <a:schemeClr val="hlink"/>
                                            </p:clrVal>
                                          </p:val>
                                        </p:tav>
                                      </p:tavLst>
                                    </p:anim>
                                    <p:set>
                                      <p:cBhvr>
                                        <p:cTn id="72" dur="80"/>
                                        <p:tgtEl>
                                          <p:spTgt spid="59396">
                                            <p:txEl>
                                              <p:pRg st="7" end="7"/>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59396">
                                            <p:txEl>
                                              <p:pRg st="8" end="8"/>
                                            </p:txEl>
                                          </p:spTgt>
                                        </p:tgtEl>
                                        <p:attrNameLst>
                                          <p:attrName>style.visibility</p:attrName>
                                        </p:attrNameLst>
                                      </p:cBhvr>
                                      <p:to>
                                        <p:strVal val="visible"/>
                                      </p:to>
                                    </p:set>
                                    <p:anim calcmode="discrete" valueType="clr">
                                      <p:cBhvr override="childStyle">
                                        <p:cTn id="77" dur="80"/>
                                        <p:tgtEl>
                                          <p:spTgt spid="59396">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59396">
                                            <p:txEl>
                                              <p:pRg st="8" end="8"/>
                                            </p:txEl>
                                          </p:spTgt>
                                        </p:tgtEl>
                                        <p:attrNameLst>
                                          <p:attrName>fillcolor</p:attrName>
                                        </p:attrNameLst>
                                      </p:cBhvr>
                                      <p:tavLst>
                                        <p:tav tm="0">
                                          <p:val>
                                            <p:clrVal>
                                              <a:schemeClr val="accent2"/>
                                            </p:clrVal>
                                          </p:val>
                                        </p:tav>
                                        <p:tav tm="50000">
                                          <p:val>
                                            <p:clrVal>
                                              <a:schemeClr val="hlink"/>
                                            </p:clrVal>
                                          </p:val>
                                        </p:tav>
                                      </p:tavLst>
                                    </p:anim>
                                    <p:set>
                                      <p:cBhvr>
                                        <p:cTn id="79" dur="80"/>
                                        <p:tgtEl>
                                          <p:spTgt spid="59396">
                                            <p:txEl>
                                              <p:pRg st="8" end="8"/>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grpId="0" nodeType="clickEffect">
                                  <p:stCondLst>
                                    <p:cond delay="0"/>
                                  </p:stCondLst>
                                  <p:iterate type="lt">
                                    <p:tmPct val="50000"/>
                                  </p:iterate>
                                  <p:childTnLst>
                                    <p:set>
                                      <p:cBhvr>
                                        <p:cTn id="83" dur="1" fill="hold">
                                          <p:stCondLst>
                                            <p:cond delay="0"/>
                                          </p:stCondLst>
                                        </p:cTn>
                                        <p:tgtEl>
                                          <p:spTgt spid="59396">
                                            <p:txEl>
                                              <p:pRg st="9" end="9"/>
                                            </p:txEl>
                                          </p:spTgt>
                                        </p:tgtEl>
                                        <p:attrNameLst>
                                          <p:attrName>style.visibility</p:attrName>
                                        </p:attrNameLst>
                                      </p:cBhvr>
                                      <p:to>
                                        <p:strVal val="visible"/>
                                      </p:to>
                                    </p:set>
                                    <p:anim calcmode="discrete" valueType="clr">
                                      <p:cBhvr override="childStyle">
                                        <p:cTn id="84" dur="80"/>
                                        <p:tgtEl>
                                          <p:spTgt spid="59396">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59396">
                                            <p:txEl>
                                              <p:pRg st="9" end="9"/>
                                            </p:txEl>
                                          </p:spTgt>
                                        </p:tgtEl>
                                        <p:attrNameLst>
                                          <p:attrName>fillcolor</p:attrName>
                                        </p:attrNameLst>
                                      </p:cBhvr>
                                      <p:tavLst>
                                        <p:tav tm="0">
                                          <p:val>
                                            <p:clrVal>
                                              <a:schemeClr val="accent2"/>
                                            </p:clrVal>
                                          </p:val>
                                        </p:tav>
                                        <p:tav tm="50000">
                                          <p:val>
                                            <p:clrVal>
                                              <a:schemeClr val="hlink"/>
                                            </p:clrVal>
                                          </p:val>
                                        </p:tav>
                                      </p:tavLst>
                                    </p:anim>
                                    <p:set>
                                      <p:cBhvr>
                                        <p:cTn id="86" dur="80"/>
                                        <p:tgtEl>
                                          <p:spTgt spid="59396">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939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txBox="1">
            <a:spLocks noGrp="1"/>
          </p:cNvSpPr>
          <p:nvPr/>
        </p:nvSpPr>
        <p:spPr>
          <a:xfrm>
            <a:off x="6229350" y="4743450"/>
            <a:ext cx="1428750" cy="342900"/>
          </a:xfrm>
          <a:prstGeom prst="rect">
            <a:avLst/>
          </a:prstGeom>
          <a:noFill/>
          <a:ln w="9525">
            <a:noFill/>
          </a:ln>
        </p:spPr>
        <p:txBody>
          <a:bodyPr anchor="b"/>
          <a:lstStyle/>
          <a:p>
            <a:pPr algn="r">
              <a:spcBef>
                <a:spcPct val="0"/>
              </a:spcBef>
              <a:buClrTx/>
            </a:pPr>
            <a:fld id="{9A0DB2DC-4C9A-4742-B13C-FB6460FD3503}" type="slidenum">
              <a:rPr lang="zh-CN" altLang="en-US" sz="1050" dirty="0">
                <a:latin typeface="Tahoma" panose="020B0604030504040204" pitchFamily="2" charset="0"/>
              </a:rPr>
            </a:fld>
            <a:endParaRPr lang="zh-CN" altLang="en-US" sz="1050" dirty="0">
              <a:latin typeface="Tahoma" panose="020B0604030504040204" pitchFamily="2" charset="0"/>
            </a:endParaRPr>
          </a:p>
        </p:txBody>
      </p:sp>
      <p:sp>
        <p:nvSpPr>
          <p:cNvPr id="60418" name="Rectangle 2"/>
          <p:cNvSpPr>
            <a:spLocks noGrp="1"/>
          </p:cNvSpPr>
          <p:nvPr>
            <p:ph type="title"/>
          </p:nvPr>
        </p:nvSpPr>
        <p:spPr/>
        <p:txBody>
          <a:bodyPr wrap="square" anchor="b"/>
          <a:lstStyle/>
          <a:p>
            <a:pPr eaLnBrk="1" hangingPunct="1"/>
            <a:r>
              <a:rPr lang="zh-CN" altLang="en-US"/>
              <a:t>问题</a:t>
            </a:r>
            <a:endParaRPr lang="zh-CN" altLang="en-US"/>
          </a:p>
        </p:txBody>
      </p:sp>
      <p:sp>
        <p:nvSpPr>
          <p:cNvPr id="60420" name="Rectangle 3"/>
          <p:cNvSpPr>
            <a:spLocks noGrp="1"/>
          </p:cNvSpPr>
          <p:nvPr>
            <p:ph idx="1"/>
          </p:nvPr>
        </p:nvSpPr>
        <p:spPr>
          <a:xfrm>
            <a:off x="171450" y="923290"/>
            <a:ext cx="8515350" cy="3670935"/>
          </a:xfrm>
        </p:spPr>
        <p:txBody>
          <a:bodyPr wrap="square" anchor="t"/>
          <a:lstStyle/>
          <a:p>
            <a:pPr eaLnBrk="1" hangingPunct="1"/>
            <a:r>
              <a:rPr lang="zh-CN" altLang="en-US" sz="2800"/>
              <a:t>如果你是一家按职能分工的公司的总经理，有一位顾问建议你以地域或产品来组织分工，你考虑这一建议时，会考虑什么问题？</a:t>
            </a:r>
            <a:endParaRPr lang="zh-CN" altLang="en-US" sz="2800"/>
          </a:p>
          <a:p>
            <a:pPr eaLnBrk="1" hangingPunct="1"/>
            <a:r>
              <a:rPr lang="zh-CN" altLang="en-US" sz="2800"/>
              <a:t>通用汽车等一些大公司按产品组织分工，而某人寿保险公司则按地域进行组织分工。你对此有何看法？</a:t>
            </a:r>
            <a:endParaRPr lang="zh-CN" altLang="en-US" sz="2800"/>
          </a:p>
          <a:p>
            <a:pPr eaLnBrk="1" hangingPunct="1"/>
            <a:r>
              <a:rPr lang="zh-CN" altLang="en-US" sz="2800"/>
              <a:t>为什么多数大百货公司和超级市场连锁店按地区组织商店，又按产品组织内部摊位？请根据你的经验举出一些实例。</a:t>
            </a:r>
            <a:endParaRPr lang="zh-CN" altLang="en-US" sz="2800"/>
          </a:p>
          <a:p>
            <a:pPr eaLnBrk="1" hangingPunct="1"/>
            <a:r>
              <a:rPr lang="zh-CN" altLang="en-US" sz="2800"/>
              <a:t>为什么多数小企业都是按职能来划分部门？</a:t>
            </a:r>
            <a:endParaRPr lang="zh-CN" altLang="en-US"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0420">
                                            <p:txEl>
                                              <p:pRg st="0" end="0"/>
                                            </p:txEl>
                                          </p:spTgt>
                                        </p:tgtEl>
                                        <p:attrNameLst>
                                          <p:attrName>style.visibility</p:attrName>
                                        </p:attrNameLst>
                                      </p:cBhvr>
                                      <p:to>
                                        <p:strVal val="visible"/>
                                      </p:to>
                                    </p:set>
                                    <p:anim calcmode="discrete" valueType="clr">
                                      <p:cBhvr override="childStyle">
                                        <p:cTn id="7" dur="80"/>
                                        <p:tgtEl>
                                          <p:spTgt spid="6042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042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042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0420">
                                            <p:txEl>
                                              <p:pRg st="1" end="1"/>
                                            </p:txEl>
                                          </p:spTgt>
                                        </p:tgtEl>
                                        <p:attrNameLst>
                                          <p:attrName>style.visibility</p:attrName>
                                        </p:attrNameLst>
                                      </p:cBhvr>
                                      <p:to>
                                        <p:strVal val="visible"/>
                                      </p:to>
                                    </p:set>
                                    <p:anim calcmode="discrete" valueType="clr">
                                      <p:cBhvr override="childStyle">
                                        <p:cTn id="14" dur="80"/>
                                        <p:tgtEl>
                                          <p:spTgt spid="6042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042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0420">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0420">
                                            <p:txEl>
                                              <p:pRg st="2" end="2"/>
                                            </p:txEl>
                                          </p:spTgt>
                                        </p:tgtEl>
                                        <p:attrNameLst>
                                          <p:attrName>style.visibility</p:attrName>
                                        </p:attrNameLst>
                                      </p:cBhvr>
                                      <p:to>
                                        <p:strVal val="visible"/>
                                      </p:to>
                                    </p:set>
                                    <p:anim calcmode="discrete" valueType="clr">
                                      <p:cBhvr override="childStyle">
                                        <p:cTn id="21" dur="80"/>
                                        <p:tgtEl>
                                          <p:spTgt spid="6042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0420">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042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0420">
                                            <p:txEl>
                                              <p:pRg st="3" end="3"/>
                                            </p:txEl>
                                          </p:spTgt>
                                        </p:tgtEl>
                                        <p:attrNameLst>
                                          <p:attrName>style.visibility</p:attrName>
                                        </p:attrNameLst>
                                      </p:cBhvr>
                                      <p:to>
                                        <p:strVal val="visible"/>
                                      </p:to>
                                    </p:set>
                                    <p:anim calcmode="discrete" valueType="clr">
                                      <p:cBhvr override="childStyle">
                                        <p:cTn id="28" dur="80"/>
                                        <p:tgtEl>
                                          <p:spTgt spid="60420">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0420">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0420">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solidFill>
                  <a:schemeClr val="accent2"/>
                </a:solidFill>
                <a:sym typeface="+mn-ea"/>
              </a:rPr>
              <a:t>3.</a:t>
            </a:r>
            <a:r>
              <a:rPr lang="zh-CN" altLang="en-US" b="1" dirty="0">
                <a:solidFill>
                  <a:schemeClr val="accent2"/>
                </a:solidFill>
                <a:sym typeface="+mn-ea"/>
              </a:rPr>
              <a:t>指挥链</a:t>
            </a:r>
            <a:endParaRPr lang="zh-CN" altLang="en-US" b="1" dirty="0">
              <a:solidFill>
                <a:schemeClr val="accent2"/>
              </a:solidFill>
              <a:sym typeface="+mn-ea"/>
            </a:endParaRPr>
          </a:p>
          <a:p>
            <a:r>
              <a:rPr lang="zh-CN" altLang="en-US" b="1">
                <a:solidFill>
                  <a:srgbClr val="0067B0"/>
                </a:solidFill>
                <a:sym typeface="+mn-ea"/>
              </a:rPr>
              <a:t>从组织高层延伸到基层的一条职权线，它界定了谁向谁报告工作；它帮助员工回答“我遇到问题时向谁请示”，或者“我对谁负责”这类问题。</a:t>
            </a:r>
            <a:endParaRPr lang="zh-CN" altLang="en-US"/>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5360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360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360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361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342900"/>
            <a:ext cx="8229600" cy="857250"/>
          </a:xfrm>
        </p:spPr>
        <p:txBody>
          <a:bodyPr/>
          <a:lstStyle/>
          <a:p>
            <a:r>
              <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trips(downLeft)">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40038" y="2629911"/>
            <a:ext cx="4062412" cy="641350"/>
          </a:xfrm>
          <a:prstGeom prst="rect">
            <a:avLst/>
          </a:prstGeom>
          <a:noFill/>
          <a:ln w="9525">
            <a:noFill/>
            <a:miter lim="800000"/>
          </a:ln>
        </p:spPr>
        <p:txBody>
          <a:bodyPr>
            <a:spAutoFit/>
          </a:bodyPr>
          <a:lstStyle/>
          <a:p>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组织的内涵与分类</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94778" y="1485034"/>
            <a:ext cx="980786" cy="1200150"/>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1</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solidFill>
                  <a:schemeClr val="accent2"/>
                </a:solidFill>
                <a:sym typeface="+mn-ea"/>
              </a:rPr>
              <a:t>4.</a:t>
            </a:r>
            <a:r>
              <a:rPr lang="zh-CN" altLang="en-US" b="1" dirty="0">
                <a:solidFill>
                  <a:schemeClr val="accent2"/>
                </a:solidFill>
                <a:sym typeface="+mn-ea"/>
              </a:rPr>
              <a:t>管理跨度</a:t>
            </a:r>
            <a:endParaRPr lang="zh-CN" altLang="en-US" b="1" dirty="0">
              <a:solidFill>
                <a:schemeClr val="accent2"/>
              </a:solidFill>
              <a:sym typeface="+mn-ea"/>
            </a:endParaRPr>
          </a:p>
          <a:p>
            <a:pPr>
              <a:buFont typeface="Wingdings" panose="05000000000000000000" pitchFamily="2" charset="2"/>
              <a:buChar char="Ø"/>
            </a:pPr>
            <a:r>
              <a:rPr lang="zh-CN" altLang="en-US" b="1">
                <a:solidFill>
                  <a:srgbClr val="0067B0"/>
                </a:solidFill>
                <a:sym typeface="+mn-ea"/>
              </a:rPr>
              <a:t>也称之为管理幅度、控制跨度，指管理者直接指挥和监督的下属数量，可归纳为高耸型结构与扁平型结构</a:t>
            </a:r>
            <a:r>
              <a:rPr lang="zh-CN" altLang="en-US">
                <a:sym typeface="+mn-ea"/>
              </a:rPr>
              <a:t> 。</a:t>
            </a:r>
            <a:endParaRPr lang="zh-CN" altLang="en-US"/>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5565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565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565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565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512445" y="342900"/>
            <a:ext cx="8229600" cy="857250"/>
          </a:xfrm>
        </p:spPr>
        <p:txBody>
          <a:bodyPr/>
          <a:lstStyle/>
          <a:p>
            <a:r>
              <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0670"/>
            <a:ext cx="8229600" cy="857250"/>
          </a:xfrm>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5770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770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770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770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57709" name="Text Box 13"/>
          <p:cNvSpPr txBox="1">
            <a:spLocks noChangeArrowheads="1"/>
          </p:cNvSpPr>
          <p:nvPr/>
        </p:nvSpPr>
        <p:spPr bwMode="auto">
          <a:xfrm>
            <a:off x="0" y="914400"/>
            <a:ext cx="8763000" cy="46037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zh-CN" altLang="en-US" sz="2400" b="1" dirty="0">
                <a:solidFill>
                  <a:schemeClr val="accent2"/>
                </a:solidFill>
                <a:ea typeface="楷体_GB2312" pitchFamily="49" charset="-122"/>
              </a:rPr>
              <a:t>高耸型组织结构：</a:t>
            </a:r>
            <a:r>
              <a:rPr lang="zh-CN" altLang="en-US" sz="2400" b="1" dirty="0">
                <a:solidFill>
                  <a:srgbClr val="0067B0"/>
                </a:solidFill>
                <a:ea typeface="楷体_GB2312" pitchFamily="49" charset="-122"/>
              </a:rPr>
              <a:t>管理跨度小，管理层次多</a:t>
            </a:r>
            <a:endParaRPr lang="zh-CN" altLang="en-US" sz="2400" b="1" dirty="0">
              <a:solidFill>
                <a:srgbClr val="0067B0"/>
              </a:solidFill>
              <a:ea typeface="楷体_GB2312" pitchFamily="49" charset="-122"/>
            </a:endParaRPr>
          </a:p>
        </p:txBody>
      </p:sp>
      <p:sp>
        <p:nvSpPr>
          <p:cNvPr id="157710" name="Text Box 14"/>
          <p:cNvSpPr txBox="1">
            <a:spLocks noChangeArrowheads="1"/>
          </p:cNvSpPr>
          <p:nvPr/>
        </p:nvSpPr>
        <p:spPr bwMode="auto">
          <a:xfrm>
            <a:off x="281940" y="1524000"/>
            <a:ext cx="1493520" cy="46037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400" b="1" dirty="0">
                <a:solidFill>
                  <a:schemeClr val="accent2"/>
                </a:solidFill>
                <a:ea typeface="楷体_GB2312" pitchFamily="49" charset="-122"/>
              </a:rPr>
              <a:t>优点：</a:t>
            </a:r>
            <a:endParaRPr lang="zh-CN" altLang="en-US" sz="2400" b="1" dirty="0">
              <a:solidFill>
                <a:schemeClr val="accent2"/>
              </a:solidFill>
              <a:ea typeface="楷体_GB2312" pitchFamily="49" charset="-122"/>
            </a:endParaRPr>
          </a:p>
        </p:txBody>
      </p:sp>
      <p:sp>
        <p:nvSpPr>
          <p:cNvPr id="157711" name="Text Box 15"/>
          <p:cNvSpPr txBox="1">
            <a:spLocks noChangeArrowheads="1"/>
          </p:cNvSpPr>
          <p:nvPr/>
        </p:nvSpPr>
        <p:spPr bwMode="auto">
          <a:xfrm>
            <a:off x="419100" y="2011680"/>
            <a:ext cx="755904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组织结构严谨周密，便于管理者对下属实施严密控制</a:t>
            </a:r>
            <a:endParaRPr lang="zh-CN" altLang="en-US" sz="2200" b="1" dirty="0">
              <a:ea typeface="楷体_GB2312" pitchFamily="49" charset="-122"/>
            </a:endParaRPr>
          </a:p>
        </p:txBody>
      </p:sp>
      <p:sp>
        <p:nvSpPr>
          <p:cNvPr id="157712" name="Text Box 16"/>
          <p:cNvSpPr txBox="1">
            <a:spLocks noChangeArrowheads="1"/>
          </p:cNvSpPr>
          <p:nvPr/>
        </p:nvSpPr>
        <p:spPr bwMode="auto">
          <a:xfrm>
            <a:off x="419100" y="2392680"/>
            <a:ext cx="755904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组织成员分工明确，职责分明</a:t>
            </a:r>
            <a:endParaRPr lang="zh-CN" altLang="en-US" sz="2200" b="1" dirty="0">
              <a:ea typeface="楷体_GB2312" pitchFamily="49" charset="-122"/>
            </a:endParaRPr>
          </a:p>
        </p:txBody>
      </p:sp>
      <p:sp>
        <p:nvSpPr>
          <p:cNvPr id="157713" name="Text Box 17"/>
          <p:cNvSpPr txBox="1">
            <a:spLocks noChangeArrowheads="1"/>
          </p:cNvSpPr>
          <p:nvPr/>
        </p:nvSpPr>
        <p:spPr bwMode="auto">
          <a:xfrm>
            <a:off x="419100" y="2849880"/>
            <a:ext cx="755904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上下级之间等级森严，纵向关系清晰，有利于统一指挥</a:t>
            </a:r>
            <a:endParaRPr lang="zh-CN" altLang="en-US" sz="2200" b="1" dirty="0">
              <a:ea typeface="楷体_GB2312" pitchFamily="49" charset="-122"/>
            </a:endParaRPr>
          </a:p>
        </p:txBody>
      </p:sp>
      <p:sp>
        <p:nvSpPr>
          <p:cNvPr id="157714" name="Text Box 18"/>
          <p:cNvSpPr txBox="1">
            <a:spLocks noChangeArrowheads="1"/>
          </p:cNvSpPr>
          <p:nvPr/>
        </p:nvSpPr>
        <p:spPr bwMode="auto">
          <a:xfrm>
            <a:off x="419100" y="3230880"/>
            <a:ext cx="755904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组织的稳定程度高</a:t>
            </a:r>
            <a:endParaRPr lang="zh-CN" altLang="en-US" sz="2200" b="1" dirty="0">
              <a:ea typeface="楷体_GB2312" pitchFamily="49" charset="-122"/>
            </a:endParaRPr>
          </a:p>
        </p:txBody>
      </p:sp>
      <p:sp>
        <p:nvSpPr>
          <p:cNvPr id="12292" name="AutoShape 4"/>
          <p:cNvSpPr/>
          <p:nvPr/>
        </p:nvSpPr>
        <p:spPr>
          <a:xfrm>
            <a:off x="7158038" y="888683"/>
            <a:ext cx="1944687" cy="3744912"/>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lstStyle/>
          <a:p>
            <a:pPr algn="just"/>
            <a:endParaRPr lang="zh-CN" altLang="en-US" dirty="0">
              <a:latin typeface="Tahoma" panose="020B0604030504040204" pitchFamily="2"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57709">
                                            <p:txEl>
                                              <p:pRg st="0" end="0"/>
                                            </p:txEl>
                                          </p:spTgt>
                                        </p:tgtEl>
                                        <p:attrNameLst>
                                          <p:attrName>style.visibility</p:attrName>
                                        </p:attrNameLst>
                                      </p:cBhvr>
                                      <p:to>
                                        <p:strVal val="visible"/>
                                      </p:to>
                                    </p:set>
                                    <p:anim calcmode="lin" valueType="num">
                                      <p:cBhvr>
                                        <p:cTn id="7" dur="500" decel="50000" fill="hold">
                                          <p:stCondLst>
                                            <p:cond delay="0"/>
                                          </p:stCondLst>
                                        </p:cTn>
                                        <p:tgtEl>
                                          <p:spTgt spid="15770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770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770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5770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770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770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770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770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57710"/>
                                        </p:tgtEl>
                                        <p:attrNameLst>
                                          <p:attrName>style.visibility</p:attrName>
                                        </p:attrNameLst>
                                      </p:cBhvr>
                                      <p:to>
                                        <p:strVal val="visible"/>
                                      </p:to>
                                    </p:set>
                                    <p:animEffect transition="in" filter="blinds(horizontal)">
                                      <p:cBhvr>
                                        <p:cTn id="19" dur="500"/>
                                        <p:tgtEl>
                                          <p:spTgt spid="1577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7711"/>
                                        </p:tgtEl>
                                        <p:attrNameLst>
                                          <p:attrName>style.visibility</p:attrName>
                                        </p:attrNameLst>
                                      </p:cBhvr>
                                      <p:to>
                                        <p:strVal val="visible"/>
                                      </p:to>
                                    </p:set>
                                    <p:animEffect transition="in" filter="blinds(horizontal)">
                                      <p:cBhvr>
                                        <p:cTn id="24" dur="500"/>
                                        <p:tgtEl>
                                          <p:spTgt spid="1577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7712"/>
                                        </p:tgtEl>
                                        <p:attrNameLst>
                                          <p:attrName>style.visibility</p:attrName>
                                        </p:attrNameLst>
                                      </p:cBhvr>
                                      <p:to>
                                        <p:strVal val="visible"/>
                                      </p:to>
                                    </p:set>
                                    <p:animEffect transition="in" filter="blinds(horizontal)">
                                      <p:cBhvr>
                                        <p:cTn id="29" dur="500"/>
                                        <p:tgtEl>
                                          <p:spTgt spid="1577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7713"/>
                                        </p:tgtEl>
                                        <p:attrNameLst>
                                          <p:attrName>style.visibility</p:attrName>
                                        </p:attrNameLst>
                                      </p:cBhvr>
                                      <p:to>
                                        <p:strVal val="visible"/>
                                      </p:to>
                                    </p:set>
                                    <p:animEffect transition="in" filter="blinds(horizontal)">
                                      <p:cBhvr>
                                        <p:cTn id="34" dur="500"/>
                                        <p:tgtEl>
                                          <p:spTgt spid="15771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7714">
                                            <p:txEl>
                                              <p:pRg st="0" end="0"/>
                                            </p:txEl>
                                          </p:spTgt>
                                        </p:tgtEl>
                                        <p:attrNameLst>
                                          <p:attrName>style.visibility</p:attrName>
                                        </p:attrNameLst>
                                      </p:cBhvr>
                                      <p:to>
                                        <p:strVal val="visible"/>
                                      </p:to>
                                    </p:set>
                                    <p:animEffect transition="in" filter="blinds(horizontal)">
                                      <p:cBhvr>
                                        <p:cTn id="39" dur="500"/>
                                        <p:tgtEl>
                                          <p:spTgt spid="1577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0" grpId="0" bldLvl="0" animBg="1"/>
      <p:bldP spid="157711" grpId="0" bldLvl="0" animBg="1"/>
      <p:bldP spid="157712" grpId="0" bldLvl="0" animBg="1"/>
      <p:bldP spid="1577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6179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180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180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180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1805" name="Text Box 13"/>
          <p:cNvSpPr txBox="1">
            <a:spLocks noChangeArrowheads="1"/>
          </p:cNvSpPr>
          <p:nvPr/>
        </p:nvSpPr>
        <p:spPr bwMode="auto">
          <a:xfrm>
            <a:off x="0" y="914400"/>
            <a:ext cx="8763000" cy="46037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zh-CN" altLang="en-US" sz="2400" b="1" dirty="0">
                <a:solidFill>
                  <a:schemeClr val="accent2"/>
                </a:solidFill>
                <a:ea typeface="楷体_GB2312" pitchFamily="49" charset="-122"/>
              </a:rPr>
              <a:t>扁平型组织结构：</a:t>
            </a:r>
            <a:r>
              <a:rPr lang="zh-CN" altLang="en-US" sz="2400" b="1" dirty="0">
                <a:solidFill>
                  <a:srgbClr val="0067B0"/>
                </a:solidFill>
                <a:ea typeface="楷体_GB2312" pitchFamily="49" charset="-122"/>
              </a:rPr>
              <a:t>管理跨度大，管理层次少</a:t>
            </a:r>
            <a:endParaRPr lang="zh-CN" altLang="en-US" sz="2400" b="1" dirty="0">
              <a:solidFill>
                <a:srgbClr val="0067B0"/>
              </a:solidFill>
              <a:ea typeface="楷体_GB2312" pitchFamily="49" charset="-122"/>
            </a:endParaRPr>
          </a:p>
        </p:txBody>
      </p:sp>
      <p:sp>
        <p:nvSpPr>
          <p:cNvPr id="161806" name="Text Box 14"/>
          <p:cNvSpPr txBox="1">
            <a:spLocks noChangeArrowheads="1"/>
          </p:cNvSpPr>
          <p:nvPr/>
        </p:nvSpPr>
        <p:spPr bwMode="auto">
          <a:xfrm>
            <a:off x="693420" y="1485900"/>
            <a:ext cx="2446020" cy="46037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400" b="1" dirty="0">
                <a:solidFill>
                  <a:schemeClr val="accent2"/>
                </a:solidFill>
                <a:ea typeface="楷体_GB2312" pitchFamily="49" charset="-122"/>
              </a:rPr>
              <a:t>优点：</a:t>
            </a:r>
            <a:endParaRPr lang="zh-CN" altLang="en-US" sz="2400" b="1" dirty="0">
              <a:solidFill>
                <a:schemeClr val="accent2"/>
              </a:solidFill>
              <a:ea typeface="楷体_GB2312" pitchFamily="49" charset="-122"/>
            </a:endParaRPr>
          </a:p>
        </p:txBody>
      </p:sp>
      <p:sp>
        <p:nvSpPr>
          <p:cNvPr id="161807" name="Text Box 15"/>
          <p:cNvSpPr txBox="1">
            <a:spLocks noChangeArrowheads="1"/>
          </p:cNvSpPr>
          <p:nvPr/>
        </p:nvSpPr>
        <p:spPr bwMode="auto">
          <a:xfrm>
            <a:off x="731520" y="2057400"/>
            <a:ext cx="729996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高层领导比较容易了解基层情况</a:t>
            </a:r>
            <a:endParaRPr lang="zh-CN" altLang="en-US" sz="2200" b="1" dirty="0">
              <a:ea typeface="楷体_GB2312" pitchFamily="49" charset="-122"/>
            </a:endParaRPr>
          </a:p>
        </p:txBody>
      </p:sp>
      <p:sp>
        <p:nvSpPr>
          <p:cNvPr id="161808" name="Text Box 16"/>
          <p:cNvSpPr txBox="1">
            <a:spLocks noChangeArrowheads="1"/>
          </p:cNvSpPr>
          <p:nvPr/>
        </p:nvSpPr>
        <p:spPr bwMode="auto">
          <a:xfrm>
            <a:off x="731520" y="2438400"/>
            <a:ext cx="729996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节省管理费用开支</a:t>
            </a:r>
            <a:endParaRPr lang="zh-CN" altLang="en-US" sz="2200" b="1" dirty="0">
              <a:ea typeface="楷体_GB2312" pitchFamily="49" charset="-122"/>
            </a:endParaRPr>
          </a:p>
        </p:txBody>
      </p:sp>
      <p:sp>
        <p:nvSpPr>
          <p:cNvPr id="161809" name="Text Box 17"/>
          <p:cNvSpPr txBox="1">
            <a:spLocks noChangeArrowheads="1"/>
          </p:cNvSpPr>
          <p:nvPr/>
        </p:nvSpPr>
        <p:spPr bwMode="auto">
          <a:xfrm>
            <a:off x="731520" y="2895600"/>
            <a:ext cx="729996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加快信息传递速度，减少信息失真</a:t>
            </a:r>
            <a:endParaRPr lang="zh-CN" altLang="en-US" sz="2200" b="1" dirty="0">
              <a:ea typeface="楷体_GB2312" pitchFamily="49" charset="-122"/>
            </a:endParaRPr>
          </a:p>
        </p:txBody>
      </p:sp>
      <p:sp>
        <p:nvSpPr>
          <p:cNvPr id="161810" name="Text Box 18"/>
          <p:cNvSpPr txBox="1">
            <a:spLocks noChangeArrowheads="1"/>
          </p:cNvSpPr>
          <p:nvPr/>
        </p:nvSpPr>
        <p:spPr bwMode="auto">
          <a:xfrm>
            <a:off x="731520" y="3276600"/>
            <a:ext cx="7299960" cy="42989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p"/>
            </a:pPr>
            <a:r>
              <a:rPr lang="zh-CN" altLang="en-US" sz="2200" b="1" dirty="0">
                <a:ea typeface="楷体_GB2312" pitchFamily="49" charset="-122"/>
              </a:rPr>
              <a:t>有利于提高决策民主化程度，利于基层管理人员的成长</a:t>
            </a:r>
            <a:endParaRPr lang="zh-CN" altLang="en-US" sz="2200" b="1" dirty="0">
              <a:ea typeface="楷体_GB2312" pitchFamily="49" charset="-122"/>
            </a:endParaRPr>
          </a:p>
        </p:txBody>
      </p:sp>
      <p:sp>
        <p:nvSpPr>
          <p:cNvPr id="12299" name="AutoShape 11"/>
          <p:cNvSpPr/>
          <p:nvPr/>
        </p:nvSpPr>
        <p:spPr>
          <a:xfrm>
            <a:off x="4998720" y="1371283"/>
            <a:ext cx="4103688" cy="1366837"/>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lstStyle/>
          <a:p>
            <a:pPr algn="just"/>
            <a:endParaRPr lang="zh-CN" altLang="en-US" dirty="0">
              <a:latin typeface="Tahoma" panose="020B0604030504040204" pitchFamily="2" charset="0"/>
            </a:endParaRPr>
          </a:p>
        </p:txBody>
      </p:sp>
      <p:sp>
        <p:nvSpPr>
          <p:cNvPr id="2" name="标题 1"/>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61805">
                                            <p:txEl>
                                              <p:pRg st="0" end="0"/>
                                            </p:txEl>
                                          </p:spTgt>
                                        </p:tgtEl>
                                        <p:attrNameLst>
                                          <p:attrName>style.visibility</p:attrName>
                                        </p:attrNameLst>
                                      </p:cBhvr>
                                      <p:to>
                                        <p:strVal val="visible"/>
                                      </p:to>
                                    </p:set>
                                    <p:animEffect transition="in" filter="wedge">
                                      <p:cBhvr>
                                        <p:cTn id="7" dur="2000"/>
                                        <p:tgtEl>
                                          <p:spTgt spid="161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806"/>
                                        </p:tgtEl>
                                        <p:attrNameLst>
                                          <p:attrName>style.visibility</p:attrName>
                                        </p:attrNameLst>
                                      </p:cBhvr>
                                      <p:to>
                                        <p:strVal val="visible"/>
                                      </p:to>
                                    </p:set>
                                    <p:animEffect transition="in" filter="blinds(horizontal)">
                                      <p:cBhvr>
                                        <p:cTn id="12" dur="500"/>
                                        <p:tgtEl>
                                          <p:spTgt spid="1618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807"/>
                                        </p:tgtEl>
                                        <p:attrNameLst>
                                          <p:attrName>style.visibility</p:attrName>
                                        </p:attrNameLst>
                                      </p:cBhvr>
                                      <p:to>
                                        <p:strVal val="visible"/>
                                      </p:to>
                                    </p:set>
                                    <p:animEffect transition="in" filter="blinds(horizontal)">
                                      <p:cBhvr>
                                        <p:cTn id="17" dur="500"/>
                                        <p:tgtEl>
                                          <p:spTgt spid="1618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808"/>
                                        </p:tgtEl>
                                        <p:attrNameLst>
                                          <p:attrName>style.visibility</p:attrName>
                                        </p:attrNameLst>
                                      </p:cBhvr>
                                      <p:to>
                                        <p:strVal val="visible"/>
                                      </p:to>
                                    </p:set>
                                    <p:animEffect transition="in" filter="blinds(horizontal)">
                                      <p:cBhvr>
                                        <p:cTn id="22" dur="500"/>
                                        <p:tgtEl>
                                          <p:spTgt spid="1618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1809"/>
                                        </p:tgtEl>
                                        <p:attrNameLst>
                                          <p:attrName>style.visibility</p:attrName>
                                        </p:attrNameLst>
                                      </p:cBhvr>
                                      <p:to>
                                        <p:strVal val="visible"/>
                                      </p:to>
                                    </p:set>
                                    <p:animEffect transition="in" filter="blinds(horizontal)">
                                      <p:cBhvr>
                                        <p:cTn id="27" dur="500"/>
                                        <p:tgtEl>
                                          <p:spTgt spid="16180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1810">
                                            <p:txEl>
                                              <p:pRg st="0" end="0"/>
                                            </p:txEl>
                                          </p:spTgt>
                                        </p:tgtEl>
                                        <p:attrNameLst>
                                          <p:attrName>style.visibility</p:attrName>
                                        </p:attrNameLst>
                                      </p:cBhvr>
                                      <p:to>
                                        <p:strVal val="visible"/>
                                      </p:to>
                                    </p:set>
                                    <p:animEffect transition="in" filter="blinds(horizontal)">
                                      <p:cBhvr>
                                        <p:cTn id="32" dur="500"/>
                                        <p:tgtEl>
                                          <p:spTgt spid="1618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6" grpId="0" bldLvl="0" animBg="1"/>
      <p:bldP spid="161807" grpId="0" bldLvl="0" animBg="1"/>
      <p:bldP spid="161808" grpId="0" bldLvl="0" animBg="1"/>
      <p:bldP spid="16180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6384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4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4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5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51" name="Text Box 11"/>
          <p:cNvSpPr txBox="1">
            <a:spLocks noChangeArrowheads="1"/>
          </p:cNvSpPr>
          <p:nvPr/>
        </p:nvSpPr>
        <p:spPr bwMode="auto">
          <a:xfrm>
            <a:off x="0" y="786130"/>
            <a:ext cx="8763000" cy="46037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sz="2400" b="1" dirty="0">
                <a:solidFill>
                  <a:schemeClr val="accent2"/>
                </a:solidFill>
                <a:ea typeface="楷体_GB2312" pitchFamily="49" charset="-122"/>
              </a:rPr>
              <a:t>5.</a:t>
            </a:r>
            <a:r>
              <a:rPr lang="zh-CN" altLang="en-US" sz="2400" b="1" dirty="0">
                <a:solidFill>
                  <a:schemeClr val="accent2"/>
                </a:solidFill>
                <a:ea typeface="楷体_GB2312" pitchFamily="49" charset="-122"/>
              </a:rPr>
              <a:t>集权与分权：</a:t>
            </a:r>
            <a:endParaRPr lang="zh-CN" altLang="en-US" sz="2400" b="1" dirty="0">
              <a:solidFill>
                <a:schemeClr val="accent2"/>
              </a:solidFill>
              <a:ea typeface="楷体_GB2312" pitchFamily="49" charset="-122"/>
            </a:endParaRPr>
          </a:p>
        </p:txBody>
      </p:sp>
      <p:sp>
        <p:nvSpPr>
          <p:cNvPr id="163852" name="Text Box 12"/>
          <p:cNvSpPr txBox="1">
            <a:spLocks noChangeArrowheads="1"/>
          </p:cNvSpPr>
          <p:nvPr/>
        </p:nvSpPr>
        <p:spPr bwMode="auto">
          <a:xfrm>
            <a:off x="381000" y="1379220"/>
            <a:ext cx="8153400" cy="76835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200" b="1" dirty="0">
                <a:solidFill>
                  <a:srgbClr val="0067B0"/>
                </a:solidFill>
                <a:ea typeface="楷体_GB2312" pitchFamily="49" charset="-122"/>
              </a:rPr>
              <a:t>集权化：</a:t>
            </a:r>
            <a:r>
              <a:rPr lang="zh-CN" altLang="en-US" sz="2200" b="1" dirty="0">
                <a:ea typeface="楷体_GB2312" pitchFamily="49" charset="-122"/>
              </a:rPr>
              <a:t>高层管理者在作出组织的关键决策时，从不或很少从低层取得决策投入。</a:t>
            </a:r>
            <a:endParaRPr lang="zh-CN" altLang="en-US" sz="2200" b="1" dirty="0">
              <a:ea typeface="楷体_GB2312" pitchFamily="49" charset="-122"/>
            </a:endParaRPr>
          </a:p>
        </p:txBody>
      </p:sp>
      <p:sp>
        <p:nvSpPr>
          <p:cNvPr id="163853" name="Text Box 13"/>
          <p:cNvSpPr txBox="1">
            <a:spLocks noChangeArrowheads="1"/>
          </p:cNvSpPr>
          <p:nvPr/>
        </p:nvSpPr>
        <p:spPr bwMode="auto">
          <a:xfrm>
            <a:off x="411480" y="2567940"/>
            <a:ext cx="8107680" cy="76835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200" b="1" dirty="0">
                <a:solidFill>
                  <a:srgbClr val="0067B0"/>
                </a:solidFill>
                <a:ea typeface="楷体_GB2312" pitchFamily="49" charset="-122"/>
              </a:rPr>
              <a:t>分权化：</a:t>
            </a:r>
            <a:r>
              <a:rPr lang="zh-CN" altLang="en-US" sz="2200" b="1" dirty="0">
                <a:ea typeface="楷体_GB2312" pitchFamily="49" charset="-122"/>
              </a:rPr>
              <a:t>如果低层人员提供了更多的决策投入，组织的分权化程度就较高。</a:t>
            </a:r>
            <a:endParaRPr lang="zh-CN" altLang="en-US" sz="2200" b="1" dirty="0">
              <a:ea typeface="楷体_GB2312" pitchFamily="49" charset="-122"/>
            </a:endParaRPr>
          </a:p>
        </p:txBody>
      </p:sp>
      <p:sp>
        <p:nvSpPr>
          <p:cNvPr id="2" name="标题 1"/>
          <p:cNvSpPr>
            <a:spLocks noGrp="1"/>
          </p:cNvSpPr>
          <p:nvPr>
            <p:ph type="title"/>
          </p:nvPr>
        </p:nvSpPr>
        <p:spPr>
          <a:xfrm>
            <a:off x="457200" y="273685"/>
            <a:ext cx="8229600" cy="857250"/>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3851">
                                            <p:txEl>
                                              <p:pRg st="0" end="0"/>
                                            </p:txEl>
                                          </p:spTgt>
                                        </p:tgtEl>
                                        <p:attrNameLst>
                                          <p:attrName>style.visibility</p:attrName>
                                        </p:attrNameLst>
                                      </p:cBhvr>
                                      <p:to>
                                        <p:strVal val="visible"/>
                                      </p:to>
                                    </p:set>
                                    <p:anim calcmode="discrete" valueType="clr">
                                      <p:cBhvr override="childStyle">
                                        <p:cTn id="7" dur="80"/>
                                        <p:tgtEl>
                                          <p:spTgt spid="16385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385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6385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63852"/>
                                        </p:tgtEl>
                                        <p:attrNameLst>
                                          <p:attrName>style.visibility</p:attrName>
                                        </p:attrNameLst>
                                      </p:cBhvr>
                                      <p:to>
                                        <p:strVal val="visible"/>
                                      </p:to>
                                    </p:set>
                                    <p:animEffect transition="in" filter="blinds(horizontal)">
                                      <p:cBhvr>
                                        <p:cTn id="14" dur="500"/>
                                        <p:tgtEl>
                                          <p:spTgt spid="16385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3853"/>
                                        </p:tgtEl>
                                        <p:attrNameLst>
                                          <p:attrName>style.visibility</p:attrName>
                                        </p:attrNameLst>
                                      </p:cBhvr>
                                      <p:to>
                                        <p:strVal val="visible"/>
                                      </p:to>
                                    </p:set>
                                    <p:animEffect transition="in" filter="blinds(horizontal)">
                                      <p:cBhvr>
                                        <p:cTn id="19" dur="500"/>
                                        <p:tgtEl>
                                          <p:spTgt spid="163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2" grpId="0" bldLvl="0" animBg="1"/>
      <p:bldP spid="16385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6589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589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589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589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5899" name="Text Box 11"/>
          <p:cNvSpPr txBox="1">
            <a:spLocks noChangeArrowheads="1"/>
          </p:cNvSpPr>
          <p:nvPr/>
        </p:nvSpPr>
        <p:spPr bwMode="auto">
          <a:xfrm>
            <a:off x="0" y="838200"/>
            <a:ext cx="9144000" cy="101473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sz="2400" b="1" dirty="0">
                <a:solidFill>
                  <a:schemeClr val="accent2"/>
                </a:solidFill>
                <a:ea typeface="楷体_GB2312" pitchFamily="49" charset="-122"/>
              </a:rPr>
              <a:t>6.</a:t>
            </a:r>
            <a:r>
              <a:rPr lang="zh-CN" altLang="en-US" sz="2400" b="1" dirty="0">
                <a:solidFill>
                  <a:schemeClr val="accent2"/>
                </a:solidFill>
                <a:ea typeface="楷体_GB2312" pitchFamily="49" charset="-122"/>
              </a:rPr>
              <a:t>正规化：</a:t>
            </a:r>
            <a:endParaRPr lang="zh-CN" altLang="en-US" sz="2400" b="1" dirty="0">
              <a:solidFill>
                <a:schemeClr val="accent2"/>
              </a:solidFill>
              <a:ea typeface="楷体_GB2312" pitchFamily="49" charset="-122"/>
            </a:endParaRPr>
          </a:p>
          <a:p>
            <a:pPr indent="0">
              <a:spcBef>
                <a:spcPct val="50000"/>
              </a:spcBef>
              <a:buFont typeface="Wingdings" panose="05000000000000000000" pitchFamily="2" charset="2"/>
              <a:buNone/>
            </a:pPr>
            <a:r>
              <a:rPr lang="zh-CN" altLang="en-US" sz="2400" b="1" dirty="0">
                <a:solidFill>
                  <a:srgbClr val="0067B0"/>
                </a:solidFill>
                <a:ea typeface="楷体_GB2312" pitchFamily="49" charset="-122"/>
              </a:rPr>
              <a:t>  指组织中各项工作标准化以及员工行为受规则和程序约束的程度。</a:t>
            </a:r>
            <a:endParaRPr lang="zh-CN" altLang="en-US" sz="2400" b="1" dirty="0">
              <a:solidFill>
                <a:srgbClr val="0067B0"/>
              </a:solidFill>
              <a:ea typeface="楷体_GB2312" pitchFamily="49" charset="-122"/>
            </a:endParaRPr>
          </a:p>
        </p:txBody>
      </p:sp>
      <p:sp>
        <p:nvSpPr>
          <p:cNvPr id="165900" name="Text Box 12"/>
          <p:cNvSpPr txBox="1">
            <a:spLocks noChangeArrowheads="1"/>
          </p:cNvSpPr>
          <p:nvPr/>
        </p:nvSpPr>
        <p:spPr bwMode="auto">
          <a:xfrm>
            <a:off x="730250" y="1881505"/>
            <a:ext cx="7870825" cy="110680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200" b="1">
                <a:solidFill>
                  <a:srgbClr val="0067B0"/>
                </a:solidFill>
                <a:ea typeface="楷体_GB2312" pitchFamily="49" charset="-122"/>
              </a:rPr>
              <a:t>高度正规化：</a:t>
            </a:r>
            <a:r>
              <a:rPr lang="zh-CN" altLang="en-US" sz="2200" b="1">
                <a:ea typeface="楷体_GB2312" pitchFamily="49" charset="-122"/>
              </a:rPr>
              <a:t>承担工作的员工对做什么、何时做以及如何做等没有自主权，组织有明确的规则条例，对工作过程制定明确的程序。</a:t>
            </a:r>
            <a:endParaRPr lang="zh-CN" altLang="en-US" sz="2200" b="1">
              <a:ea typeface="楷体_GB2312" pitchFamily="49" charset="-122"/>
            </a:endParaRPr>
          </a:p>
        </p:txBody>
      </p:sp>
      <p:sp>
        <p:nvSpPr>
          <p:cNvPr id="165901" name="Text Box 13"/>
          <p:cNvSpPr txBox="1">
            <a:spLocks noChangeArrowheads="1"/>
          </p:cNvSpPr>
          <p:nvPr/>
        </p:nvSpPr>
        <p:spPr bwMode="auto">
          <a:xfrm>
            <a:off x="688975" y="3213735"/>
            <a:ext cx="7731125" cy="76835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zh-CN" altLang="en-US" sz="2200" b="1">
                <a:solidFill>
                  <a:srgbClr val="0067B0"/>
                </a:solidFill>
                <a:ea typeface="楷体_GB2312" pitchFamily="49" charset="-122"/>
              </a:rPr>
              <a:t>低度正规化：</a:t>
            </a:r>
            <a:r>
              <a:rPr lang="zh-CN" altLang="en-US" sz="2200" b="1">
                <a:ea typeface="楷体_GB2312" pitchFamily="49" charset="-122"/>
              </a:rPr>
              <a:t>工作行为相对非结构化，员工对如何做他们的工作拥有较大的自主权。</a:t>
            </a:r>
            <a:endParaRPr lang="zh-CN" altLang="en-US" sz="2200" b="1">
              <a:ea typeface="楷体_GB2312" pitchFamily="49" charset="-122"/>
            </a:endParaRPr>
          </a:p>
        </p:txBody>
      </p:sp>
      <p:sp>
        <p:nvSpPr>
          <p:cNvPr id="2" name="标题 1"/>
          <p:cNvSpPr>
            <a:spLocks noGrp="1"/>
          </p:cNvSpPr>
          <p:nvPr>
            <p:ph type="title"/>
          </p:nvPr>
        </p:nvSpPr>
        <p:spPr>
          <a:xfrm>
            <a:off x="457200" y="342900"/>
            <a:ext cx="8229600" cy="857250"/>
          </a:xfrm>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组织设计</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5899">
                                            <p:txEl>
                                              <p:pRg st="0" end="0"/>
                                            </p:txEl>
                                          </p:spTgt>
                                        </p:tgtEl>
                                        <p:attrNameLst>
                                          <p:attrName>style.visibility</p:attrName>
                                        </p:attrNameLst>
                                      </p:cBhvr>
                                      <p:to>
                                        <p:strVal val="visible"/>
                                      </p:to>
                                    </p:set>
                                    <p:anim calcmode="discrete" valueType="clr">
                                      <p:cBhvr override="childStyle">
                                        <p:cTn id="7" dur="80"/>
                                        <p:tgtEl>
                                          <p:spTgt spid="165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5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6589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5899">
                                            <p:txEl>
                                              <p:pRg st="1" end="1"/>
                                            </p:txEl>
                                          </p:spTgt>
                                        </p:tgtEl>
                                        <p:attrNameLst>
                                          <p:attrName>style.visibility</p:attrName>
                                        </p:attrNameLst>
                                      </p:cBhvr>
                                      <p:to>
                                        <p:strVal val="visible"/>
                                      </p:to>
                                    </p:set>
                                    <p:anim calcmode="discrete" valueType="clr">
                                      <p:cBhvr override="childStyle">
                                        <p:cTn id="14" dur="80"/>
                                        <p:tgtEl>
                                          <p:spTgt spid="165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5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6589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5900"/>
                                        </p:tgtEl>
                                        <p:attrNameLst>
                                          <p:attrName>style.visibility</p:attrName>
                                        </p:attrNameLst>
                                      </p:cBhvr>
                                      <p:to>
                                        <p:strVal val="visible"/>
                                      </p:to>
                                    </p:set>
                                    <p:animEffect transition="in" filter="blinds(horizontal)">
                                      <p:cBhvr>
                                        <p:cTn id="21" dur="500"/>
                                        <p:tgtEl>
                                          <p:spTgt spid="16590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5901"/>
                                        </p:tgtEl>
                                        <p:attrNameLst>
                                          <p:attrName>style.visibility</p:attrName>
                                        </p:attrNameLst>
                                      </p:cBhvr>
                                      <p:to>
                                        <p:strVal val="visible"/>
                                      </p:to>
                                    </p:set>
                                    <p:animEffect transition="in" filter="blinds(horizontal)">
                                      <p:cBhvr>
                                        <p:cTn id="26" dur="500"/>
                                        <p:tgtEl>
                                          <p:spTgt spid="165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0" grpId="0" bldLvl="0" animBg="1"/>
      <p:bldP spid="16590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p:cNvSpPr txBox="1"/>
          <p:nvPr/>
        </p:nvSpPr>
        <p:spPr bwMode="auto">
          <a:xfrm>
            <a:off x="6457950" y="4767263"/>
            <a:ext cx="2057400" cy="274637"/>
          </a:xfrm>
          <a:prstGeom prst="rect">
            <a:avLst/>
          </a:prstGeom>
          <a:noFill/>
          <a:ln w="9525">
            <a:noFill/>
            <a:miter lim="800000"/>
          </a:ln>
        </p:spPr>
        <p:txBody>
          <a:bodyPr anchor="ctr"/>
          <a:lstStyle/>
          <a:p>
            <a:pPr algn="r" defTabSz="685800">
              <a:buFont typeface="Arial" panose="020B0604020202020204" pitchFamily="34" charset="0"/>
              <a:buNone/>
            </a:pPr>
            <a:fld id="{A0823C9E-DB36-4828-A1F6-28601509C078}" type="slidenum">
              <a:rPr lang="zh-CN" altLang="en-US" sz="900">
                <a:solidFill>
                  <a:srgbClr val="898989"/>
                </a:solidFill>
                <a:ea typeface="微软雅黑" panose="020B0503020204020204" pitchFamily="34" charset="-122"/>
                <a:cs typeface="微软雅黑" panose="020B0503020204020204" pitchFamily="34" charset="-122"/>
                <a:sym typeface="Arial" panose="020B0604020202020204" pitchFamily="34" charset="0"/>
              </a:rPr>
            </a:fld>
            <a:endParaRPr lang="en-US" altLang="zh-CN">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0" name="任意多边形 35"/>
          <p:cNvSpPr>
            <a:spLocks noChangeArrowheads="1"/>
          </p:cNvSpPr>
          <p:nvPr/>
        </p:nvSpPr>
        <p:spPr bwMode="auto">
          <a:xfrm>
            <a:off x="4154488" y="2046288"/>
            <a:ext cx="503237" cy="1754187"/>
          </a:xfrm>
          <a:custGeom>
            <a:avLst/>
            <a:gdLst>
              <a:gd name="T0" fmla="*/ 55916 w 503853"/>
              <a:gd name="T1" fmla="*/ 0 h 1754155"/>
              <a:gd name="T2" fmla="*/ 503237 w 503853"/>
              <a:gd name="T3" fmla="*/ 391892 h 1754155"/>
              <a:gd name="T4" fmla="*/ 0 w 503853"/>
              <a:gd name="T5" fmla="*/ 1754187 h 1754155"/>
              <a:gd name="T6" fmla="*/ 55916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1" name="任意多边形 36"/>
          <p:cNvSpPr>
            <a:spLocks noChangeArrowheads="1"/>
          </p:cNvSpPr>
          <p:nvPr/>
        </p:nvSpPr>
        <p:spPr bwMode="auto">
          <a:xfrm>
            <a:off x="3638550" y="1779588"/>
            <a:ext cx="1157288" cy="509587"/>
          </a:xfrm>
          <a:custGeom>
            <a:avLst/>
            <a:gdLst>
              <a:gd name="T0" fmla="*/ 0 w 1156996"/>
              <a:gd name="T1" fmla="*/ 6214 h 510073"/>
              <a:gd name="T2" fmla="*/ 1157288 w 1156996"/>
              <a:gd name="T3" fmla="*/ 0 h 510073"/>
              <a:gd name="T4" fmla="*/ 124439 w 1156996"/>
              <a:gd name="T5" fmla="*/ 509587 h 510073"/>
              <a:gd name="T6" fmla="*/ 0 w 1156996"/>
              <a:gd name="T7" fmla="*/ 6214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2" name="任意多边形 33"/>
          <p:cNvSpPr>
            <a:spLocks noChangeArrowheads="1"/>
          </p:cNvSpPr>
          <p:nvPr/>
        </p:nvSpPr>
        <p:spPr bwMode="auto">
          <a:xfrm>
            <a:off x="3502025" y="1784350"/>
            <a:ext cx="677863" cy="2028825"/>
          </a:xfrm>
          <a:custGeom>
            <a:avLst/>
            <a:gdLst>
              <a:gd name="T0" fmla="*/ 136816 w 678025"/>
              <a:gd name="T1" fmla="*/ 0 h 2002971"/>
              <a:gd name="T2" fmla="*/ 677863 w 678025"/>
              <a:gd name="T3" fmla="*/ 2028825 h 2002971"/>
              <a:gd name="T4" fmla="*/ 0 w 678025"/>
              <a:gd name="T5" fmla="*/ 1140426 h 2002971"/>
              <a:gd name="T6" fmla="*/ 136816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3" name="任意多边形 30"/>
          <p:cNvSpPr>
            <a:spLocks noChangeArrowheads="1"/>
          </p:cNvSpPr>
          <p:nvPr/>
        </p:nvSpPr>
        <p:spPr bwMode="auto">
          <a:xfrm>
            <a:off x="3365500" y="2911475"/>
            <a:ext cx="1854200" cy="2282825"/>
          </a:xfrm>
          <a:custGeom>
            <a:avLst/>
            <a:gdLst>
              <a:gd name="T0" fmla="*/ 136887 w 1853682"/>
              <a:gd name="T1" fmla="*/ 0 h 2282889"/>
              <a:gd name="T2" fmla="*/ 1854200 w 1853682"/>
              <a:gd name="T3" fmla="*/ 2282825 h 2282889"/>
              <a:gd name="T4" fmla="*/ 1698646 w 1853682"/>
              <a:gd name="T5" fmla="*/ 2282825 h 2282889"/>
              <a:gd name="T6" fmla="*/ 0 w 1853682"/>
              <a:gd name="T7" fmla="*/ 1107201 h 2282889"/>
              <a:gd name="T8" fmla="*/ 136887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4" name="任意多边形 38"/>
          <p:cNvSpPr>
            <a:spLocks noChangeArrowheads="1"/>
          </p:cNvSpPr>
          <p:nvPr/>
        </p:nvSpPr>
        <p:spPr bwMode="auto">
          <a:xfrm>
            <a:off x="2562225" y="-42863"/>
            <a:ext cx="1412875" cy="1858963"/>
          </a:xfrm>
          <a:custGeom>
            <a:avLst/>
            <a:gdLst>
              <a:gd name="T0" fmla="*/ 1084886 w 1393372"/>
              <a:gd name="T1" fmla="*/ 6259 h 1847461"/>
              <a:gd name="T2" fmla="*/ 1412875 w 1393372"/>
              <a:gd name="T3" fmla="*/ 0 h 1847461"/>
              <a:gd name="T4" fmla="*/ 1091194 w 1393372"/>
              <a:gd name="T5" fmla="*/ 1846445 h 1847461"/>
              <a:gd name="T6" fmla="*/ 0 w 1393372"/>
              <a:gd name="T7" fmla="*/ 1858963 h 1847461"/>
              <a:gd name="T8" fmla="*/ 1084886 w 1393372"/>
              <a:gd name="T9" fmla="*/ 6259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5" name="任意多边形 47"/>
          <p:cNvSpPr>
            <a:spLocks noChangeArrowheads="1"/>
          </p:cNvSpPr>
          <p:nvPr/>
        </p:nvSpPr>
        <p:spPr bwMode="auto">
          <a:xfrm>
            <a:off x="4273550" y="330200"/>
            <a:ext cx="223838" cy="714375"/>
          </a:xfrm>
          <a:custGeom>
            <a:avLst/>
            <a:gdLst>
              <a:gd name="T0" fmla="*/ 0 w 223935"/>
              <a:gd name="T1" fmla="*/ 0 h 715347"/>
              <a:gd name="T2" fmla="*/ 223838 w 223935"/>
              <a:gd name="T3" fmla="*/ 627407 h 715347"/>
              <a:gd name="T4" fmla="*/ 62177 w 223935"/>
              <a:gd name="T5" fmla="*/ 714375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6" name="任意多边形 24"/>
          <p:cNvSpPr>
            <a:spLocks noChangeArrowheads="1"/>
          </p:cNvSpPr>
          <p:nvPr/>
        </p:nvSpPr>
        <p:spPr bwMode="auto">
          <a:xfrm>
            <a:off x="-117475" y="-55563"/>
            <a:ext cx="317500" cy="280988"/>
          </a:xfrm>
          <a:custGeom>
            <a:avLst/>
            <a:gdLst>
              <a:gd name="T0" fmla="*/ 37352 w 317241"/>
              <a:gd name="T1" fmla="*/ 256011 h 279918"/>
              <a:gd name="T2" fmla="*/ 118284 w 317241"/>
              <a:gd name="T3" fmla="*/ 280988 h 279918"/>
              <a:gd name="T4" fmla="*/ 317500 w 317241"/>
              <a:gd name="T5" fmla="*/ 0 h 279918"/>
              <a:gd name="T6" fmla="*/ 0 w 317241"/>
              <a:gd name="T7" fmla="*/ 6244 h 279918"/>
              <a:gd name="T8" fmla="*/ 37352 w 317241"/>
              <a:gd name="T9" fmla="*/ 256011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7" name="任意多边形 39"/>
          <p:cNvSpPr>
            <a:spLocks noChangeArrowheads="1"/>
          </p:cNvSpPr>
          <p:nvPr/>
        </p:nvSpPr>
        <p:spPr bwMode="auto">
          <a:xfrm>
            <a:off x="2289175" y="-12700"/>
            <a:ext cx="696913" cy="908050"/>
          </a:xfrm>
          <a:custGeom>
            <a:avLst/>
            <a:gdLst>
              <a:gd name="T0" fmla="*/ 12557 w 690466"/>
              <a:gd name="T1" fmla="*/ 908050 h 883298"/>
              <a:gd name="T2" fmla="*/ 696913 w 690466"/>
              <a:gd name="T3" fmla="*/ 306946 h 883298"/>
              <a:gd name="T4" fmla="*/ 156963 w 690466"/>
              <a:gd name="T5" fmla="*/ 0 h 883298"/>
              <a:gd name="T6" fmla="*/ 0 w 690466"/>
              <a:gd name="T7" fmla="*/ 6394 h 883298"/>
              <a:gd name="T8" fmla="*/ 12557 w 690466"/>
              <a:gd name="T9" fmla="*/ 908050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8" name="任意多边形 31"/>
          <p:cNvSpPr>
            <a:spLocks noChangeArrowheads="1"/>
          </p:cNvSpPr>
          <p:nvPr/>
        </p:nvSpPr>
        <p:spPr bwMode="auto">
          <a:xfrm>
            <a:off x="2879725" y="1797050"/>
            <a:ext cx="771525" cy="2214563"/>
          </a:xfrm>
          <a:custGeom>
            <a:avLst/>
            <a:gdLst>
              <a:gd name="T0" fmla="*/ 0 w 765110"/>
              <a:gd name="T1" fmla="*/ 1826702 h 2202024"/>
              <a:gd name="T2" fmla="*/ 771525 w 765110"/>
              <a:gd name="T3" fmla="*/ 0 h 2202024"/>
              <a:gd name="T4" fmla="*/ 489260 w 765110"/>
              <a:gd name="T5" fmla="*/ 2214563 h 2202024"/>
              <a:gd name="T6" fmla="*/ 0 w 765110"/>
              <a:gd name="T7" fmla="*/ 1826702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79" name="任意多边形 11"/>
          <p:cNvSpPr>
            <a:spLocks noChangeArrowheads="1"/>
          </p:cNvSpPr>
          <p:nvPr/>
        </p:nvSpPr>
        <p:spPr bwMode="auto">
          <a:xfrm>
            <a:off x="2146300" y="3702050"/>
            <a:ext cx="1044575" cy="1647825"/>
          </a:xfrm>
          <a:custGeom>
            <a:avLst/>
            <a:gdLst>
              <a:gd name="T0" fmla="*/ 0 w 1007706"/>
              <a:gd name="T1" fmla="*/ 0 h 1561323"/>
              <a:gd name="T2" fmla="*/ 560976 w 1007706"/>
              <a:gd name="T3" fmla="*/ 105041 h 1561323"/>
              <a:gd name="T4" fmla="*/ 1044575 w 1007706"/>
              <a:gd name="T5" fmla="*/ 1647825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0" name="任意多边形 13"/>
          <p:cNvSpPr>
            <a:spLocks noChangeArrowheads="1"/>
          </p:cNvSpPr>
          <p:nvPr/>
        </p:nvSpPr>
        <p:spPr bwMode="auto">
          <a:xfrm>
            <a:off x="1741488" y="1717675"/>
            <a:ext cx="447675" cy="2070100"/>
          </a:xfrm>
          <a:custGeom>
            <a:avLst/>
            <a:gdLst>
              <a:gd name="T0" fmla="*/ 447675 w 404327"/>
              <a:gd name="T1" fmla="*/ 2070100 h 1897225"/>
              <a:gd name="T2" fmla="*/ 0 w 404327"/>
              <a:gd name="T3" fmla="*/ 1398166 h 1897225"/>
              <a:gd name="T4" fmla="*/ 344366 w 404327"/>
              <a:gd name="T5" fmla="*/ 0 h 1897225"/>
              <a:gd name="T6" fmla="*/ 447675 w 404327"/>
              <a:gd name="T7" fmla="*/ 2070100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1" name="任意多边形 7"/>
          <p:cNvSpPr>
            <a:spLocks noChangeArrowheads="1"/>
          </p:cNvSpPr>
          <p:nvPr/>
        </p:nvSpPr>
        <p:spPr bwMode="auto">
          <a:xfrm>
            <a:off x="-85725" y="428625"/>
            <a:ext cx="3146425" cy="4740275"/>
          </a:xfrm>
          <a:custGeom>
            <a:avLst/>
            <a:gdLst>
              <a:gd name="T0" fmla="*/ 0 w 3147527"/>
              <a:gd name="T1" fmla="*/ 0 h 4708849"/>
              <a:gd name="T2" fmla="*/ 1218774 w 3147527"/>
              <a:gd name="T3" fmla="*/ 1333790 h 4708849"/>
              <a:gd name="T4" fmla="*/ 1175246 w 3147527"/>
              <a:gd name="T5" fmla="*/ 2498507 h 4708849"/>
              <a:gd name="T6" fmla="*/ 2232345 w 3147527"/>
              <a:gd name="T7" fmla="*/ 3249938 h 4708849"/>
              <a:gd name="T8" fmla="*/ 3146425 w 3147527"/>
              <a:gd name="T9" fmla="*/ 4727752 h 4708849"/>
              <a:gd name="T10" fmla="*/ 18655 w 3147527"/>
              <a:gd name="T11" fmla="*/ 4740275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2" name="任意多边形 8"/>
          <p:cNvSpPr>
            <a:spLocks noChangeArrowheads="1"/>
          </p:cNvSpPr>
          <p:nvPr/>
        </p:nvSpPr>
        <p:spPr bwMode="auto">
          <a:xfrm>
            <a:off x="1965325" y="3683000"/>
            <a:ext cx="1108075" cy="1473200"/>
          </a:xfrm>
          <a:custGeom>
            <a:avLst/>
            <a:gdLst>
              <a:gd name="T0" fmla="*/ 179341 w 1076131"/>
              <a:gd name="T1" fmla="*/ 0 h 1474237"/>
              <a:gd name="T2" fmla="*/ 0 w 1076131"/>
              <a:gd name="T3" fmla="*/ 1473200 h 1474237"/>
              <a:gd name="T4" fmla="*/ 1108075 w 1076131"/>
              <a:gd name="T5" fmla="*/ 1473200 h 1474237"/>
              <a:gd name="T6" fmla="*/ 17934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3" name="任意多边形 9"/>
          <p:cNvSpPr>
            <a:spLocks noChangeArrowheads="1"/>
          </p:cNvSpPr>
          <p:nvPr/>
        </p:nvSpPr>
        <p:spPr bwMode="auto">
          <a:xfrm>
            <a:off x="814388" y="3241675"/>
            <a:ext cx="1331912" cy="1920875"/>
          </a:xfrm>
          <a:custGeom>
            <a:avLst/>
            <a:gdLst>
              <a:gd name="T0" fmla="*/ 1331912 w 1337388"/>
              <a:gd name="T1" fmla="*/ 456755 h 1909666"/>
              <a:gd name="T2" fmla="*/ 0 w 1337388"/>
              <a:gd name="T3" fmla="*/ 0 h 1909666"/>
              <a:gd name="T4" fmla="*/ 1164649 w 1337388"/>
              <a:gd name="T5" fmla="*/ 1920875 h 1909666"/>
              <a:gd name="T6" fmla="*/ 1331912 w 1337388"/>
              <a:gd name="T7" fmla="*/ 456755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4" name="任意多边形 10"/>
          <p:cNvSpPr>
            <a:spLocks noChangeArrowheads="1"/>
          </p:cNvSpPr>
          <p:nvPr/>
        </p:nvSpPr>
        <p:spPr bwMode="auto">
          <a:xfrm>
            <a:off x="796925" y="3203575"/>
            <a:ext cx="938213" cy="1965325"/>
          </a:xfrm>
          <a:custGeom>
            <a:avLst/>
            <a:gdLst>
              <a:gd name="T0" fmla="*/ 0 w 920621"/>
              <a:gd name="T1" fmla="*/ 0 h 1922106"/>
              <a:gd name="T2" fmla="*/ 938213 w 920621"/>
              <a:gd name="T3" fmla="*/ 1965325 h 1922106"/>
              <a:gd name="T4" fmla="*/ 545177 w 920621"/>
              <a:gd name="T5" fmla="*/ 1965325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5" name="任意多边形 12"/>
          <p:cNvSpPr>
            <a:spLocks noChangeArrowheads="1"/>
          </p:cNvSpPr>
          <p:nvPr/>
        </p:nvSpPr>
        <p:spPr bwMode="auto">
          <a:xfrm>
            <a:off x="2089150" y="1784350"/>
            <a:ext cx="622300" cy="2035175"/>
          </a:xfrm>
          <a:custGeom>
            <a:avLst/>
            <a:gdLst>
              <a:gd name="T0" fmla="*/ 69851 w 609600"/>
              <a:gd name="T1" fmla="*/ 1921053 h 1996751"/>
              <a:gd name="T2" fmla="*/ 0 w 609600"/>
              <a:gd name="T3" fmla="*/ 0 h 1996751"/>
              <a:gd name="T4" fmla="*/ 622300 w 609600"/>
              <a:gd name="T5" fmla="*/ 2035175 h 1996751"/>
              <a:gd name="T6" fmla="*/ 69851 w 609600"/>
              <a:gd name="T7" fmla="*/ 1921053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6" name="任意多边形 14"/>
          <p:cNvSpPr>
            <a:spLocks noChangeArrowheads="1"/>
          </p:cNvSpPr>
          <p:nvPr/>
        </p:nvSpPr>
        <p:spPr bwMode="auto">
          <a:xfrm>
            <a:off x="1909763" y="1268413"/>
            <a:ext cx="1281112" cy="4094162"/>
          </a:xfrm>
          <a:custGeom>
            <a:avLst/>
            <a:gdLst>
              <a:gd name="T0" fmla="*/ 0 w 1262743"/>
              <a:gd name="T1" fmla="*/ 0 h 3999723"/>
              <a:gd name="T2" fmla="*/ 694199 w 1262743"/>
              <a:gd name="T3" fmla="*/ 528485 h 3999723"/>
              <a:gd name="T4" fmla="*/ 1281112 w 1262743"/>
              <a:gd name="T5" fmla="*/ 4094162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7" name="任意多边形 15"/>
          <p:cNvSpPr>
            <a:spLocks noChangeArrowheads="1"/>
          </p:cNvSpPr>
          <p:nvPr/>
        </p:nvSpPr>
        <p:spPr bwMode="auto">
          <a:xfrm>
            <a:off x="1069975" y="2924175"/>
            <a:ext cx="1076325" cy="776288"/>
          </a:xfrm>
          <a:custGeom>
            <a:avLst/>
            <a:gdLst>
              <a:gd name="T0" fmla="*/ 0 w 1082351"/>
              <a:gd name="T1" fmla="*/ 0 h 777551"/>
              <a:gd name="T2" fmla="*/ 686621 w 1082351"/>
              <a:gd name="T3" fmla="*/ 149048 h 777551"/>
              <a:gd name="T4" fmla="*/ 1076325 w 1082351"/>
              <a:gd name="T5" fmla="*/ 776288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8" name="任意多边形 16"/>
          <p:cNvSpPr>
            <a:spLocks noChangeArrowheads="1"/>
          </p:cNvSpPr>
          <p:nvPr/>
        </p:nvSpPr>
        <p:spPr bwMode="auto">
          <a:xfrm>
            <a:off x="1076325" y="1784350"/>
            <a:ext cx="1001713" cy="1300163"/>
          </a:xfrm>
          <a:custGeom>
            <a:avLst/>
            <a:gdLst>
              <a:gd name="T0" fmla="*/ 0 w 976604"/>
              <a:gd name="T1" fmla="*/ 1143139 h 1287624"/>
              <a:gd name="T2" fmla="*/ 1001713 w 976604"/>
              <a:gd name="T3" fmla="*/ 0 h 1287624"/>
              <a:gd name="T4" fmla="*/ 676316 w 976604"/>
              <a:gd name="T5" fmla="*/ 1300163 h 1287624"/>
              <a:gd name="T6" fmla="*/ 0 w 976604"/>
              <a:gd name="T7" fmla="*/ 1143139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89" name="任意多边形 17"/>
          <p:cNvSpPr>
            <a:spLocks noChangeArrowheads="1"/>
          </p:cNvSpPr>
          <p:nvPr/>
        </p:nvSpPr>
        <p:spPr bwMode="auto">
          <a:xfrm>
            <a:off x="1082675" y="1784350"/>
            <a:ext cx="1000125" cy="1144588"/>
          </a:xfrm>
          <a:custGeom>
            <a:avLst/>
            <a:gdLst>
              <a:gd name="T0" fmla="*/ 0 w 1001486"/>
              <a:gd name="T1" fmla="*/ 1144588 h 1144555"/>
              <a:gd name="T2" fmla="*/ 49695 w 1001486"/>
              <a:gd name="T3" fmla="*/ 6221 h 1144555"/>
              <a:gd name="T4" fmla="*/ 1000125 w 1001486"/>
              <a:gd name="T5" fmla="*/ 0 h 1144555"/>
              <a:gd name="T6" fmla="*/ 0 w 1001486"/>
              <a:gd name="T7" fmla="*/ 1144588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0" name="任意多边形 18"/>
          <p:cNvSpPr>
            <a:spLocks noChangeArrowheads="1"/>
          </p:cNvSpPr>
          <p:nvPr/>
        </p:nvSpPr>
        <p:spPr bwMode="auto">
          <a:xfrm>
            <a:off x="1112838" y="1250950"/>
            <a:ext cx="963612" cy="558800"/>
          </a:xfrm>
          <a:custGeom>
            <a:avLst/>
            <a:gdLst>
              <a:gd name="T0" fmla="*/ 0 w 933061"/>
              <a:gd name="T1" fmla="*/ 546382 h 559837"/>
              <a:gd name="T2" fmla="*/ 790162 w 933061"/>
              <a:gd name="T3" fmla="*/ 0 h 559837"/>
              <a:gd name="T4" fmla="*/ 963612 w 933061"/>
              <a:gd name="T5" fmla="*/ 558800 h 559837"/>
              <a:gd name="T6" fmla="*/ 0 w 933061"/>
              <a:gd name="T7" fmla="*/ 546382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1" name="任意多边形 19"/>
          <p:cNvSpPr>
            <a:spLocks noChangeArrowheads="1"/>
          </p:cNvSpPr>
          <p:nvPr/>
        </p:nvSpPr>
        <p:spPr bwMode="auto">
          <a:xfrm>
            <a:off x="1138238" y="995363"/>
            <a:ext cx="765175" cy="801687"/>
          </a:xfrm>
          <a:custGeom>
            <a:avLst/>
            <a:gdLst>
              <a:gd name="T0" fmla="*/ 236395 w 765110"/>
              <a:gd name="T1" fmla="*/ 0 h 802433"/>
              <a:gd name="T2" fmla="*/ 0 w 765110"/>
              <a:gd name="T3" fmla="*/ 801687 h 802433"/>
              <a:gd name="T4" fmla="*/ 765175 w 765110"/>
              <a:gd name="T5" fmla="*/ 254800 h 802433"/>
              <a:gd name="T6" fmla="*/ 23639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2" name="任意多边形 20"/>
          <p:cNvSpPr>
            <a:spLocks noChangeArrowheads="1"/>
          </p:cNvSpPr>
          <p:nvPr/>
        </p:nvSpPr>
        <p:spPr bwMode="auto">
          <a:xfrm>
            <a:off x="1268413" y="-74613"/>
            <a:ext cx="635000" cy="1357313"/>
          </a:xfrm>
          <a:custGeom>
            <a:avLst/>
            <a:gdLst>
              <a:gd name="T0" fmla="*/ 105833 w 634481"/>
              <a:gd name="T1" fmla="*/ 1070907 h 1356049"/>
              <a:gd name="T2" fmla="*/ 0 w 634481"/>
              <a:gd name="T3" fmla="*/ 12453 h 1356049"/>
              <a:gd name="T4" fmla="*/ 236568 w 634481"/>
              <a:gd name="T5" fmla="*/ 0 h 1356049"/>
              <a:gd name="T6" fmla="*/ 635000 w 634481"/>
              <a:gd name="T7" fmla="*/ 1357313 h 1356049"/>
              <a:gd name="T8" fmla="*/ 105833 w 634481"/>
              <a:gd name="T9" fmla="*/ 1070907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3" name="任意多边形 21"/>
          <p:cNvSpPr>
            <a:spLocks noChangeArrowheads="1"/>
          </p:cNvSpPr>
          <p:nvPr/>
        </p:nvSpPr>
        <p:spPr bwMode="auto">
          <a:xfrm>
            <a:off x="1498600" y="-79375"/>
            <a:ext cx="835025" cy="1343025"/>
          </a:xfrm>
          <a:custGeom>
            <a:avLst/>
            <a:gdLst>
              <a:gd name="T0" fmla="*/ 398818 w 833535"/>
              <a:gd name="T1" fmla="*/ 1343025 h 1343608"/>
              <a:gd name="T2" fmla="*/ 835025 w 833535"/>
              <a:gd name="T3" fmla="*/ 982397 h 1343608"/>
              <a:gd name="T4" fmla="*/ 280418 w 833535"/>
              <a:gd name="T5" fmla="*/ 0 h 1343608"/>
              <a:gd name="T6" fmla="*/ 0 w 833535"/>
              <a:gd name="T7" fmla="*/ 18653 h 1343608"/>
              <a:gd name="T8" fmla="*/ 398818 w 833535"/>
              <a:gd name="T9" fmla="*/ 1343025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4" name="任意多边形 22"/>
          <p:cNvSpPr>
            <a:spLocks noChangeArrowheads="1"/>
          </p:cNvSpPr>
          <p:nvPr/>
        </p:nvSpPr>
        <p:spPr bwMode="auto">
          <a:xfrm>
            <a:off x="-279400" y="136525"/>
            <a:ext cx="1654175" cy="1673225"/>
          </a:xfrm>
          <a:custGeom>
            <a:avLst/>
            <a:gdLst>
              <a:gd name="T0" fmla="*/ 1654175 w 1654628"/>
              <a:gd name="T1" fmla="*/ 858383 h 1673290"/>
              <a:gd name="T2" fmla="*/ 1417865 w 1654628"/>
              <a:gd name="T3" fmla="*/ 1673225 h 1673290"/>
              <a:gd name="T4" fmla="*/ 0 w 1654628"/>
              <a:gd name="T5" fmla="*/ 99523 h 1673290"/>
              <a:gd name="T6" fmla="*/ 136812 w 1654628"/>
              <a:gd name="T7" fmla="*/ 0 h 1673290"/>
              <a:gd name="T8" fmla="*/ 1654175 w 1654628"/>
              <a:gd name="T9" fmla="*/ 858383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5" name="任意多边形 23"/>
          <p:cNvSpPr>
            <a:spLocks noChangeArrowheads="1"/>
          </p:cNvSpPr>
          <p:nvPr/>
        </p:nvSpPr>
        <p:spPr bwMode="auto">
          <a:xfrm>
            <a:off x="-17463" y="-68263"/>
            <a:ext cx="1392238" cy="1063626"/>
          </a:xfrm>
          <a:custGeom>
            <a:avLst/>
            <a:gdLst>
              <a:gd name="T0" fmla="*/ 1392238 w 1393372"/>
              <a:gd name="T1" fmla="*/ 1063626 h 1063690"/>
              <a:gd name="T2" fmla="*/ 1292792 w 1393372"/>
              <a:gd name="T3" fmla="*/ 6221 h 1063690"/>
              <a:gd name="T4" fmla="*/ 223753 w 1393372"/>
              <a:gd name="T5" fmla="*/ 0 h 1063690"/>
              <a:gd name="T6" fmla="*/ 0 w 1393372"/>
              <a:gd name="T7" fmla="*/ 292341 h 1063690"/>
              <a:gd name="T8" fmla="*/ 1392238 w 1393372"/>
              <a:gd name="T9" fmla="*/ 1063626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6" name="任意多边形 26"/>
          <p:cNvSpPr>
            <a:spLocks noChangeArrowheads="1"/>
          </p:cNvSpPr>
          <p:nvPr/>
        </p:nvSpPr>
        <p:spPr bwMode="auto">
          <a:xfrm>
            <a:off x="2892425" y="3619500"/>
            <a:ext cx="398463" cy="1711325"/>
          </a:xfrm>
          <a:custGeom>
            <a:avLst/>
            <a:gdLst>
              <a:gd name="T0" fmla="*/ 0 w 398106"/>
              <a:gd name="T1" fmla="*/ 0 h 1710612"/>
              <a:gd name="T2" fmla="*/ 398463 w 398106"/>
              <a:gd name="T3" fmla="*/ 983234 h 1710612"/>
              <a:gd name="T4" fmla="*/ 286396 w 398106"/>
              <a:gd name="T5" fmla="*/ 1711325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7" name="任意多边形 27"/>
          <p:cNvSpPr>
            <a:spLocks noChangeArrowheads="1"/>
          </p:cNvSpPr>
          <p:nvPr/>
        </p:nvSpPr>
        <p:spPr bwMode="auto">
          <a:xfrm>
            <a:off x="3184525" y="4597400"/>
            <a:ext cx="1617663" cy="565150"/>
          </a:xfrm>
          <a:custGeom>
            <a:avLst/>
            <a:gdLst>
              <a:gd name="T0" fmla="*/ 99548 w 1617306"/>
              <a:gd name="T1" fmla="*/ 0 h 566057"/>
              <a:gd name="T2" fmla="*/ 1617663 w 1617306"/>
              <a:gd name="T3" fmla="*/ 565150 h 566057"/>
              <a:gd name="T4" fmla="*/ 0 w 1617306"/>
              <a:gd name="T5" fmla="*/ 565150 h 566057"/>
              <a:gd name="T6" fmla="*/ 99548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8" name="任意多边形 28"/>
          <p:cNvSpPr>
            <a:spLocks noChangeArrowheads="1"/>
          </p:cNvSpPr>
          <p:nvPr/>
        </p:nvSpPr>
        <p:spPr bwMode="auto">
          <a:xfrm>
            <a:off x="3278188" y="4011613"/>
            <a:ext cx="1790700" cy="1157287"/>
          </a:xfrm>
          <a:custGeom>
            <a:avLst/>
            <a:gdLst>
              <a:gd name="T0" fmla="*/ 87048 w 1791477"/>
              <a:gd name="T1" fmla="*/ 0 h 1156996"/>
              <a:gd name="T2" fmla="*/ 1790700 w 1791477"/>
              <a:gd name="T3" fmla="*/ 1151065 h 1156996"/>
              <a:gd name="T4" fmla="*/ 1535775 w 1791477"/>
              <a:gd name="T5" fmla="*/ 1157287 h 1156996"/>
              <a:gd name="T6" fmla="*/ 0 w 1791477"/>
              <a:gd name="T7" fmla="*/ 603532 h 1156996"/>
              <a:gd name="T8" fmla="*/ 87048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3999" name="任意多边形 29"/>
          <p:cNvSpPr>
            <a:spLocks noChangeArrowheads="1"/>
          </p:cNvSpPr>
          <p:nvPr/>
        </p:nvSpPr>
        <p:spPr bwMode="auto">
          <a:xfrm>
            <a:off x="2886075" y="3613150"/>
            <a:ext cx="485775" cy="984250"/>
          </a:xfrm>
          <a:custGeom>
            <a:avLst/>
            <a:gdLst>
              <a:gd name="T0" fmla="*/ 0 w 491412"/>
              <a:gd name="T1" fmla="*/ 0 h 976604"/>
              <a:gd name="T2" fmla="*/ 485775 w 491412"/>
              <a:gd name="T3" fmla="*/ 401223 h 976604"/>
              <a:gd name="T4" fmla="*/ 393539 w 491412"/>
              <a:gd name="T5" fmla="*/ 984250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0" name="任意多边形 32"/>
          <p:cNvSpPr>
            <a:spLocks noChangeArrowheads="1"/>
          </p:cNvSpPr>
          <p:nvPr/>
        </p:nvSpPr>
        <p:spPr bwMode="auto">
          <a:xfrm>
            <a:off x="2581275" y="1773238"/>
            <a:ext cx="1082675" cy="1884362"/>
          </a:xfrm>
          <a:custGeom>
            <a:avLst/>
            <a:gdLst>
              <a:gd name="T0" fmla="*/ 0 w 1076131"/>
              <a:gd name="T1" fmla="*/ 0 h 1841240"/>
              <a:gd name="T2" fmla="*/ 1082675 w 1076131"/>
              <a:gd name="T3" fmla="*/ 6366 h 1841240"/>
              <a:gd name="T4" fmla="*/ 306653 w 1076131"/>
              <a:gd name="T5" fmla="*/ 1884362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1" name="任意多边形 34"/>
          <p:cNvSpPr>
            <a:spLocks noChangeArrowheads="1"/>
          </p:cNvSpPr>
          <p:nvPr/>
        </p:nvSpPr>
        <p:spPr bwMode="auto">
          <a:xfrm>
            <a:off x="3763963" y="2052638"/>
            <a:ext cx="454025" cy="1735137"/>
          </a:xfrm>
          <a:custGeom>
            <a:avLst/>
            <a:gdLst>
              <a:gd name="T0" fmla="*/ 454025 w 454090"/>
              <a:gd name="T1" fmla="*/ 0 h 1735494"/>
              <a:gd name="T2" fmla="*/ 410488 w 454090"/>
              <a:gd name="T3" fmla="*/ 1735137 h 1735494"/>
              <a:gd name="T4" fmla="*/ 0 w 454090"/>
              <a:gd name="T5" fmla="*/ 230108 h 1735494"/>
              <a:gd name="T6" fmla="*/ 454025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2" name="任意多边形 37"/>
          <p:cNvSpPr>
            <a:spLocks noChangeArrowheads="1"/>
          </p:cNvSpPr>
          <p:nvPr/>
        </p:nvSpPr>
        <p:spPr bwMode="auto">
          <a:xfrm>
            <a:off x="1884363" y="-55563"/>
            <a:ext cx="1792287" cy="1841501"/>
          </a:xfrm>
          <a:custGeom>
            <a:avLst/>
            <a:gdLst>
              <a:gd name="T0" fmla="*/ 0 w 1791478"/>
              <a:gd name="T1" fmla="*/ 1318912 h 1841241"/>
              <a:gd name="T2" fmla="*/ 697001 w 1791478"/>
              <a:gd name="T3" fmla="*/ 1841501 h 1841241"/>
              <a:gd name="T4" fmla="*/ 1792287 w 1791478"/>
              <a:gd name="T5" fmla="*/ 12443 h 1841241"/>
              <a:gd name="T6" fmla="*/ 1474903 w 1791478"/>
              <a:gd name="T7" fmla="*/ 0 h 1841241"/>
              <a:gd name="T8" fmla="*/ 0 w 1791478"/>
              <a:gd name="T9" fmla="*/ 1318912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3" name="任意多边形 40"/>
          <p:cNvSpPr>
            <a:spLocks noChangeArrowheads="1"/>
          </p:cNvSpPr>
          <p:nvPr/>
        </p:nvSpPr>
        <p:spPr bwMode="auto">
          <a:xfrm>
            <a:off x="1803400" y="-36513"/>
            <a:ext cx="511175" cy="927101"/>
          </a:xfrm>
          <a:custGeom>
            <a:avLst/>
            <a:gdLst>
              <a:gd name="T0" fmla="*/ 504942 w 510073"/>
              <a:gd name="T1" fmla="*/ 927101 h 926841"/>
              <a:gd name="T2" fmla="*/ 511175 w 510073"/>
              <a:gd name="T3" fmla="*/ 12444 h 926841"/>
              <a:gd name="T4" fmla="*/ 0 w 510073"/>
              <a:gd name="T5" fmla="*/ 0 h 926841"/>
              <a:gd name="T6" fmla="*/ 504942 w 510073"/>
              <a:gd name="T7" fmla="*/ 92710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4" name="任意多边形 41"/>
          <p:cNvSpPr>
            <a:spLocks noChangeArrowheads="1"/>
          </p:cNvSpPr>
          <p:nvPr/>
        </p:nvSpPr>
        <p:spPr bwMode="auto">
          <a:xfrm>
            <a:off x="2406650" y="-17463"/>
            <a:ext cx="585788" cy="334963"/>
          </a:xfrm>
          <a:custGeom>
            <a:avLst/>
            <a:gdLst>
              <a:gd name="T0" fmla="*/ 0 w 528734"/>
              <a:gd name="T1" fmla="*/ 0 h 311020"/>
              <a:gd name="T2" fmla="*/ 351472 w 528734"/>
              <a:gd name="T3" fmla="*/ 6699 h 311020"/>
              <a:gd name="T4" fmla="*/ 585788 w 528734"/>
              <a:gd name="T5" fmla="*/ 334963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5" name="任意多边形 42"/>
          <p:cNvSpPr>
            <a:spLocks noChangeArrowheads="1"/>
          </p:cNvSpPr>
          <p:nvPr/>
        </p:nvSpPr>
        <p:spPr bwMode="auto">
          <a:xfrm>
            <a:off x="2755900" y="-12700"/>
            <a:ext cx="565150" cy="317500"/>
          </a:xfrm>
          <a:custGeom>
            <a:avLst/>
            <a:gdLst>
              <a:gd name="T0" fmla="*/ 0 w 566057"/>
              <a:gd name="T1" fmla="*/ 0 h 286139"/>
              <a:gd name="T2" fmla="*/ 565150 w 566057"/>
              <a:gd name="T3" fmla="*/ 6902 h 286139"/>
              <a:gd name="T4" fmla="*/ 223575 w 566057"/>
              <a:gd name="T5" fmla="*/ 317500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6" name="任意多边形 43"/>
          <p:cNvSpPr>
            <a:spLocks noChangeArrowheads="1"/>
          </p:cNvSpPr>
          <p:nvPr/>
        </p:nvSpPr>
        <p:spPr bwMode="auto">
          <a:xfrm>
            <a:off x="3794125" y="-12700"/>
            <a:ext cx="274638" cy="939800"/>
          </a:xfrm>
          <a:custGeom>
            <a:avLst/>
            <a:gdLst>
              <a:gd name="T0" fmla="*/ 274638 w 273698"/>
              <a:gd name="T1" fmla="*/ 18671 h 939281"/>
              <a:gd name="T2" fmla="*/ 0 w 273698"/>
              <a:gd name="T3" fmla="*/ 939800 h 939281"/>
              <a:gd name="T4" fmla="*/ 162285 w 273698"/>
              <a:gd name="T5" fmla="*/ 0 h 939281"/>
              <a:gd name="T6" fmla="*/ 274638 w 273698"/>
              <a:gd name="T7" fmla="*/ 1867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7" name="任意多边形 44"/>
          <p:cNvSpPr>
            <a:spLocks noChangeArrowheads="1"/>
          </p:cNvSpPr>
          <p:nvPr/>
        </p:nvSpPr>
        <p:spPr bwMode="auto">
          <a:xfrm>
            <a:off x="3787775" y="-23813"/>
            <a:ext cx="603250" cy="1547813"/>
          </a:xfrm>
          <a:custGeom>
            <a:avLst/>
            <a:gdLst>
              <a:gd name="T0" fmla="*/ 267420 w 603379"/>
              <a:gd name="T1" fmla="*/ 6216 h 1548881"/>
              <a:gd name="T2" fmla="*/ 472650 w 603379"/>
              <a:gd name="T3" fmla="*/ 0 h 1548881"/>
              <a:gd name="T4" fmla="*/ 603250 w 603379"/>
              <a:gd name="T5" fmla="*/ 1547813 h 1548881"/>
              <a:gd name="T6" fmla="*/ 0 w 603379"/>
              <a:gd name="T7" fmla="*/ 938633 h 1548881"/>
              <a:gd name="T8" fmla="*/ 267420 w 603379"/>
              <a:gd name="T9" fmla="*/ 6216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8" name="任意多边形 45"/>
          <p:cNvSpPr>
            <a:spLocks noChangeArrowheads="1"/>
          </p:cNvSpPr>
          <p:nvPr/>
        </p:nvSpPr>
        <p:spPr bwMode="auto">
          <a:xfrm>
            <a:off x="3651250" y="908050"/>
            <a:ext cx="746125" cy="889000"/>
          </a:xfrm>
          <a:custGeom>
            <a:avLst/>
            <a:gdLst>
              <a:gd name="T0" fmla="*/ 143008 w 746449"/>
              <a:gd name="T1" fmla="*/ 0 h 889518"/>
              <a:gd name="T2" fmla="*/ 746125 w 746449"/>
              <a:gd name="T3" fmla="*/ 603028 h 889518"/>
              <a:gd name="T4" fmla="*/ 0 w 746449"/>
              <a:gd name="T5" fmla="*/ 889000 h 889518"/>
              <a:gd name="T6" fmla="*/ 143008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09" name="任意多边形 46"/>
          <p:cNvSpPr>
            <a:spLocks noChangeArrowheads="1"/>
          </p:cNvSpPr>
          <p:nvPr/>
        </p:nvSpPr>
        <p:spPr bwMode="auto">
          <a:xfrm>
            <a:off x="3644900" y="1485900"/>
            <a:ext cx="1150938" cy="304800"/>
          </a:xfrm>
          <a:custGeom>
            <a:avLst/>
            <a:gdLst>
              <a:gd name="T0" fmla="*/ 732415 w 1094792"/>
              <a:gd name="T1" fmla="*/ 0 h 286139"/>
              <a:gd name="T2" fmla="*/ 1150938 w 1094792"/>
              <a:gd name="T3" fmla="*/ 291548 h 286139"/>
              <a:gd name="T4" fmla="*/ 0 w 1094792"/>
              <a:gd name="T5" fmla="*/ 304800 h 286139"/>
              <a:gd name="T6" fmla="*/ 732415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0" name="任意多边形 48"/>
          <p:cNvSpPr>
            <a:spLocks noChangeArrowheads="1"/>
          </p:cNvSpPr>
          <p:nvPr/>
        </p:nvSpPr>
        <p:spPr bwMode="auto">
          <a:xfrm>
            <a:off x="4335463" y="958850"/>
            <a:ext cx="161925" cy="322263"/>
          </a:xfrm>
          <a:custGeom>
            <a:avLst/>
            <a:gdLst>
              <a:gd name="T0" fmla="*/ 161925 w 149290"/>
              <a:gd name="T1" fmla="*/ 0 h 323461"/>
              <a:gd name="T2" fmla="*/ 121444 w 149290"/>
              <a:gd name="T3" fmla="*/ 322263 h 323461"/>
              <a:gd name="T4" fmla="*/ 0 w 149290"/>
              <a:gd name="T5" fmla="*/ 74369 h 323461"/>
              <a:gd name="T6" fmla="*/ 161925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1" name="任意多边形 49"/>
          <p:cNvSpPr>
            <a:spLocks noChangeArrowheads="1"/>
          </p:cNvSpPr>
          <p:nvPr/>
        </p:nvSpPr>
        <p:spPr bwMode="auto">
          <a:xfrm>
            <a:off x="4341813" y="1038225"/>
            <a:ext cx="298450" cy="622300"/>
          </a:xfrm>
          <a:custGeom>
            <a:avLst/>
            <a:gdLst>
              <a:gd name="T0" fmla="*/ 0 w 298579"/>
              <a:gd name="T1" fmla="*/ 0 h 622040"/>
              <a:gd name="T2" fmla="*/ 298450 w 298579"/>
              <a:gd name="T3" fmla="*/ 622300 h 622040"/>
              <a:gd name="T4" fmla="*/ 37306 w 298579"/>
              <a:gd name="T5" fmla="*/ 373380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2" name="任意多边形 50"/>
          <p:cNvSpPr>
            <a:spLocks noChangeArrowheads="1"/>
          </p:cNvSpPr>
          <p:nvPr/>
        </p:nvSpPr>
        <p:spPr bwMode="auto">
          <a:xfrm>
            <a:off x="4378325" y="1412875"/>
            <a:ext cx="430213" cy="373063"/>
          </a:xfrm>
          <a:custGeom>
            <a:avLst/>
            <a:gdLst>
              <a:gd name="T0" fmla="*/ 0 w 429208"/>
              <a:gd name="T1" fmla="*/ 0 h 373225"/>
              <a:gd name="T2" fmla="*/ 430213 w 429208"/>
              <a:gd name="T3" fmla="*/ 373063 h 373225"/>
              <a:gd name="T4" fmla="*/ 0 w 429208"/>
              <a:gd name="T5" fmla="*/ 9326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3" name="任意多边形 51"/>
          <p:cNvSpPr>
            <a:spLocks noChangeArrowheads="1"/>
          </p:cNvSpPr>
          <p:nvPr/>
        </p:nvSpPr>
        <p:spPr bwMode="auto">
          <a:xfrm>
            <a:off x="4422775" y="1238250"/>
            <a:ext cx="373063" cy="539750"/>
          </a:xfrm>
          <a:custGeom>
            <a:avLst/>
            <a:gdLst>
              <a:gd name="T0" fmla="*/ 0 w 329682"/>
              <a:gd name="T1" fmla="*/ 0 h 541176"/>
              <a:gd name="T2" fmla="*/ 373063 w 329682"/>
              <a:gd name="T3" fmla="*/ 539750 h 541176"/>
              <a:gd name="T4" fmla="*/ 197090 w 329682"/>
              <a:gd name="T5" fmla="*/ 384650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4" name="任意多边形 52"/>
          <p:cNvSpPr>
            <a:spLocks noChangeArrowheads="1"/>
          </p:cNvSpPr>
          <p:nvPr/>
        </p:nvSpPr>
        <p:spPr bwMode="auto">
          <a:xfrm rot="183440">
            <a:off x="-136525" y="184150"/>
            <a:ext cx="390525" cy="179388"/>
          </a:xfrm>
          <a:custGeom>
            <a:avLst/>
            <a:gdLst>
              <a:gd name="T0" fmla="*/ 43391 w 391885"/>
              <a:gd name="T1" fmla="*/ 0 h 180392"/>
              <a:gd name="T2" fmla="*/ 390525 w 391885"/>
              <a:gd name="T3" fmla="*/ 179388 h 180392"/>
              <a:gd name="T4" fmla="*/ 0 w 391885"/>
              <a:gd name="T5" fmla="*/ 142274 h 180392"/>
              <a:gd name="T6" fmla="*/ 43391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5" name="任意多边形 53"/>
          <p:cNvSpPr>
            <a:spLocks noChangeArrowheads="1"/>
          </p:cNvSpPr>
          <p:nvPr/>
        </p:nvSpPr>
        <p:spPr bwMode="auto">
          <a:xfrm>
            <a:off x="4824413" y="603250"/>
            <a:ext cx="242887" cy="515938"/>
          </a:xfrm>
          <a:custGeom>
            <a:avLst/>
            <a:gdLst>
              <a:gd name="T0" fmla="*/ 199292 w 242596"/>
              <a:gd name="T1" fmla="*/ 0 h 516294"/>
              <a:gd name="T2" fmla="*/ 0 w 242596"/>
              <a:gd name="T3" fmla="*/ 111890 h 516294"/>
              <a:gd name="T4" fmla="*/ 242887 w 242596"/>
              <a:gd name="T5" fmla="*/ 515938 h 516294"/>
              <a:gd name="T6" fmla="*/ 199292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6" name="任意多边形 54"/>
          <p:cNvSpPr>
            <a:spLocks noChangeArrowheads="1"/>
          </p:cNvSpPr>
          <p:nvPr/>
        </p:nvSpPr>
        <p:spPr bwMode="auto">
          <a:xfrm>
            <a:off x="5762625" y="1263650"/>
            <a:ext cx="523875" cy="266700"/>
          </a:xfrm>
          <a:custGeom>
            <a:avLst/>
            <a:gdLst>
              <a:gd name="T0" fmla="*/ 0 w 522514"/>
              <a:gd name="T1" fmla="*/ 12405 h 267478"/>
              <a:gd name="T2" fmla="*/ 523875 w 522514"/>
              <a:gd name="T3" fmla="*/ 0 h 267478"/>
              <a:gd name="T4" fmla="*/ 274411 w 522514"/>
              <a:gd name="T5" fmla="*/ 266700 h 267478"/>
              <a:gd name="T6" fmla="*/ 0 w 522514"/>
              <a:gd name="T7" fmla="*/ 12405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7" name="任意多边形 55"/>
          <p:cNvSpPr>
            <a:spLocks noChangeArrowheads="1"/>
          </p:cNvSpPr>
          <p:nvPr/>
        </p:nvSpPr>
        <p:spPr bwMode="auto">
          <a:xfrm>
            <a:off x="5119688" y="2162175"/>
            <a:ext cx="341312" cy="254000"/>
          </a:xfrm>
          <a:custGeom>
            <a:avLst/>
            <a:gdLst>
              <a:gd name="T0" fmla="*/ 161348 w 342123"/>
              <a:gd name="T1" fmla="*/ 0 h 255037"/>
              <a:gd name="T2" fmla="*/ 0 w 342123"/>
              <a:gd name="T3" fmla="*/ 254000 h 255037"/>
              <a:gd name="T4" fmla="*/ 341312 w 342123"/>
              <a:gd name="T5" fmla="*/ 80536 h 255037"/>
              <a:gd name="T6" fmla="*/ 161348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8" name="任意多边形 56"/>
          <p:cNvSpPr>
            <a:spLocks noChangeArrowheads="1"/>
          </p:cNvSpPr>
          <p:nvPr/>
        </p:nvSpPr>
        <p:spPr bwMode="auto">
          <a:xfrm>
            <a:off x="6000750" y="4178300"/>
            <a:ext cx="515938" cy="373063"/>
          </a:xfrm>
          <a:custGeom>
            <a:avLst/>
            <a:gdLst>
              <a:gd name="T0" fmla="*/ 254861 w 516293"/>
              <a:gd name="T1" fmla="*/ 0 h 373224"/>
              <a:gd name="T2" fmla="*/ 0 w 516293"/>
              <a:gd name="T3" fmla="*/ 373063 h 373224"/>
              <a:gd name="T4" fmla="*/ 515938 w 516293"/>
              <a:gd name="T5" fmla="*/ 242491 h 373224"/>
              <a:gd name="T6" fmla="*/ 254861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19" name="任意多边形 57"/>
          <p:cNvSpPr>
            <a:spLocks noChangeArrowheads="1"/>
          </p:cNvSpPr>
          <p:nvPr/>
        </p:nvSpPr>
        <p:spPr bwMode="auto">
          <a:xfrm>
            <a:off x="5119688" y="4476750"/>
            <a:ext cx="392112" cy="434975"/>
          </a:xfrm>
          <a:custGeom>
            <a:avLst/>
            <a:gdLst>
              <a:gd name="T0" fmla="*/ 0 w 391885"/>
              <a:gd name="T1" fmla="*/ 0 h 435429"/>
              <a:gd name="T2" fmla="*/ 392112 w 391885"/>
              <a:gd name="T3" fmla="*/ 111850 h 435429"/>
              <a:gd name="T4" fmla="*/ 186720 w 391885"/>
              <a:gd name="T5" fmla="*/ 434975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0" name="任意多边形 58"/>
          <p:cNvSpPr>
            <a:spLocks noChangeArrowheads="1"/>
          </p:cNvSpPr>
          <p:nvPr/>
        </p:nvSpPr>
        <p:spPr bwMode="auto">
          <a:xfrm>
            <a:off x="5751513" y="4881563"/>
            <a:ext cx="236537" cy="211137"/>
          </a:xfrm>
          <a:custGeom>
            <a:avLst/>
            <a:gdLst>
              <a:gd name="T0" fmla="*/ 68471 w 236375"/>
              <a:gd name="T1" fmla="*/ 0 h 211494"/>
              <a:gd name="T2" fmla="*/ 236537 w 236375"/>
              <a:gd name="T3" fmla="*/ 211137 h 211494"/>
              <a:gd name="T4" fmla="*/ 0 w 236375"/>
              <a:gd name="T5" fmla="*/ 130407 h 211494"/>
              <a:gd name="T6" fmla="*/ 68471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1" name="任意多边形 59"/>
          <p:cNvSpPr>
            <a:spLocks noChangeArrowheads="1"/>
          </p:cNvSpPr>
          <p:nvPr/>
        </p:nvSpPr>
        <p:spPr bwMode="auto">
          <a:xfrm>
            <a:off x="6950075" y="4981575"/>
            <a:ext cx="187325" cy="260350"/>
          </a:xfrm>
          <a:custGeom>
            <a:avLst/>
            <a:gdLst>
              <a:gd name="T0" fmla="*/ 187325 w 186612"/>
              <a:gd name="T1" fmla="*/ 241754 h 261257"/>
              <a:gd name="T2" fmla="*/ 106150 w 186612"/>
              <a:gd name="T3" fmla="*/ 0 h 261257"/>
              <a:gd name="T4" fmla="*/ 0 w 186612"/>
              <a:gd name="T5" fmla="*/ 260350 h 261257"/>
              <a:gd name="T6" fmla="*/ 187325 w 186612"/>
              <a:gd name="T7" fmla="*/ 241754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2" name="TextBox 7"/>
          <p:cNvSpPr>
            <a:spLocks noChangeArrowheads="1"/>
          </p:cNvSpPr>
          <p:nvPr/>
        </p:nvSpPr>
        <p:spPr bwMode="auto">
          <a:xfrm>
            <a:off x="5734050" y="2276475"/>
            <a:ext cx="2870200" cy="647700"/>
          </a:xfrm>
          <a:prstGeom prst="rect">
            <a:avLst/>
          </a:prstGeom>
          <a:noFill/>
          <a:ln w="9525">
            <a:noFill/>
            <a:miter lim="800000"/>
          </a:ln>
        </p:spPr>
        <p:txBody>
          <a:bodyPr wrap="none">
            <a:spAutoFit/>
          </a:bodyPr>
          <a:lstStyle/>
          <a:p>
            <a:pPr algn="ctr" defTabSz="685800">
              <a:buFont typeface="Arial" panose="020B0604020202020204" pitchFamily="34" charset="0"/>
              <a:buNone/>
            </a:pPr>
            <a:r>
              <a:rPr lang="en-US" altLang="zh-CN" sz="3600">
                <a:solidFill>
                  <a:srgbClr val="12B0C9"/>
                </a:solidFill>
                <a:ea typeface="微软雅黑" panose="020B0503020204020204" pitchFamily="34" charset="-122"/>
                <a:cs typeface="微软雅黑" panose="020B0503020204020204" pitchFamily="34" charset="-122"/>
                <a:sym typeface="Arial" panose="020B0604020202020204" pitchFamily="34" charset="0"/>
              </a:rPr>
              <a:t>THANK YOU</a:t>
            </a:r>
            <a:endParaRPr lang="zh-CN" altLang="en-US" sz="3600">
              <a:solidFill>
                <a:srgbClr val="12B0C9"/>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3" name="矩形 62"/>
          <p:cNvSpPr>
            <a:spLocks noChangeArrowheads="1"/>
          </p:cNvSpPr>
          <p:nvPr/>
        </p:nvSpPr>
        <p:spPr bwMode="auto">
          <a:xfrm>
            <a:off x="6989763" y="3030538"/>
            <a:ext cx="358775" cy="36512"/>
          </a:xfrm>
          <a:prstGeom prst="rect">
            <a:avLst/>
          </a:pr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4" name="任意多边形 63"/>
          <p:cNvSpPr>
            <a:spLocks noChangeArrowheads="1"/>
          </p:cNvSpPr>
          <p:nvPr/>
        </p:nvSpPr>
        <p:spPr bwMode="auto">
          <a:xfrm rot="-10358723">
            <a:off x="5195888" y="3736975"/>
            <a:ext cx="341312" cy="254000"/>
          </a:xfrm>
          <a:custGeom>
            <a:avLst/>
            <a:gdLst>
              <a:gd name="T0" fmla="*/ 161348 w 342123"/>
              <a:gd name="T1" fmla="*/ 0 h 255037"/>
              <a:gd name="T2" fmla="*/ 0 w 342123"/>
              <a:gd name="T3" fmla="*/ 254000 h 255037"/>
              <a:gd name="T4" fmla="*/ 341312 w 342123"/>
              <a:gd name="T5" fmla="*/ 80536 h 255037"/>
              <a:gd name="T6" fmla="*/ 161348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5" name="任意多边形 69"/>
          <p:cNvSpPr>
            <a:spLocks noChangeArrowheads="1"/>
          </p:cNvSpPr>
          <p:nvPr/>
        </p:nvSpPr>
        <p:spPr bwMode="auto">
          <a:xfrm>
            <a:off x="8777288" y="1325563"/>
            <a:ext cx="398462" cy="373062"/>
          </a:xfrm>
          <a:custGeom>
            <a:avLst/>
            <a:gdLst>
              <a:gd name="T0" fmla="*/ 379784 w 398106"/>
              <a:gd name="T1" fmla="*/ 18653 h 373225"/>
              <a:gd name="T2" fmla="*/ 398462 w 398106"/>
              <a:gd name="T3" fmla="*/ 373062 h 373225"/>
              <a:gd name="T4" fmla="*/ 0 w 398106"/>
              <a:gd name="T5" fmla="*/ 0 h 373225"/>
              <a:gd name="T6" fmla="*/ 379784 w 398106"/>
              <a:gd name="T7" fmla="*/ 18653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6" name="任意多边形 70"/>
          <p:cNvSpPr>
            <a:spLocks noChangeArrowheads="1"/>
          </p:cNvSpPr>
          <p:nvPr/>
        </p:nvSpPr>
        <p:spPr bwMode="auto">
          <a:xfrm>
            <a:off x="8440738" y="1325563"/>
            <a:ext cx="541337" cy="185737"/>
          </a:xfrm>
          <a:custGeom>
            <a:avLst/>
            <a:gdLst>
              <a:gd name="T0" fmla="*/ 336003 w 541175"/>
              <a:gd name="T1" fmla="*/ 0 h 186613"/>
              <a:gd name="T2" fmla="*/ 0 w 541175"/>
              <a:gd name="T3" fmla="*/ 142398 h 186613"/>
              <a:gd name="T4" fmla="*/ 541337 w 541175"/>
              <a:gd name="T5" fmla="*/ 185737 h 186613"/>
              <a:gd name="T6" fmla="*/ 336003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7" name="任意多边形 71"/>
          <p:cNvSpPr>
            <a:spLocks noChangeArrowheads="1"/>
          </p:cNvSpPr>
          <p:nvPr/>
        </p:nvSpPr>
        <p:spPr bwMode="auto">
          <a:xfrm>
            <a:off x="8169275" y="1074738"/>
            <a:ext cx="112713" cy="166687"/>
          </a:xfrm>
          <a:custGeom>
            <a:avLst/>
            <a:gdLst>
              <a:gd name="T0" fmla="*/ 0 w 111967"/>
              <a:gd name="T1" fmla="*/ 0 h 167951"/>
              <a:gd name="T2" fmla="*/ 112713 w 111967"/>
              <a:gd name="T3" fmla="*/ 104951 h 167951"/>
              <a:gd name="T4" fmla="*/ 31309 w 111967"/>
              <a:gd name="T5" fmla="*/ 166687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8" name="任意多边形 72"/>
          <p:cNvSpPr>
            <a:spLocks noChangeArrowheads="1"/>
          </p:cNvSpPr>
          <p:nvPr/>
        </p:nvSpPr>
        <p:spPr bwMode="auto">
          <a:xfrm>
            <a:off x="8496300" y="1928813"/>
            <a:ext cx="76200" cy="93662"/>
          </a:xfrm>
          <a:custGeom>
            <a:avLst/>
            <a:gdLst>
              <a:gd name="T0" fmla="*/ 69850 w 74645"/>
              <a:gd name="T1" fmla="*/ 0 h 93306"/>
              <a:gd name="T2" fmla="*/ 0 w 74645"/>
              <a:gd name="T3" fmla="*/ 43709 h 93306"/>
              <a:gd name="T4" fmla="*/ 76200 w 74645"/>
              <a:gd name="T5" fmla="*/ 93662 h 93306"/>
              <a:gd name="T6" fmla="*/ 69850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29" name="任意多边形 73"/>
          <p:cNvSpPr>
            <a:spLocks noChangeArrowheads="1"/>
          </p:cNvSpPr>
          <p:nvPr/>
        </p:nvSpPr>
        <p:spPr bwMode="auto">
          <a:xfrm rot="5189374">
            <a:off x="8954294" y="3880644"/>
            <a:ext cx="341312" cy="254000"/>
          </a:xfrm>
          <a:custGeom>
            <a:avLst/>
            <a:gdLst>
              <a:gd name="T0" fmla="*/ 161348 w 342123"/>
              <a:gd name="T1" fmla="*/ 0 h 255037"/>
              <a:gd name="T2" fmla="*/ 0 w 342123"/>
              <a:gd name="T3" fmla="*/ 254000 h 255037"/>
              <a:gd name="T4" fmla="*/ 341312 w 342123"/>
              <a:gd name="T5" fmla="*/ 80536 h 255037"/>
              <a:gd name="T6" fmla="*/ 161348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4030" name="任意多边形 74"/>
          <p:cNvSpPr>
            <a:spLocks noChangeArrowheads="1"/>
          </p:cNvSpPr>
          <p:nvPr/>
        </p:nvSpPr>
        <p:spPr bwMode="auto">
          <a:xfrm rot="-2400150">
            <a:off x="8023225" y="4589463"/>
            <a:ext cx="187325" cy="260350"/>
          </a:xfrm>
          <a:custGeom>
            <a:avLst/>
            <a:gdLst>
              <a:gd name="T0" fmla="*/ 187325 w 186612"/>
              <a:gd name="T1" fmla="*/ 241754 h 261257"/>
              <a:gd name="T2" fmla="*/ 106150 w 186612"/>
              <a:gd name="T3" fmla="*/ 0 h 261257"/>
              <a:gd name="T4" fmla="*/ 0 w 186612"/>
              <a:gd name="T5" fmla="*/ 260350 h 261257"/>
              <a:gd name="T6" fmla="*/ 187325 w 186612"/>
              <a:gd name="T7" fmla="*/ 241754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18097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组织的内涵与分类</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8807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807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807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807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8076" name="Rectangle 12"/>
          <p:cNvSpPr>
            <a:spLocks noChangeArrowheads="1"/>
          </p:cNvSpPr>
          <p:nvPr/>
        </p:nvSpPr>
        <p:spPr bwMode="auto">
          <a:xfrm>
            <a:off x="241935" y="911543"/>
            <a:ext cx="8740775" cy="768350"/>
          </a:xfrm>
          <a:prstGeom prst="rect">
            <a:avLst/>
          </a:prstGeom>
          <a:noFill/>
          <a:ln w="9525">
            <a:noFill/>
            <a:miter lim="800000"/>
          </a:ln>
          <a:effectLst/>
        </p:spPr>
        <p:txBody>
          <a:bodyPr wrap="square" anchor="ctr">
            <a:spAutoFit/>
          </a:bodyPr>
          <a:lstStyle/>
          <a:p>
            <a:pPr>
              <a:lnSpc>
                <a:spcPct val="11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组织是一种人们有目的地组合起来的社会单元，它由两个或多个个体组成，在一个相对连续的基础上运作，以实现一个共同目标或一系列共同目标。</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8335" y="3286125"/>
            <a:ext cx="9152335" cy="47085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3"/>
          <p:cNvGrpSpPr/>
          <p:nvPr/>
        </p:nvGrpSpPr>
        <p:grpSpPr bwMode="auto">
          <a:xfrm>
            <a:off x="3245644" y="1609725"/>
            <a:ext cx="2652713" cy="1600200"/>
            <a:chOff x="0" y="0"/>
            <a:chExt cx="3536515" cy="2133600"/>
          </a:xfrm>
        </p:grpSpPr>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8"/>
            <p:cNvSpPr>
              <a:spLocks noChangeArrowheads="1"/>
            </p:cNvSpPr>
            <p:nvPr/>
          </p:nvSpPr>
          <p:spPr bwMode="auto">
            <a:xfrm>
              <a:off x="519687" y="255892"/>
              <a:ext cx="2450592" cy="153000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2"/>
          <p:cNvGrpSpPr/>
          <p:nvPr/>
        </p:nvGrpSpPr>
        <p:grpSpPr bwMode="auto">
          <a:xfrm>
            <a:off x="654844" y="1609725"/>
            <a:ext cx="2652713" cy="1600200"/>
            <a:chOff x="0" y="0"/>
            <a:chExt cx="3536515" cy="2133600"/>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9"/>
            <p:cNvSpPr>
              <a:spLocks noChangeArrowheads="1"/>
            </p:cNvSpPr>
            <p:nvPr/>
          </p:nvSpPr>
          <p:spPr bwMode="auto">
            <a:xfrm>
              <a:off x="524581" y="255892"/>
              <a:ext cx="2450592" cy="153000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4"/>
          <p:cNvGrpSpPr/>
          <p:nvPr/>
        </p:nvGrpSpPr>
        <p:grpSpPr bwMode="auto">
          <a:xfrm>
            <a:off x="5836444" y="1609725"/>
            <a:ext cx="2651522" cy="1600200"/>
            <a:chOff x="0" y="0"/>
            <a:chExt cx="3536515" cy="2133600"/>
          </a:xfrm>
        </p:grpSpPr>
        <p:pic>
          <p:nvPicPr>
            <p:cNvPr id="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515715" y="255890"/>
              <a:ext cx="2450592" cy="1530000"/>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矩形 38"/>
          <p:cNvSpPr>
            <a:spLocks noChangeArrowheads="1"/>
          </p:cNvSpPr>
          <p:nvPr/>
        </p:nvSpPr>
        <p:spPr bwMode="auto">
          <a:xfrm>
            <a:off x="1258527" y="3284459"/>
            <a:ext cx="1395240"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组织是一个高度</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有机整体</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1009412" y="3869770"/>
            <a:ext cx="2015728" cy="81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组织具有共同的目标，资源的配置和运作为实现组织目标</a:t>
            </a:r>
            <a:endParaRPr lang="en-US" altLang="zh-CN"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组织自身还具有成长和发展的能力</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51"/>
          <p:cNvSpPr>
            <a:spLocks noChangeArrowheads="1"/>
          </p:cNvSpPr>
          <p:nvPr/>
        </p:nvSpPr>
        <p:spPr bwMode="auto">
          <a:xfrm>
            <a:off x="3864566" y="3284459"/>
            <a:ext cx="1522773"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067B0"/>
                </a:solidFill>
                <a:latin typeface="Arial" panose="020B0604020202020204" pitchFamily="34" charset="0"/>
                <a:ea typeface="微软雅黑" panose="020B0503020204020204" pitchFamily="34" charset="-122"/>
                <a:sym typeface="Arial" panose="020B0604020202020204" pitchFamily="34" charset="0"/>
              </a:rPr>
              <a:t>组织是一个矛盾</a:t>
            </a:r>
            <a:endParaRPr lang="en-US" altLang="zh-CN" sz="14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400" b="1" dirty="0">
                <a:solidFill>
                  <a:srgbClr val="0067B0"/>
                </a:solidFill>
                <a:latin typeface="Arial" panose="020B0604020202020204" pitchFamily="34" charset="0"/>
                <a:ea typeface="微软雅黑" panose="020B0503020204020204" pitchFamily="34" charset="-122"/>
                <a:sym typeface="Arial" panose="020B0604020202020204" pitchFamily="34" charset="0"/>
              </a:rPr>
              <a:t>集合体</a:t>
            </a:r>
            <a:endParaRPr lang="en-US" altLang="zh-CN" sz="14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47"/>
          <p:cNvSpPr>
            <a:spLocks noChangeArrowheads="1"/>
          </p:cNvSpPr>
          <p:nvPr/>
        </p:nvSpPr>
        <p:spPr bwMode="auto">
          <a:xfrm>
            <a:off x="3553302" y="3869770"/>
            <a:ext cx="2146458" cy="61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组织虽然设定了共同的目标，但组织成员个体具有不同的利益、意见和行为方式等</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矩形 53"/>
          <p:cNvSpPr>
            <a:spLocks noChangeArrowheads="1"/>
          </p:cNvSpPr>
          <p:nvPr/>
        </p:nvSpPr>
        <p:spPr bwMode="auto">
          <a:xfrm>
            <a:off x="6454176" y="3299699"/>
            <a:ext cx="1395240"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组织的发展轨迹</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具有路径依赖性</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6235542" y="3839290"/>
            <a:ext cx="1917858" cy="9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组织初创阶段形成的组织结构、组织文化等特征具有一定的稳定性，对组织未来的发展具有很大的影响</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Rectangle 11"/>
          <p:cNvSpPr>
            <a:spLocks noChangeArrowheads="1"/>
          </p:cNvSpPr>
          <p:nvPr/>
        </p:nvSpPr>
        <p:spPr bwMode="auto">
          <a:xfrm>
            <a:off x="765810" y="642620"/>
            <a:ext cx="1632178"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组织概念与特征</a:t>
            </a:r>
            <a:endParaRPr lang="zh-CN" altLang="en-US" sz="1600" b="1" dirty="0">
              <a:latin typeface="黑体" panose="02010609060101010101" pitchFamily="49" charset="-122"/>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1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p:tgtEl>
                                          <p:spTgt spid="14"/>
                                        </p:tgtEl>
                                        <p:attrNameLst>
                                          <p:attrName>ppt_y</p:attrName>
                                        </p:attrNameLst>
                                      </p:cBhvr>
                                      <p:tavLst>
                                        <p:tav tm="0">
                                          <p:val>
                                            <p:strVal val="#ppt_y-#ppt_h*1.125000"/>
                                          </p:val>
                                        </p:tav>
                                        <p:tav tm="100000">
                                          <p:val>
                                            <p:strVal val="#ppt_y"/>
                                          </p:val>
                                        </p:tav>
                                      </p:tavLst>
                                    </p:anim>
                                    <p:animEffect>
                                      <p:cBhvr>
                                        <p:cTn id="22" dur="500"/>
                                        <p:tgtEl>
                                          <p:spTgt spid="14"/>
                                        </p:tgtEl>
                                      </p:cBhvr>
                                    </p:animEffect>
                                  </p:childTnLst>
                                </p:cTn>
                              </p:par>
                            </p:childTnLst>
                          </p:cTn>
                        </p:par>
                        <p:par>
                          <p:cTn id="23" fill="hold">
                            <p:stCondLst>
                              <p:cond delay="1000"/>
                            </p:stCondLst>
                            <p:childTnLst>
                              <p:par>
                                <p:cTn id="24" presetID="12" presetClass="entr" presetSubtype="2"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p:tgtEl>
                                          <p:spTgt spid="17"/>
                                        </p:tgtEl>
                                        <p:attrNameLst>
                                          <p:attrName>ppt_x</p:attrName>
                                        </p:attrNameLst>
                                      </p:cBhvr>
                                      <p:tavLst>
                                        <p:tav tm="0">
                                          <p:val>
                                            <p:strVal val="#ppt_x+#ppt_w*1.125000"/>
                                          </p:val>
                                        </p:tav>
                                        <p:tav tm="100000">
                                          <p:val>
                                            <p:strVal val="#ppt_x"/>
                                          </p:val>
                                        </p:tav>
                                      </p:tavLst>
                                    </p:anim>
                                    <p:animEffect>
                                      <p:cBhvr>
                                        <p:cTn id="27" dur="500"/>
                                        <p:tgtEl>
                                          <p:spTgt spid="17"/>
                                        </p:tgtEl>
                                      </p:cBhvr>
                                    </p:animEffect>
                                  </p:childTnLst>
                                </p:cTn>
                              </p:par>
                              <p:par>
                                <p:cTn id="28" presetID="12" presetClass="entr" presetSubtype="8"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p:tgtEl>
                                          <p:spTgt spid="20"/>
                                        </p:tgtEl>
                                        <p:attrNameLst>
                                          <p:attrName>ppt_x</p:attrName>
                                        </p:attrNameLst>
                                      </p:cBhvr>
                                      <p:tavLst>
                                        <p:tav tm="0">
                                          <p:val>
                                            <p:strVal val="#ppt_x-#ppt_w*1.125000"/>
                                          </p:val>
                                        </p:tav>
                                        <p:tav tm="100000">
                                          <p:val>
                                            <p:strVal val="#ppt_x"/>
                                          </p:val>
                                        </p:tav>
                                      </p:tavLst>
                                    </p:anim>
                                    <p:animEffect>
                                      <p:cBhvr>
                                        <p:cTn id="31" dur="500"/>
                                        <p:tgtEl>
                                          <p:spTgt spid="20"/>
                                        </p:tgtEl>
                                      </p:cBhvr>
                                    </p:animEffect>
                                  </p:childTnLst>
                                </p:cTn>
                              </p:par>
                            </p:childTnLst>
                          </p:cTn>
                        </p:par>
                        <p:par>
                          <p:cTn id="32" fill="hold">
                            <p:stCondLst>
                              <p:cond delay="1500"/>
                            </p:stCondLst>
                            <p:childTnLst>
                              <p:par>
                                <p:cTn id="33" presetID="23" presetClass="entr" presetSubtype="16"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childTnLst>
                                </p:cTn>
                              </p:par>
                            </p:childTnLst>
                          </p:cTn>
                        </p:par>
                        <p:par>
                          <p:cTn id="45" fill="hold">
                            <p:stCondLst>
                              <p:cond delay="2000"/>
                            </p:stCondLst>
                            <p:childTnLst>
                              <p:par>
                                <p:cTn id="46" presetID="20"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p:cBhvr>
                                        <p:cTn id="48" dur="750"/>
                                        <p:tgtEl>
                                          <p:spTgt spid="26"/>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p:cBhvr>
                                        <p:cTn id="51" dur="750"/>
                                        <p:tgtEl>
                                          <p:spTgt spid="24"/>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p:cBhvr>
                                        <p:cTn id="54"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3" grpId="0" bldLvl="0" animBg="1"/>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18097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组织的内涵与分类</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10855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855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855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855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8555" name="Rectangle 11"/>
          <p:cNvSpPr>
            <a:spLocks noChangeArrowheads="1"/>
          </p:cNvSpPr>
          <p:nvPr/>
        </p:nvSpPr>
        <p:spPr bwMode="auto">
          <a:xfrm>
            <a:off x="902970" y="566420"/>
            <a:ext cx="1321196"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组织的分类</a:t>
            </a:r>
            <a:r>
              <a:rPr lang="zh-CN" altLang="en-US" sz="1600" dirty="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p:txBody>
      </p:sp>
      <p:grpSp>
        <p:nvGrpSpPr>
          <p:cNvPr id="13" name="组合 12"/>
          <p:cNvGrpSpPr/>
          <p:nvPr/>
        </p:nvGrpSpPr>
        <p:grpSpPr>
          <a:xfrm>
            <a:off x="6644628" y="2772815"/>
            <a:ext cx="612502" cy="612502"/>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a:off x="4963042" y="2799963"/>
            <a:ext cx="612502" cy="612502"/>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a:off x="3355505" y="2799963"/>
            <a:ext cx="612502" cy="612502"/>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1723542" y="2775385"/>
            <a:ext cx="612502" cy="612502"/>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Freeform 6"/>
          <p:cNvSpPr/>
          <p:nvPr/>
        </p:nvSpPr>
        <p:spPr bwMode="auto">
          <a:xfrm>
            <a:off x="1466268"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7"/>
          <p:cNvSpPr/>
          <p:nvPr/>
        </p:nvSpPr>
        <p:spPr bwMode="auto">
          <a:xfrm>
            <a:off x="1466268" y="2096322"/>
            <a:ext cx="234888" cy="443943"/>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8"/>
          <p:cNvSpPr/>
          <p:nvPr/>
        </p:nvSpPr>
        <p:spPr bwMode="auto">
          <a:xfrm>
            <a:off x="176808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9"/>
          <p:cNvSpPr/>
          <p:nvPr/>
        </p:nvSpPr>
        <p:spPr bwMode="auto">
          <a:xfrm>
            <a:off x="2068640"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10"/>
          <p:cNvSpPr/>
          <p:nvPr/>
        </p:nvSpPr>
        <p:spPr bwMode="auto">
          <a:xfrm>
            <a:off x="2366669" y="1093339"/>
            <a:ext cx="236149" cy="1446926"/>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11"/>
          <p:cNvSpPr/>
          <p:nvPr/>
        </p:nvSpPr>
        <p:spPr bwMode="auto">
          <a:xfrm>
            <a:off x="1768085" y="1794036"/>
            <a:ext cx="234888" cy="746229"/>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12"/>
          <p:cNvSpPr/>
          <p:nvPr/>
        </p:nvSpPr>
        <p:spPr bwMode="auto">
          <a:xfrm>
            <a:off x="2068640" y="1481630"/>
            <a:ext cx="236149" cy="1058634"/>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3"/>
          <p:cNvSpPr/>
          <p:nvPr/>
        </p:nvSpPr>
        <p:spPr bwMode="auto">
          <a:xfrm>
            <a:off x="2366669" y="1276734"/>
            <a:ext cx="236149" cy="1263531"/>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4"/>
          <p:cNvSpPr/>
          <p:nvPr/>
        </p:nvSpPr>
        <p:spPr bwMode="auto">
          <a:xfrm>
            <a:off x="308522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15"/>
          <p:cNvSpPr/>
          <p:nvPr/>
        </p:nvSpPr>
        <p:spPr bwMode="auto">
          <a:xfrm>
            <a:off x="3385776"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16"/>
          <p:cNvSpPr/>
          <p:nvPr/>
        </p:nvSpPr>
        <p:spPr bwMode="auto">
          <a:xfrm>
            <a:off x="3687594"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17"/>
          <p:cNvSpPr/>
          <p:nvPr/>
        </p:nvSpPr>
        <p:spPr bwMode="auto">
          <a:xfrm>
            <a:off x="3989412"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8"/>
          <p:cNvSpPr/>
          <p:nvPr/>
        </p:nvSpPr>
        <p:spPr bwMode="auto">
          <a:xfrm>
            <a:off x="3085221" y="2325250"/>
            <a:ext cx="234888" cy="215015"/>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9"/>
          <p:cNvSpPr/>
          <p:nvPr/>
        </p:nvSpPr>
        <p:spPr bwMode="auto">
          <a:xfrm>
            <a:off x="3385776" y="1800357"/>
            <a:ext cx="236149"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0"/>
          <p:cNvSpPr/>
          <p:nvPr/>
        </p:nvSpPr>
        <p:spPr bwMode="auto">
          <a:xfrm>
            <a:off x="3687594" y="1276734"/>
            <a:ext cx="236149" cy="1263531"/>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21"/>
          <p:cNvSpPr/>
          <p:nvPr/>
        </p:nvSpPr>
        <p:spPr bwMode="auto">
          <a:xfrm>
            <a:off x="3989412" y="1985020"/>
            <a:ext cx="236149" cy="555245"/>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22"/>
          <p:cNvSpPr/>
          <p:nvPr/>
        </p:nvSpPr>
        <p:spPr bwMode="auto">
          <a:xfrm>
            <a:off x="469659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23"/>
          <p:cNvSpPr/>
          <p:nvPr/>
        </p:nvSpPr>
        <p:spPr bwMode="auto">
          <a:xfrm>
            <a:off x="4998416"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24"/>
          <p:cNvSpPr/>
          <p:nvPr/>
        </p:nvSpPr>
        <p:spPr bwMode="auto">
          <a:xfrm>
            <a:off x="530023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25"/>
          <p:cNvSpPr/>
          <p:nvPr/>
        </p:nvSpPr>
        <p:spPr bwMode="auto">
          <a:xfrm>
            <a:off x="560078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6"/>
          <p:cNvSpPr/>
          <p:nvPr/>
        </p:nvSpPr>
        <p:spPr bwMode="auto">
          <a:xfrm>
            <a:off x="5600788" y="1270408"/>
            <a:ext cx="236149" cy="1269855"/>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27"/>
          <p:cNvSpPr/>
          <p:nvPr/>
        </p:nvSpPr>
        <p:spPr bwMode="auto">
          <a:xfrm>
            <a:off x="5300231" y="1505663"/>
            <a:ext cx="234888" cy="1034603"/>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28"/>
          <p:cNvSpPr/>
          <p:nvPr/>
        </p:nvSpPr>
        <p:spPr bwMode="auto">
          <a:xfrm>
            <a:off x="4998416" y="1800357"/>
            <a:ext cx="234888"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9"/>
          <p:cNvSpPr/>
          <p:nvPr/>
        </p:nvSpPr>
        <p:spPr bwMode="auto">
          <a:xfrm>
            <a:off x="4696598" y="2106441"/>
            <a:ext cx="236149" cy="433825"/>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30"/>
          <p:cNvSpPr/>
          <p:nvPr/>
        </p:nvSpPr>
        <p:spPr bwMode="auto">
          <a:xfrm>
            <a:off x="6395111" y="1093339"/>
            <a:ext cx="236149" cy="1446926"/>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31"/>
          <p:cNvSpPr/>
          <p:nvPr/>
        </p:nvSpPr>
        <p:spPr bwMode="auto">
          <a:xfrm>
            <a:off x="6693141"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32"/>
          <p:cNvSpPr/>
          <p:nvPr/>
        </p:nvSpPr>
        <p:spPr bwMode="auto">
          <a:xfrm>
            <a:off x="6994957"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33"/>
          <p:cNvSpPr/>
          <p:nvPr/>
        </p:nvSpPr>
        <p:spPr bwMode="auto">
          <a:xfrm>
            <a:off x="729677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34"/>
          <p:cNvSpPr/>
          <p:nvPr/>
        </p:nvSpPr>
        <p:spPr bwMode="auto">
          <a:xfrm>
            <a:off x="7296775" y="1284322"/>
            <a:ext cx="234888" cy="1255943"/>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35"/>
          <p:cNvSpPr/>
          <p:nvPr/>
        </p:nvSpPr>
        <p:spPr bwMode="auto">
          <a:xfrm>
            <a:off x="6994957" y="1394359"/>
            <a:ext cx="234888" cy="1145904"/>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36"/>
          <p:cNvSpPr/>
          <p:nvPr/>
        </p:nvSpPr>
        <p:spPr bwMode="auto">
          <a:xfrm>
            <a:off x="6693141" y="2231654"/>
            <a:ext cx="236149" cy="308610"/>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37"/>
          <p:cNvSpPr/>
          <p:nvPr/>
        </p:nvSpPr>
        <p:spPr bwMode="auto">
          <a:xfrm>
            <a:off x="6395111" y="1658700"/>
            <a:ext cx="236149" cy="881563"/>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39"/>
          <p:cNvSpPr>
            <a:spLocks noEditPoints="1"/>
          </p:cNvSpPr>
          <p:nvPr/>
        </p:nvSpPr>
        <p:spPr bwMode="auto">
          <a:xfrm>
            <a:off x="1837588" y="2886954"/>
            <a:ext cx="382545" cy="388020"/>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43"/>
          <p:cNvSpPr>
            <a:spLocks noEditPoints="1"/>
          </p:cNvSpPr>
          <p:nvPr/>
        </p:nvSpPr>
        <p:spPr bwMode="auto">
          <a:xfrm>
            <a:off x="5104458" y="2948085"/>
            <a:ext cx="329671" cy="265761"/>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44"/>
          <p:cNvSpPr>
            <a:spLocks noEditPoints="1"/>
          </p:cNvSpPr>
          <p:nvPr/>
        </p:nvSpPr>
        <p:spPr bwMode="auto">
          <a:xfrm>
            <a:off x="3465173" y="2917427"/>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45"/>
          <p:cNvSpPr>
            <a:spLocks noEditPoints="1"/>
          </p:cNvSpPr>
          <p:nvPr/>
        </p:nvSpPr>
        <p:spPr bwMode="auto">
          <a:xfrm>
            <a:off x="6781583" y="2908241"/>
            <a:ext cx="337714" cy="341651"/>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1255603" y="3770882"/>
            <a:ext cx="1407791" cy="750575"/>
          </a:xfrm>
          <a:prstGeom prst="rect">
            <a:avLst/>
          </a:prstGeom>
          <a:noFill/>
        </p:spPr>
        <p:txBody>
          <a:bodyPr wrap="square" lIns="72756" tIns="36378" rIns="72756" bIns="36378" rtlCol="0">
            <a:spAutoFit/>
          </a:bodyPr>
          <a:lstStyle/>
          <a:p>
            <a:pPr algn="just">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以盈利为目的的创建的组织</a:t>
            </a:r>
            <a:endParaRPr lang="en-US" altLang="zh-CN"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gn="just">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比如银行、航空公司、酒店等企业组织</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1308687" y="3495899"/>
            <a:ext cx="1411412" cy="279400"/>
          </a:xfrm>
          <a:prstGeom prst="rect">
            <a:avLst/>
          </a:prstGeom>
          <a:noFill/>
        </p:spPr>
        <p:txBody>
          <a:bodyPr wrap="square" lIns="72756" tIns="0" rIns="72756" bIns="0" rtlCol="0" anchor="t">
            <a:spAutoFit/>
          </a:bodyPr>
          <a:lstStyle/>
          <a:p>
            <a:pPr algn="ctr"/>
            <a:r>
              <a:rPr lang="zh-CN" altLang="en-US" sz="2800" b="1"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rPr>
              <a:t>盈利性组织</a:t>
            </a:r>
            <a:endParaRPr lang="zh-CN" altLang="en-US" sz="2800" b="1"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62"/>
          <p:cNvSpPr txBox="1"/>
          <p:nvPr/>
        </p:nvSpPr>
        <p:spPr>
          <a:xfrm>
            <a:off x="2954020" y="3766185"/>
            <a:ext cx="1494790" cy="1087755"/>
          </a:xfrm>
          <a:prstGeom prst="rect">
            <a:avLst/>
          </a:prstGeom>
          <a:noFill/>
        </p:spPr>
        <p:txBody>
          <a:bodyPr wrap="square" lIns="72756" tIns="36378" rIns="72756" bIns="36378" rtlCol="0">
            <a:spAutoFit/>
          </a:bodyPr>
          <a:lstStyle/>
          <a:p>
            <a:pPr algn="just">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不以盈利为目的而创建的组织</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比如政府、公立医院、公立学校、红十字会等</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TextBox 63"/>
          <p:cNvSpPr txBox="1"/>
          <p:nvPr/>
        </p:nvSpPr>
        <p:spPr>
          <a:xfrm>
            <a:off x="2863215" y="3480435"/>
            <a:ext cx="1532890" cy="279400"/>
          </a:xfrm>
          <a:prstGeom prst="rect">
            <a:avLst/>
          </a:prstGeom>
          <a:noFill/>
        </p:spPr>
        <p:txBody>
          <a:bodyPr wrap="square" lIns="72756" tIns="0" rIns="72756" bIns="0" rtlCol="0" anchor="t">
            <a:spAutoFit/>
          </a:bodyPr>
          <a:lstStyle/>
          <a:p>
            <a:pPr algn="ctr"/>
            <a:r>
              <a:rPr lang="zh-CN" altLang="en-US" sz="2800" b="1"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非盈利性组织</a:t>
            </a:r>
            <a:endParaRPr lang="zh-CN" altLang="en-US" sz="2800" b="1"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64"/>
          <p:cNvSpPr txBox="1"/>
          <p:nvPr/>
        </p:nvSpPr>
        <p:spPr>
          <a:xfrm>
            <a:off x="4548244" y="3743184"/>
            <a:ext cx="1570616" cy="750575"/>
          </a:xfrm>
          <a:prstGeom prst="rect">
            <a:avLst/>
          </a:prstGeom>
          <a:noFill/>
        </p:spPr>
        <p:txBody>
          <a:bodyPr wrap="square" lIns="72756" tIns="36378" rIns="72756" bIns="36378" rtlCol="0">
            <a:spAutoFit/>
          </a:bodyPr>
          <a:lstStyle/>
          <a:p>
            <a:pPr algn="just">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为了更高效率达到组织目标而设定了清晰的组织结构、工作职责和评价体制的组织</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65"/>
          <p:cNvSpPr txBox="1"/>
          <p:nvPr/>
        </p:nvSpPr>
        <p:spPr>
          <a:xfrm>
            <a:off x="4593193" y="3488467"/>
            <a:ext cx="1411412" cy="279400"/>
          </a:xfrm>
          <a:prstGeom prst="rect">
            <a:avLst/>
          </a:prstGeom>
          <a:noFill/>
        </p:spPr>
        <p:txBody>
          <a:bodyPr wrap="square" lIns="72756" tIns="0" rIns="72756" bIns="0" rtlCol="0" anchor="t">
            <a:spAutoFit/>
          </a:bodyPr>
          <a:lstStyle/>
          <a:p>
            <a:pPr algn="ctr"/>
            <a:r>
              <a:rPr lang="zh-CN" altLang="en-US" sz="2800" b="1"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rPr>
              <a:t>正式组织</a:t>
            </a:r>
            <a:endParaRPr lang="zh-CN" altLang="en-US" sz="2800" b="1"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TextBox 66"/>
          <p:cNvSpPr txBox="1"/>
          <p:nvPr/>
        </p:nvSpPr>
        <p:spPr>
          <a:xfrm>
            <a:off x="6156960" y="3723005"/>
            <a:ext cx="2148840" cy="1087755"/>
          </a:xfrm>
          <a:prstGeom prst="rect">
            <a:avLst/>
          </a:prstGeom>
          <a:noFill/>
        </p:spPr>
        <p:txBody>
          <a:bodyPr wrap="square" lIns="72756" tIns="36378" rIns="72756" bIns="36378" rtlCol="0">
            <a:spAutoFit/>
          </a:bodyPr>
          <a:lstStyle/>
          <a:p>
            <a:pPr algn="just">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在正式组织中→部分爱好、兴趣、性格等特征相仿的个体自发形成的组织</a:t>
            </a:r>
            <a:endParaRPr lang="en-US" altLang="zh-CN"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gn="just">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非正式组织具有隐性的行为规范、组织成员依靠自觉、自愿的方式遵守</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TextBox 67"/>
          <p:cNvSpPr txBox="1"/>
          <p:nvPr/>
        </p:nvSpPr>
        <p:spPr>
          <a:xfrm>
            <a:off x="6293504" y="3465420"/>
            <a:ext cx="1411412" cy="279400"/>
          </a:xfrm>
          <a:prstGeom prst="rect">
            <a:avLst/>
          </a:prstGeom>
          <a:noFill/>
        </p:spPr>
        <p:txBody>
          <a:bodyPr wrap="square" lIns="72756" tIns="0" rIns="72756" bIns="0" rtlCol="0" anchor="t">
            <a:spAutoFit/>
          </a:bodyPr>
          <a:lstStyle/>
          <a:p>
            <a:pPr algn="ctr"/>
            <a:r>
              <a:rPr lang="zh-CN" altLang="en-US" sz="2800" b="1"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非正式组织</a:t>
            </a:r>
            <a:endParaRPr lang="zh-CN" altLang="en-US" sz="2800" b="1"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TextBox 68"/>
          <p:cNvSpPr txBox="1"/>
          <p:nvPr/>
        </p:nvSpPr>
        <p:spPr>
          <a:xfrm>
            <a:off x="1838325" y="2619375"/>
            <a:ext cx="2003425" cy="279400"/>
          </a:xfrm>
          <a:prstGeom prst="rect">
            <a:avLst/>
          </a:prstGeom>
          <a:noFill/>
        </p:spPr>
        <p:txBody>
          <a:bodyPr wrap="square" lIns="72756" tIns="0" rIns="72756" bIns="0" rtlCol="0" anchor="t">
            <a:spAutoFit/>
          </a:bodyPr>
          <a:lstStyle/>
          <a:p>
            <a:pPr algn="ctr"/>
            <a:r>
              <a:rPr lang="zh-CN" altLang="en-US" sz="28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是否以</a:t>
            </a:r>
            <a:r>
              <a:rPr lang="zh-CN" altLang="en-US" sz="2800" baseline="-3000" dirty="0">
                <a:solidFill>
                  <a:srgbClr val="FF0000"/>
                </a:solidFill>
                <a:latin typeface="Arial" panose="020B0604020202020204" pitchFamily="34" charset="0"/>
                <a:ea typeface="微软雅黑" panose="020B0503020204020204" pitchFamily="34" charset="-122"/>
                <a:sym typeface="Arial" panose="020B0604020202020204" pitchFamily="34" charset="0"/>
              </a:rPr>
              <a:t>盈利</a:t>
            </a:r>
            <a:r>
              <a:rPr lang="zh-CN" altLang="en-US" sz="28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为目的</a:t>
            </a:r>
            <a:endParaRPr lang="zh-CN" altLang="en-US" sz="28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69"/>
          <p:cNvSpPr txBox="1"/>
          <p:nvPr/>
        </p:nvSpPr>
        <p:spPr>
          <a:xfrm>
            <a:off x="5361872" y="2642460"/>
            <a:ext cx="1534228" cy="279400"/>
          </a:xfrm>
          <a:prstGeom prst="rect">
            <a:avLst/>
          </a:prstGeom>
          <a:noFill/>
        </p:spPr>
        <p:txBody>
          <a:bodyPr wrap="square" lIns="72756" tIns="0" rIns="72756" bIns="0" rtlCol="0" anchor="t">
            <a:spAutoFit/>
          </a:bodyPr>
          <a:lstStyle/>
          <a:p>
            <a:pPr algn="ctr"/>
            <a:r>
              <a:rPr lang="zh-CN" altLang="en-US" sz="28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表现</a:t>
            </a:r>
            <a:r>
              <a:rPr lang="zh-CN" altLang="en-US" sz="2800" baseline="-3000" dirty="0">
                <a:solidFill>
                  <a:srgbClr val="FF0000"/>
                </a:solidFill>
                <a:latin typeface="Arial" panose="020B0604020202020204" pitchFamily="34" charset="0"/>
                <a:ea typeface="微软雅黑" panose="020B0503020204020204" pitchFamily="34" charset="-122"/>
                <a:sym typeface="Arial" panose="020B0604020202020204" pitchFamily="34" charset="0"/>
              </a:rPr>
              <a:t>形态</a:t>
            </a:r>
            <a:endParaRPr lang="zh-CN" altLang="en-US" sz="2800" baseline="-30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2" name="直接连接符 71"/>
          <p:cNvCxnSpPr/>
          <p:nvPr/>
        </p:nvCxnSpPr>
        <p:spPr>
          <a:xfrm rot="5400000">
            <a:off x="2617470" y="2967990"/>
            <a:ext cx="3703320" cy="7620"/>
          </a:xfrm>
          <a:prstGeom prst="line">
            <a:avLst/>
          </a:prstGeom>
          <a:ln w="1270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3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6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9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45" presetClass="entr" presetSubtype="0" fill="hold" grpId="0"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anim calcmode="lin" valueType="num">
                                      <p:cBhvr>
                                        <p:cTn id="31" dur="500" fill="hold"/>
                                        <p:tgtEl>
                                          <p:spTgt spid="57"/>
                                        </p:tgtEl>
                                        <p:attrNameLst>
                                          <p:attrName>ppt_w</p:attrName>
                                        </p:attrNameLst>
                                      </p:cBhvr>
                                      <p:tavLst>
                                        <p:tav tm="0" fmla="#ppt_w*sin(2.5*pi*$)">
                                          <p:val>
                                            <p:fltVal val="0"/>
                                          </p:val>
                                        </p:tav>
                                        <p:tav tm="100000">
                                          <p:val>
                                            <p:fltVal val="1"/>
                                          </p:val>
                                        </p:tav>
                                      </p:tavLst>
                                    </p:anim>
                                    <p:anim calcmode="lin" valueType="num">
                                      <p:cBhvr>
                                        <p:cTn id="32" dur="500" fill="hold"/>
                                        <p:tgtEl>
                                          <p:spTgt spid="57"/>
                                        </p:tgtEl>
                                        <p:attrNameLst>
                                          <p:attrName>ppt_h</p:attrName>
                                        </p:attrNameLst>
                                      </p:cBhvr>
                                      <p:tavLst>
                                        <p:tav tm="0">
                                          <p:val>
                                            <p:strVal val="#ppt_h"/>
                                          </p:val>
                                        </p:tav>
                                        <p:tav tm="100000">
                                          <p:val>
                                            <p:strVal val="#ppt_h"/>
                                          </p:val>
                                        </p:tav>
                                      </p:tavLst>
                                    </p:anim>
                                  </p:childTnLst>
                                </p:cTn>
                              </p:par>
                            </p:childTnLst>
                          </p:cTn>
                        </p:par>
                        <p:par>
                          <p:cTn id="33" fill="hold">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1000"/>
                                        <p:tgtEl>
                                          <p:spTgt spid="61"/>
                                        </p:tgtEl>
                                      </p:cBhvr>
                                    </p:animEffect>
                                    <p:anim calcmode="lin" valueType="num">
                                      <p:cBhvr>
                                        <p:cTn id="42" dur="1000" fill="hold"/>
                                        <p:tgtEl>
                                          <p:spTgt spid="61"/>
                                        </p:tgtEl>
                                        <p:attrNameLst>
                                          <p:attrName>ppt_x</p:attrName>
                                        </p:attrNameLst>
                                      </p:cBhvr>
                                      <p:tavLst>
                                        <p:tav tm="0">
                                          <p:val>
                                            <p:strVal val="#ppt_x"/>
                                          </p:val>
                                        </p:tav>
                                        <p:tav tm="100000">
                                          <p:val>
                                            <p:strVal val="#ppt_x"/>
                                          </p:val>
                                        </p:tav>
                                      </p:tavLst>
                                    </p:anim>
                                    <p:anim calcmode="lin" valueType="num">
                                      <p:cBhvr>
                                        <p:cTn id="43" dur="1000" fill="hold"/>
                                        <p:tgtEl>
                                          <p:spTgt spid="61"/>
                                        </p:tgtEl>
                                        <p:attrNameLst>
                                          <p:attrName>ppt_y</p:attrName>
                                        </p:attrNameLst>
                                      </p:cBhvr>
                                      <p:tavLst>
                                        <p:tav tm="0">
                                          <p:val>
                                            <p:strVal val="#ppt_y-.1"/>
                                          </p:val>
                                        </p:tav>
                                        <p:tav tm="100000">
                                          <p:val>
                                            <p:strVal val="#ppt_y"/>
                                          </p:val>
                                        </p:tav>
                                      </p:tavLst>
                                    </p:anim>
                                  </p:childTnLst>
                                </p:cTn>
                              </p:par>
                              <p:par>
                                <p:cTn id="44" presetID="2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20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40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60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down)">
                                      <p:cBhvr>
                                        <p:cTn id="62" dur="500"/>
                                        <p:tgtEl>
                                          <p:spTgt spid="3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down)">
                                      <p:cBhvr>
                                        <p:cTn id="65" dur="500"/>
                                        <p:tgtEl>
                                          <p:spTgt spid="31"/>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down)">
                                      <p:cBhvr>
                                        <p:cTn id="68" dur="500"/>
                                        <p:tgtEl>
                                          <p:spTgt spid="32"/>
                                        </p:tgtEl>
                                      </p:cBhvr>
                                    </p:animEffect>
                                  </p:childTnLst>
                                </p:cTn>
                              </p:par>
                              <p:par>
                                <p:cTn id="69" presetID="45"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anim calcmode="lin" valueType="num">
                                      <p:cBhvr>
                                        <p:cTn id="72" dur="500" fill="hold"/>
                                        <p:tgtEl>
                                          <p:spTgt spid="59"/>
                                        </p:tgtEl>
                                        <p:attrNameLst>
                                          <p:attrName>ppt_w</p:attrName>
                                        </p:attrNameLst>
                                      </p:cBhvr>
                                      <p:tavLst>
                                        <p:tav tm="0" fmla="#ppt_w*sin(2.5*pi*$)">
                                          <p:val>
                                            <p:fltVal val="0"/>
                                          </p:val>
                                        </p:tav>
                                        <p:tav tm="100000">
                                          <p:val>
                                            <p:fltVal val="1"/>
                                          </p:val>
                                        </p:tav>
                                      </p:tavLst>
                                    </p:anim>
                                    <p:anim calcmode="lin" valueType="num">
                                      <p:cBhvr>
                                        <p:cTn id="73" dur="500" fill="hold"/>
                                        <p:tgtEl>
                                          <p:spTgt spid="59"/>
                                        </p:tgtEl>
                                        <p:attrNameLst>
                                          <p:attrName>ppt_h</p:attrName>
                                        </p:attrNameLst>
                                      </p:cBhvr>
                                      <p:tavLst>
                                        <p:tav tm="0">
                                          <p:val>
                                            <p:strVal val="#ppt_h"/>
                                          </p:val>
                                        </p:tav>
                                        <p:tav tm="100000">
                                          <p:val>
                                            <p:strVal val="#ppt_h"/>
                                          </p:val>
                                        </p:tav>
                                      </p:tavLst>
                                    </p:anim>
                                  </p:childTnLst>
                                </p:cTn>
                              </p:par>
                            </p:childTnLst>
                          </p:cTn>
                        </p:par>
                        <p:par>
                          <p:cTn id="74" fill="hold">
                            <p:stCondLst>
                              <p:cond delay="2500"/>
                            </p:stCondLst>
                            <p:childTnLst>
                              <p:par>
                                <p:cTn id="75" presetID="47"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1000"/>
                                        <p:tgtEl>
                                          <p:spTgt spid="64"/>
                                        </p:tgtEl>
                                      </p:cBhvr>
                                    </p:animEffect>
                                    <p:anim calcmode="lin" valueType="num">
                                      <p:cBhvr>
                                        <p:cTn id="78" dur="1000" fill="hold"/>
                                        <p:tgtEl>
                                          <p:spTgt spid="64"/>
                                        </p:tgtEl>
                                        <p:attrNameLst>
                                          <p:attrName>ppt_x</p:attrName>
                                        </p:attrNameLst>
                                      </p:cBhvr>
                                      <p:tavLst>
                                        <p:tav tm="0">
                                          <p:val>
                                            <p:strVal val="#ppt_x"/>
                                          </p:val>
                                        </p:tav>
                                        <p:tav tm="100000">
                                          <p:val>
                                            <p:strVal val="#ppt_x"/>
                                          </p:val>
                                        </p:tav>
                                      </p:tavLst>
                                    </p:anim>
                                    <p:anim calcmode="lin" valueType="num">
                                      <p:cBhvr>
                                        <p:cTn id="79" dur="1000" fill="hold"/>
                                        <p:tgtEl>
                                          <p:spTgt spid="6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1000"/>
                                        <p:tgtEl>
                                          <p:spTgt spid="63"/>
                                        </p:tgtEl>
                                      </p:cBhvr>
                                    </p:animEffect>
                                    <p:anim calcmode="lin" valueType="num">
                                      <p:cBhvr>
                                        <p:cTn id="83" dur="1000" fill="hold"/>
                                        <p:tgtEl>
                                          <p:spTgt spid="63"/>
                                        </p:tgtEl>
                                        <p:attrNameLst>
                                          <p:attrName>ppt_x</p:attrName>
                                        </p:attrNameLst>
                                      </p:cBhvr>
                                      <p:tavLst>
                                        <p:tav tm="0">
                                          <p:val>
                                            <p:strVal val="#ppt_x"/>
                                          </p:val>
                                        </p:tav>
                                        <p:tav tm="100000">
                                          <p:val>
                                            <p:strVal val="#ppt_x"/>
                                          </p:val>
                                        </p:tav>
                                      </p:tavLst>
                                    </p:anim>
                                    <p:anim calcmode="lin" valueType="num">
                                      <p:cBhvr>
                                        <p:cTn id="84" dur="1000" fill="hold"/>
                                        <p:tgtEl>
                                          <p:spTgt spid="63"/>
                                        </p:tgtEl>
                                        <p:attrNameLst>
                                          <p:attrName>ppt_y</p:attrName>
                                        </p:attrNameLst>
                                      </p:cBhvr>
                                      <p:tavLst>
                                        <p:tav tm="0">
                                          <p:val>
                                            <p:strVal val="#ppt_y-.1"/>
                                          </p:val>
                                        </p:tav>
                                        <p:tav tm="100000">
                                          <p:val>
                                            <p:strVal val="#ppt_y"/>
                                          </p:val>
                                        </p:tav>
                                      </p:tavLst>
                                    </p:anim>
                                  </p:childTnLst>
                                </p:cTn>
                              </p:par>
                              <p:par>
                                <p:cTn id="85" presetID="2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par>
                                <p:cTn id="88" presetID="22" presetClass="entr" presetSubtype="4" fill="hold" grpId="0" nodeType="withEffect">
                                  <p:stCondLst>
                                    <p:cond delay="200"/>
                                  </p:stCondLst>
                                  <p:childTnLst>
                                    <p:set>
                                      <p:cBhvr>
                                        <p:cTn id="89" dur="1" fill="hold">
                                          <p:stCondLst>
                                            <p:cond delay="0"/>
                                          </p:stCondLst>
                                        </p:cTn>
                                        <p:tgtEl>
                                          <p:spTgt spid="34"/>
                                        </p:tgtEl>
                                        <p:attrNameLst>
                                          <p:attrName>style.visibility</p:attrName>
                                        </p:attrNameLst>
                                      </p:cBhvr>
                                      <p:to>
                                        <p:strVal val="visible"/>
                                      </p:to>
                                    </p:set>
                                    <p:animEffect transition="in" filter="wipe(down)">
                                      <p:cBhvr>
                                        <p:cTn id="90" dur="500"/>
                                        <p:tgtEl>
                                          <p:spTgt spid="34"/>
                                        </p:tgtEl>
                                      </p:cBhvr>
                                    </p:animEffect>
                                  </p:childTnLst>
                                </p:cTn>
                              </p:par>
                              <p:par>
                                <p:cTn id="91" presetID="22" presetClass="entr" presetSubtype="4" fill="hold" grpId="0" nodeType="withEffect">
                                  <p:stCondLst>
                                    <p:cond delay="400"/>
                                  </p:stCondLst>
                                  <p:childTnLst>
                                    <p:set>
                                      <p:cBhvr>
                                        <p:cTn id="92" dur="1" fill="hold">
                                          <p:stCondLst>
                                            <p:cond delay="0"/>
                                          </p:stCondLst>
                                        </p:cTn>
                                        <p:tgtEl>
                                          <p:spTgt spid="35"/>
                                        </p:tgtEl>
                                        <p:attrNameLst>
                                          <p:attrName>style.visibility</p:attrName>
                                        </p:attrNameLst>
                                      </p:cBhvr>
                                      <p:to>
                                        <p:strVal val="visible"/>
                                      </p:to>
                                    </p:set>
                                    <p:animEffect transition="in" filter="wipe(down)">
                                      <p:cBhvr>
                                        <p:cTn id="93" dur="500"/>
                                        <p:tgtEl>
                                          <p:spTgt spid="35"/>
                                        </p:tgtEl>
                                      </p:cBhvr>
                                    </p:animEffect>
                                  </p:childTnLst>
                                </p:cTn>
                              </p:par>
                              <p:par>
                                <p:cTn id="94" presetID="22" presetClass="entr" presetSubtype="4" fill="hold" grpId="0" nodeType="withEffect">
                                  <p:stCondLst>
                                    <p:cond delay="600"/>
                                  </p:stCondLst>
                                  <p:childTnLst>
                                    <p:set>
                                      <p:cBhvr>
                                        <p:cTn id="95" dur="1" fill="hold">
                                          <p:stCondLst>
                                            <p:cond delay="0"/>
                                          </p:stCondLst>
                                        </p:cTn>
                                        <p:tgtEl>
                                          <p:spTgt spid="36"/>
                                        </p:tgtEl>
                                        <p:attrNameLst>
                                          <p:attrName>style.visibility</p:attrName>
                                        </p:attrNameLst>
                                      </p:cBhvr>
                                      <p:to>
                                        <p:strVal val="visible"/>
                                      </p:to>
                                    </p:set>
                                    <p:animEffect transition="in" filter="wipe(down)">
                                      <p:cBhvr>
                                        <p:cTn id="96" dur="500"/>
                                        <p:tgtEl>
                                          <p:spTgt spid="36"/>
                                        </p:tgtEl>
                                      </p:cBhvr>
                                    </p:animEffect>
                                  </p:childTnLst>
                                </p:cTn>
                              </p:par>
                            </p:childTnLst>
                          </p:cTn>
                        </p:par>
                        <p:par>
                          <p:cTn id="97" fill="hold">
                            <p:stCondLst>
                              <p:cond delay="3500"/>
                            </p:stCondLst>
                            <p:childTnLst>
                              <p:par>
                                <p:cTn id="98" presetID="22" presetClass="entr" presetSubtype="4"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down)">
                                      <p:cBhvr>
                                        <p:cTn id="100" dur="500"/>
                                        <p:tgtEl>
                                          <p:spTgt spid="3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down)">
                                      <p:cBhvr>
                                        <p:cTn id="103" dur="500"/>
                                        <p:tgtEl>
                                          <p:spTgt spid="3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down)">
                                      <p:cBhvr>
                                        <p:cTn id="106" dur="500"/>
                                        <p:tgtEl>
                                          <p:spTgt spid="3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down)">
                                      <p:cBhvr>
                                        <p:cTn id="109" dur="500"/>
                                        <p:tgtEl>
                                          <p:spTgt spid="40"/>
                                        </p:tgtEl>
                                      </p:cBhvr>
                                    </p:animEffect>
                                  </p:childTnLst>
                                </p:cTn>
                              </p:par>
                              <p:par>
                                <p:cTn id="110" presetID="45" presetClass="entr" presetSubtype="0" fill="hold" grpId="0" nodeType="with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fade">
                                      <p:cBhvr>
                                        <p:cTn id="112" dur="500"/>
                                        <p:tgtEl>
                                          <p:spTgt spid="58"/>
                                        </p:tgtEl>
                                      </p:cBhvr>
                                    </p:animEffect>
                                    <p:anim calcmode="lin" valueType="num">
                                      <p:cBhvr>
                                        <p:cTn id="113" dur="500" fill="hold"/>
                                        <p:tgtEl>
                                          <p:spTgt spid="58"/>
                                        </p:tgtEl>
                                        <p:attrNameLst>
                                          <p:attrName>ppt_w</p:attrName>
                                        </p:attrNameLst>
                                      </p:cBhvr>
                                      <p:tavLst>
                                        <p:tav tm="0" fmla="#ppt_w*sin(2.5*pi*$)">
                                          <p:val>
                                            <p:fltVal val="0"/>
                                          </p:val>
                                        </p:tav>
                                        <p:tav tm="100000">
                                          <p:val>
                                            <p:fltVal val="1"/>
                                          </p:val>
                                        </p:tav>
                                      </p:tavLst>
                                    </p:anim>
                                    <p:anim calcmode="lin" valueType="num">
                                      <p:cBhvr>
                                        <p:cTn id="114" dur="500" fill="hold"/>
                                        <p:tgtEl>
                                          <p:spTgt spid="58"/>
                                        </p:tgtEl>
                                        <p:attrNameLst>
                                          <p:attrName>ppt_h</p:attrName>
                                        </p:attrNameLst>
                                      </p:cBhvr>
                                      <p:tavLst>
                                        <p:tav tm="0">
                                          <p:val>
                                            <p:strVal val="#ppt_h"/>
                                          </p:val>
                                        </p:tav>
                                        <p:tav tm="100000">
                                          <p:val>
                                            <p:strVal val="#ppt_h"/>
                                          </p:val>
                                        </p:tav>
                                      </p:tavLst>
                                    </p:anim>
                                  </p:childTnLst>
                                </p:cTn>
                              </p:par>
                            </p:childTnLst>
                          </p:cTn>
                        </p:par>
                        <p:par>
                          <p:cTn id="115" fill="hold">
                            <p:stCondLst>
                              <p:cond delay="4000"/>
                            </p:stCondLst>
                            <p:childTnLst>
                              <p:par>
                                <p:cTn id="116" presetID="47" presetClass="entr" presetSubtype="0" fill="hold" grpId="0" nodeType="after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fade">
                                      <p:cBhvr>
                                        <p:cTn id="118" dur="1000"/>
                                        <p:tgtEl>
                                          <p:spTgt spid="66"/>
                                        </p:tgtEl>
                                      </p:cBhvr>
                                    </p:animEffect>
                                    <p:anim calcmode="lin" valueType="num">
                                      <p:cBhvr>
                                        <p:cTn id="119" dur="1000" fill="hold"/>
                                        <p:tgtEl>
                                          <p:spTgt spid="66"/>
                                        </p:tgtEl>
                                        <p:attrNameLst>
                                          <p:attrName>ppt_x</p:attrName>
                                        </p:attrNameLst>
                                      </p:cBhvr>
                                      <p:tavLst>
                                        <p:tav tm="0">
                                          <p:val>
                                            <p:strVal val="#ppt_x"/>
                                          </p:val>
                                        </p:tav>
                                        <p:tav tm="100000">
                                          <p:val>
                                            <p:strVal val="#ppt_x"/>
                                          </p:val>
                                        </p:tav>
                                      </p:tavLst>
                                    </p:anim>
                                    <p:anim calcmode="lin" valueType="num">
                                      <p:cBhvr>
                                        <p:cTn id="120" dur="1000" fill="hold"/>
                                        <p:tgtEl>
                                          <p:spTgt spid="66"/>
                                        </p:tgtEl>
                                        <p:attrNameLst>
                                          <p:attrName>ppt_y</p:attrName>
                                        </p:attrNameLst>
                                      </p:cBhvr>
                                      <p:tavLst>
                                        <p:tav tm="0">
                                          <p:val>
                                            <p:strVal val="#ppt_y-.1"/>
                                          </p:val>
                                        </p:tav>
                                        <p:tav tm="100000">
                                          <p:val>
                                            <p:strVal val="#ppt_y"/>
                                          </p:val>
                                        </p:tav>
                                      </p:tavLst>
                                    </p:anim>
                                  </p:childTnLst>
                                </p:cTn>
                              </p:par>
                              <p:par>
                                <p:cTn id="121" presetID="47"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animEffect transition="in" filter="fade">
                                      <p:cBhvr>
                                        <p:cTn id="123" dur="1000"/>
                                        <p:tgtEl>
                                          <p:spTgt spid="65"/>
                                        </p:tgtEl>
                                      </p:cBhvr>
                                    </p:animEffect>
                                    <p:anim calcmode="lin" valueType="num">
                                      <p:cBhvr>
                                        <p:cTn id="124" dur="1000" fill="hold"/>
                                        <p:tgtEl>
                                          <p:spTgt spid="65"/>
                                        </p:tgtEl>
                                        <p:attrNameLst>
                                          <p:attrName>ppt_x</p:attrName>
                                        </p:attrNameLst>
                                      </p:cBhvr>
                                      <p:tavLst>
                                        <p:tav tm="0">
                                          <p:val>
                                            <p:strVal val="#ppt_x"/>
                                          </p:val>
                                        </p:tav>
                                        <p:tav tm="100000">
                                          <p:val>
                                            <p:strVal val="#ppt_x"/>
                                          </p:val>
                                        </p:tav>
                                      </p:tavLst>
                                    </p:anim>
                                    <p:anim calcmode="lin" valueType="num">
                                      <p:cBhvr>
                                        <p:cTn id="125" dur="1000" fill="hold"/>
                                        <p:tgtEl>
                                          <p:spTgt spid="65"/>
                                        </p:tgtEl>
                                        <p:attrNameLst>
                                          <p:attrName>ppt_y</p:attrName>
                                        </p:attrNameLst>
                                      </p:cBhvr>
                                      <p:tavLst>
                                        <p:tav tm="0">
                                          <p:val>
                                            <p:strVal val="#ppt_y-.1"/>
                                          </p:val>
                                        </p:tav>
                                        <p:tav tm="100000">
                                          <p:val>
                                            <p:strVal val="#ppt_y"/>
                                          </p:val>
                                        </p:tav>
                                      </p:tavLst>
                                    </p:anim>
                                  </p:childTnLst>
                                </p:cTn>
                              </p:par>
                              <p:par>
                                <p:cTn id="126" presetID="22" presetClass="entr" presetSubtype="4"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wipe(down)">
                                      <p:cBhvr>
                                        <p:cTn id="128" dur="500"/>
                                        <p:tgtEl>
                                          <p:spTgt spid="41"/>
                                        </p:tgtEl>
                                      </p:cBhvr>
                                    </p:animEffect>
                                  </p:childTnLst>
                                </p:cTn>
                              </p:par>
                              <p:par>
                                <p:cTn id="129" presetID="22" presetClass="entr" presetSubtype="4" fill="hold" grpId="0" nodeType="withEffect">
                                  <p:stCondLst>
                                    <p:cond delay="200"/>
                                  </p:stCondLst>
                                  <p:childTnLst>
                                    <p:set>
                                      <p:cBhvr>
                                        <p:cTn id="130" dur="1" fill="hold">
                                          <p:stCondLst>
                                            <p:cond delay="0"/>
                                          </p:stCondLst>
                                        </p:cTn>
                                        <p:tgtEl>
                                          <p:spTgt spid="42"/>
                                        </p:tgtEl>
                                        <p:attrNameLst>
                                          <p:attrName>style.visibility</p:attrName>
                                        </p:attrNameLst>
                                      </p:cBhvr>
                                      <p:to>
                                        <p:strVal val="visible"/>
                                      </p:to>
                                    </p:set>
                                    <p:animEffect transition="in" filter="wipe(down)">
                                      <p:cBhvr>
                                        <p:cTn id="131" dur="500"/>
                                        <p:tgtEl>
                                          <p:spTgt spid="42"/>
                                        </p:tgtEl>
                                      </p:cBhvr>
                                    </p:animEffect>
                                  </p:childTnLst>
                                </p:cTn>
                              </p:par>
                              <p:par>
                                <p:cTn id="132" presetID="22" presetClass="entr" presetSubtype="4" fill="hold" grpId="0" nodeType="withEffect">
                                  <p:stCondLst>
                                    <p:cond delay="400"/>
                                  </p:stCondLst>
                                  <p:childTnLst>
                                    <p:set>
                                      <p:cBhvr>
                                        <p:cTn id="133" dur="1" fill="hold">
                                          <p:stCondLst>
                                            <p:cond delay="0"/>
                                          </p:stCondLst>
                                        </p:cTn>
                                        <p:tgtEl>
                                          <p:spTgt spid="43"/>
                                        </p:tgtEl>
                                        <p:attrNameLst>
                                          <p:attrName>style.visibility</p:attrName>
                                        </p:attrNameLst>
                                      </p:cBhvr>
                                      <p:to>
                                        <p:strVal val="visible"/>
                                      </p:to>
                                    </p:set>
                                    <p:animEffect transition="in" filter="wipe(down)">
                                      <p:cBhvr>
                                        <p:cTn id="134" dur="500"/>
                                        <p:tgtEl>
                                          <p:spTgt spid="43"/>
                                        </p:tgtEl>
                                      </p:cBhvr>
                                    </p:animEffect>
                                  </p:childTnLst>
                                </p:cTn>
                              </p:par>
                              <p:par>
                                <p:cTn id="135" presetID="22" presetClass="entr" presetSubtype="4" fill="hold" grpId="0" nodeType="withEffect">
                                  <p:stCondLst>
                                    <p:cond delay="600"/>
                                  </p:stCondLst>
                                  <p:childTnLst>
                                    <p:set>
                                      <p:cBhvr>
                                        <p:cTn id="136" dur="1" fill="hold">
                                          <p:stCondLst>
                                            <p:cond delay="0"/>
                                          </p:stCondLst>
                                        </p:cTn>
                                        <p:tgtEl>
                                          <p:spTgt spid="44"/>
                                        </p:tgtEl>
                                        <p:attrNameLst>
                                          <p:attrName>style.visibility</p:attrName>
                                        </p:attrNameLst>
                                      </p:cBhvr>
                                      <p:to>
                                        <p:strVal val="visible"/>
                                      </p:to>
                                    </p:set>
                                    <p:animEffect transition="in" filter="wipe(down)">
                                      <p:cBhvr>
                                        <p:cTn id="137" dur="500"/>
                                        <p:tgtEl>
                                          <p:spTgt spid="44"/>
                                        </p:tgtEl>
                                      </p:cBhvr>
                                    </p:animEffect>
                                  </p:childTnLst>
                                </p:cTn>
                              </p:par>
                            </p:childTnLst>
                          </p:cTn>
                        </p:par>
                        <p:par>
                          <p:cTn id="138" fill="hold">
                            <p:stCondLst>
                              <p:cond delay="5000"/>
                            </p:stCondLst>
                            <p:childTnLst>
                              <p:par>
                                <p:cTn id="139" presetID="22" presetClass="entr" presetSubtype="4" fill="hold" grpId="0" nodeType="after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wipe(down)">
                                      <p:cBhvr>
                                        <p:cTn id="141" dur="500"/>
                                        <p:tgtEl>
                                          <p:spTgt spid="48"/>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wipe(down)">
                                      <p:cBhvr>
                                        <p:cTn id="144" dur="500"/>
                                        <p:tgtEl>
                                          <p:spTgt spid="47"/>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wipe(down)">
                                      <p:cBhvr>
                                        <p:cTn id="147" dur="500"/>
                                        <p:tgtEl>
                                          <p:spTgt spid="46"/>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wipe(down)">
                                      <p:cBhvr>
                                        <p:cTn id="150" dur="500"/>
                                        <p:tgtEl>
                                          <p:spTgt spid="45"/>
                                        </p:tgtEl>
                                      </p:cBhvr>
                                    </p:animEffect>
                                  </p:childTnLst>
                                </p:cTn>
                              </p:par>
                              <p:par>
                                <p:cTn id="151" presetID="45" presetClass="entr" presetSubtype="0" fill="hold" grpId="0" nodeType="with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fade">
                                      <p:cBhvr>
                                        <p:cTn id="153" dur="500"/>
                                        <p:tgtEl>
                                          <p:spTgt spid="60"/>
                                        </p:tgtEl>
                                      </p:cBhvr>
                                    </p:animEffect>
                                    <p:anim calcmode="lin" valueType="num">
                                      <p:cBhvr>
                                        <p:cTn id="154" dur="500" fill="hold"/>
                                        <p:tgtEl>
                                          <p:spTgt spid="60"/>
                                        </p:tgtEl>
                                        <p:attrNameLst>
                                          <p:attrName>ppt_w</p:attrName>
                                        </p:attrNameLst>
                                      </p:cBhvr>
                                      <p:tavLst>
                                        <p:tav tm="0" fmla="#ppt_w*sin(2.5*pi*$)">
                                          <p:val>
                                            <p:fltVal val="0"/>
                                          </p:val>
                                        </p:tav>
                                        <p:tav tm="100000">
                                          <p:val>
                                            <p:fltVal val="1"/>
                                          </p:val>
                                        </p:tav>
                                      </p:tavLst>
                                    </p:anim>
                                    <p:anim calcmode="lin" valueType="num">
                                      <p:cBhvr>
                                        <p:cTn id="155" dur="500" fill="hold"/>
                                        <p:tgtEl>
                                          <p:spTgt spid="60"/>
                                        </p:tgtEl>
                                        <p:attrNameLst>
                                          <p:attrName>ppt_h</p:attrName>
                                        </p:attrNameLst>
                                      </p:cBhvr>
                                      <p:tavLst>
                                        <p:tav tm="0">
                                          <p:val>
                                            <p:strVal val="#ppt_h"/>
                                          </p:val>
                                        </p:tav>
                                        <p:tav tm="100000">
                                          <p:val>
                                            <p:strVal val="#ppt_h"/>
                                          </p:val>
                                        </p:tav>
                                      </p:tavLst>
                                    </p:anim>
                                  </p:childTnLst>
                                </p:cTn>
                              </p:par>
                            </p:childTnLst>
                          </p:cTn>
                        </p:par>
                        <p:par>
                          <p:cTn id="156" fill="hold">
                            <p:stCondLst>
                              <p:cond delay="5500"/>
                            </p:stCondLst>
                            <p:childTnLst>
                              <p:par>
                                <p:cTn id="157" presetID="47" presetClass="entr" presetSubtype="0" fill="hold" grpId="0" nodeType="afterEffect">
                                  <p:stCondLst>
                                    <p:cond delay="0"/>
                                  </p:stCondLst>
                                  <p:childTnLst>
                                    <p:set>
                                      <p:cBhvr>
                                        <p:cTn id="158" dur="1" fill="hold">
                                          <p:stCondLst>
                                            <p:cond delay="0"/>
                                          </p:stCondLst>
                                        </p:cTn>
                                        <p:tgtEl>
                                          <p:spTgt spid="68"/>
                                        </p:tgtEl>
                                        <p:attrNameLst>
                                          <p:attrName>style.visibility</p:attrName>
                                        </p:attrNameLst>
                                      </p:cBhvr>
                                      <p:to>
                                        <p:strVal val="visible"/>
                                      </p:to>
                                    </p:set>
                                    <p:animEffect transition="in" filter="fade">
                                      <p:cBhvr>
                                        <p:cTn id="159" dur="1000"/>
                                        <p:tgtEl>
                                          <p:spTgt spid="68"/>
                                        </p:tgtEl>
                                      </p:cBhvr>
                                    </p:animEffect>
                                    <p:anim calcmode="lin" valueType="num">
                                      <p:cBhvr>
                                        <p:cTn id="160" dur="1000" fill="hold"/>
                                        <p:tgtEl>
                                          <p:spTgt spid="68"/>
                                        </p:tgtEl>
                                        <p:attrNameLst>
                                          <p:attrName>ppt_x</p:attrName>
                                        </p:attrNameLst>
                                      </p:cBhvr>
                                      <p:tavLst>
                                        <p:tav tm="0">
                                          <p:val>
                                            <p:strVal val="#ppt_x"/>
                                          </p:val>
                                        </p:tav>
                                        <p:tav tm="100000">
                                          <p:val>
                                            <p:strVal val="#ppt_x"/>
                                          </p:val>
                                        </p:tav>
                                      </p:tavLst>
                                    </p:anim>
                                    <p:anim calcmode="lin" valueType="num">
                                      <p:cBhvr>
                                        <p:cTn id="161" dur="1000" fill="hold"/>
                                        <p:tgtEl>
                                          <p:spTgt spid="68"/>
                                        </p:tgtEl>
                                        <p:attrNameLst>
                                          <p:attrName>ppt_y</p:attrName>
                                        </p:attrNameLst>
                                      </p:cBhvr>
                                      <p:tavLst>
                                        <p:tav tm="0">
                                          <p:val>
                                            <p:strVal val="#ppt_y-.1"/>
                                          </p:val>
                                        </p:tav>
                                        <p:tav tm="100000">
                                          <p:val>
                                            <p:strVal val="#ppt_y"/>
                                          </p:val>
                                        </p:tav>
                                      </p:tavLst>
                                    </p:anim>
                                  </p:childTnLst>
                                </p:cTn>
                              </p:par>
                              <p:par>
                                <p:cTn id="162" presetID="47" presetClass="entr" presetSubtype="0" fill="hold" grpId="0"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fade">
                                      <p:cBhvr>
                                        <p:cTn id="164" dur="1000"/>
                                        <p:tgtEl>
                                          <p:spTgt spid="67"/>
                                        </p:tgtEl>
                                      </p:cBhvr>
                                    </p:animEffect>
                                    <p:anim calcmode="lin" valueType="num">
                                      <p:cBhvr>
                                        <p:cTn id="165" dur="1000" fill="hold"/>
                                        <p:tgtEl>
                                          <p:spTgt spid="67"/>
                                        </p:tgtEl>
                                        <p:attrNameLst>
                                          <p:attrName>ppt_x</p:attrName>
                                        </p:attrNameLst>
                                      </p:cBhvr>
                                      <p:tavLst>
                                        <p:tav tm="0">
                                          <p:val>
                                            <p:strVal val="#ppt_x"/>
                                          </p:val>
                                        </p:tav>
                                        <p:tav tm="100000">
                                          <p:val>
                                            <p:strVal val="#ppt_x"/>
                                          </p:val>
                                        </p:tav>
                                      </p:tavLst>
                                    </p:anim>
                                    <p:anim calcmode="lin" valueType="num">
                                      <p:cBhvr>
                                        <p:cTn id="166" dur="1000" fill="hold"/>
                                        <p:tgtEl>
                                          <p:spTgt spid="67"/>
                                        </p:tgtEl>
                                        <p:attrNameLst>
                                          <p:attrName>ppt_y</p:attrName>
                                        </p:attrNameLst>
                                      </p:cBhvr>
                                      <p:tavLst>
                                        <p:tav tm="0">
                                          <p:val>
                                            <p:strVal val="#ppt_y-.1"/>
                                          </p:val>
                                        </p:tav>
                                        <p:tav tm="100000">
                                          <p:val>
                                            <p:strVal val="#ppt_y"/>
                                          </p:val>
                                        </p:tav>
                                      </p:tavLst>
                                    </p:anim>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20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40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60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childTnLst>
                          </p:cTn>
                        </p:par>
                        <p:par>
                          <p:cTn id="179" fill="hold">
                            <p:stCondLst>
                              <p:cond delay="6500"/>
                            </p:stCondLst>
                            <p:childTnLst>
                              <p:par>
                                <p:cTn id="180" presetID="22" presetClass="entr" presetSubtype="4" fill="hold" grpId="0" nodeType="after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wipe(down)">
                                      <p:cBhvr>
                                        <p:cTn id="182" dur="500"/>
                                        <p:tgtEl>
                                          <p:spTgt spid="56"/>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55"/>
                                        </p:tgtEl>
                                        <p:attrNameLst>
                                          <p:attrName>style.visibility</p:attrName>
                                        </p:attrNameLst>
                                      </p:cBhvr>
                                      <p:to>
                                        <p:strVal val="visible"/>
                                      </p:to>
                                    </p:set>
                                    <p:animEffect transition="in" filter="wipe(down)">
                                      <p:cBhvr>
                                        <p:cTn id="185" dur="500"/>
                                        <p:tgtEl>
                                          <p:spTgt spid="55"/>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wipe(down)">
                                      <p:cBhvr>
                                        <p:cTn id="188" dur="500"/>
                                        <p:tgtEl>
                                          <p:spTgt spid="54"/>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53"/>
                                        </p:tgtEl>
                                        <p:attrNameLst>
                                          <p:attrName>style.visibility</p:attrName>
                                        </p:attrNameLst>
                                      </p:cBhvr>
                                      <p:to>
                                        <p:strVal val="visible"/>
                                      </p:to>
                                    </p:set>
                                    <p:animEffect transition="in" filter="wipe(down)">
                                      <p:cBhvr>
                                        <p:cTn id="191" dur="500"/>
                                        <p:tgtEl>
                                          <p:spTgt spid="53"/>
                                        </p:tgtEl>
                                      </p:cBhvr>
                                    </p:animEffect>
                                  </p:childTnLst>
                                </p:cTn>
                              </p:par>
                            </p:childTnLst>
                          </p:cTn>
                        </p:par>
                        <p:par>
                          <p:cTn id="192" fill="hold">
                            <p:stCondLst>
                              <p:cond delay="7000"/>
                            </p:stCondLst>
                            <p:childTnLst>
                              <p:par>
                                <p:cTn id="193" presetID="47" presetClass="entr" presetSubtype="0" fill="hold" grpId="0" nodeType="afterEffect">
                                  <p:stCondLst>
                                    <p:cond delay="0"/>
                                  </p:stCondLst>
                                  <p:childTnLst>
                                    <p:set>
                                      <p:cBhvr>
                                        <p:cTn id="194" dur="1" fill="hold">
                                          <p:stCondLst>
                                            <p:cond delay="0"/>
                                          </p:stCondLst>
                                        </p:cTn>
                                        <p:tgtEl>
                                          <p:spTgt spid="69"/>
                                        </p:tgtEl>
                                        <p:attrNameLst>
                                          <p:attrName>style.visibility</p:attrName>
                                        </p:attrNameLst>
                                      </p:cBhvr>
                                      <p:to>
                                        <p:strVal val="visible"/>
                                      </p:to>
                                    </p:set>
                                    <p:animEffect transition="in" filter="fade">
                                      <p:cBhvr>
                                        <p:cTn id="195" dur="1000"/>
                                        <p:tgtEl>
                                          <p:spTgt spid="69"/>
                                        </p:tgtEl>
                                      </p:cBhvr>
                                    </p:animEffect>
                                    <p:anim calcmode="lin" valueType="num">
                                      <p:cBhvr>
                                        <p:cTn id="196" dur="1000" fill="hold"/>
                                        <p:tgtEl>
                                          <p:spTgt spid="69"/>
                                        </p:tgtEl>
                                        <p:attrNameLst>
                                          <p:attrName>ppt_x</p:attrName>
                                        </p:attrNameLst>
                                      </p:cBhvr>
                                      <p:tavLst>
                                        <p:tav tm="0">
                                          <p:val>
                                            <p:strVal val="#ppt_x"/>
                                          </p:val>
                                        </p:tav>
                                        <p:tav tm="100000">
                                          <p:val>
                                            <p:strVal val="#ppt_x"/>
                                          </p:val>
                                        </p:tav>
                                      </p:tavLst>
                                    </p:anim>
                                    <p:anim calcmode="lin" valueType="num">
                                      <p:cBhvr>
                                        <p:cTn id="197" dur="1000" fill="hold"/>
                                        <p:tgtEl>
                                          <p:spTgt spid="69"/>
                                        </p:tgtEl>
                                        <p:attrNameLst>
                                          <p:attrName>ppt_y</p:attrName>
                                        </p:attrNameLst>
                                      </p:cBhvr>
                                      <p:tavLst>
                                        <p:tav tm="0">
                                          <p:val>
                                            <p:strVal val="#ppt_y-.1"/>
                                          </p:val>
                                        </p:tav>
                                        <p:tav tm="100000">
                                          <p:val>
                                            <p:strVal val="#ppt_y"/>
                                          </p:val>
                                        </p:tav>
                                      </p:tavLst>
                                    </p:anim>
                                  </p:childTnLst>
                                </p:cTn>
                              </p:par>
                            </p:childTnLst>
                          </p:cTn>
                        </p:par>
                        <p:par>
                          <p:cTn id="198" fill="hold">
                            <p:stCondLst>
                              <p:cond delay="8000"/>
                            </p:stCondLst>
                            <p:childTnLst>
                              <p:par>
                                <p:cTn id="199" presetID="47" presetClass="entr" presetSubtype="0" fill="hold" grpId="0" nodeType="after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fade">
                                      <p:cBhvr>
                                        <p:cTn id="201" dur="1000"/>
                                        <p:tgtEl>
                                          <p:spTgt spid="70"/>
                                        </p:tgtEl>
                                      </p:cBhvr>
                                    </p:animEffect>
                                    <p:anim calcmode="lin" valueType="num">
                                      <p:cBhvr>
                                        <p:cTn id="202" dur="1000" fill="hold"/>
                                        <p:tgtEl>
                                          <p:spTgt spid="70"/>
                                        </p:tgtEl>
                                        <p:attrNameLst>
                                          <p:attrName>ppt_x</p:attrName>
                                        </p:attrNameLst>
                                      </p:cBhvr>
                                      <p:tavLst>
                                        <p:tav tm="0">
                                          <p:val>
                                            <p:strVal val="#ppt_x"/>
                                          </p:val>
                                        </p:tav>
                                        <p:tav tm="100000">
                                          <p:val>
                                            <p:strVal val="#ppt_x"/>
                                          </p:val>
                                        </p:tav>
                                      </p:tavLst>
                                    </p:anim>
                                    <p:anim calcmode="lin" valueType="num">
                                      <p:cBhvr>
                                        <p:cTn id="20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0" grpId="0" bldLvl="0" animBg="1"/>
      <p:bldP spid="61" grpId="0"/>
      <p:bldP spid="62" grpId="0"/>
      <p:bldP spid="63" grpId="0"/>
      <p:bldP spid="64" grpId="0"/>
      <p:bldP spid="65" grpId="0"/>
      <p:bldP spid="66" grpId="0"/>
      <p:bldP spid="67" grpId="0"/>
      <p:bldP spid="68" grpId="0"/>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533458" y="2629218"/>
            <a:ext cx="2196782" cy="641350"/>
          </a:xfrm>
          <a:prstGeom prst="rect">
            <a:avLst/>
          </a:prstGeom>
          <a:noFill/>
          <a:ln w="9525">
            <a:noFill/>
            <a:miter lim="800000"/>
          </a:ln>
        </p:spPr>
        <p:txBody>
          <a:bodyPr wrap="square">
            <a:spAutoFit/>
          </a:bodyPr>
          <a:lstStyle/>
          <a:p>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12591" y="1457325"/>
            <a:ext cx="847090" cy="1189038"/>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2</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9969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12698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698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698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698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6987" name="Rectangle 11"/>
          <p:cNvSpPr>
            <a:spLocks noChangeArrowheads="1"/>
          </p:cNvSpPr>
          <p:nvPr/>
        </p:nvSpPr>
        <p:spPr bwMode="auto">
          <a:xfrm>
            <a:off x="727710" y="619760"/>
            <a:ext cx="1734770"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组织结构的概念 </a:t>
            </a:r>
            <a:endParaRPr lang="zh-CN" altLang="en-US" sz="1600" b="1" dirty="0">
              <a:latin typeface="黑体" panose="02010609060101010101" pitchFamily="49" charset="-122"/>
              <a:ea typeface="黑体" panose="02010609060101010101" pitchFamily="49" charset="-122"/>
            </a:endParaRPr>
          </a:p>
        </p:txBody>
      </p:sp>
      <p:sp>
        <p:nvSpPr>
          <p:cNvPr id="13" name="Rectangle 12"/>
          <p:cNvSpPr>
            <a:spLocks noChangeArrowheads="1"/>
          </p:cNvSpPr>
          <p:nvPr/>
        </p:nvSpPr>
        <p:spPr bwMode="auto">
          <a:xfrm>
            <a:off x="748030" y="1009645"/>
            <a:ext cx="7672070" cy="429895"/>
          </a:xfrm>
          <a:prstGeom prst="rect">
            <a:avLst/>
          </a:prstGeom>
          <a:noFill/>
          <a:ln w="9525">
            <a:noFill/>
            <a:miter lim="800000"/>
          </a:ln>
          <a:effectLst/>
        </p:spPr>
        <p:txBody>
          <a:bodyPr wrap="square" anchor="ctr">
            <a:spAutoFit/>
          </a:bodyPr>
          <a:lstStyle/>
          <a:p>
            <a:pPr>
              <a:lnSpc>
                <a:spcPct val="11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组织结构是指对工作任务进行正式分解、组合协调的方式</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8335" y="3088005"/>
            <a:ext cx="9152335" cy="47085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3"/>
          <p:cNvGrpSpPr/>
          <p:nvPr/>
        </p:nvGrpSpPr>
        <p:grpSpPr bwMode="auto">
          <a:xfrm>
            <a:off x="3245644" y="1403985"/>
            <a:ext cx="2652713" cy="1600200"/>
            <a:chOff x="0" y="0"/>
            <a:chExt cx="3536515" cy="2133600"/>
          </a:xfrm>
        </p:grpSpPr>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8"/>
            <p:cNvSpPr>
              <a:spLocks noChangeArrowheads="1"/>
            </p:cNvSpPr>
            <p:nvPr/>
          </p:nvSpPr>
          <p:spPr bwMode="auto">
            <a:xfrm>
              <a:off x="519687" y="255892"/>
              <a:ext cx="2450592" cy="153000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2"/>
          <p:cNvGrpSpPr/>
          <p:nvPr/>
        </p:nvGrpSpPr>
        <p:grpSpPr bwMode="auto">
          <a:xfrm>
            <a:off x="654844" y="1403985"/>
            <a:ext cx="2652713" cy="1600200"/>
            <a:chOff x="0" y="0"/>
            <a:chExt cx="3536515" cy="2133600"/>
          </a:xfrm>
        </p:grpSpPr>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524581" y="255892"/>
              <a:ext cx="2450592" cy="153000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4"/>
          <p:cNvGrpSpPr/>
          <p:nvPr/>
        </p:nvGrpSpPr>
        <p:grpSpPr bwMode="auto">
          <a:xfrm>
            <a:off x="5836444" y="1403985"/>
            <a:ext cx="2651522" cy="1600200"/>
            <a:chOff x="0" y="0"/>
            <a:chExt cx="3536515" cy="2133600"/>
          </a:xfrm>
        </p:grpSpPr>
        <p:pic>
          <p:nvPicPr>
            <p:cNvPr id="22"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0"/>
            <p:cNvSpPr>
              <a:spLocks noChangeArrowheads="1"/>
            </p:cNvSpPr>
            <p:nvPr/>
          </p:nvSpPr>
          <p:spPr bwMode="auto">
            <a:xfrm>
              <a:off x="515715" y="255890"/>
              <a:ext cx="2450592" cy="1530000"/>
            </a:xfrm>
            <a:prstGeom prst="rect">
              <a:avLst/>
            </a:prstGeom>
            <a:blipFill dpi="0" rotWithShape="1">
              <a:blip r:embed="rId8"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38"/>
          <p:cNvSpPr>
            <a:spLocks noChangeArrowheads="1"/>
          </p:cNvSpPr>
          <p:nvPr/>
        </p:nvSpPr>
        <p:spPr bwMode="auto">
          <a:xfrm>
            <a:off x="1088102" y="3170159"/>
            <a:ext cx="1736090"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rPr>
              <a:t>工作任务的</a:t>
            </a:r>
            <a:r>
              <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分解</a:t>
            </a:r>
            <a:endPar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47"/>
          <p:cNvSpPr>
            <a:spLocks noChangeArrowheads="1"/>
          </p:cNvSpPr>
          <p:nvPr/>
        </p:nvSpPr>
        <p:spPr bwMode="auto">
          <a:xfrm>
            <a:off x="948452" y="3717370"/>
            <a:ext cx="2015728" cy="118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工作任务分解的前提是工作目标的分解</a:t>
            </a:r>
            <a:endParaRPr lang="en-US" altLang="zh-CN"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为实现组织目标，需要对任务分解，并把任务分派给个人，并由特定的人负责特定任务，即</a:t>
            </a:r>
            <a:r>
              <a:rPr lang="zh-CN" altLang="en-US" sz="11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任务设计</a:t>
            </a:r>
            <a:endParaRPr lang="zh-CN" altLang="en-US" sz="11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51"/>
          <p:cNvSpPr>
            <a:spLocks noChangeArrowheads="1"/>
          </p:cNvSpPr>
          <p:nvPr/>
        </p:nvSpPr>
        <p:spPr bwMode="auto">
          <a:xfrm>
            <a:off x="3634740" y="3185160"/>
            <a:ext cx="1790065"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工作任务的</a:t>
            </a:r>
            <a:r>
              <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rPr>
              <a:t>组合</a:t>
            </a:r>
            <a:endPar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47"/>
          <p:cNvSpPr>
            <a:spLocks noChangeArrowheads="1"/>
          </p:cNvSpPr>
          <p:nvPr/>
        </p:nvSpPr>
        <p:spPr bwMode="auto">
          <a:xfrm>
            <a:off x="3545682" y="3686890"/>
            <a:ext cx="2146458" cy="118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将相似或相关的工作加以组合从而形成部门，每个部门从事不同专长的工作（</a:t>
            </a:r>
            <a:r>
              <a:rPr lang="zh-CN" altLang="en-US" sz="11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部分划分</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10000"/>
              </a:lnSpc>
              <a:spcBef>
                <a:spcPct val="0"/>
              </a:spcBef>
              <a:buFont typeface="Wingdings" panose="05000000000000000000" pitchFamily="2" charset="2"/>
              <a:buChar char="l"/>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工作任务组合的目标：提高工作效率或满足顾客需求；降低管理的难度</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53"/>
          <p:cNvSpPr>
            <a:spLocks noChangeArrowheads="1"/>
          </p:cNvSpPr>
          <p:nvPr/>
        </p:nvSpPr>
        <p:spPr bwMode="auto">
          <a:xfrm>
            <a:off x="6283751" y="3162539"/>
            <a:ext cx="1736090"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rPr>
              <a:t>工作任务的</a:t>
            </a:r>
            <a:r>
              <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协调</a:t>
            </a:r>
            <a:endParaRPr lang="zh-CN" altLang="en-US" sz="1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47"/>
          <p:cNvSpPr>
            <a:spLocks noChangeArrowheads="1"/>
          </p:cNvSpPr>
          <p:nvPr/>
        </p:nvSpPr>
        <p:spPr bwMode="auto">
          <a:xfrm>
            <a:off x="6235542" y="3641170"/>
            <a:ext cx="2077878" cy="116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建立各协调机制来确保部门之间的充分协调，以促进部门之间的沟通和协作</a:t>
            </a:r>
            <a:endParaRPr lang="en-US" altLang="zh-CN"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Wingdings" panose="05000000000000000000" pitchFamily="2" charset="2"/>
              <a:buChar char="l"/>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组织协调涉及到职权分配、控制幅度、集权与分权等</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1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p:tgtEl>
                                          <p:spTgt spid="15"/>
                                        </p:tgtEl>
                                        <p:attrNameLst>
                                          <p:attrName>ppt_y</p:attrName>
                                        </p:attrNameLst>
                                      </p:cBhvr>
                                      <p:tavLst>
                                        <p:tav tm="0">
                                          <p:val>
                                            <p:strVal val="#ppt_y-#ppt_h*1.125000"/>
                                          </p:val>
                                        </p:tav>
                                        <p:tav tm="100000">
                                          <p:val>
                                            <p:strVal val="#ppt_y"/>
                                          </p:val>
                                        </p:tav>
                                      </p:tavLst>
                                    </p:anim>
                                    <p:animEffect>
                                      <p:cBhvr>
                                        <p:cTn id="22" dur="500"/>
                                        <p:tgtEl>
                                          <p:spTgt spid="15"/>
                                        </p:tgtEl>
                                      </p:cBhvr>
                                    </p:animEffect>
                                  </p:childTnLst>
                                </p:cTn>
                              </p:par>
                            </p:childTnLst>
                          </p:cTn>
                        </p:par>
                        <p:par>
                          <p:cTn id="23" fill="hold">
                            <p:stCondLst>
                              <p:cond delay="1000"/>
                            </p:stCondLst>
                            <p:childTnLst>
                              <p:par>
                                <p:cTn id="24" presetID="12" presetClass="entr" presetSubtype="2"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p:tgtEl>
                                          <p:spTgt spid="18"/>
                                        </p:tgtEl>
                                        <p:attrNameLst>
                                          <p:attrName>ppt_x</p:attrName>
                                        </p:attrNameLst>
                                      </p:cBhvr>
                                      <p:tavLst>
                                        <p:tav tm="0">
                                          <p:val>
                                            <p:strVal val="#ppt_x+#ppt_w*1.125000"/>
                                          </p:val>
                                        </p:tav>
                                        <p:tav tm="100000">
                                          <p:val>
                                            <p:strVal val="#ppt_x"/>
                                          </p:val>
                                        </p:tav>
                                      </p:tavLst>
                                    </p:anim>
                                    <p:animEffect>
                                      <p:cBhvr>
                                        <p:cTn id="27" dur="500"/>
                                        <p:tgtEl>
                                          <p:spTgt spid="18"/>
                                        </p:tgtEl>
                                      </p:cBhvr>
                                    </p:animEffect>
                                  </p:childTnLst>
                                </p:cTn>
                              </p:par>
                              <p:par>
                                <p:cTn id="28" presetID="1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p:tgtEl>
                                          <p:spTgt spid="21"/>
                                        </p:tgtEl>
                                        <p:attrNameLst>
                                          <p:attrName>ppt_x</p:attrName>
                                        </p:attrNameLst>
                                      </p:cBhvr>
                                      <p:tavLst>
                                        <p:tav tm="0">
                                          <p:val>
                                            <p:strVal val="#ppt_x-#ppt_w*1.125000"/>
                                          </p:val>
                                        </p:tav>
                                        <p:tav tm="100000">
                                          <p:val>
                                            <p:strVal val="#ppt_x"/>
                                          </p:val>
                                        </p:tav>
                                      </p:tavLst>
                                    </p:anim>
                                    <p:animEffect>
                                      <p:cBhvr>
                                        <p:cTn id="31" dur="500"/>
                                        <p:tgtEl>
                                          <p:spTgt spid="21"/>
                                        </p:tgtEl>
                                      </p:cBhvr>
                                    </p:animEffect>
                                  </p:childTnLst>
                                </p:cTn>
                              </p:par>
                            </p:childTnLst>
                          </p:cTn>
                        </p:par>
                        <p:par>
                          <p:cTn id="32" fill="hold">
                            <p:stCondLst>
                              <p:cond delay="1500"/>
                            </p:stCondLst>
                            <p:childTnLst>
                              <p:par>
                                <p:cTn id="33" presetID="23" presetClass="entr" presetSubtype="16"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childTnLst>
                                </p:cTn>
                              </p:par>
                            </p:childTnLst>
                          </p:cTn>
                        </p:par>
                        <p:par>
                          <p:cTn id="45" fill="hold">
                            <p:stCondLst>
                              <p:cond delay="2000"/>
                            </p:stCondLst>
                            <p:childTnLst>
                              <p:par>
                                <p:cTn id="46" presetID="2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p:cBhvr>
                                        <p:cTn id="48" dur="750"/>
                                        <p:tgtEl>
                                          <p:spTgt spid="27"/>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p:cBhvr>
                                        <p:cTn id="51" dur="750"/>
                                        <p:tgtEl>
                                          <p:spTgt spid="25"/>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p:cBhvr>
                                        <p:cTn id="5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4" grpId="0" bldLvl="0" animBg="1"/>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9969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12903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903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903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903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9035" name="Rectangle 11"/>
          <p:cNvSpPr>
            <a:spLocks noChangeArrowheads="1"/>
          </p:cNvSpPr>
          <p:nvPr/>
        </p:nvSpPr>
        <p:spPr bwMode="auto">
          <a:xfrm>
            <a:off x="766128" y="635318"/>
            <a:ext cx="2148345"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组织结构的基本类型</a:t>
            </a:r>
            <a:r>
              <a:rPr lang="zh-CN" altLang="en-US" sz="1600" dirty="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p:txBody>
      </p:sp>
      <p:sp>
        <p:nvSpPr>
          <p:cNvPr id="129037" name="Text Box 13"/>
          <p:cNvSpPr txBox="1">
            <a:spLocks noChangeArrowheads="1"/>
          </p:cNvSpPr>
          <p:nvPr/>
        </p:nvSpPr>
        <p:spPr bwMode="auto">
          <a:xfrm>
            <a:off x="1223010" y="1342390"/>
            <a:ext cx="2562225" cy="1956435"/>
          </a:xfrm>
          <a:prstGeom prst="rect">
            <a:avLst/>
          </a:prstGeom>
          <a:solidFill>
            <a:schemeClr val="tx2">
              <a:lumMod val="20000"/>
              <a:lumOff val="80000"/>
            </a:schemeClr>
          </a:solidFill>
          <a:ln w="9525">
            <a:solidFill>
              <a:srgbClr val="000000"/>
            </a:solidFill>
            <a:miter lim="800000"/>
          </a:ln>
        </p:spPr>
        <p:txBody>
          <a:bodyPr/>
          <a:lstStyle/>
          <a:p>
            <a:pPr algn="ctr"/>
            <a:r>
              <a:rPr lang="zh-CN" altLang="en-US" sz="1800" dirty="0">
                <a:solidFill>
                  <a:srgbClr val="0000FF"/>
                </a:solidFill>
                <a:latin typeface="华文中宋" pitchFamily="2" charset="-122"/>
                <a:ea typeface="华文中宋" pitchFamily="2" charset="-122"/>
              </a:rPr>
              <a:t>  </a:t>
            </a:r>
            <a:r>
              <a:rPr lang="zh-CN" altLang="en-US" sz="1800" b="1" dirty="0">
                <a:solidFill>
                  <a:srgbClr val="0000FF"/>
                </a:solidFill>
                <a:latin typeface="华文中宋" pitchFamily="2" charset="-122"/>
                <a:ea typeface="华文中宋" pitchFamily="2" charset="-122"/>
              </a:rPr>
              <a:t>机械模型              </a:t>
            </a:r>
            <a:endParaRPr lang="zh-CN" altLang="en-US" sz="1800" b="1" dirty="0">
              <a:solidFill>
                <a:srgbClr val="0000FF"/>
              </a:solidFill>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高度具体化                    </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固定的部门化结构</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命令链明晰</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控制跨度窄</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决策集权化</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高度正规化</a:t>
            </a:r>
            <a:endParaRPr lang="zh-CN" altLang="en-US" sz="1800" dirty="0">
              <a:latin typeface="华文中宋" pitchFamily="2" charset="-122"/>
              <a:ea typeface="华文中宋" pitchFamily="2" charset="-122"/>
            </a:endParaRPr>
          </a:p>
        </p:txBody>
      </p:sp>
      <p:sp>
        <p:nvSpPr>
          <p:cNvPr id="129038" name="Text Box 14"/>
          <p:cNvSpPr txBox="1">
            <a:spLocks noChangeArrowheads="1"/>
          </p:cNvSpPr>
          <p:nvPr/>
        </p:nvSpPr>
        <p:spPr bwMode="auto">
          <a:xfrm>
            <a:off x="5247005" y="1342390"/>
            <a:ext cx="2806700" cy="1957070"/>
          </a:xfrm>
          <a:prstGeom prst="rect">
            <a:avLst/>
          </a:prstGeom>
          <a:solidFill>
            <a:schemeClr val="tx2">
              <a:lumMod val="20000"/>
              <a:lumOff val="80000"/>
            </a:schemeClr>
          </a:solidFill>
          <a:ln w="9525">
            <a:solidFill>
              <a:srgbClr val="000000"/>
            </a:solidFill>
            <a:miter lim="800000"/>
          </a:ln>
        </p:spPr>
        <p:txBody>
          <a:bodyPr/>
          <a:lstStyle/>
          <a:p>
            <a:pPr algn="ctr"/>
            <a:r>
              <a:rPr lang="zh-CN" altLang="en-US" sz="1800" b="1" dirty="0">
                <a:solidFill>
                  <a:srgbClr val="0000FF"/>
                </a:solidFill>
                <a:latin typeface="华文中宋" pitchFamily="2" charset="-122"/>
                <a:ea typeface="华文中宋" pitchFamily="2" charset="-122"/>
              </a:rPr>
              <a:t>有机模型</a:t>
            </a:r>
            <a:r>
              <a:rPr lang="zh-CN" altLang="en-US" sz="1800" dirty="0">
                <a:solidFill>
                  <a:srgbClr val="0000FF"/>
                </a:solidFill>
                <a:latin typeface="华文中宋" pitchFamily="2" charset="-122"/>
                <a:ea typeface="华文中宋" pitchFamily="2" charset="-122"/>
              </a:rPr>
              <a:t>                            </a:t>
            </a:r>
            <a:endParaRPr lang="zh-CN" altLang="en-US" sz="1800" dirty="0">
              <a:solidFill>
                <a:srgbClr val="0000FF"/>
              </a:solidFill>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交叉功能团队</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跨层级工作团队</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信息自由流动</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控制跨度宽</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决策分权化</a:t>
            </a:r>
            <a:endParaRPr lang="zh-CN" altLang="en-US" sz="1800" dirty="0">
              <a:latin typeface="华文中宋" pitchFamily="2" charset="-122"/>
              <a:ea typeface="华文中宋" pitchFamily="2" charset="-122"/>
            </a:endParaRPr>
          </a:p>
          <a:p>
            <a:pPr>
              <a:buFont typeface="Wingdings" panose="05000000000000000000" pitchFamily="2" charset="2"/>
              <a:buChar char="l"/>
            </a:pPr>
            <a:r>
              <a:rPr lang="zh-CN" altLang="en-US" sz="1800" dirty="0">
                <a:latin typeface="华文中宋" pitchFamily="2" charset="-122"/>
                <a:ea typeface="华文中宋" pitchFamily="2" charset="-122"/>
              </a:rPr>
              <a:t>正规化程度低</a:t>
            </a:r>
            <a:endParaRPr lang="zh-CN" altLang="en-US" sz="1800" dirty="0">
              <a:latin typeface="华文中宋" pitchFamily="2" charset="-122"/>
              <a:ea typeface="华文中宋" pitchFamily="2" charset="-122"/>
            </a:endParaRPr>
          </a:p>
        </p:txBody>
      </p:sp>
      <p:sp>
        <p:nvSpPr>
          <p:cNvPr id="129039" name="Rectangle 15"/>
          <p:cNvSpPr>
            <a:spLocks noChangeArrowheads="1"/>
          </p:cNvSpPr>
          <p:nvPr/>
        </p:nvSpPr>
        <p:spPr bwMode="auto">
          <a:xfrm>
            <a:off x="602615" y="973773"/>
            <a:ext cx="7939405" cy="294005"/>
          </a:xfrm>
          <a:prstGeom prst="rect">
            <a:avLst/>
          </a:prstGeom>
          <a:noFill/>
          <a:ln w="9525">
            <a:noFill/>
            <a:miter lim="800000"/>
          </a:ln>
          <a:effectLst/>
        </p:spPr>
        <p:txBody>
          <a:bodyPr wrap="square" anchor="ctr">
            <a:spAutoFit/>
          </a:bodyPr>
          <a:lstStyle/>
          <a:p>
            <a:pPr>
              <a:lnSpc>
                <a:spcPct val="110000"/>
              </a:lnSpc>
              <a:buFont typeface="Wingdings" panose="05000000000000000000" pitchFamily="2" charset="2"/>
              <a:buChar char="p"/>
            </a:pPr>
            <a:r>
              <a:rPr lang="zh-CN" altLang="en-US" sz="1200" dirty="0">
                <a:latin typeface="微软雅黑" panose="020B0503020204020204" pitchFamily="34" charset="-122"/>
                <a:ea typeface="微软雅黑" panose="020B0503020204020204" pitchFamily="34" charset="-122"/>
              </a:rPr>
              <a:t>基于对工作任务进行正式分解、组合和协调的方式不同，存在两个极端的组织类型，分别是</a:t>
            </a:r>
            <a:r>
              <a:rPr lang="zh-CN" altLang="en-US" sz="1200" b="1" dirty="0">
                <a:solidFill>
                  <a:srgbClr val="FF0000"/>
                </a:solidFill>
                <a:latin typeface="微软雅黑" panose="020B0503020204020204" pitchFamily="34" charset="-122"/>
                <a:ea typeface="微软雅黑" panose="020B0503020204020204" pitchFamily="34" charset="-122"/>
              </a:rPr>
              <a:t>机械模型</a:t>
            </a:r>
            <a:r>
              <a:rPr lang="zh-CN" altLang="en-US" sz="1200" dirty="0">
                <a:latin typeface="微软雅黑" panose="020B0503020204020204" pitchFamily="34" charset="-122"/>
                <a:ea typeface="微软雅黑" panose="020B0503020204020204" pitchFamily="34" charset="-122"/>
              </a:rPr>
              <a:t>和</a:t>
            </a:r>
            <a:r>
              <a:rPr lang="zh-CN" altLang="en-US" sz="1200" b="1" dirty="0">
                <a:solidFill>
                  <a:srgbClr val="FF0000"/>
                </a:solidFill>
                <a:latin typeface="微软雅黑" panose="020B0503020204020204" pitchFamily="34" charset="-122"/>
                <a:ea typeface="微软雅黑" panose="020B0503020204020204" pitchFamily="34" charset="-122"/>
              </a:rPr>
              <a:t>有机模型 </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377825" y="3355340"/>
            <a:ext cx="4139565" cy="1546860"/>
          </a:xfrm>
          <a:prstGeom prst="rect">
            <a:avLst/>
          </a:prstGeom>
          <a:noFill/>
        </p:spPr>
        <p:txBody>
          <a:bodyPr wrap="square" rtlCol="0">
            <a:spAutoFit/>
          </a:bodyPr>
          <a:lstStyle/>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机械组织是一种稳定的、僵硬的结构形式，追求的主要目标是稳定运行中的效率</a:t>
            </a:r>
            <a:endParaRPr lang="en-US" altLang="zh-CN" sz="1100"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注重对任务进行高度的劳动和职能分工，以不受个人情感影响的客观方式挑选符合职务规范的合格的员工，并对专业化的分工进行严密控制</a:t>
            </a:r>
            <a:endParaRPr lang="en-US" altLang="zh-CN" sz="1100"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适用条件：环境相对稳定；任务明确且持久，决策可以程序化；技术相对统一而稳定；以提高效率为主；组织规模相对较大</a:t>
            </a:r>
            <a:endParaRPr lang="zh-CN" altLang="en-US" sz="11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4993640" y="3355340"/>
            <a:ext cx="3615690" cy="1546860"/>
          </a:xfrm>
          <a:prstGeom prst="rect">
            <a:avLst/>
          </a:prstGeom>
          <a:noFill/>
        </p:spPr>
        <p:txBody>
          <a:bodyPr wrap="square" rtlCol="0">
            <a:spAutoFit/>
          </a:bodyPr>
          <a:lstStyle/>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有机组织是一种松散的、灵活的且高度适应性的结构形式，追求的动态适应中的创新</a:t>
            </a:r>
            <a:endParaRPr lang="en-US" altLang="zh-CN" sz="1100"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组织员工被授权开展多种工作和处理多样问题，主要依靠职业标准和团队指导自己行为，不需要过多的正式规则和直接监督；信息自由流动</a:t>
            </a:r>
            <a:endParaRPr lang="en-US" altLang="zh-CN" sz="1100" dirty="0">
              <a:latin typeface="微软雅黑" panose="020B0503020204020204" pitchFamily="34" charset="-122"/>
              <a:ea typeface="微软雅黑" panose="020B0503020204020204" pitchFamily="34" charset="-122"/>
            </a:endParaRPr>
          </a:p>
          <a:p>
            <a:pPr>
              <a:lnSpc>
                <a:spcPct val="110000"/>
              </a:lnSpc>
              <a:spcBef>
                <a:spcPts val="600"/>
              </a:spcBef>
              <a:buFont typeface="Wingdings" panose="05000000000000000000" pitchFamily="2" charset="2"/>
              <a:buChar char="u"/>
            </a:pPr>
            <a:r>
              <a:rPr lang="zh-CN" altLang="en-US" sz="1100" dirty="0">
                <a:latin typeface="微软雅黑" panose="020B0503020204020204" pitchFamily="34" charset="-122"/>
                <a:ea typeface="微软雅黑" panose="020B0503020204020204" pitchFamily="34" charset="-122"/>
              </a:rPr>
              <a:t>适用条件：环境不确定性强；任务多样且多变；技术复杂多变；任务多样且多变；组织规模相对较小</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6" name="图片 105"/>
          <p:cNvPicPr>
            <a:picLocks noChangeAspect="1"/>
          </p:cNvPicPr>
          <p:nvPr/>
        </p:nvPicPr>
        <p:blipFill>
          <a:blip r:embed="rId2" cstate="print"/>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88" y="158750"/>
            <a:ext cx="996950" cy="336550"/>
          </a:xfrm>
          <a:prstGeom prst="rect">
            <a:avLst/>
          </a:prstGeom>
          <a:noFill/>
        </p:spPr>
        <p:txBody>
          <a:bodyPr wrap="none">
            <a:spAutoFit/>
          </a:bodyPr>
          <a:lstStyle/>
          <a:p>
            <a:r>
              <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组织结构</a:t>
            </a:r>
            <a:endParaRPr lang="zh-CN" altLang="en-US" sz="1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108" name="图片 107"/>
          <p:cNvPicPr>
            <a:picLocks noChangeAspect="1"/>
          </p:cNvPicPr>
          <p:nvPr/>
        </p:nvPicPr>
        <p:blipFill>
          <a:blip r:embed="rId3" cstate="print"/>
          <a:stretch>
            <a:fillRect/>
          </a:stretch>
        </p:blipFill>
        <p:spPr>
          <a:xfrm>
            <a:off x="2953644" y="144448"/>
            <a:ext cx="254645" cy="364572"/>
          </a:xfrm>
          <a:prstGeom prst="chevron">
            <a:avLst/>
          </a:prstGeom>
        </p:spPr>
      </p:pic>
      <p:sp>
        <p:nvSpPr>
          <p:cNvPr id="13312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312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312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313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33131" name="Rectangle 11"/>
          <p:cNvSpPr>
            <a:spLocks noChangeArrowheads="1"/>
          </p:cNvSpPr>
          <p:nvPr/>
        </p:nvSpPr>
        <p:spPr bwMode="auto">
          <a:xfrm>
            <a:off x="720090" y="627380"/>
            <a:ext cx="2148345" cy="338554"/>
          </a:xfrm>
          <a:prstGeom prst="rect">
            <a:avLst/>
          </a:prstGeom>
          <a:noFill/>
          <a:ln w="9525">
            <a:noFill/>
            <a:miter lim="800000"/>
          </a:ln>
          <a:effectLst/>
        </p:spPr>
        <p:txBody>
          <a:bodyPr wrap="none" anchor="ctr">
            <a:spAutoFit/>
          </a:bodyPr>
          <a:lstStyle/>
          <a:p>
            <a:r>
              <a:rPr lang="zh-CN" altLang="en-US" sz="1600" b="1" dirty="0">
                <a:latin typeface="黑体" panose="02010609060101010101" pitchFamily="49" charset="-122"/>
                <a:ea typeface="黑体" panose="02010609060101010101" pitchFamily="49" charset="-122"/>
              </a:rPr>
              <a:t>组织结构差异的来源</a:t>
            </a:r>
            <a:r>
              <a:rPr lang="zh-CN" altLang="en-US" sz="1600" dirty="0">
                <a:latin typeface="黑体" panose="02010609060101010101" pitchFamily="49" charset="-122"/>
                <a:ea typeface="黑体" panose="02010609060101010101" pitchFamily="49" charset="-122"/>
              </a:rPr>
              <a:t> </a:t>
            </a:r>
            <a:endParaRPr lang="zh-CN" altLang="en-US" sz="1600" dirty="0">
              <a:latin typeface="黑体" panose="02010609060101010101" pitchFamily="49" charset="-122"/>
              <a:ea typeface="黑体" panose="02010609060101010101" pitchFamily="49" charset="-122"/>
            </a:endParaRPr>
          </a:p>
        </p:txBody>
      </p:sp>
      <p:grpSp>
        <p:nvGrpSpPr>
          <p:cNvPr id="13" name="组合 12"/>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组织结构差异的来源</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椭圆 15"/>
          <p:cNvSpPr/>
          <p:nvPr/>
        </p:nvSpPr>
        <p:spPr>
          <a:xfrm>
            <a:off x="2706448" y="109497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2727183" y="2961904"/>
            <a:ext cx="811400" cy="811400"/>
            <a:chOff x="304800" y="673100"/>
            <a:chExt cx="4000500" cy="4000500"/>
          </a:xfrm>
          <a:effectLst>
            <a:outerShdw blurRad="317500" dist="1905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左大括号 19"/>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2791518" y="4050068"/>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21"/>
          <p:cNvSpPr txBox="1"/>
          <p:nvPr/>
        </p:nvSpPr>
        <p:spPr>
          <a:xfrm>
            <a:off x="2729308" y="1212867"/>
            <a:ext cx="638732" cy="523220"/>
          </a:xfrm>
          <a:prstGeom prst="rect">
            <a:avLst/>
          </a:prstGeom>
          <a:noFill/>
        </p:spPr>
        <p:txBody>
          <a:bodyPr wrap="square" rtlCol="0">
            <a:spAutoFit/>
          </a:bodyPr>
          <a:lstStyle/>
          <a:p>
            <a:pPr algn="ctr"/>
            <a:r>
              <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战略因素</a:t>
            </a:r>
            <a:endPar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2803316" y="3114507"/>
            <a:ext cx="656164" cy="523220"/>
          </a:xfrm>
          <a:prstGeom prst="rect">
            <a:avLst/>
          </a:prstGeom>
          <a:noFill/>
        </p:spPr>
        <p:txBody>
          <a:bodyPr wrap="square" rtlCol="0">
            <a:spAutoFit/>
          </a:bodyPr>
          <a:lstStyle/>
          <a:p>
            <a:pPr algn="ct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技术因素</a:t>
            </a:r>
            <a:endPar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23"/>
          <p:cNvSpPr txBox="1"/>
          <p:nvPr/>
        </p:nvSpPr>
        <p:spPr>
          <a:xfrm>
            <a:off x="2803046" y="4189643"/>
            <a:ext cx="664054" cy="523220"/>
          </a:xfrm>
          <a:prstGeom prst="rect">
            <a:avLst/>
          </a:prstGeom>
          <a:noFill/>
        </p:spPr>
        <p:txBody>
          <a:bodyPr wrap="square" rtlCol="0">
            <a:spAutoFit/>
          </a:bodyPr>
          <a:lstStyle/>
          <a:p>
            <a:pPr algn="ctr"/>
            <a:r>
              <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环境因素</a:t>
            </a:r>
            <a:endParaRPr lang="zh-CN" alt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24"/>
          <p:cNvSpPr txBox="1"/>
          <p:nvPr/>
        </p:nvSpPr>
        <p:spPr>
          <a:xfrm>
            <a:off x="3515995" y="1049020"/>
            <a:ext cx="4280535" cy="583565"/>
          </a:xfrm>
          <a:prstGeom prst="rect">
            <a:avLst/>
          </a:prstGeom>
          <a:noFill/>
        </p:spPr>
        <p:txBody>
          <a:bodyPr wrap="square" rtlCol="0">
            <a:spAutoFit/>
          </a:bodyPr>
          <a:lstStyle/>
          <a:p>
            <a:pPr>
              <a:buFont typeface="Wingdings" panose="05000000000000000000" pitchFamily="2" charset="2"/>
              <a:buChar char="l"/>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组织目标由组织战略决定，而组织结构是实现组织目标的手段，组织结构服从组织战略</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25"/>
          <p:cNvSpPr txBox="1"/>
          <p:nvPr/>
        </p:nvSpPr>
        <p:spPr>
          <a:xfrm>
            <a:off x="3665855" y="2999740"/>
            <a:ext cx="4681855" cy="583565"/>
          </a:xfrm>
          <a:prstGeom prst="rect">
            <a:avLst/>
          </a:prstGeom>
          <a:noFill/>
        </p:spPr>
        <p:txBody>
          <a:bodyPr wrap="square" rtlCol="0">
            <a:spAutoFit/>
          </a:bodyPr>
          <a:lstStyle/>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技术更新的速度会影响组织结构，快的技术更新速度需要组织更加灵活和快速适应技术变革的影响</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TextBox 26"/>
          <p:cNvSpPr txBox="1"/>
          <p:nvPr/>
        </p:nvSpPr>
        <p:spPr>
          <a:xfrm>
            <a:off x="3666490" y="3994785"/>
            <a:ext cx="5314950" cy="829945"/>
          </a:xfrm>
          <a:prstGeom prst="rect">
            <a:avLst/>
          </a:prstGeom>
          <a:noFill/>
        </p:spPr>
        <p:txBody>
          <a:bodyPr wrap="square" rtlCol="0">
            <a:spAutoFit/>
          </a:bodyPr>
          <a:lstStyle/>
          <a:p>
            <a:pPr>
              <a:buFont typeface="Wingdings" panose="05000000000000000000" pitchFamily="2" charset="2"/>
              <a:buChar char="l"/>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组织结构需要顺应环境的变化。</a:t>
            </a:r>
            <a:endParaRPr lang="en-US" altLang="zh-CN"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l"/>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机械组织与简单、稳定的环境更加适应；</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indent="0">
              <a:buFont typeface="Wingdings" panose="05000000000000000000" pitchFamily="2" charset="2"/>
              <a:buNone/>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有机组织结构与复杂的、动态的环境较为匹配</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8" name="组合 27"/>
          <p:cNvGrpSpPr/>
          <p:nvPr/>
        </p:nvGrpSpPr>
        <p:grpSpPr>
          <a:xfrm>
            <a:off x="2704323" y="2009404"/>
            <a:ext cx="811400" cy="811400"/>
            <a:chOff x="304800" y="673100"/>
            <a:chExt cx="4000500" cy="4000500"/>
          </a:xfrm>
          <a:effectLst>
            <a:outerShdw blurRad="317500" dist="1905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TextBox 30"/>
          <p:cNvSpPr txBox="1"/>
          <p:nvPr/>
        </p:nvSpPr>
        <p:spPr>
          <a:xfrm>
            <a:off x="2734736" y="2131527"/>
            <a:ext cx="724744" cy="523220"/>
          </a:xfrm>
          <a:prstGeom prst="rect">
            <a:avLst/>
          </a:prstGeom>
          <a:noFill/>
        </p:spPr>
        <p:txBody>
          <a:bodyPr wrap="square" rtlCol="0">
            <a:spAutoFit/>
          </a:bodyPr>
          <a:lstStyle/>
          <a:p>
            <a:pPr algn="ct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组织</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规模</a:t>
            </a:r>
            <a:endPar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31"/>
          <p:cNvSpPr txBox="1"/>
          <p:nvPr/>
        </p:nvSpPr>
        <p:spPr>
          <a:xfrm>
            <a:off x="3597910" y="1854835"/>
            <a:ext cx="5252085" cy="829945"/>
          </a:xfrm>
          <a:prstGeom prst="rect">
            <a:avLst/>
          </a:prstGeom>
          <a:noFill/>
        </p:spPr>
        <p:txBody>
          <a:bodyPr wrap="square" rtlCol="0">
            <a:spAutoFit/>
          </a:bodyPr>
          <a:lstStyle/>
          <a:p>
            <a:pPr>
              <a:buFont typeface="Wingdings" panose="05000000000000000000" pitchFamily="2" charset="2"/>
              <a:buChar char="l"/>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组织规模越大，工作专业程度越高，规范和制度就越多，复杂性和正规化程度越高，采用机械型组织结构的必要性越强；组织规模越小，越倾向于采用有机型组织结构</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par>
                                <p:cTn id="13" presetID="53" presetClass="entr" presetSubtype="16" fill="hold"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2" presetClass="entr" presetSubtype="8" fill="hold" grpId="0" nodeType="withEffect">
                                  <p:stCondLst>
                                    <p:cond delay="80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53" presetClass="entr" presetSubtype="16" fill="hold" nodeType="withEffect">
                                  <p:stCondLst>
                                    <p:cond delay="140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10" presetClass="entr" presetSubtype="0" fill="hold" grpId="0" nodeType="withEffect">
                                  <p:stCondLst>
                                    <p:cond delay="140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160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6" presetClass="entr" presetSubtype="21" fill="hold" grpId="0" nodeType="with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par>
                                <p:cTn id="49" presetID="16" presetClass="entr" presetSubtype="21" fill="hold" grpId="0" nodeType="withEffect">
                                  <p:stCondLst>
                                    <p:cond delay="1300"/>
                                  </p:stCondLst>
                                  <p:childTnLst>
                                    <p:set>
                                      <p:cBhvr>
                                        <p:cTn id="50" dur="1" fill="hold">
                                          <p:stCondLst>
                                            <p:cond delay="0"/>
                                          </p:stCondLst>
                                        </p:cTn>
                                        <p:tgtEl>
                                          <p:spTgt spid="26"/>
                                        </p:tgtEl>
                                        <p:attrNameLst>
                                          <p:attrName>style.visibility</p:attrName>
                                        </p:attrNameLst>
                                      </p:cBhvr>
                                      <p:to>
                                        <p:strVal val="visible"/>
                                      </p:to>
                                    </p:set>
                                    <p:animEffect transition="in" filter="barn(inVertical)">
                                      <p:cBhvr>
                                        <p:cTn id="51" dur="700"/>
                                        <p:tgtEl>
                                          <p:spTgt spid="26"/>
                                        </p:tgtEl>
                                      </p:cBhvr>
                                    </p:animEffect>
                                  </p:childTnLst>
                                </p:cTn>
                              </p:par>
                              <p:par>
                                <p:cTn id="52" presetID="16" presetClass="entr" presetSubtype="21" fill="hold" grpId="0" nodeType="withEffect">
                                  <p:stCondLst>
                                    <p:cond delay="1700"/>
                                  </p:stCondLst>
                                  <p:childTnLst>
                                    <p:set>
                                      <p:cBhvr>
                                        <p:cTn id="53" dur="1" fill="hold">
                                          <p:stCondLst>
                                            <p:cond delay="0"/>
                                          </p:stCondLst>
                                        </p:cTn>
                                        <p:tgtEl>
                                          <p:spTgt spid="27"/>
                                        </p:tgtEl>
                                        <p:attrNameLst>
                                          <p:attrName>style.visibility</p:attrName>
                                        </p:attrNameLst>
                                      </p:cBhvr>
                                      <p:to>
                                        <p:strVal val="visible"/>
                                      </p:to>
                                    </p:set>
                                    <p:animEffect transition="in" filter="barn(inVertical)">
                                      <p:cBhvr>
                                        <p:cTn id="54" dur="500"/>
                                        <p:tgtEl>
                                          <p:spTgt spid="27"/>
                                        </p:tgtEl>
                                      </p:cBhvr>
                                    </p:animEffect>
                                  </p:childTnLst>
                                </p:cTn>
                              </p:par>
                              <p:par>
                                <p:cTn id="55" presetID="53" presetClass="entr" presetSubtype="16" fill="hold" nodeType="withEffect">
                                  <p:stCondLst>
                                    <p:cond delay="14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fltVal val="0"/>
                                          </p:val>
                                        </p:tav>
                                        <p:tav tm="100000">
                                          <p:val>
                                            <p:strVal val="#ppt_h"/>
                                          </p:val>
                                        </p:tav>
                                      </p:tavLst>
                                    </p:anim>
                                    <p:animEffect transition="in" filter="fade">
                                      <p:cBhvr>
                                        <p:cTn id="59" dur="500"/>
                                        <p:tgtEl>
                                          <p:spTgt spid="28"/>
                                        </p:tgtEl>
                                      </p:cBhvr>
                                    </p:animEffect>
                                  </p:childTnLst>
                                </p:cTn>
                              </p:par>
                              <p:par>
                                <p:cTn id="60" presetID="10" presetClass="entr" presetSubtype="0" fill="hold" grpId="0" nodeType="withEffect">
                                  <p:stCondLst>
                                    <p:cond delay="16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6" presetClass="entr" presetSubtype="21" fill="hold" grpId="0" nodeType="withEffect">
                                  <p:stCondLst>
                                    <p:cond delay="1300"/>
                                  </p:stCondLst>
                                  <p:childTnLst>
                                    <p:set>
                                      <p:cBhvr>
                                        <p:cTn id="64" dur="1" fill="hold">
                                          <p:stCondLst>
                                            <p:cond delay="0"/>
                                          </p:stCondLst>
                                        </p:cTn>
                                        <p:tgtEl>
                                          <p:spTgt spid="32"/>
                                        </p:tgtEl>
                                        <p:attrNameLst>
                                          <p:attrName>style.visibility</p:attrName>
                                        </p:attrNameLst>
                                      </p:cBhvr>
                                      <p:to>
                                        <p:strVal val="visible"/>
                                      </p:to>
                                    </p:set>
                                    <p:animEffect transition="in" filter="barn(inVertical)">
                                      <p:cBhvr>
                                        <p:cTn id="65" dur="7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6" grpId="0" bldLvl="0" animBg="1"/>
      <p:bldP spid="20" grpId="0" bldLvl="0" animBg="1"/>
      <p:bldP spid="21" grpId="0" bldLvl="0" animBg="1"/>
      <p:bldP spid="22" grpId="0"/>
      <p:bldP spid="23" grpId="0"/>
      <p:bldP spid="24" grpId="0"/>
      <p:bldP spid="25" grpId="0"/>
      <p:bldP spid="26" grpId="0"/>
      <p:bldP spid="27" grpId="0"/>
      <p:bldP spid="31" grpId="0"/>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4511</Words>
  <Application>WPS 演示</Application>
  <PresentationFormat>全屏显示(16:9)</PresentationFormat>
  <Paragraphs>490</Paragraphs>
  <Slides>35</Slides>
  <Notes>27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53" baseType="lpstr">
      <vt:lpstr>Arial</vt:lpstr>
      <vt:lpstr>宋体</vt:lpstr>
      <vt:lpstr>Wingdings</vt:lpstr>
      <vt:lpstr>Calibri</vt:lpstr>
      <vt:lpstr>Yuanti SC Regular</vt:lpstr>
      <vt:lpstr>微软雅黑</vt:lpstr>
      <vt:lpstr>Times New Roman</vt:lpstr>
      <vt:lpstr>黑体</vt:lpstr>
      <vt:lpstr>方正兰亭黑_GBK</vt:lpstr>
      <vt:lpstr>Segoe Print</vt:lpstr>
      <vt:lpstr>Arial Unicode MS</vt:lpstr>
      <vt:lpstr>华文中宋</vt:lpstr>
      <vt:lpstr>Wingdings</vt:lpstr>
      <vt:lpstr>楷体_GB2312</vt:lpstr>
      <vt:lpstr>Tahoma</vt:lpstr>
      <vt:lpstr>Impact</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组织结构</vt:lpstr>
      <vt:lpstr>组织结构</vt:lpstr>
      <vt:lpstr>组织结构</vt:lpstr>
      <vt:lpstr>组织结构</vt:lpstr>
      <vt:lpstr>PowerPoint 演示文稿</vt:lpstr>
      <vt:lpstr>直线职能制</vt:lpstr>
      <vt:lpstr>事业部制组织结构</vt:lpstr>
      <vt:lpstr>组织结构</vt:lpstr>
      <vt:lpstr>组织结构</vt:lpstr>
      <vt:lpstr>PowerPoint 演示文稿</vt:lpstr>
      <vt:lpstr>组织设计</vt:lpstr>
      <vt:lpstr>组织设计</vt:lpstr>
      <vt:lpstr>组织设计</vt:lpstr>
      <vt:lpstr>按职能划分部门 </vt:lpstr>
      <vt:lpstr>按职能划分部门</vt:lpstr>
      <vt:lpstr>按产品划分部门</vt:lpstr>
      <vt:lpstr>按顾客群划分部门</vt:lpstr>
      <vt:lpstr>按区域划分部门</vt:lpstr>
      <vt:lpstr>问题</vt:lpstr>
      <vt:lpstr>组织设计</vt:lpstr>
      <vt:lpstr>组织设计</vt:lpstr>
      <vt:lpstr>组织设计</vt:lpstr>
      <vt:lpstr>组织设计</vt:lpstr>
      <vt:lpstr>组织设计</vt:lpstr>
      <vt:lpstr>组织设计</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114</cp:revision>
  <dcterms:created xsi:type="dcterms:W3CDTF">2015-01-22T11:01:00Z</dcterms:created>
  <dcterms:modified xsi:type="dcterms:W3CDTF">2019-03-15T12:30:00Z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