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1" r:id="rId5"/>
    <p:sldId id="262" r:id="rId6"/>
    <p:sldId id="266" r:id="rId7"/>
    <p:sldId id="267" r:id="rId8"/>
    <p:sldId id="269" r:id="rId9"/>
    <p:sldId id="270" r:id="rId10"/>
    <p:sldId id="271" r:id="rId11"/>
    <p:sldId id="272" r:id="rId12"/>
    <p:sldId id="275" r:id="rId13"/>
    <p:sldId id="276" r:id="rId14"/>
    <p:sldId id="283" r:id="rId15"/>
    <p:sldId id="284" r:id="rId16"/>
    <p:sldId id="285" r:id="rId17"/>
    <p:sldId id="286" r:id="rId18"/>
    <p:sldId id="287" r:id="rId19"/>
    <p:sldId id="288" r:id="rId20"/>
    <p:sldId id="289" r:id="rId21"/>
    <p:sldId id="291" r:id="rId22"/>
    <p:sldId id="292" r:id="rId23"/>
    <p:sldId id="295" r:id="rId24"/>
    <p:sldId id="297" r:id="rId25"/>
    <p:sldId id="298" r:id="rId26"/>
    <p:sldId id="299" r:id="rId27"/>
    <p:sldId id="304" r:id="rId28"/>
    <p:sldId id="305" r:id="rId29"/>
    <p:sldId id="306" r:id="rId30"/>
    <p:sldId id="308" r:id="rId31"/>
    <p:sldId id="309" r:id="rId32"/>
    <p:sldId id="310" r:id="rId33"/>
    <p:sldId id="316" r:id="rId34"/>
    <p:sldId id="322" r:id="rId35"/>
    <p:sldId id="323" r:id="rId36"/>
    <p:sldId id="324" r:id="rId37"/>
    <p:sldId id="325" r:id="rId38"/>
    <p:sldId id="327" r:id="rId39"/>
    <p:sldId id="328" r:id="rId40"/>
    <p:sldId id="329" r:id="rId41"/>
    <p:sldId id="330" r:id="rId42"/>
    <p:sldId id="331" r:id="rId43"/>
    <p:sldId id="335" r:id="rId44"/>
    <p:sldId id="340" r:id="rId45"/>
    <p:sldId id="343" r:id="rId46"/>
    <p:sldId id="347" r:id="rId47"/>
    <p:sldId id="349" r:id="rId48"/>
    <p:sldId id="352" r:id="rId49"/>
    <p:sldId id="357" r:id="rId50"/>
    <p:sldId id="359" r:id="rId51"/>
    <p:sldId id="361" r:id="rId52"/>
    <p:sldId id="363" r:id="rId53"/>
    <p:sldId id="365" r:id="rId54"/>
    <p:sldId id="366" r:id="rId55"/>
    <p:sldId id="368" r:id="rId56"/>
    <p:sldId id="369" r:id="rId57"/>
    <p:sldId id="377" r:id="rId58"/>
    <p:sldId id="378" r:id="rId59"/>
    <p:sldId id="381" r:id="rId60"/>
    <p:sldId id="382" r:id="rId61"/>
    <p:sldId id="386" r:id="rId62"/>
    <p:sldId id="387" r:id="rId63"/>
    <p:sldId id="388" r:id="rId64"/>
    <p:sldId id="389" r:id="rId65"/>
    <p:sldId id="391" r:id="rId66"/>
    <p:sldId id="392" r:id="rId67"/>
    <p:sldId id="393" r:id="rId68"/>
    <p:sldId id="395"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3" autoAdjust="0"/>
    <p:restoredTop sz="94660"/>
  </p:normalViewPr>
  <p:slideViewPr>
    <p:cSldViewPr snapToGrid="0">
      <p:cViewPr varScale="1">
        <p:scale>
          <a:sx n="70" d="100"/>
          <a:sy n="70" d="100"/>
        </p:scale>
        <p:origin x="78" y="14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E5B18C-4FE3-49F3-8713-055452E8811A}" type="datetimeFigureOut">
              <a:rPr lang="zh-CN" altLang="en-US" smtClean="0"/>
              <a:t>2019/9/20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7BC73A-89D7-44A8-A3DC-07D573E4418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5B18C-4FE3-49F3-8713-055452E8811A}" type="datetimeFigureOut">
              <a:rPr lang="zh-CN" altLang="en-US" smtClean="0"/>
              <a:t>2019/9/20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BC73A-89D7-44A8-A3DC-07D573E4418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2.png"/><Relationship Id="rId5" Type="http://schemas.openxmlformats.org/officeDocument/2006/relationships/oleObject" Target="../embeddings/oleObject2.bin"/><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中外经济关系史</a:t>
            </a:r>
            <a:endParaRPr lang="zh-CN" altLang="en-US" dirty="0"/>
          </a:p>
        </p:txBody>
      </p:sp>
      <p:sp>
        <p:nvSpPr>
          <p:cNvPr id="3" name="副标题 2"/>
          <p:cNvSpPr>
            <a:spLocks noGrp="1"/>
          </p:cNvSpPr>
          <p:nvPr>
            <p:ph type="subTitle" idx="1"/>
          </p:nvPr>
        </p:nvSpPr>
        <p:spPr/>
        <p:txBody>
          <a:bodyPr>
            <a:normAutofit/>
          </a:bodyPr>
          <a:lstStyle/>
          <a:p>
            <a:r>
              <a:rPr lang="zh-CN" altLang="en-US" sz="3200" dirty="0" smtClean="0"/>
              <a:t>兰日旭</a:t>
            </a:r>
            <a:endParaRPr lang="en-US" altLang="zh-CN" sz="3200" dirty="0" smtClean="0"/>
          </a:p>
          <a:p>
            <a:r>
              <a:rPr lang="en-US" altLang="zh-CN" sz="3200" dirty="0" smtClean="0"/>
              <a:t>galenlan@163.com</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zh-CN" altLang="en-US" smtClean="0"/>
              <a:t>２．“德治”维系的经贸交往圈</a:t>
            </a:r>
          </a:p>
        </p:txBody>
      </p:sp>
      <p:sp>
        <p:nvSpPr>
          <p:cNvPr id="22531" name="Oval 4"/>
          <p:cNvSpPr>
            <a:spLocks noChangeArrowheads="1"/>
          </p:cNvSpPr>
          <p:nvPr/>
        </p:nvSpPr>
        <p:spPr bwMode="auto">
          <a:xfrm>
            <a:off x="2279650" y="1989138"/>
            <a:ext cx="7488238" cy="3960812"/>
          </a:xfrm>
          <a:prstGeom prst="ellipse">
            <a:avLst/>
          </a:prstGeom>
          <a:solidFill>
            <a:schemeClr val="accent1"/>
          </a:solidFill>
          <a:ln w="9525">
            <a:solidFill>
              <a:schemeClr val="tx1"/>
            </a:solidFill>
            <a:rou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22532" name="Oval 5"/>
          <p:cNvSpPr>
            <a:spLocks noChangeArrowheads="1"/>
          </p:cNvSpPr>
          <p:nvPr/>
        </p:nvSpPr>
        <p:spPr bwMode="auto">
          <a:xfrm>
            <a:off x="2855914" y="2565401"/>
            <a:ext cx="6264275" cy="2951163"/>
          </a:xfrm>
          <a:prstGeom prst="ellipse">
            <a:avLst/>
          </a:prstGeom>
          <a:solidFill>
            <a:schemeClr val="accent1"/>
          </a:solidFill>
          <a:ln w="9525">
            <a:solidFill>
              <a:schemeClr val="tx1"/>
            </a:solidFill>
            <a:rou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22533" name="Oval 6"/>
          <p:cNvSpPr>
            <a:spLocks noChangeArrowheads="1"/>
          </p:cNvSpPr>
          <p:nvPr/>
        </p:nvSpPr>
        <p:spPr bwMode="auto">
          <a:xfrm>
            <a:off x="3432176" y="2997201"/>
            <a:ext cx="5184775" cy="2087563"/>
          </a:xfrm>
          <a:prstGeom prst="ellipse">
            <a:avLst/>
          </a:prstGeom>
          <a:solidFill>
            <a:schemeClr val="accent1"/>
          </a:solidFill>
          <a:ln w="9525">
            <a:solidFill>
              <a:schemeClr val="tx1"/>
            </a:solidFill>
            <a:rou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22534" name="Text Box 9"/>
          <p:cNvSpPr txBox="1">
            <a:spLocks noChangeArrowheads="1"/>
          </p:cNvSpPr>
          <p:nvPr/>
        </p:nvSpPr>
        <p:spPr bwMode="auto">
          <a:xfrm>
            <a:off x="4851401" y="2492375"/>
            <a:ext cx="290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2535" name="Text Box 10"/>
          <p:cNvSpPr txBox="1">
            <a:spLocks noChangeArrowheads="1"/>
          </p:cNvSpPr>
          <p:nvPr/>
        </p:nvSpPr>
        <p:spPr bwMode="auto">
          <a:xfrm>
            <a:off x="5519738" y="25654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汉化区</a:t>
            </a:r>
          </a:p>
        </p:txBody>
      </p:sp>
      <p:sp>
        <p:nvSpPr>
          <p:cNvPr id="22536" name="Text Box 12"/>
          <p:cNvSpPr txBox="1">
            <a:spLocks noChangeArrowheads="1"/>
          </p:cNvSpPr>
          <p:nvPr/>
        </p:nvSpPr>
        <p:spPr bwMode="auto">
          <a:xfrm>
            <a:off x="5375275" y="20605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非汉化区</a:t>
            </a:r>
          </a:p>
        </p:txBody>
      </p:sp>
      <p:sp>
        <p:nvSpPr>
          <p:cNvPr id="22537" name="Line 13"/>
          <p:cNvSpPr>
            <a:spLocks noChangeShapeType="1"/>
          </p:cNvSpPr>
          <p:nvPr/>
        </p:nvSpPr>
        <p:spPr bwMode="auto">
          <a:xfrm>
            <a:off x="6096000" y="3860800"/>
            <a:ext cx="36718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8" name="Text Box 14"/>
          <p:cNvSpPr txBox="1">
            <a:spLocks noChangeArrowheads="1"/>
          </p:cNvSpPr>
          <p:nvPr/>
        </p:nvSpPr>
        <p:spPr bwMode="auto">
          <a:xfrm>
            <a:off x="5303838" y="43656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汉文化区</a:t>
            </a:r>
          </a:p>
        </p:txBody>
      </p:sp>
      <p:sp>
        <p:nvSpPr>
          <p:cNvPr id="22539" name="Oval 15"/>
          <p:cNvSpPr>
            <a:spLocks noChangeArrowheads="1"/>
          </p:cNvSpPr>
          <p:nvPr/>
        </p:nvSpPr>
        <p:spPr bwMode="auto">
          <a:xfrm>
            <a:off x="5448300" y="3716339"/>
            <a:ext cx="935038" cy="288925"/>
          </a:xfrm>
          <a:prstGeom prst="ellipse">
            <a:avLst/>
          </a:prstGeom>
          <a:solidFill>
            <a:schemeClr val="accent1"/>
          </a:solidFill>
          <a:ln w="9525">
            <a:solidFill>
              <a:schemeClr val="tx1"/>
            </a:solidFill>
            <a:rou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0" name="Line 16"/>
          <p:cNvSpPr>
            <a:spLocks noChangeShapeType="1"/>
          </p:cNvSpPr>
          <p:nvPr/>
        </p:nvSpPr>
        <p:spPr bwMode="auto">
          <a:xfrm flipH="1">
            <a:off x="2279650" y="3860800"/>
            <a:ext cx="31686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Line 17"/>
          <p:cNvSpPr>
            <a:spLocks noChangeShapeType="1"/>
          </p:cNvSpPr>
          <p:nvPr/>
        </p:nvSpPr>
        <p:spPr bwMode="auto">
          <a:xfrm flipH="1">
            <a:off x="2782888" y="3860800"/>
            <a:ext cx="26654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Line 18"/>
          <p:cNvSpPr>
            <a:spLocks noChangeShapeType="1"/>
          </p:cNvSpPr>
          <p:nvPr/>
        </p:nvSpPr>
        <p:spPr bwMode="auto">
          <a:xfrm>
            <a:off x="6383338" y="3860800"/>
            <a:ext cx="27368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Text Box 19"/>
          <p:cNvSpPr txBox="1">
            <a:spLocks noChangeArrowheads="1"/>
          </p:cNvSpPr>
          <p:nvPr/>
        </p:nvSpPr>
        <p:spPr bwMode="auto">
          <a:xfrm>
            <a:off x="5448301" y="357346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中原</a:t>
            </a:r>
          </a:p>
        </p:txBody>
      </p:sp>
      <p:sp>
        <p:nvSpPr>
          <p:cNvPr id="22544" name="Text Box 20"/>
          <p:cNvSpPr txBox="1">
            <a:spLocks noChangeArrowheads="1"/>
          </p:cNvSpPr>
          <p:nvPr/>
        </p:nvSpPr>
        <p:spPr bwMode="auto">
          <a:xfrm>
            <a:off x="1774826" y="5949951"/>
            <a:ext cx="88931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a:t>
            </a:r>
            <a:r>
              <a:rPr lang="zh-CN" altLang="en-US"/>
              <a:t>文化体系”下的中外经贸的交流图示</a:t>
            </a:r>
            <a:r>
              <a:rPr lang="en-US" altLang="zh-CN"/>
              <a:t>——</a:t>
            </a:r>
            <a:r>
              <a:rPr lang="zh-CN" altLang="en-US"/>
              <a:t>中国规制下的非主动经贸交往</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1524000" y="2492376"/>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1800"/>
          </a:p>
        </p:txBody>
      </p:sp>
      <p:pic>
        <p:nvPicPr>
          <p:cNvPr id="23556" name="Picture 4" descr="中国与周边国家的关系"/>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5704" y="902874"/>
            <a:ext cx="9144000" cy="571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5"/>
          <p:cNvSpPr txBox="1">
            <a:spLocks noChangeArrowheads="1"/>
          </p:cNvSpPr>
          <p:nvPr/>
        </p:nvSpPr>
        <p:spPr bwMode="auto">
          <a:xfrm>
            <a:off x="1524000" y="0"/>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a:t>经贸交往圈的表现形式</a:t>
            </a:r>
            <a:r>
              <a:rPr lang="en-US" altLang="zh-CN" sz="3600"/>
              <a:t>——</a:t>
            </a:r>
            <a:r>
              <a:rPr lang="zh-CN" altLang="en-US" sz="3600"/>
              <a:t>朝贡－互市</a:t>
            </a:r>
          </a:p>
        </p:txBody>
      </p:sp>
      <p:pic>
        <p:nvPicPr>
          <p:cNvPr id="5" name="Picture 4" descr="中国与周边国家的关系"/>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5704" y="902874"/>
            <a:ext cx="9144000" cy="571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altLang="zh-CN" smtClean="0"/>
              <a:t>3</a:t>
            </a:r>
            <a:r>
              <a:rPr lang="zh-CN" altLang="en-US" smtClean="0"/>
              <a:t>．经贸交往圈的特征</a:t>
            </a:r>
          </a:p>
        </p:txBody>
      </p:sp>
      <p:sp>
        <p:nvSpPr>
          <p:cNvPr id="26627" name="Rectangle 3"/>
          <p:cNvSpPr>
            <a:spLocks noGrp="1" noRot="1" noChangeArrowheads="1"/>
          </p:cNvSpPr>
          <p:nvPr>
            <p:ph type="body" idx="1"/>
          </p:nvPr>
        </p:nvSpPr>
        <p:spPr/>
        <p:txBody>
          <a:bodyPr/>
          <a:lstStyle/>
          <a:p>
            <a:pPr eaLnBrk="1" hangingPunct="1">
              <a:lnSpc>
                <a:spcPct val="90000"/>
              </a:lnSpc>
            </a:pPr>
            <a:r>
              <a:rPr lang="en-US" altLang="zh-CN" smtClean="0"/>
              <a:t>1</a:t>
            </a:r>
            <a:r>
              <a:rPr lang="zh-CN" altLang="en-US" smtClean="0"/>
              <a:t>）与非汉化区，中国贸易基本顺差</a:t>
            </a:r>
          </a:p>
          <a:p>
            <a:pPr eaLnBrk="1" hangingPunct="1">
              <a:lnSpc>
                <a:spcPct val="90000"/>
              </a:lnSpc>
            </a:pPr>
            <a:r>
              <a:rPr lang="en-US" altLang="zh-CN" smtClean="0"/>
              <a:t>2</a:t>
            </a:r>
            <a:r>
              <a:rPr lang="zh-CN" altLang="en-US" smtClean="0"/>
              <a:t>）与周边国家的汉化区，对中国而言基本体现“逆差”特征</a:t>
            </a:r>
          </a:p>
          <a:p>
            <a:pPr eaLnBrk="1" hangingPunct="1">
              <a:lnSpc>
                <a:spcPct val="90000"/>
              </a:lnSpc>
            </a:pPr>
            <a:r>
              <a:rPr lang="en-US" altLang="zh-CN" smtClean="0"/>
              <a:t>3</a:t>
            </a:r>
            <a:r>
              <a:rPr lang="zh-CN" altLang="en-US" smtClean="0"/>
              <a:t>）政治文化制度上，尽管互相往来，但以中国外传为主</a:t>
            </a:r>
          </a:p>
          <a:p>
            <a:pPr eaLnBrk="1" hangingPunct="1">
              <a:lnSpc>
                <a:spcPct val="90000"/>
              </a:lnSpc>
            </a:pPr>
            <a:r>
              <a:rPr lang="zh-CN" altLang="en-US" smtClean="0"/>
              <a:t>４）区域中心的维系是以文化为纽带的软实力，同时，借助农业剩余和较高的“官办”企业的制品来制衡</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body" idx="1"/>
          </p:nvPr>
        </p:nvSpPr>
        <p:spPr/>
        <p:txBody>
          <a:bodyPr/>
          <a:lstStyle/>
          <a:p>
            <a:pPr eaLnBrk="1" hangingPunct="1"/>
            <a:endParaRPr lang="en-US" altLang="zh-CN" smtClean="0"/>
          </a:p>
          <a:p>
            <a:pPr eaLnBrk="1" hangingPunct="1"/>
            <a:endParaRPr lang="en-US" altLang="zh-CN" smtClean="0"/>
          </a:p>
          <a:p>
            <a:pPr eaLnBrk="1" hangingPunct="1"/>
            <a:endParaRPr lang="en-US" altLang="zh-CN" smtClean="0"/>
          </a:p>
        </p:txBody>
      </p:sp>
      <p:sp>
        <p:nvSpPr>
          <p:cNvPr id="27651" name="Text Box 3"/>
          <p:cNvSpPr txBox="1">
            <a:spLocks noChangeArrowheads="1"/>
          </p:cNvSpPr>
          <p:nvPr/>
        </p:nvSpPr>
        <p:spPr bwMode="auto">
          <a:xfrm>
            <a:off x="1524000" y="1"/>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1800"/>
          </a:p>
        </p:txBody>
      </p:sp>
      <p:sp>
        <p:nvSpPr>
          <p:cNvPr id="27652" name="Text Box 4"/>
          <p:cNvSpPr txBox="1">
            <a:spLocks noChangeArrowheads="1"/>
          </p:cNvSpPr>
          <p:nvPr/>
        </p:nvSpPr>
        <p:spPr bwMode="auto">
          <a:xfrm>
            <a:off x="1524000" y="1"/>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1800"/>
          </a:p>
        </p:txBody>
      </p:sp>
      <p:sp>
        <p:nvSpPr>
          <p:cNvPr id="27653" name="Text Box 5"/>
          <p:cNvSpPr txBox="1">
            <a:spLocks noChangeArrowheads="1"/>
          </p:cNvSpPr>
          <p:nvPr/>
        </p:nvSpPr>
        <p:spPr bwMode="auto">
          <a:xfrm>
            <a:off x="1524000" y="1"/>
            <a:ext cx="9144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smtClean="0"/>
              <a:t>二、边缘化</a:t>
            </a:r>
            <a:r>
              <a:rPr lang="zh-CN" altLang="en-US" sz="3600" dirty="0"/>
              <a:t>与自我重塑的努力</a:t>
            </a:r>
          </a:p>
          <a:p>
            <a:pPr eaLnBrk="1" hangingPunct="1"/>
            <a:r>
              <a:rPr lang="en-US" altLang="zh-CN" sz="3600" dirty="0"/>
              <a:t>1</a:t>
            </a:r>
            <a:r>
              <a:rPr lang="zh-CN" altLang="en-US" sz="3600" dirty="0"/>
              <a:t>．西方世界的兴起与三次矛盾转化</a:t>
            </a:r>
          </a:p>
        </p:txBody>
      </p:sp>
      <p:sp>
        <p:nvSpPr>
          <p:cNvPr id="27654" name="Rectangle 6"/>
          <p:cNvSpPr>
            <a:spLocks noChangeArrowheads="1"/>
          </p:cNvSpPr>
          <p:nvPr/>
        </p:nvSpPr>
        <p:spPr bwMode="auto">
          <a:xfrm>
            <a:off x="1524000" y="1341438"/>
            <a:ext cx="9144000" cy="5516562"/>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7655" name="Picture 7" descr="europ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196976"/>
            <a:ext cx="914400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8"/>
          <p:cNvSpPr>
            <a:spLocks noChangeArrowheads="1"/>
          </p:cNvSpPr>
          <p:nvPr/>
        </p:nvSpPr>
        <p:spPr bwMode="auto">
          <a:xfrm>
            <a:off x="1992314" y="6092826"/>
            <a:ext cx="8351837" cy="765175"/>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a:t>竞争是欧洲的社会属性；</a:t>
            </a:r>
          </a:p>
          <a:p>
            <a:pPr algn="ctr" eaLnBrk="1" hangingPunct="1"/>
            <a:r>
              <a:rPr lang="zh-CN" altLang="en-US" sz="1800" b="1"/>
              <a:t>民族国家是指近代以来通过资产阶级革命或民族独立运动建立起来的，</a:t>
            </a:r>
          </a:p>
          <a:p>
            <a:pPr algn="ctr" eaLnBrk="1" hangingPunct="1"/>
            <a:r>
              <a:rPr lang="zh-CN" altLang="en-US" sz="1800" b="1"/>
              <a:t>以一个或几个民族为国民主体建立起来的国家。</a:t>
            </a:r>
            <a:r>
              <a:rPr lang="zh-CN" altLang="en-US" sz="180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descr="新航路的开辟"/>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308102" y="200509"/>
            <a:ext cx="8964612" cy="5254625"/>
          </a:xfrm>
          <a:noFill/>
        </p:spPr>
      </p:pic>
      <p:sp>
        <p:nvSpPr>
          <p:cNvPr id="34820" name="Rectangle 4"/>
          <p:cNvSpPr>
            <a:spLocks noChangeArrowheads="1"/>
          </p:cNvSpPr>
          <p:nvPr/>
        </p:nvSpPr>
        <p:spPr bwMode="auto">
          <a:xfrm>
            <a:off x="1919289" y="6308726"/>
            <a:ext cx="8353425" cy="549275"/>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a:t>新航路开辟的动机？内部制度的变化与外部的刺激最终导致西方兴起？</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r>
              <a:rPr lang="zh-CN" altLang="en-US" smtClean="0"/>
              <a:t>军政三角</a:t>
            </a:r>
          </a:p>
        </p:txBody>
      </p:sp>
      <p:sp>
        <p:nvSpPr>
          <p:cNvPr id="35843" name="Oval 3"/>
          <p:cNvSpPr>
            <a:spLocks noChangeArrowheads="1"/>
          </p:cNvSpPr>
          <p:nvPr/>
        </p:nvSpPr>
        <p:spPr bwMode="auto">
          <a:xfrm>
            <a:off x="3906520" y="1993265"/>
            <a:ext cx="3702685" cy="1291590"/>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Times New Roman" panose="02020603050405020304" pitchFamily="18" charset="0"/>
              </a:rPr>
              <a:t>争霸或殖民（产生供求）或市场需求</a:t>
            </a:r>
            <a:endParaRPr lang="zh-CN" altLang="en-US" sz="2000"/>
          </a:p>
        </p:txBody>
      </p:sp>
      <p:sp>
        <p:nvSpPr>
          <p:cNvPr id="35844" name="Oval 4"/>
          <p:cNvSpPr>
            <a:spLocks noChangeArrowheads="1"/>
          </p:cNvSpPr>
          <p:nvPr/>
        </p:nvSpPr>
        <p:spPr bwMode="auto">
          <a:xfrm>
            <a:off x="2855913" y="4292601"/>
            <a:ext cx="3168650" cy="1044575"/>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Times New Roman" panose="02020603050405020304" pitchFamily="18" charset="0"/>
              </a:rPr>
              <a:t>军政实力及其扩展新需求</a:t>
            </a:r>
            <a:endParaRPr lang="zh-CN" altLang="en-US" sz="2000"/>
          </a:p>
        </p:txBody>
      </p:sp>
      <p:sp>
        <p:nvSpPr>
          <p:cNvPr id="35845" name="Oval 5"/>
          <p:cNvSpPr>
            <a:spLocks noChangeArrowheads="1"/>
          </p:cNvSpPr>
          <p:nvPr/>
        </p:nvSpPr>
        <p:spPr bwMode="auto">
          <a:xfrm>
            <a:off x="7032625" y="4292600"/>
            <a:ext cx="2736850" cy="971550"/>
          </a:xfrm>
          <a:prstGeom prst="ellipse">
            <a:avLst/>
          </a:prstGeom>
          <a:solidFill>
            <a:srgbClr val="FFFFFF"/>
          </a:solidFill>
          <a:ln w="9525">
            <a:solidFill>
              <a:srgbClr val="000000"/>
            </a:solidFill>
            <a:rou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Times New Roman" panose="02020603050405020304" pitchFamily="18" charset="0"/>
              </a:rPr>
              <a:t>促进技术、制度创新已满足需求</a:t>
            </a:r>
            <a:endParaRPr lang="zh-CN" altLang="en-US" sz="2000"/>
          </a:p>
        </p:txBody>
      </p:sp>
      <p:sp>
        <p:nvSpPr>
          <p:cNvPr id="35846" name="Line 6"/>
          <p:cNvSpPr>
            <a:spLocks noChangeShapeType="1"/>
          </p:cNvSpPr>
          <p:nvPr/>
        </p:nvSpPr>
        <p:spPr bwMode="auto">
          <a:xfrm flipH="1">
            <a:off x="4727576" y="3284538"/>
            <a:ext cx="504825" cy="10080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7" name="Line 7"/>
          <p:cNvSpPr>
            <a:spLocks noChangeShapeType="1"/>
          </p:cNvSpPr>
          <p:nvPr/>
        </p:nvSpPr>
        <p:spPr bwMode="auto">
          <a:xfrm>
            <a:off x="7032626" y="3141663"/>
            <a:ext cx="576263" cy="1295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8" name="Line 8"/>
          <p:cNvSpPr>
            <a:spLocks noChangeShapeType="1"/>
          </p:cNvSpPr>
          <p:nvPr/>
        </p:nvSpPr>
        <p:spPr bwMode="auto">
          <a:xfrm>
            <a:off x="6024563" y="4797425"/>
            <a:ext cx="100806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9" name="Rectangle 9"/>
          <p:cNvSpPr>
            <a:spLocks noChangeArrowheads="1"/>
          </p:cNvSpPr>
          <p:nvPr/>
        </p:nvSpPr>
        <p:spPr bwMode="auto">
          <a:xfrm>
            <a:off x="2495550" y="5589588"/>
            <a:ext cx="7056438" cy="1008062"/>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寻找商品向寻找自身制造转化</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body" idx="1"/>
          </p:nvPr>
        </p:nvSpPr>
        <p:spPr/>
        <p:txBody>
          <a:bodyPr/>
          <a:lstStyle/>
          <a:p>
            <a:pPr eaLnBrk="1" hangingPunct="1"/>
            <a:r>
              <a:rPr lang="en-US" altLang="zh-CN" smtClean="0"/>
              <a:t>“</a:t>
            </a:r>
            <a:r>
              <a:rPr lang="zh-CN" altLang="en-US" smtClean="0"/>
              <a:t>军政”体系就是以军事政治强权为支撑、经济实力为纽带、西方国家内部法律延伸的契约型为主的正式制度为表现形式的对外经济交流秩序。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r>
              <a:rPr lang="en-US" altLang="zh-CN" sz="4000"/>
              <a:t>“</a:t>
            </a:r>
            <a:r>
              <a:rPr lang="zh-CN" altLang="en-US" sz="4000"/>
              <a:t>军政”化体系的外在化形式</a:t>
            </a:r>
            <a:br>
              <a:rPr lang="zh-CN" altLang="en-US" sz="4000"/>
            </a:br>
            <a:r>
              <a:rPr lang="en-US" altLang="zh-CN" sz="2800"/>
              <a:t>——</a:t>
            </a:r>
            <a:r>
              <a:rPr lang="zh-CN" altLang="en-US" sz="2800"/>
              <a:t>西方话语权与三次矛盾的转化</a:t>
            </a:r>
          </a:p>
        </p:txBody>
      </p:sp>
      <p:sp>
        <p:nvSpPr>
          <p:cNvPr id="37891" name="Rectangle 3"/>
          <p:cNvSpPr>
            <a:spLocks noGrp="1" noRot="1" noChangeArrowheads="1"/>
          </p:cNvSpPr>
          <p:nvPr>
            <p:ph type="body" idx="1"/>
          </p:nvPr>
        </p:nvSpPr>
        <p:spPr/>
        <p:txBody>
          <a:bodyPr/>
          <a:lstStyle/>
          <a:p>
            <a:pPr eaLnBrk="1" hangingPunct="1"/>
            <a:r>
              <a:rPr lang="zh-CN" altLang="en-US" smtClean="0">
                <a:solidFill>
                  <a:srgbClr val="001010"/>
                </a:solidFill>
              </a:rPr>
              <a:t>第一次始于资本主义早期欧洲工业化导致的殖民地开拓 </a:t>
            </a:r>
            <a:r>
              <a:rPr lang="en-US" altLang="zh-CN" smtClean="0">
                <a:solidFill>
                  <a:srgbClr val="001010"/>
                </a:solidFill>
              </a:rPr>
              <a:t>the 1st, colonization </a:t>
            </a:r>
          </a:p>
          <a:p>
            <a:pPr lvl="1" eaLnBrk="1" hangingPunct="1"/>
            <a:r>
              <a:rPr lang="zh-CN" altLang="en-US" smtClean="0">
                <a:solidFill>
                  <a:srgbClr val="001010"/>
                </a:solidFill>
              </a:rPr>
              <a:t>发达国家对资源和市场的占有</a:t>
            </a:r>
            <a:r>
              <a:rPr lang="en-US" altLang="zh-CN" smtClean="0">
                <a:solidFill>
                  <a:srgbClr val="001010"/>
                </a:solidFill>
              </a:rPr>
              <a:t>/</a:t>
            </a:r>
            <a:r>
              <a:rPr lang="zh-CN" altLang="en-US" smtClean="0">
                <a:solidFill>
                  <a:srgbClr val="001010"/>
                </a:solidFill>
              </a:rPr>
              <a:t>贫困人口的移出，及其引发的</a:t>
            </a:r>
            <a:r>
              <a:rPr lang="en-US" altLang="zh-CN" smtClean="0">
                <a:solidFill>
                  <a:srgbClr val="001010"/>
                </a:solidFill>
              </a:rPr>
              <a:t>17-19</a:t>
            </a:r>
            <a:r>
              <a:rPr lang="zh-CN" altLang="en-US" smtClean="0">
                <a:solidFill>
                  <a:srgbClr val="001010"/>
                </a:solidFill>
              </a:rPr>
              <a:t>世纪的大量局部战争，最终导致</a:t>
            </a:r>
            <a:r>
              <a:rPr lang="en-US" altLang="zh-CN" smtClean="0">
                <a:solidFill>
                  <a:srgbClr val="001010"/>
                </a:solidFill>
              </a:rPr>
              <a:t>20</a:t>
            </a:r>
            <a:r>
              <a:rPr lang="zh-CN" altLang="en-US" smtClean="0">
                <a:solidFill>
                  <a:srgbClr val="001010"/>
                </a:solidFill>
              </a:rPr>
              <a:t>世纪的两次世界大战</a:t>
            </a:r>
          </a:p>
          <a:p>
            <a:pPr lvl="1" eaLnBrk="1" hangingPunct="1"/>
            <a:r>
              <a:rPr lang="zh-CN" altLang="en-US" smtClean="0">
                <a:solidFill>
                  <a:srgbClr val="001010"/>
                </a:solidFill>
              </a:rPr>
              <a:t>发展中国家被纳入资本主义体系，被拖入殖民地和势力范围争夺战争</a:t>
            </a:r>
          </a:p>
          <a:p>
            <a:pPr eaLnBrk="1" hangingPunct="1"/>
            <a:endParaRPr lang="zh-CN" altLang="en-US" smtClean="0"/>
          </a:p>
          <a:p>
            <a:pPr eaLnBrk="1" hangingPunct="1"/>
            <a:endParaRPr lang="en-US" altLang="zh-CN"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Rot="1" noChangeArrowheads="1"/>
          </p:cNvSpPr>
          <p:nvPr>
            <p:ph type="body" idx="1"/>
          </p:nvPr>
        </p:nvSpPr>
        <p:spPr/>
        <p:txBody>
          <a:bodyPr/>
          <a:lstStyle/>
          <a:p>
            <a:pPr eaLnBrk="1" hangingPunct="1"/>
            <a:r>
              <a:rPr lang="zh-CN" altLang="en-US" smtClean="0">
                <a:solidFill>
                  <a:srgbClr val="001010"/>
                </a:solidFill>
              </a:rPr>
              <a:t>第二次始于资本主义中期产业资本的扩张 </a:t>
            </a:r>
            <a:r>
              <a:rPr lang="en-US" altLang="zh-CN" smtClean="0">
                <a:solidFill>
                  <a:srgbClr val="001010"/>
                </a:solidFill>
              </a:rPr>
              <a:t>the 2nd, industrial capital expansions </a:t>
            </a:r>
          </a:p>
          <a:p>
            <a:pPr lvl="1" eaLnBrk="1" hangingPunct="1"/>
            <a:r>
              <a:rPr lang="zh-CN" altLang="en-US" smtClean="0">
                <a:solidFill>
                  <a:srgbClr val="001010"/>
                </a:solidFill>
              </a:rPr>
              <a:t>主要是</a:t>
            </a:r>
            <a:r>
              <a:rPr lang="en-US" altLang="zh-CN" smtClean="0">
                <a:solidFill>
                  <a:srgbClr val="001010"/>
                </a:solidFill>
              </a:rPr>
              <a:t>1950</a:t>
            </a:r>
            <a:r>
              <a:rPr lang="zh-CN" altLang="en-US" smtClean="0">
                <a:solidFill>
                  <a:srgbClr val="001010"/>
                </a:solidFill>
              </a:rPr>
              <a:t>年代战后的二次工业化兴起的一般制造业转移。</a:t>
            </a:r>
          </a:p>
          <a:p>
            <a:pPr lvl="2" eaLnBrk="1" hangingPunct="1"/>
            <a:r>
              <a:rPr lang="zh-CN" altLang="en-US" smtClean="0">
                <a:solidFill>
                  <a:srgbClr val="001010"/>
                </a:solidFill>
              </a:rPr>
              <a:t>发达国家内部二战之后工人运动促进了社会福利与劳动力成本</a:t>
            </a:r>
            <a:r>
              <a:rPr lang="en-US" altLang="zh-CN" smtClean="0">
                <a:solidFill>
                  <a:srgbClr val="001010"/>
                </a:solidFill>
              </a:rPr>
              <a:t>/</a:t>
            </a:r>
            <a:r>
              <a:rPr lang="zh-CN" altLang="en-US" smtClean="0">
                <a:solidFill>
                  <a:srgbClr val="001010"/>
                </a:solidFill>
              </a:rPr>
              <a:t>环境保护压力上升</a:t>
            </a:r>
          </a:p>
          <a:p>
            <a:pPr lvl="2" eaLnBrk="1" hangingPunct="1"/>
            <a:r>
              <a:rPr lang="zh-CN" altLang="en-US" smtClean="0">
                <a:solidFill>
                  <a:srgbClr val="001010"/>
                </a:solidFill>
              </a:rPr>
              <a:t>同期老殖民主义时代形成的世界秩序解体，全球反殖民化运动中形成大批新兴民族国家，成为接受发达国家产业转移的载体</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Rot="1" noChangeArrowheads="1"/>
          </p:cNvSpPr>
          <p:nvPr>
            <p:ph type="body" idx="1"/>
          </p:nvPr>
        </p:nvSpPr>
        <p:spPr/>
        <p:txBody>
          <a:bodyPr/>
          <a:lstStyle/>
          <a:p>
            <a:pPr eaLnBrk="1" hangingPunct="1"/>
            <a:r>
              <a:rPr lang="zh-CN" altLang="en-US" smtClean="0">
                <a:solidFill>
                  <a:srgbClr val="001010"/>
                </a:solidFill>
              </a:rPr>
              <a:t>第三次始于资本主义晚期的金融资本扩张 </a:t>
            </a:r>
            <a:r>
              <a:rPr lang="en-US" altLang="zh-CN" smtClean="0">
                <a:solidFill>
                  <a:srgbClr val="001010"/>
                </a:solidFill>
              </a:rPr>
              <a:t>the 3rd, financial capital expansions</a:t>
            </a:r>
          </a:p>
          <a:p>
            <a:pPr lvl="1" eaLnBrk="1" hangingPunct="1"/>
            <a:r>
              <a:rPr lang="en-US" altLang="zh-CN" smtClean="0">
                <a:solidFill>
                  <a:srgbClr val="001010"/>
                </a:solidFill>
              </a:rPr>
              <a:t>1990</a:t>
            </a:r>
            <a:r>
              <a:rPr lang="zh-CN" altLang="en-US" smtClean="0">
                <a:solidFill>
                  <a:srgbClr val="001010"/>
                </a:solidFill>
              </a:rPr>
              <a:t>年代至今正在演进的金融资本主导的全球化竞争</a:t>
            </a:r>
          </a:p>
          <a:p>
            <a:pPr lvl="1" eaLnBrk="1" hangingPunct="1"/>
            <a:r>
              <a:rPr lang="zh-CN" altLang="en-US" smtClean="0">
                <a:solidFill>
                  <a:srgbClr val="001010"/>
                </a:solidFill>
              </a:rPr>
              <a:t>全球货币化和资本化进程加快</a:t>
            </a:r>
          </a:p>
          <a:p>
            <a:pPr lvl="1" eaLnBrk="1" hangingPunct="1"/>
            <a:r>
              <a:rPr lang="zh-CN" altLang="en-US" smtClean="0">
                <a:solidFill>
                  <a:srgbClr val="001010"/>
                </a:solidFill>
              </a:rPr>
              <a:t>美元集团与欧元集团对抗性冲突</a:t>
            </a:r>
          </a:p>
          <a:p>
            <a:pPr eaLnBrk="1" hangingPunct="1"/>
            <a:endParaRPr lang="en-US" altLang="zh-CN" smtClean="0">
              <a:solidFill>
                <a:srgbClr val="00101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课程安排</a:t>
            </a:r>
            <a:endParaRPr lang="zh-CN" altLang="en-US" dirty="0"/>
          </a:p>
        </p:txBody>
      </p:sp>
      <p:sp>
        <p:nvSpPr>
          <p:cNvPr id="3" name="内容占位符 2"/>
          <p:cNvSpPr>
            <a:spLocks noGrp="1"/>
          </p:cNvSpPr>
          <p:nvPr>
            <p:ph idx="1"/>
          </p:nvPr>
        </p:nvSpPr>
        <p:spPr/>
        <p:txBody>
          <a:bodyPr/>
          <a:lstStyle/>
          <a:p>
            <a:r>
              <a:rPr lang="zh-CN" altLang="en-US" dirty="0" smtClean="0"/>
              <a:t>课程讲授：集体授课（伏霖、路乾、金星晔和我）</a:t>
            </a:r>
            <a:endParaRPr lang="en-US" altLang="zh-CN" dirty="0" smtClean="0"/>
          </a:p>
          <a:p>
            <a:endParaRPr lang="en-US" altLang="zh-CN" dirty="0"/>
          </a:p>
          <a:p>
            <a:r>
              <a:rPr lang="zh-CN" altLang="en-US" dirty="0" smtClean="0"/>
              <a:t>授课方式：讲授与阅读相结合，重点培养阅读与思考能力</a:t>
            </a:r>
            <a:endParaRPr lang="en-US" altLang="zh-CN" dirty="0" smtClean="0"/>
          </a:p>
          <a:p>
            <a:endParaRPr lang="en-US" altLang="zh-CN" dirty="0"/>
          </a:p>
          <a:p>
            <a:r>
              <a:rPr lang="zh-CN" altLang="en-US" dirty="0" smtClean="0"/>
              <a:t>课程考核：平时</a:t>
            </a:r>
            <a:r>
              <a:rPr lang="en-US" altLang="zh-CN" dirty="0" smtClean="0"/>
              <a:t>30%</a:t>
            </a:r>
            <a:r>
              <a:rPr lang="zh-CN" altLang="en-US" dirty="0" smtClean="0"/>
              <a:t>，</a:t>
            </a:r>
            <a:r>
              <a:rPr lang="zh-CN" altLang="en-US" dirty="0"/>
              <a:t>考试</a:t>
            </a:r>
            <a:r>
              <a:rPr lang="en-US" altLang="zh-CN" dirty="0" smtClean="0"/>
              <a:t>70%</a:t>
            </a:r>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524000" y="1412876"/>
            <a:ext cx="5867400" cy="4968875"/>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3" name="Oval 3"/>
          <p:cNvSpPr>
            <a:spLocks noChangeArrowheads="1"/>
          </p:cNvSpPr>
          <p:nvPr/>
        </p:nvSpPr>
        <p:spPr bwMode="auto">
          <a:xfrm>
            <a:off x="1524001" y="1628775"/>
            <a:ext cx="6049963" cy="4465638"/>
          </a:xfrm>
          <a:prstGeom prst="ellipse">
            <a:avLst/>
          </a:prstGeom>
          <a:noFill/>
          <a:ln w="76200" cap="rnd" cmpd="tri">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000">
              <a:solidFill>
                <a:schemeClr val="hlink"/>
              </a:solidFill>
            </a:endParaRPr>
          </a:p>
        </p:txBody>
      </p:sp>
      <p:sp>
        <p:nvSpPr>
          <p:cNvPr id="40964" name="Oval 4"/>
          <p:cNvSpPr>
            <a:spLocks noChangeArrowheads="1"/>
          </p:cNvSpPr>
          <p:nvPr/>
        </p:nvSpPr>
        <p:spPr bwMode="auto">
          <a:xfrm>
            <a:off x="7824789" y="1628775"/>
            <a:ext cx="2663825" cy="985838"/>
          </a:xfrm>
          <a:prstGeom prst="ellipse">
            <a:avLst/>
          </a:prstGeom>
          <a:solidFill>
            <a:schemeClr val="accent1"/>
          </a:solidFill>
          <a:ln w="9525">
            <a:solidFill>
              <a:schemeClr val="tx1"/>
            </a:solidFill>
            <a:rou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200"/>
              <a:t>资源环境赤字</a:t>
            </a:r>
            <a:r>
              <a:rPr kumimoji="1" lang="en-US" altLang="zh-CN" sz="1200"/>
              <a:t>/</a:t>
            </a:r>
            <a:r>
              <a:rPr kumimoji="1" lang="zh-CN" altLang="en-US" sz="1200"/>
              <a:t>不可持续</a:t>
            </a:r>
          </a:p>
          <a:p>
            <a:pPr algn="ctr" eaLnBrk="1" hangingPunct="1"/>
            <a:r>
              <a:rPr kumimoji="1" lang="en-US" altLang="zh-CN" sz="1200"/>
              <a:t>Unsustainable growth with natural</a:t>
            </a:r>
          </a:p>
          <a:p>
            <a:pPr algn="ctr" eaLnBrk="1" hangingPunct="1"/>
            <a:r>
              <a:rPr kumimoji="1" lang="en-US" altLang="zh-CN" sz="1200"/>
              <a:t>resources &amp; environment deficits</a:t>
            </a:r>
            <a:endParaRPr lang="en-US" altLang="zh-CN" sz="1800"/>
          </a:p>
        </p:txBody>
      </p:sp>
      <p:sp>
        <p:nvSpPr>
          <p:cNvPr id="40965" name="Oval 5"/>
          <p:cNvSpPr>
            <a:spLocks noChangeArrowheads="1"/>
          </p:cNvSpPr>
          <p:nvPr/>
        </p:nvSpPr>
        <p:spPr bwMode="auto">
          <a:xfrm>
            <a:off x="8002588" y="4868864"/>
            <a:ext cx="2665412" cy="1152525"/>
          </a:xfrm>
          <a:prstGeom prst="ellipse">
            <a:avLst/>
          </a:prstGeom>
          <a:solidFill>
            <a:srgbClr val="FF7C80"/>
          </a:solidFill>
          <a:ln w="9525">
            <a:solidFill>
              <a:schemeClr val="tx1"/>
            </a:solidFill>
            <a:rou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200"/>
              <a:t>低价劳动力</a:t>
            </a:r>
            <a:r>
              <a:rPr kumimoji="1" lang="en-US" altLang="zh-CN" sz="1200"/>
              <a:t>/</a:t>
            </a:r>
            <a:r>
              <a:rPr kumimoji="1" lang="zh-CN" altLang="en-US" sz="1200"/>
              <a:t>失业，社会动乱</a:t>
            </a:r>
          </a:p>
          <a:p>
            <a:pPr algn="ctr" eaLnBrk="1" hangingPunct="1"/>
            <a:r>
              <a:rPr kumimoji="1" lang="en-US" altLang="zh-CN" sz="1200"/>
              <a:t>Low income labor/unemployment</a:t>
            </a:r>
          </a:p>
          <a:p>
            <a:pPr algn="ctr" eaLnBrk="1" hangingPunct="1"/>
            <a:r>
              <a:rPr kumimoji="1" lang="en-US" altLang="zh-CN" sz="1200"/>
              <a:t>aroused social conflict</a:t>
            </a:r>
          </a:p>
        </p:txBody>
      </p:sp>
      <p:sp>
        <p:nvSpPr>
          <p:cNvPr id="40966" name="Rectangle 6"/>
          <p:cNvSpPr>
            <a:spLocks noChangeArrowheads="1"/>
          </p:cNvSpPr>
          <p:nvPr/>
        </p:nvSpPr>
        <p:spPr bwMode="auto">
          <a:xfrm>
            <a:off x="8759825" y="3789363"/>
            <a:ext cx="1296988" cy="863600"/>
          </a:xfrm>
          <a:prstGeom prst="rect">
            <a:avLst/>
          </a:prstGeom>
          <a:solidFill>
            <a:srgbClr val="FFFF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1200" b="1"/>
              <a:t>发展中国家</a:t>
            </a:r>
          </a:p>
          <a:p>
            <a:pPr algn="ctr" eaLnBrk="1" hangingPunct="1">
              <a:lnSpc>
                <a:spcPct val="120000"/>
              </a:lnSpc>
            </a:pPr>
            <a:r>
              <a:rPr kumimoji="1" lang="en-US" altLang="zh-CN" sz="1200" b="1"/>
              <a:t>Developing </a:t>
            </a:r>
          </a:p>
          <a:p>
            <a:pPr algn="ctr" eaLnBrk="1" hangingPunct="1">
              <a:lnSpc>
                <a:spcPct val="120000"/>
              </a:lnSpc>
            </a:pPr>
            <a:r>
              <a:rPr kumimoji="1" lang="en-US" altLang="zh-CN" sz="1200" b="1"/>
              <a:t>Country</a:t>
            </a:r>
          </a:p>
        </p:txBody>
      </p:sp>
      <p:sp>
        <p:nvSpPr>
          <p:cNvPr id="40967" name="Rectangle 7"/>
          <p:cNvSpPr>
            <a:spLocks noChangeArrowheads="1"/>
          </p:cNvSpPr>
          <p:nvPr/>
        </p:nvSpPr>
        <p:spPr bwMode="auto">
          <a:xfrm>
            <a:off x="8759825" y="2852739"/>
            <a:ext cx="1295400" cy="936625"/>
          </a:xfrm>
          <a:prstGeom prst="rect">
            <a:avLst/>
          </a:prstGeom>
          <a:solidFill>
            <a:srgbClr val="E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1200" b="1"/>
              <a:t>实质经济</a:t>
            </a:r>
          </a:p>
          <a:p>
            <a:pPr algn="ctr" eaLnBrk="1" hangingPunct="1">
              <a:lnSpc>
                <a:spcPct val="120000"/>
              </a:lnSpc>
            </a:pPr>
            <a:r>
              <a:rPr kumimoji="1" lang="en-US" altLang="zh-CN" sz="1200" b="1"/>
              <a:t>Physical </a:t>
            </a:r>
            <a:r>
              <a:rPr lang="en-US" altLang="zh-CN" sz="1200" b="1"/>
              <a:t> Economy</a:t>
            </a:r>
            <a:endParaRPr kumimoji="1" lang="en-US" altLang="zh-CN" sz="1200" b="1"/>
          </a:p>
        </p:txBody>
      </p:sp>
      <p:sp>
        <p:nvSpPr>
          <p:cNvPr id="14344" name="WordArt 8"/>
          <p:cNvSpPr>
            <a:spLocks noChangeArrowheads="1" noChangeShapeType="1" noTextEdit="1"/>
          </p:cNvSpPr>
          <p:nvPr/>
        </p:nvSpPr>
        <p:spPr bwMode="auto">
          <a:xfrm>
            <a:off x="3143250" y="3213101"/>
            <a:ext cx="2952750" cy="1871663"/>
          </a:xfrm>
          <a:prstGeom prst="rect">
            <a:avLst/>
          </a:prstGeom>
        </p:spPr>
        <p:txBody>
          <a:bodyPr wrap="none" fromWordArt="1">
            <a:prstTxWarp prst="textDeflateBottom">
              <a:avLst>
                <a:gd name="adj" fmla="val 76472"/>
              </a:avLst>
            </a:prstTxWarp>
            <a:scene3d>
              <a:camera prst="legacyPerspectiveFront">
                <a:rot lat="19799999" lon="19439998" rev="0"/>
              </a:camera>
              <a:lightRig rig="legacyNormal2" dir="t"/>
            </a:scene3d>
            <a:sp3d extrusionH="354000" prstMaterial="legacyMatte">
              <a:extrusionClr>
                <a:srgbClr val="939676"/>
              </a:extrusionClr>
            </a:sp3d>
          </a:bodyPr>
          <a:lstStyle/>
          <a:p>
            <a:pPr algn="ctr">
              <a:defRPr/>
            </a:pPr>
            <a:r>
              <a:rPr lang="zh-CN" altLang="en-US" sz="2800" kern="10">
                <a:ln w="9525">
                  <a:round/>
                </a:ln>
                <a:gradFill rotWithShape="0">
                  <a:gsLst>
                    <a:gs pos="0">
                      <a:srgbClr val="707070"/>
                    </a:gs>
                    <a:gs pos="50000">
                      <a:srgbClr val="FFFFFF"/>
                    </a:gs>
                    <a:gs pos="100000">
                      <a:srgbClr val="707070"/>
                    </a:gs>
                  </a:gsLst>
                  <a:lin ang="2700000" scaled="1"/>
                </a:gradFill>
                <a:latin typeface="宋体" panose="02010600030101010101" pitchFamily="2" charset="-122"/>
                <a:ea typeface="宋体" panose="02010600030101010101" pitchFamily="2" charset="-122"/>
              </a:rPr>
              <a:t>资本市场</a:t>
            </a:r>
          </a:p>
          <a:p>
            <a:pPr algn="ctr">
              <a:defRPr/>
            </a:pPr>
            <a:r>
              <a:rPr lang="en-US" altLang="zh-CN" sz="2800" kern="10">
                <a:ln w="9525">
                  <a:round/>
                </a:ln>
                <a:gradFill rotWithShape="0">
                  <a:gsLst>
                    <a:gs pos="0">
                      <a:srgbClr val="707070"/>
                    </a:gs>
                    <a:gs pos="50000">
                      <a:srgbClr val="FFFFFF"/>
                    </a:gs>
                    <a:gs pos="100000">
                      <a:srgbClr val="707070"/>
                    </a:gs>
                  </a:gsLst>
                  <a:lin ang="2700000" scaled="1"/>
                </a:gradFill>
                <a:latin typeface="宋体" panose="02010600030101010101" pitchFamily="2" charset="-122"/>
                <a:ea typeface="宋体" panose="02010600030101010101" pitchFamily="2" charset="-122"/>
              </a:rPr>
              <a:t>Capital Market</a:t>
            </a:r>
            <a:endParaRPr lang="zh-CN" altLang="en-US" sz="2800" kern="10">
              <a:ln w="9525">
                <a:round/>
              </a:ln>
              <a:gradFill rotWithShape="0">
                <a:gsLst>
                  <a:gs pos="0">
                    <a:srgbClr val="707070"/>
                  </a:gs>
                  <a:gs pos="50000">
                    <a:srgbClr val="FFFFFF"/>
                  </a:gs>
                  <a:gs pos="100000">
                    <a:srgbClr val="707070"/>
                  </a:gs>
                </a:gsLst>
                <a:lin ang="2700000" scaled="1"/>
              </a:gradFill>
              <a:latin typeface="宋体" panose="02010600030101010101" pitchFamily="2" charset="-122"/>
              <a:ea typeface="宋体" panose="02010600030101010101" pitchFamily="2" charset="-122"/>
            </a:endParaRPr>
          </a:p>
        </p:txBody>
      </p:sp>
      <p:sp>
        <p:nvSpPr>
          <p:cNvPr id="40969" name="Rectangle 9"/>
          <p:cNvSpPr>
            <a:spLocks noChangeArrowheads="1"/>
          </p:cNvSpPr>
          <p:nvPr/>
        </p:nvSpPr>
        <p:spPr bwMode="auto">
          <a:xfrm>
            <a:off x="1847851" y="3789364"/>
            <a:ext cx="1584325" cy="1709737"/>
          </a:xfrm>
          <a:prstGeom prst="rect">
            <a:avLst/>
          </a:prstGeom>
          <a:solidFill>
            <a:srgbClr val="FFFF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1200" b="1"/>
              <a:t>发达国家</a:t>
            </a:r>
          </a:p>
          <a:p>
            <a:pPr algn="ctr" eaLnBrk="1" hangingPunct="1">
              <a:lnSpc>
                <a:spcPct val="120000"/>
              </a:lnSpc>
            </a:pPr>
            <a:r>
              <a:rPr kumimoji="1" lang="en-US" altLang="zh-CN" sz="1200" b="1"/>
              <a:t>Developed </a:t>
            </a:r>
          </a:p>
          <a:p>
            <a:pPr algn="ctr" eaLnBrk="1" hangingPunct="1">
              <a:lnSpc>
                <a:spcPct val="120000"/>
              </a:lnSpc>
            </a:pPr>
            <a:r>
              <a:rPr kumimoji="1" lang="en-US" altLang="zh-CN" sz="1200" b="1"/>
              <a:t>Country</a:t>
            </a:r>
          </a:p>
        </p:txBody>
      </p:sp>
      <p:sp>
        <p:nvSpPr>
          <p:cNvPr id="40970" name="Rectangle 10"/>
          <p:cNvSpPr>
            <a:spLocks noChangeArrowheads="1"/>
          </p:cNvSpPr>
          <p:nvPr/>
        </p:nvSpPr>
        <p:spPr bwMode="auto">
          <a:xfrm>
            <a:off x="3503613" y="4724401"/>
            <a:ext cx="1441450" cy="720725"/>
          </a:xfrm>
          <a:prstGeom prst="rect">
            <a:avLst/>
          </a:prstGeom>
          <a:solidFill>
            <a:srgbClr val="EBFD9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1200" b="1"/>
              <a:t>经常项目逆差</a:t>
            </a:r>
          </a:p>
          <a:p>
            <a:pPr algn="ctr" eaLnBrk="1" hangingPunct="1">
              <a:lnSpc>
                <a:spcPct val="120000"/>
              </a:lnSpc>
            </a:pPr>
            <a:r>
              <a:rPr kumimoji="1" lang="en-US" altLang="zh-CN" sz="1200" b="1"/>
              <a:t>Current Account</a:t>
            </a:r>
          </a:p>
          <a:p>
            <a:pPr algn="ctr" eaLnBrk="1" hangingPunct="1">
              <a:lnSpc>
                <a:spcPct val="120000"/>
              </a:lnSpc>
            </a:pPr>
            <a:r>
              <a:rPr kumimoji="1" lang="en-US" altLang="zh-CN" sz="1200" b="1"/>
              <a:t>deficit </a:t>
            </a:r>
          </a:p>
        </p:txBody>
      </p:sp>
      <p:sp>
        <p:nvSpPr>
          <p:cNvPr id="40971" name="Rectangle 11"/>
          <p:cNvSpPr>
            <a:spLocks noChangeArrowheads="1"/>
          </p:cNvSpPr>
          <p:nvPr/>
        </p:nvSpPr>
        <p:spPr bwMode="auto">
          <a:xfrm>
            <a:off x="1524000" y="1844675"/>
            <a:ext cx="1727200" cy="1944688"/>
          </a:xfrm>
          <a:prstGeom prst="rect">
            <a:avLst/>
          </a:prstGeom>
          <a:solidFill>
            <a:srgbClr val="E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1200" b="1"/>
              <a:t>符号经济</a:t>
            </a:r>
          </a:p>
          <a:p>
            <a:pPr algn="ctr" eaLnBrk="1" hangingPunct="1">
              <a:lnSpc>
                <a:spcPct val="120000"/>
              </a:lnSpc>
            </a:pPr>
            <a:r>
              <a:rPr lang="en-US" altLang="zh-CN" sz="1200" b="1"/>
              <a:t>intangible symbolic </a:t>
            </a:r>
          </a:p>
          <a:p>
            <a:pPr algn="ctr" eaLnBrk="1" hangingPunct="1">
              <a:lnSpc>
                <a:spcPct val="120000"/>
              </a:lnSpc>
            </a:pPr>
            <a:r>
              <a:rPr lang="en-US" altLang="zh-CN" sz="1200" b="1"/>
              <a:t>Economy</a:t>
            </a:r>
            <a:endParaRPr kumimoji="1" lang="en-US" altLang="zh-CN" sz="1200" b="1"/>
          </a:p>
        </p:txBody>
      </p:sp>
      <p:sp>
        <p:nvSpPr>
          <p:cNvPr id="40972" name="Rectangle 12"/>
          <p:cNvSpPr>
            <a:spLocks noChangeArrowheads="1"/>
          </p:cNvSpPr>
          <p:nvPr/>
        </p:nvSpPr>
        <p:spPr bwMode="auto">
          <a:xfrm>
            <a:off x="3503613" y="2349501"/>
            <a:ext cx="1441450" cy="746125"/>
          </a:xfrm>
          <a:prstGeom prst="rect">
            <a:avLst/>
          </a:prstGeom>
          <a:solidFill>
            <a:srgbClr val="EBFD9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1200" b="1"/>
              <a:t>资本项目顺差</a:t>
            </a:r>
          </a:p>
          <a:p>
            <a:pPr algn="ctr" eaLnBrk="1" hangingPunct="1">
              <a:lnSpc>
                <a:spcPct val="120000"/>
              </a:lnSpc>
            </a:pPr>
            <a:r>
              <a:rPr kumimoji="1" lang="en-US" altLang="zh-CN" sz="1200" b="1"/>
              <a:t>Capital Account </a:t>
            </a:r>
          </a:p>
          <a:p>
            <a:pPr algn="ctr" eaLnBrk="1" hangingPunct="1">
              <a:lnSpc>
                <a:spcPct val="120000"/>
              </a:lnSpc>
            </a:pPr>
            <a:r>
              <a:rPr kumimoji="1" lang="en-US" altLang="zh-CN" sz="1200" b="1"/>
              <a:t>Surplus </a:t>
            </a:r>
          </a:p>
        </p:txBody>
      </p:sp>
      <p:sp>
        <p:nvSpPr>
          <p:cNvPr id="40973" name="Rectangle 13"/>
          <p:cNvSpPr>
            <a:spLocks noChangeArrowheads="1"/>
          </p:cNvSpPr>
          <p:nvPr/>
        </p:nvSpPr>
        <p:spPr bwMode="auto">
          <a:xfrm>
            <a:off x="5735638" y="4724400"/>
            <a:ext cx="2089150" cy="865188"/>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chemeClr val="hlink"/>
                </a:solidFill>
              </a:rPr>
              <a:t>一般商品与原材料出口</a:t>
            </a:r>
          </a:p>
          <a:p>
            <a:pPr algn="ctr" eaLnBrk="1" hangingPunct="1"/>
            <a:r>
              <a:rPr lang="en-US" altLang="zh-CN" sz="1600">
                <a:solidFill>
                  <a:schemeClr val="hlink"/>
                </a:solidFill>
              </a:rPr>
              <a:t>Manufacture/Nature </a:t>
            </a:r>
          </a:p>
          <a:p>
            <a:pPr algn="ctr" eaLnBrk="1" hangingPunct="1"/>
            <a:r>
              <a:rPr lang="en-US" altLang="zh-CN" sz="1600">
                <a:solidFill>
                  <a:schemeClr val="hlink"/>
                </a:solidFill>
              </a:rPr>
              <a:t>resources e</a:t>
            </a:r>
            <a:r>
              <a:rPr kumimoji="1" lang="en-US" altLang="zh-CN" sz="1600">
                <a:solidFill>
                  <a:schemeClr val="hlink"/>
                </a:solidFill>
              </a:rPr>
              <a:t>xport</a:t>
            </a:r>
            <a:endParaRPr lang="en-US" altLang="zh-CN" sz="1800"/>
          </a:p>
        </p:txBody>
      </p:sp>
      <p:sp>
        <p:nvSpPr>
          <p:cNvPr id="40974" name="Rectangle 14"/>
          <p:cNvSpPr>
            <a:spLocks noChangeArrowheads="1"/>
          </p:cNvSpPr>
          <p:nvPr/>
        </p:nvSpPr>
        <p:spPr bwMode="auto">
          <a:xfrm>
            <a:off x="5664200" y="2060575"/>
            <a:ext cx="1944688" cy="8636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hlink"/>
                </a:solidFill>
              </a:rPr>
              <a:t>外汇再投资</a:t>
            </a:r>
          </a:p>
          <a:p>
            <a:pPr algn="ctr" eaLnBrk="1" hangingPunct="1"/>
            <a:r>
              <a:rPr lang="en-US" altLang="zh-CN" sz="1600">
                <a:solidFill>
                  <a:schemeClr val="hlink"/>
                </a:solidFill>
              </a:rPr>
              <a:t>Foreign Reserve </a:t>
            </a:r>
          </a:p>
          <a:p>
            <a:pPr algn="ctr" eaLnBrk="1" hangingPunct="1"/>
            <a:r>
              <a:rPr lang="en-US" altLang="zh-CN" sz="1600">
                <a:solidFill>
                  <a:schemeClr val="hlink"/>
                </a:solidFill>
              </a:rPr>
              <a:t>rei</a:t>
            </a:r>
            <a:r>
              <a:rPr kumimoji="1" lang="en-US" altLang="zh-CN" sz="1600">
                <a:solidFill>
                  <a:schemeClr val="hlink"/>
                </a:solidFill>
              </a:rPr>
              <a:t>nvestment</a:t>
            </a:r>
            <a:endParaRPr lang="en-US" altLang="zh-CN" sz="1600"/>
          </a:p>
        </p:txBody>
      </p:sp>
      <p:sp>
        <p:nvSpPr>
          <p:cNvPr id="40975" name="Rectangle 15"/>
          <p:cNvSpPr>
            <a:spLocks noChangeArrowheads="1"/>
          </p:cNvSpPr>
          <p:nvPr/>
        </p:nvSpPr>
        <p:spPr bwMode="auto">
          <a:xfrm>
            <a:off x="6096000" y="3141664"/>
            <a:ext cx="1441450" cy="504825"/>
          </a:xfrm>
          <a:prstGeom prst="rect">
            <a:avLst/>
          </a:prstGeom>
          <a:solidFill>
            <a:srgbClr val="E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1200" b="1">
                <a:solidFill>
                  <a:schemeClr val="tx2"/>
                </a:solidFill>
              </a:rPr>
              <a:t>金融服务</a:t>
            </a:r>
          </a:p>
          <a:p>
            <a:pPr algn="ctr" eaLnBrk="1" hangingPunct="1">
              <a:lnSpc>
                <a:spcPct val="120000"/>
              </a:lnSpc>
            </a:pPr>
            <a:r>
              <a:rPr kumimoji="1" lang="en-US" altLang="zh-CN" sz="1200" b="1">
                <a:solidFill>
                  <a:schemeClr val="tx2"/>
                </a:solidFill>
              </a:rPr>
              <a:t>Financial Service</a:t>
            </a:r>
          </a:p>
        </p:txBody>
      </p:sp>
      <p:sp>
        <p:nvSpPr>
          <p:cNvPr id="40976" name="Rectangle 16"/>
          <p:cNvSpPr>
            <a:spLocks noChangeArrowheads="1"/>
          </p:cNvSpPr>
          <p:nvPr/>
        </p:nvSpPr>
        <p:spPr bwMode="auto">
          <a:xfrm>
            <a:off x="6096000" y="4005264"/>
            <a:ext cx="1441450" cy="358775"/>
          </a:xfrm>
          <a:prstGeom prst="rect">
            <a:avLst/>
          </a:prstGeom>
          <a:solidFill>
            <a:srgbClr val="E9FE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1200" b="1">
                <a:solidFill>
                  <a:schemeClr val="tx2"/>
                </a:solidFill>
              </a:rPr>
              <a:t>自由贸易</a:t>
            </a:r>
          </a:p>
          <a:p>
            <a:pPr algn="ctr" eaLnBrk="1" hangingPunct="1">
              <a:lnSpc>
                <a:spcPct val="120000"/>
              </a:lnSpc>
            </a:pPr>
            <a:r>
              <a:rPr kumimoji="1" lang="en-US" altLang="zh-CN" sz="1200" b="1">
                <a:solidFill>
                  <a:schemeClr val="tx2"/>
                </a:solidFill>
              </a:rPr>
              <a:t>Free Trade</a:t>
            </a:r>
          </a:p>
        </p:txBody>
      </p:sp>
      <p:sp>
        <p:nvSpPr>
          <p:cNvPr id="14353" name="AutoShape 17"/>
          <p:cNvSpPr>
            <a:spLocks noChangeArrowheads="1"/>
          </p:cNvSpPr>
          <p:nvPr/>
        </p:nvSpPr>
        <p:spPr bwMode="auto">
          <a:xfrm>
            <a:off x="7391401" y="3213101"/>
            <a:ext cx="1439863" cy="1008063"/>
          </a:xfrm>
          <a:prstGeom prst="irregularSeal2">
            <a:avLst/>
          </a:prstGeom>
          <a:solidFill>
            <a:schemeClr val="folHlink"/>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a:solidFill>
                  <a:srgbClr val="FB2009"/>
                </a:solidFill>
              </a:rPr>
              <a:t>转轨</a:t>
            </a:r>
          </a:p>
          <a:p>
            <a:pPr algn="ctr" eaLnBrk="1" hangingPunct="1"/>
            <a:r>
              <a:rPr lang="en-US" altLang="zh-CN" sz="1800">
                <a:solidFill>
                  <a:srgbClr val="FB2009"/>
                </a:solidFill>
              </a:rPr>
              <a:t>Transition</a:t>
            </a:r>
          </a:p>
          <a:p>
            <a:pPr algn="ctr" eaLnBrk="1" hangingPunct="1"/>
            <a:endParaRPr lang="en-US" altLang="zh-CN" sz="1800">
              <a:solidFill>
                <a:srgbClr val="FB2009"/>
              </a:solidFill>
            </a:endParaRPr>
          </a:p>
        </p:txBody>
      </p:sp>
      <p:sp>
        <p:nvSpPr>
          <p:cNvPr id="40978" name="Line 18"/>
          <p:cNvSpPr>
            <a:spLocks noChangeShapeType="1"/>
          </p:cNvSpPr>
          <p:nvPr/>
        </p:nvSpPr>
        <p:spPr bwMode="auto">
          <a:xfrm>
            <a:off x="4800600" y="2636839"/>
            <a:ext cx="4032250" cy="720725"/>
          </a:xfrm>
          <a:prstGeom prst="line">
            <a:avLst/>
          </a:prstGeom>
          <a:noFill/>
          <a:ln w="76200">
            <a:solidFill>
              <a:schemeClr val="hlink"/>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19"/>
          <p:cNvSpPr>
            <a:spLocks noChangeShapeType="1"/>
          </p:cNvSpPr>
          <p:nvPr/>
        </p:nvSpPr>
        <p:spPr bwMode="auto">
          <a:xfrm flipV="1">
            <a:off x="4800600" y="4076700"/>
            <a:ext cx="4032250" cy="865188"/>
          </a:xfrm>
          <a:prstGeom prst="line">
            <a:avLst/>
          </a:prstGeom>
          <a:noFill/>
          <a:ln w="76200">
            <a:solidFill>
              <a:schemeClr val="hlink"/>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20"/>
          <p:cNvSpPr>
            <a:spLocks noChangeShapeType="1"/>
          </p:cNvSpPr>
          <p:nvPr/>
        </p:nvSpPr>
        <p:spPr bwMode="auto">
          <a:xfrm flipV="1">
            <a:off x="8832850" y="2565400"/>
            <a:ext cx="0" cy="5032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1" name="Line 21"/>
          <p:cNvSpPr>
            <a:spLocks noChangeShapeType="1"/>
          </p:cNvSpPr>
          <p:nvPr/>
        </p:nvSpPr>
        <p:spPr bwMode="auto">
          <a:xfrm>
            <a:off x="8904288" y="4581526"/>
            <a:ext cx="0" cy="3603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2" name="Rectangle 22"/>
          <p:cNvSpPr>
            <a:spLocks noChangeArrowheads="1"/>
          </p:cNvSpPr>
          <p:nvPr/>
        </p:nvSpPr>
        <p:spPr bwMode="auto">
          <a:xfrm>
            <a:off x="2208214" y="404814"/>
            <a:ext cx="7488237" cy="720725"/>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a:t>当前发展中国家与发达国家的经济关系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435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1" nodeType="clickEffect">
                                  <p:stCondLst>
                                    <p:cond delay="0"/>
                                  </p:stCondLst>
                                  <p:childTnLst>
                                    <p:set>
                                      <p:cBhvr>
                                        <p:cTn id="10" dur="1" fill="hold">
                                          <p:stCondLst>
                                            <p:cond delay="0"/>
                                          </p:stCondLst>
                                        </p:cTn>
                                        <p:tgtEl>
                                          <p:spTgt spid="14353"/>
                                        </p:tgtEl>
                                        <p:attrNameLst>
                                          <p:attrName>style.visibility</p:attrName>
                                        </p:attrNameLst>
                                      </p:cBhvr>
                                      <p:to>
                                        <p:strVal val="visible"/>
                                      </p:to>
                                    </p:set>
                                    <p:anim calcmode="lin" valueType="num">
                                      <p:cBhvr additive="base">
                                        <p:cTn id="11" dur="500" fill="hold"/>
                                        <p:tgtEl>
                                          <p:spTgt spid="14353"/>
                                        </p:tgtEl>
                                        <p:attrNameLst>
                                          <p:attrName>ppt_x</p:attrName>
                                        </p:attrNameLst>
                                      </p:cBhvr>
                                      <p:tavLst>
                                        <p:tav tm="0">
                                          <p:val>
                                            <p:strVal val="#ppt_x"/>
                                          </p:val>
                                        </p:tav>
                                        <p:tav tm="100000">
                                          <p:val>
                                            <p:strVal val="#ppt_x"/>
                                          </p:val>
                                        </p:tav>
                                      </p:tavLst>
                                    </p:anim>
                                    <p:anim calcmode="lin" valueType="num">
                                      <p:cBhvr additive="base">
                                        <p:cTn id="12" dur="500" fill="hold"/>
                                        <p:tgtEl>
                                          <p:spTgt spid="14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3" grpId="0" animBg="1"/>
      <p:bldP spid="1435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smtClean="0"/>
              <a:t>2.</a:t>
            </a:r>
            <a:r>
              <a:rPr lang="zh-CN" altLang="en-US" smtClean="0"/>
              <a:t>中国被边缘化</a:t>
            </a:r>
          </a:p>
        </p:txBody>
      </p:sp>
      <p:sp>
        <p:nvSpPr>
          <p:cNvPr id="43011" name="Rectangle 3"/>
          <p:cNvSpPr>
            <a:spLocks noGrp="1" noRot="1" noChangeArrowheads="1"/>
          </p:cNvSpPr>
          <p:nvPr>
            <p:ph type="body" idx="1"/>
          </p:nvPr>
        </p:nvSpPr>
        <p:spPr/>
        <p:txBody>
          <a:bodyPr/>
          <a:lstStyle/>
          <a:p>
            <a:pPr eaLnBrk="1" hangingPunct="1"/>
            <a:r>
              <a:rPr lang="zh-CN" altLang="en-US" smtClean="0"/>
              <a:t>边缘化前的背景：</a:t>
            </a:r>
          </a:p>
          <a:p>
            <a:pPr eaLnBrk="1" hangingPunct="1"/>
            <a:r>
              <a:rPr lang="zh-CN" altLang="en-US" smtClean="0">
                <a:solidFill>
                  <a:srgbClr val="001010"/>
                </a:solidFill>
              </a:rPr>
              <a:t>中国对外经贸关系的规制都是在中国主导下的，即对汉化区</a:t>
            </a:r>
            <a:r>
              <a:rPr lang="en-US" altLang="zh-CN" smtClean="0">
                <a:solidFill>
                  <a:srgbClr val="001010"/>
                </a:solidFill>
              </a:rPr>
              <a:t>——</a:t>
            </a:r>
            <a:r>
              <a:rPr lang="zh-CN" altLang="en-US" smtClean="0">
                <a:solidFill>
                  <a:srgbClr val="001010"/>
                </a:solidFill>
              </a:rPr>
              <a:t>政治主导下的经贸活动；非汉化区</a:t>
            </a:r>
            <a:r>
              <a:rPr lang="en-US" altLang="zh-CN" smtClean="0">
                <a:solidFill>
                  <a:srgbClr val="001010"/>
                </a:solidFill>
              </a:rPr>
              <a:t>——</a:t>
            </a:r>
            <a:r>
              <a:rPr lang="zh-CN" altLang="en-US" smtClean="0">
                <a:solidFill>
                  <a:srgbClr val="001010"/>
                </a:solidFill>
              </a:rPr>
              <a:t>互市，并在中国官方完全控制下。</a:t>
            </a:r>
            <a:r>
              <a:rPr lang="en-US" altLang="zh-CN" smtClean="0">
                <a:solidFill>
                  <a:srgbClr val="001010"/>
                </a:solidFill>
              </a:rPr>
              <a:t>1775</a:t>
            </a:r>
            <a:r>
              <a:rPr lang="zh-CN" altLang="en-US" smtClean="0">
                <a:solidFill>
                  <a:srgbClr val="001010"/>
                </a:solidFill>
              </a:rPr>
              <a:t>年之后，南面</a:t>
            </a:r>
            <a:r>
              <a:rPr lang="en-US" altLang="zh-CN" smtClean="0">
                <a:solidFill>
                  <a:srgbClr val="001010"/>
                </a:solidFill>
              </a:rPr>
              <a:t>——</a:t>
            </a:r>
            <a:r>
              <a:rPr lang="zh-CN" altLang="en-US" smtClean="0">
                <a:solidFill>
                  <a:srgbClr val="001010"/>
                </a:solidFill>
              </a:rPr>
              <a:t>广州一口通商，并需要遵守“防夷条例”，缴纳所定税额（船钞和货税、另外还有官礼和陋规）。</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zh-CN" altLang="en-US" smtClean="0"/>
              <a:t>防夷条例</a:t>
            </a:r>
          </a:p>
        </p:txBody>
      </p:sp>
      <p:sp>
        <p:nvSpPr>
          <p:cNvPr id="44035" name="Rectangle 3"/>
          <p:cNvSpPr>
            <a:spLocks noGrp="1" noRot="1" noChangeArrowheads="1"/>
          </p:cNvSpPr>
          <p:nvPr>
            <p:ph type="body" idx="1"/>
          </p:nvPr>
        </p:nvSpPr>
        <p:spPr/>
        <p:txBody>
          <a:bodyPr/>
          <a:lstStyle/>
          <a:p>
            <a:pPr eaLnBrk="1" hangingPunct="1">
              <a:lnSpc>
                <a:spcPct val="90000"/>
              </a:lnSpc>
            </a:pPr>
            <a:r>
              <a:rPr lang="zh-CN" altLang="en-US" smtClean="0">
                <a:solidFill>
                  <a:srgbClr val="001010"/>
                </a:solidFill>
              </a:rPr>
              <a:t>（</a:t>
            </a:r>
            <a:r>
              <a:rPr lang="en-US" altLang="zh-CN" smtClean="0">
                <a:solidFill>
                  <a:srgbClr val="001010"/>
                </a:solidFill>
              </a:rPr>
              <a:t>1</a:t>
            </a:r>
            <a:r>
              <a:rPr lang="zh-CN" altLang="en-US" smtClean="0">
                <a:solidFill>
                  <a:srgbClr val="001010"/>
                </a:solidFill>
              </a:rPr>
              <a:t>）限令夷人寓居广州城外洋行夷馆；</a:t>
            </a:r>
          </a:p>
          <a:p>
            <a:pPr eaLnBrk="1" hangingPunct="1">
              <a:lnSpc>
                <a:spcPct val="90000"/>
              </a:lnSpc>
            </a:pPr>
            <a:r>
              <a:rPr lang="zh-CN" altLang="en-US" smtClean="0">
                <a:solidFill>
                  <a:srgbClr val="001010"/>
                </a:solidFill>
              </a:rPr>
              <a:t>（</a:t>
            </a:r>
            <a:r>
              <a:rPr lang="en-US" altLang="zh-CN" smtClean="0">
                <a:solidFill>
                  <a:srgbClr val="001010"/>
                </a:solidFill>
              </a:rPr>
              <a:t>2</a:t>
            </a:r>
            <a:r>
              <a:rPr lang="zh-CN" altLang="en-US" smtClean="0">
                <a:solidFill>
                  <a:srgbClr val="001010"/>
                </a:solidFill>
              </a:rPr>
              <a:t>）禁止夷人闲游，每月只准二或三次到附近花园散步；</a:t>
            </a:r>
          </a:p>
          <a:p>
            <a:pPr eaLnBrk="1" hangingPunct="1">
              <a:lnSpc>
                <a:spcPct val="90000"/>
              </a:lnSpc>
            </a:pPr>
            <a:r>
              <a:rPr lang="zh-CN" altLang="en-US" smtClean="0">
                <a:solidFill>
                  <a:srgbClr val="001010"/>
                </a:solidFill>
              </a:rPr>
              <a:t>（</a:t>
            </a:r>
            <a:r>
              <a:rPr lang="en-US" altLang="zh-CN" smtClean="0">
                <a:solidFill>
                  <a:srgbClr val="001010"/>
                </a:solidFill>
              </a:rPr>
              <a:t>3</a:t>
            </a:r>
            <a:r>
              <a:rPr lang="zh-CN" altLang="en-US" smtClean="0">
                <a:solidFill>
                  <a:srgbClr val="001010"/>
                </a:solidFill>
              </a:rPr>
              <a:t>）禁止在广东过冬，货销事竣即须随船回国，或往澳门居住；</a:t>
            </a:r>
          </a:p>
          <a:p>
            <a:pPr eaLnBrk="1" hangingPunct="1">
              <a:lnSpc>
                <a:spcPct val="90000"/>
              </a:lnSpc>
            </a:pPr>
            <a:r>
              <a:rPr lang="zh-CN" altLang="en-US" smtClean="0">
                <a:solidFill>
                  <a:srgbClr val="001010"/>
                </a:solidFill>
              </a:rPr>
              <a:t>（</a:t>
            </a:r>
            <a:r>
              <a:rPr lang="en-US" altLang="zh-CN" smtClean="0">
                <a:solidFill>
                  <a:srgbClr val="001010"/>
                </a:solidFill>
              </a:rPr>
              <a:t>4</a:t>
            </a:r>
            <a:r>
              <a:rPr lang="zh-CN" altLang="en-US" smtClean="0">
                <a:solidFill>
                  <a:srgbClr val="001010"/>
                </a:solidFill>
              </a:rPr>
              <a:t>）禁止番妇来省；</a:t>
            </a:r>
          </a:p>
          <a:p>
            <a:pPr eaLnBrk="1" hangingPunct="1">
              <a:lnSpc>
                <a:spcPct val="90000"/>
              </a:lnSpc>
            </a:pPr>
            <a:r>
              <a:rPr lang="zh-CN" altLang="en-US" smtClean="0">
                <a:solidFill>
                  <a:srgbClr val="001010"/>
                </a:solidFill>
              </a:rPr>
              <a:t>（</a:t>
            </a:r>
            <a:r>
              <a:rPr lang="en-US" altLang="zh-CN" smtClean="0">
                <a:solidFill>
                  <a:srgbClr val="001010"/>
                </a:solidFill>
              </a:rPr>
              <a:t>5</a:t>
            </a:r>
            <a:r>
              <a:rPr lang="zh-CN" altLang="en-US" smtClean="0">
                <a:solidFill>
                  <a:srgbClr val="001010"/>
                </a:solidFill>
              </a:rPr>
              <a:t>）禁止进城；</a:t>
            </a:r>
          </a:p>
          <a:p>
            <a:pPr eaLnBrk="1" hangingPunct="1">
              <a:lnSpc>
                <a:spcPct val="90000"/>
              </a:lnSpc>
            </a:pPr>
            <a:r>
              <a:rPr lang="zh-CN" altLang="en-US" smtClean="0">
                <a:solidFill>
                  <a:srgbClr val="001010"/>
                </a:solidFill>
              </a:rPr>
              <a:t>（</a:t>
            </a:r>
            <a:r>
              <a:rPr lang="en-US" altLang="zh-CN" smtClean="0">
                <a:solidFill>
                  <a:srgbClr val="001010"/>
                </a:solidFill>
              </a:rPr>
              <a:t>6</a:t>
            </a:r>
            <a:r>
              <a:rPr lang="zh-CN" altLang="en-US" smtClean="0">
                <a:solidFill>
                  <a:srgbClr val="001010"/>
                </a:solidFill>
              </a:rPr>
              <a:t>）不准擅自递禀。</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hangingPunct="1"/>
            <a:r>
              <a:rPr lang="zh-CN" altLang="en-US" b="1" smtClean="0">
                <a:solidFill>
                  <a:srgbClr val="001010"/>
                </a:solidFill>
              </a:rPr>
              <a:t>思考</a:t>
            </a:r>
          </a:p>
        </p:txBody>
      </p:sp>
      <p:sp>
        <p:nvSpPr>
          <p:cNvPr id="47107" name="Rectangle 3"/>
          <p:cNvSpPr>
            <a:spLocks noGrp="1" noRot="1" noChangeArrowheads="1"/>
          </p:cNvSpPr>
          <p:nvPr>
            <p:ph type="body" idx="1"/>
          </p:nvPr>
        </p:nvSpPr>
        <p:spPr/>
        <p:txBody>
          <a:bodyPr/>
          <a:lstStyle/>
          <a:p>
            <a:pPr eaLnBrk="1" hangingPunct="1"/>
            <a:r>
              <a:rPr lang="zh-CN" altLang="en-US" b="1" smtClean="0">
                <a:solidFill>
                  <a:srgbClr val="001010"/>
                </a:solidFill>
              </a:rPr>
              <a:t>重商主义与中国的“防夷条例”冲击的结果如何？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lang="zh-CN" altLang="en-US" smtClean="0"/>
              <a:t>边缘化</a:t>
            </a:r>
          </a:p>
        </p:txBody>
      </p:sp>
      <p:sp>
        <p:nvSpPr>
          <p:cNvPr id="49155" name="Rectangle 3"/>
          <p:cNvSpPr>
            <a:spLocks noGrp="1" noRot="1" noChangeArrowheads="1"/>
          </p:cNvSpPr>
          <p:nvPr>
            <p:ph type="body" idx="1"/>
          </p:nvPr>
        </p:nvSpPr>
        <p:spPr/>
        <p:txBody>
          <a:bodyPr/>
          <a:lstStyle/>
          <a:p>
            <a:pPr eaLnBrk="1" hangingPunct="1"/>
            <a:r>
              <a:rPr lang="en-US" altLang="zh-CN" smtClean="0">
                <a:solidFill>
                  <a:srgbClr val="001010"/>
                </a:solidFill>
              </a:rPr>
              <a:t>1</a:t>
            </a:r>
            <a:r>
              <a:rPr lang="zh-CN" altLang="en-US" smtClean="0">
                <a:solidFill>
                  <a:srgbClr val="001010"/>
                </a:solidFill>
              </a:rPr>
              <a:t>）边缘化过程</a:t>
            </a:r>
          </a:p>
          <a:p>
            <a:pPr eaLnBrk="1" hangingPunct="1"/>
            <a:r>
              <a:rPr lang="zh-CN" altLang="en-US" smtClean="0">
                <a:solidFill>
                  <a:srgbClr val="001010"/>
                </a:solidFill>
              </a:rPr>
              <a:t>（</a:t>
            </a:r>
            <a:r>
              <a:rPr lang="en-US" altLang="zh-CN" smtClean="0">
                <a:solidFill>
                  <a:srgbClr val="001010"/>
                </a:solidFill>
              </a:rPr>
              <a:t>1</a:t>
            </a:r>
            <a:r>
              <a:rPr lang="zh-CN" altLang="en-US" smtClean="0">
                <a:solidFill>
                  <a:srgbClr val="001010"/>
                </a:solidFill>
              </a:rPr>
              <a:t>）由开放向闭关转化</a:t>
            </a:r>
          </a:p>
        </p:txBody>
      </p:sp>
      <p:pic>
        <p:nvPicPr>
          <p:cNvPr id="49156" name="Picture 4" descr="打开《故宫》的大门"/>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6364" y="3141663"/>
            <a:ext cx="4211637"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5"/>
          <p:cNvSpPr>
            <a:spLocks noChangeArrowheads="1"/>
          </p:cNvSpPr>
          <p:nvPr/>
        </p:nvSpPr>
        <p:spPr bwMode="auto">
          <a:xfrm>
            <a:off x="8328025" y="5805488"/>
            <a:ext cx="2160588" cy="4318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打开的大门</a:t>
            </a:r>
          </a:p>
        </p:txBody>
      </p:sp>
      <p:pic>
        <p:nvPicPr>
          <p:cNvPr id="49158" name="Picture 6" descr="fengbidam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3141663"/>
            <a:ext cx="450056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Rectangle 7"/>
          <p:cNvSpPr>
            <a:spLocks noChangeArrowheads="1"/>
          </p:cNvSpPr>
          <p:nvPr/>
        </p:nvSpPr>
        <p:spPr bwMode="auto">
          <a:xfrm>
            <a:off x="1524001" y="6381750"/>
            <a:ext cx="4500563" cy="47625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关闭的国门</a:t>
            </a:r>
          </a:p>
        </p:txBody>
      </p:sp>
      <p:sp>
        <p:nvSpPr>
          <p:cNvPr id="49160" name="Line 8"/>
          <p:cNvSpPr>
            <a:spLocks noChangeShapeType="1"/>
          </p:cNvSpPr>
          <p:nvPr/>
        </p:nvSpPr>
        <p:spPr bwMode="auto">
          <a:xfrm>
            <a:off x="6024564" y="4724400"/>
            <a:ext cx="35877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body" idx="1"/>
          </p:nvPr>
        </p:nvSpPr>
        <p:spPr/>
        <p:txBody>
          <a:bodyPr/>
          <a:lstStyle/>
          <a:p>
            <a:pPr eaLnBrk="1" hangingPunct="1"/>
            <a:r>
              <a:rPr lang="zh-CN" altLang="en-US" smtClean="0">
                <a:solidFill>
                  <a:srgbClr val="001010"/>
                </a:solidFill>
              </a:rPr>
              <a:t>边缘化，就是指原先处在对外经济贸易交往中心的中国，渐趋被迫纳入到西方“军政”维系的世界体系之中，相应地，中西之间经贸交流的规则也由中国制定向西方主导转变，中国成为西方主导下的一个被动参与者，无法享受该体系中的制度红利，只能按照规则参与其交易和充当依附者的角色</a:t>
            </a:r>
            <a:r>
              <a:rPr lang="zh-CN" altLang="en-US"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body" idx="1"/>
          </p:nvPr>
        </p:nvSpPr>
        <p:spPr>
          <a:xfrm>
            <a:off x="1919288" y="333376"/>
            <a:ext cx="8540750" cy="4194175"/>
          </a:xfrm>
        </p:spPr>
        <p:txBody>
          <a:bodyPr/>
          <a:lstStyle/>
          <a:p>
            <a:pPr eaLnBrk="1" hangingPunct="1"/>
            <a:r>
              <a:rPr lang="zh-CN" altLang="en-US" smtClean="0">
                <a:solidFill>
                  <a:srgbClr val="001010"/>
                </a:solidFill>
              </a:rPr>
              <a:t>（</a:t>
            </a:r>
            <a:r>
              <a:rPr lang="en-US" altLang="zh-CN" smtClean="0">
                <a:solidFill>
                  <a:srgbClr val="001010"/>
                </a:solidFill>
              </a:rPr>
              <a:t>2</a:t>
            </a:r>
            <a:r>
              <a:rPr lang="zh-CN" altLang="en-US" smtClean="0">
                <a:solidFill>
                  <a:srgbClr val="001010"/>
                </a:solidFill>
              </a:rPr>
              <a:t>）闭关向被动开放转化</a:t>
            </a:r>
            <a:r>
              <a:rPr lang="en-US" altLang="zh-CN" smtClean="0">
                <a:solidFill>
                  <a:srgbClr val="001010"/>
                </a:solidFill>
              </a:rPr>
              <a:t>——</a:t>
            </a:r>
            <a:r>
              <a:rPr lang="zh-CN" altLang="en-US" smtClean="0">
                <a:solidFill>
                  <a:srgbClr val="001010"/>
                </a:solidFill>
              </a:rPr>
              <a:t>中心体系向条约框架的转换</a:t>
            </a:r>
            <a:endParaRPr lang="zh-CN" altLang="en-US" smtClean="0"/>
          </a:p>
        </p:txBody>
      </p:sp>
      <p:sp>
        <p:nvSpPr>
          <p:cNvPr id="51203" name="Text Box 3"/>
          <p:cNvSpPr txBox="1">
            <a:spLocks noChangeArrowheads="1"/>
          </p:cNvSpPr>
          <p:nvPr/>
        </p:nvSpPr>
        <p:spPr bwMode="auto">
          <a:xfrm>
            <a:off x="1524001" y="3284538"/>
            <a:ext cx="5076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1800"/>
          </a:p>
        </p:txBody>
      </p:sp>
      <p:pic>
        <p:nvPicPr>
          <p:cNvPr id="51204" name="Picture 4" descr="农村"/>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1" y="2565400"/>
            <a:ext cx="277177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5"/>
          <p:cNvSpPr txBox="1">
            <a:spLocks noChangeArrowheads="1"/>
          </p:cNvSpPr>
          <p:nvPr/>
        </p:nvSpPr>
        <p:spPr bwMode="auto">
          <a:xfrm>
            <a:off x="6888164" y="2924176"/>
            <a:ext cx="3779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1800"/>
          </a:p>
        </p:txBody>
      </p:sp>
      <p:pic>
        <p:nvPicPr>
          <p:cNvPr id="51206" name="Picture 6" descr="城市"/>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1538" y="2492376"/>
            <a:ext cx="4716462"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 Box 7"/>
          <p:cNvSpPr txBox="1">
            <a:spLocks noChangeArrowheads="1"/>
          </p:cNvSpPr>
          <p:nvPr/>
        </p:nvSpPr>
        <p:spPr bwMode="auto">
          <a:xfrm>
            <a:off x="4583113" y="3284539"/>
            <a:ext cx="12255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t>农村与城市的交易体制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hangingPunct="1"/>
            <a:r>
              <a:rPr lang="zh-CN" altLang="en-US" sz="4000" dirty="0"/>
              <a:t>边缘化后的典型成本之一：</a:t>
            </a:r>
            <a:br>
              <a:rPr lang="zh-CN" altLang="en-US" sz="4000" dirty="0"/>
            </a:br>
            <a:r>
              <a:rPr lang="zh-CN" altLang="en-US" sz="4000" dirty="0" smtClean="0"/>
              <a:t>资本账户：政治性</a:t>
            </a:r>
            <a:r>
              <a:rPr lang="zh-CN" altLang="en-US" sz="4000" dirty="0"/>
              <a:t>借款与依附国内金融机构</a:t>
            </a:r>
          </a:p>
        </p:txBody>
      </p:sp>
      <p:sp>
        <p:nvSpPr>
          <p:cNvPr id="54275" name="Rectangle 3"/>
          <p:cNvSpPr>
            <a:spLocks noGrp="1" noRot="1" noChangeArrowheads="1"/>
          </p:cNvSpPr>
          <p:nvPr>
            <p:ph type="body" idx="1"/>
          </p:nvPr>
        </p:nvSpPr>
        <p:spPr/>
        <p:txBody>
          <a:bodyPr/>
          <a:lstStyle/>
          <a:p>
            <a:pPr eaLnBrk="1" hangingPunct="1">
              <a:spcBef>
                <a:spcPct val="0"/>
              </a:spcBef>
              <a:buClrTx/>
              <a:buSzTx/>
              <a:buFontTx/>
              <a:buNone/>
            </a:pPr>
            <a:r>
              <a:rPr lang="en-US" altLang="zh-CN" b="1" smtClean="0">
                <a:solidFill>
                  <a:srgbClr val="000000"/>
                </a:solidFill>
              </a:rPr>
              <a:t>“</a:t>
            </a:r>
            <a:r>
              <a:rPr lang="zh-CN" altLang="en-US" b="1" smtClean="0">
                <a:solidFill>
                  <a:srgbClr val="000000"/>
                </a:solidFill>
              </a:rPr>
              <a:t>帝国主义列强经过借款给中国政府，并在中国开设银行，垄断了中国的金融和财政。因此，它们就不但在商品竟争上压倒了中国的民族资本主义，而且在金融上、财政上扼住了中国的咽喉。”</a:t>
            </a:r>
            <a:r>
              <a:rPr lang="en-US" altLang="zh-CN" b="1" smtClean="0">
                <a:solidFill>
                  <a:srgbClr val="000000"/>
                </a:solidFill>
              </a:rPr>
              <a:t>——</a:t>
            </a:r>
            <a:r>
              <a:rPr lang="zh-CN" altLang="en-US" b="1" smtClean="0">
                <a:solidFill>
                  <a:srgbClr val="000000"/>
                </a:solidFill>
              </a:rPr>
              <a:t>毛泽东</a:t>
            </a:r>
          </a:p>
          <a:p>
            <a:pPr eaLnBrk="1" hangingPunct="1"/>
            <a:endParaRPr lang="en-US" altLang="zh-CN" smtClean="0"/>
          </a:p>
        </p:txBody>
      </p:sp>
      <p:sp>
        <p:nvSpPr>
          <p:cNvPr id="54276" name="Text Box 4"/>
          <p:cNvSpPr txBox="1">
            <a:spLocks noChangeArrowheads="1"/>
          </p:cNvSpPr>
          <p:nvPr/>
        </p:nvSpPr>
        <p:spPr bwMode="auto">
          <a:xfrm>
            <a:off x="1524001" y="5229226"/>
            <a:ext cx="89646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思考：西方边缘化中国时期是极力对中国放款，当前出现中国中心机遇时是中国大量资本向中心地区流动。如何理解这种现象？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r>
              <a:rPr lang="zh-CN" altLang="en-US" sz="4000" dirty="0"/>
              <a:t>边缘化后的典型成本之二：</a:t>
            </a:r>
            <a:br>
              <a:rPr lang="zh-CN" altLang="en-US" sz="4000" dirty="0"/>
            </a:br>
            <a:r>
              <a:rPr lang="zh-CN" altLang="en-US" sz="4000" dirty="0" smtClean="0"/>
              <a:t>经常项目账户：长期</a:t>
            </a:r>
            <a:r>
              <a:rPr lang="zh-CN" altLang="en-US" sz="4000" dirty="0"/>
              <a:t>贸易逆差</a:t>
            </a:r>
          </a:p>
        </p:txBody>
      </p:sp>
      <p:sp>
        <p:nvSpPr>
          <p:cNvPr id="55299" name="Rectangle 3"/>
          <p:cNvSpPr>
            <a:spLocks noGrp="1" noRot="1" noChangeArrowheads="1"/>
          </p:cNvSpPr>
          <p:nvPr>
            <p:ph type="body" idx="1"/>
          </p:nvPr>
        </p:nvSpPr>
        <p:spPr/>
        <p:txBody>
          <a:bodyPr/>
          <a:lstStyle/>
          <a:p>
            <a:pPr eaLnBrk="1" hangingPunct="1"/>
            <a:r>
              <a:rPr lang="zh-CN" altLang="en-US" smtClean="0">
                <a:solidFill>
                  <a:srgbClr val="001010"/>
                </a:solidFill>
              </a:rPr>
              <a:t>近代中国从</a:t>
            </a:r>
            <a:r>
              <a:rPr lang="en-US" altLang="zh-CN" smtClean="0">
                <a:solidFill>
                  <a:srgbClr val="001010"/>
                </a:solidFill>
              </a:rPr>
              <a:t>1864</a:t>
            </a:r>
            <a:r>
              <a:rPr lang="zh-CN" altLang="en-US" smtClean="0">
                <a:solidFill>
                  <a:srgbClr val="001010"/>
                </a:solidFill>
              </a:rPr>
              <a:t>年开始，到新中国建立之间，除了</a:t>
            </a:r>
            <a:r>
              <a:rPr lang="en-US" altLang="zh-CN" smtClean="0">
                <a:solidFill>
                  <a:srgbClr val="001010"/>
                </a:solidFill>
              </a:rPr>
              <a:t>1864</a:t>
            </a:r>
            <a:r>
              <a:rPr lang="zh-CN" altLang="en-US" smtClean="0">
                <a:solidFill>
                  <a:srgbClr val="001010"/>
                </a:solidFill>
              </a:rPr>
              <a:t>、</a:t>
            </a:r>
            <a:r>
              <a:rPr lang="en-US" altLang="zh-CN" smtClean="0">
                <a:solidFill>
                  <a:srgbClr val="001010"/>
                </a:solidFill>
              </a:rPr>
              <a:t>1872</a:t>
            </a:r>
            <a:r>
              <a:rPr lang="zh-CN" altLang="en-US" smtClean="0">
                <a:solidFill>
                  <a:srgbClr val="001010"/>
                </a:solidFill>
              </a:rPr>
              <a:t>－</a:t>
            </a:r>
            <a:r>
              <a:rPr lang="en-US" altLang="zh-CN" smtClean="0">
                <a:solidFill>
                  <a:srgbClr val="001010"/>
                </a:solidFill>
              </a:rPr>
              <a:t>1876</a:t>
            </a:r>
            <a:r>
              <a:rPr lang="zh-CN" altLang="en-US" smtClean="0">
                <a:solidFill>
                  <a:srgbClr val="001010"/>
                </a:solidFill>
              </a:rPr>
              <a:t>和</a:t>
            </a:r>
            <a:r>
              <a:rPr lang="en-US" altLang="zh-CN" smtClean="0">
                <a:solidFill>
                  <a:srgbClr val="001010"/>
                </a:solidFill>
              </a:rPr>
              <a:t>1948</a:t>
            </a:r>
            <a:r>
              <a:rPr lang="zh-CN" altLang="en-US" smtClean="0">
                <a:solidFill>
                  <a:srgbClr val="001010"/>
                </a:solidFill>
              </a:rPr>
              <a:t>年是顺差的，其余年份都是逆差</a:t>
            </a:r>
          </a:p>
          <a:p>
            <a:pPr eaLnBrk="1" hangingPunct="1"/>
            <a:endParaRPr lang="zh-CN" altLang="en-US" smtClean="0">
              <a:solidFill>
                <a:srgbClr val="001010"/>
              </a:solidFill>
            </a:endParaRPr>
          </a:p>
          <a:p>
            <a:pPr eaLnBrk="1" hangingPunct="1"/>
            <a:r>
              <a:rPr lang="zh-CN" altLang="en-US" smtClean="0">
                <a:solidFill>
                  <a:srgbClr val="001010"/>
                </a:solidFill>
              </a:rPr>
              <a:t>思考：从国际收支的角度看，近代中国的贸易逆差与当前中美贸易中美国长期逆差有何差异？</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body" idx="1"/>
          </p:nvPr>
        </p:nvSpPr>
        <p:spPr/>
        <p:txBody>
          <a:bodyPr/>
          <a:lstStyle/>
          <a:p>
            <a:pPr eaLnBrk="1" hangingPunct="1"/>
            <a:r>
              <a:rPr lang="en-US" altLang="zh-CN" sz="4000" dirty="0" smtClean="0"/>
              <a:t>3.</a:t>
            </a:r>
            <a:r>
              <a:rPr lang="zh-CN" altLang="en-US" sz="4000" dirty="0" smtClean="0"/>
              <a:t>自我重塑</a:t>
            </a:r>
          </a:p>
          <a:p>
            <a:r>
              <a:rPr lang="zh-CN" altLang="en-US" dirty="0">
                <a:solidFill>
                  <a:srgbClr val="001010"/>
                </a:solidFill>
              </a:rPr>
              <a:t>自我重塑，</a:t>
            </a:r>
            <a:r>
              <a:rPr lang="zh-CN" altLang="en-US" dirty="0" smtClean="0">
                <a:solidFill>
                  <a:srgbClr val="001010"/>
                </a:solidFill>
              </a:rPr>
              <a:t>就是指渐趋被边缘化的中国，通过自身内部的“追赶”努力以寻找和营造适合中国国情的经济复兴之路，促成中国在经济、政治、文化等方面重新回到国际舞台之中，成为国际经济交往规则或秩序的制定者。</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授课内容</a:t>
            </a:r>
            <a:endParaRPr lang="zh-CN" altLang="en-US" dirty="0"/>
          </a:p>
        </p:txBody>
      </p:sp>
      <p:sp>
        <p:nvSpPr>
          <p:cNvPr id="3" name="内容占位符 2"/>
          <p:cNvSpPr>
            <a:spLocks noGrp="1"/>
          </p:cNvSpPr>
          <p:nvPr>
            <p:ph idx="1"/>
          </p:nvPr>
        </p:nvSpPr>
        <p:spPr>
          <a:xfrm>
            <a:off x="838200" y="1444487"/>
            <a:ext cx="10515600" cy="4732476"/>
          </a:xfrm>
        </p:spPr>
        <p:txBody>
          <a:bodyPr>
            <a:normAutofit/>
          </a:bodyPr>
          <a:lstStyle/>
          <a:p>
            <a:r>
              <a:rPr lang="en-US" altLang="zh-CN" dirty="0" smtClean="0"/>
              <a:t> 1. </a:t>
            </a:r>
            <a:r>
              <a:rPr lang="zh-CN" altLang="en-US" dirty="0" smtClean="0"/>
              <a:t>兰日旭</a:t>
            </a:r>
            <a:r>
              <a:rPr lang="en-US" altLang="zh-CN" dirty="0" smtClean="0"/>
              <a:t>——</a:t>
            </a:r>
            <a:r>
              <a:rPr lang="zh-CN" altLang="en-US" dirty="0" smtClean="0"/>
              <a:t>中外经济关系的一个理论框架、中外金融危机</a:t>
            </a:r>
            <a:endParaRPr lang="en-US" altLang="zh-CN" dirty="0" smtClean="0"/>
          </a:p>
          <a:p>
            <a:r>
              <a:rPr lang="zh-CN" altLang="en-US" dirty="0" smtClean="0"/>
              <a:t>参考书</a:t>
            </a:r>
            <a:r>
              <a:rPr lang="en-US" altLang="zh-CN" dirty="0" smtClean="0"/>
              <a:t>《</a:t>
            </a:r>
            <a:r>
              <a:rPr lang="zh-CN" altLang="en-US" dirty="0" smtClean="0"/>
              <a:t>经济强国之路</a:t>
            </a:r>
            <a:r>
              <a:rPr lang="en-US" altLang="zh-CN" dirty="0" smtClean="0"/>
              <a:t>》</a:t>
            </a:r>
            <a:r>
              <a:rPr lang="zh-CN" altLang="en-US" dirty="0" smtClean="0"/>
              <a:t>（高等教育出版社</a:t>
            </a:r>
            <a:r>
              <a:rPr lang="en-US" altLang="zh-CN" dirty="0" smtClean="0"/>
              <a:t>2014</a:t>
            </a:r>
            <a:r>
              <a:rPr lang="zh-CN" altLang="en-US" dirty="0" smtClean="0"/>
              <a:t>年）；</a:t>
            </a:r>
            <a:r>
              <a:rPr lang="en-US" altLang="zh-CN" dirty="0" smtClean="0"/>
              <a:t>《</a:t>
            </a:r>
            <a:r>
              <a:rPr lang="zh-CN" altLang="en-US" dirty="0" smtClean="0"/>
              <a:t>中外经济关系史教程</a:t>
            </a:r>
            <a:r>
              <a:rPr lang="en-US" altLang="zh-CN" dirty="0" smtClean="0"/>
              <a:t>》</a:t>
            </a:r>
            <a:r>
              <a:rPr lang="zh-CN" altLang="en-US" dirty="0" smtClean="0"/>
              <a:t>（人民出版社</a:t>
            </a:r>
            <a:r>
              <a:rPr lang="en-US" altLang="zh-CN" dirty="0" smtClean="0"/>
              <a:t>2010</a:t>
            </a:r>
            <a:r>
              <a:rPr lang="zh-CN" altLang="en-US" dirty="0" smtClean="0"/>
              <a:t>年）</a:t>
            </a:r>
            <a:endParaRPr lang="en-US" altLang="zh-CN" dirty="0" smtClean="0"/>
          </a:p>
          <a:p>
            <a:r>
              <a:rPr lang="en-US" altLang="zh-CN" dirty="0" smtClean="0"/>
              <a:t>2.</a:t>
            </a:r>
            <a:r>
              <a:rPr lang="zh-CN" altLang="en-US" dirty="0" smtClean="0"/>
              <a:t>路乾</a:t>
            </a:r>
            <a:r>
              <a:rPr lang="en-US" altLang="zh-CN" dirty="0" smtClean="0"/>
              <a:t>——</a:t>
            </a:r>
            <a:r>
              <a:rPr lang="zh-CN" altLang="en-US" dirty="0" smtClean="0"/>
              <a:t>大分流对西方世界的影响</a:t>
            </a:r>
            <a:endParaRPr lang="en-US" altLang="zh-CN" dirty="0" smtClean="0"/>
          </a:p>
          <a:p>
            <a:r>
              <a:rPr lang="zh-CN" altLang="en-US" dirty="0" smtClean="0"/>
              <a:t>参考文献：</a:t>
            </a:r>
            <a:r>
              <a:rPr lang="en-US" altLang="zh-CN" dirty="0" smtClean="0"/>
              <a:t>《</a:t>
            </a:r>
            <a:r>
              <a:rPr lang="zh-CN" altLang="en-US" dirty="0" smtClean="0"/>
              <a:t>西方世界的兴起</a:t>
            </a:r>
            <a:r>
              <a:rPr lang="en-US" altLang="zh-CN" dirty="0" smtClean="0"/>
              <a:t>》</a:t>
            </a:r>
            <a:r>
              <a:rPr lang="zh-CN" altLang="en-US" dirty="0" smtClean="0"/>
              <a:t>、</a:t>
            </a:r>
            <a:r>
              <a:rPr lang="en-US" altLang="zh-CN" dirty="0" smtClean="0"/>
              <a:t>《</a:t>
            </a:r>
            <a:r>
              <a:rPr lang="zh-CN" altLang="en-US" dirty="0" smtClean="0"/>
              <a:t>制度、制度变迁与经济绩效</a:t>
            </a:r>
            <a:r>
              <a:rPr lang="en-US" altLang="zh-CN" dirty="0" smtClean="0"/>
              <a:t>》</a:t>
            </a:r>
            <a:r>
              <a:rPr lang="zh-CN" altLang="en-US" dirty="0" smtClean="0"/>
              <a:t>、</a:t>
            </a:r>
            <a:r>
              <a:rPr lang="en-US" altLang="zh-CN" dirty="0" smtClean="0"/>
              <a:t>《</a:t>
            </a:r>
            <a:r>
              <a:rPr lang="zh-CN" altLang="en-US" dirty="0" smtClean="0"/>
              <a:t>经济史上的结构与变迁</a:t>
            </a:r>
            <a:r>
              <a:rPr lang="en-US" altLang="zh-CN" dirty="0" smtClean="0"/>
              <a:t>》</a:t>
            </a:r>
          </a:p>
          <a:p>
            <a:r>
              <a:rPr lang="en-US" altLang="zh-CN" dirty="0" smtClean="0">
                <a:sym typeface="+mn-ea"/>
              </a:rPr>
              <a:t>3.</a:t>
            </a:r>
            <a:r>
              <a:rPr lang="zh-CN" altLang="en-US" dirty="0" smtClean="0">
                <a:sym typeface="+mn-ea"/>
              </a:rPr>
              <a:t>伏霖、金星晔</a:t>
            </a:r>
            <a:r>
              <a:rPr lang="en-US" altLang="zh-CN" dirty="0" smtClean="0">
                <a:sym typeface="+mn-ea"/>
              </a:rPr>
              <a:t>——</a:t>
            </a:r>
            <a:r>
              <a:rPr lang="zh-CN" altLang="en-US" dirty="0" smtClean="0">
                <a:sym typeface="+mn-ea"/>
              </a:rPr>
              <a:t>大分流前中国的政治、经济、文化背景；大分流后中国的经济发展；中国经济发展后对大分流后形成的世界格局的影响</a:t>
            </a:r>
            <a:endParaRPr lang="en-US" altLang="zh-CN" dirty="0" smtClean="0"/>
          </a:p>
          <a:p>
            <a:endParaRPr lang="en-US" altLang="zh-CN" dirty="0" smtClean="0"/>
          </a:p>
          <a:p>
            <a:endParaRPr lang="zh-CN" altLang="en-US" dirty="0" smtClean="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pPr eaLnBrk="1" hangingPunct="1"/>
            <a:r>
              <a:rPr lang="zh-CN" altLang="en-US" smtClean="0"/>
              <a:t>进口替代战略</a:t>
            </a:r>
          </a:p>
        </p:txBody>
      </p:sp>
      <p:pic>
        <p:nvPicPr>
          <p:cNvPr id="58371" name="Picture 4"/>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2927350" y="2133601"/>
            <a:ext cx="5905500" cy="3743325"/>
          </a:xfr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3000376" y="1268414"/>
            <a:ext cx="6264275" cy="3938587"/>
          </a:xfr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2782889" y="1052514"/>
            <a:ext cx="6842125" cy="4154487"/>
          </a:xfr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body" idx="1"/>
          </p:nvPr>
        </p:nvSpPr>
        <p:spPr>
          <a:xfrm>
            <a:off x="1524000" y="1"/>
            <a:ext cx="8540750" cy="4194175"/>
          </a:xfrm>
        </p:spPr>
        <p:txBody>
          <a:bodyPr>
            <a:normAutofit lnSpcReduction="10000"/>
          </a:bodyPr>
          <a:lstStyle/>
          <a:p>
            <a:pPr eaLnBrk="1" hangingPunct="1">
              <a:lnSpc>
                <a:spcPct val="90000"/>
              </a:lnSpc>
            </a:pPr>
            <a:r>
              <a:rPr lang="zh-CN" altLang="en-US" sz="2400" dirty="0" smtClean="0"/>
              <a:t>三、构建</a:t>
            </a:r>
            <a:r>
              <a:rPr lang="zh-CN" altLang="en-US" sz="2400" dirty="0"/>
              <a:t>更加公平、合理的国际经济秩序</a:t>
            </a:r>
          </a:p>
          <a:p>
            <a:pPr eaLnBrk="1" hangingPunct="1">
              <a:lnSpc>
                <a:spcPct val="90000"/>
              </a:lnSpc>
            </a:pPr>
            <a:r>
              <a:rPr lang="en-US" altLang="zh-CN" sz="2400" dirty="0"/>
              <a:t>1. </a:t>
            </a:r>
            <a:r>
              <a:rPr lang="zh-CN" altLang="en-US" sz="2400" dirty="0"/>
              <a:t>构建的条件</a:t>
            </a:r>
          </a:p>
          <a:p>
            <a:pPr eaLnBrk="1" hangingPunct="1">
              <a:lnSpc>
                <a:spcPct val="90000"/>
              </a:lnSpc>
            </a:pPr>
            <a:r>
              <a:rPr lang="en-US" altLang="zh-CN" sz="2400" dirty="0"/>
              <a:t>1</a:t>
            </a:r>
            <a:r>
              <a:rPr lang="zh-CN" altLang="en-US" sz="2400" dirty="0"/>
              <a:t>）中国日益增强的经济实力</a:t>
            </a:r>
            <a:r>
              <a:rPr lang="en-US" altLang="zh-CN" sz="2400" dirty="0"/>
              <a:t>——</a:t>
            </a:r>
            <a:r>
              <a:rPr lang="zh-CN" altLang="en-US" sz="2400" dirty="0"/>
              <a:t>整体视角而言</a:t>
            </a:r>
          </a:p>
          <a:p>
            <a:pPr eaLnBrk="1" hangingPunct="1">
              <a:lnSpc>
                <a:spcPct val="90000"/>
              </a:lnSpc>
            </a:pPr>
            <a:r>
              <a:rPr lang="zh-CN" altLang="en-US" sz="2400" b="1" dirty="0">
                <a:solidFill>
                  <a:srgbClr val="001010"/>
                </a:solidFill>
              </a:rPr>
              <a:t>综合实力</a:t>
            </a:r>
            <a:r>
              <a:rPr lang="zh-CN" altLang="en-US" sz="2400" dirty="0"/>
              <a:t>：从</a:t>
            </a:r>
            <a:r>
              <a:rPr lang="en-US" altLang="zh-CN" sz="2400" dirty="0"/>
              <a:t>1978</a:t>
            </a:r>
            <a:r>
              <a:rPr lang="zh-CN" altLang="en-US" sz="2400" dirty="0"/>
              <a:t>年到</a:t>
            </a:r>
            <a:r>
              <a:rPr lang="en-US" altLang="zh-CN" sz="2400" dirty="0"/>
              <a:t>2007</a:t>
            </a:r>
            <a:r>
              <a:rPr lang="zh-CN" altLang="en-US" sz="2400" dirty="0"/>
              <a:t>年，我国国内生产总值由</a:t>
            </a:r>
            <a:r>
              <a:rPr lang="en-US" altLang="zh-CN" sz="2400" dirty="0"/>
              <a:t>3645</a:t>
            </a:r>
            <a:r>
              <a:rPr lang="zh-CN" altLang="en-US" sz="2400" dirty="0"/>
              <a:t>亿元增长到</a:t>
            </a:r>
            <a:r>
              <a:rPr lang="en-US" altLang="zh-CN" sz="2400" dirty="0"/>
              <a:t>24.95</a:t>
            </a:r>
            <a:r>
              <a:rPr lang="zh-CN" altLang="en-US" sz="2400" dirty="0"/>
              <a:t>万亿元，年均实际增长</a:t>
            </a:r>
            <a:r>
              <a:rPr lang="en-US" altLang="zh-CN" sz="2400" dirty="0"/>
              <a:t>9.8%</a:t>
            </a:r>
            <a:r>
              <a:rPr lang="zh-CN" altLang="en-US" sz="2400" dirty="0"/>
              <a:t>，是同期世界经济年均增长率的</a:t>
            </a:r>
            <a:r>
              <a:rPr lang="en-US" altLang="zh-CN" sz="2400" dirty="0"/>
              <a:t>3</a:t>
            </a:r>
            <a:r>
              <a:rPr lang="zh-CN" altLang="en-US" sz="2400" dirty="0"/>
              <a:t>倍多，我国经济总量上升为世界第四。</a:t>
            </a:r>
            <a:r>
              <a:rPr lang="en-US" altLang="zh-CN" sz="2400" dirty="0"/>
              <a:t>2008</a:t>
            </a:r>
            <a:r>
              <a:rPr lang="zh-CN" altLang="en-US" sz="2400" dirty="0"/>
              <a:t>年国内生产总值为</a:t>
            </a:r>
            <a:r>
              <a:rPr lang="en-US" altLang="zh-CN" sz="2400" dirty="0"/>
              <a:t>30</a:t>
            </a:r>
            <a:r>
              <a:rPr lang="zh-CN" altLang="en-US" sz="2400" dirty="0"/>
              <a:t>万亿元，</a:t>
            </a:r>
            <a:r>
              <a:rPr lang="en-US" altLang="zh-CN" sz="2400" dirty="0"/>
              <a:t>2009</a:t>
            </a:r>
            <a:r>
              <a:rPr lang="zh-CN" altLang="en-US" sz="2400" dirty="0"/>
              <a:t>年国内生产总值为</a:t>
            </a:r>
            <a:r>
              <a:rPr lang="en-US" altLang="zh-CN" sz="2400" dirty="0"/>
              <a:t>33</a:t>
            </a:r>
            <a:r>
              <a:rPr lang="zh-CN" altLang="en-US" sz="2400" dirty="0"/>
              <a:t>万多亿元，</a:t>
            </a:r>
            <a:r>
              <a:rPr lang="en-US" altLang="zh-CN" sz="2400" dirty="0"/>
              <a:t>2010</a:t>
            </a:r>
            <a:r>
              <a:rPr lang="zh-CN" altLang="en-US" sz="2400" dirty="0"/>
              <a:t>年为</a:t>
            </a:r>
            <a:r>
              <a:rPr lang="en-US" altLang="zh-CN" sz="2400" dirty="0"/>
              <a:t>39</a:t>
            </a:r>
            <a:r>
              <a:rPr lang="zh-CN" altLang="en-US" sz="2400" dirty="0"/>
              <a:t>万多亿元，</a:t>
            </a:r>
            <a:r>
              <a:rPr lang="en-US" altLang="zh-CN" sz="2400" dirty="0"/>
              <a:t>2011</a:t>
            </a:r>
            <a:r>
              <a:rPr lang="zh-CN" altLang="en-US" sz="2400" dirty="0"/>
              <a:t>年</a:t>
            </a:r>
            <a:r>
              <a:rPr lang="en-US" altLang="zh-CN" sz="2400" dirty="0"/>
              <a:t>47</a:t>
            </a:r>
            <a:r>
              <a:rPr lang="zh-CN" altLang="en-US" sz="2400" dirty="0"/>
              <a:t>万多亿元。</a:t>
            </a:r>
            <a:r>
              <a:rPr lang="en-US" altLang="zh-CN" sz="2400" dirty="0"/>
              <a:t>2010</a:t>
            </a:r>
            <a:r>
              <a:rPr lang="zh-CN" altLang="en-US" sz="2400" dirty="0"/>
              <a:t>年超越日本，成为世界第二大经济体。</a:t>
            </a:r>
          </a:p>
          <a:p>
            <a:pPr eaLnBrk="1" hangingPunct="1">
              <a:lnSpc>
                <a:spcPct val="90000"/>
              </a:lnSpc>
            </a:pPr>
            <a:endParaRPr lang="zh-CN" altLang="en-US" sz="2400" dirty="0"/>
          </a:p>
          <a:p>
            <a:pPr eaLnBrk="1" hangingPunct="1">
              <a:lnSpc>
                <a:spcPct val="90000"/>
              </a:lnSpc>
            </a:pPr>
            <a:r>
              <a:rPr lang="zh-CN" altLang="en-US" sz="2400" dirty="0"/>
              <a:t>  </a:t>
            </a:r>
          </a:p>
          <a:p>
            <a:pPr eaLnBrk="1" hangingPunct="1">
              <a:lnSpc>
                <a:spcPct val="90000"/>
              </a:lnSpc>
            </a:pPr>
            <a:endParaRPr lang="zh-CN" altLang="en-US" sz="2400" dirty="0"/>
          </a:p>
          <a:p>
            <a:pPr eaLnBrk="1" hangingPunct="1">
              <a:lnSpc>
                <a:spcPct val="90000"/>
              </a:lnSpc>
            </a:pPr>
            <a:endParaRPr lang="en-US" altLang="zh-CN" sz="2400" dirty="0"/>
          </a:p>
        </p:txBody>
      </p:sp>
      <p:pic>
        <p:nvPicPr>
          <p:cNvPr id="66563" name="Picture 3" descr="U1985P31T32D60440F651DT200908251342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713" y="3357564"/>
            <a:ext cx="532765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normAutofit fontScale="90000"/>
          </a:bodyPr>
          <a:lstStyle/>
          <a:p>
            <a:pPr eaLnBrk="1" hangingPunct="1"/>
            <a:r>
              <a:rPr lang="zh-CN" altLang="en-US" sz="4000" b="1">
                <a:solidFill>
                  <a:srgbClr val="001010"/>
                </a:solidFill>
              </a:rPr>
              <a:t>外汇实力</a:t>
            </a:r>
            <a:r>
              <a:rPr lang="zh-CN" altLang="en-US" sz="4000"/>
              <a:t>：外汇储备跃居世界第一，对外投资大幅增长，实际使用外资额累计</a:t>
            </a:r>
            <a:r>
              <a:rPr lang="en-US" altLang="zh-CN" sz="4000"/>
              <a:t>2.64</a:t>
            </a:r>
            <a:r>
              <a:rPr lang="zh-CN" altLang="en-US" sz="4000"/>
              <a:t>万多亿美元（</a:t>
            </a:r>
            <a:r>
              <a:rPr lang="en-US" altLang="zh-CN" sz="4000"/>
              <a:t>2010</a:t>
            </a:r>
            <a:r>
              <a:rPr lang="zh-CN" altLang="en-US" sz="4000"/>
              <a:t>年</a:t>
            </a:r>
            <a:r>
              <a:rPr lang="en-US" altLang="zh-CN" sz="4000"/>
              <a:t>10</a:t>
            </a:r>
            <a:r>
              <a:rPr lang="zh-CN" altLang="en-US" sz="4000"/>
              <a:t>月）。</a:t>
            </a:r>
          </a:p>
        </p:txBody>
      </p:sp>
      <p:pic>
        <p:nvPicPr>
          <p:cNvPr id="7168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1089" y="2636838"/>
            <a:ext cx="74898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zh-CN" altLang="en-US" sz="4000"/>
              <a:t>中国的对外投资从净输入国到资本输出大国的转变</a:t>
            </a:r>
          </a:p>
        </p:txBody>
      </p:sp>
      <p:pic>
        <p:nvPicPr>
          <p:cNvPr id="72707" name="Picture 4"/>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2566988" y="1773238"/>
            <a:ext cx="6769100" cy="4679950"/>
          </a:xfr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pPr eaLnBrk="1" hangingPunct="1"/>
            <a:r>
              <a:rPr lang="zh-CN" altLang="en-US" b="1" smtClean="0">
                <a:solidFill>
                  <a:srgbClr val="001010"/>
                </a:solidFill>
              </a:rPr>
              <a:t>工业实力</a:t>
            </a:r>
            <a:r>
              <a:rPr lang="en-US" altLang="zh-CN" b="1" smtClean="0">
                <a:solidFill>
                  <a:srgbClr val="001010"/>
                </a:solidFill>
              </a:rPr>
              <a:t>——“</a:t>
            </a:r>
            <a:r>
              <a:rPr lang="zh-CN" altLang="en-US" b="1" smtClean="0">
                <a:solidFill>
                  <a:srgbClr val="001010"/>
                </a:solidFill>
              </a:rPr>
              <a:t>中国制造”的实力</a:t>
            </a:r>
          </a:p>
        </p:txBody>
      </p:sp>
      <p:sp>
        <p:nvSpPr>
          <p:cNvPr id="73731" name="Rectangle 3"/>
          <p:cNvSpPr>
            <a:spLocks noGrp="1" noRot="1" noChangeArrowheads="1"/>
          </p:cNvSpPr>
          <p:nvPr>
            <p:ph type="body" idx="1"/>
          </p:nvPr>
        </p:nvSpPr>
        <p:spPr/>
        <p:txBody>
          <a:bodyPr/>
          <a:lstStyle/>
          <a:p>
            <a:pPr eaLnBrk="1" hangingPunct="1"/>
            <a:r>
              <a:rPr lang="en-US" altLang="zh-CN" smtClean="0"/>
              <a:t>“</a:t>
            </a:r>
            <a:r>
              <a:rPr lang="zh-CN" altLang="en-US" smtClean="0"/>
              <a:t>中国制造”在全球经济中举足轻重的地位：中国电视机、电冰箱、</a:t>
            </a:r>
            <a:r>
              <a:rPr lang="en-US" altLang="zh-CN" smtClean="0"/>
              <a:t>DVD</a:t>
            </a:r>
            <a:r>
              <a:rPr lang="zh-CN" altLang="en-US" smtClean="0"/>
              <a:t>、空调、摩托车、手机、钢琴、化肥产量均居世界第一；中国是世界第一家具出口国、第一鞋类与纺织品生产国和出口国</a:t>
            </a:r>
            <a:r>
              <a:rPr lang="en-US" altLang="zh-CN" smtClean="0"/>
              <a:t>……</a:t>
            </a:r>
            <a:r>
              <a:rPr lang="zh-CN" altLang="en-US" smtClean="0"/>
              <a:t>据统计，中国已有超过</a:t>
            </a:r>
            <a:r>
              <a:rPr lang="en-US" altLang="zh-CN" smtClean="0"/>
              <a:t>770</a:t>
            </a:r>
            <a:r>
              <a:rPr lang="zh-CN" altLang="en-US" smtClean="0"/>
              <a:t>种制成品出口量世界第一。“中国制造”不仅改变了中国，也深刻影响了全世界。 </a:t>
            </a:r>
          </a:p>
        </p:txBody>
      </p:sp>
      <p:sp>
        <p:nvSpPr>
          <p:cNvPr id="2" name="文本框 1"/>
          <p:cNvSpPr txBox="1"/>
          <p:nvPr/>
        </p:nvSpPr>
        <p:spPr>
          <a:xfrm>
            <a:off x="2223135" y="4956810"/>
            <a:ext cx="8052435" cy="368300"/>
          </a:xfrm>
          <a:prstGeom prst="rect">
            <a:avLst/>
          </a:prstGeom>
          <a:noFill/>
        </p:spPr>
        <p:txBody>
          <a:bodyPr wrap="square" rtlCol="0">
            <a:spAutoFit/>
          </a:bodyPr>
          <a:lstStyle/>
          <a:p>
            <a:r>
              <a:rPr lang="zh-CN" altLang="en-US"/>
              <a:t>联合国规定的</a:t>
            </a:r>
            <a:r>
              <a:rPr lang="en-US" altLang="zh-CN"/>
              <a:t>28</a:t>
            </a:r>
            <a:r>
              <a:rPr lang="zh-CN" altLang="en-US"/>
              <a:t>类产业中，唯一一个均具备生产能力的国家</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Rot="1" noChangeArrowheads="1"/>
          </p:cNvSpPr>
          <p:nvPr>
            <p:ph type="body" idx="1"/>
          </p:nvPr>
        </p:nvSpPr>
        <p:spPr/>
        <p:txBody>
          <a:bodyPr/>
          <a:lstStyle/>
          <a:p>
            <a:pPr eaLnBrk="1" hangingPunct="1"/>
            <a:r>
              <a:rPr lang="zh-CN" altLang="en-US" b="1" smtClean="0">
                <a:solidFill>
                  <a:srgbClr val="001010"/>
                </a:solidFill>
              </a:rPr>
              <a:t>国际形象</a:t>
            </a:r>
            <a:r>
              <a:rPr lang="zh-CN" altLang="en-US" smtClean="0"/>
              <a:t>：到</a:t>
            </a:r>
            <a:r>
              <a:rPr lang="en-US" altLang="zh-CN" smtClean="0"/>
              <a:t>2009</a:t>
            </a:r>
            <a:r>
              <a:rPr lang="zh-CN" altLang="en-US" smtClean="0"/>
              <a:t>年</a:t>
            </a:r>
            <a:r>
              <a:rPr lang="en-US" altLang="zh-CN" smtClean="0"/>
              <a:t>9</a:t>
            </a:r>
            <a:r>
              <a:rPr lang="zh-CN" altLang="en-US" smtClean="0"/>
              <a:t>月为止，中国向</a:t>
            </a:r>
            <a:r>
              <a:rPr lang="en-US" altLang="zh-CN" smtClean="0"/>
              <a:t>120</a:t>
            </a:r>
            <a:r>
              <a:rPr lang="zh-CN" altLang="en-US" smtClean="0"/>
              <a:t>多个国家提供了援助，累计免除</a:t>
            </a:r>
            <a:r>
              <a:rPr lang="en-US" altLang="zh-CN" smtClean="0"/>
              <a:t>49</a:t>
            </a:r>
            <a:r>
              <a:rPr lang="zh-CN" altLang="en-US" smtClean="0"/>
              <a:t>个重债穷国和最不发达国家债务，对</a:t>
            </a:r>
            <a:r>
              <a:rPr lang="en-US" altLang="zh-CN" smtClean="0"/>
              <a:t>40</a:t>
            </a:r>
            <a:r>
              <a:rPr lang="zh-CN" altLang="en-US" smtClean="0"/>
              <a:t>多个最不发达国家的商品给予零关税待遇。</a:t>
            </a:r>
          </a:p>
          <a:p>
            <a:pPr eaLnBrk="1" hangingPunct="1"/>
            <a:r>
              <a:rPr lang="zh-CN" altLang="en-US" smtClean="0"/>
              <a:t>同时，对世界上的低收入国家提高低息或无息贷款。并帮助它们培养各种经济发展人才。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Rot="1" noChangeArrowheads="1"/>
          </p:cNvSpPr>
          <p:nvPr>
            <p:ph type="body" idx="1"/>
          </p:nvPr>
        </p:nvSpPr>
        <p:spPr>
          <a:xfrm>
            <a:off x="1847850" y="333376"/>
            <a:ext cx="8540750" cy="4194175"/>
          </a:xfrm>
        </p:spPr>
        <p:txBody>
          <a:bodyPr/>
          <a:lstStyle/>
          <a:p>
            <a:pPr eaLnBrk="1" hangingPunct="1">
              <a:lnSpc>
                <a:spcPct val="90000"/>
              </a:lnSpc>
            </a:pPr>
            <a:r>
              <a:rPr lang="en-US" altLang="zh-CN"/>
              <a:t>2</a:t>
            </a:r>
            <a:r>
              <a:rPr lang="zh-CN" altLang="en-US"/>
              <a:t>）经济实力的展望</a:t>
            </a:r>
          </a:p>
          <a:p>
            <a:pPr eaLnBrk="1" hangingPunct="1">
              <a:lnSpc>
                <a:spcPct val="90000"/>
              </a:lnSpc>
            </a:pPr>
            <a:r>
              <a:rPr lang="zh-CN" altLang="en-US"/>
              <a:t>“中国可能在</a:t>
            </a:r>
            <a:r>
              <a:rPr lang="en-US" altLang="zh-CN"/>
              <a:t>2015</a:t>
            </a:r>
            <a:r>
              <a:rPr lang="zh-CN" altLang="en-US"/>
              <a:t>年前后超过美国成为世界上最大的经济体。它的</a:t>
            </a:r>
            <a:r>
              <a:rPr lang="en-US" altLang="zh-CN"/>
              <a:t>GDP</a:t>
            </a:r>
            <a:r>
              <a:rPr lang="zh-CN" altLang="en-US"/>
              <a:t>水平可能会在</a:t>
            </a:r>
            <a:r>
              <a:rPr lang="en-US" altLang="zh-CN"/>
              <a:t>2030</a:t>
            </a:r>
            <a:r>
              <a:rPr lang="zh-CN" altLang="en-US"/>
              <a:t>年时达到世界总量的</a:t>
            </a:r>
            <a:r>
              <a:rPr lang="en-US" altLang="zh-CN"/>
              <a:t>1/4</a:t>
            </a:r>
            <a:r>
              <a:rPr lang="zh-CN" altLang="en-US"/>
              <a:t>，其人均收入水平会超过世界平均水平的</a:t>
            </a:r>
            <a:r>
              <a:rPr lang="en-US" altLang="zh-CN"/>
              <a:t>1/3.”——</a:t>
            </a:r>
            <a:r>
              <a:rPr lang="zh-CN" altLang="en-US"/>
              <a:t>麦蒂森</a:t>
            </a:r>
          </a:p>
          <a:p>
            <a:pPr eaLnBrk="1" hangingPunct="1">
              <a:lnSpc>
                <a:spcPct val="90000"/>
              </a:lnSpc>
            </a:pPr>
            <a:r>
              <a:rPr lang="en-US" altLang="zh-CN"/>
              <a:t>2010</a:t>
            </a:r>
            <a:r>
              <a:rPr lang="zh-CN" altLang="en-US"/>
              <a:t>年</a:t>
            </a:r>
            <a:r>
              <a:rPr lang="en-US" altLang="zh-CN"/>
              <a:t>《</a:t>
            </a:r>
            <a:r>
              <a:rPr lang="zh-CN" altLang="en-US"/>
              <a:t>国家竞争力蓝皮书</a:t>
            </a:r>
            <a:r>
              <a:rPr lang="en-US" altLang="zh-CN"/>
              <a:t>》</a:t>
            </a:r>
            <a:r>
              <a:rPr lang="zh-CN" altLang="en-US"/>
              <a:t>指出，中国力争</a:t>
            </a:r>
            <a:r>
              <a:rPr lang="en-US" altLang="zh-CN"/>
              <a:t>2020</a:t>
            </a:r>
            <a:r>
              <a:rPr lang="zh-CN" altLang="en-US"/>
              <a:t>年进入</a:t>
            </a:r>
            <a:r>
              <a:rPr lang="en-US" altLang="zh-CN"/>
              <a:t>G20</a:t>
            </a:r>
            <a:r>
              <a:rPr lang="zh-CN" altLang="en-US"/>
              <a:t>五强；到</a:t>
            </a:r>
            <a:r>
              <a:rPr lang="en-US" altLang="zh-CN"/>
              <a:t>2030</a:t>
            </a:r>
            <a:r>
              <a:rPr lang="zh-CN" altLang="en-US"/>
              <a:t>年，中国综合国家竞争力仅次于美国和欧盟；到</a:t>
            </a:r>
            <a:r>
              <a:rPr lang="en-US" altLang="zh-CN"/>
              <a:t>2050</a:t>
            </a:r>
            <a:r>
              <a:rPr lang="zh-CN" altLang="en-US"/>
              <a:t>年，中国综合国家竞争力仅次于美国，成为世界第二强国，采取“梯次追赶战略”助力中国成为全球最具竞争力的国家之一。 </a:t>
            </a:r>
          </a:p>
          <a:p>
            <a:pPr eaLnBrk="1" hangingPunct="1">
              <a:lnSpc>
                <a:spcPct val="90000"/>
              </a:lnSpc>
            </a:pPr>
            <a:endParaRPr lang="en-US" altLang="zh-CN"/>
          </a:p>
        </p:txBody>
      </p:sp>
      <p:pic>
        <p:nvPicPr>
          <p:cNvPr id="76803" name="Picture 4" descr="社科院报告称中国力争2050年成为世界第二强国"/>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388" y="4365626"/>
            <a:ext cx="46101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Rot="1" noChangeArrowheads="1"/>
          </p:cNvSpPr>
          <p:nvPr>
            <p:ph type="body" idx="1"/>
          </p:nvPr>
        </p:nvSpPr>
        <p:spPr/>
        <p:txBody>
          <a:bodyPr/>
          <a:lstStyle/>
          <a:p>
            <a:pPr eaLnBrk="1" hangingPunct="1"/>
            <a:r>
              <a:rPr lang="zh-CN" altLang="en-US" smtClean="0"/>
              <a:t>经济实力的总结：</a:t>
            </a:r>
          </a:p>
          <a:p>
            <a:pPr eaLnBrk="1" hangingPunct="1"/>
            <a:r>
              <a:rPr lang="zh-CN" altLang="en-US" smtClean="0"/>
              <a:t>当前中国处在一个对外经贸发展中的分化点</a:t>
            </a:r>
            <a:r>
              <a:rPr lang="en-US" altLang="zh-CN" smtClean="0"/>
              <a:t>——</a:t>
            </a:r>
            <a:r>
              <a:rPr lang="zh-CN" altLang="en-US" smtClean="0"/>
              <a:t>仍然是发展中国家、还是“被第二”</a:t>
            </a:r>
            <a:r>
              <a:rPr lang="en-US" altLang="zh-CN" smtClean="0"/>
              <a:t>【</a:t>
            </a:r>
            <a:r>
              <a:rPr lang="zh-CN" altLang="en-US" smtClean="0"/>
              <a:t>当前，一些迹象表明</a:t>
            </a:r>
            <a:r>
              <a:rPr lang="en-US" altLang="zh-CN" smtClean="0"/>
              <a:t>G7-G20-G4-G2</a:t>
            </a:r>
            <a:r>
              <a:rPr lang="zh-CN" altLang="en-US" smtClean="0"/>
              <a:t>的转变，是否意味着在不远的时间内会出现“中美共治”局面</a:t>
            </a:r>
            <a:r>
              <a:rPr lang="en-US" altLang="zh-CN" smtClean="0"/>
              <a:t>——Chimerica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r>
              <a:rPr lang="zh-CN" altLang="en-US" sz="3600" dirty="0"/>
              <a:t>中国</a:t>
            </a:r>
            <a:r>
              <a:rPr lang="zh-CN" altLang="en-US" sz="3600" dirty="0" smtClean="0"/>
              <a:t>在中外经济关系中的地区变迁</a:t>
            </a:r>
            <a:endParaRPr lang="zh-CN" altLang="en-US" sz="3600" dirty="0"/>
          </a:p>
        </p:txBody>
      </p:sp>
      <p:sp>
        <p:nvSpPr>
          <p:cNvPr id="12292" name="Text Box 5"/>
          <p:cNvSpPr txBox="1">
            <a:spLocks noChangeArrowheads="1"/>
          </p:cNvSpPr>
          <p:nvPr/>
        </p:nvSpPr>
        <p:spPr bwMode="auto">
          <a:xfrm>
            <a:off x="3000376" y="6381751"/>
            <a:ext cx="7199313"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8800"/>
          </a:p>
        </p:txBody>
      </p:sp>
      <p:sp>
        <p:nvSpPr>
          <p:cNvPr id="12293" name="Text Box 6"/>
          <p:cNvSpPr txBox="1">
            <a:spLocks noChangeArrowheads="1"/>
          </p:cNvSpPr>
          <p:nvPr/>
        </p:nvSpPr>
        <p:spPr bwMode="auto">
          <a:xfrm>
            <a:off x="1524000" y="591185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1010"/>
                </a:solidFill>
              </a:rPr>
              <a:t>中外经济关系出现的前提？中国与其他国家或地区关系的演化？</a:t>
            </a:r>
          </a:p>
        </p:txBody>
      </p:sp>
      <p:pic>
        <p:nvPicPr>
          <p:cNvPr id="12294" name="Picture 7" descr="世界全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1766888"/>
            <a:ext cx="8642350"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eaLnBrk="1" hangingPunct="1"/>
            <a:r>
              <a:rPr lang="en-US" altLang="zh-CN" smtClean="0"/>
              <a:t>“</a:t>
            </a:r>
            <a:r>
              <a:rPr lang="zh-CN" altLang="en-US" smtClean="0"/>
              <a:t>普罗克拉斯提斯之床”的悲剧</a:t>
            </a:r>
          </a:p>
        </p:txBody>
      </p:sp>
      <p:sp>
        <p:nvSpPr>
          <p:cNvPr id="78851" name="Rectangle 3"/>
          <p:cNvSpPr>
            <a:spLocks noGrp="1" noRot="1" noChangeArrowheads="1"/>
          </p:cNvSpPr>
          <p:nvPr>
            <p:ph type="body" idx="1"/>
          </p:nvPr>
        </p:nvSpPr>
        <p:spPr/>
        <p:txBody>
          <a:bodyPr/>
          <a:lstStyle/>
          <a:p>
            <a:pPr eaLnBrk="1" hangingPunct="1"/>
            <a:r>
              <a:rPr lang="zh-CN" altLang="en-US" smtClean="0"/>
              <a:t>普罗克拉斯提斯是希腊神话中的强盗，开设一店，店内设床两张，一张长、一张短。接收旅客后，使身高者睡短床，斩去身体伸出部分，使身体矮小者睡长床，然后强拉其于床齐。普罗克拉斯提斯之床，提示我们，按某些单面化的标准来衡量我们的现实，可能会导致悲剧。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pPr eaLnBrk="1" hangingPunct="1"/>
            <a:r>
              <a:rPr lang="en-US" altLang="zh-CN" smtClean="0"/>
              <a:t>3</a:t>
            </a:r>
            <a:r>
              <a:rPr lang="zh-CN" altLang="en-US" smtClean="0"/>
              <a:t>）人均指标下的困境</a:t>
            </a:r>
          </a:p>
        </p:txBody>
      </p:sp>
      <p:sp>
        <p:nvSpPr>
          <p:cNvPr id="79875" name="Rectangle 3"/>
          <p:cNvSpPr>
            <a:spLocks noGrp="1" noRot="1" noChangeArrowheads="1"/>
          </p:cNvSpPr>
          <p:nvPr>
            <p:ph type="body" idx="1"/>
          </p:nvPr>
        </p:nvSpPr>
        <p:spPr/>
        <p:txBody>
          <a:bodyPr/>
          <a:lstStyle/>
          <a:p>
            <a:pPr eaLnBrk="1" hangingPunct="1"/>
            <a:r>
              <a:rPr lang="en-US" altLang="zh-CN" smtClean="0"/>
              <a:t>“</a:t>
            </a:r>
            <a:r>
              <a:rPr lang="zh-CN" altLang="en-US" smtClean="0"/>
              <a:t>中国有</a:t>
            </a:r>
            <a:r>
              <a:rPr lang="en-US" altLang="zh-CN" smtClean="0"/>
              <a:t>13</a:t>
            </a:r>
            <a:r>
              <a:rPr lang="zh-CN" altLang="en-US" smtClean="0"/>
              <a:t>亿人口，一个很小的问题，乘以</a:t>
            </a:r>
            <a:r>
              <a:rPr lang="en-US" altLang="zh-CN" smtClean="0"/>
              <a:t>13</a:t>
            </a:r>
            <a:r>
              <a:rPr lang="zh-CN" altLang="en-US" smtClean="0"/>
              <a:t>亿，都会变成一个大问题；一个很大的总量，除以</a:t>
            </a:r>
            <a:r>
              <a:rPr lang="en-US" altLang="zh-CN" smtClean="0"/>
              <a:t>13</a:t>
            </a:r>
            <a:r>
              <a:rPr lang="zh-CN" altLang="en-US" smtClean="0"/>
              <a:t>亿，都会变成一个小数目。” </a:t>
            </a:r>
            <a:r>
              <a:rPr lang="en-US" altLang="zh-CN" smtClean="0"/>
              <a:t>——</a:t>
            </a:r>
            <a:r>
              <a:rPr lang="zh-CN" altLang="en-US" smtClean="0"/>
              <a:t>温家宝</a:t>
            </a:r>
          </a:p>
        </p:txBody>
      </p:sp>
      <p:sp>
        <p:nvSpPr>
          <p:cNvPr id="79876" name="Rectangle 4"/>
          <p:cNvSpPr>
            <a:spLocks noChangeArrowheads="1"/>
          </p:cNvSpPr>
          <p:nvPr/>
        </p:nvSpPr>
        <p:spPr bwMode="auto">
          <a:xfrm>
            <a:off x="1774825" y="4868864"/>
            <a:ext cx="8642350" cy="936625"/>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目前中国的经济条件被第二、还是仍为发展中大国？</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eaLnBrk="1" hangingPunct="1"/>
            <a:r>
              <a:rPr lang="en-US" altLang="zh-CN" smtClean="0"/>
              <a:t>2. </a:t>
            </a:r>
            <a:r>
              <a:rPr lang="zh-CN" altLang="en-US" smtClean="0"/>
              <a:t>先来者的“维护”</a:t>
            </a:r>
          </a:p>
        </p:txBody>
      </p:sp>
      <p:sp>
        <p:nvSpPr>
          <p:cNvPr id="80899" name="Rectangle 3"/>
          <p:cNvSpPr>
            <a:spLocks noGrp="1" noRot="1" noChangeArrowheads="1"/>
          </p:cNvSpPr>
          <p:nvPr>
            <p:ph type="body" idx="1"/>
          </p:nvPr>
        </p:nvSpPr>
        <p:spPr/>
        <p:txBody>
          <a:bodyPr/>
          <a:lstStyle/>
          <a:p>
            <a:pPr eaLnBrk="1" hangingPunct="1">
              <a:lnSpc>
                <a:spcPct val="90000"/>
              </a:lnSpc>
            </a:pPr>
            <a:r>
              <a:rPr lang="en-US" altLang="zh-CN" sz="2400"/>
              <a:t>1</a:t>
            </a:r>
            <a:r>
              <a:rPr lang="zh-CN" altLang="en-US" sz="2400"/>
              <a:t>）中国危胁论</a:t>
            </a:r>
            <a:r>
              <a:rPr lang="en-US" altLang="zh-CN" sz="2400"/>
              <a:t>[</a:t>
            </a:r>
            <a:r>
              <a:rPr lang="zh-CN" altLang="en-US" sz="2400"/>
              <a:t>如九十年代初美国人布朗提出“谁来养活中国人”，由此引发了所谓的“粮食安全”；之后，日本等国又提出了所谓“核威胁”</a:t>
            </a:r>
            <a:r>
              <a:rPr lang="en-US" altLang="zh-CN" sz="2400"/>
              <a:t>】</a:t>
            </a:r>
          </a:p>
          <a:p>
            <a:pPr eaLnBrk="1" hangingPunct="1">
              <a:lnSpc>
                <a:spcPct val="90000"/>
              </a:lnSpc>
            </a:pPr>
            <a:r>
              <a:rPr lang="en-US" altLang="zh-CN" sz="2400">
                <a:solidFill>
                  <a:srgbClr val="001010"/>
                </a:solidFill>
              </a:rPr>
              <a:t>“</a:t>
            </a:r>
            <a:r>
              <a:rPr lang="zh-CN" altLang="en-US" sz="2400">
                <a:solidFill>
                  <a:srgbClr val="001010"/>
                </a:solidFill>
              </a:rPr>
              <a:t>中国近年来发展迅猛，我认为中国的经济发展给国际社会带来了机会，当然也给日本带来了良机。但</a:t>
            </a:r>
            <a:r>
              <a:rPr lang="zh-CN" altLang="en-US" sz="2400" b="1">
                <a:solidFill>
                  <a:srgbClr val="001010"/>
                </a:solidFill>
              </a:rPr>
              <a:t>确实也有一种声音，担忧中国经济发展后，是否会走上军事大国之路？</a:t>
            </a:r>
            <a:r>
              <a:rPr lang="zh-CN" altLang="en-US" sz="2400">
                <a:solidFill>
                  <a:srgbClr val="001010"/>
                </a:solidFill>
              </a:rPr>
              <a:t>我们了解近年来中国恪守和平发展战略、致力于构筑永久和平、共同繁荣世界的决心，并期待中国采取与此相符的行动，打消这样的不安和担忧。今后，日中两国都不会成为军事大国、不会成为彼此的威胁，应为和平发展而携手努力。我坚信，这才是国际社会对日中两国的期待。”</a:t>
            </a:r>
            <a:r>
              <a:rPr lang="zh-CN" altLang="en-US" sz="2400"/>
              <a:t> </a:t>
            </a:r>
            <a:r>
              <a:rPr lang="en-US" altLang="zh-CN" sz="2400"/>
              <a:t>-------</a:t>
            </a:r>
            <a:r>
              <a:rPr lang="zh-CN" altLang="en-US" sz="2400"/>
              <a:t>日本首相麻生在</a:t>
            </a:r>
            <a:r>
              <a:rPr lang="en-US" altLang="zh-CN" sz="2400"/>
              <a:t>2009</a:t>
            </a:r>
            <a:r>
              <a:rPr lang="zh-CN" altLang="en-US" sz="2400"/>
              <a:t>年</a:t>
            </a:r>
            <a:r>
              <a:rPr lang="en-US" altLang="zh-CN" sz="2400"/>
              <a:t>4</a:t>
            </a:r>
            <a:r>
              <a:rPr lang="zh-CN" altLang="en-US" sz="2400"/>
              <a:t>月</a:t>
            </a:r>
            <a:r>
              <a:rPr lang="en-US" altLang="zh-CN" sz="2400"/>
              <a:t>30</a:t>
            </a:r>
            <a:r>
              <a:rPr lang="zh-CN" altLang="en-US" sz="2400"/>
              <a:t>日中日青年企业家交流午餐会演讲上的讲话 </a:t>
            </a:r>
          </a:p>
        </p:txBody>
      </p:sp>
      <p:sp>
        <p:nvSpPr>
          <p:cNvPr id="80900" name="Text Box 4"/>
          <p:cNvSpPr txBox="1">
            <a:spLocks noChangeArrowheads="1"/>
          </p:cNvSpPr>
          <p:nvPr/>
        </p:nvSpPr>
        <p:spPr bwMode="auto">
          <a:xfrm>
            <a:off x="1847851" y="5734051"/>
            <a:ext cx="8640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1800"/>
          </a:p>
        </p:txBody>
      </p:sp>
      <p:sp>
        <p:nvSpPr>
          <p:cNvPr id="80901" name="Rectangle 5"/>
          <p:cNvSpPr>
            <a:spLocks noChangeArrowheads="1"/>
          </p:cNvSpPr>
          <p:nvPr/>
        </p:nvSpPr>
        <p:spPr bwMode="auto">
          <a:xfrm>
            <a:off x="1703389" y="6210300"/>
            <a:ext cx="8713787" cy="6477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a:t>罗斯托的“起飞理论”</a:t>
            </a:r>
            <a:r>
              <a:rPr lang="en-US" altLang="zh-CN" sz="1800"/>
              <a:t>——</a:t>
            </a:r>
            <a:r>
              <a:rPr lang="zh-CN" altLang="en-US" sz="1800"/>
              <a:t>传统社会、起飞前提、起飞、走向成熟、大众高消费时代。</a:t>
            </a:r>
          </a:p>
          <a:p>
            <a:pPr algn="ctr" eaLnBrk="1" hangingPunct="1"/>
            <a:r>
              <a:rPr lang="zh-CN" altLang="en-US" sz="1800"/>
              <a:t>其中走向成熟向大众高消费时代的转换有三个方向：霸权、福利国家、大众高消费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body" idx="1"/>
          </p:nvPr>
        </p:nvSpPr>
        <p:spPr/>
        <p:txBody>
          <a:bodyPr/>
          <a:lstStyle/>
          <a:p>
            <a:pPr eaLnBrk="1" hangingPunct="1"/>
            <a:r>
              <a:rPr lang="en-US" altLang="zh-CN" smtClean="0"/>
              <a:t>2</a:t>
            </a:r>
            <a:r>
              <a:rPr lang="zh-CN" altLang="en-US" smtClean="0"/>
              <a:t>）各种干涉中国内政的事件</a:t>
            </a:r>
          </a:p>
          <a:p>
            <a:pPr eaLnBrk="1" hangingPunct="1"/>
            <a:endParaRPr lang="en-US" altLang="zh-CN" smtClean="0"/>
          </a:p>
        </p:txBody>
      </p:sp>
      <p:pic>
        <p:nvPicPr>
          <p:cNvPr id="84995" name="Picture 3" descr="中国周边地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565400"/>
            <a:ext cx="9144000"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4"/>
          <p:cNvSpPr>
            <a:spLocks noChangeArrowheads="1"/>
          </p:cNvSpPr>
          <p:nvPr/>
        </p:nvSpPr>
        <p:spPr bwMode="auto">
          <a:xfrm>
            <a:off x="4872038" y="3716338"/>
            <a:ext cx="144462" cy="144462"/>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1</a:t>
            </a:r>
          </a:p>
        </p:txBody>
      </p:sp>
      <p:sp>
        <p:nvSpPr>
          <p:cNvPr id="84997" name="Rectangle 5"/>
          <p:cNvSpPr>
            <a:spLocks noChangeArrowheads="1"/>
          </p:cNvSpPr>
          <p:nvPr/>
        </p:nvSpPr>
        <p:spPr bwMode="auto">
          <a:xfrm>
            <a:off x="4583114" y="3860801"/>
            <a:ext cx="217487" cy="144463"/>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2</a:t>
            </a:r>
          </a:p>
        </p:txBody>
      </p:sp>
      <p:sp>
        <p:nvSpPr>
          <p:cNvPr id="84998" name="Rectangle 6"/>
          <p:cNvSpPr>
            <a:spLocks noChangeArrowheads="1"/>
          </p:cNvSpPr>
          <p:nvPr/>
        </p:nvSpPr>
        <p:spPr bwMode="auto">
          <a:xfrm>
            <a:off x="5664201" y="4292601"/>
            <a:ext cx="144463" cy="144463"/>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3</a:t>
            </a:r>
          </a:p>
        </p:txBody>
      </p:sp>
      <p:sp>
        <p:nvSpPr>
          <p:cNvPr id="84999" name="Rectangle 7"/>
          <p:cNvSpPr>
            <a:spLocks noChangeArrowheads="1"/>
          </p:cNvSpPr>
          <p:nvPr/>
        </p:nvSpPr>
        <p:spPr bwMode="auto">
          <a:xfrm>
            <a:off x="5232401" y="4581526"/>
            <a:ext cx="142875" cy="142875"/>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4</a:t>
            </a:r>
          </a:p>
        </p:txBody>
      </p:sp>
      <p:sp>
        <p:nvSpPr>
          <p:cNvPr id="85000" name="Rectangle 8"/>
          <p:cNvSpPr>
            <a:spLocks noChangeArrowheads="1"/>
          </p:cNvSpPr>
          <p:nvPr/>
        </p:nvSpPr>
        <p:spPr bwMode="auto">
          <a:xfrm>
            <a:off x="1524000" y="5805489"/>
            <a:ext cx="9144000" cy="503237"/>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1</a:t>
            </a:r>
            <a:r>
              <a:rPr lang="zh-CN" altLang="en-US" sz="1800"/>
              <a:t>表示东突；</a:t>
            </a:r>
            <a:r>
              <a:rPr lang="en-US" altLang="zh-CN" sz="1800"/>
              <a:t>2</a:t>
            </a:r>
            <a:r>
              <a:rPr lang="zh-CN" altLang="en-US" sz="1800"/>
              <a:t>表示藏独；</a:t>
            </a:r>
            <a:r>
              <a:rPr lang="en-US" altLang="zh-CN" sz="1800"/>
              <a:t>3</a:t>
            </a:r>
            <a:r>
              <a:rPr lang="zh-CN" altLang="en-US" sz="1800"/>
              <a:t>表示钓鱼岛等争端；</a:t>
            </a:r>
            <a:r>
              <a:rPr lang="en-US" altLang="zh-CN" sz="1800"/>
              <a:t>4</a:t>
            </a:r>
            <a:r>
              <a:rPr lang="zh-CN" altLang="en-US" sz="1800"/>
              <a:t>表示南沙争端；</a:t>
            </a:r>
          </a:p>
          <a:p>
            <a:pPr algn="ctr" eaLnBrk="1" hangingPunct="1"/>
            <a:r>
              <a:rPr lang="en-US" altLang="zh-CN" sz="1800"/>
              <a:t>5</a:t>
            </a:r>
            <a:r>
              <a:rPr lang="zh-CN" altLang="en-US" sz="1800"/>
              <a:t>表示人权、环保等内部事务</a:t>
            </a:r>
          </a:p>
        </p:txBody>
      </p:sp>
      <p:sp>
        <p:nvSpPr>
          <p:cNvPr id="85001" name="Rectangle 9"/>
          <p:cNvSpPr>
            <a:spLocks noChangeArrowheads="1"/>
          </p:cNvSpPr>
          <p:nvPr/>
        </p:nvSpPr>
        <p:spPr bwMode="auto">
          <a:xfrm>
            <a:off x="5159375" y="4149725"/>
            <a:ext cx="215900" cy="2159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5</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body" idx="1"/>
          </p:nvPr>
        </p:nvSpPr>
        <p:spPr>
          <a:xfrm>
            <a:off x="1825625" y="836613"/>
            <a:ext cx="8540750" cy="5262562"/>
          </a:xfrm>
        </p:spPr>
        <p:txBody>
          <a:bodyPr/>
          <a:lstStyle/>
          <a:p>
            <a:pPr eaLnBrk="1" hangingPunct="1"/>
            <a:r>
              <a:rPr lang="en-US" altLang="zh-CN" smtClean="0"/>
              <a:t>3</a:t>
            </a:r>
            <a:r>
              <a:rPr lang="zh-CN" altLang="en-US" smtClean="0"/>
              <a:t>）经贸上干预措施</a:t>
            </a:r>
          </a:p>
          <a:p>
            <a:pPr eaLnBrk="1" hangingPunct="1"/>
            <a:r>
              <a:rPr lang="zh-CN" altLang="en-US" smtClean="0"/>
              <a:t>（</a:t>
            </a:r>
            <a:r>
              <a:rPr lang="en-US" altLang="zh-CN" smtClean="0"/>
              <a:t>1</a:t>
            </a:r>
            <a:r>
              <a:rPr lang="zh-CN" altLang="en-US" smtClean="0"/>
              <a:t>）反倾销</a:t>
            </a:r>
          </a:p>
          <a:p>
            <a:pPr eaLnBrk="1" hangingPunct="1"/>
            <a:endParaRPr lang="en-US" altLang="zh-CN" smtClean="0"/>
          </a:p>
        </p:txBody>
      </p:sp>
      <p:pic>
        <p:nvPicPr>
          <p:cNvPr id="90115" name="Picture 3" descr="只买美国货"/>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6364" y="1"/>
            <a:ext cx="4067175"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4"/>
          <p:cNvSpPr>
            <a:spLocks noChangeArrowheads="1"/>
          </p:cNvSpPr>
          <p:nvPr/>
        </p:nvSpPr>
        <p:spPr bwMode="auto">
          <a:xfrm>
            <a:off x="1524000" y="3860800"/>
            <a:ext cx="9144000" cy="29972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1010"/>
                </a:solidFill>
              </a:rPr>
              <a:t>反倾销</a:t>
            </a:r>
            <a:r>
              <a:rPr lang="zh-CN" altLang="en-US"/>
              <a:t>的统计：</a:t>
            </a:r>
          </a:p>
          <a:p>
            <a:pPr eaLnBrk="1" hangingPunct="1"/>
            <a:r>
              <a:rPr lang="zh-CN" altLang="en-US"/>
              <a:t>自从</a:t>
            </a:r>
            <a:r>
              <a:rPr lang="en-US" altLang="zh-CN"/>
              <a:t>1998</a:t>
            </a:r>
            <a:r>
              <a:rPr lang="zh-CN" altLang="en-US"/>
              <a:t>年中国制造开始崛起以后，中国就成为全球反倾销的一个</a:t>
            </a:r>
          </a:p>
          <a:p>
            <a:pPr eaLnBrk="1" hangingPunct="1"/>
            <a:r>
              <a:rPr lang="zh-CN" altLang="en-US"/>
              <a:t>重灾区，从加入</a:t>
            </a:r>
            <a:r>
              <a:rPr lang="en-US" altLang="zh-CN"/>
              <a:t>WTO</a:t>
            </a:r>
            <a:r>
              <a:rPr lang="zh-CN" altLang="en-US"/>
              <a:t>的</a:t>
            </a:r>
            <a:r>
              <a:rPr lang="en-US" altLang="zh-CN"/>
              <a:t>2001</a:t>
            </a:r>
            <a:r>
              <a:rPr lang="zh-CN" altLang="en-US"/>
              <a:t>年到</a:t>
            </a:r>
            <a:r>
              <a:rPr lang="en-US" altLang="zh-CN"/>
              <a:t>2008</a:t>
            </a:r>
            <a:r>
              <a:rPr lang="zh-CN" altLang="en-US"/>
              <a:t>年，中国受到的反倾销案有</a:t>
            </a:r>
          </a:p>
          <a:p>
            <a:pPr eaLnBrk="1" hangingPunct="1"/>
            <a:r>
              <a:rPr lang="en-US" altLang="zh-CN"/>
              <a:t>463</a:t>
            </a:r>
            <a:r>
              <a:rPr lang="zh-CN" altLang="en-US"/>
              <a:t>起。</a:t>
            </a:r>
            <a:r>
              <a:rPr lang="en-US" altLang="zh-CN"/>
              <a:t>2009</a:t>
            </a:r>
            <a:r>
              <a:rPr lang="zh-CN" altLang="en-US"/>
              <a:t>年全球的反倾销案里，有一半是针对中国商品的，</a:t>
            </a:r>
          </a:p>
          <a:p>
            <a:pPr eaLnBrk="1" hangingPunct="1"/>
            <a:r>
              <a:rPr lang="zh-CN" altLang="en-US"/>
              <a:t>反倾销类从最初的初级商品比如打火机、服装等，现在已进入到汽</a:t>
            </a:r>
          </a:p>
          <a:p>
            <a:pPr eaLnBrk="1" hangingPunct="1"/>
            <a:r>
              <a:rPr lang="zh-CN" altLang="en-US"/>
              <a:t>车零配件、机械装备等中高端商品。 </a:t>
            </a:r>
            <a:r>
              <a:rPr lang="en-US" altLang="zh-CN"/>
              <a:t>2010</a:t>
            </a:r>
            <a:r>
              <a:rPr lang="zh-CN" altLang="en-US"/>
              <a:t>年针对中国的反倾销活</a:t>
            </a:r>
          </a:p>
          <a:p>
            <a:pPr eaLnBrk="1" hangingPunct="1"/>
            <a:r>
              <a:rPr lang="zh-CN" altLang="en-US"/>
              <a:t>动更加激烈，仅在</a:t>
            </a:r>
            <a:r>
              <a:rPr lang="en-US" altLang="zh-CN"/>
              <a:t>10</a:t>
            </a:r>
            <a:r>
              <a:rPr lang="zh-CN" altLang="en-US"/>
              <a:t>月</a:t>
            </a:r>
            <a:r>
              <a:rPr lang="en-US" altLang="zh-CN"/>
              <a:t>1</a:t>
            </a:r>
            <a:r>
              <a:rPr lang="zh-CN" altLang="en-US"/>
              <a:t>日至</a:t>
            </a:r>
            <a:r>
              <a:rPr lang="en-US" altLang="zh-CN"/>
              <a:t>15</a:t>
            </a:r>
            <a:r>
              <a:rPr lang="zh-CN" altLang="en-US"/>
              <a:t>日，美国就提出了</a:t>
            </a:r>
            <a:r>
              <a:rPr lang="en-US" altLang="zh-CN"/>
              <a:t>24</a:t>
            </a:r>
            <a:r>
              <a:rPr lang="zh-CN" altLang="en-US"/>
              <a:t>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p:txBody>
          <a:bodyPr/>
          <a:lstStyle/>
          <a:p>
            <a:pPr eaLnBrk="1" hangingPunct="1"/>
            <a:r>
              <a:rPr lang="zh-CN" altLang="en-US" smtClean="0"/>
              <a:t>（</a:t>
            </a:r>
            <a:r>
              <a:rPr lang="en-US" altLang="zh-CN" smtClean="0"/>
              <a:t>2</a:t>
            </a:r>
            <a:r>
              <a:rPr lang="zh-CN" altLang="en-US" smtClean="0"/>
              <a:t>）技术性贸易壁垒</a:t>
            </a:r>
          </a:p>
        </p:txBody>
      </p:sp>
      <p:sp>
        <p:nvSpPr>
          <p:cNvPr id="93187" name="Rectangle 3"/>
          <p:cNvSpPr>
            <a:spLocks noGrp="1" noRot="1" noChangeArrowheads="1"/>
          </p:cNvSpPr>
          <p:nvPr>
            <p:ph type="body" idx="1"/>
          </p:nvPr>
        </p:nvSpPr>
        <p:spPr/>
        <p:txBody>
          <a:bodyPr/>
          <a:lstStyle/>
          <a:p>
            <a:pPr eaLnBrk="1" hangingPunct="1"/>
            <a:r>
              <a:rPr lang="zh-CN" altLang="en-US" smtClean="0"/>
              <a:t>商务部</a:t>
            </a:r>
            <a:r>
              <a:rPr lang="en-US" altLang="zh-CN" smtClean="0"/>
              <a:t>2009</a:t>
            </a:r>
            <a:r>
              <a:rPr lang="zh-CN" altLang="en-US" smtClean="0"/>
              <a:t>年</a:t>
            </a:r>
            <a:r>
              <a:rPr lang="en-US" altLang="zh-CN" smtClean="0"/>
              <a:t>12</a:t>
            </a:r>
            <a:r>
              <a:rPr lang="zh-CN" altLang="en-US" smtClean="0"/>
              <a:t>月</a:t>
            </a:r>
            <a:r>
              <a:rPr lang="en-US" altLang="zh-CN" smtClean="0"/>
              <a:t>1</a:t>
            </a:r>
            <a:r>
              <a:rPr lang="zh-CN" altLang="en-US" smtClean="0"/>
              <a:t>日发布</a:t>
            </a:r>
            <a:r>
              <a:rPr lang="en-US" altLang="zh-CN" smtClean="0"/>
              <a:t>《</a:t>
            </a:r>
            <a:r>
              <a:rPr lang="zh-CN" altLang="en-US" smtClean="0"/>
              <a:t>全球贸易摩擦研究报告</a:t>
            </a:r>
            <a:r>
              <a:rPr lang="en-US" altLang="zh-CN" smtClean="0"/>
              <a:t>》</a:t>
            </a:r>
            <a:r>
              <a:rPr lang="zh-CN" altLang="en-US" smtClean="0"/>
              <a:t>指出，目前为止我国已经连续</a:t>
            </a:r>
            <a:r>
              <a:rPr lang="en-US" altLang="zh-CN" smtClean="0"/>
              <a:t>14</a:t>
            </a:r>
            <a:r>
              <a:rPr lang="zh-CN" altLang="en-US" smtClean="0"/>
              <a:t>年位居全球贸易调查的首位，技术性贸易壁垒将成为中国产品出口面临的最主要的障碍，</a:t>
            </a:r>
            <a:r>
              <a:rPr lang="en-US" altLang="zh-CN" smtClean="0"/>
              <a:t>2008</a:t>
            </a:r>
            <a:r>
              <a:rPr lang="zh-CN" altLang="en-US" smtClean="0"/>
              <a:t>年它直接导致中国企业的贸易损失超过</a:t>
            </a:r>
            <a:r>
              <a:rPr lang="en-US" altLang="zh-CN" smtClean="0"/>
              <a:t>505</a:t>
            </a:r>
            <a:r>
              <a:rPr lang="zh-CN" altLang="en-US" smtClean="0"/>
              <a:t>亿美元</a:t>
            </a:r>
            <a:r>
              <a:rPr lang="en-US" altLang="zh-CN" smtClean="0"/>
              <a:t>(</a:t>
            </a:r>
            <a:r>
              <a:rPr lang="zh-CN" altLang="en-US" smtClean="0"/>
              <a:t>约合</a:t>
            </a:r>
            <a:r>
              <a:rPr lang="en-US" altLang="zh-CN" smtClean="0"/>
              <a:t>3400</a:t>
            </a:r>
            <a:r>
              <a:rPr lang="zh-CN" altLang="en-US" smtClean="0"/>
              <a:t>亿元人民币</a:t>
            </a:r>
            <a:r>
              <a:rPr lang="en-US" altLang="zh-CN" smtClean="0"/>
              <a:t>)</a:t>
            </a:r>
            <a:r>
              <a:rPr lang="zh-CN" altLang="en-US" smtClean="0"/>
              <a:t>。国内有三分之一企业受影响。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1847850" y="0"/>
            <a:ext cx="8540750" cy="1143000"/>
          </a:xfrm>
        </p:spPr>
        <p:txBody>
          <a:bodyPr/>
          <a:lstStyle/>
          <a:p>
            <a:pPr eaLnBrk="1" hangingPunct="1"/>
            <a:r>
              <a:rPr lang="zh-CN" altLang="en-US" smtClean="0"/>
              <a:t>（</a:t>
            </a:r>
            <a:r>
              <a:rPr lang="en-US" altLang="zh-CN" smtClean="0"/>
              <a:t>3</a:t>
            </a:r>
            <a:r>
              <a:rPr lang="zh-CN" altLang="en-US" smtClean="0"/>
              <a:t>）人民币汇率操纵论</a:t>
            </a:r>
          </a:p>
        </p:txBody>
      </p:sp>
      <p:pic>
        <p:nvPicPr>
          <p:cNvPr id="97283" name="Picture 4" descr="renminbihuil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0826" y="3573464"/>
            <a:ext cx="4067175"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4" name="Picture 5" descr="renm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695450"/>
            <a:ext cx="500380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5" name="Picture 7" descr="人民币对美元汇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7800" y="1412875"/>
            <a:ext cx="41402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Rectangle 8"/>
          <p:cNvSpPr>
            <a:spLocks noChangeArrowheads="1"/>
          </p:cNvSpPr>
          <p:nvPr/>
        </p:nvSpPr>
        <p:spPr bwMode="auto">
          <a:xfrm>
            <a:off x="1703388" y="6453188"/>
            <a:ext cx="8964612" cy="404812"/>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人民币汇率低估与世界经济失衡？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pPr eaLnBrk="1" hangingPunct="1"/>
            <a:r>
              <a:rPr lang="zh-CN" altLang="en-US" smtClean="0"/>
              <a:t>（</a:t>
            </a:r>
            <a:r>
              <a:rPr lang="en-US" altLang="zh-CN" smtClean="0"/>
              <a:t>4</a:t>
            </a:r>
            <a:r>
              <a:rPr lang="zh-CN" altLang="en-US" smtClean="0"/>
              <a:t>）市场经济地位</a:t>
            </a:r>
          </a:p>
        </p:txBody>
      </p:sp>
      <p:sp>
        <p:nvSpPr>
          <p:cNvPr id="99331" name="Rectangle 3"/>
          <p:cNvSpPr>
            <a:spLocks noGrp="1" noRot="1" noChangeArrowheads="1"/>
          </p:cNvSpPr>
          <p:nvPr>
            <p:ph type="body" idx="1"/>
          </p:nvPr>
        </p:nvSpPr>
        <p:spPr/>
        <p:txBody>
          <a:bodyPr/>
          <a:lstStyle/>
          <a:p>
            <a:pPr eaLnBrk="1" hangingPunct="1"/>
            <a:r>
              <a:rPr lang="zh-CN" altLang="en-US" smtClean="0"/>
              <a:t>到</a:t>
            </a:r>
            <a:r>
              <a:rPr lang="en-US" altLang="zh-CN" smtClean="0"/>
              <a:t>2010</a:t>
            </a:r>
            <a:r>
              <a:rPr lang="zh-CN" altLang="en-US" smtClean="0"/>
              <a:t>年</a:t>
            </a:r>
            <a:r>
              <a:rPr lang="en-US" altLang="zh-CN" smtClean="0"/>
              <a:t>9</a:t>
            </a:r>
            <a:r>
              <a:rPr lang="zh-CN" altLang="en-US" smtClean="0"/>
              <a:t>月为止，中国的市场经济地位已经得到了</a:t>
            </a:r>
            <a:r>
              <a:rPr lang="en-US" altLang="zh-CN" smtClean="0"/>
              <a:t>79</a:t>
            </a:r>
            <a:r>
              <a:rPr lang="zh-CN" altLang="en-US" smtClean="0"/>
              <a:t>个国家和地区的承认，其中主要是发展中国家和地区。尽管包括一些发达国家的承认，如澳大利亚、新西兰等，但最重要的贸易伙伴</a:t>
            </a:r>
            <a:r>
              <a:rPr lang="en-US" altLang="zh-CN" smtClean="0"/>
              <a:t>——</a:t>
            </a:r>
            <a:r>
              <a:rPr lang="zh-CN" altLang="en-US" smtClean="0"/>
              <a:t>欧盟、美国、日本却到目前为止也没有承认中国的市场经济地位。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pPr algn="l" eaLnBrk="1" hangingPunct="1"/>
            <a:r>
              <a:rPr lang="en-US" altLang="zh-CN" smtClean="0"/>
              <a:t>3. </a:t>
            </a:r>
            <a:r>
              <a:rPr lang="zh-CN" altLang="en-US" smtClean="0"/>
              <a:t>国内压力</a:t>
            </a:r>
          </a:p>
        </p:txBody>
      </p:sp>
      <p:sp>
        <p:nvSpPr>
          <p:cNvPr id="102403" name="Rectangle 3"/>
          <p:cNvSpPr>
            <a:spLocks noGrp="1" noRot="1" noChangeArrowheads="1"/>
          </p:cNvSpPr>
          <p:nvPr>
            <p:ph type="body" idx="1"/>
          </p:nvPr>
        </p:nvSpPr>
        <p:spPr/>
        <p:txBody>
          <a:bodyPr/>
          <a:lstStyle/>
          <a:p>
            <a:pPr eaLnBrk="1" hangingPunct="1"/>
            <a:r>
              <a:rPr lang="en-US" altLang="zh-CN" smtClean="0"/>
              <a:t>1</a:t>
            </a:r>
            <a:r>
              <a:rPr lang="zh-CN" altLang="en-US" smtClean="0"/>
              <a:t>）环境问题</a:t>
            </a:r>
          </a:p>
        </p:txBody>
      </p:sp>
      <p:sp>
        <p:nvSpPr>
          <p:cNvPr id="102404" name="Text Box 5"/>
          <p:cNvSpPr txBox="1">
            <a:spLocks noChangeArrowheads="1"/>
          </p:cNvSpPr>
          <p:nvPr/>
        </p:nvSpPr>
        <p:spPr bwMode="auto">
          <a:xfrm>
            <a:off x="1847851" y="3068639"/>
            <a:ext cx="30956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a:t>经济发展中凸显的水污染</a:t>
            </a:r>
          </a:p>
        </p:txBody>
      </p:sp>
      <p:pic>
        <p:nvPicPr>
          <p:cNvPr id="102405" name="Picture 7" descr="2007年11月，北洺河铁矿的排尾管道在向尖山北尾矿库排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276" y="3716338"/>
            <a:ext cx="5292725"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6" name="Picture 8" descr="广东省贵屿镇河流、水塘都已被污染，村民们只好在被严重污染的水塘里洗涤"/>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6500" y="1"/>
            <a:ext cx="56515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7" name="Rectangle 9"/>
          <p:cNvSpPr>
            <a:spLocks noChangeArrowheads="1"/>
          </p:cNvSpPr>
          <p:nvPr/>
        </p:nvSpPr>
        <p:spPr bwMode="auto">
          <a:xfrm>
            <a:off x="8759826" y="3644901"/>
            <a:ext cx="1908175" cy="792163"/>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02408" name="Picture 11" descr="20073232159437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1" y="4365626"/>
            <a:ext cx="385127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9" name="Rectangle 12"/>
          <p:cNvSpPr>
            <a:spLocks noChangeArrowheads="1"/>
          </p:cNvSpPr>
          <p:nvPr/>
        </p:nvSpPr>
        <p:spPr bwMode="auto">
          <a:xfrm>
            <a:off x="3503613" y="6381750"/>
            <a:ext cx="6337300" cy="47625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按照西方标准下的现代化困境</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body" idx="1"/>
          </p:nvPr>
        </p:nvSpPr>
        <p:spPr/>
        <p:txBody>
          <a:bodyPr/>
          <a:lstStyle/>
          <a:p>
            <a:pPr eaLnBrk="1" hangingPunct="1"/>
            <a:endParaRPr lang="en-US" altLang="zh-CN" smtClean="0"/>
          </a:p>
          <a:p>
            <a:pPr eaLnBrk="1" hangingPunct="1"/>
            <a:endParaRPr lang="en-US" altLang="zh-CN" smtClean="0"/>
          </a:p>
        </p:txBody>
      </p:sp>
      <p:pic>
        <p:nvPicPr>
          <p:cNvPr id="107523" name="Picture 3" descr="角嘴海雀在空中被贪吃海鸥抢劫一幕"/>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688" y="1"/>
            <a:ext cx="5294312"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Text Box 4"/>
          <p:cNvSpPr txBox="1">
            <a:spLocks noChangeArrowheads="1"/>
          </p:cNvSpPr>
          <p:nvPr/>
        </p:nvSpPr>
        <p:spPr bwMode="auto">
          <a:xfrm>
            <a:off x="1774825" y="4005263"/>
            <a:ext cx="87137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我国已经成为世界上煤炭、钢铁（每年占世界进口总量的</a:t>
            </a:r>
            <a:r>
              <a:rPr lang="en-US" altLang="zh-CN"/>
              <a:t>60</a:t>
            </a:r>
            <a:r>
              <a:rPr lang="zh-CN" altLang="en-US"/>
              <a:t>％以上） 、铜的第一大消费国，第二大石油、电力消费国，二氧化硫排放量全球第一。每万美元</a:t>
            </a:r>
            <a:r>
              <a:rPr lang="en-US" altLang="zh-CN"/>
              <a:t>GDP</a:t>
            </a:r>
            <a:r>
              <a:rPr lang="zh-CN" altLang="en-US"/>
              <a:t>能耗是印度的</a:t>
            </a:r>
            <a:r>
              <a:rPr lang="en-US" altLang="zh-CN"/>
              <a:t>1.9</a:t>
            </a:r>
            <a:r>
              <a:rPr lang="zh-CN" altLang="en-US"/>
              <a:t>倍，日本的</a:t>
            </a:r>
            <a:r>
              <a:rPr lang="en-US" altLang="zh-CN"/>
              <a:t>88</a:t>
            </a:r>
            <a:r>
              <a:rPr lang="zh-CN" altLang="en-US"/>
              <a:t>倍，美国的</a:t>
            </a:r>
            <a:r>
              <a:rPr lang="en-US" altLang="zh-CN"/>
              <a:t>23</a:t>
            </a:r>
            <a:r>
              <a:rPr lang="zh-CN" altLang="en-US"/>
              <a:t>倍；人均</a:t>
            </a:r>
            <a:r>
              <a:rPr lang="en-US" altLang="zh-CN"/>
              <a:t>GDP</a:t>
            </a:r>
            <a:r>
              <a:rPr lang="zh-CN" altLang="en-US"/>
              <a:t>能耗是日本的</a:t>
            </a:r>
            <a:r>
              <a:rPr lang="en-US" altLang="zh-CN"/>
              <a:t>8.5</a:t>
            </a:r>
            <a:r>
              <a:rPr lang="zh-CN" altLang="en-US"/>
              <a:t>倍，美国的</a:t>
            </a:r>
            <a:r>
              <a:rPr lang="en-US" altLang="zh-CN"/>
              <a:t>5.2</a:t>
            </a:r>
            <a:r>
              <a:rPr lang="zh-CN" altLang="en-US"/>
              <a:t>倍。</a:t>
            </a:r>
          </a:p>
        </p:txBody>
      </p:sp>
      <p:sp>
        <p:nvSpPr>
          <p:cNvPr id="107525" name="Text Box 5"/>
          <p:cNvSpPr txBox="1">
            <a:spLocks noChangeArrowheads="1"/>
          </p:cNvSpPr>
          <p:nvPr/>
        </p:nvSpPr>
        <p:spPr bwMode="auto">
          <a:xfrm>
            <a:off x="1774826" y="1268413"/>
            <a:ext cx="3313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2</a:t>
            </a:r>
            <a:r>
              <a:rPr lang="zh-CN" altLang="en-US"/>
              <a:t>）资源紧缺</a:t>
            </a:r>
          </a:p>
        </p:txBody>
      </p:sp>
      <p:sp>
        <p:nvSpPr>
          <p:cNvPr id="107526" name="Rectangle 6"/>
          <p:cNvSpPr>
            <a:spLocks noChangeArrowheads="1"/>
          </p:cNvSpPr>
          <p:nvPr/>
        </p:nvSpPr>
        <p:spPr bwMode="auto">
          <a:xfrm>
            <a:off x="2424113" y="6021388"/>
            <a:ext cx="7993062" cy="576262"/>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t>21</a:t>
            </a:r>
            <a:r>
              <a:rPr lang="zh-CN" altLang="en-US" sz="1600" b="1"/>
              <a:t>世纪，“谁控制了石油，谁就控制了所有国家；谁控制了粮食，谁就控制了人类。”</a:t>
            </a:r>
          </a:p>
          <a:p>
            <a:pPr algn="ctr" eaLnBrk="1" hangingPunct="1"/>
            <a:r>
              <a:rPr lang="zh-CN" altLang="en-US" sz="1600" b="1"/>
              <a:t>“谁掌握了货币发行权</a:t>
            </a:r>
            <a:r>
              <a:rPr lang="en-US" altLang="zh-CN" sz="1600" b="1"/>
              <a:t>,</a:t>
            </a:r>
            <a:r>
              <a:rPr lang="zh-CN" altLang="en-US" sz="1600" b="1"/>
              <a:t>谁就掌握了世界。”</a:t>
            </a:r>
            <a:r>
              <a:rPr lang="en-US" altLang="zh-CN" sz="1600" b="1"/>
              <a:t>——</a:t>
            </a:r>
            <a:r>
              <a:rPr lang="zh-CN" altLang="en-US" sz="1600" b="1"/>
              <a:t>基辛格</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4" descr="shiji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0"/>
            <a:ext cx="8642350"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Rot="1" noChangeArrowheads="1"/>
          </p:cNvSpPr>
          <p:nvPr>
            <p:ph type="body" idx="1"/>
          </p:nvPr>
        </p:nvSpPr>
        <p:spPr/>
        <p:txBody>
          <a:bodyPr/>
          <a:lstStyle/>
          <a:p>
            <a:pPr eaLnBrk="1" hangingPunct="1"/>
            <a:r>
              <a:rPr lang="en-US" altLang="zh-CN" smtClean="0"/>
              <a:t>3</a:t>
            </a:r>
            <a:r>
              <a:rPr lang="zh-CN" altLang="en-US" smtClean="0"/>
              <a:t>）人口压力</a:t>
            </a:r>
          </a:p>
          <a:p>
            <a:pPr eaLnBrk="1" hangingPunct="1"/>
            <a:r>
              <a:rPr lang="zh-CN" altLang="en-US" smtClean="0"/>
              <a:t>就业（人口红利）</a:t>
            </a:r>
          </a:p>
          <a:p>
            <a:pPr eaLnBrk="1" hangingPunct="1"/>
            <a:r>
              <a:rPr lang="zh-CN" altLang="en-US" smtClean="0"/>
              <a:t>老年化</a:t>
            </a:r>
          </a:p>
          <a:p>
            <a:pPr eaLnBrk="1" hangingPunct="1"/>
            <a:r>
              <a:rPr lang="zh-CN" altLang="en-US" smtClean="0"/>
              <a:t>中国的“</a:t>
            </a:r>
            <a:r>
              <a:rPr lang="en-US" altLang="zh-CN" smtClean="0"/>
              <a:t>N”</a:t>
            </a:r>
            <a:r>
              <a:rPr lang="zh-CN" altLang="en-US" smtClean="0"/>
              <a:t>型人口分布</a:t>
            </a:r>
          </a:p>
        </p:txBody>
      </p:sp>
      <p:sp>
        <p:nvSpPr>
          <p:cNvPr id="109571" name="TextBox 4"/>
          <p:cNvSpPr txBox="1">
            <a:spLocks noChangeArrowheads="1"/>
          </p:cNvSpPr>
          <p:nvPr/>
        </p:nvSpPr>
        <p:spPr bwMode="auto">
          <a:xfrm>
            <a:off x="3167063" y="5143501"/>
            <a:ext cx="5643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a:t>思考：大学扩招与蓝领争夺人手？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Rot="1" noChangeArrowheads="1"/>
          </p:cNvSpPr>
          <p:nvPr>
            <p:ph type="body" idx="1"/>
          </p:nvPr>
        </p:nvSpPr>
        <p:spPr/>
        <p:txBody>
          <a:bodyPr/>
          <a:lstStyle/>
          <a:p>
            <a:pPr eaLnBrk="1" hangingPunct="1">
              <a:lnSpc>
                <a:spcPct val="90000"/>
              </a:lnSpc>
            </a:pPr>
            <a:endParaRPr lang="en-US" altLang="zh-CN" sz="2400"/>
          </a:p>
          <a:p>
            <a:pPr eaLnBrk="1" hangingPunct="1">
              <a:lnSpc>
                <a:spcPct val="90000"/>
              </a:lnSpc>
            </a:pPr>
            <a:endParaRPr lang="en-US" altLang="zh-CN" sz="2400"/>
          </a:p>
          <a:p>
            <a:pPr eaLnBrk="1" hangingPunct="1">
              <a:lnSpc>
                <a:spcPct val="90000"/>
              </a:lnSpc>
            </a:pPr>
            <a:r>
              <a:rPr lang="en-US" altLang="zh-CN" sz="2400"/>
              <a:t>4</a:t>
            </a:r>
            <a:r>
              <a:rPr lang="zh-CN" altLang="en-US" sz="2400"/>
              <a:t>）地区、城乡、居民收入差距问题</a:t>
            </a:r>
          </a:p>
          <a:p>
            <a:pPr eaLnBrk="1" hangingPunct="1">
              <a:lnSpc>
                <a:spcPct val="90000"/>
              </a:lnSpc>
            </a:pPr>
            <a:r>
              <a:rPr lang="en-US" altLang="zh-CN" sz="2400"/>
              <a:t>2006</a:t>
            </a:r>
            <a:r>
              <a:rPr lang="zh-CN" altLang="en-US" sz="2400"/>
              <a:t>年</a:t>
            </a:r>
            <a:r>
              <a:rPr lang="en-US" altLang="zh-CN" sz="2400"/>
              <a:t>10</a:t>
            </a:r>
            <a:r>
              <a:rPr lang="zh-CN" altLang="en-US" sz="2400"/>
              <a:t>月的统计，中国大陆</a:t>
            </a:r>
            <a:r>
              <a:rPr lang="en-US" altLang="zh-CN" sz="2400"/>
              <a:t>150</a:t>
            </a:r>
            <a:r>
              <a:rPr lang="zh-CN" altLang="en-US" sz="2400"/>
              <a:t>万个家庭（大约为总数的</a:t>
            </a:r>
            <a:r>
              <a:rPr lang="en-US" altLang="zh-CN" sz="2400"/>
              <a:t>0.4%</a:t>
            </a:r>
            <a:r>
              <a:rPr lang="zh-CN" altLang="en-US" sz="2400"/>
              <a:t>）占有全国财富的</a:t>
            </a:r>
            <a:r>
              <a:rPr lang="en-US" altLang="zh-CN" sz="2400"/>
              <a:t>70</a:t>
            </a:r>
            <a:r>
              <a:rPr lang="zh-CN" altLang="en-US" sz="2400"/>
              <a:t>％</a:t>
            </a:r>
            <a:r>
              <a:rPr lang="en-US" altLang="zh-CN" sz="2400"/>
              <a:t>,</a:t>
            </a:r>
            <a:r>
              <a:rPr lang="zh-CN" altLang="en-US" sz="2400"/>
              <a:t>而在发达国家，一般情况下是</a:t>
            </a:r>
            <a:r>
              <a:rPr lang="en-US" altLang="zh-CN" sz="2400"/>
              <a:t>5</a:t>
            </a:r>
            <a:r>
              <a:rPr lang="zh-CN" altLang="en-US" sz="2400"/>
              <a:t>％的家庭占有</a:t>
            </a:r>
            <a:r>
              <a:rPr lang="en-US" altLang="zh-CN" sz="2400"/>
              <a:t>50</a:t>
            </a:r>
            <a:r>
              <a:rPr lang="zh-CN" altLang="en-US" sz="2400"/>
              <a:t>％至</a:t>
            </a:r>
            <a:r>
              <a:rPr lang="en-US" altLang="zh-CN" sz="2400"/>
              <a:t>60</a:t>
            </a:r>
            <a:r>
              <a:rPr lang="zh-CN" altLang="en-US" sz="2400"/>
              <a:t>％的财富，中国已经成为财富最为高度集中的国家之一。</a:t>
            </a:r>
          </a:p>
          <a:p>
            <a:pPr eaLnBrk="1" hangingPunct="1">
              <a:lnSpc>
                <a:spcPct val="90000"/>
              </a:lnSpc>
            </a:pPr>
            <a:r>
              <a:rPr lang="zh-CN" altLang="en-US" sz="2400"/>
              <a:t>城乡差距：</a:t>
            </a:r>
            <a:r>
              <a:rPr lang="en-US" altLang="zh-CN" sz="2400"/>
              <a:t>2009</a:t>
            </a:r>
            <a:r>
              <a:rPr lang="zh-CN" altLang="en-US" sz="2400"/>
              <a:t>年大约为</a:t>
            </a:r>
            <a:r>
              <a:rPr lang="en-US" altLang="zh-CN" sz="2400"/>
              <a:t>3.33</a:t>
            </a:r>
            <a:r>
              <a:rPr lang="zh-CN" altLang="en-US" sz="2400"/>
              <a:t>：</a:t>
            </a:r>
            <a:r>
              <a:rPr lang="en-US" altLang="zh-CN" sz="2400"/>
              <a:t>1</a:t>
            </a:r>
          </a:p>
          <a:p>
            <a:pPr eaLnBrk="1" hangingPunct="1">
              <a:lnSpc>
                <a:spcPct val="90000"/>
              </a:lnSpc>
            </a:pPr>
            <a:r>
              <a:rPr lang="zh-CN" altLang="en-US" sz="2400"/>
              <a:t>地区差距：</a:t>
            </a:r>
            <a:r>
              <a:rPr lang="en-US" altLang="zh-CN" sz="2400"/>
              <a:t>2008</a:t>
            </a:r>
            <a:r>
              <a:rPr lang="zh-CN" altLang="en-US" sz="2400"/>
              <a:t>年大约为</a:t>
            </a:r>
            <a:r>
              <a:rPr lang="en-US" altLang="zh-CN" sz="2400"/>
              <a:t>3.3</a:t>
            </a:r>
            <a:r>
              <a:rPr lang="zh-CN" altLang="en-US" sz="2400"/>
              <a:t>：</a:t>
            </a:r>
            <a:r>
              <a:rPr lang="en-US" altLang="zh-CN" sz="2400"/>
              <a:t>1</a:t>
            </a:r>
            <a:r>
              <a:rPr lang="zh-CN" altLang="en-US" sz="2400"/>
              <a:t>（西部的贵州与东部的浙江之比 ）</a:t>
            </a:r>
          </a:p>
          <a:p>
            <a:pPr eaLnBrk="1" hangingPunct="1">
              <a:lnSpc>
                <a:spcPct val="90000"/>
              </a:lnSpc>
            </a:pPr>
            <a:r>
              <a:rPr lang="zh-CN" altLang="en-US" sz="2400"/>
              <a:t>居高不下的基尼系数 </a:t>
            </a:r>
          </a:p>
        </p:txBody>
      </p:sp>
      <p:pic>
        <p:nvPicPr>
          <p:cNvPr id="111619" name="Picture 4" descr="·劳动报酬占比逐年下降 提高“劳动所得”势在必行"/>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4564" y="1"/>
            <a:ext cx="464343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0" name="Picture 8" descr="200905181620055401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0"/>
            <a:ext cx="450056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Rectangle 9"/>
          <p:cNvSpPr>
            <a:spLocks noChangeArrowheads="1"/>
          </p:cNvSpPr>
          <p:nvPr/>
        </p:nvSpPr>
        <p:spPr bwMode="auto">
          <a:xfrm>
            <a:off x="2279650" y="6237288"/>
            <a:ext cx="7272338" cy="4318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中国社会的发展趋向于权贵社会吗？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Rot="1" noChangeArrowheads="1"/>
          </p:cNvSpPr>
          <p:nvPr>
            <p:ph type="body" idx="1"/>
          </p:nvPr>
        </p:nvSpPr>
        <p:spPr/>
        <p:txBody>
          <a:bodyPr/>
          <a:lstStyle/>
          <a:p>
            <a:pPr eaLnBrk="1" hangingPunct="1"/>
            <a:r>
              <a:rPr lang="en-US" altLang="zh-CN" smtClean="0"/>
              <a:t>5</a:t>
            </a:r>
            <a:r>
              <a:rPr lang="zh-CN" altLang="en-US" smtClean="0"/>
              <a:t>）法制，尤其是产权问题</a:t>
            </a:r>
          </a:p>
        </p:txBody>
      </p:sp>
      <p:pic>
        <p:nvPicPr>
          <p:cNvPr id="113667" name="Picture 5" descr="U132P10T1D14123F5DT200912030903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381376"/>
            <a:ext cx="54356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8" name="Picture 6" descr="农夫山泉股份有限公司声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00" y="0"/>
            <a:ext cx="3708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Text Box 7"/>
          <p:cNvSpPr txBox="1">
            <a:spLocks noChangeArrowheads="1"/>
          </p:cNvSpPr>
          <p:nvPr/>
        </p:nvSpPr>
        <p:spPr bwMode="auto">
          <a:xfrm>
            <a:off x="3287714" y="549275"/>
            <a:ext cx="3635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t>自古以来，政府主体可以从自身利益出发，干扰经济实体的运作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Rot="1" noChangeArrowheads="1"/>
          </p:cNvSpPr>
          <p:nvPr>
            <p:ph type="body" idx="1"/>
          </p:nvPr>
        </p:nvSpPr>
        <p:spPr/>
        <p:txBody>
          <a:bodyPr/>
          <a:lstStyle/>
          <a:p>
            <a:pPr eaLnBrk="1" hangingPunct="1"/>
            <a:r>
              <a:rPr lang="en-US" altLang="zh-CN" smtClean="0"/>
              <a:t>6</a:t>
            </a:r>
            <a:r>
              <a:rPr lang="zh-CN" altLang="en-US" smtClean="0"/>
              <a:t>）制造能力的领先，但品牌与技术上的尴尬</a:t>
            </a:r>
          </a:p>
        </p:txBody>
      </p:sp>
      <p:sp>
        <p:nvSpPr>
          <p:cNvPr id="115715" name="Freeform 4"/>
          <p:cNvSpPr/>
          <p:nvPr/>
        </p:nvSpPr>
        <p:spPr bwMode="auto">
          <a:xfrm>
            <a:off x="3159126" y="3490913"/>
            <a:ext cx="5254625" cy="1428750"/>
          </a:xfrm>
          <a:custGeom>
            <a:avLst/>
            <a:gdLst>
              <a:gd name="T0" fmla="*/ 0 w 3310"/>
              <a:gd name="T1" fmla="*/ 2147483647 h 900"/>
              <a:gd name="T2" fmla="*/ 2147483647 w 3310"/>
              <a:gd name="T3" fmla="*/ 2147483647 h 900"/>
              <a:gd name="T4" fmla="*/ 2147483647 w 3310"/>
              <a:gd name="T5" fmla="*/ 2147483647 h 900"/>
              <a:gd name="T6" fmla="*/ 2147483647 w 3310"/>
              <a:gd name="T7" fmla="*/ 2147483647 h 900"/>
              <a:gd name="T8" fmla="*/ 2147483647 w 3310"/>
              <a:gd name="T9" fmla="*/ 2147483647 h 900"/>
              <a:gd name="T10" fmla="*/ 2147483647 w 3310"/>
              <a:gd name="T11" fmla="*/ 2147483647 h 900"/>
              <a:gd name="T12" fmla="*/ 2147483647 w 3310"/>
              <a:gd name="T13" fmla="*/ 2147483647 h 900"/>
              <a:gd name="T14" fmla="*/ 2147483647 w 3310"/>
              <a:gd name="T15" fmla="*/ 2147483647 h 900"/>
              <a:gd name="T16" fmla="*/ 2147483647 w 3310"/>
              <a:gd name="T17" fmla="*/ 2147483647 h 900"/>
              <a:gd name="T18" fmla="*/ 2147483647 w 3310"/>
              <a:gd name="T19" fmla="*/ 2147483647 h 900"/>
              <a:gd name="T20" fmla="*/ 2147483647 w 3310"/>
              <a:gd name="T21" fmla="*/ 2147483647 h 900"/>
              <a:gd name="T22" fmla="*/ 2147483647 w 3310"/>
              <a:gd name="T23" fmla="*/ 2147483647 h 900"/>
              <a:gd name="T24" fmla="*/ 2147483647 w 3310"/>
              <a:gd name="T25" fmla="*/ 2147483647 h 900"/>
              <a:gd name="T26" fmla="*/ 2147483647 w 3310"/>
              <a:gd name="T27" fmla="*/ 2147483647 h 900"/>
              <a:gd name="T28" fmla="*/ 2147483647 w 3310"/>
              <a:gd name="T29" fmla="*/ 2147483647 h 900"/>
              <a:gd name="T30" fmla="*/ 2147483647 w 3310"/>
              <a:gd name="T31" fmla="*/ 2147483647 h 900"/>
              <a:gd name="T32" fmla="*/ 2147483647 w 3310"/>
              <a:gd name="T33" fmla="*/ 2147483647 h 900"/>
              <a:gd name="T34" fmla="*/ 2147483647 w 3310"/>
              <a:gd name="T35" fmla="*/ 2147483647 h 900"/>
              <a:gd name="T36" fmla="*/ 2147483647 w 3310"/>
              <a:gd name="T37" fmla="*/ 2147483647 h 900"/>
              <a:gd name="T38" fmla="*/ 2147483647 w 3310"/>
              <a:gd name="T39" fmla="*/ 2147483647 h 900"/>
              <a:gd name="T40" fmla="*/ 2147483647 w 3310"/>
              <a:gd name="T41" fmla="*/ 2147483647 h 900"/>
              <a:gd name="T42" fmla="*/ 2147483647 w 3310"/>
              <a:gd name="T43" fmla="*/ 2147483647 h 900"/>
              <a:gd name="T44" fmla="*/ 2147483647 w 3310"/>
              <a:gd name="T45" fmla="*/ 2147483647 h 900"/>
              <a:gd name="T46" fmla="*/ 2147483647 w 3310"/>
              <a:gd name="T47" fmla="*/ 2147483647 h 900"/>
              <a:gd name="T48" fmla="*/ 2147483647 w 3310"/>
              <a:gd name="T49" fmla="*/ 2147483647 h 900"/>
              <a:gd name="T50" fmla="*/ 2147483647 w 3310"/>
              <a:gd name="T51" fmla="*/ 2147483647 h 900"/>
              <a:gd name="T52" fmla="*/ 2147483647 w 3310"/>
              <a:gd name="T53" fmla="*/ 2147483647 h 900"/>
              <a:gd name="T54" fmla="*/ 2147483647 w 3310"/>
              <a:gd name="T55" fmla="*/ 2147483647 h 900"/>
              <a:gd name="T56" fmla="*/ 2147483647 w 3310"/>
              <a:gd name="T57" fmla="*/ 2147483647 h 900"/>
              <a:gd name="T58" fmla="*/ 2147483647 w 3310"/>
              <a:gd name="T59" fmla="*/ 2147483647 h 900"/>
              <a:gd name="T60" fmla="*/ 2147483647 w 3310"/>
              <a:gd name="T61" fmla="*/ 0 h 900"/>
              <a:gd name="T62" fmla="*/ 2147483647 w 3310"/>
              <a:gd name="T63" fmla="*/ 2147483647 h 900"/>
              <a:gd name="T64" fmla="*/ 2147483647 w 3310"/>
              <a:gd name="T65" fmla="*/ 2147483647 h 900"/>
              <a:gd name="T66" fmla="*/ 2147483647 w 3310"/>
              <a:gd name="T67" fmla="*/ 2147483647 h 900"/>
              <a:gd name="T68" fmla="*/ 2147483647 w 3310"/>
              <a:gd name="T69" fmla="*/ 2147483647 h 900"/>
              <a:gd name="T70" fmla="*/ 2147483647 w 3310"/>
              <a:gd name="T71" fmla="*/ 2147483647 h 900"/>
              <a:gd name="T72" fmla="*/ 2147483647 w 3310"/>
              <a:gd name="T73" fmla="*/ 2147483647 h 900"/>
              <a:gd name="T74" fmla="*/ 2147483647 w 3310"/>
              <a:gd name="T75" fmla="*/ 2147483647 h 900"/>
              <a:gd name="T76" fmla="*/ 2147483647 w 3310"/>
              <a:gd name="T77" fmla="*/ 2147483647 h 900"/>
              <a:gd name="T78" fmla="*/ 2147483647 w 3310"/>
              <a:gd name="T79" fmla="*/ 2147483647 h 900"/>
              <a:gd name="T80" fmla="*/ 2147483647 w 3310"/>
              <a:gd name="T81" fmla="*/ 2147483647 h 900"/>
              <a:gd name="T82" fmla="*/ 2147483647 w 3310"/>
              <a:gd name="T83" fmla="*/ 2147483647 h 900"/>
              <a:gd name="T84" fmla="*/ 2147483647 w 3310"/>
              <a:gd name="T85" fmla="*/ 2147483647 h 900"/>
              <a:gd name="T86" fmla="*/ 2147483647 w 3310"/>
              <a:gd name="T87" fmla="*/ 2147483647 h 900"/>
              <a:gd name="T88" fmla="*/ 2147483647 w 3310"/>
              <a:gd name="T89" fmla="*/ 2147483647 h 9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310"/>
              <a:gd name="T136" fmla="*/ 0 h 900"/>
              <a:gd name="T137" fmla="*/ 3310 w 3310"/>
              <a:gd name="T138" fmla="*/ 900 h 9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310" h="900">
                <a:moveTo>
                  <a:pt x="0" y="803"/>
                </a:moveTo>
                <a:cubicBezTo>
                  <a:pt x="14" y="776"/>
                  <a:pt x="18" y="772"/>
                  <a:pt x="25" y="746"/>
                </a:cubicBezTo>
                <a:cubicBezTo>
                  <a:pt x="31" y="724"/>
                  <a:pt x="28" y="699"/>
                  <a:pt x="41" y="681"/>
                </a:cubicBezTo>
                <a:cubicBezTo>
                  <a:pt x="62" y="653"/>
                  <a:pt x="68" y="649"/>
                  <a:pt x="81" y="616"/>
                </a:cubicBezTo>
                <a:cubicBezTo>
                  <a:pt x="99" y="569"/>
                  <a:pt x="78" y="597"/>
                  <a:pt x="106" y="567"/>
                </a:cubicBezTo>
                <a:cubicBezTo>
                  <a:pt x="121" y="522"/>
                  <a:pt x="143" y="469"/>
                  <a:pt x="171" y="430"/>
                </a:cubicBezTo>
                <a:cubicBezTo>
                  <a:pt x="179" y="387"/>
                  <a:pt x="187" y="380"/>
                  <a:pt x="211" y="348"/>
                </a:cubicBezTo>
                <a:cubicBezTo>
                  <a:pt x="223" y="332"/>
                  <a:pt x="244" y="300"/>
                  <a:pt x="244" y="300"/>
                </a:cubicBezTo>
                <a:cubicBezTo>
                  <a:pt x="256" y="263"/>
                  <a:pt x="279" y="234"/>
                  <a:pt x="300" y="202"/>
                </a:cubicBezTo>
                <a:cubicBezTo>
                  <a:pt x="305" y="195"/>
                  <a:pt x="303" y="184"/>
                  <a:pt x="309" y="178"/>
                </a:cubicBezTo>
                <a:cubicBezTo>
                  <a:pt x="318" y="170"/>
                  <a:pt x="330" y="167"/>
                  <a:pt x="341" y="162"/>
                </a:cubicBezTo>
                <a:cubicBezTo>
                  <a:pt x="395" y="108"/>
                  <a:pt x="446" y="84"/>
                  <a:pt x="520" y="64"/>
                </a:cubicBezTo>
                <a:cubicBezTo>
                  <a:pt x="613" y="69"/>
                  <a:pt x="673" y="69"/>
                  <a:pt x="755" y="89"/>
                </a:cubicBezTo>
                <a:cubicBezTo>
                  <a:pt x="777" y="100"/>
                  <a:pt x="803" y="104"/>
                  <a:pt x="820" y="121"/>
                </a:cubicBezTo>
                <a:cubicBezTo>
                  <a:pt x="849" y="151"/>
                  <a:pt x="858" y="177"/>
                  <a:pt x="893" y="202"/>
                </a:cubicBezTo>
                <a:cubicBezTo>
                  <a:pt x="905" y="252"/>
                  <a:pt x="940" y="295"/>
                  <a:pt x="966" y="340"/>
                </a:cubicBezTo>
                <a:cubicBezTo>
                  <a:pt x="992" y="384"/>
                  <a:pt x="1001" y="436"/>
                  <a:pt x="1031" y="478"/>
                </a:cubicBezTo>
                <a:cubicBezTo>
                  <a:pt x="1054" y="550"/>
                  <a:pt x="1078" y="596"/>
                  <a:pt x="1144" y="640"/>
                </a:cubicBezTo>
                <a:cubicBezTo>
                  <a:pt x="1181" y="698"/>
                  <a:pt x="1246" y="733"/>
                  <a:pt x="1298" y="778"/>
                </a:cubicBezTo>
                <a:cubicBezTo>
                  <a:pt x="1314" y="792"/>
                  <a:pt x="1328" y="809"/>
                  <a:pt x="1347" y="819"/>
                </a:cubicBezTo>
                <a:cubicBezTo>
                  <a:pt x="1362" y="827"/>
                  <a:pt x="1396" y="835"/>
                  <a:pt x="1396" y="835"/>
                </a:cubicBezTo>
                <a:cubicBezTo>
                  <a:pt x="1480" y="832"/>
                  <a:pt x="1564" y="834"/>
                  <a:pt x="1647" y="827"/>
                </a:cubicBezTo>
                <a:cubicBezTo>
                  <a:pt x="1680" y="824"/>
                  <a:pt x="1733" y="801"/>
                  <a:pt x="1769" y="795"/>
                </a:cubicBezTo>
                <a:cubicBezTo>
                  <a:pt x="1786" y="789"/>
                  <a:pt x="1801" y="783"/>
                  <a:pt x="1818" y="778"/>
                </a:cubicBezTo>
                <a:cubicBezTo>
                  <a:pt x="1839" y="772"/>
                  <a:pt x="1882" y="762"/>
                  <a:pt x="1882" y="762"/>
                </a:cubicBezTo>
                <a:cubicBezTo>
                  <a:pt x="1913" y="733"/>
                  <a:pt x="1893" y="750"/>
                  <a:pt x="1947" y="713"/>
                </a:cubicBezTo>
                <a:cubicBezTo>
                  <a:pt x="2001" y="676"/>
                  <a:pt x="2032" y="559"/>
                  <a:pt x="2069" y="503"/>
                </a:cubicBezTo>
                <a:cubicBezTo>
                  <a:pt x="2096" y="419"/>
                  <a:pt x="2137" y="305"/>
                  <a:pt x="2199" y="243"/>
                </a:cubicBezTo>
                <a:cubicBezTo>
                  <a:pt x="2211" y="208"/>
                  <a:pt x="2229" y="179"/>
                  <a:pt x="2256" y="154"/>
                </a:cubicBezTo>
                <a:cubicBezTo>
                  <a:pt x="2275" y="97"/>
                  <a:pt x="2256" y="110"/>
                  <a:pt x="2296" y="97"/>
                </a:cubicBezTo>
                <a:cubicBezTo>
                  <a:pt x="2360" y="1"/>
                  <a:pt x="2494" y="8"/>
                  <a:pt x="2596" y="0"/>
                </a:cubicBezTo>
                <a:cubicBezTo>
                  <a:pt x="2670" y="15"/>
                  <a:pt x="2722" y="69"/>
                  <a:pt x="2775" y="121"/>
                </a:cubicBezTo>
                <a:cubicBezTo>
                  <a:pt x="2789" y="135"/>
                  <a:pt x="2793" y="157"/>
                  <a:pt x="2807" y="170"/>
                </a:cubicBezTo>
                <a:cubicBezTo>
                  <a:pt x="2813" y="175"/>
                  <a:pt x="2818" y="181"/>
                  <a:pt x="2824" y="186"/>
                </a:cubicBezTo>
                <a:cubicBezTo>
                  <a:pt x="2827" y="194"/>
                  <a:pt x="2828" y="203"/>
                  <a:pt x="2832" y="210"/>
                </a:cubicBezTo>
                <a:cubicBezTo>
                  <a:pt x="2836" y="217"/>
                  <a:pt x="2845" y="220"/>
                  <a:pt x="2848" y="227"/>
                </a:cubicBezTo>
                <a:cubicBezTo>
                  <a:pt x="2864" y="260"/>
                  <a:pt x="2871" y="292"/>
                  <a:pt x="2888" y="324"/>
                </a:cubicBezTo>
                <a:cubicBezTo>
                  <a:pt x="2909" y="364"/>
                  <a:pt x="2885" y="333"/>
                  <a:pt x="2905" y="381"/>
                </a:cubicBezTo>
                <a:cubicBezTo>
                  <a:pt x="2924" y="427"/>
                  <a:pt x="2953" y="467"/>
                  <a:pt x="2994" y="494"/>
                </a:cubicBezTo>
                <a:cubicBezTo>
                  <a:pt x="3022" y="537"/>
                  <a:pt x="3063" y="564"/>
                  <a:pt x="3099" y="600"/>
                </a:cubicBezTo>
                <a:cubicBezTo>
                  <a:pt x="3113" y="614"/>
                  <a:pt x="3140" y="640"/>
                  <a:pt x="3140" y="640"/>
                </a:cubicBezTo>
                <a:cubicBezTo>
                  <a:pt x="3154" y="683"/>
                  <a:pt x="3143" y="658"/>
                  <a:pt x="3180" y="713"/>
                </a:cubicBezTo>
                <a:cubicBezTo>
                  <a:pt x="3198" y="740"/>
                  <a:pt x="3211" y="781"/>
                  <a:pt x="3221" y="811"/>
                </a:cubicBezTo>
                <a:cubicBezTo>
                  <a:pt x="3221" y="812"/>
                  <a:pt x="3282" y="857"/>
                  <a:pt x="3286" y="859"/>
                </a:cubicBezTo>
                <a:cubicBezTo>
                  <a:pt x="3296" y="891"/>
                  <a:pt x="3288" y="878"/>
                  <a:pt x="3310" y="90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16" name="Line 5"/>
          <p:cNvSpPr>
            <a:spLocks noChangeShapeType="1"/>
          </p:cNvSpPr>
          <p:nvPr/>
        </p:nvSpPr>
        <p:spPr bwMode="auto">
          <a:xfrm>
            <a:off x="4224338" y="2924175"/>
            <a:ext cx="0" cy="2160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717" name="Line 6"/>
          <p:cNvSpPr>
            <a:spLocks noChangeShapeType="1"/>
          </p:cNvSpPr>
          <p:nvPr/>
        </p:nvSpPr>
        <p:spPr bwMode="auto">
          <a:xfrm>
            <a:off x="7248525" y="2852738"/>
            <a:ext cx="0" cy="23050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5718" name="Text Box 7"/>
          <p:cNvSpPr txBox="1">
            <a:spLocks noChangeArrowheads="1"/>
          </p:cNvSpPr>
          <p:nvPr/>
        </p:nvSpPr>
        <p:spPr bwMode="auto">
          <a:xfrm>
            <a:off x="3503614" y="4724400"/>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核心技术</a:t>
            </a:r>
          </a:p>
        </p:txBody>
      </p:sp>
      <p:sp>
        <p:nvSpPr>
          <p:cNvPr id="115719" name="Text Box 8"/>
          <p:cNvSpPr txBox="1">
            <a:spLocks noChangeArrowheads="1"/>
          </p:cNvSpPr>
          <p:nvPr/>
        </p:nvSpPr>
        <p:spPr bwMode="auto">
          <a:xfrm>
            <a:off x="6527801" y="486886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品      牌</a:t>
            </a:r>
          </a:p>
        </p:txBody>
      </p:sp>
      <p:sp>
        <p:nvSpPr>
          <p:cNvPr id="115720" name="Text Box 9"/>
          <p:cNvSpPr txBox="1">
            <a:spLocks noChangeArrowheads="1"/>
          </p:cNvSpPr>
          <p:nvPr/>
        </p:nvSpPr>
        <p:spPr bwMode="auto">
          <a:xfrm>
            <a:off x="4872039" y="3429000"/>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制造能力</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Rot="1" noChangeArrowheads="1"/>
          </p:cNvSpPr>
          <p:nvPr>
            <p:ph type="title"/>
          </p:nvPr>
        </p:nvSpPr>
        <p:spPr>
          <a:xfrm>
            <a:off x="7032626" y="1"/>
            <a:ext cx="3635375" cy="561975"/>
          </a:xfrm>
        </p:spPr>
        <p:txBody>
          <a:bodyPr/>
          <a:lstStyle/>
          <a:p>
            <a:pPr eaLnBrk="1" hangingPunct="1"/>
            <a:r>
              <a:rPr lang="zh-CN" altLang="en-US" sz="2800"/>
              <a:t>微笑曲线（广东案例）</a:t>
            </a:r>
          </a:p>
        </p:txBody>
      </p:sp>
      <p:sp>
        <p:nvSpPr>
          <p:cNvPr id="4101" name="Rectangle 3"/>
          <p:cNvSpPr>
            <a:spLocks noChangeArrowheads="1"/>
          </p:cNvSpPr>
          <p:nvPr/>
        </p:nvSpPr>
        <p:spPr bwMode="auto">
          <a:xfrm>
            <a:off x="1524001" y="23647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 name="Rectangle 4"/>
          <p:cNvSpPr>
            <a:spLocks noChangeArrowheads="1"/>
          </p:cNvSpPr>
          <p:nvPr/>
        </p:nvSpPr>
        <p:spPr bwMode="auto">
          <a:xfrm>
            <a:off x="1524001" y="2459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8" name="Chart 3"/>
          <p:cNvGraphicFramePr/>
          <p:nvPr/>
        </p:nvGraphicFramePr>
        <p:xfrm>
          <a:off x="4872038" y="3141664"/>
          <a:ext cx="5795962" cy="3716337"/>
        </p:xfrm>
        <a:graphic>
          <a:graphicData uri="http://schemas.openxmlformats.org/presentationml/2006/ole">
            <mc:AlternateContent xmlns:mc="http://schemas.openxmlformats.org/markup-compatibility/2006">
              <mc:Choice xmlns:v="urn:schemas-microsoft-com:vml" Requires="v">
                <p:oleObj spid="_x0000_s4146" name="图表" r:id="rId3" imgW="5504815" imgH="3206750" progId="Excel.Sheet.8">
                  <p:embed/>
                </p:oleObj>
              </mc:Choice>
              <mc:Fallback>
                <p:oleObj name="图表" r:id="rId3" imgW="5504815" imgH="3206750" progId="Excel.Sheet.8">
                  <p:embed/>
                  <p:pic>
                    <p:nvPicPr>
                      <p:cNvPr id="0" name="Picture 3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8" y="3141664"/>
                        <a:ext cx="5795962" cy="371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Chart 1"/>
          <p:cNvGraphicFramePr/>
          <p:nvPr/>
        </p:nvGraphicFramePr>
        <p:xfrm>
          <a:off x="1524000" y="1"/>
          <a:ext cx="5435600" cy="4005263"/>
        </p:xfrm>
        <a:graphic>
          <a:graphicData uri="http://schemas.openxmlformats.org/presentationml/2006/ole">
            <mc:AlternateContent xmlns:mc="http://schemas.openxmlformats.org/markup-compatibility/2006">
              <mc:Choice xmlns:v="urn:schemas-microsoft-com:vml" Requires="v">
                <p:oleObj spid="_x0000_s4147" name="图表" r:id="rId5" imgW="5504815" imgH="3206750" progId="Excel.Sheet.8">
                  <p:embed/>
                </p:oleObj>
              </mc:Choice>
              <mc:Fallback>
                <p:oleObj name="图表" r:id="rId5" imgW="5504815" imgH="3206750" progId="Excel.Sheet.8">
                  <p:embed/>
                  <p:pic>
                    <p:nvPicPr>
                      <p:cNvPr id="0" name="Picture 3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
                        <a:ext cx="5435600" cy="400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7"/>
          <p:cNvSpPr>
            <a:spLocks noChangeArrowheads="1"/>
          </p:cNvSpPr>
          <p:nvPr/>
        </p:nvSpPr>
        <p:spPr bwMode="auto">
          <a:xfrm>
            <a:off x="7104064" y="692151"/>
            <a:ext cx="3563937"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一件名牌</a:t>
            </a:r>
            <a:r>
              <a:rPr lang="en-US" altLang="zh-CN" sz="1800"/>
              <a:t>T</a:t>
            </a:r>
            <a:r>
              <a:rPr lang="zh-CN" altLang="en-US" sz="1800"/>
              <a:t>恤衫在精品店零售价格</a:t>
            </a:r>
            <a:r>
              <a:rPr lang="en-US" altLang="zh-CN" sz="1800"/>
              <a:t>1000</a:t>
            </a:r>
            <a:r>
              <a:rPr lang="zh-CN" altLang="en-US" sz="1800"/>
              <a:t>元人民币。</a:t>
            </a:r>
            <a:r>
              <a:rPr lang="zh-CN" altLang="en-US" sz="1800" b="1"/>
              <a:t>工厂订单价格在</a:t>
            </a:r>
            <a:r>
              <a:rPr lang="en-US" altLang="zh-CN" sz="1800" b="1"/>
              <a:t>8.6</a:t>
            </a:r>
            <a:r>
              <a:rPr lang="zh-CN" altLang="en-US" sz="1800" b="1"/>
              <a:t>美金一件， </a:t>
            </a:r>
            <a:r>
              <a:rPr lang="en-US" altLang="zh-CN" sz="1800" b="1"/>
              <a:t>FOB</a:t>
            </a:r>
            <a:r>
              <a:rPr lang="zh-CN" altLang="en-US" sz="1800" b="1"/>
              <a:t>离岸价格</a:t>
            </a:r>
            <a:r>
              <a:rPr lang="zh-CN" altLang="en-US" sz="1800"/>
              <a:t>，</a:t>
            </a:r>
            <a:r>
              <a:rPr lang="zh-CN" altLang="en-US" sz="1800" b="1"/>
              <a:t>合人民币</a:t>
            </a:r>
            <a:r>
              <a:rPr lang="en-US" altLang="zh-CN" sz="1800" b="1"/>
              <a:t>61</a:t>
            </a:r>
            <a:r>
              <a:rPr lang="zh-CN" altLang="en-US" sz="1800" b="1"/>
              <a:t>元，而且</a:t>
            </a:r>
            <a:r>
              <a:rPr lang="zh-CN" altLang="en-US" sz="1800"/>
              <a:t>并不不包括运费等其他费用也</a:t>
            </a:r>
            <a:r>
              <a:rPr lang="zh-CN" altLang="en-US" sz="1800" b="1"/>
              <a:t>只及零售价格的</a:t>
            </a:r>
            <a:r>
              <a:rPr lang="en-US" altLang="zh-CN" sz="1800" b="1"/>
              <a:t>6%</a:t>
            </a:r>
            <a:r>
              <a:rPr lang="zh-CN" altLang="en-US" sz="1800" b="1"/>
              <a:t>；在欧洲的品牌商卖给中国大陆零售代理商的价格是</a:t>
            </a:r>
            <a:r>
              <a:rPr lang="en-US" altLang="zh-CN" sz="1800" b="1"/>
              <a:t>320</a:t>
            </a:r>
            <a:r>
              <a:rPr lang="zh-CN" altLang="en-US" sz="1800" b="1"/>
              <a:t>元人民币到岸价格（</a:t>
            </a:r>
            <a:r>
              <a:rPr lang="en-US" altLang="zh-CN" sz="1800" b="1"/>
              <a:t>CIF</a:t>
            </a:r>
            <a:r>
              <a:rPr lang="zh-CN" altLang="en-US" sz="1800" b="1"/>
              <a:t>）</a:t>
            </a:r>
            <a:r>
              <a:rPr lang="zh-CN" altLang="en-US" sz="1800"/>
              <a:t>。</a:t>
            </a:r>
          </a:p>
        </p:txBody>
      </p:sp>
      <p:sp>
        <p:nvSpPr>
          <p:cNvPr id="4104" name="Rectangle 8"/>
          <p:cNvSpPr>
            <a:spLocks noChangeArrowheads="1"/>
          </p:cNvSpPr>
          <p:nvPr/>
        </p:nvSpPr>
        <p:spPr bwMode="auto">
          <a:xfrm>
            <a:off x="1524000" y="4868863"/>
            <a:ext cx="34925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在工厂得到的这</a:t>
            </a:r>
            <a:r>
              <a:rPr lang="en-US" altLang="zh-CN" sz="1800"/>
              <a:t>8.6</a:t>
            </a:r>
            <a:r>
              <a:rPr lang="zh-CN" altLang="en-US" sz="1800"/>
              <a:t>美金里面，</a:t>
            </a:r>
            <a:r>
              <a:rPr lang="zh-CN" altLang="en-US" sz="1800" b="1"/>
              <a:t>净利润为</a:t>
            </a:r>
            <a:r>
              <a:rPr lang="en-US" altLang="zh-CN" sz="1800" b="1"/>
              <a:t>10%</a:t>
            </a:r>
            <a:r>
              <a:rPr lang="zh-CN" altLang="en-US" sz="1800" b="1"/>
              <a:t>，也就是</a:t>
            </a:r>
            <a:r>
              <a:rPr lang="en-US" altLang="zh-CN" sz="1800" b="1"/>
              <a:t>0.8</a:t>
            </a:r>
            <a:r>
              <a:rPr lang="zh-CN" altLang="en-US" sz="1800" b="1"/>
              <a:t>美金</a:t>
            </a:r>
            <a:r>
              <a:rPr lang="zh-CN" altLang="en-US" sz="1800"/>
              <a:t>左右，但包含了退税，既然已经取消退税，工厂就会出现实际净利润为负值，不得不依赖地方政府。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body" idx="1"/>
          </p:nvPr>
        </p:nvSpPr>
        <p:spPr/>
        <p:txBody>
          <a:bodyPr/>
          <a:lstStyle/>
          <a:p>
            <a:pPr eaLnBrk="1" hangingPunct="1"/>
            <a:r>
              <a:rPr lang="en-US" altLang="zh-CN" smtClean="0"/>
              <a:t>4. </a:t>
            </a:r>
            <a:r>
              <a:rPr lang="zh-CN" altLang="en-US" smtClean="0"/>
              <a:t>更加公平、合理的国际经济秩序战略选择</a:t>
            </a:r>
          </a:p>
          <a:p>
            <a:pPr eaLnBrk="1" hangingPunct="1"/>
            <a:r>
              <a:rPr lang="en-US" altLang="zh-CN" smtClean="0"/>
              <a:t>1</a:t>
            </a:r>
            <a:r>
              <a:rPr lang="zh-CN" altLang="en-US" smtClean="0"/>
              <a:t>）中国策略：</a:t>
            </a:r>
          </a:p>
          <a:p>
            <a:pPr eaLnBrk="1" hangingPunct="1"/>
            <a:r>
              <a:rPr lang="zh-CN" altLang="zh-CN" smtClean="0"/>
              <a:t>①</a:t>
            </a:r>
            <a:r>
              <a:rPr lang="zh-CN" altLang="en-US" smtClean="0"/>
              <a:t>构建友好之地缘政治格局：</a:t>
            </a:r>
          </a:p>
          <a:p>
            <a:pPr eaLnBrk="1" hangingPunct="1"/>
            <a:r>
              <a:rPr lang="zh-CN" altLang="en-US" smtClean="0"/>
              <a:t>国内自贸区</a:t>
            </a:r>
            <a:endParaRPr lang="en-US" altLang="zh-CN" smtClean="0"/>
          </a:p>
          <a:p>
            <a:pPr eaLnBrk="1" hangingPunct="1"/>
            <a:r>
              <a:rPr lang="zh-CN" altLang="en-US" smtClean="0"/>
              <a:t>一带一路</a:t>
            </a:r>
          </a:p>
          <a:p>
            <a:pPr eaLnBrk="1" hangingPunct="1"/>
            <a:r>
              <a:rPr lang="zh-CN" altLang="en-US" smtClean="0"/>
              <a:t>长江经济带</a:t>
            </a:r>
          </a:p>
          <a:p>
            <a:pPr eaLnBrk="1" hangingPunct="1"/>
            <a:endParaRPr lang="zh-CN" altLang="en-US" smtClean="0"/>
          </a:p>
          <a:p>
            <a:pPr eaLnBrk="1" hangingPunct="1"/>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p:txBody>
          <a:bodyPr/>
          <a:lstStyle/>
          <a:p>
            <a:pPr eaLnBrk="1" hangingPunct="1"/>
            <a:r>
              <a:rPr lang="en-US" altLang="zh-CN" smtClean="0"/>
              <a:t>②</a:t>
            </a:r>
            <a:r>
              <a:rPr lang="zh-CN" altLang="en-US" smtClean="0"/>
              <a:t>区域性：三步走策略</a:t>
            </a:r>
          </a:p>
        </p:txBody>
      </p:sp>
      <p:sp>
        <p:nvSpPr>
          <p:cNvPr id="118787" name="Rectangle 3"/>
          <p:cNvSpPr>
            <a:spLocks noGrp="1" noRot="1" noChangeArrowheads="1"/>
          </p:cNvSpPr>
          <p:nvPr>
            <p:ph type="body" idx="1"/>
          </p:nvPr>
        </p:nvSpPr>
        <p:spPr/>
        <p:txBody>
          <a:bodyPr/>
          <a:lstStyle/>
          <a:p>
            <a:pPr eaLnBrk="1" hangingPunct="1"/>
            <a:r>
              <a:rPr lang="zh-CN" altLang="en-US" smtClean="0"/>
              <a:t>经济合作区</a:t>
            </a:r>
          </a:p>
          <a:p>
            <a:pPr eaLnBrk="1" hangingPunct="1"/>
            <a:r>
              <a:rPr lang="zh-CN" altLang="en-US" smtClean="0"/>
              <a:t>联合经济区</a:t>
            </a:r>
          </a:p>
          <a:p>
            <a:pPr eaLnBrk="1" hangingPunct="1"/>
            <a:r>
              <a:rPr lang="zh-CN" altLang="en-US" smtClean="0"/>
              <a:t>高新技术区</a:t>
            </a:r>
          </a:p>
        </p:txBody>
      </p:sp>
      <p:sp>
        <p:nvSpPr>
          <p:cNvPr id="118788" name="Rectangle 4"/>
          <p:cNvSpPr>
            <a:spLocks noChangeArrowheads="1"/>
          </p:cNvSpPr>
          <p:nvPr/>
        </p:nvSpPr>
        <p:spPr bwMode="auto">
          <a:xfrm>
            <a:off x="3071814" y="5229226"/>
            <a:ext cx="6048375" cy="936625"/>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走出去与请进来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p:txBody>
          <a:bodyPr/>
          <a:lstStyle/>
          <a:p>
            <a:pPr eaLnBrk="1" hangingPunct="1"/>
            <a:r>
              <a:rPr lang="en-US" altLang="zh-CN" smtClean="0"/>
              <a:t>③</a:t>
            </a:r>
            <a:r>
              <a:rPr lang="zh-CN" altLang="en-US" smtClean="0"/>
              <a:t>世界：和谐世界</a:t>
            </a:r>
          </a:p>
        </p:txBody>
      </p:sp>
      <p:sp>
        <p:nvSpPr>
          <p:cNvPr id="126979" name="Rectangle 3"/>
          <p:cNvSpPr>
            <a:spLocks noGrp="1" noRot="1" noChangeArrowheads="1"/>
          </p:cNvSpPr>
          <p:nvPr>
            <p:ph type="body" idx="1"/>
          </p:nvPr>
        </p:nvSpPr>
        <p:spPr/>
        <p:txBody>
          <a:bodyPr/>
          <a:lstStyle/>
          <a:p>
            <a:pPr eaLnBrk="1" hangingPunct="1"/>
            <a:r>
              <a:rPr lang="zh-CN" altLang="en-US" smtClean="0"/>
              <a:t>可持续性发展</a:t>
            </a:r>
          </a:p>
        </p:txBody>
      </p:sp>
      <p:sp>
        <p:nvSpPr>
          <p:cNvPr id="126980" name="Rectangle 4"/>
          <p:cNvSpPr>
            <a:spLocks noChangeArrowheads="1"/>
          </p:cNvSpPr>
          <p:nvPr/>
        </p:nvSpPr>
        <p:spPr bwMode="auto">
          <a:xfrm>
            <a:off x="2855913" y="5300663"/>
            <a:ext cx="6335712" cy="792162"/>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两种体系：中国的大同与美国的普世</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rrowheads="1"/>
          </p:cNvSpPr>
          <p:nvPr>
            <p:ph type="body" idx="1"/>
          </p:nvPr>
        </p:nvSpPr>
        <p:spPr>
          <a:xfrm>
            <a:off x="1524000" y="1"/>
            <a:ext cx="8540750" cy="4194175"/>
          </a:xfrm>
        </p:spPr>
        <p:txBody>
          <a:bodyPr/>
          <a:lstStyle/>
          <a:p>
            <a:pPr eaLnBrk="1" hangingPunct="1"/>
            <a:r>
              <a:rPr lang="en-US" altLang="zh-CN" smtClean="0"/>
              <a:t>2</a:t>
            </a:r>
            <a:r>
              <a:rPr lang="zh-CN" altLang="en-US" smtClean="0"/>
              <a:t>）中国策略选择的方式</a:t>
            </a:r>
          </a:p>
          <a:p>
            <a:pPr eaLnBrk="1" hangingPunct="1"/>
            <a:r>
              <a:rPr lang="zh-CN" altLang="en-US" smtClean="0"/>
              <a:t>①金融领域的策略选择</a:t>
            </a:r>
          </a:p>
          <a:p>
            <a:pPr eaLnBrk="1" hangingPunct="1"/>
            <a:r>
              <a:rPr lang="en-US" altLang="zh-CN" smtClean="0"/>
              <a:t>A. </a:t>
            </a:r>
            <a:r>
              <a:rPr lang="zh-CN" altLang="en-US" smtClean="0"/>
              <a:t>人民币国际化</a:t>
            </a:r>
            <a:r>
              <a:rPr lang="en-US" altLang="zh-CN" smtClean="0"/>
              <a:t>——</a:t>
            </a:r>
            <a:r>
              <a:rPr lang="zh-CN" altLang="en-US"/>
              <a:t>人民币在地区中的贸易支付</a:t>
            </a:r>
            <a:r>
              <a:rPr lang="en-US" altLang="zh-CN"/>
              <a:t>【</a:t>
            </a:r>
            <a:r>
              <a:rPr lang="zh-CN" altLang="en-US"/>
              <a:t>国内开始试点、在东亚与东南亚中的事实性地位、货币体系在亚洲内部逐渐增加了认同感</a:t>
            </a:r>
            <a:r>
              <a:rPr lang="en-US" altLang="zh-CN"/>
              <a:t>(</a:t>
            </a:r>
            <a:r>
              <a:rPr lang="zh-CN" altLang="en-US"/>
              <a:t>俄罗斯即将把人民币作为外汇储备之一）、向国际货币转化</a:t>
            </a:r>
            <a:r>
              <a:rPr lang="en-US" altLang="zh-CN"/>
              <a:t>】</a:t>
            </a:r>
          </a:p>
          <a:p>
            <a:pPr eaLnBrk="1" hangingPunct="1"/>
            <a:endParaRPr lang="en-US" altLang="zh-CN" smtClean="0"/>
          </a:p>
        </p:txBody>
      </p:sp>
      <p:pic>
        <p:nvPicPr>
          <p:cNvPr id="128003" name="Picture 3" descr="跨境贸易人民币结算试点上海首启 (图片来源：新浪财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3132138"/>
            <a:ext cx="5867400"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Rectangle 4"/>
          <p:cNvSpPr>
            <a:spLocks noChangeArrowheads="1"/>
          </p:cNvSpPr>
          <p:nvPr/>
        </p:nvSpPr>
        <p:spPr bwMode="auto">
          <a:xfrm>
            <a:off x="1703389" y="3573463"/>
            <a:ext cx="2160587" cy="2087562"/>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sz="1800"/>
              <a:t>        2009</a:t>
            </a:r>
            <a:r>
              <a:rPr lang="zh-CN" altLang="en-US" sz="1800"/>
              <a:t>年</a:t>
            </a:r>
            <a:r>
              <a:rPr lang="en-US" altLang="zh-CN" sz="1800"/>
              <a:t>7</a:t>
            </a:r>
            <a:r>
              <a:rPr lang="zh-CN" altLang="en-US" sz="1800"/>
              <a:t>月</a:t>
            </a:r>
            <a:r>
              <a:rPr lang="en-US" altLang="zh-CN" sz="1800"/>
              <a:t>6</a:t>
            </a:r>
            <a:r>
              <a:rPr lang="zh-CN" altLang="en-US" sz="1800"/>
              <a:t>日</a:t>
            </a:r>
          </a:p>
          <a:p>
            <a:pPr eaLnBrk="1" hangingPunct="1"/>
            <a:r>
              <a:rPr lang="zh-CN" altLang="en-US" sz="1800"/>
              <a:t>在上海开始开展跨</a:t>
            </a:r>
          </a:p>
          <a:p>
            <a:pPr eaLnBrk="1" hangingPunct="1"/>
            <a:r>
              <a:rPr lang="zh-CN" altLang="en-US" sz="1800"/>
              <a:t>境人民币结算试点，</a:t>
            </a:r>
          </a:p>
          <a:p>
            <a:pPr eaLnBrk="1" hangingPunct="1"/>
            <a:r>
              <a:rPr lang="zh-CN" altLang="en-US" sz="1800"/>
              <a:t>由此标志人民币由计</a:t>
            </a:r>
          </a:p>
          <a:p>
            <a:pPr eaLnBrk="1" hangingPunct="1"/>
            <a:r>
              <a:rPr lang="zh-CN" altLang="en-US" sz="1800"/>
              <a:t>价向结算转变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rrowheads="1"/>
          </p:cNvSpPr>
          <p:nvPr>
            <p:ph type="body" idx="1"/>
          </p:nvPr>
        </p:nvSpPr>
        <p:spPr>
          <a:xfrm>
            <a:off x="1847850" y="981076"/>
            <a:ext cx="8540750" cy="4194175"/>
          </a:xfrm>
        </p:spPr>
        <p:txBody>
          <a:bodyPr/>
          <a:lstStyle/>
          <a:p>
            <a:pPr eaLnBrk="1" hangingPunct="1"/>
            <a:r>
              <a:rPr lang="en-US" altLang="zh-CN" dirty="0" smtClean="0"/>
              <a:t>B. </a:t>
            </a:r>
            <a:r>
              <a:rPr lang="zh-CN" altLang="en-US" dirty="0" smtClean="0"/>
              <a:t>提升已有国际经济组织中的地位</a:t>
            </a:r>
            <a:r>
              <a:rPr lang="en-US" altLang="zh-CN" dirty="0" smtClean="0"/>
              <a:t>——</a:t>
            </a:r>
            <a:r>
              <a:rPr lang="zh-CN" altLang="en-US" dirty="0" smtClean="0"/>
              <a:t>提高在国际货币基金组织和世界银行中的地位和发言权</a:t>
            </a:r>
          </a:p>
          <a:p>
            <a:pPr eaLnBrk="1" hangingPunct="1"/>
            <a:r>
              <a:rPr lang="zh-CN" altLang="en-US" dirty="0" smtClean="0"/>
              <a:t>初步改善和提高了中国在国际货币基金组织中的地位和发言权</a:t>
            </a:r>
            <a:r>
              <a:rPr lang="en-US" altLang="zh-CN" dirty="0" smtClean="0"/>
              <a:t>——</a:t>
            </a:r>
            <a:r>
              <a:rPr lang="zh-CN" altLang="en-US" dirty="0" smtClean="0"/>
              <a:t>美国 </a:t>
            </a:r>
            <a:r>
              <a:rPr lang="en-US" altLang="zh-CN" dirty="0" smtClean="0"/>
              <a:t>17.67%</a:t>
            </a:r>
            <a:r>
              <a:rPr lang="zh-CN" altLang="en-US" dirty="0" smtClean="0"/>
              <a:t>、日本 </a:t>
            </a:r>
            <a:r>
              <a:rPr lang="en-US" altLang="zh-CN" dirty="0" smtClean="0"/>
              <a:t>6.56%</a:t>
            </a:r>
            <a:r>
              <a:rPr lang="zh-CN" altLang="en-US" dirty="0" smtClean="0"/>
              <a:t>、中国 </a:t>
            </a:r>
            <a:r>
              <a:rPr lang="en-US" altLang="zh-CN" dirty="0" smtClean="0"/>
              <a:t>6.32%</a:t>
            </a:r>
            <a:r>
              <a:rPr lang="zh-CN" altLang="en-US" dirty="0" smtClean="0"/>
              <a:t>、俄罗斯 </a:t>
            </a:r>
            <a:r>
              <a:rPr lang="en-US" altLang="zh-CN" dirty="0" smtClean="0"/>
              <a:t>2.75%</a:t>
            </a:r>
            <a:r>
              <a:rPr lang="zh-CN" altLang="en-US" dirty="0" smtClean="0"/>
              <a:t>、印度 </a:t>
            </a:r>
            <a:r>
              <a:rPr lang="en-US" altLang="zh-CN" dirty="0" smtClean="0"/>
              <a:t>2.62%</a:t>
            </a:r>
            <a:r>
              <a:rPr lang="zh-CN" altLang="en-US" dirty="0" smtClean="0"/>
              <a:t>、巴西 </a:t>
            </a:r>
            <a:r>
              <a:rPr lang="en-US" altLang="zh-CN" dirty="0" smtClean="0"/>
              <a:t>2.16%</a:t>
            </a:r>
            <a:r>
              <a:rPr lang="zh-CN" altLang="en-US" dirty="0" smtClean="0"/>
              <a:t>，而中国首次超过德、法、英，上升到第三位 。</a:t>
            </a:r>
            <a:endParaRPr lang="en-US" altLang="zh-CN" dirty="0" smtClean="0"/>
          </a:p>
          <a:p>
            <a:pPr eaLnBrk="1" hangingPunct="1"/>
            <a:r>
              <a:rPr lang="zh-CN" altLang="en-US" dirty="0" smtClean="0"/>
              <a:t>人民币成为</a:t>
            </a:r>
            <a:r>
              <a:rPr lang="en-US" altLang="zh-CN" dirty="0" smtClean="0"/>
              <a:t>SDR</a:t>
            </a:r>
            <a:r>
              <a:rPr lang="zh-CN" altLang="en-US" smtClean="0"/>
              <a:t>的一员。</a:t>
            </a:r>
          </a:p>
          <a:p>
            <a:pPr eaLnBrk="1" hangingPunct="1"/>
            <a:endParaRPr lang="zh-CN" altLang="en-US" dirty="0" smtClean="0"/>
          </a:p>
          <a:p>
            <a:pPr eaLnBrk="1" hangingPunct="1"/>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zh-CN" altLang="en-US" dirty="0" smtClean="0"/>
              <a:t>一、</a:t>
            </a:r>
            <a:r>
              <a:rPr lang="en-US" altLang="zh-CN" dirty="0" smtClean="0"/>
              <a:t>1820</a:t>
            </a:r>
            <a:r>
              <a:rPr lang="zh-CN" altLang="en-US" dirty="0" smtClean="0"/>
              <a:t>年以前</a:t>
            </a:r>
            <a:r>
              <a:rPr lang="zh-CN" altLang="en-US" dirty="0"/>
              <a:t>中国</a:t>
            </a:r>
            <a:r>
              <a:rPr lang="zh-CN" altLang="en-US" dirty="0" smtClean="0"/>
              <a:t>“德治”维系</a:t>
            </a:r>
            <a:r>
              <a:rPr lang="zh-CN" altLang="en-US" dirty="0"/>
              <a:t>的经贸交往圈</a:t>
            </a:r>
            <a:endParaRPr lang="zh-CN" altLang="en-US" dirty="0" smtClean="0"/>
          </a:p>
        </p:txBody>
      </p:sp>
      <p:sp>
        <p:nvSpPr>
          <p:cNvPr id="17411" name="Rectangle 3"/>
          <p:cNvSpPr>
            <a:spLocks noGrp="1" noRot="1" noChangeArrowheads="1"/>
          </p:cNvSpPr>
          <p:nvPr>
            <p:ph type="body" idx="1"/>
          </p:nvPr>
        </p:nvSpPr>
        <p:spPr/>
        <p:txBody>
          <a:bodyPr/>
          <a:lstStyle/>
          <a:p>
            <a:pPr eaLnBrk="1" hangingPunct="1"/>
            <a:endParaRPr lang="zh-CN" altLang="en-US" dirty="0" smtClean="0"/>
          </a:p>
          <a:p>
            <a:pPr eaLnBrk="1" hangingPunct="1">
              <a:buFont typeface="Wingdings" panose="05000000000000000000" pitchFamily="2" charset="2"/>
              <a:buNone/>
            </a:pPr>
            <a:endParaRPr lang="en-US" altLang="zh-CN" dirty="0" smtClean="0"/>
          </a:p>
        </p:txBody>
      </p:sp>
      <p:sp>
        <p:nvSpPr>
          <p:cNvPr id="2" name="矩形 1"/>
          <p:cNvSpPr/>
          <p:nvPr/>
        </p:nvSpPr>
        <p:spPr>
          <a:xfrm>
            <a:off x="1245704" y="2199861"/>
            <a:ext cx="10323444" cy="2554545"/>
          </a:xfrm>
          <a:prstGeom prst="rect">
            <a:avLst/>
          </a:prstGeom>
        </p:spPr>
        <p:txBody>
          <a:bodyPr wrap="square">
            <a:spAutoFit/>
          </a:bodyPr>
          <a:lstStyle/>
          <a:p>
            <a:r>
              <a:rPr lang="zh-CN" altLang="en-US" sz="4000" dirty="0"/>
              <a:t>一）经贸交往圈的形成与条件</a:t>
            </a:r>
          </a:p>
          <a:p>
            <a:r>
              <a:rPr lang="en-US" altLang="zh-CN" sz="4000" dirty="0" smtClean="0"/>
              <a:t>1. </a:t>
            </a:r>
            <a:r>
              <a:rPr lang="zh-CN" altLang="en-US" sz="4000" dirty="0" smtClean="0"/>
              <a:t>经贸</a:t>
            </a:r>
            <a:r>
              <a:rPr lang="zh-CN" altLang="en-US" sz="4000" dirty="0"/>
              <a:t>交往圈形成</a:t>
            </a:r>
            <a:r>
              <a:rPr lang="zh-CN" altLang="en-US" sz="4000" dirty="0" smtClean="0"/>
              <a:t>：</a:t>
            </a:r>
            <a:endParaRPr lang="en-US" altLang="zh-CN" sz="4000" dirty="0" smtClean="0"/>
          </a:p>
          <a:p>
            <a:r>
              <a:rPr lang="zh-CN" altLang="en-US" sz="4000" dirty="0" smtClean="0"/>
              <a:t>中国</a:t>
            </a:r>
            <a:r>
              <a:rPr lang="zh-CN" altLang="en-US" sz="4000" dirty="0"/>
              <a:t>在中原（秦朝以前）－中国在中国（隋朝之前）－中国在亚洲（</a:t>
            </a:r>
            <a:r>
              <a:rPr lang="zh-CN" altLang="en-US" sz="4000" dirty="0" smtClean="0"/>
              <a:t>明朝之前）</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Rot="1" noChangeArrowheads="1"/>
          </p:cNvSpPr>
          <p:nvPr>
            <p:ph type="body" idx="1"/>
          </p:nvPr>
        </p:nvSpPr>
        <p:spPr/>
        <p:txBody>
          <a:bodyPr/>
          <a:lstStyle/>
          <a:p>
            <a:pPr eaLnBrk="1" hangingPunct="1"/>
            <a:r>
              <a:rPr lang="en-US" altLang="zh-CN" smtClean="0"/>
              <a:t>C.</a:t>
            </a:r>
            <a:r>
              <a:rPr lang="zh-CN" altLang="en-US" smtClean="0"/>
              <a:t>改善国际货币体系</a:t>
            </a:r>
            <a:r>
              <a:rPr lang="en-US" altLang="zh-CN" smtClean="0"/>
              <a:t>——</a:t>
            </a:r>
            <a:r>
              <a:rPr lang="zh-CN" altLang="en-US" smtClean="0"/>
              <a:t>要求改变国际货币体系，提出建立超国家主权货币</a:t>
            </a:r>
          </a:p>
          <a:p>
            <a:pPr eaLnBrk="1" hangingPunct="1"/>
            <a:r>
              <a:rPr lang="zh-CN" altLang="en-US" smtClean="0"/>
              <a:t>必须明白一个问题：需要改革整个国际货币体系还是要改革该体系的缺陷或弊端 ？</a:t>
            </a:r>
          </a:p>
          <a:p>
            <a:pPr eaLnBrk="1" hangingPunct="1"/>
            <a:endParaRPr lang="zh-CN" altLang="en-US" smtClean="0"/>
          </a:p>
          <a:p>
            <a:pPr eaLnBrk="1" hangingPunct="1"/>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Rot="1" noChangeArrowheads="1"/>
          </p:cNvSpPr>
          <p:nvPr>
            <p:ph type="body" idx="1"/>
          </p:nvPr>
        </p:nvSpPr>
        <p:spPr/>
        <p:txBody>
          <a:bodyPr/>
          <a:lstStyle/>
          <a:p>
            <a:pPr eaLnBrk="1" hangingPunct="1"/>
            <a:r>
              <a:rPr lang="en-US" altLang="zh-CN" smtClean="0"/>
              <a:t>——</a:t>
            </a:r>
            <a:r>
              <a:rPr lang="zh-CN" altLang="en-US" smtClean="0"/>
              <a:t>加入</a:t>
            </a:r>
            <a:r>
              <a:rPr lang="en-US" altLang="zh-CN" smtClean="0"/>
              <a:t>WTO</a:t>
            </a:r>
            <a:r>
              <a:rPr lang="zh-CN" altLang="en-US" smtClean="0"/>
              <a:t>，成为贸易规则的制定者</a:t>
            </a:r>
          </a:p>
          <a:p>
            <a:pPr eaLnBrk="1" hangingPunct="1"/>
            <a:r>
              <a:rPr lang="en-US" altLang="zh-CN" smtClean="0"/>
              <a:t>——</a:t>
            </a:r>
            <a:r>
              <a:rPr lang="zh-CN" altLang="en-US" smtClean="0"/>
              <a:t>展开区域贸易合作，构建自由贸易区（截至</a:t>
            </a:r>
            <a:r>
              <a:rPr lang="en-US" altLang="zh-CN" smtClean="0"/>
              <a:t>2010</a:t>
            </a:r>
            <a:r>
              <a:rPr lang="zh-CN" altLang="en-US" smtClean="0"/>
              <a:t>年</a:t>
            </a:r>
            <a:r>
              <a:rPr lang="en-US" altLang="zh-CN" smtClean="0"/>
              <a:t>4</a:t>
            </a:r>
            <a:r>
              <a:rPr lang="zh-CN" altLang="en-US" smtClean="0"/>
              <a:t>月，中国已与东盟、智利、巴基斯坦、新西兰、新加坡、秘鲁、哥斯达黎加等地区和国家签订了自贸协定）</a:t>
            </a:r>
          </a:p>
          <a:p>
            <a:pPr eaLnBrk="1" hangingPunct="1"/>
            <a:r>
              <a:rPr lang="en-US" altLang="zh-CN" smtClean="0"/>
              <a:t>——</a:t>
            </a:r>
            <a:r>
              <a:rPr lang="zh-CN" altLang="en-US" smtClean="0"/>
              <a:t>积极应对国外贸易事务的挑战（如贸易争端、原材料的控制权问题）</a:t>
            </a:r>
          </a:p>
          <a:p>
            <a:pPr eaLnBrk="1" hangingPunct="1"/>
            <a:endParaRPr lang="en-US" altLang="zh-CN" smtClean="0"/>
          </a:p>
        </p:txBody>
      </p:sp>
      <p:sp>
        <p:nvSpPr>
          <p:cNvPr id="136195" name="Rectangle 4"/>
          <p:cNvSpPr>
            <a:spLocks noChangeArrowheads="1"/>
          </p:cNvSpPr>
          <p:nvPr/>
        </p:nvSpPr>
        <p:spPr bwMode="auto">
          <a:xfrm>
            <a:off x="2207418" y="442914"/>
            <a:ext cx="7777163" cy="936625"/>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a:t>②</a:t>
            </a:r>
            <a:r>
              <a:rPr lang="zh-CN" altLang="en-US"/>
              <a:t>贸易领域的策略选择</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body" idx="1"/>
          </p:nvPr>
        </p:nvSpPr>
        <p:spPr/>
        <p:txBody>
          <a:bodyPr/>
          <a:lstStyle/>
          <a:p>
            <a:pPr eaLnBrk="1" hangingPunct="1"/>
            <a:r>
              <a:rPr lang="en-US" altLang="zh-CN" smtClean="0"/>
              <a:t>——</a:t>
            </a:r>
            <a:r>
              <a:rPr lang="zh-CN" altLang="en-US" smtClean="0"/>
              <a:t>科技由“模仿性”向“创造性”转变，真正实现“中国制造”向“中国创造”转变</a:t>
            </a:r>
          </a:p>
          <a:p>
            <a:pPr eaLnBrk="1" hangingPunct="1"/>
            <a:r>
              <a:rPr lang="zh-CN" altLang="en-US" smtClean="0"/>
              <a:t>上海</a:t>
            </a:r>
            <a:r>
              <a:rPr lang="en-US" altLang="zh-CN" smtClean="0"/>
              <a:t>——</a:t>
            </a:r>
            <a:r>
              <a:rPr lang="zh-CN" altLang="en-US" smtClean="0"/>
              <a:t>买鸡生蛋</a:t>
            </a:r>
          </a:p>
          <a:p>
            <a:pPr eaLnBrk="1" hangingPunct="1"/>
            <a:r>
              <a:rPr lang="zh-CN" altLang="en-US" smtClean="0"/>
              <a:t>江苏</a:t>
            </a:r>
            <a:r>
              <a:rPr lang="en-US" altLang="zh-CN" smtClean="0"/>
              <a:t>——</a:t>
            </a:r>
            <a:r>
              <a:rPr lang="zh-CN" altLang="en-US" smtClean="0"/>
              <a:t>借鸡生蛋</a:t>
            </a:r>
          </a:p>
          <a:p>
            <a:pPr eaLnBrk="1" hangingPunct="1"/>
            <a:r>
              <a:rPr lang="zh-CN" altLang="en-US" smtClean="0"/>
              <a:t>浙江</a:t>
            </a:r>
            <a:r>
              <a:rPr lang="en-US" altLang="zh-CN" smtClean="0"/>
              <a:t>——</a:t>
            </a:r>
            <a:r>
              <a:rPr lang="zh-CN" altLang="en-US" smtClean="0"/>
              <a:t>培养品牌</a:t>
            </a:r>
          </a:p>
          <a:p>
            <a:pPr eaLnBrk="1" hangingPunct="1"/>
            <a:r>
              <a:rPr lang="zh-CN" altLang="en-US" smtClean="0"/>
              <a:t>北京</a:t>
            </a:r>
            <a:r>
              <a:rPr lang="en-US" altLang="zh-CN" smtClean="0"/>
              <a:t>——</a:t>
            </a:r>
            <a:r>
              <a:rPr lang="zh-CN" altLang="en-US" smtClean="0"/>
              <a:t>总部经济</a:t>
            </a:r>
          </a:p>
        </p:txBody>
      </p:sp>
      <p:sp>
        <p:nvSpPr>
          <p:cNvPr id="137219" name="Rectangle 3"/>
          <p:cNvSpPr>
            <a:spLocks noChangeArrowheads="1"/>
          </p:cNvSpPr>
          <p:nvPr/>
        </p:nvSpPr>
        <p:spPr bwMode="auto">
          <a:xfrm>
            <a:off x="2711451" y="765175"/>
            <a:ext cx="6913563" cy="935038"/>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a:t>③</a:t>
            </a:r>
            <a:r>
              <a:rPr lang="zh-CN" altLang="en-US"/>
              <a:t>国内经济的转型策略选择</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Rot="1" noChangeArrowheads="1"/>
          </p:cNvSpPr>
          <p:nvPr>
            <p:ph type="body" idx="1"/>
          </p:nvPr>
        </p:nvSpPr>
        <p:spPr/>
        <p:txBody>
          <a:bodyPr/>
          <a:lstStyle/>
          <a:p>
            <a:pPr eaLnBrk="1" hangingPunct="1"/>
            <a:r>
              <a:rPr lang="en-US" altLang="zh-CN" smtClean="0"/>
              <a:t>——</a:t>
            </a:r>
            <a:r>
              <a:rPr lang="zh-CN" altLang="en-US" smtClean="0"/>
              <a:t>国内自贸区构建</a:t>
            </a:r>
          </a:p>
          <a:p>
            <a:pPr eaLnBrk="1" hangingPunct="1"/>
            <a:r>
              <a:rPr lang="en-US" altLang="zh-CN" smtClean="0"/>
              <a:t>——</a:t>
            </a:r>
            <a:r>
              <a:rPr lang="zh-CN" altLang="en-US" smtClean="0"/>
              <a:t>丝绸之路经济带</a:t>
            </a:r>
          </a:p>
          <a:p>
            <a:pPr eaLnBrk="1" hangingPunct="1"/>
            <a:r>
              <a:rPr lang="en-US" altLang="zh-CN" smtClean="0"/>
              <a:t>——</a:t>
            </a:r>
            <a:r>
              <a:rPr lang="zh-CN" altLang="en-US" smtClean="0"/>
              <a:t>长江领域经济带</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p:txBody>
          <a:bodyPr/>
          <a:lstStyle/>
          <a:p>
            <a:pPr eaLnBrk="1" hangingPunct="1"/>
            <a:r>
              <a:rPr lang="en-US" altLang="zh-CN" sz="4000"/>
              <a:t>3</a:t>
            </a:r>
            <a:r>
              <a:rPr lang="zh-CN" altLang="en-US" sz="4000"/>
              <a:t>）更加公平合理的国际经济新秩序构建</a:t>
            </a:r>
          </a:p>
        </p:txBody>
      </p:sp>
      <p:sp>
        <p:nvSpPr>
          <p:cNvPr id="139267" name="Rectangle 3"/>
          <p:cNvSpPr>
            <a:spLocks noGrp="1" noRot="1" noChangeArrowheads="1"/>
          </p:cNvSpPr>
          <p:nvPr>
            <p:ph type="body" idx="1"/>
          </p:nvPr>
        </p:nvSpPr>
        <p:spPr/>
        <p:txBody>
          <a:bodyPr/>
          <a:lstStyle/>
          <a:p>
            <a:pPr eaLnBrk="1" hangingPunct="1"/>
            <a:r>
              <a:rPr lang="zh-CN" altLang="en-US" smtClean="0"/>
              <a:t>面对前所未有的机遇和挑战，国际社会应该继续携手并进，秉持和平、发展、合作、共赢、包容理念，推动建设持久和平、共同繁荣的和谐世界。 </a:t>
            </a:r>
          </a:p>
        </p:txBody>
      </p:sp>
      <p:pic>
        <p:nvPicPr>
          <p:cNvPr id="139268" name="Picture 4" descr="中国国家主席胡锦涛"/>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8525" y="3552826"/>
            <a:ext cx="28575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2927350" y="5157789"/>
            <a:ext cx="4032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胡锦涛在联合国</a:t>
            </a:r>
            <a:r>
              <a:rPr lang="en-US" altLang="zh-CN"/>
              <a:t>64</a:t>
            </a:r>
            <a:r>
              <a:rPr lang="zh-CN" altLang="en-US"/>
              <a:t>届会议上的一般性辩论上的讲话</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Rot="1" noChangeArrowheads="1"/>
          </p:cNvSpPr>
          <p:nvPr>
            <p:ph type="body" idx="1"/>
          </p:nvPr>
        </p:nvSpPr>
        <p:spPr/>
        <p:txBody>
          <a:bodyPr/>
          <a:lstStyle/>
          <a:p>
            <a:pPr eaLnBrk="1" hangingPunct="1"/>
            <a:r>
              <a:rPr lang="en-US" altLang="zh-CN" smtClean="0"/>
              <a:t>“</a:t>
            </a:r>
            <a:r>
              <a:rPr lang="zh-CN" altLang="en-US" smtClean="0"/>
              <a:t>当历史学家回顾我们所处的时代时，可能会发现几乎没有任何国家的经济发展可以像中国的崛起那样引人注目。可是，当他们进一步放开历史视野时，他们将看到的那不是一个崛起，而是一个复兴。” </a:t>
            </a:r>
            <a:r>
              <a:rPr lang="en-US" altLang="zh-CN" smtClean="0"/>
              <a:t>——Angel Gurria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eaLnBrk="1" hangingPunct="1"/>
            <a:r>
              <a:rPr lang="zh-CN" altLang="en-US" smtClean="0"/>
              <a:t>新国际经济秩序的内涵</a:t>
            </a:r>
          </a:p>
        </p:txBody>
      </p:sp>
      <p:sp>
        <p:nvSpPr>
          <p:cNvPr id="142339" name="Rectangle 3"/>
          <p:cNvSpPr>
            <a:spLocks noGrp="1" noRot="1" noChangeArrowheads="1"/>
          </p:cNvSpPr>
          <p:nvPr>
            <p:ph type="body" idx="1"/>
          </p:nvPr>
        </p:nvSpPr>
        <p:spPr/>
        <p:txBody>
          <a:bodyPr/>
          <a:lstStyle/>
          <a:p>
            <a:pPr eaLnBrk="1" hangingPunct="1"/>
            <a:r>
              <a:rPr lang="zh-CN" altLang="en-US" smtClean="0">
                <a:solidFill>
                  <a:srgbClr val="001010"/>
                </a:solidFill>
              </a:rPr>
              <a:t>国际经济新秩序，是指在软硬实力互为支撑的前提下，按照“以天下为己任”的责任感和“推己及人”的大爱胸怀为基础，以“和谐共赢”为目标的方式，处理各国之间的贸易、金融为核心内容的社会经济和平发展、可持续的交往规则。</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4">
            <a:hlinkClick r:id="" action="ppaction://noaction" highlightClick="1">
              <a:snd r:embed="rId2" name="explode.wav"/>
            </a:hlinkClick>
          </p:cNvPr>
          <p:cNvSpPr>
            <a:spLocks noChangeArrowheads="1"/>
          </p:cNvSpPr>
          <p:nvPr/>
        </p:nvSpPr>
        <p:spPr bwMode="auto">
          <a:xfrm>
            <a:off x="1524000" y="1268413"/>
            <a:ext cx="8604250" cy="3960812"/>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63" name="Line 23"/>
          <p:cNvSpPr>
            <a:spLocks noChangeShapeType="1"/>
          </p:cNvSpPr>
          <p:nvPr/>
        </p:nvSpPr>
        <p:spPr bwMode="auto">
          <a:xfrm>
            <a:off x="2781300" y="3208338"/>
            <a:ext cx="1658938" cy="476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64" name="Line 22"/>
          <p:cNvSpPr>
            <a:spLocks noChangeShapeType="1"/>
          </p:cNvSpPr>
          <p:nvPr/>
        </p:nvSpPr>
        <p:spPr bwMode="auto">
          <a:xfrm flipH="1" flipV="1">
            <a:off x="2781300" y="3055938"/>
            <a:ext cx="1658938" cy="127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65" name="Line 21"/>
          <p:cNvSpPr>
            <a:spLocks noChangeShapeType="1"/>
          </p:cNvSpPr>
          <p:nvPr/>
        </p:nvSpPr>
        <p:spPr bwMode="auto">
          <a:xfrm>
            <a:off x="5232401" y="3068638"/>
            <a:ext cx="202406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66" name="Line 20"/>
          <p:cNvSpPr>
            <a:spLocks noChangeShapeType="1"/>
          </p:cNvSpPr>
          <p:nvPr/>
        </p:nvSpPr>
        <p:spPr bwMode="auto">
          <a:xfrm flipH="1" flipV="1">
            <a:off x="5232400" y="3213101"/>
            <a:ext cx="2019300" cy="476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67" name="Text Box 19"/>
          <p:cNvSpPr txBox="1">
            <a:spLocks noChangeArrowheads="1"/>
          </p:cNvSpPr>
          <p:nvPr/>
        </p:nvSpPr>
        <p:spPr bwMode="auto">
          <a:xfrm>
            <a:off x="4440238" y="2997201"/>
            <a:ext cx="800100" cy="39687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Times New Roman" panose="02020603050405020304" pitchFamily="18" charset="0"/>
                <a:cs typeface="Times New Roman" panose="02020603050405020304" pitchFamily="18" charset="0"/>
              </a:rPr>
              <a:t>中国</a:t>
            </a:r>
            <a:endParaRPr lang="zh-CN" altLang="en-US" sz="1800"/>
          </a:p>
        </p:txBody>
      </p:sp>
      <p:sp>
        <p:nvSpPr>
          <p:cNvPr id="143368" name="Text Box 18"/>
          <p:cNvSpPr txBox="1">
            <a:spLocks noChangeArrowheads="1"/>
          </p:cNvSpPr>
          <p:nvPr/>
        </p:nvSpPr>
        <p:spPr bwMode="auto">
          <a:xfrm>
            <a:off x="4440239" y="1773238"/>
            <a:ext cx="935037" cy="105410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cs typeface="Times New Roman" panose="02020603050405020304" pitchFamily="18" charset="0"/>
              </a:rPr>
              <a:t>实体经济（循环经济）</a:t>
            </a:r>
            <a:endParaRPr lang="zh-CN" altLang="en-US" sz="1600"/>
          </a:p>
        </p:txBody>
      </p:sp>
      <p:sp>
        <p:nvSpPr>
          <p:cNvPr id="143369" name="Text Box 17"/>
          <p:cNvSpPr txBox="1">
            <a:spLocks noChangeArrowheads="1"/>
          </p:cNvSpPr>
          <p:nvPr/>
        </p:nvSpPr>
        <p:spPr bwMode="auto">
          <a:xfrm>
            <a:off x="4367214" y="3573464"/>
            <a:ext cx="936625" cy="1150937"/>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cs typeface="Times New Roman" panose="02020603050405020304" pitchFamily="18" charset="0"/>
              </a:rPr>
              <a:t>资本市场（全球投融资中心）</a:t>
            </a:r>
            <a:endParaRPr lang="zh-CN" altLang="en-US" sz="1600"/>
          </a:p>
        </p:txBody>
      </p:sp>
      <p:sp>
        <p:nvSpPr>
          <p:cNvPr id="143370" name="Text Box 16"/>
          <p:cNvSpPr txBox="1">
            <a:spLocks noChangeArrowheads="1"/>
          </p:cNvSpPr>
          <p:nvPr/>
        </p:nvSpPr>
        <p:spPr bwMode="auto">
          <a:xfrm>
            <a:off x="1752600" y="3001964"/>
            <a:ext cx="1028700" cy="39687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cs typeface="Times New Roman" panose="02020603050405020304" pitchFamily="18" charset="0"/>
              </a:rPr>
              <a:t>发达国家</a:t>
            </a:r>
            <a:endParaRPr lang="zh-CN" altLang="en-US" sz="1600"/>
          </a:p>
        </p:txBody>
      </p:sp>
      <p:sp>
        <p:nvSpPr>
          <p:cNvPr id="143371" name="Text Box 15"/>
          <p:cNvSpPr txBox="1">
            <a:spLocks noChangeArrowheads="1"/>
          </p:cNvSpPr>
          <p:nvPr/>
        </p:nvSpPr>
        <p:spPr bwMode="auto">
          <a:xfrm>
            <a:off x="7248526" y="2997201"/>
            <a:ext cx="2232025" cy="39687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Times New Roman" panose="02020603050405020304" pitchFamily="18" charset="0"/>
                <a:cs typeface="Times New Roman" panose="02020603050405020304" pitchFamily="18" charset="0"/>
              </a:rPr>
              <a:t>其他发展中国家</a:t>
            </a:r>
            <a:endParaRPr lang="zh-CN" altLang="en-US" sz="1800"/>
          </a:p>
        </p:txBody>
      </p:sp>
      <p:sp>
        <p:nvSpPr>
          <p:cNvPr id="143372" name="Text Box 14"/>
          <p:cNvSpPr txBox="1">
            <a:spLocks noChangeArrowheads="1"/>
          </p:cNvSpPr>
          <p:nvPr/>
        </p:nvSpPr>
        <p:spPr bwMode="auto">
          <a:xfrm>
            <a:off x="6024563" y="2060575"/>
            <a:ext cx="685800" cy="85090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Times New Roman" panose="02020603050405020304" pitchFamily="18" charset="0"/>
                <a:cs typeface="Times New Roman" panose="02020603050405020304" pitchFamily="18" charset="0"/>
              </a:rPr>
              <a:t>走出去</a:t>
            </a:r>
            <a:endParaRPr lang="zh-CN" altLang="en-US" sz="1800"/>
          </a:p>
        </p:txBody>
      </p:sp>
      <p:sp>
        <p:nvSpPr>
          <p:cNvPr id="143373" name="Text Box 13"/>
          <p:cNvSpPr txBox="1">
            <a:spLocks noChangeArrowheads="1"/>
          </p:cNvSpPr>
          <p:nvPr/>
        </p:nvSpPr>
        <p:spPr bwMode="auto">
          <a:xfrm>
            <a:off x="5951538" y="3357563"/>
            <a:ext cx="685800" cy="1008062"/>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Times New Roman" panose="02020603050405020304" pitchFamily="18" charset="0"/>
                <a:cs typeface="Times New Roman" panose="02020603050405020304" pitchFamily="18" charset="0"/>
              </a:rPr>
              <a:t>资源等进口</a:t>
            </a:r>
            <a:endParaRPr lang="zh-CN" altLang="en-US" sz="1800"/>
          </a:p>
        </p:txBody>
      </p:sp>
      <p:sp>
        <p:nvSpPr>
          <p:cNvPr id="143374" name="Text Box 12"/>
          <p:cNvSpPr txBox="1">
            <a:spLocks noChangeArrowheads="1"/>
          </p:cNvSpPr>
          <p:nvPr/>
        </p:nvSpPr>
        <p:spPr bwMode="auto">
          <a:xfrm>
            <a:off x="3143250" y="3644900"/>
            <a:ext cx="914400" cy="86360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Times New Roman" panose="02020603050405020304" pitchFamily="18" charset="0"/>
                <a:cs typeface="Times New Roman" panose="02020603050405020304" pitchFamily="18" charset="0"/>
              </a:rPr>
              <a:t>资金、技术等</a:t>
            </a:r>
            <a:endParaRPr lang="zh-CN" altLang="en-US" sz="1800"/>
          </a:p>
        </p:txBody>
      </p:sp>
      <p:sp>
        <p:nvSpPr>
          <p:cNvPr id="143375" name="Text Box 11"/>
          <p:cNvSpPr txBox="1">
            <a:spLocks noChangeArrowheads="1"/>
          </p:cNvSpPr>
          <p:nvPr/>
        </p:nvSpPr>
        <p:spPr bwMode="auto">
          <a:xfrm>
            <a:off x="3216275" y="1773239"/>
            <a:ext cx="800100" cy="102552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cs typeface="Times New Roman" panose="02020603050405020304" pitchFamily="18" charset="0"/>
              </a:rPr>
              <a:t>低碳、高技术产品</a:t>
            </a:r>
            <a:endParaRPr lang="zh-CN" altLang="en-US" sz="1600"/>
          </a:p>
        </p:txBody>
      </p:sp>
      <p:sp>
        <p:nvSpPr>
          <p:cNvPr id="143376" name="Text Box 10"/>
          <p:cNvSpPr txBox="1">
            <a:spLocks noChangeArrowheads="1"/>
          </p:cNvSpPr>
          <p:nvPr/>
        </p:nvSpPr>
        <p:spPr bwMode="auto">
          <a:xfrm>
            <a:off x="7608889" y="2060576"/>
            <a:ext cx="1368425" cy="89217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Times New Roman" panose="02020603050405020304" pitchFamily="18" charset="0"/>
                <a:cs typeface="Times New Roman" panose="02020603050405020304" pitchFamily="18" charset="0"/>
              </a:rPr>
              <a:t>市场、核心要素形成对中国依赖</a:t>
            </a:r>
            <a:endParaRPr lang="zh-CN" altLang="en-US" sz="1800"/>
          </a:p>
        </p:txBody>
      </p:sp>
      <p:sp>
        <p:nvSpPr>
          <p:cNvPr id="143377" name="Text Box 9"/>
          <p:cNvSpPr txBox="1">
            <a:spLocks noChangeArrowheads="1"/>
          </p:cNvSpPr>
          <p:nvPr/>
        </p:nvSpPr>
        <p:spPr bwMode="auto">
          <a:xfrm>
            <a:off x="7535864" y="3500439"/>
            <a:ext cx="1512887" cy="936625"/>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Times New Roman" panose="02020603050405020304" pitchFamily="18" charset="0"/>
                <a:cs typeface="Times New Roman" panose="02020603050405020304" pitchFamily="18" charset="0"/>
              </a:rPr>
              <a:t>通过人民币对资本市场控制</a:t>
            </a:r>
            <a:endParaRPr lang="zh-CN" altLang="en-US" sz="1800"/>
          </a:p>
        </p:txBody>
      </p:sp>
      <p:sp>
        <p:nvSpPr>
          <p:cNvPr id="143378" name="Text Box 8"/>
          <p:cNvSpPr txBox="1">
            <a:spLocks noChangeArrowheads="1"/>
          </p:cNvSpPr>
          <p:nvPr/>
        </p:nvSpPr>
        <p:spPr bwMode="auto">
          <a:xfrm>
            <a:off x="1703388" y="1484313"/>
            <a:ext cx="1143000" cy="1397000"/>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Times New Roman" panose="02020603050405020304" pitchFamily="18" charset="0"/>
                <a:cs typeface="Times New Roman" panose="02020603050405020304" pitchFamily="18" charset="0"/>
              </a:rPr>
              <a:t>采购外交、股权控制等手段掌控大型企业以实现经济换政治</a:t>
            </a:r>
            <a:endParaRPr lang="zh-CN" altLang="en-US" sz="1400"/>
          </a:p>
        </p:txBody>
      </p:sp>
      <p:sp>
        <p:nvSpPr>
          <p:cNvPr id="143379" name="Text Box 7"/>
          <p:cNvSpPr txBox="1">
            <a:spLocks noChangeArrowheads="1"/>
          </p:cNvSpPr>
          <p:nvPr/>
        </p:nvSpPr>
        <p:spPr bwMode="auto">
          <a:xfrm>
            <a:off x="1774825" y="3573463"/>
            <a:ext cx="1028700" cy="1439862"/>
          </a:xfrm>
          <a:prstGeom prst="rect">
            <a:avLst/>
          </a:prstGeom>
          <a:solidFill>
            <a:srgbClr val="FFFFFF"/>
          </a:solidFill>
          <a:ln w="9525">
            <a:solidFill>
              <a:srgbClr val="000000"/>
            </a:solidFill>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400">
                <a:latin typeface="Times New Roman" panose="02020603050405020304" pitchFamily="18" charset="0"/>
                <a:cs typeface="Times New Roman" panose="02020603050405020304" pitchFamily="18" charset="0"/>
              </a:rPr>
              <a:t>人民币国际化以降低对美元等依赖和提升国际金融地位</a:t>
            </a:r>
            <a:endParaRPr lang="zh-CN" altLang="en-US" sz="1400"/>
          </a:p>
        </p:txBody>
      </p:sp>
      <p:sp>
        <p:nvSpPr>
          <p:cNvPr id="143380" name="Rectangle 25"/>
          <p:cNvSpPr>
            <a:spLocks noChangeArrowheads="1"/>
          </p:cNvSpPr>
          <p:nvPr/>
        </p:nvSpPr>
        <p:spPr bwMode="auto">
          <a:xfrm>
            <a:off x="4008439" y="20456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381" name="Text Box 40"/>
          <p:cNvSpPr txBox="1">
            <a:spLocks noChangeArrowheads="1"/>
          </p:cNvSpPr>
          <p:nvPr/>
        </p:nvSpPr>
        <p:spPr bwMode="auto">
          <a:xfrm>
            <a:off x="3000376" y="5589588"/>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中国与发达国家、发展中国家的新型经济关系</a:t>
            </a:r>
          </a:p>
        </p:txBody>
      </p:sp>
      <p:sp>
        <p:nvSpPr>
          <p:cNvPr id="143382" name="Line 41"/>
          <p:cNvSpPr>
            <a:spLocks noChangeShapeType="1"/>
          </p:cNvSpPr>
          <p:nvPr/>
        </p:nvSpPr>
        <p:spPr bwMode="auto">
          <a:xfrm flipV="1">
            <a:off x="5232400" y="2492376"/>
            <a:ext cx="2376488" cy="5762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3" name="Line 42"/>
          <p:cNvSpPr>
            <a:spLocks noChangeShapeType="1"/>
          </p:cNvSpPr>
          <p:nvPr/>
        </p:nvSpPr>
        <p:spPr bwMode="auto">
          <a:xfrm>
            <a:off x="5232401" y="3213100"/>
            <a:ext cx="2303463"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4" name="Line 43"/>
          <p:cNvSpPr>
            <a:spLocks noChangeShapeType="1"/>
          </p:cNvSpPr>
          <p:nvPr/>
        </p:nvSpPr>
        <p:spPr bwMode="auto">
          <a:xfrm flipH="1" flipV="1">
            <a:off x="2855914" y="2276476"/>
            <a:ext cx="1584325" cy="7921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5" name="Line 44"/>
          <p:cNvSpPr>
            <a:spLocks noChangeShapeType="1"/>
          </p:cNvSpPr>
          <p:nvPr/>
        </p:nvSpPr>
        <p:spPr bwMode="auto">
          <a:xfrm flipH="1">
            <a:off x="2782889" y="3213101"/>
            <a:ext cx="1584325" cy="7207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6" name="Line 45"/>
          <p:cNvSpPr>
            <a:spLocks noChangeShapeType="1"/>
          </p:cNvSpPr>
          <p:nvPr/>
        </p:nvSpPr>
        <p:spPr bwMode="auto">
          <a:xfrm flipV="1">
            <a:off x="4872038" y="2781300"/>
            <a:ext cx="0" cy="215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7" name="Line 46"/>
          <p:cNvSpPr>
            <a:spLocks noChangeShapeType="1"/>
          </p:cNvSpPr>
          <p:nvPr/>
        </p:nvSpPr>
        <p:spPr bwMode="auto">
          <a:xfrm>
            <a:off x="4872038" y="3429001"/>
            <a:ext cx="0" cy="1444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388" name="Line 47"/>
          <p:cNvSpPr>
            <a:spLocks noChangeShapeType="1"/>
          </p:cNvSpPr>
          <p:nvPr/>
        </p:nvSpPr>
        <p:spPr bwMode="auto">
          <a:xfrm flipV="1">
            <a:off x="3648076" y="981076"/>
            <a:ext cx="792163" cy="7921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389" name="Rectangle 48"/>
          <p:cNvSpPr>
            <a:spLocks noChangeArrowheads="1"/>
          </p:cNvSpPr>
          <p:nvPr/>
        </p:nvSpPr>
        <p:spPr bwMode="auto">
          <a:xfrm>
            <a:off x="4440239" y="549275"/>
            <a:ext cx="2376487" cy="647700"/>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再生能源与互联网</a:t>
            </a:r>
          </a:p>
        </p:txBody>
      </p:sp>
    </p:spTree>
  </p:cSld>
  <p:clrMapOvr>
    <a:masterClrMapping/>
  </p:clrMapOvr>
  <p:transition spd="med">
    <p:cove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zh-CN" altLang="en-US" smtClean="0"/>
              <a:t>思考</a:t>
            </a:r>
          </a:p>
        </p:txBody>
      </p:sp>
      <p:sp>
        <p:nvSpPr>
          <p:cNvPr id="145411" name="Rectangle 3"/>
          <p:cNvSpPr>
            <a:spLocks noGrp="1" noRot="1" noChangeArrowheads="1"/>
          </p:cNvSpPr>
          <p:nvPr>
            <p:ph type="body" idx="1"/>
          </p:nvPr>
        </p:nvSpPr>
        <p:spPr/>
        <p:txBody>
          <a:bodyPr/>
          <a:lstStyle/>
          <a:p>
            <a:pPr eaLnBrk="1" hangingPunct="1"/>
            <a:r>
              <a:rPr lang="zh-CN" altLang="en-US" dirty="0" smtClean="0">
                <a:solidFill>
                  <a:srgbClr val="001010"/>
                </a:solidFill>
              </a:rPr>
              <a:t>如何理解中国在中外经济关系中的地位变迁？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body" idx="1"/>
          </p:nvPr>
        </p:nvSpPr>
        <p:spPr/>
        <p:txBody>
          <a:bodyPr/>
          <a:lstStyle/>
          <a:p>
            <a:pPr eaLnBrk="1" hangingPunct="1"/>
            <a:endParaRPr lang="en-US" altLang="zh-CN" smtClean="0"/>
          </a:p>
          <a:p>
            <a:pPr eaLnBrk="1" hangingPunct="1"/>
            <a:endParaRPr lang="en-US" altLang="zh-CN" smtClean="0"/>
          </a:p>
        </p:txBody>
      </p:sp>
      <p:sp>
        <p:nvSpPr>
          <p:cNvPr id="18435" name="Text Box 3"/>
          <p:cNvSpPr txBox="1">
            <a:spLocks noChangeArrowheads="1"/>
          </p:cNvSpPr>
          <p:nvPr/>
        </p:nvSpPr>
        <p:spPr bwMode="auto">
          <a:xfrm>
            <a:off x="1524000" y="1"/>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1800"/>
          </a:p>
        </p:txBody>
      </p:sp>
      <p:sp>
        <p:nvSpPr>
          <p:cNvPr id="18436" name="Text Box 5"/>
          <p:cNvSpPr txBox="1">
            <a:spLocks noChangeArrowheads="1"/>
          </p:cNvSpPr>
          <p:nvPr/>
        </p:nvSpPr>
        <p:spPr bwMode="auto">
          <a:xfrm>
            <a:off x="10206336" y="0"/>
            <a:ext cx="46166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sz="1800"/>
          </a:p>
        </p:txBody>
      </p:sp>
      <p:pic>
        <p:nvPicPr>
          <p:cNvPr id="18437" name="Picture 6" descr="中国地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
            <a:ext cx="8027988"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8"/>
          <p:cNvSpPr txBox="1">
            <a:spLocks noChangeArrowheads="1"/>
          </p:cNvSpPr>
          <p:nvPr/>
        </p:nvSpPr>
        <p:spPr bwMode="auto">
          <a:xfrm>
            <a:off x="1524001" y="5254626"/>
            <a:ext cx="83153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t>思考：</a:t>
            </a:r>
            <a:r>
              <a:rPr lang="en-US" altLang="zh-CN" sz="1800">
                <a:solidFill>
                  <a:srgbClr val="001010"/>
                </a:solidFill>
              </a:rPr>
              <a:t>1.</a:t>
            </a:r>
            <a:r>
              <a:rPr lang="zh-CN" altLang="en-US" sz="1800">
                <a:solidFill>
                  <a:srgbClr val="001010"/>
                </a:solidFill>
              </a:rPr>
              <a:t>为何会在中国的版图上出现长城、大运河？有何作用？汉文化的容纳能力？</a:t>
            </a:r>
          </a:p>
          <a:p>
            <a:pPr eaLnBrk="1" hangingPunct="1">
              <a:spcBef>
                <a:spcPct val="50000"/>
              </a:spcBef>
            </a:pPr>
            <a:r>
              <a:rPr lang="zh-CN" altLang="en-US" sz="1800">
                <a:solidFill>
                  <a:srgbClr val="001010"/>
                </a:solidFill>
              </a:rPr>
              <a:t>          </a:t>
            </a:r>
            <a:r>
              <a:rPr lang="en-US" altLang="zh-CN" sz="1800">
                <a:solidFill>
                  <a:srgbClr val="001010"/>
                </a:solidFill>
              </a:rPr>
              <a:t>2.</a:t>
            </a:r>
            <a:r>
              <a:rPr lang="zh-CN" altLang="en-US" sz="1800">
                <a:solidFill>
                  <a:srgbClr val="001010"/>
                </a:solidFill>
              </a:rPr>
              <a:t>中国受黄河凌汛、等降雨线等影响，为了规避“搭便车”，过早出现了国家，之后中央集权得到不断强固，制约了社会要素的充分发展</a:t>
            </a:r>
            <a:r>
              <a:rPr lang="en-US" altLang="zh-CN" sz="1800">
                <a:solidFill>
                  <a:srgbClr val="001010"/>
                </a:solidFill>
              </a:rPr>
              <a:t>,</a:t>
            </a:r>
            <a:r>
              <a:rPr lang="zh-CN" altLang="en-US" sz="1800">
                <a:solidFill>
                  <a:srgbClr val="001010"/>
                </a:solidFill>
              </a:rPr>
              <a:t>失去了对各种制度进行试验的机会和机遇。</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r>
              <a:rPr lang="zh-CN" altLang="en-US" smtClean="0"/>
              <a:t>何为“德治”维系</a:t>
            </a:r>
          </a:p>
        </p:txBody>
      </p:sp>
      <p:sp>
        <p:nvSpPr>
          <p:cNvPr id="20483" name="Rectangle 3"/>
          <p:cNvSpPr>
            <a:spLocks noGrp="1" noRot="1" noChangeArrowheads="1"/>
          </p:cNvSpPr>
          <p:nvPr>
            <p:ph type="body" idx="1"/>
          </p:nvPr>
        </p:nvSpPr>
        <p:spPr/>
        <p:txBody>
          <a:bodyPr/>
          <a:lstStyle/>
          <a:p>
            <a:pPr eaLnBrk="1" hangingPunct="1"/>
            <a:r>
              <a:rPr lang="zh-CN" altLang="en-US" smtClean="0"/>
              <a:t>在对外经济交往活动中，中国主要不是以建立在自身军事政治实力的强迫、征服、高压、威慑基础上，而是以道德约束（军政只是万不得已而为之）为主、文化为纽带、非正式制度为表现形式的规则体系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p:cNvSpPr>
            <a:spLocks noChangeArrowheads="1"/>
          </p:cNvSpPr>
          <p:nvPr/>
        </p:nvSpPr>
        <p:spPr bwMode="auto">
          <a:xfrm>
            <a:off x="2135189" y="3357563"/>
            <a:ext cx="3024187" cy="1655762"/>
          </a:xfrm>
          <a:prstGeom prst="ellipse">
            <a:avLst/>
          </a:prstGeom>
          <a:solidFill>
            <a:schemeClr val="accent1"/>
          </a:solidFill>
          <a:ln w="9525">
            <a:solidFill>
              <a:schemeClr val="tx1"/>
            </a:solidFill>
            <a:rou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观念</a:t>
            </a:r>
            <a:r>
              <a:rPr lang="en-US" altLang="zh-CN"/>
              <a:t>——</a:t>
            </a:r>
            <a:r>
              <a:rPr lang="zh-CN" altLang="en-US"/>
              <a:t>天下与四夷</a:t>
            </a:r>
          </a:p>
        </p:txBody>
      </p:sp>
      <p:sp>
        <p:nvSpPr>
          <p:cNvPr id="21507" name="Oval 3"/>
          <p:cNvSpPr>
            <a:spLocks noChangeArrowheads="1"/>
          </p:cNvSpPr>
          <p:nvPr/>
        </p:nvSpPr>
        <p:spPr bwMode="auto">
          <a:xfrm>
            <a:off x="6816726" y="3284539"/>
            <a:ext cx="3311525" cy="1728787"/>
          </a:xfrm>
          <a:prstGeom prst="ellipse">
            <a:avLst/>
          </a:prstGeom>
          <a:solidFill>
            <a:schemeClr val="accent1"/>
          </a:solidFill>
          <a:ln w="9525">
            <a:solidFill>
              <a:schemeClr val="tx1"/>
            </a:solidFill>
            <a:rou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官方主导的载体形式</a:t>
            </a:r>
          </a:p>
          <a:p>
            <a:pPr algn="ctr" eaLnBrk="1" hangingPunct="1"/>
            <a:r>
              <a:rPr lang="en-US" altLang="zh-CN"/>
              <a:t>——</a:t>
            </a:r>
            <a:r>
              <a:rPr lang="zh-CN" altLang="en-US"/>
              <a:t>厚往薄来</a:t>
            </a:r>
          </a:p>
        </p:txBody>
      </p:sp>
      <p:sp>
        <p:nvSpPr>
          <p:cNvPr id="21508" name="Oval 4"/>
          <p:cNvSpPr>
            <a:spLocks noChangeArrowheads="1"/>
          </p:cNvSpPr>
          <p:nvPr/>
        </p:nvSpPr>
        <p:spPr bwMode="auto">
          <a:xfrm>
            <a:off x="3792538" y="1700214"/>
            <a:ext cx="4679950" cy="1296987"/>
          </a:xfrm>
          <a:prstGeom prst="ellipse">
            <a:avLst/>
          </a:prstGeom>
          <a:solidFill>
            <a:schemeClr val="accent1"/>
          </a:solidFill>
          <a:ln w="9525">
            <a:solidFill>
              <a:schemeClr val="tx1"/>
            </a:solidFill>
            <a:rou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制度</a:t>
            </a:r>
            <a:r>
              <a:rPr lang="en-US" altLang="zh-CN"/>
              <a:t>——“</a:t>
            </a:r>
            <a:r>
              <a:rPr lang="zh-CN" altLang="en-US"/>
              <a:t>德治”维系</a:t>
            </a:r>
          </a:p>
        </p:txBody>
      </p:sp>
      <p:sp>
        <p:nvSpPr>
          <p:cNvPr id="21509" name="Line 5"/>
          <p:cNvSpPr>
            <a:spLocks noChangeShapeType="1"/>
          </p:cNvSpPr>
          <p:nvPr/>
        </p:nvSpPr>
        <p:spPr bwMode="auto">
          <a:xfrm flipV="1">
            <a:off x="4079875" y="2852738"/>
            <a:ext cx="647700" cy="5762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0" name="Line 6"/>
          <p:cNvSpPr>
            <a:spLocks noChangeShapeType="1"/>
          </p:cNvSpPr>
          <p:nvPr/>
        </p:nvSpPr>
        <p:spPr bwMode="auto">
          <a:xfrm>
            <a:off x="7464425" y="2852739"/>
            <a:ext cx="287338"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1" name="Line 7"/>
          <p:cNvSpPr>
            <a:spLocks noChangeShapeType="1"/>
          </p:cNvSpPr>
          <p:nvPr/>
        </p:nvSpPr>
        <p:spPr bwMode="auto">
          <a:xfrm flipH="1">
            <a:off x="5159375" y="4149725"/>
            <a:ext cx="16573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2" name="Rectangle 8"/>
          <p:cNvSpPr>
            <a:spLocks noChangeArrowheads="1"/>
          </p:cNvSpPr>
          <p:nvPr/>
        </p:nvSpPr>
        <p:spPr bwMode="auto">
          <a:xfrm>
            <a:off x="3792538" y="5516564"/>
            <a:ext cx="4608512" cy="865187"/>
          </a:xfrm>
          <a:prstGeom prst="rect">
            <a:avLst/>
          </a:prstGeom>
          <a:solidFill>
            <a:schemeClr val="accent1"/>
          </a:solidFill>
          <a:ln w="9525">
            <a:solidFill>
              <a:schemeClr val="tx1"/>
            </a:solidFill>
            <a:miter lim="800000"/>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t>
            </a:r>
            <a:r>
              <a:rPr lang="zh-CN" altLang="en-US"/>
              <a:t>德治”三角</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3838</Words>
  <Application>Microsoft Office PowerPoint</Application>
  <PresentationFormat>宽屏</PresentationFormat>
  <Paragraphs>280</Paragraphs>
  <Slides>68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6" baseType="lpstr">
      <vt:lpstr>宋体</vt:lpstr>
      <vt:lpstr>Arial</vt:lpstr>
      <vt:lpstr>Calibri</vt:lpstr>
      <vt:lpstr>Calibri Light</vt:lpstr>
      <vt:lpstr>Times New Roman</vt:lpstr>
      <vt:lpstr>Wingdings</vt:lpstr>
      <vt:lpstr>Office 主题</vt:lpstr>
      <vt:lpstr>图表</vt:lpstr>
      <vt:lpstr>中外经济关系史</vt:lpstr>
      <vt:lpstr>课程安排</vt:lpstr>
      <vt:lpstr>授课内容</vt:lpstr>
      <vt:lpstr>中国在中外经济关系中的地区变迁</vt:lpstr>
      <vt:lpstr>PowerPoint 演示文稿</vt:lpstr>
      <vt:lpstr>一、1820年以前中国“德治”维系的经贸交往圈</vt:lpstr>
      <vt:lpstr>PowerPoint 演示文稿</vt:lpstr>
      <vt:lpstr>何为“德治”维系</vt:lpstr>
      <vt:lpstr>PowerPoint 演示文稿</vt:lpstr>
      <vt:lpstr>２．“德治”维系的经贸交往圈</vt:lpstr>
      <vt:lpstr>PowerPoint 演示文稿</vt:lpstr>
      <vt:lpstr>3．经贸交往圈的特征</vt:lpstr>
      <vt:lpstr>PowerPoint 演示文稿</vt:lpstr>
      <vt:lpstr>PowerPoint 演示文稿</vt:lpstr>
      <vt:lpstr>军政三角</vt:lpstr>
      <vt:lpstr>PowerPoint 演示文稿</vt:lpstr>
      <vt:lpstr>“军政”化体系的外在化形式 ——西方话语权与三次矛盾的转化</vt:lpstr>
      <vt:lpstr>PowerPoint 演示文稿</vt:lpstr>
      <vt:lpstr>PowerPoint 演示文稿</vt:lpstr>
      <vt:lpstr>PowerPoint 演示文稿</vt:lpstr>
      <vt:lpstr>2.中国被边缘化</vt:lpstr>
      <vt:lpstr>防夷条例</vt:lpstr>
      <vt:lpstr>思考</vt:lpstr>
      <vt:lpstr>边缘化</vt:lpstr>
      <vt:lpstr>PowerPoint 演示文稿</vt:lpstr>
      <vt:lpstr>PowerPoint 演示文稿</vt:lpstr>
      <vt:lpstr>边缘化后的典型成本之一： 资本账户：政治性借款与依附国内金融机构</vt:lpstr>
      <vt:lpstr>边缘化后的典型成本之二： 经常项目账户：长期贸易逆差</vt:lpstr>
      <vt:lpstr>PowerPoint 演示文稿</vt:lpstr>
      <vt:lpstr>进口替代战略</vt:lpstr>
      <vt:lpstr>PowerPoint 演示文稿</vt:lpstr>
      <vt:lpstr>PowerPoint 演示文稿</vt:lpstr>
      <vt:lpstr>PowerPoint 演示文稿</vt:lpstr>
      <vt:lpstr>外汇实力：外汇储备跃居世界第一，对外投资大幅增长，实际使用外资额累计2.64万多亿美元（2010年10月）。</vt:lpstr>
      <vt:lpstr>中国的对外投资从净输入国到资本输出大国的转变</vt:lpstr>
      <vt:lpstr>工业实力——“中国制造”的实力</vt:lpstr>
      <vt:lpstr>PowerPoint 演示文稿</vt:lpstr>
      <vt:lpstr>PowerPoint 演示文稿</vt:lpstr>
      <vt:lpstr>PowerPoint 演示文稿</vt:lpstr>
      <vt:lpstr>“普罗克拉斯提斯之床”的悲剧</vt:lpstr>
      <vt:lpstr>3）人均指标下的困境</vt:lpstr>
      <vt:lpstr>2. 先来者的“维护”</vt:lpstr>
      <vt:lpstr>PowerPoint 演示文稿</vt:lpstr>
      <vt:lpstr>PowerPoint 演示文稿</vt:lpstr>
      <vt:lpstr>（2）技术性贸易壁垒</vt:lpstr>
      <vt:lpstr>（3）人民币汇率操纵论</vt:lpstr>
      <vt:lpstr>（4）市场经济地位</vt:lpstr>
      <vt:lpstr>3. 国内压力</vt:lpstr>
      <vt:lpstr>PowerPoint 演示文稿</vt:lpstr>
      <vt:lpstr>PowerPoint 演示文稿</vt:lpstr>
      <vt:lpstr>PowerPoint 演示文稿</vt:lpstr>
      <vt:lpstr>PowerPoint 演示文稿</vt:lpstr>
      <vt:lpstr>PowerPoint 演示文稿</vt:lpstr>
      <vt:lpstr>微笑曲线（广东案例）</vt:lpstr>
      <vt:lpstr>PowerPoint 演示文稿</vt:lpstr>
      <vt:lpstr>②区域性：三步走策略</vt:lpstr>
      <vt:lpstr>③世界：和谐世界</vt:lpstr>
      <vt:lpstr>PowerPoint 演示文稿</vt:lpstr>
      <vt:lpstr>PowerPoint 演示文稿</vt:lpstr>
      <vt:lpstr>PowerPoint 演示文稿</vt:lpstr>
      <vt:lpstr>PowerPoint 演示文稿</vt:lpstr>
      <vt:lpstr>PowerPoint 演示文稿</vt:lpstr>
      <vt:lpstr>PowerPoint 演示文稿</vt:lpstr>
      <vt:lpstr>3）更加公平合理的国际经济新秩序构建</vt:lpstr>
      <vt:lpstr>PowerPoint 演示文稿</vt:lpstr>
      <vt:lpstr>新国际经济秩序的内涵</vt:lpstr>
      <vt:lpstr>PowerPoint 演示文稿</vt:lpstr>
      <vt:lpstr>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中外经济关系史</dc:title>
  <dc:creator>兰日旭</dc:creator>
  <cp:lastModifiedBy>qhtf</cp:lastModifiedBy>
  <cp:revision>52</cp:revision>
  <dcterms:created xsi:type="dcterms:W3CDTF">2016-08-28T02:30:00Z</dcterms:created>
  <dcterms:modified xsi:type="dcterms:W3CDTF">2019-09-20T09:40:48Z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